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4"/>
  </p:notesMasterIdLst>
  <p:sldIdLst>
    <p:sldId id="484" r:id="rId2"/>
    <p:sldId id="1323" r:id="rId3"/>
    <p:sldId id="1824" r:id="rId4"/>
    <p:sldId id="1851" r:id="rId5"/>
    <p:sldId id="1825" r:id="rId6"/>
    <p:sldId id="913" r:id="rId7"/>
    <p:sldId id="1069" r:id="rId8"/>
    <p:sldId id="1468" r:id="rId9"/>
    <p:sldId id="1852" r:id="rId10"/>
    <p:sldId id="1853" r:id="rId11"/>
    <p:sldId id="406" r:id="rId12"/>
    <p:sldId id="408" r:id="rId1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4" orient="horz" pos="1860" userDrawn="1">
          <p15:clr>
            <a:srgbClr val="A4A3A4"/>
          </p15:clr>
        </p15:guide>
        <p15:guide id="15"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1818"/>
    <a:srgbClr val="96A2A8"/>
    <a:srgbClr val="53565A"/>
    <a:srgbClr val="B1BABF"/>
    <a:srgbClr val="939598"/>
    <a:srgbClr val="919EA5"/>
    <a:srgbClr val="FFFFFF"/>
    <a:srgbClr val="E6E7E8"/>
    <a:srgbClr val="DCDCDC"/>
    <a:srgbClr val="0071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41" autoAdjust="0"/>
    <p:restoredTop sz="93910" autoAdjust="0"/>
  </p:normalViewPr>
  <p:slideViewPr>
    <p:cSldViewPr snapToGrid="0" showGuides="1">
      <p:cViewPr varScale="1">
        <p:scale>
          <a:sx n="96" d="100"/>
          <a:sy n="96" d="100"/>
        </p:scale>
        <p:origin x="1075" y="72"/>
      </p:cViewPr>
      <p:guideLst>
        <p:guide orient="horz" pos="1860"/>
        <p:guide pos="2880"/>
      </p:guideLst>
    </p:cSldViewPr>
  </p:slideViewPr>
  <p:notesTextViewPr>
    <p:cViewPr>
      <p:scale>
        <a:sx n="95" d="100"/>
        <a:sy n="95" d="100"/>
      </p:scale>
      <p:origin x="0" y="0"/>
    </p:cViewPr>
  </p:notesTextViewPr>
  <p:sorterViewPr>
    <p:cViewPr varScale="1">
      <p:scale>
        <a:sx n="1" d="1"/>
        <a:sy n="1" d="1"/>
      </p:scale>
      <p:origin x="0" y="0"/>
    </p:cViewPr>
  </p:sorterViewPr>
  <p:notesViewPr>
    <p:cSldViewPr snapToGrid="0">
      <p:cViewPr varScale="1">
        <p:scale>
          <a:sx n="95" d="100"/>
          <a:sy n="95" d="100"/>
        </p:scale>
        <p:origin x="25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Users\ajmal\Copy%20of%20Dropbox\Cloud%20report\Cloud%20report%20data.fina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Shadow!$B$112:$G$112</c:f>
              <c:numCache>
                <c:formatCode>General</c:formatCode>
                <c:ptCount val="6"/>
                <c:pt idx="0">
                  <c:v>457</c:v>
                </c:pt>
                <c:pt idx="1">
                  <c:v>638</c:v>
                </c:pt>
                <c:pt idx="2">
                  <c:v>854</c:v>
                </c:pt>
                <c:pt idx="3">
                  <c:v>1018</c:v>
                </c:pt>
                <c:pt idx="4">
                  <c:v>1169</c:v>
                </c:pt>
                <c:pt idx="5">
                  <c:v>1353</c:v>
                </c:pt>
              </c:numCache>
            </c:numRef>
          </c:val>
          <c:extLst xmlns:c16r2="http://schemas.microsoft.com/office/drawing/2015/06/chart">
            <c:ext xmlns:c16="http://schemas.microsoft.com/office/drawing/2014/chart" uri="{C3380CC4-5D6E-409C-BE32-E72D297353CC}">
              <c16:uniqueId val="{00000000-BB06-444D-A9AC-E8156BC878F5}"/>
            </c:ext>
            <c:ext xmlns:c15="http://schemas.microsoft.com/office/drawing/2012/chart" uri="{02D57815-91ED-43cb-92C2-25804820EDAC}">
              <c15:filteredSeriesTitle>
                <c15:tx>
                  <c:strRef>
                    <c:extLst xmlns:c16r2="http://schemas.microsoft.com/office/drawing/2015/06/chart" xmlns:c16="http://schemas.microsoft.com/office/drawing/2014/chart">
                      <c:ext uri="{02D57815-91ED-43cb-92C2-25804820EDAC}">
                        <c15:formulaRef>
                          <c15:sqref>Shadow!$A$112</c15:sqref>
                        </c15:formulaRef>
                      </c:ext>
                    </c:extLst>
                    <c:strCache>
                      <c:ptCount val="1"/>
                      <c:pt idx="0">
                        <c:v>Enterprise cloud apps</c:v>
                      </c:pt>
                    </c:strCache>
                  </c:strRef>
                </c15:tx>
              </c15:filteredSeriesTitle>
            </c:ext>
            <c:ext xmlns:c15="http://schemas.microsoft.com/office/drawing/2012/chart" uri="{02D57815-91ED-43cb-92C2-25804820EDAC}">
              <c15:filteredCategoryTitle>
                <c15:cat>
                  <c:numRef>
                    <c:extLst xmlns:c16r2="http://schemas.microsoft.com/office/drawing/2015/06/chart">
                      <c:ext uri="{02D57815-91ED-43cb-92C2-25804820EDAC}">
                        <c15:formulaRef>
                          <c15:sqref>Shadow!$B$111:$G$111</c15:sqref>
                        </c15:formulaRef>
                      </c:ext>
                    </c:extLst>
                    <c:numCache>
                      <c:formatCode>General</c:formatCode>
                      <c:ptCount val="6"/>
                      <c:pt idx="0">
                        <c:v>2013</c:v>
                      </c:pt>
                      <c:pt idx="1">
                        <c:v>2014</c:v>
                      </c:pt>
                      <c:pt idx="2">
                        <c:v>2015</c:v>
                      </c:pt>
                      <c:pt idx="3">
                        <c:v>2016</c:v>
                      </c:pt>
                      <c:pt idx="4">
                        <c:v>2017</c:v>
                      </c:pt>
                      <c:pt idx="5">
                        <c:v>2018</c:v>
                      </c:pt>
                    </c:numCache>
                  </c:numRef>
                </c15:cat>
              </c15:filteredCategoryTitle>
            </c:ext>
          </c:extLst>
        </c:ser>
        <c: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Shadow!$B$113:$G$113</c:f>
              <c:numCache>
                <c:formatCode>General</c:formatCode>
                <c:ptCount val="6"/>
                <c:pt idx="0">
                  <c:v>169</c:v>
                </c:pt>
                <c:pt idx="1">
                  <c:v>259</c:v>
                </c:pt>
                <c:pt idx="2">
                  <c:v>333</c:v>
                </c:pt>
                <c:pt idx="3">
                  <c:v>409</c:v>
                </c:pt>
                <c:pt idx="4">
                  <c:v>513</c:v>
                </c:pt>
                <c:pt idx="5">
                  <c:v>582</c:v>
                </c:pt>
              </c:numCache>
            </c:numRef>
          </c:val>
          <c:extLst xmlns:c16r2="http://schemas.microsoft.com/office/drawing/2015/06/chart">
            <c:ext xmlns:c16="http://schemas.microsoft.com/office/drawing/2014/chart" uri="{C3380CC4-5D6E-409C-BE32-E72D297353CC}">
              <c16:uniqueId val="{00000001-BB06-444D-A9AC-E8156BC878F5}"/>
            </c:ext>
            <c:ext xmlns:c15="http://schemas.microsoft.com/office/drawing/2012/chart" uri="{02D57815-91ED-43cb-92C2-25804820EDAC}">
              <c15:filteredSeriesTitle>
                <c15:tx>
                  <c:strRef>
                    <c:extLst xmlns:c16r2="http://schemas.microsoft.com/office/drawing/2015/06/chart" xmlns:c16="http://schemas.microsoft.com/office/drawing/2014/chart">
                      <c:ext uri="{02D57815-91ED-43cb-92C2-25804820EDAC}">
                        <c15:formulaRef>
                          <c15:sqref>Shadow!$A$113</c15:sqref>
                        </c15:formulaRef>
                      </c:ext>
                    </c:extLst>
                    <c:strCache>
                      <c:ptCount val="1"/>
                      <c:pt idx="0">
                        <c:v>Consumer cloud apps</c:v>
                      </c:pt>
                    </c:strCache>
                  </c:strRef>
                </c15:tx>
              </c15:filteredSeriesTitle>
            </c:ext>
            <c:ext xmlns:c15="http://schemas.microsoft.com/office/drawing/2012/chart" uri="{02D57815-91ED-43cb-92C2-25804820EDAC}">
              <c15:filteredCategoryTitle>
                <c15:cat>
                  <c:numRef>
                    <c:extLst xmlns:c16r2="http://schemas.microsoft.com/office/drawing/2015/06/chart">
                      <c:ext uri="{02D57815-91ED-43cb-92C2-25804820EDAC}">
                        <c15:formulaRef>
                          <c15:sqref>Shadow!$B$111:$G$111</c15:sqref>
                        </c15:formulaRef>
                      </c:ext>
                    </c:extLst>
                    <c:numCache>
                      <c:formatCode>General</c:formatCode>
                      <c:ptCount val="6"/>
                      <c:pt idx="0">
                        <c:v>2013</c:v>
                      </c:pt>
                      <c:pt idx="1">
                        <c:v>2014</c:v>
                      </c:pt>
                      <c:pt idx="2">
                        <c:v>2015</c:v>
                      </c:pt>
                      <c:pt idx="3">
                        <c:v>2016</c:v>
                      </c:pt>
                      <c:pt idx="4">
                        <c:v>2017</c:v>
                      </c:pt>
                      <c:pt idx="5">
                        <c:v>2018</c:v>
                      </c:pt>
                    </c:numCache>
                  </c:numRef>
                </c15:cat>
              </c15:filteredCategoryTitle>
            </c:ext>
          </c:extLst>
        </c:ser>
        <c:dLbls>
          <c:showLegendKey val="0"/>
          <c:showVal val="0"/>
          <c:showCatName val="0"/>
          <c:showSerName val="0"/>
          <c:showPercent val="0"/>
          <c:showBubbleSize val="0"/>
        </c:dLbls>
        <c:gapWidth val="219"/>
        <c:overlap val="100"/>
        <c:axId val="2133096192"/>
        <c:axId val="2133097280"/>
      </c:barChart>
      <c:lineChart>
        <c:grouping val="standard"/>
        <c:varyColors val="0"/>
        <c:ser>
          <c:idx val="2"/>
          <c:order val="2"/>
          <c:spPr>
            <a:ln w="28575" cap="rnd">
              <a:solidFill>
                <a:schemeClr val="accent1">
                  <a:alpha val="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Shadow!$B$114:$G$114</c:f>
              <c:numCache>
                <c:formatCode>General</c:formatCode>
                <c:ptCount val="6"/>
                <c:pt idx="0">
                  <c:v>626</c:v>
                </c:pt>
                <c:pt idx="1">
                  <c:v>897</c:v>
                </c:pt>
                <c:pt idx="2">
                  <c:v>1187</c:v>
                </c:pt>
                <c:pt idx="3">
                  <c:v>1427</c:v>
                </c:pt>
                <c:pt idx="4">
                  <c:v>1682</c:v>
                </c:pt>
                <c:pt idx="5">
                  <c:v>1935</c:v>
                </c:pt>
              </c:numCache>
            </c:numRef>
          </c:val>
          <c:smooth val="0"/>
          <c:extLst xmlns:c16r2="http://schemas.microsoft.com/office/drawing/2015/06/chart">
            <c:ext xmlns:c16="http://schemas.microsoft.com/office/drawing/2014/chart" uri="{C3380CC4-5D6E-409C-BE32-E72D297353CC}">
              <c16:uniqueId val="{00000002-BB06-444D-A9AC-E8156BC878F5}"/>
            </c:ext>
            <c:ext xmlns:c15="http://schemas.microsoft.com/office/drawing/2012/chart" uri="{02D57815-91ED-43cb-92C2-25804820EDAC}">
              <c15:filteredSeriesTitle>
                <c15:tx>
                  <c:strRef>
                    <c:extLst xmlns:c16r2="http://schemas.microsoft.com/office/drawing/2015/06/chart" xmlns:c16="http://schemas.microsoft.com/office/drawing/2014/chart">
                      <c:ext uri="{02D57815-91ED-43cb-92C2-25804820EDAC}">
                        <c15:formulaRef>
                          <c15:sqref>Shadow!$A$114</c15:sqref>
                        </c15:formulaRef>
                      </c:ext>
                    </c:extLst>
                    <c:strCache>
                      <c:ptCount val="1"/>
                      <c:pt idx="0">
                        <c:v>Total # of cloud services in use per org</c:v>
                      </c:pt>
                    </c:strCache>
                  </c:strRef>
                </c15:tx>
              </c15:filteredSeriesTitle>
            </c:ext>
            <c:ext xmlns:c15="http://schemas.microsoft.com/office/drawing/2012/chart" uri="{02D57815-91ED-43cb-92C2-25804820EDAC}">
              <c15:filteredCategoryTitle>
                <c15:cat>
                  <c:numRef>
                    <c:extLst xmlns:c16r2="http://schemas.microsoft.com/office/drawing/2015/06/chart">
                      <c:ext uri="{02D57815-91ED-43cb-92C2-25804820EDAC}">
                        <c15:formulaRef>
                          <c15:sqref>Shadow!$B$111:$G$111</c15:sqref>
                        </c15:formulaRef>
                      </c:ext>
                    </c:extLst>
                    <c:numCache>
                      <c:formatCode>General</c:formatCode>
                      <c:ptCount val="6"/>
                      <c:pt idx="0">
                        <c:v>2013</c:v>
                      </c:pt>
                      <c:pt idx="1">
                        <c:v>2014</c:v>
                      </c:pt>
                      <c:pt idx="2">
                        <c:v>2015</c:v>
                      </c:pt>
                      <c:pt idx="3">
                        <c:v>2016</c:v>
                      </c:pt>
                      <c:pt idx="4">
                        <c:v>2017</c:v>
                      </c:pt>
                      <c:pt idx="5">
                        <c:v>2018</c:v>
                      </c:pt>
                    </c:numCache>
                  </c:numRef>
                </c15:cat>
              </c15:filteredCategoryTitle>
            </c:ext>
          </c:extLst>
        </c:ser>
        <c:dLbls>
          <c:showLegendKey val="0"/>
          <c:showVal val="0"/>
          <c:showCatName val="0"/>
          <c:showSerName val="0"/>
          <c:showPercent val="0"/>
          <c:showBubbleSize val="0"/>
        </c:dLbls>
        <c:marker val="1"/>
        <c:smooth val="0"/>
        <c:axId val="2133096192"/>
        <c:axId val="2133097280"/>
      </c:lineChart>
      <c:catAx>
        <c:axId val="2133096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2133097280"/>
        <c:crosses val="autoZero"/>
        <c:auto val="1"/>
        <c:lblAlgn val="ctr"/>
        <c:lblOffset val="100"/>
        <c:noMultiLvlLbl val="0"/>
      </c:catAx>
      <c:valAx>
        <c:axId val="2133097280"/>
        <c:scaling>
          <c:orientation val="minMax"/>
        </c:scaling>
        <c:delete val="1"/>
        <c:axPos val="l"/>
        <c:numFmt formatCode="General" sourceLinked="1"/>
        <c:majorTickMark val="none"/>
        <c:minorTickMark val="none"/>
        <c:tickLblPos val="nextTo"/>
        <c:crossAx val="2133096192"/>
        <c:crosses val="autoZero"/>
        <c:crossBetween val="between"/>
      </c:valAx>
      <c:spPr>
        <a:noFill/>
        <a:ln>
          <a:noFill/>
        </a:ln>
        <a:effectLst/>
      </c:spPr>
    </c:plotArea>
    <c:legend>
      <c:legendPos val="t"/>
      <c:legendEntry>
        <c:idx val="2"/>
        <c:delete val="1"/>
      </c:legendEntry>
      <c:layout>
        <c:manualLayout>
          <c:xMode val="edge"/>
          <c:yMode val="edge"/>
          <c:x val="0.47764660868375308"/>
          <c:y val="0.1107252357633793"/>
          <c:w val="0.44964502307420595"/>
          <c:h val="4.447525911656456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cs:fontRef>
    <cs:defRPr sz="1000" kern="1200"/>
  </cs:axisTitle>
  <cs:categoryAxis>
    <cs:lnRef idx="0"/>
    <cs:fillRef idx="0"/>
    <cs:effectRef idx="0"/>
    <cs:fontRef idx="minor">
      <a:schemeClr val="tx1"/>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cs:fontRef>
    <cs:defRPr sz="900" kern="1200"/>
  </cs:dataLabel>
  <cs:dataLabelCallout>
    <cs:lnRef idx="0"/>
    <cs:fillRef idx="0"/>
    <cs:effectRef idx="0"/>
    <cs:fontRef idx="minor">
      <a:schemeClr val="dk1"/>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Open Sans" panose="020B0606030504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Open Sans" panose="020B0606030504020204" pitchFamily="34" charset="0"/>
              </a:defRPr>
            </a:lvl1pPr>
          </a:lstStyle>
          <a:p>
            <a:fld id="{76F2B82A-6F63-40D5-9F97-B113F10AA142}" type="datetimeFigureOut">
              <a:rPr lang="en-US" smtClean="0"/>
              <a:pPr/>
              <a:t>7/31/2021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Open Sans" panose="020B0606030504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Open Sans" panose="020B0606030504020204" pitchFamily="34" charset="0"/>
              </a:defRPr>
            </a:lvl1pPr>
          </a:lstStyle>
          <a:p>
            <a:fld id="{953C94D5-8CF0-4BDF-ABFF-B8E2C08F7F7E}" type="slidenum">
              <a:rPr lang="en-US" smtClean="0"/>
              <a:pPr/>
              <a:t>‹#›</a:t>
            </a:fld>
            <a:endParaRPr lang="en-US" dirty="0"/>
          </a:p>
        </p:txBody>
      </p:sp>
    </p:spTree>
    <p:extLst>
      <p:ext uri="{BB962C8B-B14F-4D97-AF65-F5344CB8AC3E}">
        <p14:creationId xmlns:p14="http://schemas.microsoft.com/office/powerpoint/2010/main" val="3578286728"/>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Open Sans" panose="020B0606030504020204" pitchFamily="34" charset="0"/>
        <a:ea typeface="+mn-ea"/>
        <a:cs typeface="+mn-cs"/>
      </a:defRPr>
    </a:lvl1pPr>
    <a:lvl2pPr marL="342900" algn="l" defTabSz="685800" rtl="0" eaLnBrk="1" latinLnBrk="0" hangingPunct="1">
      <a:defRPr sz="900" kern="1200">
        <a:solidFill>
          <a:schemeClr val="tx1"/>
        </a:solidFill>
        <a:latin typeface="Open Sans" panose="020B0606030504020204" pitchFamily="34" charset="0"/>
        <a:ea typeface="+mn-ea"/>
        <a:cs typeface="+mn-cs"/>
      </a:defRPr>
    </a:lvl2pPr>
    <a:lvl3pPr marL="685800" algn="l" defTabSz="685800" rtl="0" eaLnBrk="1" latinLnBrk="0" hangingPunct="1">
      <a:defRPr sz="900" kern="1200">
        <a:solidFill>
          <a:schemeClr val="tx1"/>
        </a:solidFill>
        <a:latin typeface="Open Sans" panose="020B0606030504020204" pitchFamily="34" charset="0"/>
        <a:ea typeface="+mn-ea"/>
        <a:cs typeface="+mn-cs"/>
      </a:defRPr>
    </a:lvl3pPr>
    <a:lvl4pPr marL="1028700" algn="l" defTabSz="685800" rtl="0" eaLnBrk="1" latinLnBrk="0" hangingPunct="1">
      <a:defRPr sz="900" kern="1200">
        <a:solidFill>
          <a:schemeClr val="tx1"/>
        </a:solidFill>
        <a:latin typeface="Open Sans" panose="020B0606030504020204" pitchFamily="34" charset="0"/>
        <a:ea typeface="+mn-ea"/>
        <a:cs typeface="+mn-cs"/>
      </a:defRPr>
    </a:lvl4pPr>
    <a:lvl5pPr marL="1371600" algn="l" defTabSz="685800" rtl="0" eaLnBrk="1" latinLnBrk="0" hangingPunct="1">
      <a:defRPr sz="900" kern="1200">
        <a:solidFill>
          <a:schemeClr val="tx1"/>
        </a:solidFill>
        <a:latin typeface="Open Sans" panose="020B0606030504020204" pitchFamily="34" charset="0"/>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t4335-1982144834.do.myshn.net:8443/clr/serviceGroups?deviceId=2"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5"/>
          </p:nvPr>
        </p:nvSpPr>
        <p:spPr/>
        <p:txBody>
          <a:bodyPr/>
          <a:lstStyle/>
          <a:p>
            <a:fld id="{953C94D5-8CF0-4BDF-ABFF-B8E2C08F7F7E}" type="slidenum">
              <a:rPr lang="en-US" smtClean="0"/>
              <a:pPr/>
              <a:t>1</a:t>
            </a:fld>
            <a:endParaRPr lang="en-US" dirty="0"/>
          </a:p>
        </p:txBody>
      </p:sp>
    </p:spTree>
    <p:extLst>
      <p:ext uri="{BB962C8B-B14F-4D97-AF65-F5344CB8AC3E}">
        <p14:creationId xmlns:p14="http://schemas.microsoft.com/office/powerpoint/2010/main" val="3896862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1935 different cloud apps being used at your typical company. </a:t>
            </a:r>
          </a:p>
          <a:p>
            <a:endParaRPr lang="en-US" dirty="0"/>
          </a:p>
          <a:p>
            <a:r>
              <a:rPr lang="en-US" dirty="0"/>
              <a:t>That’s 15% more than last year and more than 3 times what we saw just 6 years ago.</a:t>
            </a:r>
          </a:p>
          <a:p>
            <a:endParaRPr lang="en-US" dirty="0"/>
          </a:p>
          <a:p>
            <a:r>
              <a:rPr lang="en-US" dirty="0"/>
              <a:t>If you find that hard to believe, you’re not alone, as I’ll show you in a bit.</a:t>
            </a:r>
          </a:p>
          <a:p>
            <a:endParaRPr lang="en-US" dirty="0"/>
          </a:p>
        </p:txBody>
      </p:sp>
      <p:sp>
        <p:nvSpPr>
          <p:cNvPr id="4" name="Slide Number Placeholder 3"/>
          <p:cNvSpPr>
            <a:spLocks noGrp="1"/>
          </p:cNvSpPr>
          <p:nvPr>
            <p:ph type="sldNum" sz="quarter" idx="5"/>
          </p:nvPr>
        </p:nvSpPr>
        <p:spPr/>
        <p:txBody>
          <a:bodyPr/>
          <a:lstStyle/>
          <a:p>
            <a:fld id="{953C94D5-8CF0-4BDF-ABFF-B8E2C08F7F7E}" type="slidenum">
              <a:rPr lang="en-US" smtClean="0"/>
              <a:pPr/>
              <a:t>4</a:t>
            </a:fld>
            <a:endParaRPr lang="en-US" dirty="0"/>
          </a:p>
        </p:txBody>
      </p:sp>
    </p:spTree>
    <p:extLst>
      <p:ext uri="{BB962C8B-B14F-4D97-AF65-F5344CB8AC3E}">
        <p14:creationId xmlns:p14="http://schemas.microsoft.com/office/powerpoint/2010/main" val="118223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3C94D5-8CF0-4BDF-ABFF-B8E2C08F7F7E}" type="slidenum">
              <a:rPr lang="en-US" smtClean="0"/>
              <a:pPr/>
              <a:t>5</a:t>
            </a:fld>
            <a:endParaRPr lang="en-US" dirty="0"/>
          </a:p>
        </p:txBody>
      </p:sp>
    </p:spTree>
    <p:extLst>
      <p:ext uri="{BB962C8B-B14F-4D97-AF65-F5344CB8AC3E}">
        <p14:creationId xmlns:p14="http://schemas.microsoft.com/office/powerpoint/2010/main" val="4247033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5"/>
          </p:nvPr>
        </p:nvSpPr>
        <p:spPr/>
        <p:txBody>
          <a:bodyPr/>
          <a:lstStyle/>
          <a:p>
            <a:fld id="{953C94D5-8CF0-4BDF-ABFF-B8E2C08F7F7E}" type="slidenum">
              <a:rPr lang="en-US" smtClean="0"/>
              <a:pPr/>
              <a:t>6</a:t>
            </a:fld>
            <a:endParaRPr lang="en-US" dirty="0"/>
          </a:p>
        </p:txBody>
      </p:sp>
    </p:spTree>
    <p:extLst>
      <p:ext uri="{BB962C8B-B14F-4D97-AF65-F5344CB8AC3E}">
        <p14:creationId xmlns:p14="http://schemas.microsoft.com/office/powerpoint/2010/main" val="3477422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PS:  </a:t>
            </a:r>
            <a:r>
              <a:rPr lang="en-US" dirty="0" err="1"/>
              <a:t>Zscaler</a:t>
            </a:r>
            <a:r>
              <a:rPr lang="en-US" dirty="0"/>
              <a:t> gets around the IP address issue by selling one (dedicated IP) which forces traffic on dedicated IP addresses to manage and unexpected costs, and then it can only go to one datacenter.  Lear Sites that allow access from very specific IPs.  By having unique IP addresses this helps security and multi-auth options.  Having restricted IP addresses impacts global performance – creates a bottleneck…  Looks good on paper but the devil is in the details.  Added cost, lower performance, lower capability due to their on-prem capability, etc.  Not forthcoming about the issues. </a:t>
            </a:r>
          </a:p>
          <a:p>
            <a:endParaRPr lang="en-US" dirty="0"/>
          </a:p>
          <a:p>
            <a:r>
              <a:rPr lang="en-US" dirty="0"/>
              <a:t>WAN Edge Infrastructure Players (1-3 are the MQ leaders, #4 is a visionary – we have customers using all of them)</a:t>
            </a:r>
          </a:p>
          <a:p>
            <a:r>
              <a:rPr lang="en-US" dirty="0"/>
              <a:t>1. Silver Peak</a:t>
            </a:r>
          </a:p>
          <a:p>
            <a:r>
              <a:rPr lang="en-US" dirty="0"/>
              <a:t>2. </a:t>
            </a:r>
            <a:r>
              <a:rPr lang="en-US" dirty="0" err="1"/>
              <a:t>Velo</a:t>
            </a:r>
            <a:r>
              <a:rPr lang="en-US" dirty="0"/>
              <a:t> Cloud = VMWare acquired them</a:t>
            </a:r>
          </a:p>
          <a:p>
            <a:r>
              <a:rPr lang="en-US" dirty="0"/>
              <a:t>3. </a:t>
            </a:r>
            <a:r>
              <a:rPr lang="en-US" dirty="0" err="1"/>
              <a:t>Viptela</a:t>
            </a:r>
            <a:r>
              <a:rPr lang="en-US" dirty="0"/>
              <a:t> = Cisco acquired them</a:t>
            </a:r>
          </a:p>
          <a:p>
            <a:r>
              <a:rPr lang="en-US" dirty="0"/>
              <a:t>4. Versa</a:t>
            </a:r>
          </a:p>
          <a:p>
            <a:endParaRPr lang="en-US" dirty="0"/>
          </a:p>
        </p:txBody>
      </p:sp>
      <p:sp>
        <p:nvSpPr>
          <p:cNvPr id="4" name="Slide Number Placeholder 3"/>
          <p:cNvSpPr>
            <a:spLocks noGrp="1"/>
          </p:cNvSpPr>
          <p:nvPr>
            <p:ph type="sldNum" sz="quarter" idx="5"/>
          </p:nvPr>
        </p:nvSpPr>
        <p:spPr/>
        <p:txBody>
          <a:bodyPr/>
          <a:lstStyle/>
          <a:p>
            <a:fld id="{953C94D5-8CF0-4BDF-ABFF-B8E2C08F7F7E}" type="slidenum">
              <a:rPr lang="en-US" smtClean="0"/>
              <a:t>7</a:t>
            </a:fld>
            <a:endParaRPr lang="en-US"/>
          </a:p>
        </p:txBody>
      </p:sp>
    </p:spTree>
    <p:extLst>
      <p:ext uri="{BB962C8B-B14F-4D97-AF65-F5344CB8AC3E}">
        <p14:creationId xmlns:p14="http://schemas.microsoft.com/office/powerpoint/2010/main" val="3336483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a:p>
        </p:txBody>
      </p:sp>
      <p:sp>
        <p:nvSpPr>
          <p:cNvPr id="4" name="Slide Number Placeholder 3"/>
          <p:cNvSpPr>
            <a:spLocks noGrp="1"/>
          </p:cNvSpPr>
          <p:nvPr>
            <p:ph type="sldNum" sz="quarter" idx="5"/>
          </p:nvPr>
        </p:nvSpPr>
        <p:spPr/>
        <p:txBody>
          <a:bodyPr/>
          <a:lstStyle/>
          <a:p>
            <a:fld id="{953C94D5-8CF0-4BDF-ABFF-B8E2C08F7F7E}" type="slidenum">
              <a:rPr lang="en-US" smtClean="0"/>
              <a:pPr/>
              <a:t>9</a:t>
            </a:fld>
            <a:endParaRPr lang="en-US" dirty="0"/>
          </a:p>
        </p:txBody>
      </p:sp>
    </p:spTree>
    <p:extLst>
      <p:ext uri="{BB962C8B-B14F-4D97-AF65-F5344CB8AC3E}">
        <p14:creationId xmlns:p14="http://schemas.microsoft.com/office/powerpoint/2010/main" val="1609000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3C94D5-8CF0-4BDF-ABFF-B8E2C08F7F7E}" type="slidenum">
              <a:rPr lang="en-US" smtClean="0"/>
              <a:pPr/>
              <a:t>10</a:t>
            </a:fld>
            <a:endParaRPr lang="en-US" dirty="0"/>
          </a:p>
        </p:txBody>
      </p:sp>
    </p:spTree>
    <p:extLst>
      <p:ext uri="{BB962C8B-B14F-4D97-AF65-F5344CB8AC3E}">
        <p14:creationId xmlns:p14="http://schemas.microsoft.com/office/powerpoint/2010/main" val="1499750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53C94D5-8CF0-4BDF-ABFF-B8E2C08F7F7E}" type="slidenum">
              <a:rPr lang="en-US" smtClean="0"/>
              <a:pPr/>
              <a:t>11</a:t>
            </a:fld>
            <a:endParaRPr lang="en-US" dirty="0"/>
          </a:p>
        </p:txBody>
      </p:sp>
    </p:spTree>
    <p:extLst>
      <p:ext uri="{BB962C8B-B14F-4D97-AF65-F5344CB8AC3E}">
        <p14:creationId xmlns:p14="http://schemas.microsoft.com/office/powerpoint/2010/main" val="8284860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In the SH console you can add Services to a Service Group, e.g. a list of High Risk Services, and then have Skyhigh create a MWG formatted Subscribed list (complete with the type=string header) and publish that on the on-premise Enterprise Connector/GroundLink. </a:t>
            </a:r>
          </a:p>
          <a:p>
            <a:r>
              <a:rPr lang="en-US" sz="1000" dirty="0"/>
              <a:t> </a:t>
            </a:r>
          </a:p>
          <a:p>
            <a:r>
              <a:rPr lang="en-US" sz="1000" dirty="0"/>
              <a:t>The FQDN for the Subscribed list e.g. </a:t>
            </a:r>
            <a:r>
              <a:rPr lang="en-US" sz="1000" u="sng" dirty="0">
                <a:hlinkClick r:id="rId3"/>
              </a:rPr>
              <a:t>https://t4335-1982144834.do.myshn.net:8443/clr/serviceGroups?deviceId=2</a:t>
            </a:r>
            <a:r>
              <a:rPr lang="en-US" sz="1000" dirty="0"/>
              <a:t> resolves to the local Enterprise Connector IP.</a:t>
            </a:r>
          </a:p>
          <a:p>
            <a:endParaRPr lang="en-US" dirty="0"/>
          </a:p>
        </p:txBody>
      </p:sp>
      <p:sp>
        <p:nvSpPr>
          <p:cNvPr id="4" name="Slide Number Placeholder 3"/>
          <p:cNvSpPr>
            <a:spLocks noGrp="1"/>
          </p:cNvSpPr>
          <p:nvPr>
            <p:ph type="sldNum" sz="quarter" idx="10"/>
          </p:nvPr>
        </p:nvSpPr>
        <p:spPr/>
        <p:txBody>
          <a:bodyPr/>
          <a:lstStyle/>
          <a:p>
            <a:fld id="{953C94D5-8CF0-4BDF-ABFF-B8E2C08F7F7E}" type="slidenum">
              <a:rPr lang="en-US" smtClean="0"/>
              <a:pPr/>
              <a:t>12</a:t>
            </a:fld>
            <a:endParaRPr lang="en-US" dirty="0"/>
          </a:p>
        </p:txBody>
      </p:sp>
    </p:spTree>
    <p:extLst>
      <p:ext uri="{BB962C8B-B14F-4D97-AF65-F5344CB8AC3E}">
        <p14:creationId xmlns:p14="http://schemas.microsoft.com/office/powerpoint/2010/main" val="12256114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rh Shield">
    <p:bg>
      <p:bgPr>
        <a:solidFill>
          <a:schemeClr val="bg2"/>
        </a:solidFill>
        <a:effectLst/>
      </p:bgPr>
    </p:bg>
    <p:spTree>
      <p:nvGrpSpPr>
        <p:cNvPr id="1" name=""/>
        <p:cNvGrpSpPr/>
        <p:nvPr/>
      </p:nvGrpSpPr>
      <p:grpSpPr>
        <a:xfrm>
          <a:off x="0" y="0"/>
          <a:ext cx="0" cy="0"/>
          <a:chOff x="0" y="0"/>
          <a:chExt cx="0" cy="0"/>
        </a:xfrm>
      </p:grpSpPr>
      <p:cxnSp>
        <p:nvCxnSpPr>
          <p:cNvPr id="7" name="Straight Connector 6"/>
          <p:cNvCxnSpPr/>
          <p:nvPr userDrawn="1"/>
        </p:nvCxnSpPr>
        <p:spPr>
          <a:xfrm>
            <a:off x="459850" y="4150657"/>
            <a:ext cx="3647141"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3"/>
          <p:cNvSpPr>
            <a:spLocks noGrp="1"/>
          </p:cNvSpPr>
          <p:nvPr>
            <p:ph type="body" sz="quarter" idx="13" hasCustomPrompt="1"/>
          </p:nvPr>
        </p:nvSpPr>
        <p:spPr>
          <a:xfrm>
            <a:off x="468918" y="2018812"/>
            <a:ext cx="4103082" cy="953553"/>
          </a:xfrm>
        </p:spPr>
        <p:txBody>
          <a:bodyPr bIns="0" anchor="b"/>
          <a:lstStyle>
            <a:lvl1pPr>
              <a:lnSpc>
                <a:spcPct val="95000"/>
              </a:lnSpc>
              <a:defRPr sz="30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Title Slide Option 1: </a:t>
            </a:r>
            <a:br>
              <a:rPr lang="en-US" dirty="0"/>
            </a:br>
            <a:r>
              <a:rPr lang="en-US" dirty="0"/>
              <a:t>use up to two lines</a:t>
            </a:r>
          </a:p>
        </p:txBody>
      </p:sp>
      <p:sp>
        <p:nvSpPr>
          <p:cNvPr id="12" name="Text Placeholder 11"/>
          <p:cNvSpPr>
            <a:spLocks noGrp="1"/>
          </p:cNvSpPr>
          <p:nvPr>
            <p:ph type="body" sz="quarter" idx="14" hasCustomPrompt="1"/>
          </p:nvPr>
        </p:nvSpPr>
        <p:spPr>
          <a:xfrm>
            <a:off x="468918" y="3165636"/>
            <a:ext cx="3197272" cy="226493"/>
          </a:xfrm>
        </p:spPr>
        <p:txBody>
          <a:bodyPr/>
          <a:lstStyle>
            <a:lvl1pPr>
              <a:defRPr sz="14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fr-FR" dirty="0"/>
              <a:t>14pt Open Sans </a:t>
            </a:r>
            <a:r>
              <a:rPr lang="fr-FR" dirty="0" err="1"/>
              <a:t>Subhead</a:t>
            </a:r>
            <a:r>
              <a:rPr lang="fr-FR" dirty="0"/>
              <a:t>, Date, </a:t>
            </a:r>
            <a:r>
              <a:rPr lang="fr-FR" dirty="0" err="1"/>
              <a:t>etc</a:t>
            </a:r>
            <a:endParaRPr lang="fr-FR" dirty="0"/>
          </a:p>
        </p:txBody>
      </p:sp>
      <p:sp>
        <p:nvSpPr>
          <p:cNvPr id="13" name="Text Placeholder 14"/>
          <p:cNvSpPr>
            <a:spLocks noGrp="1"/>
          </p:cNvSpPr>
          <p:nvPr>
            <p:ph type="body" sz="quarter" idx="15"/>
          </p:nvPr>
        </p:nvSpPr>
        <p:spPr>
          <a:xfrm>
            <a:off x="468919" y="4262929"/>
            <a:ext cx="4103082" cy="226232"/>
          </a:xfrm>
        </p:spPr>
        <p:txBody>
          <a:bodyPr/>
          <a:lstStyle>
            <a:lvl1pPr>
              <a:defRPr sz="14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a:t>Click to edit Master text styles</a:t>
            </a:r>
          </a:p>
        </p:txBody>
      </p:sp>
      <p:grpSp>
        <p:nvGrpSpPr>
          <p:cNvPr id="45" name="Group 4"/>
          <p:cNvGrpSpPr>
            <a:grpSpLocks noChangeAspect="1"/>
          </p:cNvGrpSpPr>
          <p:nvPr userDrawn="1"/>
        </p:nvGrpSpPr>
        <p:grpSpPr bwMode="auto">
          <a:xfrm>
            <a:off x="438447" y="484741"/>
            <a:ext cx="1751645" cy="490219"/>
            <a:chOff x="221" y="738"/>
            <a:chExt cx="2026" cy="567"/>
          </a:xfrm>
          <a:solidFill>
            <a:schemeClr val="bg1"/>
          </a:solidFill>
        </p:grpSpPr>
        <p:sp>
          <p:nvSpPr>
            <p:cNvPr id="46" name="Freeform 5"/>
            <p:cNvSpPr>
              <a:spLocks/>
            </p:cNvSpPr>
            <p:nvPr/>
          </p:nvSpPr>
          <p:spPr bwMode="auto">
            <a:xfrm>
              <a:off x="1003" y="818"/>
              <a:ext cx="231" cy="241"/>
            </a:xfrm>
            <a:custGeom>
              <a:avLst/>
              <a:gdLst>
                <a:gd name="T0" fmla="*/ 194 w 195"/>
                <a:gd name="T1" fmla="*/ 150 h 202"/>
                <a:gd name="T2" fmla="*/ 150 w 195"/>
                <a:gd name="T3" fmla="*/ 123 h 202"/>
                <a:gd name="T4" fmla="*/ 146 w 195"/>
                <a:gd name="T5" fmla="*/ 129 h 202"/>
                <a:gd name="T6" fmla="*/ 105 w 195"/>
                <a:gd name="T7" fmla="*/ 153 h 202"/>
                <a:gd name="T8" fmla="*/ 53 w 195"/>
                <a:gd name="T9" fmla="*/ 101 h 202"/>
                <a:gd name="T10" fmla="*/ 105 w 195"/>
                <a:gd name="T11" fmla="*/ 49 h 202"/>
                <a:gd name="T12" fmla="*/ 146 w 195"/>
                <a:gd name="T13" fmla="*/ 73 h 202"/>
                <a:gd name="T14" fmla="*/ 150 w 195"/>
                <a:gd name="T15" fmla="*/ 78 h 202"/>
                <a:gd name="T16" fmla="*/ 195 w 195"/>
                <a:gd name="T17" fmla="*/ 52 h 202"/>
                <a:gd name="T18" fmla="*/ 191 w 195"/>
                <a:gd name="T19" fmla="*/ 46 h 202"/>
                <a:gd name="T20" fmla="*/ 105 w 195"/>
                <a:gd name="T21" fmla="*/ 0 h 202"/>
                <a:gd name="T22" fmla="*/ 0 w 195"/>
                <a:gd name="T23" fmla="*/ 101 h 202"/>
                <a:gd name="T24" fmla="*/ 105 w 195"/>
                <a:gd name="T25" fmla="*/ 202 h 202"/>
                <a:gd name="T26" fmla="*/ 191 w 195"/>
                <a:gd name="T27" fmla="*/ 155 h 202"/>
                <a:gd name="T28" fmla="*/ 194 w 195"/>
                <a:gd name="T29" fmla="*/ 150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5" h="202">
                  <a:moveTo>
                    <a:pt x="194" y="150"/>
                  </a:moveTo>
                  <a:cubicBezTo>
                    <a:pt x="150" y="123"/>
                    <a:pt x="150" y="123"/>
                    <a:pt x="150" y="123"/>
                  </a:cubicBezTo>
                  <a:cubicBezTo>
                    <a:pt x="146" y="129"/>
                    <a:pt x="146" y="129"/>
                    <a:pt x="146" y="129"/>
                  </a:cubicBezTo>
                  <a:cubicBezTo>
                    <a:pt x="136" y="145"/>
                    <a:pt x="122" y="153"/>
                    <a:pt x="105" y="153"/>
                  </a:cubicBezTo>
                  <a:cubicBezTo>
                    <a:pt x="76" y="153"/>
                    <a:pt x="53" y="130"/>
                    <a:pt x="53" y="101"/>
                  </a:cubicBezTo>
                  <a:cubicBezTo>
                    <a:pt x="53" y="71"/>
                    <a:pt x="76" y="49"/>
                    <a:pt x="105" y="49"/>
                  </a:cubicBezTo>
                  <a:cubicBezTo>
                    <a:pt x="123" y="49"/>
                    <a:pt x="136" y="57"/>
                    <a:pt x="146" y="73"/>
                  </a:cubicBezTo>
                  <a:cubicBezTo>
                    <a:pt x="150" y="78"/>
                    <a:pt x="150" y="78"/>
                    <a:pt x="150" y="78"/>
                  </a:cubicBezTo>
                  <a:cubicBezTo>
                    <a:pt x="195" y="52"/>
                    <a:pt x="195" y="52"/>
                    <a:pt x="195" y="52"/>
                  </a:cubicBezTo>
                  <a:cubicBezTo>
                    <a:pt x="191" y="46"/>
                    <a:pt x="191" y="46"/>
                    <a:pt x="191" y="46"/>
                  </a:cubicBezTo>
                  <a:cubicBezTo>
                    <a:pt x="169" y="15"/>
                    <a:pt x="141" y="0"/>
                    <a:pt x="105" y="0"/>
                  </a:cubicBezTo>
                  <a:cubicBezTo>
                    <a:pt x="37" y="0"/>
                    <a:pt x="0" y="52"/>
                    <a:pt x="0" y="101"/>
                  </a:cubicBezTo>
                  <a:cubicBezTo>
                    <a:pt x="0" y="150"/>
                    <a:pt x="37" y="202"/>
                    <a:pt x="105" y="202"/>
                  </a:cubicBezTo>
                  <a:cubicBezTo>
                    <a:pt x="140" y="202"/>
                    <a:pt x="173" y="184"/>
                    <a:pt x="191" y="155"/>
                  </a:cubicBezTo>
                  <a:lnTo>
                    <a:pt x="194" y="15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47" name="Freeform 6"/>
            <p:cNvSpPr>
              <a:spLocks noEditPoints="1"/>
            </p:cNvSpPr>
            <p:nvPr/>
          </p:nvSpPr>
          <p:spPr bwMode="auto">
            <a:xfrm>
              <a:off x="1230" y="741"/>
              <a:ext cx="300" cy="318"/>
            </a:xfrm>
            <a:custGeom>
              <a:avLst/>
              <a:gdLst>
                <a:gd name="T0" fmla="*/ 0 w 300"/>
                <a:gd name="T1" fmla="*/ 318 h 318"/>
                <a:gd name="T2" fmla="*/ 74 w 300"/>
                <a:gd name="T3" fmla="*/ 318 h 318"/>
                <a:gd name="T4" fmla="*/ 95 w 300"/>
                <a:gd name="T5" fmla="*/ 263 h 318"/>
                <a:gd name="T6" fmla="*/ 205 w 300"/>
                <a:gd name="T7" fmla="*/ 263 h 318"/>
                <a:gd name="T8" fmla="*/ 227 w 300"/>
                <a:gd name="T9" fmla="*/ 318 h 318"/>
                <a:gd name="T10" fmla="*/ 300 w 300"/>
                <a:gd name="T11" fmla="*/ 318 h 318"/>
                <a:gd name="T12" fmla="*/ 169 w 300"/>
                <a:gd name="T13" fmla="*/ 0 h 318"/>
                <a:gd name="T14" fmla="*/ 104 w 300"/>
                <a:gd name="T15" fmla="*/ 0 h 318"/>
                <a:gd name="T16" fmla="*/ 121 w 300"/>
                <a:gd name="T17" fmla="*/ 41 h 318"/>
                <a:gd name="T18" fmla="*/ 0 w 300"/>
                <a:gd name="T19" fmla="*/ 318 h 318"/>
                <a:gd name="T20" fmla="*/ 151 w 300"/>
                <a:gd name="T21" fmla="*/ 125 h 318"/>
                <a:gd name="T22" fmla="*/ 181 w 300"/>
                <a:gd name="T23" fmla="*/ 200 h 318"/>
                <a:gd name="T24" fmla="*/ 120 w 300"/>
                <a:gd name="T25" fmla="*/ 200 h 318"/>
                <a:gd name="T26" fmla="*/ 151 w 300"/>
                <a:gd name="T27" fmla="*/ 125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0" h="318">
                  <a:moveTo>
                    <a:pt x="0" y="318"/>
                  </a:moveTo>
                  <a:lnTo>
                    <a:pt x="74" y="318"/>
                  </a:lnTo>
                  <a:lnTo>
                    <a:pt x="95" y="263"/>
                  </a:lnTo>
                  <a:lnTo>
                    <a:pt x="205" y="263"/>
                  </a:lnTo>
                  <a:lnTo>
                    <a:pt x="227" y="318"/>
                  </a:lnTo>
                  <a:lnTo>
                    <a:pt x="300" y="318"/>
                  </a:lnTo>
                  <a:lnTo>
                    <a:pt x="169" y="0"/>
                  </a:lnTo>
                  <a:lnTo>
                    <a:pt x="104" y="0"/>
                  </a:lnTo>
                  <a:lnTo>
                    <a:pt x="121" y="41"/>
                  </a:lnTo>
                  <a:lnTo>
                    <a:pt x="0" y="318"/>
                  </a:lnTo>
                  <a:close/>
                  <a:moveTo>
                    <a:pt x="151" y="125"/>
                  </a:moveTo>
                  <a:lnTo>
                    <a:pt x="181" y="200"/>
                  </a:lnTo>
                  <a:lnTo>
                    <a:pt x="120" y="200"/>
                  </a:lnTo>
                  <a:lnTo>
                    <a:pt x="151" y="12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48" name="Freeform 7"/>
            <p:cNvSpPr>
              <a:spLocks noEditPoints="1"/>
            </p:cNvSpPr>
            <p:nvPr/>
          </p:nvSpPr>
          <p:spPr bwMode="auto">
            <a:xfrm>
              <a:off x="1230" y="741"/>
              <a:ext cx="300" cy="318"/>
            </a:xfrm>
            <a:custGeom>
              <a:avLst/>
              <a:gdLst>
                <a:gd name="T0" fmla="*/ 0 w 300"/>
                <a:gd name="T1" fmla="*/ 318 h 318"/>
                <a:gd name="T2" fmla="*/ 74 w 300"/>
                <a:gd name="T3" fmla="*/ 318 h 318"/>
                <a:gd name="T4" fmla="*/ 95 w 300"/>
                <a:gd name="T5" fmla="*/ 263 h 318"/>
                <a:gd name="T6" fmla="*/ 205 w 300"/>
                <a:gd name="T7" fmla="*/ 263 h 318"/>
                <a:gd name="T8" fmla="*/ 227 w 300"/>
                <a:gd name="T9" fmla="*/ 318 h 318"/>
                <a:gd name="T10" fmla="*/ 300 w 300"/>
                <a:gd name="T11" fmla="*/ 318 h 318"/>
                <a:gd name="T12" fmla="*/ 169 w 300"/>
                <a:gd name="T13" fmla="*/ 0 h 318"/>
                <a:gd name="T14" fmla="*/ 104 w 300"/>
                <a:gd name="T15" fmla="*/ 0 h 318"/>
                <a:gd name="T16" fmla="*/ 121 w 300"/>
                <a:gd name="T17" fmla="*/ 41 h 318"/>
                <a:gd name="T18" fmla="*/ 0 w 300"/>
                <a:gd name="T19" fmla="*/ 318 h 318"/>
                <a:gd name="T20" fmla="*/ 151 w 300"/>
                <a:gd name="T21" fmla="*/ 125 h 318"/>
                <a:gd name="T22" fmla="*/ 181 w 300"/>
                <a:gd name="T23" fmla="*/ 200 h 318"/>
                <a:gd name="T24" fmla="*/ 120 w 300"/>
                <a:gd name="T25" fmla="*/ 200 h 318"/>
                <a:gd name="T26" fmla="*/ 151 w 300"/>
                <a:gd name="T27" fmla="*/ 125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0" h="318">
                  <a:moveTo>
                    <a:pt x="0" y="318"/>
                  </a:moveTo>
                  <a:lnTo>
                    <a:pt x="74" y="318"/>
                  </a:lnTo>
                  <a:lnTo>
                    <a:pt x="95" y="263"/>
                  </a:lnTo>
                  <a:lnTo>
                    <a:pt x="205" y="263"/>
                  </a:lnTo>
                  <a:lnTo>
                    <a:pt x="227" y="318"/>
                  </a:lnTo>
                  <a:lnTo>
                    <a:pt x="300" y="318"/>
                  </a:lnTo>
                  <a:lnTo>
                    <a:pt x="169" y="0"/>
                  </a:lnTo>
                  <a:lnTo>
                    <a:pt x="104" y="0"/>
                  </a:lnTo>
                  <a:lnTo>
                    <a:pt x="121" y="41"/>
                  </a:lnTo>
                  <a:lnTo>
                    <a:pt x="0" y="318"/>
                  </a:lnTo>
                  <a:moveTo>
                    <a:pt x="151" y="125"/>
                  </a:moveTo>
                  <a:lnTo>
                    <a:pt x="181" y="200"/>
                  </a:lnTo>
                  <a:lnTo>
                    <a:pt x="120" y="200"/>
                  </a:lnTo>
                  <a:lnTo>
                    <a:pt x="151" y="125"/>
                  </a:lnTo>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49" name="Freeform 8"/>
            <p:cNvSpPr>
              <a:spLocks/>
            </p:cNvSpPr>
            <p:nvPr/>
          </p:nvSpPr>
          <p:spPr bwMode="auto">
            <a:xfrm>
              <a:off x="1533" y="741"/>
              <a:ext cx="167" cy="318"/>
            </a:xfrm>
            <a:custGeom>
              <a:avLst/>
              <a:gdLst>
                <a:gd name="T0" fmla="*/ 23 w 141"/>
                <a:gd name="T1" fmla="*/ 267 h 267"/>
                <a:gd name="T2" fmla="*/ 78 w 141"/>
                <a:gd name="T3" fmla="*/ 267 h 267"/>
                <a:gd name="T4" fmla="*/ 78 w 141"/>
                <a:gd name="T5" fmla="*/ 147 h 267"/>
                <a:gd name="T6" fmla="*/ 113 w 141"/>
                <a:gd name="T7" fmla="*/ 147 h 267"/>
                <a:gd name="T8" fmla="*/ 113 w 141"/>
                <a:gd name="T9" fmla="*/ 97 h 267"/>
                <a:gd name="T10" fmla="*/ 78 w 141"/>
                <a:gd name="T11" fmla="*/ 97 h 267"/>
                <a:gd name="T12" fmla="*/ 78 w 141"/>
                <a:gd name="T13" fmla="*/ 73 h 267"/>
                <a:gd name="T14" fmla="*/ 97 w 141"/>
                <a:gd name="T15" fmla="*/ 52 h 267"/>
                <a:gd name="T16" fmla="*/ 112 w 141"/>
                <a:gd name="T17" fmla="*/ 55 h 267"/>
                <a:gd name="T18" fmla="*/ 118 w 141"/>
                <a:gd name="T19" fmla="*/ 57 h 267"/>
                <a:gd name="T20" fmla="*/ 141 w 141"/>
                <a:gd name="T21" fmla="*/ 8 h 267"/>
                <a:gd name="T22" fmla="*/ 134 w 141"/>
                <a:gd name="T23" fmla="*/ 6 h 267"/>
                <a:gd name="T24" fmla="*/ 101 w 141"/>
                <a:gd name="T25" fmla="*/ 0 h 267"/>
                <a:gd name="T26" fmla="*/ 42 w 141"/>
                <a:gd name="T27" fmla="*/ 23 h 267"/>
                <a:gd name="T28" fmla="*/ 23 w 141"/>
                <a:gd name="T29" fmla="*/ 75 h 267"/>
                <a:gd name="T30" fmla="*/ 23 w 141"/>
                <a:gd name="T31" fmla="*/ 97 h 267"/>
                <a:gd name="T32" fmla="*/ 0 w 141"/>
                <a:gd name="T33" fmla="*/ 97 h 267"/>
                <a:gd name="T34" fmla="*/ 0 w 141"/>
                <a:gd name="T35" fmla="*/ 147 h 267"/>
                <a:gd name="T36" fmla="*/ 23 w 141"/>
                <a:gd name="T37" fmla="*/ 147 h 267"/>
                <a:gd name="T38" fmla="*/ 23 w 141"/>
                <a:gd name="T39" fmla="*/ 267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1" h="267">
                  <a:moveTo>
                    <a:pt x="23" y="267"/>
                  </a:moveTo>
                  <a:cubicBezTo>
                    <a:pt x="78" y="267"/>
                    <a:pt x="78" y="267"/>
                    <a:pt x="78" y="267"/>
                  </a:cubicBezTo>
                  <a:cubicBezTo>
                    <a:pt x="78" y="147"/>
                    <a:pt x="78" y="147"/>
                    <a:pt x="78" y="147"/>
                  </a:cubicBezTo>
                  <a:cubicBezTo>
                    <a:pt x="113" y="147"/>
                    <a:pt x="113" y="147"/>
                    <a:pt x="113" y="147"/>
                  </a:cubicBezTo>
                  <a:cubicBezTo>
                    <a:pt x="113" y="97"/>
                    <a:pt x="113" y="97"/>
                    <a:pt x="113" y="97"/>
                  </a:cubicBezTo>
                  <a:cubicBezTo>
                    <a:pt x="78" y="97"/>
                    <a:pt x="78" y="97"/>
                    <a:pt x="78" y="97"/>
                  </a:cubicBezTo>
                  <a:cubicBezTo>
                    <a:pt x="78" y="73"/>
                    <a:pt x="78" y="73"/>
                    <a:pt x="78" y="73"/>
                  </a:cubicBezTo>
                  <a:cubicBezTo>
                    <a:pt x="78" y="63"/>
                    <a:pt x="84" y="52"/>
                    <a:pt x="97" y="52"/>
                  </a:cubicBezTo>
                  <a:cubicBezTo>
                    <a:pt x="104" y="52"/>
                    <a:pt x="108" y="53"/>
                    <a:pt x="112" y="55"/>
                  </a:cubicBezTo>
                  <a:cubicBezTo>
                    <a:pt x="118" y="57"/>
                    <a:pt x="118" y="57"/>
                    <a:pt x="118" y="57"/>
                  </a:cubicBezTo>
                  <a:cubicBezTo>
                    <a:pt x="141" y="8"/>
                    <a:pt x="141" y="8"/>
                    <a:pt x="141" y="8"/>
                  </a:cubicBezTo>
                  <a:cubicBezTo>
                    <a:pt x="134" y="6"/>
                    <a:pt x="134" y="6"/>
                    <a:pt x="134" y="6"/>
                  </a:cubicBezTo>
                  <a:cubicBezTo>
                    <a:pt x="124" y="2"/>
                    <a:pt x="110" y="0"/>
                    <a:pt x="101" y="0"/>
                  </a:cubicBezTo>
                  <a:cubicBezTo>
                    <a:pt x="76" y="0"/>
                    <a:pt x="56" y="8"/>
                    <a:pt x="42" y="23"/>
                  </a:cubicBezTo>
                  <a:cubicBezTo>
                    <a:pt x="30" y="37"/>
                    <a:pt x="23" y="55"/>
                    <a:pt x="23" y="75"/>
                  </a:cubicBezTo>
                  <a:cubicBezTo>
                    <a:pt x="23" y="97"/>
                    <a:pt x="23" y="97"/>
                    <a:pt x="23" y="97"/>
                  </a:cubicBezTo>
                  <a:cubicBezTo>
                    <a:pt x="0" y="97"/>
                    <a:pt x="0" y="97"/>
                    <a:pt x="0" y="97"/>
                  </a:cubicBezTo>
                  <a:cubicBezTo>
                    <a:pt x="0" y="147"/>
                    <a:pt x="0" y="147"/>
                    <a:pt x="0" y="147"/>
                  </a:cubicBezTo>
                  <a:cubicBezTo>
                    <a:pt x="23" y="147"/>
                    <a:pt x="23" y="147"/>
                    <a:pt x="23" y="147"/>
                  </a:cubicBezTo>
                  <a:lnTo>
                    <a:pt x="23" y="26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50" name="Freeform 9"/>
            <p:cNvSpPr>
              <a:spLocks/>
            </p:cNvSpPr>
            <p:nvPr/>
          </p:nvSpPr>
          <p:spPr bwMode="auto">
            <a:xfrm>
              <a:off x="701" y="738"/>
              <a:ext cx="275" cy="321"/>
            </a:xfrm>
            <a:custGeom>
              <a:avLst/>
              <a:gdLst>
                <a:gd name="T0" fmla="*/ 0 w 275"/>
                <a:gd name="T1" fmla="*/ 0 h 321"/>
                <a:gd name="T2" fmla="*/ 0 w 275"/>
                <a:gd name="T3" fmla="*/ 319 h 321"/>
                <a:gd name="T4" fmla="*/ 70 w 275"/>
                <a:gd name="T5" fmla="*/ 321 h 321"/>
                <a:gd name="T6" fmla="*/ 70 w 275"/>
                <a:gd name="T7" fmla="*/ 137 h 321"/>
                <a:gd name="T8" fmla="*/ 137 w 275"/>
                <a:gd name="T9" fmla="*/ 188 h 321"/>
                <a:gd name="T10" fmla="*/ 205 w 275"/>
                <a:gd name="T11" fmla="*/ 137 h 321"/>
                <a:gd name="T12" fmla="*/ 205 w 275"/>
                <a:gd name="T13" fmla="*/ 321 h 321"/>
                <a:gd name="T14" fmla="*/ 274 w 275"/>
                <a:gd name="T15" fmla="*/ 321 h 321"/>
                <a:gd name="T16" fmla="*/ 275 w 275"/>
                <a:gd name="T17" fmla="*/ 0 h 321"/>
                <a:gd name="T18" fmla="*/ 137 w 275"/>
                <a:gd name="T19" fmla="*/ 105 h 321"/>
                <a:gd name="T20" fmla="*/ 0 w 275"/>
                <a:gd name="T21" fmla="*/ 0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5" h="321">
                  <a:moveTo>
                    <a:pt x="0" y="0"/>
                  </a:moveTo>
                  <a:lnTo>
                    <a:pt x="0" y="319"/>
                  </a:lnTo>
                  <a:lnTo>
                    <a:pt x="70" y="321"/>
                  </a:lnTo>
                  <a:lnTo>
                    <a:pt x="70" y="137"/>
                  </a:lnTo>
                  <a:lnTo>
                    <a:pt x="137" y="188"/>
                  </a:lnTo>
                  <a:lnTo>
                    <a:pt x="205" y="137"/>
                  </a:lnTo>
                  <a:lnTo>
                    <a:pt x="205" y="321"/>
                  </a:lnTo>
                  <a:lnTo>
                    <a:pt x="274" y="321"/>
                  </a:lnTo>
                  <a:lnTo>
                    <a:pt x="275" y="0"/>
                  </a:lnTo>
                  <a:lnTo>
                    <a:pt x="137" y="105"/>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51" name="Freeform 10"/>
            <p:cNvSpPr>
              <a:spLocks noEditPoints="1"/>
            </p:cNvSpPr>
            <p:nvPr/>
          </p:nvSpPr>
          <p:spPr bwMode="auto">
            <a:xfrm>
              <a:off x="1687" y="819"/>
              <a:ext cx="241" cy="240"/>
            </a:xfrm>
            <a:custGeom>
              <a:avLst/>
              <a:gdLst>
                <a:gd name="T0" fmla="*/ 105 w 204"/>
                <a:gd name="T1" fmla="*/ 0 h 201"/>
                <a:gd name="T2" fmla="*/ 0 w 204"/>
                <a:gd name="T3" fmla="*/ 100 h 201"/>
                <a:gd name="T4" fmla="*/ 105 w 204"/>
                <a:gd name="T5" fmla="*/ 201 h 201"/>
                <a:gd name="T6" fmla="*/ 105 w 204"/>
                <a:gd name="T7" fmla="*/ 201 h 201"/>
                <a:gd name="T8" fmla="*/ 105 w 204"/>
                <a:gd name="T9" fmla="*/ 201 h 201"/>
                <a:gd name="T10" fmla="*/ 188 w 204"/>
                <a:gd name="T11" fmla="*/ 161 h 201"/>
                <a:gd name="T12" fmla="*/ 144 w 204"/>
                <a:gd name="T13" fmla="*/ 137 h 201"/>
                <a:gd name="T14" fmla="*/ 104 w 204"/>
                <a:gd name="T15" fmla="*/ 154 h 201"/>
                <a:gd name="T16" fmla="*/ 56 w 204"/>
                <a:gd name="T17" fmla="*/ 120 h 201"/>
                <a:gd name="T18" fmla="*/ 204 w 204"/>
                <a:gd name="T19" fmla="*/ 120 h 201"/>
                <a:gd name="T20" fmla="*/ 204 w 204"/>
                <a:gd name="T21" fmla="*/ 107 h 201"/>
                <a:gd name="T22" fmla="*/ 105 w 204"/>
                <a:gd name="T23" fmla="*/ 0 h 201"/>
                <a:gd name="T24" fmla="*/ 58 w 204"/>
                <a:gd name="T25" fmla="*/ 76 h 201"/>
                <a:gd name="T26" fmla="*/ 100 w 204"/>
                <a:gd name="T27" fmla="*/ 47 h 201"/>
                <a:gd name="T28" fmla="*/ 143 w 204"/>
                <a:gd name="T29" fmla="*/ 76 h 201"/>
                <a:gd name="T30" fmla="*/ 58 w 204"/>
                <a:gd name="T31" fmla="*/ 7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4" h="201">
                  <a:moveTo>
                    <a:pt x="105" y="0"/>
                  </a:moveTo>
                  <a:cubicBezTo>
                    <a:pt x="37" y="0"/>
                    <a:pt x="0" y="52"/>
                    <a:pt x="0" y="100"/>
                  </a:cubicBezTo>
                  <a:cubicBezTo>
                    <a:pt x="0" y="149"/>
                    <a:pt x="37" y="201"/>
                    <a:pt x="105" y="201"/>
                  </a:cubicBezTo>
                  <a:cubicBezTo>
                    <a:pt x="105" y="201"/>
                    <a:pt x="105" y="201"/>
                    <a:pt x="105" y="201"/>
                  </a:cubicBezTo>
                  <a:cubicBezTo>
                    <a:pt x="105" y="201"/>
                    <a:pt x="105" y="201"/>
                    <a:pt x="105" y="201"/>
                  </a:cubicBezTo>
                  <a:cubicBezTo>
                    <a:pt x="136" y="201"/>
                    <a:pt x="165" y="186"/>
                    <a:pt x="188" y="161"/>
                  </a:cubicBezTo>
                  <a:cubicBezTo>
                    <a:pt x="144" y="137"/>
                    <a:pt x="144" y="137"/>
                    <a:pt x="144" y="137"/>
                  </a:cubicBezTo>
                  <a:cubicBezTo>
                    <a:pt x="132" y="148"/>
                    <a:pt x="119" y="154"/>
                    <a:pt x="104" y="154"/>
                  </a:cubicBezTo>
                  <a:cubicBezTo>
                    <a:pt x="81" y="154"/>
                    <a:pt x="62" y="140"/>
                    <a:pt x="56" y="120"/>
                  </a:cubicBezTo>
                  <a:cubicBezTo>
                    <a:pt x="204" y="120"/>
                    <a:pt x="204" y="120"/>
                    <a:pt x="204" y="120"/>
                  </a:cubicBezTo>
                  <a:cubicBezTo>
                    <a:pt x="204" y="107"/>
                    <a:pt x="204" y="107"/>
                    <a:pt x="204" y="107"/>
                  </a:cubicBezTo>
                  <a:cubicBezTo>
                    <a:pt x="204" y="33"/>
                    <a:pt x="146" y="0"/>
                    <a:pt x="105" y="0"/>
                  </a:cubicBezTo>
                  <a:close/>
                  <a:moveTo>
                    <a:pt x="58" y="76"/>
                  </a:moveTo>
                  <a:cubicBezTo>
                    <a:pt x="65" y="57"/>
                    <a:pt x="80" y="47"/>
                    <a:pt x="100" y="47"/>
                  </a:cubicBezTo>
                  <a:cubicBezTo>
                    <a:pt x="119" y="47"/>
                    <a:pt x="135" y="57"/>
                    <a:pt x="143" y="76"/>
                  </a:cubicBezTo>
                  <a:lnTo>
                    <a:pt x="58" y="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52" name="Freeform 11"/>
            <p:cNvSpPr>
              <a:spLocks noEditPoints="1"/>
            </p:cNvSpPr>
            <p:nvPr/>
          </p:nvSpPr>
          <p:spPr bwMode="auto">
            <a:xfrm>
              <a:off x="1948" y="819"/>
              <a:ext cx="242" cy="240"/>
            </a:xfrm>
            <a:custGeom>
              <a:avLst/>
              <a:gdLst>
                <a:gd name="T0" fmla="*/ 105 w 204"/>
                <a:gd name="T1" fmla="*/ 0 h 201"/>
                <a:gd name="T2" fmla="*/ 0 w 204"/>
                <a:gd name="T3" fmla="*/ 101 h 201"/>
                <a:gd name="T4" fmla="*/ 105 w 204"/>
                <a:gd name="T5" fmla="*/ 201 h 201"/>
                <a:gd name="T6" fmla="*/ 105 w 204"/>
                <a:gd name="T7" fmla="*/ 201 h 201"/>
                <a:gd name="T8" fmla="*/ 105 w 204"/>
                <a:gd name="T9" fmla="*/ 201 h 201"/>
                <a:gd name="T10" fmla="*/ 188 w 204"/>
                <a:gd name="T11" fmla="*/ 161 h 201"/>
                <a:gd name="T12" fmla="*/ 144 w 204"/>
                <a:gd name="T13" fmla="*/ 137 h 201"/>
                <a:gd name="T14" fmla="*/ 104 w 204"/>
                <a:gd name="T15" fmla="*/ 155 h 201"/>
                <a:gd name="T16" fmla="*/ 57 w 204"/>
                <a:gd name="T17" fmla="*/ 120 h 201"/>
                <a:gd name="T18" fmla="*/ 204 w 204"/>
                <a:gd name="T19" fmla="*/ 120 h 201"/>
                <a:gd name="T20" fmla="*/ 204 w 204"/>
                <a:gd name="T21" fmla="*/ 107 h 201"/>
                <a:gd name="T22" fmla="*/ 105 w 204"/>
                <a:gd name="T23" fmla="*/ 0 h 201"/>
                <a:gd name="T24" fmla="*/ 58 w 204"/>
                <a:gd name="T25" fmla="*/ 76 h 201"/>
                <a:gd name="T26" fmla="*/ 100 w 204"/>
                <a:gd name="T27" fmla="*/ 47 h 201"/>
                <a:gd name="T28" fmla="*/ 143 w 204"/>
                <a:gd name="T29" fmla="*/ 76 h 201"/>
                <a:gd name="T30" fmla="*/ 58 w 204"/>
                <a:gd name="T31" fmla="*/ 7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4" h="201">
                  <a:moveTo>
                    <a:pt x="105" y="0"/>
                  </a:moveTo>
                  <a:cubicBezTo>
                    <a:pt x="37" y="0"/>
                    <a:pt x="0" y="52"/>
                    <a:pt x="0" y="101"/>
                  </a:cubicBezTo>
                  <a:cubicBezTo>
                    <a:pt x="0" y="149"/>
                    <a:pt x="37" y="201"/>
                    <a:pt x="105" y="201"/>
                  </a:cubicBezTo>
                  <a:cubicBezTo>
                    <a:pt x="105" y="201"/>
                    <a:pt x="105" y="201"/>
                    <a:pt x="105" y="201"/>
                  </a:cubicBezTo>
                  <a:cubicBezTo>
                    <a:pt x="105" y="201"/>
                    <a:pt x="105" y="201"/>
                    <a:pt x="105" y="201"/>
                  </a:cubicBezTo>
                  <a:cubicBezTo>
                    <a:pt x="136" y="201"/>
                    <a:pt x="166" y="187"/>
                    <a:pt x="188" y="161"/>
                  </a:cubicBezTo>
                  <a:cubicBezTo>
                    <a:pt x="144" y="137"/>
                    <a:pt x="144" y="137"/>
                    <a:pt x="144" y="137"/>
                  </a:cubicBezTo>
                  <a:cubicBezTo>
                    <a:pt x="133" y="148"/>
                    <a:pt x="119" y="155"/>
                    <a:pt x="104" y="155"/>
                  </a:cubicBezTo>
                  <a:cubicBezTo>
                    <a:pt x="82" y="154"/>
                    <a:pt x="62" y="140"/>
                    <a:pt x="57" y="120"/>
                  </a:cubicBezTo>
                  <a:cubicBezTo>
                    <a:pt x="204" y="120"/>
                    <a:pt x="204" y="120"/>
                    <a:pt x="204" y="120"/>
                  </a:cubicBezTo>
                  <a:cubicBezTo>
                    <a:pt x="204" y="107"/>
                    <a:pt x="204" y="107"/>
                    <a:pt x="204" y="107"/>
                  </a:cubicBezTo>
                  <a:cubicBezTo>
                    <a:pt x="204" y="33"/>
                    <a:pt x="146" y="0"/>
                    <a:pt x="105" y="0"/>
                  </a:cubicBezTo>
                  <a:close/>
                  <a:moveTo>
                    <a:pt x="58" y="76"/>
                  </a:moveTo>
                  <a:cubicBezTo>
                    <a:pt x="65" y="58"/>
                    <a:pt x="80" y="47"/>
                    <a:pt x="100" y="47"/>
                  </a:cubicBezTo>
                  <a:cubicBezTo>
                    <a:pt x="120" y="47"/>
                    <a:pt x="135" y="57"/>
                    <a:pt x="143" y="76"/>
                  </a:cubicBezTo>
                  <a:lnTo>
                    <a:pt x="58" y="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53" name="Freeform 12"/>
            <p:cNvSpPr>
              <a:spLocks/>
            </p:cNvSpPr>
            <p:nvPr/>
          </p:nvSpPr>
          <p:spPr bwMode="auto">
            <a:xfrm>
              <a:off x="2182" y="808"/>
              <a:ext cx="27" cy="35"/>
            </a:xfrm>
            <a:custGeom>
              <a:avLst/>
              <a:gdLst>
                <a:gd name="T0" fmla="*/ 0 w 27"/>
                <a:gd name="T1" fmla="*/ 0 h 35"/>
                <a:gd name="T2" fmla="*/ 27 w 27"/>
                <a:gd name="T3" fmla="*/ 0 h 35"/>
                <a:gd name="T4" fmla="*/ 27 w 27"/>
                <a:gd name="T5" fmla="*/ 6 h 35"/>
                <a:gd name="T6" fmla="*/ 16 w 27"/>
                <a:gd name="T7" fmla="*/ 6 h 35"/>
                <a:gd name="T8" fmla="*/ 16 w 27"/>
                <a:gd name="T9" fmla="*/ 35 h 35"/>
                <a:gd name="T10" fmla="*/ 11 w 27"/>
                <a:gd name="T11" fmla="*/ 35 h 35"/>
                <a:gd name="T12" fmla="*/ 11 w 27"/>
                <a:gd name="T13" fmla="*/ 6 h 35"/>
                <a:gd name="T14" fmla="*/ 0 w 27"/>
                <a:gd name="T15" fmla="*/ 6 h 35"/>
                <a:gd name="T16" fmla="*/ 0 w 27"/>
                <a:gd name="T1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35">
                  <a:moveTo>
                    <a:pt x="0" y="0"/>
                  </a:moveTo>
                  <a:lnTo>
                    <a:pt x="27" y="0"/>
                  </a:lnTo>
                  <a:lnTo>
                    <a:pt x="27" y="6"/>
                  </a:lnTo>
                  <a:lnTo>
                    <a:pt x="16" y="6"/>
                  </a:lnTo>
                  <a:lnTo>
                    <a:pt x="16" y="35"/>
                  </a:lnTo>
                  <a:lnTo>
                    <a:pt x="11" y="35"/>
                  </a:lnTo>
                  <a:lnTo>
                    <a:pt x="11" y="6"/>
                  </a:lnTo>
                  <a:lnTo>
                    <a:pt x="0" y="6"/>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54" name="Freeform 13"/>
            <p:cNvSpPr>
              <a:spLocks/>
            </p:cNvSpPr>
            <p:nvPr/>
          </p:nvSpPr>
          <p:spPr bwMode="auto">
            <a:xfrm>
              <a:off x="2213" y="808"/>
              <a:ext cx="34" cy="35"/>
            </a:xfrm>
            <a:custGeom>
              <a:avLst/>
              <a:gdLst>
                <a:gd name="T0" fmla="*/ 0 w 34"/>
                <a:gd name="T1" fmla="*/ 0 h 35"/>
                <a:gd name="T2" fmla="*/ 8 w 34"/>
                <a:gd name="T3" fmla="*/ 0 h 35"/>
                <a:gd name="T4" fmla="*/ 17 w 34"/>
                <a:gd name="T5" fmla="*/ 27 h 35"/>
                <a:gd name="T6" fmla="*/ 17 w 34"/>
                <a:gd name="T7" fmla="*/ 27 h 35"/>
                <a:gd name="T8" fmla="*/ 27 w 34"/>
                <a:gd name="T9" fmla="*/ 0 h 35"/>
                <a:gd name="T10" fmla="*/ 34 w 34"/>
                <a:gd name="T11" fmla="*/ 0 h 35"/>
                <a:gd name="T12" fmla="*/ 34 w 34"/>
                <a:gd name="T13" fmla="*/ 35 h 35"/>
                <a:gd name="T14" fmla="*/ 29 w 34"/>
                <a:gd name="T15" fmla="*/ 35 h 35"/>
                <a:gd name="T16" fmla="*/ 29 w 34"/>
                <a:gd name="T17" fmla="*/ 9 h 35"/>
                <a:gd name="T18" fmla="*/ 29 w 34"/>
                <a:gd name="T19" fmla="*/ 9 h 35"/>
                <a:gd name="T20" fmla="*/ 20 w 34"/>
                <a:gd name="T21" fmla="*/ 35 h 35"/>
                <a:gd name="T22" fmla="*/ 15 w 34"/>
                <a:gd name="T23" fmla="*/ 35 h 35"/>
                <a:gd name="T24" fmla="*/ 6 w 34"/>
                <a:gd name="T25" fmla="*/ 9 h 35"/>
                <a:gd name="T26" fmla="*/ 6 w 34"/>
                <a:gd name="T27" fmla="*/ 9 h 35"/>
                <a:gd name="T28" fmla="*/ 6 w 34"/>
                <a:gd name="T29" fmla="*/ 35 h 35"/>
                <a:gd name="T30" fmla="*/ 0 w 34"/>
                <a:gd name="T31" fmla="*/ 35 h 35"/>
                <a:gd name="T32" fmla="*/ 0 w 34"/>
                <a:gd name="T33"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 h="35">
                  <a:moveTo>
                    <a:pt x="0" y="0"/>
                  </a:moveTo>
                  <a:lnTo>
                    <a:pt x="8" y="0"/>
                  </a:lnTo>
                  <a:lnTo>
                    <a:pt x="17" y="27"/>
                  </a:lnTo>
                  <a:lnTo>
                    <a:pt x="17" y="27"/>
                  </a:lnTo>
                  <a:lnTo>
                    <a:pt x="27" y="0"/>
                  </a:lnTo>
                  <a:lnTo>
                    <a:pt x="34" y="0"/>
                  </a:lnTo>
                  <a:lnTo>
                    <a:pt x="34" y="35"/>
                  </a:lnTo>
                  <a:lnTo>
                    <a:pt x="29" y="35"/>
                  </a:lnTo>
                  <a:lnTo>
                    <a:pt x="29" y="9"/>
                  </a:lnTo>
                  <a:lnTo>
                    <a:pt x="29" y="9"/>
                  </a:lnTo>
                  <a:lnTo>
                    <a:pt x="20" y="35"/>
                  </a:lnTo>
                  <a:lnTo>
                    <a:pt x="15" y="35"/>
                  </a:lnTo>
                  <a:lnTo>
                    <a:pt x="6" y="9"/>
                  </a:lnTo>
                  <a:lnTo>
                    <a:pt x="6" y="9"/>
                  </a:lnTo>
                  <a:lnTo>
                    <a:pt x="6" y="35"/>
                  </a:lnTo>
                  <a:lnTo>
                    <a:pt x="0" y="35"/>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55" name="Freeform 14"/>
            <p:cNvSpPr>
              <a:spLocks/>
            </p:cNvSpPr>
            <p:nvPr/>
          </p:nvSpPr>
          <p:spPr bwMode="auto">
            <a:xfrm>
              <a:off x="221" y="738"/>
              <a:ext cx="173" cy="398"/>
            </a:xfrm>
            <a:custGeom>
              <a:avLst/>
              <a:gdLst>
                <a:gd name="T0" fmla="*/ 71 w 173"/>
                <a:gd name="T1" fmla="*/ 273 h 398"/>
                <a:gd name="T2" fmla="*/ 71 w 173"/>
                <a:gd name="T3" fmla="*/ 111 h 398"/>
                <a:gd name="T4" fmla="*/ 173 w 173"/>
                <a:gd name="T5" fmla="*/ 159 h 398"/>
                <a:gd name="T6" fmla="*/ 173 w 173"/>
                <a:gd name="T7" fmla="*/ 80 h 398"/>
                <a:gd name="T8" fmla="*/ 0 w 173"/>
                <a:gd name="T9" fmla="*/ 0 h 398"/>
                <a:gd name="T10" fmla="*/ 0 w 173"/>
                <a:gd name="T11" fmla="*/ 318 h 398"/>
                <a:gd name="T12" fmla="*/ 173 w 173"/>
                <a:gd name="T13" fmla="*/ 398 h 398"/>
                <a:gd name="T14" fmla="*/ 173 w 173"/>
                <a:gd name="T15" fmla="*/ 321 h 398"/>
                <a:gd name="T16" fmla="*/ 71 w 173"/>
                <a:gd name="T17" fmla="*/ 273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3" h="398">
                  <a:moveTo>
                    <a:pt x="71" y="273"/>
                  </a:moveTo>
                  <a:lnTo>
                    <a:pt x="71" y="111"/>
                  </a:lnTo>
                  <a:lnTo>
                    <a:pt x="173" y="159"/>
                  </a:lnTo>
                  <a:lnTo>
                    <a:pt x="173" y="80"/>
                  </a:lnTo>
                  <a:lnTo>
                    <a:pt x="0" y="0"/>
                  </a:lnTo>
                  <a:lnTo>
                    <a:pt x="0" y="318"/>
                  </a:lnTo>
                  <a:lnTo>
                    <a:pt x="173" y="398"/>
                  </a:lnTo>
                  <a:lnTo>
                    <a:pt x="173" y="321"/>
                  </a:lnTo>
                  <a:lnTo>
                    <a:pt x="71" y="2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56" name="Freeform 15"/>
            <p:cNvSpPr>
              <a:spLocks/>
            </p:cNvSpPr>
            <p:nvPr/>
          </p:nvSpPr>
          <p:spPr bwMode="auto">
            <a:xfrm>
              <a:off x="394" y="738"/>
              <a:ext cx="172" cy="398"/>
            </a:xfrm>
            <a:custGeom>
              <a:avLst/>
              <a:gdLst>
                <a:gd name="T0" fmla="*/ 102 w 172"/>
                <a:gd name="T1" fmla="*/ 273 h 398"/>
                <a:gd name="T2" fmla="*/ 102 w 172"/>
                <a:gd name="T3" fmla="*/ 111 h 398"/>
                <a:gd name="T4" fmla="*/ 0 w 172"/>
                <a:gd name="T5" fmla="*/ 159 h 398"/>
                <a:gd name="T6" fmla="*/ 0 w 172"/>
                <a:gd name="T7" fmla="*/ 80 h 398"/>
                <a:gd name="T8" fmla="*/ 172 w 172"/>
                <a:gd name="T9" fmla="*/ 0 h 398"/>
                <a:gd name="T10" fmla="*/ 172 w 172"/>
                <a:gd name="T11" fmla="*/ 318 h 398"/>
                <a:gd name="T12" fmla="*/ 0 w 172"/>
                <a:gd name="T13" fmla="*/ 398 h 398"/>
                <a:gd name="T14" fmla="*/ 0 w 172"/>
                <a:gd name="T15" fmla="*/ 321 h 398"/>
                <a:gd name="T16" fmla="*/ 102 w 172"/>
                <a:gd name="T17" fmla="*/ 273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2" h="398">
                  <a:moveTo>
                    <a:pt x="102" y="273"/>
                  </a:moveTo>
                  <a:lnTo>
                    <a:pt x="102" y="111"/>
                  </a:lnTo>
                  <a:lnTo>
                    <a:pt x="0" y="159"/>
                  </a:lnTo>
                  <a:lnTo>
                    <a:pt x="0" y="80"/>
                  </a:lnTo>
                  <a:lnTo>
                    <a:pt x="172" y="0"/>
                  </a:lnTo>
                  <a:lnTo>
                    <a:pt x="172" y="318"/>
                  </a:lnTo>
                  <a:lnTo>
                    <a:pt x="0" y="398"/>
                  </a:lnTo>
                  <a:lnTo>
                    <a:pt x="0" y="321"/>
                  </a:lnTo>
                  <a:lnTo>
                    <a:pt x="102" y="2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57" name="Freeform 16"/>
            <p:cNvSpPr>
              <a:spLocks/>
            </p:cNvSpPr>
            <p:nvPr/>
          </p:nvSpPr>
          <p:spPr bwMode="auto">
            <a:xfrm>
              <a:off x="701" y="1137"/>
              <a:ext cx="93" cy="125"/>
            </a:xfrm>
            <a:custGeom>
              <a:avLst/>
              <a:gdLst>
                <a:gd name="T0" fmla="*/ 57 w 93"/>
                <a:gd name="T1" fmla="*/ 125 h 125"/>
                <a:gd name="T2" fmla="*/ 37 w 93"/>
                <a:gd name="T3" fmla="*/ 125 h 125"/>
                <a:gd name="T4" fmla="*/ 37 w 93"/>
                <a:gd name="T5" fmla="*/ 18 h 125"/>
                <a:gd name="T6" fmla="*/ 0 w 93"/>
                <a:gd name="T7" fmla="*/ 18 h 125"/>
                <a:gd name="T8" fmla="*/ 0 w 93"/>
                <a:gd name="T9" fmla="*/ 0 h 125"/>
                <a:gd name="T10" fmla="*/ 93 w 93"/>
                <a:gd name="T11" fmla="*/ 0 h 125"/>
                <a:gd name="T12" fmla="*/ 93 w 93"/>
                <a:gd name="T13" fmla="*/ 18 h 125"/>
                <a:gd name="T14" fmla="*/ 57 w 93"/>
                <a:gd name="T15" fmla="*/ 18 h 125"/>
                <a:gd name="T16" fmla="*/ 57 w 93"/>
                <a:gd name="T17" fmla="*/ 125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125">
                  <a:moveTo>
                    <a:pt x="57" y="125"/>
                  </a:moveTo>
                  <a:lnTo>
                    <a:pt x="37" y="125"/>
                  </a:lnTo>
                  <a:lnTo>
                    <a:pt x="37" y="18"/>
                  </a:lnTo>
                  <a:lnTo>
                    <a:pt x="0" y="18"/>
                  </a:lnTo>
                  <a:lnTo>
                    <a:pt x="0" y="0"/>
                  </a:lnTo>
                  <a:lnTo>
                    <a:pt x="93" y="0"/>
                  </a:lnTo>
                  <a:lnTo>
                    <a:pt x="93" y="18"/>
                  </a:lnTo>
                  <a:lnTo>
                    <a:pt x="57" y="18"/>
                  </a:lnTo>
                  <a:lnTo>
                    <a:pt x="57" y="12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58" name="Freeform 17"/>
            <p:cNvSpPr>
              <a:spLocks noEditPoints="1"/>
            </p:cNvSpPr>
            <p:nvPr/>
          </p:nvSpPr>
          <p:spPr bwMode="auto">
            <a:xfrm>
              <a:off x="791" y="1166"/>
              <a:ext cx="90" cy="98"/>
            </a:xfrm>
            <a:custGeom>
              <a:avLst/>
              <a:gdLst>
                <a:gd name="T0" fmla="*/ 76 w 76"/>
                <a:gd name="T1" fmla="*/ 41 h 83"/>
                <a:gd name="T2" fmla="*/ 65 w 76"/>
                <a:gd name="T3" fmla="*/ 72 h 83"/>
                <a:gd name="T4" fmla="*/ 37 w 76"/>
                <a:gd name="T5" fmla="*/ 83 h 83"/>
                <a:gd name="T6" fmla="*/ 18 w 76"/>
                <a:gd name="T7" fmla="*/ 78 h 83"/>
                <a:gd name="T8" fmla="*/ 4 w 76"/>
                <a:gd name="T9" fmla="*/ 63 h 83"/>
                <a:gd name="T10" fmla="*/ 0 w 76"/>
                <a:gd name="T11" fmla="*/ 41 h 83"/>
                <a:gd name="T12" fmla="*/ 10 w 76"/>
                <a:gd name="T13" fmla="*/ 11 h 83"/>
                <a:gd name="T14" fmla="*/ 38 w 76"/>
                <a:gd name="T15" fmla="*/ 0 h 83"/>
                <a:gd name="T16" fmla="*/ 65 w 76"/>
                <a:gd name="T17" fmla="*/ 11 h 83"/>
                <a:gd name="T18" fmla="*/ 76 w 76"/>
                <a:gd name="T19" fmla="*/ 41 h 83"/>
                <a:gd name="T20" fmla="*/ 17 w 76"/>
                <a:gd name="T21" fmla="*/ 41 h 83"/>
                <a:gd name="T22" fmla="*/ 38 w 76"/>
                <a:gd name="T23" fmla="*/ 69 h 83"/>
                <a:gd name="T24" fmla="*/ 58 w 76"/>
                <a:gd name="T25" fmla="*/ 41 h 83"/>
                <a:gd name="T26" fmla="*/ 38 w 76"/>
                <a:gd name="T27" fmla="*/ 14 h 83"/>
                <a:gd name="T28" fmla="*/ 22 w 76"/>
                <a:gd name="T29" fmla="*/ 21 h 83"/>
                <a:gd name="T30" fmla="*/ 17 w 76"/>
                <a:gd name="T31" fmla="*/ 41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6" h="83">
                  <a:moveTo>
                    <a:pt x="76" y="41"/>
                  </a:moveTo>
                  <a:cubicBezTo>
                    <a:pt x="76" y="54"/>
                    <a:pt x="72" y="64"/>
                    <a:pt x="65" y="72"/>
                  </a:cubicBezTo>
                  <a:cubicBezTo>
                    <a:pt x="59" y="79"/>
                    <a:pt x="49" y="83"/>
                    <a:pt x="37" y="83"/>
                  </a:cubicBezTo>
                  <a:cubicBezTo>
                    <a:pt x="30" y="83"/>
                    <a:pt x="23" y="81"/>
                    <a:pt x="18" y="78"/>
                  </a:cubicBezTo>
                  <a:cubicBezTo>
                    <a:pt x="12" y="74"/>
                    <a:pt x="8" y="70"/>
                    <a:pt x="4" y="63"/>
                  </a:cubicBezTo>
                  <a:cubicBezTo>
                    <a:pt x="1" y="57"/>
                    <a:pt x="0" y="50"/>
                    <a:pt x="0" y="41"/>
                  </a:cubicBezTo>
                  <a:cubicBezTo>
                    <a:pt x="0" y="28"/>
                    <a:pt x="3" y="18"/>
                    <a:pt x="10" y="11"/>
                  </a:cubicBezTo>
                  <a:cubicBezTo>
                    <a:pt x="16" y="4"/>
                    <a:pt x="26" y="0"/>
                    <a:pt x="38" y="0"/>
                  </a:cubicBezTo>
                  <a:cubicBezTo>
                    <a:pt x="49" y="0"/>
                    <a:pt x="59" y="4"/>
                    <a:pt x="65" y="11"/>
                  </a:cubicBezTo>
                  <a:cubicBezTo>
                    <a:pt x="72" y="19"/>
                    <a:pt x="76" y="29"/>
                    <a:pt x="76" y="41"/>
                  </a:cubicBezTo>
                  <a:close/>
                  <a:moveTo>
                    <a:pt x="17" y="41"/>
                  </a:moveTo>
                  <a:cubicBezTo>
                    <a:pt x="17" y="60"/>
                    <a:pt x="24" y="69"/>
                    <a:pt x="38" y="69"/>
                  </a:cubicBezTo>
                  <a:cubicBezTo>
                    <a:pt x="51" y="69"/>
                    <a:pt x="58" y="60"/>
                    <a:pt x="58" y="41"/>
                  </a:cubicBezTo>
                  <a:cubicBezTo>
                    <a:pt x="58" y="23"/>
                    <a:pt x="51" y="14"/>
                    <a:pt x="38" y="14"/>
                  </a:cubicBezTo>
                  <a:cubicBezTo>
                    <a:pt x="31" y="14"/>
                    <a:pt x="25" y="16"/>
                    <a:pt x="22" y="21"/>
                  </a:cubicBezTo>
                  <a:cubicBezTo>
                    <a:pt x="19" y="26"/>
                    <a:pt x="17" y="32"/>
                    <a:pt x="17" y="4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59" name="Freeform 18"/>
            <p:cNvSpPr>
              <a:spLocks noEditPoints="1"/>
            </p:cNvSpPr>
            <p:nvPr/>
          </p:nvSpPr>
          <p:spPr bwMode="auto">
            <a:xfrm>
              <a:off x="889" y="1166"/>
              <a:ext cx="93" cy="139"/>
            </a:xfrm>
            <a:custGeom>
              <a:avLst/>
              <a:gdLst>
                <a:gd name="T0" fmla="*/ 78 w 78"/>
                <a:gd name="T1" fmla="*/ 1 h 117"/>
                <a:gd name="T2" fmla="*/ 78 w 78"/>
                <a:gd name="T3" fmla="*/ 11 h 117"/>
                <a:gd name="T4" fmla="*/ 65 w 78"/>
                <a:gd name="T5" fmla="*/ 13 h 117"/>
                <a:gd name="T6" fmla="*/ 68 w 78"/>
                <a:gd name="T7" fmla="*/ 19 h 117"/>
                <a:gd name="T8" fmla="*/ 69 w 78"/>
                <a:gd name="T9" fmla="*/ 27 h 117"/>
                <a:gd name="T10" fmla="*/ 61 w 78"/>
                <a:gd name="T11" fmla="*/ 47 h 117"/>
                <a:gd name="T12" fmla="*/ 37 w 78"/>
                <a:gd name="T13" fmla="*/ 54 h 117"/>
                <a:gd name="T14" fmla="*/ 30 w 78"/>
                <a:gd name="T15" fmla="*/ 53 h 117"/>
                <a:gd name="T16" fmla="*/ 25 w 78"/>
                <a:gd name="T17" fmla="*/ 61 h 117"/>
                <a:gd name="T18" fmla="*/ 27 w 78"/>
                <a:gd name="T19" fmla="*/ 65 h 117"/>
                <a:gd name="T20" fmla="*/ 37 w 78"/>
                <a:gd name="T21" fmla="*/ 67 h 117"/>
                <a:gd name="T22" fmla="*/ 51 w 78"/>
                <a:gd name="T23" fmla="*/ 67 h 117"/>
                <a:gd name="T24" fmla="*/ 71 w 78"/>
                <a:gd name="T25" fmla="*/ 72 h 117"/>
                <a:gd name="T26" fmla="*/ 77 w 78"/>
                <a:gd name="T27" fmla="*/ 89 h 117"/>
                <a:gd name="T28" fmla="*/ 66 w 78"/>
                <a:gd name="T29" fmla="*/ 110 h 117"/>
                <a:gd name="T30" fmla="*/ 34 w 78"/>
                <a:gd name="T31" fmla="*/ 117 h 117"/>
                <a:gd name="T32" fmla="*/ 9 w 78"/>
                <a:gd name="T33" fmla="*/ 111 h 117"/>
                <a:gd name="T34" fmla="*/ 0 w 78"/>
                <a:gd name="T35" fmla="*/ 95 h 117"/>
                <a:gd name="T36" fmla="*/ 5 w 78"/>
                <a:gd name="T37" fmla="*/ 82 h 117"/>
                <a:gd name="T38" fmla="*/ 18 w 78"/>
                <a:gd name="T39" fmla="*/ 75 h 117"/>
                <a:gd name="T40" fmla="*/ 12 w 78"/>
                <a:gd name="T41" fmla="*/ 71 h 117"/>
                <a:gd name="T42" fmla="*/ 10 w 78"/>
                <a:gd name="T43" fmla="*/ 64 h 117"/>
                <a:gd name="T44" fmla="*/ 13 w 78"/>
                <a:gd name="T45" fmla="*/ 56 h 117"/>
                <a:gd name="T46" fmla="*/ 20 w 78"/>
                <a:gd name="T47" fmla="*/ 50 h 117"/>
                <a:gd name="T48" fmla="*/ 10 w 78"/>
                <a:gd name="T49" fmla="*/ 41 h 117"/>
                <a:gd name="T50" fmla="*/ 6 w 78"/>
                <a:gd name="T51" fmla="*/ 27 h 117"/>
                <a:gd name="T52" fmla="*/ 15 w 78"/>
                <a:gd name="T53" fmla="*/ 7 h 117"/>
                <a:gd name="T54" fmla="*/ 38 w 78"/>
                <a:gd name="T55" fmla="*/ 0 h 117"/>
                <a:gd name="T56" fmla="*/ 45 w 78"/>
                <a:gd name="T57" fmla="*/ 0 h 117"/>
                <a:gd name="T58" fmla="*/ 51 w 78"/>
                <a:gd name="T59" fmla="*/ 1 h 117"/>
                <a:gd name="T60" fmla="*/ 78 w 78"/>
                <a:gd name="T61" fmla="*/ 1 h 117"/>
                <a:gd name="T62" fmla="*/ 16 w 78"/>
                <a:gd name="T63" fmla="*/ 94 h 117"/>
                <a:gd name="T64" fmla="*/ 21 w 78"/>
                <a:gd name="T65" fmla="*/ 102 h 117"/>
                <a:gd name="T66" fmla="*/ 34 w 78"/>
                <a:gd name="T67" fmla="*/ 105 h 117"/>
                <a:gd name="T68" fmla="*/ 55 w 78"/>
                <a:gd name="T69" fmla="*/ 101 h 117"/>
                <a:gd name="T70" fmla="*/ 62 w 78"/>
                <a:gd name="T71" fmla="*/ 91 h 117"/>
                <a:gd name="T72" fmla="*/ 58 w 78"/>
                <a:gd name="T73" fmla="*/ 83 h 117"/>
                <a:gd name="T74" fmla="*/ 44 w 78"/>
                <a:gd name="T75" fmla="*/ 81 h 117"/>
                <a:gd name="T76" fmla="*/ 31 w 78"/>
                <a:gd name="T77" fmla="*/ 81 h 117"/>
                <a:gd name="T78" fmla="*/ 20 w 78"/>
                <a:gd name="T79" fmla="*/ 84 h 117"/>
                <a:gd name="T80" fmla="*/ 16 w 78"/>
                <a:gd name="T81" fmla="*/ 94 h 117"/>
                <a:gd name="T82" fmla="*/ 23 w 78"/>
                <a:gd name="T83" fmla="*/ 27 h 117"/>
                <a:gd name="T84" fmla="*/ 27 w 78"/>
                <a:gd name="T85" fmla="*/ 39 h 117"/>
                <a:gd name="T86" fmla="*/ 38 w 78"/>
                <a:gd name="T87" fmla="*/ 43 h 117"/>
                <a:gd name="T88" fmla="*/ 53 w 78"/>
                <a:gd name="T89" fmla="*/ 27 h 117"/>
                <a:gd name="T90" fmla="*/ 49 w 78"/>
                <a:gd name="T91" fmla="*/ 15 h 117"/>
                <a:gd name="T92" fmla="*/ 38 w 78"/>
                <a:gd name="T93" fmla="*/ 11 h 117"/>
                <a:gd name="T94" fmla="*/ 27 w 78"/>
                <a:gd name="T95" fmla="*/ 15 h 117"/>
                <a:gd name="T96" fmla="*/ 23 w 78"/>
                <a:gd name="T97" fmla="*/ 2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8" h="117">
                  <a:moveTo>
                    <a:pt x="78" y="1"/>
                  </a:moveTo>
                  <a:cubicBezTo>
                    <a:pt x="78" y="11"/>
                    <a:pt x="78" y="11"/>
                    <a:pt x="78" y="11"/>
                  </a:cubicBezTo>
                  <a:cubicBezTo>
                    <a:pt x="65" y="13"/>
                    <a:pt x="65" y="13"/>
                    <a:pt x="65" y="13"/>
                  </a:cubicBezTo>
                  <a:cubicBezTo>
                    <a:pt x="66" y="15"/>
                    <a:pt x="67" y="17"/>
                    <a:pt x="68" y="19"/>
                  </a:cubicBezTo>
                  <a:cubicBezTo>
                    <a:pt x="69" y="22"/>
                    <a:pt x="69" y="25"/>
                    <a:pt x="69" y="27"/>
                  </a:cubicBezTo>
                  <a:cubicBezTo>
                    <a:pt x="69" y="36"/>
                    <a:pt x="66" y="42"/>
                    <a:pt x="61" y="47"/>
                  </a:cubicBezTo>
                  <a:cubicBezTo>
                    <a:pt x="55" y="51"/>
                    <a:pt x="47" y="54"/>
                    <a:pt x="37" y="54"/>
                  </a:cubicBezTo>
                  <a:cubicBezTo>
                    <a:pt x="34" y="54"/>
                    <a:pt x="32" y="54"/>
                    <a:pt x="30" y="53"/>
                  </a:cubicBezTo>
                  <a:cubicBezTo>
                    <a:pt x="26" y="56"/>
                    <a:pt x="25" y="58"/>
                    <a:pt x="25" y="61"/>
                  </a:cubicBezTo>
                  <a:cubicBezTo>
                    <a:pt x="25" y="63"/>
                    <a:pt x="25" y="64"/>
                    <a:pt x="27" y="65"/>
                  </a:cubicBezTo>
                  <a:cubicBezTo>
                    <a:pt x="29" y="66"/>
                    <a:pt x="32" y="67"/>
                    <a:pt x="37" y="67"/>
                  </a:cubicBezTo>
                  <a:cubicBezTo>
                    <a:pt x="51" y="67"/>
                    <a:pt x="51" y="67"/>
                    <a:pt x="51" y="67"/>
                  </a:cubicBezTo>
                  <a:cubicBezTo>
                    <a:pt x="59" y="67"/>
                    <a:pt x="66" y="69"/>
                    <a:pt x="71" y="72"/>
                  </a:cubicBezTo>
                  <a:cubicBezTo>
                    <a:pt x="75" y="76"/>
                    <a:pt x="77" y="81"/>
                    <a:pt x="77" y="89"/>
                  </a:cubicBezTo>
                  <a:cubicBezTo>
                    <a:pt x="77" y="98"/>
                    <a:pt x="74" y="105"/>
                    <a:pt x="66" y="110"/>
                  </a:cubicBezTo>
                  <a:cubicBezTo>
                    <a:pt x="59" y="114"/>
                    <a:pt x="48" y="117"/>
                    <a:pt x="34" y="117"/>
                  </a:cubicBezTo>
                  <a:cubicBezTo>
                    <a:pt x="23" y="117"/>
                    <a:pt x="15" y="115"/>
                    <a:pt x="9" y="111"/>
                  </a:cubicBezTo>
                  <a:cubicBezTo>
                    <a:pt x="3" y="107"/>
                    <a:pt x="0" y="102"/>
                    <a:pt x="0" y="95"/>
                  </a:cubicBezTo>
                  <a:cubicBezTo>
                    <a:pt x="0" y="90"/>
                    <a:pt x="2" y="86"/>
                    <a:pt x="5" y="82"/>
                  </a:cubicBezTo>
                  <a:cubicBezTo>
                    <a:pt x="8" y="79"/>
                    <a:pt x="13" y="77"/>
                    <a:pt x="18" y="75"/>
                  </a:cubicBezTo>
                  <a:cubicBezTo>
                    <a:pt x="16" y="74"/>
                    <a:pt x="14" y="73"/>
                    <a:pt x="12" y="71"/>
                  </a:cubicBezTo>
                  <a:cubicBezTo>
                    <a:pt x="11" y="68"/>
                    <a:pt x="10" y="66"/>
                    <a:pt x="10" y="64"/>
                  </a:cubicBezTo>
                  <a:cubicBezTo>
                    <a:pt x="10" y="61"/>
                    <a:pt x="11" y="58"/>
                    <a:pt x="13" y="56"/>
                  </a:cubicBezTo>
                  <a:cubicBezTo>
                    <a:pt x="15" y="54"/>
                    <a:pt x="17" y="52"/>
                    <a:pt x="20" y="50"/>
                  </a:cubicBezTo>
                  <a:cubicBezTo>
                    <a:pt x="16" y="48"/>
                    <a:pt x="13" y="45"/>
                    <a:pt x="10" y="41"/>
                  </a:cubicBezTo>
                  <a:cubicBezTo>
                    <a:pt x="8" y="37"/>
                    <a:pt x="6" y="33"/>
                    <a:pt x="6" y="27"/>
                  </a:cubicBezTo>
                  <a:cubicBezTo>
                    <a:pt x="6" y="19"/>
                    <a:pt x="9" y="12"/>
                    <a:pt x="15" y="7"/>
                  </a:cubicBezTo>
                  <a:cubicBezTo>
                    <a:pt x="20" y="2"/>
                    <a:pt x="28" y="0"/>
                    <a:pt x="38" y="0"/>
                  </a:cubicBezTo>
                  <a:cubicBezTo>
                    <a:pt x="40" y="0"/>
                    <a:pt x="43" y="0"/>
                    <a:pt x="45" y="0"/>
                  </a:cubicBezTo>
                  <a:cubicBezTo>
                    <a:pt x="48" y="1"/>
                    <a:pt x="49" y="1"/>
                    <a:pt x="51" y="1"/>
                  </a:cubicBezTo>
                  <a:lnTo>
                    <a:pt x="78" y="1"/>
                  </a:lnTo>
                  <a:close/>
                  <a:moveTo>
                    <a:pt x="16" y="94"/>
                  </a:moveTo>
                  <a:cubicBezTo>
                    <a:pt x="16" y="97"/>
                    <a:pt x="17" y="100"/>
                    <a:pt x="21" y="102"/>
                  </a:cubicBezTo>
                  <a:cubicBezTo>
                    <a:pt x="24" y="104"/>
                    <a:pt x="28" y="105"/>
                    <a:pt x="34" y="105"/>
                  </a:cubicBezTo>
                  <a:cubicBezTo>
                    <a:pt x="44" y="105"/>
                    <a:pt x="51" y="104"/>
                    <a:pt x="55" y="101"/>
                  </a:cubicBezTo>
                  <a:cubicBezTo>
                    <a:pt x="60" y="99"/>
                    <a:pt x="62" y="95"/>
                    <a:pt x="62" y="91"/>
                  </a:cubicBezTo>
                  <a:cubicBezTo>
                    <a:pt x="62" y="87"/>
                    <a:pt x="61" y="85"/>
                    <a:pt x="58" y="83"/>
                  </a:cubicBezTo>
                  <a:cubicBezTo>
                    <a:pt x="56" y="82"/>
                    <a:pt x="51" y="81"/>
                    <a:pt x="44" y="81"/>
                  </a:cubicBezTo>
                  <a:cubicBezTo>
                    <a:pt x="31" y="81"/>
                    <a:pt x="31" y="81"/>
                    <a:pt x="31" y="81"/>
                  </a:cubicBezTo>
                  <a:cubicBezTo>
                    <a:pt x="27" y="81"/>
                    <a:pt x="23" y="82"/>
                    <a:pt x="20" y="84"/>
                  </a:cubicBezTo>
                  <a:cubicBezTo>
                    <a:pt x="17" y="87"/>
                    <a:pt x="16" y="90"/>
                    <a:pt x="16" y="94"/>
                  </a:cubicBezTo>
                  <a:close/>
                  <a:moveTo>
                    <a:pt x="23" y="27"/>
                  </a:moveTo>
                  <a:cubicBezTo>
                    <a:pt x="23" y="32"/>
                    <a:pt x="24" y="36"/>
                    <a:pt x="27" y="39"/>
                  </a:cubicBezTo>
                  <a:cubicBezTo>
                    <a:pt x="29" y="42"/>
                    <a:pt x="33" y="43"/>
                    <a:pt x="38" y="43"/>
                  </a:cubicBezTo>
                  <a:cubicBezTo>
                    <a:pt x="48" y="43"/>
                    <a:pt x="53" y="38"/>
                    <a:pt x="53" y="27"/>
                  </a:cubicBezTo>
                  <a:cubicBezTo>
                    <a:pt x="53" y="22"/>
                    <a:pt x="51" y="18"/>
                    <a:pt x="49" y="15"/>
                  </a:cubicBezTo>
                  <a:cubicBezTo>
                    <a:pt x="46" y="12"/>
                    <a:pt x="43" y="11"/>
                    <a:pt x="38" y="11"/>
                  </a:cubicBezTo>
                  <a:cubicBezTo>
                    <a:pt x="33" y="11"/>
                    <a:pt x="29" y="12"/>
                    <a:pt x="27" y="15"/>
                  </a:cubicBezTo>
                  <a:cubicBezTo>
                    <a:pt x="24" y="18"/>
                    <a:pt x="23" y="22"/>
                    <a:pt x="23" y="27"/>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60" name="Freeform 19"/>
            <p:cNvSpPr>
              <a:spLocks noEditPoints="1"/>
            </p:cNvSpPr>
            <p:nvPr/>
          </p:nvSpPr>
          <p:spPr bwMode="auto">
            <a:xfrm>
              <a:off x="991" y="1166"/>
              <a:ext cx="83" cy="98"/>
            </a:xfrm>
            <a:custGeom>
              <a:avLst/>
              <a:gdLst>
                <a:gd name="T0" fmla="*/ 39 w 70"/>
                <a:gd name="T1" fmla="*/ 83 h 83"/>
                <a:gd name="T2" fmla="*/ 10 w 70"/>
                <a:gd name="T3" fmla="*/ 72 h 83"/>
                <a:gd name="T4" fmla="*/ 0 w 70"/>
                <a:gd name="T5" fmla="*/ 42 h 83"/>
                <a:gd name="T6" fmla="*/ 9 w 70"/>
                <a:gd name="T7" fmla="*/ 11 h 83"/>
                <a:gd name="T8" fmla="*/ 36 w 70"/>
                <a:gd name="T9" fmla="*/ 0 h 83"/>
                <a:gd name="T10" fmla="*/ 61 w 70"/>
                <a:gd name="T11" fmla="*/ 10 h 83"/>
                <a:gd name="T12" fmla="*/ 70 w 70"/>
                <a:gd name="T13" fmla="*/ 36 h 83"/>
                <a:gd name="T14" fmla="*/ 70 w 70"/>
                <a:gd name="T15" fmla="*/ 45 h 83"/>
                <a:gd name="T16" fmla="*/ 17 w 70"/>
                <a:gd name="T17" fmla="*/ 45 h 83"/>
                <a:gd name="T18" fmla="*/ 23 w 70"/>
                <a:gd name="T19" fmla="*/ 63 h 83"/>
                <a:gd name="T20" fmla="*/ 40 w 70"/>
                <a:gd name="T21" fmla="*/ 69 h 83"/>
                <a:gd name="T22" fmla="*/ 53 w 70"/>
                <a:gd name="T23" fmla="*/ 68 h 83"/>
                <a:gd name="T24" fmla="*/ 66 w 70"/>
                <a:gd name="T25" fmla="*/ 64 h 83"/>
                <a:gd name="T26" fmla="*/ 66 w 70"/>
                <a:gd name="T27" fmla="*/ 77 h 83"/>
                <a:gd name="T28" fmla="*/ 54 w 70"/>
                <a:gd name="T29" fmla="*/ 82 h 83"/>
                <a:gd name="T30" fmla="*/ 39 w 70"/>
                <a:gd name="T31" fmla="*/ 83 h 83"/>
                <a:gd name="T32" fmla="*/ 36 w 70"/>
                <a:gd name="T33" fmla="*/ 13 h 83"/>
                <a:gd name="T34" fmla="*/ 23 w 70"/>
                <a:gd name="T35" fmla="*/ 18 h 83"/>
                <a:gd name="T36" fmla="*/ 17 w 70"/>
                <a:gd name="T37" fmla="*/ 33 h 83"/>
                <a:gd name="T38" fmla="*/ 54 w 70"/>
                <a:gd name="T39" fmla="*/ 33 h 83"/>
                <a:gd name="T40" fmla="*/ 49 w 70"/>
                <a:gd name="T41" fmla="*/ 18 h 83"/>
                <a:gd name="T42" fmla="*/ 36 w 70"/>
                <a:gd name="T43" fmla="*/ 1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0" h="83">
                  <a:moveTo>
                    <a:pt x="39" y="83"/>
                  </a:moveTo>
                  <a:cubicBezTo>
                    <a:pt x="27" y="83"/>
                    <a:pt x="17" y="79"/>
                    <a:pt x="10" y="72"/>
                  </a:cubicBezTo>
                  <a:cubicBezTo>
                    <a:pt x="3" y="65"/>
                    <a:pt x="0" y="55"/>
                    <a:pt x="0" y="42"/>
                  </a:cubicBezTo>
                  <a:cubicBezTo>
                    <a:pt x="0" y="29"/>
                    <a:pt x="3" y="19"/>
                    <a:pt x="9" y="11"/>
                  </a:cubicBezTo>
                  <a:cubicBezTo>
                    <a:pt x="16" y="4"/>
                    <a:pt x="25" y="0"/>
                    <a:pt x="36" y="0"/>
                  </a:cubicBezTo>
                  <a:cubicBezTo>
                    <a:pt x="47" y="0"/>
                    <a:pt x="55" y="3"/>
                    <a:pt x="61" y="10"/>
                  </a:cubicBezTo>
                  <a:cubicBezTo>
                    <a:pt x="67" y="16"/>
                    <a:pt x="70" y="25"/>
                    <a:pt x="70" y="36"/>
                  </a:cubicBezTo>
                  <a:cubicBezTo>
                    <a:pt x="70" y="45"/>
                    <a:pt x="70" y="45"/>
                    <a:pt x="70" y="45"/>
                  </a:cubicBezTo>
                  <a:cubicBezTo>
                    <a:pt x="17" y="45"/>
                    <a:pt x="17" y="45"/>
                    <a:pt x="17" y="45"/>
                  </a:cubicBezTo>
                  <a:cubicBezTo>
                    <a:pt x="17" y="53"/>
                    <a:pt x="19" y="59"/>
                    <a:pt x="23" y="63"/>
                  </a:cubicBezTo>
                  <a:cubicBezTo>
                    <a:pt x="27" y="67"/>
                    <a:pt x="33" y="69"/>
                    <a:pt x="40" y="69"/>
                  </a:cubicBezTo>
                  <a:cubicBezTo>
                    <a:pt x="45" y="69"/>
                    <a:pt x="49" y="69"/>
                    <a:pt x="53" y="68"/>
                  </a:cubicBezTo>
                  <a:cubicBezTo>
                    <a:pt x="57" y="67"/>
                    <a:pt x="62" y="66"/>
                    <a:pt x="66" y="64"/>
                  </a:cubicBezTo>
                  <a:cubicBezTo>
                    <a:pt x="66" y="77"/>
                    <a:pt x="66" y="77"/>
                    <a:pt x="66" y="77"/>
                  </a:cubicBezTo>
                  <a:cubicBezTo>
                    <a:pt x="62" y="79"/>
                    <a:pt x="58" y="81"/>
                    <a:pt x="54" y="82"/>
                  </a:cubicBezTo>
                  <a:cubicBezTo>
                    <a:pt x="49" y="82"/>
                    <a:pt x="45" y="83"/>
                    <a:pt x="39" y="83"/>
                  </a:cubicBezTo>
                  <a:close/>
                  <a:moveTo>
                    <a:pt x="36" y="13"/>
                  </a:moveTo>
                  <a:cubicBezTo>
                    <a:pt x="31" y="13"/>
                    <a:pt x="26" y="15"/>
                    <a:pt x="23" y="18"/>
                  </a:cubicBezTo>
                  <a:cubicBezTo>
                    <a:pt x="20" y="21"/>
                    <a:pt x="18" y="26"/>
                    <a:pt x="17" y="33"/>
                  </a:cubicBezTo>
                  <a:cubicBezTo>
                    <a:pt x="54" y="33"/>
                    <a:pt x="54" y="33"/>
                    <a:pt x="54" y="33"/>
                  </a:cubicBezTo>
                  <a:cubicBezTo>
                    <a:pt x="53" y="26"/>
                    <a:pt x="52" y="21"/>
                    <a:pt x="49" y="18"/>
                  </a:cubicBezTo>
                  <a:cubicBezTo>
                    <a:pt x="46" y="15"/>
                    <a:pt x="41" y="13"/>
                    <a:pt x="36" y="13"/>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61" name="Freeform 20"/>
            <p:cNvSpPr>
              <a:spLocks/>
            </p:cNvSpPr>
            <p:nvPr/>
          </p:nvSpPr>
          <p:spPr bwMode="auto">
            <a:xfrm>
              <a:off x="1086" y="1147"/>
              <a:ext cx="60" cy="117"/>
            </a:xfrm>
            <a:custGeom>
              <a:avLst/>
              <a:gdLst>
                <a:gd name="T0" fmla="*/ 39 w 51"/>
                <a:gd name="T1" fmla="*/ 85 h 99"/>
                <a:gd name="T2" fmla="*/ 51 w 51"/>
                <a:gd name="T3" fmla="*/ 83 h 99"/>
                <a:gd name="T4" fmla="*/ 51 w 51"/>
                <a:gd name="T5" fmla="*/ 96 h 99"/>
                <a:gd name="T6" fmla="*/ 44 w 51"/>
                <a:gd name="T7" fmla="*/ 98 h 99"/>
                <a:gd name="T8" fmla="*/ 35 w 51"/>
                <a:gd name="T9" fmla="*/ 99 h 99"/>
                <a:gd name="T10" fmla="*/ 11 w 51"/>
                <a:gd name="T11" fmla="*/ 73 h 99"/>
                <a:gd name="T12" fmla="*/ 11 w 51"/>
                <a:gd name="T13" fmla="*/ 30 h 99"/>
                <a:gd name="T14" fmla="*/ 0 w 51"/>
                <a:gd name="T15" fmla="*/ 30 h 99"/>
                <a:gd name="T16" fmla="*/ 0 w 51"/>
                <a:gd name="T17" fmla="*/ 23 h 99"/>
                <a:gd name="T18" fmla="*/ 11 w 51"/>
                <a:gd name="T19" fmla="*/ 17 h 99"/>
                <a:gd name="T20" fmla="*/ 17 w 51"/>
                <a:gd name="T21" fmla="*/ 0 h 99"/>
                <a:gd name="T22" fmla="*/ 28 w 51"/>
                <a:gd name="T23" fmla="*/ 0 h 99"/>
                <a:gd name="T24" fmla="*/ 28 w 51"/>
                <a:gd name="T25" fmla="*/ 17 h 99"/>
                <a:gd name="T26" fmla="*/ 50 w 51"/>
                <a:gd name="T27" fmla="*/ 17 h 99"/>
                <a:gd name="T28" fmla="*/ 50 w 51"/>
                <a:gd name="T29" fmla="*/ 30 h 99"/>
                <a:gd name="T30" fmla="*/ 28 w 51"/>
                <a:gd name="T31" fmla="*/ 30 h 99"/>
                <a:gd name="T32" fmla="*/ 28 w 51"/>
                <a:gd name="T33" fmla="*/ 73 h 99"/>
                <a:gd name="T34" fmla="*/ 31 w 51"/>
                <a:gd name="T35" fmla="*/ 82 h 99"/>
                <a:gd name="T36" fmla="*/ 39 w 51"/>
                <a:gd name="T37" fmla="*/ 85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1" h="99">
                  <a:moveTo>
                    <a:pt x="39" y="85"/>
                  </a:moveTo>
                  <a:cubicBezTo>
                    <a:pt x="43" y="85"/>
                    <a:pt x="47" y="84"/>
                    <a:pt x="51" y="83"/>
                  </a:cubicBezTo>
                  <a:cubicBezTo>
                    <a:pt x="51" y="96"/>
                    <a:pt x="51" y="96"/>
                    <a:pt x="51" y="96"/>
                  </a:cubicBezTo>
                  <a:cubicBezTo>
                    <a:pt x="49" y="97"/>
                    <a:pt x="47" y="97"/>
                    <a:pt x="44" y="98"/>
                  </a:cubicBezTo>
                  <a:cubicBezTo>
                    <a:pt x="41" y="99"/>
                    <a:pt x="38" y="99"/>
                    <a:pt x="35" y="99"/>
                  </a:cubicBezTo>
                  <a:cubicBezTo>
                    <a:pt x="19" y="99"/>
                    <a:pt x="11" y="90"/>
                    <a:pt x="11" y="73"/>
                  </a:cubicBezTo>
                  <a:cubicBezTo>
                    <a:pt x="11" y="30"/>
                    <a:pt x="11" y="30"/>
                    <a:pt x="11" y="30"/>
                  </a:cubicBezTo>
                  <a:cubicBezTo>
                    <a:pt x="0" y="30"/>
                    <a:pt x="0" y="30"/>
                    <a:pt x="0" y="30"/>
                  </a:cubicBezTo>
                  <a:cubicBezTo>
                    <a:pt x="0" y="23"/>
                    <a:pt x="0" y="23"/>
                    <a:pt x="0" y="23"/>
                  </a:cubicBezTo>
                  <a:cubicBezTo>
                    <a:pt x="11" y="17"/>
                    <a:pt x="11" y="17"/>
                    <a:pt x="11" y="17"/>
                  </a:cubicBezTo>
                  <a:cubicBezTo>
                    <a:pt x="17" y="0"/>
                    <a:pt x="17" y="0"/>
                    <a:pt x="17" y="0"/>
                  </a:cubicBezTo>
                  <a:cubicBezTo>
                    <a:pt x="28" y="0"/>
                    <a:pt x="28" y="0"/>
                    <a:pt x="28" y="0"/>
                  </a:cubicBezTo>
                  <a:cubicBezTo>
                    <a:pt x="28" y="17"/>
                    <a:pt x="28" y="17"/>
                    <a:pt x="28" y="17"/>
                  </a:cubicBezTo>
                  <a:cubicBezTo>
                    <a:pt x="50" y="17"/>
                    <a:pt x="50" y="17"/>
                    <a:pt x="50" y="17"/>
                  </a:cubicBezTo>
                  <a:cubicBezTo>
                    <a:pt x="50" y="30"/>
                    <a:pt x="50" y="30"/>
                    <a:pt x="50" y="30"/>
                  </a:cubicBezTo>
                  <a:cubicBezTo>
                    <a:pt x="28" y="30"/>
                    <a:pt x="28" y="30"/>
                    <a:pt x="28" y="30"/>
                  </a:cubicBezTo>
                  <a:cubicBezTo>
                    <a:pt x="28" y="73"/>
                    <a:pt x="28" y="73"/>
                    <a:pt x="28" y="73"/>
                  </a:cubicBezTo>
                  <a:cubicBezTo>
                    <a:pt x="28" y="77"/>
                    <a:pt x="29" y="80"/>
                    <a:pt x="31" y="82"/>
                  </a:cubicBezTo>
                  <a:cubicBezTo>
                    <a:pt x="33" y="84"/>
                    <a:pt x="35" y="85"/>
                    <a:pt x="39" y="85"/>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62" name="Freeform 21"/>
            <p:cNvSpPr>
              <a:spLocks/>
            </p:cNvSpPr>
            <p:nvPr/>
          </p:nvSpPr>
          <p:spPr bwMode="auto">
            <a:xfrm>
              <a:off x="1163" y="1129"/>
              <a:ext cx="84" cy="133"/>
            </a:xfrm>
            <a:custGeom>
              <a:avLst/>
              <a:gdLst>
                <a:gd name="T0" fmla="*/ 71 w 71"/>
                <a:gd name="T1" fmla="*/ 112 h 112"/>
                <a:gd name="T2" fmla="*/ 54 w 71"/>
                <a:gd name="T3" fmla="*/ 112 h 112"/>
                <a:gd name="T4" fmla="*/ 54 w 71"/>
                <a:gd name="T5" fmla="*/ 63 h 112"/>
                <a:gd name="T6" fmla="*/ 50 w 71"/>
                <a:gd name="T7" fmla="*/ 49 h 112"/>
                <a:gd name="T8" fmla="*/ 38 w 71"/>
                <a:gd name="T9" fmla="*/ 45 h 112"/>
                <a:gd name="T10" fmla="*/ 22 w 71"/>
                <a:gd name="T11" fmla="*/ 51 h 112"/>
                <a:gd name="T12" fmla="*/ 17 w 71"/>
                <a:gd name="T13" fmla="*/ 73 h 112"/>
                <a:gd name="T14" fmla="*/ 17 w 71"/>
                <a:gd name="T15" fmla="*/ 112 h 112"/>
                <a:gd name="T16" fmla="*/ 0 w 71"/>
                <a:gd name="T17" fmla="*/ 112 h 112"/>
                <a:gd name="T18" fmla="*/ 0 w 71"/>
                <a:gd name="T19" fmla="*/ 0 h 112"/>
                <a:gd name="T20" fmla="*/ 17 w 71"/>
                <a:gd name="T21" fmla="*/ 0 h 112"/>
                <a:gd name="T22" fmla="*/ 17 w 71"/>
                <a:gd name="T23" fmla="*/ 28 h 112"/>
                <a:gd name="T24" fmla="*/ 17 w 71"/>
                <a:gd name="T25" fmla="*/ 43 h 112"/>
                <a:gd name="T26" fmla="*/ 18 w 71"/>
                <a:gd name="T27" fmla="*/ 43 h 112"/>
                <a:gd name="T28" fmla="*/ 27 w 71"/>
                <a:gd name="T29" fmla="*/ 34 h 112"/>
                <a:gd name="T30" fmla="*/ 42 w 71"/>
                <a:gd name="T31" fmla="*/ 31 h 112"/>
                <a:gd name="T32" fmla="*/ 71 w 71"/>
                <a:gd name="T33" fmla="*/ 60 h 112"/>
                <a:gd name="T34" fmla="*/ 71 w 71"/>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1" h="112">
                  <a:moveTo>
                    <a:pt x="71" y="112"/>
                  </a:moveTo>
                  <a:cubicBezTo>
                    <a:pt x="54" y="112"/>
                    <a:pt x="54" y="112"/>
                    <a:pt x="54" y="112"/>
                  </a:cubicBezTo>
                  <a:cubicBezTo>
                    <a:pt x="54" y="63"/>
                    <a:pt x="54" y="63"/>
                    <a:pt x="54" y="63"/>
                  </a:cubicBezTo>
                  <a:cubicBezTo>
                    <a:pt x="54" y="57"/>
                    <a:pt x="52" y="52"/>
                    <a:pt x="50" y="49"/>
                  </a:cubicBezTo>
                  <a:cubicBezTo>
                    <a:pt x="47" y="46"/>
                    <a:pt x="44" y="45"/>
                    <a:pt x="38" y="45"/>
                  </a:cubicBezTo>
                  <a:cubicBezTo>
                    <a:pt x="31" y="45"/>
                    <a:pt x="26" y="47"/>
                    <a:pt x="22" y="51"/>
                  </a:cubicBezTo>
                  <a:cubicBezTo>
                    <a:pt x="19" y="56"/>
                    <a:pt x="17" y="63"/>
                    <a:pt x="17" y="73"/>
                  </a:cubicBezTo>
                  <a:cubicBezTo>
                    <a:pt x="17" y="112"/>
                    <a:pt x="17" y="112"/>
                    <a:pt x="17" y="112"/>
                  </a:cubicBezTo>
                  <a:cubicBezTo>
                    <a:pt x="0" y="112"/>
                    <a:pt x="0" y="112"/>
                    <a:pt x="0" y="112"/>
                  </a:cubicBezTo>
                  <a:cubicBezTo>
                    <a:pt x="0" y="0"/>
                    <a:pt x="0" y="0"/>
                    <a:pt x="0" y="0"/>
                  </a:cubicBezTo>
                  <a:cubicBezTo>
                    <a:pt x="17" y="0"/>
                    <a:pt x="17" y="0"/>
                    <a:pt x="17" y="0"/>
                  </a:cubicBezTo>
                  <a:cubicBezTo>
                    <a:pt x="17" y="28"/>
                    <a:pt x="17" y="28"/>
                    <a:pt x="17" y="28"/>
                  </a:cubicBezTo>
                  <a:cubicBezTo>
                    <a:pt x="17" y="33"/>
                    <a:pt x="17" y="38"/>
                    <a:pt x="17" y="43"/>
                  </a:cubicBezTo>
                  <a:cubicBezTo>
                    <a:pt x="18" y="43"/>
                    <a:pt x="18" y="43"/>
                    <a:pt x="18" y="43"/>
                  </a:cubicBezTo>
                  <a:cubicBezTo>
                    <a:pt x="20" y="39"/>
                    <a:pt x="23" y="36"/>
                    <a:pt x="27" y="34"/>
                  </a:cubicBezTo>
                  <a:cubicBezTo>
                    <a:pt x="31" y="32"/>
                    <a:pt x="36" y="31"/>
                    <a:pt x="42" y="31"/>
                  </a:cubicBezTo>
                  <a:cubicBezTo>
                    <a:pt x="61" y="31"/>
                    <a:pt x="71" y="41"/>
                    <a:pt x="71" y="60"/>
                  </a:cubicBezTo>
                  <a:lnTo>
                    <a:pt x="71" y="11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63" name="Freeform 22"/>
            <p:cNvSpPr>
              <a:spLocks noEditPoints="1"/>
            </p:cNvSpPr>
            <p:nvPr/>
          </p:nvSpPr>
          <p:spPr bwMode="auto">
            <a:xfrm>
              <a:off x="1268" y="1166"/>
              <a:ext cx="84" cy="98"/>
            </a:xfrm>
            <a:custGeom>
              <a:avLst/>
              <a:gdLst>
                <a:gd name="T0" fmla="*/ 40 w 71"/>
                <a:gd name="T1" fmla="*/ 83 h 83"/>
                <a:gd name="T2" fmla="*/ 11 w 71"/>
                <a:gd name="T3" fmla="*/ 72 h 83"/>
                <a:gd name="T4" fmla="*/ 0 w 71"/>
                <a:gd name="T5" fmla="*/ 42 h 83"/>
                <a:gd name="T6" fmla="*/ 10 w 71"/>
                <a:gd name="T7" fmla="*/ 11 h 83"/>
                <a:gd name="T8" fmla="*/ 37 w 71"/>
                <a:gd name="T9" fmla="*/ 0 h 83"/>
                <a:gd name="T10" fmla="*/ 62 w 71"/>
                <a:gd name="T11" fmla="*/ 10 h 83"/>
                <a:gd name="T12" fmla="*/ 71 w 71"/>
                <a:gd name="T13" fmla="*/ 36 h 83"/>
                <a:gd name="T14" fmla="*/ 71 w 71"/>
                <a:gd name="T15" fmla="*/ 45 h 83"/>
                <a:gd name="T16" fmla="*/ 18 w 71"/>
                <a:gd name="T17" fmla="*/ 45 h 83"/>
                <a:gd name="T18" fmla="*/ 24 w 71"/>
                <a:gd name="T19" fmla="*/ 63 h 83"/>
                <a:gd name="T20" fmla="*/ 41 w 71"/>
                <a:gd name="T21" fmla="*/ 69 h 83"/>
                <a:gd name="T22" fmla="*/ 54 w 71"/>
                <a:gd name="T23" fmla="*/ 68 h 83"/>
                <a:gd name="T24" fmla="*/ 67 w 71"/>
                <a:gd name="T25" fmla="*/ 64 h 83"/>
                <a:gd name="T26" fmla="*/ 67 w 71"/>
                <a:gd name="T27" fmla="*/ 77 h 83"/>
                <a:gd name="T28" fmla="*/ 54 w 71"/>
                <a:gd name="T29" fmla="*/ 82 h 83"/>
                <a:gd name="T30" fmla="*/ 40 w 71"/>
                <a:gd name="T31" fmla="*/ 83 h 83"/>
                <a:gd name="T32" fmla="*/ 37 w 71"/>
                <a:gd name="T33" fmla="*/ 13 h 83"/>
                <a:gd name="T34" fmla="*/ 24 w 71"/>
                <a:gd name="T35" fmla="*/ 18 h 83"/>
                <a:gd name="T36" fmla="*/ 18 w 71"/>
                <a:gd name="T37" fmla="*/ 33 h 83"/>
                <a:gd name="T38" fmla="*/ 54 w 71"/>
                <a:gd name="T39" fmla="*/ 33 h 83"/>
                <a:gd name="T40" fmla="*/ 49 w 71"/>
                <a:gd name="T41" fmla="*/ 18 h 83"/>
                <a:gd name="T42" fmla="*/ 37 w 71"/>
                <a:gd name="T43" fmla="*/ 1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83">
                  <a:moveTo>
                    <a:pt x="40" y="83"/>
                  </a:moveTo>
                  <a:cubicBezTo>
                    <a:pt x="27" y="83"/>
                    <a:pt x="18" y="79"/>
                    <a:pt x="11" y="72"/>
                  </a:cubicBezTo>
                  <a:cubicBezTo>
                    <a:pt x="4" y="65"/>
                    <a:pt x="0" y="55"/>
                    <a:pt x="0" y="42"/>
                  </a:cubicBezTo>
                  <a:cubicBezTo>
                    <a:pt x="0" y="29"/>
                    <a:pt x="3" y="19"/>
                    <a:pt x="10" y="11"/>
                  </a:cubicBezTo>
                  <a:cubicBezTo>
                    <a:pt x="16" y="4"/>
                    <a:pt x="25" y="0"/>
                    <a:pt x="37" y="0"/>
                  </a:cubicBezTo>
                  <a:cubicBezTo>
                    <a:pt x="47" y="0"/>
                    <a:pt x="55" y="3"/>
                    <a:pt x="62" y="10"/>
                  </a:cubicBezTo>
                  <a:cubicBezTo>
                    <a:pt x="68" y="16"/>
                    <a:pt x="71" y="25"/>
                    <a:pt x="71" y="36"/>
                  </a:cubicBezTo>
                  <a:cubicBezTo>
                    <a:pt x="71" y="45"/>
                    <a:pt x="71" y="45"/>
                    <a:pt x="71" y="45"/>
                  </a:cubicBezTo>
                  <a:cubicBezTo>
                    <a:pt x="18" y="45"/>
                    <a:pt x="18" y="45"/>
                    <a:pt x="18" y="45"/>
                  </a:cubicBezTo>
                  <a:cubicBezTo>
                    <a:pt x="18" y="53"/>
                    <a:pt x="20" y="59"/>
                    <a:pt x="24" y="63"/>
                  </a:cubicBezTo>
                  <a:cubicBezTo>
                    <a:pt x="28" y="67"/>
                    <a:pt x="33" y="69"/>
                    <a:pt x="41" y="69"/>
                  </a:cubicBezTo>
                  <a:cubicBezTo>
                    <a:pt x="45" y="69"/>
                    <a:pt x="50" y="69"/>
                    <a:pt x="54" y="68"/>
                  </a:cubicBezTo>
                  <a:cubicBezTo>
                    <a:pt x="58" y="67"/>
                    <a:pt x="62" y="66"/>
                    <a:pt x="67" y="64"/>
                  </a:cubicBezTo>
                  <a:cubicBezTo>
                    <a:pt x="67" y="77"/>
                    <a:pt x="67" y="77"/>
                    <a:pt x="67" y="77"/>
                  </a:cubicBezTo>
                  <a:cubicBezTo>
                    <a:pt x="63" y="79"/>
                    <a:pt x="58" y="81"/>
                    <a:pt x="54" y="82"/>
                  </a:cubicBezTo>
                  <a:cubicBezTo>
                    <a:pt x="50" y="82"/>
                    <a:pt x="45" y="83"/>
                    <a:pt x="40" y="83"/>
                  </a:cubicBezTo>
                  <a:close/>
                  <a:moveTo>
                    <a:pt x="37" y="13"/>
                  </a:moveTo>
                  <a:cubicBezTo>
                    <a:pt x="31" y="13"/>
                    <a:pt x="27" y="15"/>
                    <a:pt x="24" y="18"/>
                  </a:cubicBezTo>
                  <a:cubicBezTo>
                    <a:pt x="20" y="21"/>
                    <a:pt x="18" y="26"/>
                    <a:pt x="18" y="33"/>
                  </a:cubicBezTo>
                  <a:cubicBezTo>
                    <a:pt x="54" y="33"/>
                    <a:pt x="54" y="33"/>
                    <a:pt x="54" y="33"/>
                  </a:cubicBezTo>
                  <a:cubicBezTo>
                    <a:pt x="54" y="26"/>
                    <a:pt x="52" y="21"/>
                    <a:pt x="49" y="18"/>
                  </a:cubicBezTo>
                  <a:cubicBezTo>
                    <a:pt x="46" y="15"/>
                    <a:pt x="42" y="13"/>
                    <a:pt x="37" y="13"/>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64" name="Freeform 23"/>
            <p:cNvSpPr>
              <a:spLocks/>
            </p:cNvSpPr>
            <p:nvPr/>
          </p:nvSpPr>
          <p:spPr bwMode="auto">
            <a:xfrm>
              <a:off x="1374" y="1166"/>
              <a:ext cx="58" cy="96"/>
            </a:xfrm>
            <a:custGeom>
              <a:avLst/>
              <a:gdLst>
                <a:gd name="T0" fmla="*/ 40 w 49"/>
                <a:gd name="T1" fmla="*/ 0 h 81"/>
                <a:gd name="T2" fmla="*/ 49 w 49"/>
                <a:gd name="T3" fmla="*/ 1 h 81"/>
                <a:gd name="T4" fmla="*/ 47 w 49"/>
                <a:gd name="T5" fmla="*/ 17 h 81"/>
                <a:gd name="T6" fmla="*/ 40 w 49"/>
                <a:gd name="T7" fmla="*/ 16 h 81"/>
                <a:gd name="T8" fmla="*/ 23 w 49"/>
                <a:gd name="T9" fmla="*/ 22 h 81"/>
                <a:gd name="T10" fmla="*/ 17 w 49"/>
                <a:gd name="T11" fmla="*/ 40 h 81"/>
                <a:gd name="T12" fmla="*/ 17 w 49"/>
                <a:gd name="T13" fmla="*/ 81 h 81"/>
                <a:gd name="T14" fmla="*/ 0 w 49"/>
                <a:gd name="T15" fmla="*/ 81 h 81"/>
                <a:gd name="T16" fmla="*/ 0 w 49"/>
                <a:gd name="T17" fmla="*/ 1 h 81"/>
                <a:gd name="T18" fmla="*/ 13 w 49"/>
                <a:gd name="T19" fmla="*/ 1 h 81"/>
                <a:gd name="T20" fmla="*/ 15 w 49"/>
                <a:gd name="T21" fmla="*/ 16 h 81"/>
                <a:gd name="T22" fmla="*/ 16 w 49"/>
                <a:gd name="T23" fmla="*/ 16 h 81"/>
                <a:gd name="T24" fmla="*/ 27 w 49"/>
                <a:gd name="T25" fmla="*/ 4 h 81"/>
                <a:gd name="T26" fmla="*/ 40 w 49"/>
                <a:gd name="T27" fmla="*/ 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 h="81">
                  <a:moveTo>
                    <a:pt x="40" y="0"/>
                  </a:moveTo>
                  <a:cubicBezTo>
                    <a:pt x="44" y="0"/>
                    <a:pt x="47" y="0"/>
                    <a:pt x="49" y="1"/>
                  </a:cubicBezTo>
                  <a:cubicBezTo>
                    <a:pt x="47" y="17"/>
                    <a:pt x="47" y="17"/>
                    <a:pt x="47" y="17"/>
                  </a:cubicBezTo>
                  <a:cubicBezTo>
                    <a:pt x="45" y="16"/>
                    <a:pt x="42" y="16"/>
                    <a:pt x="40" y="16"/>
                  </a:cubicBezTo>
                  <a:cubicBezTo>
                    <a:pt x="33" y="16"/>
                    <a:pt x="27" y="18"/>
                    <a:pt x="23" y="22"/>
                  </a:cubicBezTo>
                  <a:cubicBezTo>
                    <a:pt x="19" y="27"/>
                    <a:pt x="17" y="33"/>
                    <a:pt x="17" y="40"/>
                  </a:cubicBezTo>
                  <a:cubicBezTo>
                    <a:pt x="17" y="81"/>
                    <a:pt x="17" y="81"/>
                    <a:pt x="17" y="81"/>
                  </a:cubicBezTo>
                  <a:cubicBezTo>
                    <a:pt x="0" y="81"/>
                    <a:pt x="0" y="81"/>
                    <a:pt x="0" y="81"/>
                  </a:cubicBezTo>
                  <a:cubicBezTo>
                    <a:pt x="0" y="1"/>
                    <a:pt x="0" y="1"/>
                    <a:pt x="0" y="1"/>
                  </a:cubicBezTo>
                  <a:cubicBezTo>
                    <a:pt x="13" y="1"/>
                    <a:pt x="13" y="1"/>
                    <a:pt x="13" y="1"/>
                  </a:cubicBezTo>
                  <a:cubicBezTo>
                    <a:pt x="15" y="16"/>
                    <a:pt x="15" y="16"/>
                    <a:pt x="15" y="16"/>
                  </a:cubicBezTo>
                  <a:cubicBezTo>
                    <a:pt x="16" y="16"/>
                    <a:pt x="16" y="16"/>
                    <a:pt x="16" y="16"/>
                  </a:cubicBezTo>
                  <a:cubicBezTo>
                    <a:pt x="19" y="11"/>
                    <a:pt x="22" y="7"/>
                    <a:pt x="27" y="4"/>
                  </a:cubicBezTo>
                  <a:cubicBezTo>
                    <a:pt x="31" y="1"/>
                    <a:pt x="36" y="0"/>
                    <a:pt x="40"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65" name="Freeform 24"/>
            <p:cNvSpPr>
              <a:spLocks noEditPoints="1"/>
            </p:cNvSpPr>
            <p:nvPr/>
          </p:nvSpPr>
          <p:spPr bwMode="auto">
            <a:xfrm>
              <a:off x="1495" y="1131"/>
              <a:ext cx="22" cy="131"/>
            </a:xfrm>
            <a:custGeom>
              <a:avLst/>
              <a:gdLst>
                <a:gd name="T0" fmla="*/ 0 w 19"/>
                <a:gd name="T1" fmla="*/ 9 h 110"/>
                <a:gd name="T2" fmla="*/ 2 w 19"/>
                <a:gd name="T3" fmla="*/ 2 h 110"/>
                <a:gd name="T4" fmla="*/ 9 w 19"/>
                <a:gd name="T5" fmla="*/ 0 h 110"/>
                <a:gd name="T6" fmla="*/ 16 w 19"/>
                <a:gd name="T7" fmla="*/ 2 h 110"/>
                <a:gd name="T8" fmla="*/ 19 w 19"/>
                <a:gd name="T9" fmla="*/ 9 h 110"/>
                <a:gd name="T10" fmla="*/ 16 w 19"/>
                <a:gd name="T11" fmla="*/ 16 h 110"/>
                <a:gd name="T12" fmla="*/ 9 w 19"/>
                <a:gd name="T13" fmla="*/ 19 h 110"/>
                <a:gd name="T14" fmla="*/ 2 w 19"/>
                <a:gd name="T15" fmla="*/ 16 h 110"/>
                <a:gd name="T16" fmla="*/ 0 w 19"/>
                <a:gd name="T17" fmla="*/ 9 h 110"/>
                <a:gd name="T18" fmla="*/ 18 w 19"/>
                <a:gd name="T19" fmla="*/ 110 h 110"/>
                <a:gd name="T20" fmla="*/ 1 w 19"/>
                <a:gd name="T21" fmla="*/ 110 h 110"/>
                <a:gd name="T22" fmla="*/ 1 w 19"/>
                <a:gd name="T23" fmla="*/ 30 h 110"/>
                <a:gd name="T24" fmla="*/ 18 w 19"/>
                <a:gd name="T25" fmla="*/ 30 h 110"/>
                <a:gd name="T26" fmla="*/ 18 w 19"/>
                <a:gd name="T27" fmla="*/ 11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 h="110">
                  <a:moveTo>
                    <a:pt x="0" y="9"/>
                  </a:moveTo>
                  <a:cubicBezTo>
                    <a:pt x="0" y="6"/>
                    <a:pt x="1" y="4"/>
                    <a:pt x="2" y="2"/>
                  </a:cubicBezTo>
                  <a:cubicBezTo>
                    <a:pt x="4" y="1"/>
                    <a:pt x="6" y="0"/>
                    <a:pt x="9" y="0"/>
                  </a:cubicBezTo>
                  <a:cubicBezTo>
                    <a:pt x="12" y="0"/>
                    <a:pt x="15" y="1"/>
                    <a:pt x="16" y="2"/>
                  </a:cubicBezTo>
                  <a:cubicBezTo>
                    <a:pt x="18" y="4"/>
                    <a:pt x="19" y="6"/>
                    <a:pt x="19" y="9"/>
                  </a:cubicBezTo>
                  <a:cubicBezTo>
                    <a:pt x="19" y="12"/>
                    <a:pt x="18" y="14"/>
                    <a:pt x="16" y="16"/>
                  </a:cubicBezTo>
                  <a:cubicBezTo>
                    <a:pt x="15" y="18"/>
                    <a:pt x="12" y="19"/>
                    <a:pt x="9" y="19"/>
                  </a:cubicBezTo>
                  <a:cubicBezTo>
                    <a:pt x="6" y="19"/>
                    <a:pt x="4" y="18"/>
                    <a:pt x="2" y="16"/>
                  </a:cubicBezTo>
                  <a:cubicBezTo>
                    <a:pt x="1" y="14"/>
                    <a:pt x="0" y="12"/>
                    <a:pt x="0" y="9"/>
                  </a:cubicBezTo>
                  <a:close/>
                  <a:moveTo>
                    <a:pt x="18" y="110"/>
                  </a:moveTo>
                  <a:cubicBezTo>
                    <a:pt x="1" y="110"/>
                    <a:pt x="1" y="110"/>
                    <a:pt x="1" y="110"/>
                  </a:cubicBezTo>
                  <a:cubicBezTo>
                    <a:pt x="1" y="30"/>
                    <a:pt x="1" y="30"/>
                    <a:pt x="1" y="30"/>
                  </a:cubicBezTo>
                  <a:cubicBezTo>
                    <a:pt x="18" y="30"/>
                    <a:pt x="18" y="30"/>
                    <a:pt x="18" y="30"/>
                  </a:cubicBezTo>
                  <a:lnTo>
                    <a:pt x="18" y="11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66" name="Freeform 25"/>
            <p:cNvSpPr>
              <a:spLocks/>
            </p:cNvSpPr>
            <p:nvPr/>
          </p:nvSpPr>
          <p:spPr bwMode="auto">
            <a:xfrm>
              <a:off x="1537" y="1166"/>
              <a:ext cx="70" cy="98"/>
            </a:xfrm>
            <a:custGeom>
              <a:avLst/>
              <a:gdLst>
                <a:gd name="T0" fmla="*/ 59 w 59"/>
                <a:gd name="T1" fmla="*/ 59 h 83"/>
                <a:gd name="T2" fmla="*/ 50 w 59"/>
                <a:gd name="T3" fmla="*/ 77 h 83"/>
                <a:gd name="T4" fmla="*/ 26 w 59"/>
                <a:gd name="T5" fmla="*/ 83 h 83"/>
                <a:gd name="T6" fmla="*/ 0 w 59"/>
                <a:gd name="T7" fmla="*/ 78 h 83"/>
                <a:gd name="T8" fmla="*/ 0 w 59"/>
                <a:gd name="T9" fmla="*/ 63 h 83"/>
                <a:gd name="T10" fmla="*/ 26 w 59"/>
                <a:gd name="T11" fmla="*/ 70 h 83"/>
                <a:gd name="T12" fmla="*/ 42 w 59"/>
                <a:gd name="T13" fmla="*/ 60 h 83"/>
                <a:gd name="T14" fmla="*/ 40 w 59"/>
                <a:gd name="T15" fmla="*/ 55 h 83"/>
                <a:gd name="T16" fmla="*/ 34 w 59"/>
                <a:gd name="T17" fmla="*/ 51 h 83"/>
                <a:gd name="T18" fmla="*/ 23 w 59"/>
                <a:gd name="T19" fmla="*/ 46 h 83"/>
                <a:gd name="T20" fmla="*/ 5 w 59"/>
                <a:gd name="T21" fmla="*/ 35 h 83"/>
                <a:gd name="T22" fmla="*/ 0 w 59"/>
                <a:gd name="T23" fmla="*/ 22 h 83"/>
                <a:gd name="T24" fmla="*/ 8 w 59"/>
                <a:gd name="T25" fmla="*/ 6 h 83"/>
                <a:gd name="T26" fmla="*/ 31 w 59"/>
                <a:gd name="T27" fmla="*/ 0 h 83"/>
                <a:gd name="T28" fmla="*/ 57 w 59"/>
                <a:gd name="T29" fmla="*/ 6 h 83"/>
                <a:gd name="T30" fmla="*/ 52 w 59"/>
                <a:gd name="T31" fmla="*/ 18 h 83"/>
                <a:gd name="T32" fmla="*/ 30 w 59"/>
                <a:gd name="T33" fmla="*/ 13 h 83"/>
                <a:gd name="T34" fmla="*/ 17 w 59"/>
                <a:gd name="T35" fmla="*/ 21 h 83"/>
                <a:gd name="T36" fmla="*/ 20 w 59"/>
                <a:gd name="T37" fmla="*/ 27 h 83"/>
                <a:gd name="T38" fmla="*/ 35 w 59"/>
                <a:gd name="T39" fmla="*/ 34 h 83"/>
                <a:gd name="T40" fmla="*/ 50 w 59"/>
                <a:gd name="T41" fmla="*/ 41 h 83"/>
                <a:gd name="T42" fmla="*/ 56 w 59"/>
                <a:gd name="T43" fmla="*/ 49 h 83"/>
                <a:gd name="T44" fmla="*/ 59 w 59"/>
                <a:gd name="T45" fmla="*/ 5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9" h="83">
                  <a:moveTo>
                    <a:pt x="59" y="59"/>
                  </a:moveTo>
                  <a:cubicBezTo>
                    <a:pt x="59" y="66"/>
                    <a:pt x="56" y="72"/>
                    <a:pt x="50" y="77"/>
                  </a:cubicBezTo>
                  <a:cubicBezTo>
                    <a:pt x="44" y="81"/>
                    <a:pt x="36" y="83"/>
                    <a:pt x="26" y="83"/>
                  </a:cubicBezTo>
                  <a:cubicBezTo>
                    <a:pt x="15" y="83"/>
                    <a:pt x="6" y="81"/>
                    <a:pt x="0" y="78"/>
                  </a:cubicBezTo>
                  <a:cubicBezTo>
                    <a:pt x="0" y="63"/>
                    <a:pt x="0" y="63"/>
                    <a:pt x="0" y="63"/>
                  </a:cubicBezTo>
                  <a:cubicBezTo>
                    <a:pt x="9" y="68"/>
                    <a:pt x="18" y="70"/>
                    <a:pt x="26" y="70"/>
                  </a:cubicBezTo>
                  <a:cubicBezTo>
                    <a:pt x="37" y="70"/>
                    <a:pt x="42" y="67"/>
                    <a:pt x="42" y="60"/>
                  </a:cubicBezTo>
                  <a:cubicBezTo>
                    <a:pt x="42" y="58"/>
                    <a:pt x="41" y="57"/>
                    <a:pt x="40" y="55"/>
                  </a:cubicBezTo>
                  <a:cubicBezTo>
                    <a:pt x="39" y="54"/>
                    <a:pt x="37" y="53"/>
                    <a:pt x="34" y="51"/>
                  </a:cubicBezTo>
                  <a:cubicBezTo>
                    <a:pt x="32" y="50"/>
                    <a:pt x="28" y="48"/>
                    <a:pt x="23" y="46"/>
                  </a:cubicBezTo>
                  <a:cubicBezTo>
                    <a:pt x="14" y="43"/>
                    <a:pt x="8" y="39"/>
                    <a:pt x="5" y="35"/>
                  </a:cubicBezTo>
                  <a:cubicBezTo>
                    <a:pt x="1" y="32"/>
                    <a:pt x="0" y="27"/>
                    <a:pt x="0" y="22"/>
                  </a:cubicBezTo>
                  <a:cubicBezTo>
                    <a:pt x="0" y="15"/>
                    <a:pt x="3" y="9"/>
                    <a:pt x="8" y="6"/>
                  </a:cubicBezTo>
                  <a:cubicBezTo>
                    <a:pt x="14" y="2"/>
                    <a:pt x="21" y="0"/>
                    <a:pt x="31" y="0"/>
                  </a:cubicBezTo>
                  <a:cubicBezTo>
                    <a:pt x="40" y="0"/>
                    <a:pt x="49" y="2"/>
                    <a:pt x="57" y="6"/>
                  </a:cubicBezTo>
                  <a:cubicBezTo>
                    <a:pt x="52" y="18"/>
                    <a:pt x="52" y="18"/>
                    <a:pt x="52" y="18"/>
                  </a:cubicBezTo>
                  <a:cubicBezTo>
                    <a:pt x="43" y="15"/>
                    <a:pt x="36" y="13"/>
                    <a:pt x="30" y="13"/>
                  </a:cubicBezTo>
                  <a:cubicBezTo>
                    <a:pt x="21" y="13"/>
                    <a:pt x="17" y="16"/>
                    <a:pt x="17" y="21"/>
                  </a:cubicBezTo>
                  <a:cubicBezTo>
                    <a:pt x="17" y="23"/>
                    <a:pt x="18" y="25"/>
                    <a:pt x="20" y="27"/>
                  </a:cubicBezTo>
                  <a:cubicBezTo>
                    <a:pt x="22" y="29"/>
                    <a:pt x="28" y="31"/>
                    <a:pt x="35" y="34"/>
                  </a:cubicBezTo>
                  <a:cubicBezTo>
                    <a:pt x="42" y="37"/>
                    <a:pt x="47" y="39"/>
                    <a:pt x="50" y="41"/>
                  </a:cubicBezTo>
                  <a:cubicBezTo>
                    <a:pt x="53" y="43"/>
                    <a:pt x="55" y="46"/>
                    <a:pt x="56" y="49"/>
                  </a:cubicBezTo>
                  <a:cubicBezTo>
                    <a:pt x="58" y="51"/>
                    <a:pt x="59" y="55"/>
                    <a:pt x="59" y="59"/>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67" name="Freeform 26"/>
            <p:cNvSpPr>
              <a:spLocks noEditPoints="1"/>
            </p:cNvSpPr>
            <p:nvPr/>
          </p:nvSpPr>
          <p:spPr bwMode="auto">
            <a:xfrm>
              <a:off x="1675" y="1166"/>
              <a:ext cx="85" cy="139"/>
            </a:xfrm>
            <a:custGeom>
              <a:avLst/>
              <a:gdLst>
                <a:gd name="T0" fmla="*/ 40 w 72"/>
                <a:gd name="T1" fmla="*/ 83 h 117"/>
                <a:gd name="T2" fmla="*/ 17 w 72"/>
                <a:gd name="T3" fmla="*/ 72 h 117"/>
                <a:gd name="T4" fmla="*/ 16 w 72"/>
                <a:gd name="T5" fmla="*/ 72 h 117"/>
                <a:gd name="T6" fmla="*/ 17 w 72"/>
                <a:gd name="T7" fmla="*/ 84 h 117"/>
                <a:gd name="T8" fmla="*/ 17 w 72"/>
                <a:gd name="T9" fmla="*/ 117 h 117"/>
                <a:gd name="T10" fmla="*/ 0 w 72"/>
                <a:gd name="T11" fmla="*/ 117 h 117"/>
                <a:gd name="T12" fmla="*/ 0 w 72"/>
                <a:gd name="T13" fmla="*/ 1 h 117"/>
                <a:gd name="T14" fmla="*/ 14 w 72"/>
                <a:gd name="T15" fmla="*/ 1 h 117"/>
                <a:gd name="T16" fmla="*/ 16 w 72"/>
                <a:gd name="T17" fmla="*/ 12 h 117"/>
                <a:gd name="T18" fmla="*/ 17 w 72"/>
                <a:gd name="T19" fmla="*/ 12 h 117"/>
                <a:gd name="T20" fmla="*/ 41 w 72"/>
                <a:gd name="T21" fmla="*/ 0 h 117"/>
                <a:gd name="T22" fmla="*/ 64 w 72"/>
                <a:gd name="T23" fmla="*/ 11 h 117"/>
                <a:gd name="T24" fmla="*/ 72 w 72"/>
                <a:gd name="T25" fmla="*/ 41 h 117"/>
                <a:gd name="T26" fmla="*/ 64 w 72"/>
                <a:gd name="T27" fmla="*/ 72 h 117"/>
                <a:gd name="T28" fmla="*/ 40 w 72"/>
                <a:gd name="T29" fmla="*/ 83 h 117"/>
                <a:gd name="T30" fmla="*/ 36 w 72"/>
                <a:gd name="T31" fmla="*/ 14 h 117"/>
                <a:gd name="T32" fmla="*/ 22 w 72"/>
                <a:gd name="T33" fmla="*/ 20 h 117"/>
                <a:gd name="T34" fmla="*/ 17 w 72"/>
                <a:gd name="T35" fmla="*/ 39 h 117"/>
                <a:gd name="T36" fmla="*/ 17 w 72"/>
                <a:gd name="T37" fmla="*/ 41 h 117"/>
                <a:gd name="T38" fmla="*/ 22 w 72"/>
                <a:gd name="T39" fmla="*/ 62 h 117"/>
                <a:gd name="T40" fmla="*/ 37 w 72"/>
                <a:gd name="T41" fmla="*/ 69 h 117"/>
                <a:gd name="T42" fmla="*/ 50 w 72"/>
                <a:gd name="T43" fmla="*/ 62 h 117"/>
                <a:gd name="T44" fmla="*/ 55 w 72"/>
                <a:gd name="T45" fmla="*/ 41 h 117"/>
                <a:gd name="T46" fmla="*/ 50 w 72"/>
                <a:gd name="T47" fmla="*/ 21 h 117"/>
                <a:gd name="T48" fmla="*/ 36 w 72"/>
                <a:gd name="T49" fmla="*/ 14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2" h="117">
                  <a:moveTo>
                    <a:pt x="40" y="83"/>
                  </a:moveTo>
                  <a:cubicBezTo>
                    <a:pt x="30" y="83"/>
                    <a:pt x="23" y="79"/>
                    <a:pt x="17" y="72"/>
                  </a:cubicBezTo>
                  <a:cubicBezTo>
                    <a:pt x="16" y="72"/>
                    <a:pt x="16" y="72"/>
                    <a:pt x="16" y="72"/>
                  </a:cubicBezTo>
                  <a:cubicBezTo>
                    <a:pt x="17" y="79"/>
                    <a:pt x="17" y="83"/>
                    <a:pt x="17" y="84"/>
                  </a:cubicBezTo>
                  <a:cubicBezTo>
                    <a:pt x="17" y="117"/>
                    <a:pt x="17" y="117"/>
                    <a:pt x="17" y="117"/>
                  </a:cubicBezTo>
                  <a:cubicBezTo>
                    <a:pt x="0" y="117"/>
                    <a:pt x="0" y="117"/>
                    <a:pt x="0" y="117"/>
                  </a:cubicBezTo>
                  <a:cubicBezTo>
                    <a:pt x="0" y="1"/>
                    <a:pt x="0" y="1"/>
                    <a:pt x="0" y="1"/>
                  </a:cubicBezTo>
                  <a:cubicBezTo>
                    <a:pt x="14" y="1"/>
                    <a:pt x="14" y="1"/>
                    <a:pt x="14" y="1"/>
                  </a:cubicBezTo>
                  <a:cubicBezTo>
                    <a:pt x="14" y="3"/>
                    <a:pt x="15" y="6"/>
                    <a:pt x="16" y="12"/>
                  </a:cubicBezTo>
                  <a:cubicBezTo>
                    <a:pt x="17" y="12"/>
                    <a:pt x="17" y="12"/>
                    <a:pt x="17" y="12"/>
                  </a:cubicBezTo>
                  <a:cubicBezTo>
                    <a:pt x="22" y="4"/>
                    <a:pt x="30" y="0"/>
                    <a:pt x="41" y="0"/>
                  </a:cubicBezTo>
                  <a:cubicBezTo>
                    <a:pt x="51" y="0"/>
                    <a:pt x="59" y="4"/>
                    <a:pt x="64" y="11"/>
                  </a:cubicBezTo>
                  <a:cubicBezTo>
                    <a:pt x="70" y="18"/>
                    <a:pt x="72" y="28"/>
                    <a:pt x="72" y="41"/>
                  </a:cubicBezTo>
                  <a:cubicBezTo>
                    <a:pt x="72" y="54"/>
                    <a:pt x="70" y="64"/>
                    <a:pt x="64" y="72"/>
                  </a:cubicBezTo>
                  <a:cubicBezTo>
                    <a:pt x="58" y="79"/>
                    <a:pt x="50" y="83"/>
                    <a:pt x="40" y="83"/>
                  </a:cubicBezTo>
                  <a:close/>
                  <a:moveTo>
                    <a:pt x="36" y="14"/>
                  </a:moveTo>
                  <a:cubicBezTo>
                    <a:pt x="30" y="14"/>
                    <a:pt x="25" y="16"/>
                    <a:pt x="22" y="20"/>
                  </a:cubicBezTo>
                  <a:cubicBezTo>
                    <a:pt x="18" y="24"/>
                    <a:pt x="17" y="30"/>
                    <a:pt x="17" y="39"/>
                  </a:cubicBezTo>
                  <a:cubicBezTo>
                    <a:pt x="17" y="41"/>
                    <a:pt x="17" y="41"/>
                    <a:pt x="17" y="41"/>
                  </a:cubicBezTo>
                  <a:cubicBezTo>
                    <a:pt x="17" y="51"/>
                    <a:pt x="18" y="58"/>
                    <a:pt x="22" y="62"/>
                  </a:cubicBezTo>
                  <a:cubicBezTo>
                    <a:pt x="25" y="67"/>
                    <a:pt x="30" y="69"/>
                    <a:pt x="37" y="69"/>
                  </a:cubicBezTo>
                  <a:cubicBezTo>
                    <a:pt x="43" y="69"/>
                    <a:pt x="47" y="67"/>
                    <a:pt x="50" y="62"/>
                  </a:cubicBezTo>
                  <a:cubicBezTo>
                    <a:pt x="53" y="57"/>
                    <a:pt x="55" y="50"/>
                    <a:pt x="55" y="41"/>
                  </a:cubicBezTo>
                  <a:cubicBezTo>
                    <a:pt x="55" y="32"/>
                    <a:pt x="53" y="25"/>
                    <a:pt x="50" y="21"/>
                  </a:cubicBezTo>
                  <a:cubicBezTo>
                    <a:pt x="47" y="16"/>
                    <a:pt x="42" y="14"/>
                    <a:pt x="36" y="1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68" name="Freeform 27"/>
            <p:cNvSpPr>
              <a:spLocks noEditPoints="1"/>
            </p:cNvSpPr>
            <p:nvPr/>
          </p:nvSpPr>
          <p:spPr bwMode="auto">
            <a:xfrm>
              <a:off x="1778" y="1166"/>
              <a:ext cx="89" cy="98"/>
            </a:xfrm>
            <a:custGeom>
              <a:avLst/>
              <a:gdLst>
                <a:gd name="T0" fmla="*/ 75 w 75"/>
                <a:gd name="T1" fmla="*/ 41 h 83"/>
                <a:gd name="T2" fmla="*/ 65 w 75"/>
                <a:gd name="T3" fmla="*/ 72 h 83"/>
                <a:gd name="T4" fmla="*/ 37 w 75"/>
                <a:gd name="T5" fmla="*/ 83 h 83"/>
                <a:gd name="T6" fmla="*/ 18 w 75"/>
                <a:gd name="T7" fmla="*/ 78 h 83"/>
                <a:gd name="T8" fmla="*/ 4 w 75"/>
                <a:gd name="T9" fmla="*/ 63 h 83"/>
                <a:gd name="T10" fmla="*/ 0 w 75"/>
                <a:gd name="T11" fmla="*/ 41 h 83"/>
                <a:gd name="T12" fmla="*/ 10 w 75"/>
                <a:gd name="T13" fmla="*/ 11 h 83"/>
                <a:gd name="T14" fmla="*/ 38 w 75"/>
                <a:gd name="T15" fmla="*/ 0 h 83"/>
                <a:gd name="T16" fmla="*/ 65 w 75"/>
                <a:gd name="T17" fmla="*/ 11 h 83"/>
                <a:gd name="T18" fmla="*/ 75 w 75"/>
                <a:gd name="T19" fmla="*/ 41 h 83"/>
                <a:gd name="T20" fmla="*/ 17 w 75"/>
                <a:gd name="T21" fmla="*/ 41 h 83"/>
                <a:gd name="T22" fmla="*/ 38 w 75"/>
                <a:gd name="T23" fmla="*/ 69 h 83"/>
                <a:gd name="T24" fmla="*/ 58 w 75"/>
                <a:gd name="T25" fmla="*/ 41 h 83"/>
                <a:gd name="T26" fmla="*/ 38 w 75"/>
                <a:gd name="T27" fmla="*/ 14 h 83"/>
                <a:gd name="T28" fmla="*/ 22 w 75"/>
                <a:gd name="T29" fmla="*/ 21 h 83"/>
                <a:gd name="T30" fmla="*/ 17 w 75"/>
                <a:gd name="T31" fmla="*/ 41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5" h="83">
                  <a:moveTo>
                    <a:pt x="75" y="41"/>
                  </a:moveTo>
                  <a:cubicBezTo>
                    <a:pt x="75" y="54"/>
                    <a:pt x="72" y="64"/>
                    <a:pt x="65" y="72"/>
                  </a:cubicBezTo>
                  <a:cubicBezTo>
                    <a:pt x="59" y="79"/>
                    <a:pt x="49" y="83"/>
                    <a:pt x="37" y="83"/>
                  </a:cubicBezTo>
                  <a:cubicBezTo>
                    <a:pt x="30" y="83"/>
                    <a:pt x="23" y="81"/>
                    <a:pt x="18" y="78"/>
                  </a:cubicBezTo>
                  <a:cubicBezTo>
                    <a:pt x="12" y="74"/>
                    <a:pt x="8" y="70"/>
                    <a:pt x="4" y="63"/>
                  </a:cubicBezTo>
                  <a:cubicBezTo>
                    <a:pt x="1" y="57"/>
                    <a:pt x="0" y="50"/>
                    <a:pt x="0" y="41"/>
                  </a:cubicBezTo>
                  <a:cubicBezTo>
                    <a:pt x="0" y="28"/>
                    <a:pt x="3" y="18"/>
                    <a:pt x="10" y="11"/>
                  </a:cubicBezTo>
                  <a:cubicBezTo>
                    <a:pt x="16" y="4"/>
                    <a:pt x="26" y="0"/>
                    <a:pt x="38" y="0"/>
                  </a:cubicBezTo>
                  <a:cubicBezTo>
                    <a:pt x="49" y="0"/>
                    <a:pt x="59" y="4"/>
                    <a:pt x="65" y="11"/>
                  </a:cubicBezTo>
                  <a:cubicBezTo>
                    <a:pt x="72" y="19"/>
                    <a:pt x="75" y="29"/>
                    <a:pt x="75" y="41"/>
                  </a:cubicBezTo>
                  <a:close/>
                  <a:moveTo>
                    <a:pt x="17" y="41"/>
                  </a:moveTo>
                  <a:cubicBezTo>
                    <a:pt x="17" y="60"/>
                    <a:pt x="24" y="69"/>
                    <a:pt x="38" y="69"/>
                  </a:cubicBezTo>
                  <a:cubicBezTo>
                    <a:pt x="51" y="69"/>
                    <a:pt x="58" y="60"/>
                    <a:pt x="58" y="41"/>
                  </a:cubicBezTo>
                  <a:cubicBezTo>
                    <a:pt x="58" y="23"/>
                    <a:pt x="51" y="14"/>
                    <a:pt x="38" y="14"/>
                  </a:cubicBezTo>
                  <a:cubicBezTo>
                    <a:pt x="30" y="14"/>
                    <a:pt x="25" y="16"/>
                    <a:pt x="22" y="21"/>
                  </a:cubicBezTo>
                  <a:cubicBezTo>
                    <a:pt x="19" y="26"/>
                    <a:pt x="17" y="32"/>
                    <a:pt x="17" y="4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69" name="Freeform 28"/>
            <p:cNvSpPr>
              <a:spLocks/>
            </p:cNvSpPr>
            <p:nvPr/>
          </p:nvSpPr>
          <p:spPr bwMode="auto">
            <a:xfrm>
              <a:off x="1876" y="1167"/>
              <a:ext cx="140" cy="95"/>
            </a:xfrm>
            <a:custGeom>
              <a:avLst/>
              <a:gdLst>
                <a:gd name="T0" fmla="*/ 76 w 118"/>
                <a:gd name="T1" fmla="*/ 80 h 80"/>
                <a:gd name="T2" fmla="*/ 66 w 118"/>
                <a:gd name="T3" fmla="*/ 43 h 80"/>
                <a:gd name="T4" fmla="*/ 59 w 118"/>
                <a:gd name="T5" fmla="*/ 16 h 80"/>
                <a:gd name="T6" fmla="*/ 59 w 118"/>
                <a:gd name="T7" fmla="*/ 16 h 80"/>
                <a:gd name="T8" fmla="*/ 52 w 118"/>
                <a:gd name="T9" fmla="*/ 43 h 80"/>
                <a:gd name="T10" fmla="*/ 41 w 118"/>
                <a:gd name="T11" fmla="*/ 80 h 80"/>
                <a:gd name="T12" fmla="*/ 23 w 118"/>
                <a:gd name="T13" fmla="*/ 80 h 80"/>
                <a:gd name="T14" fmla="*/ 0 w 118"/>
                <a:gd name="T15" fmla="*/ 0 h 80"/>
                <a:gd name="T16" fmla="*/ 17 w 118"/>
                <a:gd name="T17" fmla="*/ 0 h 80"/>
                <a:gd name="T18" fmla="*/ 28 w 118"/>
                <a:gd name="T19" fmla="*/ 40 h 80"/>
                <a:gd name="T20" fmla="*/ 33 w 118"/>
                <a:gd name="T21" fmla="*/ 65 h 80"/>
                <a:gd name="T22" fmla="*/ 33 w 118"/>
                <a:gd name="T23" fmla="*/ 65 h 80"/>
                <a:gd name="T24" fmla="*/ 35 w 118"/>
                <a:gd name="T25" fmla="*/ 53 h 80"/>
                <a:gd name="T26" fmla="*/ 38 w 118"/>
                <a:gd name="T27" fmla="*/ 42 h 80"/>
                <a:gd name="T28" fmla="*/ 50 w 118"/>
                <a:gd name="T29" fmla="*/ 0 h 80"/>
                <a:gd name="T30" fmla="*/ 69 w 118"/>
                <a:gd name="T31" fmla="*/ 0 h 80"/>
                <a:gd name="T32" fmla="*/ 80 w 118"/>
                <a:gd name="T33" fmla="*/ 42 h 80"/>
                <a:gd name="T34" fmla="*/ 83 w 118"/>
                <a:gd name="T35" fmla="*/ 53 h 80"/>
                <a:gd name="T36" fmla="*/ 85 w 118"/>
                <a:gd name="T37" fmla="*/ 65 h 80"/>
                <a:gd name="T38" fmla="*/ 86 w 118"/>
                <a:gd name="T39" fmla="*/ 65 h 80"/>
                <a:gd name="T40" fmla="*/ 91 w 118"/>
                <a:gd name="T41" fmla="*/ 40 h 80"/>
                <a:gd name="T42" fmla="*/ 101 w 118"/>
                <a:gd name="T43" fmla="*/ 0 h 80"/>
                <a:gd name="T44" fmla="*/ 118 w 118"/>
                <a:gd name="T45" fmla="*/ 0 h 80"/>
                <a:gd name="T46" fmla="*/ 95 w 118"/>
                <a:gd name="T47" fmla="*/ 80 h 80"/>
                <a:gd name="T48" fmla="*/ 76 w 118"/>
                <a:gd name="T49"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8" h="80">
                  <a:moveTo>
                    <a:pt x="76" y="80"/>
                  </a:moveTo>
                  <a:cubicBezTo>
                    <a:pt x="66" y="43"/>
                    <a:pt x="66" y="43"/>
                    <a:pt x="66" y="43"/>
                  </a:cubicBezTo>
                  <a:cubicBezTo>
                    <a:pt x="65" y="39"/>
                    <a:pt x="63" y="30"/>
                    <a:pt x="59" y="16"/>
                  </a:cubicBezTo>
                  <a:cubicBezTo>
                    <a:pt x="59" y="16"/>
                    <a:pt x="59" y="16"/>
                    <a:pt x="59" y="16"/>
                  </a:cubicBezTo>
                  <a:cubicBezTo>
                    <a:pt x="56" y="29"/>
                    <a:pt x="54" y="38"/>
                    <a:pt x="52" y="43"/>
                  </a:cubicBezTo>
                  <a:cubicBezTo>
                    <a:pt x="41" y="80"/>
                    <a:pt x="41" y="80"/>
                    <a:pt x="41" y="80"/>
                  </a:cubicBezTo>
                  <a:cubicBezTo>
                    <a:pt x="23" y="80"/>
                    <a:pt x="23" y="80"/>
                    <a:pt x="23" y="80"/>
                  </a:cubicBezTo>
                  <a:cubicBezTo>
                    <a:pt x="0" y="0"/>
                    <a:pt x="0" y="0"/>
                    <a:pt x="0" y="0"/>
                  </a:cubicBezTo>
                  <a:cubicBezTo>
                    <a:pt x="17" y="0"/>
                    <a:pt x="17" y="0"/>
                    <a:pt x="17" y="0"/>
                  </a:cubicBezTo>
                  <a:cubicBezTo>
                    <a:pt x="28" y="40"/>
                    <a:pt x="28" y="40"/>
                    <a:pt x="28" y="40"/>
                  </a:cubicBezTo>
                  <a:cubicBezTo>
                    <a:pt x="30" y="50"/>
                    <a:pt x="32" y="58"/>
                    <a:pt x="33" y="65"/>
                  </a:cubicBezTo>
                  <a:cubicBezTo>
                    <a:pt x="33" y="65"/>
                    <a:pt x="33" y="65"/>
                    <a:pt x="33" y="65"/>
                  </a:cubicBezTo>
                  <a:cubicBezTo>
                    <a:pt x="34" y="61"/>
                    <a:pt x="34" y="57"/>
                    <a:pt x="35" y="53"/>
                  </a:cubicBezTo>
                  <a:cubicBezTo>
                    <a:pt x="36" y="48"/>
                    <a:pt x="37" y="45"/>
                    <a:pt x="38" y="42"/>
                  </a:cubicBezTo>
                  <a:cubicBezTo>
                    <a:pt x="50" y="0"/>
                    <a:pt x="50" y="0"/>
                    <a:pt x="50" y="0"/>
                  </a:cubicBezTo>
                  <a:cubicBezTo>
                    <a:pt x="69" y="0"/>
                    <a:pt x="69" y="0"/>
                    <a:pt x="69" y="0"/>
                  </a:cubicBezTo>
                  <a:cubicBezTo>
                    <a:pt x="80" y="42"/>
                    <a:pt x="80" y="42"/>
                    <a:pt x="80" y="42"/>
                  </a:cubicBezTo>
                  <a:cubicBezTo>
                    <a:pt x="81" y="45"/>
                    <a:pt x="82" y="48"/>
                    <a:pt x="83" y="53"/>
                  </a:cubicBezTo>
                  <a:cubicBezTo>
                    <a:pt x="84" y="58"/>
                    <a:pt x="85" y="62"/>
                    <a:pt x="85" y="65"/>
                  </a:cubicBezTo>
                  <a:cubicBezTo>
                    <a:pt x="86" y="65"/>
                    <a:pt x="86" y="65"/>
                    <a:pt x="86" y="65"/>
                  </a:cubicBezTo>
                  <a:cubicBezTo>
                    <a:pt x="86" y="59"/>
                    <a:pt x="88" y="50"/>
                    <a:pt x="91" y="40"/>
                  </a:cubicBezTo>
                  <a:cubicBezTo>
                    <a:pt x="101" y="0"/>
                    <a:pt x="101" y="0"/>
                    <a:pt x="101" y="0"/>
                  </a:cubicBezTo>
                  <a:cubicBezTo>
                    <a:pt x="118" y="0"/>
                    <a:pt x="118" y="0"/>
                    <a:pt x="118" y="0"/>
                  </a:cubicBezTo>
                  <a:cubicBezTo>
                    <a:pt x="95" y="80"/>
                    <a:pt x="95" y="80"/>
                    <a:pt x="95" y="80"/>
                  </a:cubicBezTo>
                  <a:lnTo>
                    <a:pt x="7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70" name="Freeform 29"/>
            <p:cNvSpPr>
              <a:spLocks noEditPoints="1"/>
            </p:cNvSpPr>
            <p:nvPr/>
          </p:nvSpPr>
          <p:spPr bwMode="auto">
            <a:xfrm>
              <a:off x="2024" y="1166"/>
              <a:ext cx="84" cy="98"/>
            </a:xfrm>
            <a:custGeom>
              <a:avLst/>
              <a:gdLst>
                <a:gd name="T0" fmla="*/ 40 w 71"/>
                <a:gd name="T1" fmla="*/ 83 h 83"/>
                <a:gd name="T2" fmla="*/ 11 w 71"/>
                <a:gd name="T3" fmla="*/ 72 h 83"/>
                <a:gd name="T4" fmla="*/ 0 w 71"/>
                <a:gd name="T5" fmla="*/ 42 h 83"/>
                <a:gd name="T6" fmla="*/ 10 w 71"/>
                <a:gd name="T7" fmla="*/ 11 h 83"/>
                <a:gd name="T8" fmla="*/ 37 w 71"/>
                <a:gd name="T9" fmla="*/ 0 h 83"/>
                <a:gd name="T10" fmla="*/ 62 w 71"/>
                <a:gd name="T11" fmla="*/ 10 h 83"/>
                <a:gd name="T12" fmla="*/ 71 w 71"/>
                <a:gd name="T13" fmla="*/ 36 h 83"/>
                <a:gd name="T14" fmla="*/ 71 w 71"/>
                <a:gd name="T15" fmla="*/ 45 h 83"/>
                <a:gd name="T16" fmla="*/ 18 w 71"/>
                <a:gd name="T17" fmla="*/ 45 h 83"/>
                <a:gd name="T18" fmla="*/ 24 w 71"/>
                <a:gd name="T19" fmla="*/ 63 h 83"/>
                <a:gd name="T20" fmla="*/ 41 w 71"/>
                <a:gd name="T21" fmla="*/ 69 h 83"/>
                <a:gd name="T22" fmla="*/ 54 w 71"/>
                <a:gd name="T23" fmla="*/ 68 h 83"/>
                <a:gd name="T24" fmla="*/ 67 w 71"/>
                <a:gd name="T25" fmla="*/ 64 h 83"/>
                <a:gd name="T26" fmla="*/ 67 w 71"/>
                <a:gd name="T27" fmla="*/ 77 h 83"/>
                <a:gd name="T28" fmla="*/ 54 w 71"/>
                <a:gd name="T29" fmla="*/ 82 h 83"/>
                <a:gd name="T30" fmla="*/ 40 w 71"/>
                <a:gd name="T31" fmla="*/ 83 h 83"/>
                <a:gd name="T32" fmla="*/ 37 w 71"/>
                <a:gd name="T33" fmla="*/ 13 h 83"/>
                <a:gd name="T34" fmla="*/ 24 w 71"/>
                <a:gd name="T35" fmla="*/ 18 h 83"/>
                <a:gd name="T36" fmla="*/ 18 w 71"/>
                <a:gd name="T37" fmla="*/ 33 h 83"/>
                <a:gd name="T38" fmla="*/ 54 w 71"/>
                <a:gd name="T39" fmla="*/ 33 h 83"/>
                <a:gd name="T40" fmla="*/ 50 w 71"/>
                <a:gd name="T41" fmla="*/ 18 h 83"/>
                <a:gd name="T42" fmla="*/ 37 w 71"/>
                <a:gd name="T43" fmla="*/ 1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83">
                  <a:moveTo>
                    <a:pt x="40" y="83"/>
                  </a:moveTo>
                  <a:cubicBezTo>
                    <a:pt x="27" y="83"/>
                    <a:pt x="18" y="79"/>
                    <a:pt x="11" y="72"/>
                  </a:cubicBezTo>
                  <a:cubicBezTo>
                    <a:pt x="4" y="65"/>
                    <a:pt x="0" y="55"/>
                    <a:pt x="0" y="42"/>
                  </a:cubicBezTo>
                  <a:cubicBezTo>
                    <a:pt x="0" y="29"/>
                    <a:pt x="3" y="19"/>
                    <a:pt x="10" y="11"/>
                  </a:cubicBezTo>
                  <a:cubicBezTo>
                    <a:pt x="16" y="4"/>
                    <a:pt x="25" y="0"/>
                    <a:pt x="37" y="0"/>
                  </a:cubicBezTo>
                  <a:cubicBezTo>
                    <a:pt x="47" y="0"/>
                    <a:pt x="56" y="3"/>
                    <a:pt x="62" y="10"/>
                  </a:cubicBezTo>
                  <a:cubicBezTo>
                    <a:pt x="68" y="16"/>
                    <a:pt x="71" y="25"/>
                    <a:pt x="71" y="36"/>
                  </a:cubicBezTo>
                  <a:cubicBezTo>
                    <a:pt x="71" y="45"/>
                    <a:pt x="71" y="45"/>
                    <a:pt x="71" y="45"/>
                  </a:cubicBezTo>
                  <a:cubicBezTo>
                    <a:pt x="18" y="45"/>
                    <a:pt x="18" y="45"/>
                    <a:pt x="18" y="45"/>
                  </a:cubicBezTo>
                  <a:cubicBezTo>
                    <a:pt x="18" y="53"/>
                    <a:pt x="20" y="59"/>
                    <a:pt x="24" y="63"/>
                  </a:cubicBezTo>
                  <a:cubicBezTo>
                    <a:pt x="28" y="67"/>
                    <a:pt x="34" y="69"/>
                    <a:pt x="41" y="69"/>
                  </a:cubicBezTo>
                  <a:cubicBezTo>
                    <a:pt x="45" y="69"/>
                    <a:pt x="50" y="69"/>
                    <a:pt x="54" y="68"/>
                  </a:cubicBezTo>
                  <a:cubicBezTo>
                    <a:pt x="58" y="67"/>
                    <a:pt x="62" y="66"/>
                    <a:pt x="67" y="64"/>
                  </a:cubicBezTo>
                  <a:cubicBezTo>
                    <a:pt x="67" y="77"/>
                    <a:pt x="67" y="77"/>
                    <a:pt x="67" y="77"/>
                  </a:cubicBezTo>
                  <a:cubicBezTo>
                    <a:pt x="63" y="79"/>
                    <a:pt x="59" y="81"/>
                    <a:pt x="54" y="82"/>
                  </a:cubicBezTo>
                  <a:cubicBezTo>
                    <a:pt x="50" y="82"/>
                    <a:pt x="45" y="83"/>
                    <a:pt x="40" y="83"/>
                  </a:cubicBezTo>
                  <a:close/>
                  <a:moveTo>
                    <a:pt x="37" y="13"/>
                  </a:moveTo>
                  <a:cubicBezTo>
                    <a:pt x="31" y="13"/>
                    <a:pt x="27" y="15"/>
                    <a:pt x="24" y="18"/>
                  </a:cubicBezTo>
                  <a:cubicBezTo>
                    <a:pt x="21" y="21"/>
                    <a:pt x="19" y="26"/>
                    <a:pt x="18" y="33"/>
                  </a:cubicBezTo>
                  <a:cubicBezTo>
                    <a:pt x="54" y="33"/>
                    <a:pt x="54" y="33"/>
                    <a:pt x="54" y="33"/>
                  </a:cubicBezTo>
                  <a:cubicBezTo>
                    <a:pt x="54" y="26"/>
                    <a:pt x="53" y="21"/>
                    <a:pt x="50" y="18"/>
                  </a:cubicBezTo>
                  <a:cubicBezTo>
                    <a:pt x="46" y="15"/>
                    <a:pt x="42" y="13"/>
                    <a:pt x="37" y="13"/>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71" name="Freeform 30"/>
            <p:cNvSpPr>
              <a:spLocks/>
            </p:cNvSpPr>
            <p:nvPr/>
          </p:nvSpPr>
          <p:spPr bwMode="auto">
            <a:xfrm>
              <a:off x="2131" y="1166"/>
              <a:ext cx="58" cy="96"/>
            </a:xfrm>
            <a:custGeom>
              <a:avLst/>
              <a:gdLst>
                <a:gd name="T0" fmla="*/ 40 w 49"/>
                <a:gd name="T1" fmla="*/ 0 h 81"/>
                <a:gd name="T2" fmla="*/ 49 w 49"/>
                <a:gd name="T3" fmla="*/ 1 h 81"/>
                <a:gd name="T4" fmla="*/ 47 w 49"/>
                <a:gd name="T5" fmla="*/ 17 h 81"/>
                <a:gd name="T6" fmla="*/ 40 w 49"/>
                <a:gd name="T7" fmla="*/ 16 h 81"/>
                <a:gd name="T8" fmla="*/ 23 w 49"/>
                <a:gd name="T9" fmla="*/ 22 h 81"/>
                <a:gd name="T10" fmla="*/ 17 w 49"/>
                <a:gd name="T11" fmla="*/ 40 h 81"/>
                <a:gd name="T12" fmla="*/ 17 w 49"/>
                <a:gd name="T13" fmla="*/ 81 h 81"/>
                <a:gd name="T14" fmla="*/ 0 w 49"/>
                <a:gd name="T15" fmla="*/ 81 h 81"/>
                <a:gd name="T16" fmla="*/ 0 w 49"/>
                <a:gd name="T17" fmla="*/ 1 h 81"/>
                <a:gd name="T18" fmla="*/ 13 w 49"/>
                <a:gd name="T19" fmla="*/ 1 h 81"/>
                <a:gd name="T20" fmla="*/ 15 w 49"/>
                <a:gd name="T21" fmla="*/ 16 h 81"/>
                <a:gd name="T22" fmla="*/ 16 w 49"/>
                <a:gd name="T23" fmla="*/ 16 h 81"/>
                <a:gd name="T24" fmla="*/ 26 w 49"/>
                <a:gd name="T25" fmla="*/ 4 h 81"/>
                <a:gd name="T26" fmla="*/ 40 w 49"/>
                <a:gd name="T27" fmla="*/ 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9" h="81">
                  <a:moveTo>
                    <a:pt x="40" y="0"/>
                  </a:moveTo>
                  <a:cubicBezTo>
                    <a:pt x="44" y="0"/>
                    <a:pt x="46" y="0"/>
                    <a:pt x="49" y="1"/>
                  </a:cubicBezTo>
                  <a:cubicBezTo>
                    <a:pt x="47" y="17"/>
                    <a:pt x="47" y="17"/>
                    <a:pt x="47" y="17"/>
                  </a:cubicBezTo>
                  <a:cubicBezTo>
                    <a:pt x="45" y="16"/>
                    <a:pt x="42" y="16"/>
                    <a:pt x="40" y="16"/>
                  </a:cubicBezTo>
                  <a:cubicBezTo>
                    <a:pt x="33" y="16"/>
                    <a:pt x="27" y="18"/>
                    <a:pt x="23" y="22"/>
                  </a:cubicBezTo>
                  <a:cubicBezTo>
                    <a:pt x="19" y="27"/>
                    <a:pt x="17" y="33"/>
                    <a:pt x="17" y="40"/>
                  </a:cubicBezTo>
                  <a:cubicBezTo>
                    <a:pt x="17" y="81"/>
                    <a:pt x="17" y="81"/>
                    <a:pt x="17" y="81"/>
                  </a:cubicBezTo>
                  <a:cubicBezTo>
                    <a:pt x="0" y="81"/>
                    <a:pt x="0" y="81"/>
                    <a:pt x="0" y="81"/>
                  </a:cubicBezTo>
                  <a:cubicBezTo>
                    <a:pt x="0" y="1"/>
                    <a:pt x="0" y="1"/>
                    <a:pt x="0" y="1"/>
                  </a:cubicBezTo>
                  <a:cubicBezTo>
                    <a:pt x="13" y="1"/>
                    <a:pt x="13" y="1"/>
                    <a:pt x="13" y="1"/>
                  </a:cubicBezTo>
                  <a:cubicBezTo>
                    <a:pt x="15" y="16"/>
                    <a:pt x="15" y="16"/>
                    <a:pt x="15" y="16"/>
                  </a:cubicBezTo>
                  <a:cubicBezTo>
                    <a:pt x="16" y="16"/>
                    <a:pt x="16" y="16"/>
                    <a:pt x="16" y="16"/>
                  </a:cubicBezTo>
                  <a:cubicBezTo>
                    <a:pt x="19" y="11"/>
                    <a:pt x="22" y="7"/>
                    <a:pt x="26" y="4"/>
                  </a:cubicBezTo>
                  <a:cubicBezTo>
                    <a:pt x="31" y="1"/>
                    <a:pt x="35" y="0"/>
                    <a:pt x="40"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72" name="Freeform 31"/>
            <p:cNvSpPr>
              <a:spLocks/>
            </p:cNvSpPr>
            <p:nvPr/>
          </p:nvSpPr>
          <p:spPr bwMode="auto">
            <a:xfrm>
              <a:off x="2189" y="1238"/>
              <a:ext cx="25" cy="26"/>
            </a:xfrm>
            <a:custGeom>
              <a:avLst/>
              <a:gdLst>
                <a:gd name="T0" fmla="*/ 0 w 21"/>
                <a:gd name="T1" fmla="*/ 11 h 22"/>
                <a:gd name="T2" fmla="*/ 3 w 21"/>
                <a:gd name="T3" fmla="*/ 3 h 22"/>
                <a:gd name="T4" fmla="*/ 11 w 21"/>
                <a:gd name="T5" fmla="*/ 0 h 22"/>
                <a:gd name="T6" fmla="*/ 19 w 21"/>
                <a:gd name="T7" fmla="*/ 3 h 22"/>
                <a:gd name="T8" fmla="*/ 21 w 21"/>
                <a:gd name="T9" fmla="*/ 11 h 22"/>
                <a:gd name="T10" fmla="*/ 19 w 21"/>
                <a:gd name="T11" fmla="*/ 19 h 22"/>
                <a:gd name="T12" fmla="*/ 11 w 21"/>
                <a:gd name="T13" fmla="*/ 22 h 22"/>
                <a:gd name="T14" fmla="*/ 3 w 21"/>
                <a:gd name="T15" fmla="*/ 19 h 22"/>
                <a:gd name="T16" fmla="*/ 0 w 21"/>
                <a:gd name="T17" fmla="*/ 1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22">
                  <a:moveTo>
                    <a:pt x="0" y="11"/>
                  </a:moveTo>
                  <a:cubicBezTo>
                    <a:pt x="0" y="8"/>
                    <a:pt x="1" y="5"/>
                    <a:pt x="3" y="3"/>
                  </a:cubicBezTo>
                  <a:cubicBezTo>
                    <a:pt x="4" y="1"/>
                    <a:pt x="7" y="0"/>
                    <a:pt x="11" y="0"/>
                  </a:cubicBezTo>
                  <a:cubicBezTo>
                    <a:pt x="14" y="0"/>
                    <a:pt x="17" y="1"/>
                    <a:pt x="19" y="3"/>
                  </a:cubicBezTo>
                  <a:cubicBezTo>
                    <a:pt x="20" y="5"/>
                    <a:pt x="21" y="8"/>
                    <a:pt x="21" y="11"/>
                  </a:cubicBezTo>
                  <a:cubicBezTo>
                    <a:pt x="21" y="15"/>
                    <a:pt x="20" y="17"/>
                    <a:pt x="19" y="19"/>
                  </a:cubicBezTo>
                  <a:cubicBezTo>
                    <a:pt x="17" y="21"/>
                    <a:pt x="14" y="22"/>
                    <a:pt x="11" y="22"/>
                  </a:cubicBezTo>
                  <a:cubicBezTo>
                    <a:pt x="7" y="22"/>
                    <a:pt x="4" y="21"/>
                    <a:pt x="3" y="19"/>
                  </a:cubicBezTo>
                  <a:cubicBezTo>
                    <a:pt x="1" y="18"/>
                    <a:pt x="0" y="15"/>
                    <a:pt x="0" y="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grpSp>
      <p:pic>
        <p:nvPicPr>
          <p:cNvPr id="39" name="Picture 38"/>
          <p:cNvPicPr>
            <a:picLocks noChangeAspect="1"/>
          </p:cNvPicPr>
          <p:nvPr userDrawn="1"/>
        </p:nvPicPr>
        <p:blipFill rotWithShape="1">
          <a:blip r:embed="rId2" cstate="print">
            <a:extLst>
              <a:ext uri="{28A0092B-C50C-407E-A947-70E740481C1C}">
                <a14:useLocalDpi xmlns:a14="http://schemas.microsoft.com/office/drawing/2010/main" val="0"/>
              </a:ext>
            </a:extLst>
          </a:blip>
          <a:srcRect r="14361"/>
          <a:stretch/>
        </p:blipFill>
        <p:spPr>
          <a:xfrm>
            <a:off x="5623437" y="261647"/>
            <a:ext cx="3520563" cy="4726537"/>
          </a:xfrm>
          <a:prstGeom prst="rect">
            <a:avLst/>
          </a:prstGeom>
        </p:spPr>
      </p:pic>
    </p:spTree>
    <p:extLst>
      <p:ext uri="{BB962C8B-B14F-4D97-AF65-F5344CB8AC3E}">
        <p14:creationId xmlns:p14="http://schemas.microsoft.com/office/powerpoint/2010/main" val="3961143227"/>
      </p:ext>
    </p:extLst>
  </p:cSld>
  <p:clrMapOvr>
    <a:masterClrMapping/>
  </p:clrMapOvr>
  <p:transition>
    <p:fade/>
  </p:transition>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85864"/>
            <a:ext cx="8230898" cy="3446860"/>
          </a:xfrm>
          <a:prstGeom prst="rect">
            <a:avLst/>
          </a:prstGeom>
        </p:spPr>
        <p:txBody>
          <a:bodyPr/>
          <a:lstStyle>
            <a:lvl1pPr>
              <a:lnSpc>
                <a:spcPct val="95000"/>
              </a:lnSpc>
              <a:defRPr>
                <a:latin typeface="Open Sans" panose="020B0606030504020204" pitchFamily="34" charset="0"/>
                <a:ea typeface="Open Sans" panose="020B0606030504020204" pitchFamily="34" charset="0"/>
                <a:cs typeface="Open Sans" panose="020B0606030504020204" pitchFamily="34" charset="0"/>
              </a:defRPr>
            </a:lvl1pPr>
            <a:lvl2pPr>
              <a:lnSpc>
                <a:spcPct val="90000"/>
              </a:lnSpc>
              <a:defRPr>
                <a:latin typeface="Open Sans" panose="020B0606030504020204" pitchFamily="34" charset="0"/>
                <a:ea typeface="Open Sans" panose="020B0606030504020204" pitchFamily="34" charset="0"/>
                <a:cs typeface="Open Sans" panose="020B0606030504020204" pitchFamily="34" charset="0"/>
              </a:defRPr>
            </a:lvl2pPr>
            <a:lvl3pPr>
              <a:lnSpc>
                <a:spcPct val="90000"/>
              </a:lnSpc>
              <a:defRPr>
                <a:latin typeface="Open Sans" panose="020B0606030504020204" pitchFamily="34" charset="0"/>
                <a:ea typeface="Open Sans" panose="020B0606030504020204" pitchFamily="34" charset="0"/>
                <a:cs typeface="Open Sans" panose="020B0606030504020204" pitchFamily="34" charset="0"/>
              </a:defRPr>
            </a:lvl3pPr>
            <a:lvl4pPr>
              <a:lnSpc>
                <a:spcPct val="90000"/>
              </a:lnSpc>
              <a:defRPr>
                <a:latin typeface="Open Sans" panose="020B0606030504020204" pitchFamily="34" charset="0"/>
                <a:ea typeface="Open Sans" panose="020B0606030504020204" pitchFamily="34" charset="0"/>
                <a:cs typeface="Open Sans" panose="020B0606030504020204" pitchFamily="34" charset="0"/>
              </a:defRPr>
            </a:lvl4pPr>
            <a:lvl5pPr>
              <a:lnSpc>
                <a:spcPct val="90000"/>
              </a:lnSpc>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8"/>
          <p:cNvSpPr>
            <a:spLocks noGrp="1"/>
          </p:cNvSpPr>
          <p:nvPr>
            <p:ph type="body" sz="quarter" idx="14" hasCustomPrompt="1"/>
          </p:nvPr>
        </p:nvSpPr>
        <p:spPr>
          <a:xfrm>
            <a:off x="457200" y="801689"/>
            <a:ext cx="8230898" cy="193465"/>
          </a:xfrm>
        </p:spPr>
        <p:txBody>
          <a:bodyPr>
            <a:normAutofit/>
          </a:bodyPr>
          <a:lstStyle>
            <a:lvl1pPr>
              <a:lnSpc>
                <a:spcPct val="90000"/>
              </a:lnSpc>
              <a:spcBef>
                <a:spcPts val="0"/>
              </a:spcBef>
              <a:defRPr lang="en-US" sz="900" kern="1200" baseline="0" dirty="0" smtClean="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0" indent="0">
              <a:buNone/>
              <a:defRPr/>
            </a:lvl2pPr>
          </a:lstStyle>
          <a:p>
            <a:pPr lvl="0"/>
            <a:r>
              <a:rPr lang="en-US"/>
              <a:t>Edit Master text styles</a:t>
            </a:r>
          </a:p>
        </p:txBody>
      </p:sp>
      <p:sp>
        <p:nvSpPr>
          <p:cNvPr id="4" name="Title 3"/>
          <p:cNvSpPr>
            <a:spLocks noGrp="1"/>
          </p:cNvSpPr>
          <p:nvPr>
            <p:ph type="title"/>
          </p:nvPr>
        </p:nvSpPr>
        <p:spPr/>
        <p:txBody>
          <a:bodyPr/>
          <a:lstStyle>
            <a:lvl1pPr>
              <a:defRPr b="1" i="0">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a:t>Click to edit Master title style</a:t>
            </a:r>
          </a:p>
        </p:txBody>
      </p:sp>
    </p:spTree>
    <p:extLst>
      <p:ext uri="{BB962C8B-B14F-4D97-AF65-F5344CB8AC3E}">
        <p14:creationId xmlns:p14="http://schemas.microsoft.com/office/powerpoint/2010/main" val="230316419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72253"/>
            <a:ext cx="8239328" cy="337360"/>
          </a:xfrm>
        </p:spPr>
        <p:txBody>
          <a:bodyPr/>
          <a:lstStyle>
            <a:lvl1pPr>
              <a:defRPr sz="2200"/>
            </a:lvl1pPr>
          </a:lstStyle>
          <a:p>
            <a:r>
              <a:rPr lang="en-US"/>
              <a:t>Click to edit Master title style</a:t>
            </a:r>
            <a:endParaRPr lang="en-US" dirty="0"/>
          </a:p>
        </p:txBody>
      </p:sp>
      <p:sp>
        <p:nvSpPr>
          <p:cNvPr id="3" name="Content Placeholder 2"/>
          <p:cNvSpPr>
            <a:spLocks noGrp="1"/>
          </p:cNvSpPr>
          <p:nvPr>
            <p:ph idx="1"/>
          </p:nvPr>
        </p:nvSpPr>
        <p:spPr>
          <a:xfrm>
            <a:off x="457200" y="1185863"/>
            <a:ext cx="8230898" cy="3446860"/>
          </a:xfrm>
          <a:prstGeom prst="rect">
            <a:avLst/>
          </a:prstGeom>
        </p:spPr>
        <p:txBody>
          <a:bodyPr/>
          <a:lstStyle>
            <a:lvl1pPr>
              <a:lnSpc>
                <a:spcPct val="95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8"/>
          <p:cNvSpPr>
            <a:spLocks noGrp="1"/>
          </p:cNvSpPr>
          <p:nvPr>
            <p:ph type="body" sz="quarter" idx="13"/>
          </p:nvPr>
        </p:nvSpPr>
        <p:spPr>
          <a:xfrm>
            <a:off x="457200" y="4738254"/>
            <a:ext cx="5101936" cy="134793"/>
          </a:xfrm>
        </p:spPr>
        <p:txBody>
          <a:bodyPr anchor="b"/>
          <a:lstStyle>
            <a:lvl1pPr marL="0" indent="0" algn="l" defTabSz="914362" rtl="0" eaLnBrk="1" latinLnBrk="0" hangingPunct="1">
              <a:lnSpc>
                <a:spcPct val="100000"/>
              </a:lnSpc>
              <a:spcBef>
                <a:spcPts val="0"/>
              </a:spcBef>
              <a:spcAft>
                <a:spcPts val="0"/>
              </a:spcAft>
              <a:buFontTx/>
              <a:buNone/>
              <a:tabLst>
                <a:tab pos="230179" algn="l"/>
              </a:tabLst>
              <a:defRPr lang="en-US" sz="700" b="0" i="0" kern="1200" baseline="0" dirty="0" smtClean="0">
                <a:solidFill>
                  <a:srgbClr val="53565A"/>
                </a:solidFill>
                <a:latin typeface="Open Sans" panose="020B0606030504020204" pitchFamily="34" charset="0"/>
                <a:ea typeface="Open Sans" panose="020B0606030504020204" pitchFamily="34" charset="0"/>
                <a:cs typeface="Open Sans" panose="020B0606030504020204" pitchFamily="34" charset="0"/>
              </a:defRPr>
            </a:lvl1pPr>
            <a:lvl2pPr marL="0" indent="0">
              <a:buNone/>
              <a:defRPr/>
            </a:lvl2pPr>
          </a:lstStyle>
          <a:p>
            <a:pPr lvl="0"/>
            <a:r>
              <a:rPr lang="en-US"/>
              <a:t>Click to edit Master text styles</a:t>
            </a:r>
          </a:p>
        </p:txBody>
      </p:sp>
      <p:sp>
        <p:nvSpPr>
          <p:cNvPr id="10" name="Text Placeholder 8"/>
          <p:cNvSpPr>
            <a:spLocks noGrp="1"/>
          </p:cNvSpPr>
          <p:nvPr>
            <p:ph type="body" sz="quarter" idx="14" hasCustomPrompt="1"/>
          </p:nvPr>
        </p:nvSpPr>
        <p:spPr>
          <a:xfrm>
            <a:off x="457200" y="801688"/>
            <a:ext cx="8230898" cy="193465"/>
          </a:xfrm>
        </p:spPr>
        <p:txBody>
          <a:bodyPr>
            <a:normAutofit/>
          </a:bodyPr>
          <a:lstStyle>
            <a:lvl1pPr>
              <a:lnSpc>
                <a:spcPct val="90000"/>
              </a:lnSpc>
              <a:spcBef>
                <a:spcPts val="0"/>
              </a:spcBef>
              <a:defRPr lang="en-US" sz="1200" kern="1200" baseline="0" dirty="0" smtClean="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0" indent="0">
              <a:buNone/>
              <a:defRPr/>
            </a:lvl2pPr>
          </a:lstStyle>
          <a:p>
            <a:pPr lvl="0"/>
            <a:r>
              <a:rPr lang="en-US" dirty="0"/>
              <a:t>Edit Master text styles</a:t>
            </a:r>
          </a:p>
        </p:txBody>
      </p:sp>
    </p:spTree>
    <p:extLst>
      <p:ext uri="{BB962C8B-B14F-4D97-AF65-F5344CB8AC3E}">
        <p14:creationId xmlns:p14="http://schemas.microsoft.com/office/powerpoint/2010/main" val="134687135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Content Placeholder 3"/>
          <p:cNvSpPr>
            <a:spLocks noGrp="1"/>
          </p:cNvSpPr>
          <p:nvPr>
            <p:ph sz="half" idx="2"/>
          </p:nvPr>
        </p:nvSpPr>
        <p:spPr>
          <a:xfrm>
            <a:off x="4800600" y="1185863"/>
            <a:ext cx="3886200" cy="3261916"/>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8"/>
          <p:cNvSpPr>
            <a:spLocks noGrp="1"/>
          </p:cNvSpPr>
          <p:nvPr>
            <p:ph type="body" sz="quarter" idx="13"/>
          </p:nvPr>
        </p:nvSpPr>
        <p:spPr>
          <a:xfrm>
            <a:off x="457200" y="4738254"/>
            <a:ext cx="5101936" cy="134793"/>
          </a:xfrm>
        </p:spPr>
        <p:txBody>
          <a:bodyPr anchor="b"/>
          <a:lstStyle>
            <a:lvl1pPr marL="0" indent="0" algn="l" defTabSz="914362" rtl="0" eaLnBrk="1" latinLnBrk="0" hangingPunct="1">
              <a:lnSpc>
                <a:spcPct val="100000"/>
              </a:lnSpc>
              <a:spcBef>
                <a:spcPts val="0"/>
              </a:spcBef>
              <a:spcAft>
                <a:spcPts val="0"/>
              </a:spcAft>
              <a:buFontTx/>
              <a:buNone/>
              <a:tabLst>
                <a:tab pos="230179" algn="l"/>
              </a:tabLst>
              <a:defRPr lang="en-US" sz="700" b="0" i="0" kern="1200" baseline="0" dirty="0" smtClean="0">
                <a:solidFill>
                  <a:srgbClr val="53565A"/>
                </a:solidFill>
                <a:latin typeface="Open Sans" panose="020B0606030504020204" pitchFamily="34" charset="0"/>
                <a:ea typeface="Open Sans" panose="020B0606030504020204" pitchFamily="34" charset="0"/>
                <a:cs typeface="Open Sans" panose="020B0606030504020204" pitchFamily="34" charset="0"/>
              </a:defRPr>
            </a:lvl1pPr>
            <a:lvl2pPr marL="0" indent="0">
              <a:buNone/>
              <a:defRPr/>
            </a:lvl2pPr>
          </a:lstStyle>
          <a:p>
            <a:pPr lvl="0"/>
            <a:r>
              <a:rPr lang="en-US"/>
              <a:t>Click to edit Master text styles</a:t>
            </a:r>
          </a:p>
        </p:txBody>
      </p:sp>
      <p:sp>
        <p:nvSpPr>
          <p:cNvPr id="9" name="Text Placeholder 8"/>
          <p:cNvSpPr>
            <a:spLocks noGrp="1"/>
          </p:cNvSpPr>
          <p:nvPr>
            <p:ph type="body" sz="quarter" idx="14"/>
          </p:nvPr>
        </p:nvSpPr>
        <p:spPr>
          <a:xfrm>
            <a:off x="457200" y="801688"/>
            <a:ext cx="8230898" cy="193465"/>
          </a:xfrm>
        </p:spPr>
        <p:txBody>
          <a:bodyPr>
            <a:normAutofit/>
          </a:bodyPr>
          <a:lstStyle>
            <a:lvl1pPr>
              <a:lnSpc>
                <a:spcPct val="90000"/>
              </a:lnSpc>
              <a:spcBef>
                <a:spcPts val="0"/>
              </a:spcBef>
              <a:defRPr lang="en-US" sz="1200" kern="1200" baseline="0" dirty="0" smtClean="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0" indent="0">
              <a:buNone/>
              <a:defRPr/>
            </a:lvl2pPr>
          </a:lstStyle>
          <a:p>
            <a:pPr lvl="0"/>
            <a:r>
              <a:rPr lang="en-US"/>
              <a:t>Click to edit Master text styles</a:t>
            </a:r>
          </a:p>
        </p:txBody>
      </p:sp>
    </p:spTree>
    <p:extLst>
      <p:ext uri="{BB962C8B-B14F-4D97-AF65-F5344CB8AC3E}">
        <p14:creationId xmlns:p14="http://schemas.microsoft.com/office/powerpoint/2010/main" val="391568794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8"/>
          <p:cNvSpPr>
            <a:spLocks noGrp="1"/>
          </p:cNvSpPr>
          <p:nvPr>
            <p:ph type="body" sz="quarter" idx="13"/>
          </p:nvPr>
        </p:nvSpPr>
        <p:spPr>
          <a:xfrm>
            <a:off x="457200" y="4738254"/>
            <a:ext cx="5101936" cy="134793"/>
          </a:xfrm>
        </p:spPr>
        <p:txBody>
          <a:bodyPr anchor="b"/>
          <a:lstStyle>
            <a:lvl1pPr marL="0" indent="0" algn="l" defTabSz="914362" rtl="0" eaLnBrk="1" latinLnBrk="0" hangingPunct="1">
              <a:lnSpc>
                <a:spcPct val="100000"/>
              </a:lnSpc>
              <a:spcBef>
                <a:spcPts val="0"/>
              </a:spcBef>
              <a:spcAft>
                <a:spcPts val="0"/>
              </a:spcAft>
              <a:buFontTx/>
              <a:buNone/>
              <a:tabLst>
                <a:tab pos="230179" algn="l"/>
              </a:tabLst>
              <a:defRPr lang="en-US" sz="700" b="0" i="0" kern="1200" baseline="0" dirty="0" smtClean="0">
                <a:solidFill>
                  <a:srgbClr val="53565A"/>
                </a:solidFill>
                <a:latin typeface="Open Sans" panose="020B0606030504020204" pitchFamily="34" charset="0"/>
                <a:ea typeface="Open Sans" panose="020B0606030504020204" pitchFamily="34" charset="0"/>
                <a:cs typeface="Open Sans" panose="020B0606030504020204" pitchFamily="34" charset="0"/>
              </a:defRPr>
            </a:lvl1pPr>
            <a:lvl2pPr marL="0" indent="0">
              <a:buNone/>
              <a:defRPr/>
            </a:lvl2pPr>
          </a:lstStyle>
          <a:p>
            <a:pPr lvl="0"/>
            <a:r>
              <a:rPr lang="en-US"/>
              <a:t>Click to edit Master text styles</a:t>
            </a:r>
          </a:p>
        </p:txBody>
      </p:sp>
    </p:spTree>
    <p:extLst>
      <p:ext uri="{BB962C8B-B14F-4D97-AF65-F5344CB8AC3E}">
        <p14:creationId xmlns:p14="http://schemas.microsoft.com/office/powerpoint/2010/main" val="259634031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3272759"/>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94BA3EC-04F5-3042-8E83-50AE16F55417}"/>
              </a:ext>
            </a:extLst>
          </p:cNvPr>
          <p:cNvSpPr/>
          <p:nvPr userDrawn="1"/>
        </p:nvSpPr>
        <p:spPr>
          <a:xfrm>
            <a:off x="0" y="0"/>
            <a:ext cx="9144000" cy="5143500"/>
          </a:xfrm>
          <a:prstGeom prst="rect">
            <a:avLst/>
          </a:prstGeom>
          <a:solidFill>
            <a:schemeClr val="bg1"/>
          </a:solidFill>
          <a:ln>
            <a:noFill/>
          </a:ln>
        </p:spPr>
        <p:txBody>
          <a:bodyPr vert="horz" wrap="square" lIns="91440" tIns="91440" rIns="91440" bIns="91440" numCol="1" rtlCol="0" anchor="t" anchorCtr="0" compatLnSpc="1">
            <a:prstTxWarp prst="textNoShape">
              <a:avLst/>
            </a:prstTxWarp>
          </a:bodyPr>
          <a:lstStyle/>
          <a:p>
            <a:pPr algn="ctr">
              <a:lnSpc>
                <a:spcPct val="95000"/>
              </a:lnSpc>
            </a:pPr>
            <a:endParaRPr lang="en-US" sz="1200" dirty="0">
              <a:solidFill>
                <a:schemeClr val="tx1"/>
              </a:solidFill>
            </a:endParaRPr>
          </a:p>
        </p:txBody>
      </p:sp>
      <p:sp>
        <p:nvSpPr>
          <p:cNvPr id="3" name="Rectangle 2">
            <a:extLst>
              <a:ext uri="{FF2B5EF4-FFF2-40B4-BE49-F238E27FC236}">
                <a16:creationId xmlns:a16="http://schemas.microsoft.com/office/drawing/2014/main" xmlns="" id="{B43A7BE2-9C5E-324A-8E36-1264071D0D28}"/>
              </a:ext>
            </a:extLst>
          </p:cNvPr>
          <p:cNvSpPr/>
          <p:nvPr userDrawn="1"/>
        </p:nvSpPr>
        <p:spPr>
          <a:xfrm>
            <a:off x="3988134" y="0"/>
            <a:ext cx="5155868" cy="5143500"/>
          </a:xfrm>
          <a:prstGeom prst="rect">
            <a:avLst/>
          </a:prstGeom>
          <a:solidFill>
            <a:srgbClr val="E6E7E8"/>
          </a:solidFill>
          <a:ln>
            <a:noFill/>
          </a:ln>
        </p:spPr>
        <p:txBody>
          <a:bodyPr vert="horz" wrap="square" lIns="91440" tIns="91440" rIns="91440" bIns="91440" numCol="1" rtlCol="0" anchor="t" anchorCtr="0" compatLnSpc="1">
            <a:prstTxWarp prst="textNoShape">
              <a:avLst/>
            </a:prstTxWarp>
          </a:bodyPr>
          <a:lstStyle/>
          <a:p>
            <a:pPr algn="ctr">
              <a:lnSpc>
                <a:spcPct val="95000"/>
              </a:lnSpc>
            </a:pPr>
            <a:endParaRPr lang="en-US" sz="1200" dirty="0">
              <a:solidFill>
                <a:schemeClr val="tx1"/>
              </a:solidFill>
            </a:endParaRPr>
          </a:p>
        </p:txBody>
      </p:sp>
      <p:sp>
        <p:nvSpPr>
          <p:cNvPr id="6" name="Title 1">
            <a:extLst>
              <a:ext uri="{FF2B5EF4-FFF2-40B4-BE49-F238E27FC236}">
                <a16:creationId xmlns:a16="http://schemas.microsoft.com/office/drawing/2014/main" xmlns="" id="{696CF9B6-33A6-2444-9974-64E9CDAAEAA3}"/>
              </a:ext>
            </a:extLst>
          </p:cNvPr>
          <p:cNvSpPr>
            <a:spLocks noGrp="1"/>
          </p:cNvSpPr>
          <p:nvPr>
            <p:ph type="title"/>
          </p:nvPr>
        </p:nvSpPr>
        <p:spPr>
          <a:xfrm>
            <a:off x="457201" y="197890"/>
            <a:ext cx="8226356" cy="344979"/>
          </a:xfrm>
        </p:spPr>
        <p:txBody>
          <a:bodyPr/>
          <a:lstStyle/>
          <a:p>
            <a:r>
              <a:rPr lang="en-US"/>
              <a:t>Click to edit Master title style</a:t>
            </a:r>
            <a:endParaRPr lang="en-US" dirty="0"/>
          </a:p>
        </p:txBody>
      </p:sp>
    </p:spTree>
    <p:extLst>
      <p:ext uri="{BB962C8B-B14F-4D97-AF65-F5344CB8AC3E}">
        <p14:creationId xmlns:p14="http://schemas.microsoft.com/office/powerpoint/2010/main" val="143628391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8"/>
          <p:cNvSpPr>
            <a:spLocks noGrp="1"/>
          </p:cNvSpPr>
          <p:nvPr>
            <p:ph type="body" sz="quarter" idx="13"/>
          </p:nvPr>
        </p:nvSpPr>
        <p:spPr>
          <a:xfrm>
            <a:off x="457200" y="4738255"/>
            <a:ext cx="5101936" cy="134793"/>
          </a:xfrm>
        </p:spPr>
        <p:txBody>
          <a:bodyPr anchor="b"/>
          <a:lstStyle>
            <a:lvl1pPr marL="0" indent="0" algn="l" defTabSz="914339" rtl="0" eaLnBrk="1" latinLnBrk="0" hangingPunct="1">
              <a:lnSpc>
                <a:spcPct val="100000"/>
              </a:lnSpc>
              <a:spcBef>
                <a:spcPts val="0"/>
              </a:spcBef>
              <a:spcAft>
                <a:spcPts val="0"/>
              </a:spcAft>
              <a:buFontTx/>
              <a:buNone/>
              <a:tabLst>
                <a:tab pos="230174" algn="l"/>
              </a:tabLst>
              <a:defRPr lang="en-US" sz="700" b="0" i="0" kern="1200" baseline="0" dirty="0" smtClean="0">
                <a:solidFill>
                  <a:srgbClr val="53565A"/>
                </a:solidFill>
                <a:latin typeface="Open Sans" panose="020B0606030504020204" pitchFamily="34" charset="0"/>
                <a:ea typeface="Open Sans" panose="020B0606030504020204" pitchFamily="34" charset="0"/>
                <a:cs typeface="Open Sans" panose="020B0606030504020204" pitchFamily="34" charset="0"/>
              </a:defRPr>
            </a:lvl1pPr>
            <a:lvl2pPr marL="0" indent="0">
              <a:buNone/>
              <a:defRPr/>
            </a:lvl2pPr>
          </a:lstStyle>
          <a:p>
            <a:pPr lvl="0"/>
            <a:r>
              <a:rPr lang="en-US"/>
              <a:t>Click to edit Master text styles</a:t>
            </a:r>
          </a:p>
        </p:txBody>
      </p:sp>
    </p:spTree>
    <p:extLst>
      <p:ext uri="{BB962C8B-B14F-4D97-AF65-F5344CB8AC3E}">
        <p14:creationId xmlns:p14="http://schemas.microsoft.com/office/powerpoint/2010/main" val="3364430199"/>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Large Bullet Content">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457200" y="918371"/>
            <a:ext cx="8229600" cy="250029"/>
          </a:xfrm>
        </p:spPr>
        <p:txBody>
          <a:bodyPr/>
          <a:lstStyle>
            <a:lvl1pPr>
              <a:tabLst>
                <a:tab pos="172630" algn="l"/>
                <a:tab pos="257159" algn="l"/>
              </a:tabLst>
              <a:defRPr b="0">
                <a:solidFill>
                  <a:schemeClr val="tx2"/>
                </a:solidFill>
              </a:defRPr>
            </a:lvl1pPr>
          </a:lstStyle>
          <a:p>
            <a:pPr lvl="0"/>
            <a:r>
              <a:rPr lang="en-US"/>
              <a:t>Click to edit Master text styles</a:t>
            </a:r>
          </a:p>
        </p:txBody>
      </p:sp>
      <p:sp>
        <p:nvSpPr>
          <p:cNvPr id="11" name="Title Placeholder 1"/>
          <p:cNvSpPr>
            <a:spLocks noGrp="1"/>
          </p:cNvSpPr>
          <p:nvPr>
            <p:ph type="title"/>
          </p:nvPr>
        </p:nvSpPr>
        <p:spPr>
          <a:xfrm>
            <a:off x="457203" y="180975"/>
            <a:ext cx="8226425" cy="730252"/>
          </a:xfrm>
          <a:prstGeom prst="rect">
            <a:avLst/>
          </a:prstGeom>
        </p:spPr>
        <p:txBody>
          <a:bodyPr vert="horz" lIns="0" tIns="0" rIns="0" bIns="0" rtlCol="0" anchor="b">
            <a:noAutofit/>
          </a:bodyPr>
          <a:lstStyle/>
          <a:p>
            <a:r>
              <a:rPr lang="en-US"/>
              <a:t>Click to edit Master title style</a:t>
            </a:r>
          </a:p>
        </p:txBody>
      </p:sp>
      <p:sp>
        <p:nvSpPr>
          <p:cNvPr id="12" name="Text Placeholder 2"/>
          <p:cNvSpPr>
            <a:spLocks noGrp="1"/>
          </p:cNvSpPr>
          <p:nvPr>
            <p:ph idx="1"/>
          </p:nvPr>
        </p:nvSpPr>
        <p:spPr>
          <a:xfrm>
            <a:off x="457200" y="1379540"/>
            <a:ext cx="8221980" cy="3254375"/>
          </a:xfrm>
          <a:prstGeom prst="rect">
            <a:avLst/>
          </a:prstGeom>
        </p:spPr>
        <p:txBody>
          <a:bodyPr vert="horz" lIns="0" tIns="0" rIns="0" bIns="45718" rtlCol="0">
            <a:noAutofit/>
          </a:bodyPr>
          <a:lstStyle>
            <a:lvl1pPr>
              <a:defRPr>
                <a:solidFill>
                  <a:schemeClr val="tx1"/>
                </a:solidFill>
              </a:defRPr>
            </a:lvl1pPr>
            <a:lvl2pPr>
              <a:defRPr>
                <a:solidFill>
                  <a:schemeClr val="tx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4"/>
          </p:nvPr>
        </p:nvSpPr>
        <p:spPr>
          <a:xfrm>
            <a:off x="8760615" y="4869759"/>
            <a:ext cx="230989" cy="154577"/>
          </a:xfrm>
          <a:prstGeom prst="rect">
            <a:avLst/>
          </a:prstGeom>
        </p:spPr>
        <p:txBody>
          <a:bodyPr vert="horz" lIns="0" tIns="0" rIns="0" bIns="0" rtlCol="0" anchor="ctr"/>
          <a:lstStyle>
            <a:lvl1pPr algn="l">
              <a:lnSpc>
                <a:spcPct val="90000"/>
              </a:lnSpc>
              <a:defRPr sz="600">
                <a:solidFill>
                  <a:schemeClr val="accent1"/>
                </a:solidFill>
              </a:defRPr>
            </a:lvl1pPr>
          </a:lstStyle>
          <a:p>
            <a:fld id="{EEB8B06D-99A5-468B-806E-293788FE9637}" type="slidenum">
              <a:rPr lang="en-US" smtClean="0"/>
              <a:pPr/>
              <a:t>‹#›</a:t>
            </a:fld>
            <a:endParaRPr lang="en-US" dirty="0"/>
          </a:p>
        </p:txBody>
      </p:sp>
      <p:sp>
        <p:nvSpPr>
          <p:cNvPr id="10" name="Text Placeholder 2"/>
          <p:cNvSpPr>
            <a:spLocks noGrp="1"/>
          </p:cNvSpPr>
          <p:nvPr>
            <p:ph type="body" sz="quarter" idx="21" hasCustomPrompt="1"/>
          </p:nvPr>
        </p:nvSpPr>
        <p:spPr>
          <a:xfrm>
            <a:off x="457203" y="4857750"/>
            <a:ext cx="6802415" cy="152400"/>
          </a:xfrm>
        </p:spPr>
        <p:txBody>
          <a:bodyPr anchor="t"/>
          <a:lstStyle>
            <a:lvl1pPr>
              <a:defRPr sz="600">
                <a:solidFill>
                  <a:schemeClr val="accent1"/>
                </a:solidFill>
              </a:defRPr>
            </a:lvl1pPr>
          </a:lstStyle>
          <a:p>
            <a:pPr lvl="0"/>
            <a:r>
              <a:rPr lang="en-US"/>
              <a:t>Footer</a:t>
            </a:r>
          </a:p>
        </p:txBody>
      </p:sp>
      <p:sp>
        <p:nvSpPr>
          <p:cNvPr id="15" name="Text Placeholder 2"/>
          <p:cNvSpPr>
            <a:spLocks noGrp="1"/>
          </p:cNvSpPr>
          <p:nvPr>
            <p:ph type="body" sz="quarter" idx="22" hasCustomPrompt="1"/>
          </p:nvPr>
        </p:nvSpPr>
        <p:spPr>
          <a:xfrm>
            <a:off x="457204" y="4667254"/>
            <a:ext cx="6804025" cy="152400"/>
          </a:xfrm>
        </p:spPr>
        <p:txBody>
          <a:bodyPr bIns="0" anchor="b"/>
          <a:lstStyle>
            <a:lvl1pPr>
              <a:defRPr sz="675">
                <a:solidFill>
                  <a:schemeClr val="tx1"/>
                </a:solidFill>
              </a:defRPr>
            </a:lvl1pPr>
          </a:lstStyle>
          <a:p>
            <a:pPr lvl="0"/>
            <a:r>
              <a:rPr lang="en-US"/>
              <a:t>Source</a:t>
            </a:r>
          </a:p>
        </p:txBody>
      </p:sp>
    </p:spTree>
    <p:extLst>
      <p:ext uri="{BB962C8B-B14F-4D97-AF65-F5344CB8AC3E}">
        <p14:creationId xmlns:p14="http://schemas.microsoft.com/office/powerpoint/2010/main" val="4134345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Click to edit Master title style</a:t>
            </a:r>
            <a:endParaRPr lang="en-US"/>
          </a:p>
        </p:txBody>
      </p:sp>
      <p:sp>
        <p:nvSpPr>
          <p:cNvPr id="11" name="Rectangle 7"/>
          <p:cNvSpPr>
            <a:spLocks noGrp="1" noChangeArrowheads="1"/>
          </p:cNvSpPr>
          <p:nvPr>
            <p:ph type="dt" sz="half" idx="2"/>
          </p:nvPr>
        </p:nvSpPr>
        <p:spPr bwMode="auto">
          <a:xfrm>
            <a:off x="3844929" y="4848227"/>
            <a:ext cx="1395413" cy="161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563"/>
            </a:lvl1pPr>
          </a:lstStyle>
          <a:p>
            <a:pPr>
              <a:defRPr/>
            </a:pPr>
            <a:fld id="{4987BCAA-1789-4F6C-A74F-5DD0BCDD8A91}" type="datetime1">
              <a:rPr lang="en-US" smtClean="0">
                <a:solidFill>
                  <a:srgbClr val="5E6A71"/>
                </a:solidFill>
              </a:rPr>
              <a:t>7/31/2021</a:t>
            </a:fld>
            <a:endParaRPr lang="en-US" dirty="0">
              <a:solidFill>
                <a:srgbClr val="5E6A71"/>
              </a:solidFill>
            </a:endParaRPr>
          </a:p>
        </p:txBody>
      </p:sp>
      <p:sp>
        <p:nvSpPr>
          <p:cNvPr id="12" name="Rectangle 8"/>
          <p:cNvSpPr>
            <a:spLocks noGrp="1" noChangeArrowheads="1"/>
          </p:cNvSpPr>
          <p:nvPr>
            <p:ph type="ftr" sz="quarter" idx="3"/>
          </p:nvPr>
        </p:nvSpPr>
        <p:spPr bwMode="auto">
          <a:xfrm>
            <a:off x="803279" y="4848227"/>
            <a:ext cx="2411413" cy="161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563"/>
            </a:lvl1pPr>
          </a:lstStyle>
          <a:p>
            <a:pPr>
              <a:defRPr/>
            </a:pPr>
            <a:endParaRPr lang="en-US" dirty="0">
              <a:solidFill>
                <a:srgbClr val="5E6A71"/>
              </a:solidFill>
            </a:endParaRPr>
          </a:p>
        </p:txBody>
      </p:sp>
      <p:sp>
        <p:nvSpPr>
          <p:cNvPr id="13" name="Rectangle 9"/>
          <p:cNvSpPr>
            <a:spLocks noGrp="1" noChangeArrowheads="1"/>
          </p:cNvSpPr>
          <p:nvPr>
            <p:ph type="sldNum" sz="quarter" idx="4"/>
          </p:nvPr>
        </p:nvSpPr>
        <p:spPr bwMode="auto">
          <a:xfrm>
            <a:off x="504829" y="4848227"/>
            <a:ext cx="455613" cy="161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563"/>
            </a:lvl1pPr>
          </a:lstStyle>
          <a:p>
            <a:pPr>
              <a:defRPr/>
            </a:pPr>
            <a:fld id="{2B23B61D-7848-407F-A498-9F4C233B09A8}" type="slidenum">
              <a:rPr lang="en-US">
                <a:solidFill>
                  <a:srgbClr val="5E6A71"/>
                </a:solidFill>
              </a:rPr>
              <a:pPr>
                <a:defRPr/>
              </a:pPr>
              <a:t>‹#›</a:t>
            </a:fld>
            <a:endParaRPr lang="en-US" dirty="0">
              <a:solidFill>
                <a:srgbClr val="5E6A71"/>
              </a:solidFill>
            </a:endParaRPr>
          </a:p>
        </p:txBody>
      </p:sp>
      <p:sp>
        <p:nvSpPr>
          <p:cNvPr id="7" name="Content Placeholder 6"/>
          <p:cNvSpPr>
            <a:spLocks noGrp="1" noChangeArrowheads="1"/>
          </p:cNvSpPr>
          <p:nvPr>
            <p:ph idx="1" hasCustomPrompt="1"/>
          </p:nvPr>
        </p:nvSpPr>
        <p:spPr bwMode="auto">
          <a:xfrm>
            <a:off x="508004" y="903685"/>
            <a:ext cx="8310563" cy="35361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97331" marR="0" indent="-97331" algn="l" defTabSz="514337" rtl="0" eaLnBrk="1" fontAlgn="base" latinLnBrk="0" hangingPunct="1">
              <a:lnSpc>
                <a:spcPct val="100000"/>
              </a:lnSpc>
              <a:spcBef>
                <a:spcPct val="20000"/>
              </a:spcBef>
              <a:spcAft>
                <a:spcPct val="0"/>
              </a:spcAft>
              <a:buClrTx/>
              <a:buSzTx/>
              <a:buFontTx/>
              <a:buChar char="•"/>
              <a:tabLst/>
              <a:defRPr/>
            </a:lvl1pPr>
            <a:lvl2pPr marL="320568" marR="0" indent="-125906" algn="l" defTabSz="514337" rtl="0" eaLnBrk="1" fontAlgn="base" latinLnBrk="0" hangingPunct="1">
              <a:lnSpc>
                <a:spcPct val="100000"/>
              </a:lnSpc>
              <a:spcBef>
                <a:spcPct val="20000"/>
              </a:spcBef>
              <a:spcAft>
                <a:spcPct val="0"/>
              </a:spcAft>
              <a:buClrTx/>
              <a:buSzTx/>
              <a:buFontTx/>
              <a:buChar char="–"/>
              <a:tabLst/>
              <a:defRPr/>
            </a:lvl2pPr>
            <a:lvl3pPr marL="515230" marR="0" indent="-97331" algn="l" defTabSz="514337" rtl="0" eaLnBrk="1" fontAlgn="base" latinLnBrk="0" hangingPunct="1">
              <a:lnSpc>
                <a:spcPct val="100000"/>
              </a:lnSpc>
              <a:spcBef>
                <a:spcPct val="20000"/>
              </a:spcBef>
              <a:spcAft>
                <a:spcPct val="0"/>
              </a:spcAft>
              <a:buClrTx/>
              <a:buSzTx/>
              <a:buFontTx/>
              <a:buChar char="•"/>
              <a:tabLst/>
              <a:defRPr/>
            </a:lvl3pPr>
            <a:lvl4pPr marL="738467" marR="0" indent="-126799" algn="l" defTabSz="514337" rtl="0" eaLnBrk="1" fontAlgn="base" latinLnBrk="0" hangingPunct="1">
              <a:lnSpc>
                <a:spcPct val="100000"/>
              </a:lnSpc>
              <a:spcBef>
                <a:spcPct val="20000"/>
              </a:spcBef>
              <a:spcAft>
                <a:spcPct val="0"/>
              </a:spcAft>
              <a:buClrTx/>
              <a:buSzTx/>
              <a:buFontTx/>
              <a:buChar char="–"/>
              <a:tabLst/>
              <a:defRPr/>
            </a:lvl4pPr>
            <a:lvl5pPr marL="934916" marR="0" indent="-128585" algn="l" defTabSz="514337" rtl="0" eaLnBrk="1" fontAlgn="base" latinLnBrk="0" hangingPunct="1">
              <a:lnSpc>
                <a:spcPct val="100000"/>
              </a:lnSpc>
              <a:spcBef>
                <a:spcPct val="20000"/>
              </a:spcBef>
              <a:spcAft>
                <a:spcPct val="0"/>
              </a:spcAft>
              <a:buClrTx/>
              <a:buSzTx/>
              <a:buFontTx/>
              <a:buChar char="»"/>
              <a:tabLst/>
              <a:defRPr/>
            </a:lvl5pPr>
          </a:lstStyle>
          <a:p>
            <a:pPr marL="97331" marR="0" lvl="0" indent="-97331" algn="l" defTabSz="514337" rtl="0" eaLnBrk="1" fontAlgn="base" latinLnBrk="0" hangingPunct="1">
              <a:lnSpc>
                <a:spcPct val="100000"/>
              </a:lnSpc>
              <a:spcBef>
                <a:spcPct val="20000"/>
              </a:spcBef>
              <a:spcAft>
                <a:spcPct val="0"/>
              </a:spcAft>
              <a:buClrTx/>
              <a:buSzTx/>
              <a:buFontTx/>
              <a:buChar char="•"/>
              <a:tabLst/>
              <a:defRPr/>
            </a:pPr>
            <a:r>
              <a:rPr kumimoji="0" lang="en-US" sz="1125" b="0" i="0" u="none" strike="noStrike" kern="0" cap="none" spc="0" normalizeH="0" baseline="0" noProof="0">
                <a:ln>
                  <a:noFill/>
                </a:ln>
                <a:solidFill>
                  <a:srgbClr val="4C4D4F"/>
                </a:solidFill>
                <a:effectLst/>
                <a:uLnTx/>
                <a:uFillTx/>
                <a:latin typeface="+mj-lt"/>
                <a:ea typeface="+mj-ea"/>
                <a:cs typeface="+mn-cs"/>
              </a:rPr>
              <a:t>Click to edit Master text styles</a:t>
            </a:r>
          </a:p>
          <a:p>
            <a:pPr marL="320568" marR="0" lvl="1" indent="-125906" algn="l" defTabSz="514337" rtl="0" eaLnBrk="1" fontAlgn="base" latinLnBrk="0" hangingPunct="1">
              <a:lnSpc>
                <a:spcPct val="100000"/>
              </a:lnSpc>
              <a:spcBef>
                <a:spcPct val="20000"/>
              </a:spcBef>
              <a:spcAft>
                <a:spcPct val="0"/>
              </a:spcAft>
              <a:buClrTx/>
              <a:buSzTx/>
              <a:buFontTx/>
              <a:buChar char="–"/>
              <a:tabLst/>
              <a:defRPr/>
            </a:pPr>
            <a:r>
              <a:rPr kumimoji="0" lang="en-US" sz="1013" b="0" i="0" u="none" strike="noStrike" kern="0" cap="none" spc="0" normalizeH="0" baseline="0" noProof="0">
                <a:ln>
                  <a:noFill/>
                </a:ln>
                <a:solidFill>
                  <a:srgbClr val="4C4D4F"/>
                </a:solidFill>
                <a:effectLst/>
                <a:uLnTx/>
                <a:uFillTx/>
                <a:latin typeface="Arial"/>
                <a:ea typeface="MS PGothic"/>
              </a:rPr>
              <a:t>Second level</a:t>
            </a:r>
          </a:p>
          <a:p>
            <a:pPr marL="515230" marR="0" lvl="2" indent="-97331" algn="l" defTabSz="514337" rtl="0" eaLnBrk="1" fontAlgn="base" latinLnBrk="0" hangingPunct="1">
              <a:lnSpc>
                <a:spcPct val="100000"/>
              </a:lnSpc>
              <a:spcBef>
                <a:spcPct val="20000"/>
              </a:spcBef>
              <a:spcAft>
                <a:spcPct val="0"/>
              </a:spcAft>
              <a:buClrTx/>
              <a:buSzTx/>
              <a:buFontTx/>
              <a:buChar char="•"/>
              <a:tabLst/>
              <a:defRPr/>
            </a:pPr>
            <a:r>
              <a:rPr kumimoji="0" lang="en-US" sz="1013" b="0" i="0" u="none" strike="noStrike" kern="0" cap="none" spc="0" normalizeH="0" baseline="0" noProof="0">
                <a:ln>
                  <a:noFill/>
                </a:ln>
                <a:solidFill>
                  <a:srgbClr val="4C4D4F"/>
                </a:solidFill>
                <a:effectLst/>
                <a:uLnTx/>
                <a:uFillTx/>
                <a:latin typeface="Arial"/>
                <a:ea typeface="MS PGothic"/>
              </a:rPr>
              <a:t>Third level</a:t>
            </a:r>
          </a:p>
          <a:p>
            <a:pPr marL="738467" marR="0" lvl="3" indent="-126799" algn="l" defTabSz="514337" rtl="0" eaLnBrk="1" fontAlgn="base" latinLnBrk="0" hangingPunct="1">
              <a:lnSpc>
                <a:spcPct val="100000"/>
              </a:lnSpc>
              <a:spcBef>
                <a:spcPct val="20000"/>
              </a:spcBef>
              <a:spcAft>
                <a:spcPct val="0"/>
              </a:spcAft>
              <a:buClrTx/>
              <a:buSzTx/>
              <a:buFontTx/>
              <a:buChar char="–"/>
              <a:tabLst/>
              <a:defRPr/>
            </a:pPr>
            <a:r>
              <a:rPr kumimoji="0" lang="en-US" sz="1013" b="0" i="0" u="none" strike="noStrike" kern="0" cap="none" spc="0" normalizeH="0" baseline="0" noProof="0">
                <a:ln>
                  <a:noFill/>
                </a:ln>
                <a:solidFill>
                  <a:srgbClr val="4C4D4F"/>
                </a:solidFill>
                <a:effectLst/>
                <a:uLnTx/>
                <a:uFillTx/>
                <a:latin typeface="Arial"/>
                <a:ea typeface="MS PGothic"/>
              </a:rPr>
              <a:t>Fourth level</a:t>
            </a:r>
          </a:p>
          <a:p>
            <a:pPr marL="934916" marR="0" lvl="4" indent="-128585" algn="l" defTabSz="514337" rtl="0" eaLnBrk="1" fontAlgn="base" latinLnBrk="0" hangingPunct="1">
              <a:lnSpc>
                <a:spcPct val="100000"/>
              </a:lnSpc>
              <a:spcBef>
                <a:spcPct val="20000"/>
              </a:spcBef>
              <a:spcAft>
                <a:spcPct val="0"/>
              </a:spcAft>
              <a:buClrTx/>
              <a:buSzTx/>
              <a:buFontTx/>
              <a:buChar char="»"/>
              <a:tabLst/>
              <a:defRPr/>
            </a:pPr>
            <a:r>
              <a:rPr kumimoji="0" lang="en-US" sz="1013" b="0" i="0" u="none" strike="noStrike" kern="0" cap="none" spc="0" normalizeH="0" baseline="0" noProof="0">
                <a:ln>
                  <a:noFill/>
                </a:ln>
                <a:solidFill>
                  <a:srgbClr val="4C4D4F"/>
                </a:solidFill>
                <a:effectLst/>
                <a:uLnTx/>
                <a:uFillTx/>
                <a:latin typeface="Arial"/>
                <a:ea typeface="MS PGothic"/>
              </a:rPr>
              <a:t>Fifth level</a:t>
            </a:r>
          </a:p>
        </p:txBody>
      </p:sp>
    </p:spTree>
    <p:extLst>
      <p:ext uri="{BB962C8B-B14F-4D97-AF65-F5344CB8AC3E}">
        <p14:creationId xmlns:p14="http://schemas.microsoft.com/office/powerpoint/2010/main" val="3081873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7" name="Rectangle 26"/>
          <p:cNvSpPr>
            <a:spLocks noChangeArrowheads="1"/>
          </p:cNvSpPr>
          <p:nvPr userDrawn="1"/>
        </p:nvSpPr>
        <p:spPr bwMode="black">
          <a:xfrm>
            <a:off x="8819283" y="4934626"/>
            <a:ext cx="217294" cy="208954"/>
          </a:xfrm>
          <a:prstGeom prst="rect">
            <a:avLst/>
          </a:prstGeom>
        </p:spPr>
        <p:txBody>
          <a:bodyPr vert="horz" lIns="0" tIns="0" rIns="0" bIns="0" rtlCol="0" anchor="ctr"/>
          <a:lstStyle/>
          <a:p>
            <a:pPr lvl="0" defTabSz="914362">
              <a:lnSpc>
                <a:spcPts val="1000"/>
              </a:lnSpc>
            </a:pPr>
            <a:fld id="{5266C0E3-FCB2-4D10-9980-6DFC0D8FABCB}" type="slidenum">
              <a:rPr lang="en-US" sz="700" b="0" i="0">
                <a:solidFill>
                  <a:srgbClr val="53565A"/>
                </a:solidFill>
                <a:latin typeface="Open Sans" panose="020B0606030504020204" pitchFamily="34" charset="0"/>
                <a:ea typeface="Open Sans" panose="020B0606030504020204" pitchFamily="34" charset="0"/>
                <a:cs typeface="Open Sans" panose="020B0606030504020204" pitchFamily="34" charset="0"/>
              </a:rPr>
              <a:pPr lvl="0" defTabSz="914362">
                <a:lnSpc>
                  <a:spcPts val="1000"/>
                </a:lnSpc>
              </a:pPr>
              <a:t>‹#›</a:t>
            </a:fld>
            <a:endParaRPr lang="en-US" sz="700" b="0" i="0" dirty="0">
              <a:solidFill>
                <a:srgbClr val="53565A"/>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Placeholder 1"/>
          <p:cNvSpPr>
            <a:spLocks noGrp="1"/>
          </p:cNvSpPr>
          <p:nvPr>
            <p:ph type="title"/>
          </p:nvPr>
        </p:nvSpPr>
        <p:spPr>
          <a:xfrm>
            <a:off x="457201" y="364633"/>
            <a:ext cx="8226356" cy="344979"/>
          </a:xfrm>
          <a:prstGeom prst="rect">
            <a:avLst/>
          </a:prstGeom>
        </p:spPr>
        <p:txBody>
          <a:bodyPr vert="horz" lIns="0" tIns="0" rIns="0" bIns="0" rtlCol="0" anchor="b" anchorCtr="0">
            <a:noAutofit/>
          </a:bodyPr>
          <a:lstStyle/>
          <a:p>
            <a:r>
              <a:rPr lang="en-US"/>
              <a:t>Click to edit Master title style</a:t>
            </a:r>
            <a:endParaRPr lang="en-US" dirty="0"/>
          </a:p>
        </p:txBody>
      </p:sp>
      <p:cxnSp>
        <p:nvCxnSpPr>
          <p:cNvPr id="16" name="Straight Connector 15"/>
          <p:cNvCxnSpPr/>
          <p:nvPr userDrawn="1"/>
        </p:nvCxnSpPr>
        <p:spPr>
          <a:xfrm>
            <a:off x="0" y="4927781"/>
            <a:ext cx="914400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gray">
          <a:xfrm>
            <a:off x="8688099" y="4993168"/>
            <a:ext cx="0" cy="92194"/>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 Placeholder 20"/>
          <p:cNvSpPr>
            <a:spLocks noGrp="1"/>
          </p:cNvSpPr>
          <p:nvPr>
            <p:ph type="body" idx="1"/>
          </p:nvPr>
        </p:nvSpPr>
        <p:spPr>
          <a:xfrm>
            <a:off x="457200" y="1185863"/>
            <a:ext cx="8230898" cy="3446461"/>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25" name="Group 18"/>
          <p:cNvGrpSpPr>
            <a:grpSpLocks noChangeAspect="1"/>
          </p:cNvGrpSpPr>
          <p:nvPr userDrawn="1"/>
        </p:nvGrpSpPr>
        <p:grpSpPr bwMode="auto">
          <a:xfrm>
            <a:off x="8010046" y="4993168"/>
            <a:ext cx="575154" cy="113126"/>
            <a:chOff x="1370" y="1323"/>
            <a:chExt cx="3020" cy="594"/>
          </a:xfrm>
        </p:grpSpPr>
        <p:sp>
          <p:nvSpPr>
            <p:cNvPr id="27" name="Freeform 19"/>
            <p:cNvSpPr>
              <a:spLocks/>
            </p:cNvSpPr>
            <p:nvPr userDrawn="1"/>
          </p:nvSpPr>
          <p:spPr bwMode="auto">
            <a:xfrm>
              <a:off x="2536" y="1442"/>
              <a:ext cx="344" cy="360"/>
            </a:xfrm>
            <a:custGeom>
              <a:avLst/>
              <a:gdLst>
                <a:gd name="T0" fmla="*/ 194 w 195"/>
                <a:gd name="T1" fmla="*/ 150 h 202"/>
                <a:gd name="T2" fmla="*/ 150 w 195"/>
                <a:gd name="T3" fmla="*/ 124 h 202"/>
                <a:gd name="T4" fmla="*/ 146 w 195"/>
                <a:gd name="T5" fmla="*/ 129 h 202"/>
                <a:gd name="T6" fmla="*/ 105 w 195"/>
                <a:gd name="T7" fmla="*/ 153 h 202"/>
                <a:gd name="T8" fmla="*/ 53 w 195"/>
                <a:gd name="T9" fmla="*/ 101 h 202"/>
                <a:gd name="T10" fmla="*/ 105 w 195"/>
                <a:gd name="T11" fmla="*/ 49 h 202"/>
                <a:gd name="T12" fmla="*/ 146 w 195"/>
                <a:gd name="T13" fmla="*/ 73 h 202"/>
                <a:gd name="T14" fmla="*/ 150 w 195"/>
                <a:gd name="T15" fmla="*/ 79 h 202"/>
                <a:gd name="T16" fmla="*/ 195 w 195"/>
                <a:gd name="T17" fmla="*/ 52 h 202"/>
                <a:gd name="T18" fmla="*/ 191 w 195"/>
                <a:gd name="T19" fmla="*/ 46 h 202"/>
                <a:gd name="T20" fmla="*/ 105 w 195"/>
                <a:gd name="T21" fmla="*/ 0 h 202"/>
                <a:gd name="T22" fmla="*/ 0 w 195"/>
                <a:gd name="T23" fmla="*/ 101 h 202"/>
                <a:gd name="T24" fmla="*/ 105 w 195"/>
                <a:gd name="T25" fmla="*/ 202 h 202"/>
                <a:gd name="T26" fmla="*/ 191 w 195"/>
                <a:gd name="T27" fmla="*/ 156 h 202"/>
                <a:gd name="T28" fmla="*/ 194 w 195"/>
                <a:gd name="T29" fmla="*/ 150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5" h="202">
                  <a:moveTo>
                    <a:pt x="194" y="150"/>
                  </a:moveTo>
                  <a:cubicBezTo>
                    <a:pt x="150" y="124"/>
                    <a:pt x="150" y="124"/>
                    <a:pt x="150" y="124"/>
                  </a:cubicBezTo>
                  <a:cubicBezTo>
                    <a:pt x="146" y="129"/>
                    <a:pt x="146" y="129"/>
                    <a:pt x="146" y="129"/>
                  </a:cubicBezTo>
                  <a:cubicBezTo>
                    <a:pt x="136" y="145"/>
                    <a:pt x="122" y="153"/>
                    <a:pt x="105" y="153"/>
                  </a:cubicBezTo>
                  <a:cubicBezTo>
                    <a:pt x="76" y="153"/>
                    <a:pt x="53" y="131"/>
                    <a:pt x="53" y="101"/>
                  </a:cubicBezTo>
                  <a:cubicBezTo>
                    <a:pt x="53" y="72"/>
                    <a:pt x="76" y="49"/>
                    <a:pt x="105" y="49"/>
                  </a:cubicBezTo>
                  <a:cubicBezTo>
                    <a:pt x="123" y="49"/>
                    <a:pt x="136" y="57"/>
                    <a:pt x="146" y="73"/>
                  </a:cubicBezTo>
                  <a:cubicBezTo>
                    <a:pt x="150" y="79"/>
                    <a:pt x="150" y="79"/>
                    <a:pt x="150" y="79"/>
                  </a:cubicBezTo>
                  <a:cubicBezTo>
                    <a:pt x="195" y="52"/>
                    <a:pt x="195" y="52"/>
                    <a:pt x="195" y="52"/>
                  </a:cubicBezTo>
                  <a:cubicBezTo>
                    <a:pt x="191" y="46"/>
                    <a:pt x="191" y="46"/>
                    <a:pt x="191" y="46"/>
                  </a:cubicBezTo>
                  <a:cubicBezTo>
                    <a:pt x="169" y="15"/>
                    <a:pt x="141" y="0"/>
                    <a:pt x="105" y="0"/>
                  </a:cubicBezTo>
                  <a:cubicBezTo>
                    <a:pt x="37" y="0"/>
                    <a:pt x="0" y="52"/>
                    <a:pt x="0" y="101"/>
                  </a:cubicBezTo>
                  <a:cubicBezTo>
                    <a:pt x="0" y="150"/>
                    <a:pt x="37" y="202"/>
                    <a:pt x="105" y="202"/>
                  </a:cubicBezTo>
                  <a:cubicBezTo>
                    <a:pt x="140" y="202"/>
                    <a:pt x="173" y="184"/>
                    <a:pt x="191" y="156"/>
                  </a:cubicBezTo>
                  <a:lnTo>
                    <a:pt x="194" y="150"/>
                  </a:lnTo>
                  <a:close/>
                </a:path>
              </a:pathLst>
            </a:custGeom>
            <a:solidFill>
              <a:srgbClr val="C01818"/>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28" name="Freeform 20"/>
            <p:cNvSpPr>
              <a:spLocks noEditPoints="1"/>
            </p:cNvSpPr>
            <p:nvPr userDrawn="1"/>
          </p:nvSpPr>
          <p:spPr bwMode="auto">
            <a:xfrm>
              <a:off x="2875" y="1326"/>
              <a:ext cx="447" cy="476"/>
            </a:xfrm>
            <a:custGeom>
              <a:avLst/>
              <a:gdLst>
                <a:gd name="T0" fmla="*/ 0 w 447"/>
                <a:gd name="T1" fmla="*/ 476 h 476"/>
                <a:gd name="T2" fmla="*/ 109 w 447"/>
                <a:gd name="T3" fmla="*/ 476 h 476"/>
                <a:gd name="T4" fmla="*/ 141 w 447"/>
                <a:gd name="T5" fmla="*/ 394 h 476"/>
                <a:gd name="T6" fmla="*/ 305 w 447"/>
                <a:gd name="T7" fmla="*/ 394 h 476"/>
                <a:gd name="T8" fmla="*/ 337 w 447"/>
                <a:gd name="T9" fmla="*/ 476 h 476"/>
                <a:gd name="T10" fmla="*/ 447 w 447"/>
                <a:gd name="T11" fmla="*/ 476 h 476"/>
                <a:gd name="T12" fmla="*/ 250 w 447"/>
                <a:gd name="T13" fmla="*/ 0 h 476"/>
                <a:gd name="T14" fmla="*/ 153 w 447"/>
                <a:gd name="T15" fmla="*/ 0 h 476"/>
                <a:gd name="T16" fmla="*/ 180 w 447"/>
                <a:gd name="T17" fmla="*/ 63 h 476"/>
                <a:gd name="T18" fmla="*/ 0 w 447"/>
                <a:gd name="T19" fmla="*/ 476 h 476"/>
                <a:gd name="T20" fmla="*/ 224 w 447"/>
                <a:gd name="T21" fmla="*/ 187 h 476"/>
                <a:gd name="T22" fmla="*/ 268 w 447"/>
                <a:gd name="T23" fmla="*/ 299 h 476"/>
                <a:gd name="T24" fmla="*/ 178 w 447"/>
                <a:gd name="T25" fmla="*/ 299 h 476"/>
                <a:gd name="T26" fmla="*/ 224 w 447"/>
                <a:gd name="T27" fmla="*/ 187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47" h="476">
                  <a:moveTo>
                    <a:pt x="0" y="476"/>
                  </a:moveTo>
                  <a:lnTo>
                    <a:pt x="109" y="476"/>
                  </a:lnTo>
                  <a:lnTo>
                    <a:pt x="141" y="394"/>
                  </a:lnTo>
                  <a:lnTo>
                    <a:pt x="305" y="394"/>
                  </a:lnTo>
                  <a:lnTo>
                    <a:pt x="337" y="476"/>
                  </a:lnTo>
                  <a:lnTo>
                    <a:pt x="447" y="476"/>
                  </a:lnTo>
                  <a:lnTo>
                    <a:pt x="250" y="0"/>
                  </a:lnTo>
                  <a:lnTo>
                    <a:pt x="153" y="0"/>
                  </a:lnTo>
                  <a:lnTo>
                    <a:pt x="180" y="63"/>
                  </a:lnTo>
                  <a:lnTo>
                    <a:pt x="0" y="476"/>
                  </a:lnTo>
                  <a:close/>
                  <a:moveTo>
                    <a:pt x="224" y="187"/>
                  </a:moveTo>
                  <a:lnTo>
                    <a:pt x="268" y="299"/>
                  </a:lnTo>
                  <a:lnTo>
                    <a:pt x="178" y="299"/>
                  </a:lnTo>
                  <a:lnTo>
                    <a:pt x="224" y="187"/>
                  </a:lnTo>
                  <a:close/>
                </a:path>
              </a:pathLst>
            </a:custGeom>
            <a:solidFill>
              <a:srgbClr val="C01818"/>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29" name="Freeform 21"/>
            <p:cNvSpPr>
              <a:spLocks noEditPoints="1"/>
            </p:cNvSpPr>
            <p:nvPr userDrawn="1"/>
          </p:nvSpPr>
          <p:spPr bwMode="auto">
            <a:xfrm>
              <a:off x="2875" y="1326"/>
              <a:ext cx="447" cy="476"/>
            </a:xfrm>
            <a:custGeom>
              <a:avLst/>
              <a:gdLst>
                <a:gd name="T0" fmla="*/ 0 w 447"/>
                <a:gd name="T1" fmla="*/ 476 h 476"/>
                <a:gd name="T2" fmla="*/ 109 w 447"/>
                <a:gd name="T3" fmla="*/ 476 h 476"/>
                <a:gd name="T4" fmla="*/ 141 w 447"/>
                <a:gd name="T5" fmla="*/ 394 h 476"/>
                <a:gd name="T6" fmla="*/ 305 w 447"/>
                <a:gd name="T7" fmla="*/ 394 h 476"/>
                <a:gd name="T8" fmla="*/ 337 w 447"/>
                <a:gd name="T9" fmla="*/ 476 h 476"/>
                <a:gd name="T10" fmla="*/ 447 w 447"/>
                <a:gd name="T11" fmla="*/ 476 h 476"/>
                <a:gd name="T12" fmla="*/ 250 w 447"/>
                <a:gd name="T13" fmla="*/ 0 h 476"/>
                <a:gd name="T14" fmla="*/ 153 w 447"/>
                <a:gd name="T15" fmla="*/ 0 h 476"/>
                <a:gd name="T16" fmla="*/ 180 w 447"/>
                <a:gd name="T17" fmla="*/ 63 h 476"/>
                <a:gd name="T18" fmla="*/ 0 w 447"/>
                <a:gd name="T19" fmla="*/ 476 h 476"/>
                <a:gd name="T20" fmla="*/ 224 w 447"/>
                <a:gd name="T21" fmla="*/ 187 h 476"/>
                <a:gd name="T22" fmla="*/ 268 w 447"/>
                <a:gd name="T23" fmla="*/ 299 h 476"/>
                <a:gd name="T24" fmla="*/ 178 w 447"/>
                <a:gd name="T25" fmla="*/ 299 h 476"/>
                <a:gd name="T26" fmla="*/ 224 w 447"/>
                <a:gd name="T27" fmla="*/ 187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47" h="476">
                  <a:moveTo>
                    <a:pt x="0" y="476"/>
                  </a:moveTo>
                  <a:lnTo>
                    <a:pt x="109" y="476"/>
                  </a:lnTo>
                  <a:lnTo>
                    <a:pt x="141" y="394"/>
                  </a:lnTo>
                  <a:lnTo>
                    <a:pt x="305" y="394"/>
                  </a:lnTo>
                  <a:lnTo>
                    <a:pt x="337" y="476"/>
                  </a:lnTo>
                  <a:lnTo>
                    <a:pt x="447" y="476"/>
                  </a:lnTo>
                  <a:lnTo>
                    <a:pt x="250" y="0"/>
                  </a:lnTo>
                  <a:lnTo>
                    <a:pt x="153" y="0"/>
                  </a:lnTo>
                  <a:lnTo>
                    <a:pt x="180" y="63"/>
                  </a:lnTo>
                  <a:lnTo>
                    <a:pt x="0" y="476"/>
                  </a:lnTo>
                  <a:moveTo>
                    <a:pt x="224" y="187"/>
                  </a:moveTo>
                  <a:lnTo>
                    <a:pt x="268" y="299"/>
                  </a:lnTo>
                  <a:lnTo>
                    <a:pt x="178" y="299"/>
                  </a:lnTo>
                  <a:lnTo>
                    <a:pt x="224" y="187"/>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30" name="Freeform 22"/>
            <p:cNvSpPr>
              <a:spLocks/>
            </p:cNvSpPr>
            <p:nvPr userDrawn="1"/>
          </p:nvSpPr>
          <p:spPr bwMode="auto">
            <a:xfrm>
              <a:off x="3325" y="1326"/>
              <a:ext cx="249" cy="476"/>
            </a:xfrm>
            <a:custGeom>
              <a:avLst/>
              <a:gdLst>
                <a:gd name="T0" fmla="*/ 23 w 141"/>
                <a:gd name="T1" fmla="*/ 267 h 267"/>
                <a:gd name="T2" fmla="*/ 78 w 141"/>
                <a:gd name="T3" fmla="*/ 267 h 267"/>
                <a:gd name="T4" fmla="*/ 78 w 141"/>
                <a:gd name="T5" fmla="*/ 147 h 267"/>
                <a:gd name="T6" fmla="*/ 113 w 141"/>
                <a:gd name="T7" fmla="*/ 147 h 267"/>
                <a:gd name="T8" fmla="*/ 113 w 141"/>
                <a:gd name="T9" fmla="*/ 97 h 267"/>
                <a:gd name="T10" fmla="*/ 78 w 141"/>
                <a:gd name="T11" fmla="*/ 97 h 267"/>
                <a:gd name="T12" fmla="*/ 78 w 141"/>
                <a:gd name="T13" fmla="*/ 73 h 267"/>
                <a:gd name="T14" fmla="*/ 97 w 141"/>
                <a:gd name="T15" fmla="*/ 52 h 267"/>
                <a:gd name="T16" fmla="*/ 112 w 141"/>
                <a:gd name="T17" fmla="*/ 55 h 267"/>
                <a:gd name="T18" fmla="*/ 118 w 141"/>
                <a:gd name="T19" fmla="*/ 58 h 267"/>
                <a:gd name="T20" fmla="*/ 141 w 141"/>
                <a:gd name="T21" fmla="*/ 9 h 267"/>
                <a:gd name="T22" fmla="*/ 134 w 141"/>
                <a:gd name="T23" fmla="*/ 6 h 267"/>
                <a:gd name="T24" fmla="*/ 101 w 141"/>
                <a:gd name="T25" fmla="*/ 0 h 267"/>
                <a:gd name="T26" fmla="*/ 42 w 141"/>
                <a:gd name="T27" fmla="*/ 23 h 267"/>
                <a:gd name="T28" fmla="*/ 23 w 141"/>
                <a:gd name="T29" fmla="*/ 75 h 267"/>
                <a:gd name="T30" fmla="*/ 23 w 141"/>
                <a:gd name="T31" fmla="*/ 97 h 267"/>
                <a:gd name="T32" fmla="*/ 0 w 141"/>
                <a:gd name="T33" fmla="*/ 97 h 267"/>
                <a:gd name="T34" fmla="*/ 0 w 141"/>
                <a:gd name="T35" fmla="*/ 147 h 267"/>
                <a:gd name="T36" fmla="*/ 23 w 141"/>
                <a:gd name="T37" fmla="*/ 147 h 267"/>
                <a:gd name="T38" fmla="*/ 23 w 141"/>
                <a:gd name="T39" fmla="*/ 267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1" h="267">
                  <a:moveTo>
                    <a:pt x="23" y="267"/>
                  </a:moveTo>
                  <a:cubicBezTo>
                    <a:pt x="78" y="267"/>
                    <a:pt x="78" y="267"/>
                    <a:pt x="78" y="267"/>
                  </a:cubicBezTo>
                  <a:cubicBezTo>
                    <a:pt x="78" y="147"/>
                    <a:pt x="78" y="147"/>
                    <a:pt x="78" y="147"/>
                  </a:cubicBezTo>
                  <a:cubicBezTo>
                    <a:pt x="113" y="147"/>
                    <a:pt x="113" y="147"/>
                    <a:pt x="113" y="147"/>
                  </a:cubicBezTo>
                  <a:cubicBezTo>
                    <a:pt x="113" y="97"/>
                    <a:pt x="113" y="97"/>
                    <a:pt x="113" y="97"/>
                  </a:cubicBezTo>
                  <a:cubicBezTo>
                    <a:pt x="78" y="97"/>
                    <a:pt x="78" y="97"/>
                    <a:pt x="78" y="97"/>
                  </a:cubicBezTo>
                  <a:cubicBezTo>
                    <a:pt x="78" y="73"/>
                    <a:pt x="78" y="73"/>
                    <a:pt x="78" y="73"/>
                  </a:cubicBezTo>
                  <a:cubicBezTo>
                    <a:pt x="78" y="63"/>
                    <a:pt x="84" y="52"/>
                    <a:pt x="97" y="52"/>
                  </a:cubicBezTo>
                  <a:cubicBezTo>
                    <a:pt x="104" y="52"/>
                    <a:pt x="108" y="53"/>
                    <a:pt x="112" y="55"/>
                  </a:cubicBezTo>
                  <a:cubicBezTo>
                    <a:pt x="118" y="58"/>
                    <a:pt x="118" y="58"/>
                    <a:pt x="118" y="58"/>
                  </a:cubicBezTo>
                  <a:cubicBezTo>
                    <a:pt x="141" y="9"/>
                    <a:pt x="141" y="9"/>
                    <a:pt x="141" y="9"/>
                  </a:cubicBezTo>
                  <a:cubicBezTo>
                    <a:pt x="134" y="6"/>
                    <a:pt x="134" y="6"/>
                    <a:pt x="134" y="6"/>
                  </a:cubicBezTo>
                  <a:cubicBezTo>
                    <a:pt x="124" y="2"/>
                    <a:pt x="110" y="0"/>
                    <a:pt x="101" y="0"/>
                  </a:cubicBezTo>
                  <a:cubicBezTo>
                    <a:pt x="76" y="0"/>
                    <a:pt x="56" y="8"/>
                    <a:pt x="42" y="23"/>
                  </a:cubicBezTo>
                  <a:cubicBezTo>
                    <a:pt x="30" y="37"/>
                    <a:pt x="23" y="55"/>
                    <a:pt x="23" y="75"/>
                  </a:cubicBezTo>
                  <a:cubicBezTo>
                    <a:pt x="23" y="97"/>
                    <a:pt x="23" y="97"/>
                    <a:pt x="23" y="97"/>
                  </a:cubicBezTo>
                  <a:cubicBezTo>
                    <a:pt x="0" y="97"/>
                    <a:pt x="0" y="97"/>
                    <a:pt x="0" y="97"/>
                  </a:cubicBezTo>
                  <a:cubicBezTo>
                    <a:pt x="0" y="147"/>
                    <a:pt x="0" y="147"/>
                    <a:pt x="0" y="147"/>
                  </a:cubicBezTo>
                  <a:cubicBezTo>
                    <a:pt x="23" y="147"/>
                    <a:pt x="23" y="147"/>
                    <a:pt x="23" y="147"/>
                  </a:cubicBezTo>
                  <a:lnTo>
                    <a:pt x="23" y="267"/>
                  </a:lnTo>
                  <a:close/>
                </a:path>
              </a:pathLst>
            </a:custGeom>
            <a:solidFill>
              <a:srgbClr val="C01818"/>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31" name="Freeform 23"/>
            <p:cNvSpPr>
              <a:spLocks/>
            </p:cNvSpPr>
            <p:nvPr userDrawn="1"/>
          </p:nvSpPr>
          <p:spPr bwMode="auto">
            <a:xfrm>
              <a:off x="2085" y="1323"/>
              <a:ext cx="410" cy="479"/>
            </a:xfrm>
            <a:custGeom>
              <a:avLst/>
              <a:gdLst>
                <a:gd name="T0" fmla="*/ 0 w 410"/>
                <a:gd name="T1" fmla="*/ 0 h 479"/>
                <a:gd name="T2" fmla="*/ 0 w 410"/>
                <a:gd name="T3" fmla="*/ 479 h 479"/>
                <a:gd name="T4" fmla="*/ 104 w 410"/>
                <a:gd name="T5" fmla="*/ 479 h 479"/>
                <a:gd name="T6" fmla="*/ 104 w 410"/>
                <a:gd name="T7" fmla="*/ 204 h 479"/>
                <a:gd name="T8" fmla="*/ 205 w 410"/>
                <a:gd name="T9" fmla="*/ 281 h 479"/>
                <a:gd name="T10" fmla="*/ 306 w 410"/>
                <a:gd name="T11" fmla="*/ 204 h 479"/>
                <a:gd name="T12" fmla="*/ 306 w 410"/>
                <a:gd name="T13" fmla="*/ 479 h 479"/>
                <a:gd name="T14" fmla="*/ 408 w 410"/>
                <a:gd name="T15" fmla="*/ 479 h 479"/>
                <a:gd name="T16" fmla="*/ 410 w 410"/>
                <a:gd name="T17" fmla="*/ 0 h 479"/>
                <a:gd name="T18" fmla="*/ 205 w 410"/>
                <a:gd name="T19" fmla="*/ 156 h 479"/>
                <a:gd name="T20" fmla="*/ 0 w 410"/>
                <a:gd name="T21" fmla="*/ 0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0" h="479">
                  <a:moveTo>
                    <a:pt x="0" y="0"/>
                  </a:moveTo>
                  <a:lnTo>
                    <a:pt x="0" y="479"/>
                  </a:lnTo>
                  <a:lnTo>
                    <a:pt x="104" y="479"/>
                  </a:lnTo>
                  <a:lnTo>
                    <a:pt x="104" y="204"/>
                  </a:lnTo>
                  <a:lnTo>
                    <a:pt x="205" y="281"/>
                  </a:lnTo>
                  <a:lnTo>
                    <a:pt x="306" y="204"/>
                  </a:lnTo>
                  <a:lnTo>
                    <a:pt x="306" y="479"/>
                  </a:lnTo>
                  <a:lnTo>
                    <a:pt x="408" y="479"/>
                  </a:lnTo>
                  <a:lnTo>
                    <a:pt x="410" y="0"/>
                  </a:lnTo>
                  <a:lnTo>
                    <a:pt x="205" y="156"/>
                  </a:lnTo>
                  <a:lnTo>
                    <a:pt x="0" y="0"/>
                  </a:lnTo>
                  <a:close/>
                </a:path>
              </a:pathLst>
            </a:custGeom>
            <a:solidFill>
              <a:srgbClr val="C01818"/>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32" name="Freeform 24"/>
            <p:cNvSpPr>
              <a:spLocks noEditPoints="1"/>
            </p:cNvSpPr>
            <p:nvPr userDrawn="1"/>
          </p:nvSpPr>
          <p:spPr bwMode="auto">
            <a:xfrm>
              <a:off x="3555" y="1444"/>
              <a:ext cx="360" cy="358"/>
            </a:xfrm>
            <a:custGeom>
              <a:avLst/>
              <a:gdLst>
                <a:gd name="T0" fmla="*/ 105 w 204"/>
                <a:gd name="T1" fmla="*/ 0 h 201"/>
                <a:gd name="T2" fmla="*/ 0 w 204"/>
                <a:gd name="T3" fmla="*/ 101 h 201"/>
                <a:gd name="T4" fmla="*/ 105 w 204"/>
                <a:gd name="T5" fmla="*/ 201 h 201"/>
                <a:gd name="T6" fmla="*/ 105 w 204"/>
                <a:gd name="T7" fmla="*/ 201 h 201"/>
                <a:gd name="T8" fmla="*/ 105 w 204"/>
                <a:gd name="T9" fmla="*/ 201 h 201"/>
                <a:gd name="T10" fmla="*/ 188 w 204"/>
                <a:gd name="T11" fmla="*/ 161 h 201"/>
                <a:gd name="T12" fmla="*/ 144 w 204"/>
                <a:gd name="T13" fmla="*/ 137 h 201"/>
                <a:gd name="T14" fmla="*/ 104 w 204"/>
                <a:gd name="T15" fmla="*/ 155 h 201"/>
                <a:gd name="T16" fmla="*/ 56 w 204"/>
                <a:gd name="T17" fmla="*/ 120 h 201"/>
                <a:gd name="T18" fmla="*/ 204 w 204"/>
                <a:gd name="T19" fmla="*/ 120 h 201"/>
                <a:gd name="T20" fmla="*/ 204 w 204"/>
                <a:gd name="T21" fmla="*/ 107 h 201"/>
                <a:gd name="T22" fmla="*/ 105 w 204"/>
                <a:gd name="T23" fmla="*/ 0 h 201"/>
                <a:gd name="T24" fmla="*/ 58 w 204"/>
                <a:gd name="T25" fmla="*/ 76 h 201"/>
                <a:gd name="T26" fmla="*/ 100 w 204"/>
                <a:gd name="T27" fmla="*/ 47 h 201"/>
                <a:gd name="T28" fmla="*/ 143 w 204"/>
                <a:gd name="T29" fmla="*/ 76 h 201"/>
                <a:gd name="T30" fmla="*/ 58 w 204"/>
                <a:gd name="T31" fmla="*/ 7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4" h="201">
                  <a:moveTo>
                    <a:pt x="105" y="0"/>
                  </a:moveTo>
                  <a:cubicBezTo>
                    <a:pt x="37" y="0"/>
                    <a:pt x="0" y="52"/>
                    <a:pt x="0" y="101"/>
                  </a:cubicBezTo>
                  <a:cubicBezTo>
                    <a:pt x="0" y="149"/>
                    <a:pt x="37" y="201"/>
                    <a:pt x="105" y="201"/>
                  </a:cubicBezTo>
                  <a:cubicBezTo>
                    <a:pt x="105" y="201"/>
                    <a:pt x="105" y="201"/>
                    <a:pt x="105" y="201"/>
                  </a:cubicBezTo>
                  <a:cubicBezTo>
                    <a:pt x="105" y="201"/>
                    <a:pt x="105" y="201"/>
                    <a:pt x="105" y="201"/>
                  </a:cubicBezTo>
                  <a:cubicBezTo>
                    <a:pt x="136" y="201"/>
                    <a:pt x="165" y="187"/>
                    <a:pt x="188" y="161"/>
                  </a:cubicBezTo>
                  <a:cubicBezTo>
                    <a:pt x="144" y="137"/>
                    <a:pt x="144" y="137"/>
                    <a:pt x="144" y="137"/>
                  </a:cubicBezTo>
                  <a:cubicBezTo>
                    <a:pt x="132" y="148"/>
                    <a:pt x="119" y="155"/>
                    <a:pt x="104" y="155"/>
                  </a:cubicBezTo>
                  <a:cubicBezTo>
                    <a:pt x="81" y="154"/>
                    <a:pt x="62" y="140"/>
                    <a:pt x="56" y="120"/>
                  </a:cubicBezTo>
                  <a:cubicBezTo>
                    <a:pt x="204" y="120"/>
                    <a:pt x="204" y="120"/>
                    <a:pt x="204" y="120"/>
                  </a:cubicBezTo>
                  <a:cubicBezTo>
                    <a:pt x="204" y="107"/>
                    <a:pt x="204" y="107"/>
                    <a:pt x="204" y="107"/>
                  </a:cubicBezTo>
                  <a:cubicBezTo>
                    <a:pt x="204" y="33"/>
                    <a:pt x="146" y="0"/>
                    <a:pt x="105" y="0"/>
                  </a:cubicBezTo>
                  <a:close/>
                  <a:moveTo>
                    <a:pt x="58" y="76"/>
                  </a:moveTo>
                  <a:cubicBezTo>
                    <a:pt x="65" y="58"/>
                    <a:pt x="80" y="47"/>
                    <a:pt x="100" y="47"/>
                  </a:cubicBezTo>
                  <a:cubicBezTo>
                    <a:pt x="119" y="47"/>
                    <a:pt x="135" y="57"/>
                    <a:pt x="143" y="76"/>
                  </a:cubicBezTo>
                  <a:lnTo>
                    <a:pt x="58" y="76"/>
                  </a:lnTo>
                  <a:close/>
                </a:path>
              </a:pathLst>
            </a:custGeom>
            <a:solidFill>
              <a:srgbClr val="C01818"/>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33" name="Freeform 25"/>
            <p:cNvSpPr>
              <a:spLocks noEditPoints="1"/>
            </p:cNvSpPr>
            <p:nvPr userDrawn="1"/>
          </p:nvSpPr>
          <p:spPr bwMode="auto">
            <a:xfrm>
              <a:off x="3945" y="1444"/>
              <a:ext cx="360" cy="358"/>
            </a:xfrm>
            <a:custGeom>
              <a:avLst/>
              <a:gdLst>
                <a:gd name="T0" fmla="*/ 105 w 204"/>
                <a:gd name="T1" fmla="*/ 0 h 201"/>
                <a:gd name="T2" fmla="*/ 0 w 204"/>
                <a:gd name="T3" fmla="*/ 101 h 201"/>
                <a:gd name="T4" fmla="*/ 105 w 204"/>
                <a:gd name="T5" fmla="*/ 201 h 201"/>
                <a:gd name="T6" fmla="*/ 105 w 204"/>
                <a:gd name="T7" fmla="*/ 201 h 201"/>
                <a:gd name="T8" fmla="*/ 105 w 204"/>
                <a:gd name="T9" fmla="*/ 201 h 201"/>
                <a:gd name="T10" fmla="*/ 188 w 204"/>
                <a:gd name="T11" fmla="*/ 161 h 201"/>
                <a:gd name="T12" fmla="*/ 144 w 204"/>
                <a:gd name="T13" fmla="*/ 137 h 201"/>
                <a:gd name="T14" fmla="*/ 104 w 204"/>
                <a:gd name="T15" fmla="*/ 155 h 201"/>
                <a:gd name="T16" fmla="*/ 57 w 204"/>
                <a:gd name="T17" fmla="*/ 120 h 201"/>
                <a:gd name="T18" fmla="*/ 204 w 204"/>
                <a:gd name="T19" fmla="*/ 121 h 201"/>
                <a:gd name="T20" fmla="*/ 204 w 204"/>
                <a:gd name="T21" fmla="*/ 107 h 201"/>
                <a:gd name="T22" fmla="*/ 105 w 204"/>
                <a:gd name="T23" fmla="*/ 0 h 201"/>
                <a:gd name="T24" fmla="*/ 58 w 204"/>
                <a:gd name="T25" fmla="*/ 76 h 201"/>
                <a:gd name="T26" fmla="*/ 100 w 204"/>
                <a:gd name="T27" fmla="*/ 47 h 201"/>
                <a:gd name="T28" fmla="*/ 143 w 204"/>
                <a:gd name="T29" fmla="*/ 76 h 201"/>
                <a:gd name="T30" fmla="*/ 58 w 204"/>
                <a:gd name="T31" fmla="*/ 7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4" h="201">
                  <a:moveTo>
                    <a:pt x="105" y="0"/>
                  </a:moveTo>
                  <a:cubicBezTo>
                    <a:pt x="37" y="0"/>
                    <a:pt x="0" y="52"/>
                    <a:pt x="0" y="101"/>
                  </a:cubicBezTo>
                  <a:cubicBezTo>
                    <a:pt x="0" y="149"/>
                    <a:pt x="37" y="201"/>
                    <a:pt x="105" y="201"/>
                  </a:cubicBezTo>
                  <a:cubicBezTo>
                    <a:pt x="105" y="201"/>
                    <a:pt x="105" y="201"/>
                    <a:pt x="105" y="201"/>
                  </a:cubicBezTo>
                  <a:cubicBezTo>
                    <a:pt x="105" y="201"/>
                    <a:pt x="105" y="201"/>
                    <a:pt x="105" y="201"/>
                  </a:cubicBezTo>
                  <a:cubicBezTo>
                    <a:pt x="136" y="201"/>
                    <a:pt x="166" y="187"/>
                    <a:pt x="188" y="161"/>
                  </a:cubicBezTo>
                  <a:cubicBezTo>
                    <a:pt x="144" y="137"/>
                    <a:pt x="144" y="137"/>
                    <a:pt x="144" y="137"/>
                  </a:cubicBezTo>
                  <a:cubicBezTo>
                    <a:pt x="133" y="149"/>
                    <a:pt x="119" y="155"/>
                    <a:pt x="104" y="155"/>
                  </a:cubicBezTo>
                  <a:cubicBezTo>
                    <a:pt x="82" y="155"/>
                    <a:pt x="62" y="140"/>
                    <a:pt x="57" y="120"/>
                  </a:cubicBezTo>
                  <a:cubicBezTo>
                    <a:pt x="204" y="121"/>
                    <a:pt x="204" y="121"/>
                    <a:pt x="204" y="121"/>
                  </a:cubicBezTo>
                  <a:cubicBezTo>
                    <a:pt x="204" y="107"/>
                    <a:pt x="204" y="107"/>
                    <a:pt x="204" y="107"/>
                  </a:cubicBezTo>
                  <a:cubicBezTo>
                    <a:pt x="204" y="34"/>
                    <a:pt x="146" y="0"/>
                    <a:pt x="105" y="0"/>
                  </a:cubicBezTo>
                  <a:close/>
                  <a:moveTo>
                    <a:pt x="58" y="76"/>
                  </a:moveTo>
                  <a:cubicBezTo>
                    <a:pt x="65" y="58"/>
                    <a:pt x="80" y="47"/>
                    <a:pt x="100" y="47"/>
                  </a:cubicBezTo>
                  <a:cubicBezTo>
                    <a:pt x="120" y="47"/>
                    <a:pt x="135" y="57"/>
                    <a:pt x="143" y="76"/>
                  </a:cubicBezTo>
                  <a:lnTo>
                    <a:pt x="58" y="76"/>
                  </a:lnTo>
                  <a:close/>
                </a:path>
              </a:pathLst>
            </a:custGeom>
            <a:solidFill>
              <a:srgbClr val="C01818"/>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34" name="Freeform 26"/>
            <p:cNvSpPr>
              <a:spLocks/>
            </p:cNvSpPr>
            <p:nvPr userDrawn="1"/>
          </p:nvSpPr>
          <p:spPr bwMode="auto">
            <a:xfrm>
              <a:off x="4293" y="1428"/>
              <a:ext cx="41" cy="51"/>
            </a:xfrm>
            <a:custGeom>
              <a:avLst/>
              <a:gdLst>
                <a:gd name="T0" fmla="*/ 0 w 41"/>
                <a:gd name="T1" fmla="*/ 0 h 51"/>
                <a:gd name="T2" fmla="*/ 41 w 41"/>
                <a:gd name="T3" fmla="*/ 0 h 51"/>
                <a:gd name="T4" fmla="*/ 41 w 41"/>
                <a:gd name="T5" fmla="*/ 9 h 51"/>
                <a:gd name="T6" fmla="*/ 25 w 41"/>
                <a:gd name="T7" fmla="*/ 9 h 51"/>
                <a:gd name="T8" fmla="*/ 25 w 41"/>
                <a:gd name="T9" fmla="*/ 51 h 51"/>
                <a:gd name="T10" fmla="*/ 16 w 41"/>
                <a:gd name="T11" fmla="*/ 51 h 51"/>
                <a:gd name="T12" fmla="*/ 16 w 41"/>
                <a:gd name="T13" fmla="*/ 9 h 51"/>
                <a:gd name="T14" fmla="*/ 0 w 41"/>
                <a:gd name="T15" fmla="*/ 9 h 51"/>
                <a:gd name="T16" fmla="*/ 0 w 41"/>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51">
                  <a:moveTo>
                    <a:pt x="0" y="0"/>
                  </a:moveTo>
                  <a:lnTo>
                    <a:pt x="41" y="0"/>
                  </a:lnTo>
                  <a:lnTo>
                    <a:pt x="41" y="9"/>
                  </a:lnTo>
                  <a:lnTo>
                    <a:pt x="25" y="9"/>
                  </a:lnTo>
                  <a:lnTo>
                    <a:pt x="25" y="51"/>
                  </a:lnTo>
                  <a:lnTo>
                    <a:pt x="16" y="51"/>
                  </a:lnTo>
                  <a:lnTo>
                    <a:pt x="16" y="9"/>
                  </a:lnTo>
                  <a:lnTo>
                    <a:pt x="0" y="9"/>
                  </a:lnTo>
                  <a:lnTo>
                    <a:pt x="0" y="0"/>
                  </a:lnTo>
                  <a:close/>
                </a:path>
              </a:pathLst>
            </a:custGeom>
            <a:solidFill>
              <a:srgbClr val="C01818"/>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35" name="Freeform 27"/>
            <p:cNvSpPr>
              <a:spLocks/>
            </p:cNvSpPr>
            <p:nvPr userDrawn="1"/>
          </p:nvSpPr>
          <p:spPr bwMode="auto">
            <a:xfrm>
              <a:off x="4339" y="1428"/>
              <a:ext cx="51" cy="51"/>
            </a:xfrm>
            <a:custGeom>
              <a:avLst/>
              <a:gdLst>
                <a:gd name="T0" fmla="*/ 0 w 51"/>
                <a:gd name="T1" fmla="*/ 0 h 51"/>
                <a:gd name="T2" fmla="*/ 12 w 51"/>
                <a:gd name="T3" fmla="*/ 0 h 51"/>
                <a:gd name="T4" fmla="*/ 26 w 51"/>
                <a:gd name="T5" fmla="*/ 41 h 51"/>
                <a:gd name="T6" fmla="*/ 26 w 51"/>
                <a:gd name="T7" fmla="*/ 41 h 51"/>
                <a:gd name="T8" fmla="*/ 40 w 51"/>
                <a:gd name="T9" fmla="*/ 0 h 51"/>
                <a:gd name="T10" fmla="*/ 51 w 51"/>
                <a:gd name="T11" fmla="*/ 0 h 51"/>
                <a:gd name="T12" fmla="*/ 51 w 51"/>
                <a:gd name="T13" fmla="*/ 51 h 51"/>
                <a:gd name="T14" fmla="*/ 44 w 51"/>
                <a:gd name="T15" fmla="*/ 51 h 51"/>
                <a:gd name="T16" fmla="*/ 44 w 51"/>
                <a:gd name="T17" fmla="*/ 12 h 51"/>
                <a:gd name="T18" fmla="*/ 44 w 51"/>
                <a:gd name="T19" fmla="*/ 12 h 51"/>
                <a:gd name="T20" fmla="*/ 30 w 51"/>
                <a:gd name="T21" fmla="*/ 51 h 51"/>
                <a:gd name="T22" fmla="*/ 23 w 51"/>
                <a:gd name="T23" fmla="*/ 51 h 51"/>
                <a:gd name="T24" fmla="*/ 9 w 51"/>
                <a:gd name="T25" fmla="*/ 12 h 51"/>
                <a:gd name="T26" fmla="*/ 9 w 51"/>
                <a:gd name="T27" fmla="*/ 12 h 51"/>
                <a:gd name="T28" fmla="*/ 9 w 51"/>
                <a:gd name="T29" fmla="*/ 51 h 51"/>
                <a:gd name="T30" fmla="*/ 0 w 51"/>
                <a:gd name="T31" fmla="*/ 51 h 51"/>
                <a:gd name="T32" fmla="*/ 0 w 51"/>
                <a:gd name="T33"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 h="51">
                  <a:moveTo>
                    <a:pt x="0" y="0"/>
                  </a:moveTo>
                  <a:lnTo>
                    <a:pt x="12" y="0"/>
                  </a:lnTo>
                  <a:lnTo>
                    <a:pt x="26" y="41"/>
                  </a:lnTo>
                  <a:lnTo>
                    <a:pt x="26" y="41"/>
                  </a:lnTo>
                  <a:lnTo>
                    <a:pt x="40" y="0"/>
                  </a:lnTo>
                  <a:lnTo>
                    <a:pt x="51" y="0"/>
                  </a:lnTo>
                  <a:lnTo>
                    <a:pt x="51" y="51"/>
                  </a:lnTo>
                  <a:lnTo>
                    <a:pt x="44" y="51"/>
                  </a:lnTo>
                  <a:lnTo>
                    <a:pt x="44" y="12"/>
                  </a:lnTo>
                  <a:lnTo>
                    <a:pt x="44" y="12"/>
                  </a:lnTo>
                  <a:lnTo>
                    <a:pt x="30" y="51"/>
                  </a:lnTo>
                  <a:lnTo>
                    <a:pt x="23" y="51"/>
                  </a:lnTo>
                  <a:lnTo>
                    <a:pt x="9" y="12"/>
                  </a:lnTo>
                  <a:lnTo>
                    <a:pt x="9" y="12"/>
                  </a:lnTo>
                  <a:lnTo>
                    <a:pt x="9" y="51"/>
                  </a:lnTo>
                  <a:lnTo>
                    <a:pt x="0" y="51"/>
                  </a:lnTo>
                  <a:lnTo>
                    <a:pt x="0" y="0"/>
                  </a:lnTo>
                  <a:close/>
                </a:path>
              </a:pathLst>
            </a:custGeom>
            <a:solidFill>
              <a:srgbClr val="C01818"/>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36" name="Freeform 28"/>
            <p:cNvSpPr>
              <a:spLocks/>
            </p:cNvSpPr>
            <p:nvPr userDrawn="1"/>
          </p:nvSpPr>
          <p:spPr bwMode="auto">
            <a:xfrm>
              <a:off x="1370" y="1323"/>
              <a:ext cx="258" cy="594"/>
            </a:xfrm>
            <a:custGeom>
              <a:avLst/>
              <a:gdLst>
                <a:gd name="T0" fmla="*/ 106 w 258"/>
                <a:gd name="T1" fmla="*/ 407 h 594"/>
                <a:gd name="T2" fmla="*/ 106 w 258"/>
                <a:gd name="T3" fmla="*/ 165 h 594"/>
                <a:gd name="T4" fmla="*/ 258 w 258"/>
                <a:gd name="T5" fmla="*/ 237 h 594"/>
                <a:gd name="T6" fmla="*/ 258 w 258"/>
                <a:gd name="T7" fmla="*/ 119 h 594"/>
                <a:gd name="T8" fmla="*/ 0 w 258"/>
                <a:gd name="T9" fmla="*/ 0 h 594"/>
                <a:gd name="T10" fmla="*/ 0 w 258"/>
                <a:gd name="T11" fmla="*/ 475 h 594"/>
                <a:gd name="T12" fmla="*/ 258 w 258"/>
                <a:gd name="T13" fmla="*/ 594 h 594"/>
                <a:gd name="T14" fmla="*/ 258 w 258"/>
                <a:gd name="T15" fmla="*/ 479 h 594"/>
                <a:gd name="T16" fmla="*/ 106 w 258"/>
                <a:gd name="T17" fmla="*/ 407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8" h="594">
                  <a:moveTo>
                    <a:pt x="106" y="407"/>
                  </a:moveTo>
                  <a:lnTo>
                    <a:pt x="106" y="165"/>
                  </a:lnTo>
                  <a:lnTo>
                    <a:pt x="258" y="237"/>
                  </a:lnTo>
                  <a:lnTo>
                    <a:pt x="258" y="119"/>
                  </a:lnTo>
                  <a:lnTo>
                    <a:pt x="0" y="0"/>
                  </a:lnTo>
                  <a:lnTo>
                    <a:pt x="0" y="475"/>
                  </a:lnTo>
                  <a:lnTo>
                    <a:pt x="258" y="594"/>
                  </a:lnTo>
                  <a:lnTo>
                    <a:pt x="258" y="479"/>
                  </a:lnTo>
                  <a:lnTo>
                    <a:pt x="106" y="407"/>
                  </a:lnTo>
                  <a:close/>
                </a:path>
              </a:pathLst>
            </a:custGeom>
            <a:solidFill>
              <a:srgbClr val="BD2E2B"/>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37" name="Freeform 29"/>
            <p:cNvSpPr>
              <a:spLocks/>
            </p:cNvSpPr>
            <p:nvPr userDrawn="1"/>
          </p:nvSpPr>
          <p:spPr bwMode="auto">
            <a:xfrm>
              <a:off x="1628" y="1323"/>
              <a:ext cx="256" cy="594"/>
            </a:xfrm>
            <a:custGeom>
              <a:avLst/>
              <a:gdLst>
                <a:gd name="T0" fmla="*/ 152 w 256"/>
                <a:gd name="T1" fmla="*/ 407 h 594"/>
                <a:gd name="T2" fmla="*/ 152 w 256"/>
                <a:gd name="T3" fmla="*/ 165 h 594"/>
                <a:gd name="T4" fmla="*/ 0 w 256"/>
                <a:gd name="T5" fmla="*/ 237 h 594"/>
                <a:gd name="T6" fmla="*/ 0 w 256"/>
                <a:gd name="T7" fmla="*/ 119 h 594"/>
                <a:gd name="T8" fmla="*/ 256 w 256"/>
                <a:gd name="T9" fmla="*/ 0 h 594"/>
                <a:gd name="T10" fmla="*/ 256 w 256"/>
                <a:gd name="T11" fmla="*/ 475 h 594"/>
                <a:gd name="T12" fmla="*/ 0 w 256"/>
                <a:gd name="T13" fmla="*/ 594 h 594"/>
                <a:gd name="T14" fmla="*/ 0 w 256"/>
                <a:gd name="T15" fmla="*/ 479 h 594"/>
                <a:gd name="T16" fmla="*/ 152 w 256"/>
                <a:gd name="T17" fmla="*/ 407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594">
                  <a:moveTo>
                    <a:pt x="152" y="407"/>
                  </a:moveTo>
                  <a:lnTo>
                    <a:pt x="152" y="165"/>
                  </a:lnTo>
                  <a:lnTo>
                    <a:pt x="0" y="237"/>
                  </a:lnTo>
                  <a:lnTo>
                    <a:pt x="0" y="119"/>
                  </a:lnTo>
                  <a:lnTo>
                    <a:pt x="256" y="0"/>
                  </a:lnTo>
                  <a:lnTo>
                    <a:pt x="256" y="475"/>
                  </a:lnTo>
                  <a:lnTo>
                    <a:pt x="0" y="594"/>
                  </a:lnTo>
                  <a:lnTo>
                    <a:pt x="0" y="479"/>
                  </a:lnTo>
                  <a:lnTo>
                    <a:pt x="152" y="407"/>
                  </a:lnTo>
                  <a:close/>
                </a:path>
              </a:pathLst>
            </a:custGeom>
            <a:solidFill>
              <a:srgbClr val="75160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grpSp>
    </p:spTree>
    <p:extLst>
      <p:ext uri="{BB962C8B-B14F-4D97-AF65-F5344CB8AC3E}">
        <p14:creationId xmlns:p14="http://schemas.microsoft.com/office/powerpoint/2010/main" val="3730869817"/>
      </p:ext>
    </p:extLst>
  </p:cSld>
  <p:clrMap bg1="lt1" tx1="dk1" bg2="lt2" tx2="dk2" accent1="accent1" accent2="accent2" accent3="accent3" accent4="accent4" accent5="accent5" accent6="accent6" hlink="hlink" folHlink="folHlink"/>
  <p:sldLayoutIdLst>
    <p:sldLayoutId id="2147483668" r:id="rId1"/>
    <p:sldLayoutId id="2147483662" r:id="rId2"/>
    <p:sldLayoutId id="2147483702" r:id="rId3"/>
    <p:sldLayoutId id="2147483681" r:id="rId4"/>
    <p:sldLayoutId id="2147483667" r:id="rId5"/>
    <p:sldLayoutId id="2147483704" r:id="rId6"/>
    <p:sldLayoutId id="2147483705" r:id="rId7"/>
    <p:sldLayoutId id="2147483707" r:id="rId8"/>
    <p:sldLayoutId id="2147483709" r:id="rId9"/>
    <p:sldLayoutId id="2147483711" r:id="rId10"/>
  </p:sldLayoutIdLst>
  <p:transition>
    <p:fade/>
  </p:transition>
  <p:txStyles>
    <p:titleStyle>
      <a:lvl1pPr algn="l" defTabSz="685800" rtl="0" eaLnBrk="1" latinLnBrk="0" hangingPunct="1">
        <a:lnSpc>
          <a:spcPct val="90000"/>
        </a:lnSpc>
        <a:spcBef>
          <a:spcPct val="0"/>
        </a:spcBef>
        <a:buNone/>
        <a:defRPr sz="2000" b="0" i="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0" indent="0" algn="l" defTabSz="685800" rtl="0" eaLnBrk="1" latinLnBrk="0" hangingPunct="1">
        <a:lnSpc>
          <a:spcPct val="95000"/>
        </a:lnSpc>
        <a:spcBef>
          <a:spcPts val="750"/>
        </a:spcBef>
        <a:buFont typeface="Wingdings" panose="05000000000000000000" pitchFamily="2" charset="2"/>
        <a:buNone/>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171450" indent="-171450" algn="l" defTabSz="685800" rtl="0" eaLnBrk="1" latinLnBrk="0" hangingPunct="1">
        <a:lnSpc>
          <a:spcPct val="90000"/>
        </a:lnSpc>
        <a:spcBef>
          <a:spcPts val="600"/>
        </a:spcBef>
        <a:buClr>
          <a:schemeClr val="bg2"/>
        </a:buClr>
        <a:buFont typeface="Wingdings" panose="05000000000000000000" pitchFamily="2" charset="2"/>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457200" indent="-171450" algn="l" defTabSz="685800" rtl="0" eaLnBrk="1" latinLnBrk="0" hangingPunct="1">
        <a:lnSpc>
          <a:spcPct val="90000"/>
        </a:lnSpc>
        <a:spcBef>
          <a:spcPts val="600"/>
        </a:spcBef>
        <a:buClr>
          <a:schemeClr val="bg2"/>
        </a:buClr>
        <a:buFont typeface="Wingdings" panose="05000000000000000000" pitchFamily="2" charset="2"/>
        <a:buChar char="§"/>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742950" indent="-171450" algn="l" defTabSz="685800" rtl="0" eaLnBrk="1" latinLnBrk="0" hangingPunct="1">
        <a:lnSpc>
          <a:spcPct val="90000"/>
        </a:lnSpc>
        <a:spcBef>
          <a:spcPts val="600"/>
        </a:spcBef>
        <a:buClr>
          <a:schemeClr val="bg2"/>
        </a:buClr>
        <a:buFont typeface="Wingdings" panose="05000000000000000000" pitchFamily="2" charset="2"/>
        <a:buChar char="§"/>
        <a:defRPr sz="11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028700" indent="-171450" algn="l" defTabSz="685800" rtl="0" eaLnBrk="1" latinLnBrk="0" hangingPunct="1">
        <a:lnSpc>
          <a:spcPct val="90000"/>
        </a:lnSpc>
        <a:spcBef>
          <a:spcPts val="600"/>
        </a:spcBef>
        <a:buClr>
          <a:schemeClr val="bg2"/>
        </a:buClr>
        <a:buFont typeface="Wingdings" panose="05000000000000000000" pitchFamily="2" charset="2"/>
        <a:buChar char="§"/>
        <a:defRPr sz="11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userDrawn="1">
          <p15:clr>
            <a:srgbClr val="F26B43"/>
          </p15:clr>
        </p15:guide>
        <p15:guide id="2" pos="288" userDrawn="1">
          <p15:clr>
            <a:srgbClr val="F26B43"/>
          </p15:clr>
        </p15:guide>
        <p15:guide id="3" pos="2880" userDrawn="1">
          <p15:clr>
            <a:srgbClr val="F26B43"/>
          </p15:clr>
        </p15:guide>
        <p15:guide id="4" pos="5472" userDrawn="1">
          <p15:clr>
            <a:srgbClr val="F26B43"/>
          </p15:clr>
        </p15:guide>
        <p15:guide id="5" orient="horz" pos="300" userDrawn="1">
          <p15:clr>
            <a:srgbClr val="F26B43"/>
          </p15:clr>
        </p15:guide>
        <p15:guide id="6" orient="horz" pos="74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18" Type="http://schemas.openxmlformats.org/officeDocument/2006/relationships/image" Target="../media/image23.png"/><Relationship Id="rId3" Type="http://schemas.openxmlformats.org/officeDocument/2006/relationships/image" Target="../media/image2.emf"/><Relationship Id="rId7" Type="http://schemas.openxmlformats.org/officeDocument/2006/relationships/image" Target="../media/image12.png"/><Relationship Id="rId12" Type="http://schemas.openxmlformats.org/officeDocument/2006/relationships/image" Target="../media/image17.png"/><Relationship Id="rId17" Type="http://schemas.openxmlformats.org/officeDocument/2006/relationships/image" Target="../media/image22.png"/><Relationship Id="rId2" Type="http://schemas.openxmlformats.org/officeDocument/2006/relationships/notesSlide" Target="../notesSlides/notesSlide7.xml"/><Relationship Id="rId16"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png"/><Relationship Id="rId19" Type="http://schemas.openxmlformats.org/officeDocument/2006/relationships/image" Target="../media/image24.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9.xml"/><Relationship Id="rId1" Type="http://schemas.openxmlformats.org/officeDocument/2006/relationships/slideLayout" Target="../slideLayouts/slideLayout9.xml"/><Relationship Id="rId4" Type="http://schemas.openxmlformats.org/officeDocument/2006/relationships/image" Target="../media/image2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emf"/><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0.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68918" y="1990629"/>
            <a:ext cx="5231238" cy="953553"/>
          </a:xfrm>
        </p:spPr>
        <p:txBody>
          <a:bodyPr/>
          <a:lstStyle/>
          <a:p>
            <a:r>
              <a:rPr lang="en-US" b="1" dirty="0"/>
              <a:t>Closed Loop Remediation</a:t>
            </a:r>
          </a:p>
        </p:txBody>
      </p:sp>
      <p:sp>
        <p:nvSpPr>
          <p:cNvPr id="3" name="Text Placeholder 2"/>
          <p:cNvSpPr>
            <a:spLocks noGrp="1"/>
          </p:cNvSpPr>
          <p:nvPr>
            <p:ph type="body" sz="quarter" idx="14"/>
          </p:nvPr>
        </p:nvSpPr>
        <p:spPr>
          <a:xfrm>
            <a:off x="468917" y="3165636"/>
            <a:ext cx="3963301" cy="226493"/>
          </a:xfrm>
        </p:spPr>
        <p:txBody>
          <a:bodyPr/>
          <a:lstStyle/>
          <a:p>
            <a:r>
              <a:rPr lang="pl-PL" dirty="0"/>
              <a:t>Security &amp; Shadow IT</a:t>
            </a:r>
            <a:endParaRPr lang="en-US" dirty="0"/>
          </a:p>
        </p:txBody>
      </p:sp>
    </p:spTree>
    <p:extLst>
      <p:ext uri="{BB962C8B-B14F-4D97-AF65-F5344CB8AC3E}">
        <p14:creationId xmlns:p14="http://schemas.microsoft.com/office/powerpoint/2010/main" val="105619098"/>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3D9F62-8624-4D1A-816F-D9905B0204B8}"/>
              </a:ext>
            </a:extLst>
          </p:cNvPr>
          <p:cNvSpPr>
            <a:spLocks noGrp="1"/>
          </p:cNvSpPr>
          <p:nvPr>
            <p:ph type="title"/>
          </p:nvPr>
        </p:nvSpPr>
        <p:spPr>
          <a:xfrm>
            <a:off x="473231" y="136134"/>
            <a:ext cx="8239328" cy="337360"/>
          </a:xfrm>
        </p:spPr>
        <p:txBody>
          <a:bodyPr/>
          <a:lstStyle/>
          <a:p>
            <a:r>
              <a:rPr lang="en-US" sz="2000" dirty="0"/>
              <a:t>MVISION Cloud (CASB) Integration</a:t>
            </a:r>
          </a:p>
        </p:txBody>
      </p:sp>
      <p:pic>
        <p:nvPicPr>
          <p:cNvPr id="46" name="Picture 45" descr="sanctioned cloud.pdf">
            <a:extLst>
              <a:ext uri="{FF2B5EF4-FFF2-40B4-BE49-F238E27FC236}">
                <a16:creationId xmlns:a16="http://schemas.microsoft.com/office/drawing/2014/main" xmlns="" id="{4130A0A6-B84D-E24C-B9CA-30CC971168A2}"/>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948816" y="1854359"/>
            <a:ext cx="2355231" cy="1349950"/>
          </a:xfrm>
          <a:prstGeom prst="rect">
            <a:avLst/>
          </a:prstGeom>
        </p:spPr>
      </p:pic>
      <p:sp>
        <p:nvSpPr>
          <p:cNvPr id="54" name="Rectangle 2">
            <a:extLst>
              <a:ext uri="{FF2B5EF4-FFF2-40B4-BE49-F238E27FC236}">
                <a16:creationId xmlns:a16="http://schemas.microsoft.com/office/drawing/2014/main" xmlns="" id="{B4D99FE4-6557-3C43-ABBA-B9ACF866981B}"/>
              </a:ext>
            </a:extLst>
          </p:cNvPr>
          <p:cNvSpPr>
            <a:spLocks noChangeArrowheads="1"/>
          </p:cNvSpPr>
          <p:nvPr/>
        </p:nvSpPr>
        <p:spPr bwMode="auto">
          <a:xfrm>
            <a:off x="0" y="-1"/>
            <a:ext cx="194534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pSp>
        <p:nvGrpSpPr>
          <p:cNvPr id="74" name="Group 73">
            <a:extLst>
              <a:ext uri="{FF2B5EF4-FFF2-40B4-BE49-F238E27FC236}">
                <a16:creationId xmlns:a16="http://schemas.microsoft.com/office/drawing/2014/main" xmlns="" id="{B642703C-EA4D-4436-AE5C-B12E57245D06}"/>
              </a:ext>
            </a:extLst>
          </p:cNvPr>
          <p:cNvGrpSpPr/>
          <p:nvPr/>
        </p:nvGrpSpPr>
        <p:grpSpPr>
          <a:xfrm>
            <a:off x="406126" y="774076"/>
            <a:ext cx="1472007" cy="1336269"/>
            <a:chOff x="950775" y="3284967"/>
            <a:chExt cx="1472007" cy="1336269"/>
          </a:xfrm>
        </p:grpSpPr>
        <p:sp>
          <p:nvSpPr>
            <p:cNvPr id="75" name="Rectangle: Rounded Corners 74">
              <a:extLst>
                <a:ext uri="{FF2B5EF4-FFF2-40B4-BE49-F238E27FC236}">
                  <a16:creationId xmlns:a16="http://schemas.microsoft.com/office/drawing/2014/main" xmlns="" id="{6A0AD79E-7657-4A2A-8DC9-B58437235998}"/>
                </a:ext>
              </a:extLst>
            </p:cNvPr>
            <p:cNvSpPr/>
            <p:nvPr/>
          </p:nvSpPr>
          <p:spPr>
            <a:xfrm>
              <a:off x="950775" y="3424755"/>
              <a:ext cx="1472007" cy="1196481"/>
            </a:xfrm>
            <a:prstGeom prst="roundRect">
              <a:avLst/>
            </a:prstGeom>
            <a:gradFill>
              <a:gsLst>
                <a:gs pos="0">
                  <a:schemeClr val="bg1"/>
                </a:gs>
                <a:gs pos="20000">
                  <a:srgbClr val="F9F9F9"/>
                </a:gs>
                <a:gs pos="68000">
                  <a:srgbClr val="F9F9F9"/>
                </a:gs>
                <a:gs pos="100000">
                  <a:schemeClr val="bg1"/>
                </a:gs>
              </a:gsLst>
              <a:lin ang="5400000" scaled="1"/>
            </a:gradFill>
            <a:ln w="12700">
              <a:solidFill>
                <a:schemeClr val="bg2"/>
              </a:solidFill>
            </a:ln>
          </p:spPr>
          <p:txBody>
            <a:bodyPr vert="horz" wrap="square" lIns="91440" tIns="91440" rIns="91440" bIns="91440" numCol="1" rtlCol="0" anchor="t" anchorCtr="0" compatLnSpc="1">
              <a:prstTxWarp prst="textNoShape">
                <a:avLst/>
              </a:prstTxWarp>
            </a:bodyPr>
            <a:lstStyle/>
            <a:p>
              <a:pPr algn="ctr">
                <a:lnSpc>
                  <a:spcPct val="95000"/>
                </a:lnSpc>
              </a:pPr>
              <a:endParaRPr lang="en-US" sz="1200" dirty="0">
                <a:solidFill>
                  <a:schemeClr val="tx1"/>
                </a:solidFill>
              </a:endParaRPr>
            </a:p>
          </p:txBody>
        </p:sp>
        <p:sp>
          <p:nvSpPr>
            <p:cNvPr id="76" name="TextBox 75">
              <a:extLst>
                <a:ext uri="{FF2B5EF4-FFF2-40B4-BE49-F238E27FC236}">
                  <a16:creationId xmlns:a16="http://schemas.microsoft.com/office/drawing/2014/main" xmlns="" id="{771413C1-3739-4562-9B72-95226EA5FF99}"/>
                </a:ext>
              </a:extLst>
            </p:cNvPr>
            <p:cNvSpPr txBox="1"/>
            <p:nvPr/>
          </p:nvSpPr>
          <p:spPr>
            <a:xfrm>
              <a:off x="1095032" y="3284967"/>
              <a:ext cx="1074222" cy="253916"/>
            </a:xfrm>
            <a:prstGeom prst="rect">
              <a:avLst/>
            </a:prstGeom>
            <a:solidFill>
              <a:schemeClr val="bg1"/>
            </a:solidFill>
          </p:spPr>
          <p:txBody>
            <a:bodyPr wrap="square" lIns="0" rIns="0" rtlCol="0">
              <a:spAutoFit/>
            </a:bodyPr>
            <a:lstStyle>
              <a:defPPr>
                <a:defRPr lang="en-US"/>
              </a:defPPr>
              <a:lvl1pPr algn="ctr">
                <a:defRPr sz="1050"/>
              </a:lvl1pPr>
            </a:lstStyle>
            <a:p>
              <a:pPr algn="l"/>
              <a:r>
                <a:rPr lang="en-US" dirty="0"/>
                <a:t> Remote Users</a:t>
              </a:r>
            </a:p>
          </p:txBody>
        </p:sp>
        <p:grpSp>
          <p:nvGrpSpPr>
            <p:cNvPr id="77" name="Group 76">
              <a:extLst>
                <a:ext uri="{FF2B5EF4-FFF2-40B4-BE49-F238E27FC236}">
                  <a16:creationId xmlns:a16="http://schemas.microsoft.com/office/drawing/2014/main" xmlns="" id="{BB30F5CE-11DA-45F2-9FBE-B79CB99A25A5}"/>
                </a:ext>
              </a:extLst>
            </p:cNvPr>
            <p:cNvGrpSpPr/>
            <p:nvPr/>
          </p:nvGrpSpPr>
          <p:grpSpPr>
            <a:xfrm>
              <a:off x="2051200" y="3315660"/>
              <a:ext cx="227422" cy="192530"/>
              <a:chOff x="802710" y="3531466"/>
              <a:chExt cx="277167" cy="234643"/>
            </a:xfrm>
          </p:grpSpPr>
          <p:sp>
            <p:nvSpPr>
              <p:cNvPr id="78" name="Rectangle 77">
                <a:extLst>
                  <a:ext uri="{FF2B5EF4-FFF2-40B4-BE49-F238E27FC236}">
                    <a16:creationId xmlns:a16="http://schemas.microsoft.com/office/drawing/2014/main" xmlns="" id="{C8839EBA-28E7-4CD4-B9C7-DBC16936E739}"/>
                  </a:ext>
                </a:extLst>
              </p:cNvPr>
              <p:cNvSpPr/>
              <p:nvPr/>
            </p:nvSpPr>
            <p:spPr>
              <a:xfrm>
                <a:off x="844977" y="3612674"/>
                <a:ext cx="101610" cy="147197"/>
              </a:xfrm>
              <a:prstGeom prst="rect">
                <a:avLst/>
              </a:prstGeom>
              <a:solidFill>
                <a:schemeClr val="bg1"/>
              </a:solidFill>
              <a:ln>
                <a:noFill/>
              </a:ln>
            </p:spPr>
            <p:txBody>
              <a:bodyPr vert="horz" wrap="square" lIns="91440" tIns="91440" rIns="91440" bIns="91440" numCol="1" rtlCol="0" anchor="t" anchorCtr="0" compatLnSpc="1">
                <a:prstTxWarp prst="textNoShape">
                  <a:avLst/>
                </a:prstTxWarp>
              </a:bodyPr>
              <a:lstStyle/>
              <a:p>
                <a:pPr algn="ctr">
                  <a:lnSpc>
                    <a:spcPct val="95000"/>
                  </a:lnSpc>
                </a:pPr>
                <a:endParaRPr lang="en-US" sz="1200" dirty="0">
                  <a:solidFill>
                    <a:schemeClr val="tx1"/>
                  </a:solidFill>
                </a:endParaRPr>
              </a:p>
            </p:txBody>
          </p:sp>
          <p:sp>
            <p:nvSpPr>
              <p:cNvPr id="79" name="Isosceles Triangle 78">
                <a:extLst>
                  <a:ext uri="{FF2B5EF4-FFF2-40B4-BE49-F238E27FC236}">
                    <a16:creationId xmlns:a16="http://schemas.microsoft.com/office/drawing/2014/main" xmlns="" id="{0937350D-F377-42D6-A6FA-464EAE132934}"/>
                  </a:ext>
                </a:extLst>
              </p:cNvPr>
              <p:cNvSpPr/>
              <p:nvPr/>
            </p:nvSpPr>
            <p:spPr>
              <a:xfrm>
                <a:off x="846993" y="3542474"/>
                <a:ext cx="169942" cy="71682"/>
              </a:xfrm>
              <a:prstGeom prst="triangle">
                <a:avLst/>
              </a:prstGeom>
              <a:solidFill>
                <a:schemeClr val="bg1"/>
              </a:solidFill>
              <a:ln>
                <a:noFill/>
              </a:ln>
            </p:spPr>
            <p:txBody>
              <a:bodyPr vert="horz" wrap="square" lIns="91440" tIns="91440" rIns="91440" bIns="91440" numCol="1" rtlCol="0" anchor="t" anchorCtr="0" compatLnSpc="1">
                <a:prstTxWarp prst="textNoShape">
                  <a:avLst/>
                </a:prstTxWarp>
              </a:bodyPr>
              <a:lstStyle/>
              <a:p>
                <a:pPr algn="ctr">
                  <a:lnSpc>
                    <a:spcPct val="95000"/>
                  </a:lnSpc>
                </a:pPr>
                <a:endParaRPr lang="en-US" sz="1200" dirty="0">
                  <a:solidFill>
                    <a:schemeClr val="tx1"/>
                  </a:solidFill>
                </a:endParaRPr>
              </a:p>
            </p:txBody>
          </p:sp>
          <p:pic>
            <p:nvPicPr>
              <p:cNvPr id="80" name="Picture 79">
                <a:extLst>
                  <a:ext uri="{FF2B5EF4-FFF2-40B4-BE49-F238E27FC236}">
                    <a16:creationId xmlns:a16="http://schemas.microsoft.com/office/drawing/2014/main" xmlns="" id="{CE6B5C6A-02BA-47B7-8054-E05FB44D039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2710" y="3531466"/>
                <a:ext cx="277167" cy="234643"/>
              </a:xfrm>
              <a:prstGeom prst="rect">
                <a:avLst/>
              </a:prstGeom>
            </p:spPr>
          </p:pic>
        </p:grpSp>
      </p:grpSp>
      <p:grpSp>
        <p:nvGrpSpPr>
          <p:cNvPr id="81" name="Group 80">
            <a:extLst>
              <a:ext uri="{FF2B5EF4-FFF2-40B4-BE49-F238E27FC236}">
                <a16:creationId xmlns:a16="http://schemas.microsoft.com/office/drawing/2014/main" xmlns="" id="{B5D5E11C-EB46-4516-A0DC-A6111CB1E954}"/>
              </a:ext>
            </a:extLst>
          </p:cNvPr>
          <p:cNvGrpSpPr/>
          <p:nvPr/>
        </p:nvGrpSpPr>
        <p:grpSpPr>
          <a:xfrm>
            <a:off x="633016" y="1170851"/>
            <a:ext cx="1018227" cy="849435"/>
            <a:chOff x="1177665" y="3681742"/>
            <a:chExt cx="1018227" cy="849435"/>
          </a:xfrm>
        </p:grpSpPr>
        <p:sp>
          <p:nvSpPr>
            <p:cNvPr id="82" name="TextBox 81">
              <a:extLst>
                <a:ext uri="{FF2B5EF4-FFF2-40B4-BE49-F238E27FC236}">
                  <a16:creationId xmlns:a16="http://schemas.microsoft.com/office/drawing/2014/main" xmlns="" id="{37E884CE-7891-4610-AE10-BDEA9828A774}"/>
                </a:ext>
              </a:extLst>
            </p:cNvPr>
            <p:cNvSpPr txBox="1"/>
            <p:nvPr/>
          </p:nvSpPr>
          <p:spPr>
            <a:xfrm>
              <a:off x="1177665" y="4208012"/>
              <a:ext cx="1018227" cy="323165"/>
            </a:xfrm>
            <a:prstGeom prst="rect">
              <a:avLst/>
            </a:prstGeom>
            <a:noFill/>
          </p:spPr>
          <p:txBody>
            <a:bodyPr wrap="none" rtlCol="0">
              <a:spAutoFit/>
            </a:bodyPr>
            <a:lstStyle/>
            <a:p>
              <a:pPr algn="ctr"/>
              <a:r>
                <a:rPr lang="en-US" sz="800" dirty="0"/>
                <a:t>Endpoints</a:t>
              </a:r>
            </a:p>
            <a:p>
              <a:pPr algn="ctr"/>
              <a:r>
                <a:rPr lang="en-US" sz="700" dirty="0">
                  <a:solidFill>
                    <a:schemeClr val="bg2"/>
                  </a:solidFill>
                </a:rPr>
                <a:t>McAfee Client Proxy</a:t>
              </a:r>
            </a:p>
          </p:txBody>
        </p:sp>
        <p:grpSp>
          <p:nvGrpSpPr>
            <p:cNvPr id="83" name="Group 82">
              <a:extLst>
                <a:ext uri="{FF2B5EF4-FFF2-40B4-BE49-F238E27FC236}">
                  <a16:creationId xmlns:a16="http://schemas.microsoft.com/office/drawing/2014/main" xmlns="" id="{22C6C2A7-A437-4AD5-B054-428707124C83}"/>
                </a:ext>
              </a:extLst>
            </p:cNvPr>
            <p:cNvGrpSpPr/>
            <p:nvPr/>
          </p:nvGrpSpPr>
          <p:grpSpPr>
            <a:xfrm>
              <a:off x="1258957" y="3681742"/>
              <a:ext cx="855643" cy="554295"/>
              <a:chOff x="1304842" y="3681742"/>
              <a:chExt cx="855643" cy="554295"/>
            </a:xfrm>
          </p:grpSpPr>
          <p:grpSp>
            <p:nvGrpSpPr>
              <p:cNvPr id="84" name="Group 83">
                <a:extLst>
                  <a:ext uri="{FF2B5EF4-FFF2-40B4-BE49-F238E27FC236}">
                    <a16:creationId xmlns:a16="http://schemas.microsoft.com/office/drawing/2014/main" xmlns="" id="{10702C7A-053B-4372-B674-C475C8603F5E}"/>
                  </a:ext>
                </a:extLst>
              </p:cNvPr>
              <p:cNvGrpSpPr/>
              <p:nvPr/>
            </p:nvGrpSpPr>
            <p:grpSpPr>
              <a:xfrm>
                <a:off x="1304842" y="3681742"/>
                <a:ext cx="773978" cy="483090"/>
                <a:chOff x="1222517" y="3845920"/>
                <a:chExt cx="589432" cy="367903"/>
              </a:xfrm>
            </p:grpSpPr>
            <p:pic>
              <p:nvPicPr>
                <p:cNvPr id="86" name="Picture 85">
                  <a:extLst>
                    <a:ext uri="{FF2B5EF4-FFF2-40B4-BE49-F238E27FC236}">
                      <a16:creationId xmlns:a16="http://schemas.microsoft.com/office/drawing/2014/main" xmlns="" id="{F74A025D-EF7B-496D-988A-38E9D990C8E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22517" y="3845920"/>
                  <a:ext cx="366588" cy="239995"/>
                </a:xfrm>
                <a:prstGeom prst="rect">
                  <a:avLst/>
                </a:prstGeom>
              </p:spPr>
            </p:pic>
            <p:pic>
              <p:nvPicPr>
                <p:cNvPr id="87" name="Picture 86">
                  <a:extLst>
                    <a:ext uri="{FF2B5EF4-FFF2-40B4-BE49-F238E27FC236}">
                      <a16:creationId xmlns:a16="http://schemas.microsoft.com/office/drawing/2014/main" xmlns="" id="{E5A79AE7-74BC-415A-9B56-DD1DE66CDC1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445361" y="3973828"/>
                  <a:ext cx="366588" cy="239995"/>
                </a:xfrm>
                <a:prstGeom prst="rect">
                  <a:avLst/>
                </a:prstGeom>
              </p:spPr>
            </p:pic>
          </p:grpSp>
          <p:pic>
            <p:nvPicPr>
              <p:cNvPr id="85" name="Picture 84">
                <a:extLst>
                  <a:ext uri="{FF2B5EF4-FFF2-40B4-BE49-F238E27FC236}">
                    <a16:creationId xmlns:a16="http://schemas.microsoft.com/office/drawing/2014/main" xmlns="" id="{0FFB820E-2128-4782-9CFA-3FCD07B11B3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964562" y="3993997"/>
                <a:ext cx="195923" cy="242040"/>
              </a:xfrm>
              <a:prstGeom prst="rect">
                <a:avLst/>
              </a:prstGeom>
            </p:spPr>
          </p:pic>
        </p:grpSp>
      </p:grpSp>
      <p:sp>
        <p:nvSpPr>
          <p:cNvPr id="6" name="Rectangle 5">
            <a:extLst>
              <a:ext uri="{FF2B5EF4-FFF2-40B4-BE49-F238E27FC236}">
                <a16:creationId xmlns:a16="http://schemas.microsoft.com/office/drawing/2014/main" xmlns="" id="{6F34D454-7BBD-48D1-AB7A-386C6BF51BCA}"/>
              </a:ext>
            </a:extLst>
          </p:cNvPr>
          <p:cNvSpPr/>
          <p:nvPr/>
        </p:nvSpPr>
        <p:spPr>
          <a:xfrm>
            <a:off x="2162907" y="891068"/>
            <a:ext cx="1045479" cy="415498"/>
          </a:xfrm>
          <a:prstGeom prst="rect">
            <a:avLst/>
          </a:prstGeom>
        </p:spPr>
        <p:txBody>
          <a:bodyPr wrap="none">
            <a:spAutoFit/>
          </a:bodyPr>
          <a:lstStyle/>
          <a:p>
            <a:pPr lvl="0"/>
            <a:r>
              <a:rPr lang="en-US" sz="1050" dirty="0">
                <a:solidFill>
                  <a:srgbClr val="C01818"/>
                </a:solidFill>
              </a:rPr>
              <a:t>Web Gateway</a:t>
            </a:r>
          </a:p>
          <a:p>
            <a:pPr lvl="0"/>
            <a:r>
              <a:rPr lang="en-US" sz="1050" dirty="0">
                <a:solidFill>
                  <a:srgbClr val="C01818"/>
                </a:solidFill>
              </a:rPr>
              <a:t>Cloud Service</a:t>
            </a:r>
          </a:p>
        </p:txBody>
      </p:sp>
      <p:pic>
        <p:nvPicPr>
          <p:cNvPr id="70" name="Picture 69">
            <a:extLst>
              <a:ext uri="{FF2B5EF4-FFF2-40B4-BE49-F238E27FC236}">
                <a16:creationId xmlns:a16="http://schemas.microsoft.com/office/drawing/2014/main" xmlns="" id="{98A6531B-403B-4114-A1A4-951ADE424F91}"/>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733972" y="1185635"/>
            <a:ext cx="810773" cy="399108"/>
          </a:xfrm>
          <a:prstGeom prst="rect">
            <a:avLst/>
          </a:prstGeom>
        </p:spPr>
      </p:pic>
      <p:grpSp>
        <p:nvGrpSpPr>
          <p:cNvPr id="71" name="Group 70">
            <a:extLst>
              <a:ext uri="{FF2B5EF4-FFF2-40B4-BE49-F238E27FC236}">
                <a16:creationId xmlns:a16="http://schemas.microsoft.com/office/drawing/2014/main" xmlns="" id="{410F6ECA-CAFA-4207-A88E-E7262F05FF74}"/>
              </a:ext>
            </a:extLst>
          </p:cNvPr>
          <p:cNvGrpSpPr/>
          <p:nvPr/>
        </p:nvGrpSpPr>
        <p:grpSpPr>
          <a:xfrm>
            <a:off x="2419562" y="1413349"/>
            <a:ext cx="199583" cy="196420"/>
            <a:chOff x="5740693" y="1500973"/>
            <a:chExt cx="163380" cy="190611"/>
          </a:xfrm>
        </p:grpSpPr>
        <p:sp>
          <p:nvSpPr>
            <p:cNvPr id="72" name="Rectangle 71">
              <a:extLst>
                <a:ext uri="{FF2B5EF4-FFF2-40B4-BE49-F238E27FC236}">
                  <a16:creationId xmlns:a16="http://schemas.microsoft.com/office/drawing/2014/main" xmlns="" id="{084FEFE3-53CC-406F-A640-614803A60E81}"/>
                </a:ext>
              </a:extLst>
            </p:cNvPr>
            <p:cNvSpPr/>
            <p:nvPr/>
          </p:nvSpPr>
          <p:spPr>
            <a:xfrm>
              <a:off x="5763744" y="1556343"/>
              <a:ext cx="115684" cy="98247"/>
            </a:xfrm>
            <a:prstGeom prst="rect">
              <a:avLst/>
            </a:prstGeom>
            <a:solidFill>
              <a:schemeClr val="bg1"/>
            </a:solidFill>
            <a:ln>
              <a:noFill/>
            </a:ln>
          </p:spPr>
          <p:txBody>
            <a:bodyPr vert="horz" wrap="square" lIns="91440" tIns="91440" rIns="91440" bIns="91440" numCol="1" rtlCol="0" anchor="t" anchorCtr="0" compatLnSpc="1">
              <a:prstTxWarp prst="textNoShape">
                <a:avLst/>
              </a:prstTxWarp>
            </a:bodyPr>
            <a:lstStyle/>
            <a:p>
              <a:pPr algn="ctr">
                <a:lnSpc>
                  <a:spcPct val="95000"/>
                </a:lnSpc>
              </a:pPr>
              <a:endParaRPr lang="en-US" sz="1200">
                <a:solidFill>
                  <a:schemeClr val="tx1"/>
                </a:solidFill>
              </a:endParaRPr>
            </a:p>
          </p:txBody>
        </p:sp>
        <p:pic>
          <p:nvPicPr>
            <p:cNvPr id="73" name="Picture 72">
              <a:extLst>
                <a:ext uri="{FF2B5EF4-FFF2-40B4-BE49-F238E27FC236}">
                  <a16:creationId xmlns:a16="http://schemas.microsoft.com/office/drawing/2014/main" xmlns="" id="{F16EBAEF-C80B-46B4-9697-A3F13CAE57E6}"/>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5740693" y="1500973"/>
              <a:ext cx="163380" cy="190611"/>
            </a:xfrm>
            <a:prstGeom prst="rect">
              <a:avLst/>
            </a:prstGeom>
          </p:spPr>
        </p:pic>
      </p:grpSp>
      <p:cxnSp>
        <p:nvCxnSpPr>
          <p:cNvPr id="61" name="Straight Arrow Connector 60">
            <a:extLst>
              <a:ext uri="{FF2B5EF4-FFF2-40B4-BE49-F238E27FC236}">
                <a16:creationId xmlns:a16="http://schemas.microsoft.com/office/drawing/2014/main" xmlns="" id="{8AE37531-F5AB-4F22-9396-B3F06354EA0F}"/>
              </a:ext>
            </a:extLst>
          </p:cNvPr>
          <p:cNvCxnSpPr>
            <a:cxnSpLocks/>
          </p:cNvCxnSpPr>
          <p:nvPr/>
        </p:nvCxnSpPr>
        <p:spPr>
          <a:xfrm>
            <a:off x="6124470" y="1483106"/>
            <a:ext cx="0" cy="328508"/>
          </a:xfrm>
          <a:prstGeom prst="straightConnector1">
            <a:avLst/>
          </a:prstGeom>
          <a:ln w="12700">
            <a:solidFill>
              <a:schemeClr val="bg2"/>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xmlns="" id="{B241AB1A-C849-4752-A365-75D907BB33BF}"/>
              </a:ext>
            </a:extLst>
          </p:cNvPr>
          <p:cNvCxnSpPr>
            <a:cxnSpLocks/>
          </p:cNvCxnSpPr>
          <p:nvPr/>
        </p:nvCxnSpPr>
        <p:spPr>
          <a:xfrm flipH="1" flipV="1">
            <a:off x="2708766" y="1488021"/>
            <a:ext cx="3415704" cy="1"/>
          </a:xfrm>
          <a:prstGeom prst="straightConnector1">
            <a:avLst/>
          </a:prstGeom>
          <a:ln w="12700">
            <a:solidFill>
              <a:schemeClr val="bg2"/>
            </a:solidFill>
            <a:prstDash val="dash"/>
            <a:tailEnd type="none"/>
          </a:ln>
        </p:spPr>
        <p:style>
          <a:lnRef idx="1">
            <a:schemeClr val="accent1"/>
          </a:lnRef>
          <a:fillRef idx="0">
            <a:schemeClr val="accent1"/>
          </a:fillRef>
          <a:effectRef idx="0">
            <a:schemeClr val="accent1"/>
          </a:effectRef>
          <a:fontRef idx="minor">
            <a:schemeClr val="tx1"/>
          </a:fontRef>
        </p:style>
      </p:cxnSp>
      <p:pic>
        <p:nvPicPr>
          <p:cNvPr id="88" name="Picture 87">
            <a:extLst>
              <a:ext uri="{FF2B5EF4-FFF2-40B4-BE49-F238E27FC236}">
                <a16:creationId xmlns:a16="http://schemas.microsoft.com/office/drawing/2014/main" xmlns="" id="{E8AA0E16-A6CD-4A99-83D2-E31B2D9268C6}"/>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6983906" y="3708018"/>
            <a:ext cx="2081694" cy="1024727"/>
          </a:xfrm>
          <a:prstGeom prst="rect">
            <a:avLst/>
          </a:prstGeom>
        </p:spPr>
      </p:pic>
      <p:grpSp>
        <p:nvGrpSpPr>
          <p:cNvPr id="93" name="Group 92">
            <a:extLst>
              <a:ext uri="{FF2B5EF4-FFF2-40B4-BE49-F238E27FC236}">
                <a16:creationId xmlns:a16="http://schemas.microsoft.com/office/drawing/2014/main" xmlns="" id="{AE1958AB-8D47-42E5-9435-19E8F20B0FBC}"/>
              </a:ext>
            </a:extLst>
          </p:cNvPr>
          <p:cNvGrpSpPr/>
          <p:nvPr/>
        </p:nvGrpSpPr>
        <p:grpSpPr>
          <a:xfrm>
            <a:off x="372605" y="2353917"/>
            <a:ext cx="3336610" cy="2378828"/>
            <a:chOff x="950775" y="3284967"/>
            <a:chExt cx="1534878" cy="1336269"/>
          </a:xfrm>
        </p:grpSpPr>
        <p:sp>
          <p:nvSpPr>
            <p:cNvPr id="94" name="Rectangle: Rounded Corners 93">
              <a:extLst>
                <a:ext uri="{FF2B5EF4-FFF2-40B4-BE49-F238E27FC236}">
                  <a16:creationId xmlns:a16="http://schemas.microsoft.com/office/drawing/2014/main" xmlns="" id="{D686CBEC-F28B-4756-89B4-EC2ED4683D19}"/>
                </a:ext>
              </a:extLst>
            </p:cNvPr>
            <p:cNvSpPr/>
            <p:nvPr/>
          </p:nvSpPr>
          <p:spPr>
            <a:xfrm>
              <a:off x="950775" y="3424755"/>
              <a:ext cx="1534878" cy="1196481"/>
            </a:xfrm>
            <a:prstGeom prst="roundRect">
              <a:avLst/>
            </a:prstGeom>
            <a:gradFill>
              <a:gsLst>
                <a:gs pos="0">
                  <a:schemeClr val="bg1"/>
                </a:gs>
                <a:gs pos="20000">
                  <a:srgbClr val="F9F9F9"/>
                </a:gs>
                <a:gs pos="68000">
                  <a:srgbClr val="F9F9F9"/>
                </a:gs>
                <a:gs pos="100000">
                  <a:schemeClr val="bg1"/>
                </a:gs>
              </a:gsLst>
              <a:lin ang="5400000" scaled="1"/>
            </a:gradFill>
            <a:ln w="12700">
              <a:solidFill>
                <a:schemeClr val="bg2"/>
              </a:solidFill>
            </a:ln>
          </p:spPr>
          <p:txBody>
            <a:bodyPr vert="horz" wrap="square" lIns="91440" tIns="91440" rIns="91440" bIns="91440" numCol="1" rtlCol="0" anchor="t" anchorCtr="0" compatLnSpc="1">
              <a:prstTxWarp prst="textNoShape">
                <a:avLst/>
              </a:prstTxWarp>
            </a:bodyPr>
            <a:lstStyle/>
            <a:p>
              <a:pPr algn="ctr">
                <a:lnSpc>
                  <a:spcPct val="95000"/>
                </a:lnSpc>
              </a:pPr>
              <a:endParaRPr lang="en-US" sz="1200" dirty="0">
                <a:solidFill>
                  <a:schemeClr val="tx1"/>
                </a:solidFill>
              </a:endParaRPr>
            </a:p>
          </p:txBody>
        </p:sp>
        <p:sp>
          <p:nvSpPr>
            <p:cNvPr id="95" name="TextBox 94">
              <a:extLst>
                <a:ext uri="{FF2B5EF4-FFF2-40B4-BE49-F238E27FC236}">
                  <a16:creationId xmlns:a16="http://schemas.microsoft.com/office/drawing/2014/main" xmlns="" id="{471E0870-DAFA-42DC-92D5-B17576941BAE}"/>
                </a:ext>
              </a:extLst>
            </p:cNvPr>
            <p:cNvSpPr txBox="1"/>
            <p:nvPr/>
          </p:nvSpPr>
          <p:spPr>
            <a:xfrm>
              <a:off x="1095033" y="3284967"/>
              <a:ext cx="468025" cy="176364"/>
            </a:xfrm>
            <a:prstGeom prst="rect">
              <a:avLst/>
            </a:prstGeom>
            <a:solidFill>
              <a:schemeClr val="bg1"/>
            </a:solidFill>
          </p:spPr>
          <p:txBody>
            <a:bodyPr wrap="square" lIns="0" rIns="0" rtlCol="0">
              <a:spAutoFit/>
            </a:bodyPr>
            <a:lstStyle>
              <a:defPPr>
                <a:defRPr lang="en-US"/>
              </a:defPPr>
              <a:lvl1pPr algn="ctr">
                <a:defRPr sz="1050"/>
              </a:lvl1pPr>
            </a:lstStyle>
            <a:p>
              <a:pPr algn="l"/>
              <a:r>
                <a:rPr lang="en-US" dirty="0"/>
                <a:t>On-Premise</a:t>
              </a:r>
            </a:p>
          </p:txBody>
        </p:sp>
        <p:sp>
          <p:nvSpPr>
            <p:cNvPr id="98" name="Isosceles Triangle 97">
              <a:extLst>
                <a:ext uri="{FF2B5EF4-FFF2-40B4-BE49-F238E27FC236}">
                  <a16:creationId xmlns:a16="http://schemas.microsoft.com/office/drawing/2014/main" xmlns="" id="{B51FF3C3-16B9-4DC5-91D4-4E9B9F52F358}"/>
                </a:ext>
              </a:extLst>
            </p:cNvPr>
            <p:cNvSpPr/>
            <p:nvPr/>
          </p:nvSpPr>
          <p:spPr>
            <a:xfrm>
              <a:off x="2087537" y="3324688"/>
              <a:ext cx="139442" cy="58817"/>
            </a:xfrm>
            <a:prstGeom prst="triangle">
              <a:avLst/>
            </a:prstGeom>
            <a:solidFill>
              <a:schemeClr val="bg1"/>
            </a:solidFill>
            <a:ln>
              <a:noFill/>
            </a:ln>
          </p:spPr>
          <p:txBody>
            <a:bodyPr vert="horz" wrap="square" lIns="91440" tIns="91440" rIns="91440" bIns="91440" numCol="1" rtlCol="0" anchor="t" anchorCtr="0" compatLnSpc="1">
              <a:prstTxWarp prst="textNoShape">
                <a:avLst/>
              </a:prstTxWarp>
            </a:bodyPr>
            <a:lstStyle/>
            <a:p>
              <a:pPr algn="ctr">
                <a:lnSpc>
                  <a:spcPct val="95000"/>
                </a:lnSpc>
              </a:pPr>
              <a:endParaRPr lang="en-US" sz="1200" dirty="0">
                <a:solidFill>
                  <a:schemeClr val="tx1"/>
                </a:solidFill>
              </a:endParaRPr>
            </a:p>
          </p:txBody>
        </p:sp>
      </p:grpSp>
      <p:grpSp>
        <p:nvGrpSpPr>
          <p:cNvPr id="100" name="Group 99">
            <a:extLst>
              <a:ext uri="{FF2B5EF4-FFF2-40B4-BE49-F238E27FC236}">
                <a16:creationId xmlns:a16="http://schemas.microsoft.com/office/drawing/2014/main" xmlns="" id="{07518108-95BB-4FC9-91CB-3D3A73811FE4}"/>
              </a:ext>
            </a:extLst>
          </p:cNvPr>
          <p:cNvGrpSpPr/>
          <p:nvPr/>
        </p:nvGrpSpPr>
        <p:grpSpPr>
          <a:xfrm>
            <a:off x="1473531" y="2351404"/>
            <a:ext cx="303127" cy="253916"/>
            <a:chOff x="116707" y="27875"/>
            <a:chExt cx="406102" cy="376877"/>
          </a:xfrm>
        </p:grpSpPr>
        <p:sp>
          <p:nvSpPr>
            <p:cNvPr id="101" name="Rectangle 100">
              <a:extLst>
                <a:ext uri="{FF2B5EF4-FFF2-40B4-BE49-F238E27FC236}">
                  <a16:creationId xmlns:a16="http://schemas.microsoft.com/office/drawing/2014/main" xmlns="" id="{DA46BDAF-E19C-42C1-8A71-3B801B20D271}"/>
                </a:ext>
              </a:extLst>
            </p:cNvPr>
            <p:cNvSpPr/>
            <p:nvPr/>
          </p:nvSpPr>
          <p:spPr>
            <a:xfrm>
              <a:off x="140546" y="166707"/>
              <a:ext cx="103097" cy="233958"/>
            </a:xfrm>
            <a:prstGeom prst="rect">
              <a:avLst/>
            </a:prstGeom>
            <a:solidFill>
              <a:schemeClr val="bg1"/>
            </a:solidFill>
            <a:ln>
              <a:noFill/>
            </a:ln>
          </p:spPr>
          <p:txBody>
            <a:bodyPr vert="horz" wrap="square" lIns="91440" tIns="91440" rIns="91440" bIns="91440" numCol="1" rtlCol="0" anchor="t" anchorCtr="0" compatLnSpc="1">
              <a:prstTxWarp prst="textNoShape">
                <a:avLst/>
              </a:prstTxWarp>
            </a:bodyPr>
            <a:lstStyle/>
            <a:p>
              <a:pPr algn="ctr">
                <a:lnSpc>
                  <a:spcPct val="95000"/>
                </a:lnSpc>
              </a:pPr>
              <a:endParaRPr lang="en-US" sz="1200" dirty="0">
                <a:solidFill>
                  <a:schemeClr val="tx1"/>
                </a:solidFill>
              </a:endParaRPr>
            </a:p>
          </p:txBody>
        </p:sp>
        <p:sp>
          <p:nvSpPr>
            <p:cNvPr id="102" name="Rectangle 101">
              <a:extLst>
                <a:ext uri="{FF2B5EF4-FFF2-40B4-BE49-F238E27FC236}">
                  <a16:creationId xmlns:a16="http://schemas.microsoft.com/office/drawing/2014/main" xmlns="" id="{ACC7E488-3A45-44C1-8C52-FADC514629CB}"/>
                </a:ext>
              </a:extLst>
            </p:cNvPr>
            <p:cNvSpPr/>
            <p:nvPr/>
          </p:nvSpPr>
          <p:spPr>
            <a:xfrm>
              <a:off x="241277" y="27875"/>
              <a:ext cx="131341" cy="372789"/>
            </a:xfrm>
            <a:prstGeom prst="rect">
              <a:avLst/>
            </a:prstGeom>
            <a:solidFill>
              <a:schemeClr val="bg1"/>
            </a:solidFill>
            <a:ln>
              <a:noFill/>
            </a:ln>
          </p:spPr>
          <p:txBody>
            <a:bodyPr vert="horz" wrap="square" lIns="91440" tIns="91440" rIns="91440" bIns="91440" numCol="1" rtlCol="0" anchor="t" anchorCtr="0" compatLnSpc="1">
              <a:prstTxWarp prst="textNoShape">
                <a:avLst/>
              </a:prstTxWarp>
            </a:bodyPr>
            <a:lstStyle/>
            <a:p>
              <a:pPr algn="ctr">
                <a:lnSpc>
                  <a:spcPct val="95000"/>
                </a:lnSpc>
              </a:pPr>
              <a:endParaRPr lang="en-US" sz="1200" dirty="0">
                <a:solidFill>
                  <a:schemeClr val="tx1"/>
                </a:solidFill>
              </a:endParaRPr>
            </a:p>
          </p:txBody>
        </p:sp>
        <p:pic>
          <p:nvPicPr>
            <p:cNvPr id="103" name="Picture 102">
              <a:extLst>
                <a:ext uri="{FF2B5EF4-FFF2-40B4-BE49-F238E27FC236}">
                  <a16:creationId xmlns:a16="http://schemas.microsoft.com/office/drawing/2014/main" xmlns="" id="{D5C6ECDD-053B-49D5-BDA8-678161585737}"/>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6707" y="27876"/>
              <a:ext cx="406102" cy="376876"/>
            </a:xfrm>
            <a:prstGeom prst="rect">
              <a:avLst/>
            </a:prstGeom>
          </p:spPr>
        </p:pic>
      </p:grpSp>
      <p:grpSp>
        <p:nvGrpSpPr>
          <p:cNvPr id="104" name="Group 103">
            <a:extLst>
              <a:ext uri="{FF2B5EF4-FFF2-40B4-BE49-F238E27FC236}">
                <a16:creationId xmlns:a16="http://schemas.microsoft.com/office/drawing/2014/main" xmlns="" id="{D10CE5EE-0AB7-4197-8D91-55ADDDF5E140}"/>
              </a:ext>
            </a:extLst>
          </p:cNvPr>
          <p:cNvGrpSpPr/>
          <p:nvPr/>
        </p:nvGrpSpPr>
        <p:grpSpPr>
          <a:xfrm>
            <a:off x="572344" y="2745714"/>
            <a:ext cx="869157" cy="416988"/>
            <a:chOff x="4977461" y="291854"/>
            <a:chExt cx="869157" cy="416988"/>
          </a:xfrm>
        </p:grpSpPr>
        <p:pic>
          <p:nvPicPr>
            <p:cNvPr id="105" name="Picture 104">
              <a:extLst>
                <a:ext uri="{FF2B5EF4-FFF2-40B4-BE49-F238E27FC236}">
                  <a16:creationId xmlns:a16="http://schemas.microsoft.com/office/drawing/2014/main" xmlns="" id="{6015219C-2EE5-44D2-A070-CCAF6FA4F83A}"/>
                </a:ext>
              </a:extLst>
            </p:cNvPr>
            <p:cNvPicPr>
              <a:picLocks noChangeAspect="1"/>
            </p:cNvPicPr>
            <p:nvPr/>
          </p:nvPicPr>
          <p:blipFill>
            <a:blip r:embed="rId11"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4977461" y="296533"/>
              <a:ext cx="327413" cy="266053"/>
            </a:xfrm>
            <a:prstGeom prst="rect">
              <a:avLst/>
            </a:prstGeom>
          </p:spPr>
        </p:pic>
        <p:pic>
          <p:nvPicPr>
            <p:cNvPr id="106" name="Picture 105">
              <a:extLst>
                <a:ext uri="{FF2B5EF4-FFF2-40B4-BE49-F238E27FC236}">
                  <a16:creationId xmlns:a16="http://schemas.microsoft.com/office/drawing/2014/main" xmlns="" id="{D5B3D11C-B1DC-40C7-9119-F753F2497ED8}"/>
                </a:ext>
              </a:extLst>
            </p:cNvPr>
            <p:cNvPicPr>
              <a:picLocks noChangeAspect="1"/>
            </p:cNvPicPr>
            <p:nvPr/>
          </p:nvPicPr>
          <p:blipFill>
            <a:blip r:embed="rId1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347816" y="291854"/>
              <a:ext cx="498802" cy="262738"/>
            </a:xfrm>
            <a:prstGeom prst="rect">
              <a:avLst/>
            </a:prstGeom>
          </p:spPr>
        </p:pic>
        <p:pic>
          <p:nvPicPr>
            <p:cNvPr id="107" name="Picture 106">
              <a:extLst>
                <a:ext uri="{FF2B5EF4-FFF2-40B4-BE49-F238E27FC236}">
                  <a16:creationId xmlns:a16="http://schemas.microsoft.com/office/drawing/2014/main" xmlns="" id="{645ECB1D-13D6-4778-B093-C261F408D60F}"/>
                </a:ext>
              </a:extLst>
            </p:cNvPr>
            <p:cNvPicPr>
              <a:picLocks noChangeAspect="1"/>
            </p:cNvPicPr>
            <p:nvPr/>
          </p:nvPicPr>
          <p:blipFill>
            <a:blip r:embed="rId13"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187712" y="456261"/>
              <a:ext cx="356177" cy="252581"/>
            </a:xfrm>
            <a:prstGeom prst="rect">
              <a:avLst/>
            </a:prstGeom>
          </p:spPr>
        </p:pic>
        <p:sp>
          <p:nvSpPr>
            <p:cNvPr id="108" name="Rectangle 107">
              <a:extLst>
                <a:ext uri="{FF2B5EF4-FFF2-40B4-BE49-F238E27FC236}">
                  <a16:creationId xmlns:a16="http://schemas.microsoft.com/office/drawing/2014/main" xmlns="" id="{C50E4D9D-3A54-445A-A104-A6F2912944AD}"/>
                </a:ext>
              </a:extLst>
            </p:cNvPr>
            <p:cNvSpPr/>
            <p:nvPr/>
          </p:nvSpPr>
          <p:spPr>
            <a:xfrm>
              <a:off x="5362297" y="474164"/>
              <a:ext cx="137160" cy="186236"/>
            </a:xfrm>
            <a:prstGeom prst="rect">
              <a:avLst/>
            </a:prstGeom>
            <a:solidFill>
              <a:srgbClr val="D9D9D9"/>
            </a:solidFill>
            <a:ln>
              <a:noFill/>
            </a:ln>
          </p:spPr>
          <p:txBody>
            <a:bodyPr vert="horz" wrap="square" lIns="91440" tIns="91440" rIns="91440" bIns="91440" numCol="1" rtlCol="0" anchor="t" anchorCtr="0" compatLnSpc="1">
              <a:prstTxWarp prst="textNoShape">
                <a:avLst/>
              </a:prstTxWarp>
            </a:bodyPr>
            <a:lstStyle/>
            <a:p>
              <a:pPr algn="ctr">
                <a:lnSpc>
                  <a:spcPct val="95000"/>
                </a:lnSpc>
              </a:pPr>
              <a:endParaRPr lang="en-US" sz="1200" dirty="0">
                <a:solidFill>
                  <a:schemeClr val="tx1"/>
                </a:solidFill>
              </a:endParaRPr>
            </a:p>
          </p:txBody>
        </p:sp>
        <p:sp>
          <p:nvSpPr>
            <p:cNvPr id="109" name="Rectangle 108">
              <a:extLst>
                <a:ext uri="{FF2B5EF4-FFF2-40B4-BE49-F238E27FC236}">
                  <a16:creationId xmlns:a16="http://schemas.microsoft.com/office/drawing/2014/main" xmlns="" id="{378CEFA7-4B06-4AB6-BA43-F78CA8C846C6}"/>
                </a:ext>
              </a:extLst>
            </p:cNvPr>
            <p:cNvSpPr/>
            <p:nvPr/>
          </p:nvSpPr>
          <p:spPr>
            <a:xfrm>
              <a:off x="5233386" y="473744"/>
              <a:ext cx="137160" cy="186236"/>
            </a:xfrm>
            <a:prstGeom prst="rect">
              <a:avLst/>
            </a:prstGeom>
            <a:solidFill>
              <a:schemeClr val="bg1"/>
            </a:solidFill>
            <a:ln>
              <a:noFill/>
            </a:ln>
          </p:spPr>
          <p:txBody>
            <a:bodyPr vert="horz" wrap="square" lIns="91440" tIns="91440" rIns="91440" bIns="91440" numCol="1" rtlCol="0" anchor="t" anchorCtr="0" compatLnSpc="1">
              <a:prstTxWarp prst="textNoShape">
                <a:avLst/>
              </a:prstTxWarp>
            </a:bodyPr>
            <a:lstStyle/>
            <a:p>
              <a:pPr algn="ctr">
                <a:lnSpc>
                  <a:spcPct val="95000"/>
                </a:lnSpc>
              </a:pPr>
              <a:endParaRPr lang="en-US" sz="1200" dirty="0">
                <a:solidFill>
                  <a:schemeClr val="tx1"/>
                </a:solidFill>
              </a:endParaRPr>
            </a:p>
          </p:txBody>
        </p:sp>
      </p:grpSp>
      <p:sp>
        <p:nvSpPr>
          <p:cNvPr id="59" name="Rectangle 58">
            <a:extLst>
              <a:ext uri="{FF2B5EF4-FFF2-40B4-BE49-F238E27FC236}">
                <a16:creationId xmlns:a16="http://schemas.microsoft.com/office/drawing/2014/main" xmlns="" id="{F30FE54C-9D94-4AC2-A1AD-6345496C2575}"/>
              </a:ext>
            </a:extLst>
          </p:cNvPr>
          <p:cNvSpPr/>
          <p:nvPr/>
        </p:nvSpPr>
        <p:spPr>
          <a:xfrm>
            <a:off x="473231" y="3169409"/>
            <a:ext cx="1081154" cy="538609"/>
          </a:xfrm>
          <a:prstGeom prst="rect">
            <a:avLst/>
          </a:prstGeom>
        </p:spPr>
        <p:txBody>
          <a:bodyPr wrap="square">
            <a:spAutoFit/>
          </a:bodyPr>
          <a:lstStyle/>
          <a:p>
            <a:pPr lvl="0" algn="ctr"/>
            <a:r>
              <a:rPr lang="en-US" sz="800" dirty="0">
                <a:solidFill>
                  <a:srgbClr val="53565A"/>
                </a:solidFill>
              </a:rPr>
              <a:t>Endpoints</a:t>
            </a:r>
          </a:p>
          <a:p>
            <a:pPr lvl="0" algn="ctr"/>
            <a:r>
              <a:rPr lang="en-US" sz="700" dirty="0">
                <a:solidFill>
                  <a:srgbClr val="C01818"/>
                </a:solidFill>
              </a:rPr>
              <a:t>McAfee Client Proxy</a:t>
            </a:r>
          </a:p>
          <a:p>
            <a:pPr lvl="0" algn="ctr"/>
            <a:r>
              <a:rPr lang="en-US" sz="700" dirty="0">
                <a:solidFill>
                  <a:srgbClr val="0070C0"/>
                </a:solidFill>
              </a:rPr>
              <a:t>Explicit Proxy</a:t>
            </a:r>
          </a:p>
          <a:p>
            <a:pPr lvl="0" algn="ctr"/>
            <a:r>
              <a:rPr lang="en-US" sz="700" dirty="0">
                <a:solidFill>
                  <a:srgbClr val="0070C0"/>
                </a:solidFill>
              </a:rPr>
              <a:t>Transparent Proxy</a:t>
            </a:r>
          </a:p>
        </p:txBody>
      </p:sp>
      <p:pic>
        <p:nvPicPr>
          <p:cNvPr id="89" name="Picture 88">
            <a:extLst>
              <a:ext uri="{FF2B5EF4-FFF2-40B4-BE49-F238E27FC236}">
                <a16:creationId xmlns:a16="http://schemas.microsoft.com/office/drawing/2014/main" xmlns="" id="{62AF7164-3BA9-4865-A1D7-FDCD80C1F9DE}"/>
              </a:ext>
            </a:extLst>
          </p:cNvPr>
          <p:cNvPicPr>
            <a:picLocks noChangeAspect="1"/>
          </p:cNvPicPr>
          <p:nvPr/>
        </p:nvPicPr>
        <p:blipFill>
          <a:blip r:embed="rId14"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2776388" y="3851111"/>
            <a:ext cx="323078" cy="536364"/>
          </a:xfrm>
          <a:prstGeom prst="rect">
            <a:avLst/>
          </a:prstGeom>
        </p:spPr>
      </p:pic>
      <p:pic>
        <p:nvPicPr>
          <p:cNvPr id="110" name="Picture 109">
            <a:extLst>
              <a:ext uri="{FF2B5EF4-FFF2-40B4-BE49-F238E27FC236}">
                <a16:creationId xmlns:a16="http://schemas.microsoft.com/office/drawing/2014/main" xmlns="" id="{CE4D959A-578F-49F4-8B03-DAB8C57FE397}"/>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2407756" y="3049026"/>
            <a:ext cx="656357" cy="269299"/>
          </a:xfrm>
          <a:prstGeom prst="rect">
            <a:avLst/>
          </a:prstGeom>
        </p:spPr>
      </p:pic>
      <p:grpSp>
        <p:nvGrpSpPr>
          <p:cNvPr id="111" name="Group 110">
            <a:extLst>
              <a:ext uri="{FF2B5EF4-FFF2-40B4-BE49-F238E27FC236}">
                <a16:creationId xmlns:a16="http://schemas.microsoft.com/office/drawing/2014/main" xmlns="" id="{562DC8AA-A5A1-407E-A1D8-A8C79232E7A5}"/>
              </a:ext>
            </a:extLst>
          </p:cNvPr>
          <p:cNvGrpSpPr/>
          <p:nvPr/>
        </p:nvGrpSpPr>
        <p:grpSpPr>
          <a:xfrm>
            <a:off x="2999550" y="3205671"/>
            <a:ext cx="169808" cy="151110"/>
            <a:chOff x="5740693" y="1500973"/>
            <a:chExt cx="163380" cy="190611"/>
          </a:xfrm>
        </p:grpSpPr>
        <p:sp>
          <p:nvSpPr>
            <p:cNvPr id="112" name="Rectangle 111">
              <a:extLst>
                <a:ext uri="{FF2B5EF4-FFF2-40B4-BE49-F238E27FC236}">
                  <a16:creationId xmlns:a16="http://schemas.microsoft.com/office/drawing/2014/main" xmlns="" id="{0269722D-95A5-4E3D-AC59-74FE4A5C4834}"/>
                </a:ext>
              </a:extLst>
            </p:cNvPr>
            <p:cNvSpPr/>
            <p:nvPr/>
          </p:nvSpPr>
          <p:spPr>
            <a:xfrm>
              <a:off x="5763744" y="1556343"/>
              <a:ext cx="115684" cy="98247"/>
            </a:xfrm>
            <a:prstGeom prst="rect">
              <a:avLst/>
            </a:prstGeom>
            <a:solidFill>
              <a:schemeClr val="bg1"/>
            </a:solidFill>
            <a:ln>
              <a:noFill/>
            </a:ln>
          </p:spPr>
          <p:txBody>
            <a:bodyPr vert="horz" wrap="square" lIns="91440" tIns="91440" rIns="91440" bIns="91440" numCol="1" rtlCol="0" anchor="t" anchorCtr="0" compatLnSpc="1">
              <a:prstTxWarp prst="textNoShape">
                <a:avLst/>
              </a:prstTxWarp>
            </a:bodyPr>
            <a:lstStyle/>
            <a:p>
              <a:pPr algn="ctr">
                <a:lnSpc>
                  <a:spcPct val="95000"/>
                </a:lnSpc>
              </a:pPr>
              <a:endParaRPr lang="en-US" sz="1200">
                <a:solidFill>
                  <a:schemeClr val="tx1"/>
                </a:solidFill>
              </a:endParaRPr>
            </a:p>
          </p:txBody>
        </p:sp>
        <p:pic>
          <p:nvPicPr>
            <p:cNvPr id="113" name="Picture 112">
              <a:extLst>
                <a:ext uri="{FF2B5EF4-FFF2-40B4-BE49-F238E27FC236}">
                  <a16:creationId xmlns:a16="http://schemas.microsoft.com/office/drawing/2014/main" xmlns="" id="{46DF7E67-B032-44AB-A7DA-8C6A16B7C905}"/>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5740693" y="1500973"/>
              <a:ext cx="163380" cy="190611"/>
            </a:xfrm>
            <a:prstGeom prst="rect">
              <a:avLst/>
            </a:prstGeom>
          </p:spPr>
        </p:pic>
      </p:grpSp>
      <p:sp>
        <p:nvSpPr>
          <p:cNvPr id="60" name="Rectangle 59">
            <a:extLst>
              <a:ext uri="{FF2B5EF4-FFF2-40B4-BE49-F238E27FC236}">
                <a16:creationId xmlns:a16="http://schemas.microsoft.com/office/drawing/2014/main" xmlns="" id="{96A86CAC-7BEB-4EA8-A7FB-4B516F8148A8}"/>
              </a:ext>
            </a:extLst>
          </p:cNvPr>
          <p:cNvSpPr/>
          <p:nvPr/>
        </p:nvSpPr>
        <p:spPr>
          <a:xfrm>
            <a:off x="2685207" y="2830081"/>
            <a:ext cx="1045479" cy="253916"/>
          </a:xfrm>
          <a:prstGeom prst="rect">
            <a:avLst/>
          </a:prstGeom>
        </p:spPr>
        <p:txBody>
          <a:bodyPr wrap="none">
            <a:spAutoFit/>
          </a:bodyPr>
          <a:lstStyle/>
          <a:p>
            <a:pPr lvl="0"/>
            <a:r>
              <a:rPr lang="en-US" sz="1050" dirty="0">
                <a:solidFill>
                  <a:srgbClr val="C01818"/>
                </a:solidFill>
              </a:rPr>
              <a:t>Web Gateway</a:t>
            </a:r>
          </a:p>
        </p:txBody>
      </p:sp>
      <p:cxnSp>
        <p:nvCxnSpPr>
          <p:cNvPr id="115" name="Straight Arrow Connector 114">
            <a:extLst>
              <a:ext uri="{FF2B5EF4-FFF2-40B4-BE49-F238E27FC236}">
                <a16:creationId xmlns:a16="http://schemas.microsoft.com/office/drawing/2014/main" xmlns="" id="{6068ABA9-DB22-4A9D-AB70-6B9B9A979986}"/>
              </a:ext>
            </a:extLst>
          </p:cNvPr>
          <p:cNvCxnSpPr>
            <a:cxnSpLocks/>
          </p:cNvCxnSpPr>
          <p:nvPr/>
        </p:nvCxnSpPr>
        <p:spPr>
          <a:xfrm flipH="1" flipV="1">
            <a:off x="1230717" y="3121321"/>
            <a:ext cx="1103597" cy="7049"/>
          </a:xfrm>
          <a:prstGeom prst="straightConnector1">
            <a:avLst/>
          </a:prstGeom>
          <a:ln w="12700">
            <a:solidFill>
              <a:schemeClr val="bg2"/>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117" name="TextBox 116">
            <a:extLst>
              <a:ext uri="{FF2B5EF4-FFF2-40B4-BE49-F238E27FC236}">
                <a16:creationId xmlns:a16="http://schemas.microsoft.com/office/drawing/2014/main" xmlns="" id="{A5E4B83D-47AB-4D73-AEF9-4A0B958589E1}"/>
              </a:ext>
            </a:extLst>
          </p:cNvPr>
          <p:cNvSpPr txBox="1"/>
          <p:nvPr/>
        </p:nvSpPr>
        <p:spPr>
          <a:xfrm>
            <a:off x="1369381" y="3659985"/>
            <a:ext cx="1539953" cy="338554"/>
          </a:xfrm>
          <a:prstGeom prst="rect">
            <a:avLst/>
          </a:prstGeom>
          <a:noFill/>
        </p:spPr>
        <p:txBody>
          <a:bodyPr wrap="square" rtlCol="0">
            <a:spAutoFit/>
          </a:bodyPr>
          <a:lstStyle/>
          <a:p>
            <a:pPr algn="ctr"/>
            <a:r>
              <a:rPr lang="en-US" sz="800" dirty="0"/>
              <a:t>Collected</a:t>
            </a:r>
            <a:br>
              <a:rPr lang="en-US" sz="800" dirty="0"/>
            </a:br>
            <a:r>
              <a:rPr lang="en-US" sz="800" dirty="0"/>
              <a:t>Raw Logs</a:t>
            </a:r>
          </a:p>
        </p:txBody>
      </p:sp>
      <p:pic>
        <p:nvPicPr>
          <p:cNvPr id="118" name="Picture 8" descr="http://elaanisvital.com/final_png/icon_-16.png">
            <a:extLst>
              <a:ext uri="{FF2B5EF4-FFF2-40B4-BE49-F238E27FC236}">
                <a16:creationId xmlns:a16="http://schemas.microsoft.com/office/drawing/2014/main" xmlns="" id="{2B2C469B-C590-4506-9307-80ED422D25E3}"/>
              </a:ext>
            </a:extLst>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935887" y="3905551"/>
            <a:ext cx="395522" cy="395820"/>
          </a:xfrm>
          <a:prstGeom prst="rect">
            <a:avLst/>
          </a:prstGeom>
          <a:noFill/>
          <a:extLst>
            <a:ext uri="{909E8E84-426E-40dd-AFC4-6F175D3DCCD1}">
              <a14:hiddenFill xmlns="" xmlns:a14="http://schemas.microsoft.com/office/drawing/2010/main">
                <a:solidFill>
                  <a:srgbClr val="FFFFFF"/>
                </a:solidFill>
              </a14:hiddenFill>
            </a:ext>
          </a:extLst>
        </p:spPr>
      </p:pic>
      <p:cxnSp>
        <p:nvCxnSpPr>
          <p:cNvPr id="125" name="Straight Arrow Connector 124">
            <a:extLst>
              <a:ext uri="{FF2B5EF4-FFF2-40B4-BE49-F238E27FC236}">
                <a16:creationId xmlns:a16="http://schemas.microsoft.com/office/drawing/2014/main" xmlns="" id="{66C4E71A-00BB-4B17-8794-FBAAB2582499}"/>
              </a:ext>
            </a:extLst>
          </p:cNvPr>
          <p:cNvCxnSpPr>
            <a:cxnSpLocks/>
            <a:endCxn id="117" idx="0"/>
          </p:cNvCxnSpPr>
          <p:nvPr/>
        </p:nvCxnSpPr>
        <p:spPr>
          <a:xfrm>
            <a:off x="2139358" y="1604126"/>
            <a:ext cx="0" cy="2055859"/>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a:extLst>
              <a:ext uri="{FF2B5EF4-FFF2-40B4-BE49-F238E27FC236}">
                <a16:creationId xmlns:a16="http://schemas.microsoft.com/office/drawing/2014/main" xmlns="" id="{D07E8972-998A-459E-9492-10101040386E}"/>
              </a:ext>
            </a:extLst>
          </p:cNvPr>
          <p:cNvCxnSpPr>
            <a:cxnSpLocks/>
          </p:cNvCxnSpPr>
          <p:nvPr/>
        </p:nvCxnSpPr>
        <p:spPr>
          <a:xfrm>
            <a:off x="2261114" y="4060732"/>
            <a:ext cx="474820" cy="0"/>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5" name="Straight Arrow Connector 134">
            <a:extLst>
              <a:ext uri="{FF2B5EF4-FFF2-40B4-BE49-F238E27FC236}">
                <a16:creationId xmlns:a16="http://schemas.microsoft.com/office/drawing/2014/main" xmlns="" id="{95EB3F0B-790E-47EF-AED6-E410042C4C6A}"/>
              </a:ext>
            </a:extLst>
          </p:cNvPr>
          <p:cNvCxnSpPr>
            <a:cxnSpLocks/>
          </p:cNvCxnSpPr>
          <p:nvPr/>
        </p:nvCxnSpPr>
        <p:spPr>
          <a:xfrm flipV="1">
            <a:off x="2544745" y="3356781"/>
            <a:ext cx="0" cy="664748"/>
          </a:xfrm>
          <a:prstGeom prst="straightConnector1">
            <a:avLst/>
          </a:prstGeom>
          <a:ln w="12700">
            <a:solidFill>
              <a:schemeClr val="accent6"/>
            </a:solidFill>
            <a:prstDash val="dash"/>
            <a:tailEnd type="none"/>
          </a:ln>
        </p:spPr>
        <p:style>
          <a:lnRef idx="1">
            <a:schemeClr val="accent1"/>
          </a:lnRef>
          <a:fillRef idx="0">
            <a:schemeClr val="accent1"/>
          </a:fillRef>
          <a:effectRef idx="0">
            <a:schemeClr val="accent1"/>
          </a:effectRef>
          <a:fontRef idx="minor">
            <a:schemeClr val="tx1"/>
          </a:fontRef>
        </p:style>
      </p:cxnSp>
      <p:pic>
        <p:nvPicPr>
          <p:cNvPr id="140" name="Picture 139">
            <a:extLst>
              <a:ext uri="{FF2B5EF4-FFF2-40B4-BE49-F238E27FC236}">
                <a16:creationId xmlns:a16="http://schemas.microsoft.com/office/drawing/2014/main" xmlns="" id="{ED1D4811-7F86-4612-B1EA-5DE4EECCCECF}"/>
              </a:ext>
            </a:extLst>
          </p:cNvPr>
          <p:cNvPicPr>
            <a:picLocks noChangeAspect="1"/>
          </p:cNvPicPr>
          <p:nvPr/>
        </p:nvPicPr>
        <p:blipFill>
          <a:blip r:embed="rId17"/>
          <a:stretch>
            <a:fillRect/>
          </a:stretch>
        </p:blipFill>
        <p:spPr>
          <a:xfrm>
            <a:off x="4751942" y="3928514"/>
            <a:ext cx="240153" cy="216531"/>
          </a:xfrm>
          <a:prstGeom prst="rect">
            <a:avLst/>
          </a:prstGeom>
          <a:solidFill>
            <a:schemeClr val="bg1"/>
          </a:solidFill>
        </p:spPr>
      </p:pic>
      <p:sp>
        <p:nvSpPr>
          <p:cNvPr id="141" name="TextBox 140">
            <a:extLst>
              <a:ext uri="{FF2B5EF4-FFF2-40B4-BE49-F238E27FC236}">
                <a16:creationId xmlns:a16="http://schemas.microsoft.com/office/drawing/2014/main" xmlns="" id="{D47EAA1F-5A45-498E-939C-83205DCA0634}"/>
              </a:ext>
            </a:extLst>
          </p:cNvPr>
          <p:cNvSpPr txBox="1"/>
          <p:nvPr/>
        </p:nvSpPr>
        <p:spPr>
          <a:xfrm>
            <a:off x="4274851" y="4120140"/>
            <a:ext cx="1195761" cy="338554"/>
          </a:xfrm>
          <a:prstGeom prst="rect">
            <a:avLst/>
          </a:prstGeom>
          <a:noFill/>
        </p:spPr>
        <p:txBody>
          <a:bodyPr wrap="square" rtlCol="0">
            <a:spAutoFit/>
          </a:bodyPr>
          <a:lstStyle/>
          <a:p>
            <a:pPr algn="ctr"/>
            <a:r>
              <a:rPr lang="en-US" sz="800" dirty="0"/>
              <a:t>Tokenized Cloud</a:t>
            </a:r>
          </a:p>
          <a:p>
            <a:pPr algn="ctr"/>
            <a:r>
              <a:rPr lang="en-US" sz="800" dirty="0"/>
              <a:t>Service Information</a:t>
            </a:r>
          </a:p>
        </p:txBody>
      </p:sp>
      <p:cxnSp>
        <p:nvCxnSpPr>
          <p:cNvPr id="142" name="Straight Arrow Connector 141">
            <a:extLst>
              <a:ext uri="{FF2B5EF4-FFF2-40B4-BE49-F238E27FC236}">
                <a16:creationId xmlns:a16="http://schemas.microsoft.com/office/drawing/2014/main" xmlns="" id="{89A6A069-7B3A-4C41-986C-26AA7CEB61E7}"/>
              </a:ext>
            </a:extLst>
          </p:cNvPr>
          <p:cNvCxnSpPr>
            <a:cxnSpLocks/>
          </p:cNvCxnSpPr>
          <p:nvPr/>
        </p:nvCxnSpPr>
        <p:spPr>
          <a:xfrm>
            <a:off x="5040464" y="4071568"/>
            <a:ext cx="2263583" cy="19378"/>
          </a:xfrm>
          <a:prstGeom prst="straightConnector1">
            <a:avLst/>
          </a:prstGeom>
          <a:ln w="12700">
            <a:solidFill>
              <a:schemeClr val="accent6"/>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45" name="Straight Arrow Connector 144">
            <a:extLst>
              <a:ext uri="{FF2B5EF4-FFF2-40B4-BE49-F238E27FC236}">
                <a16:creationId xmlns:a16="http://schemas.microsoft.com/office/drawing/2014/main" xmlns="" id="{2953906F-7FD6-4D14-A453-A404C07758E1}"/>
              </a:ext>
            </a:extLst>
          </p:cNvPr>
          <p:cNvCxnSpPr>
            <a:cxnSpLocks/>
          </p:cNvCxnSpPr>
          <p:nvPr/>
        </p:nvCxnSpPr>
        <p:spPr>
          <a:xfrm flipH="1" flipV="1">
            <a:off x="3169358" y="4071568"/>
            <a:ext cx="1528004" cy="8191"/>
          </a:xfrm>
          <a:prstGeom prst="straightConnector1">
            <a:avLst/>
          </a:prstGeom>
          <a:ln w="12700">
            <a:solidFill>
              <a:schemeClr val="accent6"/>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xmlns="" id="{A8C7EAF6-E2FB-A542-98A5-B8A0F9C49163}"/>
              </a:ext>
            </a:extLst>
          </p:cNvPr>
          <p:cNvCxnSpPr>
            <a:cxnSpLocks/>
          </p:cNvCxnSpPr>
          <p:nvPr/>
        </p:nvCxnSpPr>
        <p:spPr>
          <a:xfrm flipV="1">
            <a:off x="3146894" y="3134932"/>
            <a:ext cx="1893570" cy="1"/>
          </a:xfrm>
          <a:prstGeom prst="straightConnector1">
            <a:avLst/>
          </a:prstGeom>
          <a:ln w="12700">
            <a:solidFill>
              <a:schemeClr val="bg2"/>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58" name="Rectangle 157">
            <a:extLst>
              <a:ext uri="{FF2B5EF4-FFF2-40B4-BE49-F238E27FC236}">
                <a16:creationId xmlns:a16="http://schemas.microsoft.com/office/drawing/2014/main" xmlns="" id="{0E0DA0F8-CA44-4194-85AF-688AAAA2448C}"/>
              </a:ext>
            </a:extLst>
          </p:cNvPr>
          <p:cNvSpPr/>
          <p:nvPr/>
        </p:nvSpPr>
        <p:spPr>
          <a:xfrm>
            <a:off x="6522818" y="2020286"/>
            <a:ext cx="922176" cy="276999"/>
          </a:xfrm>
          <a:prstGeom prst="rect">
            <a:avLst/>
          </a:prstGeom>
        </p:spPr>
        <p:txBody>
          <a:bodyPr wrap="none">
            <a:spAutoFit/>
          </a:bodyPr>
          <a:lstStyle/>
          <a:p>
            <a:pPr lvl="0"/>
            <a:r>
              <a:rPr lang="en-US" sz="1200" dirty="0"/>
              <a:t>Shadow IT</a:t>
            </a:r>
          </a:p>
        </p:txBody>
      </p:sp>
      <p:pic>
        <p:nvPicPr>
          <p:cNvPr id="161" name="Picture 160">
            <a:extLst>
              <a:ext uri="{FF2B5EF4-FFF2-40B4-BE49-F238E27FC236}">
                <a16:creationId xmlns:a16="http://schemas.microsoft.com/office/drawing/2014/main" xmlns="" id="{2395D5D1-CCEE-42AA-97BE-4F74F6E59D9E}"/>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7485456" y="4090946"/>
            <a:ext cx="532102" cy="434509"/>
          </a:xfrm>
          <a:prstGeom prst="rect">
            <a:avLst/>
          </a:prstGeom>
        </p:spPr>
      </p:pic>
      <p:pic>
        <p:nvPicPr>
          <p:cNvPr id="162" name="Picture 161">
            <a:extLst>
              <a:ext uri="{FF2B5EF4-FFF2-40B4-BE49-F238E27FC236}">
                <a16:creationId xmlns:a16="http://schemas.microsoft.com/office/drawing/2014/main" xmlns="" id="{5795FB93-6CB6-4874-80A9-CEACAE576B9F}"/>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8043404" y="4165638"/>
            <a:ext cx="340028" cy="434509"/>
          </a:xfrm>
          <a:prstGeom prst="rect">
            <a:avLst/>
          </a:prstGeom>
        </p:spPr>
      </p:pic>
      <p:grpSp>
        <p:nvGrpSpPr>
          <p:cNvPr id="163" name="Group 162">
            <a:extLst>
              <a:ext uri="{FF2B5EF4-FFF2-40B4-BE49-F238E27FC236}">
                <a16:creationId xmlns:a16="http://schemas.microsoft.com/office/drawing/2014/main" xmlns="" id="{F80A84E6-C76A-44E9-9019-B821E1F7F823}"/>
              </a:ext>
            </a:extLst>
          </p:cNvPr>
          <p:cNvGrpSpPr/>
          <p:nvPr/>
        </p:nvGrpSpPr>
        <p:grpSpPr>
          <a:xfrm>
            <a:off x="8646829" y="4477407"/>
            <a:ext cx="401967" cy="328243"/>
            <a:chOff x="5740693" y="1500973"/>
            <a:chExt cx="163380" cy="190611"/>
          </a:xfrm>
        </p:grpSpPr>
        <p:sp>
          <p:nvSpPr>
            <p:cNvPr id="164" name="Rectangle 163">
              <a:extLst>
                <a:ext uri="{FF2B5EF4-FFF2-40B4-BE49-F238E27FC236}">
                  <a16:creationId xmlns:a16="http://schemas.microsoft.com/office/drawing/2014/main" xmlns="" id="{97FF1ECF-C860-45B0-96CA-BA37FD0E386C}"/>
                </a:ext>
              </a:extLst>
            </p:cNvPr>
            <p:cNvSpPr/>
            <p:nvPr/>
          </p:nvSpPr>
          <p:spPr>
            <a:xfrm>
              <a:off x="5763744" y="1556343"/>
              <a:ext cx="115684" cy="98247"/>
            </a:xfrm>
            <a:prstGeom prst="rect">
              <a:avLst/>
            </a:prstGeom>
            <a:solidFill>
              <a:schemeClr val="bg1"/>
            </a:solidFill>
            <a:ln>
              <a:noFill/>
            </a:ln>
          </p:spPr>
          <p:txBody>
            <a:bodyPr vert="horz" wrap="square" lIns="91440" tIns="91440" rIns="91440" bIns="91440" numCol="1" rtlCol="0" anchor="t" anchorCtr="0" compatLnSpc="1">
              <a:prstTxWarp prst="textNoShape">
                <a:avLst/>
              </a:prstTxWarp>
            </a:bodyPr>
            <a:lstStyle/>
            <a:p>
              <a:pPr algn="ctr">
                <a:lnSpc>
                  <a:spcPct val="95000"/>
                </a:lnSpc>
              </a:pPr>
              <a:endParaRPr lang="en-US" sz="1200">
                <a:solidFill>
                  <a:schemeClr val="tx1"/>
                </a:solidFill>
              </a:endParaRPr>
            </a:p>
          </p:txBody>
        </p:sp>
        <p:pic>
          <p:nvPicPr>
            <p:cNvPr id="165" name="Picture 164">
              <a:extLst>
                <a:ext uri="{FF2B5EF4-FFF2-40B4-BE49-F238E27FC236}">
                  <a16:creationId xmlns:a16="http://schemas.microsoft.com/office/drawing/2014/main" xmlns="" id="{B54985FB-5360-484A-AC06-D1B216EE6E2F}"/>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5740693" y="1500973"/>
              <a:ext cx="163380" cy="190611"/>
            </a:xfrm>
            <a:prstGeom prst="rect">
              <a:avLst/>
            </a:prstGeom>
          </p:spPr>
        </p:pic>
      </p:grpSp>
      <p:sp>
        <p:nvSpPr>
          <p:cNvPr id="166" name="Rectangle 165">
            <a:extLst>
              <a:ext uri="{FF2B5EF4-FFF2-40B4-BE49-F238E27FC236}">
                <a16:creationId xmlns:a16="http://schemas.microsoft.com/office/drawing/2014/main" xmlns="" id="{401A02F5-CC20-4190-8171-52F4DB8187B8}"/>
              </a:ext>
            </a:extLst>
          </p:cNvPr>
          <p:cNvSpPr/>
          <p:nvPr/>
        </p:nvSpPr>
        <p:spPr>
          <a:xfrm>
            <a:off x="7112484" y="3371439"/>
            <a:ext cx="1824538" cy="369332"/>
          </a:xfrm>
          <a:prstGeom prst="rect">
            <a:avLst/>
          </a:prstGeom>
        </p:spPr>
        <p:txBody>
          <a:bodyPr wrap="none">
            <a:spAutoFit/>
          </a:bodyPr>
          <a:lstStyle/>
          <a:p>
            <a:pPr lvl="0"/>
            <a:r>
              <a:rPr lang="en-US" dirty="0">
                <a:solidFill>
                  <a:srgbClr val="C01818"/>
                </a:solidFill>
              </a:rPr>
              <a:t>MVISION Cloud</a:t>
            </a:r>
          </a:p>
        </p:txBody>
      </p:sp>
      <p:sp>
        <p:nvSpPr>
          <p:cNvPr id="169" name="Rectangle 168">
            <a:extLst>
              <a:ext uri="{FF2B5EF4-FFF2-40B4-BE49-F238E27FC236}">
                <a16:creationId xmlns:a16="http://schemas.microsoft.com/office/drawing/2014/main" xmlns="" id="{5F9F9294-26F7-4E7B-8977-AEAA46E4C96B}"/>
              </a:ext>
            </a:extLst>
          </p:cNvPr>
          <p:cNvSpPr/>
          <p:nvPr/>
        </p:nvSpPr>
        <p:spPr>
          <a:xfrm>
            <a:off x="1318029" y="3098845"/>
            <a:ext cx="736099" cy="215444"/>
          </a:xfrm>
          <a:prstGeom prst="rect">
            <a:avLst/>
          </a:prstGeom>
        </p:spPr>
        <p:txBody>
          <a:bodyPr wrap="none">
            <a:spAutoFit/>
          </a:bodyPr>
          <a:lstStyle/>
          <a:p>
            <a:r>
              <a:rPr lang="en-US" sz="800" dirty="0"/>
              <a:t>User Traffic</a:t>
            </a:r>
          </a:p>
        </p:txBody>
      </p:sp>
      <p:sp>
        <p:nvSpPr>
          <p:cNvPr id="170" name="Rectangle 169">
            <a:extLst>
              <a:ext uri="{FF2B5EF4-FFF2-40B4-BE49-F238E27FC236}">
                <a16:creationId xmlns:a16="http://schemas.microsoft.com/office/drawing/2014/main" xmlns="" id="{8B5CC0A5-C0A7-497A-9C31-B0875B64D744}"/>
              </a:ext>
            </a:extLst>
          </p:cNvPr>
          <p:cNvSpPr/>
          <p:nvPr/>
        </p:nvSpPr>
        <p:spPr>
          <a:xfrm>
            <a:off x="3830381" y="1293516"/>
            <a:ext cx="736099" cy="215444"/>
          </a:xfrm>
          <a:prstGeom prst="rect">
            <a:avLst/>
          </a:prstGeom>
        </p:spPr>
        <p:txBody>
          <a:bodyPr wrap="none">
            <a:spAutoFit/>
          </a:bodyPr>
          <a:lstStyle/>
          <a:p>
            <a:r>
              <a:rPr lang="en-US" sz="800" dirty="0"/>
              <a:t>User Traffic</a:t>
            </a:r>
          </a:p>
        </p:txBody>
      </p:sp>
      <p:cxnSp>
        <p:nvCxnSpPr>
          <p:cNvPr id="173" name="Straight Arrow Connector 172">
            <a:extLst>
              <a:ext uri="{FF2B5EF4-FFF2-40B4-BE49-F238E27FC236}">
                <a16:creationId xmlns:a16="http://schemas.microsoft.com/office/drawing/2014/main" xmlns="" id="{5C4EC9FD-1963-41BB-9489-A7EB375C1396}"/>
              </a:ext>
            </a:extLst>
          </p:cNvPr>
          <p:cNvCxnSpPr>
            <a:cxnSpLocks/>
          </p:cNvCxnSpPr>
          <p:nvPr/>
        </p:nvCxnSpPr>
        <p:spPr>
          <a:xfrm>
            <a:off x="2976684" y="4636326"/>
            <a:ext cx="4089513" cy="1"/>
          </a:xfrm>
          <a:prstGeom prst="straightConnector1">
            <a:avLst/>
          </a:prstGeom>
          <a:ln w="12700">
            <a:solidFill>
              <a:schemeClr val="accent5"/>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176" name="Straight Arrow Connector 175">
            <a:extLst>
              <a:ext uri="{FF2B5EF4-FFF2-40B4-BE49-F238E27FC236}">
                <a16:creationId xmlns:a16="http://schemas.microsoft.com/office/drawing/2014/main" xmlns="" id="{2C150787-6E98-476C-800B-4F954F65AD89}"/>
              </a:ext>
            </a:extLst>
          </p:cNvPr>
          <p:cNvCxnSpPr>
            <a:cxnSpLocks/>
            <a:stCxn id="117" idx="3"/>
          </p:cNvCxnSpPr>
          <p:nvPr/>
        </p:nvCxnSpPr>
        <p:spPr>
          <a:xfrm flipV="1">
            <a:off x="2909334" y="3356782"/>
            <a:ext cx="0" cy="472480"/>
          </a:xfrm>
          <a:prstGeom prst="straightConnector1">
            <a:avLst/>
          </a:prstGeom>
          <a:ln w="12700">
            <a:solidFill>
              <a:srgbClr val="F47321"/>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79" name="Straight Arrow Connector 178">
            <a:extLst>
              <a:ext uri="{FF2B5EF4-FFF2-40B4-BE49-F238E27FC236}">
                <a16:creationId xmlns:a16="http://schemas.microsoft.com/office/drawing/2014/main" xmlns="" id="{12B0AF6C-6934-4425-BC9A-512418BEE41B}"/>
              </a:ext>
            </a:extLst>
          </p:cNvPr>
          <p:cNvCxnSpPr>
            <a:cxnSpLocks/>
          </p:cNvCxnSpPr>
          <p:nvPr/>
        </p:nvCxnSpPr>
        <p:spPr>
          <a:xfrm flipV="1">
            <a:off x="2937927" y="4374156"/>
            <a:ext cx="0" cy="262170"/>
          </a:xfrm>
          <a:prstGeom prst="straightConnector1">
            <a:avLst/>
          </a:prstGeom>
          <a:ln w="12700">
            <a:solidFill>
              <a:schemeClr val="accent5"/>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81" name="Rectangle 180">
            <a:extLst>
              <a:ext uri="{FF2B5EF4-FFF2-40B4-BE49-F238E27FC236}">
                <a16:creationId xmlns:a16="http://schemas.microsoft.com/office/drawing/2014/main" xmlns="" id="{1977A333-3271-4B04-8AE9-D890A210B61B}"/>
              </a:ext>
            </a:extLst>
          </p:cNvPr>
          <p:cNvSpPr/>
          <p:nvPr/>
        </p:nvSpPr>
        <p:spPr>
          <a:xfrm>
            <a:off x="4247342" y="4636326"/>
            <a:ext cx="1402948" cy="215444"/>
          </a:xfrm>
          <a:prstGeom prst="rect">
            <a:avLst/>
          </a:prstGeom>
        </p:spPr>
        <p:txBody>
          <a:bodyPr wrap="none">
            <a:spAutoFit/>
          </a:bodyPr>
          <a:lstStyle/>
          <a:p>
            <a:pPr algn="ctr"/>
            <a:r>
              <a:rPr lang="en-US" sz="800" dirty="0"/>
              <a:t>Published Service Groups</a:t>
            </a:r>
          </a:p>
        </p:txBody>
      </p:sp>
      <p:sp>
        <p:nvSpPr>
          <p:cNvPr id="182" name="Text Placeholder 17">
            <a:extLst>
              <a:ext uri="{FF2B5EF4-FFF2-40B4-BE49-F238E27FC236}">
                <a16:creationId xmlns:a16="http://schemas.microsoft.com/office/drawing/2014/main" xmlns="" id="{D4B356FB-56BF-44A6-BBEC-603AAFD7A632}"/>
              </a:ext>
            </a:extLst>
          </p:cNvPr>
          <p:cNvSpPr txBox="1">
            <a:spLocks/>
          </p:cNvSpPr>
          <p:nvPr/>
        </p:nvSpPr>
        <p:spPr>
          <a:xfrm>
            <a:off x="481661" y="514533"/>
            <a:ext cx="8230898" cy="193465"/>
          </a:xfrm>
          <a:prstGeom prst="rect">
            <a:avLst/>
          </a:prstGeom>
        </p:spPr>
        <p:txBody>
          <a:bodyPr vert="horz" lIns="0" tIns="0" rIns="0" bIns="0" rtlCol="0">
            <a:normAutofit/>
          </a:bodyPr>
          <a:lstStyle>
            <a:lvl1pPr marL="0" indent="0" algn="l" defTabSz="685800" rtl="0" eaLnBrk="1" latinLnBrk="0" hangingPunct="1">
              <a:lnSpc>
                <a:spcPct val="90000"/>
              </a:lnSpc>
              <a:spcBef>
                <a:spcPts val="0"/>
              </a:spcBef>
              <a:buFont typeface="Wingdings" panose="05000000000000000000" pitchFamily="2" charset="2"/>
              <a:buNone/>
              <a:defRPr lang="en-US" sz="1200" kern="1200" baseline="0" dirty="0" smtClean="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0" indent="0" algn="l" defTabSz="685800" rtl="0" eaLnBrk="1" latinLnBrk="0" hangingPunct="1">
              <a:lnSpc>
                <a:spcPct val="90000"/>
              </a:lnSpc>
              <a:spcBef>
                <a:spcPts val="600"/>
              </a:spcBef>
              <a:buClr>
                <a:schemeClr val="bg2"/>
              </a:buClr>
              <a:buFont typeface="Wingdings" panose="05000000000000000000" pitchFamily="2" charset="2"/>
              <a:buNone/>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457200" indent="-171450" algn="l" defTabSz="685800" rtl="0" eaLnBrk="1" latinLnBrk="0" hangingPunct="1">
              <a:lnSpc>
                <a:spcPct val="90000"/>
              </a:lnSpc>
              <a:spcBef>
                <a:spcPts val="600"/>
              </a:spcBef>
              <a:buClr>
                <a:schemeClr val="bg2"/>
              </a:buClr>
              <a:buFont typeface="Wingdings" panose="05000000000000000000" pitchFamily="2" charset="2"/>
              <a:buChar char="§"/>
              <a:defRPr sz="1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742950" indent="-171450" algn="l" defTabSz="685800" rtl="0" eaLnBrk="1" latinLnBrk="0" hangingPunct="1">
              <a:lnSpc>
                <a:spcPct val="90000"/>
              </a:lnSpc>
              <a:spcBef>
                <a:spcPts val="600"/>
              </a:spcBef>
              <a:buClr>
                <a:schemeClr val="bg2"/>
              </a:buClr>
              <a:buFont typeface="Wingdings" panose="05000000000000000000" pitchFamily="2" charset="2"/>
              <a:buChar char="§"/>
              <a:defRPr sz="11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028700" indent="-171450" algn="l" defTabSz="685800" rtl="0" eaLnBrk="1" latinLnBrk="0" hangingPunct="1">
              <a:lnSpc>
                <a:spcPct val="90000"/>
              </a:lnSpc>
              <a:spcBef>
                <a:spcPts val="600"/>
              </a:spcBef>
              <a:buClr>
                <a:schemeClr val="bg2"/>
              </a:buClr>
              <a:buFont typeface="Wingdings" panose="05000000000000000000" pitchFamily="2" charset="2"/>
              <a:buChar char="§"/>
              <a:defRPr sz="11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Shadow IT Architecture &amp; Closed Loop Remediation (Hybrid Managed)</a:t>
            </a:r>
          </a:p>
        </p:txBody>
      </p:sp>
      <p:cxnSp>
        <p:nvCxnSpPr>
          <p:cNvPr id="186" name="Straight Arrow Connector 185">
            <a:extLst>
              <a:ext uri="{FF2B5EF4-FFF2-40B4-BE49-F238E27FC236}">
                <a16:creationId xmlns:a16="http://schemas.microsoft.com/office/drawing/2014/main" xmlns="" id="{5B7DD686-F8B5-46A2-A23D-EB732008B44A}"/>
              </a:ext>
            </a:extLst>
          </p:cNvPr>
          <p:cNvCxnSpPr>
            <a:cxnSpLocks/>
          </p:cNvCxnSpPr>
          <p:nvPr/>
        </p:nvCxnSpPr>
        <p:spPr>
          <a:xfrm>
            <a:off x="2470951" y="1613098"/>
            <a:ext cx="0" cy="1395354"/>
          </a:xfrm>
          <a:prstGeom prst="straightConnector1">
            <a:avLst/>
          </a:prstGeom>
          <a:ln w="12700">
            <a:solidFill>
              <a:srgbClr val="F47321"/>
            </a:solidFill>
            <a:prstDash val="dash"/>
            <a:headEnd type="triangle"/>
            <a:tailEnd type="none"/>
          </a:ln>
        </p:spPr>
        <p:style>
          <a:lnRef idx="1">
            <a:schemeClr val="accent1"/>
          </a:lnRef>
          <a:fillRef idx="0">
            <a:schemeClr val="accent1"/>
          </a:fillRef>
          <a:effectRef idx="0">
            <a:schemeClr val="accent1"/>
          </a:effectRef>
          <a:fontRef idx="minor">
            <a:schemeClr val="tx1"/>
          </a:fontRef>
        </p:style>
      </p:cxnSp>
      <p:sp>
        <p:nvSpPr>
          <p:cNvPr id="189" name="Rectangle 188">
            <a:extLst>
              <a:ext uri="{FF2B5EF4-FFF2-40B4-BE49-F238E27FC236}">
                <a16:creationId xmlns:a16="http://schemas.microsoft.com/office/drawing/2014/main" xmlns="" id="{CCAFBE02-E9D4-44C4-BFA8-ED36B5A7222E}"/>
              </a:ext>
            </a:extLst>
          </p:cNvPr>
          <p:cNvSpPr/>
          <p:nvPr/>
        </p:nvSpPr>
        <p:spPr>
          <a:xfrm rot="5400000">
            <a:off x="2228812" y="1990714"/>
            <a:ext cx="748923" cy="338554"/>
          </a:xfrm>
          <a:prstGeom prst="rect">
            <a:avLst/>
          </a:prstGeom>
        </p:spPr>
        <p:txBody>
          <a:bodyPr wrap="square">
            <a:spAutoFit/>
          </a:bodyPr>
          <a:lstStyle/>
          <a:p>
            <a:pPr algn="ctr"/>
            <a:r>
              <a:rPr lang="en-US" sz="800" dirty="0"/>
              <a:t>Service Group Sync</a:t>
            </a:r>
          </a:p>
        </p:txBody>
      </p:sp>
      <p:cxnSp>
        <p:nvCxnSpPr>
          <p:cNvPr id="190" name="Straight Arrow Connector 189">
            <a:extLst>
              <a:ext uri="{FF2B5EF4-FFF2-40B4-BE49-F238E27FC236}">
                <a16:creationId xmlns:a16="http://schemas.microsoft.com/office/drawing/2014/main" xmlns="" id="{D53DE6E4-5225-431E-A583-F8289EA04A6A}"/>
              </a:ext>
            </a:extLst>
          </p:cNvPr>
          <p:cNvCxnSpPr>
            <a:cxnSpLocks/>
          </p:cNvCxnSpPr>
          <p:nvPr/>
        </p:nvCxnSpPr>
        <p:spPr>
          <a:xfrm flipV="1">
            <a:off x="8239922" y="1143569"/>
            <a:ext cx="728763" cy="7954"/>
          </a:xfrm>
          <a:prstGeom prst="straightConnector1">
            <a:avLst/>
          </a:prstGeom>
          <a:ln w="12700">
            <a:solidFill>
              <a:schemeClr val="bg2"/>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192" name="Straight Arrow Connector 191">
            <a:extLst>
              <a:ext uri="{FF2B5EF4-FFF2-40B4-BE49-F238E27FC236}">
                <a16:creationId xmlns:a16="http://schemas.microsoft.com/office/drawing/2014/main" xmlns="" id="{D9D61F53-4326-4769-AE06-03E8A7CF2708}"/>
              </a:ext>
            </a:extLst>
          </p:cNvPr>
          <p:cNvCxnSpPr>
            <a:cxnSpLocks/>
          </p:cNvCxnSpPr>
          <p:nvPr/>
        </p:nvCxnSpPr>
        <p:spPr>
          <a:xfrm flipV="1">
            <a:off x="8239922" y="1310699"/>
            <a:ext cx="728763" cy="7954"/>
          </a:xfrm>
          <a:prstGeom prst="straightConnector1">
            <a:avLst/>
          </a:prstGeom>
          <a:ln w="12700">
            <a:solidFill>
              <a:schemeClr val="accent6"/>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193" name="Straight Arrow Connector 192">
            <a:extLst>
              <a:ext uri="{FF2B5EF4-FFF2-40B4-BE49-F238E27FC236}">
                <a16:creationId xmlns:a16="http://schemas.microsoft.com/office/drawing/2014/main" xmlns="" id="{BCD673EA-DAB2-40A1-B212-D393B2C43CA2}"/>
              </a:ext>
            </a:extLst>
          </p:cNvPr>
          <p:cNvCxnSpPr>
            <a:cxnSpLocks/>
          </p:cNvCxnSpPr>
          <p:nvPr/>
        </p:nvCxnSpPr>
        <p:spPr>
          <a:xfrm flipV="1">
            <a:off x="8239921" y="1470703"/>
            <a:ext cx="728763" cy="7954"/>
          </a:xfrm>
          <a:prstGeom prst="straightConnector1">
            <a:avLst/>
          </a:prstGeom>
          <a:ln w="12700">
            <a:solidFill>
              <a:schemeClr val="accent5"/>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194" name="Rectangle 193">
            <a:extLst>
              <a:ext uri="{FF2B5EF4-FFF2-40B4-BE49-F238E27FC236}">
                <a16:creationId xmlns:a16="http://schemas.microsoft.com/office/drawing/2014/main" xmlns="" id="{B82D8F0B-E068-4A16-ACC6-A1B81A298E2D}"/>
              </a:ext>
            </a:extLst>
          </p:cNvPr>
          <p:cNvSpPr/>
          <p:nvPr/>
        </p:nvSpPr>
        <p:spPr>
          <a:xfrm>
            <a:off x="7550349" y="1047969"/>
            <a:ext cx="736099" cy="215444"/>
          </a:xfrm>
          <a:prstGeom prst="rect">
            <a:avLst/>
          </a:prstGeom>
        </p:spPr>
        <p:txBody>
          <a:bodyPr wrap="none">
            <a:spAutoFit/>
          </a:bodyPr>
          <a:lstStyle/>
          <a:p>
            <a:r>
              <a:rPr lang="en-US" sz="800" dirty="0"/>
              <a:t>User Traffic</a:t>
            </a:r>
          </a:p>
        </p:txBody>
      </p:sp>
      <p:sp>
        <p:nvSpPr>
          <p:cNvPr id="195" name="Rectangle 194">
            <a:extLst>
              <a:ext uri="{FF2B5EF4-FFF2-40B4-BE49-F238E27FC236}">
                <a16:creationId xmlns:a16="http://schemas.microsoft.com/office/drawing/2014/main" xmlns="" id="{C14EA620-F656-4DCE-A779-CDE9643A9C4B}"/>
              </a:ext>
            </a:extLst>
          </p:cNvPr>
          <p:cNvSpPr/>
          <p:nvPr/>
        </p:nvSpPr>
        <p:spPr>
          <a:xfrm>
            <a:off x="7382033" y="1372779"/>
            <a:ext cx="904415" cy="215444"/>
          </a:xfrm>
          <a:prstGeom prst="rect">
            <a:avLst/>
          </a:prstGeom>
        </p:spPr>
        <p:txBody>
          <a:bodyPr wrap="none">
            <a:spAutoFit/>
          </a:bodyPr>
          <a:lstStyle/>
          <a:p>
            <a:pPr algn="ctr"/>
            <a:r>
              <a:rPr lang="en-US" sz="800" dirty="0"/>
              <a:t>Service Groups</a:t>
            </a:r>
          </a:p>
        </p:txBody>
      </p:sp>
      <p:sp>
        <p:nvSpPr>
          <p:cNvPr id="196" name="Rectangle 195">
            <a:extLst>
              <a:ext uri="{FF2B5EF4-FFF2-40B4-BE49-F238E27FC236}">
                <a16:creationId xmlns:a16="http://schemas.microsoft.com/office/drawing/2014/main" xmlns="" id="{9CD527E9-2EEE-40DA-9A3D-6C14E474BEFF}"/>
              </a:ext>
            </a:extLst>
          </p:cNvPr>
          <p:cNvSpPr/>
          <p:nvPr/>
        </p:nvSpPr>
        <p:spPr>
          <a:xfrm>
            <a:off x="7427313" y="1210374"/>
            <a:ext cx="854722" cy="215444"/>
          </a:xfrm>
          <a:prstGeom prst="rect">
            <a:avLst/>
          </a:prstGeom>
        </p:spPr>
        <p:txBody>
          <a:bodyPr wrap="none">
            <a:spAutoFit/>
          </a:bodyPr>
          <a:lstStyle/>
          <a:p>
            <a:pPr algn="ctr"/>
            <a:r>
              <a:rPr lang="en-US" sz="800" dirty="0"/>
              <a:t>Log Collection</a:t>
            </a:r>
          </a:p>
        </p:txBody>
      </p:sp>
      <p:sp>
        <p:nvSpPr>
          <p:cNvPr id="197" name="Rectangle 196">
            <a:extLst>
              <a:ext uri="{FF2B5EF4-FFF2-40B4-BE49-F238E27FC236}">
                <a16:creationId xmlns:a16="http://schemas.microsoft.com/office/drawing/2014/main" xmlns="" id="{29FE488C-B3AC-4903-949C-248D201F7DA4}"/>
              </a:ext>
            </a:extLst>
          </p:cNvPr>
          <p:cNvSpPr/>
          <p:nvPr/>
        </p:nvSpPr>
        <p:spPr>
          <a:xfrm>
            <a:off x="3031352" y="4133906"/>
            <a:ext cx="740908" cy="369332"/>
          </a:xfrm>
          <a:prstGeom prst="rect">
            <a:avLst/>
          </a:prstGeom>
        </p:spPr>
        <p:txBody>
          <a:bodyPr wrap="none">
            <a:spAutoFit/>
          </a:bodyPr>
          <a:lstStyle/>
          <a:p>
            <a:pPr lvl="0"/>
            <a:r>
              <a:rPr lang="en-US" sz="900" dirty="0">
                <a:solidFill>
                  <a:schemeClr val="accent6"/>
                </a:solidFill>
              </a:rPr>
              <a:t>Enterprise</a:t>
            </a:r>
          </a:p>
          <a:p>
            <a:pPr lvl="0"/>
            <a:r>
              <a:rPr lang="en-US" sz="900" dirty="0">
                <a:solidFill>
                  <a:schemeClr val="accent6"/>
                </a:solidFill>
              </a:rPr>
              <a:t>Connector</a:t>
            </a:r>
          </a:p>
        </p:txBody>
      </p:sp>
      <p:grpSp>
        <p:nvGrpSpPr>
          <p:cNvPr id="198" name="Group 18">
            <a:extLst>
              <a:ext uri="{FF2B5EF4-FFF2-40B4-BE49-F238E27FC236}">
                <a16:creationId xmlns:a16="http://schemas.microsoft.com/office/drawing/2014/main" xmlns="" id="{AFE55574-C317-4BFC-BE36-B5DFF4824E2D}"/>
              </a:ext>
            </a:extLst>
          </p:cNvPr>
          <p:cNvGrpSpPr>
            <a:grpSpLocks noChangeAspect="1"/>
          </p:cNvGrpSpPr>
          <p:nvPr/>
        </p:nvGrpSpPr>
        <p:grpSpPr bwMode="auto">
          <a:xfrm>
            <a:off x="7784647" y="131422"/>
            <a:ext cx="1184037" cy="232886"/>
            <a:chOff x="1370" y="1323"/>
            <a:chExt cx="3020" cy="594"/>
          </a:xfrm>
        </p:grpSpPr>
        <p:sp>
          <p:nvSpPr>
            <p:cNvPr id="199" name="Freeform 19">
              <a:extLst>
                <a:ext uri="{FF2B5EF4-FFF2-40B4-BE49-F238E27FC236}">
                  <a16:creationId xmlns:a16="http://schemas.microsoft.com/office/drawing/2014/main" xmlns="" id="{F12A0DBD-854D-42D2-8CAF-D269053F4AA5}"/>
                </a:ext>
              </a:extLst>
            </p:cNvPr>
            <p:cNvSpPr>
              <a:spLocks/>
            </p:cNvSpPr>
            <p:nvPr userDrawn="1"/>
          </p:nvSpPr>
          <p:spPr bwMode="auto">
            <a:xfrm>
              <a:off x="2536" y="1442"/>
              <a:ext cx="344" cy="360"/>
            </a:xfrm>
            <a:custGeom>
              <a:avLst/>
              <a:gdLst>
                <a:gd name="T0" fmla="*/ 194 w 195"/>
                <a:gd name="T1" fmla="*/ 150 h 202"/>
                <a:gd name="T2" fmla="*/ 150 w 195"/>
                <a:gd name="T3" fmla="*/ 124 h 202"/>
                <a:gd name="T4" fmla="*/ 146 w 195"/>
                <a:gd name="T5" fmla="*/ 129 h 202"/>
                <a:gd name="T6" fmla="*/ 105 w 195"/>
                <a:gd name="T7" fmla="*/ 153 h 202"/>
                <a:gd name="T8" fmla="*/ 53 w 195"/>
                <a:gd name="T9" fmla="*/ 101 h 202"/>
                <a:gd name="T10" fmla="*/ 105 w 195"/>
                <a:gd name="T11" fmla="*/ 49 h 202"/>
                <a:gd name="T12" fmla="*/ 146 w 195"/>
                <a:gd name="T13" fmla="*/ 73 h 202"/>
                <a:gd name="T14" fmla="*/ 150 w 195"/>
                <a:gd name="T15" fmla="*/ 79 h 202"/>
                <a:gd name="T16" fmla="*/ 195 w 195"/>
                <a:gd name="T17" fmla="*/ 52 h 202"/>
                <a:gd name="T18" fmla="*/ 191 w 195"/>
                <a:gd name="T19" fmla="*/ 46 h 202"/>
                <a:gd name="T20" fmla="*/ 105 w 195"/>
                <a:gd name="T21" fmla="*/ 0 h 202"/>
                <a:gd name="T22" fmla="*/ 0 w 195"/>
                <a:gd name="T23" fmla="*/ 101 h 202"/>
                <a:gd name="T24" fmla="*/ 105 w 195"/>
                <a:gd name="T25" fmla="*/ 202 h 202"/>
                <a:gd name="T26" fmla="*/ 191 w 195"/>
                <a:gd name="T27" fmla="*/ 156 h 202"/>
                <a:gd name="T28" fmla="*/ 194 w 195"/>
                <a:gd name="T29" fmla="*/ 150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5" h="202">
                  <a:moveTo>
                    <a:pt x="194" y="150"/>
                  </a:moveTo>
                  <a:cubicBezTo>
                    <a:pt x="150" y="124"/>
                    <a:pt x="150" y="124"/>
                    <a:pt x="150" y="124"/>
                  </a:cubicBezTo>
                  <a:cubicBezTo>
                    <a:pt x="146" y="129"/>
                    <a:pt x="146" y="129"/>
                    <a:pt x="146" y="129"/>
                  </a:cubicBezTo>
                  <a:cubicBezTo>
                    <a:pt x="136" y="145"/>
                    <a:pt x="122" y="153"/>
                    <a:pt x="105" y="153"/>
                  </a:cubicBezTo>
                  <a:cubicBezTo>
                    <a:pt x="76" y="153"/>
                    <a:pt x="53" y="131"/>
                    <a:pt x="53" y="101"/>
                  </a:cubicBezTo>
                  <a:cubicBezTo>
                    <a:pt x="53" y="72"/>
                    <a:pt x="76" y="49"/>
                    <a:pt x="105" y="49"/>
                  </a:cubicBezTo>
                  <a:cubicBezTo>
                    <a:pt x="123" y="49"/>
                    <a:pt x="136" y="57"/>
                    <a:pt x="146" y="73"/>
                  </a:cubicBezTo>
                  <a:cubicBezTo>
                    <a:pt x="150" y="79"/>
                    <a:pt x="150" y="79"/>
                    <a:pt x="150" y="79"/>
                  </a:cubicBezTo>
                  <a:cubicBezTo>
                    <a:pt x="195" y="52"/>
                    <a:pt x="195" y="52"/>
                    <a:pt x="195" y="52"/>
                  </a:cubicBezTo>
                  <a:cubicBezTo>
                    <a:pt x="191" y="46"/>
                    <a:pt x="191" y="46"/>
                    <a:pt x="191" y="46"/>
                  </a:cubicBezTo>
                  <a:cubicBezTo>
                    <a:pt x="169" y="15"/>
                    <a:pt x="141" y="0"/>
                    <a:pt x="105" y="0"/>
                  </a:cubicBezTo>
                  <a:cubicBezTo>
                    <a:pt x="37" y="0"/>
                    <a:pt x="0" y="52"/>
                    <a:pt x="0" y="101"/>
                  </a:cubicBezTo>
                  <a:cubicBezTo>
                    <a:pt x="0" y="150"/>
                    <a:pt x="37" y="202"/>
                    <a:pt x="105" y="202"/>
                  </a:cubicBezTo>
                  <a:cubicBezTo>
                    <a:pt x="140" y="202"/>
                    <a:pt x="173" y="184"/>
                    <a:pt x="191" y="156"/>
                  </a:cubicBezTo>
                  <a:lnTo>
                    <a:pt x="194" y="150"/>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200" name="Freeform 20">
              <a:extLst>
                <a:ext uri="{FF2B5EF4-FFF2-40B4-BE49-F238E27FC236}">
                  <a16:creationId xmlns:a16="http://schemas.microsoft.com/office/drawing/2014/main" xmlns="" id="{FF042342-706B-4474-8400-9B89AC9EFA69}"/>
                </a:ext>
              </a:extLst>
            </p:cNvPr>
            <p:cNvSpPr>
              <a:spLocks noEditPoints="1"/>
            </p:cNvSpPr>
            <p:nvPr userDrawn="1"/>
          </p:nvSpPr>
          <p:spPr bwMode="auto">
            <a:xfrm>
              <a:off x="2875" y="1326"/>
              <a:ext cx="447" cy="476"/>
            </a:xfrm>
            <a:custGeom>
              <a:avLst/>
              <a:gdLst>
                <a:gd name="T0" fmla="*/ 0 w 447"/>
                <a:gd name="T1" fmla="*/ 476 h 476"/>
                <a:gd name="T2" fmla="*/ 109 w 447"/>
                <a:gd name="T3" fmla="*/ 476 h 476"/>
                <a:gd name="T4" fmla="*/ 141 w 447"/>
                <a:gd name="T5" fmla="*/ 394 h 476"/>
                <a:gd name="T6" fmla="*/ 305 w 447"/>
                <a:gd name="T7" fmla="*/ 394 h 476"/>
                <a:gd name="T8" fmla="*/ 337 w 447"/>
                <a:gd name="T9" fmla="*/ 476 h 476"/>
                <a:gd name="T10" fmla="*/ 447 w 447"/>
                <a:gd name="T11" fmla="*/ 476 h 476"/>
                <a:gd name="T12" fmla="*/ 250 w 447"/>
                <a:gd name="T13" fmla="*/ 0 h 476"/>
                <a:gd name="T14" fmla="*/ 153 w 447"/>
                <a:gd name="T15" fmla="*/ 0 h 476"/>
                <a:gd name="T16" fmla="*/ 180 w 447"/>
                <a:gd name="T17" fmla="*/ 63 h 476"/>
                <a:gd name="T18" fmla="*/ 0 w 447"/>
                <a:gd name="T19" fmla="*/ 476 h 476"/>
                <a:gd name="T20" fmla="*/ 224 w 447"/>
                <a:gd name="T21" fmla="*/ 187 h 476"/>
                <a:gd name="T22" fmla="*/ 268 w 447"/>
                <a:gd name="T23" fmla="*/ 299 h 476"/>
                <a:gd name="T24" fmla="*/ 178 w 447"/>
                <a:gd name="T25" fmla="*/ 299 h 476"/>
                <a:gd name="T26" fmla="*/ 224 w 447"/>
                <a:gd name="T27" fmla="*/ 187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47" h="476">
                  <a:moveTo>
                    <a:pt x="0" y="476"/>
                  </a:moveTo>
                  <a:lnTo>
                    <a:pt x="109" y="476"/>
                  </a:lnTo>
                  <a:lnTo>
                    <a:pt x="141" y="394"/>
                  </a:lnTo>
                  <a:lnTo>
                    <a:pt x="305" y="394"/>
                  </a:lnTo>
                  <a:lnTo>
                    <a:pt x="337" y="476"/>
                  </a:lnTo>
                  <a:lnTo>
                    <a:pt x="447" y="476"/>
                  </a:lnTo>
                  <a:lnTo>
                    <a:pt x="250" y="0"/>
                  </a:lnTo>
                  <a:lnTo>
                    <a:pt x="153" y="0"/>
                  </a:lnTo>
                  <a:lnTo>
                    <a:pt x="180" y="63"/>
                  </a:lnTo>
                  <a:lnTo>
                    <a:pt x="0" y="476"/>
                  </a:lnTo>
                  <a:close/>
                  <a:moveTo>
                    <a:pt x="224" y="187"/>
                  </a:moveTo>
                  <a:lnTo>
                    <a:pt x="268" y="299"/>
                  </a:lnTo>
                  <a:lnTo>
                    <a:pt x="178" y="299"/>
                  </a:lnTo>
                  <a:lnTo>
                    <a:pt x="224" y="187"/>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201" name="Freeform 21">
              <a:extLst>
                <a:ext uri="{FF2B5EF4-FFF2-40B4-BE49-F238E27FC236}">
                  <a16:creationId xmlns:a16="http://schemas.microsoft.com/office/drawing/2014/main" xmlns="" id="{69A7B11B-C980-4DA7-AFF0-92EF3BD0414C}"/>
                </a:ext>
              </a:extLst>
            </p:cNvPr>
            <p:cNvSpPr>
              <a:spLocks noEditPoints="1"/>
            </p:cNvSpPr>
            <p:nvPr userDrawn="1"/>
          </p:nvSpPr>
          <p:spPr bwMode="auto">
            <a:xfrm>
              <a:off x="2875" y="1326"/>
              <a:ext cx="447" cy="476"/>
            </a:xfrm>
            <a:custGeom>
              <a:avLst/>
              <a:gdLst>
                <a:gd name="T0" fmla="*/ 0 w 447"/>
                <a:gd name="T1" fmla="*/ 476 h 476"/>
                <a:gd name="T2" fmla="*/ 109 w 447"/>
                <a:gd name="T3" fmla="*/ 476 h 476"/>
                <a:gd name="T4" fmla="*/ 141 w 447"/>
                <a:gd name="T5" fmla="*/ 394 h 476"/>
                <a:gd name="T6" fmla="*/ 305 w 447"/>
                <a:gd name="T7" fmla="*/ 394 h 476"/>
                <a:gd name="T8" fmla="*/ 337 w 447"/>
                <a:gd name="T9" fmla="*/ 476 h 476"/>
                <a:gd name="T10" fmla="*/ 447 w 447"/>
                <a:gd name="T11" fmla="*/ 476 h 476"/>
                <a:gd name="T12" fmla="*/ 250 w 447"/>
                <a:gd name="T13" fmla="*/ 0 h 476"/>
                <a:gd name="T14" fmla="*/ 153 w 447"/>
                <a:gd name="T15" fmla="*/ 0 h 476"/>
                <a:gd name="T16" fmla="*/ 180 w 447"/>
                <a:gd name="T17" fmla="*/ 63 h 476"/>
                <a:gd name="T18" fmla="*/ 0 w 447"/>
                <a:gd name="T19" fmla="*/ 476 h 476"/>
                <a:gd name="T20" fmla="*/ 224 w 447"/>
                <a:gd name="T21" fmla="*/ 187 h 476"/>
                <a:gd name="T22" fmla="*/ 268 w 447"/>
                <a:gd name="T23" fmla="*/ 299 h 476"/>
                <a:gd name="T24" fmla="*/ 178 w 447"/>
                <a:gd name="T25" fmla="*/ 299 h 476"/>
                <a:gd name="T26" fmla="*/ 224 w 447"/>
                <a:gd name="T27" fmla="*/ 187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47" h="476">
                  <a:moveTo>
                    <a:pt x="0" y="476"/>
                  </a:moveTo>
                  <a:lnTo>
                    <a:pt x="109" y="476"/>
                  </a:lnTo>
                  <a:lnTo>
                    <a:pt x="141" y="394"/>
                  </a:lnTo>
                  <a:lnTo>
                    <a:pt x="305" y="394"/>
                  </a:lnTo>
                  <a:lnTo>
                    <a:pt x="337" y="476"/>
                  </a:lnTo>
                  <a:lnTo>
                    <a:pt x="447" y="476"/>
                  </a:lnTo>
                  <a:lnTo>
                    <a:pt x="250" y="0"/>
                  </a:lnTo>
                  <a:lnTo>
                    <a:pt x="153" y="0"/>
                  </a:lnTo>
                  <a:lnTo>
                    <a:pt x="180" y="63"/>
                  </a:lnTo>
                  <a:lnTo>
                    <a:pt x="0" y="476"/>
                  </a:lnTo>
                  <a:moveTo>
                    <a:pt x="224" y="187"/>
                  </a:moveTo>
                  <a:lnTo>
                    <a:pt x="268" y="299"/>
                  </a:lnTo>
                  <a:lnTo>
                    <a:pt x="178" y="299"/>
                  </a:lnTo>
                  <a:lnTo>
                    <a:pt x="224" y="18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202" name="Freeform 22">
              <a:extLst>
                <a:ext uri="{FF2B5EF4-FFF2-40B4-BE49-F238E27FC236}">
                  <a16:creationId xmlns:a16="http://schemas.microsoft.com/office/drawing/2014/main" xmlns="" id="{F0229B1E-E45C-4E4D-868B-96F02B85A67E}"/>
                </a:ext>
              </a:extLst>
            </p:cNvPr>
            <p:cNvSpPr>
              <a:spLocks/>
            </p:cNvSpPr>
            <p:nvPr userDrawn="1"/>
          </p:nvSpPr>
          <p:spPr bwMode="auto">
            <a:xfrm>
              <a:off x="3325" y="1326"/>
              <a:ext cx="249" cy="476"/>
            </a:xfrm>
            <a:custGeom>
              <a:avLst/>
              <a:gdLst>
                <a:gd name="T0" fmla="*/ 23 w 141"/>
                <a:gd name="T1" fmla="*/ 267 h 267"/>
                <a:gd name="T2" fmla="*/ 78 w 141"/>
                <a:gd name="T3" fmla="*/ 267 h 267"/>
                <a:gd name="T4" fmla="*/ 78 w 141"/>
                <a:gd name="T5" fmla="*/ 147 h 267"/>
                <a:gd name="T6" fmla="*/ 113 w 141"/>
                <a:gd name="T7" fmla="*/ 147 h 267"/>
                <a:gd name="T8" fmla="*/ 113 w 141"/>
                <a:gd name="T9" fmla="*/ 97 h 267"/>
                <a:gd name="T10" fmla="*/ 78 w 141"/>
                <a:gd name="T11" fmla="*/ 97 h 267"/>
                <a:gd name="T12" fmla="*/ 78 w 141"/>
                <a:gd name="T13" fmla="*/ 73 h 267"/>
                <a:gd name="T14" fmla="*/ 97 w 141"/>
                <a:gd name="T15" fmla="*/ 52 h 267"/>
                <a:gd name="T16" fmla="*/ 112 w 141"/>
                <a:gd name="T17" fmla="*/ 55 h 267"/>
                <a:gd name="T18" fmla="*/ 118 w 141"/>
                <a:gd name="T19" fmla="*/ 58 h 267"/>
                <a:gd name="T20" fmla="*/ 141 w 141"/>
                <a:gd name="T21" fmla="*/ 9 h 267"/>
                <a:gd name="T22" fmla="*/ 134 w 141"/>
                <a:gd name="T23" fmla="*/ 6 h 267"/>
                <a:gd name="T24" fmla="*/ 101 w 141"/>
                <a:gd name="T25" fmla="*/ 0 h 267"/>
                <a:gd name="T26" fmla="*/ 42 w 141"/>
                <a:gd name="T27" fmla="*/ 23 h 267"/>
                <a:gd name="T28" fmla="*/ 23 w 141"/>
                <a:gd name="T29" fmla="*/ 75 h 267"/>
                <a:gd name="T30" fmla="*/ 23 w 141"/>
                <a:gd name="T31" fmla="*/ 97 h 267"/>
                <a:gd name="T32" fmla="*/ 0 w 141"/>
                <a:gd name="T33" fmla="*/ 97 h 267"/>
                <a:gd name="T34" fmla="*/ 0 w 141"/>
                <a:gd name="T35" fmla="*/ 147 h 267"/>
                <a:gd name="T36" fmla="*/ 23 w 141"/>
                <a:gd name="T37" fmla="*/ 147 h 267"/>
                <a:gd name="T38" fmla="*/ 23 w 141"/>
                <a:gd name="T39" fmla="*/ 267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1" h="267">
                  <a:moveTo>
                    <a:pt x="23" y="267"/>
                  </a:moveTo>
                  <a:cubicBezTo>
                    <a:pt x="78" y="267"/>
                    <a:pt x="78" y="267"/>
                    <a:pt x="78" y="267"/>
                  </a:cubicBezTo>
                  <a:cubicBezTo>
                    <a:pt x="78" y="147"/>
                    <a:pt x="78" y="147"/>
                    <a:pt x="78" y="147"/>
                  </a:cubicBezTo>
                  <a:cubicBezTo>
                    <a:pt x="113" y="147"/>
                    <a:pt x="113" y="147"/>
                    <a:pt x="113" y="147"/>
                  </a:cubicBezTo>
                  <a:cubicBezTo>
                    <a:pt x="113" y="97"/>
                    <a:pt x="113" y="97"/>
                    <a:pt x="113" y="97"/>
                  </a:cubicBezTo>
                  <a:cubicBezTo>
                    <a:pt x="78" y="97"/>
                    <a:pt x="78" y="97"/>
                    <a:pt x="78" y="97"/>
                  </a:cubicBezTo>
                  <a:cubicBezTo>
                    <a:pt x="78" y="73"/>
                    <a:pt x="78" y="73"/>
                    <a:pt x="78" y="73"/>
                  </a:cubicBezTo>
                  <a:cubicBezTo>
                    <a:pt x="78" y="63"/>
                    <a:pt x="84" y="52"/>
                    <a:pt x="97" y="52"/>
                  </a:cubicBezTo>
                  <a:cubicBezTo>
                    <a:pt x="104" y="52"/>
                    <a:pt x="108" y="53"/>
                    <a:pt x="112" y="55"/>
                  </a:cubicBezTo>
                  <a:cubicBezTo>
                    <a:pt x="118" y="58"/>
                    <a:pt x="118" y="58"/>
                    <a:pt x="118" y="58"/>
                  </a:cubicBezTo>
                  <a:cubicBezTo>
                    <a:pt x="141" y="9"/>
                    <a:pt x="141" y="9"/>
                    <a:pt x="141" y="9"/>
                  </a:cubicBezTo>
                  <a:cubicBezTo>
                    <a:pt x="134" y="6"/>
                    <a:pt x="134" y="6"/>
                    <a:pt x="134" y="6"/>
                  </a:cubicBezTo>
                  <a:cubicBezTo>
                    <a:pt x="124" y="2"/>
                    <a:pt x="110" y="0"/>
                    <a:pt x="101" y="0"/>
                  </a:cubicBezTo>
                  <a:cubicBezTo>
                    <a:pt x="76" y="0"/>
                    <a:pt x="56" y="8"/>
                    <a:pt x="42" y="23"/>
                  </a:cubicBezTo>
                  <a:cubicBezTo>
                    <a:pt x="30" y="37"/>
                    <a:pt x="23" y="55"/>
                    <a:pt x="23" y="75"/>
                  </a:cubicBezTo>
                  <a:cubicBezTo>
                    <a:pt x="23" y="97"/>
                    <a:pt x="23" y="97"/>
                    <a:pt x="23" y="97"/>
                  </a:cubicBezTo>
                  <a:cubicBezTo>
                    <a:pt x="0" y="97"/>
                    <a:pt x="0" y="97"/>
                    <a:pt x="0" y="97"/>
                  </a:cubicBezTo>
                  <a:cubicBezTo>
                    <a:pt x="0" y="147"/>
                    <a:pt x="0" y="147"/>
                    <a:pt x="0" y="147"/>
                  </a:cubicBezTo>
                  <a:cubicBezTo>
                    <a:pt x="23" y="147"/>
                    <a:pt x="23" y="147"/>
                    <a:pt x="23" y="147"/>
                  </a:cubicBezTo>
                  <a:lnTo>
                    <a:pt x="23" y="267"/>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203" name="Freeform 23">
              <a:extLst>
                <a:ext uri="{FF2B5EF4-FFF2-40B4-BE49-F238E27FC236}">
                  <a16:creationId xmlns:a16="http://schemas.microsoft.com/office/drawing/2014/main" xmlns="" id="{5FE83B18-83B6-4292-A34A-8DE8A793921C}"/>
                </a:ext>
              </a:extLst>
            </p:cNvPr>
            <p:cNvSpPr>
              <a:spLocks/>
            </p:cNvSpPr>
            <p:nvPr userDrawn="1"/>
          </p:nvSpPr>
          <p:spPr bwMode="auto">
            <a:xfrm>
              <a:off x="2085" y="1323"/>
              <a:ext cx="410" cy="479"/>
            </a:xfrm>
            <a:custGeom>
              <a:avLst/>
              <a:gdLst>
                <a:gd name="T0" fmla="*/ 0 w 410"/>
                <a:gd name="T1" fmla="*/ 0 h 479"/>
                <a:gd name="T2" fmla="*/ 0 w 410"/>
                <a:gd name="T3" fmla="*/ 479 h 479"/>
                <a:gd name="T4" fmla="*/ 104 w 410"/>
                <a:gd name="T5" fmla="*/ 479 h 479"/>
                <a:gd name="T6" fmla="*/ 104 w 410"/>
                <a:gd name="T7" fmla="*/ 204 h 479"/>
                <a:gd name="T8" fmla="*/ 205 w 410"/>
                <a:gd name="T9" fmla="*/ 281 h 479"/>
                <a:gd name="T10" fmla="*/ 306 w 410"/>
                <a:gd name="T11" fmla="*/ 204 h 479"/>
                <a:gd name="T12" fmla="*/ 306 w 410"/>
                <a:gd name="T13" fmla="*/ 479 h 479"/>
                <a:gd name="T14" fmla="*/ 408 w 410"/>
                <a:gd name="T15" fmla="*/ 479 h 479"/>
                <a:gd name="T16" fmla="*/ 410 w 410"/>
                <a:gd name="T17" fmla="*/ 0 h 479"/>
                <a:gd name="T18" fmla="*/ 205 w 410"/>
                <a:gd name="T19" fmla="*/ 156 h 479"/>
                <a:gd name="T20" fmla="*/ 0 w 410"/>
                <a:gd name="T21" fmla="*/ 0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0" h="479">
                  <a:moveTo>
                    <a:pt x="0" y="0"/>
                  </a:moveTo>
                  <a:lnTo>
                    <a:pt x="0" y="479"/>
                  </a:lnTo>
                  <a:lnTo>
                    <a:pt x="104" y="479"/>
                  </a:lnTo>
                  <a:lnTo>
                    <a:pt x="104" y="204"/>
                  </a:lnTo>
                  <a:lnTo>
                    <a:pt x="205" y="281"/>
                  </a:lnTo>
                  <a:lnTo>
                    <a:pt x="306" y="204"/>
                  </a:lnTo>
                  <a:lnTo>
                    <a:pt x="306" y="479"/>
                  </a:lnTo>
                  <a:lnTo>
                    <a:pt x="408" y="479"/>
                  </a:lnTo>
                  <a:lnTo>
                    <a:pt x="410" y="0"/>
                  </a:lnTo>
                  <a:lnTo>
                    <a:pt x="205" y="156"/>
                  </a:lnTo>
                  <a:lnTo>
                    <a:pt x="0" y="0"/>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204" name="Freeform 24">
              <a:extLst>
                <a:ext uri="{FF2B5EF4-FFF2-40B4-BE49-F238E27FC236}">
                  <a16:creationId xmlns:a16="http://schemas.microsoft.com/office/drawing/2014/main" xmlns="" id="{F621D879-0FAE-4077-A093-792409EFD7A0}"/>
                </a:ext>
              </a:extLst>
            </p:cNvPr>
            <p:cNvSpPr>
              <a:spLocks noEditPoints="1"/>
            </p:cNvSpPr>
            <p:nvPr userDrawn="1"/>
          </p:nvSpPr>
          <p:spPr bwMode="auto">
            <a:xfrm>
              <a:off x="3555" y="1444"/>
              <a:ext cx="360" cy="358"/>
            </a:xfrm>
            <a:custGeom>
              <a:avLst/>
              <a:gdLst>
                <a:gd name="T0" fmla="*/ 105 w 204"/>
                <a:gd name="T1" fmla="*/ 0 h 201"/>
                <a:gd name="T2" fmla="*/ 0 w 204"/>
                <a:gd name="T3" fmla="*/ 101 h 201"/>
                <a:gd name="T4" fmla="*/ 105 w 204"/>
                <a:gd name="T5" fmla="*/ 201 h 201"/>
                <a:gd name="T6" fmla="*/ 105 w 204"/>
                <a:gd name="T7" fmla="*/ 201 h 201"/>
                <a:gd name="T8" fmla="*/ 105 w 204"/>
                <a:gd name="T9" fmla="*/ 201 h 201"/>
                <a:gd name="T10" fmla="*/ 188 w 204"/>
                <a:gd name="T11" fmla="*/ 161 h 201"/>
                <a:gd name="T12" fmla="*/ 144 w 204"/>
                <a:gd name="T13" fmla="*/ 137 h 201"/>
                <a:gd name="T14" fmla="*/ 104 w 204"/>
                <a:gd name="T15" fmla="*/ 155 h 201"/>
                <a:gd name="T16" fmla="*/ 56 w 204"/>
                <a:gd name="T17" fmla="*/ 120 h 201"/>
                <a:gd name="T18" fmla="*/ 204 w 204"/>
                <a:gd name="T19" fmla="*/ 120 h 201"/>
                <a:gd name="T20" fmla="*/ 204 w 204"/>
                <a:gd name="T21" fmla="*/ 107 h 201"/>
                <a:gd name="T22" fmla="*/ 105 w 204"/>
                <a:gd name="T23" fmla="*/ 0 h 201"/>
                <a:gd name="T24" fmla="*/ 58 w 204"/>
                <a:gd name="T25" fmla="*/ 76 h 201"/>
                <a:gd name="T26" fmla="*/ 100 w 204"/>
                <a:gd name="T27" fmla="*/ 47 h 201"/>
                <a:gd name="T28" fmla="*/ 143 w 204"/>
                <a:gd name="T29" fmla="*/ 76 h 201"/>
                <a:gd name="T30" fmla="*/ 58 w 204"/>
                <a:gd name="T31" fmla="*/ 7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4" h="201">
                  <a:moveTo>
                    <a:pt x="105" y="0"/>
                  </a:moveTo>
                  <a:cubicBezTo>
                    <a:pt x="37" y="0"/>
                    <a:pt x="0" y="52"/>
                    <a:pt x="0" y="101"/>
                  </a:cubicBezTo>
                  <a:cubicBezTo>
                    <a:pt x="0" y="149"/>
                    <a:pt x="37" y="201"/>
                    <a:pt x="105" y="201"/>
                  </a:cubicBezTo>
                  <a:cubicBezTo>
                    <a:pt x="105" y="201"/>
                    <a:pt x="105" y="201"/>
                    <a:pt x="105" y="201"/>
                  </a:cubicBezTo>
                  <a:cubicBezTo>
                    <a:pt x="105" y="201"/>
                    <a:pt x="105" y="201"/>
                    <a:pt x="105" y="201"/>
                  </a:cubicBezTo>
                  <a:cubicBezTo>
                    <a:pt x="136" y="201"/>
                    <a:pt x="165" y="187"/>
                    <a:pt x="188" y="161"/>
                  </a:cubicBezTo>
                  <a:cubicBezTo>
                    <a:pt x="144" y="137"/>
                    <a:pt x="144" y="137"/>
                    <a:pt x="144" y="137"/>
                  </a:cubicBezTo>
                  <a:cubicBezTo>
                    <a:pt x="132" y="148"/>
                    <a:pt x="119" y="155"/>
                    <a:pt x="104" y="155"/>
                  </a:cubicBezTo>
                  <a:cubicBezTo>
                    <a:pt x="81" y="154"/>
                    <a:pt x="62" y="140"/>
                    <a:pt x="56" y="120"/>
                  </a:cubicBezTo>
                  <a:cubicBezTo>
                    <a:pt x="204" y="120"/>
                    <a:pt x="204" y="120"/>
                    <a:pt x="204" y="120"/>
                  </a:cubicBezTo>
                  <a:cubicBezTo>
                    <a:pt x="204" y="107"/>
                    <a:pt x="204" y="107"/>
                    <a:pt x="204" y="107"/>
                  </a:cubicBezTo>
                  <a:cubicBezTo>
                    <a:pt x="204" y="33"/>
                    <a:pt x="146" y="0"/>
                    <a:pt x="105" y="0"/>
                  </a:cubicBezTo>
                  <a:close/>
                  <a:moveTo>
                    <a:pt x="58" y="76"/>
                  </a:moveTo>
                  <a:cubicBezTo>
                    <a:pt x="65" y="58"/>
                    <a:pt x="80" y="47"/>
                    <a:pt x="100" y="47"/>
                  </a:cubicBezTo>
                  <a:cubicBezTo>
                    <a:pt x="119" y="47"/>
                    <a:pt x="135" y="57"/>
                    <a:pt x="143" y="76"/>
                  </a:cubicBezTo>
                  <a:lnTo>
                    <a:pt x="58" y="76"/>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205" name="Freeform 25">
              <a:extLst>
                <a:ext uri="{FF2B5EF4-FFF2-40B4-BE49-F238E27FC236}">
                  <a16:creationId xmlns:a16="http://schemas.microsoft.com/office/drawing/2014/main" xmlns="" id="{8FBCBD6A-CB17-4027-8A69-BEED097D9269}"/>
                </a:ext>
              </a:extLst>
            </p:cNvPr>
            <p:cNvSpPr>
              <a:spLocks noEditPoints="1"/>
            </p:cNvSpPr>
            <p:nvPr userDrawn="1"/>
          </p:nvSpPr>
          <p:spPr bwMode="auto">
            <a:xfrm>
              <a:off x="3945" y="1444"/>
              <a:ext cx="360" cy="358"/>
            </a:xfrm>
            <a:custGeom>
              <a:avLst/>
              <a:gdLst>
                <a:gd name="T0" fmla="*/ 105 w 204"/>
                <a:gd name="T1" fmla="*/ 0 h 201"/>
                <a:gd name="T2" fmla="*/ 0 w 204"/>
                <a:gd name="T3" fmla="*/ 101 h 201"/>
                <a:gd name="T4" fmla="*/ 105 w 204"/>
                <a:gd name="T5" fmla="*/ 201 h 201"/>
                <a:gd name="T6" fmla="*/ 105 w 204"/>
                <a:gd name="T7" fmla="*/ 201 h 201"/>
                <a:gd name="T8" fmla="*/ 105 w 204"/>
                <a:gd name="T9" fmla="*/ 201 h 201"/>
                <a:gd name="T10" fmla="*/ 188 w 204"/>
                <a:gd name="T11" fmla="*/ 161 h 201"/>
                <a:gd name="T12" fmla="*/ 144 w 204"/>
                <a:gd name="T13" fmla="*/ 137 h 201"/>
                <a:gd name="T14" fmla="*/ 104 w 204"/>
                <a:gd name="T15" fmla="*/ 155 h 201"/>
                <a:gd name="T16" fmla="*/ 57 w 204"/>
                <a:gd name="T17" fmla="*/ 120 h 201"/>
                <a:gd name="T18" fmla="*/ 204 w 204"/>
                <a:gd name="T19" fmla="*/ 121 h 201"/>
                <a:gd name="T20" fmla="*/ 204 w 204"/>
                <a:gd name="T21" fmla="*/ 107 h 201"/>
                <a:gd name="T22" fmla="*/ 105 w 204"/>
                <a:gd name="T23" fmla="*/ 0 h 201"/>
                <a:gd name="T24" fmla="*/ 58 w 204"/>
                <a:gd name="T25" fmla="*/ 76 h 201"/>
                <a:gd name="T26" fmla="*/ 100 w 204"/>
                <a:gd name="T27" fmla="*/ 47 h 201"/>
                <a:gd name="T28" fmla="*/ 143 w 204"/>
                <a:gd name="T29" fmla="*/ 76 h 201"/>
                <a:gd name="T30" fmla="*/ 58 w 204"/>
                <a:gd name="T31" fmla="*/ 7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4" h="201">
                  <a:moveTo>
                    <a:pt x="105" y="0"/>
                  </a:moveTo>
                  <a:cubicBezTo>
                    <a:pt x="37" y="0"/>
                    <a:pt x="0" y="52"/>
                    <a:pt x="0" y="101"/>
                  </a:cubicBezTo>
                  <a:cubicBezTo>
                    <a:pt x="0" y="149"/>
                    <a:pt x="37" y="201"/>
                    <a:pt x="105" y="201"/>
                  </a:cubicBezTo>
                  <a:cubicBezTo>
                    <a:pt x="105" y="201"/>
                    <a:pt x="105" y="201"/>
                    <a:pt x="105" y="201"/>
                  </a:cubicBezTo>
                  <a:cubicBezTo>
                    <a:pt x="105" y="201"/>
                    <a:pt x="105" y="201"/>
                    <a:pt x="105" y="201"/>
                  </a:cubicBezTo>
                  <a:cubicBezTo>
                    <a:pt x="136" y="201"/>
                    <a:pt x="166" y="187"/>
                    <a:pt x="188" y="161"/>
                  </a:cubicBezTo>
                  <a:cubicBezTo>
                    <a:pt x="144" y="137"/>
                    <a:pt x="144" y="137"/>
                    <a:pt x="144" y="137"/>
                  </a:cubicBezTo>
                  <a:cubicBezTo>
                    <a:pt x="133" y="149"/>
                    <a:pt x="119" y="155"/>
                    <a:pt x="104" y="155"/>
                  </a:cubicBezTo>
                  <a:cubicBezTo>
                    <a:pt x="82" y="155"/>
                    <a:pt x="62" y="140"/>
                    <a:pt x="57" y="120"/>
                  </a:cubicBezTo>
                  <a:cubicBezTo>
                    <a:pt x="204" y="121"/>
                    <a:pt x="204" y="121"/>
                    <a:pt x="204" y="121"/>
                  </a:cubicBezTo>
                  <a:cubicBezTo>
                    <a:pt x="204" y="107"/>
                    <a:pt x="204" y="107"/>
                    <a:pt x="204" y="107"/>
                  </a:cubicBezTo>
                  <a:cubicBezTo>
                    <a:pt x="204" y="34"/>
                    <a:pt x="146" y="0"/>
                    <a:pt x="105" y="0"/>
                  </a:cubicBezTo>
                  <a:close/>
                  <a:moveTo>
                    <a:pt x="58" y="76"/>
                  </a:moveTo>
                  <a:cubicBezTo>
                    <a:pt x="65" y="58"/>
                    <a:pt x="80" y="47"/>
                    <a:pt x="100" y="47"/>
                  </a:cubicBezTo>
                  <a:cubicBezTo>
                    <a:pt x="120" y="47"/>
                    <a:pt x="135" y="57"/>
                    <a:pt x="143" y="76"/>
                  </a:cubicBezTo>
                  <a:lnTo>
                    <a:pt x="58" y="76"/>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206" name="Freeform 26">
              <a:extLst>
                <a:ext uri="{FF2B5EF4-FFF2-40B4-BE49-F238E27FC236}">
                  <a16:creationId xmlns:a16="http://schemas.microsoft.com/office/drawing/2014/main" xmlns="" id="{57C8F5E9-EAD4-4014-9556-C6D0A56E8563}"/>
                </a:ext>
              </a:extLst>
            </p:cNvPr>
            <p:cNvSpPr>
              <a:spLocks/>
            </p:cNvSpPr>
            <p:nvPr userDrawn="1"/>
          </p:nvSpPr>
          <p:spPr bwMode="auto">
            <a:xfrm>
              <a:off x="4293" y="1428"/>
              <a:ext cx="41" cy="51"/>
            </a:xfrm>
            <a:custGeom>
              <a:avLst/>
              <a:gdLst>
                <a:gd name="T0" fmla="*/ 0 w 41"/>
                <a:gd name="T1" fmla="*/ 0 h 51"/>
                <a:gd name="T2" fmla="*/ 41 w 41"/>
                <a:gd name="T3" fmla="*/ 0 h 51"/>
                <a:gd name="T4" fmla="*/ 41 w 41"/>
                <a:gd name="T5" fmla="*/ 9 h 51"/>
                <a:gd name="T6" fmla="*/ 25 w 41"/>
                <a:gd name="T7" fmla="*/ 9 h 51"/>
                <a:gd name="T8" fmla="*/ 25 w 41"/>
                <a:gd name="T9" fmla="*/ 51 h 51"/>
                <a:gd name="T10" fmla="*/ 16 w 41"/>
                <a:gd name="T11" fmla="*/ 51 h 51"/>
                <a:gd name="T12" fmla="*/ 16 w 41"/>
                <a:gd name="T13" fmla="*/ 9 h 51"/>
                <a:gd name="T14" fmla="*/ 0 w 41"/>
                <a:gd name="T15" fmla="*/ 9 h 51"/>
                <a:gd name="T16" fmla="*/ 0 w 41"/>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51">
                  <a:moveTo>
                    <a:pt x="0" y="0"/>
                  </a:moveTo>
                  <a:lnTo>
                    <a:pt x="41" y="0"/>
                  </a:lnTo>
                  <a:lnTo>
                    <a:pt x="41" y="9"/>
                  </a:lnTo>
                  <a:lnTo>
                    <a:pt x="25" y="9"/>
                  </a:lnTo>
                  <a:lnTo>
                    <a:pt x="25" y="51"/>
                  </a:lnTo>
                  <a:lnTo>
                    <a:pt x="16" y="51"/>
                  </a:lnTo>
                  <a:lnTo>
                    <a:pt x="16" y="9"/>
                  </a:lnTo>
                  <a:lnTo>
                    <a:pt x="0" y="9"/>
                  </a:lnTo>
                  <a:lnTo>
                    <a:pt x="0" y="0"/>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207" name="Freeform 27">
              <a:extLst>
                <a:ext uri="{FF2B5EF4-FFF2-40B4-BE49-F238E27FC236}">
                  <a16:creationId xmlns:a16="http://schemas.microsoft.com/office/drawing/2014/main" xmlns="" id="{B3C86195-BCB5-4807-9904-AFCC78309760}"/>
                </a:ext>
              </a:extLst>
            </p:cNvPr>
            <p:cNvSpPr>
              <a:spLocks/>
            </p:cNvSpPr>
            <p:nvPr userDrawn="1"/>
          </p:nvSpPr>
          <p:spPr bwMode="auto">
            <a:xfrm>
              <a:off x="4339" y="1428"/>
              <a:ext cx="51" cy="51"/>
            </a:xfrm>
            <a:custGeom>
              <a:avLst/>
              <a:gdLst>
                <a:gd name="T0" fmla="*/ 0 w 51"/>
                <a:gd name="T1" fmla="*/ 0 h 51"/>
                <a:gd name="T2" fmla="*/ 12 w 51"/>
                <a:gd name="T3" fmla="*/ 0 h 51"/>
                <a:gd name="T4" fmla="*/ 26 w 51"/>
                <a:gd name="T5" fmla="*/ 41 h 51"/>
                <a:gd name="T6" fmla="*/ 26 w 51"/>
                <a:gd name="T7" fmla="*/ 41 h 51"/>
                <a:gd name="T8" fmla="*/ 40 w 51"/>
                <a:gd name="T9" fmla="*/ 0 h 51"/>
                <a:gd name="T10" fmla="*/ 51 w 51"/>
                <a:gd name="T11" fmla="*/ 0 h 51"/>
                <a:gd name="T12" fmla="*/ 51 w 51"/>
                <a:gd name="T13" fmla="*/ 51 h 51"/>
                <a:gd name="T14" fmla="*/ 44 w 51"/>
                <a:gd name="T15" fmla="*/ 51 h 51"/>
                <a:gd name="T16" fmla="*/ 44 w 51"/>
                <a:gd name="T17" fmla="*/ 12 h 51"/>
                <a:gd name="T18" fmla="*/ 44 w 51"/>
                <a:gd name="T19" fmla="*/ 12 h 51"/>
                <a:gd name="T20" fmla="*/ 30 w 51"/>
                <a:gd name="T21" fmla="*/ 51 h 51"/>
                <a:gd name="T22" fmla="*/ 23 w 51"/>
                <a:gd name="T23" fmla="*/ 51 h 51"/>
                <a:gd name="T24" fmla="*/ 9 w 51"/>
                <a:gd name="T25" fmla="*/ 12 h 51"/>
                <a:gd name="T26" fmla="*/ 9 w 51"/>
                <a:gd name="T27" fmla="*/ 12 h 51"/>
                <a:gd name="T28" fmla="*/ 9 w 51"/>
                <a:gd name="T29" fmla="*/ 51 h 51"/>
                <a:gd name="T30" fmla="*/ 0 w 51"/>
                <a:gd name="T31" fmla="*/ 51 h 51"/>
                <a:gd name="T32" fmla="*/ 0 w 51"/>
                <a:gd name="T33"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 h="51">
                  <a:moveTo>
                    <a:pt x="0" y="0"/>
                  </a:moveTo>
                  <a:lnTo>
                    <a:pt x="12" y="0"/>
                  </a:lnTo>
                  <a:lnTo>
                    <a:pt x="26" y="41"/>
                  </a:lnTo>
                  <a:lnTo>
                    <a:pt x="26" y="41"/>
                  </a:lnTo>
                  <a:lnTo>
                    <a:pt x="40" y="0"/>
                  </a:lnTo>
                  <a:lnTo>
                    <a:pt x="51" y="0"/>
                  </a:lnTo>
                  <a:lnTo>
                    <a:pt x="51" y="51"/>
                  </a:lnTo>
                  <a:lnTo>
                    <a:pt x="44" y="51"/>
                  </a:lnTo>
                  <a:lnTo>
                    <a:pt x="44" y="12"/>
                  </a:lnTo>
                  <a:lnTo>
                    <a:pt x="44" y="12"/>
                  </a:lnTo>
                  <a:lnTo>
                    <a:pt x="30" y="51"/>
                  </a:lnTo>
                  <a:lnTo>
                    <a:pt x="23" y="51"/>
                  </a:lnTo>
                  <a:lnTo>
                    <a:pt x="9" y="12"/>
                  </a:lnTo>
                  <a:lnTo>
                    <a:pt x="9" y="12"/>
                  </a:lnTo>
                  <a:lnTo>
                    <a:pt x="9" y="51"/>
                  </a:lnTo>
                  <a:lnTo>
                    <a:pt x="0" y="51"/>
                  </a:lnTo>
                  <a:lnTo>
                    <a:pt x="0" y="0"/>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208" name="Freeform 28">
              <a:extLst>
                <a:ext uri="{FF2B5EF4-FFF2-40B4-BE49-F238E27FC236}">
                  <a16:creationId xmlns:a16="http://schemas.microsoft.com/office/drawing/2014/main" xmlns="" id="{316B0D8E-B3CB-4C24-9384-18CD88D48EA6}"/>
                </a:ext>
              </a:extLst>
            </p:cNvPr>
            <p:cNvSpPr>
              <a:spLocks/>
            </p:cNvSpPr>
            <p:nvPr userDrawn="1"/>
          </p:nvSpPr>
          <p:spPr bwMode="auto">
            <a:xfrm>
              <a:off x="1370" y="1323"/>
              <a:ext cx="258" cy="594"/>
            </a:xfrm>
            <a:custGeom>
              <a:avLst/>
              <a:gdLst>
                <a:gd name="T0" fmla="*/ 106 w 258"/>
                <a:gd name="T1" fmla="*/ 407 h 594"/>
                <a:gd name="T2" fmla="*/ 106 w 258"/>
                <a:gd name="T3" fmla="*/ 165 h 594"/>
                <a:gd name="T4" fmla="*/ 258 w 258"/>
                <a:gd name="T5" fmla="*/ 237 h 594"/>
                <a:gd name="T6" fmla="*/ 258 w 258"/>
                <a:gd name="T7" fmla="*/ 119 h 594"/>
                <a:gd name="T8" fmla="*/ 0 w 258"/>
                <a:gd name="T9" fmla="*/ 0 h 594"/>
                <a:gd name="T10" fmla="*/ 0 w 258"/>
                <a:gd name="T11" fmla="*/ 475 h 594"/>
                <a:gd name="T12" fmla="*/ 258 w 258"/>
                <a:gd name="T13" fmla="*/ 594 h 594"/>
                <a:gd name="T14" fmla="*/ 258 w 258"/>
                <a:gd name="T15" fmla="*/ 479 h 594"/>
                <a:gd name="T16" fmla="*/ 106 w 258"/>
                <a:gd name="T17" fmla="*/ 407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8" h="594">
                  <a:moveTo>
                    <a:pt x="106" y="407"/>
                  </a:moveTo>
                  <a:lnTo>
                    <a:pt x="106" y="165"/>
                  </a:lnTo>
                  <a:lnTo>
                    <a:pt x="258" y="237"/>
                  </a:lnTo>
                  <a:lnTo>
                    <a:pt x="258" y="119"/>
                  </a:lnTo>
                  <a:lnTo>
                    <a:pt x="0" y="0"/>
                  </a:lnTo>
                  <a:lnTo>
                    <a:pt x="0" y="475"/>
                  </a:lnTo>
                  <a:lnTo>
                    <a:pt x="258" y="594"/>
                  </a:lnTo>
                  <a:lnTo>
                    <a:pt x="258" y="479"/>
                  </a:lnTo>
                  <a:lnTo>
                    <a:pt x="106" y="407"/>
                  </a:lnTo>
                  <a:close/>
                </a:path>
              </a:pathLst>
            </a:custGeom>
            <a:solidFill>
              <a:srgbClr val="BD2E2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sp>
          <p:nvSpPr>
            <p:cNvPr id="209" name="Freeform 29">
              <a:extLst>
                <a:ext uri="{FF2B5EF4-FFF2-40B4-BE49-F238E27FC236}">
                  <a16:creationId xmlns:a16="http://schemas.microsoft.com/office/drawing/2014/main" xmlns="" id="{E214A227-39A7-47AC-97F6-93A7A032EDB8}"/>
                </a:ext>
              </a:extLst>
            </p:cNvPr>
            <p:cNvSpPr>
              <a:spLocks/>
            </p:cNvSpPr>
            <p:nvPr userDrawn="1"/>
          </p:nvSpPr>
          <p:spPr bwMode="auto">
            <a:xfrm>
              <a:off x="1628" y="1323"/>
              <a:ext cx="256" cy="594"/>
            </a:xfrm>
            <a:custGeom>
              <a:avLst/>
              <a:gdLst>
                <a:gd name="T0" fmla="*/ 152 w 256"/>
                <a:gd name="T1" fmla="*/ 407 h 594"/>
                <a:gd name="T2" fmla="*/ 152 w 256"/>
                <a:gd name="T3" fmla="*/ 165 h 594"/>
                <a:gd name="T4" fmla="*/ 0 w 256"/>
                <a:gd name="T5" fmla="*/ 237 h 594"/>
                <a:gd name="T6" fmla="*/ 0 w 256"/>
                <a:gd name="T7" fmla="*/ 119 h 594"/>
                <a:gd name="T8" fmla="*/ 256 w 256"/>
                <a:gd name="T9" fmla="*/ 0 h 594"/>
                <a:gd name="T10" fmla="*/ 256 w 256"/>
                <a:gd name="T11" fmla="*/ 475 h 594"/>
                <a:gd name="T12" fmla="*/ 0 w 256"/>
                <a:gd name="T13" fmla="*/ 594 h 594"/>
                <a:gd name="T14" fmla="*/ 0 w 256"/>
                <a:gd name="T15" fmla="*/ 479 h 594"/>
                <a:gd name="T16" fmla="*/ 152 w 256"/>
                <a:gd name="T17" fmla="*/ 407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6" h="594">
                  <a:moveTo>
                    <a:pt x="152" y="407"/>
                  </a:moveTo>
                  <a:lnTo>
                    <a:pt x="152" y="165"/>
                  </a:lnTo>
                  <a:lnTo>
                    <a:pt x="0" y="237"/>
                  </a:lnTo>
                  <a:lnTo>
                    <a:pt x="0" y="119"/>
                  </a:lnTo>
                  <a:lnTo>
                    <a:pt x="256" y="0"/>
                  </a:lnTo>
                  <a:lnTo>
                    <a:pt x="256" y="475"/>
                  </a:lnTo>
                  <a:lnTo>
                    <a:pt x="0" y="594"/>
                  </a:lnTo>
                  <a:lnTo>
                    <a:pt x="0" y="479"/>
                  </a:lnTo>
                  <a:lnTo>
                    <a:pt x="152" y="407"/>
                  </a:lnTo>
                  <a:close/>
                </a:path>
              </a:pathLst>
            </a:custGeom>
            <a:solidFill>
              <a:srgbClr val="75160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Open Sans" panose="020B0606030504020204" pitchFamily="34" charset="0"/>
              </a:endParaRPr>
            </a:p>
          </p:txBody>
        </p:sp>
      </p:grpSp>
    </p:spTree>
    <p:extLst>
      <p:ext uri="{BB962C8B-B14F-4D97-AF65-F5344CB8AC3E}">
        <p14:creationId xmlns:p14="http://schemas.microsoft.com/office/powerpoint/2010/main" val="105629349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2755" y="0"/>
            <a:ext cx="8226425" cy="730252"/>
          </a:xfrm>
        </p:spPr>
        <p:txBody>
          <a:bodyPr/>
          <a:lstStyle/>
          <a:p>
            <a:r>
              <a:rPr lang="en-US" dirty="0"/>
              <a:t>Value of Integrating Web to MVISION Cloud</a:t>
            </a:r>
          </a:p>
        </p:txBody>
      </p:sp>
      <p:sp>
        <p:nvSpPr>
          <p:cNvPr id="6" name="Content Placeholder 5"/>
          <p:cNvSpPr>
            <a:spLocks noGrp="1"/>
          </p:cNvSpPr>
          <p:nvPr>
            <p:ph idx="1"/>
          </p:nvPr>
        </p:nvSpPr>
        <p:spPr>
          <a:xfrm>
            <a:off x="457200" y="1055540"/>
            <a:ext cx="8221980" cy="3254375"/>
          </a:xfrm>
        </p:spPr>
        <p:txBody>
          <a:bodyPr/>
          <a:lstStyle/>
          <a:p>
            <a:r>
              <a:rPr lang="en-US" dirty="0"/>
              <a:t>MWG is able to:</a:t>
            </a:r>
          </a:p>
          <a:p>
            <a:pPr lvl="2"/>
            <a:r>
              <a:rPr lang="en-US" dirty="0"/>
              <a:t>Provide detailed (anonymized) web access log information to Skyhigh</a:t>
            </a:r>
          </a:p>
          <a:p>
            <a:pPr lvl="2"/>
            <a:r>
              <a:rPr lang="en-US" dirty="0"/>
              <a:t>Accept and use subscribed lists edited in MVISION Cloud console</a:t>
            </a:r>
          </a:p>
          <a:p>
            <a:pPr lvl="2">
              <a:buFont typeface="Wingdings" pitchFamily="2" charset="2"/>
              <a:buChar char="Ø"/>
            </a:pPr>
            <a:r>
              <a:rPr lang="en-US" b="1" dirty="0"/>
              <a:t>Provides also Protection Level and not only </a:t>
            </a:r>
            <a:r>
              <a:rPr lang="en-US" b="1" dirty="0" err="1"/>
              <a:t>visbility</a:t>
            </a:r>
            <a:r>
              <a:rPr lang="en-US" b="1" dirty="0"/>
              <a:t>!</a:t>
            </a:r>
          </a:p>
          <a:p>
            <a:pPr marL="1190" lvl="1" indent="0">
              <a:buNone/>
            </a:pPr>
            <a:endParaRPr lang="en-US" dirty="0"/>
          </a:p>
          <a:p>
            <a:pPr lvl="1"/>
            <a:r>
              <a:rPr lang="en-US" dirty="0"/>
              <a:t>Support for gathering information on users utilizing shadow IT services </a:t>
            </a:r>
          </a:p>
          <a:p>
            <a:pPr lvl="1"/>
            <a:endParaRPr lang="en-US" dirty="0"/>
          </a:p>
          <a:p>
            <a:pPr lvl="1"/>
            <a:r>
              <a:rPr lang="en-US" dirty="0"/>
              <a:t>Perform risk assessment and scoring on Shadow IT service usage </a:t>
            </a:r>
          </a:p>
          <a:p>
            <a:pPr lvl="1"/>
            <a:endParaRPr lang="en-US" dirty="0"/>
          </a:p>
          <a:p>
            <a:pPr lvl="1"/>
            <a:r>
              <a:rPr lang="en-US" dirty="0"/>
              <a:t>Anonymization by Tokenization-Service (local in Enterprise Connector) – EMEA GDPR need!</a:t>
            </a:r>
          </a:p>
          <a:p>
            <a:pPr marL="0" lvl="1" indent="0">
              <a:buNone/>
            </a:pPr>
            <a:endParaRPr lang="en-US" dirty="0"/>
          </a:p>
          <a:p>
            <a:pPr lvl="1"/>
            <a:r>
              <a:rPr lang="en-US" dirty="0"/>
              <a:t>Support for coaching and blocking for shadow IT service usage through MWG and WGCS</a:t>
            </a:r>
          </a:p>
          <a:p>
            <a:pPr marL="1190" lvl="1" indent="0">
              <a:buNone/>
            </a:pPr>
            <a:r>
              <a:rPr lang="en-US" dirty="0"/>
              <a:t> </a:t>
            </a:r>
          </a:p>
        </p:txBody>
      </p:sp>
    </p:spTree>
    <p:extLst>
      <p:ext uri="{BB962C8B-B14F-4D97-AF65-F5344CB8AC3E}">
        <p14:creationId xmlns:p14="http://schemas.microsoft.com/office/powerpoint/2010/main" val="2023857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8822" y="217526"/>
            <a:ext cx="8226356" cy="344979"/>
          </a:xfrm>
        </p:spPr>
        <p:txBody>
          <a:bodyPr/>
          <a:lstStyle/>
          <a:p>
            <a:r>
              <a:rPr lang="en-US" dirty="0"/>
              <a:t>MVISION Cloud Integration</a:t>
            </a:r>
            <a:endParaRPr lang="en-US" sz="1125" dirty="0"/>
          </a:p>
        </p:txBody>
      </p:sp>
      <p:sp>
        <p:nvSpPr>
          <p:cNvPr id="5" name="Content Placeholder 4"/>
          <p:cNvSpPr>
            <a:spLocks noGrp="1"/>
          </p:cNvSpPr>
          <p:nvPr>
            <p:ph idx="1"/>
          </p:nvPr>
        </p:nvSpPr>
        <p:spPr>
          <a:xfrm>
            <a:off x="1089127" y="709612"/>
            <a:ext cx="3394104" cy="1862137"/>
          </a:xfrm>
        </p:spPr>
        <p:txBody>
          <a:bodyPr/>
          <a:lstStyle/>
          <a:p>
            <a:r>
              <a:rPr lang="en-US" dirty="0"/>
              <a:t>Syslog to EC (setup basically same as SIEM)</a:t>
            </a:r>
          </a:p>
          <a:p>
            <a:r>
              <a:rPr lang="en-US" dirty="0"/>
              <a:t>EC as subscribed list source</a:t>
            </a:r>
          </a:p>
          <a:p>
            <a:pPr lvl="1"/>
            <a:r>
              <a:rPr lang="en-US" dirty="0"/>
              <a:t>Add services to service group</a:t>
            </a:r>
          </a:p>
          <a:p>
            <a:pPr lvl="1"/>
            <a:r>
              <a:rPr lang="en-US" dirty="0"/>
              <a:t>Configure Integration for group</a:t>
            </a:r>
          </a:p>
          <a:p>
            <a:pPr lvl="1"/>
            <a:r>
              <a:rPr lang="en-US" dirty="0"/>
              <a:t>Use published URL (on EC) as subscribed list source</a:t>
            </a:r>
          </a:p>
          <a:p>
            <a:pPr marL="194663" lvl="1" indent="0">
              <a:buNone/>
            </a:pPr>
            <a:endParaRPr lang="en-US" sz="1050" dirty="0"/>
          </a:p>
          <a:p>
            <a:endParaRPr lang="en-US" dirty="0"/>
          </a:p>
          <a:p>
            <a:endParaRPr lang="en-US" dirty="0"/>
          </a:p>
          <a:p>
            <a:pPr marL="194663" lvl="1" indent="0">
              <a:buNone/>
            </a:pPr>
            <a:endParaRPr lang="en-US" sz="788" dirty="0"/>
          </a:p>
          <a:p>
            <a:pPr lvl="3"/>
            <a:endParaRPr lang="en-US" sz="788" dirty="0"/>
          </a:p>
          <a:p>
            <a:pPr lvl="3"/>
            <a:endParaRPr lang="en-US" sz="788" dirty="0"/>
          </a:p>
          <a:p>
            <a:pPr lvl="2"/>
            <a:endParaRPr lang="en-US" dirty="0"/>
          </a:p>
        </p:txBody>
      </p:sp>
      <p:pic>
        <p:nvPicPr>
          <p:cNvPr id="1026" name="img704310" descr="50762241-0aa4-40f4-a52e-0fa7ae3fdd81">
            <a:extLst>
              <a:ext uri="{FF2B5EF4-FFF2-40B4-BE49-F238E27FC236}">
                <a16:creationId xmlns:a16="http://schemas.microsoft.com/office/drawing/2014/main" xmlns="" id="{3E95A894-94AC-4EAE-A243-189DE104205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85388" y="611541"/>
            <a:ext cx="4196011" cy="2674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img418584" descr="097857cd-c38d-43fc-bcf2-b7acf797c92b">
            <a:extLst>
              <a:ext uri="{FF2B5EF4-FFF2-40B4-BE49-F238E27FC236}">
                <a16:creationId xmlns:a16="http://schemas.microsoft.com/office/drawing/2014/main" xmlns="" id="{F573396C-E0C2-4A30-8137-12808311B4F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6178" y="2669820"/>
            <a:ext cx="3715822" cy="2177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56604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xmlns="" id="{A3715D7D-ECD8-CB48-893F-63D89BD1E12E}"/>
              </a:ext>
            </a:extLst>
          </p:cNvPr>
          <p:cNvGrpSpPr/>
          <p:nvPr/>
        </p:nvGrpSpPr>
        <p:grpSpPr>
          <a:xfrm>
            <a:off x="4852548" y="930022"/>
            <a:ext cx="3298824" cy="3293300"/>
            <a:chOff x="2652840" y="3423959"/>
            <a:chExt cx="2625557" cy="2621161"/>
          </a:xfrm>
        </p:grpSpPr>
        <p:sp>
          <p:nvSpPr>
            <p:cNvPr id="5" name="Freeform 4">
              <a:extLst>
                <a:ext uri="{FF2B5EF4-FFF2-40B4-BE49-F238E27FC236}">
                  <a16:creationId xmlns:a16="http://schemas.microsoft.com/office/drawing/2014/main" xmlns="" id="{F1EBDB16-5F45-4F41-A15D-660A33A8EAED}"/>
                </a:ext>
              </a:extLst>
            </p:cNvPr>
            <p:cNvSpPr/>
            <p:nvPr/>
          </p:nvSpPr>
          <p:spPr>
            <a:xfrm>
              <a:off x="3962879" y="3423959"/>
              <a:ext cx="834839" cy="805320"/>
            </a:xfrm>
            <a:custGeom>
              <a:avLst/>
              <a:gdLst/>
              <a:ahLst/>
              <a:cxnLst>
                <a:cxn ang="3cd4">
                  <a:pos x="hc" y="t"/>
                </a:cxn>
                <a:cxn ang="cd2">
                  <a:pos x="l" y="vc"/>
                </a:cxn>
                <a:cxn ang="cd4">
                  <a:pos x="hc" y="b"/>
                </a:cxn>
                <a:cxn ang="0">
                  <a:pos x="r" y="vc"/>
                </a:cxn>
              </a:cxnLst>
              <a:rect l="l" t="t" r="r" b="b"/>
              <a:pathLst>
                <a:path w="2320" h="2238">
                  <a:moveTo>
                    <a:pt x="2320" y="835"/>
                  </a:moveTo>
                  <a:lnTo>
                    <a:pt x="1160" y="2238"/>
                  </a:lnTo>
                  <a:cubicBezTo>
                    <a:pt x="832" y="1967"/>
                    <a:pt x="423" y="1820"/>
                    <a:pt x="0" y="1820"/>
                  </a:cubicBezTo>
                  <a:lnTo>
                    <a:pt x="0" y="0"/>
                  </a:lnTo>
                  <a:cubicBezTo>
                    <a:pt x="847" y="0"/>
                    <a:pt x="1668" y="296"/>
                    <a:pt x="2320" y="835"/>
                  </a:cubicBezTo>
                  <a:close/>
                </a:path>
              </a:pathLst>
            </a:custGeom>
            <a:solidFill>
              <a:schemeClr val="accent3"/>
            </a:solidFill>
            <a:ln w="25400" cap="flat">
              <a:solidFill>
                <a:schemeClr val="bg1"/>
              </a:solid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6" name="Freeform 5">
              <a:extLst>
                <a:ext uri="{FF2B5EF4-FFF2-40B4-BE49-F238E27FC236}">
                  <a16:creationId xmlns:a16="http://schemas.microsoft.com/office/drawing/2014/main" xmlns="" id="{DCDB8365-F4BD-2241-B2C9-1E4848822340}"/>
                </a:ext>
              </a:extLst>
            </p:cNvPr>
            <p:cNvSpPr/>
            <p:nvPr/>
          </p:nvSpPr>
          <p:spPr>
            <a:xfrm>
              <a:off x="3962879" y="3423959"/>
              <a:ext cx="834839" cy="805320"/>
            </a:xfrm>
            <a:custGeom>
              <a:avLst/>
              <a:gdLst/>
              <a:ahLst/>
              <a:cxnLst>
                <a:cxn ang="3cd4">
                  <a:pos x="hc" y="t"/>
                </a:cxn>
                <a:cxn ang="cd2">
                  <a:pos x="l" y="vc"/>
                </a:cxn>
                <a:cxn ang="cd4">
                  <a:pos x="hc" y="b"/>
                </a:cxn>
                <a:cxn ang="0">
                  <a:pos x="r" y="vc"/>
                </a:cxn>
              </a:cxnLst>
              <a:rect l="l" t="t" r="r" b="b"/>
              <a:pathLst>
                <a:path w="2320" h="2238">
                  <a:moveTo>
                    <a:pt x="0" y="0"/>
                  </a:moveTo>
                  <a:cubicBezTo>
                    <a:pt x="847" y="0"/>
                    <a:pt x="1668" y="296"/>
                    <a:pt x="2320" y="835"/>
                  </a:cubicBezTo>
                  <a:lnTo>
                    <a:pt x="1160" y="2238"/>
                  </a:lnTo>
                  <a:cubicBezTo>
                    <a:pt x="832" y="1967"/>
                    <a:pt x="423" y="1820"/>
                    <a:pt x="0" y="1820"/>
                  </a:cubicBezTo>
                  <a:close/>
                </a:path>
              </a:pathLst>
            </a:custGeom>
            <a:noFill/>
            <a:ln w="25400" cap="flat">
              <a:solidFill>
                <a:schemeClr val="bg1"/>
              </a:solidFill>
              <a:prstDash val="solid"/>
              <a:round/>
            </a:ln>
          </p:spPr>
          <p:txBody>
            <a:bodyPr vert="horz" wrap="none" lIns="10080" tIns="10080" rIns="10080" bIns="10080" anchor="ctr" anchorCtr="1" compatLnSpc="0"/>
            <a:lstStyle/>
            <a:p>
              <a:pPr hangingPunct="0"/>
              <a:endParaRPr lang="en-US">
                <a:latin typeface="Arial" pitchFamily="18"/>
                <a:ea typeface="Arial Unicode MS" pitchFamily="2"/>
                <a:cs typeface="Arial Unicode MS" pitchFamily="2"/>
              </a:endParaRPr>
            </a:p>
          </p:txBody>
        </p:sp>
        <p:sp>
          <p:nvSpPr>
            <p:cNvPr id="7" name="Freeform 6">
              <a:extLst>
                <a:ext uri="{FF2B5EF4-FFF2-40B4-BE49-F238E27FC236}">
                  <a16:creationId xmlns:a16="http://schemas.microsoft.com/office/drawing/2014/main" xmlns="" id="{87D01252-6C1D-7C47-879E-31F58BF007D6}"/>
                </a:ext>
              </a:extLst>
            </p:cNvPr>
            <p:cNvSpPr/>
            <p:nvPr/>
          </p:nvSpPr>
          <p:spPr>
            <a:xfrm>
              <a:off x="4380480" y="3724560"/>
              <a:ext cx="890639" cy="968759"/>
            </a:xfrm>
            <a:custGeom>
              <a:avLst/>
              <a:gdLst/>
              <a:ahLst/>
              <a:cxnLst>
                <a:cxn ang="3cd4">
                  <a:pos x="hc" y="t"/>
                </a:cxn>
                <a:cxn ang="cd2">
                  <a:pos x="l" y="vc"/>
                </a:cxn>
                <a:cxn ang="cd4">
                  <a:pos x="hc" y="b"/>
                </a:cxn>
                <a:cxn ang="0">
                  <a:pos x="r" y="vc"/>
                </a:cxn>
              </a:cxnLst>
              <a:rect l="l" t="t" r="r" b="b"/>
              <a:pathLst>
                <a:path w="2475" h="2692">
                  <a:moveTo>
                    <a:pt x="1162" y="0"/>
                  </a:moveTo>
                  <a:cubicBezTo>
                    <a:pt x="1938" y="641"/>
                    <a:pt x="2412" y="1575"/>
                    <a:pt x="2475" y="2577"/>
                  </a:cubicBezTo>
                  <a:lnTo>
                    <a:pt x="657" y="2692"/>
                  </a:lnTo>
                  <a:cubicBezTo>
                    <a:pt x="626" y="2190"/>
                    <a:pt x="389" y="1724"/>
                    <a:pt x="0" y="1403"/>
                  </a:cubicBezTo>
                  <a:close/>
                </a:path>
              </a:pathLst>
            </a:custGeom>
            <a:solidFill>
              <a:schemeClr val="accent3"/>
            </a:solidFill>
            <a:ln w="25400" cap="flat">
              <a:solidFill>
                <a:schemeClr val="bg1"/>
              </a:solid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8" name="Freeform 7">
              <a:extLst>
                <a:ext uri="{FF2B5EF4-FFF2-40B4-BE49-F238E27FC236}">
                  <a16:creationId xmlns:a16="http://schemas.microsoft.com/office/drawing/2014/main" xmlns="" id="{2C36A7C9-208D-6C45-8914-5E1FBBDE9897}"/>
                </a:ext>
              </a:extLst>
            </p:cNvPr>
            <p:cNvSpPr/>
            <p:nvPr/>
          </p:nvSpPr>
          <p:spPr>
            <a:xfrm>
              <a:off x="4380480" y="3724560"/>
              <a:ext cx="890639" cy="968759"/>
            </a:xfrm>
            <a:custGeom>
              <a:avLst/>
              <a:gdLst/>
              <a:ahLst/>
              <a:cxnLst>
                <a:cxn ang="3cd4">
                  <a:pos x="hc" y="t"/>
                </a:cxn>
                <a:cxn ang="cd2">
                  <a:pos x="l" y="vc"/>
                </a:cxn>
                <a:cxn ang="cd4">
                  <a:pos x="hc" y="b"/>
                </a:cxn>
                <a:cxn ang="0">
                  <a:pos x="r" y="vc"/>
                </a:cxn>
              </a:cxnLst>
              <a:rect l="l" t="t" r="r" b="b"/>
              <a:pathLst>
                <a:path w="2475" h="2692">
                  <a:moveTo>
                    <a:pt x="1162" y="0"/>
                  </a:moveTo>
                  <a:cubicBezTo>
                    <a:pt x="1938" y="641"/>
                    <a:pt x="2412" y="1575"/>
                    <a:pt x="2475" y="2577"/>
                  </a:cubicBezTo>
                  <a:lnTo>
                    <a:pt x="657" y="2692"/>
                  </a:lnTo>
                  <a:cubicBezTo>
                    <a:pt x="626" y="2190"/>
                    <a:pt x="389" y="1724"/>
                    <a:pt x="0" y="1403"/>
                  </a:cubicBezTo>
                  <a:close/>
                </a:path>
              </a:pathLst>
            </a:custGeom>
            <a:noFill/>
            <a:ln w="25400" cap="flat">
              <a:solidFill>
                <a:schemeClr val="bg1"/>
              </a:solidFill>
              <a:prstDash val="solid"/>
              <a:round/>
            </a:ln>
          </p:spPr>
          <p:txBody>
            <a:bodyPr vert="horz" wrap="none" lIns="10080" tIns="10080" rIns="10080" bIns="10080" anchor="ctr" anchorCtr="1" compatLnSpc="0"/>
            <a:lstStyle/>
            <a:p>
              <a:pPr hangingPunct="0"/>
              <a:endParaRPr lang="en-US">
                <a:latin typeface="Arial" pitchFamily="18"/>
                <a:ea typeface="Arial Unicode MS" pitchFamily="2"/>
                <a:cs typeface="Arial Unicode MS" pitchFamily="2"/>
              </a:endParaRPr>
            </a:p>
          </p:txBody>
        </p:sp>
        <p:sp>
          <p:nvSpPr>
            <p:cNvPr id="9" name="Freeform 8">
              <a:extLst>
                <a:ext uri="{FF2B5EF4-FFF2-40B4-BE49-F238E27FC236}">
                  <a16:creationId xmlns:a16="http://schemas.microsoft.com/office/drawing/2014/main" xmlns="" id="{57521B35-AFC8-5345-9015-6461A5AB505C}"/>
                </a:ext>
              </a:extLst>
            </p:cNvPr>
            <p:cNvSpPr/>
            <p:nvPr/>
          </p:nvSpPr>
          <p:spPr>
            <a:xfrm>
              <a:off x="4617000" y="4652280"/>
              <a:ext cx="656280" cy="164160"/>
            </a:xfrm>
            <a:custGeom>
              <a:avLst/>
              <a:gdLst/>
              <a:ahLst/>
              <a:cxnLst>
                <a:cxn ang="3cd4">
                  <a:pos x="hc" y="t"/>
                </a:cxn>
                <a:cxn ang="cd2">
                  <a:pos x="l" y="vc"/>
                </a:cxn>
                <a:cxn ang="cd4">
                  <a:pos x="hc" y="b"/>
                </a:cxn>
                <a:cxn ang="0">
                  <a:pos x="r" y="vc"/>
                </a:cxn>
              </a:cxnLst>
              <a:rect l="l" t="t" r="r" b="b"/>
              <a:pathLst>
                <a:path w="1824" h="457">
                  <a:moveTo>
                    <a:pt x="1818" y="0"/>
                  </a:moveTo>
                  <a:cubicBezTo>
                    <a:pt x="1826" y="152"/>
                    <a:pt x="1826" y="304"/>
                    <a:pt x="1818" y="457"/>
                  </a:cubicBezTo>
                  <a:lnTo>
                    <a:pt x="0" y="341"/>
                  </a:lnTo>
                  <a:cubicBezTo>
                    <a:pt x="6" y="265"/>
                    <a:pt x="6" y="189"/>
                    <a:pt x="0" y="112"/>
                  </a:cubicBezTo>
                  <a:close/>
                </a:path>
              </a:pathLst>
            </a:custGeom>
            <a:solidFill>
              <a:schemeClr val="bg2"/>
            </a:solidFill>
            <a:ln w="25400" cap="flat">
              <a:solidFill>
                <a:schemeClr val="bg1"/>
              </a:solid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10" name="Freeform 9">
              <a:extLst>
                <a:ext uri="{FF2B5EF4-FFF2-40B4-BE49-F238E27FC236}">
                  <a16:creationId xmlns:a16="http://schemas.microsoft.com/office/drawing/2014/main" xmlns="" id="{F49B4E00-9642-1449-B938-55237B0D8297}"/>
                </a:ext>
              </a:extLst>
            </p:cNvPr>
            <p:cNvSpPr/>
            <p:nvPr/>
          </p:nvSpPr>
          <p:spPr>
            <a:xfrm>
              <a:off x="4617000" y="4652280"/>
              <a:ext cx="656280" cy="164160"/>
            </a:xfrm>
            <a:custGeom>
              <a:avLst/>
              <a:gdLst/>
              <a:ahLst/>
              <a:cxnLst>
                <a:cxn ang="3cd4">
                  <a:pos x="hc" y="t"/>
                </a:cxn>
                <a:cxn ang="cd2">
                  <a:pos x="l" y="vc"/>
                </a:cxn>
                <a:cxn ang="cd4">
                  <a:pos x="hc" y="b"/>
                </a:cxn>
                <a:cxn ang="0">
                  <a:pos x="r" y="vc"/>
                </a:cxn>
              </a:cxnLst>
              <a:rect l="l" t="t" r="r" b="b"/>
              <a:pathLst>
                <a:path w="1824" h="457">
                  <a:moveTo>
                    <a:pt x="1818" y="0"/>
                  </a:moveTo>
                  <a:cubicBezTo>
                    <a:pt x="1826" y="152"/>
                    <a:pt x="1826" y="304"/>
                    <a:pt x="1818" y="457"/>
                  </a:cubicBezTo>
                  <a:lnTo>
                    <a:pt x="0" y="341"/>
                  </a:lnTo>
                  <a:cubicBezTo>
                    <a:pt x="6" y="265"/>
                    <a:pt x="6" y="189"/>
                    <a:pt x="0" y="112"/>
                  </a:cubicBezTo>
                  <a:close/>
                </a:path>
              </a:pathLst>
            </a:custGeom>
            <a:noFill/>
            <a:ln w="25400" cap="flat">
              <a:solidFill>
                <a:schemeClr val="bg1"/>
              </a:solidFill>
              <a:prstDash val="solid"/>
              <a:round/>
            </a:ln>
          </p:spPr>
          <p:txBody>
            <a:bodyPr vert="horz" wrap="none" lIns="10080" tIns="10080" rIns="10080" bIns="10080" anchor="ctr" anchorCtr="1" compatLnSpc="0"/>
            <a:lstStyle/>
            <a:p>
              <a:pPr hangingPunct="0"/>
              <a:endParaRPr lang="en-US">
                <a:latin typeface="Arial" pitchFamily="18"/>
                <a:ea typeface="Arial Unicode MS" pitchFamily="2"/>
                <a:cs typeface="Arial Unicode MS" pitchFamily="2"/>
              </a:endParaRPr>
            </a:p>
          </p:txBody>
        </p:sp>
        <p:sp>
          <p:nvSpPr>
            <p:cNvPr id="11" name="Freeform 10">
              <a:extLst>
                <a:ext uri="{FF2B5EF4-FFF2-40B4-BE49-F238E27FC236}">
                  <a16:creationId xmlns:a16="http://schemas.microsoft.com/office/drawing/2014/main" xmlns="" id="{149F44DA-BCA8-B146-A675-316A17346723}"/>
                </a:ext>
              </a:extLst>
            </p:cNvPr>
            <p:cNvSpPr/>
            <p:nvPr/>
          </p:nvSpPr>
          <p:spPr>
            <a:xfrm>
              <a:off x="4614197" y="4776120"/>
              <a:ext cx="664200" cy="203760"/>
            </a:xfrm>
            <a:custGeom>
              <a:avLst/>
              <a:gdLst/>
              <a:ahLst/>
              <a:cxnLst>
                <a:cxn ang="3cd4">
                  <a:pos x="hc" y="t"/>
                </a:cxn>
                <a:cxn ang="cd2">
                  <a:pos x="l" y="vc"/>
                </a:cxn>
                <a:cxn ang="cd4">
                  <a:pos x="hc" y="b"/>
                </a:cxn>
                <a:cxn ang="0">
                  <a:pos x="r" y="vc"/>
                </a:cxn>
              </a:cxnLst>
              <a:rect l="l" t="t" r="r" b="b"/>
              <a:pathLst>
                <a:path w="1846" h="567">
                  <a:moveTo>
                    <a:pt x="1846" y="113"/>
                  </a:moveTo>
                  <a:cubicBezTo>
                    <a:pt x="1837" y="265"/>
                    <a:pt x="1817" y="417"/>
                    <a:pt x="1789" y="567"/>
                  </a:cubicBezTo>
                  <a:lnTo>
                    <a:pt x="0" y="226"/>
                  </a:lnTo>
                  <a:cubicBezTo>
                    <a:pt x="14" y="149"/>
                    <a:pt x="23" y="76"/>
                    <a:pt x="28" y="0"/>
                  </a:cubicBezTo>
                  <a:close/>
                </a:path>
              </a:pathLst>
            </a:custGeom>
            <a:solidFill>
              <a:schemeClr val="bg2"/>
            </a:solidFill>
            <a:ln w="25400" cap="flat">
              <a:solidFill>
                <a:schemeClr val="bg1"/>
              </a:solid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12" name="Freeform 11">
              <a:extLst>
                <a:ext uri="{FF2B5EF4-FFF2-40B4-BE49-F238E27FC236}">
                  <a16:creationId xmlns:a16="http://schemas.microsoft.com/office/drawing/2014/main" xmlns="" id="{FB96BDA3-FF63-964B-B564-205B07BB8640}"/>
                </a:ext>
              </a:extLst>
            </p:cNvPr>
            <p:cNvSpPr/>
            <p:nvPr/>
          </p:nvSpPr>
          <p:spPr>
            <a:xfrm>
              <a:off x="4606920" y="4776120"/>
              <a:ext cx="664200" cy="203760"/>
            </a:xfrm>
            <a:custGeom>
              <a:avLst/>
              <a:gdLst/>
              <a:ahLst/>
              <a:cxnLst>
                <a:cxn ang="3cd4">
                  <a:pos x="hc" y="t"/>
                </a:cxn>
                <a:cxn ang="cd2">
                  <a:pos x="l" y="vc"/>
                </a:cxn>
                <a:cxn ang="cd4">
                  <a:pos x="hc" y="b"/>
                </a:cxn>
                <a:cxn ang="0">
                  <a:pos x="r" y="vc"/>
                </a:cxn>
              </a:cxnLst>
              <a:rect l="l" t="t" r="r" b="b"/>
              <a:pathLst>
                <a:path w="1846" h="567">
                  <a:moveTo>
                    <a:pt x="1846" y="113"/>
                  </a:moveTo>
                  <a:cubicBezTo>
                    <a:pt x="1837" y="265"/>
                    <a:pt x="1817" y="417"/>
                    <a:pt x="1789" y="567"/>
                  </a:cubicBezTo>
                  <a:lnTo>
                    <a:pt x="0" y="226"/>
                  </a:lnTo>
                  <a:cubicBezTo>
                    <a:pt x="14" y="149"/>
                    <a:pt x="23" y="76"/>
                    <a:pt x="28" y="0"/>
                  </a:cubicBezTo>
                  <a:close/>
                </a:path>
              </a:pathLst>
            </a:custGeom>
            <a:noFill/>
            <a:ln w="25400" cap="flat">
              <a:solidFill>
                <a:schemeClr val="bg1"/>
              </a:solidFill>
              <a:prstDash val="solid"/>
              <a:round/>
            </a:ln>
          </p:spPr>
          <p:txBody>
            <a:bodyPr vert="horz" wrap="none" lIns="10080" tIns="10080" rIns="10080" bIns="10080" anchor="ctr" anchorCtr="1" compatLnSpc="0"/>
            <a:lstStyle/>
            <a:p>
              <a:pPr hangingPunct="0"/>
              <a:endParaRPr lang="en-US">
                <a:latin typeface="Arial" pitchFamily="18"/>
                <a:ea typeface="Arial Unicode MS" pitchFamily="2"/>
                <a:cs typeface="Arial Unicode MS" pitchFamily="2"/>
              </a:endParaRPr>
            </a:p>
          </p:txBody>
        </p:sp>
        <p:sp>
          <p:nvSpPr>
            <p:cNvPr id="13" name="Freeform 12">
              <a:extLst>
                <a:ext uri="{FF2B5EF4-FFF2-40B4-BE49-F238E27FC236}">
                  <a16:creationId xmlns:a16="http://schemas.microsoft.com/office/drawing/2014/main" xmlns="" id="{734BF99D-25BD-2740-8081-C58887660CEC}"/>
                </a:ext>
              </a:extLst>
            </p:cNvPr>
            <p:cNvSpPr/>
            <p:nvPr/>
          </p:nvSpPr>
          <p:spPr>
            <a:xfrm>
              <a:off x="4493160" y="4858200"/>
              <a:ext cx="757440" cy="646920"/>
            </a:xfrm>
            <a:custGeom>
              <a:avLst/>
              <a:gdLst/>
              <a:ahLst/>
              <a:cxnLst>
                <a:cxn ang="3cd4">
                  <a:pos x="hc" y="t"/>
                </a:cxn>
                <a:cxn ang="cd2">
                  <a:pos x="l" y="vc"/>
                </a:cxn>
                <a:cxn ang="cd4">
                  <a:pos x="hc" y="b"/>
                </a:cxn>
                <a:cxn ang="0">
                  <a:pos x="r" y="vc"/>
                </a:cxn>
              </a:cxnLst>
              <a:rect l="l" t="t" r="r" b="b"/>
              <a:pathLst>
                <a:path w="2105" h="1798">
                  <a:moveTo>
                    <a:pt x="2105" y="339"/>
                  </a:moveTo>
                  <a:cubicBezTo>
                    <a:pt x="2004" y="867"/>
                    <a:pt x="1789" y="1363"/>
                    <a:pt x="1473" y="1798"/>
                  </a:cubicBezTo>
                  <a:lnTo>
                    <a:pt x="0" y="728"/>
                  </a:lnTo>
                  <a:cubicBezTo>
                    <a:pt x="158" y="511"/>
                    <a:pt x="265" y="263"/>
                    <a:pt x="316" y="0"/>
                  </a:cubicBezTo>
                  <a:close/>
                </a:path>
              </a:pathLst>
            </a:custGeom>
            <a:solidFill>
              <a:schemeClr val="bg2"/>
            </a:solidFill>
            <a:ln w="25400" cap="flat">
              <a:solidFill>
                <a:schemeClr val="bg1"/>
              </a:solid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14" name="Freeform 13">
              <a:extLst>
                <a:ext uri="{FF2B5EF4-FFF2-40B4-BE49-F238E27FC236}">
                  <a16:creationId xmlns:a16="http://schemas.microsoft.com/office/drawing/2014/main" xmlns="" id="{25150E47-9146-B947-B7FA-9133DD2B3836}"/>
                </a:ext>
              </a:extLst>
            </p:cNvPr>
            <p:cNvSpPr/>
            <p:nvPr/>
          </p:nvSpPr>
          <p:spPr>
            <a:xfrm>
              <a:off x="4493160" y="4858200"/>
              <a:ext cx="757440" cy="646920"/>
            </a:xfrm>
            <a:custGeom>
              <a:avLst/>
              <a:gdLst/>
              <a:ahLst/>
              <a:cxnLst>
                <a:cxn ang="3cd4">
                  <a:pos x="hc" y="t"/>
                </a:cxn>
                <a:cxn ang="cd2">
                  <a:pos x="l" y="vc"/>
                </a:cxn>
                <a:cxn ang="cd4">
                  <a:pos x="hc" y="b"/>
                </a:cxn>
                <a:cxn ang="0">
                  <a:pos x="r" y="vc"/>
                </a:cxn>
              </a:cxnLst>
              <a:rect l="l" t="t" r="r" b="b"/>
              <a:pathLst>
                <a:path w="2105" h="1798">
                  <a:moveTo>
                    <a:pt x="2105" y="339"/>
                  </a:moveTo>
                  <a:cubicBezTo>
                    <a:pt x="2004" y="867"/>
                    <a:pt x="1789" y="1363"/>
                    <a:pt x="1473" y="1798"/>
                  </a:cubicBezTo>
                  <a:lnTo>
                    <a:pt x="0" y="728"/>
                  </a:lnTo>
                  <a:cubicBezTo>
                    <a:pt x="158" y="511"/>
                    <a:pt x="265" y="263"/>
                    <a:pt x="316" y="0"/>
                  </a:cubicBezTo>
                  <a:close/>
                </a:path>
              </a:pathLst>
            </a:custGeom>
            <a:noFill/>
            <a:ln w="25400" cap="flat">
              <a:solidFill>
                <a:schemeClr val="bg1"/>
              </a:solidFill>
              <a:prstDash val="solid"/>
              <a:round/>
            </a:ln>
          </p:spPr>
          <p:txBody>
            <a:bodyPr vert="horz" wrap="none" lIns="10080" tIns="10080" rIns="10080" bIns="10080" anchor="ctr" anchorCtr="1" compatLnSpc="0"/>
            <a:lstStyle/>
            <a:p>
              <a:pPr hangingPunct="0"/>
              <a:endParaRPr lang="en-US">
                <a:latin typeface="Arial" pitchFamily="18"/>
                <a:ea typeface="Arial Unicode MS" pitchFamily="2"/>
                <a:cs typeface="Arial Unicode MS" pitchFamily="2"/>
              </a:endParaRPr>
            </a:p>
          </p:txBody>
        </p:sp>
        <p:sp>
          <p:nvSpPr>
            <p:cNvPr id="15" name="Freeform 14">
              <a:extLst>
                <a:ext uri="{FF2B5EF4-FFF2-40B4-BE49-F238E27FC236}">
                  <a16:creationId xmlns:a16="http://schemas.microsoft.com/office/drawing/2014/main" xmlns="" id="{764470CC-BBE2-5D49-B426-13D18C97B44A}"/>
                </a:ext>
              </a:extLst>
            </p:cNvPr>
            <p:cNvSpPr/>
            <p:nvPr/>
          </p:nvSpPr>
          <p:spPr>
            <a:xfrm>
              <a:off x="2856960" y="5084640"/>
              <a:ext cx="2166120" cy="960480"/>
            </a:xfrm>
            <a:custGeom>
              <a:avLst/>
              <a:gdLst/>
              <a:ahLst/>
              <a:cxnLst>
                <a:cxn ang="3cd4">
                  <a:pos x="hc" y="t"/>
                </a:cxn>
                <a:cxn ang="cd2">
                  <a:pos x="l" y="vc"/>
                </a:cxn>
                <a:cxn ang="cd4">
                  <a:pos x="hc" y="b"/>
                </a:cxn>
                <a:cxn ang="0">
                  <a:pos x="r" y="vc"/>
                </a:cxn>
              </a:cxnLst>
              <a:rect l="l" t="t" r="r" b="b"/>
              <a:pathLst>
                <a:path w="6018" h="2669">
                  <a:moveTo>
                    <a:pt x="6018" y="1168"/>
                  </a:moveTo>
                  <a:cubicBezTo>
                    <a:pt x="4837" y="2796"/>
                    <a:pt x="2559" y="3155"/>
                    <a:pt x="934" y="1972"/>
                  </a:cubicBezTo>
                  <a:cubicBezTo>
                    <a:pt x="561" y="1701"/>
                    <a:pt x="245" y="1366"/>
                    <a:pt x="0" y="976"/>
                  </a:cubicBezTo>
                  <a:lnTo>
                    <a:pt x="1538" y="0"/>
                  </a:lnTo>
                  <a:cubicBezTo>
                    <a:pt x="2077" y="849"/>
                    <a:pt x="3203" y="1100"/>
                    <a:pt x="4049" y="561"/>
                  </a:cubicBezTo>
                  <a:cubicBezTo>
                    <a:pt x="4244" y="437"/>
                    <a:pt x="4411" y="279"/>
                    <a:pt x="4546" y="93"/>
                  </a:cubicBezTo>
                  <a:close/>
                </a:path>
              </a:pathLst>
            </a:custGeom>
            <a:solidFill>
              <a:schemeClr val="bg2"/>
            </a:solidFill>
            <a:ln w="25400" cap="flat">
              <a:solidFill>
                <a:schemeClr val="bg1"/>
              </a:solid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16" name="Freeform 15">
              <a:extLst>
                <a:ext uri="{FF2B5EF4-FFF2-40B4-BE49-F238E27FC236}">
                  <a16:creationId xmlns:a16="http://schemas.microsoft.com/office/drawing/2014/main" xmlns="" id="{621AE526-5D0B-7549-9660-946F49881002}"/>
                </a:ext>
              </a:extLst>
            </p:cNvPr>
            <p:cNvSpPr/>
            <p:nvPr/>
          </p:nvSpPr>
          <p:spPr>
            <a:xfrm>
              <a:off x="2856960" y="5084640"/>
              <a:ext cx="2166120" cy="960480"/>
            </a:xfrm>
            <a:custGeom>
              <a:avLst/>
              <a:gdLst/>
              <a:ahLst/>
              <a:cxnLst>
                <a:cxn ang="3cd4">
                  <a:pos x="hc" y="t"/>
                </a:cxn>
                <a:cxn ang="cd2">
                  <a:pos x="l" y="vc"/>
                </a:cxn>
                <a:cxn ang="cd4">
                  <a:pos x="hc" y="b"/>
                </a:cxn>
                <a:cxn ang="0">
                  <a:pos x="r" y="vc"/>
                </a:cxn>
              </a:cxnLst>
              <a:rect l="l" t="t" r="r" b="b"/>
              <a:pathLst>
                <a:path w="6018" h="2669">
                  <a:moveTo>
                    <a:pt x="6018" y="1168"/>
                  </a:moveTo>
                  <a:cubicBezTo>
                    <a:pt x="4837" y="2796"/>
                    <a:pt x="2559" y="3155"/>
                    <a:pt x="934" y="1972"/>
                  </a:cubicBezTo>
                  <a:cubicBezTo>
                    <a:pt x="561" y="1701"/>
                    <a:pt x="245" y="1366"/>
                    <a:pt x="0" y="976"/>
                  </a:cubicBezTo>
                  <a:lnTo>
                    <a:pt x="1538" y="0"/>
                  </a:lnTo>
                  <a:cubicBezTo>
                    <a:pt x="2077" y="849"/>
                    <a:pt x="3203" y="1100"/>
                    <a:pt x="4049" y="561"/>
                  </a:cubicBezTo>
                  <a:cubicBezTo>
                    <a:pt x="4244" y="437"/>
                    <a:pt x="4411" y="279"/>
                    <a:pt x="4546" y="93"/>
                  </a:cubicBezTo>
                  <a:close/>
                </a:path>
              </a:pathLst>
            </a:custGeom>
            <a:noFill/>
            <a:ln w="25400" cap="flat">
              <a:solidFill>
                <a:schemeClr val="bg1"/>
              </a:solidFill>
              <a:prstDash val="solid"/>
              <a:round/>
            </a:ln>
          </p:spPr>
          <p:txBody>
            <a:bodyPr vert="horz" wrap="none" lIns="10080" tIns="10080" rIns="10080" bIns="10080" anchor="ctr" anchorCtr="1" compatLnSpc="0"/>
            <a:lstStyle/>
            <a:p>
              <a:pPr hangingPunct="0"/>
              <a:endParaRPr lang="en-US">
                <a:latin typeface="Arial" pitchFamily="18"/>
                <a:ea typeface="Arial Unicode MS" pitchFamily="2"/>
                <a:cs typeface="Arial Unicode MS" pitchFamily="2"/>
              </a:endParaRPr>
            </a:p>
          </p:txBody>
        </p:sp>
        <p:sp>
          <p:nvSpPr>
            <p:cNvPr id="17" name="Freeform 16">
              <a:extLst>
                <a:ext uri="{FF2B5EF4-FFF2-40B4-BE49-F238E27FC236}">
                  <a16:creationId xmlns:a16="http://schemas.microsoft.com/office/drawing/2014/main" xmlns="" id="{4E5E4065-89E0-6E4E-A9F0-58BD50785B64}"/>
                </a:ext>
              </a:extLst>
            </p:cNvPr>
            <p:cNvSpPr/>
            <p:nvPr/>
          </p:nvSpPr>
          <p:spPr>
            <a:xfrm>
              <a:off x="2652840" y="4176720"/>
              <a:ext cx="757440" cy="1260360"/>
            </a:xfrm>
            <a:custGeom>
              <a:avLst/>
              <a:gdLst/>
              <a:ahLst/>
              <a:cxnLst>
                <a:cxn ang="3cd4">
                  <a:pos x="hc" y="t"/>
                </a:cxn>
                <a:cxn ang="cd2">
                  <a:pos x="l" y="vc"/>
                </a:cxn>
                <a:cxn ang="cd4">
                  <a:pos x="hc" y="b"/>
                </a:cxn>
                <a:cxn ang="0">
                  <a:pos x="r" y="vc"/>
                </a:cxn>
              </a:cxnLst>
              <a:rect l="l" t="t" r="r" b="b"/>
              <a:pathLst>
                <a:path w="2105" h="3502">
                  <a:moveTo>
                    <a:pt x="567" y="3502"/>
                  </a:moveTo>
                  <a:cubicBezTo>
                    <a:pt x="-102" y="2449"/>
                    <a:pt x="-184" y="1129"/>
                    <a:pt x="347" y="0"/>
                  </a:cubicBezTo>
                  <a:lnTo>
                    <a:pt x="1995" y="776"/>
                  </a:lnTo>
                  <a:cubicBezTo>
                    <a:pt x="1730" y="1340"/>
                    <a:pt x="1772" y="2001"/>
                    <a:pt x="2105" y="2526"/>
                  </a:cubicBezTo>
                  <a:close/>
                </a:path>
              </a:pathLst>
            </a:custGeom>
            <a:solidFill>
              <a:schemeClr val="tx1"/>
            </a:solidFill>
            <a:ln w="25400" cap="flat">
              <a:solidFill>
                <a:schemeClr val="bg1"/>
              </a:solid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18" name="Freeform 17">
              <a:extLst>
                <a:ext uri="{FF2B5EF4-FFF2-40B4-BE49-F238E27FC236}">
                  <a16:creationId xmlns:a16="http://schemas.microsoft.com/office/drawing/2014/main" xmlns="" id="{76AB566F-A5A0-014E-A6F3-7DEB2CAD75BF}"/>
                </a:ext>
              </a:extLst>
            </p:cNvPr>
            <p:cNvSpPr/>
            <p:nvPr/>
          </p:nvSpPr>
          <p:spPr>
            <a:xfrm>
              <a:off x="2652840" y="4176720"/>
              <a:ext cx="757440" cy="1260360"/>
            </a:xfrm>
            <a:custGeom>
              <a:avLst/>
              <a:gdLst/>
              <a:ahLst/>
              <a:cxnLst>
                <a:cxn ang="3cd4">
                  <a:pos x="hc" y="t"/>
                </a:cxn>
                <a:cxn ang="cd2">
                  <a:pos x="l" y="vc"/>
                </a:cxn>
                <a:cxn ang="cd4">
                  <a:pos x="hc" y="b"/>
                </a:cxn>
                <a:cxn ang="0">
                  <a:pos x="r" y="vc"/>
                </a:cxn>
              </a:cxnLst>
              <a:rect l="l" t="t" r="r" b="b"/>
              <a:pathLst>
                <a:path w="2105" h="3502">
                  <a:moveTo>
                    <a:pt x="567" y="3502"/>
                  </a:moveTo>
                  <a:cubicBezTo>
                    <a:pt x="-102" y="2449"/>
                    <a:pt x="-184" y="1129"/>
                    <a:pt x="347" y="0"/>
                  </a:cubicBezTo>
                  <a:lnTo>
                    <a:pt x="1995" y="776"/>
                  </a:lnTo>
                  <a:cubicBezTo>
                    <a:pt x="1730" y="1340"/>
                    <a:pt x="1772" y="2001"/>
                    <a:pt x="2105" y="2526"/>
                  </a:cubicBezTo>
                  <a:close/>
                </a:path>
              </a:pathLst>
            </a:custGeom>
            <a:noFill/>
            <a:ln w="25400" cap="flat">
              <a:solidFill>
                <a:schemeClr val="bg1"/>
              </a:solidFill>
              <a:prstDash val="solid"/>
              <a:round/>
            </a:ln>
          </p:spPr>
          <p:txBody>
            <a:bodyPr vert="horz" wrap="none" lIns="10080" tIns="10080" rIns="10080" bIns="10080" anchor="ctr" anchorCtr="1" compatLnSpc="0"/>
            <a:lstStyle/>
            <a:p>
              <a:pPr hangingPunct="0"/>
              <a:endParaRPr lang="en-US">
                <a:latin typeface="Arial" pitchFamily="18"/>
                <a:ea typeface="Arial Unicode MS" pitchFamily="2"/>
                <a:cs typeface="Arial Unicode MS" pitchFamily="2"/>
              </a:endParaRPr>
            </a:p>
          </p:txBody>
        </p:sp>
        <p:sp>
          <p:nvSpPr>
            <p:cNvPr id="19" name="Freeform 18">
              <a:extLst>
                <a:ext uri="{FF2B5EF4-FFF2-40B4-BE49-F238E27FC236}">
                  <a16:creationId xmlns:a16="http://schemas.microsoft.com/office/drawing/2014/main" xmlns="" id="{F6DBD978-DDEE-C247-A88D-5E93F8784F1E}"/>
                </a:ext>
              </a:extLst>
            </p:cNvPr>
            <p:cNvSpPr/>
            <p:nvPr/>
          </p:nvSpPr>
          <p:spPr>
            <a:xfrm>
              <a:off x="2777760" y="3674879"/>
              <a:ext cx="799920" cy="780840"/>
            </a:xfrm>
            <a:custGeom>
              <a:avLst/>
              <a:gdLst/>
              <a:ahLst/>
              <a:cxnLst>
                <a:cxn ang="3cd4">
                  <a:pos x="hc" y="t"/>
                </a:cxn>
                <a:cxn ang="cd2">
                  <a:pos x="l" y="vc"/>
                </a:cxn>
                <a:cxn ang="cd4">
                  <a:pos x="hc" y="b"/>
                </a:cxn>
                <a:cxn ang="0">
                  <a:pos x="r" y="vc"/>
                </a:cxn>
              </a:cxnLst>
              <a:rect l="l" t="t" r="r" b="b"/>
              <a:pathLst>
                <a:path w="2223" h="2170">
                  <a:moveTo>
                    <a:pt x="0" y="1394"/>
                  </a:moveTo>
                  <a:cubicBezTo>
                    <a:pt x="262" y="838"/>
                    <a:pt x="657" y="358"/>
                    <a:pt x="1154" y="0"/>
                  </a:cubicBezTo>
                  <a:lnTo>
                    <a:pt x="2223" y="1473"/>
                  </a:lnTo>
                  <a:cubicBezTo>
                    <a:pt x="1975" y="1653"/>
                    <a:pt x="1778" y="1893"/>
                    <a:pt x="1645" y="2170"/>
                  </a:cubicBezTo>
                  <a:close/>
                </a:path>
              </a:pathLst>
            </a:custGeom>
            <a:solidFill>
              <a:schemeClr val="tx1"/>
            </a:solidFill>
            <a:ln w="25400" cap="flat">
              <a:solidFill>
                <a:schemeClr val="bg1"/>
              </a:solid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20" name="Freeform 19">
              <a:extLst>
                <a:ext uri="{FF2B5EF4-FFF2-40B4-BE49-F238E27FC236}">
                  <a16:creationId xmlns:a16="http://schemas.microsoft.com/office/drawing/2014/main" xmlns="" id="{78DCDE0F-72F2-C14A-BDD1-7B3ABC7E18EF}"/>
                </a:ext>
              </a:extLst>
            </p:cNvPr>
            <p:cNvSpPr/>
            <p:nvPr/>
          </p:nvSpPr>
          <p:spPr>
            <a:xfrm>
              <a:off x="2777760" y="3674879"/>
              <a:ext cx="799920" cy="780840"/>
            </a:xfrm>
            <a:custGeom>
              <a:avLst/>
              <a:gdLst/>
              <a:ahLst/>
              <a:cxnLst>
                <a:cxn ang="3cd4">
                  <a:pos x="hc" y="t"/>
                </a:cxn>
                <a:cxn ang="cd2">
                  <a:pos x="l" y="vc"/>
                </a:cxn>
                <a:cxn ang="cd4">
                  <a:pos x="hc" y="b"/>
                </a:cxn>
                <a:cxn ang="0">
                  <a:pos x="r" y="vc"/>
                </a:cxn>
              </a:cxnLst>
              <a:rect l="l" t="t" r="r" b="b"/>
              <a:pathLst>
                <a:path w="2223" h="2170">
                  <a:moveTo>
                    <a:pt x="0" y="1394"/>
                  </a:moveTo>
                  <a:cubicBezTo>
                    <a:pt x="262" y="838"/>
                    <a:pt x="657" y="358"/>
                    <a:pt x="1154" y="0"/>
                  </a:cubicBezTo>
                  <a:lnTo>
                    <a:pt x="2223" y="1473"/>
                  </a:lnTo>
                  <a:cubicBezTo>
                    <a:pt x="1975" y="1653"/>
                    <a:pt x="1778" y="1893"/>
                    <a:pt x="1645" y="2170"/>
                  </a:cubicBezTo>
                  <a:close/>
                </a:path>
              </a:pathLst>
            </a:custGeom>
            <a:noFill/>
            <a:ln w="25400" cap="flat">
              <a:solidFill>
                <a:schemeClr val="bg1"/>
              </a:solidFill>
              <a:prstDash val="solid"/>
              <a:round/>
            </a:ln>
          </p:spPr>
          <p:txBody>
            <a:bodyPr vert="horz" wrap="none" lIns="10080" tIns="10080" rIns="10080" bIns="10080" anchor="ctr" anchorCtr="1" compatLnSpc="0"/>
            <a:lstStyle/>
            <a:p>
              <a:pPr hangingPunct="0"/>
              <a:endParaRPr lang="en-US">
                <a:latin typeface="Arial" pitchFamily="18"/>
                <a:ea typeface="Arial Unicode MS" pitchFamily="2"/>
                <a:cs typeface="Arial Unicode MS" pitchFamily="2"/>
              </a:endParaRPr>
            </a:p>
          </p:txBody>
        </p:sp>
        <p:sp>
          <p:nvSpPr>
            <p:cNvPr id="21" name="Freeform 20">
              <a:extLst>
                <a:ext uri="{FF2B5EF4-FFF2-40B4-BE49-F238E27FC236}">
                  <a16:creationId xmlns:a16="http://schemas.microsoft.com/office/drawing/2014/main" xmlns="" id="{8F5BB236-C85A-BB40-ADDF-D31AA60A877B}"/>
                </a:ext>
              </a:extLst>
            </p:cNvPr>
            <p:cNvSpPr/>
            <p:nvPr/>
          </p:nvSpPr>
          <p:spPr>
            <a:xfrm>
              <a:off x="3193200" y="3488040"/>
              <a:ext cx="567360" cy="716760"/>
            </a:xfrm>
            <a:custGeom>
              <a:avLst/>
              <a:gdLst/>
              <a:ahLst/>
              <a:cxnLst>
                <a:cxn ang="3cd4">
                  <a:pos x="hc" y="t"/>
                </a:cxn>
                <a:cxn ang="cd2">
                  <a:pos x="l" y="vc"/>
                </a:cxn>
                <a:cxn ang="cd4">
                  <a:pos x="hc" y="b"/>
                </a:cxn>
                <a:cxn ang="0">
                  <a:pos x="r" y="vc"/>
                </a:cxn>
              </a:cxnLst>
              <a:rect l="l" t="t" r="r" b="b"/>
              <a:pathLst>
                <a:path w="1577" h="1992">
                  <a:moveTo>
                    <a:pt x="0" y="516"/>
                  </a:moveTo>
                  <a:cubicBezTo>
                    <a:pt x="310" y="290"/>
                    <a:pt x="652" y="118"/>
                    <a:pt x="1016" y="0"/>
                  </a:cubicBezTo>
                  <a:lnTo>
                    <a:pt x="1577" y="1732"/>
                  </a:lnTo>
                  <a:cubicBezTo>
                    <a:pt x="1397" y="1792"/>
                    <a:pt x="1225" y="1879"/>
                    <a:pt x="1069" y="1992"/>
                  </a:cubicBezTo>
                  <a:close/>
                </a:path>
              </a:pathLst>
            </a:custGeom>
            <a:solidFill>
              <a:schemeClr val="accent4"/>
            </a:solidFill>
            <a:ln w="25400" cap="flat">
              <a:solidFill>
                <a:schemeClr val="bg1"/>
              </a:solid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22" name="Freeform 21">
              <a:extLst>
                <a:ext uri="{FF2B5EF4-FFF2-40B4-BE49-F238E27FC236}">
                  <a16:creationId xmlns:a16="http://schemas.microsoft.com/office/drawing/2014/main" xmlns="" id="{2BFF1787-A738-E74F-8A96-459FB10DC037}"/>
                </a:ext>
              </a:extLst>
            </p:cNvPr>
            <p:cNvSpPr/>
            <p:nvPr/>
          </p:nvSpPr>
          <p:spPr>
            <a:xfrm>
              <a:off x="3193200" y="3488040"/>
              <a:ext cx="567360" cy="716760"/>
            </a:xfrm>
            <a:custGeom>
              <a:avLst/>
              <a:gdLst/>
              <a:ahLst/>
              <a:cxnLst>
                <a:cxn ang="3cd4">
                  <a:pos x="hc" y="t"/>
                </a:cxn>
                <a:cxn ang="cd2">
                  <a:pos x="l" y="vc"/>
                </a:cxn>
                <a:cxn ang="cd4">
                  <a:pos x="hc" y="b"/>
                </a:cxn>
                <a:cxn ang="0">
                  <a:pos x="r" y="vc"/>
                </a:cxn>
              </a:cxnLst>
              <a:rect l="l" t="t" r="r" b="b"/>
              <a:pathLst>
                <a:path w="1577" h="1992">
                  <a:moveTo>
                    <a:pt x="0" y="516"/>
                  </a:moveTo>
                  <a:cubicBezTo>
                    <a:pt x="310" y="290"/>
                    <a:pt x="652" y="118"/>
                    <a:pt x="1016" y="0"/>
                  </a:cubicBezTo>
                  <a:lnTo>
                    <a:pt x="1577" y="1732"/>
                  </a:lnTo>
                  <a:cubicBezTo>
                    <a:pt x="1397" y="1792"/>
                    <a:pt x="1225" y="1879"/>
                    <a:pt x="1069" y="1992"/>
                  </a:cubicBezTo>
                  <a:close/>
                </a:path>
              </a:pathLst>
            </a:custGeom>
            <a:noFill/>
            <a:ln w="25400" cap="flat">
              <a:solidFill>
                <a:schemeClr val="bg1"/>
              </a:solidFill>
              <a:prstDash val="solid"/>
              <a:round/>
            </a:ln>
          </p:spPr>
          <p:txBody>
            <a:bodyPr vert="horz" wrap="none" lIns="10080" tIns="10080" rIns="10080" bIns="10080" anchor="ctr" anchorCtr="1" compatLnSpc="0"/>
            <a:lstStyle/>
            <a:p>
              <a:pPr hangingPunct="0"/>
              <a:endParaRPr lang="en-US">
                <a:latin typeface="Arial" pitchFamily="18"/>
                <a:ea typeface="Arial Unicode MS" pitchFamily="2"/>
                <a:cs typeface="Arial Unicode MS" pitchFamily="2"/>
              </a:endParaRPr>
            </a:p>
          </p:txBody>
        </p:sp>
        <p:sp>
          <p:nvSpPr>
            <p:cNvPr id="23" name="Freeform 22">
              <a:extLst>
                <a:ext uri="{FF2B5EF4-FFF2-40B4-BE49-F238E27FC236}">
                  <a16:creationId xmlns:a16="http://schemas.microsoft.com/office/drawing/2014/main" xmlns="" id="{FB2A5C4D-2D61-1341-BC8F-DFEAC0A5B5E8}"/>
                </a:ext>
              </a:extLst>
            </p:cNvPr>
            <p:cNvSpPr/>
            <p:nvPr/>
          </p:nvSpPr>
          <p:spPr>
            <a:xfrm>
              <a:off x="3558960" y="3423959"/>
              <a:ext cx="405000" cy="687239"/>
            </a:xfrm>
            <a:custGeom>
              <a:avLst/>
              <a:gdLst/>
              <a:ahLst/>
              <a:cxnLst>
                <a:cxn ang="3cd4">
                  <a:pos x="hc" y="t"/>
                </a:cxn>
                <a:cxn ang="cd2">
                  <a:pos x="l" y="vc"/>
                </a:cxn>
                <a:cxn ang="cd4">
                  <a:pos x="hc" y="b"/>
                </a:cxn>
                <a:cxn ang="0">
                  <a:pos x="r" y="vc"/>
                </a:cxn>
              </a:cxnLst>
              <a:rect l="l" t="t" r="r" b="b"/>
              <a:pathLst>
                <a:path w="1126" h="1910">
                  <a:moveTo>
                    <a:pt x="0" y="178"/>
                  </a:moveTo>
                  <a:cubicBezTo>
                    <a:pt x="364" y="59"/>
                    <a:pt x="742" y="0"/>
                    <a:pt x="1126" y="0"/>
                  </a:cubicBezTo>
                  <a:lnTo>
                    <a:pt x="1126" y="1820"/>
                  </a:lnTo>
                  <a:cubicBezTo>
                    <a:pt x="934" y="1820"/>
                    <a:pt x="745" y="1851"/>
                    <a:pt x="564" y="1910"/>
                  </a:cubicBezTo>
                  <a:close/>
                </a:path>
              </a:pathLst>
            </a:custGeom>
            <a:solidFill>
              <a:schemeClr val="accent4"/>
            </a:solidFill>
            <a:ln w="25400" cap="flat">
              <a:solidFill>
                <a:schemeClr val="bg1"/>
              </a:solid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24" name="Freeform 23">
              <a:extLst>
                <a:ext uri="{FF2B5EF4-FFF2-40B4-BE49-F238E27FC236}">
                  <a16:creationId xmlns:a16="http://schemas.microsoft.com/office/drawing/2014/main" xmlns="" id="{176C0005-29A7-4E49-88F1-F6E2053551EB}"/>
                </a:ext>
              </a:extLst>
            </p:cNvPr>
            <p:cNvSpPr/>
            <p:nvPr/>
          </p:nvSpPr>
          <p:spPr>
            <a:xfrm>
              <a:off x="3558960" y="3423959"/>
              <a:ext cx="405000" cy="687239"/>
            </a:xfrm>
            <a:custGeom>
              <a:avLst/>
              <a:gdLst/>
              <a:ahLst/>
              <a:cxnLst>
                <a:cxn ang="3cd4">
                  <a:pos x="hc" y="t"/>
                </a:cxn>
                <a:cxn ang="cd2">
                  <a:pos x="l" y="vc"/>
                </a:cxn>
                <a:cxn ang="cd4">
                  <a:pos x="hc" y="b"/>
                </a:cxn>
                <a:cxn ang="0">
                  <a:pos x="r" y="vc"/>
                </a:cxn>
              </a:cxnLst>
              <a:rect l="l" t="t" r="r" b="b"/>
              <a:pathLst>
                <a:path w="1126" h="1910">
                  <a:moveTo>
                    <a:pt x="0" y="178"/>
                  </a:moveTo>
                  <a:cubicBezTo>
                    <a:pt x="364" y="59"/>
                    <a:pt x="742" y="0"/>
                    <a:pt x="1126" y="0"/>
                  </a:cubicBezTo>
                  <a:lnTo>
                    <a:pt x="1126" y="1820"/>
                  </a:lnTo>
                  <a:cubicBezTo>
                    <a:pt x="934" y="1820"/>
                    <a:pt x="745" y="1851"/>
                    <a:pt x="564" y="1910"/>
                  </a:cubicBezTo>
                  <a:close/>
                </a:path>
              </a:pathLst>
            </a:custGeom>
            <a:noFill/>
            <a:ln w="25400" cap="flat">
              <a:solidFill>
                <a:schemeClr val="bg1"/>
              </a:solidFill>
              <a:prstDash val="solid"/>
              <a:round/>
            </a:ln>
          </p:spPr>
          <p:txBody>
            <a:bodyPr vert="horz" wrap="none" lIns="10080" tIns="10080" rIns="10080" bIns="10080" anchor="ctr" anchorCtr="1" compatLnSpc="0"/>
            <a:lstStyle/>
            <a:p>
              <a:pPr hangingPunct="0"/>
              <a:endParaRPr lang="en-US">
                <a:latin typeface="Arial" pitchFamily="18"/>
                <a:ea typeface="Arial Unicode MS" pitchFamily="2"/>
                <a:cs typeface="Arial Unicode MS" pitchFamily="2"/>
              </a:endParaRPr>
            </a:p>
          </p:txBody>
        </p:sp>
      </p:grpSp>
      <p:sp>
        <p:nvSpPr>
          <p:cNvPr id="55" name="Rectangle 54">
            <a:extLst>
              <a:ext uri="{FF2B5EF4-FFF2-40B4-BE49-F238E27FC236}">
                <a16:creationId xmlns:a16="http://schemas.microsoft.com/office/drawing/2014/main" xmlns="" id="{98BCAB0B-74A7-434C-B5D2-6396F3C7AD29}"/>
              </a:ext>
            </a:extLst>
          </p:cNvPr>
          <p:cNvSpPr/>
          <p:nvPr/>
        </p:nvSpPr>
        <p:spPr>
          <a:xfrm>
            <a:off x="6181346" y="3644854"/>
            <a:ext cx="603050" cy="338554"/>
          </a:xfrm>
          <a:prstGeom prst="rect">
            <a:avLst/>
          </a:prstGeom>
        </p:spPr>
        <p:txBody>
          <a:bodyPr wrap="none">
            <a:spAutoFit/>
          </a:bodyPr>
          <a:lstStyle/>
          <a:p>
            <a:pPr algn="ctr"/>
            <a:r>
              <a:rPr lang="en-US" sz="1600" b="1" dirty="0">
                <a:solidFill>
                  <a:schemeClr val="bg1"/>
                </a:solidFill>
              </a:rPr>
              <a:t>31%</a:t>
            </a:r>
            <a:endParaRPr lang="en-US" sz="1600" b="1" dirty="0"/>
          </a:p>
        </p:txBody>
      </p:sp>
      <p:sp>
        <p:nvSpPr>
          <p:cNvPr id="56" name="Rectangle 55">
            <a:extLst>
              <a:ext uri="{FF2B5EF4-FFF2-40B4-BE49-F238E27FC236}">
                <a16:creationId xmlns:a16="http://schemas.microsoft.com/office/drawing/2014/main" xmlns="" id="{ADB4B450-A54A-5D40-ACF7-7858FEBB72A5}"/>
              </a:ext>
            </a:extLst>
          </p:cNvPr>
          <p:cNvSpPr/>
          <p:nvPr/>
        </p:nvSpPr>
        <p:spPr>
          <a:xfrm>
            <a:off x="7345976" y="1896784"/>
            <a:ext cx="498855" cy="276999"/>
          </a:xfrm>
          <a:prstGeom prst="rect">
            <a:avLst/>
          </a:prstGeom>
        </p:spPr>
        <p:txBody>
          <a:bodyPr wrap="none">
            <a:spAutoFit/>
          </a:bodyPr>
          <a:lstStyle/>
          <a:p>
            <a:pPr algn="ctr"/>
            <a:r>
              <a:rPr lang="en-US" sz="1200" b="1" dirty="0">
                <a:solidFill>
                  <a:schemeClr val="bg1"/>
                </a:solidFill>
              </a:rPr>
              <a:t>13%</a:t>
            </a:r>
            <a:endParaRPr lang="en-US" sz="1200" b="1" dirty="0"/>
          </a:p>
        </p:txBody>
      </p:sp>
      <p:sp>
        <p:nvSpPr>
          <p:cNvPr id="57" name="Rectangle 56">
            <a:extLst>
              <a:ext uri="{FF2B5EF4-FFF2-40B4-BE49-F238E27FC236}">
                <a16:creationId xmlns:a16="http://schemas.microsoft.com/office/drawing/2014/main" xmlns="" id="{4EC6C254-3F9C-D049-B6E0-FAAEBBC2E0E8}"/>
              </a:ext>
            </a:extLst>
          </p:cNvPr>
          <p:cNvSpPr/>
          <p:nvPr/>
        </p:nvSpPr>
        <p:spPr>
          <a:xfrm>
            <a:off x="6665548" y="1289883"/>
            <a:ext cx="498855" cy="276999"/>
          </a:xfrm>
          <a:prstGeom prst="rect">
            <a:avLst/>
          </a:prstGeom>
        </p:spPr>
        <p:txBody>
          <a:bodyPr wrap="none">
            <a:spAutoFit/>
          </a:bodyPr>
          <a:lstStyle/>
          <a:p>
            <a:pPr algn="ctr"/>
            <a:r>
              <a:rPr lang="en-US" sz="1200" b="1" dirty="0">
                <a:solidFill>
                  <a:schemeClr val="bg1"/>
                </a:solidFill>
              </a:rPr>
              <a:t>11%</a:t>
            </a:r>
            <a:endParaRPr lang="en-US" sz="1200" b="1" dirty="0"/>
          </a:p>
        </p:txBody>
      </p:sp>
      <p:sp>
        <p:nvSpPr>
          <p:cNvPr id="58" name="Rectangle 57">
            <a:extLst>
              <a:ext uri="{FF2B5EF4-FFF2-40B4-BE49-F238E27FC236}">
                <a16:creationId xmlns:a16="http://schemas.microsoft.com/office/drawing/2014/main" xmlns="" id="{A6942C5A-1F3F-484F-965B-BD94F7760DC2}"/>
              </a:ext>
            </a:extLst>
          </p:cNvPr>
          <p:cNvSpPr/>
          <p:nvPr/>
        </p:nvSpPr>
        <p:spPr>
          <a:xfrm>
            <a:off x="4974432" y="2480564"/>
            <a:ext cx="603050" cy="338554"/>
          </a:xfrm>
          <a:prstGeom prst="rect">
            <a:avLst/>
          </a:prstGeom>
        </p:spPr>
        <p:txBody>
          <a:bodyPr wrap="none">
            <a:spAutoFit/>
          </a:bodyPr>
          <a:lstStyle/>
          <a:p>
            <a:pPr algn="ctr"/>
            <a:r>
              <a:rPr lang="en-US" sz="1600" b="1" dirty="0">
                <a:solidFill>
                  <a:schemeClr val="bg1"/>
                </a:solidFill>
              </a:rPr>
              <a:t>16%</a:t>
            </a:r>
            <a:endParaRPr lang="en-US" sz="1600" b="1" dirty="0"/>
          </a:p>
        </p:txBody>
      </p:sp>
      <p:sp>
        <p:nvSpPr>
          <p:cNvPr id="59" name="Rectangle 58">
            <a:extLst>
              <a:ext uri="{FF2B5EF4-FFF2-40B4-BE49-F238E27FC236}">
                <a16:creationId xmlns:a16="http://schemas.microsoft.com/office/drawing/2014/main" xmlns="" id="{6514588C-B2A0-DF41-947A-36BA78B6D85B}"/>
              </a:ext>
            </a:extLst>
          </p:cNvPr>
          <p:cNvSpPr/>
          <p:nvPr/>
        </p:nvSpPr>
        <p:spPr>
          <a:xfrm>
            <a:off x="5357129" y="1660003"/>
            <a:ext cx="380233" cy="261610"/>
          </a:xfrm>
          <a:prstGeom prst="rect">
            <a:avLst/>
          </a:prstGeom>
        </p:spPr>
        <p:txBody>
          <a:bodyPr wrap="none">
            <a:spAutoFit/>
          </a:bodyPr>
          <a:lstStyle/>
          <a:p>
            <a:pPr algn="ctr"/>
            <a:r>
              <a:rPr lang="en-US" sz="1100" dirty="0">
                <a:solidFill>
                  <a:schemeClr val="bg1"/>
                </a:solidFill>
              </a:rPr>
              <a:t>8%</a:t>
            </a:r>
            <a:endParaRPr lang="en-US" sz="1100" dirty="0"/>
          </a:p>
        </p:txBody>
      </p:sp>
      <p:sp>
        <p:nvSpPr>
          <p:cNvPr id="60" name="Rectangle 59">
            <a:extLst>
              <a:ext uri="{FF2B5EF4-FFF2-40B4-BE49-F238E27FC236}">
                <a16:creationId xmlns:a16="http://schemas.microsoft.com/office/drawing/2014/main" xmlns="" id="{C2852400-5B95-9941-80EF-12CDB3FEE33A}"/>
              </a:ext>
            </a:extLst>
          </p:cNvPr>
          <p:cNvSpPr/>
          <p:nvPr/>
        </p:nvSpPr>
        <p:spPr>
          <a:xfrm>
            <a:off x="5772859" y="1364506"/>
            <a:ext cx="328937" cy="215444"/>
          </a:xfrm>
          <a:prstGeom prst="rect">
            <a:avLst/>
          </a:prstGeom>
        </p:spPr>
        <p:txBody>
          <a:bodyPr wrap="none">
            <a:spAutoFit/>
          </a:bodyPr>
          <a:lstStyle/>
          <a:p>
            <a:pPr algn="ctr"/>
            <a:r>
              <a:rPr lang="en-US" sz="800" dirty="0">
                <a:solidFill>
                  <a:schemeClr val="bg1"/>
                </a:solidFill>
              </a:rPr>
              <a:t>5%</a:t>
            </a:r>
            <a:endParaRPr lang="en-US" sz="800" dirty="0"/>
          </a:p>
        </p:txBody>
      </p:sp>
      <p:sp>
        <p:nvSpPr>
          <p:cNvPr id="61" name="Rectangle 60">
            <a:extLst>
              <a:ext uri="{FF2B5EF4-FFF2-40B4-BE49-F238E27FC236}">
                <a16:creationId xmlns:a16="http://schemas.microsoft.com/office/drawing/2014/main" xmlns="" id="{142E3857-9893-3B4D-A6C0-31A9430279AD}"/>
              </a:ext>
            </a:extLst>
          </p:cNvPr>
          <p:cNvSpPr/>
          <p:nvPr/>
        </p:nvSpPr>
        <p:spPr>
          <a:xfrm>
            <a:off x="6147526" y="1254721"/>
            <a:ext cx="328937" cy="215444"/>
          </a:xfrm>
          <a:prstGeom prst="rect">
            <a:avLst/>
          </a:prstGeom>
        </p:spPr>
        <p:txBody>
          <a:bodyPr wrap="none">
            <a:spAutoFit/>
          </a:bodyPr>
          <a:lstStyle/>
          <a:p>
            <a:pPr algn="ctr"/>
            <a:r>
              <a:rPr lang="en-US" sz="800" dirty="0">
                <a:solidFill>
                  <a:schemeClr val="bg1"/>
                </a:solidFill>
              </a:rPr>
              <a:t>5%</a:t>
            </a:r>
            <a:endParaRPr lang="en-US" sz="800" dirty="0"/>
          </a:p>
        </p:txBody>
      </p:sp>
      <p:sp>
        <p:nvSpPr>
          <p:cNvPr id="62" name="Rectangle 61">
            <a:extLst>
              <a:ext uri="{FF2B5EF4-FFF2-40B4-BE49-F238E27FC236}">
                <a16:creationId xmlns:a16="http://schemas.microsoft.com/office/drawing/2014/main" xmlns="" id="{ED9CCC0A-FC6D-A44E-A821-3FE88F7A6781}"/>
              </a:ext>
            </a:extLst>
          </p:cNvPr>
          <p:cNvSpPr/>
          <p:nvPr/>
        </p:nvSpPr>
        <p:spPr>
          <a:xfrm>
            <a:off x="7469352" y="2954810"/>
            <a:ext cx="380233" cy="261610"/>
          </a:xfrm>
          <a:prstGeom prst="rect">
            <a:avLst/>
          </a:prstGeom>
        </p:spPr>
        <p:txBody>
          <a:bodyPr wrap="none">
            <a:spAutoFit/>
          </a:bodyPr>
          <a:lstStyle/>
          <a:p>
            <a:pPr algn="ctr"/>
            <a:r>
              <a:rPr lang="en-US" sz="1100" dirty="0">
                <a:solidFill>
                  <a:schemeClr val="bg1"/>
                </a:solidFill>
              </a:rPr>
              <a:t>7%</a:t>
            </a:r>
            <a:endParaRPr lang="en-US" sz="1100" dirty="0"/>
          </a:p>
        </p:txBody>
      </p:sp>
      <p:sp>
        <p:nvSpPr>
          <p:cNvPr id="63" name="Rectangle 62">
            <a:extLst>
              <a:ext uri="{FF2B5EF4-FFF2-40B4-BE49-F238E27FC236}">
                <a16:creationId xmlns:a16="http://schemas.microsoft.com/office/drawing/2014/main" xmlns="" id="{57DB5BD8-7FA2-E942-A92A-931458E79A6C}"/>
              </a:ext>
            </a:extLst>
          </p:cNvPr>
          <p:cNvSpPr/>
          <p:nvPr/>
        </p:nvSpPr>
        <p:spPr>
          <a:xfrm>
            <a:off x="7620007" y="2635259"/>
            <a:ext cx="328937" cy="215444"/>
          </a:xfrm>
          <a:prstGeom prst="rect">
            <a:avLst/>
          </a:prstGeom>
        </p:spPr>
        <p:txBody>
          <a:bodyPr wrap="none">
            <a:spAutoFit/>
          </a:bodyPr>
          <a:lstStyle/>
          <a:p>
            <a:pPr algn="ctr"/>
            <a:r>
              <a:rPr lang="en-US" sz="800" dirty="0">
                <a:solidFill>
                  <a:schemeClr val="bg1"/>
                </a:solidFill>
              </a:rPr>
              <a:t>2%</a:t>
            </a:r>
            <a:endParaRPr lang="en-US" sz="800" dirty="0"/>
          </a:p>
        </p:txBody>
      </p:sp>
      <p:sp>
        <p:nvSpPr>
          <p:cNvPr id="65" name="Rectangle 64">
            <a:extLst>
              <a:ext uri="{FF2B5EF4-FFF2-40B4-BE49-F238E27FC236}">
                <a16:creationId xmlns:a16="http://schemas.microsoft.com/office/drawing/2014/main" xmlns="" id="{E00C7DF8-78D9-8E45-B591-12384B092840}"/>
              </a:ext>
            </a:extLst>
          </p:cNvPr>
          <p:cNvSpPr/>
          <p:nvPr/>
        </p:nvSpPr>
        <p:spPr>
          <a:xfrm>
            <a:off x="7632672" y="2476454"/>
            <a:ext cx="328937" cy="215444"/>
          </a:xfrm>
          <a:prstGeom prst="rect">
            <a:avLst/>
          </a:prstGeom>
        </p:spPr>
        <p:txBody>
          <a:bodyPr wrap="none">
            <a:spAutoFit/>
          </a:bodyPr>
          <a:lstStyle/>
          <a:p>
            <a:pPr algn="ctr"/>
            <a:r>
              <a:rPr lang="en-US" sz="800" dirty="0">
                <a:solidFill>
                  <a:schemeClr val="bg1"/>
                </a:solidFill>
              </a:rPr>
              <a:t>2%</a:t>
            </a:r>
            <a:endParaRPr lang="en-US" sz="800" dirty="0"/>
          </a:p>
        </p:txBody>
      </p:sp>
      <p:sp>
        <p:nvSpPr>
          <p:cNvPr id="2" name="Rectangle 1">
            <a:extLst>
              <a:ext uri="{FF2B5EF4-FFF2-40B4-BE49-F238E27FC236}">
                <a16:creationId xmlns:a16="http://schemas.microsoft.com/office/drawing/2014/main" xmlns="" id="{EAC2D182-5F44-3B4B-89F7-09D74247DBEC}"/>
              </a:ext>
            </a:extLst>
          </p:cNvPr>
          <p:cNvSpPr/>
          <p:nvPr/>
        </p:nvSpPr>
        <p:spPr>
          <a:xfrm>
            <a:off x="330032" y="1866567"/>
            <a:ext cx="3129449" cy="1292662"/>
          </a:xfrm>
          <a:prstGeom prst="rect">
            <a:avLst/>
          </a:prstGeom>
        </p:spPr>
        <p:txBody>
          <a:bodyPr wrap="square">
            <a:spAutoFit/>
          </a:bodyPr>
          <a:lstStyle/>
          <a:p>
            <a:r>
              <a:rPr lang="en-US" sz="2400" b="1" dirty="0">
                <a:solidFill>
                  <a:schemeClr val="accent4"/>
                </a:solidFill>
              </a:rPr>
              <a:t>Shadow IT</a:t>
            </a:r>
          </a:p>
          <a:p>
            <a:r>
              <a:rPr lang="en-US" dirty="0"/>
              <a:t>High-Risk and Med/Low-Risk Shadow contain the least sensitive data, </a:t>
            </a:r>
            <a:r>
              <a:rPr lang="en-US" b="1" dirty="0">
                <a:solidFill>
                  <a:schemeClr val="accent4"/>
                </a:solidFill>
              </a:rPr>
              <a:t>at 10%</a:t>
            </a:r>
          </a:p>
        </p:txBody>
      </p:sp>
      <p:grpSp>
        <p:nvGrpSpPr>
          <p:cNvPr id="45" name="Group 44">
            <a:extLst>
              <a:ext uri="{FF2B5EF4-FFF2-40B4-BE49-F238E27FC236}">
                <a16:creationId xmlns:a16="http://schemas.microsoft.com/office/drawing/2014/main" xmlns="" id="{1A9D8F16-5C77-1343-B3CD-C3A27A71FF29}"/>
              </a:ext>
            </a:extLst>
          </p:cNvPr>
          <p:cNvGrpSpPr/>
          <p:nvPr/>
        </p:nvGrpSpPr>
        <p:grpSpPr>
          <a:xfrm>
            <a:off x="4868009" y="945301"/>
            <a:ext cx="3270930" cy="3274010"/>
            <a:chOff x="4580976" y="1010641"/>
            <a:chExt cx="3270930" cy="3274010"/>
          </a:xfrm>
        </p:grpSpPr>
        <p:grpSp>
          <p:nvGrpSpPr>
            <p:cNvPr id="46" name="Group 45">
              <a:extLst>
                <a:ext uri="{FF2B5EF4-FFF2-40B4-BE49-F238E27FC236}">
                  <a16:creationId xmlns:a16="http://schemas.microsoft.com/office/drawing/2014/main" xmlns="" id="{37880CDF-9AA2-AA49-BC91-8DFCF052B809}"/>
                </a:ext>
              </a:extLst>
            </p:cNvPr>
            <p:cNvGrpSpPr/>
            <p:nvPr/>
          </p:nvGrpSpPr>
          <p:grpSpPr>
            <a:xfrm>
              <a:off x="4580976" y="1010641"/>
              <a:ext cx="3270930" cy="3274010"/>
              <a:chOff x="4519841" y="985992"/>
              <a:chExt cx="3270930" cy="3274010"/>
            </a:xfrm>
          </p:grpSpPr>
          <p:sp>
            <p:nvSpPr>
              <p:cNvPr id="51" name="Freeform 50">
                <a:extLst>
                  <a:ext uri="{FF2B5EF4-FFF2-40B4-BE49-F238E27FC236}">
                    <a16:creationId xmlns:a16="http://schemas.microsoft.com/office/drawing/2014/main" xmlns="" id="{C9EA205A-CBD6-264A-BF85-E348F5236CE7}"/>
                  </a:ext>
                </a:extLst>
              </p:cNvPr>
              <p:cNvSpPr/>
              <p:nvPr/>
            </p:nvSpPr>
            <p:spPr>
              <a:xfrm>
                <a:off x="4782854" y="2526972"/>
                <a:ext cx="3007917" cy="1733030"/>
              </a:xfrm>
              <a:custGeom>
                <a:avLst/>
                <a:gdLst/>
                <a:ahLst/>
                <a:cxnLst>
                  <a:cxn ang="3cd4">
                    <a:pos x="hc" y="t"/>
                  </a:cxn>
                  <a:cxn ang="cd2">
                    <a:pos x="l" y="vc"/>
                  </a:cxn>
                  <a:cxn ang="cd4">
                    <a:pos x="hc" y="b"/>
                  </a:cxn>
                  <a:cxn ang="0">
                    <a:pos x="r" y="vc"/>
                  </a:cxn>
                </a:cxnLst>
                <a:rect l="l" t="t" r="r" b="b"/>
                <a:pathLst>
                  <a:path w="6074" h="3500">
                    <a:moveTo>
                      <a:pt x="6067" y="0"/>
                    </a:moveTo>
                    <a:cubicBezTo>
                      <a:pt x="6179" y="1815"/>
                      <a:pt x="4803" y="3378"/>
                      <a:pt x="2989" y="3494"/>
                    </a:cubicBezTo>
                    <a:cubicBezTo>
                      <a:pt x="1790" y="3570"/>
                      <a:pt x="647" y="2986"/>
                      <a:pt x="0" y="1973"/>
                    </a:cubicBezTo>
                    <a:lnTo>
                      <a:pt x="2780" y="209"/>
                    </a:lnTo>
                    <a:close/>
                  </a:path>
                </a:pathLst>
              </a:custGeom>
              <a:solidFill>
                <a:schemeClr val="bg2">
                  <a:alpha val="85000"/>
                </a:schemeClr>
              </a:solidFill>
              <a:ln w="25400" cap="flat">
                <a:no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52" name="Freeform 51">
                <a:extLst>
                  <a:ext uri="{FF2B5EF4-FFF2-40B4-BE49-F238E27FC236}">
                    <a16:creationId xmlns:a16="http://schemas.microsoft.com/office/drawing/2014/main" xmlns="" id="{6D002AFC-7BDC-C741-9475-2816B130B849}"/>
                  </a:ext>
                </a:extLst>
              </p:cNvPr>
              <p:cNvSpPr/>
              <p:nvPr/>
            </p:nvSpPr>
            <p:spPr>
              <a:xfrm>
                <a:off x="6166358" y="990806"/>
                <a:ext cx="1612643" cy="1617186"/>
              </a:xfrm>
              <a:custGeom>
                <a:avLst/>
                <a:gdLst/>
                <a:ahLst/>
                <a:cxnLst>
                  <a:cxn ang="3cd4">
                    <a:pos x="hc" y="t"/>
                  </a:cxn>
                  <a:cxn ang="cd2">
                    <a:pos x="l" y="vc"/>
                  </a:cxn>
                  <a:cxn ang="cd4">
                    <a:pos x="hc" y="b"/>
                  </a:cxn>
                  <a:cxn ang="0">
                    <a:pos x="r" y="vc"/>
                  </a:cxn>
                </a:cxnLst>
                <a:rect l="l" t="t" r="r" b="b"/>
                <a:pathLst>
                  <a:path w="3287" h="3293">
                    <a:moveTo>
                      <a:pt x="0" y="0"/>
                    </a:moveTo>
                    <a:cubicBezTo>
                      <a:pt x="1738" y="0"/>
                      <a:pt x="3177" y="1352"/>
                      <a:pt x="3287" y="3087"/>
                    </a:cubicBezTo>
                    <a:lnTo>
                      <a:pt x="0" y="3293"/>
                    </a:lnTo>
                    <a:close/>
                  </a:path>
                </a:pathLst>
              </a:custGeom>
              <a:solidFill>
                <a:schemeClr val="accent3">
                  <a:alpha val="85000"/>
                </a:schemeClr>
              </a:solidFill>
              <a:ln w="25400" cap="flat">
                <a:no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53" name="Freeform 52">
                <a:extLst>
                  <a:ext uri="{FF2B5EF4-FFF2-40B4-BE49-F238E27FC236}">
                    <a16:creationId xmlns:a16="http://schemas.microsoft.com/office/drawing/2014/main" xmlns="" id="{F4F31A20-8245-974C-9201-F6D33EB68D2A}"/>
                  </a:ext>
                </a:extLst>
              </p:cNvPr>
              <p:cNvSpPr/>
              <p:nvPr/>
            </p:nvSpPr>
            <p:spPr>
              <a:xfrm>
                <a:off x="5209774" y="985992"/>
                <a:ext cx="934572" cy="1608229"/>
              </a:xfrm>
              <a:custGeom>
                <a:avLst/>
                <a:gdLst/>
                <a:ahLst/>
                <a:cxnLst>
                  <a:cxn ang="3cd4">
                    <a:pos x="hc" y="t"/>
                  </a:cxn>
                  <a:cxn ang="cd2">
                    <a:pos x="l" y="vc"/>
                  </a:cxn>
                  <a:cxn ang="cd4">
                    <a:pos x="hc" y="b"/>
                  </a:cxn>
                  <a:cxn ang="0">
                    <a:pos x="r" y="vc"/>
                  </a:cxn>
                </a:cxnLst>
                <a:rect l="l" t="t" r="r" b="b"/>
                <a:pathLst>
                  <a:path w="1936" h="3293">
                    <a:moveTo>
                      <a:pt x="0" y="629"/>
                    </a:moveTo>
                    <a:cubicBezTo>
                      <a:pt x="562" y="220"/>
                      <a:pt x="1239" y="0"/>
                      <a:pt x="1936" y="0"/>
                    </a:cubicBezTo>
                    <a:lnTo>
                      <a:pt x="1936" y="3293"/>
                    </a:lnTo>
                    <a:close/>
                  </a:path>
                </a:pathLst>
              </a:custGeom>
              <a:solidFill>
                <a:schemeClr val="accent4">
                  <a:alpha val="85000"/>
                </a:schemeClr>
              </a:solidFill>
              <a:ln w="25400" cap="flat">
                <a:no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54" name="Freeform 53">
                <a:extLst>
                  <a:ext uri="{FF2B5EF4-FFF2-40B4-BE49-F238E27FC236}">
                    <a16:creationId xmlns:a16="http://schemas.microsoft.com/office/drawing/2014/main" xmlns="" id="{E9D80BD9-E0FA-324B-A7FA-DA9A10F04276}"/>
                  </a:ext>
                </a:extLst>
              </p:cNvPr>
              <p:cNvSpPr/>
              <p:nvPr/>
            </p:nvSpPr>
            <p:spPr>
              <a:xfrm>
                <a:off x="4519841" y="1306362"/>
                <a:ext cx="1612642" cy="2176482"/>
              </a:xfrm>
              <a:custGeom>
                <a:avLst/>
                <a:gdLst/>
                <a:ahLst/>
                <a:cxnLst>
                  <a:cxn ang="3cd4">
                    <a:pos x="hc" y="t"/>
                  </a:cxn>
                  <a:cxn ang="cd2">
                    <a:pos x="l" y="vc"/>
                  </a:cxn>
                  <a:cxn ang="cd4">
                    <a:pos x="hc" y="b"/>
                  </a:cxn>
                  <a:cxn ang="0">
                    <a:pos x="r" y="vc"/>
                  </a:cxn>
                </a:cxnLst>
                <a:rect l="l" t="t" r="r" b="b"/>
                <a:pathLst>
                  <a:path w="3292" h="4428">
                    <a:moveTo>
                      <a:pt x="513" y="4428"/>
                    </a:moveTo>
                    <a:cubicBezTo>
                      <a:pt x="-418" y="2960"/>
                      <a:pt x="-48" y="1021"/>
                      <a:pt x="1356" y="0"/>
                    </a:cubicBezTo>
                    <a:lnTo>
                      <a:pt x="3292" y="2664"/>
                    </a:lnTo>
                    <a:close/>
                  </a:path>
                </a:pathLst>
              </a:custGeom>
              <a:solidFill>
                <a:schemeClr val="tx1">
                  <a:alpha val="85000"/>
                </a:schemeClr>
              </a:solidFill>
              <a:ln w="25400" cap="flat">
                <a:no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grpSp>
        <p:sp>
          <p:nvSpPr>
            <p:cNvPr id="47" name="Text Box 11">
              <a:extLst>
                <a:ext uri="{FF2B5EF4-FFF2-40B4-BE49-F238E27FC236}">
                  <a16:creationId xmlns:a16="http://schemas.microsoft.com/office/drawing/2014/main" xmlns="" id="{F5214210-91C7-1845-855C-F67EAD9DD3FB}"/>
                </a:ext>
              </a:extLst>
            </p:cNvPr>
            <p:cNvSpPr txBox="1">
              <a:spLocks noChangeArrowheads="1"/>
            </p:cNvSpPr>
            <p:nvPr/>
          </p:nvSpPr>
          <p:spPr bwMode="auto">
            <a:xfrm>
              <a:off x="5418632" y="1309024"/>
              <a:ext cx="863800" cy="430887"/>
            </a:xfrm>
            <a:prstGeom prst="rect">
              <a:avLst/>
            </a:prstGeom>
            <a:noFill/>
            <a:ln w="9525">
              <a:noFill/>
              <a:miter lim="800000"/>
              <a:headEnd/>
              <a:tailEnd/>
            </a:ln>
            <a:effectLst/>
          </p:spPr>
          <p:txBody>
            <a:bodyPr wrap="square" lIns="0" tIns="0" rIns="0" bIns="0" anchor="ctr">
              <a:spAutoFit/>
            </a:bodyPr>
            <a:lstStyle/>
            <a:p>
              <a:pPr algn="ctr" eaLnBrk="0" hangingPunct="0">
                <a:buSzPct val="90000"/>
                <a:buFont typeface="Wingdings" pitchFamily="2" charset="2"/>
                <a:buNone/>
              </a:pPr>
              <a:r>
                <a:rPr lang="en-US" sz="1400" b="1" dirty="0">
                  <a:solidFill>
                    <a:schemeClr val="bg1"/>
                  </a:solidFill>
                </a:rPr>
                <a:t>Shadow</a:t>
              </a:r>
            </a:p>
            <a:p>
              <a:pPr algn="ctr" eaLnBrk="0" hangingPunct="0">
                <a:buSzPct val="90000"/>
                <a:buFont typeface="Wingdings" pitchFamily="2" charset="2"/>
                <a:buNone/>
              </a:pPr>
              <a:r>
                <a:rPr lang="en-US" sz="1400" b="1" dirty="0">
                  <a:solidFill>
                    <a:schemeClr val="bg1"/>
                  </a:solidFill>
                </a:rPr>
                <a:t>IT, 10%</a:t>
              </a:r>
            </a:p>
          </p:txBody>
        </p:sp>
      </p:grpSp>
    </p:spTree>
    <p:extLst>
      <p:ext uri="{BB962C8B-B14F-4D97-AF65-F5344CB8AC3E}">
        <p14:creationId xmlns:p14="http://schemas.microsoft.com/office/powerpoint/2010/main" val="3871381603"/>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xmlns="" id="{FAB5B8B0-8947-F04D-B075-28E8D0A0B9D8}"/>
              </a:ext>
            </a:extLst>
          </p:cNvPr>
          <p:cNvGrpSpPr/>
          <p:nvPr/>
        </p:nvGrpSpPr>
        <p:grpSpPr>
          <a:xfrm>
            <a:off x="4425728" y="2302418"/>
            <a:ext cx="4254747" cy="881780"/>
            <a:chOff x="4519003" y="896546"/>
            <a:chExt cx="4254747" cy="881780"/>
          </a:xfrm>
        </p:grpSpPr>
        <p:sp>
          <p:nvSpPr>
            <p:cNvPr id="40" name="Rectangle 39">
              <a:extLst>
                <a:ext uri="{FF2B5EF4-FFF2-40B4-BE49-F238E27FC236}">
                  <a16:creationId xmlns:a16="http://schemas.microsoft.com/office/drawing/2014/main" xmlns="" id="{49ADB29C-81F8-B842-B7E2-AC020E7C6573}"/>
                </a:ext>
              </a:extLst>
            </p:cNvPr>
            <p:cNvSpPr/>
            <p:nvPr/>
          </p:nvSpPr>
          <p:spPr>
            <a:xfrm>
              <a:off x="4519003" y="1029463"/>
              <a:ext cx="1511937" cy="677108"/>
            </a:xfrm>
            <a:prstGeom prst="rect">
              <a:avLst/>
            </a:prstGeom>
          </p:spPr>
          <p:txBody>
            <a:bodyPr wrap="square">
              <a:spAutoFit/>
            </a:bodyPr>
            <a:lstStyle/>
            <a:p>
              <a:pPr>
                <a:lnSpc>
                  <a:spcPct val="95000"/>
                </a:lnSpc>
              </a:pPr>
              <a:r>
                <a:rPr lang="en-US" sz="4000" b="1" dirty="0">
                  <a:solidFill>
                    <a:schemeClr val="accent4"/>
                  </a:solidFill>
                </a:rPr>
                <a:t>1,935</a:t>
              </a:r>
              <a:endParaRPr lang="en-US" sz="1400" b="1" dirty="0">
                <a:solidFill>
                  <a:schemeClr val="accent4"/>
                </a:solidFill>
              </a:endParaRPr>
            </a:p>
          </p:txBody>
        </p:sp>
        <p:sp>
          <p:nvSpPr>
            <p:cNvPr id="43" name="Rectangle 42">
              <a:extLst>
                <a:ext uri="{FF2B5EF4-FFF2-40B4-BE49-F238E27FC236}">
                  <a16:creationId xmlns:a16="http://schemas.microsoft.com/office/drawing/2014/main" xmlns="" id="{437A589F-E56A-444C-97A9-01A64C9A8090}"/>
                </a:ext>
              </a:extLst>
            </p:cNvPr>
            <p:cNvSpPr/>
            <p:nvPr/>
          </p:nvSpPr>
          <p:spPr>
            <a:xfrm>
              <a:off x="5996508" y="896546"/>
              <a:ext cx="2777242" cy="881780"/>
            </a:xfrm>
            <a:prstGeom prst="rect">
              <a:avLst/>
            </a:prstGeom>
          </p:spPr>
          <p:txBody>
            <a:bodyPr wrap="square">
              <a:spAutoFit/>
            </a:bodyPr>
            <a:lstStyle/>
            <a:p>
              <a:pPr>
                <a:lnSpc>
                  <a:spcPct val="95000"/>
                </a:lnSpc>
              </a:pPr>
              <a:r>
                <a:rPr lang="en-US" dirty="0"/>
                <a:t>the actual number of cloud apps in use by an average organization</a:t>
              </a:r>
              <a:endParaRPr lang="en-US" b="1" dirty="0"/>
            </a:p>
          </p:txBody>
        </p:sp>
      </p:grpSp>
      <p:grpSp>
        <p:nvGrpSpPr>
          <p:cNvPr id="47" name="Group 46">
            <a:extLst>
              <a:ext uri="{FF2B5EF4-FFF2-40B4-BE49-F238E27FC236}">
                <a16:creationId xmlns:a16="http://schemas.microsoft.com/office/drawing/2014/main" xmlns="" id="{57C4B949-78B0-4F49-9B40-39C1DB5FF87A}"/>
              </a:ext>
            </a:extLst>
          </p:cNvPr>
          <p:cNvGrpSpPr/>
          <p:nvPr/>
        </p:nvGrpSpPr>
        <p:grpSpPr>
          <a:xfrm>
            <a:off x="4966670" y="3718303"/>
            <a:ext cx="3664399" cy="689634"/>
            <a:chOff x="5047418" y="2356273"/>
            <a:chExt cx="3664399" cy="689634"/>
          </a:xfrm>
        </p:grpSpPr>
        <p:sp>
          <p:nvSpPr>
            <p:cNvPr id="41" name="Rectangle 40">
              <a:extLst>
                <a:ext uri="{FF2B5EF4-FFF2-40B4-BE49-F238E27FC236}">
                  <a16:creationId xmlns:a16="http://schemas.microsoft.com/office/drawing/2014/main" xmlns="" id="{CB04A469-B4A1-AC49-A72F-7E06A5EA53AD}"/>
                </a:ext>
              </a:extLst>
            </p:cNvPr>
            <p:cNvSpPr/>
            <p:nvPr/>
          </p:nvSpPr>
          <p:spPr>
            <a:xfrm>
              <a:off x="5047418" y="2368799"/>
              <a:ext cx="939681" cy="677108"/>
            </a:xfrm>
            <a:prstGeom prst="rect">
              <a:avLst/>
            </a:prstGeom>
          </p:spPr>
          <p:txBody>
            <a:bodyPr wrap="none">
              <a:spAutoFit/>
            </a:bodyPr>
            <a:lstStyle/>
            <a:p>
              <a:pPr algn="r">
                <a:lnSpc>
                  <a:spcPct val="95000"/>
                </a:lnSpc>
              </a:pPr>
              <a:r>
                <a:rPr lang="en-US" sz="4000" b="1" dirty="0">
                  <a:solidFill>
                    <a:schemeClr val="accent4"/>
                  </a:solidFill>
                </a:rPr>
                <a:t>9%</a:t>
              </a:r>
              <a:endParaRPr lang="en-US" sz="1400" b="1" dirty="0">
                <a:solidFill>
                  <a:schemeClr val="accent4"/>
                </a:solidFill>
              </a:endParaRPr>
            </a:p>
          </p:txBody>
        </p:sp>
        <p:sp>
          <p:nvSpPr>
            <p:cNvPr id="44" name="Rectangle 43">
              <a:extLst>
                <a:ext uri="{FF2B5EF4-FFF2-40B4-BE49-F238E27FC236}">
                  <a16:creationId xmlns:a16="http://schemas.microsoft.com/office/drawing/2014/main" xmlns="" id="{3A9690D3-A1E1-2A4B-94F8-8BFD12E7EF0A}"/>
                </a:ext>
              </a:extLst>
            </p:cNvPr>
            <p:cNvSpPr/>
            <p:nvPr/>
          </p:nvSpPr>
          <p:spPr>
            <a:xfrm>
              <a:off x="5990243" y="2356273"/>
              <a:ext cx="2721574" cy="618631"/>
            </a:xfrm>
            <a:prstGeom prst="rect">
              <a:avLst/>
            </a:prstGeom>
          </p:spPr>
          <p:txBody>
            <a:bodyPr wrap="square">
              <a:spAutoFit/>
            </a:bodyPr>
            <a:lstStyle/>
            <a:p>
              <a:pPr>
                <a:lnSpc>
                  <a:spcPct val="95000"/>
                </a:lnSpc>
              </a:pPr>
              <a:r>
                <a:rPr lang="en-US" dirty="0"/>
                <a:t>of  shadow IT services in use are </a:t>
              </a:r>
              <a:r>
                <a:rPr lang="en-US" b="1" dirty="0"/>
                <a:t>high risk</a:t>
              </a:r>
            </a:p>
          </p:txBody>
        </p:sp>
      </p:grpSp>
      <p:grpSp>
        <p:nvGrpSpPr>
          <p:cNvPr id="50" name="Group 49">
            <a:extLst>
              <a:ext uri="{FF2B5EF4-FFF2-40B4-BE49-F238E27FC236}">
                <a16:creationId xmlns:a16="http://schemas.microsoft.com/office/drawing/2014/main" xmlns="" id="{C31A18F8-D702-4442-A142-971C52DC007A}"/>
              </a:ext>
            </a:extLst>
          </p:cNvPr>
          <p:cNvGrpSpPr/>
          <p:nvPr/>
        </p:nvGrpSpPr>
        <p:grpSpPr>
          <a:xfrm>
            <a:off x="5025255" y="1037166"/>
            <a:ext cx="3680272" cy="677108"/>
            <a:chOff x="5115413" y="1023200"/>
            <a:chExt cx="3680272" cy="677109"/>
          </a:xfrm>
        </p:grpSpPr>
        <p:sp>
          <p:nvSpPr>
            <p:cNvPr id="51" name="Rectangle 50">
              <a:extLst>
                <a:ext uri="{FF2B5EF4-FFF2-40B4-BE49-F238E27FC236}">
                  <a16:creationId xmlns:a16="http://schemas.microsoft.com/office/drawing/2014/main" xmlns="" id="{F905627D-2B3C-4445-A6A8-644707797BC7}"/>
                </a:ext>
              </a:extLst>
            </p:cNvPr>
            <p:cNvSpPr/>
            <p:nvPr/>
          </p:nvSpPr>
          <p:spPr>
            <a:xfrm>
              <a:off x="5115413" y="1023200"/>
              <a:ext cx="874832" cy="677109"/>
            </a:xfrm>
            <a:prstGeom prst="rect">
              <a:avLst/>
            </a:prstGeom>
          </p:spPr>
          <p:txBody>
            <a:bodyPr wrap="square">
              <a:spAutoFit/>
            </a:bodyPr>
            <a:lstStyle/>
            <a:p>
              <a:pPr algn="r">
                <a:lnSpc>
                  <a:spcPct val="95000"/>
                </a:lnSpc>
              </a:pPr>
              <a:r>
                <a:rPr lang="en-US" sz="4000" b="1" dirty="0">
                  <a:solidFill>
                    <a:schemeClr val="accent4"/>
                  </a:solidFill>
                </a:rPr>
                <a:t>15</a:t>
              </a:r>
              <a:endParaRPr lang="en-US" sz="1400" b="1" dirty="0">
                <a:solidFill>
                  <a:schemeClr val="accent4"/>
                </a:solidFill>
              </a:endParaRPr>
            </a:p>
          </p:txBody>
        </p:sp>
        <p:sp>
          <p:nvSpPr>
            <p:cNvPr id="52" name="Rectangle 51">
              <a:extLst>
                <a:ext uri="{FF2B5EF4-FFF2-40B4-BE49-F238E27FC236}">
                  <a16:creationId xmlns:a16="http://schemas.microsoft.com/office/drawing/2014/main" xmlns="" id="{81736D16-A396-5E46-983D-7753E4638D74}"/>
                </a:ext>
              </a:extLst>
            </p:cNvPr>
            <p:cNvSpPr/>
            <p:nvPr/>
          </p:nvSpPr>
          <p:spPr>
            <a:xfrm>
              <a:off x="6002771" y="1028944"/>
              <a:ext cx="2792914" cy="618632"/>
            </a:xfrm>
            <a:prstGeom prst="rect">
              <a:avLst/>
            </a:prstGeom>
          </p:spPr>
          <p:txBody>
            <a:bodyPr wrap="square">
              <a:spAutoFit/>
            </a:bodyPr>
            <a:lstStyle/>
            <a:p>
              <a:pPr>
                <a:lnSpc>
                  <a:spcPct val="95000"/>
                </a:lnSpc>
              </a:pPr>
              <a:r>
                <a:rPr lang="en-US" dirty="0"/>
                <a:t>number of cloud apps IT believes are used today </a:t>
              </a:r>
              <a:endParaRPr lang="en-US" b="1" dirty="0"/>
            </a:p>
          </p:txBody>
        </p:sp>
      </p:grpSp>
      <p:sp>
        <p:nvSpPr>
          <p:cNvPr id="2" name="Title 1">
            <a:extLst>
              <a:ext uri="{FF2B5EF4-FFF2-40B4-BE49-F238E27FC236}">
                <a16:creationId xmlns:a16="http://schemas.microsoft.com/office/drawing/2014/main" xmlns="" id="{D5B90052-028E-5A44-A879-6595FECA32A5}"/>
              </a:ext>
            </a:extLst>
          </p:cNvPr>
          <p:cNvSpPr>
            <a:spLocks noGrp="1"/>
          </p:cNvSpPr>
          <p:nvPr>
            <p:ph type="title"/>
          </p:nvPr>
        </p:nvSpPr>
        <p:spPr/>
        <p:txBody>
          <a:bodyPr/>
          <a:lstStyle/>
          <a:p>
            <a:r>
              <a:rPr lang="en-US" dirty="0"/>
              <a:t>Negative Implications</a:t>
            </a:r>
          </a:p>
        </p:txBody>
      </p:sp>
      <p:grpSp>
        <p:nvGrpSpPr>
          <p:cNvPr id="85" name="Group 84">
            <a:extLst>
              <a:ext uri="{FF2B5EF4-FFF2-40B4-BE49-F238E27FC236}">
                <a16:creationId xmlns:a16="http://schemas.microsoft.com/office/drawing/2014/main" xmlns="" id="{72D28CC5-BD38-454A-8267-4E01FC38C937}"/>
              </a:ext>
            </a:extLst>
          </p:cNvPr>
          <p:cNvGrpSpPr/>
          <p:nvPr/>
        </p:nvGrpSpPr>
        <p:grpSpPr>
          <a:xfrm>
            <a:off x="306573" y="1193791"/>
            <a:ext cx="3298824" cy="3293300"/>
            <a:chOff x="306573" y="1193790"/>
            <a:chExt cx="3298824" cy="3293300"/>
          </a:xfrm>
        </p:grpSpPr>
        <p:grpSp>
          <p:nvGrpSpPr>
            <p:cNvPr id="86" name="Group 85">
              <a:extLst>
                <a:ext uri="{FF2B5EF4-FFF2-40B4-BE49-F238E27FC236}">
                  <a16:creationId xmlns:a16="http://schemas.microsoft.com/office/drawing/2014/main" xmlns="" id="{A14F34EA-84E8-2449-8868-095341E3C18C}"/>
                </a:ext>
              </a:extLst>
            </p:cNvPr>
            <p:cNvGrpSpPr/>
            <p:nvPr/>
          </p:nvGrpSpPr>
          <p:grpSpPr>
            <a:xfrm>
              <a:off x="306573" y="1193790"/>
              <a:ext cx="3298824" cy="3293300"/>
              <a:chOff x="2652840" y="3423959"/>
              <a:chExt cx="2625557" cy="2621161"/>
            </a:xfrm>
          </p:grpSpPr>
          <p:sp>
            <p:nvSpPr>
              <p:cNvPr id="101" name="Freeform 100">
                <a:extLst>
                  <a:ext uri="{FF2B5EF4-FFF2-40B4-BE49-F238E27FC236}">
                    <a16:creationId xmlns:a16="http://schemas.microsoft.com/office/drawing/2014/main" xmlns="" id="{9B97B611-B738-F94B-85EA-BCF1A7703B5E}"/>
                  </a:ext>
                </a:extLst>
              </p:cNvPr>
              <p:cNvSpPr/>
              <p:nvPr/>
            </p:nvSpPr>
            <p:spPr>
              <a:xfrm>
                <a:off x="3962879" y="3423959"/>
                <a:ext cx="834839" cy="805320"/>
              </a:xfrm>
              <a:custGeom>
                <a:avLst/>
                <a:gdLst/>
                <a:ahLst/>
                <a:cxnLst>
                  <a:cxn ang="3cd4">
                    <a:pos x="hc" y="t"/>
                  </a:cxn>
                  <a:cxn ang="cd2">
                    <a:pos x="l" y="vc"/>
                  </a:cxn>
                  <a:cxn ang="cd4">
                    <a:pos x="hc" y="b"/>
                  </a:cxn>
                  <a:cxn ang="0">
                    <a:pos x="r" y="vc"/>
                  </a:cxn>
                </a:cxnLst>
                <a:rect l="l" t="t" r="r" b="b"/>
                <a:pathLst>
                  <a:path w="2320" h="2238">
                    <a:moveTo>
                      <a:pt x="2320" y="835"/>
                    </a:moveTo>
                    <a:lnTo>
                      <a:pt x="1160" y="2238"/>
                    </a:lnTo>
                    <a:cubicBezTo>
                      <a:pt x="832" y="1967"/>
                      <a:pt x="423" y="1820"/>
                      <a:pt x="0" y="1820"/>
                    </a:cubicBezTo>
                    <a:lnTo>
                      <a:pt x="0" y="0"/>
                    </a:lnTo>
                    <a:cubicBezTo>
                      <a:pt x="847" y="0"/>
                      <a:pt x="1668" y="296"/>
                      <a:pt x="2320" y="835"/>
                    </a:cubicBezTo>
                    <a:close/>
                  </a:path>
                </a:pathLst>
              </a:custGeom>
              <a:solidFill>
                <a:schemeClr val="accent3"/>
              </a:solidFill>
              <a:ln w="25400" cap="flat">
                <a:solidFill>
                  <a:schemeClr val="bg1"/>
                </a:solid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102" name="Freeform 101">
                <a:extLst>
                  <a:ext uri="{FF2B5EF4-FFF2-40B4-BE49-F238E27FC236}">
                    <a16:creationId xmlns:a16="http://schemas.microsoft.com/office/drawing/2014/main" xmlns="" id="{D977ED9B-3F0D-0745-B11B-833A18F74B88}"/>
                  </a:ext>
                </a:extLst>
              </p:cNvPr>
              <p:cNvSpPr/>
              <p:nvPr/>
            </p:nvSpPr>
            <p:spPr>
              <a:xfrm>
                <a:off x="3962879" y="3423959"/>
                <a:ext cx="834839" cy="805320"/>
              </a:xfrm>
              <a:custGeom>
                <a:avLst/>
                <a:gdLst/>
                <a:ahLst/>
                <a:cxnLst>
                  <a:cxn ang="3cd4">
                    <a:pos x="hc" y="t"/>
                  </a:cxn>
                  <a:cxn ang="cd2">
                    <a:pos x="l" y="vc"/>
                  </a:cxn>
                  <a:cxn ang="cd4">
                    <a:pos x="hc" y="b"/>
                  </a:cxn>
                  <a:cxn ang="0">
                    <a:pos x="r" y="vc"/>
                  </a:cxn>
                </a:cxnLst>
                <a:rect l="l" t="t" r="r" b="b"/>
                <a:pathLst>
                  <a:path w="2320" h="2238">
                    <a:moveTo>
                      <a:pt x="0" y="0"/>
                    </a:moveTo>
                    <a:cubicBezTo>
                      <a:pt x="847" y="0"/>
                      <a:pt x="1668" y="296"/>
                      <a:pt x="2320" y="835"/>
                    </a:cubicBezTo>
                    <a:lnTo>
                      <a:pt x="1160" y="2238"/>
                    </a:lnTo>
                    <a:cubicBezTo>
                      <a:pt x="832" y="1967"/>
                      <a:pt x="423" y="1820"/>
                      <a:pt x="0" y="1820"/>
                    </a:cubicBezTo>
                    <a:close/>
                  </a:path>
                </a:pathLst>
              </a:custGeom>
              <a:noFill/>
              <a:ln w="25400" cap="flat">
                <a:solidFill>
                  <a:schemeClr val="bg1"/>
                </a:solidFill>
                <a:prstDash val="solid"/>
                <a:round/>
              </a:ln>
            </p:spPr>
            <p:txBody>
              <a:bodyPr vert="horz" wrap="none" lIns="10080" tIns="10080" rIns="10080" bIns="10080" anchor="ctr" anchorCtr="1" compatLnSpc="0"/>
              <a:lstStyle/>
              <a:p>
                <a:pPr hangingPunct="0"/>
                <a:endParaRPr lang="en-US">
                  <a:latin typeface="Arial" pitchFamily="18"/>
                  <a:ea typeface="Arial Unicode MS" pitchFamily="2"/>
                  <a:cs typeface="Arial Unicode MS" pitchFamily="2"/>
                </a:endParaRPr>
              </a:p>
            </p:txBody>
          </p:sp>
          <p:sp>
            <p:nvSpPr>
              <p:cNvPr id="103" name="Freeform 102">
                <a:extLst>
                  <a:ext uri="{FF2B5EF4-FFF2-40B4-BE49-F238E27FC236}">
                    <a16:creationId xmlns:a16="http://schemas.microsoft.com/office/drawing/2014/main" xmlns="" id="{0A96F947-47EA-9A46-9847-42D118B671CD}"/>
                  </a:ext>
                </a:extLst>
              </p:cNvPr>
              <p:cNvSpPr/>
              <p:nvPr/>
            </p:nvSpPr>
            <p:spPr>
              <a:xfrm>
                <a:off x="4380480" y="3724560"/>
                <a:ext cx="890639" cy="968759"/>
              </a:xfrm>
              <a:custGeom>
                <a:avLst/>
                <a:gdLst/>
                <a:ahLst/>
                <a:cxnLst>
                  <a:cxn ang="3cd4">
                    <a:pos x="hc" y="t"/>
                  </a:cxn>
                  <a:cxn ang="cd2">
                    <a:pos x="l" y="vc"/>
                  </a:cxn>
                  <a:cxn ang="cd4">
                    <a:pos x="hc" y="b"/>
                  </a:cxn>
                  <a:cxn ang="0">
                    <a:pos x="r" y="vc"/>
                  </a:cxn>
                </a:cxnLst>
                <a:rect l="l" t="t" r="r" b="b"/>
                <a:pathLst>
                  <a:path w="2475" h="2692">
                    <a:moveTo>
                      <a:pt x="1162" y="0"/>
                    </a:moveTo>
                    <a:cubicBezTo>
                      <a:pt x="1938" y="641"/>
                      <a:pt x="2412" y="1575"/>
                      <a:pt x="2475" y="2577"/>
                    </a:cubicBezTo>
                    <a:lnTo>
                      <a:pt x="657" y="2692"/>
                    </a:lnTo>
                    <a:cubicBezTo>
                      <a:pt x="626" y="2190"/>
                      <a:pt x="389" y="1724"/>
                      <a:pt x="0" y="1403"/>
                    </a:cubicBezTo>
                    <a:close/>
                  </a:path>
                </a:pathLst>
              </a:custGeom>
              <a:solidFill>
                <a:schemeClr val="accent3"/>
              </a:solidFill>
              <a:ln w="25400" cap="flat">
                <a:solidFill>
                  <a:schemeClr val="bg1"/>
                </a:solid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104" name="Freeform 103">
                <a:extLst>
                  <a:ext uri="{FF2B5EF4-FFF2-40B4-BE49-F238E27FC236}">
                    <a16:creationId xmlns:a16="http://schemas.microsoft.com/office/drawing/2014/main" xmlns="" id="{D30C1531-2A87-0C4E-9436-6BE6D00AB15C}"/>
                  </a:ext>
                </a:extLst>
              </p:cNvPr>
              <p:cNvSpPr/>
              <p:nvPr/>
            </p:nvSpPr>
            <p:spPr>
              <a:xfrm>
                <a:off x="4380480" y="3724560"/>
                <a:ext cx="890639" cy="968759"/>
              </a:xfrm>
              <a:custGeom>
                <a:avLst/>
                <a:gdLst/>
                <a:ahLst/>
                <a:cxnLst>
                  <a:cxn ang="3cd4">
                    <a:pos x="hc" y="t"/>
                  </a:cxn>
                  <a:cxn ang="cd2">
                    <a:pos x="l" y="vc"/>
                  </a:cxn>
                  <a:cxn ang="cd4">
                    <a:pos x="hc" y="b"/>
                  </a:cxn>
                  <a:cxn ang="0">
                    <a:pos x="r" y="vc"/>
                  </a:cxn>
                </a:cxnLst>
                <a:rect l="l" t="t" r="r" b="b"/>
                <a:pathLst>
                  <a:path w="2475" h="2692">
                    <a:moveTo>
                      <a:pt x="1162" y="0"/>
                    </a:moveTo>
                    <a:cubicBezTo>
                      <a:pt x="1938" y="641"/>
                      <a:pt x="2412" y="1575"/>
                      <a:pt x="2475" y="2577"/>
                    </a:cubicBezTo>
                    <a:lnTo>
                      <a:pt x="657" y="2692"/>
                    </a:lnTo>
                    <a:cubicBezTo>
                      <a:pt x="626" y="2190"/>
                      <a:pt x="389" y="1724"/>
                      <a:pt x="0" y="1403"/>
                    </a:cubicBezTo>
                    <a:close/>
                  </a:path>
                </a:pathLst>
              </a:custGeom>
              <a:noFill/>
              <a:ln w="25400" cap="flat">
                <a:solidFill>
                  <a:schemeClr val="bg1"/>
                </a:solidFill>
                <a:prstDash val="solid"/>
                <a:round/>
              </a:ln>
            </p:spPr>
            <p:txBody>
              <a:bodyPr vert="horz" wrap="none" lIns="10080" tIns="10080" rIns="10080" bIns="10080" anchor="ctr" anchorCtr="1" compatLnSpc="0"/>
              <a:lstStyle/>
              <a:p>
                <a:pPr hangingPunct="0"/>
                <a:endParaRPr lang="en-US">
                  <a:latin typeface="Arial" pitchFamily="18"/>
                  <a:ea typeface="Arial Unicode MS" pitchFamily="2"/>
                  <a:cs typeface="Arial Unicode MS" pitchFamily="2"/>
                </a:endParaRPr>
              </a:p>
            </p:txBody>
          </p:sp>
          <p:sp>
            <p:nvSpPr>
              <p:cNvPr id="105" name="Freeform 104">
                <a:extLst>
                  <a:ext uri="{FF2B5EF4-FFF2-40B4-BE49-F238E27FC236}">
                    <a16:creationId xmlns:a16="http://schemas.microsoft.com/office/drawing/2014/main" xmlns="" id="{230054A1-951A-5047-8302-D7DADEE0AE5C}"/>
                  </a:ext>
                </a:extLst>
              </p:cNvPr>
              <p:cNvSpPr/>
              <p:nvPr/>
            </p:nvSpPr>
            <p:spPr>
              <a:xfrm>
                <a:off x="4617000" y="4652280"/>
                <a:ext cx="656280" cy="164160"/>
              </a:xfrm>
              <a:custGeom>
                <a:avLst/>
                <a:gdLst/>
                <a:ahLst/>
                <a:cxnLst>
                  <a:cxn ang="3cd4">
                    <a:pos x="hc" y="t"/>
                  </a:cxn>
                  <a:cxn ang="cd2">
                    <a:pos x="l" y="vc"/>
                  </a:cxn>
                  <a:cxn ang="cd4">
                    <a:pos x="hc" y="b"/>
                  </a:cxn>
                  <a:cxn ang="0">
                    <a:pos x="r" y="vc"/>
                  </a:cxn>
                </a:cxnLst>
                <a:rect l="l" t="t" r="r" b="b"/>
                <a:pathLst>
                  <a:path w="1824" h="457">
                    <a:moveTo>
                      <a:pt x="1818" y="0"/>
                    </a:moveTo>
                    <a:cubicBezTo>
                      <a:pt x="1826" y="152"/>
                      <a:pt x="1826" y="304"/>
                      <a:pt x="1818" y="457"/>
                    </a:cubicBezTo>
                    <a:lnTo>
                      <a:pt x="0" y="341"/>
                    </a:lnTo>
                    <a:cubicBezTo>
                      <a:pt x="6" y="265"/>
                      <a:pt x="6" y="189"/>
                      <a:pt x="0" y="112"/>
                    </a:cubicBezTo>
                    <a:close/>
                  </a:path>
                </a:pathLst>
              </a:custGeom>
              <a:solidFill>
                <a:schemeClr val="bg2"/>
              </a:solidFill>
              <a:ln w="25400" cap="flat">
                <a:solidFill>
                  <a:schemeClr val="bg1"/>
                </a:solid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106" name="Freeform 105">
                <a:extLst>
                  <a:ext uri="{FF2B5EF4-FFF2-40B4-BE49-F238E27FC236}">
                    <a16:creationId xmlns:a16="http://schemas.microsoft.com/office/drawing/2014/main" xmlns="" id="{E17942A5-B1D3-014F-A13C-4D6D73CDEDD2}"/>
                  </a:ext>
                </a:extLst>
              </p:cNvPr>
              <p:cNvSpPr/>
              <p:nvPr/>
            </p:nvSpPr>
            <p:spPr>
              <a:xfrm>
                <a:off x="4617000" y="4652280"/>
                <a:ext cx="656280" cy="164160"/>
              </a:xfrm>
              <a:custGeom>
                <a:avLst/>
                <a:gdLst/>
                <a:ahLst/>
                <a:cxnLst>
                  <a:cxn ang="3cd4">
                    <a:pos x="hc" y="t"/>
                  </a:cxn>
                  <a:cxn ang="cd2">
                    <a:pos x="l" y="vc"/>
                  </a:cxn>
                  <a:cxn ang="cd4">
                    <a:pos x="hc" y="b"/>
                  </a:cxn>
                  <a:cxn ang="0">
                    <a:pos x="r" y="vc"/>
                  </a:cxn>
                </a:cxnLst>
                <a:rect l="l" t="t" r="r" b="b"/>
                <a:pathLst>
                  <a:path w="1824" h="457">
                    <a:moveTo>
                      <a:pt x="1818" y="0"/>
                    </a:moveTo>
                    <a:cubicBezTo>
                      <a:pt x="1826" y="152"/>
                      <a:pt x="1826" y="304"/>
                      <a:pt x="1818" y="457"/>
                    </a:cubicBezTo>
                    <a:lnTo>
                      <a:pt x="0" y="341"/>
                    </a:lnTo>
                    <a:cubicBezTo>
                      <a:pt x="6" y="265"/>
                      <a:pt x="6" y="189"/>
                      <a:pt x="0" y="112"/>
                    </a:cubicBezTo>
                    <a:close/>
                  </a:path>
                </a:pathLst>
              </a:custGeom>
              <a:noFill/>
              <a:ln w="25400" cap="flat">
                <a:solidFill>
                  <a:schemeClr val="bg1"/>
                </a:solidFill>
                <a:prstDash val="solid"/>
                <a:round/>
              </a:ln>
            </p:spPr>
            <p:txBody>
              <a:bodyPr vert="horz" wrap="none" lIns="10080" tIns="10080" rIns="10080" bIns="10080" anchor="ctr" anchorCtr="1" compatLnSpc="0"/>
              <a:lstStyle/>
              <a:p>
                <a:pPr hangingPunct="0"/>
                <a:endParaRPr lang="en-US">
                  <a:latin typeface="Arial" pitchFamily="18"/>
                  <a:ea typeface="Arial Unicode MS" pitchFamily="2"/>
                  <a:cs typeface="Arial Unicode MS" pitchFamily="2"/>
                </a:endParaRPr>
              </a:p>
            </p:txBody>
          </p:sp>
          <p:sp>
            <p:nvSpPr>
              <p:cNvPr id="107" name="Freeform 106">
                <a:extLst>
                  <a:ext uri="{FF2B5EF4-FFF2-40B4-BE49-F238E27FC236}">
                    <a16:creationId xmlns:a16="http://schemas.microsoft.com/office/drawing/2014/main" xmlns="" id="{F67B379F-1D2A-BA44-8A8C-1C4E3D2C99E8}"/>
                  </a:ext>
                </a:extLst>
              </p:cNvPr>
              <p:cNvSpPr/>
              <p:nvPr/>
            </p:nvSpPr>
            <p:spPr>
              <a:xfrm>
                <a:off x="4614197" y="4776120"/>
                <a:ext cx="664200" cy="203760"/>
              </a:xfrm>
              <a:custGeom>
                <a:avLst/>
                <a:gdLst/>
                <a:ahLst/>
                <a:cxnLst>
                  <a:cxn ang="3cd4">
                    <a:pos x="hc" y="t"/>
                  </a:cxn>
                  <a:cxn ang="cd2">
                    <a:pos x="l" y="vc"/>
                  </a:cxn>
                  <a:cxn ang="cd4">
                    <a:pos x="hc" y="b"/>
                  </a:cxn>
                  <a:cxn ang="0">
                    <a:pos x="r" y="vc"/>
                  </a:cxn>
                </a:cxnLst>
                <a:rect l="l" t="t" r="r" b="b"/>
                <a:pathLst>
                  <a:path w="1846" h="567">
                    <a:moveTo>
                      <a:pt x="1846" y="113"/>
                    </a:moveTo>
                    <a:cubicBezTo>
                      <a:pt x="1837" y="265"/>
                      <a:pt x="1817" y="417"/>
                      <a:pt x="1789" y="567"/>
                    </a:cubicBezTo>
                    <a:lnTo>
                      <a:pt x="0" y="226"/>
                    </a:lnTo>
                    <a:cubicBezTo>
                      <a:pt x="14" y="149"/>
                      <a:pt x="23" y="76"/>
                      <a:pt x="28" y="0"/>
                    </a:cubicBezTo>
                    <a:close/>
                  </a:path>
                </a:pathLst>
              </a:custGeom>
              <a:solidFill>
                <a:schemeClr val="bg2"/>
              </a:solidFill>
              <a:ln w="25400" cap="flat">
                <a:solidFill>
                  <a:schemeClr val="bg1"/>
                </a:solid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108" name="Freeform 107">
                <a:extLst>
                  <a:ext uri="{FF2B5EF4-FFF2-40B4-BE49-F238E27FC236}">
                    <a16:creationId xmlns:a16="http://schemas.microsoft.com/office/drawing/2014/main" xmlns="" id="{E3875243-3F19-C045-B3E5-16A694765E13}"/>
                  </a:ext>
                </a:extLst>
              </p:cNvPr>
              <p:cNvSpPr/>
              <p:nvPr/>
            </p:nvSpPr>
            <p:spPr>
              <a:xfrm>
                <a:off x="4606920" y="4776120"/>
                <a:ext cx="664200" cy="203760"/>
              </a:xfrm>
              <a:custGeom>
                <a:avLst/>
                <a:gdLst/>
                <a:ahLst/>
                <a:cxnLst>
                  <a:cxn ang="3cd4">
                    <a:pos x="hc" y="t"/>
                  </a:cxn>
                  <a:cxn ang="cd2">
                    <a:pos x="l" y="vc"/>
                  </a:cxn>
                  <a:cxn ang="cd4">
                    <a:pos x="hc" y="b"/>
                  </a:cxn>
                  <a:cxn ang="0">
                    <a:pos x="r" y="vc"/>
                  </a:cxn>
                </a:cxnLst>
                <a:rect l="l" t="t" r="r" b="b"/>
                <a:pathLst>
                  <a:path w="1846" h="567">
                    <a:moveTo>
                      <a:pt x="1846" y="113"/>
                    </a:moveTo>
                    <a:cubicBezTo>
                      <a:pt x="1837" y="265"/>
                      <a:pt x="1817" y="417"/>
                      <a:pt x="1789" y="567"/>
                    </a:cubicBezTo>
                    <a:lnTo>
                      <a:pt x="0" y="226"/>
                    </a:lnTo>
                    <a:cubicBezTo>
                      <a:pt x="14" y="149"/>
                      <a:pt x="23" y="76"/>
                      <a:pt x="28" y="0"/>
                    </a:cubicBezTo>
                    <a:close/>
                  </a:path>
                </a:pathLst>
              </a:custGeom>
              <a:noFill/>
              <a:ln w="25400" cap="flat">
                <a:solidFill>
                  <a:schemeClr val="bg1"/>
                </a:solidFill>
                <a:prstDash val="solid"/>
                <a:round/>
              </a:ln>
            </p:spPr>
            <p:txBody>
              <a:bodyPr vert="horz" wrap="none" lIns="10080" tIns="10080" rIns="10080" bIns="10080" anchor="ctr" anchorCtr="1" compatLnSpc="0"/>
              <a:lstStyle/>
              <a:p>
                <a:pPr hangingPunct="0"/>
                <a:endParaRPr lang="en-US">
                  <a:latin typeface="Arial" pitchFamily="18"/>
                  <a:ea typeface="Arial Unicode MS" pitchFamily="2"/>
                  <a:cs typeface="Arial Unicode MS" pitchFamily="2"/>
                </a:endParaRPr>
              </a:p>
            </p:txBody>
          </p:sp>
          <p:sp>
            <p:nvSpPr>
              <p:cNvPr id="109" name="Freeform 108">
                <a:extLst>
                  <a:ext uri="{FF2B5EF4-FFF2-40B4-BE49-F238E27FC236}">
                    <a16:creationId xmlns:a16="http://schemas.microsoft.com/office/drawing/2014/main" xmlns="" id="{51195272-C693-E74A-9DD6-598C5010DE9F}"/>
                  </a:ext>
                </a:extLst>
              </p:cNvPr>
              <p:cNvSpPr/>
              <p:nvPr/>
            </p:nvSpPr>
            <p:spPr>
              <a:xfrm>
                <a:off x="4493160" y="4858200"/>
                <a:ext cx="757440" cy="646920"/>
              </a:xfrm>
              <a:custGeom>
                <a:avLst/>
                <a:gdLst/>
                <a:ahLst/>
                <a:cxnLst>
                  <a:cxn ang="3cd4">
                    <a:pos x="hc" y="t"/>
                  </a:cxn>
                  <a:cxn ang="cd2">
                    <a:pos x="l" y="vc"/>
                  </a:cxn>
                  <a:cxn ang="cd4">
                    <a:pos x="hc" y="b"/>
                  </a:cxn>
                  <a:cxn ang="0">
                    <a:pos x="r" y="vc"/>
                  </a:cxn>
                </a:cxnLst>
                <a:rect l="l" t="t" r="r" b="b"/>
                <a:pathLst>
                  <a:path w="2105" h="1798">
                    <a:moveTo>
                      <a:pt x="2105" y="339"/>
                    </a:moveTo>
                    <a:cubicBezTo>
                      <a:pt x="2004" y="867"/>
                      <a:pt x="1789" y="1363"/>
                      <a:pt x="1473" y="1798"/>
                    </a:cubicBezTo>
                    <a:lnTo>
                      <a:pt x="0" y="728"/>
                    </a:lnTo>
                    <a:cubicBezTo>
                      <a:pt x="158" y="511"/>
                      <a:pt x="265" y="263"/>
                      <a:pt x="316" y="0"/>
                    </a:cubicBezTo>
                    <a:close/>
                  </a:path>
                </a:pathLst>
              </a:custGeom>
              <a:solidFill>
                <a:schemeClr val="bg2"/>
              </a:solidFill>
              <a:ln w="25400" cap="flat">
                <a:solidFill>
                  <a:schemeClr val="bg1"/>
                </a:solid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110" name="Freeform 109">
                <a:extLst>
                  <a:ext uri="{FF2B5EF4-FFF2-40B4-BE49-F238E27FC236}">
                    <a16:creationId xmlns:a16="http://schemas.microsoft.com/office/drawing/2014/main" xmlns="" id="{05F71819-5141-624E-BE90-985009033FA5}"/>
                  </a:ext>
                </a:extLst>
              </p:cNvPr>
              <p:cNvSpPr/>
              <p:nvPr/>
            </p:nvSpPr>
            <p:spPr>
              <a:xfrm>
                <a:off x="4493160" y="4858200"/>
                <a:ext cx="757440" cy="646920"/>
              </a:xfrm>
              <a:custGeom>
                <a:avLst/>
                <a:gdLst/>
                <a:ahLst/>
                <a:cxnLst>
                  <a:cxn ang="3cd4">
                    <a:pos x="hc" y="t"/>
                  </a:cxn>
                  <a:cxn ang="cd2">
                    <a:pos x="l" y="vc"/>
                  </a:cxn>
                  <a:cxn ang="cd4">
                    <a:pos x="hc" y="b"/>
                  </a:cxn>
                  <a:cxn ang="0">
                    <a:pos x="r" y="vc"/>
                  </a:cxn>
                </a:cxnLst>
                <a:rect l="l" t="t" r="r" b="b"/>
                <a:pathLst>
                  <a:path w="2105" h="1798">
                    <a:moveTo>
                      <a:pt x="2105" y="339"/>
                    </a:moveTo>
                    <a:cubicBezTo>
                      <a:pt x="2004" y="867"/>
                      <a:pt x="1789" y="1363"/>
                      <a:pt x="1473" y="1798"/>
                    </a:cubicBezTo>
                    <a:lnTo>
                      <a:pt x="0" y="728"/>
                    </a:lnTo>
                    <a:cubicBezTo>
                      <a:pt x="158" y="511"/>
                      <a:pt x="265" y="263"/>
                      <a:pt x="316" y="0"/>
                    </a:cubicBezTo>
                    <a:close/>
                  </a:path>
                </a:pathLst>
              </a:custGeom>
              <a:noFill/>
              <a:ln w="25400" cap="flat">
                <a:solidFill>
                  <a:schemeClr val="bg1"/>
                </a:solidFill>
                <a:prstDash val="solid"/>
                <a:round/>
              </a:ln>
            </p:spPr>
            <p:txBody>
              <a:bodyPr vert="horz" wrap="none" lIns="10080" tIns="10080" rIns="10080" bIns="10080" anchor="ctr" anchorCtr="1" compatLnSpc="0"/>
              <a:lstStyle/>
              <a:p>
                <a:pPr hangingPunct="0"/>
                <a:endParaRPr lang="en-US">
                  <a:latin typeface="Arial" pitchFamily="18"/>
                  <a:ea typeface="Arial Unicode MS" pitchFamily="2"/>
                  <a:cs typeface="Arial Unicode MS" pitchFamily="2"/>
                </a:endParaRPr>
              </a:p>
            </p:txBody>
          </p:sp>
          <p:sp>
            <p:nvSpPr>
              <p:cNvPr id="111" name="Freeform 110">
                <a:extLst>
                  <a:ext uri="{FF2B5EF4-FFF2-40B4-BE49-F238E27FC236}">
                    <a16:creationId xmlns:a16="http://schemas.microsoft.com/office/drawing/2014/main" xmlns="" id="{09E26859-8F37-6D48-AA07-D30586ABF037}"/>
                  </a:ext>
                </a:extLst>
              </p:cNvPr>
              <p:cNvSpPr/>
              <p:nvPr/>
            </p:nvSpPr>
            <p:spPr>
              <a:xfrm>
                <a:off x="2856960" y="5084640"/>
                <a:ext cx="2166120" cy="960480"/>
              </a:xfrm>
              <a:custGeom>
                <a:avLst/>
                <a:gdLst/>
                <a:ahLst/>
                <a:cxnLst>
                  <a:cxn ang="3cd4">
                    <a:pos x="hc" y="t"/>
                  </a:cxn>
                  <a:cxn ang="cd2">
                    <a:pos x="l" y="vc"/>
                  </a:cxn>
                  <a:cxn ang="cd4">
                    <a:pos x="hc" y="b"/>
                  </a:cxn>
                  <a:cxn ang="0">
                    <a:pos x="r" y="vc"/>
                  </a:cxn>
                </a:cxnLst>
                <a:rect l="l" t="t" r="r" b="b"/>
                <a:pathLst>
                  <a:path w="6018" h="2669">
                    <a:moveTo>
                      <a:pt x="6018" y="1168"/>
                    </a:moveTo>
                    <a:cubicBezTo>
                      <a:pt x="4837" y="2796"/>
                      <a:pt x="2559" y="3155"/>
                      <a:pt x="934" y="1972"/>
                    </a:cubicBezTo>
                    <a:cubicBezTo>
                      <a:pt x="561" y="1701"/>
                      <a:pt x="245" y="1366"/>
                      <a:pt x="0" y="976"/>
                    </a:cubicBezTo>
                    <a:lnTo>
                      <a:pt x="1538" y="0"/>
                    </a:lnTo>
                    <a:cubicBezTo>
                      <a:pt x="2077" y="849"/>
                      <a:pt x="3203" y="1100"/>
                      <a:pt x="4049" y="561"/>
                    </a:cubicBezTo>
                    <a:cubicBezTo>
                      <a:pt x="4244" y="437"/>
                      <a:pt x="4411" y="279"/>
                      <a:pt x="4546" y="93"/>
                    </a:cubicBezTo>
                    <a:close/>
                  </a:path>
                </a:pathLst>
              </a:custGeom>
              <a:solidFill>
                <a:schemeClr val="bg2"/>
              </a:solidFill>
              <a:ln w="25400" cap="flat">
                <a:solidFill>
                  <a:schemeClr val="bg1"/>
                </a:solid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112" name="Freeform 111">
                <a:extLst>
                  <a:ext uri="{FF2B5EF4-FFF2-40B4-BE49-F238E27FC236}">
                    <a16:creationId xmlns:a16="http://schemas.microsoft.com/office/drawing/2014/main" xmlns="" id="{26B9C96C-BBEB-8149-A676-B5258071EE53}"/>
                  </a:ext>
                </a:extLst>
              </p:cNvPr>
              <p:cNvSpPr/>
              <p:nvPr/>
            </p:nvSpPr>
            <p:spPr>
              <a:xfrm>
                <a:off x="2856960" y="5084640"/>
                <a:ext cx="2166120" cy="960480"/>
              </a:xfrm>
              <a:custGeom>
                <a:avLst/>
                <a:gdLst/>
                <a:ahLst/>
                <a:cxnLst>
                  <a:cxn ang="3cd4">
                    <a:pos x="hc" y="t"/>
                  </a:cxn>
                  <a:cxn ang="cd2">
                    <a:pos x="l" y="vc"/>
                  </a:cxn>
                  <a:cxn ang="cd4">
                    <a:pos x="hc" y="b"/>
                  </a:cxn>
                  <a:cxn ang="0">
                    <a:pos x="r" y="vc"/>
                  </a:cxn>
                </a:cxnLst>
                <a:rect l="l" t="t" r="r" b="b"/>
                <a:pathLst>
                  <a:path w="6018" h="2669">
                    <a:moveTo>
                      <a:pt x="6018" y="1168"/>
                    </a:moveTo>
                    <a:cubicBezTo>
                      <a:pt x="4837" y="2796"/>
                      <a:pt x="2559" y="3155"/>
                      <a:pt x="934" y="1972"/>
                    </a:cubicBezTo>
                    <a:cubicBezTo>
                      <a:pt x="561" y="1701"/>
                      <a:pt x="245" y="1366"/>
                      <a:pt x="0" y="976"/>
                    </a:cubicBezTo>
                    <a:lnTo>
                      <a:pt x="1538" y="0"/>
                    </a:lnTo>
                    <a:cubicBezTo>
                      <a:pt x="2077" y="849"/>
                      <a:pt x="3203" y="1100"/>
                      <a:pt x="4049" y="561"/>
                    </a:cubicBezTo>
                    <a:cubicBezTo>
                      <a:pt x="4244" y="437"/>
                      <a:pt x="4411" y="279"/>
                      <a:pt x="4546" y="93"/>
                    </a:cubicBezTo>
                    <a:close/>
                  </a:path>
                </a:pathLst>
              </a:custGeom>
              <a:noFill/>
              <a:ln w="25400" cap="flat">
                <a:solidFill>
                  <a:schemeClr val="bg1"/>
                </a:solidFill>
                <a:prstDash val="solid"/>
                <a:round/>
              </a:ln>
            </p:spPr>
            <p:txBody>
              <a:bodyPr vert="horz" wrap="none" lIns="10080" tIns="10080" rIns="10080" bIns="10080" anchor="ctr" anchorCtr="1" compatLnSpc="0"/>
              <a:lstStyle/>
              <a:p>
                <a:pPr hangingPunct="0"/>
                <a:endParaRPr lang="en-US">
                  <a:latin typeface="Arial" pitchFamily="18"/>
                  <a:ea typeface="Arial Unicode MS" pitchFamily="2"/>
                  <a:cs typeface="Arial Unicode MS" pitchFamily="2"/>
                </a:endParaRPr>
              </a:p>
            </p:txBody>
          </p:sp>
          <p:sp>
            <p:nvSpPr>
              <p:cNvPr id="113" name="Freeform 112">
                <a:extLst>
                  <a:ext uri="{FF2B5EF4-FFF2-40B4-BE49-F238E27FC236}">
                    <a16:creationId xmlns:a16="http://schemas.microsoft.com/office/drawing/2014/main" xmlns="" id="{D306871C-C348-584C-9F9C-C127E7F9ED74}"/>
                  </a:ext>
                </a:extLst>
              </p:cNvPr>
              <p:cNvSpPr/>
              <p:nvPr/>
            </p:nvSpPr>
            <p:spPr>
              <a:xfrm>
                <a:off x="2652840" y="4176720"/>
                <a:ext cx="757440" cy="1260360"/>
              </a:xfrm>
              <a:custGeom>
                <a:avLst/>
                <a:gdLst/>
                <a:ahLst/>
                <a:cxnLst>
                  <a:cxn ang="3cd4">
                    <a:pos x="hc" y="t"/>
                  </a:cxn>
                  <a:cxn ang="cd2">
                    <a:pos x="l" y="vc"/>
                  </a:cxn>
                  <a:cxn ang="cd4">
                    <a:pos x="hc" y="b"/>
                  </a:cxn>
                  <a:cxn ang="0">
                    <a:pos x="r" y="vc"/>
                  </a:cxn>
                </a:cxnLst>
                <a:rect l="l" t="t" r="r" b="b"/>
                <a:pathLst>
                  <a:path w="2105" h="3502">
                    <a:moveTo>
                      <a:pt x="567" y="3502"/>
                    </a:moveTo>
                    <a:cubicBezTo>
                      <a:pt x="-102" y="2449"/>
                      <a:pt x="-184" y="1129"/>
                      <a:pt x="347" y="0"/>
                    </a:cubicBezTo>
                    <a:lnTo>
                      <a:pt x="1995" y="776"/>
                    </a:lnTo>
                    <a:cubicBezTo>
                      <a:pt x="1730" y="1340"/>
                      <a:pt x="1772" y="2001"/>
                      <a:pt x="2105" y="2526"/>
                    </a:cubicBezTo>
                    <a:close/>
                  </a:path>
                </a:pathLst>
              </a:custGeom>
              <a:solidFill>
                <a:schemeClr val="tx1"/>
              </a:solidFill>
              <a:ln w="25400" cap="flat">
                <a:solidFill>
                  <a:schemeClr val="bg1"/>
                </a:solid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114" name="Freeform 113">
                <a:extLst>
                  <a:ext uri="{FF2B5EF4-FFF2-40B4-BE49-F238E27FC236}">
                    <a16:creationId xmlns:a16="http://schemas.microsoft.com/office/drawing/2014/main" xmlns="" id="{0EAC625E-B392-854D-B751-ED2B90A348B6}"/>
                  </a:ext>
                </a:extLst>
              </p:cNvPr>
              <p:cNvSpPr/>
              <p:nvPr/>
            </p:nvSpPr>
            <p:spPr>
              <a:xfrm>
                <a:off x="2652840" y="4176720"/>
                <a:ext cx="757440" cy="1260360"/>
              </a:xfrm>
              <a:custGeom>
                <a:avLst/>
                <a:gdLst/>
                <a:ahLst/>
                <a:cxnLst>
                  <a:cxn ang="3cd4">
                    <a:pos x="hc" y="t"/>
                  </a:cxn>
                  <a:cxn ang="cd2">
                    <a:pos x="l" y="vc"/>
                  </a:cxn>
                  <a:cxn ang="cd4">
                    <a:pos x="hc" y="b"/>
                  </a:cxn>
                  <a:cxn ang="0">
                    <a:pos x="r" y="vc"/>
                  </a:cxn>
                </a:cxnLst>
                <a:rect l="l" t="t" r="r" b="b"/>
                <a:pathLst>
                  <a:path w="2105" h="3502">
                    <a:moveTo>
                      <a:pt x="567" y="3502"/>
                    </a:moveTo>
                    <a:cubicBezTo>
                      <a:pt x="-102" y="2449"/>
                      <a:pt x="-184" y="1129"/>
                      <a:pt x="347" y="0"/>
                    </a:cubicBezTo>
                    <a:lnTo>
                      <a:pt x="1995" y="776"/>
                    </a:lnTo>
                    <a:cubicBezTo>
                      <a:pt x="1730" y="1340"/>
                      <a:pt x="1772" y="2001"/>
                      <a:pt x="2105" y="2526"/>
                    </a:cubicBezTo>
                    <a:close/>
                  </a:path>
                </a:pathLst>
              </a:custGeom>
              <a:noFill/>
              <a:ln w="25400" cap="flat">
                <a:solidFill>
                  <a:schemeClr val="bg1"/>
                </a:solidFill>
                <a:prstDash val="solid"/>
                <a:round/>
              </a:ln>
            </p:spPr>
            <p:txBody>
              <a:bodyPr vert="horz" wrap="none" lIns="10080" tIns="10080" rIns="10080" bIns="10080" anchor="ctr" anchorCtr="1" compatLnSpc="0"/>
              <a:lstStyle/>
              <a:p>
                <a:pPr hangingPunct="0"/>
                <a:endParaRPr lang="en-US">
                  <a:latin typeface="Arial" pitchFamily="18"/>
                  <a:ea typeface="Arial Unicode MS" pitchFamily="2"/>
                  <a:cs typeface="Arial Unicode MS" pitchFamily="2"/>
                </a:endParaRPr>
              </a:p>
            </p:txBody>
          </p:sp>
          <p:sp>
            <p:nvSpPr>
              <p:cNvPr id="115" name="Freeform 114">
                <a:extLst>
                  <a:ext uri="{FF2B5EF4-FFF2-40B4-BE49-F238E27FC236}">
                    <a16:creationId xmlns:a16="http://schemas.microsoft.com/office/drawing/2014/main" xmlns="" id="{EFFE59E6-A195-B146-9538-74E722F637FC}"/>
                  </a:ext>
                </a:extLst>
              </p:cNvPr>
              <p:cNvSpPr/>
              <p:nvPr/>
            </p:nvSpPr>
            <p:spPr>
              <a:xfrm>
                <a:off x="2777760" y="3674879"/>
                <a:ext cx="799920" cy="780840"/>
              </a:xfrm>
              <a:custGeom>
                <a:avLst/>
                <a:gdLst/>
                <a:ahLst/>
                <a:cxnLst>
                  <a:cxn ang="3cd4">
                    <a:pos x="hc" y="t"/>
                  </a:cxn>
                  <a:cxn ang="cd2">
                    <a:pos x="l" y="vc"/>
                  </a:cxn>
                  <a:cxn ang="cd4">
                    <a:pos x="hc" y="b"/>
                  </a:cxn>
                  <a:cxn ang="0">
                    <a:pos x="r" y="vc"/>
                  </a:cxn>
                </a:cxnLst>
                <a:rect l="l" t="t" r="r" b="b"/>
                <a:pathLst>
                  <a:path w="2223" h="2170">
                    <a:moveTo>
                      <a:pt x="0" y="1394"/>
                    </a:moveTo>
                    <a:cubicBezTo>
                      <a:pt x="262" y="838"/>
                      <a:pt x="657" y="358"/>
                      <a:pt x="1154" y="0"/>
                    </a:cubicBezTo>
                    <a:lnTo>
                      <a:pt x="2223" y="1473"/>
                    </a:lnTo>
                    <a:cubicBezTo>
                      <a:pt x="1975" y="1653"/>
                      <a:pt x="1778" y="1893"/>
                      <a:pt x="1645" y="2170"/>
                    </a:cubicBezTo>
                    <a:close/>
                  </a:path>
                </a:pathLst>
              </a:custGeom>
              <a:solidFill>
                <a:schemeClr val="tx1"/>
              </a:solidFill>
              <a:ln w="25400" cap="flat">
                <a:solidFill>
                  <a:schemeClr val="bg1"/>
                </a:solid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116" name="Freeform 115">
                <a:extLst>
                  <a:ext uri="{FF2B5EF4-FFF2-40B4-BE49-F238E27FC236}">
                    <a16:creationId xmlns:a16="http://schemas.microsoft.com/office/drawing/2014/main" xmlns="" id="{EFD9803E-F251-6749-B63E-034D71982815}"/>
                  </a:ext>
                </a:extLst>
              </p:cNvPr>
              <p:cNvSpPr/>
              <p:nvPr/>
            </p:nvSpPr>
            <p:spPr>
              <a:xfrm>
                <a:off x="2777760" y="3674879"/>
                <a:ext cx="799920" cy="780840"/>
              </a:xfrm>
              <a:custGeom>
                <a:avLst/>
                <a:gdLst/>
                <a:ahLst/>
                <a:cxnLst>
                  <a:cxn ang="3cd4">
                    <a:pos x="hc" y="t"/>
                  </a:cxn>
                  <a:cxn ang="cd2">
                    <a:pos x="l" y="vc"/>
                  </a:cxn>
                  <a:cxn ang="cd4">
                    <a:pos x="hc" y="b"/>
                  </a:cxn>
                  <a:cxn ang="0">
                    <a:pos x="r" y="vc"/>
                  </a:cxn>
                </a:cxnLst>
                <a:rect l="l" t="t" r="r" b="b"/>
                <a:pathLst>
                  <a:path w="2223" h="2170">
                    <a:moveTo>
                      <a:pt x="0" y="1394"/>
                    </a:moveTo>
                    <a:cubicBezTo>
                      <a:pt x="262" y="838"/>
                      <a:pt x="657" y="358"/>
                      <a:pt x="1154" y="0"/>
                    </a:cubicBezTo>
                    <a:lnTo>
                      <a:pt x="2223" y="1473"/>
                    </a:lnTo>
                    <a:cubicBezTo>
                      <a:pt x="1975" y="1653"/>
                      <a:pt x="1778" y="1893"/>
                      <a:pt x="1645" y="2170"/>
                    </a:cubicBezTo>
                    <a:close/>
                  </a:path>
                </a:pathLst>
              </a:custGeom>
              <a:noFill/>
              <a:ln w="25400" cap="flat">
                <a:solidFill>
                  <a:schemeClr val="bg1"/>
                </a:solidFill>
                <a:prstDash val="solid"/>
                <a:round/>
              </a:ln>
            </p:spPr>
            <p:txBody>
              <a:bodyPr vert="horz" wrap="none" lIns="10080" tIns="10080" rIns="10080" bIns="10080" anchor="ctr" anchorCtr="1" compatLnSpc="0"/>
              <a:lstStyle/>
              <a:p>
                <a:pPr hangingPunct="0"/>
                <a:endParaRPr lang="en-US">
                  <a:latin typeface="Arial" pitchFamily="18"/>
                  <a:ea typeface="Arial Unicode MS" pitchFamily="2"/>
                  <a:cs typeface="Arial Unicode MS" pitchFamily="2"/>
                </a:endParaRPr>
              </a:p>
            </p:txBody>
          </p:sp>
          <p:sp>
            <p:nvSpPr>
              <p:cNvPr id="117" name="Freeform 116">
                <a:extLst>
                  <a:ext uri="{FF2B5EF4-FFF2-40B4-BE49-F238E27FC236}">
                    <a16:creationId xmlns:a16="http://schemas.microsoft.com/office/drawing/2014/main" xmlns="" id="{1630E6F8-FF56-3446-B985-3A0658173C87}"/>
                  </a:ext>
                </a:extLst>
              </p:cNvPr>
              <p:cNvSpPr/>
              <p:nvPr/>
            </p:nvSpPr>
            <p:spPr>
              <a:xfrm>
                <a:off x="3193200" y="3488040"/>
                <a:ext cx="567360" cy="716760"/>
              </a:xfrm>
              <a:custGeom>
                <a:avLst/>
                <a:gdLst/>
                <a:ahLst/>
                <a:cxnLst>
                  <a:cxn ang="3cd4">
                    <a:pos x="hc" y="t"/>
                  </a:cxn>
                  <a:cxn ang="cd2">
                    <a:pos x="l" y="vc"/>
                  </a:cxn>
                  <a:cxn ang="cd4">
                    <a:pos x="hc" y="b"/>
                  </a:cxn>
                  <a:cxn ang="0">
                    <a:pos x="r" y="vc"/>
                  </a:cxn>
                </a:cxnLst>
                <a:rect l="l" t="t" r="r" b="b"/>
                <a:pathLst>
                  <a:path w="1577" h="1992">
                    <a:moveTo>
                      <a:pt x="0" y="516"/>
                    </a:moveTo>
                    <a:cubicBezTo>
                      <a:pt x="310" y="290"/>
                      <a:pt x="652" y="118"/>
                      <a:pt x="1016" y="0"/>
                    </a:cubicBezTo>
                    <a:lnTo>
                      <a:pt x="1577" y="1732"/>
                    </a:lnTo>
                    <a:cubicBezTo>
                      <a:pt x="1397" y="1792"/>
                      <a:pt x="1225" y="1879"/>
                      <a:pt x="1069" y="1992"/>
                    </a:cubicBezTo>
                    <a:close/>
                  </a:path>
                </a:pathLst>
              </a:custGeom>
              <a:solidFill>
                <a:schemeClr val="accent4"/>
              </a:solidFill>
              <a:ln w="25400" cap="flat">
                <a:solidFill>
                  <a:schemeClr val="bg1"/>
                </a:solid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118" name="Freeform 117">
                <a:extLst>
                  <a:ext uri="{FF2B5EF4-FFF2-40B4-BE49-F238E27FC236}">
                    <a16:creationId xmlns:a16="http://schemas.microsoft.com/office/drawing/2014/main" xmlns="" id="{A0A75DEB-37A0-9742-834D-2077C3A29276}"/>
                  </a:ext>
                </a:extLst>
              </p:cNvPr>
              <p:cNvSpPr/>
              <p:nvPr/>
            </p:nvSpPr>
            <p:spPr>
              <a:xfrm>
                <a:off x="3193200" y="3488040"/>
                <a:ext cx="567360" cy="716760"/>
              </a:xfrm>
              <a:custGeom>
                <a:avLst/>
                <a:gdLst/>
                <a:ahLst/>
                <a:cxnLst>
                  <a:cxn ang="3cd4">
                    <a:pos x="hc" y="t"/>
                  </a:cxn>
                  <a:cxn ang="cd2">
                    <a:pos x="l" y="vc"/>
                  </a:cxn>
                  <a:cxn ang="cd4">
                    <a:pos x="hc" y="b"/>
                  </a:cxn>
                  <a:cxn ang="0">
                    <a:pos x="r" y="vc"/>
                  </a:cxn>
                </a:cxnLst>
                <a:rect l="l" t="t" r="r" b="b"/>
                <a:pathLst>
                  <a:path w="1577" h="1992">
                    <a:moveTo>
                      <a:pt x="0" y="516"/>
                    </a:moveTo>
                    <a:cubicBezTo>
                      <a:pt x="310" y="290"/>
                      <a:pt x="652" y="118"/>
                      <a:pt x="1016" y="0"/>
                    </a:cubicBezTo>
                    <a:lnTo>
                      <a:pt x="1577" y="1732"/>
                    </a:lnTo>
                    <a:cubicBezTo>
                      <a:pt x="1397" y="1792"/>
                      <a:pt x="1225" y="1879"/>
                      <a:pt x="1069" y="1992"/>
                    </a:cubicBezTo>
                    <a:close/>
                  </a:path>
                </a:pathLst>
              </a:custGeom>
              <a:noFill/>
              <a:ln w="25400" cap="flat">
                <a:solidFill>
                  <a:schemeClr val="bg1"/>
                </a:solidFill>
                <a:prstDash val="solid"/>
                <a:round/>
              </a:ln>
            </p:spPr>
            <p:txBody>
              <a:bodyPr vert="horz" wrap="none" lIns="10080" tIns="10080" rIns="10080" bIns="10080" anchor="ctr" anchorCtr="1" compatLnSpc="0"/>
              <a:lstStyle/>
              <a:p>
                <a:pPr hangingPunct="0"/>
                <a:endParaRPr lang="en-US">
                  <a:latin typeface="Arial" pitchFamily="18"/>
                  <a:ea typeface="Arial Unicode MS" pitchFamily="2"/>
                  <a:cs typeface="Arial Unicode MS" pitchFamily="2"/>
                </a:endParaRPr>
              </a:p>
            </p:txBody>
          </p:sp>
          <p:sp>
            <p:nvSpPr>
              <p:cNvPr id="119" name="Freeform 118">
                <a:extLst>
                  <a:ext uri="{FF2B5EF4-FFF2-40B4-BE49-F238E27FC236}">
                    <a16:creationId xmlns:a16="http://schemas.microsoft.com/office/drawing/2014/main" xmlns="" id="{B3FA7084-8DAE-9249-88EE-57E4BB22EF1B}"/>
                  </a:ext>
                </a:extLst>
              </p:cNvPr>
              <p:cNvSpPr/>
              <p:nvPr/>
            </p:nvSpPr>
            <p:spPr>
              <a:xfrm>
                <a:off x="3558960" y="3423959"/>
                <a:ext cx="405000" cy="687239"/>
              </a:xfrm>
              <a:custGeom>
                <a:avLst/>
                <a:gdLst/>
                <a:ahLst/>
                <a:cxnLst>
                  <a:cxn ang="3cd4">
                    <a:pos x="hc" y="t"/>
                  </a:cxn>
                  <a:cxn ang="cd2">
                    <a:pos x="l" y="vc"/>
                  </a:cxn>
                  <a:cxn ang="cd4">
                    <a:pos x="hc" y="b"/>
                  </a:cxn>
                  <a:cxn ang="0">
                    <a:pos x="r" y="vc"/>
                  </a:cxn>
                </a:cxnLst>
                <a:rect l="l" t="t" r="r" b="b"/>
                <a:pathLst>
                  <a:path w="1126" h="1910">
                    <a:moveTo>
                      <a:pt x="0" y="178"/>
                    </a:moveTo>
                    <a:cubicBezTo>
                      <a:pt x="364" y="59"/>
                      <a:pt x="742" y="0"/>
                      <a:pt x="1126" y="0"/>
                    </a:cubicBezTo>
                    <a:lnTo>
                      <a:pt x="1126" y="1820"/>
                    </a:lnTo>
                    <a:cubicBezTo>
                      <a:pt x="934" y="1820"/>
                      <a:pt x="745" y="1851"/>
                      <a:pt x="564" y="1910"/>
                    </a:cubicBezTo>
                    <a:close/>
                  </a:path>
                </a:pathLst>
              </a:custGeom>
              <a:solidFill>
                <a:schemeClr val="accent4"/>
              </a:solidFill>
              <a:ln w="25400" cap="flat">
                <a:solidFill>
                  <a:schemeClr val="bg1"/>
                </a:solid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120" name="Freeform 119">
                <a:extLst>
                  <a:ext uri="{FF2B5EF4-FFF2-40B4-BE49-F238E27FC236}">
                    <a16:creationId xmlns:a16="http://schemas.microsoft.com/office/drawing/2014/main" xmlns="" id="{47E1FAB3-0555-2941-85A1-47CEA9EF203B}"/>
                  </a:ext>
                </a:extLst>
              </p:cNvPr>
              <p:cNvSpPr/>
              <p:nvPr/>
            </p:nvSpPr>
            <p:spPr>
              <a:xfrm>
                <a:off x="3558960" y="3423959"/>
                <a:ext cx="405000" cy="687239"/>
              </a:xfrm>
              <a:custGeom>
                <a:avLst/>
                <a:gdLst/>
                <a:ahLst/>
                <a:cxnLst>
                  <a:cxn ang="3cd4">
                    <a:pos x="hc" y="t"/>
                  </a:cxn>
                  <a:cxn ang="cd2">
                    <a:pos x="l" y="vc"/>
                  </a:cxn>
                  <a:cxn ang="cd4">
                    <a:pos x="hc" y="b"/>
                  </a:cxn>
                  <a:cxn ang="0">
                    <a:pos x="r" y="vc"/>
                  </a:cxn>
                </a:cxnLst>
                <a:rect l="l" t="t" r="r" b="b"/>
                <a:pathLst>
                  <a:path w="1126" h="1910">
                    <a:moveTo>
                      <a:pt x="0" y="178"/>
                    </a:moveTo>
                    <a:cubicBezTo>
                      <a:pt x="364" y="59"/>
                      <a:pt x="742" y="0"/>
                      <a:pt x="1126" y="0"/>
                    </a:cubicBezTo>
                    <a:lnTo>
                      <a:pt x="1126" y="1820"/>
                    </a:lnTo>
                    <a:cubicBezTo>
                      <a:pt x="934" y="1820"/>
                      <a:pt x="745" y="1851"/>
                      <a:pt x="564" y="1910"/>
                    </a:cubicBezTo>
                    <a:close/>
                  </a:path>
                </a:pathLst>
              </a:custGeom>
              <a:noFill/>
              <a:ln w="25400" cap="flat">
                <a:solidFill>
                  <a:schemeClr val="bg1"/>
                </a:solidFill>
                <a:prstDash val="solid"/>
                <a:round/>
              </a:ln>
            </p:spPr>
            <p:txBody>
              <a:bodyPr vert="horz" wrap="none" lIns="10080" tIns="10080" rIns="10080" bIns="10080" anchor="ctr" anchorCtr="1" compatLnSpc="0"/>
              <a:lstStyle/>
              <a:p>
                <a:pPr hangingPunct="0"/>
                <a:endParaRPr lang="en-US">
                  <a:latin typeface="Arial" pitchFamily="18"/>
                  <a:ea typeface="Arial Unicode MS" pitchFamily="2"/>
                  <a:cs typeface="Arial Unicode MS" pitchFamily="2"/>
                </a:endParaRPr>
              </a:p>
            </p:txBody>
          </p:sp>
        </p:grpSp>
        <p:sp>
          <p:nvSpPr>
            <p:cNvPr id="87" name="Rectangle 86">
              <a:extLst>
                <a:ext uri="{FF2B5EF4-FFF2-40B4-BE49-F238E27FC236}">
                  <a16:creationId xmlns:a16="http://schemas.microsoft.com/office/drawing/2014/main" xmlns="" id="{090D57A8-752E-D343-A1B7-479E0A776111}"/>
                </a:ext>
              </a:extLst>
            </p:cNvPr>
            <p:cNvSpPr/>
            <p:nvPr/>
          </p:nvSpPr>
          <p:spPr>
            <a:xfrm>
              <a:off x="1635371" y="3908623"/>
              <a:ext cx="603050" cy="338554"/>
            </a:xfrm>
            <a:prstGeom prst="rect">
              <a:avLst/>
            </a:prstGeom>
          </p:spPr>
          <p:txBody>
            <a:bodyPr wrap="none">
              <a:spAutoFit/>
            </a:bodyPr>
            <a:lstStyle/>
            <a:p>
              <a:pPr algn="ctr"/>
              <a:r>
                <a:rPr lang="en-US" sz="1600" b="1" dirty="0">
                  <a:solidFill>
                    <a:schemeClr val="bg1"/>
                  </a:solidFill>
                </a:rPr>
                <a:t>31%</a:t>
              </a:r>
              <a:endParaRPr lang="en-US" sz="1600" b="1" dirty="0"/>
            </a:p>
          </p:txBody>
        </p:sp>
        <p:sp>
          <p:nvSpPr>
            <p:cNvPr id="88" name="Rectangle 87">
              <a:extLst>
                <a:ext uri="{FF2B5EF4-FFF2-40B4-BE49-F238E27FC236}">
                  <a16:creationId xmlns:a16="http://schemas.microsoft.com/office/drawing/2014/main" xmlns="" id="{F7C5CF7F-E746-E94F-9F19-78C0F746F1A7}"/>
                </a:ext>
              </a:extLst>
            </p:cNvPr>
            <p:cNvSpPr/>
            <p:nvPr/>
          </p:nvSpPr>
          <p:spPr>
            <a:xfrm>
              <a:off x="2800001" y="2160552"/>
              <a:ext cx="498855" cy="276999"/>
            </a:xfrm>
            <a:prstGeom prst="rect">
              <a:avLst/>
            </a:prstGeom>
          </p:spPr>
          <p:txBody>
            <a:bodyPr wrap="none">
              <a:spAutoFit/>
            </a:bodyPr>
            <a:lstStyle/>
            <a:p>
              <a:pPr algn="ctr"/>
              <a:r>
                <a:rPr lang="en-US" sz="1200" b="1" dirty="0">
                  <a:solidFill>
                    <a:schemeClr val="bg1"/>
                  </a:solidFill>
                </a:rPr>
                <a:t>13%</a:t>
              </a:r>
              <a:endParaRPr lang="en-US" sz="1200" b="1" dirty="0"/>
            </a:p>
          </p:txBody>
        </p:sp>
        <p:sp>
          <p:nvSpPr>
            <p:cNvPr id="89" name="Rectangle 88">
              <a:extLst>
                <a:ext uri="{FF2B5EF4-FFF2-40B4-BE49-F238E27FC236}">
                  <a16:creationId xmlns:a16="http://schemas.microsoft.com/office/drawing/2014/main" xmlns="" id="{9AA0B5FF-4525-1F4F-B0E8-3BD32F98821D}"/>
                </a:ext>
              </a:extLst>
            </p:cNvPr>
            <p:cNvSpPr/>
            <p:nvPr/>
          </p:nvSpPr>
          <p:spPr>
            <a:xfrm>
              <a:off x="2119573" y="1553651"/>
              <a:ext cx="498855" cy="276999"/>
            </a:xfrm>
            <a:prstGeom prst="rect">
              <a:avLst/>
            </a:prstGeom>
          </p:spPr>
          <p:txBody>
            <a:bodyPr wrap="none">
              <a:spAutoFit/>
            </a:bodyPr>
            <a:lstStyle/>
            <a:p>
              <a:pPr algn="ctr"/>
              <a:r>
                <a:rPr lang="en-US" sz="1200" b="1" dirty="0">
                  <a:solidFill>
                    <a:schemeClr val="bg1"/>
                  </a:solidFill>
                </a:rPr>
                <a:t>11%</a:t>
              </a:r>
              <a:endParaRPr lang="en-US" sz="1200" b="1" dirty="0"/>
            </a:p>
          </p:txBody>
        </p:sp>
        <p:sp>
          <p:nvSpPr>
            <p:cNvPr id="90" name="Rectangle 89">
              <a:extLst>
                <a:ext uri="{FF2B5EF4-FFF2-40B4-BE49-F238E27FC236}">
                  <a16:creationId xmlns:a16="http://schemas.microsoft.com/office/drawing/2014/main" xmlns="" id="{95ED1FE9-1FD5-994E-AD03-168AA050297C}"/>
                </a:ext>
              </a:extLst>
            </p:cNvPr>
            <p:cNvSpPr/>
            <p:nvPr/>
          </p:nvSpPr>
          <p:spPr>
            <a:xfrm>
              <a:off x="428456" y="2744333"/>
              <a:ext cx="603050" cy="338554"/>
            </a:xfrm>
            <a:prstGeom prst="rect">
              <a:avLst/>
            </a:prstGeom>
          </p:spPr>
          <p:txBody>
            <a:bodyPr wrap="none">
              <a:spAutoFit/>
            </a:bodyPr>
            <a:lstStyle/>
            <a:p>
              <a:pPr algn="ctr"/>
              <a:r>
                <a:rPr lang="en-US" sz="1600" b="1" dirty="0">
                  <a:solidFill>
                    <a:schemeClr val="bg1"/>
                  </a:solidFill>
                </a:rPr>
                <a:t>16%</a:t>
              </a:r>
              <a:endParaRPr lang="en-US" sz="1600" b="1" dirty="0"/>
            </a:p>
          </p:txBody>
        </p:sp>
        <p:sp>
          <p:nvSpPr>
            <p:cNvPr id="91" name="Rectangle 90">
              <a:extLst>
                <a:ext uri="{FF2B5EF4-FFF2-40B4-BE49-F238E27FC236}">
                  <a16:creationId xmlns:a16="http://schemas.microsoft.com/office/drawing/2014/main" xmlns="" id="{8005B06E-898F-9447-80A3-AAEE5D6148E3}"/>
                </a:ext>
              </a:extLst>
            </p:cNvPr>
            <p:cNvSpPr/>
            <p:nvPr/>
          </p:nvSpPr>
          <p:spPr>
            <a:xfrm>
              <a:off x="811154" y="1923772"/>
              <a:ext cx="380233" cy="261610"/>
            </a:xfrm>
            <a:prstGeom prst="rect">
              <a:avLst/>
            </a:prstGeom>
          </p:spPr>
          <p:txBody>
            <a:bodyPr wrap="none">
              <a:spAutoFit/>
            </a:bodyPr>
            <a:lstStyle/>
            <a:p>
              <a:pPr algn="ctr"/>
              <a:r>
                <a:rPr lang="en-US" sz="1100" dirty="0">
                  <a:solidFill>
                    <a:schemeClr val="bg1"/>
                  </a:solidFill>
                </a:rPr>
                <a:t>8%</a:t>
              </a:r>
              <a:endParaRPr lang="en-US" sz="1100" dirty="0"/>
            </a:p>
          </p:txBody>
        </p:sp>
        <p:sp>
          <p:nvSpPr>
            <p:cNvPr id="92" name="Rectangle 91">
              <a:extLst>
                <a:ext uri="{FF2B5EF4-FFF2-40B4-BE49-F238E27FC236}">
                  <a16:creationId xmlns:a16="http://schemas.microsoft.com/office/drawing/2014/main" xmlns="" id="{91E8E4CA-25BF-A44D-85CC-17D9FC3C72DA}"/>
                </a:ext>
              </a:extLst>
            </p:cNvPr>
            <p:cNvSpPr/>
            <p:nvPr/>
          </p:nvSpPr>
          <p:spPr>
            <a:xfrm>
              <a:off x="1226883" y="1628274"/>
              <a:ext cx="328937" cy="215444"/>
            </a:xfrm>
            <a:prstGeom prst="rect">
              <a:avLst/>
            </a:prstGeom>
          </p:spPr>
          <p:txBody>
            <a:bodyPr wrap="none">
              <a:spAutoFit/>
            </a:bodyPr>
            <a:lstStyle/>
            <a:p>
              <a:pPr algn="ctr"/>
              <a:r>
                <a:rPr lang="en-US" sz="800" dirty="0">
                  <a:solidFill>
                    <a:schemeClr val="bg1"/>
                  </a:solidFill>
                </a:rPr>
                <a:t>5%</a:t>
              </a:r>
              <a:endParaRPr lang="en-US" sz="800" dirty="0"/>
            </a:p>
          </p:txBody>
        </p:sp>
        <p:sp>
          <p:nvSpPr>
            <p:cNvPr id="93" name="Rectangle 92">
              <a:extLst>
                <a:ext uri="{FF2B5EF4-FFF2-40B4-BE49-F238E27FC236}">
                  <a16:creationId xmlns:a16="http://schemas.microsoft.com/office/drawing/2014/main" xmlns="" id="{4349C3F1-ADB4-2846-A5BD-6098B8EDBB7F}"/>
                </a:ext>
              </a:extLst>
            </p:cNvPr>
            <p:cNvSpPr/>
            <p:nvPr/>
          </p:nvSpPr>
          <p:spPr>
            <a:xfrm>
              <a:off x="1601550" y="1518489"/>
              <a:ext cx="328937" cy="215444"/>
            </a:xfrm>
            <a:prstGeom prst="rect">
              <a:avLst/>
            </a:prstGeom>
          </p:spPr>
          <p:txBody>
            <a:bodyPr wrap="none">
              <a:spAutoFit/>
            </a:bodyPr>
            <a:lstStyle/>
            <a:p>
              <a:pPr algn="ctr"/>
              <a:r>
                <a:rPr lang="en-US" sz="800" dirty="0">
                  <a:solidFill>
                    <a:schemeClr val="bg1"/>
                  </a:solidFill>
                </a:rPr>
                <a:t>5%</a:t>
              </a:r>
              <a:endParaRPr lang="en-US" sz="800" dirty="0"/>
            </a:p>
          </p:txBody>
        </p:sp>
        <p:sp>
          <p:nvSpPr>
            <p:cNvPr id="94" name="Rectangle 93">
              <a:extLst>
                <a:ext uri="{FF2B5EF4-FFF2-40B4-BE49-F238E27FC236}">
                  <a16:creationId xmlns:a16="http://schemas.microsoft.com/office/drawing/2014/main" xmlns="" id="{0AFDA856-DA96-CC43-B77E-20FB40F79480}"/>
                </a:ext>
              </a:extLst>
            </p:cNvPr>
            <p:cNvSpPr/>
            <p:nvPr/>
          </p:nvSpPr>
          <p:spPr>
            <a:xfrm>
              <a:off x="2923377" y="3218579"/>
              <a:ext cx="380233" cy="261610"/>
            </a:xfrm>
            <a:prstGeom prst="rect">
              <a:avLst/>
            </a:prstGeom>
          </p:spPr>
          <p:txBody>
            <a:bodyPr wrap="none">
              <a:spAutoFit/>
            </a:bodyPr>
            <a:lstStyle/>
            <a:p>
              <a:pPr algn="ctr"/>
              <a:r>
                <a:rPr lang="en-US" sz="1100" dirty="0">
                  <a:solidFill>
                    <a:schemeClr val="bg1"/>
                  </a:solidFill>
                </a:rPr>
                <a:t>7%</a:t>
              </a:r>
              <a:endParaRPr lang="en-US" sz="1100" dirty="0"/>
            </a:p>
          </p:txBody>
        </p:sp>
        <p:sp>
          <p:nvSpPr>
            <p:cNvPr id="95" name="Rectangle 94">
              <a:extLst>
                <a:ext uri="{FF2B5EF4-FFF2-40B4-BE49-F238E27FC236}">
                  <a16:creationId xmlns:a16="http://schemas.microsoft.com/office/drawing/2014/main" xmlns="" id="{C396CEC8-AC68-E748-BF01-A208E82F0E5E}"/>
                </a:ext>
              </a:extLst>
            </p:cNvPr>
            <p:cNvSpPr/>
            <p:nvPr/>
          </p:nvSpPr>
          <p:spPr>
            <a:xfrm>
              <a:off x="3074031" y="2899027"/>
              <a:ext cx="328937" cy="215444"/>
            </a:xfrm>
            <a:prstGeom prst="rect">
              <a:avLst/>
            </a:prstGeom>
          </p:spPr>
          <p:txBody>
            <a:bodyPr wrap="none">
              <a:spAutoFit/>
            </a:bodyPr>
            <a:lstStyle/>
            <a:p>
              <a:pPr algn="ctr"/>
              <a:r>
                <a:rPr lang="en-US" sz="800" dirty="0">
                  <a:solidFill>
                    <a:schemeClr val="bg1"/>
                  </a:solidFill>
                </a:rPr>
                <a:t>2%</a:t>
              </a:r>
              <a:endParaRPr lang="en-US" sz="800" dirty="0"/>
            </a:p>
          </p:txBody>
        </p:sp>
        <p:sp>
          <p:nvSpPr>
            <p:cNvPr id="96" name="Rectangle 95">
              <a:extLst>
                <a:ext uri="{FF2B5EF4-FFF2-40B4-BE49-F238E27FC236}">
                  <a16:creationId xmlns:a16="http://schemas.microsoft.com/office/drawing/2014/main" xmlns="" id="{D30FA4C2-1E5F-1E4A-884F-D5E2F90D84AB}"/>
                </a:ext>
              </a:extLst>
            </p:cNvPr>
            <p:cNvSpPr/>
            <p:nvPr/>
          </p:nvSpPr>
          <p:spPr>
            <a:xfrm>
              <a:off x="3086697" y="2740222"/>
              <a:ext cx="328937" cy="215444"/>
            </a:xfrm>
            <a:prstGeom prst="rect">
              <a:avLst/>
            </a:prstGeom>
          </p:spPr>
          <p:txBody>
            <a:bodyPr wrap="none">
              <a:spAutoFit/>
            </a:bodyPr>
            <a:lstStyle/>
            <a:p>
              <a:pPr algn="ctr"/>
              <a:r>
                <a:rPr lang="en-US" sz="800" dirty="0">
                  <a:solidFill>
                    <a:schemeClr val="bg1"/>
                  </a:solidFill>
                </a:rPr>
                <a:t>2%</a:t>
              </a:r>
              <a:endParaRPr lang="en-US" sz="800" dirty="0"/>
            </a:p>
          </p:txBody>
        </p:sp>
        <p:grpSp>
          <p:nvGrpSpPr>
            <p:cNvPr id="97" name="Group 96">
              <a:extLst>
                <a:ext uri="{FF2B5EF4-FFF2-40B4-BE49-F238E27FC236}">
                  <a16:creationId xmlns:a16="http://schemas.microsoft.com/office/drawing/2014/main" xmlns="" id="{7D3F1B24-8A5C-1C4D-9B93-DE669A56BE47}"/>
                </a:ext>
              </a:extLst>
            </p:cNvPr>
            <p:cNvGrpSpPr/>
            <p:nvPr/>
          </p:nvGrpSpPr>
          <p:grpSpPr>
            <a:xfrm>
              <a:off x="1011967" y="1203054"/>
              <a:ext cx="963395" cy="1608229"/>
              <a:chOff x="5270909" y="1010641"/>
              <a:chExt cx="963395" cy="1608229"/>
            </a:xfrm>
          </p:grpSpPr>
          <p:sp>
            <p:nvSpPr>
              <p:cNvPr id="99" name="Freeform 98">
                <a:extLst>
                  <a:ext uri="{FF2B5EF4-FFF2-40B4-BE49-F238E27FC236}">
                    <a16:creationId xmlns:a16="http://schemas.microsoft.com/office/drawing/2014/main" xmlns="" id="{CFA94A3A-B8DB-F54B-8646-A9879EAD3965}"/>
                  </a:ext>
                </a:extLst>
              </p:cNvPr>
              <p:cNvSpPr/>
              <p:nvPr/>
            </p:nvSpPr>
            <p:spPr>
              <a:xfrm>
                <a:off x="5270909" y="1010641"/>
                <a:ext cx="934572" cy="1608229"/>
              </a:xfrm>
              <a:custGeom>
                <a:avLst/>
                <a:gdLst/>
                <a:ahLst/>
                <a:cxnLst>
                  <a:cxn ang="3cd4">
                    <a:pos x="hc" y="t"/>
                  </a:cxn>
                  <a:cxn ang="cd2">
                    <a:pos x="l" y="vc"/>
                  </a:cxn>
                  <a:cxn ang="cd4">
                    <a:pos x="hc" y="b"/>
                  </a:cxn>
                  <a:cxn ang="0">
                    <a:pos x="r" y="vc"/>
                  </a:cxn>
                </a:cxnLst>
                <a:rect l="l" t="t" r="r" b="b"/>
                <a:pathLst>
                  <a:path w="1936" h="3293">
                    <a:moveTo>
                      <a:pt x="0" y="629"/>
                    </a:moveTo>
                    <a:cubicBezTo>
                      <a:pt x="562" y="220"/>
                      <a:pt x="1239" y="0"/>
                      <a:pt x="1936" y="0"/>
                    </a:cubicBezTo>
                    <a:lnTo>
                      <a:pt x="1936" y="3293"/>
                    </a:lnTo>
                    <a:close/>
                  </a:path>
                </a:pathLst>
              </a:custGeom>
              <a:solidFill>
                <a:schemeClr val="accent4">
                  <a:alpha val="85000"/>
                </a:schemeClr>
              </a:solidFill>
              <a:ln w="25400" cap="flat">
                <a:no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100" name="Text Box 11">
                <a:extLst>
                  <a:ext uri="{FF2B5EF4-FFF2-40B4-BE49-F238E27FC236}">
                    <a16:creationId xmlns:a16="http://schemas.microsoft.com/office/drawing/2014/main" xmlns="" id="{95DE7E45-68B1-C74A-91EB-CE2A7DD4D028}"/>
                  </a:ext>
                </a:extLst>
              </p:cNvPr>
              <p:cNvSpPr txBox="1">
                <a:spLocks noChangeArrowheads="1"/>
              </p:cNvSpPr>
              <p:nvPr/>
            </p:nvSpPr>
            <p:spPr bwMode="auto">
              <a:xfrm>
                <a:off x="5370504" y="1309026"/>
                <a:ext cx="863800" cy="430887"/>
              </a:xfrm>
              <a:prstGeom prst="rect">
                <a:avLst/>
              </a:prstGeom>
              <a:noFill/>
              <a:ln w="9525">
                <a:noFill/>
                <a:miter lim="800000"/>
                <a:headEnd/>
                <a:tailEnd/>
              </a:ln>
              <a:effectLst/>
            </p:spPr>
            <p:txBody>
              <a:bodyPr wrap="square" lIns="0" tIns="0" rIns="0" bIns="0" anchor="ctr">
                <a:spAutoFit/>
              </a:bodyPr>
              <a:lstStyle/>
              <a:p>
                <a:pPr algn="ctr" eaLnBrk="0" hangingPunct="0">
                  <a:buSzPct val="90000"/>
                  <a:buFont typeface="Wingdings" pitchFamily="2" charset="2"/>
                  <a:buNone/>
                </a:pPr>
                <a:r>
                  <a:rPr lang="en-US" sz="1400" b="1" dirty="0">
                    <a:solidFill>
                      <a:schemeClr val="bg1"/>
                    </a:solidFill>
                  </a:rPr>
                  <a:t>Shadow</a:t>
                </a:r>
              </a:p>
              <a:p>
                <a:pPr algn="ctr" eaLnBrk="0" hangingPunct="0">
                  <a:buSzPct val="90000"/>
                  <a:buFont typeface="Wingdings" pitchFamily="2" charset="2"/>
                  <a:buNone/>
                </a:pPr>
                <a:r>
                  <a:rPr lang="en-US" sz="1400" b="1" dirty="0">
                    <a:solidFill>
                      <a:schemeClr val="bg1"/>
                    </a:solidFill>
                  </a:rPr>
                  <a:t>IT</a:t>
                </a:r>
              </a:p>
            </p:txBody>
          </p:sp>
        </p:grpSp>
        <p:sp>
          <p:nvSpPr>
            <p:cNvPr id="98" name="Pie 97">
              <a:extLst>
                <a:ext uri="{FF2B5EF4-FFF2-40B4-BE49-F238E27FC236}">
                  <a16:creationId xmlns:a16="http://schemas.microsoft.com/office/drawing/2014/main" xmlns="" id="{799E0E50-85F7-F944-8440-0A24D9818971}"/>
                </a:ext>
              </a:extLst>
            </p:cNvPr>
            <p:cNvSpPr/>
            <p:nvPr/>
          </p:nvSpPr>
          <p:spPr>
            <a:xfrm>
              <a:off x="310037" y="1209553"/>
              <a:ext cx="3294094" cy="3274445"/>
            </a:xfrm>
            <a:prstGeom prst="pie">
              <a:avLst>
                <a:gd name="adj1" fmla="val 16204785"/>
                <a:gd name="adj2" fmla="val 14019604"/>
              </a:avLst>
            </a:prstGeom>
            <a:solidFill>
              <a:schemeClr val="bg1">
                <a:alpha val="90000"/>
              </a:schemeClr>
            </a:solidFill>
            <a:ln>
              <a:noFill/>
            </a:ln>
          </p:spPr>
          <p:txBody>
            <a:bodyPr vert="horz" wrap="square" lIns="91440" tIns="91440" rIns="91440" bIns="91440" numCol="1" rtlCol="0" anchor="t" anchorCtr="0" compatLnSpc="1">
              <a:prstTxWarp prst="textNoShape">
                <a:avLst/>
              </a:prstTxWarp>
            </a:bodyPr>
            <a:lstStyle/>
            <a:p>
              <a:pPr algn="ctr">
                <a:lnSpc>
                  <a:spcPct val="95000"/>
                </a:lnSpc>
              </a:pPr>
              <a:endParaRPr lang="en-US" sz="1200" dirty="0"/>
            </a:p>
          </p:txBody>
        </p:sp>
      </p:grpSp>
    </p:spTree>
    <p:extLst>
      <p:ext uri="{BB962C8B-B14F-4D97-AF65-F5344CB8AC3E}">
        <p14:creationId xmlns:p14="http://schemas.microsoft.com/office/powerpoint/2010/main" val="236423826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1DACC95D-5EE3-684B-AF0C-61C73ACD5752}"/>
              </a:ext>
            </a:extLst>
          </p:cNvPr>
          <p:cNvSpPr>
            <a:spLocks noGrp="1"/>
          </p:cNvSpPr>
          <p:nvPr>
            <p:ph type="body" sz="quarter" idx="13"/>
          </p:nvPr>
        </p:nvSpPr>
        <p:spPr/>
        <p:txBody>
          <a:bodyPr/>
          <a:lstStyle/>
          <a:p>
            <a:r>
              <a:rPr lang="en-US" dirty="0"/>
              <a:t>Source: McAfee Cloud Adoption Report, Nov 2018</a:t>
            </a:r>
          </a:p>
        </p:txBody>
      </p:sp>
      <p:grpSp>
        <p:nvGrpSpPr>
          <p:cNvPr id="4" name="Group 3">
            <a:extLst>
              <a:ext uri="{FF2B5EF4-FFF2-40B4-BE49-F238E27FC236}">
                <a16:creationId xmlns:a16="http://schemas.microsoft.com/office/drawing/2014/main" xmlns="" id="{78A05331-2B70-4742-A2C6-660D48F12760}"/>
              </a:ext>
            </a:extLst>
          </p:cNvPr>
          <p:cNvGrpSpPr/>
          <p:nvPr/>
        </p:nvGrpSpPr>
        <p:grpSpPr>
          <a:xfrm>
            <a:off x="365190" y="-156575"/>
            <a:ext cx="8753759" cy="4817330"/>
            <a:chOff x="390241" y="156114"/>
            <a:chExt cx="8753759" cy="4817330"/>
          </a:xfrm>
        </p:grpSpPr>
        <p:graphicFrame>
          <p:nvGraphicFramePr>
            <p:cNvPr id="5" name="Chart 4">
              <a:extLst>
                <a:ext uri="{FF2B5EF4-FFF2-40B4-BE49-F238E27FC236}">
                  <a16:creationId xmlns:a16="http://schemas.microsoft.com/office/drawing/2014/main" xmlns="" id="{B742533D-50B7-6547-A1F6-1CBBD3E88B73}"/>
                </a:ext>
              </a:extLst>
            </p:cNvPr>
            <p:cNvGraphicFramePr/>
            <p:nvPr/>
          </p:nvGraphicFramePr>
          <p:xfrm>
            <a:off x="3122341" y="156114"/>
            <a:ext cx="6021659" cy="481733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xmlns="" id="{CE6B5367-E773-FB4F-814E-7E37302238F1}"/>
                </a:ext>
              </a:extLst>
            </p:cNvPr>
            <p:cNvSpPr txBox="1"/>
            <p:nvPr/>
          </p:nvSpPr>
          <p:spPr>
            <a:xfrm>
              <a:off x="390241" y="3603552"/>
              <a:ext cx="3056351" cy="794064"/>
            </a:xfrm>
            <a:prstGeom prst="rect">
              <a:avLst/>
            </a:prstGeom>
            <a:noFill/>
          </p:spPr>
          <p:txBody>
            <a:bodyPr wrap="square" rtlCol="0">
              <a:spAutoFit/>
            </a:bodyPr>
            <a:lstStyle/>
            <a:p>
              <a:pPr>
                <a:lnSpc>
                  <a:spcPct val="95000"/>
                </a:lnSpc>
              </a:pPr>
              <a:r>
                <a:rPr lang="en-US" sz="2400" dirty="0"/>
                <a:t>an </a:t>
              </a:r>
              <a:r>
                <a:rPr lang="en-US" sz="2400" b="1" dirty="0"/>
                <a:t>increase of 15% </a:t>
              </a:r>
              <a:br>
                <a:rPr lang="en-US" sz="2400" b="1" dirty="0"/>
              </a:br>
              <a:r>
                <a:rPr lang="en-US" sz="2400" dirty="0"/>
                <a:t>over last year</a:t>
              </a:r>
            </a:p>
          </p:txBody>
        </p:sp>
      </p:grpSp>
      <p:sp>
        <p:nvSpPr>
          <p:cNvPr id="7" name="Rectangle 6">
            <a:extLst>
              <a:ext uri="{FF2B5EF4-FFF2-40B4-BE49-F238E27FC236}">
                <a16:creationId xmlns:a16="http://schemas.microsoft.com/office/drawing/2014/main" xmlns="" id="{C1D4E011-BCB3-BF41-997B-46FDBDCCA03F}"/>
              </a:ext>
            </a:extLst>
          </p:cNvPr>
          <p:cNvSpPr/>
          <p:nvPr/>
        </p:nvSpPr>
        <p:spPr>
          <a:xfrm>
            <a:off x="365190" y="320649"/>
            <a:ext cx="4695325" cy="830997"/>
          </a:xfrm>
          <a:prstGeom prst="rect">
            <a:avLst/>
          </a:prstGeom>
        </p:spPr>
        <p:txBody>
          <a:bodyPr wrap="square">
            <a:spAutoFit/>
          </a:bodyPr>
          <a:lstStyle/>
          <a:p>
            <a:r>
              <a:rPr lang="en-US" sz="2400" dirty="0"/>
              <a:t>The average organization now uses </a:t>
            </a:r>
            <a:r>
              <a:rPr lang="en-US" sz="2400" b="1" dirty="0"/>
              <a:t>1,935</a:t>
            </a:r>
            <a:r>
              <a:rPr lang="en-US" sz="2400" dirty="0"/>
              <a:t> cloud apps</a:t>
            </a:r>
          </a:p>
        </p:txBody>
      </p:sp>
    </p:spTree>
    <p:extLst>
      <p:ext uri="{BB962C8B-B14F-4D97-AF65-F5344CB8AC3E}">
        <p14:creationId xmlns:p14="http://schemas.microsoft.com/office/powerpoint/2010/main" val="3636537088"/>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F04CC2-1D6D-B344-B2E8-09D3AD1D6DC9}"/>
              </a:ext>
            </a:extLst>
          </p:cNvPr>
          <p:cNvSpPr>
            <a:spLocks noGrp="1"/>
          </p:cNvSpPr>
          <p:nvPr>
            <p:ph type="title"/>
          </p:nvPr>
        </p:nvSpPr>
        <p:spPr/>
        <p:txBody>
          <a:bodyPr/>
          <a:lstStyle/>
          <a:p>
            <a:r>
              <a:rPr lang="en-US" dirty="0"/>
              <a:t>Shadow IT Use Cases</a:t>
            </a:r>
          </a:p>
        </p:txBody>
      </p:sp>
      <p:grpSp>
        <p:nvGrpSpPr>
          <p:cNvPr id="69" name="Group 68">
            <a:extLst>
              <a:ext uri="{FF2B5EF4-FFF2-40B4-BE49-F238E27FC236}">
                <a16:creationId xmlns:a16="http://schemas.microsoft.com/office/drawing/2014/main" xmlns="" id="{C4ECC121-3FA6-D84C-9A21-8CF67F139A39}"/>
              </a:ext>
            </a:extLst>
          </p:cNvPr>
          <p:cNvGrpSpPr/>
          <p:nvPr/>
        </p:nvGrpSpPr>
        <p:grpSpPr>
          <a:xfrm>
            <a:off x="306573" y="1193791"/>
            <a:ext cx="3298824" cy="3293300"/>
            <a:chOff x="306573" y="1193790"/>
            <a:chExt cx="3298824" cy="3293300"/>
          </a:xfrm>
        </p:grpSpPr>
        <p:grpSp>
          <p:nvGrpSpPr>
            <p:cNvPr id="117" name="Group 116">
              <a:extLst>
                <a:ext uri="{FF2B5EF4-FFF2-40B4-BE49-F238E27FC236}">
                  <a16:creationId xmlns:a16="http://schemas.microsoft.com/office/drawing/2014/main" xmlns="" id="{EB8F5A19-3EEC-9941-AB75-8FD19246C639}"/>
                </a:ext>
              </a:extLst>
            </p:cNvPr>
            <p:cNvGrpSpPr/>
            <p:nvPr/>
          </p:nvGrpSpPr>
          <p:grpSpPr>
            <a:xfrm>
              <a:off x="306573" y="1193790"/>
              <a:ext cx="3298824" cy="3293300"/>
              <a:chOff x="2652840" y="3423959"/>
              <a:chExt cx="2625557" cy="2621161"/>
            </a:xfrm>
          </p:grpSpPr>
          <p:sp>
            <p:nvSpPr>
              <p:cNvPr id="139" name="Freeform 138">
                <a:extLst>
                  <a:ext uri="{FF2B5EF4-FFF2-40B4-BE49-F238E27FC236}">
                    <a16:creationId xmlns:a16="http://schemas.microsoft.com/office/drawing/2014/main" xmlns="" id="{6C361390-BAE0-0645-B50C-DBFC3747148E}"/>
                  </a:ext>
                </a:extLst>
              </p:cNvPr>
              <p:cNvSpPr/>
              <p:nvPr/>
            </p:nvSpPr>
            <p:spPr>
              <a:xfrm>
                <a:off x="3962879" y="3423959"/>
                <a:ext cx="834839" cy="805320"/>
              </a:xfrm>
              <a:custGeom>
                <a:avLst/>
                <a:gdLst/>
                <a:ahLst/>
                <a:cxnLst>
                  <a:cxn ang="3cd4">
                    <a:pos x="hc" y="t"/>
                  </a:cxn>
                  <a:cxn ang="cd2">
                    <a:pos x="l" y="vc"/>
                  </a:cxn>
                  <a:cxn ang="cd4">
                    <a:pos x="hc" y="b"/>
                  </a:cxn>
                  <a:cxn ang="0">
                    <a:pos x="r" y="vc"/>
                  </a:cxn>
                </a:cxnLst>
                <a:rect l="l" t="t" r="r" b="b"/>
                <a:pathLst>
                  <a:path w="2320" h="2238">
                    <a:moveTo>
                      <a:pt x="2320" y="835"/>
                    </a:moveTo>
                    <a:lnTo>
                      <a:pt x="1160" y="2238"/>
                    </a:lnTo>
                    <a:cubicBezTo>
                      <a:pt x="832" y="1967"/>
                      <a:pt x="423" y="1820"/>
                      <a:pt x="0" y="1820"/>
                    </a:cubicBezTo>
                    <a:lnTo>
                      <a:pt x="0" y="0"/>
                    </a:lnTo>
                    <a:cubicBezTo>
                      <a:pt x="847" y="0"/>
                      <a:pt x="1668" y="296"/>
                      <a:pt x="2320" y="835"/>
                    </a:cubicBezTo>
                    <a:close/>
                  </a:path>
                </a:pathLst>
              </a:custGeom>
              <a:solidFill>
                <a:schemeClr val="accent3"/>
              </a:solidFill>
              <a:ln w="25400" cap="flat">
                <a:solidFill>
                  <a:schemeClr val="bg1"/>
                </a:solid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140" name="Freeform 139">
                <a:extLst>
                  <a:ext uri="{FF2B5EF4-FFF2-40B4-BE49-F238E27FC236}">
                    <a16:creationId xmlns:a16="http://schemas.microsoft.com/office/drawing/2014/main" xmlns="" id="{56A59909-1840-FF49-B676-632A6BA14D4F}"/>
                  </a:ext>
                </a:extLst>
              </p:cNvPr>
              <p:cNvSpPr/>
              <p:nvPr/>
            </p:nvSpPr>
            <p:spPr>
              <a:xfrm>
                <a:off x="3962879" y="3423959"/>
                <a:ext cx="834839" cy="805320"/>
              </a:xfrm>
              <a:custGeom>
                <a:avLst/>
                <a:gdLst/>
                <a:ahLst/>
                <a:cxnLst>
                  <a:cxn ang="3cd4">
                    <a:pos x="hc" y="t"/>
                  </a:cxn>
                  <a:cxn ang="cd2">
                    <a:pos x="l" y="vc"/>
                  </a:cxn>
                  <a:cxn ang="cd4">
                    <a:pos x="hc" y="b"/>
                  </a:cxn>
                  <a:cxn ang="0">
                    <a:pos x="r" y="vc"/>
                  </a:cxn>
                </a:cxnLst>
                <a:rect l="l" t="t" r="r" b="b"/>
                <a:pathLst>
                  <a:path w="2320" h="2238">
                    <a:moveTo>
                      <a:pt x="0" y="0"/>
                    </a:moveTo>
                    <a:cubicBezTo>
                      <a:pt x="847" y="0"/>
                      <a:pt x="1668" y="296"/>
                      <a:pt x="2320" y="835"/>
                    </a:cubicBezTo>
                    <a:lnTo>
                      <a:pt x="1160" y="2238"/>
                    </a:lnTo>
                    <a:cubicBezTo>
                      <a:pt x="832" y="1967"/>
                      <a:pt x="423" y="1820"/>
                      <a:pt x="0" y="1820"/>
                    </a:cubicBezTo>
                    <a:close/>
                  </a:path>
                </a:pathLst>
              </a:custGeom>
              <a:noFill/>
              <a:ln w="25400" cap="flat">
                <a:solidFill>
                  <a:schemeClr val="bg1"/>
                </a:solidFill>
                <a:prstDash val="solid"/>
                <a:round/>
              </a:ln>
            </p:spPr>
            <p:txBody>
              <a:bodyPr vert="horz" wrap="none" lIns="10080" tIns="10080" rIns="10080" bIns="10080" anchor="ctr" anchorCtr="1" compatLnSpc="0"/>
              <a:lstStyle/>
              <a:p>
                <a:pPr hangingPunct="0"/>
                <a:endParaRPr lang="en-US">
                  <a:latin typeface="Arial" pitchFamily="18"/>
                  <a:ea typeface="Arial Unicode MS" pitchFamily="2"/>
                  <a:cs typeface="Arial Unicode MS" pitchFamily="2"/>
                </a:endParaRPr>
              </a:p>
            </p:txBody>
          </p:sp>
          <p:sp>
            <p:nvSpPr>
              <p:cNvPr id="141" name="Freeform 140">
                <a:extLst>
                  <a:ext uri="{FF2B5EF4-FFF2-40B4-BE49-F238E27FC236}">
                    <a16:creationId xmlns:a16="http://schemas.microsoft.com/office/drawing/2014/main" xmlns="" id="{C5FB2E40-5268-6E4D-9D67-2B7EC6F45FD0}"/>
                  </a:ext>
                </a:extLst>
              </p:cNvPr>
              <p:cNvSpPr/>
              <p:nvPr/>
            </p:nvSpPr>
            <p:spPr>
              <a:xfrm>
                <a:off x="4380480" y="3724560"/>
                <a:ext cx="890639" cy="968759"/>
              </a:xfrm>
              <a:custGeom>
                <a:avLst/>
                <a:gdLst/>
                <a:ahLst/>
                <a:cxnLst>
                  <a:cxn ang="3cd4">
                    <a:pos x="hc" y="t"/>
                  </a:cxn>
                  <a:cxn ang="cd2">
                    <a:pos x="l" y="vc"/>
                  </a:cxn>
                  <a:cxn ang="cd4">
                    <a:pos x="hc" y="b"/>
                  </a:cxn>
                  <a:cxn ang="0">
                    <a:pos x="r" y="vc"/>
                  </a:cxn>
                </a:cxnLst>
                <a:rect l="l" t="t" r="r" b="b"/>
                <a:pathLst>
                  <a:path w="2475" h="2692">
                    <a:moveTo>
                      <a:pt x="1162" y="0"/>
                    </a:moveTo>
                    <a:cubicBezTo>
                      <a:pt x="1938" y="641"/>
                      <a:pt x="2412" y="1575"/>
                      <a:pt x="2475" y="2577"/>
                    </a:cubicBezTo>
                    <a:lnTo>
                      <a:pt x="657" y="2692"/>
                    </a:lnTo>
                    <a:cubicBezTo>
                      <a:pt x="626" y="2190"/>
                      <a:pt x="389" y="1724"/>
                      <a:pt x="0" y="1403"/>
                    </a:cubicBezTo>
                    <a:close/>
                  </a:path>
                </a:pathLst>
              </a:custGeom>
              <a:solidFill>
                <a:schemeClr val="accent3"/>
              </a:solidFill>
              <a:ln w="25400" cap="flat">
                <a:solidFill>
                  <a:schemeClr val="bg1"/>
                </a:solid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142" name="Freeform 141">
                <a:extLst>
                  <a:ext uri="{FF2B5EF4-FFF2-40B4-BE49-F238E27FC236}">
                    <a16:creationId xmlns:a16="http://schemas.microsoft.com/office/drawing/2014/main" xmlns="" id="{2B90BCB3-DAF5-344D-9466-5C7AD4C2577B}"/>
                  </a:ext>
                </a:extLst>
              </p:cNvPr>
              <p:cNvSpPr/>
              <p:nvPr/>
            </p:nvSpPr>
            <p:spPr>
              <a:xfrm>
                <a:off x="4380480" y="3724560"/>
                <a:ext cx="890639" cy="968759"/>
              </a:xfrm>
              <a:custGeom>
                <a:avLst/>
                <a:gdLst/>
                <a:ahLst/>
                <a:cxnLst>
                  <a:cxn ang="3cd4">
                    <a:pos x="hc" y="t"/>
                  </a:cxn>
                  <a:cxn ang="cd2">
                    <a:pos x="l" y="vc"/>
                  </a:cxn>
                  <a:cxn ang="cd4">
                    <a:pos x="hc" y="b"/>
                  </a:cxn>
                  <a:cxn ang="0">
                    <a:pos x="r" y="vc"/>
                  </a:cxn>
                </a:cxnLst>
                <a:rect l="l" t="t" r="r" b="b"/>
                <a:pathLst>
                  <a:path w="2475" h="2692">
                    <a:moveTo>
                      <a:pt x="1162" y="0"/>
                    </a:moveTo>
                    <a:cubicBezTo>
                      <a:pt x="1938" y="641"/>
                      <a:pt x="2412" y="1575"/>
                      <a:pt x="2475" y="2577"/>
                    </a:cubicBezTo>
                    <a:lnTo>
                      <a:pt x="657" y="2692"/>
                    </a:lnTo>
                    <a:cubicBezTo>
                      <a:pt x="626" y="2190"/>
                      <a:pt x="389" y="1724"/>
                      <a:pt x="0" y="1403"/>
                    </a:cubicBezTo>
                    <a:close/>
                  </a:path>
                </a:pathLst>
              </a:custGeom>
              <a:noFill/>
              <a:ln w="25400" cap="flat">
                <a:solidFill>
                  <a:schemeClr val="bg1"/>
                </a:solidFill>
                <a:prstDash val="solid"/>
                <a:round/>
              </a:ln>
            </p:spPr>
            <p:txBody>
              <a:bodyPr vert="horz" wrap="none" lIns="10080" tIns="10080" rIns="10080" bIns="10080" anchor="ctr" anchorCtr="1" compatLnSpc="0"/>
              <a:lstStyle/>
              <a:p>
                <a:pPr hangingPunct="0"/>
                <a:endParaRPr lang="en-US">
                  <a:latin typeface="Arial" pitchFamily="18"/>
                  <a:ea typeface="Arial Unicode MS" pitchFamily="2"/>
                  <a:cs typeface="Arial Unicode MS" pitchFamily="2"/>
                </a:endParaRPr>
              </a:p>
            </p:txBody>
          </p:sp>
          <p:sp>
            <p:nvSpPr>
              <p:cNvPr id="143" name="Freeform 142">
                <a:extLst>
                  <a:ext uri="{FF2B5EF4-FFF2-40B4-BE49-F238E27FC236}">
                    <a16:creationId xmlns:a16="http://schemas.microsoft.com/office/drawing/2014/main" xmlns="" id="{7C8B07A0-9A38-5044-BAF8-69DF0A9216E8}"/>
                  </a:ext>
                </a:extLst>
              </p:cNvPr>
              <p:cNvSpPr/>
              <p:nvPr/>
            </p:nvSpPr>
            <p:spPr>
              <a:xfrm>
                <a:off x="4617000" y="4652280"/>
                <a:ext cx="656280" cy="164160"/>
              </a:xfrm>
              <a:custGeom>
                <a:avLst/>
                <a:gdLst/>
                <a:ahLst/>
                <a:cxnLst>
                  <a:cxn ang="3cd4">
                    <a:pos x="hc" y="t"/>
                  </a:cxn>
                  <a:cxn ang="cd2">
                    <a:pos x="l" y="vc"/>
                  </a:cxn>
                  <a:cxn ang="cd4">
                    <a:pos x="hc" y="b"/>
                  </a:cxn>
                  <a:cxn ang="0">
                    <a:pos x="r" y="vc"/>
                  </a:cxn>
                </a:cxnLst>
                <a:rect l="l" t="t" r="r" b="b"/>
                <a:pathLst>
                  <a:path w="1824" h="457">
                    <a:moveTo>
                      <a:pt x="1818" y="0"/>
                    </a:moveTo>
                    <a:cubicBezTo>
                      <a:pt x="1826" y="152"/>
                      <a:pt x="1826" y="304"/>
                      <a:pt x="1818" y="457"/>
                    </a:cubicBezTo>
                    <a:lnTo>
                      <a:pt x="0" y="341"/>
                    </a:lnTo>
                    <a:cubicBezTo>
                      <a:pt x="6" y="265"/>
                      <a:pt x="6" y="189"/>
                      <a:pt x="0" y="112"/>
                    </a:cubicBezTo>
                    <a:close/>
                  </a:path>
                </a:pathLst>
              </a:custGeom>
              <a:solidFill>
                <a:schemeClr val="bg2"/>
              </a:solidFill>
              <a:ln w="25400" cap="flat">
                <a:solidFill>
                  <a:schemeClr val="bg1"/>
                </a:solid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144" name="Freeform 143">
                <a:extLst>
                  <a:ext uri="{FF2B5EF4-FFF2-40B4-BE49-F238E27FC236}">
                    <a16:creationId xmlns:a16="http://schemas.microsoft.com/office/drawing/2014/main" xmlns="" id="{70E0774E-B97D-FE42-9BCF-A40C65DEF948}"/>
                  </a:ext>
                </a:extLst>
              </p:cNvPr>
              <p:cNvSpPr/>
              <p:nvPr/>
            </p:nvSpPr>
            <p:spPr>
              <a:xfrm>
                <a:off x="4617000" y="4652280"/>
                <a:ext cx="656280" cy="164160"/>
              </a:xfrm>
              <a:custGeom>
                <a:avLst/>
                <a:gdLst/>
                <a:ahLst/>
                <a:cxnLst>
                  <a:cxn ang="3cd4">
                    <a:pos x="hc" y="t"/>
                  </a:cxn>
                  <a:cxn ang="cd2">
                    <a:pos x="l" y="vc"/>
                  </a:cxn>
                  <a:cxn ang="cd4">
                    <a:pos x="hc" y="b"/>
                  </a:cxn>
                  <a:cxn ang="0">
                    <a:pos x="r" y="vc"/>
                  </a:cxn>
                </a:cxnLst>
                <a:rect l="l" t="t" r="r" b="b"/>
                <a:pathLst>
                  <a:path w="1824" h="457">
                    <a:moveTo>
                      <a:pt x="1818" y="0"/>
                    </a:moveTo>
                    <a:cubicBezTo>
                      <a:pt x="1826" y="152"/>
                      <a:pt x="1826" y="304"/>
                      <a:pt x="1818" y="457"/>
                    </a:cubicBezTo>
                    <a:lnTo>
                      <a:pt x="0" y="341"/>
                    </a:lnTo>
                    <a:cubicBezTo>
                      <a:pt x="6" y="265"/>
                      <a:pt x="6" y="189"/>
                      <a:pt x="0" y="112"/>
                    </a:cubicBezTo>
                    <a:close/>
                  </a:path>
                </a:pathLst>
              </a:custGeom>
              <a:noFill/>
              <a:ln w="25400" cap="flat">
                <a:solidFill>
                  <a:schemeClr val="bg1"/>
                </a:solidFill>
                <a:prstDash val="solid"/>
                <a:round/>
              </a:ln>
            </p:spPr>
            <p:txBody>
              <a:bodyPr vert="horz" wrap="none" lIns="10080" tIns="10080" rIns="10080" bIns="10080" anchor="ctr" anchorCtr="1" compatLnSpc="0"/>
              <a:lstStyle/>
              <a:p>
                <a:pPr hangingPunct="0"/>
                <a:endParaRPr lang="en-US">
                  <a:latin typeface="Arial" pitchFamily="18"/>
                  <a:ea typeface="Arial Unicode MS" pitchFamily="2"/>
                  <a:cs typeface="Arial Unicode MS" pitchFamily="2"/>
                </a:endParaRPr>
              </a:p>
            </p:txBody>
          </p:sp>
          <p:sp>
            <p:nvSpPr>
              <p:cNvPr id="145" name="Freeform 144">
                <a:extLst>
                  <a:ext uri="{FF2B5EF4-FFF2-40B4-BE49-F238E27FC236}">
                    <a16:creationId xmlns:a16="http://schemas.microsoft.com/office/drawing/2014/main" xmlns="" id="{5A4F3BF4-684A-A540-A1F1-ED8A4FBEC7F2}"/>
                  </a:ext>
                </a:extLst>
              </p:cNvPr>
              <p:cNvSpPr/>
              <p:nvPr/>
            </p:nvSpPr>
            <p:spPr>
              <a:xfrm>
                <a:off x="4614197" y="4776120"/>
                <a:ext cx="664200" cy="203760"/>
              </a:xfrm>
              <a:custGeom>
                <a:avLst/>
                <a:gdLst/>
                <a:ahLst/>
                <a:cxnLst>
                  <a:cxn ang="3cd4">
                    <a:pos x="hc" y="t"/>
                  </a:cxn>
                  <a:cxn ang="cd2">
                    <a:pos x="l" y="vc"/>
                  </a:cxn>
                  <a:cxn ang="cd4">
                    <a:pos x="hc" y="b"/>
                  </a:cxn>
                  <a:cxn ang="0">
                    <a:pos x="r" y="vc"/>
                  </a:cxn>
                </a:cxnLst>
                <a:rect l="l" t="t" r="r" b="b"/>
                <a:pathLst>
                  <a:path w="1846" h="567">
                    <a:moveTo>
                      <a:pt x="1846" y="113"/>
                    </a:moveTo>
                    <a:cubicBezTo>
                      <a:pt x="1837" y="265"/>
                      <a:pt x="1817" y="417"/>
                      <a:pt x="1789" y="567"/>
                    </a:cubicBezTo>
                    <a:lnTo>
                      <a:pt x="0" y="226"/>
                    </a:lnTo>
                    <a:cubicBezTo>
                      <a:pt x="14" y="149"/>
                      <a:pt x="23" y="76"/>
                      <a:pt x="28" y="0"/>
                    </a:cubicBezTo>
                    <a:close/>
                  </a:path>
                </a:pathLst>
              </a:custGeom>
              <a:solidFill>
                <a:schemeClr val="bg2"/>
              </a:solidFill>
              <a:ln w="25400" cap="flat">
                <a:solidFill>
                  <a:schemeClr val="bg1"/>
                </a:solid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146" name="Freeform 145">
                <a:extLst>
                  <a:ext uri="{FF2B5EF4-FFF2-40B4-BE49-F238E27FC236}">
                    <a16:creationId xmlns:a16="http://schemas.microsoft.com/office/drawing/2014/main" xmlns="" id="{64608847-E09C-D342-B817-19E1FAB35832}"/>
                  </a:ext>
                </a:extLst>
              </p:cNvPr>
              <p:cNvSpPr/>
              <p:nvPr/>
            </p:nvSpPr>
            <p:spPr>
              <a:xfrm>
                <a:off x="4606920" y="4776120"/>
                <a:ext cx="664200" cy="203760"/>
              </a:xfrm>
              <a:custGeom>
                <a:avLst/>
                <a:gdLst/>
                <a:ahLst/>
                <a:cxnLst>
                  <a:cxn ang="3cd4">
                    <a:pos x="hc" y="t"/>
                  </a:cxn>
                  <a:cxn ang="cd2">
                    <a:pos x="l" y="vc"/>
                  </a:cxn>
                  <a:cxn ang="cd4">
                    <a:pos x="hc" y="b"/>
                  </a:cxn>
                  <a:cxn ang="0">
                    <a:pos x="r" y="vc"/>
                  </a:cxn>
                </a:cxnLst>
                <a:rect l="l" t="t" r="r" b="b"/>
                <a:pathLst>
                  <a:path w="1846" h="567">
                    <a:moveTo>
                      <a:pt x="1846" y="113"/>
                    </a:moveTo>
                    <a:cubicBezTo>
                      <a:pt x="1837" y="265"/>
                      <a:pt x="1817" y="417"/>
                      <a:pt x="1789" y="567"/>
                    </a:cubicBezTo>
                    <a:lnTo>
                      <a:pt x="0" y="226"/>
                    </a:lnTo>
                    <a:cubicBezTo>
                      <a:pt x="14" y="149"/>
                      <a:pt x="23" y="76"/>
                      <a:pt x="28" y="0"/>
                    </a:cubicBezTo>
                    <a:close/>
                  </a:path>
                </a:pathLst>
              </a:custGeom>
              <a:noFill/>
              <a:ln w="25400" cap="flat">
                <a:solidFill>
                  <a:schemeClr val="bg1"/>
                </a:solidFill>
                <a:prstDash val="solid"/>
                <a:round/>
              </a:ln>
            </p:spPr>
            <p:txBody>
              <a:bodyPr vert="horz" wrap="none" lIns="10080" tIns="10080" rIns="10080" bIns="10080" anchor="ctr" anchorCtr="1" compatLnSpc="0"/>
              <a:lstStyle/>
              <a:p>
                <a:pPr hangingPunct="0"/>
                <a:endParaRPr lang="en-US">
                  <a:latin typeface="Arial" pitchFamily="18"/>
                  <a:ea typeface="Arial Unicode MS" pitchFamily="2"/>
                  <a:cs typeface="Arial Unicode MS" pitchFamily="2"/>
                </a:endParaRPr>
              </a:p>
            </p:txBody>
          </p:sp>
          <p:sp>
            <p:nvSpPr>
              <p:cNvPr id="147" name="Freeform 146">
                <a:extLst>
                  <a:ext uri="{FF2B5EF4-FFF2-40B4-BE49-F238E27FC236}">
                    <a16:creationId xmlns:a16="http://schemas.microsoft.com/office/drawing/2014/main" xmlns="" id="{E90A627F-3006-CF43-8DBB-2B92FB51326E}"/>
                  </a:ext>
                </a:extLst>
              </p:cNvPr>
              <p:cNvSpPr/>
              <p:nvPr/>
            </p:nvSpPr>
            <p:spPr>
              <a:xfrm>
                <a:off x="4493160" y="4858200"/>
                <a:ext cx="757440" cy="646920"/>
              </a:xfrm>
              <a:custGeom>
                <a:avLst/>
                <a:gdLst/>
                <a:ahLst/>
                <a:cxnLst>
                  <a:cxn ang="3cd4">
                    <a:pos x="hc" y="t"/>
                  </a:cxn>
                  <a:cxn ang="cd2">
                    <a:pos x="l" y="vc"/>
                  </a:cxn>
                  <a:cxn ang="cd4">
                    <a:pos x="hc" y="b"/>
                  </a:cxn>
                  <a:cxn ang="0">
                    <a:pos x="r" y="vc"/>
                  </a:cxn>
                </a:cxnLst>
                <a:rect l="l" t="t" r="r" b="b"/>
                <a:pathLst>
                  <a:path w="2105" h="1798">
                    <a:moveTo>
                      <a:pt x="2105" y="339"/>
                    </a:moveTo>
                    <a:cubicBezTo>
                      <a:pt x="2004" y="867"/>
                      <a:pt x="1789" y="1363"/>
                      <a:pt x="1473" y="1798"/>
                    </a:cubicBezTo>
                    <a:lnTo>
                      <a:pt x="0" y="728"/>
                    </a:lnTo>
                    <a:cubicBezTo>
                      <a:pt x="158" y="511"/>
                      <a:pt x="265" y="263"/>
                      <a:pt x="316" y="0"/>
                    </a:cubicBezTo>
                    <a:close/>
                  </a:path>
                </a:pathLst>
              </a:custGeom>
              <a:solidFill>
                <a:schemeClr val="bg2"/>
              </a:solidFill>
              <a:ln w="25400" cap="flat">
                <a:solidFill>
                  <a:schemeClr val="bg1"/>
                </a:solid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148" name="Freeform 147">
                <a:extLst>
                  <a:ext uri="{FF2B5EF4-FFF2-40B4-BE49-F238E27FC236}">
                    <a16:creationId xmlns:a16="http://schemas.microsoft.com/office/drawing/2014/main" xmlns="" id="{AA4FF15A-6CA5-144B-82E2-0F319BFF5207}"/>
                  </a:ext>
                </a:extLst>
              </p:cNvPr>
              <p:cNvSpPr/>
              <p:nvPr/>
            </p:nvSpPr>
            <p:spPr>
              <a:xfrm>
                <a:off x="4493160" y="4858200"/>
                <a:ext cx="757440" cy="646920"/>
              </a:xfrm>
              <a:custGeom>
                <a:avLst/>
                <a:gdLst/>
                <a:ahLst/>
                <a:cxnLst>
                  <a:cxn ang="3cd4">
                    <a:pos x="hc" y="t"/>
                  </a:cxn>
                  <a:cxn ang="cd2">
                    <a:pos x="l" y="vc"/>
                  </a:cxn>
                  <a:cxn ang="cd4">
                    <a:pos x="hc" y="b"/>
                  </a:cxn>
                  <a:cxn ang="0">
                    <a:pos x="r" y="vc"/>
                  </a:cxn>
                </a:cxnLst>
                <a:rect l="l" t="t" r="r" b="b"/>
                <a:pathLst>
                  <a:path w="2105" h="1798">
                    <a:moveTo>
                      <a:pt x="2105" y="339"/>
                    </a:moveTo>
                    <a:cubicBezTo>
                      <a:pt x="2004" y="867"/>
                      <a:pt x="1789" y="1363"/>
                      <a:pt x="1473" y="1798"/>
                    </a:cubicBezTo>
                    <a:lnTo>
                      <a:pt x="0" y="728"/>
                    </a:lnTo>
                    <a:cubicBezTo>
                      <a:pt x="158" y="511"/>
                      <a:pt x="265" y="263"/>
                      <a:pt x="316" y="0"/>
                    </a:cubicBezTo>
                    <a:close/>
                  </a:path>
                </a:pathLst>
              </a:custGeom>
              <a:noFill/>
              <a:ln w="25400" cap="flat">
                <a:solidFill>
                  <a:schemeClr val="bg1"/>
                </a:solidFill>
                <a:prstDash val="solid"/>
                <a:round/>
              </a:ln>
            </p:spPr>
            <p:txBody>
              <a:bodyPr vert="horz" wrap="none" lIns="10080" tIns="10080" rIns="10080" bIns="10080" anchor="ctr" anchorCtr="1" compatLnSpc="0"/>
              <a:lstStyle/>
              <a:p>
                <a:pPr hangingPunct="0"/>
                <a:endParaRPr lang="en-US">
                  <a:latin typeface="Arial" pitchFamily="18"/>
                  <a:ea typeface="Arial Unicode MS" pitchFamily="2"/>
                  <a:cs typeface="Arial Unicode MS" pitchFamily="2"/>
                </a:endParaRPr>
              </a:p>
            </p:txBody>
          </p:sp>
          <p:sp>
            <p:nvSpPr>
              <p:cNvPr id="149" name="Freeform 148">
                <a:extLst>
                  <a:ext uri="{FF2B5EF4-FFF2-40B4-BE49-F238E27FC236}">
                    <a16:creationId xmlns:a16="http://schemas.microsoft.com/office/drawing/2014/main" xmlns="" id="{6D4784C7-7F15-9C43-9841-3A6F95B51147}"/>
                  </a:ext>
                </a:extLst>
              </p:cNvPr>
              <p:cNvSpPr/>
              <p:nvPr/>
            </p:nvSpPr>
            <p:spPr>
              <a:xfrm>
                <a:off x="2856960" y="5084640"/>
                <a:ext cx="2166120" cy="960480"/>
              </a:xfrm>
              <a:custGeom>
                <a:avLst/>
                <a:gdLst/>
                <a:ahLst/>
                <a:cxnLst>
                  <a:cxn ang="3cd4">
                    <a:pos x="hc" y="t"/>
                  </a:cxn>
                  <a:cxn ang="cd2">
                    <a:pos x="l" y="vc"/>
                  </a:cxn>
                  <a:cxn ang="cd4">
                    <a:pos x="hc" y="b"/>
                  </a:cxn>
                  <a:cxn ang="0">
                    <a:pos x="r" y="vc"/>
                  </a:cxn>
                </a:cxnLst>
                <a:rect l="l" t="t" r="r" b="b"/>
                <a:pathLst>
                  <a:path w="6018" h="2669">
                    <a:moveTo>
                      <a:pt x="6018" y="1168"/>
                    </a:moveTo>
                    <a:cubicBezTo>
                      <a:pt x="4837" y="2796"/>
                      <a:pt x="2559" y="3155"/>
                      <a:pt x="934" y="1972"/>
                    </a:cubicBezTo>
                    <a:cubicBezTo>
                      <a:pt x="561" y="1701"/>
                      <a:pt x="245" y="1366"/>
                      <a:pt x="0" y="976"/>
                    </a:cubicBezTo>
                    <a:lnTo>
                      <a:pt x="1538" y="0"/>
                    </a:lnTo>
                    <a:cubicBezTo>
                      <a:pt x="2077" y="849"/>
                      <a:pt x="3203" y="1100"/>
                      <a:pt x="4049" y="561"/>
                    </a:cubicBezTo>
                    <a:cubicBezTo>
                      <a:pt x="4244" y="437"/>
                      <a:pt x="4411" y="279"/>
                      <a:pt x="4546" y="93"/>
                    </a:cubicBezTo>
                    <a:close/>
                  </a:path>
                </a:pathLst>
              </a:custGeom>
              <a:solidFill>
                <a:schemeClr val="bg2"/>
              </a:solidFill>
              <a:ln w="25400" cap="flat">
                <a:solidFill>
                  <a:schemeClr val="bg1"/>
                </a:solid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150" name="Freeform 149">
                <a:extLst>
                  <a:ext uri="{FF2B5EF4-FFF2-40B4-BE49-F238E27FC236}">
                    <a16:creationId xmlns:a16="http://schemas.microsoft.com/office/drawing/2014/main" xmlns="" id="{4FDE93D3-C6DD-C649-AA39-88DACF2CE414}"/>
                  </a:ext>
                </a:extLst>
              </p:cNvPr>
              <p:cNvSpPr/>
              <p:nvPr/>
            </p:nvSpPr>
            <p:spPr>
              <a:xfrm>
                <a:off x="2856960" y="5084640"/>
                <a:ext cx="2166120" cy="960480"/>
              </a:xfrm>
              <a:custGeom>
                <a:avLst/>
                <a:gdLst/>
                <a:ahLst/>
                <a:cxnLst>
                  <a:cxn ang="3cd4">
                    <a:pos x="hc" y="t"/>
                  </a:cxn>
                  <a:cxn ang="cd2">
                    <a:pos x="l" y="vc"/>
                  </a:cxn>
                  <a:cxn ang="cd4">
                    <a:pos x="hc" y="b"/>
                  </a:cxn>
                  <a:cxn ang="0">
                    <a:pos x="r" y="vc"/>
                  </a:cxn>
                </a:cxnLst>
                <a:rect l="l" t="t" r="r" b="b"/>
                <a:pathLst>
                  <a:path w="6018" h="2669">
                    <a:moveTo>
                      <a:pt x="6018" y="1168"/>
                    </a:moveTo>
                    <a:cubicBezTo>
                      <a:pt x="4837" y="2796"/>
                      <a:pt x="2559" y="3155"/>
                      <a:pt x="934" y="1972"/>
                    </a:cubicBezTo>
                    <a:cubicBezTo>
                      <a:pt x="561" y="1701"/>
                      <a:pt x="245" y="1366"/>
                      <a:pt x="0" y="976"/>
                    </a:cubicBezTo>
                    <a:lnTo>
                      <a:pt x="1538" y="0"/>
                    </a:lnTo>
                    <a:cubicBezTo>
                      <a:pt x="2077" y="849"/>
                      <a:pt x="3203" y="1100"/>
                      <a:pt x="4049" y="561"/>
                    </a:cubicBezTo>
                    <a:cubicBezTo>
                      <a:pt x="4244" y="437"/>
                      <a:pt x="4411" y="279"/>
                      <a:pt x="4546" y="93"/>
                    </a:cubicBezTo>
                    <a:close/>
                  </a:path>
                </a:pathLst>
              </a:custGeom>
              <a:noFill/>
              <a:ln w="25400" cap="flat">
                <a:solidFill>
                  <a:schemeClr val="bg1"/>
                </a:solidFill>
                <a:prstDash val="solid"/>
                <a:round/>
              </a:ln>
            </p:spPr>
            <p:txBody>
              <a:bodyPr vert="horz" wrap="none" lIns="10080" tIns="10080" rIns="10080" bIns="10080" anchor="ctr" anchorCtr="1" compatLnSpc="0"/>
              <a:lstStyle/>
              <a:p>
                <a:pPr hangingPunct="0"/>
                <a:endParaRPr lang="en-US">
                  <a:latin typeface="Arial" pitchFamily="18"/>
                  <a:ea typeface="Arial Unicode MS" pitchFamily="2"/>
                  <a:cs typeface="Arial Unicode MS" pitchFamily="2"/>
                </a:endParaRPr>
              </a:p>
            </p:txBody>
          </p:sp>
          <p:sp>
            <p:nvSpPr>
              <p:cNvPr id="151" name="Freeform 150">
                <a:extLst>
                  <a:ext uri="{FF2B5EF4-FFF2-40B4-BE49-F238E27FC236}">
                    <a16:creationId xmlns:a16="http://schemas.microsoft.com/office/drawing/2014/main" xmlns="" id="{66D715B2-F9EE-E146-8C99-360779D6C5B4}"/>
                  </a:ext>
                </a:extLst>
              </p:cNvPr>
              <p:cNvSpPr/>
              <p:nvPr/>
            </p:nvSpPr>
            <p:spPr>
              <a:xfrm>
                <a:off x="2652840" y="4176720"/>
                <a:ext cx="757440" cy="1260360"/>
              </a:xfrm>
              <a:custGeom>
                <a:avLst/>
                <a:gdLst/>
                <a:ahLst/>
                <a:cxnLst>
                  <a:cxn ang="3cd4">
                    <a:pos x="hc" y="t"/>
                  </a:cxn>
                  <a:cxn ang="cd2">
                    <a:pos x="l" y="vc"/>
                  </a:cxn>
                  <a:cxn ang="cd4">
                    <a:pos x="hc" y="b"/>
                  </a:cxn>
                  <a:cxn ang="0">
                    <a:pos x="r" y="vc"/>
                  </a:cxn>
                </a:cxnLst>
                <a:rect l="l" t="t" r="r" b="b"/>
                <a:pathLst>
                  <a:path w="2105" h="3502">
                    <a:moveTo>
                      <a:pt x="567" y="3502"/>
                    </a:moveTo>
                    <a:cubicBezTo>
                      <a:pt x="-102" y="2449"/>
                      <a:pt x="-184" y="1129"/>
                      <a:pt x="347" y="0"/>
                    </a:cubicBezTo>
                    <a:lnTo>
                      <a:pt x="1995" y="776"/>
                    </a:lnTo>
                    <a:cubicBezTo>
                      <a:pt x="1730" y="1340"/>
                      <a:pt x="1772" y="2001"/>
                      <a:pt x="2105" y="2526"/>
                    </a:cubicBezTo>
                    <a:close/>
                  </a:path>
                </a:pathLst>
              </a:custGeom>
              <a:solidFill>
                <a:schemeClr val="tx1"/>
              </a:solidFill>
              <a:ln w="25400" cap="flat">
                <a:solidFill>
                  <a:schemeClr val="bg1"/>
                </a:solid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152" name="Freeform 151">
                <a:extLst>
                  <a:ext uri="{FF2B5EF4-FFF2-40B4-BE49-F238E27FC236}">
                    <a16:creationId xmlns:a16="http://schemas.microsoft.com/office/drawing/2014/main" xmlns="" id="{B54345C2-97AC-DF43-A189-B2C458769E37}"/>
                  </a:ext>
                </a:extLst>
              </p:cNvPr>
              <p:cNvSpPr/>
              <p:nvPr/>
            </p:nvSpPr>
            <p:spPr>
              <a:xfrm>
                <a:off x="2652840" y="4176720"/>
                <a:ext cx="757440" cy="1260360"/>
              </a:xfrm>
              <a:custGeom>
                <a:avLst/>
                <a:gdLst/>
                <a:ahLst/>
                <a:cxnLst>
                  <a:cxn ang="3cd4">
                    <a:pos x="hc" y="t"/>
                  </a:cxn>
                  <a:cxn ang="cd2">
                    <a:pos x="l" y="vc"/>
                  </a:cxn>
                  <a:cxn ang="cd4">
                    <a:pos x="hc" y="b"/>
                  </a:cxn>
                  <a:cxn ang="0">
                    <a:pos x="r" y="vc"/>
                  </a:cxn>
                </a:cxnLst>
                <a:rect l="l" t="t" r="r" b="b"/>
                <a:pathLst>
                  <a:path w="2105" h="3502">
                    <a:moveTo>
                      <a:pt x="567" y="3502"/>
                    </a:moveTo>
                    <a:cubicBezTo>
                      <a:pt x="-102" y="2449"/>
                      <a:pt x="-184" y="1129"/>
                      <a:pt x="347" y="0"/>
                    </a:cubicBezTo>
                    <a:lnTo>
                      <a:pt x="1995" y="776"/>
                    </a:lnTo>
                    <a:cubicBezTo>
                      <a:pt x="1730" y="1340"/>
                      <a:pt x="1772" y="2001"/>
                      <a:pt x="2105" y="2526"/>
                    </a:cubicBezTo>
                    <a:close/>
                  </a:path>
                </a:pathLst>
              </a:custGeom>
              <a:noFill/>
              <a:ln w="25400" cap="flat">
                <a:solidFill>
                  <a:schemeClr val="bg1"/>
                </a:solidFill>
                <a:prstDash val="solid"/>
                <a:round/>
              </a:ln>
            </p:spPr>
            <p:txBody>
              <a:bodyPr vert="horz" wrap="none" lIns="10080" tIns="10080" rIns="10080" bIns="10080" anchor="ctr" anchorCtr="1" compatLnSpc="0"/>
              <a:lstStyle/>
              <a:p>
                <a:pPr hangingPunct="0"/>
                <a:endParaRPr lang="en-US">
                  <a:latin typeface="Arial" pitchFamily="18"/>
                  <a:ea typeface="Arial Unicode MS" pitchFamily="2"/>
                  <a:cs typeface="Arial Unicode MS" pitchFamily="2"/>
                </a:endParaRPr>
              </a:p>
            </p:txBody>
          </p:sp>
          <p:sp>
            <p:nvSpPr>
              <p:cNvPr id="153" name="Freeform 152">
                <a:extLst>
                  <a:ext uri="{FF2B5EF4-FFF2-40B4-BE49-F238E27FC236}">
                    <a16:creationId xmlns:a16="http://schemas.microsoft.com/office/drawing/2014/main" xmlns="" id="{F34C2C62-9BD5-F741-AD9B-F76F7416B6EF}"/>
                  </a:ext>
                </a:extLst>
              </p:cNvPr>
              <p:cNvSpPr/>
              <p:nvPr/>
            </p:nvSpPr>
            <p:spPr>
              <a:xfrm>
                <a:off x="2777760" y="3674879"/>
                <a:ext cx="799920" cy="780840"/>
              </a:xfrm>
              <a:custGeom>
                <a:avLst/>
                <a:gdLst/>
                <a:ahLst/>
                <a:cxnLst>
                  <a:cxn ang="3cd4">
                    <a:pos x="hc" y="t"/>
                  </a:cxn>
                  <a:cxn ang="cd2">
                    <a:pos x="l" y="vc"/>
                  </a:cxn>
                  <a:cxn ang="cd4">
                    <a:pos x="hc" y="b"/>
                  </a:cxn>
                  <a:cxn ang="0">
                    <a:pos x="r" y="vc"/>
                  </a:cxn>
                </a:cxnLst>
                <a:rect l="l" t="t" r="r" b="b"/>
                <a:pathLst>
                  <a:path w="2223" h="2170">
                    <a:moveTo>
                      <a:pt x="0" y="1394"/>
                    </a:moveTo>
                    <a:cubicBezTo>
                      <a:pt x="262" y="838"/>
                      <a:pt x="657" y="358"/>
                      <a:pt x="1154" y="0"/>
                    </a:cubicBezTo>
                    <a:lnTo>
                      <a:pt x="2223" y="1473"/>
                    </a:lnTo>
                    <a:cubicBezTo>
                      <a:pt x="1975" y="1653"/>
                      <a:pt x="1778" y="1893"/>
                      <a:pt x="1645" y="2170"/>
                    </a:cubicBezTo>
                    <a:close/>
                  </a:path>
                </a:pathLst>
              </a:custGeom>
              <a:solidFill>
                <a:schemeClr val="tx1"/>
              </a:solidFill>
              <a:ln w="25400" cap="flat">
                <a:solidFill>
                  <a:schemeClr val="bg1"/>
                </a:solid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154" name="Freeform 153">
                <a:extLst>
                  <a:ext uri="{FF2B5EF4-FFF2-40B4-BE49-F238E27FC236}">
                    <a16:creationId xmlns:a16="http://schemas.microsoft.com/office/drawing/2014/main" xmlns="" id="{607CF3A5-5E8C-B94B-BC69-6ABF95F547A1}"/>
                  </a:ext>
                </a:extLst>
              </p:cNvPr>
              <p:cNvSpPr/>
              <p:nvPr/>
            </p:nvSpPr>
            <p:spPr>
              <a:xfrm>
                <a:off x="2777760" y="3674879"/>
                <a:ext cx="799920" cy="780840"/>
              </a:xfrm>
              <a:custGeom>
                <a:avLst/>
                <a:gdLst/>
                <a:ahLst/>
                <a:cxnLst>
                  <a:cxn ang="3cd4">
                    <a:pos x="hc" y="t"/>
                  </a:cxn>
                  <a:cxn ang="cd2">
                    <a:pos x="l" y="vc"/>
                  </a:cxn>
                  <a:cxn ang="cd4">
                    <a:pos x="hc" y="b"/>
                  </a:cxn>
                  <a:cxn ang="0">
                    <a:pos x="r" y="vc"/>
                  </a:cxn>
                </a:cxnLst>
                <a:rect l="l" t="t" r="r" b="b"/>
                <a:pathLst>
                  <a:path w="2223" h="2170">
                    <a:moveTo>
                      <a:pt x="0" y="1394"/>
                    </a:moveTo>
                    <a:cubicBezTo>
                      <a:pt x="262" y="838"/>
                      <a:pt x="657" y="358"/>
                      <a:pt x="1154" y="0"/>
                    </a:cubicBezTo>
                    <a:lnTo>
                      <a:pt x="2223" y="1473"/>
                    </a:lnTo>
                    <a:cubicBezTo>
                      <a:pt x="1975" y="1653"/>
                      <a:pt x="1778" y="1893"/>
                      <a:pt x="1645" y="2170"/>
                    </a:cubicBezTo>
                    <a:close/>
                  </a:path>
                </a:pathLst>
              </a:custGeom>
              <a:noFill/>
              <a:ln w="25400" cap="flat">
                <a:solidFill>
                  <a:schemeClr val="bg1"/>
                </a:solidFill>
                <a:prstDash val="solid"/>
                <a:round/>
              </a:ln>
            </p:spPr>
            <p:txBody>
              <a:bodyPr vert="horz" wrap="none" lIns="10080" tIns="10080" rIns="10080" bIns="10080" anchor="ctr" anchorCtr="1" compatLnSpc="0"/>
              <a:lstStyle/>
              <a:p>
                <a:pPr hangingPunct="0"/>
                <a:endParaRPr lang="en-US">
                  <a:latin typeface="Arial" pitchFamily="18"/>
                  <a:ea typeface="Arial Unicode MS" pitchFamily="2"/>
                  <a:cs typeface="Arial Unicode MS" pitchFamily="2"/>
                </a:endParaRPr>
              </a:p>
            </p:txBody>
          </p:sp>
          <p:sp>
            <p:nvSpPr>
              <p:cNvPr id="155" name="Freeform 154">
                <a:extLst>
                  <a:ext uri="{FF2B5EF4-FFF2-40B4-BE49-F238E27FC236}">
                    <a16:creationId xmlns:a16="http://schemas.microsoft.com/office/drawing/2014/main" xmlns="" id="{24681F8D-F0CF-CB4A-8D2B-9B765785BCB9}"/>
                  </a:ext>
                </a:extLst>
              </p:cNvPr>
              <p:cNvSpPr/>
              <p:nvPr/>
            </p:nvSpPr>
            <p:spPr>
              <a:xfrm>
                <a:off x="3193200" y="3488040"/>
                <a:ext cx="567360" cy="716760"/>
              </a:xfrm>
              <a:custGeom>
                <a:avLst/>
                <a:gdLst/>
                <a:ahLst/>
                <a:cxnLst>
                  <a:cxn ang="3cd4">
                    <a:pos x="hc" y="t"/>
                  </a:cxn>
                  <a:cxn ang="cd2">
                    <a:pos x="l" y="vc"/>
                  </a:cxn>
                  <a:cxn ang="cd4">
                    <a:pos x="hc" y="b"/>
                  </a:cxn>
                  <a:cxn ang="0">
                    <a:pos x="r" y="vc"/>
                  </a:cxn>
                </a:cxnLst>
                <a:rect l="l" t="t" r="r" b="b"/>
                <a:pathLst>
                  <a:path w="1577" h="1992">
                    <a:moveTo>
                      <a:pt x="0" y="516"/>
                    </a:moveTo>
                    <a:cubicBezTo>
                      <a:pt x="310" y="290"/>
                      <a:pt x="652" y="118"/>
                      <a:pt x="1016" y="0"/>
                    </a:cubicBezTo>
                    <a:lnTo>
                      <a:pt x="1577" y="1732"/>
                    </a:lnTo>
                    <a:cubicBezTo>
                      <a:pt x="1397" y="1792"/>
                      <a:pt x="1225" y="1879"/>
                      <a:pt x="1069" y="1992"/>
                    </a:cubicBezTo>
                    <a:close/>
                  </a:path>
                </a:pathLst>
              </a:custGeom>
              <a:solidFill>
                <a:schemeClr val="accent4"/>
              </a:solidFill>
              <a:ln w="25400" cap="flat">
                <a:solidFill>
                  <a:schemeClr val="bg1"/>
                </a:solid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156" name="Freeform 155">
                <a:extLst>
                  <a:ext uri="{FF2B5EF4-FFF2-40B4-BE49-F238E27FC236}">
                    <a16:creationId xmlns:a16="http://schemas.microsoft.com/office/drawing/2014/main" xmlns="" id="{F883202E-899F-A141-B6F8-B707B565FDFB}"/>
                  </a:ext>
                </a:extLst>
              </p:cNvPr>
              <p:cNvSpPr/>
              <p:nvPr/>
            </p:nvSpPr>
            <p:spPr>
              <a:xfrm>
                <a:off x="3193200" y="3488040"/>
                <a:ext cx="567360" cy="716760"/>
              </a:xfrm>
              <a:custGeom>
                <a:avLst/>
                <a:gdLst/>
                <a:ahLst/>
                <a:cxnLst>
                  <a:cxn ang="3cd4">
                    <a:pos x="hc" y="t"/>
                  </a:cxn>
                  <a:cxn ang="cd2">
                    <a:pos x="l" y="vc"/>
                  </a:cxn>
                  <a:cxn ang="cd4">
                    <a:pos x="hc" y="b"/>
                  </a:cxn>
                  <a:cxn ang="0">
                    <a:pos x="r" y="vc"/>
                  </a:cxn>
                </a:cxnLst>
                <a:rect l="l" t="t" r="r" b="b"/>
                <a:pathLst>
                  <a:path w="1577" h="1992">
                    <a:moveTo>
                      <a:pt x="0" y="516"/>
                    </a:moveTo>
                    <a:cubicBezTo>
                      <a:pt x="310" y="290"/>
                      <a:pt x="652" y="118"/>
                      <a:pt x="1016" y="0"/>
                    </a:cubicBezTo>
                    <a:lnTo>
                      <a:pt x="1577" y="1732"/>
                    </a:lnTo>
                    <a:cubicBezTo>
                      <a:pt x="1397" y="1792"/>
                      <a:pt x="1225" y="1879"/>
                      <a:pt x="1069" y="1992"/>
                    </a:cubicBezTo>
                    <a:close/>
                  </a:path>
                </a:pathLst>
              </a:custGeom>
              <a:noFill/>
              <a:ln w="25400" cap="flat">
                <a:solidFill>
                  <a:schemeClr val="bg1"/>
                </a:solidFill>
                <a:prstDash val="solid"/>
                <a:round/>
              </a:ln>
            </p:spPr>
            <p:txBody>
              <a:bodyPr vert="horz" wrap="none" lIns="10080" tIns="10080" rIns="10080" bIns="10080" anchor="ctr" anchorCtr="1" compatLnSpc="0"/>
              <a:lstStyle/>
              <a:p>
                <a:pPr hangingPunct="0"/>
                <a:endParaRPr lang="en-US">
                  <a:latin typeface="Arial" pitchFamily="18"/>
                  <a:ea typeface="Arial Unicode MS" pitchFamily="2"/>
                  <a:cs typeface="Arial Unicode MS" pitchFamily="2"/>
                </a:endParaRPr>
              </a:p>
            </p:txBody>
          </p:sp>
          <p:sp>
            <p:nvSpPr>
              <p:cNvPr id="157" name="Freeform 156">
                <a:extLst>
                  <a:ext uri="{FF2B5EF4-FFF2-40B4-BE49-F238E27FC236}">
                    <a16:creationId xmlns:a16="http://schemas.microsoft.com/office/drawing/2014/main" xmlns="" id="{C1DDE106-3698-A746-8CCC-A06D454643CB}"/>
                  </a:ext>
                </a:extLst>
              </p:cNvPr>
              <p:cNvSpPr/>
              <p:nvPr/>
            </p:nvSpPr>
            <p:spPr>
              <a:xfrm>
                <a:off x="3558960" y="3423959"/>
                <a:ext cx="405000" cy="687239"/>
              </a:xfrm>
              <a:custGeom>
                <a:avLst/>
                <a:gdLst/>
                <a:ahLst/>
                <a:cxnLst>
                  <a:cxn ang="3cd4">
                    <a:pos x="hc" y="t"/>
                  </a:cxn>
                  <a:cxn ang="cd2">
                    <a:pos x="l" y="vc"/>
                  </a:cxn>
                  <a:cxn ang="cd4">
                    <a:pos x="hc" y="b"/>
                  </a:cxn>
                  <a:cxn ang="0">
                    <a:pos x="r" y="vc"/>
                  </a:cxn>
                </a:cxnLst>
                <a:rect l="l" t="t" r="r" b="b"/>
                <a:pathLst>
                  <a:path w="1126" h="1910">
                    <a:moveTo>
                      <a:pt x="0" y="178"/>
                    </a:moveTo>
                    <a:cubicBezTo>
                      <a:pt x="364" y="59"/>
                      <a:pt x="742" y="0"/>
                      <a:pt x="1126" y="0"/>
                    </a:cubicBezTo>
                    <a:lnTo>
                      <a:pt x="1126" y="1820"/>
                    </a:lnTo>
                    <a:cubicBezTo>
                      <a:pt x="934" y="1820"/>
                      <a:pt x="745" y="1851"/>
                      <a:pt x="564" y="1910"/>
                    </a:cubicBezTo>
                    <a:close/>
                  </a:path>
                </a:pathLst>
              </a:custGeom>
              <a:solidFill>
                <a:schemeClr val="accent4"/>
              </a:solidFill>
              <a:ln w="25400" cap="flat">
                <a:solidFill>
                  <a:schemeClr val="bg1"/>
                </a:solid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158" name="Freeform 157">
                <a:extLst>
                  <a:ext uri="{FF2B5EF4-FFF2-40B4-BE49-F238E27FC236}">
                    <a16:creationId xmlns:a16="http://schemas.microsoft.com/office/drawing/2014/main" xmlns="" id="{9EFDDF80-6C61-4548-937D-F49A581B3C11}"/>
                  </a:ext>
                </a:extLst>
              </p:cNvPr>
              <p:cNvSpPr/>
              <p:nvPr/>
            </p:nvSpPr>
            <p:spPr>
              <a:xfrm>
                <a:off x="3558960" y="3423959"/>
                <a:ext cx="405000" cy="687239"/>
              </a:xfrm>
              <a:custGeom>
                <a:avLst/>
                <a:gdLst/>
                <a:ahLst/>
                <a:cxnLst>
                  <a:cxn ang="3cd4">
                    <a:pos x="hc" y="t"/>
                  </a:cxn>
                  <a:cxn ang="cd2">
                    <a:pos x="l" y="vc"/>
                  </a:cxn>
                  <a:cxn ang="cd4">
                    <a:pos x="hc" y="b"/>
                  </a:cxn>
                  <a:cxn ang="0">
                    <a:pos x="r" y="vc"/>
                  </a:cxn>
                </a:cxnLst>
                <a:rect l="l" t="t" r="r" b="b"/>
                <a:pathLst>
                  <a:path w="1126" h="1910">
                    <a:moveTo>
                      <a:pt x="0" y="178"/>
                    </a:moveTo>
                    <a:cubicBezTo>
                      <a:pt x="364" y="59"/>
                      <a:pt x="742" y="0"/>
                      <a:pt x="1126" y="0"/>
                    </a:cubicBezTo>
                    <a:lnTo>
                      <a:pt x="1126" y="1820"/>
                    </a:lnTo>
                    <a:cubicBezTo>
                      <a:pt x="934" y="1820"/>
                      <a:pt x="745" y="1851"/>
                      <a:pt x="564" y="1910"/>
                    </a:cubicBezTo>
                    <a:close/>
                  </a:path>
                </a:pathLst>
              </a:custGeom>
              <a:noFill/>
              <a:ln w="25400" cap="flat">
                <a:solidFill>
                  <a:schemeClr val="bg1"/>
                </a:solidFill>
                <a:prstDash val="solid"/>
                <a:round/>
              </a:ln>
            </p:spPr>
            <p:txBody>
              <a:bodyPr vert="horz" wrap="none" lIns="10080" tIns="10080" rIns="10080" bIns="10080" anchor="ctr" anchorCtr="1" compatLnSpc="0"/>
              <a:lstStyle/>
              <a:p>
                <a:pPr hangingPunct="0"/>
                <a:endParaRPr lang="en-US">
                  <a:latin typeface="Arial" pitchFamily="18"/>
                  <a:ea typeface="Arial Unicode MS" pitchFamily="2"/>
                  <a:cs typeface="Arial Unicode MS" pitchFamily="2"/>
                </a:endParaRPr>
              </a:p>
            </p:txBody>
          </p:sp>
        </p:grpSp>
        <p:sp>
          <p:nvSpPr>
            <p:cNvPr id="118" name="Rectangle 117">
              <a:extLst>
                <a:ext uri="{FF2B5EF4-FFF2-40B4-BE49-F238E27FC236}">
                  <a16:creationId xmlns:a16="http://schemas.microsoft.com/office/drawing/2014/main" xmlns="" id="{3EEB13E2-CD78-E741-8272-857CD95B700D}"/>
                </a:ext>
              </a:extLst>
            </p:cNvPr>
            <p:cNvSpPr/>
            <p:nvPr/>
          </p:nvSpPr>
          <p:spPr>
            <a:xfrm>
              <a:off x="1635371" y="3908623"/>
              <a:ext cx="603050" cy="338554"/>
            </a:xfrm>
            <a:prstGeom prst="rect">
              <a:avLst/>
            </a:prstGeom>
          </p:spPr>
          <p:txBody>
            <a:bodyPr wrap="none">
              <a:spAutoFit/>
            </a:bodyPr>
            <a:lstStyle/>
            <a:p>
              <a:pPr algn="ctr"/>
              <a:r>
                <a:rPr lang="en-US" sz="1600" b="1" dirty="0">
                  <a:solidFill>
                    <a:schemeClr val="bg1"/>
                  </a:solidFill>
                </a:rPr>
                <a:t>31%</a:t>
              </a:r>
              <a:endParaRPr lang="en-US" sz="1600" b="1" dirty="0"/>
            </a:p>
          </p:txBody>
        </p:sp>
        <p:sp>
          <p:nvSpPr>
            <p:cNvPr id="119" name="Rectangle 118">
              <a:extLst>
                <a:ext uri="{FF2B5EF4-FFF2-40B4-BE49-F238E27FC236}">
                  <a16:creationId xmlns:a16="http://schemas.microsoft.com/office/drawing/2014/main" xmlns="" id="{DC0A4528-124C-A04C-B2B4-4CE94E39A06C}"/>
                </a:ext>
              </a:extLst>
            </p:cNvPr>
            <p:cNvSpPr/>
            <p:nvPr/>
          </p:nvSpPr>
          <p:spPr>
            <a:xfrm>
              <a:off x="2800001" y="2160552"/>
              <a:ext cx="498855" cy="276999"/>
            </a:xfrm>
            <a:prstGeom prst="rect">
              <a:avLst/>
            </a:prstGeom>
          </p:spPr>
          <p:txBody>
            <a:bodyPr wrap="none">
              <a:spAutoFit/>
            </a:bodyPr>
            <a:lstStyle/>
            <a:p>
              <a:pPr algn="ctr"/>
              <a:r>
                <a:rPr lang="en-US" sz="1200" b="1" dirty="0">
                  <a:solidFill>
                    <a:schemeClr val="bg1"/>
                  </a:solidFill>
                </a:rPr>
                <a:t>13%</a:t>
              </a:r>
              <a:endParaRPr lang="en-US" sz="1200" b="1" dirty="0"/>
            </a:p>
          </p:txBody>
        </p:sp>
        <p:sp>
          <p:nvSpPr>
            <p:cNvPr id="120" name="Rectangle 119">
              <a:extLst>
                <a:ext uri="{FF2B5EF4-FFF2-40B4-BE49-F238E27FC236}">
                  <a16:creationId xmlns:a16="http://schemas.microsoft.com/office/drawing/2014/main" xmlns="" id="{C84BC0AD-27F2-A24E-B818-30180C243BB2}"/>
                </a:ext>
              </a:extLst>
            </p:cNvPr>
            <p:cNvSpPr/>
            <p:nvPr/>
          </p:nvSpPr>
          <p:spPr>
            <a:xfrm>
              <a:off x="2119573" y="1553651"/>
              <a:ext cx="498855" cy="276999"/>
            </a:xfrm>
            <a:prstGeom prst="rect">
              <a:avLst/>
            </a:prstGeom>
          </p:spPr>
          <p:txBody>
            <a:bodyPr wrap="none">
              <a:spAutoFit/>
            </a:bodyPr>
            <a:lstStyle/>
            <a:p>
              <a:pPr algn="ctr"/>
              <a:r>
                <a:rPr lang="en-US" sz="1200" b="1" dirty="0">
                  <a:solidFill>
                    <a:schemeClr val="bg1"/>
                  </a:solidFill>
                </a:rPr>
                <a:t>11%</a:t>
              </a:r>
              <a:endParaRPr lang="en-US" sz="1200" b="1" dirty="0"/>
            </a:p>
          </p:txBody>
        </p:sp>
        <p:sp>
          <p:nvSpPr>
            <p:cNvPr id="121" name="Rectangle 120">
              <a:extLst>
                <a:ext uri="{FF2B5EF4-FFF2-40B4-BE49-F238E27FC236}">
                  <a16:creationId xmlns:a16="http://schemas.microsoft.com/office/drawing/2014/main" xmlns="" id="{8A57381B-2715-CE4C-8432-CA1AD084BB0C}"/>
                </a:ext>
              </a:extLst>
            </p:cNvPr>
            <p:cNvSpPr/>
            <p:nvPr/>
          </p:nvSpPr>
          <p:spPr>
            <a:xfrm>
              <a:off x="428456" y="2744333"/>
              <a:ext cx="603050" cy="338554"/>
            </a:xfrm>
            <a:prstGeom prst="rect">
              <a:avLst/>
            </a:prstGeom>
          </p:spPr>
          <p:txBody>
            <a:bodyPr wrap="none">
              <a:spAutoFit/>
            </a:bodyPr>
            <a:lstStyle/>
            <a:p>
              <a:pPr algn="ctr"/>
              <a:r>
                <a:rPr lang="en-US" sz="1600" b="1" dirty="0">
                  <a:solidFill>
                    <a:schemeClr val="bg1"/>
                  </a:solidFill>
                </a:rPr>
                <a:t>16%</a:t>
              </a:r>
              <a:endParaRPr lang="en-US" sz="1600" b="1" dirty="0"/>
            </a:p>
          </p:txBody>
        </p:sp>
        <p:sp>
          <p:nvSpPr>
            <p:cNvPr id="122" name="Rectangle 121">
              <a:extLst>
                <a:ext uri="{FF2B5EF4-FFF2-40B4-BE49-F238E27FC236}">
                  <a16:creationId xmlns:a16="http://schemas.microsoft.com/office/drawing/2014/main" xmlns="" id="{B0E962F7-DE1D-A24A-A289-92CBE909F15F}"/>
                </a:ext>
              </a:extLst>
            </p:cNvPr>
            <p:cNvSpPr/>
            <p:nvPr/>
          </p:nvSpPr>
          <p:spPr>
            <a:xfrm>
              <a:off x="811154" y="1923772"/>
              <a:ext cx="380233" cy="261610"/>
            </a:xfrm>
            <a:prstGeom prst="rect">
              <a:avLst/>
            </a:prstGeom>
          </p:spPr>
          <p:txBody>
            <a:bodyPr wrap="none">
              <a:spAutoFit/>
            </a:bodyPr>
            <a:lstStyle/>
            <a:p>
              <a:pPr algn="ctr"/>
              <a:r>
                <a:rPr lang="en-US" sz="1100" dirty="0">
                  <a:solidFill>
                    <a:schemeClr val="bg1"/>
                  </a:solidFill>
                </a:rPr>
                <a:t>8%</a:t>
              </a:r>
              <a:endParaRPr lang="en-US" sz="1100" dirty="0"/>
            </a:p>
          </p:txBody>
        </p:sp>
        <p:sp>
          <p:nvSpPr>
            <p:cNvPr id="123" name="Rectangle 122">
              <a:extLst>
                <a:ext uri="{FF2B5EF4-FFF2-40B4-BE49-F238E27FC236}">
                  <a16:creationId xmlns:a16="http://schemas.microsoft.com/office/drawing/2014/main" xmlns="" id="{A3893E19-6731-ED45-857A-F3C7D60C822B}"/>
                </a:ext>
              </a:extLst>
            </p:cNvPr>
            <p:cNvSpPr/>
            <p:nvPr/>
          </p:nvSpPr>
          <p:spPr>
            <a:xfrm>
              <a:off x="1226883" y="1628274"/>
              <a:ext cx="328937" cy="215444"/>
            </a:xfrm>
            <a:prstGeom prst="rect">
              <a:avLst/>
            </a:prstGeom>
          </p:spPr>
          <p:txBody>
            <a:bodyPr wrap="none">
              <a:spAutoFit/>
            </a:bodyPr>
            <a:lstStyle/>
            <a:p>
              <a:pPr algn="ctr"/>
              <a:r>
                <a:rPr lang="en-US" sz="800" dirty="0">
                  <a:solidFill>
                    <a:schemeClr val="bg1"/>
                  </a:solidFill>
                </a:rPr>
                <a:t>5%</a:t>
              </a:r>
              <a:endParaRPr lang="en-US" sz="800" dirty="0"/>
            </a:p>
          </p:txBody>
        </p:sp>
        <p:sp>
          <p:nvSpPr>
            <p:cNvPr id="124" name="Rectangle 123">
              <a:extLst>
                <a:ext uri="{FF2B5EF4-FFF2-40B4-BE49-F238E27FC236}">
                  <a16:creationId xmlns:a16="http://schemas.microsoft.com/office/drawing/2014/main" xmlns="" id="{C9CC85C9-6F83-154E-A572-209C37811848}"/>
                </a:ext>
              </a:extLst>
            </p:cNvPr>
            <p:cNvSpPr/>
            <p:nvPr/>
          </p:nvSpPr>
          <p:spPr>
            <a:xfrm>
              <a:off x="1601550" y="1518489"/>
              <a:ext cx="328937" cy="215444"/>
            </a:xfrm>
            <a:prstGeom prst="rect">
              <a:avLst/>
            </a:prstGeom>
          </p:spPr>
          <p:txBody>
            <a:bodyPr wrap="none">
              <a:spAutoFit/>
            </a:bodyPr>
            <a:lstStyle/>
            <a:p>
              <a:pPr algn="ctr"/>
              <a:r>
                <a:rPr lang="en-US" sz="800" dirty="0">
                  <a:solidFill>
                    <a:schemeClr val="bg1"/>
                  </a:solidFill>
                </a:rPr>
                <a:t>5%</a:t>
              </a:r>
              <a:endParaRPr lang="en-US" sz="800" dirty="0"/>
            </a:p>
          </p:txBody>
        </p:sp>
        <p:sp>
          <p:nvSpPr>
            <p:cNvPr id="125" name="Rectangle 124">
              <a:extLst>
                <a:ext uri="{FF2B5EF4-FFF2-40B4-BE49-F238E27FC236}">
                  <a16:creationId xmlns:a16="http://schemas.microsoft.com/office/drawing/2014/main" xmlns="" id="{005716D8-C2B4-9C41-A737-99DB637CEDDE}"/>
                </a:ext>
              </a:extLst>
            </p:cNvPr>
            <p:cNvSpPr/>
            <p:nvPr/>
          </p:nvSpPr>
          <p:spPr>
            <a:xfrm>
              <a:off x="2923377" y="3218579"/>
              <a:ext cx="380233" cy="261610"/>
            </a:xfrm>
            <a:prstGeom prst="rect">
              <a:avLst/>
            </a:prstGeom>
          </p:spPr>
          <p:txBody>
            <a:bodyPr wrap="none">
              <a:spAutoFit/>
            </a:bodyPr>
            <a:lstStyle/>
            <a:p>
              <a:pPr algn="ctr"/>
              <a:r>
                <a:rPr lang="en-US" sz="1100" dirty="0">
                  <a:solidFill>
                    <a:schemeClr val="bg1"/>
                  </a:solidFill>
                </a:rPr>
                <a:t>7%</a:t>
              </a:r>
              <a:endParaRPr lang="en-US" sz="1100" dirty="0"/>
            </a:p>
          </p:txBody>
        </p:sp>
        <p:sp>
          <p:nvSpPr>
            <p:cNvPr id="128" name="Rectangle 127">
              <a:extLst>
                <a:ext uri="{FF2B5EF4-FFF2-40B4-BE49-F238E27FC236}">
                  <a16:creationId xmlns:a16="http://schemas.microsoft.com/office/drawing/2014/main" xmlns="" id="{30CD0FD0-9A6A-0549-99CF-08C1BD77F015}"/>
                </a:ext>
              </a:extLst>
            </p:cNvPr>
            <p:cNvSpPr/>
            <p:nvPr/>
          </p:nvSpPr>
          <p:spPr>
            <a:xfrm>
              <a:off x="3074031" y="2899027"/>
              <a:ext cx="328937" cy="215444"/>
            </a:xfrm>
            <a:prstGeom prst="rect">
              <a:avLst/>
            </a:prstGeom>
          </p:spPr>
          <p:txBody>
            <a:bodyPr wrap="none">
              <a:spAutoFit/>
            </a:bodyPr>
            <a:lstStyle/>
            <a:p>
              <a:pPr algn="ctr"/>
              <a:r>
                <a:rPr lang="en-US" sz="800" dirty="0">
                  <a:solidFill>
                    <a:schemeClr val="bg1"/>
                  </a:solidFill>
                </a:rPr>
                <a:t>2%</a:t>
              </a:r>
              <a:endParaRPr lang="en-US" sz="800" dirty="0"/>
            </a:p>
          </p:txBody>
        </p:sp>
        <p:sp>
          <p:nvSpPr>
            <p:cNvPr id="132" name="Rectangle 131">
              <a:extLst>
                <a:ext uri="{FF2B5EF4-FFF2-40B4-BE49-F238E27FC236}">
                  <a16:creationId xmlns:a16="http://schemas.microsoft.com/office/drawing/2014/main" xmlns="" id="{7BC2584E-497A-844B-B467-2FDCC94E8F8F}"/>
                </a:ext>
              </a:extLst>
            </p:cNvPr>
            <p:cNvSpPr/>
            <p:nvPr/>
          </p:nvSpPr>
          <p:spPr>
            <a:xfrm>
              <a:off x="3086697" y="2740222"/>
              <a:ext cx="328937" cy="215444"/>
            </a:xfrm>
            <a:prstGeom prst="rect">
              <a:avLst/>
            </a:prstGeom>
          </p:spPr>
          <p:txBody>
            <a:bodyPr wrap="none">
              <a:spAutoFit/>
            </a:bodyPr>
            <a:lstStyle/>
            <a:p>
              <a:pPr algn="ctr"/>
              <a:r>
                <a:rPr lang="en-US" sz="800" dirty="0">
                  <a:solidFill>
                    <a:schemeClr val="bg1"/>
                  </a:solidFill>
                </a:rPr>
                <a:t>2%</a:t>
              </a:r>
              <a:endParaRPr lang="en-US" sz="800" dirty="0"/>
            </a:p>
          </p:txBody>
        </p:sp>
        <p:grpSp>
          <p:nvGrpSpPr>
            <p:cNvPr id="133" name="Group 132">
              <a:extLst>
                <a:ext uri="{FF2B5EF4-FFF2-40B4-BE49-F238E27FC236}">
                  <a16:creationId xmlns:a16="http://schemas.microsoft.com/office/drawing/2014/main" xmlns="" id="{B0A61F36-CDD7-7547-B0D8-B8FC92A83392}"/>
                </a:ext>
              </a:extLst>
            </p:cNvPr>
            <p:cNvGrpSpPr/>
            <p:nvPr/>
          </p:nvGrpSpPr>
          <p:grpSpPr>
            <a:xfrm>
              <a:off x="1011967" y="1203054"/>
              <a:ext cx="963395" cy="1608229"/>
              <a:chOff x="5270909" y="1010641"/>
              <a:chExt cx="963395" cy="1608229"/>
            </a:xfrm>
          </p:grpSpPr>
          <p:sp>
            <p:nvSpPr>
              <p:cNvPr id="137" name="Freeform 136">
                <a:extLst>
                  <a:ext uri="{FF2B5EF4-FFF2-40B4-BE49-F238E27FC236}">
                    <a16:creationId xmlns:a16="http://schemas.microsoft.com/office/drawing/2014/main" xmlns="" id="{0ECFCD4D-B21C-E243-B342-CF45A32C7AB4}"/>
                  </a:ext>
                </a:extLst>
              </p:cNvPr>
              <p:cNvSpPr/>
              <p:nvPr/>
            </p:nvSpPr>
            <p:spPr>
              <a:xfrm>
                <a:off x="5270909" y="1010641"/>
                <a:ext cx="934572" cy="1608229"/>
              </a:xfrm>
              <a:custGeom>
                <a:avLst/>
                <a:gdLst/>
                <a:ahLst/>
                <a:cxnLst>
                  <a:cxn ang="3cd4">
                    <a:pos x="hc" y="t"/>
                  </a:cxn>
                  <a:cxn ang="cd2">
                    <a:pos x="l" y="vc"/>
                  </a:cxn>
                  <a:cxn ang="cd4">
                    <a:pos x="hc" y="b"/>
                  </a:cxn>
                  <a:cxn ang="0">
                    <a:pos x="r" y="vc"/>
                  </a:cxn>
                </a:cxnLst>
                <a:rect l="l" t="t" r="r" b="b"/>
                <a:pathLst>
                  <a:path w="1936" h="3293">
                    <a:moveTo>
                      <a:pt x="0" y="629"/>
                    </a:moveTo>
                    <a:cubicBezTo>
                      <a:pt x="562" y="220"/>
                      <a:pt x="1239" y="0"/>
                      <a:pt x="1936" y="0"/>
                    </a:cubicBezTo>
                    <a:lnTo>
                      <a:pt x="1936" y="3293"/>
                    </a:lnTo>
                    <a:close/>
                  </a:path>
                </a:pathLst>
              </a:custGeom>
              <a:solidFill>
                <a:schemeClr val="accent4">
                  <a:alpha val="85000"/>
                </a:schemeClr>
              </a:solidFill>
              <a:ln w="25400" cap="flat">
                <a:noFill/>
                <a:prstDash val="solid"/>
              </a:ln>
            </p:spPr>
            <p:txBody>
              <a:bodyPr vert="horz" wrap="none" lIns="90000" tIns="45000" rIns="90000" bIns="45000" anchor="ctr" anchorCtr="1" compatLnSpc="0"/>
              <a:lstStyle/>
              <a:p>
                <a:pPr hangingPunct="0"/>
                <a:endParaRPr lang="en-US">
                  <a:latin typeface="Arial" pitchFamily="18"/>
                  <a:ea typeface="Arial Unicode MS" pitchFamily="2"/>
                  <a:cs typeface="Arial Unicode MS" pitchFamily="2"/>
                </a:endParaRPr>
              </a:p>
            </p:txBody>
          </p:sp>
          <p:sp>
            <p:nvSpPr>
              <p:cNvPr id="138" name="Text Box 11">
                <a:extLst>
                  <a:ext uri="{FF2B5EF4-FFF2-40B4-BE49-F238E27FC236}">
                    <a16:creationId xmlns:a16="http://schemas.microsoft.com/office/drawing/2014/main" xmlns="" id="{65206634-CB70-084A-8736-4CD02EF69FE4}"/>
                  </a:ext>
                </a:extLst>
              </p:cNvPr>
              <p:cNvSpPr txBox="1">
                <a:spLocks noChangeArrowheads="1"/>
              </p:cNvSpPr>
              <p:nvPr/>
            </p:nvSpPr>
            <p:spPr bwMode="auto">
              <a:xfrm>
                <a:off x="5370504" y="1309026"/>
                <a:ext cx="863800" cy="430887"/>
              </a:xfrm>
              <a:prstGeom prst="rect">
                <a:avLst/>
              </a:prstGeom>
              <a:noFill/>
              <a:ln w="9525">
                <a:noFill/>
                <a:miter lim="800000"/>
                <a:headEnd/>
                <a:tailEnd/>
              </a:ln>
              <a:effectLst/>
            </p:spPr>
            <p:txBody>
              <a:bodyPr wrap="square" lIns="0" tIns="0" rIns="0" bIns="0" anchor="ctr">
                <a:spAutoFit/>
              </a:bodyPr>
              <a:lstStyle/>
              <a:p>
                <a:pPr algn="ctr" eaLnBrk="0" hangingPunct="0">
                  <a:buSzPct val="90000"/>
                  <a:buFont typeface="Wingdings" pitchFamily="2" charset="2"/>
                  <a:buNone/>
                </a:pPr>
                <a:r>
                  <a:rPr lang="en-US" sz="1400" b="1" dirty="0">
                    <a:solidFill>
                      <a:schemeClr val="bg1"/>
                    </a:solidFill>
                  </a:rPr>
                  <a:t>Shadow</a:t>
                </a:r>
              </a:p>
              <a:p>
                <a:pPr algn="ctr" eaLnBrk="0" hangingPunct="0">
                  <a:buSzPct val="90000"/>
                  <a:buFont typeface="Wingdings" pitchFamily="2" charset="2"/>
                  <a:buNone/>
                </a:pPr>
                <a:r>
                  <a:rPr lang="en-US" sz="1400" b="1" dirty="0">
                    <a:solidFill>
                      <a:schemeClr val="bg1"/>
                    </a:solidFill>
                  </a:rPr>
                  <a:t>IT</a:t>
                </a:r>
              </a:p>
            </p:txBody>
          </p:sp>
        </p:grpSp>
        <p:sp>
          <p:nvSpPr>
            <p:cNvPr id="134" name="Pie 133">
              <a:extLst>
                <a:ext uri="{FF2B5EF4-FFF2-40B4-BE49-F238E27FC236}">
                  <a16:creationId xmlns:a16="http://schemas.microsoft.com/office/drawing/2014/main" xmlns="" id="{775CAA7D-9DF5-9E43-BCDE-0BC7AD8F68FB}"/>
                </a:ext>
              </a:extLst>
            </p:cNvPr>
            <p:cNvSpPr/>
            <p:nvPr/>
          </p:nvSpPr>
          <p:spPr>
            <a:xfrm>
              <a:off x="310037" y="1209553"/>
              <a:ext cx="3294094" cy="3274445"/>
            </a:xfrm>
            <a:prstGeom prst="pie">
              <a:avLst>
                <a:gd name="adj1" fmla="val 16204785"/>
                <a:gd name="adj2" fmla="val 14019604"/>
              </a:avLst>
            </a:prstGeom>
            <a:solidFill>
              <a:schemeClr val="bg1">
                <a:alpha val="90000"/>
              </a:schemeClr>
            </a:solidFill>
            <a:ln>
              <a:noFill/>
            </a:ln>
          </p:spPr>
          <p:txBody>
            <a:bodyPr vert="horz" wrap="square" lIns="91440" tIns="91440" rIns="91440" bIns="91440" numCol="1" rtlCol="0" anchor="t" anchorCtr="0" compatLnSpc="1">
              <a:prstTxWarp prst="textNoShape">
                <a:avLst/>
              </a:prstTxWarp>
            </a:bodyPr>
            <a:lstStyle/>
            <a:p>
              <a:pPr algn="ctr">
                <a:lnSpc>
                  <a:spcPct val="95000"/>
                </a:lnSpc>
              </a:pPr>
              <a:endParaRPr lang="en-US" sz="1200" dirty="0"/>
            </a:p>
          </p:txBody>
        </p:sp>
      </p:grpSp>
      <p:grpSp>
        <p:nvGrpSpPr>
          <p:cNvPr id="7" name="Group 6">
            <a:extLst>
              <a:ext uri="{FF2B5EF4-FFF2-40B4-BE49-F238E27FC236}">
                <a16:creationId xmlns:a16="http://schemas.microsoft.com/office/drawing/2014/main" xmlns="" id="{3550EB23-6CC3-404E-A9F2-4637264631C5}"/>
              </a:ext>
            </a:extLst>
          </p:cNvPr>
          <p:cNvGrpSpPr/>
          <p:nvPr/>
        </p:nvGrpSpPr>
        <p:grpSpPr>
          <a:xfrm>
            <a:off x="4425053" y="716155"/>
            <a:ext cx="4048295" cy="830997"/>
            <a:chOff x="4425052" y="716154"/>
            <a:chExt cx="4048295" cy="830996"/>
          </a:xfrm>
        </p:grpSpPr>
        <p:sp>
          <p:nvSpPr>
            <p:cNvPr id="4" name="TextBox 3">
              <a:extLst>
                <a:ext uri="{FF2B5EF4-FFF2-40B4-BE49-F238E27FC236}">
                  <a16:creationId xmlns:a16="http://schemas.microsoft.com/office/drawing/2014/main" xmlns="" id="{3492B0BD-A006-4344-B3E2-13D0D8535D24}"/>
                </a:ext>
              </a:extLst>
            </p:cNvPr>
            <p:cNvSpPr txBox="1"/>
            <p:nvPr/>
          </p:nvSpPr>
          <p:spPr>
            <a:xfrm>
              <a:off x="5314502" y="716154"/>
              <a:ext cx="3158845" cy="830996"/>
            </a:xfrm>
            <a:prstGeom prst="rect">
              <a:avLst/>
            </a:prstGeom>
            <a:noFill/>
          </p:spPr>
          <p:txBody>
            <a:bodyPr wrap="square" rtlCol="0">
              <a:spAutoFit/>
            </a:bodyPr>
            <a:lstStyle/>
            <a:p>
              <a:r>
                <a:rPr lang="en-US" sz="1600" b="1" dirty="0"/>
                <a:t>1. </a:t>
              </a:r>
              <a:r>
                <a:rPr lang="en-US" sz="1600" b="1" kern="0" dirty="0">
                  <a:cs typeface="Arial" panose="020B0604020202020204" pitchFamily="34" charset="0"/>
                </a:rPr>
                <a:t>Discover &amp; Govern</a:t>
              </a:r>
              <a:endParaRPr lang="en-US" sz="1600" b="1" kern="0" dirty="0">
                <a:solidFill>
                  <a:srgbClr val="53565A"/>
                </a:solidFill>
                <a:cs typeface="Arial" panose="020B0604020202020204" pitchFamily="34" charset="0"/>
              </a:endParaRPr>
            </a:p>
            <a:p>
              <a:r>
                <a:rPr lang="en-US" sz="1600" kern="0" dirty="0">
                  <a:solidFill>
                    <a:srgbClr val="53565A"/>
                  </a:solidFill>
                  <a:cs typeface="Arial" panose="020B0604020202020204" pitchFamily="34" charset="0"/>
                </a:rPr>
                <a:t>Discover &amp; </a:t>
              </a:r>
              <a:r>
                <a:rPr lang="en-US" sz="1600" kern="0" dirty="0">
                  <a:cs typeface="Arial" panose="020B0604020202020204" pitchFamily="34" charset="0"/>
                </a:rPr>
                <a:t>Coach on use of high risk</a:t>
              </a:r>
            </a:p>
          </p:txBody>
        </p:sp>
        <p:grpSp>
          <p:nvGrpSpPr>
            <p:cNvPr id="159" name="Group 18">
              <a:extLst>
                <a:ext uri="{FF2B5EF4-FFF2-40B4-BE49-F238E27FC236}">
                  <a16:creationId xmlns:a16="http://schemas.microsoft.com/office/drawing/2014/main" xmlns="" id="{9E451C32-6A5A-8D48-A249-1A04CB0157FC}"/>
                </a:ext>
              </a:extLst>
            </p:cNvPr>
            <p:cNvGrpSpPr>
              <a:grpSpLocks noChangeAspect="1"/>
            </p:cNvGrpSpPr>
            <p:nvPr/>
          </p:nvGrpSpPr>
          <p:grpSpPr bwMode="auto">
            <a:xfrm>
              <a:off x="4425052" y="921137"/>
              <a:ext cx="719893" cy="430177"/>
              <a:chOff x="2284" y="877"/>
              <a:chExt cx="246" cy="147"/>
            </a:xfrm>
          </p:grpSpPr>
          <p:sp>
            <p:nvSpPr>
              <p:cNvPr id="160" name="Freeform 19">
                <a:extLst>
                  <a:ext uri="{FF2B5EF4-FFF2-40B4-BE49-F238E27FC236}">
                    <a16:creationId xmlns:a16="http://schemas.microsoft.com/office/drawing/2014/main" xmlns="" id="{68EA3FC2-D371-9241-8122-ECDC10AF8E78}"/>
                  </a:ext>
                </a:extLst>
              </p:cNvPr>
              <p:cNvSpPr>
                <a:spLocks/>
              </p:cNvSpPr>
              <p:nvPr/>
            </p:nvSpPr>
            <p:spPr bwMode="auto">
              <a:xfrm flipH="1">
                <a:off x="2298" y="887"/>
                <a:ext cx="113" cy="125"/>
              </a:xfrm>
              <a:custGeom>
                <a:avLst/>
                <a:gdLst>
                  <a:gd name="T0" fmla="*/ 113 w 113"/>
                  <a:gd name="T1" fmla="*/ 61 h 125"/>
                  <a:gd name="T2" fmla="*/ 33 w 113"/>
                  <a:gd name="T3" fmla="*/ 1 h 125"/>
                  <a:gd name="T4" fmla="*/ 0 w 113"/>
                  <a:gd name="T5" fmla="*/ 0 h 125"/>
                  <a:gd name="T6" fmla="*/ 0 w 113"/>
                  <a:gd name="T7" fmla="*/ 125 h 125"/>
                  <a:gd name="T8" fmla="*/ 33 w 113"/>
                  <a:gd name="T9" fmla="*/ 125 h 125"/>
                  <a:gd name="T10" fmla="*/ 94 w 113"/>
                  <a:gd name="T11" fmla="*/ 87 h 125"/>
                  <a:gd name="T12" fmla="*/ 113 w 113"/>
                  <a:gd name="T13" fmla="*/ 61 h 125"/>
                </a:gdLst>
                <a:ahLst/>
                <a:cxnLst>
                  <a:cxn ang="0">
                    <a:pos x="T0" y="T1"/>
                  </a:cxn>
                  <a:cxn ang="0">
                    <a:pos x="T2" y="T3"/>
                  </a:cxn>
                  <a:cxn ang="0">
                    <a:pos x="T4" y="T5"/>
                  </a:cxn>
                  <a:cxn ang="0">
                    <a:pos x="T6" y="T7"/>
                  </a:cxn>
                  <a:cxn ang="0">
                    <a:pos x="T8" y="T9"/>
                  </a:cxn>
                  <a:cxn ang="0">
                    <a:pos x="T10" y="T11"/>
                  </a:cxn>
                  <a:cxn ang="0">
                    <a:pos x="T12" y="T13"/>
                  </a:cxn>
                </a:cxnLst>
                <a:rect l="0" t="0" r="r" b="b"/>
                <a:pathLst>
                  <a:path w="113" h="125">
                    <a:moveTo>
                      <a:pt x="113" y="61"/>
                    </a:moveTo>
                    <a:lnTo>
                      <a:pt x="33" y="1"/>
                    </a:lnTo>
                    <a:lnTo>
                      <a:pt x="0" y="0"/>
                    </a:lnTo>
                    <a:lnTo>
                      <a:pt x="0" y="125"/>
                    </a:lnTo>
                    <a:lnTo>
                      <a:pt x="33" y="125"/>
                    </a:lnTo>
                    <a:lnTo>
                      <a:pt x="94" y="87"/>
                    </a:lnTo>
                    <a:lnTo>
                      <a:pt x="113" y="6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19">
                <a:extLst>
                  <a:ext uri="{FF2B5EF4-FFF2-40B4-BE49-F238E27FC236}">
                    <a16:creationId xmlns:a16="http://schemas.microsoft.com/office/drawing/2014/main" xmlns="" id="{3C1F347F-BBCA-C640-ABEE-248860B8524D}"/>
                  </a:ext>
                </a:extLst>
              </p:cNvPr>
              <p:cNvSpPr>
                <a:spLocks/>
              </p:cNvSpPr>
              <p:nvPr/>
            </p:nvSpPr>
            <p:spPr bwMode="auto">
              <a:xfrm>
                <a:off x="2406" y="887"/>
                <a:ext cx="113" cy="125"/>
              </a:xfrm>
              <a:custGeom>
                <a:avLst/>
                <a:gdLst>
                  <a:gd name="T0" fmla="*/ 113 w 113"/>
                  <a:gd name="T1" fmla="*/ 61 h 125"/>
                  <a:gd name="T2" fmla="*/ 33 w 113"/>
                  <a:gd name="T3" fmla="*/ 1 h 125"/>
                  <a:gd name="T4" fmla="*/ 0 w 113"/>
                  <a:gd name="T5" fmla="*/ 0 h 125"/>
                  <a:gd name="T6" fmla="*/ 0 w 113"/>
                  <a:gd name="T7" fmla="*/ 125 h 125"/>
                  <a:gd name="T8" fmla="*/ 33 w 113"/>
                  <a:gd name="T9" fmla="*/ 125 h 125"/>
                  <a:gd name="T10" fmla="*/ 94 w 113"/>
                  <a:gd name="T11" fmla="*/ 87 h 125"/>
                  <a:gd name="T12" fmla="*/ 113 w 113"/>
                  <a:gd name="T13" fmla="*/ 61 h 125"/>
                </a:gdLst>
                <a:ahLst/>
                <a:cxnLst>
                  <a:cxn ang="0">
                    <a:pos x="T0" y="T1"/>
                  </a:cxn>
                  <a:cxn ang="0">
                    <a:pos x="T2" y="T3"/>
                  </a:cxn>
                  <a:cxn ang="0">
                    <a:pos x="T4" y="T5"/>
                  </a:cxn>
                  <a:cxn ang="0">
                    <a:pos x="T6" y="T7"/>
                  </a:cxn>
                  <a:cxn ang="0">
                    <a:pos x="T8" y="T9"/>
                  </a:cxn>
                  <a:cxn ang="0">
                    <a:pos x="T10" y="T11"/>
                  </a:cxn>
                  <a:cxn ang="0">
                    <a:pos x="T12" y="T13"/>
                  </a:cxn>
                </a:cxnLst>
                <a:rect l="0" t="0" r="r" b="b"/>
                <a:pathLst>
                  <a:path w="113" h="125">
                    <a:moveTo>
                      <a:pt x="113" y="61"/>
                    </a:moveTo>
                    <a:lnTo>
                      <a:pt x="33" y="1"/>
                    </a:lnTo>
                    <a:lnTo>
                      <a:pt x="0" y="0"/>
                    </a:lnTo>
                    <a:lnTo>
                      <a:pt x="0" y="125"/>
                    </a:lnTo>
                    <a:lnTo>
                      <a:pt x="33" y="125"/>
                    </a:lnTo>
                    <a:lnTo>
                      <a:pt x="94" y="87"/>
                    </a:lnTo>
                    <a:lnTo>
                      <a:pt x="113" y="61"/>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20">
                <a:extLst>
                  <a:ext uri="{FF2B5EF4-FFF2-40B4-BE49-F238E27FC236}">
                    <a16:creationId xmlns:a16="http://schemas.microsoft.com/office/drawing/2014/main" xmlns="" id="{A9186C43-AC5F-304D-B489-148BCAB23E6A}"/>
                  </a:ext>
                </a:extLst>
              </p:cNvPr>
              <p:cNvSpPr>
                <a:spLocks noEditPoints="1"/>
              </p:cNvSpPr>
              <p:nvPr/>
            </p:nvSpPr>
            <p:spPr bwMode="auto">
              <a:xfrm>
                <a:off x="2284" y="877"/>
                <a:ext cx="246" cy="147"/>
              </a:xfrm>
              <a:custGeom>
                <a:avLst/>
                <a:gdLst>
                  <a:gd name="T0" fmla="*/ 534 w 534"/>
                  <a:gd name="T1" fmla="*/ 159 h 318"/>
                  <a:gd name="T2" fmla="*/ 525 w 534"/>
                  <a:gd name="T3" fmla="*/ 150 h 318"/>
                  <a:gd name="T4" fmla="*/ 268 w 534"/>
                  <a:gd name="T5" fmla="*/ 0 h 318"/>
                  <a:gd name="T6" fmla="*/ 268 w 534"/>
                  <a:gd name="T7" fmla="*/ 0 h 318"/>
                  <a:gd name="T8" fmla="*/ 267 w 534"/>
                  <a:gd name="T9" fmla="*/ 0 h 318"/>
                  <a:gd name="T10" fmla="*/ 266 w 534"/>
                  <a:gd name="T11" fmla="*/ 0 h 318"/>
                  <a:gd name="T12" fmla="*/ 266 w 534"/>
                  <a:gd name="T13" fmla="*/ 0 h 318"/>
                  <a:gd name="T14" fmla="*/ 9 w 534"/>
                  <a:gd name="T15" fmla="*/ 150 h 318"/>
                  <a:gd name="T16" fmla="*/ 0 w 534"/>
                  <a:gd name="T17" fmla="*/ 159 h 318"/>
                  <a:gd name="T18" fmla="*/ 9 w 534"/>
                  <a:gd name="T19" fmla="*/ 168 h 318"/>
                  <a:gd name="T20" fmla="*/ 266 w 534"/>
                  <a:gd name="T21" fmla="*/ 318 h 318"/>
                  <a:gd name="T22" fmla="*/ 266 w 534"/>
                  <a:gd name="T23" fmla="*/ 318 h 318"/>
                  <a:gd name="T24" fmla="*/ 267 w 534"/>
                  <a:gd name="T25" fmla="*/ 318 h 318"/>
                  <a:gd name="T26" fmla="*/ 268 w 534"/>
                  <a:gd name="T27" fmla="*/ 318 h 318"/>
                  <a:gd name="T28" fmla="*/ 268 w 534"/>
                  <a:gd name="T29" fmla="*/ 318 h 318"/>
                  <a:gd name="T30" fmla="*/ 525 w 534"/>
                  <a:gd name="T31" fmla="*/ 168 h 318"/>
                  <a:gd name="T32" fmla="*/ 534 w 534"/>
                  <a:gd name="T33" fmla="*/ 159 h 318"/>
                  <a:gd name="T34" fmla="*/ 266 w 534"/>
                  <a:gd name="T35" fmla="*/ 283 h 318"/>
                  <a:gd name="T36" fmla="*/ 142 w 534"/>
                  <a:gd name="T37" fmla="*/ 159 h 318"/>
                  <a:gd name="T38" fmla="*/ 266 w 534"/>
                  <a:gd name="T39" fmla="*/ 34 h 318"/>
                  <a:gd name="T40" fmla="*/ 391 w 534"/>
                  <a:gd name="T41" fmla="*/ 159 h 318"/>
                  <a:gd name="T42" fmla="*/ 266 w 534"/>
                  <a:gd name="T43" fmla="*/ 283 h 318"/>
                  <a:gd name="T44" fmla="*/ 146 w 534"/>
                  <a:gd name="T45" fmla="*/ 69 h 318"/>
                  <a:gd name="T46" fmla="*/ 116 w 534"/>
                  <a:gd name="T47" fmla="*/ 159 h 318"/>
                  <a:gd name="T48" fmla="*/ 148 w 534"/>
                  <a:gd name="T49" fmla="*/ 251 h 318"/>
                  <a:gd name="T50" fmla="*/ 36 w 534"/>
                  <a:gd name="T51" fmla="*/ 159 h 318"/>
                  <a:gd name="T52" fmla="*/ 146 w 534"/>
                  <a:gd name="T53" fmla="*/ 69 h 318"/>
                  <a:gd name="T54" fmla="*/ 386 w 534"/>
                  <a:gd name="T55" fmla="*/ 250 h 318"/>
                  <a:gd name="T56" fmla="*/ 417 w 534"/>
                  <a:gd name="T57" fmla="*/ 159 h 318"/>
                  <a:gd name="T58" fmla="*/ 390 w 534"/>
                  <a:gd name="T59" fmla="*/ 73 h 318"/>
                  <a:gd name="T60" fmla="*/ 498 w 534"/>
                  <a:gd name="T61" fmla="*/ 159 h 318"/>
                  <a:gd name="T62" fmla="*/ 386 w 534"/>
                  <a:gd name="T63" fmla="*/ 250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4" h="318">
                    <a:moveTo>
                      <a:pt x="534" y="159"/>
                    </a:moveTo>
                    <a:cubicBezTo>
                      <a:pt x="525" y="150"/>
                      <a:pt x="525" y="150"/>
                      <a:pt x="525" y="150"/>
                    </a:cubicBezTo>
                    <a:cubicBezTo>
                      <a:pt x="470" y="94"/>
                      <a:pt x="353" y="1"/>
                      <a:pt x="268" y="0"/>
                    </a:cubicBezTo>
                    <a:cubicBezTo>
                      <a:pt x="268" y="0"/>
                      <a:pt x="268" y="0"/>
                      <a:pt x="268" y="0"/>
                    </a:cubicBezTo>
                    <a:cubicBezTo>
                      <a:pt x="267" y="0"/>
                      <a:pt x="267" y="0"/>
                      <a:pt x="267" y="0"/>
                    </a:cubicBezTo>
                    <a:cubicBezTo>
                      <a:pt x="267" y="0"/>
                      <a:pt x="267" y="0"/>
                      <a:pt x="266" y="0"/>
                    </a:cubicBezTo>
                    <a:cubicBezTo>
                      <a:pt x="266" y="0"/>
                      <a:pt x="266" y="0"/>
                      <a:pt x="266" y="0"/>
                    </a:cubicBezTo>
                    <a:cubicBezTo>
                      <a:pt x="195" y="0"/>
                      <a:pt x="108" y="51"/>
                      <a:pt x="9" y="150"/>
                    </a:cubicBezTo>
                    <a:cubicBezTo>
                      <a:pt x="0" y="159"/>
                      <a:pt x="0" y="159"/>
                      <a:pt x="0" y="159"/>
                    </a:cubicBezTo>
                    <a:cubicBezTo>
                      <a:pt x="9" y="168"/>
                      <a:pt x="9" y="168"/>
                      <a:pt x="9" y="168"/>
                    </a:cubicBezTo>
                    <a:cubicBezTo>
                      <a:pt x="111" y="270"/>
                      <a:pt x="193" y="318"/>
                      <a:pt x="266" y="318"/>
                    </a:cubicBezTo>
                    <a:cubicBezTo>
                      <a:pt x="266" y="318"/>
                      <a:pt x="266" y="318"/>
                      <a:pt x="266" y="318"/>
                    </a:cubicBezTo>
                    <a:cubicBezTo>
                      <a:pt x="267" y="318"/>
                      <a:pt x="267" y="318"/>
                      <a:pt x="267" y="318"/>
                    </a:cubicBezTo>
                    <a:cubicBezTo>
                      <a:pt x="267" y="318"/>
                      <a:pt x="267" y="318"/>
                      <a:pt x="268" y="318"/>
                    </a:cubicBezTo>
                    <a:cubicBezTo>
                      <a:pt x="268" y="318"/>
                      <a:pt x="268" y="318"/>
                      <a:pt x="268" y="318"/>
                    </a:cubicBezTo>
                    <a:cubicBezTo>
                      <a:pt x="362" y="317"/>
                      <a:pt x="469" y="224"/>
                      <a:pt x="525" y="168"/>
                    </a:cubicBezTo>
                    <a:lnTo>
                      <a:pt x="534" y="159"/>
                    </a:lnTo>
                    <a:close/>
                    <a:moveTo>
                      <a:pt x="266" y="283"/>
                    </a:moveTo>
                    <a:cubicBezTo>
                      <a:pt x="198" y="283"/>
                      <a:pt x="142" y="227"/>
                      <a:pt x="142" y="159"/>
                    </a:cubicBezTo>
                    <a:cubicBezTo>
                      <a:pt x="142" y="90"/>
                      <a:pt x="198" y="34"/>
                      <a:pt x="266" y="34"/>
                    </a:cubicBezTo>
                    <a:cubicBezTo>
                      <a:pt x="335" y="34"/>
                      <a:pt x="391" y="90"/>
                      <a:pt x="391" y="159"/>
                    </a:cubicBezTo>
                    <a:cubicBezTo>
                      <a:pt x="391" y="227"/>
                      <a:pt x="335" y="283"/>
                      <a:pt x="266" y="283"/>
                    </a:cubicBezTo>
                    <a:close/>
                    <a:moveTo>
                      <a:pt x="146" y="69"/>
                    </a:moveTo>
                    <a:cubicBezTo>
                      <a:pt x="127" y="94"/>
                      <a:pt x="116" y="125"/>
                      <a:pt x="116" y="159"/>
                    </a:cubicBezTo>
                    <a:cubicBezTo>
                      <a:pt x="116" y="193"/>
                      <a:pt x="128" y="225"/>
                      <a:pt x="148" y="251"/>
                    </a:cubicBezTo>
                    <a:cubicBezTo>
                      <a:pt x="113" y="229"/>
                      <a:pt x="76" y="198"/>
                      <a:pt x="36" y="159"/>
                    </a:cubicBezTo>
                    <a:cubicBezTo>
                      <a:pt x="75" y="121"/>
                      <a:pt x="112" y="91"/>
                      <a:pt x="146" y="69"/>
                    </a:cubicBezTo>
                    <a:close/>
                    <a:moveTo>
                      <a:pt x="386" y="250"/>
                    </a:moveTo>
                    <a:cubicBezTo>
                      <a:pt x="405" y="224"/>
                      <a:pt x="417" y="193"/>
                      <a:pt x="417" y="159"/>
                    </a:cubicBezTo>
                    <a:cubicBezTo>
                      <a:pt x="417" y="127"/>
                      <a:pt x="407" y="98"/>
                      <a:pt x="390" y="73"/>
                    </a:cubicBezTo>
                    <a:cubicBezTo>
                      <a:pt x="428" y="98"/>
                      <a:pt x="466" y="129"/>
                      <a:pt x="498" y="159"/>
                    </a:cubicBezTo>
                    <a:cubicBezTo>
                      <a:pt x="459" y="197"/>
                      <a:pt x="421" y="228"/>
                      <a:pt x="386" y="250"/>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3" name="Oval 21">
                <a:extLst>
                  <a:ext uri="{FF2B5EF4-FFF2-40B4-BE49-F238E27FC236}">
                    <a16:creationId xmlns:a16="http://schemas.microsoft.com/office/drawing/2014/main" xmlns="" id="{556FD8DF-E38C-704C-9C66-D6D934D88483}"/>
                  </a:ext>
                </a:extLst>
              </p:cNvPr>
              <p:cNvSpPr>
                <a:spLocks noChangeArrowheads="1"/>
              </p:cNvSpPr>
              <p:nvPr/>
            </p:nvSpPr>
            <p:spPr bwMode="auto">
              <a:xfrm>
                <a:off x="2379" y="923"/>
                <a:ext cx="55" cy="55"/>
              </a:xfrm>
              <a:prstGeom prst="ellipse">
                <a:avLst/>
              </a:pr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9" name="Group 8">
            <a:extLst>
              <a:ext uri="{FF2B5EF4-FFF2-40B4-BE49-F238E27FC236}">
                <a16:creationId xmlns:a16="http://schemas.microsoft.com/office/drawing/2014/main" xmlns="" id="{0A83F23A-A19F-C44F-8E42-06E4A63A10DD}"/>
              </a:ext>
            </a:extLst>
          </p:cNvPr>
          <p:cNvGrpSpPr/>
          <p:nvPr/>
        </p:nvGrpSpPr>
        <p:grpSpPr>
          <a:xfrm>
            <a:off x="4340389" y="3720077"/>
            <a:ext cx="4132958" cy="830997"/>
            <a:chOff x="4340389" y="3720075"/>
            <a:chExt cx="4132958" cy="830997"/>
          </a:xfrm>
        </p:grpSpPr>
        <p:sp>
          <p:nvSpPr>
            <p:cNvPr id="24" name="TextBox 23">
              <a:extLst>
                <a:ext uri="{FF2B5EF4-FFF2-40B4-BE49-F238E27FC236}">
                  <a16:creationId xmlns:a16="http://schemas.microsoft.com/office/drawing/2014/main" xmlns="" id="{0576EDCB-7D97-6244-A00F-2983159A626C}"/>
                </a:ext>
              </a:extLst>
            </p:cNvPr>
            <p:cNvSpPr txBox="1"/>
            <p:nvPr/>
          </p:nvSpPr>
          <p:spPr>
            <a:xfrm>
              <a:off x="5314502" y="3720075"/>
              <a:ext cx="3158845" cy="830997"/>
            </a:xfrm>
            <a:prstGeom prst="rect">
              <a:avLst/>
            </a:prstGeom>
            <a:noFill/>
          </p:spPr>
          <p:txBody>
            <a:bodyPr wrap="square" rtlCol="0">
              <a:spAutoFit/>
            </a:bodyPr>
            <a:lstStyle/>
            <a:p>
              <a:r>
                <a:rPr lang="en-US" sz="1600" b="1" dirty="0"/>
                <a:t>3. </a:t>
              </a:r>
              <a:r>
                <a:rPr lang="en-US" sz="1600" b="1" kern="0" dirty="0">
                  <a:cs typeface="Arial" panose="020B0604020202020204" pitchFamily="34" charset="0"/>
                </a:rPr>
                <a:t>Data Loss Prevention</a:t>
              </a:r>
              <a:endParaRPr lang="en-US" sz="1600" b="1" kern="0" dirty="0">
                <a:solidFill>
                  <a:srgbClr val="53565A"/>
                </a:solidFill>
                <a:cs typeface="Arial" panose="020B0604020202020204" pitchFamily="34" charset="0"/>
              </a:endParaRPr>
            </a:p>
            <a:p>
              <a:r>
                <a:rPr lang="en-US" sz="1600" kern="0" dirty="0">
                  <a:solidFill>
                    <a:srgbClr val="53565A"/>
                  </a:solidFill>
                  <a:cs typeface="Arial" panose="020B0604020202020204" pitchFamily="34" charset="0"/>
                </a:rPr>
                <a:t>Prevent data exfiltration to medium risk services</a:t>
              </a:r>
            </a:p>
          </p:txBody>
        </p:sp>
        <p:grpSp>
          <p:nvGrpSpPr>
            <p:cNvPr id="164" name="Group 163">
              <a:extLst>
                <a:ext uri="{FF2B5EF4-FFF2-40B4-BE49-F238E27FC236}">
                  <a16:creationId xmlns:a16="http://schemas.microsoft.com/office/drawing/2014/main" xmlns="" id="{07D0C5F3-7F9B-6547-9DDE-EC57F02D3380}"/>
                </a:ext>
              </a:extLst>
            </p:cNvPr>
            <p:cNvGrpSpPr/>
            <p:nvPr/>
          </p:nvGrpSpPr>
          <p:grpSpPr>
            <a:xfrm>
              <a:off x="4340389" y="3835694"/>
              <a:ext cx="842058" cy="599757"/>
              <a:chOff x="6812532" y="1328039"/>
              <a:chExt cx="500279" cy="356325"/>
            </a:xfrm>
          </p:grpSpPr>
          <p:sp>
            <p:nvSpPr>
              <p:cNvPr id="165" name="Freeform 5">
                <a:extLst>
                  <a:ext uri="{FF2B5EF4-FFF2-40B4-BE49-F238E27FC236}">
                    <a16:creationId xmlns:a16="http://schemas.microsoft.com/office/drawing/2014/main" xmlns="" id="{682B73A4-1EF2-6A45-A221-A8DE0BF21951}"/>
                  </a:ext>
                </a:extLst>
              </p:cNvPr>
              <p:cNvSpPr>
                <a:spLocks/>
              </p:cNvSpPr>
              <p:nvPr/>
            </p:nvSpPr>
            <p:spPr bwMode="auto">
              <a:xfrm>
                <a:off x="6831388" y="1335795"/>
                <a:ext cx="375201" cy="281144"/>
              </a:xfrm>
              <a:custGeom>
                <a:avLst/>
                <a:gdLst>
                  <a:gd name="T0" fmla="*/ 516 w 825"/>
                  <a:gd name="T1" fmla="*/ 0 h 617"/>
                  <a:gd name="T2" fmla="*/ 226 w 825"/>
                  <a:gd name="T3" fmla="*/ 206 h 617"/>
                  <a:gd name="T4" fmla="*/ 0 w 825"/>
                  <a:gd name="T5" fmla="*/ 206 h 617"/>
                  <a:gd name="T6" fmla="*/ 0 w 825"/>
                  <a:gd name="T7" fmla="*/ 396 h 617"/>
                  <a:gd name="T8" fmla="*/ 221 w 825"/>
                  <a:gd name="T9" fmla="*/ 396 h 617"/>
                  <a:gd name="T10" fmla="*/ 516 w 825"/>
                  <a:gd name="T11" fmla="*/ 617 h 617"/>
                  <a:gd name="T12" fmla="*/ 825 w 825"/>
                  <a:gd name="T13" fmla="*/ 308 h 617"/>
                  <a:gd name="T14" fmla="*/ 516 w 825"/>
                  <a:gd name="T15" fmla="*/ 0 h 6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5" h="617">
                    <a:moveTo>
                      <a:pt x="516" y="0"/>
                    </a:moveTo>
                    <a:cubicBezTo>
                      <a:pt x="382" y="0"/>
                      <a:pt x="268" y="86"/>
                      <a:pt x="226" y="206"/>
                    </a:cubicBezTo>
                    <a:cubicBezTo>
                      <a:pt x="0" y="206"/>
                      <a:pt x="0" y="206"/>
                      <a:pt x="0" y="206"/>
                    </a:cubicBezTo>
                    <a:cubicBezTo>
                      <a:pt x="0" y="396"/>
                      <a:pt x="0" y="396"/>
                      <a:pt x="0" y="396"/>
                    </a:cubicBezTo>
                    <a:cubicBezTo>
                      <a:pt x="221" y="396"/>
                      <a:pt x="221" y="396"/>
                      <a:pt x="221" y="396"/>
                    </a:cubicBezTo>
                    <a:cubicBezTo>
                      <a:pt x="259" y="524"/>
                      <a:pt x="377" y="617"/>
                      <a:pt x="516" y="617"/>
                    </a:cubicBezTo>
                    <a:cubicBezTo>
                      <a:pt x="687" y="617"/>
                      <a:pt x="825" y="479"/>
                      <a:pt x="825" y="308"/>
                    </a:cubicBezTo>
                    <a:cubicBezTo>
                      <a:pt x="825" y="138"/>
                      <a:pt x="687" y="0"/>
                      <a:pt x="51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166" name="Group 49">
                <a:extLst>
                  <a:ext uri="{FF2B5EF4-FFF2-40B4-BE49-F238E27FC236}">
                    <a16:creationId xmlns:a16="http://schemas.microsoft.com/office/drawing/2014/main" xmlns="" id="{1BF320CB-E9D4-B84C-9173-11865D9E9AA4}"/>
                  </a:ext>
                </a:extLst>
              </p:cNvPr>
              <p:cNvGrpSpPr>
                <a:grpSpLocks noChangeAspect="1"/>
              </p:cNvGrpSpPr>
              <p:nvPr/>
            </p:nvGrpSpPr>
            <p:grpSpPr bwMode="auto">
              <a:xfrm>
                <a:off x="6812532" y="1328039"/>
                <a:ext cx="500279" cy="356325"/>
                <a:chOff x="3654" y="2371"/>
                <a:chExt cx="914" cy="651"/>
              </a:xfrm>
            </p:grpSpPr>
            <p:sp>
              <p:nvSpPr>
                <p:cNvPr id="167" name="Freeform 50">
                  <a:extLst>
                    <a:ext uri="{FF2B5EF4-FFF2-40B4-BE49-F238E27FC236}">
                      <a16:creationId xmlns:a16="http://schemas.microsoft.com/office/drawing/2014/main" xmlns="" id="{46528C91-9471-4C45-BACC-4325641FF361}"/>
                    </a:ext>
                  </a:extLst>
                </p:cNvPr>
                <p:cNvSpPr>
                  <a:spLocks/>
                </p:cNvSpPr>
                <p:nvPr/>
              </p:nvSpPr>
              <p:spPr bwMode="auto">
                <a:xfrm>
                  <a:off x="4122" y="2403"/>
                  <a:ext cx="430" cy="496"/>
                </a:xfrm>
                <a:custGeom>
                  <a:avLst/>
                  <a:gdLst>
                    <a:gd name="T0" fmla="*/ 81 w 81"/>
                    <a:gd name="T1" fmla="*/ 27 h 93"/>
                    <a:gd name="T2" fmla="*/ 41 w 81"/>
                    <a:gd name="T3" fmla="*/ 27 h 93"/>
                    <a:gd name="T4" fmla="*/ 0 w 81"/>
                    <a:gd name="T5" fmla="*/ 0 h 93"/>
                    <a:gd name="T6" fmla="*/ 0 w 81"/>
                    <a:gd name="T7" fmla="*/ 31 h 93"/>
                    <a:gd name="T8" fmla="*/ 8 w 81"/>
                    <a:gd name="T9" fmla="*/ 31 h 93"/>
                    <a:gd name="T10" fmla="*/ 8 w 81"/>
                    <a:gd name="T11" fmla="*/ 64 h 93"/>
                    <a:gd name="T12" fmla="*/ 0 w 81"/>
                    <a:gd name="T13" fmla="*/ 64 h 93"/>
                    <a:gd name="T14" fmla="*/ 0 w 81"/>
                    <a:gd name="T15" fmla="*/ 93 h 93"/>
                    <a:gd name="T16" fmla="*/ 42 w 81"/>
                    <a:gd name="T17" fmla="*/ 61 h 93"/>
                    <a:gd name="T18" fmla="*/ 81 w 81"/>
                    <a:gd name="T19" fmla="*/ 61 h 93"/>
                    <a:gd name="T20" fmla="*/ 81 w 81"/>
                    <a:gd name="T21" fmla="*/ 27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1" h="93">
                      <a:moveTo>
                        <a:pt x="81" y="27"/>
                      </a:moveTo>
                      <a:cubicBezTo>
                        <a:pt x="41" y="27"/>
                        <a:pt x="41" y="27"/>
                        <a:pt x="41" y="27"/>
                      </a:cubicBezTo>
                      <a:cubicBezTo>
                        <a:pt x="33" y="12"/>
                        <a:pt x="18" y="1"/>
                        <a:pt x="0" y="0"/>
                      </a:cubicBezTo>
                      <a:cubicBezTo>
                        <a:pt x="0" y="31"/>
                        <a:pt x="0" y="31"/>
                        <a:pt x="0" y="31"/>
                      </a:cubicBezTo>
                      <a:cubicBezTo>
                        <a:pt x="8" y="31"/>
                        <a:pt x="8" y="31"/>
                        <a:pt x="8" y="31"/>
                      </a:cubicBezTo>
                      <a:cubicBezTo>
                        <a:pt x="8" y="64"/>
                        <a:pt x="8" y="64"/>
                        <a:pt x="8" y="64"/>
                      </a:cubicBezTo>
                      <a:cubicBezTo>
                        <a:pt x="0" y="64"/>
                        <a:pt x="0" y="64"/>
                        <a:pt x="0" y="64"/>
                      </a:cubicBezTo>
                      <a:cubicBezTo>
                        <a:pt x="0" y="93"/>
                        <a:pt x="0" y="93"/>
                        <a:pt x="0" y="93"/>
                      </a:cubicBezTo>
                      <a:cubicBezTo>
                        <a:pt x="20" y="92"/>
                        <a:pt x="36" y="79"/>
                        <a:pt x="42" y="61"/>
                      </a:cubicBezTo>
                      <a:cubicBezTo>
                        <a:pt x="81" y="61"/>
                        <a:pt x="81" y="61"/>
                        <a:pt x="81" y="61"/>
                      </a:cubicBezTo>
                      <a:lnTo>
                        <a:pt x="81" y="27"/>
                      </a:ln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8" name="Freeform 51">
                  <a:extLst>
                    <a:ext uri="{FF2B5EF4-FFF2-40B4-BE49-F238E27FC236}">
                      <a16:creationId xmlns:a16="http://schemas.microsoft.com/office/drawing/2014/main" xmlns="" id="{43FA6E7D-790F-9F46-BE4E-0772C45EF58F}"/>
                    </a:ext>
                  </a:extLst>
                </p:cNvPr>
                <p:cNvSpPr>
                  <a:spLocks noEditPoints="1"/>
                </p:cNvSpPr>
                <p:nvPr/>
              </p:nvSpPr>
              <p:spPr bwMode="auto">
                <a:xfrm>
                  <a:off x="3845" y="2371"/>
                  <a:ext cx="649" cy="651"/>
                </a:xfrm>
                <a:custGeom>
                  <a:avLst/>
                  <a:gdLst>
                    <a:gd name="T0" fmla="*/ 122 w 122"/>
                    <a:gd name="T1" fmla="*/ 116 h 122"/>
                    <a:gd name="T2" fmla="*/ 91 w 122"/>
                    <a:gd name="T3" fmla="*/ 85 h 122"/>
                    <a:gd name="T4" fmla="*/ 103 w 122"/>
                    <a:gd name="T5" fmla="*/ 52 h 122"/>
                    <a:gd name="T6" fmla="*/ 52 w 122"/>
                    <a:gd name="T7" fmla="*/ 0 h 122"/>
                    <a:gd name="T8" fmla="*/ 0 w 122"/>
                    <a:gd name="T9" fmla="*/ 52 h 122"/>
                    <a:gd name="T10" fmla="*/ 52 w 122"/>
                    <a:gd name="T11" fmla="*/ 103 h 122"/>
                    <a:gd name="T12" fmla="*/ 85 w 122"/>
                    <a:gd name="T13" fmla="*/ 91 h 122"/>
                    <a:gd name="T14" fmla="*/ 116 w 122"/>
                    <a:gd name="T15" fmla="*/ 122 h 122"/>
                    <a:gd name="T16" fmla="*/ 122 w 122"/>
                    <a:gd name="T17" fmla="*/ 116 h 122"/>
                    <a:gd name="T18" fmla="*/ 52 w 122"/>
                    <a:gd name="T19" fmla="*/ 94 h 122"/>
                    <a:gd name="T20" fmla="*/ 9 w 122"/>
                    <a:gd name="T21" fmla="*/ 52 h 122"/>
                    <a:gd name="T22" fmla="*/ 52 w 122"/>
                    <a:gd name="T23" fmla="*/ 9 h 122"/>
                    <a:gd name="T24" fmla="*/ 95 w 122"/>
                    <a:gd name="T25" fmla="*/ 52 h 122"/>
                    <a:gd name="T26" fmla="*/ 52 w 122"/>
                    <a:gd name="T27" fmla="*/ 94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2" h="122">
                      <a:moveTo>
                        <a:pt x="122" y="116"/>
                      </a:moveTo>
                      <a:cubicBezTo>
                        <a:pt x="91" y="85"/>
                        <a:pt x="91" y="85"/>
                        <a:pt x="91" y="85"/>
                      </a:cubicBezTo>
                      <a:cubicBezTo>
                        <a:pt x="98" y="76"/>
                        <a:pt x="103" y="64"/>
                        <a:pt x="103" y="52"/>
                      </a:cubicBezTo>
                      <a:cubicBezTo>
                        <a:pt x="103" y="23"/>
                        <a:pt x="80" y="0"/>
                        <a:pt x="52" y="0"/>
                      </a:cubicBezTo>
                      <a:cubicBezTo>
                        <a:pt x="23" y="0"/>
                        <a:pt x="0" y="23"/>
                        <a:pt x="0" y="52"/>
                      </a:cubicBezTo>
                      <a:cubicBezTo>
                        <a:pt x="0" y="80"/>
                        <a:pt x="23" y="103"/>
                        <a:pt x="52" y="103"/>
                      </a:cubicBezTo>
                      <a:cubicBezTo>
                        <a:pt x="64" y="103"/>
                        <a:pt x="76" y="98"/>
                        <a:pt x="85" y="91"/>
                      </a:cubicBezTo>
                      <a:cubicBezTo>
                        <a:pt x="116" y="122"/>
                        <a:pt x="116" y="122"/>
                        <a:pt x="116" y="122"/>
                      </a:cubicBezTo>
                      <a:lnTo>
                        <a:pt x="122" y="116"/>
                      </a:lnTo>
                      <a:close/>
                      <a:moveTo>
                        <a:pt x="52" y="94"/>
                      </a:moveTo>
                      <a:cubicBezTo>
                        <a:pt x="28" y="94"/>
                        <a:pt x="9" y="75"/>
                        <a:pt x="9" y="52"/>
                      </a:cubicBezTo>
                      <a:cubicBezTo>
                        <a:pt x="9" y="28"/>
                        <a:pt x="28" y="9"/>
                        <a:pt x="52" y="9"/>
                      </a:cubicBezTo>
                      <a:cubicBezTo>
                        <a:pt x="75" y="9"/>
                        <a:pt x="95" y="28"/>
                        <a:pt x="95" y="52"/>
                      </a:cubicBezTo>
                      <a:cubicBezTo>
                        <a:pt x="95" y="75"/>
                        <a:pt x="75" y="94"/>
                        <a:pt x="52" y="94"/>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9" name="Freeform 52">
                  <a:extLst>
                    <a:ext uri="{FF2B5EF4-FFF2-40B4-BE49-F238E27FC236}">
                      <a16:creationId xmlns:a16="http://schemas.microsoft.com/office/drawing/2014/main" xmlns="" id="{715C72D5-55CC-DA47-87B8-E55B0D1A35C8}"/>
                    </a:ext>
                  </a:extLst>
                </p:cNvPr>
                <p:cNvSpPr>
                  <a:spLocks noEditPoints="1"/>
                </p:cNvSpPr>
                <p:nvPr/>
              </p:nvSpPr>
              <p:spPr bwMode="auto">
                <a:xfrm>
                  <a:off x="3798" y="2627"/>
                  <a:ext cx="637" cy="32"/>
                </a:xfrm>
                <a:custGeom>
                  <a:avLst/>
                  <a:gdLst>
                    <a:gd name="T0" fmla="*/ 26 w 637"/>
                    <a:gd name="T1" fmla="*/ 32 h 32"/>
                    <a:gd name="T2" fmla="*/ 0 w 637"/>
                    <a:gd name="T3" fmla="*/ 32 h 32"/>
                    <a:gd name="T4" fmla="*/ 0 w 637"/>
                    <a:gd name="T5" fmla="*/ 5 h 32"/>
                    <a:gd name="T6" fmla="*/ 26 w 637"/>
                    <a:gd name="T7" fmla="*/ 5 h 32"/>
                    <a:gd name="T8" fmla="*/ 26 w 637"/>
                    <a:gd name="T9" fmla="*/ 32 h 32"/>
                    <a:gd name="T10" fmla="*/ 334 w 637"/>
                    <a:gd name="T11" fmla="*/ 0 h 32"/>
                    <a:gd name="T12" fmla="*/ 308 w 637"/>
                    <a:gd name="T13" fmla="*/ 0 h 32"/>
                    <a:gd name="T14" fmla="*/ 308 w 637"/>
                    <a:gd name="T15" fmla="*/ 27 h 32"/>
                    <a:gd name="T16" fmla="*/ 334 w 637"/>
                    <a:gd name="T17" fmla="*/ 27 h 32"/>
                    <a:gd name="T18" fmla="*/ 334 w 637"/>
                    <a:gd name="T19" fmla="*/ 0 h 32"/>
                    <a:gd name="T20" fmla="*/ 637 w 637"/>
                    <a:gd name="T21" fmla="*/ 5 h 32"/>
                    <a:gd name="T22" fmla="*/ 611 w 637"/>
                    <a:gd name="T23" fmla="*/ 5 h 32"/>
                    <a:gd name="T24" fmla="*/ 611 w 637"/>
                    <a:gd name="T25" fmla="*/ 32 h 32"/>
                    <a:gd name="T26" fmla="*/ 637 w 637"/>
                    <a:gd name="T27" fmla="*/ 32 h 32"/>
                    <a:gd name="T28" fmla="*/ 637 w 637"/>
                    <a:gd name="T29"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37" h="32">
                      <a:moveTo>
                        <a:pt x="26" y="32"/>
                      </a:moveTo>
                      <a:lnTo>
                        <a:pt x="0" y="32"/>
                      </a:lnTo>
                      <a:lnTo>
                        <a:pt x="0" y="5"/>
                      </a:lnTo>
                      <a:lnTo>
                        <a:pt x="26" y="5"/>
                      </a:lnTo>
                      <a:lnTo>
                        <a:pt x="26" y="32"/>
                      </a:lnTo>
                      <a:close/>
                      <a:moveTo>
                        <a:pt x="334" y="0"/>
                      </a:moveTo>
                      <a:lnTo>
                        <a:pt x="308" y="0"/>
                      </a:lnTo>
                      <a:lnTo>
                        <a:pt x="308" y="27"/>
                      </a:lnTo>
                      <a:lnTo>
                        <a:pt x="334" y="27"/>
                      </a:lnTo>
                      <a:lnTo>
                        <a:pt x="334" y="0"/>
                      </a:lnTo>
                      <a:close/>
                      <a:moveTo>
                        <a:pt x="637" y="5"/>
                      </a:moveTo>
                      <a:lnTo>
                        <a:pt x="611" y="5"/>
                      </a:lnTo>
                      <a:lnTo>
                        <a:pt x="611" y="32"/>
                      </a:lnTo>
                      <a:lnTo>
                        <a:pt x="637" y="32"/>
                      </a:lnTo>
                      <a:lnTo>
                        <a:pt x="637" y="5"/>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0" name="Freeform 53">
                  <a:extLst>
                    <a:ext uri="{FF2B5EF4-FFF2-40B4-BE49-F238E27FC236}">
                      <a16:creationId xmlns:a16="http://schemas.microsoft.com/office/drawing/2014/main" xmlns="" id="{9CA0B603-260C-ED46-AD2F-372E8EF0B570}"/>
                    </a:ext>
                  </a:extLst>
                </p:cNvPr>
                <p:cNvSpPr>
                  <a:spLocks noEditPoints="1"/>
                </p:cNvSpPr>
                <p:nvPr/>
              </p:nvSpPr>
              <p:spPr bwMode="auto">
                <a:xfrm>
                  <a:off x="3654" y="2536"/>
                  <a:ext cx="914" cy="251"/>
                </a:xfrm>
                <a:custGeom>
                  <a:avLst/>
                  <a:gdLst>
                    <a:gd name="T0" fmla="*/ 100 w 172"/>
                    <a:gd name="T1" fmla="*/ 41 h 47"/>
                    <a:gd name="T2" fmla="*/ 74 w 172"/>
                    <a:gd name="T3" fmla="*/ 41 h 47"/>
                    <a:gd name="T4" fmla="*/ 74 w 172"/>
                    <a:gd name="T5" fmla="*/ 2 h 47"/>
                    <a:gd name="T6" fmla="*/ 100 w 172"/>
                    <a:gd name="T7" fmla="*/ 2 h 47"/>
                    <a:gd name="T8" fmla="*/ 100 w 172"/>
                    <a:gd name="T9" fmla="*/ 41 h 47"/>
                    <a:gd name="T10" fmla="*/ 79 w 172"/>
                    <a:gd name="T11" fmla="*/ 36 h 47"/>
                    <a:gd name="T12" fmla="*/ 95 w 172"/>
                    <a:gd name="T13" fmla="*/ 36 h 47"/>
                    <a:gd name="T14" fmla="*/ 95 w 172"/>
                    <a:gd name="T15" fmla="*/ 7 h 47"/>
                    <a:gd name="T16" fmla="*/ 79 w 172"/>
                    <a:gd name="T17" fmla="*/ 7 h 47"/>
                    <a:gd name="T18" fmla="*/ 79 w 172"/>
                    <a:gd name="T19" fmla="*/ 36 h 47"/>
                    <a:gd name="T20" fmla="*/ 46 w 172"/>
                    <a:gd name="T21" fmla="*/ 36 h 47"/>
                    <a:gd name="T22" fmla="*/ 5 w 172"/>
                    <a:gd name="T23" fmla="*/ 36 h 47"/>
                    <a:gd name="T24" fmla="*/ 5 w 172"/>
                    <a:gd name="T25" fmla="*/ 1 h 47"/>
                    <a:gd name="T26" fmla="*/ 47 w 172"/>
                    <a:gd name="T27" fmla="*/ 1 h 47"/>
                    <a:gd name="T28" fmla="*/ 45 w 172"/>
                    <a:gd name="T29" fmla="*/ 7 h 47"/>
                    <a:gd name="T30" fmla="*/ 11 w 172"/>
                    <a:gd name="T31" fmla="*/ 7 h 47"/>
                    <a:gd name="T32" fmla="*/ 11 w 172"/>
                    <a:gd name="T33" fmla="*/ 31 h 47"/>
                    <a:gd name="T34" fmla="*/ 44 w 172"/>
                    <a:gd name="T35" fmla="*/ 31 h 47"/>
                    <a:gd name="T36" fmla="*/ 46 w 172"/>
                    <a:gd name="T37" fmla="*/ 36 h 47"/>
                    <a:gd name="T38" fmla="*/ 47 w 172"/>
                    <a:gd name="T39" fmla="*/ 38 h 47"/>
                    <a:gd name="T40" fmla="*/ 0 w 172"/>
                    <a:gd name="T41" fmla="*/ 38 h 47"/>
                    <a:gd name="T42" fmla="*/ 0 w 172"/>
                    <a:gd name="T43" fmla="*/ 44 h 47"/>
                    <a:gd name="T44" fmla="*/ 49 w 172"/>
                    <a:gd name="T45" fmla="*/ 44 h 47"/>
                    <a:gd name="T46" fmla="*/ 47 w 172"/>
                    <a:gd name="T47" fmla="*/ 38 h 47"/>
                    <a:gd name="T48" fmla="*/ 172 w 172"/>
                    <a:gd name="T49" fmla="*/ 39 h 47"/>
                    <a:gd name="T50" fmla="*/ 172 w 172"/>
                    <a:gd name="T51" fmla="*/ 0 h 47"/>
                    <a:gd name="T52" fmla="*/ 126 w 172"/>
                    <a:gd name="T53" fmla="*/ 0 h 47"/>
                    <a:gd name="T54" fmla="*/ 128 w 172"/>
                    <a:gd name="T55" fmla="*/ 5 h 47"/>
                    <a:gd name="T56" fmla="*/ 166 w 172"/>
                    <a:gd name="T57" fmla="*/ 5 h 47"/>
                    <a:gd name="T58" fmla="*/ 166 w 172"/>
                    <a:gd name="T59" fmla="*/ 34 h 47"/>
                    <a:gd name="T60" fmla="*/ 129 w 172"/>
                    <a:gd name="T61" fmla="*/ 34 h 47"/>
                    <a:gd name="T62" fmla="*/ 127 w 172"/>
                    <a:gd name="T63" fmla="*/ 39 h 47"/>
                    <a:gd name="T64" fmla="*/ 134 w 172"/>
                    <a:gd name="T65" fmla="*/ 39 h 47"/>
                    <a:gd name="T66" fmla="*/ 134 w 172"/>
                    <a:gd name="T67" fmla="*/ 42 h 47"/>
                    <a:gd name="T68" fmla="*/ 130 w 172"/>
                    <a:gd name="T69" fmla="*/ 42 h 47"/>
                    <a:gd name="T70" fmla="*/ 130 w 172"/>
                    <a:gd name="T71" fmla="*/ 47 h 47"/>
                    <a:gd name="T72" fmla="*/ 159 w 172"/>
                    <a:gd name="T73" fmla="*/ 47 h 47"/>
                    <a:gd name="T74" fmla="*/ 159 w 172"/>
                    <a:gd name="T75" fmla="*/ 42 h 47"/>
                    <a:gd name="T76" fmla="*/ 154 w 172"/>
                    <a:gd name="T77" fmla="*/ 42 h 47"/>
                    <a:gd name="T78" fmla="*/ 154 w 172"/>
                    <a:gd name="T79" fmla="*/ 39 h 47"/>
                    <a:gd name="T80" fmla="*/ 172 w 172"/>
                    <a:gd name="T81" fmla="*/ 39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72" h="47">
                      <a:moveTo>
                        <a:pt x="100" y="41"/>
                      </a:moveTo>
                      <a:cubicBezTo>
                        <a:pt x="74" y="41"/>
                        <a:pt x="74" y="41"/>
                        <a:pt x="74" y="41"/>
                      </a:cubicBezTo>
                      <a:cubicBezTo>
                        <a:pt x="74" y="2"/>
                        <a:pt x="74" y="2"/>
                        <a:pt x="74" y="2"/>
                      </a:cubicBezTo>
                      <a:cubicBezTo>
                        <a:pt x="100" y="2"/>
                        <a:pt x="100" y="2"/>
                        <a:pt x="100" y="2"/>
                      </a:cubicBezTo>
                      <a:lnTo>
                        <a:pt x="100" y="41"/>
                      </a:lnTo>
                      <a:close/>
                      <a:moveTo>
                        <a:pt x="79" y="36"/>
                      </a:moveTo>
                      <a:cubicBezTo>
                        <a:pt x="95" y="36"/>
                        <a:pt x="95" y="36"/>
                        <a:pt x="95" y="36"/>
                      </a:cubicBezTo>
                      <a:cubicBezTo>
                        <a:pt x="95" y="7"/>
                        <a:pt x="95" y="7"/>
                        <a:pt x="95" y="7"/>
                      </a:cubicBezTo>
                      <a:cubicBezTo>
                        <a:pt x="79" y="7"/>
                        <a:pt x="79" y="7"/>
                        <a:pt x="79" y="7"/>
                      </a:cubicBezTo>
                      <a:lnTo>
                        <a:pt x="79" y="36"/>
                      </a:lnTo>
                      <a:close/>
                      <a:moveTo>
                        <a:pt x="46" y="36"/>
                      </a:moveTo>
                      <a:cubicBezTo>
                        <a:pt x="5" y="36"/>
                        <a:pt x="5" y="36"/>
                        <a:pt x="5" y="36"/>
                      </a:cubicBezTo>
                      <a:cubicBezTo>
                        <a:pt x="5" y="1"/>
                        <a:pt x="5" y="1"/>
                        <a:pt x="5" y="1"/>
                      </a:cubicBezTo>
                      <a:cubicBezTo>
                        <a:pt x="47" y="1"/>
                        <a:pt x="47" y="1"/>
                        <a:pt x="47" y="1"/>
                      </a:cubicBezTo>
                      <a:cubicBezTo>
                        <a:pt x="46" y="3"/>
                        <a:pt x="46" y="5"/>
                        <a:pt x="45" y="7"/>
                      </a:cubicBezTo>
                      <a:cubicBezTo>
                        <a:pt x="11" y="7"/>
                        <a:pt x="11" y="7"/>
                        <a:pt x="11" y="7"/>
                      </a:cubicBezTo>
                      <a:cubicBezTo>
                        <a:pt x="11" y="31"/>
                        <a:pt x="11" y="31"/>
                        <a:pt x="11" y="31"/>
                      </a:cubicBezTo>
                      <a:cubicBezTo>
                        <a:pt x="44" y="31"/>
                        <a:pt x="44" y="31"/>
                        <a:pt x="44" y="31"/>
                      </a:cubicBezTo>
                      <a:cubicBezTo>
                        <a:pt x="45" y="33"/>
                        <a:pt x="45" y="34"/>
                        <a:pt x="46" y="36"/>
                      </a:cubicBezTo>
                      <a:close/>
                      <a:moveTo>
                        <a:pt x="47" y="38"/>
                      </a:moveTo>
                      <a:cubicBezTo>
                        <a:pt x="0" y="38"/>
                        <a:pt x="0" y="38"/>
                        <a:pt x="0" y="38"/>
                      </a:cubicBezTo>
                      <a:cubicBezTo>
                        <a:pt x="0" y="44"/>
                        <a:pt x="0" y="44"/>
                        <a:pt x="0" y="44"/>
                      </a:cubicBezTo>
                      <a:cubicBezTo>
                        <a:pt x="49" y="44"/>
                        <a:pt x="49" y="44"/>
                        <a:pt x="49" y="44"/>
                      </a:cubicBezTo>
                      <a:cubicBezTo>
                        <a:pt x="48" y="42"/>
                        <a:pt x="47" y="40"/>
                        <a:pt x="47" y="38"/>
                      </a:cubicBezTo>
                      <a:close/>
                      <a:moveTo>
                        <a:pt x="172" y="39"/>
                      </a:moveTo>
                      <a:cubicBezTo>
                        <a:pt x="172" y="0"/>
                        <a:pt x="172" y="0"/>
                        <a:pt x="172" y="0"/>
                      </a:cubicBezTo>
                      <a:cubicBezTo>
                        <a:pt x="126" y="0"/>
                        <a:pt x="126" y="0"/>
                        <a:pt x="126" y="0"/>
                      </a:cubicBezTo>
                      <a:cubicBezTo>
                        <a:pt x="127" y="2"/>
                        <a:pt x="128" y="4"/>
                        <a:pt x="128" y="5"/>
                      </a:cubicBezTo>
                      <a:cubicBezTo>
                        <a:pt x="166" y="5"/>
                        <a:pt x="166" y="5"/>
                        <a:pt x="166" y="5"/>
                      </a:cubicBezTo>
                      <a:cubicBezTo>
                        <a:pt x="166" y="34"/>
                        <a:pt x="166" y="34"/>
                        <a:pt x="166" y="34"/>
                      </a:cubicBezTo>
                      <a:cubicBezTo>
                        <a:pt x="129" y="34"/>
                        <a:pt x="129" y="34"/>
                        <a:pt x="129" y="34"/>
                      </a:cubicBezTo>
                      <a:cubicBezTo>
                        <a:pt x="128" y="36"/>
                        <a:pt x="128" y="37"/>
                        <a:pt x="127" y="39"/>
                      </a:cubicBezTo>
                      <a:cubicBezTo>
                        <a:pt x="134" y="39"/>
                        <a:pt x="134" y="39"/>
                        <a:pt x="134" y="39"/>
                      </a:cubicBezTo>
                      <a:cubicBezTo>
                        <a:pt x="134" y="42"/>
                        <a:pt x="134" y="42"/>
                        <a:pt x="134" y="42"/>
                      </a:cubicBezTo>
                      <a:cubicBezTo>
                        <a:pt x="130" y="42"/>
                        <a:pt x="130" y="42"/>
                        <a:pt x="130" y="42"/>
                      </a:cubicBezTo>
                      <a:cubicBezTo>
                        <a:pt x="130" y="47"/>
                        <a:pt x="130" y="47"/>
                        <a:pt x="130" y="47"/>
                      </a:cubicBezTo>
                      <a:cubicBezTo>
                        <a:pt x="159" y="47"/>
                        <a:pt x="159" y="47"/>
                        <a:pt x="159" y="47"/>
                      </a:cubicBezTo>
                      <a:cubicBezTo>
                        <a:pt x="159" y="42"/>
                        <a:pt x="159" y="42"/>
                        <a:pt x="159" y="42"/>
                      </a:cubicBezTo>
                      <a:cubicBezTo>
                        <a:pt x="154" y="42"/>
                        <a:pt x="154" y="42"/>
                        <a:pt x="154" y="42"/>
                      </a:cubicBezTo>
                      <a:cubicBezTo>
                        <a:pt x="154" y="39"/>
                        <a:pt x="154" y="39"/>
                        <a:pt x="154" y="39"/>
                      </a:cubicBezTo>
                      <a:lnTo>
                        <a:pt x="172" y="39"/>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grpSp>
        <p:nvGrpSpPr>
          <p:cNvPr id="8" name="Group 7">
            <a:extLst>
              <a:ext uri="{FF2B5EF4-FFF2-40B4-BE49-F238E27FC236}">
                <a16:creationId xmlns:a16="http://schemas.microsoft.com/office/drawing/2014/main" xmlns="" id="{D1E7C94C-0A03-A44B-9B66-E171CF3B3C91}"/>
              </a:ext>
            </a:extLst>
          </p:cNvPr>
          <p:cNvGrpSpPr/>
          <p:nvPr/>
        </p:nvGrpSpPr>
        <p:grpSpPr>
          <a:xfrm>
            <a:off x="4384624" y="2207823"/>
            <a:ext cx="4141722" cy="830997"/>
            <a:chOff x="4384624" y="2207822"/>
            <a:chExt cx="4141722" cy="830997"/>
          </a:xfrm>
        </p:grpSpPr>
        <p:sp>
          <p:nvSpPr>
            <p:cNvPr id="12" name="TextBox 11">
              <a:extLst>
                <a:ext uri="{FF2B5EF4-FFF2-40B4-BE49-F238E27FC236}">
                  <a16:creationId xmlns:a16="http://schemas.microsoft.com/office/drawing/2014/main" xmlns="" id="{7AE84B9E-D718-1947-A1A5-F6D605712895}"/>
                </a:ext>
              </a:extLst>
            </p:cNvPr>
            <p:cNvSpPr txBox="1"/>
            <p:nvPr/>
          </p:nvSpPr>
          <p:spPr>
            <a:xfrm>
              <a:off x="5314502" y="2207822"/>
              <a:ext cx="3211844" cy="830997"/>
            </a:xfrm>
            <a:prstGeom prst="rect">
              <a:avLst/>
            </a:prstGeom>
            <a:noFill/>
          </p:spPr>
          <p:txBody>
            <a:bodyPr wrap="square" rtlCol="0">
              <a:spAutoFit/>
            </a:bodyPr>
            <a:lstStyle/>
            <a:p>
              <a:r>
                <a:rPr lang="en-US" sz="1600" b="1" dirty="0"/>
                <a:t>2. </a:t>
              </a:r>
              <a:r>
                <a:rPr lang="en-US" sz="1600" b="1" kern="0" dirty="0">
                  <a:cs typeface="Arial" panose="020B0604020202020204" pitchFamily="34" charset="0"/>
                </a:rPr>
                <a:t>Conditional Access Control</a:t>
              </a:r>
            </a:p>
            <a:p>
              <a:r>
                <a:rPr lang="en-US" sz="1600" kern="0" dirty="0">
                  <a:cs typeface="Arial" panose="020B0604020202020204" pitchFamily="34" charset="0"/>
                </a:rPr>
                <a:t>Activity and Instance based access control</a:t>
              </a:r>
            </a:p>
          </p:txBody>
        </p:sp>
        <p:grpSp>
          <p:nvGrpSpPr>
            <p:cNvPr id="171" name="Group 170">
              <a:extLst>
                <a:ext uri="{FF2B5EF4-FFF2-40B4-BE49-F238E27FC236}">
                  <a16:creationId xmlns:a16="http://schemas.microsoft.com/office/drawing/2014/main" xmlns="" id="{F2FFCF7C-03D2-2B46-896E-2277488BDB5E}"/>
                </a:ext>
              </a:extLst>
            </p:cNvPr>
            <p:cNvGrpSpPr/>
            <p:nvPr/>
          </p:nvGrpSpPr>
          <p:grpSpPr>
            <a:xfrm>
              <a:off x="4384624" y="2298572"/>
              <a:ext cx="773856" cy="696806"/>
              <a:chOff x="2639473" y="1623744"/>
              <a:chExt cx="366712" cy="330200"/>
            </a:xfrm>
          </p:grpSpPr>
          <p:sp>
            <p:nvSpPr>
              <p:cNvPr id="172" name="Freeform 1417">
                <a:extLst>
                  <a:ext uri="{FF2B5EF4-FFF2-40B4-BE49-F238E27FC236}">
                    <a16:creationId xmlns:a16="http://schemas.microsoft.com/office/drawing/2014/main" xmlns="" id="{A718E735-B072-9E43-A59F-1E1627377292}"/>
                  </a:ext>
                </a:extLst>
              </p:cNvPr>
              <p:cNvSpPr>
                <a:spLocks noChangeArrowheads="1"/>
              </p:cNvSpPr>
              <p:nvPr/>
            </p:nvSpPr>
            <p:spPr bwMode="auto">
              <a:xfrm>
                <a:off x="2729960" y="1623744"/>
                <a:ext cx="276225" cy="273050"/>
              </a:xfrm>
              <a:custGeom>
                <a:avLst/>
                <a:gdLst>
                  <a:gd name="T0" fmla="*/ 383 w 768"/>
                  <a:gd name="T1" fmla="*/ 759 h 760"/>
                  <a:gd name="T2" fmla="*/ 383 w 768"/>
                  <a:gd name="T3" fmla="*/ 759 h 760"/>
                  <a:gd name="T4" fmla="*/ 0 w 768"/>
                  <a:gd name="T5" fmla="*/ 380 h 760"/>
                  <a:gd name="T6" fmla="*/ 383 w 768"/>
                  <a:gd name="T7" fmla="*/ 0 h 760"/>
                  <a:gd name="T8" fmla="*/ 767 w 768"/>
                  <a:gd name="T9" fmla="*/ 380 h 760"/>
                  <a:gd name="T10" fmla="*/ 383 w 768"/>
                  <a:gd name="T11" fmla="*/ 759 h 760"/>
                  <a:gd name="T12" fmla="*/ 383 w 768"/>
                  <a:gd name="T13" fmla="*/ 42 h 760"/>
                  <a:gd name="T14" fmla="*/ 383 w 768"/>
                  <a:gd name="T15" fmla="*/ 42 h 760"/>
                  <a:gd name="T16" fmla="*/ 42 w 768"/>
                  <a:gd name="T17" fmla="*/ 380 h 760"/>
                  <a:gd name="T18" fmla="*/ 383 w 768"/>
                  <a:gd name="T19" fmla="*/ 717 h 760"/>
                  <a:gd name="T20" fmla="*/ 724 w 768"/>
                  <a:gd name="T21" fmla="*/ 380 h 760"/>
                  <a:gd name="T22" fmla="*/ 383 w 768"/>
                  <a:gd name="T23" fmla="*/ 42 h 760"/>
                  <a:gd name="T24" fmla="*/ 383 w 768"/>
                  <a:gd name="T25" fmla="*/ 759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8" h="760">
                    <a:moveTo>
                      <a:pt x="383" y="759"/>
                    </a:moveTo>
                    <a:lnTo>
                      <a:pt x="383" y="759"/>
                    </a:lnTo>
                    <a:cubicBezTo>
                      <a:pt x="170" y="759"/>
                      <a:pt x="0" y="587"/>
                      <a:pt x="0" y="380"/>
                    </a:cubicBezTo>
                    <a:cubicBezTo>
                      <a:pt x="0" y="169"/>
                      <a:pt x="170" y="0"/>
                      <a:pt x="383" y="0"/>
                    </a:cubicBezTo>
                    <a:cubicBezTo>
                      <a:pt x="593" y="0"/>
                      <a:pt x="767" y="169"/>
                      <a:pt x="767" y="380"/>
                    </a:cubicBezTo>
                    <a:cubicBezTo>
                      <a:pt x="767" y="587"/>
                      <a:pt x="593" y="759"/>
                      <a:pt x="383" y="759"/>
                    </a:cubicBezTo>
                    <a:lnTo>
                      <a:pt x="383" y="42"/>
                    </a:lnTo>
                    <a:lnTo>
                      <a:pt x="383" y="42"/>
                    </a:lnTo>
                    <a:cubicBezTo>
                      <a:pt x="195" y="42"/>
                      <a:pt x="42" y="193"/>
                      <a:pt x="42" y="380"/>
                    </a:cubicBezTo>
                    <a:cubicBezTo>
                      <a:pt x="42" y="566"/>
                      <a:pt x="195" y="717"/>
                      <a:pt x="383" y="717"/>
                    </a:cubicBezTo>
                    <a:cubicBezTo>
                      <a:pt x="572" y="717"/>
                      <a:pt x="724" y="566"/>
                      <a:pt x="724" y="380"/>
                    </a:cubicBezTo>
                    <a:cubicBezTo>
                      <a:pt x="724" y="193"/>
                      <a:pt x="572" y="42"/>
                      <a:pt x="383" y="42"/>
                    </a:cubicBezTo>
                    <a:lnTo>
                      <a:pt x="383" y="759"/>
                    </a:lnTo>
                  </a:path>
                </a:pathLst>
              </a:custGeom>
              <a:solidFill>
                <a:schemeClr val="accent4"/>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73" name="Freeform 1418">
                <a:extLst>
                  <a:ext uri="{FF2B5EF4-FFF2-40B4-BE49-F238E27FC236}">
                    <a16:creationId xmlns:a16="http://schemas.microsoft.com/office/drawing/2014/main" xmlns="" id="{97AB39B1-8D95-EB43-9823-AACE4195173D}"/>
                  </a:ext>
                </a:extLst>
              </p:cNvPr>
              <p:cNvSpPr>
                <a:spLocks noChangeArrowheads="1"/>
              </p:cNvSpPr>
              <p:nvPr/>
            </p:nvSpPr>
            <p:spPr bwMode="auto">
              <a:xfrm>
                <a:off x="2744248" y="1639619"/>
                <a:ext cx="246062" cy="242888"/>
              </a:xfrm>
              <a:custGeom>
                <a:avLst/>
                <a:gdLst>
                  <a:gd name="T0" fmla="*/ 341 w 683"/>
                  <a:gd name="T1" fmla="*/ 0 h 676"/>
                  <a:gd name="T2" fmla="*/ 341 w 683"/>
                  <a:gd name="T3" fmla="*/ 0 h 676"/>
                  <a:gd name="T4" fmla="*/ 0 w 683"/>
                  <a:gd name="T5" fmla="*/ 338 h 676"/>
                  <a:gd name="T6" fmla="*/ 341 w 683"/>
                  <a:gd name="T7" fmla="*/ 675 h 676"/>
                  <a:gd name="T8" fmla="*/ 682 w 683"/>
                  <a:gd name="T9" fmla="*/ 338 h 676"/>
                  <a:gd name="T10" fmla="*/ 341 w 683"/>
                  <a:gd name="T11" fmla="*/ 0 h 676"/>
                </a:gdLst>
                <a:ahLst/>
                <a:cxnLst>
                  <a:cxn ang="0">
                    <a:pos x="T0" y="T1"/>
                  </a:cxn>
                  <a:cxn ang="0">
                    <a:pos x="T2" y="T3"/>
                  </a:cxn>
                  <a:cxn ang="0">
                    <a:pos x="T4" y="T5"/>
                  </a:cxn>
                  <a:cxn ang="0">
                    <a:pos x="T6" y="T7"/>
                  </a:cxn>
                  <a:cxn ang="0">
                    <a:pos x="T8" y="T9"/>
                  </a:cxn>
                  <a:cxn ang="0">
                    <a:pos x="T10" y="T11"/>
                  </a:cxn>
                </a:cxnLst>
                <a:rect l="0" t="0" r="r" b="b"/>
                <a:pathLst>
                  <a:path w="683" h="676">
                    <a:moveTo>
                      <a:pt x="341" y="0"/>
                    </a:moveTo>
                    <a:lnTo>
                      <a:pt x="341" y="0"/>
                    </a:lnTo>
                    <a:cubicBezTo>
                      <a:pt x="153" y="0"/>
                      <a:pt x="0" y="151"/>
                      <a:pt x="0" y="338"/>
                    </a:cubicBezTo>
                    <a:cubicBezTo>
                      <a:pt x="0" y="524"/>
                      <a:pt x="153" y="675"/>
                      <a:pt x="341" y="675"/>
                    </a:cubicBezTo>
                    <a:cubicBezTo>
                      <a:pt x="530" y="675"/>
                      <a:pt x="682" y="524"/>
                      <a:pt x="682" y="338"/>
                    </a:cubicBezTo>
                    <a:cubicBezTo>
                      <a:pt x="682" y="151"/>
                      <a:pt x="530" y="0"/>
                      <a:pt x="341" y="0"/>
                    </a:cubicBezTo>
                  </a:path>
                </a:pathLst>
              </a:custGeom>
              <a:solidFill>
                <a:srgbClr val="FFFFFF"/>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74" name="Freeform 1419">
                <a:extLst>
                  <a:ext uri="{FF2B5EF4-FFF2-40B4-BE49-F238E27FC236}">
                    <a16:creationId xmlns:a16="http://schemas.microsoft.com/office/drawing/2014/main" xmlns="" id="{B60B9ADD-E926-8A44-ACC5-93D82FBEB998}"/>
                  </a:ext>
                </a:extLst>
              </p:cNvPr>
              <p:cNvSpPr>
                <a:spLocks noChangeArrowheads="1"/>
              </p:cNvSpPr>
              <p:nvPr/>
            </p:nvSpPr>
            <p:spPr bwMode="auto">
              <a:xfrm>
                <a:off x="2868073" y="1639619"/>
                <a:ext cx="123825" cy="242888"/>
              </a:xfrm>
              <a:custGeom>
                <a:avLst/>
                <a:gdLst>
                  <a:gd name="T0" fmla="*/ 0 w 342"/>
                  <a:gd name="T1" fmla="*/ 0 h 676"/>
                  <a:gd name="T2" fmla="*/ 0 w 342"/>
                  <a:gd name="T3" fmla="*/ 0 h 676"/>
                  <a:gd name="T4" fmla="*/ 0 w 342"/>
                  <a:gd name="T5" fmla="*/ 675 h 676"/>
                  <a:gd name="T6" fmla="*/ 341 w 342"/>
                  <a:gd name="T7" fmla="*/ 338 h 676"/>
                  <a:gd name="T8" fmla="*/ 341 w 342"/>
                  <a:gd name="T9" fmla="*/ 327 h 676"/>
                  <a:gd name="T10" fmla="*/ 0 w 342"/>
                  <a:gd name="T11" fmla="*/ 0 h 676"/>
                </a:gdLst>
                <a:ahLst/>
                <a:cxnLst>
                  <a:cxn ang="0">
                    <a:pos x="T0" y="T1"/>
                  </a:cxn>
                  <a:cxn ang="0">
                    <a:pos x="T2" y="T3"/>
                  </a:cxn>
                  <a:cxn ang="0">
                    <a:pos x="T4" y="T5"/>
                  </a:cxn>
                  <a:cxn ang="0">
                    <a:pos x="T6" y="T7"/>
                  </a:cxn>
                  <a:cxn ang="0">
                    <a:pos x="T8" y="T9"/>
                  </a:cxn>
                  <a:cxn ang="0">
                    <a:pos x="T10" y="T11"/>
                  </a:cxn>
                </a:cxnLst>
                <a:rect l="0" t="0" r="r" b="b"/>
                <a:pathLst>
                  <a:path w="342" h="676">
                    <a:moveTo>
                      <a:pt x="0" y="0"/>
                    </a:moveTo>
                    <a:lnTo>
                      <a:pt x="0" y="0"/>
                    </a:lnTo>
                    <a:cubicBezTo>
                      <a:pt x="0" y="675"/>
                      <a:pt x="0" y="675"/>
                      <a:pt x="0" y="675"/>
                    </a:cubicBezTo>
                    <a:cubicBezTo>
                      <a:pt x="189" y="675"/>
                      <a:pt x="341" y="524"/>
                      <a:pt x="341" y="338"/>
                    </a:cubicBezTo>
                    <a:cubicBezTo>
                      <a:pt x="341" y="334"/>
                      <a:pt x="341" y="331"/>
                      <a:pt x="341" y="327"/>
                    </a:cubicBezTo>
                    <a:cubicBezTo>
                      <a:pt x="334" y="144"/>
                      <a:pt x="185" y="0"/>
                      <a:pt x="0" y="0"/>
                    </a:cubicBezTo>
                  </a:path>
                </a:pathLst>
              </a:custGeom>
              <a:solidFill>
                <a:srgbClr val="D9D9D9"/>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75" name="Freeform 1420">
                <a:extLst>
                  <a:ext uri="{FF2B5EF4-FFF2-40B4-BE49-F238E27FC236}">
                    <a16:creationId xmlns:a16="http://schemas.microsoft.com/office/drawing/2014/main" xmlns="" id="{6C4003DE-8DB5-DB40-988E-A6F8EA7A8A0E}"/>
                  </a:ext>
                </a:extLst>
              </p:cNvPr>
              <p:cNvSpPr>
                <a:spLocks noChangeArrowheads="1"/>
              </p:cNvSpPr>
              <p:nvPr/>
            </p:nvSpPr>
            <p:spPr bwMode="auto">
              <a:xfrm>
                <a:off x="2639473" y="1771382"/>
                <a:ext cx="184150" cy="182562"/>
              </a:xfrm>
              <a:custGeom>
                <a:avLst/>
                <a:gdLst>
                  <a:gd name="T0" fmla="*/ 256 w 513"/>
                  <a:gd name="T1" fmla="*/ 506 h 507"/>
                  <a:gd name="T2" fmla="*/ 256 w 513"/>
                  <a:gd name="T3" fmla="*/ 506 h 507"/>
                  <a:gd name="T4" fmla="*/ 0 w 513"/>
                  <a:gd name="T5" fmla="*/ 253 h 507"/>
                  <a:gd name="T6" fmla="*/ 256 w 513"/>
                  <a:gd name="T7" fmla="*/ 0 h 507"/>
                  <a:gd name="T8" fmla="*/ 512 w 513"/>
                  <a:gd name="T9" fmla="*/ 253 h 507"/>
                  <a:gd name="T10" fmla="*/ 256 w 513"/>
                  <a:gd name="T11" fmla="*/ 506 h 507"/>
                  <a:gd name="T12" fmla="*/ 256 w 513"/>
                  <a:gd name="T13" fmla="*/ 42 h 507"/>
                  <a:gd name="T14" fmla="*/ 256 w 513"/>
                  <a:gd name="T15" fmla="*/ 42 h 507"/>
                  <a:gd name="T16" fmla="*/ 43 w 513"/>
                  <a:gd name="T17" fmla="*/ 253 h 507"/>
                  <a:gd name="T18" fmla="*/ 256 w 513"/>
                  <a:gd name="T19" fmla="*/ 464 h 507"/>
                  <a:gd name="T20" fmla="*/ 469 w 513"/>
                  <a:gd name="T21" fmla="*/ 253 h 507"/>
                  <a:gd name="T22" fmla="*/ 256 w 513"/>
                  <a:gd name="T23" fmla="*/ 42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3" h="507">
                    <a:moveTo>
                      <a:pt x="256" y="506"/>
                    </a:moveTo>
                    <a:lnTo>
                      <a:pt x="256" y="506"/>
                    </a:lnTo>
                    <a:cubicBezTo>
                      <a:pt x="114" y="506"/>
                      <a:pt x="0" y="394"/>
                      <a:pt x="0" y="253"/>
                    </a:cubicBezTo>
                    <a:cubicBezTo>
                      <a:pt x="0" y="112"/>
                      <a:pt x="114" y="0"/>
                      <a:pt x="256" y="0"/>
                    </a:cubicBezTo>
                    <a:cubicBezTo>
                      <a:pt x="394" y="0"/>
                      <a:pt x="512" y="112"/>
                      <a:pt x="512" y="253"/>
                    </a:cubicBezTo>
                    <a:cubicBezTo>
                      <a:pt x="512" y="394"/>
                      <a:pt x="394" y="506"/>
                      <a:pt x="256" y="506"/>
                    </a:cubicBezTo>
                    <a:close/>
                    <a:moveTo>
                      <a:pt x="256" y="42"/>
                    </a:moveTo>
                    <a:lnTo>
                      <a:pt x="256" y="42"/>
                    </a:lnTo>
                    <a:cubicBezTo>
                      <a:pt x="139" y="42"/>
                      <a:pt x="43" y="137"/>
                      <a:pt x="43" y="253"/>
                    </a:cubicBezTo>
                    <a:cubicBezTo>
                      <a:pt x="43" y="369"/>
                      <a:pt x="139" y="464"/>
                      <a:pt x="256" y="464"/>
                    </a:cubicBezTo>
                    <a:cubicBezTo>
                      <a:pt x="373" y="464"/>
                      <a:pt x="469" y="369"/>
                      <a:pt x="469" y="253"/>
                    </a:cubicBezTo>
                    <a:cubicBezTo>
                      <a:pt x="469" y="137"/>
                      <a:pt x="373" y="42"/>
                      <a:pt x="256" y="42"/>
                    </a:cubicBezTo>
                    <a:close/>
                  </a:path>
                </a:pathLst>
              </a:custGeom>
              <a:solidFill>
                <a:schemeClr val="accent4"/>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76" name="Freeform 1421">
                <a:extLst>
                  <a:ext uri="{FF2B5EF4-FFF2-40B4-BE49-F238E27FC236}">
                    <a16:creationId xmlns:a16="http://schemas.microsoft.com/office/drawing/2014/main" xmlns="" id="{150C9A45-147D-CF42-9B14-E95240B0D342}"/>
                  </a:ext>
                </a:extLst>
              </p:cNvPr>
              <p:cNvSpPr>
                <a:spLocks noChangeArrowheads="1"/>
              </p:cNvSpPr>
              <p:nvPr/>
            </p:nvSpPr>
            <p:spPr bwMode="auto">
              <a:xfrm>
                <a:off x="2655348" y="1785669"/>
                <a:ext cx="153987" cy="152400"/>
              </a:xfrm>
              <a:custGeom>
                <a:avLst/>
                <a:gdLst>
                  <a:gd name="T0" fmla="*/ 213 w 427"/>
                  <a:gd name="T1" fmla="*/ 0 h 423"/>
                  <a:gd name="T2" fmla="*/ 213 w 427"/>
                  <a:gd name="T3" fmla="*/ 0 h 423"/>
                  <a:gd name="T4" fmla="*/ 0 w 427"/>
                  <a:gd name="T5" fmla="*/ 211 h 423"/>
                  <a:gd name="T6" fmla="*/ 213 w 427"/>
                  <a:gd name="T7" fmla="*/ 422 h 423"/>
                  <a:gd name="T8" fmla="*/ 426 w 427"/>
                  <a:gd name="T9" fmla="*/ 211 h 423"/>
                  <a:gd name="T10" fmla="*/ 213 w 427"/>
                  <a:gd name="T11" fmla="*/ 0 h 423"/>
                </a:gdLst>
                <a:ahLst/>
                <a:cxnLst>
                  <a:cxn ang="0">
                    <a:pos x="T0" y="T1"/>
                  </a:cxn>
                  <a:cxn ang="0">
                    <a:pos x="T2" y="T3"/>
                  </a:cxn>
                  <a:cxn ang="0">
                    <a:pos x="T4" y="T5"/>
                  </a:cxn>
                  <a:cxn ang="0">
                    <a:pos x="T6" y="T7"/>
                  </a:cxn>
                  <a:cxn ang="0">
                    <a:pos x="T8" y="T9"/>
                  </a:cxn>
                  <a:cxn ang="0">
                    <a:pos x="T10" y="T11"/>
                  </a:cxn>
                </a:cxnLst>
                <a:rect l="0" t="0" r="r" b="b"/>
                <a:pathLst>
                  <a:path w="427" h="423">
                    <a:moveTo>
                      <a:pt x="213" y="0"/>
                    </a:moveTo>
                    <a:lnTo>
                      <a:pt x="213" y="0"/>
                    </a:lnTo>
                    <a:cubicBezTo>
                      <a:pt x="96" y="0"/>
                      <a:pt x="0" y="95"/>
                      <a:pt x="0" y="211"/>
                    </a:cubicBezTo>
                    <a:cubicBezTo>
                      <a:pt x="0" y="327"/>
                      <a:pt x="96" y="422"/>
                      <a:pt x="213" y="422"/>
                    </a:cubicBezTo>
                    <a:cubicBezTo>
                      <a:pt x="330" y="422"/>
                      <a:pt x="426" y="327"/>
                      <a:pt x="426" y="211"/>
                    </a:cubicBezTo>
                    <a:cubicBezTo>
                      <a:pt x="426" y="95"/>
                      <a:pt x="330" y="0"/>
                      <a:pt x="213" y="0"/>
                    </a:cubicBezTo>
                  </a:path>
                </a:pathLst>
              </a:custGeom>
              <a:solidFill>
                <a:srgbClr val="FFFFFF"/>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77" name="Freeform 1422">
                <a:extLst>
                  <a:ext uri="{FF2B5EF4-FFF2-40B4-BE49-F238E27FC236}">
                    <a16:creationId xmlns:a16="http://schemas.microsoft.com/office/drawing/2014/main" xmlns="" id="{C4F02547-E207-894F-8BCF-37F485F5F5B7}"/>
                  </a:ext>
                </a:extLst>
              </p:cNvPr>
              <p:cNvSpPr>
                <a:spLocks noChangeArrowheads="1"/>
              </p:cNvSpPr>
              <p:nvPr/>
            </p:nvSpPr>
            <p:spPr bwMode="auto">
              <a:xfrm>
                <a:off x="2698210" y="1809482"/>
                <a:ext cx="66675" cy="93662"/>
              </a:xfrm>
              <a:custGeom>
                <a:avLst/>
                <a:gdLst>
                  <a:gd name="T0" fmla="*/ 43 w 186"/>
                  <a:gd name="T1" fmla="*/ 113 h 261"/>
                  <a:gd name="T2" fmla="*/ 43 w 186"/>
                  <a:gd name="T3" fmla="*/ 113 h 261"/>
                  <a:gd name="T4" fmla="*/ 43 w 186"/>
                  <a:gd name="T5" fmla="*/ 74 h 261"/>
                  <a:gd name="T6" fmla="*/ 93 w 186"/>
                  <a:gd name="T7" fmla="*/ 28 h 261"/>
                  <a:gd name="T8" fmla="*/ 128 w 186"/>
                  <a:gd name="T9" fmla="*/ 42 h 261"/>
                  <a:gd name="T10" fmla="*/ 143 w 186"/>
                  <a:gd name="T11" fmla="*/ 74 h 261"/>
                  <a:gd name="T12" fmla="*/ 143 w 186"/>
                  <a:gd name="T13" fmla="*/ 113 h 261"/>
                  <a:gd name="T14" fmla="*/ 167 w 186"/>
                  <a:gd name="T15" fmla="*/ 113 h 261"/>
                  <a:gd name="T16" fmla="*/ 167 w 186"/>
                  <a:gd name="T17" fmla="*/ 74 h 261"/>
                  <a:gd name="T18" fmla="*/ 146 w 186"/>
                  <a:gd name="T19" fmla="*/ 21 h 261"/>
                  <a:gd name="T20" fmla="*/ 93 w 186"/>
                  <a:gd name="T21" fmla="*/ 0 h 261"/>
                  <a:gd name="T22" fmla="*/ 93 w 186"/>
                  <a:gd name="T23" fmla="*/ 0 h 261"/>
                  <a:gd name="T24" fmla="*/ 15 w 186"/>
                  <a:gd name="T25" fmla="*/ 74 h 261"/>
                  <a:gd name="T26" fmla="*/ 15 w 186"/>
                  <a:gd name="T27" fmla="*/ 113 h 261"/>
                  <a:gd name="T28" fmla="*/ 0 w 186"/>
                  <a:gd name="T29" fmla="*/ 113 h 261"/>
                  <a:gd name="T30" fmla="*/ 0 w 186"/>
                  <a:gd name="T31" fmla="*/ 260 h 261"/>
                  <a:gd name="T32" fmla="*/ 185 w 186"/>
                  <a:gd name="T33" fmla="*/ 260 h 261"/>
                  <a:gd name="T34" fmla="*/ 185 w 186"/>
                  <a:gd name="T35" fmla="*/ 113 h 261"/>
                  <a:gd name="T36" fmla="*/ 43 w 186"/>
                  <a:gd name="T37" fmla="*/ 113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6" h="261">
                    <a:moveTo>
                      <a:pt x="43" y="113"/>
                    </a:moveTo>
                    <a:lnTo>
                      <a:pt x="43" y="113"/>
                    </a:lnTo>
                    <a:cubicBezTo>
                      <a:pt x="43" y="74"/>
                      <a:pt x="43" y="74"/>
                      <a:pt x="43" y="74"/>
                    </a:cubicBezTo>
                    <a:cubicBezTo>
                      <a:pt x="43" y="50"/>
                      <a:pt x="64" y="28"/>
                      <a:pt x="93" y="28"/>
                    </a:cubicBezTo>
                    <a:cubicBezTo>
                      <a:pt x="107" y="28"/>
                      <a:pt x="118" y="32"/>
                      <a:pt x="128" y="42"/>
                    </a:cubicBezTo>
                    <a:cubicBezTo>
                      <a:pt x="135" y="50"/>
                      <a:pt x="143" y="64"/>
                      <a:pt x="143" y="74"/>
                    </a:cubicBezTo>
                    <a:cubicBezTo>
                      <a:pt x="143" y="113"/>
                      <a:pt x="143" y="113"/>
                      <a:pt x="143" y="113"/>
                    </a:cubicBezTo>
                    <a:cubicBezTo>
                      <a:pt x="167" y="113"/>
                      <a:pt x="167" y="113"/>
                      <a:pt x="167" y="113"/>
                    </a:cubicBezTo>
                    <a:cubicBezTo>
                      <a:pt x="167" y="74"/>
                      <a:pt x="167" y="74"/>
                      <a:pt x="167" y="74"/>
                    </a:cubicBezTo>
                    <a:cubicBezTo>
                      <a:pt x="167" y="56"/>
                      <a:pt x="160" y="35"/>
                      <a:pt x="146" y="21"/>
                    </a:cubicBezTo>
                    <a:cubicBezTo>
                      <a:pt x="132" y="7"/>
                      <a:pt x="114" y="0"/>
                      <a:pt x="93" y="0"/>
                    </a:cubicBezTo>
                    <a:lnTo>
                      <a:pt x="93" y="0"/>
                    </a:lnTo>
                    <a:cubicBezTo>
                      <a:pt x="50" y="0"/>
                      <a:pt x="15" y="35"/>
                      <a:pt x="15" y="74"/>
                    </a:cubicBezTo>
                    <a:cubicBezTo>
                      <a:pt x="15" y="113"/>
                      <a:pt x="15" y="113"/>
                      <a:pt x="15" y="113"/>
                    </a:cubicBezTo>
                    <a:cubicBezTo>
                      <a:pt x="0" y="113"/>
                      <a:pt x="0" y="113"/>
                      <a:pt x="0" y="113"/>
                    </a:cubicBezTo>
                    <a:cubicBezTo>
                      <a:pt x="0" y="260"/>
                      <a:pt x="0" y="260"/>
                      <a:pt x="0" y="260"/>
                    </a:cubicBezTo>
                    <a:cubicBezTo>
                      <a:pt x="185" y="260"/>
                      <a:pt x="185" y="260"/>
                      <a:pt x="185" y="260"/>
                    </a:cubicBezTo>
                    <a:cubicBezTo>
                      <a:pt x="185" y="113"/>
                      <a:pt x="185" y="113"/>
                      <a:pt x="185" y="113"/>
                    </a:cubicBezTo>
                    <a:lnTo>
                      <a:pt x="43" y="113"/>
                    </a:lnTo>
                  </a:path>
                </a:pathLst>
              </a:custGeom>
              <a:solidFill>
                <a:schemeClr val="accent4"/>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78" name="Freeform 1423">
                <a:extLst>
                  <a:ext uri="{FF2B5EF4-FFF2-40B4-BE49-F238E27FC236}">
                    <a16:creationId xmlns:a16="http://schemas.microsoft.com/office/drawing/2014/main" xmlns="" id="{2948DD81-3CA7-3E4C-8F56-D6ECB2102E3B}"/>
                  </a:ext>
                </a:extLst>
              </p:cNvPr>
              <p:cNvSpPr>
                <a:spLocks noChangeArrowheads="1"/>
              </p:cNvSpPr>
              <p:nvPr/>
            </p:nvSpPr>
            <p:spPr bwMode="auto">
              <a:xfrm>
                <a:off x="2823623" y="1685657"/>
                <a:ext cx="87312" cy="104775"/>
              </a:xfrm>
              <a:custGeom>
                <a:avLst/>
                <a:gdLst>
                  <a:gd name="T0" fmla="*/ 209 w 242"/>
                  <a:gd name="T1" fmla="*/ 148 h 293"/>
                  <a:gd name="T2" fmla="*/ 142 w 242"/>
                  <a:gd name="T3" fmla="*/ 215 h 293"/>
                  <a:gd name="T4" fmla="*/ 142 w 242"/>
                  <a:gd name="T5" fmla="*/ 0 h 293"/>
                  <a:gd name="T6" fmla="*/ 99 w 242"/>
                  <a:gd name="T7" fmla="*/ 0 h 293"/>
                  <a:gd name="T8" fmla="*/ 99 w 242"/>
                  <a:gd name="T9" fmla="*/ 215 h 293"/>
                  <a:gd name="T10" fmla="*/ 28 w 242"/>
                  <a:gd name="T11" fmla="*/ 148 h 293"/>
                  <a:gd name="T12" fmla="*/ 0 w 242"/>
                  <a:gd name="T13" fmla="*/ 176 h 293"/>
                  <a:gd name="T14" fmla="*/ 120 w 242"/>
                  <a:gd name="T15" fmla="*/ 292 h 293"/>
                  <a:gd name="T16" fmla="*/ 241 w 242"/>
                  <a:gd name="T17" fmla="*/ 176 h 293"/>
                  <a:gd name="T18" fmla="*/ 209 w 242"/>
                  <a:gd name="T19" fmla="*/ 148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2" h="293">
                    <a:moveTo>
                      <a:pt x="209" y="148"/>
                    </a:moveTo>
                    <a:lnTo>
                      <a:pt x="142" y="215"/>
                    </a:lnTo>
                    <a:lnTo>
                      <a:pt x="142" y="0"/>
                    </a:lnTo>
                    <a:lnTo>
                      <a:pt x="99" y="0"/>
                    </a:lnTo>
                    <a:lnTo>
                      <a:pt x="99" y="215"/>
                    </a:lnTo>
                    <a:lnTo>
                      <a:pt x="28" y="148"/>
                    </a:lnTo>
                    <a:lnTo>
                      <a:pt x="0" y="176"/>
                    </a:lnTo>
                    <a:lnTo>
                      <a:pt x="120" y="292"/>
                    </a:lnTo>
                    <a:lnTo>
                      <a:pt x="241" y="176"/>
                    </a:lnTo>
                    <a:lnTo>
                      <a:pt x="209" y="148"/>
                    </a:lnTo>
                  </a:path>
                </a:pathLst>
              </a:custGeom>
              <a:solidFill>
                <a:schemeClr val="accent4"/>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79" name="Freeform 1424">
                <a:extLst>
                  <a:ext uri="{FF2B5EF4-FFF2-40B4-BE49-F238E27FC236}">
                    <a16:creationId xmlns:a16="http://schemas.microsoft.com/office/drawing/2014/main" xmlns="" id="{4ADE71AB-49F2-B24A-BCAD-DCF924E56791}"/>
                  </a:ext>
                </a:extLst>
              </p:cNvPr>
              <p:cNvSpPr>
                <a:spLocks noChangeArrowheads="1"/>
              </p:cNvSpPr>
              <p:nvPr/>
            </p:nvSpPr>
            <p:spPr bwMode="auto">
              <a:xfrm>
                <a:off x="2826798" y="1804719"/>
                <a:ext cx="80962" cy="15875"/>
              </a:xfrm>
              <a:custGeom>
                <a:avLst/>
                <a:gdLst>
                  <a:gd name="T0" fmla="*/ 224 w 225"/>
                  <a:gd name="T1" fmla="*/ 42 h 43"/>
                  <a:gd name="T2" fmla="*/ 0 w 225"/>
                  <a:gd name="T3" fmla="*/ 42 h 43"/>
                  <a:gd name="T4" fmla="*/ 0 w 225"/>
                  <a:gd name="T5" fmla="*/ 0 h 43"/>
                  <a:gd name="T6" fmla="*/ 224 w 225"/>
                  <a:gd name="T7" fmla="*/ 0 h 43"/>
                  <a:gd name="T8" fmla="*/ 224 w 225"/>
                  <a:gd name="T9" fmla="*/ 42 h 43"/>
                </a:gdLst>
                <a:ahLst/>
                <a:cxnLst>
                  <a:cxn ang="0">
                    <a:pos x="T0" y="T1"/>
                  </a:cxn>
                  <a:cxn ang="0">
                    <a:pos x="T2" y="T3"/>
                  </a:cxn>
                  <a:cxn ang="0">
                    <a:pos x="T4" y="T5"/>
                  </a:cxn>
                  <a:cxn ang="0">
                    <a:pos x="T6" y="T7"/>
                  </a:cxn>
                  <a:cxn ang="0">
                    <a:pos x="T8" y="T9"/>
                  </a:cxn>
                </a:cxnLst>
                <a:rect l="0" t="0" r="r" b="b"/>
                <a:pathLst>
                  <a:path w="225" h="43">
                    <a:moveTo>
                      <a:pt x="224" y="42"/>
                    </a:moveTo>
                    <a:lnTo>
                      <a:pt x="0" y="42"/>
                    </a:lnTo>
                    <a:lnTo>
                      <a:pt x="0" y="0"/>
                    </a:lnTo>
                    <a:lnTo>
                      <a:pt x="224" y="0"/>
                    </a:lnTo>
                    <a:lnTo>
                      <a:pt x="224" y="42"/>
                    </a:lnTo>
                  </a:path>
                </a:pathLst>
              </a:custGeom>
              <a:solidFill>
                <a:schemeClr val="accent4"/>
              </a:solidFill>
              <a:ln>
                <a:noFill/>
              </a:ln>
              <a:effectLst/>
              <a:extLst>
                <a:ext uri="{91240B29-F687-4f45-9708-019B960494DF}">
                  <a14:hiddenLine xmlns="" xmlns:a14="http://schemas.microsoft.com/office/drawing/2010/main" w="9525" cap="flat">
                    <a:solidFill>
                      <a:srgbClr val="808080"/>
                    </a:solidFill>
                    <a:bevel/>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grpSp>
      </p:grpSp>
      <p:cxnSp>
        <p:nvCxnSpPr>
          <p:cNvPr id="68" name="Straight Connector 67">
            <a:extLst>
              <a:ext uri="{FF2B5EF4-FFF2-40B4-BE49-F238E27FC236}">
                <a16:creationId xmlns:a16="http://schemas.microsoft.com/office/drawing/2014/main" xmlns="" id="{8AD7B942-8453-CD47-9C20-8273F01BAF66}"/>
              </a:ext>
            </a:extLst>
          </p:cNvPr>
          <p:cNvCxnSpPr/>
          <p:nvPr/>
        </p:nvCxnSpPr>
        <p:spPr>
          <a:xfrm>
            <a:off x="5416808" y="3351579"/>
            <a:ext cx="1577754" cy="0"/>
          </a:xfrm>
          <a:prstGeom prst="line">
            <a:avLst/>
          </a:prstGeom>
          <a:ln>
            <a:solidFill>
              <a:srgbClr val="53565A"/>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xmlns="" id="{1FF02A63-2A27-9D40-954F-51B432233CBE}"/>
              </a:ext>
            </a:extLst>
          </p:cNvPr>
          <p:cNvCxnSpPr/>
          <p:nvPr/>
        </p:nvCxnSpPr>
        <p:spPr>
          <a:xfrm>
            <a:off x="5416808" y="1859910"/>
            <a:ext cx="1577754" cy="0"/>
          </a:xfrm>
          <a:prstGeom prst="line">
            <a:avLst/>
          </a:prstGeom>
          <a:ln>
            <a:solidFill>
              <a:srgbClr val="5356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957950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xmlns="" id="{ED16C0D6-52DF-410A-B85A-101CF82325FB}"/>
              </a:ext>
            </a:extLst>
          </p:cNvPr>
          <p:cNvSpPr/>
          <p:nvPr/>
        </p:nvSpPr>
        <p:spPr>
          <a:xfrm flipH="1">
            <a:off x="4526280" y="831850"/>
            <a:ext cx="45719" cy="4079875"/>
          </a:xfrm>
          <a:custGeom>
            <a:avLst/>
            <a:gdLst>
              <a:gd name="connsiteX0" fmla="*/ 0 w 0"/>
              <a:gd name="connsiteY0" fmla="*/ 0 h 3847070"/>
              <a:gd name="connsiteX1" fmla="*/ 0 w 0"/>
              <a:gd name="connsiteY1" fmla="*/ 3847070 h 3847070"/>
            </a:gdLst>
            <a:ahLst/>
            <a:cxnLst>
              <a:cxn ang="0">
                <a:pos x="connsiteX0" y="connsiteY0"/>
              </a:cxn>
              <a:cxn ang="0">
                <a:pos x="connsiteX1" y="connsiteY1"/>
              </a:cxn>
            </a:cxnLst>
            <a:rect l="l" t="t" r="r" b="b"/>
            <a:pathLst>
              <a:path h="3847070">
                <a:moveTo>
                  <a:pt x="0" y="0"/>
                </a:moveTo>
                <a:lnTo>
                  <a:pt x="0" y="3847070"/>
                </a:lnTo>
              </a:path>
            </a:pathLst>
          </a:custGeom>
          <a:noFill/>
          <a:ln w="12700">
            <a:solidFill>
              <a:srgbClr val="B1BABF"/>
            </a:solidFill>
            <a:prstDash val="sysDot"/>
            <a:headEnd type="oval" w="sm" len="sm"/>
          </a:ln>
        </p:spPr>
        <p:txBody>
          <a:bodyPr rtlCol="0" anchor="ctr"/>
          <a:lstStyle/>
          <a:p>
            <a:pPr algn="ctr"/>
            <a:endParaRPr lang="en-US"/>
          </a:p>
        </p:txBody>
      </p:sp>
      <p:sp>
        <p:nvSpPr>
          <p:cNvPr id="12" name="Oval 5">
            <a:extLst>
              <a:ext uri="{FF2B5EF4-FFF2-40B4-BE49-F238E27FC236}">
                <a16:creationId xmlns:a16="http://schemas.microsoft.com/office/drawing/2014/main" xmlns="" id="{0B4D4642-94BD-4137-8E90-FBBF6EB58499}"/>
              </a:ext>
            </a:extLst>
          </p:cNvPr>
          <p:cNvSpPr>
            <a:spLocks noChangeArrowheads="1"/>
          </p:cNvSpPr>
          <p:nvPr/>
        </p:nvSpPr>
        <p:spPr bwMode="auto">
          <a:xfrm>
            <a:off x="3617194" y="1411971"/>
            <a:ext cx="4310654" cy="3196360"/>
          </a:xfrm>
          <a:prstGeom prst="ellipse">
            <a:avLst/>
          </a:prstGeom>
          <a:solidFill>
            <a:schemeClr val="accent3">
              <a:lumMod val="20000"/>
              <a:lumOff val="80000"/>
            </a:schemeClr>
          </a:solidFill>
          <a:ln w="14288" cap="flat">
            <a:noFill/>
            <a:prstDash val="solid"/>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xmlns="" id="{53389FC2-4323-4ACD-84AE-DF1389064D97}"/>
              </a:ext>
            </a:extLst>
          </p:cNvPr>
          <p:cNvSpPr>
            <a:spLocks noGrp="1"/>
          </p:cNvSpPr>
          <p:nvPr>
            <p:ph type="title"/>
          </p:nvPr>
        </p:nvSpPr>
        <p:spPr>
          <a:xfrm>
            <a:off x="413102" y="294382"/>
            <a:ext cx="8226356" cy="344979"/>
          </a:xfrm>
        </p:spPr>
        <p:txBody>
          <a:bodyPr/>
          <a:lstStyle/>
          <a:p>
            <a:r>
              <a:rPr lang="en-US" dirty="0"/>
              <a:t>Secure Web Gateway and CASB convergence</a:t>
            </a:r>
          </a:p>
        </p:txBody>
      </p:sp>
      <p:grpSp>
        <p:nvGrpSpPr>
          <p:cNvPr id="91" name="Group 90">
            <a:extLst>
              <a:ext uri="{FF2B5EF4-FFF2-40B4-BE49-F238E27FC236}">
                <a16:creationId xmlns:a16="http://schemas.microsoft.com/office/drawing/2014/main" xmlns="" id="{6AFC9ED1-37A5-4EDE-A9B1-065C6DC4A898}"/>
              </a:ext>
            </a:extLst>
          </p:cNvPr>
          <p:cNvGrpSpPr/>
          <p:nvPr/>
        </p:nvGrpSpPr>
        <p:grpSpPr>
          <a:xfrm>
            <a:off x="1222258" y="1411815"/>
            <a:ext cx="4311073" cy="3196672"/>
            <a:chOff x="1222258" y="1411815"/>
            <a:chExt cx="4311073" cy="3196672"/>
          </a:xfrm>
        </p:grpSpPr>
        <p:sp>
          <p:nvSpPr>
            <p:cNvPr id="11" name="Oval 9">
              <a:extLst>
                <a:ext uri="{FF2B5EF4-FFF2-40B4-BE49-F238E27FC236}">
                  <a16:creationId xmlns:a16="http://schemas.microsoft.com/office/drawing/2014/main" xmlns="" id="{83658F62-EAD6-4A6A-A757-8F846F899765}"/>
                </a:ext>
              </a:extLst>
            </p:cNvPr>
            <p:cNvSpPr>
              <a:spLocks noChangeArrowheads="1"/>
            </p:cNvSpPr>
            <p:nvPr/>
          </p:nvSpPr>
          <p:spPr bwMode="auto">
            <a:xfrm>
              <a:off x="1222258" y="1411815"/>
              <a:ext cx="4311073" cy="3196672"/>
            </a:xfrm>
            <a:prstGeom prst="ellipse">
              <a:avLst/>
            </a:prstGeom>
            <a:solidFill>
              <a:srgbClr val="D4D5D6"/>
            </a:solidFill>
            <a:ln w="14288" cap="flat">
              <a:noFill/>
              <a:prstDash val="solid"/>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9" name="Freeform 7">
              <a:extLst>
                <a:ext uri="{FF2B5EF4-FFF2-40B4-BE49-F238E27FC236}">
                  <a16:creationId xmlns:a16="http://schemas.microsoft.com/office/drawing/2014/main" xmlns="" id="{41990650-0F0F-43C4-9A6C-A5CF0746E0E8}"/>
                </a:ext>
              </a:extLst>
            </p:cNvPr>
            <p:cNvSpPr>
              <a:spLocks/>
            </p:cNvSpPr>
            <p:nvPr/>
          </p:nvSpPr>
          <p:spPr bwMode="auto">
            <a:xfrm>
              <a:off x="1313978" y="2319338"/>
              <a:ext cx="4131620" cy="2214563"/>
            </a:xfrm>
            <a:custGeom>
              <a:avLst/>
              <a:gdLst>
                <a:gd name="T0" fmla="*/ 1402 w 1485"/>
                <a:gd name="T1" fmla="*/ 0 h 802"/>
                <a:gd name="T2" fmla="*/ 1485 w 1485"/>
                <a:gd name="T3" fmla="*/ 252 h 802"/>
                <a:gd name="T4" fmla="*/ 742 w 1485"/>
                <a:gd name="T5" fmla="*/ 802 h 802"/>
                <a:gd name="T6" fmla="*/ 0 w 1485"/>
                <a:gd name="T7" fmla="*/ 252 h 802"/>
                <a:gd name="T8" fmla="*/ 82 w 1485"/>
                <a:gd name="T9" fmla="*/ 0 h 802"/>
              </a:gdLst>
              <a:ahLst/>
              <a:cxnLst>
                <a:cxn ang="0">
                  <a:pos x="T0" y="T1"/>
                </a:cxn>
                <a:cxn ang="0">
                  <a:pos x="T2" y="T3"/>
                </a:cxn>
                <a:cxn ang="0">
                  <a:pos x="T4" y="T5"/>
                </a:cxn>
                <a:cxn ang="0">
                  <a:pos x="T6" y="T7"/>
                </a:cxn>
                <a:cxn ang="0">
                  <a:pos x="T8" y="T9"/>
                </a:cxn>
              </a:cxnLst>
              <a:rect l="0" t="0" r="r" b="b"/>
              <a:pathLst>
                <a:path w="1485" h="802">
                  <a:moveTo>
                    <a:pt x="1402" y="0"/>
                  </a:moveTo>
                  <a:cubicBezTo>
                    <a:pt x="1455" y="75"/>
                    <a:pt x="1485" y="161"/>
                    <a:pt x="1485" y="252"/>
                  </a:cubicBezTo>
                  <a:cubicBezTo>
                    <a:pt x="1485" y="556"/>
                    <a:pt x="1152" y="802"/>
                    <a:pt x="742" y="802"/>
                  </a:cubicBezTo>
                  <a:cubicBezTo>
                    <a:pt x="332" y="802"/>
                    <a:pt x="0" y="556"/>
                    <a:pt x="0" y="252"/>
                  </a:cubicBezTo>
                  <a:cubicBezTo>
                    <a:pt x="0" y="161"/>
                    <a:pt x="30" y="75"/>
                    <a:pt x="82" y="0"/>
                  </a:cubicBezTo>
                </a:path>
              </a:pathLst>
            </a:custGeom>
            <a:solidFill>
              <a:srgbClr val="EFF1F2"/>
            </a:solidFill>
            <a:ln w="14288" cap="flat">
              <a:noFill/>
              <a:prstDash val="solid"/>
              <a:miter lim="800000"/>
              <a:headEnd/>
              <a:tailEnd/>
            </a:ln>
            <a:effectLst>
              <a:innerShdw blurRad="38100">
                <a:schemeClr val="accent2"/>
              </a:innerShdw>
            </a:effectLst>
          </p:spPr>
          <p:txBody>
            <a:bodyPr vert="horz" wrap="square" lIns="91440" tIns="45720" rIns="91440" bIns="45720" numCol="1" anchor="t" anchorCtr="0" compatLnSpc="1">
              <a:prstTxWarp prst="textNoShape">
                <a:avLst/>
              </a:prstTxWarp>
            </a:bodyPr>
            <a:lstStyle/>
            <a:p>
              <a:endParaRPr lang="en-US"/>
            </a:p>
          </p:txBody>
        </p:sp>
        <p:sp>
          <p:nvSpPr>
            <p:cNvPr id="10" name="Freeform 8">
              <a:extLst>
                <a:ext uri="{FF2B5EF4-FFF2-40B4-BE49-F238E27FC236}">
                  <a16:creationId xmlns:a16="http://schemas.microsoft.com/office/drawing/2014/main" xmlns="" id="{0EF2E9B7-4E5F-4551-8828-27A91C3D2B00}"/>
                </a:ext>
              </a:extLst>
            </p:cNvPr>
            <p:cNvSpPr>
              <a:spLocks/>
            </p:cNvSpPr>
            <p:nvPr/>
          </p:nvSpPr>
          <p:spPr bwMode="auto">
            <a:xfrm>
              <a:off x="1542978" y="1497013"/>
              <a:ext cx="3672018" cy="822325"/>
            </a:xfrm>
            <a:custGeom>
              <a:avLst/>
              <a:gdLst>
                <a:gd name="T0" fmla="*/ 1320 w 1320"/>
                <a:gd name="T1" fmla="*/ 298 h 298"/>
                <a:gd name="T2" fmla="*/ 660 w 1320"/>
                <a:gd name="T3" fmla="*/ 0 h 298"/>
                <a:gd name="T4" fmla="*/ 0 w 1320"/>
                <a:gd name="T5" fmla="*/ 298 h 298"/>
                <a:gd name="T6" fmla="*/ 1320 w 1320"/>
                <a:gd name="T7" fmla="*/ 298 h 298"/>
              </a:gdLst>
              <a:ahLst/>
              <a:cxnLst>
                <a:cxn ang="0">
                  <a:pos x="T0" y="T1"/>
                </a:cxn>
                <a:cxn ang="0">
                  <a:pos x="T2" y="T3"/>
                </a:cxn>
                <a:cxn ang="0">
                  <a:pos x="T4" y="T5"/>
                </a:cxn>
                <a:cxn ang="0">
                  <a:pos x="T6" y="T7"/>
                </a:cxn>
              </a:cxnLst>
              <a:rect l="0" t="0" r="r" b="b"/>
              <a:pathLst>
                <a:path w="1320" h="298">
                  <a:moveTo>
                    <a:pt x="1320" y="298"/>
                  </a:moveTo>
                  <a:cubicBezTo>
                    <a:pt x="1197" y="121"/>
                    <a:pt x="948" y="0"/>
                    <a:pt x="660" y="0"/>
                  </a:cubicBezTo>
                  <a:cubicBezTo>
                    <a:pt x="373" y="0"/>
                    <a:pt x="124" y="121"/>
                    <a:pt x="0" y="298"/>
                  </a:cubicBezTo>
                  <a:lnTo>
                    <a:pt x="1320" y="298"/>
                  </a:lnTo>
                  <a:close/>
                </a:path>
              </a:pathLst>
            </a:custGeom>
            <a:solidFill>
              <a:srgbClr val="B71234"/>
            </a:solidFill>
            <a:ln w="11113"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8" name="Freeform 67">
              <a:extLst>
                <a:ext uri="{FF2B5EF4-FFF2-40B4-BE49-F238E27FC236}">
                  <a16:creationId xmlns:a16="http://schemas.microsoft.com/office/drawing/2014/main" xmlns="" id="{FD639010-D539-4849-87D7-FE9526295B0A}"/>
                </a:ext>
              </a:extLst>
            </p:cNvPr>
            <p:cNvSpPr>
              <a:spLocks noEditPoints="1"/>
            </p:cNvSpPr>
            <p:nvPr/>
          </p:nvSpPr>
          <p:spPr bwMode="auto">
            <a:xfrm>
              <a:off x="2531767" y="1656877"/>
              <a:ext cx="943566" cy="557686"/>
            </a:xfrm>
            <a:custGeom>
              <a:avLst/>
              <a:gdLst>
                <a:gd name="T0" fmla="*/ 39 w 181"/>
                <a:gd name="T1" fmla="*/ 107 h 107"/>
                <a:gd name="T2" fmla="*/ 39 w 181"/>
                <a:gd name="T3" fmla="*/ 107 h 107"/>
                <a:gd name="T4" fmla="*/ 8 w 181"/>
                <a:gd name="T5" fmla="*/ 96 h 107"/>
                <a:gd name="T6" fmla="*/ 0 w 181"/>
                <a:gd name="T7" fmla="*/ 73 h 107"/>
                <a:gd name="T8" fmla="*/ 31 w 181"/>
                <a:gd name="T9" fmla="*/ 46 h 107"/>
                <a:gd name="T10" fmla="*/ 59 w 181"/>
                <a:gd name="T11" fmla="*/ 23 h 107"/>
                <a:gd name="T12" fmla="*/ 67 w 181"/>
                <a:gd name="T13" fmla="*/ 24 h 107"/>
                <a:gd name="T14" fmla="*/ 106 w 181"/>
                <a:gd name="T15" fmla="*/ 0 h 107"/>
                <a:gd name="T16" fmla="*/ 111 w 181"/>
                <a:gd name="T17" fmla="*/ 0 h 107"/>
                <a:gd name="T18" fmla="*/ 150 w 181"/>
                <a:gd name="T19" fmla="*/ 31 h 107"/>
                <a:gd name="T20" fmla="*/ 181 w 181"/>
                <a:gd name="T21" fmla="*/ 69 h 107"/>
                <a:gd name="T22" fmla="*/ 136 w 181"/>
                <a:gd name="T23" fmla="*/ 107 h 107"/>
                <a:gd name="T24" fmla="*/ 134 w 181"/>
                <a:gd name="T25" fmla="*/ 107 h 107"/>
                <a:gd name="T26" fmla="*/ 42 w 181"/>
                <a:gd name="T27" fmla="*/ 107 h 107"/>
                <a:gd name="T28" fmla="*/ 39 w 181"/>
                <a:gd name="T29" fmla="*/ 107 h 107"/>
                <a:gd name="T30" fmla="*/ 33 w 181"/>
                <a:gd name="T31" fmla="*/ 54 h 107"/>
                <a:gd name="T32" fmla="*/ 9 w 181"/>
                <a:gd name="T33" fmla="*/ 74 h 107"/>
                <a:gd name="T34" fmla="*/ 14 w 181"/>
                <a:gd name="T35" fmla="*/ 90 h 107"/>
                <a:gd name="T36" fmla="*/ 39 w 181"/>
                <a:gd name="T37" fmla="*/ 98 h 107"/>
                <a:gd name="T38" fmla="*/ 39 w 181"/>
                <a:gd name="T39" fmla="*/ 98 h 107"/>
                <a:gd name="T40" fmla="*/ 42 w 181"/>
                <a:gd name="T41" fmla="*/ 98 h 107"/>
                <a:gd name="T42" fmla="*/ 42 w 181"/>
                <a:gd name="T43" fmla="*/ 98 h 107"/>
                <a:gd name="T44" fmla="*/ 135 w 181"/>
                <a:gd name="T45" fmla="*/ 98 h 107"/>
                <a:gd name="T46" fmla="*/ 136 w 181"/>
                <a:gd name="T47" fmla="*/ 98 h 107"/>
                <a:gd name="T48" fmla="*/ 172 w 181"/>
                <a:gd name="T49" fmla="*/ 69 h 107"/>
                <a:gd name="T50" fmla="*/ 147 w 181"/>
                <a:gd name="T51" fmla="*/ 39 h 107"/>
                <a:gd name="T52" fmla="*/ 143 w 181"/>
                <a:gd name="T53" fmla="*/ 39 h 107"/>
                <a:gd name="T54" fmla="*/ 143 w 181"/>
                <a:gd name="T55" fmla="*/ 36 h 107"/>
                <a:gd name="T56" fmla="*/ 111 w 181"/>
                <a:gd name="T57" fmla="*/ 8 h 107"/>
                <a:gd name="T58" fmla="*/ 106 w 181"/>
                <a:gd name="T59" fmla="*/ 8 h 107"/>
                <a:gd name="T60" fmla="*/ 74 w 181"/>
                <a:gd name="T61" fmla="*/ 29 h 107"/>
                <a:gd name="T62" fmla="*/ 71 w 181"/>
                <a:gd name="T63" fmla="*/ 34 h 107"/>
                <a:gd name="T64" fmla="*/ 68 w 181"/>
                <a:gd name="T65" fmla="*/ 33 h 107"/>
                <a:gd name="T66" fmla="*/ 59 w 181"/>
                <a:gd name="T67" fmla="*/ 32 h 107"/>
                <a:gd name="T68" fmla="*/ 38 w 181"/>
                <a:gd name="T69" fmla="*/ 50 h 107"/>
                <a:gd name="T70" fmla="*/ 38 w 181"/>
                <a:gd name="T71" fmla="*/ 54 h 107"/>
                <a:gd name="T72" fmla="*/ 34 w 181"/>
                <a:gd name="T73" fmla="*/ 54 h 107"/>
                <a:gd name="T74" fmla="*/ 33 w 181"/>
                <a:gd name="T75" fmla="*/ 5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1" h="107">
                  <a:moveTo>
                    <a:pt x="39" y="107"/>
                  </a:moveTo>
                  <a:cubicBezTo>
                    <a:pt x="39" y="107"/>
                    <a:pt x="39" y="107"/>
                    <a:pt x="39" y="107"/>
                  </a:cubicBezTo>
                  <a:cubicBezTo>
                    <a:pt x="31" y="107"/>
                    <a:pt x="17" y="105"/>
                    <a:pt x="8" y="96"/>
                  </a:cubicBezTo>
                  <a:cubicBezTo>
                    <a:pt x="2" y="90"/>
                    <a:pt x="0" y="83"/>
                    <a:pt x="0" y="73"/>
                  </a:cubicBezTo>
                  <a:cubicBezTo>
                    <a:pt x="1" y="54"/>
                    <a:pt x="16" y="46"/>
                    <a:pt x="31" y="46"/>
                  </a:cubicBezTo>
                  <a:cubicBezTo>
                    <a:pt x="34" y="31"/>
                    <a:pt x="44" y="23"/>
                    <a:pt x="59" y="23"/>
                  </a:cubicBezTo>
                  <a:cubicBezTo>
                    <a:pt x="62" y="23"/>
                    <a:pt x="65" y="24"/>
                    <a:pt x="67" y="24"/>
                  </a:cubicBezTo>
                  <a:cubicBezTo>
                    <a:pt x="75" y="12"/>
                    <a:pt x="83" y="0"/>
                    <a:pt x="106" y="0"/>
                  </a:cubicBezTo>
                  <a:cubicBezTo>
                    <a:pt x="108" y="0"/>
                    <a:pt x="110" y="0"/>
                    <a:pt x="111" y="0"/>
                  </a:cubicBezTo>
                  <a:cubicBezTo>
                    <a:pt x="137" y="1"/>
                    <a:pt x="147" y="23"/>
                    <a:pt x="150" y="31"/>
                  </a:cubicBezTo>
                  <a:cubicBezTo>
                    <a:pt x="175" y="34"/>
                    <a:pt x="181" y="57"/>
                    <a:pt x="181" y="69"/>
                  </a:cubicBezTo>
                  <a:cubicBezTo>
                    <a:pt x="181" y="87"/>
                    <a:pt x="169" y="107"/>
                    <a:pt x="136" y="107"/>
                  </a:cubicBezTo>
                  <a:cubicBezTo>
                    <a:pt x="135" y="107"/>
                    <a:pt x="134" y="107"/>
                    <a:pt x="134" y="107"/>
                  </a:cubicBezTo>
                  <a:cubicBezTo>
                    <a:pt x="42" y="107"/>
                    <a:pt x="42" y="107"/>
                    <a:pt x="42" y="107"/>
                  </a:cubicBezTo>
                  <a:cubicBezTo>
                    <a:pt x="42" y="107"/>
                    <a:pt x="41" y="107"/>
                    <a:pt x="39" y="107"/>
                  </a:cubicBezTo>
                  <a:close/>
                  <a:moveTo>
                    <a:pt x="33" y="54"/>
                  </a:moveTo>
                  <a:cubicBezTo>
                    <a:pt x="26" y="54"/>
                    <a:pt x="9" y="56"/>
                    <a:pt x="9" y="74"/>
                  </a:cubicBezTo>
                  <a:cubicBezTo>
                    <a:pt x="8" y="81"/>
                    <a:pt x="10" y="86"/>
                    <a:pt x="14" y="90"/>
                  </a:cubicBezTo>
                  <a:cubicBezTo>
                    <a:pt x="21" y="98"/>
                    <a:pt x="34" y="98"/>
                    <a:pt x="39" y="98"/>
                  </a:cubicBezTo>
                  <a:cubicBezTo>
                    <a:pt x="39" y="98"/>
                    <a:pt x="39" y="98"/>
                    <a:pt x="39" y="98"/>
                  </a:cubicBezTo>
                  <a:cubicBezTo>
                    <a:pt x="41" y="98"/>
                    <a:pt x="42" y="98"/>
                    <a:pt x="42" y="98"/>
                  </a:cubicBezTo>
                  <a:cubicBezTo>
                    <a:pt x="42" y="98"/>
                    <a:pt x="42" y="98"/>
                    <a:pt x="42" y="98"/>
                  </a:cubicBezTo>
                  <a:cubicBezTo>
                    <a:pt x="135" y="98"/>
                    <a:pt x="135" y="98"/>
                    <a:pt x="135" y="98"/>
                  </a:cubicBezTo>
                  <a:cubicBezTo>
                    <a:pt x="135" y="98"/>
                    <a:pt x="135" y="98"/>
                    <a:pt x="136" y="98"/>
                  </a:cubicBezTo>
                  <a:cubicBezTo>
                    <a:pt x="145" y="98"/>
                    <a:pt x="172" y="96"/>
                    <a:pt x="172" y="69"/>
                  </a:cubicBezTo>
                  <a:cubicBezTo>
                    <a:pt x="172" y="68"/>
                    <a:pt x="173" y="41"/>
                    <a:pt x="147" y="39"/>
                  </a:cubicBezTo>
                  <a:cubicBezTo>
                    <a:pt x="143" y="39"/>
                    <a:pt x="143" y="39"/>
                    <a:pt x="143" y="39"/>
                  </a:cubicBezTo>
                  <a:cubicBezTo>
                    <a:pt x="143" y="36"/>
                    <a:pt x="143" y="36"/>
                    <a:pt x="143" y="36"/>
                  </a:cubicBezTo>
                  <a:cubicBezTo>
                    <a:pt x="142" y="35"/>
                    <a:pt x="137" y="10"/>
                    <a:pt x="111" y="8"/>
                  </a:cubicBezTo>
                  <a:cubicBezTo>
                    <a:pt x="109" y="8"/>
                    <a:pt x="108" y="8"/>
                    <a:pt x="106" y="8"/>
                  </a:cubicBezTo>
                  <a:cubicBezTo>
                    <a:pt x="87" y="8"/>
                    <a:pt x="81" y="17"/>
                    <a:pt x="74" y="29"/>
                  </a:cubicBezTo>
                  <a:cubicBezTo>
                    <a:pt x="71" y="34"/>
                    <a:pt x="71" y="34"/>
                    <a:pt x="71" y="34"/>
                  </a:cubicBezTo>
                  <a:cubicBezTo>
                    <a:pt x="68" y="33"/>
                    <a:pt x="68" y="33"/>
                    <a:pt x="68" y="33"/>
                  </a:cubicBezTo>
                  <a:cubicBezTo>
                    <a:pt x="68" y="33"/>
                    <a:pt x="64" y="32"/>
                    <a:pt x="59" y="32"/>
                  </a:cubicBezTo>
                  <a:cubicBezTo>
                    <a:pt x="47" y="32"/>
                    <a:pt x="40" y="38"/>
                    <a:pt x="38" y="50"/>
                  </a:cubicBezTo>
                  <a:cubicBezTo>
                    <a:pt x="38" y="54"/>
                    <a:pt x="38" y="54"/>
                    <a:pt x="38" y="54"/>
                  </a:cubicBezTo>
                  <a:cubicBezTo>
                    <a:pt x="34" y="54"/>
                    <a:pt x="34" y="54"/>
                    <a:pt x="34" y="54"/>
                  </a:cubicBezTo>
                  <a:cubicBezTo>
                    <a:pt x="34" y="54"/>
                    <a:pt x="34" y="54"/>
                    <a:pt x="33" y="54"/>
                  </a:cubicBezTo>
                  <a:close/>
                </a:path>
              </a:pathLst>
            </a:custGeom>
            <a:solidFill>
              <a:srgbClr val="FFFFFF">
                <a:alpha val="80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TextBox 69">
              <a:extLst>
                <a:ext uri="{FF2B5EF4-FFF2-40B4-BE49-F238E27FC236}">
                  <a16:creationId xmlns:a16="http://schemas.microsoft.com/office/drawing/2014/main" xmlns="" id="{745C395A-63E5-4E9A-82EB-D802E4D0E7A5}"/>
                </a:ext>
              </a:extLst>
            </p:cNvPr>
            <p:cNvSpPr txBox="1"/>
            <p:nvPr/>
          </p:nvSpPr>
          <p:spPr>
            <a:xfrm>
              <a:off x="1339912" y="3283790"/>
              <a:ext cx="2039638" cy="213425"/>
            </a:xfrm>
            <a:prstGeom prst="rect">
              <a:avLst/>
            </a:prstGeom>
            <a:noFill/>
          </p:spPr>
          <p:txBody>
            <a:bodyPr wrap="square" lIns="0" tIns="0" rIns="0" bIns="0" rtlCol="0" anchor="ctr" anchorCtr="0">
              <a:noAutofit/>
            </a:bodyPr>
            <a:lstStyle/>
            <a:p>
              <a:pPr algn="r">
                <a:lnSpc>
                  <a:spcPct val="90000"/>
                </a:lnSpc>
                <a:spcAft>
                  <a:spcPts val="500"/>
                </a:spcAft>
              </a:pPr>
              <a:r>
                <a:rPr lang="en-US" sz="1650" dirty="0">
                  <a:solidFill>
                    <a:srgbClr val="53565A"/>
                  </a:solidFill>
                </a:rPr>
                <a:t>App Risk</a:t>
              </a:r>
            </a:p>
            <a:p>
              <a:pPr algn="r">
                <a:lnSpc>
                  <a:spcPct val="90000"/>
                </a:lnSpc>
                <a:spcAft>
                  <a:spcPts val="500"/>
                </a:spcAft>
              </a:pPr>
              <a:r>
                <a:rPr lang="en-US" sz="1650" dirty="0">
                  <a:solidFill>
                    <a:srgbClr val="53565A"/>
                  </a:solidFill>
                </a:rPr>
                <a:t>API</a:t>
              </a:r>
            </a:p>
            <a:p>
              <a:pPr algn="r">
                <a:lnSpc>
                  <a:spcPct val="90000"/>
                </a:lnSpc>
                <a:spcAft>
                  <a:spcPts val="500"/>
                </a:spcAft>
              </a:pPr>
              <a:r>
                <a:rPr lang="en-US" sz="1650" dirty="0">
                  <a:solidFill>
                    <a:srgbClr val="53565A"/>
                  </a:solidFill>
                </a:rPr>
                <a:t>Reverse Proxy</a:t>
              </a:r>
            </a:p>
            <a:p>
              <a:pPr algn="r">
                <a:lnSpc>
                  <a:spcPct val="90000"/>
                </a:lnSpc>
                <a:spcAft>
                  <a:spcPts val="500"/>
                </a:spcAft>
              </a:pPr>
              <a:r>
                <a:rPr lang="en-US" sz="1650" dirty="0">
                  <a:solidFill>
                    <a:srgbClr val="53565A"/>
                  </a:solidFill>
                </a:rPr>
                <a:t>Identity</a:t>
              </a:r>
            </a:p>
            <a:p>
              <a:pPr algn="r">
                <a:lnSpc>
                  <a:spcPct val="90000"/>
                </a:lnSpc>
                <a:spcAft>
                  <a:spcPts val="500"/>
                </a:spcAft>
              </a:pPr>
              <a:r>
                <a:rPr lang="en-US" sz="1650" dirty="0">
                  <a:solidFill>
                    <a:srgbClr val="53565A"/>
                  </a:solidFill>
                </a:rPr>
                <a:t>DLP</a:t>
              </a:r>
            </a:p>
            <a:p>
              <a:pPr algn="r">
                <a:lnSpc>
                  <a:spcPct val="90000"/>
                </a:lnSpc>
                <a:spcAft>
                  <a:spcPts val="500"/>
                </a:spcAft>
              </a:pPr>
              <a:r>
                <a:rPr lang="en-US" sz="1650" dirty="0">
                  <a:solidFill>
                    <a:srgbClr val="53565A"/>
                  </a:solidFill>
                </a:rPr>
                <a:t>Malware</a:t>
              </a:r>
            </a:p>
          </p:txBody>
        </p:sp>
      </p:grpSp>
      <p:grpSp>
        <p:nvGrpSpPr>
          <p:cNvPr id="90" name="Group 89">
            <a:extLst>
              <a:ext uri="{FF2B5EF4-FFF2-40B4-BE49-F238E27FC236}">
                <a16:creationId xmlns:a16="http://schemas.microsoft.com/office/drawing/2014/main" xmlns="" id="{AC524D07-DF8D-453D-9F17-CE25158D302D}"/>
              </a:ext>
            </a:extLst>
          </p:cNvPr>
          <p:cNvGrpSpPr/>
          <p:nvPr/>
        </p:nvGrpSpPr>
        <p:grpSpPr>
          <a:xfrm>
            <a:off x="3705134" y="1497013"/>
            <a:ext cx="4130020" cy="3036888"/>
            <a:chOff x="3705134" y="1497013"/>
            <a:chExt cx="4130020" cy="3036888"/>
          </a:xfrm>
        </p:grpSpPr>
        <p:sp>
          <p:nvSpPr>
            <p:cNvPr id="7" name="Freeform 5">
              <a:extLst>
                <a:ext uri="{FF2B5EF4-FFF2-40B4-BE49-F238E27FC236}">
                  <a16:creationId xmlns:a16="http://schemas.microsoft.com/office/drawing/2014/main" xmlns="" id="{1B71B360-7147-4401-A070-9EA920650152}"/>
                </a:ext>
              </a:extLst>
            </p:cNvPr>
            <p:cNvSpPr>
              <a:spLocks/>
            </p:cNvSpPr>
            <p:nvPr/>
          </p:nvSpPr>
          <p:spPr bwMode="auto">
            <a:xfrm>
              <a:off x="3705134" y="2319338"/>
              <a:ext cx="4130020" cy="2214563"/>
            </a:xfrm>
            <a:custGeom>
              <a:avLst/>
              <a:gdLst>
                <a:gd name="T0" fmla="*/ 1403 w 1485"/>
                <a:gd name="T1" fmla="*/ 0 h 802"/>
                <a:gd name="T2" fmla="*/ 1485 w 1485"/>
                <a:gd name="T3" fmla="*/ 252 h 802"/>
                <a:gd name="T4" fmla="*/ 743 w 1485"/>
                <a:gd name="T5" fmla="*/ 802 h 802"/>
                <a:gd name="T6" fmla="*/ 0 w 1485"/>
                <a:gd name="T7" fmla="*/ 252 h 802"/>
                <a:gd name="T8" fmla="*/ 83 w 1485"/>
                <a:gd name="T9" fmla="*/ 0 h 802"/>
              </a:gdLst>
              <a:ahLst/>
              <a:cxnLst>
                <a:cxn ang="0">
                  <a:pos x="T0" y="T1"/>
                </a:cxn>
                <a:cxn ang="0">
                  <a:pos x="T2" y="T3"/>
                </a:cxn>
                <a:cxn ang="0">
                  <a:pos x="T4" y="T5"/>
                </a:cxn>
                <a:cxn ang="0">
                  <a:pos x="T6" y="T7"/>
                </a:cxn>
                <a:cxn ang="0">
                  <a:pos x="T8" y="T9"/>
                </a:cxn>
              </a:cxnLst>
              <a:rect l="0" t="0" r="r" b="b"/>
              <a:pathLst>
                <a:path w="1485" h="802">
                  <a:moveTo>
                    <a:pt x="1403" y="0"/>
                  </a:moveTo>
                  <a:cubicBezTo>
                    <a:pt x="1455" y="75"/>
                    <a:pt x="1485" y="161"/>
                    <a:pt x="1485" y="252"/>
                  </a:cubicBezTo>
                  <a:cubicBezTo>
                    <a:pt x="1485" y="556"/>
                    <a:pt x="1153" y="802"/>
                    <a:pt x="743" y="802"/>
                  </a:cubicBezTo>
                  <a:cubicBezTo>
                    <a:pt x="333" y="802"/>
                    <a:pt x="0" y="556"/>
                    <a:pt x="0" y="252"/>
                  </a:cubicBezTo>
                  <a:cubicBezTo>
                    <a:pt x="0" y="161"/>
                    <a:pt x="30" y="75"/>
                    <a:pt x="83" y="0"/>
                  </a:cubicBezTo>
                </a:path>
              </a:pathLst>
            </a:custGeom>
            <a:solidFill>
              <a:srgbClr val="E5F3FF"/>
            </a:solidFill>
            <a:ln w="14288" cap="flat">
              <a:noFill/>
              <a:prstDash val="solid"/>
              <a:miter lim="800000"/>
              <a:headEnd/>
              <a:tailEnd/>
            </a:ln>
            <a:effectLst>
              <a:innerShdw blurRad="38100">
                <a:schemeClr val="accent3">
                  <a:lumMod val="40000"/>
                  <a:lumOff val="60000"/>
                </a:schemeClr>
              </a:innerShdw>
            </a:effectLst>
          </p:spPr>
          <p:txBody>
            <a:bodyPr vert="horz" wrap="square" lIns="91440" tIns="45720" rIns="91440" bIns="45720" numCol="1" anchor="t" anchorCtr="0" compatLnSpc="1">
              <a:prstTxWarp prst="textNoShape">
                <a:avLst/>
              </a:prstTxWarp>
            </a:bodyPr>
            <a:lstStyle/>
            <a:p>
              <a:pPr defTabSz="914362"/>
              <a:endParaRPr lang="en-US" kern="0">
                <a:solidFill>
                  <a:srgbClr val="53565A"/>
                </a:solidFill>
                <a:latin typeface="Intel Clear"/>
              </a:endParaRPr>
            </a:p>
          </p:txBody>
        </p:sp>
        <p:sp>
          <p:nvSpPr>
            <p:cNvPr id="8" name="Freeform 6">
              <a:extLst>
                <a:ext uri="{FF2B5EF4-FFF2-40B4-BE49-F238E27FC236}">
                  <a16:creationId xmlns:a16="http://schemas.microsoft.com/office/drawing/2014/main" xmlns="" id="{958EF24A-7851-48FD-A79C-A3FC2D68D458}"/>
                </a:ext>
              </a:extLst>
            </p:cNvPr>
            <p:cNvSpPr>
              <a:spLocks/>
            </p:cNvSpPr>
            <p:nvPr/>
          </p:nvSpPr>
          <p:spPr bwMode="auto">
            <a:xfrm>
              <a:off x="3935736" y="1497013"/>
              <a:ext cx="3672019" cy="822325"/>
            </a:xfrm>
            <a:custGeom>
              <a:avLst/>
              <a:gdLst>
                <a:gd name="T0" fmla="*/ 0 w 1320"/>
                <a:gd name="T1" fmla="*/ 298 h 298"/>
                <a:gd name="T2" fmla="*/ 660 w 1320"/>
                <a:gd name="T3" fmla="*/ 0 h 298"/>
                <a:gd name="T4" fmla="*/ 1320 w 1320"/>
                <a:gd name="T5" fmla="*/ 298 h 298"/>
                <a:gd name="T6" fmla="*/ 0 w 1320"/>
                <a:gd name="T7" fmla="*/ 298 h 298"/>
              </a:gdLst>
              <a:ahLst/>
              <a:cxnLst>
                <a:cxn ang="0">
                  <a:pos x="T0" y="T1"/>
                </a:cxn>
                <a:cxn ang="0">
                  <a:pos x="T2" y="T3"/>
                </a:cxn>
                <a:cxn ang="0">
                  <a:pos x="T4" y="T5"/>
                </a:cxn>
                <a:cxn ang="0">
                  <a:pos x="T6" y="T7"/>
                </a:cxn>
              </a:cxnLst>
              <a:rect l="0" t="0" r="r" b="b"/>
              <a:pathLst>
                <a:path w="1320" h="298">
                  <a:moveTo>
                    <a:pt x="0" y="298"/>
                  </a:moveTo>
                  <a:cubicBezTo>
                    <a:pt x="123" y="121"/>
                    <a:pt x="372" y="0"/>
                    <a:pt x="660" y="0"/>
                  </a:cubicBezTo>
                  <a:cubicBezTo>
                    <a:pt x="947" y="0"/>
                    <a:pt x="1196" y="121"/>
                    <a:pt x="1320" y="298"/>
                  </a:cubicBezTo>
                  <a:lnTo>
                    <a:pt x="0" y="298"/>
                  </a:lnTo>
                  <a:close/>
                </a:path>
              </a:pathLst>
            </a:custGeom>
            <a:solidFill>
              <a:schemeClr val="accent3"/>
            </a:solidFill>
            <a:ln w="11113" cap="flat">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69" name="Group 68">
              <a:extLst>
                <a:ext uri="{FF2B5EF4-FFF2-40B4-BE49-F238E27FC236}">
                  <a16:creationId xmlns:a16="http://schemas.microsoft.com/office/drawing/2014/main" xmlns="" id="{33C5C125-9705-4F1A-AA24-51EC88256563}"/>
                </a:ext>
              </a:extLst>
            </p:cNvPr>
            <p:cNvGrpSpPr/>
            <p:nvPr/>
          </p:nvGrpSpPr>
          <p:grpSpPr>
            <a:xfrm>
              <a:off x="5733667" y="1583151"/>
              <a:ext cx="694028" cy="641562"/>
              <a:chOff x="5733667" y="1583151"/>
              <a:chExt cx="694028" cy="641562"/>
            </a:xfrm>
            <a:solidFill>
              <a:srgbClr val="FFFFFF">
                <a:alpha val="80000"/>
              </a:srgbClr>
            </a:solidFill>
          </p:grpSpPr>
          <p:sp>
            <p:nvSpPr>
              <p:cNvPr id="58" name="Rectangle 30">
                <a:extLst>
                  <a:ext uri="{FF2B5EF4-FFF2-40B4-BE49-F238E27FC236}">
                    <a16:creationId xmlns:a16="http://schemas.microsoft.com/office/drawing/2014/main" xmlns="" id="{95647729-EABD-4778-978A-D112016270DA}"/>
                  </a:ext>
                </a:extLst>
              </p:cNvPr>
              <p:cNvSpPr>
                <a:spLocks noChangeArrowheads="1"/>
              </p:cNvSpPr>
              <p:nvPr/>
            </p:nvSpPr>
            <p:spPr bwMode="auto">
              <a:xfrm>
                <a:off x="5872473" y="2032353"/>
                <a:ext cx="29510" cy="11803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9" name="Rectangle 31">
                <a:extLst>
                  <a:ext uri="{FF2B5EF4-FFF2-40B4-BE49-F238E27FC236}">
                    <a16:creationId xmlns:a16="http://schemas.microsoft.com/office/drawing/2014/main" xmlns="" id="{E4841889-2EB4-4B98-AC26-0E91911ECACF}"/>
                  </a:ext>
                </a:extLst>
              </p:cNvPr>
              <p:cNvSpPr>
                <a:spLocks noChangeArrowheads="1"/>
              </p:cNvSpPr>
              <p:nvPr/>
            </p:nvSpPr>
            <p:spPr bwMode="auto">
              <a:xfrm>
                <a:off x="5813453" y="2032353"/>
                <a:ext cx="29510" cy="11803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Rectangle 32">
                <a:extLst>
                  <a:ext uri="{FF2B5EF4-FFF2-40B4-BE49-F238E27FC236}">
                    <a16:creationId xmlns:a16="http://schemas.microsoft.com/office/drawing/2014/main" xmlns="" id="{598D4817-D172-4FAD-8800-BD29F69E8C77}"/>
                  </a:ext>
                </a:extLst>
              </p:cNvPr>
              <p:cNvSpPr>
                <a:spLocks noChangeArrowheads="1"/>
              </p:cNvSpPr>
              <p:nvPr/>
            </p:nvSpPr>
            <p:spPr bwMode="auto">
              <a:xfrm>
                <a:off x="5928213" y="2032353"/>
                <a:ext cx="32789" cy="11803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33">
                <a:extLst>
                  <a:ext uri="{FF2B5EF4-FFF2-40B4-BE49-F238E27FC236}">
                    <a16:creationId xmlns:a16="http://schemas.microsoft.com/office/drawing/2014/main" xmlns="" id="{F7AE006A-8D8C-45F4-80CC-D2CC47E9F2C4}"/>
                  </a:ext>
                </a:extLst>
              </p:cNvPr>
              <p:cNvSpPr>
                <a:spLocks noEditPoints="1"/>
              </p:cNvSpPr>
              <p:nvPr/>
            </p:nvSpPr>
            <p:spPr bwMode="auto">
              <a:xfrm>
                <a:off x="5733667" y="1583151"/>
                <a:ext cx="694028" cy="641562"/>
              </a:xfrm>
              <a:custGeom>
                <a:avLst/>
                <a:gdLst>
                  <a:gd name="T0" fmla="*/ 204 w 235"/>
                  <a:gd name="T1" fmla="*/ 123 h 217"/>
                  <a:gd name="T2" fmla="*/ 207 w 235"/>
                  <a:gd name="T3" fmla="*/ 108 h 217"/>
                  <a:gd name="T4" fmla="*/ 205 w 235"/>
                  <a:gd name="T5" fmla="*/ 67 h 217"/>
                  <a:gd name="T6" fmla="*/ 186 w 235"/>
                  <a:gd name="T7" fmla="*/ 32 h 217"/>
                  <a:gd name="T8" fmla="*/ 153 w 235"/>
                  <a:gd name="T9" fmla="*/ 8 h 217"/>
                  <a:gd name="T10" fmla="*/ 114 w 235"/>
                  <a:gd name="T11" fmla="*/ 1 h 217"/>
                  <a:gd name="T12" fmla="*/ 40 w 235"/>
                  <a:gd name="T13" fmla="*/ 43 h 217"/>
                  <a:gd name="T14" fmla="*/ 0 w 235"/>
                  <a:gd name="T15" fmla="*/ 128 h 217"/>
                  <a:gd name="T16" fmla="*/ 235 w 235"/>
                  <a:gd name="T17" fmla="*/ 217 h 217"/>
                  <a:gd name="T18" fmla="*/ 202 w 235"/>
                  <a:gd name="T19" fmla="*/ 128 h 217"/>
                  <a:gd name="T20" fmla="*/ 199 w 235"/>
                  <a:gd name="T21" fmla="*/ 87 h 217"/>
                  <a:gd name="T22" fmla="*/ 158 w 235"/>
                  <a:gd name="T23" fmla="*/ 56 h 217"/>
                  <a:gd name="T24" fmla="*/ 199 w 235"/>
                  <a:gd name="T25" fmla="*/ 97 h 217"/>
                  <a:gd name="T26" fmla="*/ 158 w 235"/>
                  <a:gd name="T27" fmla="*/ 128 h 217"/>
                  <a:gd name="T28" fmla="*/ 199 w 235"/>
                  <a:gd name="T29" fmla="*/ 97 h 217"/>
                  <a:gd name="T30" fmla="*/ 154 w 235"/>
                  <a:gd name="T31" fmla="*/ 46 h 217"/>
                  <a:gd name="T32" fmla="*/ 185 w 235"/>
                  <a:gd name="T33" fmla="*/ 46 h 217"/>
                  <a:gd name="T34" fmla="*/ 143 w 235"/>
                  <a:gd name="T35" fmla="*/ 46 h 217"/>
                  <a:gd name="T36" fmla="*/ 122 w 235"/>
                  <a:gd name="T37" fmla="*/ 15 h 217"/>
                  <a:gd name="T38" fmla="*/ 147 w 235"/>
                  <a:gd name="T39" fmla="*/ 56 h 217"/>
                  <a:gd name="T40" fmla="*/ 122 w 235"/>
                  <a:gd name="T41" fmla="*/ 87 h 217"/>
                  <a:gd name="T42" fmla="*/ 122 w 235"/>
                  <a:gd name="T43" fmla="*/ 97 h 217"/>
                  <a:gd name="T44" fmla="*/ 147 w 235"/>
                  <a:gd name="T45" fmla="*/ 128 h 217"/>
                  <a:gd name="T46" fmla="*/ 122 w 235"/>
                  <a:gd name="T47" fmla="*/ 97 h 217"/>
                  <a:gd name="T48" fmla="*/ 88 w 235"/>
                  <a:gd name="T49" fmla="*/ 56 h 217"/>
                  <a:gd name="T50" fmla="*/ 112 w 235"/>
                  <a:gd name="T51" fmla="*/ 87 h 217"/>
                  <a:gd name="T52" fmla="*/ 112 w 235"/>
                  <a:gd name="T53" fmla="*/ 97 h 217"/>
                  <a:gd name="T54" fmla="*/ 87 w 235"/>
                  <a:gd name="T55" fmla="*/ 128 h 217"/>
                  <a:gd name="T56" fmla="*/ 112 w 235"/>
                  <a:gd name="T57" fmla="*/ 97 h 217"/>
                  <a:gd name="T58" fmla="*/ 112 w 235"/>
                  <a:gd name="T59" fmla="*/ 15 h 217"/>
                  <a:gd name="T60" fmla="*/ 92 w 235"/>
                  <a:gd name="T61" fmla="*/ 46 h 217"/>
                  <a:gd name="T62" fmla="*/ 81 w 235"/>
                  <a:gd name="T63" fmla="*/ 46 h 217"/>
                  <a:gd name="T64" fmla="*/ 102 w 235"/>
                  <a:gd name="T65" fmla="*/ 12 h 217"/>
                  <a:gd name="T66" fmla="*/ 77 w 235"/>
                  <a:gd name="T67" fmla="*/ 56 h 217"/>
                  <a:gd name="T68" fmla="*/ 36 w 235"/>
                  <a:gd name="T69" fmla="*/ 87 h 217"/>
                  <a:gd name="T70" fmla="*/ 70 w 235"/>
                  <a:gd name="T71" fmla="*/ 97 h 217"/>
                  <a:gd name="T72" fmla="*/ 44 w 235"/>
                  <a:gd name="T73" fmla="*/ 128 h 217"/>
                  <a:gd name="T74" fmla="*/ 70 w 235"/>
                  <a:gd name="T75" fmla="*/ 97 h 217"/>
                  <a:gd name="T76" fmla="*/ 11 w 235"/>
                  <a:gd name="T77" fmla="*/ 206 h 217"/>
                  <a:gd name="T78" fmla="*/ 224 w 235"/>
                  <a:gd name="T79" fmla="*/ 138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5" h="217">
                    <a:moveTo>
                      <a:pt x="202" y="128"/>
                    </a:moveTo>
                    <a:cubicBezTo>
                      <a:pt x="202" y="128"/>
                      <a:pt x="204" y="124"/>
                      <a:pt x="204" y="123"/>
                    </a:cubicBezTo>
                    <a:cubicBezTo>
                      <a:pt x="204" y="122"/>
                      <a:pt x="205" y="120"/>
                      <a:pt x="205" y="118"/>
                    </a:cubicBezTo>
                    <a:cubicBezTo>
                      <a:pt x="206" y="115"/>
                      <a:pt x="207" y="112"/>
                      <a:pt x="207" y="108"/>
                    </a:cubicBezTo>
                    <a:cubicBezTo>
                      <a:pt x="209" y="101"/>
                      <a:pt x="209" y="95"/>
                      <a:pt x="208" y="88"/>
                    </a:cubicBezTo>
                    <a:cubicBezTo>
                      <a:pt x="208" y="81"/>
                      <a:pt x="207" y="74"/>
                      <a:pt x="205" y="67"/>
                    </a:cubicBezTo>
                    <a:cubicBezTo>
                      <a:pt x="203" y="61"/>
                      <a:pt x="201" y="54"/>
                      <a:pt x="198" y="48"/>
                    </a:cubicBezTo>
                    <a:cubicBezTo>
                      <a:pt x="195" y="42"/>
                      <a:pt x="191" y="37"/>
                      <a:pt x="186" y="32"/>
                    </a:cubicBezTo>
                    <a:cubicBezTo>
                      <a:pt x="182" y="27"/>
                      <a:pt x="177" y="22"/>
                      <a:pt x="171" y="18"/>
                    </a:cubicBezTo>
                    <a:cubicBezTo>
                      <a:pt x="166" y="14"/>
                      <a:pt x="160" y="11"/>
                      <a:pt x="153" y="8"/>
                    </a:cubicBezTo>
                    <a:cubicBezTo>
                      <a:pt x="147" y="6"/>
                      <a:pt x="141" y="4"/>
                      <a:pt x="134" y="2"/>
                    </a:cubicBezTo>
                    <a:cubicBezTo>
                      <a:pt x="127" y="1"/>
                      <a:pt x="121" y="0"/>
                      <a:pt x="114" y="1"/>
                    </a:cubicBezTo>
                    <a:cubicBezTo>
                      <a:pt x="113" y="1"/>
                      <a:pt x="113" y="1"/>
                      <a:pt x="113" y="1"/>
                    </a:cubicBezTo>
                    <a:cubicBezTo>
                      <a:pt x="84" y="2"/>
                      <a:pt x="56" y="19"/>
                      <a:pt x="40" y="43"/>
                    </a:cubicBezTo>
                    <a:cubicBezTo>
                      <a:pt x="24" y="68"/>
                      <a:pt x="22" y="101"/>
                      <a:pt x="33" y="128"/>
                    </a:cubicBezTo>
                    <a:cubicBezTo>
                      <a:pt x="22" y="128"/>
                      <a:pt x="11" y="128"/>
                      <a:pt x="0" y="128"/>
                    </a:cubicBezTo>
                    <a:cubicBezTo>
                      <a:pt x="0" y="158"/>
                      <a:pt x="0" y="187"/>
                      <a:pt x="0" y="217"/>
                    </a:cubicBezTo>
                    <a:cubicBezTo>
                      <a:pt x="78" y="217"/>
                      <a:pt x="157" y="217"/>
                      <a:pt x="235" y="217"/>
                    </a:cubicBezTo>
                    <a:cubicBezTo>
                      <a:pt x="235" y="187"/>
                      <a:pt x="235" y="158"/>
                      <a:pt x="235" y="128"/>
                    </a:cubicBezTo>
                    <a:cubicBezTo>
                      <a:pt x="224" y="128"/>
                      <a:pt x="213" y="128"/>
                      <a:pt x="202" y="128"/>
                    </a:cubicBezTo>
                    <a:close/>
                    <a:moveTo>
                      <a:pt x="191" y="56"/>
                    </a:moveTo>
                    <a:cubicBezTo>
                      <a:pt x="196" y="66"/>
                      <a:pt x="199" y="76"/>
                      <a:pt x="199" y="87"/>
                    </a:cubicBezTo>
                    <a:cubicBezTo>
                      <a:pt x="165" y="87"/>
                      <a:pt x="165" y="87"/>
                      <a:pt x="165" y="87"/>
                    </a:cubicBezTo>
                    <a:cubicBezTo>
                      <a:pt x="164" y="77"/>
                      <a:pt x="162" y="66"/>
                      <a:pt x="158" y="56"/>
                    </a:cubicBezTo>
                    <a:lnTo>
                      <a:pt x="191" y="56"/>
                    </a:lnTo>
                    <a:close/>
                    <a:moveTo>
                      <a:pt x="199" y="97"/>
                    </a:moveTo>
                    <a:cubicBezTo>
                      <a:pt x="199" y="108"/>
                      <a:pt x="196" y="118"/>
                      <a:pt x="191" y="128"/>
                    </a:cubicBezTo>
                    <a:cubicBezTo>
                      <a:pt x="158" y="128"/>
                      <a:pt x="158" y="128"/>
                      <a:pt x="158" y="128"/>
                    </a:cubicBezTo>
                    <a:cubicBezTo>
                      <a:pt x="162" y="118"/>
                      <a:pt x="164" y="107"/>
                      <a:pt x="165" y="97"/>
                    </a:cubicBezTo>
                    <a:lnTo>
                      <a:pt x="199" y="97"/>
                    </a:lnTo>
                    <a:close/>
                    <a:moveTo>
                      <a:pt x="185" y="46"/>
                    </a:moveTo>
                    <a:cubicBezTo>
                      <a:pt x="154" y="46"/>
                      <a:pt x="154" y="46"/>
                      <a:pt x="154" y="46"/>
                    </a:cubicBezTo>
                    <a:cubicBezTo>
                      <a:pt x="147" y="32"/>
                      <a:pt x="139" y="20"/>
                      <a:pt x="133" y="12"/>
                    </a:cubicBezTo>
                    <a:cubicBezTo>
                      <a:pt x="154" y="16"/>
                      <a:pt x="173" y="28"/>
                      <a:pt x="185" y="46"/>
                    </a:cubicBezTo>
                    <a:close/>
                    <a:moveTo>
                      <a:pt x="122" y="15"/>
                    </a:moveTo>
                    <a:cubicBezTo>
                      <a:pt x="128" y="22"/>
                      <a:pt x="136" y="33"/>
                      <a:pt x="143" y="46"/>
                    </a:cubicBezTo>
                    <a:cubicBezTo>
                      <a:pt x="122" y="46"/>
                      <a:pt x="122" y="46"/>
                      <a:pt x="122" y="46"/>
                    </a:cubicBezTo>
                    <a:lnTo>
                      <a:pt x="122" y="15"/>
                    </a:lnTo>
                    <a:close/>
                    <a:moveTo>
                      <a:pt x="122" y="56"/>
                    </a:moveTo>
                    <a:cubicBezTo>
                      <a:pt x="147" y="56"/>
                      <a:pt x="147" y="56"/>
                      <a:pt x="147" y="56"/>
                    </a:cubicBezTo>
                    <a:cubicBezTo>
                      <a:pt x="152" y="67"/>
                      <a:pt x="154" y="77"/>
                      <a:pt x="155" y="87"/>
                    </a:cubicBezTo>
                    <a:cubicBezTo>
                      <a:pt x="122" y="87"/>
                      <a:pt x="122" y="87"/>
                      <a:pt x="122" y="87"/>
                    </a:cubicBezTo>
                    <a:lnTo>
                      <a:pt x="122" y="56"/>
                    </a:lnTo>
                    <a:close/>
                    <a:moveTo>
                      <a:pt x="122" y="97"/>
                    </a:moveTo>
                    <a:cubicBezTo>
                      <a:pt x="155" y="97"/>
                      <a:pt x="155" y="97"/>
                      <a:pt x="155" y="97"/>
                    </a:cubicBezTo>
                    <a:cubicBezTo>
                      <a:pt x="154" y="107"/>
                      <a:pt x="152" y="117"/>
                      <a:pt x="147" y="128"/>
                    </a:cubicBezTo>
                    <a:cubicBezTo>
                      <a:pt x="122" y="128"/>
                      <a:pt x="122" y="128"/>
                      <a:pt x="122" y="128"/>
                    </a:cubicBezTo>
                    <a:lnTo>
                      <a:pt x="122" y="97"/>
                    </a:lnTo>
                    <a:close/>
                    <a:moveTo>
                      <a:pt x="80" y="87"/>
                    </a:moveTo>
                    <a:cubicBezTo>
                      <a:pt x="81" y="77"/>
                      <a:pt x="83" y="67"/>
                      <a:pt x="88" y="56"/>
                    </a:cubicBezTo>
                    <a:cubicBezTo>
                      <a:pt x="112" y="56"/>
                      <a:pt x="112" y="56"/>
                      <a:pt x="112" y="56"/>
                    </a:cubicBezTo>
                    <a:cubicBezTo>
                      <a:pt x="112" y="87"/>
                      <a:pt x="112" y="87"/>
                      <a:pt x="112" y="87"/>
                    </a:cubicBezTo>
                    <a:lnTo>
                      <a:pt x="80" y="87"/>
                    </a:lnTo>
                    <a:close/>
                    <a:moveTo>
                      <a:pt x="112" y="97"/>
                    </a:moveTo>
                    <a:cubicBezTo>
                      <a:pt x="112" y="128"/>
                      <a:pt x="112" y="128"/>
                      <a:pt x="112" y="128"/>
                    </a:cubicBezTo>
                    <a:cubicBezTo>
                      <a:pt x="87" y="128"/>
                      <a:pt x="87" y="128"/>
                      <a:pt x="87" y="128"/>
                    </a:cubicBezTo>
                    <a:cubicBezTo>
                      <a:pt x="83" y="117"/>
                      <a:pt x="81" y="107"/>
                      <a:pt x="80" y="97"/>
                    </a:cubicBezTo>
                    <a:lnTo>
                      <a:pt x="112" y="97"/>
                    </a:lnTo>
                    <a:close/>
                    <a:moveTo>
                      <a:pt x="92" y="46"/>
                    </a:moveTo>
                    <a:cubicBezTo>
                      <a:pt x="99" y="33"/>
                      <a:pt x="107" y="22"/>
                      <a:pt x="112" y="15"/>
                    </a:cubicBezTo>
                    <a:cubicBezTo>
                      <a:pt x="112" y="46"/>
                      <a:pt x="112" y="46"/>
                      <a:pt x="112" y="46"/>
                    </a:cubicBezTo>
                    <a:lnTo>
                      <a:pt x="92" y="46"/>
                    </a:lnTo>
                    <a:close/>
                    <a:moveTo>
                      <a:pt x="102" y="12"/>
                    </a:moveTo>
                    <a:cubicBezTo>
                      <a:pt x="96" y="20"/>
                      <a:pt x="88" y="32"/>
                      <a:pt x="81" y="46"/>
                    </a:cubicBezTo>
                    <a:cubicBezTo>
                      <a:pt x="50" y="46"/>
                      <a:pt x="50" y="46"/>
                      <a:pt x="50" y="46"/>
                    </a:cubicBezTo>
                    <a:cubicBezTo>
                      <a:pt x="62" y="28"/>
                      <a:pt x="81" y="16"/>
                      <a:pt x="102" y="12"/>
                    </a:cubicBezTo>
                    <a:close/>
                    <a:moveTo>
                      <a:pt x="44" y="56"/>
                    </a:moveTo>
                    <a:cubicBezTo>
                      <a:pt x="77" y="56"/>
                      <a:pt x="77" y="56"/>
                      <a:pt x="77" y="56"/>
                    </a:cubicBezTo>
                    <a:cubicBezTo>
                      <a:pt x="73" y="66"/>
                      <a:pt x="71" y="77"/>
                      <a:pt x="70" y="87"/>
                    </a:cubicBezTo>
                    <a:cubicBezTo>
                      <a:pt x="36" y="87"/>
                      <a:pt x="36" y="87"/>
                      <a:pt x="36" y="87"/>
                    </a:cubicBezTo>
                    <a:cubicBezTo>
                      <a:pt x="36" y="76"/>
                      <a:pt x="39" y="66"/>
                      <a:pt x="44" y="56"/>
                    </a:cubicBezTo>
                    <a:close/>
                    <a:moveTo>
                      <a:pt x="70" y="97"/>
                    </a:moveTo>
                    <a:cubicBezTo>
                      <a:pt x="71" y="107"/>
                      <a:pt x="73" y="118"/>
                      <a:pt x="77" y="128"/>
                    </a:cubicBezTo>
                    <a:cubicBezTo>
                      <a:pt x="44" y="128"/>
                      <a:pt x="44" y="128"/>
                      <a:pt x="44" y="128"/>
                    </a:cubicBezTo>
                    <a:cubicBezTo>
                      <a:pt x="39" y="118"/>
                      <a:pt x="36" y="108"/>
                      <a:pt x="36" y="97"/>
                    </a:cubicBezTo>
                    <a:lnTo>
                      <a:pt x="70" y="97"/>
                    </a:lnTo>
                    <a:close/>
                    <a:moveTo>
                      <a:pt x="224" y="206"/>
                    </a:moveTo>
                    <a:cubicBezTo>
                      <a:pt x="11" y="206"/>
                      <a:pt x="11" y="206"/>
                      <a:pt x="11" y="206"/>
                    </a:cubicBezTo>
                    <a:cubicBezTo>
                      <a:pt x="11" y="138"/>
                      <a:pt x="11" y="138"/>
                      <a:pt x="11" y="138"/>
                    </a:cubicBezTo>
                    <a:cubicBezTo>
                      <a:pt x="224" y="138"/>
                      <a:pt x="224" y="138"/>
                      <a:pt x="224" y="138"/>
                    </a:cubicBezTo>
                    <a:lnTo>
                      <a:pt x="224" y="20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2" name="Oval 34">
                <a:extLst>
                  <a:ext uri="{FF2B5EF4-FFF2-40B4-BE49-F238E27FC236}">
                    <a16:creationId xmlns:a16="http://schemas.microsoft.com/office/drawing/2014/main" xmlns="" id="{300F030D-8231-4D3D-8905-B59AAB10DD9A}"/>
                  </a:ext>
                </a:extLst>
              </p:cNvPr>
              <p:cNvSpPr>
                <a:spLocks noChangeArrowheads="1"/>
              </p:cNvSpPr>
              <p:nvPr/>
            </p:nvSpPr>
            <p:spPr bwMode="auto">
              <a:xfrm>
                <a:off x="6264844" y="2044376"/>
                <a:ext cx="32789" cy="2951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Oval 35">
                <a:extLst>
                  <a:ext uri="{FF2B5EF4-FFF2-40B4-BE49-F238E27FC236}">
                    <a16:creationId xmlns:a16="http://schemas.microsoft.com/office/drawing/2014/main" xmlns="" id="{2DBF6FD0-DC8A-4541-B488-F8463D8955EE}"/>
                  </a:ext>
                </a:extLst>
              </p:cNvPr>
              <p:cNvSpPr>
                <a:spLocks noChangeArrowheads="1"/>
              </p:cNvSpPr>
              <p:nvPr/>
            </p:nvSpPr>
            <p:spPr bwMode="auto">
              <a:xfrm>
                <a:off x="6315120" y="2044376"/>
                <a:ext cx="29510" cy="2951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77" name="TextBox 76">
              <a:extLst>
                <a:ext uri="{FF2B5EF4-FFF2-40B4-BE49-F238E27FC236}">
                  <a16:creationId xmlns:a16="http://schemas.microsoft.com/office/drawing/2014/main" xmlns="" id="{FF5ECA29-E3C4-45EA-8E19-063BA638FC75}"/>
                </a:ext>
              </a:extLst>
            </p:cNvPr>
            <p:cNvSpPr txBox="1"/>
            <p:nvPr/>
          </p:nvSpPr>
          <p:spPr>
            <a:xfrm>
              <a:off x="5767388" y="3283790"/>
              <a:ext cx="2039638" cy="213425"/>
            </a:xfrm>
            <a:prstGeom prst="rect">
              <a:avLst/>
            </a:prstGeom>
            <a:noFill/>
          </p:spPr>
          <p:txBody>
            <a:bodyPr wrap="square" lIns="0" tIns="0" rIns="0" bIns="0" rtlCol="0" anchor="ctr" anchorCtr="0">
              <a:noAutofit/>
            </a:bodyPr>
            <a:lstStyle/>
            <a:p>
              <a:pPr>
                <a:lnSpc>
                  <a:spcPct val="90000"/>
                </a:lnSpc>
                <a:spcAft>
                  <a:spcPts val="500"/>
                </a:spcAft>
              </a:pPr>
              <a:r>
                <a:rPr lang="en-US" sz="1650" dirty="0">
                  <a:solidFill>
                    <a:srgbClr val="53565A"/>
                  </a:solidFill>
                </a:rPr>
                <a:t>App Control</a:t>
              </a:r>
            </a:p>
            <a:p>
              <a:pPr>
                <a:lnSpc>
                  <a:spcPct val="90000"/>
                </a:lnSpc>
                <a:spcAft>
                  <a:spcPts val="500"/>
                </a:spcAft>
              </a:pPr>
              <a:r>
                <a:rPr lang="en-US" sz="1650" dirty="0">
                  <a:solidFill>
                    <a:srgbClr val="53565A"/>
                  </a:solidFill>
                </a:rPr>
                <a:t>Forward Proxy/</a:t>
              </a:r>
              <a:br>
                <a:rPr lang="en-US" sz="1650" dirty="0">
                  <a:solidFill>
                    <a:srgbClr val="53565A"/>
                  </a:solidFill>
                </a:rPr>
              </a:br>
              <a:r>
                <a:rPr lang="en-US" sz="1650" dirty="0">
                  <a:solidFill>
                    <a:srgbClr val="53565A"/>
                  </a:solidFill>
                </a:rPr>
                <a:t>Reverse Proxy</a:t>
              </a:r>
            </a:p>
            <a:p>
              <a:pPr>
                <a:lnSpc>
                  <a:spcPct val="90000"/>
                </a:lnSpc>
                <a:spcAft>
                  <a:spcPts val="500"/>
                </a:spcAft>
              </a:pPr>
              <a:r>
                <a:rPr lang="en-US" sz="1650" dirty="0">
                  <a:solidFill>
                    <a:srgbClr val="53565A"/>
                  </a:solidFill>
                </a:rPr>
                <a:t>Identity</a:t>
              </a:r>
            </a:p>
            <a:p>
              <a:pPr>
                <a:lnSpc>
                  <a:spcPct val="90000"/>
                </a:lnSpc>
                <a:spcAft>
                  <a:spcPts val="500"/>
                </a:spcAft>
              </a:pPr>
              <a:r>
                <a:rPr lang="en-US" sz="1650" dirty="0">
                  <a:solidFill>
                    <a:srgbClr val="53565A"/>
                  </a:solidFill>
                </a:rPr>
                <a:t>DLP</a:t>
              </a:r>
            </a:p>
            <a:p>
              <a:pPr>
                <a:lnSpc>
                  <a:spcPct val="90000"/>
                </a:lnSpc>
                <a:spcAft>
                  <a:spcPts val="500"/>
                </a:spcAft>
              </a:pPr>
              <a:r>
                <a:rPr lang="en-US" sz="1650" dirty="0">
                  <a:solidFill>
                    <a:srgbClr val="53565A"/>
                  </a:solidFill>
                </a:rPr>
                <a:t>Malware</a:t>
              </a:r>
            </a:p>
          </p:txBody>
        </p:sp>
      </p:grpSp>
      <p:sp>
        <p:nvSpPr>
          <p:cNvPr id="83" name="TextBox 82">
            <a:extLst>
              <a:ext uri="{FF2B5EF4-FFF2-40B4-BE49-F238E27FC236}">
                <a16:creationId xmlns:a16="http://schemas.microsoft.com/office/drawing/2014/main" xmlns="" id="{BB7D3632-EDF4-464F-83B9-273B62F2493A}"/>
              </a:ext>
            </a:extLst>
          </p:cNvPr>
          <p:cNvSpPr txBox="1"/>
          <p:nvPr/>
        </p:nvSpPr>
        <p:spPr>
          <a:xfrm>
            <a:off x="457200" y="975791"/>
            <a:ext cx="3884613" cy="308776"/>
          </a:xfrm>
          <a:prstGeom prst="rect">
            <a:avLst/>
          </a:prstGeom>
          <a:noFill/>
        </p:spPr>
        <p:txBody>
          <a:bodyPr wrap="square" lIns="0" tIns="0" rIns="0" bIns="0" rtlCol="0" anchor="b" anchorCtr="0">
            <a:noAutofit/>
          </a:bodyPr>
          <a:lstStyle/>
          <a:p>
            <a:pPr algn="r">
              <a:lnSpc>
                <a:spcPct val="90000"/>
              </a:lnSpc>
            </a:pPr>
            <a:r>
              <a:rPr lang="en-US" dirty="0">
                <a:solidFill>
                  <a:srgbClr val="B71234"/>
                </a:solidFill>
                <a:latin typeface="Open Sans Semibold" panose="020B0706030804020204" pitchFamily="34" charset="0"/>
                <a:ea typeface="Open Sans Semibold" panose="020B0706030804020204" pitchFamily="34" charset="0"/>
                <a:cs typeface="Open Sans Semibold" panose="020B0706030804020204" pitchFamily="34" charset="0"/>
              </a:rPr>
              <a:t>Cloud Access Security Brokers </a:t>
            </a:r>
          </a:p>
        </p:txBody>
      </p:sp>
      <p:sp>
        <p:nvSpPr>
          <p:cNvPr id="84" name="TextBox 83">
            <a:extLst>
              <a:ext uri="{FF2B5EF4-FFF2-40B4-BE49-F238E27FC236}">
                <a16:creationId xmlns:a16="http://schemas.microsoft.com/office/drawing/2014/main" xmlns="" id="{A8E0CDA8-D66C-4112-8903-779D763AF753}"/>
              </a:ext>
            </a:extLst>
          </p:cNvPr>
          <p:cNvSpPr txBox="1"/>
          <p:nvPr/>
        </p:nvSpPr>
        <p:spPr>
          <a:xfrm>
            <a:off x="4810539" y="961755"/>
            <a:ext cx="3419061" cy="308776"/>
          </a:xfrm>
          <a:prstGeom prst="rect">
            <a:avLst/>
          </a:prstGeom>
          <a:noFill/>
        </p:spPr>
        <p:txBody>
          <a:bodyPr wrap="square" lIns="0" tIns="0" rIns="0" bIns="0" rtlCol="0" anchor="b" anchorCtr="0">
            <a:noAutofit/>
          </a:bodyPr>
          <a:lstStyle/>
          <a:p>
            <a:pPr>
              <a:lnSpc>
                <a:spcPct val="90000"/>
              </a:lnSpc>
            </a:pPr>
            <a:r>
              <a:rPr lang="en-US" dirty="0">
                <a:solidFill>
                  <a:schemeClr val="accent3"/>
                </a:solidFill>
                <a:latin typeface="Open Sans Semibold" panose="020B0706030804020204" pitchFamily="34" charset="0"/>
                <a:ea typeface="Open Sans Semibold" panose="020B0706030804020204" pitchFamily="34" charset="0"/>
                <a:cs typeface="Open Sans Semibold" panose="020B0706030804020204" pitchFamily="34" charset="0"/>
              </a:rPr>
              <a:t>Secure Web Gateways </a:t>
            </a:r>
          </a:p>
        </p:txBody>
      </p:sp>
      <p:grpSp>
        <p:nvGrpSpPr>
          <p:cNvPr id="89" name="Group 88">
            <a:extLst>
              <a:ext uri="{FF2B5EF4-FFF2-40B4-BE49-F238E27FC236}">
                <a16:creationId xmlns:a16="http://schemas.microsoft.com/office/drawing/2014/main" xmlns="" id="{02943C14-E316-4BC7-8335-B21A8BF3E78E}"/>
              </a:ext>
            </a:extLst>
          </p:cNvPr>
          <p:cNvGrpSpPr/>
          <p:nvPr/>
        </p:nvGrpSpPr>
        <p:grpSpPr>
          <a:xfrm flipH="1">
            <a:off x="3607061" y="1668875"/>
            <a:ext cx="1936193" cy="2672537"/>
            <a:chOff x="3607061" y="1668875"/>
            <a:chExt cx="1936193" cy="2672537"/>
          </a:xfrm>
        </p:grpSpPr>
        <p:sp>
          <p:nvSpPr>
            <p:cNvPr id="23" name="Freeform 6">
              <a:extLst>
                <a:ext uri="{FF2B5EF4-FFF2-40B4-BE49-F238E27FC236}">
                  <a16:creationId xmlns:a16="http://schemas.microsoft.com/office/drawing/2014/main" xmlns="" id="{4CAD8968-4009-41A5-B367-5F203E616BBD}"/>
                </a:ext>
              </a:extLst>
            </p:cNvPr>
            <p:cNvSpPr>
              <a:spLocks/>
            </p:cNvSpPr>
            <p:nvPr/>
          </p:nvSpPr>
          <p:spPr bwMode="auto">
            <a:xfrm>
              <a:off x="3726732" y="1780258"/>
              <a:ext cx="1696849" cy="2461069"/>
            </a:xfrm>
            <a:custGeom>
              <a:avLst/>
              <a:gdLst/>
              <a:ahLst/>
              <a:cxnLst>
                <a:cxn ang="0">
                  <a:pos x="308" y="892"/>
                </a:cxn>
                <a:cxn ang="0">
                  <a:pos x="0" y="446"/>
                </a:cxn>
                <a:cxn ang="0">
                  <a:pos x="308" y="0"/>
                </a:cxn>
                <a:cxn ang="0">
                  <a:pos x="616" y="446"/>
                </a:cxn>
                <a:cxn ang="0">
                  <a:pos x="308" y="892"/>
                </a:cxn>
              </a:cxnLst>
              <a:rect l="0" t="0" r="r" b="b"/>
              <a:pathLst>
                <a:path w="616" h="892">
                  <a:moveTo>
                    <a:pt x="308" y="892"/>
                  </a:moveTo>
                  <a:cubicBezTo>
                    <a:pt x="122" y="792"/>
                    <a:pt x="0" y="630"/>
                    <a:pt x="0" y="446"/>
                  </a:cubicBezTo>
                  <a:cubicBezTo>
                    <a:pt x="0" y="262"/>
                    <a:pt x="122" y="100"/>
                    <a:pt x="308" y="0"/>
                  </a:cubicBezTo>
                  <a:cubicBezTo>
                    <a:pt x="494" y="100"/>
                    <a:pt x="616" y="262"/>
                    <a:pt x="616" y="446"/>
                  </a:cubicBezTo>
                  <a:cubicBezTo>
                    <a:pt x="616" y="630"/>
                    <a:pt x="494" y="792"/>
                    <a:pt x="308" y="892"/>
                  </a:cubicBezTo>
                  <a:close/>
                </a:path>
              </a:pathLst>
            </a:custGeom>
            <a:solidFill>
              <a:srgbClr val="FFFFFF"/>
            </a:solidFill>
            <a:ln w="3175" cap="flat">
              <a:solidFill>
                <a:schemeClr val="accent2">
                  <a:lumMod val="20000"/>
                  <a:lumOff val="80000"/>
                </a:schemeClr>
              </a:solidFill>
              <a:prstDash val="solid"/>
              <a:round/>
              <a:headEnd/>
              <a:tailEnd/>
            </a:ln>
            <a:effectLst>
              <a:innerShdw blurRad="88900">
                <a:schemeClr val="accent2">
                  <a:lumMod val="75000"/>
                </a:schemeClr>
              </a:innerShdw>
            </a:effectLst>
          </p:spPr>
          <p:txBody>
            <a:bodyPr vert="horz" wrap="square" lIns="91440" tIns="45720" rIns="91440" bIns="45720" numCol="1" anchor="t" anchorCtr="0" compatLnSpc="1">
              <a:prstTxWarp prst="textNoShape">
                <a:avLst/>
              </a:prstTxWarp>
            </a:bodyPr>
            <a:lstStyle/>
            <a:p>
              <a:endParaRPr lang="en-US"/>
            </a:p>
          </p:txBody>
        </p:sp>
        <p:grpSp>
          <p:nvGrpSpPr>
            <p:cNvPr id="24" name="Group 23">
              <a:extLst>
                <a:ext uri="{FF2B5EF4-FFF2-40B4-BE49-F238E27FC236}">
                  <a16:creationId xmlns:a16="http://schemas.microsoft.com/office/drawing/2014/main" xmlns="" id="{D2F53EFF-BA72-4EE7-88F9-EF0FDDBC6771}"/>
                </a:ext>
              </a:extLst>
            </p:cNvPr>
            <p:cNvGrpSpPr/>
            <p:nvPr/>
          </p:nvGrpSpPr>
          <p:grpSpPr>
            <a:xfrm>
              <a:off x="3607061" y="1668875"/>
              <a:ext cx="1936193" cy="2672537"/>
              <a:chOff x="3607061" y="1668875"/>
              <a:chExt cx="1936193" cy="2672537"/>
            </a:xfrm>
          </p:grpSpPr>
          <p:sp>
            <p:nvSpPr>
              <p:cNvPr id="25" name="Freeform 8">
                <a:extLst>
                  <a:ext uri="{FF2B5EF4-FFF2-40B4-BE49-F238E27FC236}">
                    <a16:creationId xmlns:a16="http://schemas.microsoft.com/office/drawing/2014/main" xmlns="" id="{4781D8C5-4DDB-4993-B969-6937C2DF3CE9}"/>
                  </a:ext>
                </a:extLst>
              </p:cNvPr>
              <p:cNvSpPr>
                <a:spLocks/>
              </p:cNvSpPr>
              <p:nvPr/>
            </p:nvSpPr>
            <p:spPr bwMode="auto">
              <a:xfrm>
                <a:off x="4575157" y="1787303"/>
                <a:ext cx="843774" cy="2447206"/>
              </a:xfrm>
              <a:custGeom>
                <a:avLst/>
                <a:gdLst/>
                <a:ahLst/>
                <a:cxnLst>
                  <a:cxn ang="0">
                    <a:pos x="0" y="0"/>
                  </a:cxn>
                  <a:cxn ang="0">
                    <a:pos x="308" y="446"/>
                  </a:cxn>
                  <a:cxn ang="0">
                    <a:pos x="0" y="892"/>
                  </a:cxn>
                </a:cxnLst>
                <a:rect l="0" t="0" r="r" b="b"/>
                <a:pathLst>
                  <a:path w="308" h="892">
                    <a:moveTo>
                      <a:pt x="0" y="0"/>
                    </a:moveTo>
                    <a:cubicBezTo>
                      <a:pt x="186" y="100"/>
                      <a:pt x="308" y="262"/>
                      <a:pt x="308" y="446"/>
                    </a:cubicBezTo>
                    <a:cubicBezTo>
                      <a:pt x="308" y="630"/>
                      <a:pt x="186" y="792"/>
                      <a:pt x="0" y="892"/>
                    </a:cubicBezTo>
                  </a:path>
                </a:pathLst>
              </a:custGeom>
              <a:noFill/>
              <a:ln w="3175" cap="flat">
                <a:solidFill>
                  <a:srgbClr val="FFFFFF"/>
                </a:solidFill>
                <a:prstDash val="solid"/>
                <a:round/>
                <a:headEnd/>
                <a:tailEnd/>
              </a:ln>
              <a:effectLst>
                <a:glow rad="139700">
                  <a:srgbClr val="B3DEFF">
                    <a:alpha val="40000"/>
                  </a:srgbClr>
                </a:glow>
              </a:effectLst>
            </p:spPr>
            <p:txBody>
              <a:bodyPr vert="horz" wrap="square" lIns="91440" tIns="45720" rIns="91440" bIns="45720" numCol="1" anchor="t" anchorCtr="0" compatLnSpc="1">
                <a:prstTxWarp prst="textNoShape">
                  <a:avLst/>
                </a:prstTxWarp>
              </a:bodyPr>
              <a:lstStyle/>
              <a:p>
                <a:endParaRPr lang="en-US"/>
              </a:p>
            </p:txBody>
          </p:sp>
          <p:sp>
            <p:nvSpPr>
              <p:cNvPr id="26" name="Freeform 9">
                <a:extLst>
                  <a:ext uri="{FF2B5EF4-FFF2-40B4-BE49-F238E27FC236}">
                    <a16:creationId xmlns:a16="http://schemas.microsoft.com/office/drawing/2014/main" xmlns="" id="{FBDC6EA1-CB34-4131-A401-E594B426A37F}"/>
                  </a:ext>
                </a:extLst>
              </p:cNvPr>
              <p:cNvSpPr>
                <a:spLocks/>
              </p:cNvSpPr>
              <p:nvPr/>
            </p:nvSpPr>
            <p:spPr bwMode="auto">
              <a:xfrm>
                <a:off x="3731383" y="1787303"/>
                <a:ext cx="843774" cy="2447206"/>
              </a:xfrm>
              <a:custGeom>
                <a:avLst/>
                <a:gdLst/>
                <a:ahLst/>
                <a:cxnLst>
                  <a:cxn ang="0">
                    <a:pos x="308" y="892"/>
                  </a:cxn>
                  <a:cxn ang="0">
                    <a:pos x="0" y="446"/>
                  </a:cxn>
                  <a:cxn ang="0">
                    <a:pos x="308" y="0"/>
                  </a:cxn>
                </a:cxnLst>
                <a:rect l="0" t="0" r="r" b="b"/>
                <a:pathLst>
                  <a:path w="308" h="892">
                    <a:moveTo>
                      <a:pt x="308" y="892"/>
                    </a:moveTo>
                    <a:cubicBezTo>
                      <a:pt x="122" y="792"/>
                      <a:pt x="0" y="630"/>
                      <a:pt x="0" y="446"/>
                    </a:cubicBezTo>
                    <a:cubicBezTo>
                      <a:pt x="0" y="262"/>
                      <a:pt x="122" y="100"/>
                      <a:pt x="308" y="0"/>
                    </a:cubicBezTo>
                  </a:path>
                </a:pathLst>
              </a:custGeom>
              <a:noFill/>
              <a:ln w="3175" cap="flat">
                <a:solidFill>
                  <a:schemeClr val="accent2">
                    <a:lumMod val="20000"/>
                    <a:lumOff val="80000"/>
                  </a:schemeClr>
                </a:solidFill>
                <a:prstDash val="solid"/>
                <a:round/>
                <a:headEnd/>
                <a:tailEnd/>
              </a:ln>
              <a:effectLst>
                <a:glow rad="139700">
                  <a:schemeClr val="accent2">
                    <a:lumMod val="60000"/>
                    <a:lumOff val="40000"/>
                    <a:alpha val="40000"/>
                  </a:schemeClr>
                </a:glow>
              </a:effectLst>
            </p:spPr>
            <p:txBody>
              <a:bodyPr vert="horz" wrap="square" lIns="91440" tIns="45720" rIns="91440" bIns="45720" numCol="1" anchor="t" anchorCtr="0" compatLnSpc="1">
                <a:prstTxWarp prst="textNoShape">
                  <a:avLst/>
                </a:prstTxWarp>
              </a:bodyPr>
              <a:lstStyle/>
              <a:p>
                <a:endParaRPr lang="en-US"/>
              </a:p>
            </p:txBody>
          </p:sp>
          <p:sp>
            <p:nvSpPr>
              <p:cNvPr id="27" name="Freeform 6">
                <a:extLst>
                  <a:ext uri="{FF2B5EF4-FFF2-40B4-BE49-F238E27FC236}">
                    <a16:creationId xmlns:a16="http://schemas.microsoft.com/office/drawing/2014/main" xmlns="" id="{EC18B6D1-E6D8-4E8B-A484-99DA066161E4}"/>
                  </a:ext>
                </a:extLst>
              </p:cNvPr>
              <p:cNvSpPr>
                <a:spLocks/>
              </p:cNvSpPr>
              <p:nvPr/>
            </p:nvSpPr>
            <p:spPr bwMode="auto">
              <a:xfrm>
                <a:off x="3726732" y="1780270"/>
                <a:ext cx="1696849" cy="2461069"/>
              </a:xfrm>
              <a:custGeom>
                <a:avLst/>
                <a:gdLst/>
                <a:ahLst/>
                <a:cxnLst>
                  <a:cxn ang="0">
                    <a:pos x="308" y="892"/>
                  </a:cxn>
                  <a:cxn ang="0">
                    <a:pos x="0" y="446"/>
                  </a:cxn>
                  <a:cxn ang="0">
                    <a:pos x="308" y="0"/>
                  </a:cxn>
                  <a:cxn ang="0">
                    <a:pos x="616" y="446"/>
                  </a:cxn>
                  <a:cxn ang="0">
                    <a:pos x="308" y="892"/>
                  </a:cxn>
                </a:cxnLst>
                <a:rect l="0" t="0" r="r" b="b"/>
                <a:pathLst>
                  <a:path w="616" h="892">
                    <a:moveTo>
                      <a:pt x="308" y="892"/>
                    </a:moveTo>
                    <a:cubicBezTo>
                      <a:pt x="122" y="792"/>
                      <a:pt x="0" y="630"/>
                      <a:pt x="0" y="446"/>
                    </a:cubicBezTo>
                    <a:cubicBezTo>
                      <a:pt x="0" y="262"/>
                      <a:pt x="122" y="100"/>
                      <a:pt x="308" y="0"/>
                    </a:cubicBezTo>
                    <a:cubicBezTo>
                      <a:pt x="494" y="100"/>
                      <a:pt x="616" y="262"/>
                      <a:pt x="616" y="446"/>
                    </a:cubicBezTo>
                    <a:cubicBezTo>
                      <a:pt x="616" y="630"/>
                      <a:pt x="494" y="792"/>
                      <a:pt x="308" y="892"/>
                    </a:cubicBezTo>
                    <a:close/>
                  </a:path>
                </a:pathLst>
              </a:custGeom>
              <a:noFill/>
              <a:ln w="19050" cap="flat">
                <a:solidFill>
                  <a:srgbClr val="FFFFFF">
                    <a:alpha val="69804"/>
                  </a:srgbClr>
                </a:solidFill>
                <a:prstDash val="solid"/>
                <a:round/>
                <a:headEnd/>
                <a:tailEnd/>
              </a:ln>
              <a:effectLst>
                <a:innerShdw blurRad="50800">
                  <a:schemeClr val="accent2"/>
                </a:innerShdw>
              </a:effectLst>
            </p:spPr>
            <p:txBody>
              <a:bodyPr vert="horz" wrap="square" lIns="91440" tIns="45720" rIns="91440" bIns="45720" numCol="1" anchor="t" anchorCtr="0" compatLnSpc="1">
                <a:prstTxWarp prst="textNoShape">
                  <a:avLst/>
                </a:prstTxWarp>
              </a:bodyPr>
              <a:lstStyle/>
              <a:p>
                <a:endParaRPr lang="en-US" dirty="0"/>
              </a:p>
            </p:txBody>
          </p:sp>
          <p:sp>
            <p:nvSpPr>
              <p:cNvPr id="28" name="Freeform 6">
                <a:extLst>
                  <a:ext uri="{FF2B5EF4-FFF2-40B4-BE49-F238E27FC236}">
                    <a16:creationId xmlns:a16="http://schemas.microsoft.com/office/drawing/2014/main" xmlns="" id="{4A5D5F08-A882-4891-838D-796BCE7A0B33}"/>
                  </a:ext>
                </a:extLst>
              </p:cNvPr>
              <p:cNvSpPr>
                <a:spLocks/>
              </p:cNvSpPr>
              <p:nvPr/>
            </p:nvSpPr>
            <p:spPr bwMode="auto">
              <a:xfrm>
                <a:off x="3607061" y="1668875"/>
                <a:ext cx="1936193" cy="2672537"/>
              </a:xfrm>
              <a:custGeom>
                <a:avLst/>
                <a:gdLst/>
                <a:ahLst/>
                <a:cxnLst>
                  <a:cxn ang="0">
                    <a:pos x="308" y="892"/>
                  </a:cxn>
                  <a:cxn ang="0">
                    <a:pos x="0" y="446"/>
                  </a:cxn>
                  <a:cxn ang="0">
                    <a:pos x="308" y="0"/>
                  </a:cxn>
                  <a:cxn ang="0">
                    <a:pos x="616" y="446"/>
                  </a:cxn>
                  <a:cxn ang="0">
                    <a:pos x="308" y="892"/>
                  </a:cxn>
                </a:cxnLst>
                <a:rect l="0" t="0" r="r" b="b"/>
                <a:pathLst>
                  <a:path w="616" h="892">
                    <a:moveTo>
                      <a:pt x="308" y="892"/>
                    </a:moveTo>
                    <a:cubicBezTo>
                      <a:pt x="122" y="792"/>
                      <a:pt x="0" y="630"/>
                      <a:pt x="0" y="446"/>
                    </a:cubicBezTo>
                    <a:cubicBezTo>
                      <a:pt x="0" y="262"/>
                      <a:pt x="122" y="100"/>
                      <a:pt x="308" y="0"/>
                    </a:cubicBezTo>
                    <a:cubicBezTo>
                      <a:pt x="494" y="100"/>
                      <a:pt x="616" y="262"/>
                      <a:pt x="616" y="446"/>
                    </a:cubicBezTo>
                    <a:cubicBezTo>
                      <a:pt x="616" y="630"/>
                      <a:pt x="494" y="792"/>
                      <a:pt x="308" y="892"/>
                    </a:cubicBezTo>
                    <a:close/>
                  </a:path>
                </a:pathLst>
              </a:custGeom>
              <a:noFill/>
              <a:ln w="9525" cap="flat">
                <a:solidFill>
                  <a:srgbClr val="FFFFFF">
                    <a:alpha val="40000"/>
                  </a:srgbClr>
                </a:solidFill>
                <a:prstDash val="solid"/>
                <a:round/>
                <a:headEnd/>
                <a:tailEnd/>
              </a:ln>
              <a:effectLst>
                <a:innerShdw blurRad="50800">
                  <a:schemeClr val="accent2"/>
                </a:innerShdw>
              </a:effectLst>
            </p:spPr>
            <p:txBody>
              <a:bodyPr vert="horz" wrap="square" lIns="91440" tIns="45720" rIns="91440" bIns="45720" numCol="1" anchor="t" anchorCtr="0" compatLnSpc="1">
                <a:prstTxWarp prst="textNoShape">
                  <a:avLst/>
                </a:prstTxWarp>
              </a:bodyPr>
              <a:lstStyle/>
              <a:p>
                <a:endParaRPr lang="en-US" dirty="0"/>
              </a:p>
            </p:txBody>
          </p:sp>
        </p:grpSp>
      </p:grpSp>
      <p:sp>
        <p:nvSpPr>
          <p:cNvPr id="94" name="TextBox 93">
            <a:extLst>
              <a:ext uri="{FF2B5EF4-FFF2-40B4-BE49-F238E27FC236}">
                <a16:creationId xmlns:a16="http://schemas.microsoft.com/office/drawing/2014/main" xmlns="" id="{D1C41052-188E-4FA3-8AA6-A5FE6C413393}"/>
              </a:ext>
            </a:extLst>
          </p:cNvPr>
          <p:cNvSpPr txBox="1"/>
          <p:nvPr/>
        </p:nvSpPr>
        <p:spPr>
          <a:xfrm>
            <a:off x="3817590" y="2262044"/>
            <a:ext cx="1516374" cy="1519030"/>
          </a:xfrm>
          <a:prstGeom prst="rect">
            <a:avLst/>
          </a:prstGeom>
          <a:noFill/>
        </p:spPr>
        <p:txBody>
          <a:bodyPr wrap="square" rtlCol="0" anchor="ctr" anchorCtr="0">
            <a:noAutofit/>
          </a:bodyPr>
          <a:lstStyle/>
          <a:p>
            <a:pPr algn="ctr">
              <a:lnSpc>
                <a:spcPct val="90000"/>
              </a:lnSpc>
              <a:spcAft>
                <a:spcPts val="1200"/>
              </a:spcAft>
            </a:pPr>
            <a:r>
              <a:rPr lang="en-US" sz="1700" dirty="0">
                <a:solidFill>
                  <a:srgbClr val="B71234"/>
                </a:solidFill>
                <a:ea typeface="Open Sans Semibold" panose="020B0706030804020204" pitchFamily="34" charset="0"/>
                <a:cs typeface="Open Sans Semibold" panose="020B0706030804020204" pitchFamily="34" charset="0"/>
              </a:rPr>
              <a:t>Synergic</a:t>
            </a:r>
          </a:p>
          <a:p>
            <a:pPr algn="ctr">
              <a:lnSpc>
                <a:spcPct val="90000"/>
              </a:lnSpc>
              <a:spcAft>
                <a:spcPts val="1200"/>
              </a:spcAft>
            </a:pPr>
            <a:r>
              <a:rPr lang="en-US" sz="1700" dirty="0">
                <a:solidFill>
                  <a:srgbClr val="B71234"/>
                </a:solidFill>
                <a:ea typeface="Open Sans Semibold" panose="020B0706030804020204" pitchFamily="34" charset="0"/>
                <a:cs typeface="Open Sans Semibold" panose="020B0706030804020204" pitchFamily="34" charset="0"/>
              </a:rPr>
              <a:t>Efficiency </a:t>
            </a:r>
          </a:p>
          <a:p>
            <a:pPr algn="ctr">
              <a:lnSpc>
                <a:spcPct val="90000"/>
              </a:lnSpc>
              <a:spcAft>
                <a:spcPts val="1200"/>
              </a:spcAft>
            </a:pPr>
            <a:r>
              <a:rPr lang="en-US" sz="1700" dirty="0">
                <a:solidFill>
                  <a:srgbClr val="B71234"/>
                </a:solidFill>
                <a:ea typeface="Open Sans Semibold" panose="020B0706030804020204" pitchFamily="34" charset="0"/>
                <a:cs typeface="Open Sans Semibold" panose="020B0706030804020204" pitchFamily="34" charset="0"/>
              </a:rPr>
              <a:t>Integrated Benefits</a:t>
            </a:r>
          </a:p>
        </p:txBody>
      </p:sp>
    </p:spTree>
    <p:extLst>
      <p:ext uri="{BB962C8B-B14F-4D97-AF65-F5344CB8AC3E}">
        <p14:creationId xmlns:p14="http://schemas.microsoft.com/office/powerpoint/2010/main" val="208981245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90"/>
                                        </p:tgtEl>
                                        <p:attrNameLst>
                                          <p:attrName>style.visibility</p:attrName>
                                        </p:attrNameLst>
                                      </p:cBhvr>
                                      <p:to>
                                        <p:strVal val="visible"/>
                                      </p:to>
                                    </p:set>
                                    <p:anim calcmode="lin" valueType="num">
                                      <p:cBhvr additive="base">
                                        <p:cTn id="7" dur="1250" fill="hold"/>
                                        <p:tgtEl>
                                          <p:spTgt spid="90"/>
                                        </p:tgtEl>
                                        <p:attrNameLst>
                                          <p:attrName>ppt_x</p:attrName>
                                        </p:attrNameLst>
                                      </p:cBhvr>
                                      <p:tavLst>
                                        <p:tav tm="0">
                                          <p:val>
                                            <p:strVal val="1+#ppt_w/2"/>
                                          </p:val>
                                        </p:tav>
                                        <p:tav tm="100000">
                                          <p:val>
                                            <p:strVal val="#ppt_x"/>
                                          </p:val>
                                        </p:tav>
                                      </p:tavLst>
                                    </p:anim>
                                    <p:anim calcmode="lin" valueType="num">
                                      <p:cBhvr additive="base">
                                        <p:cTn id="8" dur="1250" fill="hold"/>
                                        <p:tgtEl>
                                          <p:spTgt spid="90"/>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91"/>
                                        </p:tgtEl>
                                        <p:attrNameLst>
                                          <p:attrName>style.visibility</p:attrName>
                                        </p:attrNameLst>
                                      </p:cBhvr>
                                      <p:to>
                                        <p:strVal val="visible"/>
                                      </p:to>
                                    </p:set>
                                    <p:anim calcmode="lin" valueType="num">
                                      <p:cBhvr additive="base">
                                        <p:cTn id="11" dur="1250" fill="hold"/>
                                        <p:tgtEl>
                                          <p:spTgt spid="91"/>
                                        </p:tgtEl>
                                        <p:attrNameLst>
                                          <p:attrName>ppt_x</p:attrName>
                                        </p:attrNameLst>
                                      </p:cBhvr>
                                      <p:tavLst>
                                        <p:tav tm="0">
                                          <p:val>
                                            <p:strVal val="0-#ppt_w/2"/>
                                          </p:val>
                                        </p:tav>
                                        <p:tav tm="100000">
                                          <p:val>
                                            <p:strVal val="#ppt_x"/>
                                          </p:val>
                                        </p:tav>
                                      </p:tavLst>
                                    </p:anim>
                                    <p:anim calcmode="lin" valueType="num">
                                      <p:cBhvr additive="base">
                                        <p:cTn id="12" dur="1250" fill="hold"/>
                                        <p:tgtEl>
                                          <p:spTgt spid="91"/>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1250" fill="hold"/>
                                        <p:tgtEl>
                                          <p:spTgt spid="12"/>
                                        </p:tgtEl>
                                        <p:attrNameLst>
                                          <p:attrName>ppt_x</p:attrName>
                                        </p:attrNameLst>
                                      </p:cBhvr>
                                      <p:tavLst>
                                        <p:tav tm="0">
                                          <p:val>
                                            <p:strVal val="1+#ppt_w/2"/>
                                          </p:val>
                                        </p:tav>
                                        <p:tav tm="100000">
                                          <p:val>
                                            <p:strVal val="#ppt_x"/>
                                          </p:val>
                                        </p:tav>
                                      </p:tavLst>
                                    </p:anim>
                                    <p:anim calcmode="lin" valueType="num">
                                      <p:cBhvr additive="base">
                                        <p:cTn id="16" dur="1250" fill="hold"/>
                                        <p:tgtEl>
                                          <p:spTgt spid="12"/>
                                        </p:tgtEl>
                                        <p:attrNameLst>
                                          <p:attrName>ppt_y</p:attrName>
                                        </p:attrNameLst>
                                      </p:cBhvr>
                                      <p:tavLst>
                                        <p:tav tm="0">
                                          <p:val>
                                            <p:strVal val="#ppt_y"/>
                                          </p:val>
                                        </p:tav>
                                        <p:tav tm="100000">
                                          <p:val>
                                            <p:strVal val="#ppt_y"/>
                                          </p:val>
                                        </p:tav>
                                      </p:tavLst>
                                    </p:anim>
                                  </p:childTnLst>
                                </p:cTn>
                              </p:par>
                              <p:par>
                                <p:cTn id="17" presetID="10" presetClass="entr" presetSubtype="0" fill="hold" nodeType="withEffect">
                                  <p:stCondLst>
                                    <p:cond delay="1150"/>
                                  </p:stCondLst>
                                  <p:childTnLst>
                                    <p:set>
                                      <p:cBhvr>
                                        <p:cTn id="18" dur="1" fill="hold">
                                          <p:stCondLst>
                                            <p:cond delay="0"/>
                                          </p:stCondLst>
                                        </p:cTn>
                                        <p:tgtEl>
                                          <p:spTgt spid="89"/>
                                        </p:tgtEl>
                                        <p:attrNameLst>
                                          <p:attrName>style.visibility</p:attrName>
                                        </p:attrNameLst>
                                      </p:cBhvr>
                                      <p:to>
                                        <p:strVal val="visible"/>
                                      </p:to>
                                    </p:set>
                                    <p:animEffect transition="in" filter="fade">
                                      <p:cBhvr>
                                        <p:cTn id="19" dur="500"/>
                                        <p:tgtEl>
                                          <p:spTgt spid="89"/>
                                        </p:tgtEl>
                                      </p:cBhvr>
                                    </p:animEffect>
                                  </p:childTnLst>
                                </p:cTn>
                              </p:par>
                              <p:par>
                                <p:cTn id="20" presetID="42" presetClass="entr" presetSubtype="0" fill="hold" grpId="0" nodeType="withEffect">
                                  <p:stCondLst>
                                    <p:cond delay="1150"/>
                                  </p:stCondLst>
                                  <p:childTnLst>
                                    <p:set>
                                      <p:cBhvr>
                                        <p:cTn id="21" dur="1" fill="hold">
                                          <p:stCondLst>
                                            <p:cond delay="0"/>
                                          </p:stCondLst>
                                        </p:cTn>
                                        <p:tgtEl>
                                          <p:spTgt spid="83"/>
                                        </p:tgtEl>
                                        <p:attrNameLst>
                                          <p:attrName>style.visibility</p:attrName>
                                        </p:attrNameLst>
                                      </p:cBhvr>
                                      <p:to>
                                        <p:strVal val="visible"/>
                                      </p:to>
                                    </p:set>
                                    <p:animEffect transition="in" filter="fade">
                                      <p:cBhvr>
                                        <p:cTn id="22" dur="500"/>
                                        <p:tgtEl>
                                          <p:spTgt spid="83"/>
                                        </p:tgtEl>
                                      </p:cBhvr>
                                    </p:animEffect>
                                    <p:anim calcmode="lin" valueType="num">
                                      <p:cBhvr>
                                        <p:cTn id="23" dur="500" fill="hold"/>
                                        <p:tgtEl>
                                          <p:spTgt spid="83"/>
                                        </p:tgtEl>
                                        <p:attrNameLst>
                                          <p:attrName>ppt_x</p:attrName>
                                        </p:attrNameLst>
                                      </p:cBhvr>
                                      <p:tavLst>
                                        <p:tav tm="0">
                                          <p:val>
                                            <p:strVal val="#ppt_x"/>
                                          </p:val>
                                        </p:tav>
                                        <p:tav tm="100000">
                                          <p:val>
                                            <p:strVal val="#ppt_x"/>
                                          </p:val>
                                        </p:tav>
                                      </p:tavLst>
                                    </p:anim>
                                    <p:anim calcmode="lin" valueType="num">
                                      <p:cBhvr>
                                        <p:cTn id="24" dur="500" fill="hold"/>
                                        <p:tgtEl>
                                          <p:spTgt spid="83"/>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1150"/>
                                  </p:stCondLst>
                                  <p:childTnLst>
                                    <p:set>
                                      <p:cBhvr>
                                        <p:cTn id="26" dur="1" fill="hold">
                                          <p:stCondLst>
                                            <p:cond delay="0"/>
                                          </p:stCondLst>
                                        </p:cTn>
                                        <p:tgtEl>
                                          <p:spTgt spid="84"/>
                                        </p:tgtEl>
                                        <p:attrNameLst>
                                          <p:attrName>style.visibility</p:attrName>
                                        </p:attrNameLst>
                                      </p:cBhvr>
                                      <p:to>
                                        <p:strVal val="visible"/>
                                      </p:to>
                                    </p:set>
                                    <p:animEffect transition="in" filter="fade">
                                      <p:cBhvr>
                                        <p:cTn id="27" dur="500"/>
                                        <p:tgtEl>
                                          <p:spTgt spid="84"/>
                                        </p:tgtEl>
                                      </p:cBhvr>
                                    </p:animEffect>
                                    <p:anim calcmode="lin" valueType="num">
                                      <p:cBhvr>
                                        <p:cTn id="28" dur="500" fill="hold"/>
                                        <p:tgtEl>
                                          <p:spTgt spid="84"/>
                                        </p:tgtEl>
                                        <p:attrNameLst>
                                          <p:attrName>ppt_x</p:attrName>
                                        </p:attrNameLst>
                                      </p:cBhvr>
                                      <p:tavLst>
                                        <p:tav tm="0">
                                          <p:val>
                                            <p:strVal val="#ppt_x"/>
                                          </p:val>
                                        </p:tav>
                                        <p:tav tm="100000">
                                          <p:val>
                                            <p:strVal val="#ppt_x"/>
                                          </p:val>
                                        </p:tav>
                                      </p:tavLst>
                                    </p:anim>
                                    <p:anim calcmode="lin" valueType="num">
                                      <p:cBhvr>
                                        <p:cTn id="29" dur="500" fill="hold"/>
                                        <p:tgtEl>
                                          <p:spTgt spid="84"/>
                                        </p:tgtEl>
                                        <p:attrNameLst>
                                          <p:attrName>ppt_y</p:attrName>
                                        </p:attrNameLst>
                                      </p:cBhvr>
                                      <p:tavLst>
                                        <p:tav tm="0">
                                          <p:val>
                                            <p:strVal val="#ppt_y+.1"/>
                                          </p:val>
                                        </p:tav>
                                        <p:tav tm="100000">
                                          <p:val>
                                            <p:strVal val="#ppt_y"/>
                                          </p:val>
                                        </p:tav>
                                      </p:tavLst>
                                    </p:anim>
                                  </p:childTnLst>
                                </p:cTn>
                              </p:par>
                              <p:par>
                                <p:cTn id="30" presetID="10" presetClass="entr" presetSubtype="0" fill="hold" grpId="0" nodeType="withEffect">
                                  <p:stCondLst>
                                    <p:cond delay="1150"/>
                                  </p:stCondLst>
                                  <p:childTnLst>
                                    <p:set>
                                      <p:cBhvr>
                                        <p:cTn id="31" dur="1" fill="hold">
                                          <p:stCondLst>
                                            <p:cond delay="0"/>
                                          </p:stCondLst>
                                        </p:cTn>
                                        <p:tgtEl>
                                          <p:spTgt spid="94"/>
                                        </p:tgtEl>
                                        <p:attrNameLst>
                                          <p:attrName>style.visibility</p:attrName>
                                        </p:attrNameLst>
                                      </p:cBhvr>
                                      <p:to>
                                        <p:strVal val="visible"/>
                                      </p:to>
                                    </p:set>
                                    <p:animEffect transition="in" filter="fade">
                                      <p:cBhvr>
                                        <p:cTn id="32" dur="500"/>
                                        <p:tgtEl>
                                          <p:spTgt spid="94"/>
                                        </p:tgtEl>
                                      </p:cBhvr>
                                    </p:animEffect>
                                  </p:childTnLst>
                                </p:cTn>
                              </p:par>
                              <p:par>
                                <p:cTn id="33" presetID="10" presetClass="entr" presetSubtype="0" fill="hold" grpId="0" nodeType="withEffect">
                                  <p:stCondLst>
                                    <p:cond delay="1150"/>
                                  </p:stCondLst>
                                  <p:childTnLst>
                                    <p:set>
                                      <p:cBhvr>
                                        <p:cTn id="34" dur="1" fill="hold">
                                          <p:stCondLst>
                                            <p:cond delay="0"/>
                                          </p:stCondLst>
                                        </p:cTn>
                                        <p:tgtEl>
                                          <p:spTgt spid="31"/>
                                        </p:tgtEl>
                                        <p:attrNameLst>
                                          <p:attrName>style.visibility</p:attrName>
                                        </p:attrNameLst>
                                      </p:cBhvr>
                                      <p:to>
                                        <p:strVal val="visible"/>
                                      </p:to>
                                    </p:set>
                                    <p:animEffect transition="in" filter="fade">
                                      <p:cBhvr>
                                        <p:cTn id="3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12" grpId="0" animBg="1"/>
      <p:bldP spid="83" grpId="0"/>
      <p:bldP spid="84" grpId="0"/>
      <p:bldP spid="94" grpId="0"/>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E5D2BFC8-CE49-4C29-B324-952FEACE3460}"/>
              </a:ext>
            </a:extLst>
          </p:cNvPr>
          <p:cNvSpPr>
            <a:spLocks noGrp="1"/>
          </p:cNvSpPr>
          <p:nvPr>
            <p:ph idx="1"/>
          </p:nvPr>
        </p:nvSpPr>
        <p:spPr>
          <a:xfrm>
            <a:off x="457200" y="1373471"/>
            <a:ext cx="3134221" cy="3446860"/>
          </a:xfrm>
        </p:spPr>
        <p:txBody>
          <a:bodyPr vert="horz" lIns="0" tIns="0" rIns="0" bIns="0" rtlCol="0" anchor="t">
            <a:noAutofit/>
          </a:bodyPr>
          <a:lstStyle/>
          <a:p>
            <a:pPr marL="0" lvl="1" indent="0">
              <a:buNone/>
            </a:pPr>
            <a:r>
              <a:rPr lang="en-US" b="1" dirty="0">
                <a:solidFill>
                  <a:schemeClr val="bg2"/>
                </a:solidFill>
                <a:latin typeface="Open Sans"/>
              </a:rPr>
              <a:t>Customer Cloud Reasoning</a:t>
            </a:r>
          </a:p>
          <a:p>
            <a:pPr lvl="1"/>
            <a:r>
              <a:rPr lang="en-US" sz="1250" dirty="0">
                <a:latin typeface="Open Sans"/>
              </a:rPr>
              <a:t>Get out of the IT admin game </a:t>
            </a:r>
            <a:r>
              <a:rPr lang="en-US" sz="1250" dirty="0"/>
              <a:t/>
            </a:r>
            <a:br>
              <a:rPr lang="en-US" sz="1250" dirty="0"/>
            </a:br>
            <a:r>
              <a:rPr lang="en-US" sz="1250" dirty="0">
                <a:latin typeface="Open Sans"/>
              </a:rPr>
              <a:t>(server management)</a:t>
            </a:r>
          </a:p>
          <a:p>
            <a:pPr lvl="1"/>
            <a:r>
              <a:rPr lang="en-US" sz="1250" dirty="0">
                <a:latin typeface="Open Sans"/>
              </a:rPr>
              <a:t>Scalability, Elasticity, Lower TCO…</a:t>
            </a:r>
          </a:p>
          <a:p>
            <a:pPr lvl="1"/>
            <a:r>
              <a:rPr lang="en-US" sz="1250" dirty="0">
                <a:latin typeface="Open Sans"/>
              </a:rPr>
              <a:t>Global Access</a:t>
            </a:r>
          </a:p>
          <a:p>
            <a:pPr lvl="1"/>
            <a:r>
              <a:rPr lang="en-US" sz="1250" dirty="0">
                <a:latin typeface="Open Sans"/>
              </a:rPr>
              <a:t>Limited Expertise and Resources</a:t>
            </a:r>
          </a:p>
          <a:p>
            <a:r>
              <a:rPr lang="en-US" b="1" dirty="0">
                <a:solidFill>
                  <a:schemeClr val="bg2"/>
                </a:solidFill>
                <a:latin typeface="Open Sans"/>
              </a:rPr>
              <a:t>Customer On-prem Reasoning</a:t>
            </a:r>
          </a:p>
          <a:p>
            <a:pPr lvl="1"/>
            <a:r>
              <a:rPr lang="en-US" sz="1250" dirty="0">
                <a:latin typeface="Open Sans"/>
              </a:rPr>
              <a:t>Critical apps &amp; home-grown apps</a:t>
            </a:r>
          </a:p>
          <a:p>
            <a:pPr lvl="1"/>
            <a:r>
              <a:rPr lang="en-US" sz="1250" dirty="0">
                <a:latin typeface="Open Sans"/>
              </a:rPr>
              <a:t>Data Protection – On-prem DLP &amp; compliance requirements</a:t>
            </a:r>
          </a:p>
          <a:p>
            <a:pPr lvl="1"/>
            <a:r>
              <a:rPr lang="en-US" sz="1250" dirty="0">
                <a:latin typeface="Open Sans"/>
              </a:rPr>
              <a:t>100% control – Avoids Shared Responsibility Models</a:t>
            </a:r>
          </a:p>
          <a:p>
            <a:pPr lvl="2"/>
            <a:r>
              <a:rPr lang="en-US" sz="1050" dirty="0">
                <a:latin typeface="Open Sans"/>
              </a:rPr>
              <a:t>Selectively source from own IP addresses</a:t>
            </a:r>
          </a:p>
          <a:p>
            <a:pPr lvl="2"/>
            <a:r>
              <a:rPr lang="en-US" sz="1050">
                <a:latin typeface="Open Sans"/>
              </a:rPr>
              <a:t>Avoid cost around log data movement</a:t>
            </a:r>
          </a:p>
          <a:p>
            <a:pPr lvl="2"/>
            <a:r>
              <a:rPr lang="en-US" sz="1050" dirty="0">
                <a:latin typeface="Open Sans"/>
              </a:rPr>
              <a:t>Information Sharing (TIE &amp; DXL)</a:t>
            </a:r>
          </a:p>
        </p:txBody>
      </p:sp>
      <p:sp>
        <p:nvSpPr>
          <p:cNvPr id="3" name="Text Placeholder 2">
            <a:extLst>
              <a:ext uri="{FF2B5EF4-FFF2-40B4-BE49-F238E27FC236}">
                <a16:creationId xmlns:a16="http://schemas.microsoft.com/office/drawing/2014/main" xmlns="" id="{278933B8-F12D-4D58-8114-EFAFA0169A06}"/>
              </a:ext>
            </a:extLst>
          </p:cNvPr>
          <p:cNvSpPr>
            <a:spLocks noGrp="1"/>
          </p:cNvSpPr>
          <p:nvPr>
            <p:ph type="body" sz="quarter" idx="14"/>
          </p:nvPr>
        </p:nvSpPr>
        <p:spPr>
          <a:xfrm>
            <a:off x="457200" y="801688"/>
            <a:ext cx="8230898" cy="193465"/>
          </a:xfrm>
        </p:spPr>
        <p:txBody>
          <a:bodyPr/>
          <a:lstStyle/>
          <a:p>
            <a:r>
              <a:rPr lang="en-US"/>
              <a:t>A Preferred Enterprise Solution</a:t>
            </a:r>
          </a:p>
        </p:txBody>
      </p:sp>
      <p:sp>
        <p:nvSpPr>
          <p:cNvPr id="4" name="Title 3">
            <a:extLst>
              <a:ext uri="{FF2B5EF4-FFF2-40B4-BE49-F238E27FC236}">
                <a16:creationId xmlns:a16="http://schemas.microsoft.com/office/drawing/2014/main" xmlns="" id="{9497C970-7AB6-4301-8834-B51912D1C82E}"/>
              </a:ext>
            </a:extLst>
          </p:cNvPr>
          <p:cNvSpPr>
            <a:spLocks noGrp="1"/>
          </p:cNvSpPr>
          <p:nvPr>
            <p:ph type="title"/>
          </p:nvPr>
        </p:nvSpPr>
        <p:spPr/>
        <p:txBody>
          <a:bodyPr/>
          <a:lstStyle/>
          <a:p>
            <a:r>
              <a:rPr lang="en-US" dirty="0"/>
              <a:t>Web Hybrid Architectures</a:t>
            </a:r>
          </a:p>
        </p:txBody>
      </p:sp>
      <p:grpSp>
        <p:nvGrpSpPr>
          <p:cNvPr id="427" name="Group 426">
            <a:extLst>
              <a:ext uri="{FF2B5EF4-FFF2-40B4-BE49-F238E27FC236}">
                <a16:creationId xmlns:a16="http://schemas.microsoft.com/office/drawing/2014/main" xmlns="" id="{DAAB8E59-9F5C-433F-98E2-7D0ACD6D7CDC}"/>
              </a:ext>
            </a:extLst>
          </p:cNvPr>
          <p:cNvGrpSpPr/>
          <p:nvPr/>
        </p:nvGrpSpPr>
        <p:grpSpPr>
          <a:xfrm>
            <a:off x="3219769" y="230663"/>
            <a:ext cx="5474980" cy="4417044"/>
            <a:chOff x="3517306" y="303233"/>
            <a:chExt cx="5474980" cy="4417044"/>
          </a:xfrm>
        </p:grpSpPr>
        <p:sp>
          <p:nvSpPr>
            <p:cNvPr id="425" name="Freeform: Shape 424">
              <a:extLst>
                <a:ext uri="{FF2B5EF4-FFF2-40B4-BE49-F238E27FC236}">
                  <a16:creationId xmlns:a16="http://schemas.microsoft.com/office/drawing/2014/main" xmlns="" id="{B1EF49EE-189F-40B3-83C9-5DD4E6BDA010}"/>
                </a:ext>
              </a:extLst>
            </p:cNvPr>
            <p:cNvSpPr/>
            <p:nvPr/>
          </p:nvSpPr>
          <p:spPr>
            <a:xfrm>
              <a:off x="7786914" y="2460171"/>
              <a:ext cx="0" cy="1124858"/>
            </a:xfrm>
            <a:custGeom>
              <a:avLst/>
              <a:gdLst>
                <a:gd name="connsiteX0" fmla="*/ 0 w 0"/>
                <a:gd name="connsiteY0" fmla="*/ 0 h 1124858"/>
                <a:gd name="connsiteX1" fmla="*/ 0 w 0"/>
                <a:gd name="connsiteY1" fmla="*/ 1124858 h 1124858"/>
              </a:gdLst>
              <a:ahLst/>
              <a:cxnLst>
                <a:cxn ang="0">
                  <a:pos x="connsiteX0" y="connsiteY0"/>
                </a:cxn>
                <a:cxn ang="0">
                  <a:pos x="connsiteX1" y="connsiteY1"/>
                </a:cxn>
              </a:cxnLst>
              <a:rect l="l" t="t" r="r" b="b"/>
              <a:pathLst>
                <a:path h="1124858">
                  <a:moveTo>
                    <a:pt x="0" y="0"/>
                  </a:moveTo>
                  <a:lnTo>
                    <a:pt x="0" y="1124858"/>
                  </a:lnTo>
                </a:path>
              </a:pathLst>
            </a:custGeom>
            <a:noFill/>
            <a:ln>
              <a:solidFill>
                <a:srgbClr val="C01818"/>
              </a:solidFill>
            </a:ln>
          </p:spPr>
          <p:txBody>
            <a:bodyPr rtlCol="0" anchor="ctr"/>
            <a:lstStyle/>
            <a:p>
              <a:pPr algn="ctr"/>
              <a:endParaRPr lang="en-US"/>
            </a:p>
          </p:txBody>
        </p:sp>
        <p:sp>
          <p:nvSpPr>
            <p:cNvPr id="424" name="Freeform: Shape 423">
              <a:extLst>
                <a:ext uri="{FF2B5EF4-FFF2-40B4-BE49-F238E27FC236}">
                  <a16:creationId xmlns:a16="http://schemas.microsoft.com/office/drawing/2014/main" xmlns="" id="{375A28D9-083E-45CB-AD33-A16BEB425ACB}"/>
                </a:ext>
              </a:extLst>
            </p:cNvPr>
            <p:cNvSpPr/>
            <p:nvPr/>
          </p:nvSpPr>
          <p:spPr>
            <a:xfrm>
              <a:off x="4492625" y="1407886"/>
              <a:ext cx="0" cy="1632857"/>
            </a:xfrm>
            <a:custGeom>
              <a:avLst/>
              <a:gdLst>
                <a:gd name="connsiteX0" fmla="*/ 0 w 0"/>
                <a:gd name="connsiteY0" fmla="*/ 0 h 1632857"/>
                <a:gd name="connsiteX1" fmla="*/ 0 w 0"/>
                <a:gd name="connsiteY1" fmla="*/ 1632857 h 1632857"/>
              </a:gdLst>
              <a:ahLst/>
              <a:cxnLst>
                <a:cxn ang="0">
                  <a:pos x="connsiteX0" y="connsiteY0"/>
                </a:cxn>
                <a:cxn ang="0">
                  <a:pos x="connsiteX1" y="connsiteY1"/>
                </a:cxn>
              </a:cxnLst>
              <a:rect l="l" t="t" r="r" b="b"/>
              <a:pathLst>
                <a:path h="1632857">
                  <a:moveTo>
                    <a:pt x="0" y="0"/>
                  </a:moveTo>
                  <a:lnTo>
                    <a:pt x="0" y="1632857"/>
                  </a:lnTo>
                </a:path>
              </a:pathLst>
            </a:custGeom>
            <a:noFill/>
            <a:ln>
              <a:solidFill>
                <a:srgbClr val="C01818"/>
              </a:solidFill>
            </a:ln>
          </p:spPr>
          <p:txBody>
            <a:bodyPr rtlCol="0" anchor="ctr"/>
            <a:lstStyle/>
            <a:p>
              <a:pPr algn="ctr"/>
              <a:endParaRPr lang="en-US"/>
            </a:p>
          </p:txBody>
        </p:sp>
        <p:sp>
          <p:nvSpPr>
            <p:cNvPr id="423" name="Freeform: Shape 422">
              <a:extLst>
                <a:ext uri="{FF2B5EF4-FFF2-40B4-BE49-F238E27FC236}">
                  <a16:creationId xmlns:a16="http://schemas.microsoft.com/office/drawing/2014/main" xmlns="" id="{0FA993D6-7EDF-4F30-ADE9-867496C104CE}"/>
                </a:ext>
              </a:extLst>
            </p:cNvPr>
            <p:cNvSpPr/>
            <p:nvPr/>
          </p:nvSpPr>
          <p:spPr>
            <a:xfrm>
              <a:off x="5457371" y="1190171"/>
              <a:ext cx="820058" cy="2394858"/>
            </a:xfrm>
            <a:custGeom>
              <a:avLst/>
              <a:gdLst>
                <a:gd name="connsiteX0" fmla="*/ 0 w 820058"/>
                <a:gd name="connsiteY0" fmla="*/ 0 h 2394858"/>
                <a:gd name="connsiteX1" fmla="*/ 820058 w 820058"/>
                <a:gd name="connsiteY1" fmla="*/ 0 h 2394858"/>
                <a:gd name="connsiteX2" fmla="*/ 820058 w 820058"/>
                <a:gd name="connsiteY2" fmla="*/ 2394858 h 2394858"/>
              </a:gdLst>
              <a:ahLst/>
              <a:cxnLst>
                <a:cxn ang="0">
                  <a:pos x="connsiteX0" y="connsiteY0"/>
                </a:cxn>
                <a:cxn ang="0">
                  <a:pos x="connsiteX1" y="connsiteY1"/>
                </a:cxn>
                <a:cxn ang="0">
                  <a:pos x="connsiteX2" y="connsiteY2"/>
                </a:cxn>
              </a:cxnLst>
              <a:rect l="l" t="t" r="r" b="b"/>
              <a:pathLst>
                <a:path w="820058" h="2394858">
                  <a:moveTo>
                    <a:pt x="0" y="0"/>
                  </a:moveTo>
                  <a:lnTo>
                    <a:pt x="820058" y="0"/>
                  </a:lnTo>
                  <a:lnTo>
                    <a:pt x="820058" y="2394858"/>
                  </a:lnTo>
                </a:path>
              </a:pathLst>
            </a:custGeom>
            <a:noFill/>
            <a:ln>
              <a:solidFill>
                <a:srgbClr val="C01818"/>
              </a:solidFill>
            </a:ln>
          </p:spPr>
          <p:txBody>
            <a:bodyPr rtlCol="0" anchor="ctr"/>
            <a:lstStyle/>
            <a:p>
              <a:pPr algn="ctr"/>
              <a:endParaRPr lang="en-US"/>
            </a:p>
          </p:txBody>
        </p:sp>
        <p:pic>
          <p:nvPicPr>
            <p:cNvPr id="12" name="Picture 11" descr="sanctioned cloud.pdf">
              <a:extLst>
                <a:ext uri="{FF2B5EF4-FFF2-40B4-BE49-F238E27FC236}">
                  <a16:creationId xmlns:a16="http://schemas.microsoft.com/office/drawing/2014/main" xmlns="" id="{6792B9DD-E503-465C-8A2C-72AAF702BDF8}"/>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517306" y="303233"/>
              <a:ext cx="1952622" cy="1119185"/>
            </a:xfrm>
            <a:prstGeom prst="rect">
              <a:avLst/>
            </a:prstGeom>
          </p:spPr>
        </p:pic>
        <p:grpSp>
          <p:nvGrpSpPr>
            <p:cNvPr id="416" name="Group 415">
              <a:extLst>
                <a:ext uri="{FF2B5EF4-FFF2-40B4-BE49-F238E27FC236}">
                  <a16:creationId xmlns:a16="http://schemas.microsoft.com/office/drawing/2014/main" xmlns="" id="{A3DF633E-FC18-475F-BB92-3DBDBBA2B55A}"/>
                </a:ext>
              </a:extLst>
            </p:cNvPr>
            <p:cNvGrpSpPr/>
            <p:nvPr/>
          </p:nvGrpSpPr>
          <p:grpSpPr>
            <a:xfrm>
              <a:off x="6845524" y="2610678"/>
              <a:ext cx="1886858" cy="732950"/>
              <a:chOff x="6700384" y="2610678"/>
              <a:chExt cx="1886858" cy="732950"/>
            </a:xfrm>
          </p:grpSpPr>
          <p:sp>
            <p:nvSpPr>
              <p:cNvPr id="402" name="Rectangle: Rounded Corners 401">
                <a:extLst>
                  <a:ext uri="{FF2B5EF4-FFF2-40B4-BE49-F238E27FC236}">
                    <a16:creationId xmlns:a16="http://schemas.microsoft.com/office/drawing/2014/main" xmlns="" id="{FBB3D31C-5155-4FCE-8D2C-E26B5CC7CB20}"/>
                  </a:ext>
                </a:extLst>
              </p:cNvPr>
              <p:cNvSpPr/>
              <p:nvPr/>
            </p:nvSpPr>
            <p:spPr>
              <a:xfrm>
                <a:off x="6700384" y="2610678"/>
                <a:ext cx="1886858" cy="732950"/>
              </a:xfrm>
              <a:prstGeom prst="roundRect">
                <a:avLst>
                  <a:gd name="adj" fmla="val 0"/>
                </a:avLst>
              </a:prstGeom>
              <a:solidFill>
                <a:srgbClr val="FFFFFF"/>
              </a:solidFill>
              <a:ln w="6350">
                <a:solidFill>
                  <a:srgbClr val="53565A"/>
                </a:solidFill>
                <a:prstDash val="sysDash"/>
              </a:ln>
            </p:spPr>
            <p:txBody>
              <a:bodyPr vert="horz" wrap="square" lIns="91440" tIns="91440" rIns="91440" bIns="91440" numCol="1" rtlCol="0" anchor="t" anchorCtr="0" compatLnSpc="1">
                <a:prstTxWarp prst="textNoShape">
                  <a:avLst/>
                </a:prstTxWarp>
              </a:bodyPr>
              <a:lstStyle/>
              <a:p>
                <a:pPr algn="ctr">
                  <a:lnSpc>
                    <a:spcPct val="95000"/>
                  </a:lnSpc>
                </a:pPr>
                <a:endParaRPr lang="en-US" sz="1200">
                  <a:solidFill>
                    <a:srgbClr val="53565A"/>
                  </a:solidFill>
                </a:endParaRPr>
              </a:p>
            </p:txBody>
          </p:sp>
          <p:grpSp>
            <p:nvGrpSpPr>
              <p:cNvPr id="10" name="Group 9">
                <a:extLst>
                  <a:ext uri="{FF2B5EF4-FFF2-40B4-BE49-F238E27FC236}">
                    <a16:creationId xmlns:a16="http://schemas.microsoft.com/office/drawing/2014/main" xmlns="" id="{B36B39F2-BFC2-469B-80A9-78DC8FAA5565}"/>
                  </a:ext>
                </a:extLst>
              </p:cNvPr>
              <p:cNvGrpSpPr/>
              <p:nvPr/>
            </p:nvGrpSpPr>
            <p:grpSpPr>
              <a:xfrm>
                <a:off x="6754026" y="2676927"/>
                <a:ext cx="1778426" cy="427085"/>
                <a:chOff x="7716761" y="2718955"/>
                <a:chExt cx="1778426" cy="427085"/>
              </a:xfrm>
            </p:grpSpPr>
            <p:pic>
              <p:nvPicPr>
                <p:cNvPr id="6" name="Picture 5">
                  <a:extLst>
                    <a:ext uri="{FF2B5EF4-FFF2-40B4-BE49-F238E27FC236}">
                      <a16:creationId xmlns:a16="http://schemas.microsoft.com/office/drawing/2014/main" xmlns="" id="{A80A01D2-36A1-4789-9F40-41004D5EF1E4}"/>
                    </a:ext>
                  </a:extLst>
                </p:cNvPr>
                <p:cNvPicPr>
                  <a:picLocks noChangeAspect="1"/>
                </p:cNvPicPr>
                <p:nvPr/>
              </p:nvPicPr>
              <p:blipFill>
                <a:blip r:embed="rId4"/>
                <a:stretch>
                  <a:fillRect/>
                </a:stretch>
              </p:blipFill>
              <p:spPr>
                <a:xfrm>
                  <a:off x="8691173" y="2718955"/>
                  <a:ext cx="802414" cy="184765"/>
                </a:xfrm>
                <a:prstGeom prst="rect">
                  <a:avLst/>
                </a:prstGeom>
              </p:spPr>
            </p:pic>
            <p:pic>
              <p:nvPicPr>
                <p:cNvPr id="7" name="Picture 6">
                  <a:extLst>
                    <a:ext uri="{FF2B5EF4-FFF2-40B4-BE49-F238E27FC236}">
                      <a16:creationId xmlns:a16="http://schemas.microsoft.com/office/drawing/2014/main" xmlns="" id="{7D75C48C-B8CB-4F7A-8065-0003CFE4312E}"/>
                    </a:ext>
                  </a:extLst>
                </p:cNvPr>
                <p:cNvPicPr>
                  <a:picLocks noChangeAspect="1"/>
                </p:cNvPicPr>
                <p:nvPr/>
              </p:nvPicPr>
              <p:blipFill>
                <a:blip r:embed="rId5"/>
                <a:stretch>
                  <a:fillRect/>
                </a:stretch>
              </p:blipFill>
              <p:spPr>
                <a:xfrm>
                  <a:off x="7724646" y="2727267"/>
                  <a:ext cx="808026" cy="176116"/>
                </a:xfrm>
                <a:prstGeom prst="rect">
                  <a:avLst/>
                </a:prstGeom>
              </p:spPr>
            </p:pic>
            <p:pic>
              <p:nvPicPr>
                <p:cNvPr id="8" name="Picture 7">
                  <a:extLst>
                    <a:ext uri="{FF2B5EF4-FFF2-40B4-BE49-F238E27FC236}">
                      <a16:creationId xmlns:a16="http://schemas.microsoft.com/office/drawing/2014/main" xmlns="" id="{D5F32861-011F-4724-A50B-1679AA48EE0B}"/>
                    </a:ext>
                  </a:extLst>
                </p:cNvPr>
                <p:cNvPicPr>
                  <a:picLocks noChangeAspect="1"/>
                </p:cNvPicPr>
                <p:nvPr/>
              </p:nvPicPr>
              <p:blipFill rotWithShape="1">
                <a:blip r:embed="rId6"/>
                <a:srcRect b="14502"/>
                <a:stretch/>
              </p:blipFill>
              <p:spPr>
                <a:xfrm>
                  <a:off x="8692415" y="2952716"/>
                  <a:ext cx="802772" cy="176116"/>
                </a:xfrm>
                <a:prstGeom prst="rect">
                  <a:avLst/>
                </a:prstGeom>
              </p:spPr>
            </p:pic>
            <p:pic>
              <p:nvPicPr>
                <p:cNvPr id="9" name="Picture 8">
                  <a:extLst>
                    <a:ext uri="{FF2B5EF4-FFF2-40B4-BE49-F238E27FC236}">
                      <a16:creationId xmlns:a16="http://schemas.microsoft.com/office/drawing/2014/main" xmlns="" id="{A5462932-296D-446F-9A75-338EE706D166}"/>
                    </a:ext>
                  </a:extLst>
                </p:cNvPr>
                <p:cNvPicPr>
                  <a:picLocks noChangeAspect="1"/>
                </p:cNvPicPr>
                <p:nvPr/>
              </p:nvPicPr>
              <p:blipFill>
                <a:blip r:embed="rId7"/>
                <a:stretch>
                  <a:fillRect/>
                </a:stretch>
              </p:blipFill>
              <p:spPr>
                <a:xfrm>
                  <a:off x="7716761" y="2927780"/>
                  <a:ext cx="783833" cy="218260"/>
                </a:xfrm>
                <a:prstGeom prst="rect">
                  <a:avLst/>
                </a:prstGeom>
              </p:spPr>
            </p:pic>
          </p:grpSp>
        </p:grpSp>
        <p:grpSp>
          <p:nvGrpSpPr>
            <p:cNvPr id="426" name="Group 425">
              <a:extLst>
                <a:ext uri="{FF2B5EF4-FFF2-40B4-BE49-F238E27FC236}">
                  <a16:creationId xmlns:a16="http://schemas.microsoft.com/office/drawing/2014/main" xmlns="" id="{B624B2BF-35A1-4768-9640-30A0111A558D}"/>
                </a:ext>
              </a:extLst>
            </p:cNvPr>
            <p:cNvGrpSpPr/>
            <p:nvPr/>
          </p:nvGrpSpPr>
          <p:grpSpPr>
            <a:xfrm>
              <a:off x="4648200" y="1465535"/>
              <a:ext cx="4338618" cy="996590"/>
              <a:chOff x="4648200" y="1465535"/>
              <a:chExt cx="4338618" cy="996590"/>
            </a:xfrm>
          </p:grpSpPr>
          <p:sp>
            <p:nvSpPr>
              <p:cNvPr id="87" name="TextBox 86">
                <a:extLst>
                  <a:ext uri="{FF2B5EF4-FFF2-40B4-BE49-F238E27FC236}">
                    <a16:creationId xmlns:a16="http://schemas.microsoft.com/office/drawing/2014/main" xmlns="" id="{B4E2E0F8-6977-4815-B5AC-ECE440B3B03E}"/>
                  </a:ext>
                </a:extLst>
              </p:cNvPr>
              <p:cNvSpPr txBox="1"/>
              <p:nvPr/>
            </p:nvSpPr>
            <p:spPr>
              <a:xfrm>
                <a:off x="4648200" y="1751490"/>
                <a:ext cx="914379" cy="253916"/>
              </a:xfrm>
              <a:prstGeom prst="rect">
                <a:avLst/>
              </a:prstGeom>
              <a:noFill/>
            </p:spPr>
            <p:txBody>
              <a:bodyPr wrap="square" lIns="0" rIns="0" rtlCol="0">
                <a:spAutoFit/>
              </a:bodyPr>
              <a:lstStyle>
                <a:defPPr>
                  <a:defRPr lang="en-US"/>
                </a:defPPr>
                <a:lvl1pPr algn="ctr">
                  <a:defRPr sz="1050"/>
                </a:lvl1pPr>
              </a:lstStyle>
              <a:p>
                <a:pPr algn="r"/>
                <a:r>
                  <a:rPr lang="en-US">
                    <a:solidFill>
                      <a:srgbClr val="C01818"/>
                    </a:solidFill>
                  </a:rPr>
                  <a:t>McAfee Cloud</a:t>
                </a:r>
              </a:p>
            </p:txBody>
          </p:sp>
          <p:grpSp>
            <p:nvGrpSpPr>
              <p:cNvPr id="421" name="Group 420">
                <a:extLst>
                  <a:ext uri="{FF2B5EF4-FFF2-40B4-BE49-F238E27FC236}">
                    <a16:creationId xmlns:a16="http://schemas.microsoft.com/office/drawing/2014/main" xmlns="" id="{5FE0D06A-E7B0-4920-9C38-06A99785F5FD}"/>
                  </a:ext>
                </a:extLst>
              </p:cNvPr>
              <p:cNvGrpSpPr/>
              <p:nvPr/>
            </p:nvGrpSpPr>
            <p:grpSpPr>
              <a:xfrm>
                <a:off x="5635038" y="1664473"/>
                <a:ext cx="3351780" cy="797652"/>
                <a:chOff x="5635038" y="1664473"/>
                <a:chExt cx="3351780" cy="797652"/>
              </a:xfrm>
            </p:grpSpPr>
            <p:sp>
              <p:nvSpPr>
                <p:cNvPr id="86" name="Rectangle: Rounded Corners 85">
                  <a:extLst>
                    <a:ext uri="{FF2B5EF4-FFF2-40B4-BE49-F238E27FC236}">
                      <a16:creationId xmlns:a16="http://schemas.microsoft.com/office/drawing/2014/main" xmlns="" id="{9162970B-8CD1-4B81-A0A6-2B944A4821C1}"/>
                    </a:ext>
                  </a:extLst>
                </p:cNvPr>
                <p:cNvSpPr/>
                <p:nvPr/>
              </p:nvSpPr>
              <p:spPr>
                <a:xfrm>
                  <a:off x="5635038" y="1664473"/>
                  <a:ext cx="3351780" cy="797652"/>
                </a:xfrm>
                <a:prstGeom prst="roundRect">
                  <a:avLst>
                    <a:gd name="adj" fmla="val 0"/>
                  </a:avLst>
                </a:prstGeom>
                <a:solidFill>
                  <a:srgbClr val="FFFFFF"/>
                </a:solidFill>
                <a:ln w="6350">
                  <a:solidFill>
                    <a:srgbClr val="53565A"/>
                  </a:solidFill>
                  <a:prstDash val="sysDash"/>
                </a:ln>
              </p:spPr>
              <p:txBody>
                <a:bodyPr vert="horz" wrap="square" lIns="91440" tIns="91440" rIns="91440" bIns="91440" numCol="1" rtlCol="0" anchor="t" anchorCtr="0" compatLnSpc="1">
                  <a:prstTxWarp prst="textNoShape">
                    <a:avLst/>
                  </a:prstTxWarp>
                </a:bodyPr>
                <a:lstStyle/>
                <a:p>
                  <a:pPr algn="ctr">
                    <a:lnSpc>
                      <a:spcPct val="95000"/>
                    </a:lnSpc>
                  </a:pPr>
                  <a:endParaRPr lang="en-US" sz="1200">
                    <a:solidFill>
                      <a:srgbClr val="53565A"/>
                    </a:solidFill>
                  </a:endParaRPr>
                </a:p>
              </p:txBody>
            </p:sp>
            <p:sp>
              <p:nvSpPr>
                <p:cNvPr id="89" name="TextBox 88">
                  <a:extLst>
                    <a:ext uri="{FF2B5EF4-FFF2-40B4-BE49-F238E27FC236}">
                      <a16:creationId xmlns:a16="http://schemas.microsoft.com/office/drawing/2014/main" xmlns="" id="{27289431-810E-4BD7-9401-6EDED804083B}"/>
                    </a:ext>
                  </a:extLst>
                </p:cNvPr>
                <p:cNvSpPr txBox="1"/>
                <p:nvPr/>
              </p:nvSpPr>
              <p:spPr>
                <a:xfrm>
                  <a:off x="7200461" y="2266590"/>
                  <a:ext cx="985912" cy="175862"/>
                </a:xfrm>
                <a:prstGeom prst="rect">
                  <a:avLst/>
                </a:prstGeom>
                <a:noFill/>
              </p:spPr>
              <p:txBody>
                <a:bodyPr wrap="square" rtlCol="0">
                  <a:noAutofit/>
                </a:bodyPr>
                <a:lstStyle/>
                <a:p>
                  <a:pPr algn="ctr"/>
                  <a:r>
                    <a:rPr lang="en-US" sz="500">
                      <a:solidFill>
                        <a:srgbClr val="53565A"/>
                      </a:solidFill>
                    </a:rPr>
                    <a:t>Global Threat Intelligence</a:t>
                  </a:r>
                </a:p>
              </p:txBody>
            </p:sp>
            <p:sp>
              <p:nvSpPr>
                <p:cNvPr id="102" name="TextBox 101">
                  <a:extLst>
                    <a:ext uri="{FF2B5EF4-FFF2-40B4-BE49-F238E27FC236}">
                      <a16:creationId xmlns:a16="http://schemas.microsoft.com/office/drawing/2014/main" xmlns="" id="{73601BD4-A1B3-4CD4-9FC0-74AA114E432F}"/>
                    </a:ext>
                  </a:extLst>
                </p:cNvPr>
                <p:cNvSpPr txBox="1"/>
                <p:nvPr/>
              </p:nvSpPr>
              <p:spPr>
                <a:xfrm>
                  <a:off x="5696857" y="1701134"/>
                  <a:ext cx="1212852" cy="184666"/>
                </a:xfrm>
                <a:prstGeom prst="rect">
                  <a:avLst/>
                </a:prstGeom>
                <a:noFill/>
              </p:spPr>
              <p:txBody>
                <a:bodyPr wrap="square" rtlCol="0">
                  <a:spAutoFit/>
                </a:bodyPr>
                <a:lstStyle/>
                <a:p>
                  <a:pPr algn="ctr"/>
                  <a:r>
                    <a:rPr lang="en-US" sz="600">
                      <a:solidFill>
                        <a:srgbClr val="53565A"/>
                      </a:solidFill>
                    </a:rPr>
                    <a:t>Web Gateway Cloud Service</a:t>
                  </a:r>
                </a:p>
              </p:txBody>
            </p:sp>
            <p:sp>
              <p:nvSpPr>
                <p:cNvPr id="116" name="Rectangle 115">
                  <a:extLst>
                    <a:ext uri="{FF2B5EF4-FFF2-40B4-BE49-F238E27FC236}">
                      <a16:creationId xmlns:a16="http://schemas.microsoft.com/office/drawing/2014/main" xmlns="" id="{B7398E4C-86FD-4531-84FC-F97DD7191C24}"/>
                    </a:ext>
                  </a:extLst>
                </p:cNvPr>
                <p:cNvSpPr/>
                <p:nvPr/>
              </p:nvSpPr>
              <p:spPr>
                <a:xfrm>
                  <a:off x="8125392" y="1699802"/>
                  <a:ext cx="732893" cy="184666"/>
                </a:xfrm>
                <a:prstGeom prst="rect">
                  <a:avLst/>
                </a:prstGeom>
              </p:spPr>
              <p:txBody>
                <a:bodyPr wrap="none">
                  <a:spAutoFit/>
                </a:bodyPr>
                <a:lstStyle/>
                <a:p>
                  <a:pPr lvl="0" algn="ctr"/>
                  <a:r>
                    <a:rPr lang="en-US" sz="600">
                      <a:solidFill>
                        <a:srgbClr val="53565A"/>
                      </a:solidFill>
                    </a:rPr>
                    <a:t>MVISION Cloud</a:t>
                  </a:r>
                </a:p>
              </p:txBody>
            </p:sp>
            <p:sp>
              <p:nvSpPr>
                <p:cNvPr id="131" name="TextBox 130">
                  <a:extLst>
                    <a:ext uri="{FF2B5EF4-FFF2-40B4-BE49-F238E27FC236}">
                      <a16:creationId xmlns:a16="http://schemas.microsoft.com/office/drawing/2014/main" xmlns="" id="{866C3BC5-5F29-49F5-B1FB-E81887FFA621}"/>
                    </a:ext>
                  </a:extLst>
                </p:cNvPr>
                <p:cNvSpPr txBox="1"/>
                <p:nvPr/>
              </p:nvSpPr>
              <p:spPr>
                <a:xfrm>
                  <a:off x="6713632" y="2269747"/>
                  <a:ext cx="525116" cy="169277"/>
                </a:xfrm>
                <a:prstGeom prst="rect">
                  <a:avLst/>
                </a:prstGeom>
                <a:noFill/>
              </p:spPr>
              <p:txBody>
                <a:bodyPr wrap="square" rtlCol="0">
                  <a:spAutoFit/>
                </a:bodyPr>
                <a:lstStyle/>
                <a:p>
                  <a:pPr algn="ctr"/>
                  <a:r>
                    <a:rPr lang="en-US" sz="500"/>
                    <a:t>Sandboxing</a:t>
                  </a:r>
                  <a:endParaRPr lang="en-US" sz="400">
                    <a:solidFill>
                      <a:schemeClr val="bg2"/>
                    </a:solidFill>
                  </a:endParaRPr>
                </a:p>
              </p:txBody>
            </p:sp>
            <p:grpSp>
              <p:nvGrpSpPr>
                <p:cNvPr id="59" name="Group 58">
                  <a:extLst>
                    <a:ext uri="{FF2B5EF4-FFF2-40B4-BE49-F238E27FC236}">
                      <a16:creationId xmlns:a16="http://schemas.microsoft.com/office/drawing/2014/main" xmlns="" id="{6FD6458F-024B-4684-B9D2-ADED10E200B0}"/>
                    </a:ext>
                  </a:extLst>
                </p:cNvPr>
                <p:cNvGrpSpPr/>
                <p:nvPr/>
              </p:nvGrpSpPr>
              <p:grpSpPr>
                <a:xfrm>
                  <a:off x="6147938" y="1875907"/>
                  <a:ext cx="311494" cy="401633"/>
                  <a:chOff x="3558055" y="1303533"/>
                  <a:chExt cx="442840" cy="570988"/>
                </a:xfrm>
              </p:grpSpPr>
              <p:grpSp>
                <p:nvGrpSpPr>
                  <p:cNvPr id="170" name="Group 169">
                    <a:extLst>
                      <a:ext uri="{FF2B5EF4-FFF2-40B4-BE49-F238E27FC236}">
                        <a16:creationId xmlns:a16="http://schemas.microsoft.com/office/drawing/2014/main" xmlns="" id="{98BA7DFF-CA41-4590-B053-3040EED7D027}"/>
                      </a:ext>
                    </a:extLst>
                  </p:cNvPr>
                  <p:cNvGrpSpPr/>
                  <p:nvPr/>
                </p:nvGrpSpPr>
                <p:grpSpPr>
                  <a:xfrm>
                    <a:off x="3693468" y="1524015"/>
                    <a:ext cx="307427" cy="350506"/>
                    <a:chOff x="2408238" y="2463801"/>
                    <a:chExt cx="996950" cy="1136650"/>
                  </a:xfrm>
                </p:grpSpPr>
                <p:sp>
                  <p:nvSpPr>
                    <p:cNvPr id="171" name="Rectangle 170">
                      <a:extLst>
                        <a:ext uri="{FF2B5EF4-FFF2-40B4-BE49-F238E27FC236}">
                          <a16:creationId xmlns:a16="http://schemas.microsoft.com/office/drawing/2014/main" xmlns="" id="{2A469575-307F-4823-B52C-B5749D5FBA8B}"/>
                        </a:ext>
                      </a:extLst>
                    </p:cNvPr>
                    <p:cNvSpPr>
                      <a:spLocks noChangeArrowheads="1"/>
                    </p:cNvSpPr>
                    <p:nvPr/>
                  </p:nvSpPr>
                  <p:spPr bwMode="auto">
                    <a:xfrm>
                      <a:off x="2908301" y="2493963"/>
                      <a:ext cx="458788" cy="1073150"/>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2" name="Freeform 11">
                      <a:extLst>
                        <a:ext uri="{FF2B5EF4-FFF2-40B4-BE49-F238E27FC236}">
                          <a16:creationId xmlns:a16="http://schemas.microsoft.com/office/drawing/2014/main" xmlns="" id="{8DDA2317-66E5-43B9-AC60-1CF82DDE08D4}"/>
                        </a:ext>
                      </a:extLst>
                    </p:cNvPr>
                    <p:cNvSpPr>
                      <a:spLocks noEditPoints="1"/>
                    </p:cNvSpPr>
                    <p:nvPr/>
                  </p:nvSpPr>
                  <p:spPr bwMode="auto">
                    <a:xfrm>
                      <a:off x="2530476" y="2586038"/>
                      <a:ext cx="752475" cy="781050"/>
                    </a:xfrm>
                    <a:custGeom>
                      <a:avLst/>
                      <a:gdLst>
                        <a:gd name="T0" fmla="*/ 165 w 177"/>
                        <a:gd name="T1" fmla="*/ 7 h 184"/>
                        <a:gd name="T2" fmla="*/ 171 w 177"/>
                        <a:gd name="T3" fmla="*/ 0 h 184"/>
                        <a:gd name="T4" fmla="*/ 177 w 177"/>
                        <a:gd name="T5" fmla="*/ 7 h 184"/>
                        <a:gd name="T6" fmla="*/ 171 w 177"/>
                        <a:gd name="T7" fmla="*/ 13 h 184"/>
                        <a:gd name="T8" fmla="*/ 165 w 177"/>
                        <a:gd name="T9" fmla="*/ 7 h 184"/>
                        <a:gd name="T10" fmla="*/ 149 w 177"/>
                        <a:gd name="T11" fmla="*/ 13 h 184"/>
                        <a:gd name="T12" fmla="*/ 157 w 177"/>
                        <a:gd name="T13" fmla="*/ 7 h 184"/>
                        <a:gd name="T14" fmla="*/ 149 w 177"/>
                        <a:gd name="T15" fmla="*/ 0 h 184"/>
                        <a:gd name="T16" fmla="*/ 143 w 177"/>
                        <a:gd name="T17" fmla="*/ 7 h 184"/>
                        <a:gd name="T18" fmla="*/ 149 w 177"/>
                        <a:gd name="T19" fmla="*/ 13 h 184"/>
                        <a:gd name="T20" fmla="*/ 171 w 177"/>
                        <a:gd name="T21" fmla="*/ 99 h 184"/>
                        <a:gd name="T22" fmla="*/ 177 w 177"/>
                        <a:gd name="T23" fmla="*/ 91 h 184"/>
                        <a:gd name="T24" fmla="*/ 171 w 177"/>
                        <a:gd name="T25" fmla="*/ 85 h 184"/>
                        <a:gd name="T26" fmla="*/ 165 w 177"/>
                        <a:gd name="T27" fmla="*/ 91 h 184"/>
                        <a:gd name="T28" fmla="*/ 171 w 177"/>
                        <a:gd name="T29" fmla="*/ 99 h 184"/>
                        <a:gd name="T30" fmla="*/ 149 w 177"/>
                        <a:gd name="T31" fmla="*/ 99 h 184"/>
                        <a:gd name="T32" fmla="*/ 157 w 177"/>
                        <a:gd name="T33" fmla="*/ 91 h 184"/>
                        <a:gd name="T34" fmla="*/ 149 w 177"/>
                        <a:gd name="T35" fmla="*/ 85 h 184"/>
                        <a:gd name="T36" fmla="*/ 143 w 177"/>
                        <a:gd name="T37" fmla="*/ 91 h 184"/>
                        <a:gd name="T38" fmla="*/ 149 w 177"/>
                        <a:gd name="T39" fmla="*/ 99 h 184"/>
                        <a:gd name="T40" fmla="*/ 171 w 177"/>
                        <a:gd name="T41" fmla="*/ 170 h 184"/>
                        <a:gd name="T42" fmla="*/ 165 w 177"/>
                        <a:gd name="T43" fmla="*/ 176 h 184"/>
                        <a:gd name="T44" fmla="*/ 171 w 177"/>
                        <a:gd name="T45" fmla="*/ 184 h 184"/>
                        <a:gd name="T46" fmla="*/ 177 w 177"/>
                        <a:gd name="T47" fmla="*/ 176 h 184"/>
                        <a:gd name="T48" fmla="*/ 171 w 177"/>
                        <a:gd name="T49" fmla="*/ 170 h 184"/>
                        <a:gd name="T50" fmla="*/ 149 w 177"/>
                        <a:gd name="T51" fmla="*/ 170 h 184"/>
                        <a:gd name="T52" fmla="*/ 143 w 177"/>
                        <a:gd name="T53" fmla="*/ 176 h 184"/>
                        <a:gd name="T54" fmla="*/ 149 w 177"/>
                        <a:gd name="T55" fmla="*/ 184 h 184"/>
                        <a:gd name="T56" fmla="*/ 157 w 177"/>
                        <a:gd name="T57" fmla="*/ 176 h 184"/>
                        <a:gd name="T58" fmla="*/ 149 w 177"/>
                        <a:gd name="T59" fmla="*/ 170 h 184"/>
                        <a:gd name="T60" fmla="*/ 92 w 177"/>
                        <a:gd name="T61" fmla="*/ 13 h 184"/>
                        <a:gd name="T62" fmla="*/ 0 w 177"/>
                        <a:gd name="T63" fmla="*/ 13 h 184"/>
                        <a:gd name="T64" fmla="*/ 0 w 177"/>
                        <a:gd name="T65" fmla="*/ 0 h 184"/>
                        <a:gd name="T66" fmla="*/ 92 w 177"/>
                        <a:gd name="T67" fmla="*/ 0 h 184"/>
                        <a:gd name="T68" fmla="*/ 92 w 177"/>
                        <a:gd name="T69" fmla="*/ 13 h 184"/>
                        <a:gd name="T70" fmla="*/ 92 w 177"/>
                        <a:gd name="T71" fmla="*/ 99 h 184"/>
                        <a:gd name="T72" fmla="*/ 92 w 177"/>
                        <a:gd name="T73" fmla="*/ 85 h 184"/>
                        <a:gd name="T74" fmla="*/ 0 w 177"/>
                        <a:gd name="T75" fmla="*/ 85 h 184"/>
                        <a:gd name="T76" fmla="*/ 0 w 177"/>
                        <a:gd name="T77" fmla="*/ 99 h 184"/>
                        <a:gd name="T78" fmla="*/ 92 w 177"/>
                        <a:gd name="T79" fmla="*/ 99 h 184"/>
                        <a:gd name="T80" fmla="*/ 0 w 177"/>
                        <a:gd name="T81" fmla="*/ 184 h 184"/>
                        <a:gd name="T82" fmla="*/ 92 w 177"/>
                        <a:gd name="T83" fmla="*/ 184 h 184"/>
                        <a:gd name="T84" fmla="*/ 92 w 177"/>
                        <a:gd name="T85" fmla="*/ 170 h 184"/>
                        <a:gd name="T86" fmla="*/ 0 w 177"/>
                        <a:gd name="T87" fmla="*/ 170 h 184"/>
                        <a:gd name="T88" fmla="*/ 0 w 177"/>
                        <a:gd name="T89" fmla="*/ 184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7" h="184">
                          <a:moveTo>
                            <a:pt x="165" y="7"/>
                          </a:moveTo>
                          <a:cubicBezTo>
                            <a:pt x="165" y="3"/>
                            <a:pt x="168" y="0"/>
                            <a:pt x="171" y="0"/>
                          </a:cubicBezTo>
                          <a:cubicBezTo>
                            <a:pt x="174" y="0"/>
                            <a:pt x="177" y="3"/>
                            <a:pt x="177" y="7"/>
                          </a:cubicBezTo>
                          <a:cubicBezTo>
                            <a:pt x="177" y="10"/>
                            <a:pt x="174" y="13"/>
                            <a:pt x="171" y="13"/>
                          </a:cubicBezTo>
                          <a:cubicBezTo>
                            <a:pt x="168" y="13"/>
                            <a:pt x="165" y="10"/>
                            <a:pt x="165" y="7"/>
                          </a:cubicBezTo>
                          <a:close/>
                          <a:moveTo>
                            <a:pt x="149" y="13"/>
                          </a:moveTo>
                          <a:cubicBezTo>
                            <a:pt x="154" y="13"/>
                            <a:pt x="157" y="10"/>
                            <a:pt x="157" y="7"/>
                          </a:cubicBezTo>
                          <a:cubicBezTo>
                            <a:pt x="157" y="3"/>
                            <a:pt x="154" y="0"/>
                            <a:pt x="149" y="0"/>
                          </a:cubicBezTo>
                          <a:cubicBezTo>
                            <a:pt x="146" y="0"/>
                            <a:pt x="143" y="3"/>
                            <a:pt x="143" y="7"/>
                          </a:cubicBezTo>
                          <a:cubicBezTo>
                            <a:pt x="143" y="10"/>
                            <a:pt x="146" y="13"/>
                            <a:pt x="149" y="13"/>
                          </a:cubicBezTo>
                          <a:close/>
                          <a:moveTo>
                            <a:pt x="171" y="99"/>
                          </a:moveTo>
                          <a:cubicBezTo>
                            <a:pt x="174" y="99"/>
                            <a:pt x="177" y="96"/>
                            <a:pt x="177" y="91"/>
                          </a:cubicBezTo>
                          <a:cubicBezTo>
                            <a:pt x="177" y="88"/>
                            <a:pt x="174" y="85"/>
                            <a:pt x="171" y="85"/>
                          </a:cubicBezTo>
                          <a:cubicBezTo>
                            <a:pt x="168" y="85"/>
                            <a:pt x="165" y="88"/>
                            <a:pt x="165" y="91"/>
                          </a:cubicBezTo>
                          <a:cubicBezTo>
                            <a:pt x="165" y="96"/>
                            <a:pt x="168" y="99"/>
                            <a:pt x="171" y="99"/>
                          </a:cubicBezTo>
                          <a:close/>
                          <a:moveTo>
                            <a:pt x="149" y="99"/>
                          </a:moveTo>
                          <a:cubicBezTo>
                            <a:pt x="154" y="99"/>
                            <a:pt x="157" y="96"/>
                            <a:pt x="157" y="91"/>
                          </a:cubicBezTo>
                          <a:cubicBezTo>
                            <a:pt x="157" y="88"/>
                            <a:pt x="154" y="85"/>
                            <a:pt x="149" y="85"/>
                          </a:cubicBezTo>
                          <a:cubicBezTo>
                            <a:pt x="146" y="85"/>
                            <a:pt x="143" y="88"/>
                            <a:pt x="143" y="91"/>
                          </a:cubicBezTo>
                          <a:cubicBezTo>
                            <a:pt x="143" y="96"/>
                            <a:pt x="146" y="99"/>
                            <a:pt x="149" y="99"/>
                          </a:cubicBezTo>
                          <a:close/>
                          <a:moveTo>
                            <a:pt x="171" y="170"/>
                          </a:moveTo>
                          <a:cubicBezTo>
                            <a:pt x="168" y="170"/>
                            <a:pt x="165" y="173"/>
                            <a:pt x="165" y="176"/>
                          </a:cubicBezTo>
                          <a:cubicBezTo>
                            <a:pt x="165" y="181"/>
                            <a:pt x="168" y="184"/>
                            <a:pt x="171" y="184"/>
                          </a:cubicBezTo>
                          <a:cubicBezTo>
                            <a:pt x="174" y="184"/>
                            <a:pt x="177" y="181"/>
                            <a:pt x="177" y="176"/>
                          </a:cubicBezTo>
                          <a:cubicBezTo>
                            <a:pt x="177" y="173"/>
                            <a:pt x="174" y="170"/>
                            <a:pt x="171" y="170"/>
                          </a:cubicBezTo>
                          <a:close/>
                          <a:moveTo>
                            <a:pt x="149" y="170"/>
                          </a:moveTo>
                          <a:cubicBezTo>
                            <a:pt x="146" y="170"/>
                            <a:pt x="143" y="173"/>
                            <a:pt x="143" y="176"/>
                          </a:cubicBezTo>
                          <a:cubicBezTo>
                            <a:pt x="143" y="181"/>
                            <a:pt x="146" y="184"/>
                            <a:pt x="149" y="184"/>
                          </a:cubicBezTo>
                          <a:cubicBezTo>
                            <a:pt x="154" y="184"/>
                            <a:pt x="157" y="181"/>
                            <a:pt x="157" y="176"/>
                          </a:cubicBezTo>
                          <a:cubicBezTo>
                            <a:pt x="157" y="173"/>
                            <a:pt x="154" y="170"/>
                            <a:pt x="149" y="170"/>
                          </a:cubicBezTo>
                          <a:close/>
                          <a:moveTo>
                            <a:pt x="92" y="13"/>
                          </a:moveTo>
                          <a:cubicBezTo>
                            <a:pt x="0" y="13"/>
                            <a:pt x="0" y="13"/>
                            <a:pt x="0" y="13"/>
                          </a:cubicBezTo>
                          <a:cubicBezTo>
                            <a:pt x="0" y="0"/>
                            <a:pt x="0" y="0"/>
                            <a:pt x="0" y="0"/>
                          </a:cubicBezTo>
                          <a:cubicBezTo>
                            <a:pt x="92" y="0"/>
                            <a:pt x="92" y="0"/>
                            <a:pt x="92" y="0"/>
                          </a:cubicBezTo>
                          <a:lnTo>
                            <a:pt x="92" y="13"/>
                          </a:lnTo>
                          <a:close/>
                          <a:moveTo>
                            <a:pt x="92" y="99"/>
                          </a:moveTo>
                          <a:cubicBezTo>
                            <a:pt x="92" y="85"/>
                            <a:pt x="92" y="85"/>
                            <a:pt x="92" y="85"/>
                          </a:cubicBezTo>
                          <a:cubicBezTo>
                            <a:pt x="0" y="85"/>
                            <a:pt x="0" y="85"/>
                            <a:pt x="0" y="85"/>
                          </a:cubicBezTo>
                          <a:cubicBezTo>
                            <a:pt x="0" y="99"/>
                            <a:pt x="0" y="99"/>
                            <a:pt x="0" y="99"/>
                          </a:cubicBezTo>
                          <a:lnTo>
                            <a:pt x="92" y="99"/>
                          </a:lnTo>
                          <a:close/>
                          <a:moveTo>
                            <a:pt x="0" y="184"/>
                          </a:moveTo>
                          <a:cubicBezTo>
                            <a:pt x="92" y="184"/>
                            <a:pt x="92" y="184"/>
                            <a:pt x="92" y="184"/>
                          </a:cubicBezTo>
                          <a:cubicBezTo>
                            <a:pt x="92" y="170"/>
                            <a:pt x="92" y="170"/>
                            <a:pt x="92" y="170"/>
                          </a:cubicBezTo>
                          <a:cubicBezTo>
                            <a:pt x="0" y="170"/>
                            <a:pt x="0" y="170"/>
                            <a:pt x="0" y="170"/>
                          </a:cubicBezTo>
                          <a:lnTo>
                            <a:pt x="0" y="184"/>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3" name="Freeform 12">
                      <a:extLst>
                        <a:ext uri="{FF2B5EF4-FFF2-40B4-BE49-F238E27FC236}">
                          <a16:creationId xmlns:a16="http://schemas.microsoft.com/office/drawing/2014/main" xmlns="" id="{173C8059-DB20-4888-838D-75B59C02A668}"/>
                        </a:ext>
                      </a:extLst>
                    </p:cNvPr>
                    <p:cNvSpPr>
                      <a:spLocks noEditPoints="1"/>
                    </p:cNvSpPr>
                    <p:nvPr/>
                  </p:nvSpPr>
                  <p:spPr bwMode="auto">
                    <a:xfrm>
                      <a:off x="2408238" y="2463801"/>
                      <a:ext cx="996950" cy="1136650"/>
                    </a:xfrm>
                    <a:custGeom>
                      <a:avLst/>
                      <a:gdLst>
                        <a:gd name="T0" fmla="*/ 0 w 628"/>
                        <a:gd name="T1" fmla="*/ 0 h 716"/>
                        <a:gd name="T2" fmla="*/ 0 w 628"/>
                        <a:gd name="T3" fmla="*/ 716 h 716"/>
                        <a:gd name="T4" fmla="*/ 628 w 628"/>
                        <a:gd name="T5" fmla="*/ 716 h 716"/>
                        <a:gd name="T6" fmla="*/ 628 w 628"/>
                        <a:gd name="T7" fmla="*/ 0 h 716"/>
                        <a:gd name="T8" fmla="*/ 0 w 628"/>
                        <a:gd name="T9" fmla="*/ 0 h 716"/>
                        <a:gd name="T10" fmla="*/ 596 w 628"/>
                        <a:gd name="T11" fmla="*/ 35 h 716"/>
                        <a:gd name="T12" fmla="*/ 596 w 628"/>
                        <a:gd name="T13" fmla="*/ 227 h 716"/>
                        <a:gd name="T14" fmla="*/ 32 w 628"/>
                        <a:gd name="T15" fmla="*/ 227 h 716"/>
                        <a:gd name="T16" fmla="*/ 32 w 628"/>
                        <a:gd name="T17" fmla="*/ 35 h 716"/>
                        <a:gd name="T18" fmla="*/ 596 w 628"/>
                        <a:gd name="T19" fmla="*/ 35 h 716"/>
                        <a:gd name="T20" fmla="*/ 596 w 628"/>
                        <a:gd name="T21" fmla="*/ 264 h 716"/>
                        <a:gd name="T22" fmla="*/ 596 w 628"/>
                        <a:gd name="T23" fmla="*/ 452 h 716"/>
                        <a:gd name="T24" fmla="*/ 32 w 628"/>
                        <a:gd name="T25" fmla="*/ 452 h 716"/>
                        <a:gd name="T26" fmla="*/ 32 w 628"/>
                        <a:gd name="T27" fmla="*/ 264 h 716"/>
                        <a:gd name="T28" fmla="*/ 596 w 628"/>
                        <a:gd name="T29" fmla="*/ 264 h 716"/>
                        <a:gd name="T30" fmla="*/ 32 w 628"/>
                        <a:gd name="T31" fmla="*/ 679 h 716"/>
                        <a:gd name="T32" fmla="*/ 32 w 628"/>
                        <a:gd name="T33" fmla="*/ 489 h 716"/>
                        <a:gd name="T34" fmla="*/ 596 w 628"/>
                        <a:gd name="T35" fmla="*/ 489 h 716"/>
                        <a:gd name="T36" fmla="*/ 596 w 628"/>
                        <a:gd name="T37" fmla="*/ 679 h 716"/>
                        <a:gd name="T38" fmla="*/ 32 w 628"/>
                        <a:gd name="T39" fmla="*/ 679 h 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28" h="716">
                          <a:moveTo>
                            <a:pt x="0" y="0"/>
                          </a:moveTo>
                          <a:lnTo>
                            <a:pt x="0" y="716"/>
                          </a:lnTo>
                          <a:lnTo>
                            <a:pt x="628" y="716"/>
                          </a:lnTo>
                          <a:lnTo>
                            <a:pt x="628" y="0"/>
                          </a:lnTo>
                          <a:lnTo>
                            <a:pt x="0" y="0"/>
                          </a:lnTo>
                          <a:close/>
                          <a:moveTo>
                            <a:pt x="596" y="35"/>
                          </a:moveTo>
                          <a:lnTo>
                            <a:pt x="596" y="227"/>
                          </a:lnTo>
                          <a:lnTo>
                            <a:pt x="32" y="227"/>
                          </a:lnTo>
                          <a:lnTo>
                            <a:pt x="32" y="35"/>
                          </a:lnTo>
                          <a:lnTo>
                            <a:pt x="596" y="35"/>
                          </a:lnTo>
                          <a:close/>
                          <a:moveTo>
                            <a:pt x="596" y="264"/>
                          </a:moveTo>
                          <a:lnTo>
                            <a:pt x="596" y="452"/>
                          </a:lnTo>
                          <a:lnTo>
                            <a:pt x="32" y="452"/>
                          </a:lnTo>
                          <a:lnTo>
                            <a:pt x="32" y="264"/>
                          </a:lnTo>
                          <a:lnTo>
                            <a:pt x="596" y="264"/>
                          </a:lnTo>
                          <a:close/>
                          <a:moveTo>
                            <a:pt x="32" y="679"/>
                          </a:moveTo>
                          <a:lnTo>
                            <a:pt x="32" y="489"/>
                          </a:lnTo>
                          <a:lnTo>
                            <a:pt x="596" y="489"/>
                          </a:lnTo>
                          <a:lnTo>
                            <a:pt x="596" y="679"/>
                          </a:lnTo>
                          <a:lnTo>
                            <a:pt x="32" y="679"/>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74" name="Group 173">
                    <a:extLst>
                      <a:ext uri="{FF2B5EF4-FFF2-40B4-BE49-F238E27FC236}">
                        <a16:creationId xmlns:a16="http://schemas.microsoft.com/office/drawing/2014/main" xmlns="" id="{56C61898-F8C4-4744-A829-86D631CC2395}"/>
                      </a:ext>
                    </a:extLst>
                  </p:cNvPr>
                  <p:cNvGrpSpPr/>
                  <p:nvPr/>
                </p:nvGrpSpPr>
                <p:grpSpPr>
                  <a:xfrm>
                    <a:off x="3558055" y="1303533"/>
                    <a:ext cx="287886" cy="287884"/>
                    <a:chOff x="1223963" y="1660525"/>
                    <a:chExt cx="577850" cy="577850"/>
                  </a:xfrm>
                </p:grpSpPr>
                <p:sp>
                  <p:nvSpPr>
                    <p:cNvPr id="175" name="Oval 119">
                      <a:extLst>
                        <a:ext uri="{FF2B5EF4-FFF2-40B4-BE49-F238E27FC236}">
                          <a16:creationId xmlns:a16="http://schemas.microsoft.com/office/drawing/2014/main" xmlns="" id="{9E6C5AB6-4DD5-4DE3-B6DA-06EF556CB289}"/>
                        </a:ext>
                      </a:extLst>
                    </p:cNvPr>
                    <p:cNvSpPr>
                      <a:spLocks noChangeArrowheads="1"/>
                    </p:cNvSpPr>
                    <p:nvPr/>
                  </p:nvSpPr>
                  <p:spPr bwMode="auto">
                    <a:xfrm>
                      <a:off x="1238251" y="1674813"/>
                      <a:ext cx="549275" cy="54927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6" name="Freeform 120">
                      <a:extLst>
                        <a:ext uri="{FF2B5EF4-FFF2-40B4-BE49-F238E27FC236}">
                          <a16:creationId xmlns:a16="http://schemas.microsoft.com/office/drawing/2014/main" xmlns="" id="{2A9F1005-C9DF-4E36-88FE-C8CBF186F50D}"/>
                        </a:ext>
                      </a:extLst>
                    </p:cNvPr>
                    <p:cNvSpPr>
                      <a:spLocks/>
                    </p:cNvSpPr>
                    <p:nvPr/>
                  </p:nvSpPr>
                  <p:spPr bwMode="auto">
                    <a:xfrm>
                      <a:off x="1514476" y="1671638"/>
                      <a:ext cx="273050" cy="552450"/>
                    </a:xfrm>
                    <a:custGeom>
                      <a:avLst/>
                      <a:gdLst>
                        <a:gd name="T0" fmla="*/ 0 w 93"/>
                        <a:gd name="T1" fmla="*/ 188 h 188"/>
                        <a:gd name="T2" fmla="*/ 0 w 93"/>
                        <a:gd name="T3" fmla="*/ 0 h 188"/>
                        <a:gd name="T4" fmla="*/ 0 w 93"/>
                        <a:gd name="T5" fmla="*/ 188 h 188"/>
                        <a:gd name="T6" fmla="*/ 93 w 93"/>
                        <a:gd name="T7" fmla="*/ 94 h 188"/>
                        <a:gd name="T8" fmla="*/ 0 w 93"/>
                        <a:gd name="T9" fmla="*/ 1 h 188"/>
                      </a:gdLst>
                      <a:ahLst/>
                      <a:cxnLst>
                        <a:cxn ang="0">
                          <a:pos x="T0" y="T1"/>
                        </a:cxn>
                        <a:cxn ang="0">
                          <a:pos x="T2" y="T3"/>
                        </a:cxn>
                        <a:cxn ang="0">
                          <a:pos x="T4" y="T5"/>
                        </a:cxn>
                        <a:cxn ang="0">
                          <a:pos x="T6" y="T7"/>
                        </a:cxn>
                        <a:cxn ang="0">
                          <a:pos x="T8" y="T9"/>
                        </a:cxn>
                      </a:cxnLst>
                      <a:rect l="0" t="0" r="r" b="b"/>
                      <a:pathLst>
                        <a:path w="93" h="188">
                          <a:moveTo>
                            <a:pt x="0" y="188"/>
                          </a:moveTo>
                          <a:cubicBezTo>
                            <a:pt x="0" y="0"/>
                            <a:pt x="0" y="0"/>
                            <a:pt x="0" y="0"/>
                          </a:cubicBezTo>
                          <a:cubicBezTo>
                            <a:pt x="0" y="188"/>
                            <a:pt x="0" y="188"/>
                            <a:pt x="0" y="188"/>
                          </a:cubicBezTo>
                          <a:cubicBezTo>
                            <a:pt x="51" y="188"/>
                            <a:pt x="93" y="146"/>
                            <a:pt x="93" y="94"/>
                          </a:cubicBezTo>
                          <a:cubicBezTo>
                            <a:pt x="93" y="43"/>
                            <a:pt x="51" y="1"/>
                            <a:pt x="0" y="1"/>
                          </a:cubicBezTo>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7" name="Freeform 121">
                      <a:extLst>
                        <a:ext uri="{FF2B5EF4-FFF2-40B4-BE49-F238E27FC236}">
                          <a16:creationId xmlns:a16="http://schemas.microsoft.com/office/drawing/2014/main" xmlns="" id="{CEE67CA7-95AD-4C0E-A99B-66C19711EC87}"/>
                        </a:ext>
                      </a:extLst>
                    </p:cNvPr>
                    <p:cNvSpPr>
                      <a:spLocks noEditPoints="1"/>
                    </p:cNvSpPr>
                    <p:nvPr/>
                  </p:nvSpPr>
                  <p:spPr bwMode="auto">
                    <a:xfrm>
                      <a:off x="1223963" y="1660525"/>
                      <a:ext cx="577850" cy="577850"/>
                    </a:xfrm>
                    <a:custGeom>
                      <a:avLst/>
                      <a:gdLst>
                        <a:gd name="T0" fmla="*/ 105 w 197"/>
                        <a:gd name="T1" fmla="*/ 0 h 197"/>
                        <a:gd name="T2" fmla="*/ 102 w 197"/>
                        <a:gd name="T3" fmla="*/ 0 h 197"/>
                        <a:gd name="T4" fmla="*/ 99 w 197"/>
                        <a:gd name="T5" fmla="*/ 0 h 197"/>
                        <a:gd name="T6" fmla="*/ 95 w 197"/>
                        <a:gd name="T7" fmla="*/ 0 h 197"/>
                        <a:gd name="T8" fmla="*/ 93 w 197"/>
                        <a:gd name="T9" fmla="*/ 0 h 197"/>
                        <a:gd name="T10" fmla="*/ 93 w 197"/>
                        <a:gd name="T11" fmla="*/ 196 h 197"/>
                        <a:gd name="T12" fmla="*/ 95 w 197"/>
                        <a:gd name="T13" fmla="*/ 197 h 197"/>
                        <a:gd name="T14" fmla="*/ 102 w 197"/>
                        <a:gd name="T15" fmla="*/ 197 h 197"/>
                        <a:gd name="T16" fmla="*/ 105 w 197"/>
                        <a:gd name="T17" fmla="*/ 196 h 197"/>
                        <a:gd name="T18" fmla="*/ 10 w 197"/>
                        <a:gd name="T19" fmla="*/ 103 h 197"/>
                        <a:gd name="T20" fmla="*/ 56 w 197"/>
                        <a:gd name="T21" fmla="*/ 138 h 197"/>
                        <a:gd name="T22" fmla="*/ 10 w 197"/>
                        <a:gd name="T23" fmla="*/ 103 h 197"/>
                        <a:gd name="T24" fmla="*/ 149 w 197"/>
                        <a:gd name="T25" fmla="*/ 94 h 197"/>
                        <a:gd name="T26" fmla="*/ 178 w 197"/>
                        <a:gd name="T27" fmla="*/ 59 h 197"/>
                        <a:gd name="T28" fmla="*/ 140 w 197"/>
                        <a:gd name="T29" fmla="*/ 94 h 197"/>
                        <a:gd name="T30" fmla="*/ 103 w 197"/>
                        <a:gd name="T31" fmla="*/ 59 h 197"/>
                        <a:gd name="T32" fmla="*/ 140 w 197"/>
                        <a:gd name="T33" fmla="*/ 94 h 197"/>
                        <a:gd name="T34" fmla="*/ 103 w 197"/>
                        <a:gd name="T35" fmla="*/ 13 h 197"/>
                        <a:gd name="T36" fmla="*/ 103 w 197"/>
                        <a:gd name="T37" fmla="*/ 49 h 197"/>
                        <a:gd name="T38" fmla="*/ 70 w 197"/>
                        <a:gd name="T39" fmla="*/ 49 h 197"/>
                        <a:gd name="T40" fmla="*/ 94 w 197"/>
                        <a:gd name="T41" fmla="*/ 49 h 197"/>
                        <a:gd name="T42" fmla="*/ 94 w 197"/>
                        <a:gd name="T43" fmla="*/ 94 h 197"/>
                        <a:gd name="T44" fmla="*/ 66 w 197"/>
                        <a:gd name="T45" fmla="*/ 59 h 197"/>
                        <a:gd name="T46" fmla="*/ 48 w 197"/>
                        <a:gd name="T47" fmla="*/ 94 h 197"/>
                        <a:gd name="T48" fmla="*/ 19 w 197"/>
                        <a:gd name="T49" fmla="*/ 59 h 197"/>
                        <a:gd name="T50" fmla="*/ 48 w 197"/>
                        <a:gd name="T51" fmla="*/ 94 h 197"/>
                        <a:gd name="T52" fmla="*/ 94 w 197"/>
                        <a:gd name="T53" fmla="*/ 103 h 197"/>
                        <a:gd name="T54" fmla="*/ 66 w 197"/>
                        <a:gd name="T55" fmla="*/ 138 h 197"/>
                        <a:gd name="T56" fmla="*/ 94 w 197"/>
                        <a:gd name="T57" fmla="*/ 147 h 197"/>
                        <a:gd name="T58" fmla="*/ 70 w 197"/>
                        <a:gd name="T59" fmla="*/ 147 h 197"/>
                        <a:gd name="T60" fmla="*/ 103 w 197"/>
                        <a:gd name="T61" fmla="*/ 147 h 197"/>
                        <a:gd name="T62" fmla="*/ 103 w 197"/>
                        <a:gd name="T63" fmla="*/ 184 h 197"/>
                        <a:gd name="T64" fmla="*/ 103 w 197"/>
                        <a:gd name="T65" fmla="*/ 138 h 197"/>
                        <a:gd name="T66" fmla="*/ 140 w 197"/>
                        <a:gd name="T67" fmla="*/ 103 h 197"/>
                        <a:gd name="T68" fmla="*/ 103 w 197"/>
                        <a:gd name="T69" fmla="*/ 138 h 197"/>
                        <a:gd name="T70" fmla="*/ 188 w 197"/>
                        <a:gd name="T71" fmla="*/ 103 h 197"/>
                        <a:gd name="T72" fmla="*/ 141 w 197"/>
                        <a:gd name="T73" fmla="*/ 138 h 197"/>
                        <a:gd name="T74" fmla="*/ 173 w 197"/>
                        <a:gd name="T75" fmla="*/ 49 h 197"/>
                        <a:gd name="T76" fmla="*/ 113 w 197"/>
                        <a:gd name="T77" fmla="*/ 10 h 197"/>
                        <a:gd name="T78" fmla="*/ 84 w 197"/>
                        <a:gd name="T79" fmla="*/ 10 h 197"/>
                        <a:gd name="T80" fmla="*/ 24 w 197"/>
                        <a:gd name="T81" fmla="*/ 49 h 197"/>
                        <a:gd name="T82" fmla="*/ 24 w 197"/>
                        <a:gd name="T83" fmla="*/ 147 h 197"/>
                        <a:gd name="T84" fmla="*/ 84 w 197"/>
                        <a:gd name="T85" fmla="*/ 186 h 197"/>
                        <a:gd name="T86" fmla="*/ 113 w 197"/>
                        <a:gd name="T87" fmla="*/ 186 h 197"/>
                        <a:gd name="T88" fmla="*/ 173 w 197"/>
                        <a:gd name="T89" fmla="*/ 147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7" h="197">
                          <a:moveTo>
                            <a:pt x="197" y="98"/>
                          </a:moveTo>
                          <a:cubicBezTo>
                            <a:pt x="197" y="46"/>
                            <a:pt x="156" y="3"/>
                            <a:pt x="105" y="0"/>
                          </a:cubicBezTo>
                          <a:cubicBezTo>
                            <a:pt x="104" y="0"/>
                            <a:pt x="104" y="0"/>
                            <a:pt x="104" y="0"/>
                          </a:cubicBezTo>
                          <a:cubicBezTo>
                            <a:pt x="102" y="0"/>
                            <a:pt x="102" y="0"/>
                            <a:pt x="102" y="0"/>
                          </a:cubicBezTo>
                          <a:cubicBezTo>
                            <a:pt x="102" y="0"/>
                            <a:pt x="101" y="0"/>
                            <a:pt x="100" y="0"/>
                          </a:cubicBezTo>
                          <a:cubicBezTo>
                            <a:pt x="100" y="0"/>
                            <a:pt x="99" y="0"/>
                            <a:pt x="99" y="0"/>
                          </a:cubicBezTo>
                          <a:cubicBezTo>
                            <a:pt x="98" y="0"/>
                            <a:pt x="97" y="0"/>
                            <a:pt x="97" y="0"/>
                          </a:cubicBezTo>
                          <a:cubicBezTo>
                            <a:pt x="96" y="0"/>
                            <a:pt x="95" y="0"/>
                            <a:pt x="95" y="0"/>
                          </a:cubicBezTo>
                          <a:cubicBezTo>
                            <a:pt x="93" y="0"/>
                            <a:pt x="93" y="0"/>
                            <a:pt x="93" y="0"/>
                          </a:cubicBezTo>
                          <a:cubicBezTo>
                            <a:pt x="93" y="0"/>
                            <a:pt x="93" y="0"/>
                            <a:pt x="93" y="0"/>
                          </a:cubicBezTo>
                          <a:cubicBezTo>
                            <a:pt x="41" y="3"/>
                            <a:pt x="0" y="46"/>
                            <a:pt x="0" y="98"/>
                          </a:cubicBezTo>
                          <a:cubicBezTo>
                            <a:pt x="0" y="151"/>
                            <a:pt x="41" y="193"/>
                            <a:pt x="93" y="196"/>
                          </a:cubicBezTo>
                          <a:cubicBezTo>
                            <a:pt x="93" y="197"/>
                            <a:pt x="93" y="197"/>
                            <a:pt x="93" y="197"/>
                          </a:cubicBezTo>
                          <a:cubicBezTo>
                            <a:pt x="95" y="197"/>
                            <a:pt x="95" y="197"/>
                            <a:pt x="95" y="197"/>
                          </a:cubicBezTo>
                          <a:cubicBezTo>
                            <a:pt x="96" y="197"/>
                            <a:pt x="97" y="197"/>
                            <a:pt x="99" y="197"/>
                          </a:cubicBezTo>
                          <a:cubicBezTo>
                            <a:pt x="100" y="197"/>
                            <a:pt x="101" y="197"/>
                            <a:pt x="102" y="197"/>
                          </a:cubicBezTo>
                          <a:cubicBezTo>
                            <a:pt x="104" y="197"/>
                            <a:pt x="104" y="197"/>
                            <a:pt x="104" y="197"/>
                          </a:cubicBezTo>
                          <a:cubicBezTo>
                            <a:pt x="105" y="196"/>
                            <a:pt x="105" y="196"/>
                            <a:pt x="105" y="196"/>
                          </a:cubicBezTo>
                          <a:cubicBezTo>
                            <a:pt x="156" y="193"/>
                            <a:pt x="197" y="151"/>
                            <a:pt x="197" y="98"/>
                          </a:cubicBezTo>
                          <a:close/>
                          <a:moveTo>
                            <a:pt x="10" y="103"/>
                          </a:moveTo>
                          <a:cubicBezTo>
                            <a:pt x="48" y="103"/>
                            <a:pt x="48" y="103"/>
                            <a:pt x="48" y="103"/>
                          </a:cubicBezTo>
                          <a:cubicBezTo>
                            <a:pt x="49" y="115"/>
                            <a:pt x="52" y="127"/>
                            <a:pt x="56" y="138"/>
                          </a:cubicBezTo>
                          <a:cubicBezTo>
                            <a:pt x="19" y="138"/>
                            <a:pt x="19" y="138"/>
                            <a:pt x="19" y="138"/>
                          </a:cubicBezTo>
                          <a:cubicBezTo>
                            <a:pt x="13" y="127"/>
                            <a:pt x="10" y="116"/>
                            <a:pt x="10" y="103"/>
                          </a:cubicBezTo>
                          <a:close/>
                          <a:moveTo>
                            <a:pt x="188" y="94"/>
                          </a:moveTo>
                          <a:cubicBezTo>
                            <a:pt x="149" y="94"/>
                            <a:pt x="149" y="94"/>
                            <a:pt x="149" y="94"/>
                          </a:cubicBezTo>
                          <a:cubicBezTo>
                            <a:pt x="148" y="81"/>
                            <a:pt x="145" y="69"/>
                            <a:pt x="141" y="59"/>
                          </a:cubicBezTo>
                          <a:cubicBezTo>
                            <a:pt x="178" y="59"/>
                            <a:pt x="178" y="59"/>
                            <a:pt x="178" y="59"/>
                          </a:cubicBezTo>
                          <a:cubicBezTo>
                            <a:pt x="184" y="69"/>
                            <a:pt x="187" y="81"/>
                            <a:pt x="188" y="94"/>
                          </a:cubicBezTo>
                          <a:close/>
                          <a:moveTo>
                            <a:pt x="140" y="94"/>
                          </a:moveTo>
                          <a:cubicBezTo>
                            <a:pt x="103" y="94"/>
                            <a:pt x="103" y="94"/>
                            <a:pt x="103" y="94"/>
                          </a:cubicBezTo>
                          <a:cubicBezTo>
                            <a:pt x="103" y="59"/>
                            <a:pt x="103" y="59"/>
                            <a:pt x="103" y="59"/>
                          </a:cubicBezTo>
                          <a:cubicBezTo>
                            <a:pt x="131" y="59"/>
                            <a:pt x="131" y="59"/>
                            <a:pt x="131" y="59"/>
                          </a:cubicBezTo>
                          <a:cubicBezTo>
                            <a:pt x="136" y="69"/>
                            <a:pt x="139" y="81"/>
                            <a:pt x="140" y="94"/>
                          </a:cubicBezTo>
                          <a:close/>
                          <a:moveTo>
                            <a:pt x="103" y="49"/>
                          </a:moveTo>
                          <a:cubicBezTo>
                            <a:pt x="103" y="13"/>
                            <a:pt x="103" y="13"/>
                            <a:pt x="103" y="13"/>
                          </a:cubicBezTo>
                          <a:cubicBezTo>
                            <a:pt x="110" y="21"/>
                            <a:pt x="119" y="33"/>
                            <a:pt x="127" y="49"/>
                          </a:cubicBezTo>
                          <a:lnTo>
                            <a:pt x="103" y="49"/>
                          </a:lnTo>
                          <a:close/>
                          <a:moveTo>
                            <a:pt x="94" y="49"/>
                          </a:moveTo>
                          <a:cubicBezTo>
                            <a:pt x="70" y="49"/>
                            <a:pt x="70" y="49"/>
                            <a:pt x="70" y="49"/>
                          </a:cubicBezTo>
                          <a:cubicBezTo>
                            <a:pt x="78" y="33"/>
                            <a:pt x="88" y="21"/>
                            <a:pt x="94" y="13"/>
                          </a:cubicBezTo>
                          <a:lnTo>
                            <a:pt x="94" y="49"/>
                          </a:lnTo>
                          <a:close/>
                          <a:moveTo>
                            <a:pt x="94" y="59"/>
                          </a:moveTo>
                          <a:cubicBezTo>
                            <a:pt x="94" y="94"/>
                            <a:pt x="94" y="94"/>
                            <a:pt x="94" y="94"/>
                          </a:cubicBezTo>
                          <a:cubicBezTo>
                            <a:pt x="57" y="94"/>
                            <a:pt x="57" y="94"/>
                            <a:pt x="57" y="94"/>
                          </a:cubicBezTo>
                          <a:cubicBezTo>
                            <a:pt x="58" y="81"/>
                            <a:pt x="61" y="69"/>
                            <a:pt x="66" y="59"/>
                          </a:cubicBezTo>
                          <a:lnTo>
                            <a:pt x="94" y="59"/>
                          </a:lnTo>
                          <a:close/>
                          <a:moveTo>
                            <a:pt x="48" y="94"/>
                          </a:moveTo>
                          <a:cubicBezTo>
                            <a:pt x="10" y="94"/>
                            <a:pt x="10" y="94"/>
                            <a:pt x="10" y="94"/>
                          </a:cubicBezTo>
                          <a:cubicBezTo>
                            <a:pt x="10" y="81"/>
                            <a:pt x="13" y="69"/>
                            <a:pt x="19" y="59"/>
                          </a:cubicBezTo>
                          <a:cubicBezTo>
                            <a:pt x="56" y="59"/>
                            <a:pt x="56" y="59"/>
                            <a:pt x="56" y="59"/>
                          </a:cubicBezTo>
                          <a:cubicBezTo>
                            <a:pt x="52" y="69"/>
                            <a:pt x="49" y="81"/>
                            <a:pt x="48" y="94"/>
                          </a:cubicBezTo>
                          <a:close/>
                          <a:moveTo>
                            <a:pt x="57" y="103"/>
                          </a:moveTo>
                          <a:cubicBezTo>
                            <a:pt x="94" y="103"/>
                            <a:pt x="94" y="103"/>
                            <a:pt x="94" y="103"/>
                          </a:cubicBezTo>
                          <a:cubicBezTo>
                            <a:pt x="94" y="138"/>
                            <a:pt x="94" y="138"/>
                            <a:pt x="94" y="138"/>
                          </a:cubicBezTo>
                          <a:cubicBezTo>
                            <a:pt x="66" y="138"/>
                            <a:pt x="66" y="138"/>
                            <a:pt x="66" y="138"/>
                          </a:cubicBezTo>
                          <a:cubicBezTo>
                            <a:pt x="61" y="127"/>
                            <a:pt x="58" y="115"/>
                            <a:pt x="57" y="103"/>
                          </a:cubicBezTo>
                          <a:close/>
                          <a:moveTo>
                            <a:pt x="94" y="147"/>
                          </a:moveTo>
                          <a:cubicBezTo>
                            <a:pt x="94" y="184"/>
                            <a:pt x="94" y="184"/>
                            <a:pt x="94" y="184"/>
                          </a:cubicBezTo>
                          <a:cubicBezTo>
                            <a:pt x="88" y="176"/>
                            <a:pt x="78" y="163"/>
                            <a:pt x="70" y="147"/>
                          </a:cubicBezTo>
                          <a:lnTo>
                            <a:pt x="94" y="147"/>
                          </a:lnTo>
                          <a:close/>
                          <a:moveTo>
                            <a:pt x="103" y="147"/>
                          </a:moveTo>
                          <a:cubicBezTo>
                            <a:pt x="127" y="147"/>
                            <a:pt x="127" y="147"/>
                            <a:pt x="127" y="147"/>
                          </a:cubicBezTo>
                          <a:cubicBezTo>
                            <a:pt x="119" y="163"/>
                            <a:pt x="110" y="176"/>
                            <a:pt x="103" y="184"/>
                          </a:cubicBezTo>
                          <a:lnTo>
                            <a:pt x="103" y="147"/>
                          </a:lnTo>
                          <a:close/>
                          <a:moveTo>
                            <a:pt x="103" y="138"/>
                          </a:moveTo>
                          <a:cubicBezTo>
                            <a:pt x="103" y="103"/>
                            <a:pt x="103" y="103"/>
                            <a:pt x="103" y="103"/>
                          </a:cubicBezTo>
                          <a:cubicBezTo>
                            <a:pt x="140" y="103"/>
                            <a:pt x="140" y="103"/>
                            <a:pt x="140" y="103"/>
                          </a:cubicBezTo>
                          <a:cubicBezTo>
                            <a:pt x="139" y="115"/>
                            <a:pt x="136" y="127"/>
                            <a:pt x="131" y="138"/>
                          </a:cubicBezTo>
                          <a:lnTo>
                            <a:pt x="103" y="138"/>
                          </a:lnTo>
                          <a:close/>
                          <a:moveTo>
                            <a:pt x="149" y="103"/>
                          </a:moveTo>
                          <a:cubicBezTo>
                            <a:pt x="188" y="103"/>
                            <a:pt x="188" y="103"/>
                            <a:pt x="188" y="103"/>
                          </a:cubicBezTo>
                          <a:cubicBezTo>
                            <a:pt x="187" y="116"/>
                            <a:pt x="184" y="127"/>
                            <a:pt x="178" y="138"/>
                          </a:cubicBezTo>
                          <a:cubicBezTo>
                            <a:pt x="141" y="138"/>
                            <a:pt x="141" y="138"/>
                            <a:pt x="141" y="138"/>
                          </a:cubicBezTo>
                          <a:cubicBezTo>
                            <a:pt x="145" y="127"/>
                            <a:pt x="148" y="115"/>
                            <a:pt x="149" y="103"/>
                          </a:cubicBezTo>
                          <a:close/>
                          <a:moveTo>
                            <a:pt x="173" y="49"/>
                          </a:moveTo>
                          <a:cubicBezTo>
                            <a:pt x="137" y="49"/>
                            <a:pt x="137" y="49"/>
                            <a:pt x="137" y="49"/>
                          </a:cubicBezTo>
                          <a:cubicBezTo>
                            <a:pt x="130" y="33"/>
                            <a:pt x="121" y="20"/>
                            <a:pt x="113" y="10"/>
                          </a:cubicBezTo>
                          <a:cubicBezTo>
                            <a:pt x="138" y="15"/>
                            <a:pt x="160" y="29"/>
                            <a:pt x="173" y="49"/>
                          </a:cubicBezTo>
                          <a:close/>
                          <a:moveTo>
                            <a:pt x="84" y="10"/>
                          </a:moveTo>
                          <a:cubicBezTo>
                            <a:pt x="76" y="20"/>
                            <a:pt x="67" y="33"/>
                            <a:pt x="60" y="49"/>
                          </a:cubicBezTo>
                          <a:cubicBezTo>
                            <a:pt x="24" y="49"/>
                            <a:pt x="24" y="49"/>
                            <a:pt x="24" y="49"/>
                          </a:cubicBezTo>
                          <a:cubicBezTo>
                            <a:pt x="38" y="29"/>
                            <a:pt x="59" y="15"/>
                            <a:pt x="84" y="10"/>
                          </a:cubicBezTo>
                          <a:close/>
                          <a:moveTo>
                            <a:pt x="24" y="147"/>
                          </a:moveTo>
                          <a:cubicBezTo>
                            <a:pt x="60" y="147"/>
                            <a:pt x="60" y="147"/>
                            <a:pt x="60" y="147"/>
                          </a:cubicBezTo>
                          <a:cubicBezTo>
                            <a:pt x="67" y="163"/>
                            <a:pt x="76" y="177"/>
                            <a:pt x="84" y="186"/>
                          </a:cubicBezTo>
                          <a:cubicBezTo>
                            <a:pt x="59" y="182"/>
                            <a:pt x="38" y="168"/>
                            <a:pt x="24" y="147"/>
                          </a:cubicBezTo>
                          <a:close/>
                          <a:moveTo>
                            <a:pt x="113" y="186"/>
                          </a:moveTo>
                          <a:cubicBezTo>
                            <a:pt x="121" y="177"/>
                            <a:pt x="130" y="163"/>
                            <a:pt x="137" y="147"/>
                          </a:cubicBezTo>
                          <a:cubicBezTo>
                            <a:pt x="173" y="147"/>
                            <a:pt x="173" y="147"/>
                            <a:pt x="173" y="147"/>
                          </a:cubicBezTo>
                          <a:cubicBezTo>
                            <a:pt x="160" y="168"/>
                            <a:pt x="138" y="182"/>
                            <a:pt x="113" y="186"/>
                          </a:cubicBezTo>
                          <a:close/>
                        </a:path>
                      </a:pathLst>
                    </a:custGeom>
                    <a:solidFill>
                      <a:srgbClr val="5356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178" name="Group 177">
                  <a:extLst>
                    <a:ext uri="{FF2B5EF4-FFF2-40B4-BE49-F238E27FC236}">
                      <a16:creationId xmlns:a16="http://schemas.microsoft.com/office/drawing/2014/main" xmlns="" id="{25BB48DE-917F-4364-8B6A-CE29B4DE61EC}"/>
                    </a:ext>
                  </a:extLst>
                </p:cNvPr>
                <p:cNvGrpSpPr/>
                <p:nvPr/>
              </p:nvGrpSpPr>
              <p:grpSpPr>
                <a:xfrm>
                  <a:off x="6811022" y="2036381"/>
                  <a:ext cx="339452" cy="242174"/>
                  <a:chOff x="4460875" y="1601788"/>
                  <a:chExt cx="731838" cy="490537"/>
                </a:xfrm>
              </p:grpSpPr>
              <p:sp>
                <p:nvSpPr>
                  <p:cNvPr id="179" name="Freeform 112">
                    <a:extLst>
                      <a:ext uri="{FF2B5EF4-FFF2-40B4-BE49-F238E27FC236}">
                        <a16:creationId xmlns:a16="http://schemas.microsoft.com/office/drawing/2014/main" xmlns="" id="{26E31F06-9E7D-4266-BEF3-93B36F5B9DBC}"/>
                      </a:ext>
                    </a:extLst>
                  </p:cNvPr>
                  <p:cNvSpPr>
                    <a:spLocks/>
                  </p:cNvSpPr>
                  <p:nvPr/>
                </p:nvSpPr>
                <p:spPr bwMode="auto">
                  <a:xfrm>
                    <a:off x="4813300" y="1616075"/>
                    <a:ext cx="365125" cy="461962"/>
                  </a:xfrm>
                  <a:custGeom>
                    <a:avLst/>
                    <a:gdLst>
                      <a:gd name="T0" fmla="*/ 230 w 230"/>
                      <a:gd name="T1" fmla="*/ 134 h 291"/>
                      <a:gd name="T2" fmla="*/ 181 w 230"/>
                      <a:gd name="T3" fmla="*/ 134 h 291"/>
                      <a:gd name="T4" fmla="*/ 181 w 230"/>
                      <a:gd name="T5" fmla="*/ 0 h 291"/>
                      <a:gd name="T6" fmla="*/ 0 w 230"/>
                      <a:gd name="T7" fmla="*/ 0 h 291"/>
                      <a:gd name="T8" fmla="*/ 0 w 230"/>
                      <a:gd name="T9" fmla="*/ 291 h 291"/>
                      <a:gd name="T10" fmla="*/ 181 w 230"/>
                      <a:gd name="T11" fmla="*/ 291 h 291"/>
                      <a:gd name="T12" fmla="*/ 181 w 230"/>
                      <a:gd name="T13" fmla="*/ 213 h 291"/>
                      <a:gd name="T14" fmla="*/ 230 w 230"/>
                      <a:gd name="T15" fmla="*/ 213 h 291"/>
                      <a:gd name="T16" fmla="*/ 230 w 230"/>
                      <a:gd name="T17" fmla="*/ 134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91">
                        <a:moveTo>
                          <a:pt x="230" y="134"/>
                        </a:moveTo>
                        <a:lnTo>
                          <a:pt x="181" y="134"/>
                        </a:lnTo>
                        <a:lnTo>
                          <a:pt x="181" y="0"/>
                        </a:lnTo>
                        <a:lnTo>
                          <a:pt x="0" y="0"/>
                        </a:lnTo>
                        <a:lnTo>
                          <a:pt x="0" y="291"/>
                        </a:lnTo>
                        <a:lnTo>
                          <a:pt x="181" y="291"/>
                        </a:lnTo>
                        <a:lnTo>
                          <a:pt x="181" y="213"/>
                        </a:lnTo>
                        <a:lnTo>
                          <a:pt x="230" y="213"/>
                        </a:lnTo>
                        <a:lnTo>
                          <a:pt x="230" y="134"/>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0" name="Freeform 113">
                    <a:extLst>
                      <a:ext uri="{FF2B5EF4-FFF2-40B4-BE49-F238E27FC236}">
                        <a16:creationId xmlns:a16="http://schemas.microsoft.com/office/drawing/2014/main" xmlns="" id="{E893D85F-613B-47E6-8357-008D10C55FF4}"/>
                      </a:ext>
                    </a:extLst>
                  </p:cNvPr>
                  <p:cNvSpPr>
                    <a:spLocks/>
                  </p:cNvSpPr>
                  <p:nvPr/>
                </p:nvSpPr>
                <p:spPr bwMode="auto">
                  <a:xfrm>
                    <a:off x="4716463" y="1681163"/>
                    <a:ext cx="165100" cy="328612"/>
                  </a:xfrm>
                  <a:custGeom>
                    <a:avLst/>
                    <a:gdLst>
                      <a:gd name="T0" fmla="*/ 60 w 73"/>
                      <a:gd name="T1" fmla="*/ 74 h 145"/>
                      <a:gd name="T2" fmla="*/ 60 w 73"/>
                      <a:gd name="T3" fmla="*/ 65 h 145"/>
                      <a:gd name="T4" fmla="*/ 73 w 73"/>
                      <a:gd name="T5" fmla="*/ 58 h 145"/>
                      <a:gd name="T6" fmla="*/ 67 w 73"/>
                      <a:gd name="T7" fmla="*/ 47 h 145"/>
                      <a:gd name="T8" fmla="*/ 56 w 73"/>
                      <a:gd name="T9" fmla="*/ 53 h 145"/>
                      <a:gd name="T10" fmla="*/ 45 w 73"/>
                      <a:gd name="T11" fmla="*/ 38 h 145"/>
                      <a:gd name="T12" fmla="*/ 16 w 73"/>
                      <a:gd name="T13" fmla="*/ 24 h 145"/>
                      <a:gd name="T14" fmla="*/ 17 w 73"/>
                      <a:gd name="T15" fmla="*/ 20 h 145"/>
                      <a:gd name="T16" fmla="*/ 34 w 73"/>
                      <a:gd name="T17" fmla="*/ 12 h 145"/>
                      <a:gd name="T18" fmla="*/ 28 w 73"/>
                      <a:gd name="T19" fmla="*/ 0 h 145"/>
                      <a:gd name="T20" fmla="*/ 7 w 73"/>
                      <a:gd name="T21" fmla="*/ 11 h 145"/>
                      <a:gd name="T22" fmla="*/ 2 w 73"/>
                      <a:gd name="T23" fmla="*/ 23 h 145"/>
                      <a:gd name="T24" fmla="*/ 0 w 73"/>
                      <a:gd name="T25" fmla="*/ 23 h 145"/>
                      <a:gd name="T26" fmla="*/ 0 w 73"/>
                      <a:gd name="T27" fmla="*/ 36 h 145"/>
                      <a:gd name="T28" fmla="*/ 10 w 73"/>
                      <a:gd name="T29" fmla="*/ 36 h 145"/>
                      <a:gd name="T30" fmla="*/ 36 w 73"/>
                      <a:gd name="T31" fmla="*/ 47 h 145"/>
                      <a:gd name="T32" fmla="*/ 48 w 73"/>
                      <a:gd name="T33" fmla="*/ 74 h 145"/>
                      <a:gd name="T34" fmla="*/ 37 w 73"/>
                      <a:gd name="T35" fmla="*/ 101 h 145"/>
                      <a:gd name="T36" fmla="*/ 10 w 73"/>
                      <a:gd name="T37" fmla="*/ 112 h 145"/>
                      <a:gd name="T38" fmla="*/ 0 w 73"/>
                      <a:gd name="T39" fmla="*/ 112 h 145"/>
                      <a:gd name="T40" fmla="*/ 0 w 73"/>
                      <a:gd name="T41" fmla="*/ 125 h 145"/>
                      <a:gd name="T42" fmla="*/ 3 w 73"/>
                      <a:gd name="T43" fmla="*/ 125 h 145"/>
                      <a:gd name="T44" fmla="*/ 8 w 73"/>
                      <a:gd name="T45" fmla="*/ 135 h 145"/>
                      <a:gd name="T46" fmla="*/ 29 w 73"/>
                      <a:gd name="T47" fmla="*/ 145 h 145"/>
                      <a:gd name="T48" fmla="*/ 34 w 73"/>
                      <a:gd name="T49" fmla="*/ 134 h 145"/>
                      <a:gd name="T50" fmla="*/ 18 w 73"/>
                      <a:gd name="T51" fmla="*/ 125 h 145"/>
                      <a:gd name="T52" fmla="*/ 17 w 73"/>
                      <a:gd name="T53" fmla="*/ 124 h 145"/>
                      <a:gd name="T54" fmla="*/ 46 w 73"/>
                      <a:gd name="T55" fmla="*/ 110 h 145"/>
                      <a:gd name="T56" fmla="*/ 56 w 73"/>
                      <a:gd name="T57" fmla="*/ 94 h 145"/>
                      <a:gd name="T58" fmla="*/ 67 w 73"/>
                      <a:gd name="T59" fmla="*/ 99 h 145"/>
                      <a:gd name="T60" fmla="*/ 73 w 73"/>
                      <a:gd name="T61" fmla="*/ 88 h 145"/>
                      <a:gd name="T62" fmla="*/ 60 w 73"/>
                      <a:gd name="T63" fmla="*/ 81 h 145"/>
                      <a:gd name="T64" fmla="*/ 60 w 73"/>
                      <a:gd name="T65" fmla="*/ 74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3" h="145">
                        <a:moveTo>
                          <a:pt x="60" y="74"/>
                        </a:moveTo>
                        <a:cubicBezTo>
                          <a:pt x="60" y="71"/>
                          <a:pt x="60" y="68"/>
                          <a:pt x="60" y="65"/>
                        </a:cubicBezTo>
                        <a:cubicBezTo>
                          <a:pt x="73" y="58"/>
                          <a:pt x="73" y="58"/>
                          <a:pt x="73" y="58"/>
                        </a:cubicBezTo>
                        <a:cubicBezTo>
                          <a:pt x="67" y="47"/>
                          <a:pt x="67" y="47"/>
                          <a:pt x="67" y="47"/>
                        </a:cubicBezTo>
                        <a:cubicBezTo>
                          <a:pt x="56" y="53"/>
                          <a:pt x="56" y="53"/>
                          <a:pt x="56" y="53"/>
                        </a:cubicBezTo>
                        <a:cubicBezTo>
                          <a:pt x="53" y="47"/>
                          <a:pt x="50" y="42"/>
                          <a:pt x="45" y="38"/>
                        </a:cubicBezTo>
                        <a:cubicBezTo>
                          <a:pt x="37" y="30"/>
                          <a:pt x="27" y="25"/>
                          <a:pt x="16" y="24"/>
                        </a:cubicBezTo>
                        <a:cubicBezTo>
                          <a:pt x="17" y="20"/>
                          <a:pt x="17" y="20"/>
                          <a:pt x="17" y="20"/>
                        </a:cubicBezTo>
                        <a:cubicBezTo>
                          <a:pt x="34" y="12"/>
                          <a:pt x="34" y="12"/>
                          <a:pt x="34" y="12"/>
                        </a:cubicBezTo>
                        <a:cubicBezTo>
                          <a:pt x="28" y="0"/>
                          <a:pt x="28" y="0"/>
                          <a:pt x="28" y="0"/>
                        </a:cubicBezTo>
                        <a:cubicBezTo>
                          <a:pt x="7" y="11"/>
                          <a:pt x="7" y="11"/>
                          <a:pt x="7" y="11"/>
                        </a:cubicBezTo>
                        <a:cubicBezTo>
                          <a:pt x="2" y="23"/>
                          <a:pt x="2" y="23"/>
                          <a:pt x="2" y="23"/>
                        </a:cubicBezTo>
                        <a:cubicBezTo>
                          <a:pt x="0" y="23"/>
                          <a:pt x="0" y="23"/>
                          <a:pt x="0" y="23"/>
                        </a:cubicBezTo>
                        <a:cubicBezTo>
                          <a:pt x="0" y="36"/>
                          <a:pt x="0" y="36"/>
                          <a:pt x="0" y="36"/>
                        </a:cubicBezTo>
                        <a:cubicBezTo>
                          <a:pt x="10" y="36"/>
                          <a:pt x="10" y="36"/>
                          <a:pt x="10" y="36"/>
                        </a:cubicBezTo>
                        <a:cubicBezTo>
                          <a:pt x="19" y="36"/>
                          <a:pt x="29" y="40"/>
                          <a:pt x="36" y="47"/>
                        </a:cubicBezTo>
                        <a:cubicBezTo>
                          <a:pt x="44" y="54"/>
                          <a:pt x="48" y="64"/>
                          <a:pt x="48" y="74"/>
                        </a:cubicBezTo>
                        <a:cubicBezTo>
                          <a:pt x="48" y="84"/>
                          <a:pt x="44" y="93"/>
                          <a:pt x="37" y="101"/>
                        </a:cubicBezTo>
                        <a:cubicBezTo>
                          <a:pt x="30" y="108"/>
                          <a:pt x="20" y="112"/>
                          <a:pt x="10" y="112"/>
                        </a:cubicBezTo>
                        <a:cubicBezTo>
                          <a:pt x="0" y="112"/>
                          <a:pt x="0" y="112"/>
                          <a:pt x="0" y="112"/>
                        </a:cubicBezTo>
                        <a:cubicBezTo>
                          <a:pt x="0" y="125"/>
                          <a:pt x="0" y="125"/>
                          <a:pt x="0" y="125"/>
                        </a:cubicBezTo>
                        <a:cubicBezTo>
                          <a:pt x="3" y="125"/>
                          <a:pt x="3" y="125"/>
                          <a:pt x="3" y="125"/>
                        </a:cubicBezTo>
                        <a:cubicBezTo>
                          <a:pt x="8" y="135"/>
                          <a:pt x="8" y="135"/>
                          <a:pt x="8" y="135"/>
                        </a:cubicBezTo>
                        <a:cubicBezTo>
                          <a:pt x="29" y="145"/>
                          <a:pt x="29" y="145"/>
                          <a:pt x="29" y="145"/>
                        </a:cubicBezTo>
                        <a:cubicBezTo>
                          <a:pt x="34" y="134"/>
                          <a:pt x="34" y="134"/>
                          <a:pt x="34" y="134"/>
                        </a:cubicBezTo>
                        <a:cubicBezTo>
                          <a:pt x="18" y="125"/>
                          <a:pt x="18" y="125"/>
                          <a:pt x="18" y="125"/>
                        </a:cubicBezTo>
                        <a:cubicBezTo>
                          <a:pt x="17" y="124"/>
                          <a:pt x="17" y="124"/>
                          <a:pt x="17" y="124"/>
                        </a:cubicBezTo>
                        <a:cubicBezTo>
                          <a:pt x="28" y="122"/>
                          <a:pt x="38" y="118"/>
                          <a:pt x="46" y="110"/>
                        </a:cubicBezTo>
                        <a:cubicBezTo>
                          <a:pt x="50" y="105"/>
                          <a:pt x="54" y="99"/>
                          <a:pt x="56" y="94"/>
                        </a:cubicBezTo>
                        <a:cubicBezTo>
                          <a:pt x="67" y="99"/>
                          <a:pt x="67" y="99"/>
                          <a:pt x="67" y="99"/>
                        </a:cubicBezTo>
                        <a:cubicBezTo>
                          <a:pt x="73" y="88"/>
                          <a:pt x="73" y="88"/>
                          <a:pt x="73" y="88"/>
                        </a:cubicBezTo>
                        <a:cubicBezTo>
                          <a:pt x="60" y="81"/>
                          <a:pt x="60" y="81"/>
                          <a:pt x="60" y="81"/>
                        </a:cubicBezTo>
                        <a:cubicBezTo>
                          <a:pt x="60" y="79"/>
                          <a:pt x="60" y="76"/>
                          <a:pt x="60" y="74"/>
                        </a:cubicBez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1" name="Rectangle 114">
                    <a:extLst>
                      <a:ext uri="{FF2B5EF4-FFF2-40B4-BE49-F238E27FC236}">
                        <a16:creationId xmlns:a16="http://schemas.microsoft.com/office/drawing/2014/main" xmlns="" id="{BB900BEF-2545-4A27-B8A4-853121EC264B}"/>
                      </a:ext>
                    </a:extLst>
                  </p:cNvPr>
                  <p:cNvSpPr>
                    <a:spLocks noChangeArrowheads="1"/>
                  </p:cNvSpPr>
                  <p:nvPr/>
                </p:nvSpPr>
                <p:spPr bwMode="auto">
                  <a:xfrm>
                    <a:off x="4899025" y="1616075"/>
                    <a:ext cx="30163" cy="461962"/>
                  </a:xfrm>
                  <a:prstGeom prst="rect">
                    <a:avLst/>
                  </a:prstGeom>
                  <a:solidFill>
                    <a:srgbClr val="9395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2" name="Rectangle 115">
                    <a:extLst>
                      <a:ext uri="{FF2B5EF4-FFF2-40B4-BE49-F238E27FC236}">
                        <a16:creationId xmlns:a16="http://schemas.microsoft.com/office/drawing/2014/main" xmlns="" id="{38C79718-4788-4556-90EE-F73FEB809F83}"/>
                      </a:ext>
                    </a:extLst>
                  </p:cNvPr>
                  <p:cNvSpPr>
                    <a:spLocks noChangeArrowheads="1"/>
                  </p:cNvSpPr>
                  <p:nvPr/>
                </p:nvSpPr>
                <p:spPr bwMode="auto">
                  <a:xfrm>
                    <a:off x="4668838" y="1616075"/>
                    <a:ext cx="26988" cy="461962"/>
                  </a:xfrm>
                  <a:prstGeom prst="rect">
                    <a:avLst/>
                  </a:prstGeom>
                  <a:solidFill>
                    <a:srgbClr val="9395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3" name="Freeform 116">
                    <a:extLst>
                      <a:ext uri="{FF2B5EF4-FFF2-40B4-BE49-F238E27FC236}">
                        <a16:creationId xmlns:a16="http://schemas.microsoft.com/office/drawing/2014/main" xmlns="" id="{26ACD680-9F53-4636-B2CB-52DECC7800DE}"/>
                      </a:ext>
                    </a:extLst>
                  </p:cNvPr>
                  <p:cNvSpPr>
                    <a:spLocks noEditPoints="1"/>
                  </p:cNvSpPr>
                  <p:nvPr/>
                </p:nvSpPr>
                <p:spPr bwMode="auto">
                  <a:xfrm>
                    <a:off x="4460875" y="1601788"/>
                    <a:ext cx="654050" cy="490537"/>
                  </a:xfrm>
                  <a:custGeom>
                    <a:avLst/>
                    <a:gdLst>
                      <a:gd name="T0" fmla="*/ 412 w 412"/>
                      <a:gd name="T1" fmla="*/ 309 h 309"/>
                      <a:gd name="T2" fmla="*/ 0 w 412"/>
                      <a:gd name="T3" fmla="*/ 309 h 309"/>
                      <a:gd name="T4" fmla="*/ 0 w 412"/>
                      <a:gd name="T5" fmla="*/ 0 h 309"/>
                      <a:gd name="T6" fmla="*/ 412 w 412"/>
                      <a:gd name="T7" fmla="*/ 0 h 309"/>
                      <a:gd name="T8" fmla="*/ 412 w 412"/>
                      <a:gd name="T9" fmla="*/ 309 h 309"/>
                      <a:gd name="T10" fmla="*/ 19 w 412"/>
                      <a:gd name="T11" fmla="*/ 292 h 309"/>
                      <a:gd name="T12" fmla="*/ 395 w 412"/>
                      <a:gd name="T13" fmla="*/ 292 h 309"/>
                      <a:gd name="T14" fmla="*/ 395 w 412"/>
                      <a:gd name="T15" fmla="*/ 19 h 309"/>
                      <a:gd name="T16" fmla="*/ 19 w 412"/>
                      <a:gd name="T17" fmla="*/ 19 h 309"/>
                      <a:gd name="T18" fmla="*/ 19 w 412"/>
                      <a:gd name="T19" fmla="*/ 292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2" h="309">
                        <a:moveTo>
                          <a:pt x="412" y="309"/>
                        </a:moveTo>
                        <a:lnTo>
                          <a:pt x="0" y="309"/>
                        </a:lnTo>
                        <a:lnTo>
                          <a:pt x="0" y="0"/>
                        </a:lnTo>
                        <a:lnTo>
                          <a:pt x="412" y="0"/>
                        </a:lnTo>
                        <a:lnTo>
                          <a:pt x="412" y="309"/>
                        </a:lnTo>
                        <a:close/>
                        <a:moveTo>
                          <a:pt x="19" y="292"/>
                        </a:moveTo>
                        <a:lnTo>
                          <a:pt x="395" y="292"/>
                        </a:lnTo>
                        <a:lnTo>
                          <a:pt x="395" y="19"/>
                        </a:lnTo>
                        <a:lnTo>
                          <a:pt x="19" y="19"/>
                        </a:lnTo>
                        <a:lnTo>
                          <a:pt x="19" y="292"/>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4" name="Freeform 117">
                    <a:extLst>
                      <a:ext uri="{FF2B5EF4-FFF2-40B4-BE49-F238E27FC236}">
                        <a16:creationId xmlns:a16="http://schemas.microsoft.com/office/drawing/2014/main" xmlns="" id="{92F4AA30-6E70-4144-9ABF-3C6BBBB85840}"/>
                      </a:ext>
                    </a:extLst>
                  </p:cNvPr>
                  <p:cNvSpPr>
                    <a:spLocks/>
                  </p:cNvSpPr>
                  <p:nvPr/>
                </p:nvSpPr>
                <p:spPr bwMode="auto">
                  <a:xfrm>
                    <a:off x="5046663" y="1743075"/>
                    <a:ext cx="106363" cy="85725"/>
                  </a:xfrm>
                  <a:custGeom>
                    <a:avLst/>
                    <a:gdLst>
                      <a:gd name="T0" fmla="*/ 0 w 47"/>
                      <a:gd name="T1" fmla="*/ 38 h 38"/>
                      <a:gd name="T2" fmla="*/ 0 w 47"/>
                      <a:gd name="T3" fmla="*/ 24 h 38"/>
                      <a:gd name="T4" fmla="*/ 23 w 47"/>
                      <a:gd name="T5" fmla="*/ 0 h 38"/>
                      <a:gd name="T6" fmla="*/ 47 w 47"/>
                      <a:gd name="T7" fmla="*/ 24 h 38"/>
                      <a:gd name="T8" fmla="*/ 47 w 47"/>
                      <a:gd name="T9" fmla="*/ 38 h 38"/>
                    </a:gdLst>
                    <a:ahLst/>
                    <a:cxnLst>
                      <a:cxn ang="0">
                        <a:pos x="T0" y="T1"/>
                      </a:cxn>
                      <a:cxn ang="0">
                        <a:pos x="T2" y="T3"/>
                      </a:cxn>
                      <a:cxn ang="0">
                        <a:pos x="T4" y="T5"/>
                      </a:cxn>
                      <a:cxn ang="0">
                        <a:pos x="T6" y="T7"/>
                      </a:cxn>
                      <a:cxn ang="0">
                        <a:pos x="T8" y="T9"/>
                      </a:cxn>
                    </a:cxnLst>
                    <a:rect l="0" t="0" r="r" b="b"/>
                    <a:pathLst>
                      <a:path w="47" h="38">
                        <a:moveTo>
                          <a:pt x="0" y="38"/>
                        </a:moveTo>
                        <a:cubicBezTo>
                          <a:pt x="0" y="24"/>
                          <a:pt x="0" y="24"/>
                          <a:pt x="0" y="24"/>
                        </a:cubicBezTo>
                        <a:cubicBezTo>
                          <a:pt x="0" y="11"/>
                          <a:pt x="11" y="0"/>
                          <a:pt x="23" y="0"/>
                        </a:cubicBezTo>
                        <a:cubicBezTo>
                          <a:pt x="36" y="0"/>
                          <a:pt x="47" y="11"/>
                          <a:pt x="47" y="24"/>
                        </a:cubicBezTo>
                        <a:cubicBezTo>
                          <a:pt x="47" y="38"/>
                          <a:pt x="47" y="38"/>
                          <a:pt x="47" y="38"/>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5" name="Rectangle 118">
                    <a:extLst>
                      <a:ext uri="{FF2B5EF4-FFF2-40B4-BE49-F238E27FC236}">
                        <a16:creationId xmlns:a16="http://schemas.microsoft.com/office/drawing/2014/main" xmlns="" id="{E28EE3BD-D4D7-4FF2-B485-D3C5D5C29A7F}"/>
                      </a:ext>
                    </a:extLst>
                  </p:cNvPr>
                  <p:cNvSpPr>
                    <a:spLocks noChangeArrowheads="1"/>
                  </p:cNvSpPr>
                  <p:nvPr/>
                </p:nvSpPr>
                <p:spPr bwMode="auto">
                  <a:xfrm>
                    <a:off x="5021263" y="1828800"/>
                    <a:ext cx="157163" cy="125412"/>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6" name="Freeform 119">
                    <a:extLst>
                      <a:ext uri="{FF2B5EF4-FFF2-40B4-BE49-F238E27FC236}">
                        <a16:creationId xmlns:a16="http://schemas.microsoft.com/office/drawing/2014/main" xmlns="" id="{5ABC7D47-9D62-42B0-B4CC-4D7196CF6211}"/>
                      </a:ext>
                    </a:extLst>
                  </p:cNvPr>
                  <p:cNvSpPr>
                    <a:spLocks noEditPoints="1"/>
                  </p:cNvSpPr>
                  <p:nvPr/>
                </p:nvSpPr>
                <p:spPr bwMode="auto">
                  <a:xfrm>
                    <a:off x="5008563" y="1728788"/>
                    <a:ext cx="184150" cy="238125"/>
                  </a:xfrm>
                  <a:custGeom>
                    <a:avLst/>
                    <a:gdLst>
                      <a:gd name="T0" fmla="*/ 70 w 81"/>
                      <a:gd name="T1" fmla="*/ 37 h 105"/>
                      <a:gd name="T2" fmla="*/ 70 w 81"/>
                      <a:gd name="T3" fmla="*/ 30 h 105"/>
                      <a:gd name="T4" fmla="*/ 40 w 81"/>
                      <a:gd name="T5" fmla="*/ 0 h 105"/>
                      <a:gd name="T6" fmla="*/ 11 w 81"/>
                      <a:gd name="T7" fmla="*/ 30 h 105"/>
                      <a:gd name="T8" fmla="*/ 11 w 81"/>
                      <a:gd name="T9" fmla="*/ 37 h 105"/>
                      <a:gd name="T10" fmla="*/ 0 w 81"/>
                      <a:gd name="T11" fmla="*/ 37 h 105"/>
                      <a:gd name="T12" fmla="*/ 0 w 81"/>
                      <a:gd name="T13" fmla="*/ 105 h 105"/>
                      <a:gd name="T14" fmla="*/ 81 w 81"/>
                      <a:gd name="T15" fmla="*/ 105 h 105"/>
                      <a:gd name="T16" fmla="*/ 81 w 81"/>
                      <a:gd name="T17" fmla="*/ 37 h 105"/>
                      <a:gd name="T18" fmla="*/ 70 w 81"/>
                      <a:gd name="T19" fmla="*/ 37 h 105"/>
                      <a:gd name="T20" fmla="*/ 24 w 81"/>
                      <a:gd name="T21" fmla="*/ 30 h 105"/>
                      <a:gd name="T22" fmla="*/ 40 w 81"/>
                      <a:gd name="T23" fmla="*/ 13 h 105"/>
                      <a:gd name="T24" fmla="*/ 57 w 81"/>
                      <a:gd name="T25" fmla="*/ 30 h 105"/>
                      <a:gd name="T26" fmla="*/ 57 w 81"/>
                      <a:gd name="T27" fmla="*/ 37 h 105"/>
                      <a:gd name="T28" fmla="*/ 24 w 81"/>
                      <a:gd name="T29" fmla="*/ 37 h 105"/>
                      <a:gd name="T30" fmla="*/ 24 w 81"/>
                      <a:gd name="T31" fmla="*/ 30 h 105"/>
                      <a:gd name="T32" fmla="*/ 68 w 81"/>
                      <a:gd name="T33" fmla="*/ 92 h 105"/>
                      <a:gd name="T34" fmla="*/ 13 w 81"/>
                      <a:gd name="T35" fmla="*/ 92 h 105"/>
                      <a:gd name="T36" fmla="*/ 13 w 81"/>
                      <a:gd name="T37" fmla="*/ 50 h 105"/>
                      <a:gd name="T38" fmla="*/ 68 w 81"/>
                      <a:gd name="T39" fmla="*/ 50 h 105"/>
                      <a:gd name="T40" fmla="*/ 68 w 81"/>
                      <a:gd name="T41" fmla="*/ 92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105">
                        <a:moveTo>
                          <a:pt x="70" y="37"/>
                        </a:moveTo>
                        <a:cubicBezTo>
                          <a:pt x="70" y="30"/>
                          <a:pt x="70" y="30"/>
                          <a:pt x="70" y="30"/>
                        </a:cubicBezTo>
                        <a:cubicBezTo>
                          <a:pt x="70" y="13"/>
                          <a:pt x="57" y="0"/>
                          <a:pt x="40" y="0"/>
                        </a:cubicBezTo>
                        <a:cubicBezTo>
                          <a:pt x="24" y="0"/>
                          <a:pt x="11" y="13"/>
                          <a:pt x="11" y="30"/>
                        </a:cubicBezTo>
                        <a:cubicBezTo>
                          <a:pt x="11" y="37"/>
                          <a:pt x="11" y="37"/>
                          <a:pt x="11" y="37"/>
                        </a:cubicBezTo>
                        <a:cubicBezTo>
                          <a:pt x="0" y="37"/>
                          <a:pt x="0" y="37"/>
                          <a:pt x="0" y="37"/>
                        </a:cubicBezTo>
                        <a:cubicBezTo>
                          <a:pt x="0" y="105"/>
                          <a:pt x="0" y="105"/>
                          <a:pt x="0" y="105"/>
                        </a:cubicBezTo>
                        <a:cubicBezTo>
                          <a:pt x="81" y="105"/>
                          <a:pt x="81" y="105"/>
                          <a:pt x="81" y="105"/>
                        </a:cubicBezTo>
                        <a:cubicBezTo>
                          <a:pt x="81" y="37"/>
                          <a:pt x="81" y="37"/>
                          <a:pt x="81" y="37"/>
                        </a:cubicBezTo>
                        <a:lnTo>
                          <a:pt x="70" y="37"/>
                        </a:lnTo>
                        <a:close/>
                        <a:moveTo>
                          <a:pt x="24" y="30"/>
                        </a:moveTo>
                        <a:cubicBezTo>
                          <a:pt x="24" y="20"/>
                          <a:pt x="31" y="13"/>
                          <a:pt x="40" y="13"/>
                        </a:cubicBezTo>
                        <a:cubicBezTo>
                          <a:pt x="50" y="13"/>
                          <a:pt x="57" y="20"/>
                          <a:pt x="57" y="30"/>
                        </a:cubicBezTo>
                        <a:cubicBezTo>
                          <a:pt x="57" y="37"/>
                          <a:pt x="57" y="37"/>
                          <a:pt x="57" y="37"/>
                        </a:cubicBezTo>
                        <a:cubicBezTo>
                          <a:pt x="24" y="37"/>
                          <a:pt x="24" y="37"/>
                          <a:pt x="24" y="37"/>
                        </a:cubicBezTo>
                        <a:lnTo>
                          <a:pt x="24" y="30"/>
                        </a:lnTo>
                        <a:close/>
                        <a:moveTo>
                          <a:pt x="68" y="92"/>
                        </a:moveTo>
                        <a:cubicBezTo>
                          <a:pt x="13" y="92"/>
                          <a:pt x="13" y="92"/>
                          <a:pt x="13" y="92"/>
                        </a:cubicBezTo>
                        <a:cubicBezTo>
                          <a:pt x="13" y="50"/>
                          <a:pt x="13" y="50"/>
                          <a:pt x="13" y="50"/>
                        </a:cubicBezTo>
                        <a:cubicBezTo>
                          <a:pt x="68" y="50"/>
                          <a:pt x="68" y="50"/>
                          <a:pt x="68" y="50"/>
                        </a:cubicBezTo>
                        <a:lnTo>
                          <a:pt x="68" y="92"/>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7" name="Oval 120">
                    <a:extLst>
                      <a:ext uri="{FF2B5EF4-FFF2-40B4-BE49-F238E27FC236}">
                        <a16:creationId xmlns:a16="http://schemas.microsoft.com/office/drawing/2014/main" xmlns="" id="{8942A00B-4AD1-4110-9669-479BB02F5B25}"/>
                      </a:ext>
                    </a:extLst>
                  </p:cNvPr>
                  <p:cNvSpPr>
                    <a:spLocks noChangeArrowheads="1"/>
                  </p:cNvSpPr>
                  <p:nvPr/>
                </p:nvSpPr>
                <p:spPr bwMode="auto">
                  <a:xfrm>
                    <a:off x="5083175" y="1860550"/>
                    <a:ext cx="33338" cy="33337"/>
                  </a:xfrm>
                  <a:prstGeom prst="ellipse">
                    <a:avLst/>
                  </a:pr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8" name="Rectangle 121">
                    <a:extLst>
                      <a:ext uri="{FF2B5EF4-FFF2-40B4-BE49-F238E27FC236}">
                        <a16:creationId xmlns:a16="http://schemas.microsoft.com/office/drawing/2014/main" xmlns="" id="{7E2A9F8A-14CA-4E6E-8D62-AB91933E77A4}"/>
                      </a:ext>
                    </a:extLst>
                  </p:cNvPr>
                  <p:cNvSpPr>
                    <a:spLocks noChangeArrowheads="1"/>
                  </p:cNvSpPr>
                  <p:nvPr/>
                </p:nvSpPr>
                <p:spPr bwMode="auto">
                  <a:xfrm>
                    <a:off x="5084763" y="1892300"/>
                    <a:ext cx="30163" cy="26987"/>
                  </a:xfrm>
                  <a:prstGeom prst="rect">
                    <a:avLst/>
                  </a:prstGeom>
                  <a:solidFill>
                    <a:srgbClr val="C0181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122">
                    <a:extLst>
                      <a:ext uri="{FF2B5EF4-FFF2-40B4-BE49-F238E27FC236}">
                        <a16:creationId xmlns:a16="http://schemas.microsoft.com/office/drawing/2014/main" xmlns="" id="{F27064F9-3B6A-4CE0-AFC1-BBC5464E4E2B}"/>
                      </a:ext>
                    </a:extLst>
                  </p:cNvPr>
                  <p:cNvSpPr>
                    <a:spLocks/>
                  </p:cNvSpPr>
                  <p:nvPr/>
                </p:nvSpPr>
                <p:spPr bwMode="auto">
                  <a:xfrm>
                    <a:off x="4549775" y="1682750"/>
                    <a:ext cx="100013" cy="330200"/>
                  </a:xfrm>
                  <a:custGeom>
                    <a:avLst/>
                    <a:gdLst>
                      <a:gd name="T0" fmla="*/ 44 w 44"/>
                      <a:gd name="T1" fmla="*/ 110 h 145"/>
                      <a:gd name="T2" fmla="*/ 13 w 44"/>
                      <a:gd name="T3" fmla="*/ 73 h 145"/>
                      <a:gd name="T4" fmla="*/ 44 w 44"/>
                      <a:gd name="T5" fmla="*/ 36 h 145"/>
                      <a:gd name="T6" fmla="*/ 44 w 44"/>
                      <a:gd name="T7" fmla="*/ 17 h 145"/>
                      <a:gd name="T8" fmla="*/ 41 w 44"/>
                      <a:gd name="T9" fmla="*/ 10 h 145"/>
                      <a:gd name="T10" fmla="*/ 20 w 44"/>
                      <a:gd name="T11" fmla="*/ 0 h 145"/>
                      <a:gd name="T12" fmla="*/ 14 w 44"/>
                      <a:gd name="T13" fmla="*/ 11 h 145"/>
                      <a:gd name="T14" fmla="*/ 31 w 44"/>
                      <a:gd name="T15" fmla="*/ 20 h 145"/>
                      <a:gd name="T16" fmla="*/ 34 w 44"/>
                      <a:gd name="T17" fmla="*/ 26 h 145"/>
                      <a:gd name="T18" fmla="*/ 0 w 44"/>
                      <a:gd name="T19" fmla="*/ 73 h 145"/>
                      <a:gd name="T20" fmla="*/ 33 w 44"/>
                      <a:gd name="T21" fmla="*/ 120 h 145"/>
                      <a:gd name="T22" fmla="*/ 32 w 44"/>
                      <a:gd name="T23" fmla="*/ 125 h 145"/>
                      <a:gd name="T24" fmla="*/ 15 w 44"/>
                      <a:gd name="T25" fmla="*/ 133 h 145"/>
                      <a:gd name="T26" fmla="*/ 21 w 44"/>
                      <a:gd name="T27" fmla="*/ 145 h 145"/>
                      <a:gd name="T28" fmla="*/ 42 w 44"/>
                      <a:gd name="T29" fmla="*/ 134 h 145"/>
                      <a:gd name="T30" fmla="*/ 44 w 44"/>
                      <a:gd name="T31" fmla="*/ 129 h 145"/>
                      <a:gd name="T32" fmla="*/ 44 w 44"/>
                      <a:gd name="T33" fmla="*/ 11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4" h="145">
                        <a:moveTo>
                          <a:pt x="44" y="110"/>
                        </a:moveTo>
                        <a:cubicBezTo>
                          <a:pt x="26" y="107"/>
                          <a:pt x="13" y="92"/>
                          <a:pt x="13" y="73"/>
                        </a:cubicBezTo>
                        <a:cubicBezTo>
                          <a:pt x="12" y="55"/>
                          <a:pt x="26" y="39"/>
                          <a:pt x="44" y="36"/>
                        </a:cubicBezTo>
                        <a:cubicBezTo>
                          <a:pt x="44" y="17"/>
                          <a:pt x="44" y="17"/>
                          <a:pt x="44" y="17"/>
                        </a:cubicBezTo>
                        <a:cubicBezTo>
                          <a:pt x="41" y="10"/>
                          <a:pt x="41" y="10"/>
                          <a:pt x="41" y="10"/>
                        </a:cubicBezTo>
                        <a:cubicBezTo>
                          <a:pt x="20" y="0"/>
                          <a:pt x="20" y="0"/>
                          <a:pt x="20" y="0"/>
                        </a:cubicBezTo>
                        <a:cubicBezTo>
                          <a:pt x="14" y="11"/>
                          <a:pt x="14" y="11"/>
                          <a:pt x="14" y="11"/>
                        </a:cubicBezTo>
                        <a:cubicBezTo>
                          <a:pt x="31" y="20"/>
                          <a:pt x="31" y="20"/>
                          <a:pt x="31" y="20"/>
                        </a:cubicBezTo>
                        <a:cubicBezTo>
                          <a:pt x="34" y="26"/>
                          <a:pt x="34" y="26"/>
                          <a:pt x="34" y="26"/>
                        </a:cubicBezTo>
                        <a:cubicBezTo>
                          <a:pt x="14" y="33"/>
                          <a:pt x="0" y="51"/>
                          <a:pt x="0" y="73"/>
                        </a:cubicBezTo>
                        <a:cubicBezTo>
                          <a:pt x="0" y="95"/>
                          <a:pt x="14" y="113"/>
                          <a:pt x="33" y="120"/>
                        </a:cubicBezTo>
                        <a:cubicBezTo>
                          <a:pt x="32" y="125"/>
                          <a:pt x="32" y="125"/>
                          <a:pt x="32" y="125"/>
                        </a:cubicBezTo>
                        <a:cubicBezTo>
                          <a:pt x="15" y="133"/>
                          <a:pt x="15" y="133"/>
                          <a:pt x="15" y="133"/>
                        </a:cubicBezTo>
                        <a:cubicBezTo>
                          <a:pt x="21" y="145"/>
                          <a:pt x="21" y="145"/>
                          <a:pt x="21" y="145"/>
                        </a:cubicBezTo>
                        <a:cubicBezTo>
                          <a:pt x="42" y="134"/>
                          <a:pt x="42" y="134"/>
                          <a:pt x="42" y="134"/>
                        </a:cubicBezTo>
                        <a:cubicBezTo>
                          <a:pt x="44" y="129"/>
                          <a:pt x="44" y="129"/>
                          <a:pt x="44" y="129"/>
                        </a:cubicBezTo>
                        <a:lnTo>
                          <a:pt x="44" y="11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90" name="Group 189">
                  <a:extLst>
                    <a:ext uri="{FF2B5EF4-FFF2-40B4-BE49-F238E27FC236}">
                      <a16:creationId xmlns:a16="http://schemas.microsoft.com/office/drawing/2014/main" xmlns="" id="{95236CDE-5A3D-4546-81DB-607782D45D68}"/>
                    </a:ext>
                  </a:extLst>
                </p:cNvPr>
                <p:cNvGrpSpPr/>
                <p:nvPr/>
              </p:nvGrpSpPr>
              <p:grpSpPr>
                <a:xfrm>
                  <a:off x="7496007" y="1989314"/>
                  <a:ext cx="392596" cy="288780"/>
                  <a:chOff x="772478" y="2250513"/>
                  <a:chExt cx="873442" cy="642474"/>
                </a:xfrm>
              </p:grpSpPr>
              <p:sp>
                <p:nvSpPr>
                  <p:cNvPr id="191" name="Oval 876">
                    <a:extLst>
                      <a:ext uri="{FF2B5EF4-FFF2-40B4-BE49-F238E27FC236}">
                        <a16:creationId xmlns:a16="http://schemas.microsoft.com/office/drawing/2014/main" xmlns="" id="{4E2924A2-107C-4E45-B438-AD8DE8DFCB3C}"/>
                      </a:ext>
                    </a:extLst>
                  </p:cNvPr>
                  <p:cNvSpPr>
                    <a:spLocks noChangeArrowheads="1"/>
                  </p:cNvSpPr>
                  <p:nvPr/>
                </p:nvSpPr>
                <p:spPr bwMode="auto">
                  <a:xfrm>
                    <a:off x="901563" y="2265226"/>
                    <a:ext cx="613050" cy="613048"/>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2" name="Freeform 877">
                    <a:extLst>
                      <a:ext uri="{FF2B5EF4-FFF2-40B4-BE49-F238E27FC236}">
                        <a16:creationId xmlns:a16="http://schemas.microsoft.com/office/drawing/2014/main" xmlns="" id="{E468A6A1-EDE6-4EED-BE09-79414ED974C3}"/>
                      </a:ext>
                    </a:extLst>
                  </p:cNvPr>
                  <p:cNvSpPr>
                    <a:spLocks noEditPoints="1"/>
                  </p:cNvSpPr>
                  <p:nvPr/>
                </p:nvSpPr>
                <p:spPr bwMode="auto">
                  <a:xfrm>
                    <a:off x="1210540" y="2260322"/>
                    <a:ext cx="0" cy="617952"/>
                  </a:xfrm>
                  <a:custGeom>
                    <a:avLst/>
                    <a:gdLst>
                      <a:gd name="T0" fmla="*/ 120 h 120"/>
                      <a:gd name="T1" fmla="*/ 120 h 120"/>
                      <a:gd name="T2" fmla="*/ 120 h 120"/>
                      <a:gd name="T3" fmla="*/ 120 h 120"/>
                      <a:gd name="T4" fmla="*/ 0 h 120"/>
                      <a:gd name="T5" fmla="*/ 1 h 120"/>
                      <a:gd name="T6" fmla="*/ 1 h 120"/>
                      <a:gd name="T7" fmla="*/ 0 h 120"/>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20">
                        <a:moveTo>
                          <a:pt x="0" y="120"/>
                        </a:moveTo>
                        <a:cubicBezTo>
                          <a:pt x="0" y="120"/>
                          <a:pt x="0" y="120"/>
                          <a:pt x="0" y="120"/>
                        </a:cubicBezTo>
                        <a:cubicBezTo>
                          <a:pt x="0" y="120"/>
                          <a:pt x="0" y="120"/>
                          <a:pt x="0" y="120"/>
                        </a:cubicBezTo>
                        <a:cubicBezTo>
                          <a:pt x="0" y="120"/>
                          <a:pt x="0" y="120"/>
                          <a:pt x="0" y="120"/>
                        </a:cubicBezTo>
                        <a:moveTo>
                          <a:pt x="0" y="0"/>
                        </a:moveTo>
                        <a:cubicBezTo>
                          <a:pt x="0" y="1"/>
                          <a:pt x="0" y="1"/>
                          <a:pt x="0" y="1"/>
                        </a:cubicBezTo>
                        <a:cubicBezTo>
                          <a:pt x="0" y="1"/>
                          <a:pt x="0" y="1"/>
                          <a:pt x="0" y="1"/>
                        </a:cubicBezTo>
                        <a:cubicBezTo>
                          <a:pt x="0" y="0"/>
                          <a:pt x="0" y="0"/>
                          <a:pt x="0"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878">
                    <a:extLst>
                      <a:ext uri="{FF2B5EF4-FFF2-40B4-BE49-F238E27FC236}">
                        <a16:creationId xmlns:a16="http://schemas.microsoft.com/office/drawing/2014/main" xmlns="" id="{3234F9B9-DC73-49CF-AC23-1059F7D285BC}"/>
                      </a:ext>
                    </a:extLst>
                  </p:cNvPr>
                  <p:cNvSpPr>
                    <a:spLocks noEditPoints="1"/>
                  </p:cNvSpPr>
                  <p:nvPr/>
                </p:nvSpPr>
                <p:spPr bwMode="auto">
                  <a:xfrm>
                    <a:off x="1210540" y="2265226"/>
                    <a:ext cx="304073" cy="613048"/>
                  </a:xfrm>
                  <a:custGeom>
                    <a:avLst/>
                    <a:gdLst>
                      <a:gd name="T0" fmla="*/ 0 w 59"/>
                      <a:gd name="T1" fmla="*/ 0 h 119"/>
                      <a:gd name="T2" fmla="*/ 0 w 59"/>
                      <a:gd name="T3" fmla="*/ 0 h 119"/>
                      <a:gd name="T4" fmla="*/ 0 w 59"/>
                      <a:gd name="T5" fmla="*/ 119 h 119"/>
                      <a:gd name="T6" fmla="*/ 0 w 59"/>
                      <a:gd name="T7" fmla="*/ 119 h 119"/>
                      <a:gd name="T8" fmla="*/ 0 w 59"/>
                      <a:gd name="T9" fmla="*/ 59 h 119"/>
                      <a:gd name="T10" fmla="*/ 0 w 59"/>
                      <a:gd name="T11" fmla="*/ 0 h 119"/>
                      <a:gd name="T12" fmla="*/ 0 w 59"/>
                      <a:gd name="T13" fmla="*/ 0 h 119"/>
                      <a:gd name="T14" fmla="*/ 0 w 59"/>
                      <a:gd name="T15" fmla="*/ 0 h 119"/>
                      <a:gd name="T16" fmla="*/ 0 w 59"/>
                      <a:gd name="T17" fmla="*/ 59 h 119"/>
                      <a:gd name="T18" fmla="*/ 0 w 59"/>
                      <a:gd name="T19" fmla="*/ 119 h 119"/>
                      <a:gd name="T20" fmla="*/ 59 w 59"/>
                      <a:gd name="T21" fmla="*/ 59 h 119"/>
                      <a:gd name="T22" fmla="*/ 0 w 59"/>
                      <a:gd name="T23"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 h="119">
                        <a:moveTo>
                          <a:pt x="0" y="0"/>
                        </a:moveTo>
                        <a:cubicBezTo>
                          <a:pt x="0" y="0"/>
                          <a:pt x="0" y="0"/>
                          <a:pt x="0" y="0"/>
                        </a:cubicBezTo>
                        <a:cubicBezTo>
                          <a:pt x="0" y="119"/>
                          <a:pt x="0" y="119"/>
                          <a:pt x="0" y="119"/>
                        </a:cubicBezTo>
                        <a:cubicBezTo>
                          <a:pt x="0" y="119"/>
                          <a:pt x="0" y="119"/>
                          <a:pt x="0" y="119"/>
                        </a:cubicBezTo>
                        <a:cubicBezTo>
                          <a:pt x="0" y="59"/>
                          <a:pt x="0" y="59"/>
                          <a:pt x="0" y="59"/>
                        </a:cubicBezTo>
                        <a:cubicBezTo>
                          <a:pt x="0" y="0"/>
                          <a:pt x="0" y="0"/>
                          <a:pt x="0" y="0"/>
                        </a:cubicBezTo>
                        <a:moveTo>
                          <a:pt x="0" y="0"/>
                        </a:moveTo>
                        <a:cubicBezTo>
                          <a:pt x="0" y="0"/>
                          <a:pt x="0" y="0"/>
                          <a:pt x="0" y="0"/>
                        </a:cubicBezTo>
                        <a:cubicBezTo>
                          <a:pt x="0" y="59"/>
                          <a:pt x="0" y="59"/>
                          <a:pt x="0" y="59"/>
                        </a:cubicBezTo>
                        <a:cubicBezTo>
                          <a:pt x="0" y="119"/>
                          <a:pt x="0" y="119"/>
                          <a:pt x="0" y="119"/>
                        </a:cubicBezTo>
                        <a:cubicBezTo>
                          <a:pt x="33" y="119"/>
                          <a:pt x="59" y="92"/>
                          <a:pt x="59" y="59"/>
                        </a:cubicBezTo>
                        <a:cubicBezTo>
                          <a:pt x="59" y="26"/>
                          <a:pt x="33" y="0"/>
                          <a:pt x="0"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879">
                    <a:extLst>
                      <a:ext uri="{FF2B5EF4-FFF2-40B4-BE49-F238E27FC236}">
                        <a16:creationId xmlns:a16="http://schemas.microsoft.com/office/drawing/2014/main" xmlns="" id="{E9B990CB-8E49-4D2C-AC33-642B1332B535}"/>
                      </a:ext>
                    </a:extLst>
                  </p:cNvPr>
                  <p:cNvSpPr>
                    <a:spLocks noEditPoints="1"/>
                  </p:cNvSpPr>
                  <p:nvPr/>
                </p:nvSpPr>
                <p:spPr bwMode="auto">
                  <a:xfrm>
                    <a:off x="886850" y="2250513"/>
                    <a:ext cx="642477" cy="642474"/>
                  </a:xfrm>
                  <a:custGeom>
                    <a:avLst/>
                    <a:gdLst>
                      <a:gd name="T0" fmla="*/ 67 w 125"/>
                      <a:gd name="T1" fmla="*/ 0 h 125"/>
                      <a:gd name="T2" fmla="*/ 65 w 125"/>
                      <a:gd name="T3" fmla="*/ 0 h 125"/>
                      <a:gd name="T4" fmla="*/ 63 w 125"/>
                      <a:gd name="T5" fmla="*/ 0 h 125"/>
                      <a:gd name="T6" fmla="*/ 60 w 125"/>
                      <a:gd name="T7" fmla="*/ 0 h 125"/>
                      <a:gd name="T8" fmla="*/ 59 w 125"/>
                      <a:gd name="T9" fmla="*/ 0 h 125"/>
                      <a:gd name="T10" fmla="*/ 59 w 125"/>
                      <a:gd name="T11" fmla="*/ 125 h 125"/>
                      <a:gd name="T12" fmla="*/ 60 w 125"/>
                      <a:gd name="T13" fmla="*/ 125 h 125"/>
                      <a:gd name="T14" fmla="*/ 65 w 125"/>
                      <a:gd name="T15" fmla="*/ 125 h 125"/>
                      <a:gd name="T16" fmla="*/ 67 w 125"/>
                      <a:gd name="T17" fmla="*/ 125 h 125"/>
                      <a:gd name="T18" fmla="*/ 6 w 125"/>
                      <a:gd name="T19" fmla="*/ 65 h 125"/>
                      <a:gd name="T20" fmla="*/ 36 w 125"/>
                      <a:gd name="T21" fmla="*/ 88 h 125"/>
                      <a:gd name="T22" fmla="*/ 6 w 125"/>
                      <a:gd name="T23" fmla="*/ 65 h 125"/>
                      <a:gd name="T24" fmla="*/ 95 w 125"/>
                      <a:gd name="T25" fmla="*/ 59 h 125"/>
                      <a:gd name="T26" fmla="*/ 114 w 125"/>
                      <a:gd name="T27" fmla="*/ 37 h 125"/>
                      <a:gd name="T28" fmla="*/ 89 w 125"/>
                      <a:gd name="T29" fmla="*/ 59 h 125"/>
                      <a:gd name="T30" fmla="*/ 66 w 125"/>
                      <a:gd name="T31" fmla="*/ 37 h 125"/>
                      <a:gd name="T32" fmla="*/ 89 w 125"/>
                      <a:gd name="T33" fmla="*/ 59 h 125"/>
                      <a:gd name="T34" fmla="*/ 66 w 125"/>
                      <a:gd name="T35" fmla="*/ 8 h 125"/>
                      <a:gd name="T36" fmla="*/ 66 w 125"/>
                      <a:gd name="T37" fmla="*/ 31 h 125"/>
                      <a:gd name="T38" fmla="*/ 45 w 125"/>
                      <a:gd name="T39" fmla="*/ 31 h 125"/>
                      <a:gd name="T40" fmla="*/ 60 w 125"/>
                      <a:gd name="T41" fmla="*/ 31 h 125"/>
                      <a:gd name="T42" fmla="*/ 60 w 125"/>
                      <a:gd name="T43" fmla="*/ 59 h 125"/>
                      <a:gd name="T44" fmla="*/ 42 w 125"/>
                      <a:gd name="T45" fmla="*/ 37 h 125"/>
                      <a:gd name="T46" fmla="*/ 31 w 125"/>
                      <a:gd name="T47" fmla="*/ 59 h 125"/>
                      <a:gd name="T48" fmla="*/ 12 w 125"/>
                      <a:gd name="T49" fmla="*/ 37 h 125"/>
                      <a:gd name="T50" fmla="*/ 31 w 125"/>
                      <a:gd name="T51" fmla="*/ 59 h 125"/>
                      <a:gd name="T52" fmla="*/ 60 w 125"/>
                      <a:gd name="T53" fmla="*/ 65 h 125"/>
                      <a:gd name="T54" fmla="*/ 42 w 125"/>
                      <a:gd name="T55" fmla="*/ 88 h 125"/>
                      <a:gd name="T56" fmla="*/ 60 w 125"/>
                      <a:gd name="T57" fmla="*/ 94 h 125"/>
                      <a:gd name="T58" fmla="*/ 45 w 125"/>
                      <a:gd name="T59" fmla="*/ 94 h 125"/>
                      <a:gd name="T60" fmla="*/ 66 w 125"/>
                      <a:gd name="T61" fmla="*/ 94 h 125"/>
                      <a:gd name="T62" fmla="*/ 66 w 125"/>
                      <a:gd name="T63" fmla="*/ 117 h 125"/>
                      <a:gd name="T64" fmla="*/ 66 w 125"/>
                      <a:gd name="T65" fmla="*/ 88 h 125"/>
                      <a:gd name="T66" fmla="*/ 89 w 125"/>
                      <a:gd name="T67" fmla="*/ 65 h 125"/>
                      <a:gd name="T68" fmla="*/ 66 w 125"/>
                      <a:gd name="T69" fmla="*/ 88 h 125"/>
                      <a:gd name="T70" fmla="*/ 119 w 125"/>
                      <a:gd name="T71" fmla="*/ 65 h 125"/>
                      <a:gd name="T72" fmla="*/ 90 w 125"/>
                      <a:gd name="T73" fmla="*/ 88 h 125"/>
                      <a:gd name="T74" fmla="*/ 110 w 125"/>
                      <a:gd name="T75" fmla="*/ 31 h 125"/>
                      <a:gd name="T76" fmla="*/ 72 w 125"/>
                      <a:gd name="T77" fmla="*/ 6 h 125"/>
                      <a:gd name="T78" fmla="*/ 53 w 125"/>
                      <a:gd name="T79" fmla="*/ 6 h 125"/>
                      <a:gd name="T80" fmla="*/ 15 w 125"/>
                      <a:gd name="T81" fmla="*/ 31 h 125"/>
                      <a:gd name="T82" fmla="*/ 15 w 125"/>
                      <a:gd name="T83" fmla="*/ 94 h 125"/>
                      <a:gd name="T84" fmla="*/ 53 w 125"/>
                      <a:gd name="T85" fmla="*/ 118 h 125"/>
                      <a:gd name="T86" fmla="*/ 72 w 125"/>
                      <a:gd name="T87" fmla="*/ 118 h 125"/>
                      <a:gd name="T88" fmla="*/ 110 w 125"/>
                      <a:gd name="T89" fmla="*/ 94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5" h="125">
                        <a:moveTo>
                          <a:pt x="125" y="62"/>
                        </a:moveTo>
                        <a:cubicBezTo>
                          <a:pt x="125" y="29"/>
                          <a:pt x="99" y="2"/>
                          <a:pt x="67" y="0"/>
                        </a:cubicBezTo>
                        <a:cubicBezTo>
                          <a:pt x="67" y="0"/>
                          <a:pt x="67" y="0"/>
                          <a:pt x="67" y="0"/>
                        </a:cubicBezTo>
                        <a:cubicBezTo>
                          <a:pt x="65" y="0"/>
                          <a:pt x="65" y="0"/>
                          <a:pt x="65" y="0"/>
                        </a:cubicBezTo>
                        <a:cubicBezTo>
                          <a:pt x="65" y="0"/>
                          <a:pt x="64" y="0"/>
                          <a:pt x="64" y="0"/>
                        </a:cubicBezTo>
                        <a:cubicBezTo>
                          <a:pt x="64" y="0"/>
                          <a:pt x="63" y="0"/>
                          <a:pt x="63" y="0"/>
                        </a:cubicBezTo>
                        <a:cubicBezTo>
                          <a:pt x="62" y="0"/>
                          <a:pt x="62" y="0"/>
                          <a:pt x="62" y="0"/>
                        </a:cubicBezTo>
                        <a:cubicBezTo>
                          <a:pt x="61" y="0"/>
                          <a:pt x="61" y="0"/>
                          <a:pt x="60" y="0"/>
                        </a:cubicBezTo>
                        <a:cubicBezTo>
                          <a:pt x="59" y="0"/>
                          <a:pt x="59" y="0"/>
                          <a:pt x="59" y="0"/>
                        </a:cubicBezTo>
                        <a:cubicBezTo>
                          <a:pt x="59" y="0"/>
                          <a:pt x="59" y="0"/>
                          <a:pt x="59" y="0"/>
                        </a:cubicBezTo>
                        <a:cubicBezTo>
                          <a:pt x="26" y="2"/>
                          <a:pt x="0" y="29"/>
                          <a:pt x="0" y="62"/>
                        </a:cubicBezTo>
                        <a:cubicBezTo>
                          <a:pt x="0" y="96"/>
                          <a:pt x="26" y="123"/>
                          <a:pt x="59" y="125"/>
                        </a:cubicBezTo>
                        <a:cubicBezTo>
                          <a:pt x="59" y="125"/>
                          <a:pt x="59" y="125"/>
                          <a:pt x="59" y="125"/>
                        </a:cubicBezTo>
                        <a:cubicBezTo>
                          <a:pt x="60" y="125"/>
                          <a:pt x="60" y="125"/>
                          <a:pt x="60" y="125"/>
                        </a:cubicBezTo>
                        <a:cubicBezTo>
                          <a:pt x="61" y="125"/>
                          <a:pt x="62" y="125"/>
                          <a:pt x="63" y="125"/>
                        </a:cubicBezTo>
                        <a:cubicBezTo>
                          <a:pt x="64" y="125"/>
                          <a:pt x="64" y="125"/>
                          <a:pt x="65" y="125"/>
                        </a:cubicBezTo>
                        <a:cubicBezTo>
                          <a:pt x="67" y="125"/>
                          <a:pt x="67" y="125"/>
                          <a:pt x="67" y="125"/>
                        </a:cubicBezTo>
                        <a:cubicBezTo>
                          <a:pt x="67" y="125"/>
                          <a:pt x="67" y="125"/>
                          <a:pt x="67" y="125"/>
                        </a:cubicBezTo>
                        <a:cubicBezTo>
                          <a:pt x="99" y="123"/>
                          <a:pt x="125" y="96"/>
                          <a:pt x="125" y="62"/>
                        </a:cubicBezTo>
                        <a:close/>
                        <a:moveTo>
                          <a:pt x="6" y="65"/>
                        </a:moveTo>
                        <a:cubicBezTo>
                          <a:pt x="31" y="65"/>
                          <a:pt x="31" y="65"/>
                          <a:pt x="31" y="65"/>
                        </a:cubicBezTo>
                        <a:cubicBezTo>
                          <a:pt x="31" y="73"/>
                          <a:pt x="33" y="81"/>
                          <a:pt x="36" y="88"/>
                        </a:cubicBezTo>
                        <a:cubicBezTo>
                          <a:pt x="12" y="88"/>
                          <a:pt x="12" y="88"/>
                          <a:pt x="12" y="88"/>
                        </a:cubicBezTo>
                        <a:cubicBezTo>
                          <a:pt x="9" y="81"/>
                          <a:pt x="7" y="73"/>
                          <a:pt x="6" y="65"/>
                        </a:cubicBezTo>
                        <a:close/>
                        <a:moveTo>
                          <a:pt x="119" y="59"/>
                        </a:moveTo>
                        <a:cubicBezTo>
                          <a:pt x="95" y="59"/>
                          <a:pt x="95" y="59"/>
                          <a:pt x="95" y="59"/>
                        </a:cubicBezTo>
                        <a:cubicBezTo>
                          <a:pt x="94" y="52"/>
                          <a:pt x="93" y="44"/>
                          <a:pt x="90" y="37"/>
                        </a:cubicBezTo>
                        <a:cubicBezTo>
                          <a:pt x="114" y="37"/>
                          <a:pt x="114" y="37"/>
                          <a:pt x="114" y="37"/>
                        </a:cubicBezTo>
                        <a:cubicBezTo>
                          <a:pt x="117" y="44"/>
                          <a:pt x="119" y="51"/>
                          <a:pt x="119" y="59"/>
                        </a:cubicBezTo>
                        <a:close/>
                        <a:moveTo>
                          <a:pt x="89" y="59"/>
                        </a:moveTo>
                        <a:cubicBezTo>
                          <a:pt x="66" y="59"/>
                          <a:pt x="66" y="59"/>
                          <a:pt x="66" y="59"/>
                        </a:cubicBezTo>
                        <a:cubicBezTo>
                          <a:pt x="66" y="37"/>
                          <a:pt x="66" y="37"/>
                          <a:pt x="66" y="37"/>
                        </a:cubicBezTo>
                        <a:cubicBezTo>
                          <a:pt x="84" y="37"/>
                          <a:pt x="84" y="37"/>
                          <a:pt x="84" y="37"/>
                        </a:cubicBezTo>
                        <a:cubicBezTo>
                          <a:pt x="86" y="44"/>
                          <a:pt x="89" y="52"/>
                          <a:pt x="89" y="59"/>
                        </a:cubicBezTo>
                        <a:close/>
                        <a:moveTo>
                          <a:pt x="66" y="31"/>
                        </a:moveTo>
                        <a:cubicBezTo>
                          <a:pt x="66" y="8"/>
                          <a:pt x="66" y="8"/>
                          <a:pt x="66" y="8"/>
                        </a:cubicBezTo>
                        <a:cubicBezTo>
                          <a:pt x="70" y="13"/>
                          <a:pt x="76" y="21"/>
                          <a:pt x="81" y="31"/>
                        </a:cubicBezTo>
                        <a:lnTo>
                          <a:pt x="66" y="31"/>
                        </a:lnTo>
                        <a:close/>
                        <a:moveTo>
                          <a:pt x="60" y="31"/>
                        </a:moveTo>
                        <a:cubicBezTo>
                          <a:pt x="45" y="31"/>
                          <a:pt x="45" y="31"/>
                          <a:pt x="45" y="31"/>
                        </a:cubicBezTo>
                        <a:cubicBezTo>
                          <a:pt x="50" y="21"/>
                          <a:pt x="56" y="13"/>
                          <a:pt x="60" y="8"/>
                        </a:cubicBezTo>
                        <a:lnTo>
                          <a:pt x="60" y="31"/>
                        </a:lnTo>
                        <a:close/>
                        <a:moveTo>
                          <a:pt x="60" y="37"/>
                        </a:moveTo>
                        <a:cubicBezTo>
                          <a:pt x="60" y="59"/>
                          <a:pt x="60" y="59"/>
                          <a:pt x="60" y="59"/>
                        </a:cubicBezTo>
                        <a:cubicBezTo>
                          <a:pt x="37" y="59"/>
                          <a:pt x="37" y="59"/>
                          <a:pt x="37" y="59"/>
                        </a:cubicBezTo>
                        <a:cubicBezTo>
                          <a:pt x="37" y="52"/>
                          <a:pt x="39" y="44"/>
                          <a:pt x="42" y="37"/>
                        </a:cubicBezTo>
                        <a:lnTo>
                          <a:pt x="60" y="37"/>
                        </a:lnTo>
                        <a:close/>
                        <a:moveTo>
                          <a:pt x="31" y="59"/>
                        </a:moveTo>
                        <a:cubicBezTo>
                          <a:pt x="6" y="59"/>
                          <a:pt x="6" y="59"/>
                          <a:pt x="6" y="59"/>
                        </a:cubicBezTo>
                        <a:cubicBezTo>
                          <a:pt x="7" y="51"/>
                          <a:pt x="9" y="44"/>
                          <a:pt x="12" y="37"/>
                        </a:cubicBezTo>
                        <a:cubicBezTo>
                          <a:pt x="36" y="37"/>
                          <a:pt x="36" y="37"/>
                          <a:pt x="36" y="37"/>
                        </a:cubicBezTo>
                        <a:cubicBezTo>
                          <a:pt x="33" y="44"/>
                          <a:pt x="31" y="52"/>
                          <a:pt x="31" y="59"/>
                        </a:cubicBezTo>
                        <a:close/>
                        <a:moveTo>
                          <a:pt x="37" y="65"/>
                        </a:moveTo>
                        <a:cubicBezTo>
                          <a:pt x="60" y="65"/>
                          <a:pt x="60" y="65"/>
                          <a:pt x="60" y="65"/>
                        </a:cubicBezTo>
                        <a:cubicBezTo>
                          <a:pt x="60" y="88"/>
                          <a:pt x="60" y="88"/>
                          <a:pt x="60" y="88"/>
                        </a:cubicBezTo>
                        <a:cubicBezTo>
                          <a:pt x="42" y="88"/>
                          <a:pt x="42" y="88"/>
                          <a:pt x="42" y="88"/>
                        </a:cubicBezTo>
                        <a:cubicBezTo>
                          <a:pt x="39" y="81"/>
                          <a:pt x="37" y="73"/>
                          <a:pt x="37" y="65"/>
                        </a:cubicBezTo>
                        <a:close/>
                        <a:moveTo>
                          <a:pt x="60" y="94"/>
                        </a:moveTo>
                        <a:cubicBezTo>
                          <a:pt x="60" y="117"/>
                          <a:pt x="60" y="117"/>
                          <a:pt x="60" y="117"/>
                        </a:cubicBezTo>
                        <a:cubicBezTo>
                          <a:pt x="56" y="112"/>
                          <a:pt x="50" y="104"/>
                          <a:pt x="45" y="94"/>
                        </a:cubicBezTo>
                        <a:lnTo>
                          <a:pt x="60" y="94"/>
                        </a:lnTo>
                        <a:close/>
                        <a:moveTo>
                          <a:pt x="66" y="94"/>
                        </a:moveTo>
                        <a:cubicBezTo>
                          <a:pt x="81" y="94"/>
                          <a:pt x="81" y="94"/>
                          <a:pt x="81" y="94"/>
                        </a:cubicBezTo>
                        <a:cubicBezTo>
                          <a:pt x="76" y="104"/>
                          <a:pt x="70" y="112"/>
                          <a:pt x="66" y="117"/>
                        </a:cubicBezTo>
                        <a:lnTo>
                          <a:pt x="66" y="94"/>
                        </a:lnTo>
                        <a:close/>
                        <a:moveTo>
                          <a:pt x="66" y="88"/>
                        </a:moveTo>
                        <a:cubicBezTo>
                          <a:pt x="66" y="65"/>
                          <a:pt x="66" y="65"/>
                          <a:pt x="66" y="65"/>
                        </a:cubicBezTo>
                        <a:cubicBezTo>
                          <a:pt x="89" y="65"/>
                          <a:pt x="89" y="65"/>
                          <a:pt x="89" y="65"/>
                        </a:cubicBezTo>
                        <a:cubicBezTo>
                          <a:pt x="89" y="73"/>
                          <a:pt x="86" y="81"/>
                          <a:pt x="84" y="88"/>
                        </a:cubicBezTo>
                        <a:lnTo>
                          <a:pt x="66" y="88"/>
                        </a:lnTo>
                        <a:close/>
                        <a:moveTo>
                          <a:pt x="95" y="65"/>
                        </a:moveTo>
                        <a:cubicBezTo>
                          <a:pt x="119" y="65"/>
                          <a:pt x="119" y="65"/>
                          <a:pt x="119" y="65"/>
                        </a:cubicBezTo>
                        <a:cubicBezTo>
                          <a:pt x="119" y="73"/>
                          <a:pt x="117" y="81"/>
                          <a:pt x="114" y="88"/>
                        </a:cubicBezTo>
                        <a:cubicBezTo>
                          <a:pt x="90" y="88"/>
                          <a:pt x="90" y="88"/>
                          <a:pt x="90" y="88"/>
                        </a:cubicBezTo>
                        <a:cubicBezTo>
                          <a:pt x="93" y="81"/>
                          <a:pt x="94" y="73"/>
                          <a:pt x="95" y="65"/>
                        </a:cubicBezTo>
                        <a:close/>
                        <a:moveTo>
                          <a:pt x="110" y="31"/>
                        </a:moveTo>
                        <a:cubicBezTo>
                          <a:pt x="87" y="31"/>
                          <a:pt x="87" y="31"/>
                          <a:pt x="87" y="31"/>
                        </a:cubicBezTo>
                        <a:cubicBezTo>
                          <a:pt x="83" y="21"/>
                          <a:pt x="77" y="12"/>
                          <a:pt x="72" y="6"/>
                        </a:cubicBezTo>
                        <a:cubicBezTo>
                          <a:pt x="88" y="9"/>
                          <a:pt x="102" y="18"/>
                          <a:pt x="110" y="31"/>
                        </a:cubicBezTo>
                        <a:close/>
                        <a:moveTo>
                          <a:pt x="53" y="6"/>
                        </a:moveTo>
                        <a:cubicBezTo>
                          <a:pt x="49" y="12"/>
                          <a:pt x="43" y="21"/>
                          <a:pt x="38" y="31"/>
                        </a:cubicBezTo>
                        <a:cubicBezTo>
                          <a:pt x="15" y="31"/>
                          <a:pt x="15" y="31"/>
                          <a:pt x="15" y="31"/>
                        </a:cubicBezTo>
                        <a:cubicBezTo>
                          <a:pt x="24" y="18"/>
                          <a:pt x="38" y="9"/>
                          <a:pt x="53" y="6"/>
                        </a:cubicBezTo>
                        <a:close/>
                        <a:moveTo>
                          <a:pt x="15" y="94"/>
                        </a:moveTo>
                        <a:cubicBezTo>
                          <a:pt x="38" y="94"/>
                          <a:pt x="38" y="94"/>
                          <a:pt x="38" y="94"/>
                        </a:cubicBezTo>
                        <a:cubicBezTo>
                          <a:pt x="43" y="104"/>
                          <a:pt x="49" y="112"/>
                          <a:pt x="53" y="118"/>
                        </a:cubicBezTo>
                        <a:cubicBezTo>
                          <a:pt x="38" y="116"/>
                          <a:pt x="24" y="106"/>
                          <a:pt x="15" y="94"/>
                        </a:cubicBezTo>
                        <a:close/>
                        <a:moveTo>
                          <a:pt x="72" y="118"/>
                        </a:moveTo>
                        <a:cubicBezTo>
                          <a:pt x="77" y="112"/>
                          <a:pt x="83" y="104"/>
                          <a:pt x="87" y="94"/>
                        </a:cubicBezTo>
                        <a:cubicBezTo>
                          <a:pt x="110" y="94"/>
                          <a:pt x="110" y="94"/>
                          <a:pt x="110" y="94"/>
                        </a:cubicBezTo>
                        <a:cubicBezTo>
                          <a:pt x="102" y="106"/>
                          <a:pt x="88" y="116"/>
                          <a:pt x="72" y="118"/>
                        </a:cubicBez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195" name="Group 194">
                    <a:extLst>
                      <a:ext uri="{FF2B5EF4-FFF2-40B4-BE49-F238E27FC236}">
                        <a16:creationId xmlns:a16="http://schemas.microsoft.com/office/drawing/2014/main" xmlns="" id="{F7B82348-E33F-4013-BAD3-2908C372C4F0}"/>
                      </a:ext>
                    </a:extLst>
                  </p:cNvPr>
                  <p:cNvGrpSpPr/>
                  <p:nvPr/>
                </p:nvGrpSpPr>
                <p:grpSpPr>
                  <a:xfrm>
                    <a:off x="1408430" y="2453005"/>
                    <a:ext cx="237490" cy="237490"/>
                    <a:chOff x="1374140" y="2453005"/>
                    <a:chExt cx="237490" cy="237490"/>
                  </a:xfrm>
                </p:grpSpPr>
                <p:sp>
                  <p:nvSpPr>
                    <p:cNvPr id="204" name="Oval 5">
                      <a:extLst>
                        <a:ext uri="{FF2B5EF4-FFF2-40B4-BE49-F238E27FC236}">
                          <a16:creationId xmlns:a16="http://schemas.microsoft.com/office/drawing/2014/main" xmlns="" id="{9DD4D485-E628-48D8-A7F2-B40DEA722907}"/>
                        </a:ext>
                      </a:extLst>
                    </p:cNvPr>
                    <p:cNvSpPr>
                      <a:spLocks noChangeArrowheads="1"/>
                    </p:cNvSpPr>
                    <p:nvPr/>
                  </p:nvSpPr>
                  <p:spPr bwMode="auto">
                    <a:xfrm>
                      <a:off x="1389713" y="2468578"/>
                      <a:ext cx="206344" cy="205371"/>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6">
                      <a:extLst>
                        <a:ext uri="{FF2B5EF4-FFF2-40B4-BE49-F238E27FC236}">
                          <a16:creationId xmlns:a16="http://schemas.microsoft.com/office/drawing/2014/main" xmlns="" id="{81BC533A-06B9-4B99-8A8C-93271F23A735}"/>
                        </a:ext>
                      </a:extLst>
                    </p:cNvPr>
                    <p:cNvSpPr>
                      <a:spLocks noEditPoints="1"/>
                    </p:cNvSpPr>
                    <p:nvPr/>
                  </p:nvSpPr>
                  <p:spPr bwMode="auto">
                    <a:xfrm>
                      <a:off x="1374140" y="2453005"/>
                      <a:ext cx="237490" cy="237490"/>
                    </a:xfrm>
                    <a:custGeom>
                      <a:avLst/>
                      <a:gdLst>
                        <a:gd name="T0" fmla="*/ 180 w 180"/>
                        <a:gd name="T1" fmla="*/ 90 h 180"/>
                        <a:gd name="T2" fmla="*/ 90 w 180"/>
                        <a:gd name="T3" fmla="*/ 180 h 180"/>
                        <a:gd name="T4" fmla="*/ 0 w 180"/>
                        <a:gd name="T5" fmla="*/ 90 h 180"/>
                        <a:gd name="T6" fmla="*/ 90 w 180"/>
                        <a:gd name="T7" fmla="*/ 0 h 180"/>
                        <a:gd name="T8" fmla="*/ 180 w 180"/>
                        <a:gd name="T9" fmla="*/ 90 h 180"/>
                        <a:gd name="T10" fmla="*/ 90 w 180"/>
                        <a:gd name="T11" fmla="*/ 16 h 180"/>
                        <a:gd name="T12" fmla="*/ 16 w 180"/>
                        <a:gd name="T13" fmla="*/ 90 h 180"/>
                        <a:gd name="T14" fmla="*/ 90 w 180"/>
                        <a:gd name="T15" fmla="*/ 164 h 180"/>
                        <a:gd name="T16" fmla="*/ 164 w 180"/>
                        <a:gd name="T17" fmla="*/ 90 h 180"/>
                        <a:gd name="T18" fmla="*/ 90 w 180"/>
                        <a:gd name="T19" fmla="*/ 16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180" y="90"/>
                          </a:moveTo>
                          <a:cubicBezTo>
                            <a:pt x="180" y="140"/>
                            <a:pt x="140" y="180"/>
                            <a:pt x="90" y="180"/>
                          </a:cubicBezTo>
                          <a:cubicBezTo>
                            <a:pt x="40" y="180"/>
                            <a:pt x="0" y="140"/>
                            <a:pt x="0" y="90"/>
                          </a:cubicBezTo>
                          <a:cubicBezTo>
                            <a:pt x="0" y="40"/>
                            <a:pt x="40" y="0"/>
                            <a:pt x="90" y="0"/>
                          </a:cubicBezTo>
                          <a:cubicBezTo>
                            <a:pt x="140" y="0"/>
                            <a:pt x="180" y="40"/>
                            <a:pt x="180" y="90"/>
                          </a:cubicBezTo>
                          <a:close/>
                          <a:moveTo>
                            <a:pt x="90" y="16"/>
                          </a:moveTo>
                          <a:cubicBezTo>
                            <a:pt x="49" y="16"/>
                            <a:pt x="16" y="49"/>
                            <a:pt x="16" y="90"/>
                          </a:cubicBezTo>
                          <a:cubicBezTo>
                            <a:pt x="16" y="131"/>
                            <a:pt x="49" y="164"/>
                            <a:pt x="90" y="164"/>
                          </a:cubicBezTo>
                          <a:cubicBezTo>
                            <a:pt x="131" y="164"/>
                            <a:pt x="164" y="131"/>
                            <a:pt x="164" y="90"/>
                          </a:cubicBezTo>
                          <a:cubicBezTo>
                            <a:pt x="164" y="49"/>
                            <a:pt x="131" y="16"/>
                            <a:pt x="90" y="16"/>
                          </a:cubicBezTo>
                          <a:close/>
                        </a:path>
                      </a:pathLst>
                    </a:custGeom>
                    <a:solidFill>
                      <a:srgbClr val="53565A"/>
                    </a:solidFill>
                    <a:ln>
                      <a:noFill/>
                    </a:ln>
                  </p:spPr>
                  <p:txBody>
                    <a:bodyPr vert="horz" wrap="square" lIns="91440" tIns="45720" rIns="91440" bIns="45720" numCol="1" anchor="t" anchorCtr="0" compatLnSpc="1">
                      <a:prstTxWarp prst="textNoShape">
                        <a:avLst/>
                      </a:prstTxWarp>
                    </a:bodyPr>
                    <a:lstStyle/>
                    <a:p>
                      <a:endParaRPr lang="en-US"/>
                    </a:p>
                  </p:txBody>
                </p:sp>
                <p:sp>
                  <p:nvSpPr>
                    <p:cNvPr id="206" name="Freeform 13">
                      <a:extLst>
                        <a:ext uri="{FF2B5EF4-FFF2-40B4-BE49-F238E27FC236}">
                          <a16:creationId xmlns:a16="http://schemas.microsoft.com/office/drawing/2014/main" xmlns="" id="{293EF85B-3480-45DE-9D4C-558AD3B30DFB}"/>
                        </a:ext>
                      </a:extLst>
                    </p:cNvPr>
                    <p:cNvSpPr>
                      <a:spLocks/>
                    </p:cNvSpPr>
                    <p:nvPr/>
                  </p:nvSpPr>
                  <p:spPr bwMode="auto">
                    <a:xfrm>
                      <a:off x="1424196" y="2506981"/>
                      <a:ext cx="136416" cy="132624"/>
                    </a:xfrm>
                    <a:custGeom>
                      <a:avLst/>
                      <a:gdLst>
                        <a:gd name="T0" fmla="*/ 30 w 72"/>
                        <a:gd name="T1" fmla="*/ 70 h 70"/>
                        <a:gd name="T2" fmla="*/ 0 w 72"/>
                        <a:gd name="T3" fmla="*/ 40 h 70"/>
                        <a:gd name="T4" fmla="*/ 11 w 72"/>
                        <a:gd name="T5" fmla="*/ 27 h 70"/>
                        <a:gd name="T6" fmla="*/ 27 w 72"/>
                        <a:gd name="T7" fmla="*/ 43 h 70"/>
                        <a:gd name="T8" fmla="*/ 58 w 72"/>
                        <a:gd name="T9" fmla="*/ 0 h 70"/>
                        <a:gd name="T10" fmla="*/ 72 w 72"/>
                        <a:gd name="T11" fmla="*/ 10 h 70"/>
                        <a:gd name="T12" fmla="*/ 30 w 72"/>
                        <a:gd name="T13" fmla="*/ 70 h 70"/>
                      </a:gdLst>
                      <a:ahLst/>
                      <a:cxnLst>
                        <a:cxn ang="0">
                          <a:pos x="T0" y="T1"/>
                        </a:cxn>
                        <a:cxn ang="0">
                          <a:pos x="T2" y="T3"/>
                        </a:cxn>
                        <a:cxn ang="0">
                          <a:pos x="T4" y="T5"/>
                        </a:cxn>
                        <a:cxn ang="0">
                          <a:pos x="T6" y="T7"/>
                        </a:cxn>
                        <a:cxn ang="0">
                          <a:pos x="T8" y="T9"/>
                        </a:cxn>
                        <a:cxn ang="0">
                          <a:pos x="T10" y="T11"/>
                        </a:cxn>
                        <a:cxn ang="0">
                          <a:pos x="T12" y="T13"/>
                        </a:cxn>
                      </a:cxnLst>
                      <a:rect l="0" t="0" r="r" b="b"/>
                      <a:pathLst>
                        <a:path w="72" h="70">
                          <a:moveTo>
                            <a:pt x="30" y="70"/>
                          </a:moveTo>
                          <a:lnTo>
                            <a:pt x="0" y="40"/>
                          </a:lnTo>
                          <a:lnTo>
                            <a:pt x="11" y="27"/>
                          </a:lnTo>
                          <a:lnTo>
                            <a:pt x="27" y="43"/>
                          </a:lnTo>
                          <a:lnTo>
                            <a:pt x="58" y="0"/>
                          </a:lnTo>
                          <a:lnTo>
                            <a:pt x="72" y="10"/>
                          </a:lnTo>
                          <a:lnTo>
                            <a:pt x="30" y="70"/>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96" name="Group 195">
                    <a:extLst>
                      <a:ext uri="{FF2B5EF4-FFF2-40B4-BE49-F238E27FC236}">
                        <a16:creationId xmlns:a16="http://schemas.microsoft.com/office/drawing/2014/main" xmlns="" id="{C3958A2C-D4E1-41C2-9AC6-078770A15434}"/>
                      </a:ext>
                    </a:extLst>
                  </p:cNvPr>
                  <p:cNvGrpSpPr/>
                  <p:nvPr/>
                </p:nvGrpSpPr>
                <p:grpSpPr>
                  <a:xfrm>
                    <a:off x="1093153" y="2453005"/>
                    <a:ext cx="237490" cy="237490"/>
                    <a:chOff x="1089343" y="2453005"/>
                    <a:chExt cx="237490" cy="237490"/>
                  </a:xfrm>
                </p:grpSpPr>
                <p:sp>
                  <p:nvSpPr>
                    <p:cNvPr id="201" name="Oval 5">
                      <a:extLst>
                        <a:ext uri="{FF2B5EF4-FFF2-40B4-BE49-F238E27FC236}">
                          <a16:creationId xmlns:a16="http://schemas.microsoft.com/office/drawing/2014/main" xmlns="" id="{25509F7F-E349-4489-80BD-FC28EEFC7EDA}"/>
                        </a:ext>
                      </a:extLst>
                    </p:cNvPr>
                    <p:cNvSpPr>
                      <a:spLocks noChangeArrowheads="1"/>
                    </p:cNvSpPr>
                    <p:nvPr/>
                  </p:nvSpPr>
                  <p:spPr bwMode="auto">
                    <a:xfrm>
                      <a:off x="1104916" y="2468578"/>
                      <a:ext cx="206344" cy="205371"/>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6">
                      <a:extLst>
                        <a:ext uri="{FF2B5EF4-FFF2-40B4-BE49-F238E27FC236}">
                          <a16:creationId xmlns:a16="http://schemas.microsoft.com/office/drawing/2014/main" xmlns="" id="{F2D209A7-EABB-4746-A129-F20F61A65222}"/>
                        </a:ext>
                      </a:extLst>
                    </p:cNvPr>
                    <p:cNvSpPr>
                      <a:spLocks noEditPoints="1"/>
                    </p:cNvSpPr>
                    <p:nvPr/>
                  </p:nvSpPr>
                  <p:spPr bwMode="auto">
                    <a:xfrm>
                      <a:off x="1089343" y="2453005"/>
                      <a:ext cx="237490" cy="237490"/>
                    </a:xfrm>
                    <a:custGeom>
                      <a:avLst/>
                      <a:gdLst>
                        <a:gd name="T0" fmla="*/ 180 w 180"/>
                        <a:gd name="T1" fmla="*/ 90 h 180"/>
                        <a:gd name="T2" fmla="*/ 90 w 180"/>
                        <a:gd name="T3" fmla="*/ 180 h 180"/>
                        <a:gd name="T4" fmla="*/ 0 w 180"/>
                        <a:gd name="T5" fmla="*/ 90 h 180"/>
                        <a:gd name="T6" fmla="*/ 90 w 180"/>
                        <a:gd name="T7" fmla="*/ 0 h 180"/>
                        <a:gd name="T8" fmla="*/ 180 w 180"/>
                        <a:gd name="T9" fmla="*/ 90 h 180"/>
                        <a:gd name="T10" fmla="*/ 90 w 180"/>
                        <a:gd name="T11" fmla="*/ 16 h 180"/>
                        <a:gd name="T12" fmla="*/ 16 w 180"/>
                        <a:gd name="T13" fmla="*/ 90 h 180"/>
                        <a:gd name="T14" fmla="*/ 90 w 180"/>
                        <a:gd name="T15" fmla="*/ 164 h 180"/>
                        <a:gd name="T16" fmla="*/ 164 w 180"/>
                        <a:gd name="T17" fmla="*/ 90 h 180"/>
                        <a:gd name="T18" fmla="*/ 90 w 180"/>
                        <a:gd name="T19" fmla="*/ 16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180" y="90"/>
                          </a:moveTo>
                          <a:cubicBezTo>
                            <a:pt x="180" y="140"/>
                            <a:pt x="140" y="180"/>
                            <a:pt x="90" y="180"/>
                          </a:cubicBezTo>
                          <a:cubicBezTo>
                            <a:pt x="40" y="180"/>
                            <a:pt x="0" y="140"/>
                            <a:pt x="0" y="90"/>
                          </a:cubicBezTo>
                          <a:cubicBezTo>
                            <a:pt x="0" y="40"/>
                            <a:pt x="40" y="0"/>
                            <a:pt x="90" y="0"/>
                          </a:cubicBezTo>
                          <a:cubicBezTo>
                            <a:pt x="140" y="0"/>
                            <a:pt x="180" y="40"/>
                            <a:pt x="180" y="90"/>
                          </a:cubicBezTo>
                          <a:close/>
                          <a:moveTo>
                            <a:pt x="90" y="16"/>
                          </a:moveTo>
                          <a:cubicBezTo>
                            <a:pt x="49" y="16"/>
                            <a:pt x="16" y="49"/>
                            <a:pt x="16" y="90"/>
                          </a:cubicBezTo>
                          <a:cubicBezTo>
                            <a:pt x="16" y="131"/>
                            <a:pt x="49" y="164"/>
                            <a:pt x="90" y="164"/>
                          </a:cubicBezTo>
                          <a:cubicBezTo>
                            <a:pt x="131" y="164"/>
                            <a:pt x="164" y="131"/>
                            <a:pt x="164" y="90"/>
                          </a:cubicBezTo>
                          <a:cubicBezTo>
                            <a:pt x="164" y="49"/>
                            <a:pt x="131" y="16"/>
                            <a:pt x="90" y="16"/>
                          </a:cubicBezTo>
                          <a:close/>
                        </a:path>
                      </a:pathLst>
                    </a:custGeom>
                    <a:solidFill>
                      <a:srgbClr val="53565A"/>
                    </a:solidFill>
                    <a:ln>
                      <a:noFill/>
                    </a:ln>
                  </p:spPr>
                  <p:txBody>
                    <a:bodyPr vert="horz" wrap="square" lIns="91440" tIns="45720" rIns="91440" bIns="45720" numCol="1" anchor="t" anchorCtr="0" compatLnSpc="1">
                      <a:prstTxWarp prst="textNoShape">
                        <a:avLst/>
                      </a:prstTxWarp>
                    </a:bodyPr>
                    <a:lstStyle/>
                    <a:p>
                      <a:endParaRPr lang="en-US"/>
                    </a:p>
                  </p:txBody>
                </p:sp>
                <p:sp>
                  <p:nvSpPr>
                    <p:cNvPr id="203" name="Freeform 888">
                      <a:extLst>
                        <a:ext uri="{FF2B5EF4-FFF2-40B4-BE49-F238E27FC236}">
                          <a16:creationId xmlns:a16="http://schemas.microsoft.com/office/drawing/2014/main" xmlns="" id="{06E88CEF-1482-45EC-B5AB-24B189CFE327}"/>
                        </a:ext>
                      </a:extLst>
                    </p:cNvPr>
                    <p:cNvSpPr>
                      <a:spLocks noEditPoints="1"/>
                    </p:cNvSpPr>
                    <p:nvPr/>
                  </p:nvSpPr>
                  <p:spPr bwMode="auto">
                    <a:xfrm>
                      <a:off x="1135616" y="2495732"/>
                      <a:ext cx="149585" cy="134871"/>
                    </a:xfrm>
                    <a:custGeom>
                      <a:avLst/>
                      <a:gdLst>
                        <a:gd name="T0" fmla="*/ 1 w 29"/>
                        <a:gd name="T1" fmla="*/ 20 h 26"/>
                        <a:gd name="T2" fmla="*/ 2 w 29"/>
                        <a:gd name="T3" fmla="*/ 16 h 26"/>
                        <a:gd name="T4" fmla="*/ 6 w 29"/>
                        <a:gd name="T5" fmla="*/ 14 h 26"/>
                        <a:gd name="T6" fmla="*/ 10 w 29"/>
                        <a:gd name="T7" fmla="*/ 23 h 26"/>
                        <a:gd name="T8" fmla="*/ 3 w 29"/>
                        <a:gd name="T9" fmla="*/ 23 h 26"/>
                        <a:gd name="T10" fmla="*/ 2 w 29"/>
                        <a:gd name="T11" fmla="*/ 22 h 26"/>
                        <a:gd name="T12" fmla="*/ 11 w 29"/>
                        <a:gd name="T13" fmla="*/ 25 h 26"/>
                        <a:gd name="T14" fmla="*/ 14 w 29"/>
                        <a:gd name="T15" fmla="*/ 24 h 26"/>
                        <a:gd name="T16" fmla="*/ 16 w 29"/>
                        <a:gd name="T17" fmla="*/ 25 h 26"/>
                        <a:gd name="T18" fmla="*/ 26 w 29"/>
                        <a:gd name="T19" fmla="*/ 23 h 26"/>
                        <a:gd name="T20" fmla="*/ 25 w 29"/>
                        <a:gd name="T21" fmla="*/ 22 h 26"/>
                        <a:gd name="T22" fmla="*/ 19 w 29"/>
                        <a:gd name="T23" fmla="*/ 24 h 26"/>
                        <a:gd name="T24" fmla="*/ 21 w 29"/>
                        <a:gd name="T25" fmla="*/ 14 h 26"/>
                        <a:gd name="T26" fmla="*/ 26 w 29"/>
                        <a:gd name="T27" fmla="*/ 18 h 26"/>
                        <a:gd name="T28" fmla="*/ 27 w 29"/>
                        <a:gd name="T29" fmla="*/ 21 h 26"/>
                        <a:gd name="T30" fmla="*/ 22 w 29"/>
                        <a:gd name="T31" fmla="*/ 10 h 26"/>
                        <a:gd name="T32" fmla="*/ 22 w 29"/>
                        <a:gd name="T33" fmla="*/ 9 h 26"/>
                        <a:gd name="T34" fmla="*/ 21 w 29"/>
                        <a:gd name="T35" fmla="*/ 4 h 26"/>
                        <a:gd name="T36" fmla="*/ 15 w 29"/>
                        <a:gd name="T37" fmla="*/ 0 h 26"/>
                        <a:gd name="T38" fmla="*/ 16 w 29"/>
                        <a:gd name="T39" fmla="*/ 1 h 26"/>
                        <a:gd name="T40" fmla="*/ 19 w 29"/>
                        <a:gd name="T41" fmla="*/ 7 h 26"/>
                        <a:gd name="T42" fmla="*/ 14 w 29"/>
                        <a:gd name="T43" fmla="*/ 7 h 26"/>
                        <a:gd name="T44" fmla="*/ 8 w 29"/>
                        <a:gd name="T45" fmla="*/ 6 h 26"/>
                        <a:gd name="T46" fmla="*/ 12 w 29"/>
                        <a:gd name="T47" fmla="*/ 1 h 26"/>
                        <a:gd name="T48" fmla="*/ 13 w 29"/>
                        <a:gd name="T49" fmla="*/ 0 h 26"/>
                        <a:gd name="T50" fmla="*/ 6 w 29"/>
                        <a:gd name="T51" fmla="*/ 8 h 26"/>
                        <a:gd name="T52" fmla="*/ 4 w 29"/>
                        <a:gd name="T53" fmla="*/ 11 h 26"/>
                        <a:gd name="T54" fmla="*/ 0 w 29"/>
                        <a:gd name="T55" fmla="*/ 21 h 26"/>
                        <a:gd name="T56" fmla="*/ 19 w 29"/>
                        <a:gd name="T57" fmla="*/ 13 h 26"/>
                        <a:gd name="T58" fmla="*/ 16 w 29"/>
                        <a:gd name="T59" fmla="*/ 19 h 26"/>
                        <a:gd name="T60" fmla="*/ 18 w 29"/>
                        <a:gd name="T61" fmla="*/ 14 h 26"/>
                        <a:gd name="T62" fmla="*/ 14 w 29"/>
                        <a:gd name="T63" fmla="*/ 9 h 26"/>
                        <a:gd name="T64" fmla="*/ 17 w 29"/>
                        <a:gd name="T65" fmla="*/ 10 h 26"/>
                        <a:gd name="T66" fmla="*/ 14 w 29"/>
                        <a:gd name="T67" fmla="*/ 9 h 26"/>
                        <a:gd name="T68" fmla="*/ 10 w 29"/>
                        <a:gd name="T69" fmla="*/ 15 h 26"/>
                        <a:gd name="T70" fmla="*/ 12 w 29"/>
                        <a:gd name="T71" fmla="*/ 19 h 26"/>
                        <a:gd name="T72" fmla="*/ 8 w 29"/>
                        <a:gd name="T73" fmla="*/ 14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9" h="26">
                          <a:moveTo>
                            <a:pt x="1" y="20"/>
                          </a:moveTo>
                          <a:cubicBezTo>
                            <a:pt x="1" y="20"/>
                            <a:pt x="1" y="20"/>
                            <a:pt x="1" y="20"/>
                          </a:cubicBezTo>
                          <a:cubicBezTo>
                            <a:pt x="1" y="20"/>
                            <a:pt x="1" y="19"/>
                            <a:pt x="1" y="19"/>
                          </a:cubicBezTo>
                          <a:cubicBezTo>
                            <a:pt x="1" y="18"/>
                            <a:pt x="1" y="17"/>
                            <a:pt x="2" y="16"/>
                          </a:cubicBezTo>
                          <a:cubicBezTo>
                            <a:pt x="3" y="14"/>
                            <a:pt x="4" y="13"/>
                            <a:pt x="6" y="13"/>
                          </a:cubicBezTo>
                          <a:cubicBezTo>
                            <a:pt x="6" y="14"/>
                            <a:pt x="6" y="14"/>
                            <a:pt x="6" y="14"/>
                          </a:cubicBezTo>
                          <a:cubicBezTo>
                            <a:pt x="6" y="18"/>
                            <a:pt x="8" y="20"/>
                            <a:pt x="11" y="21"/>
                          </a:cubicBezTo>
                          <a:cubicBezTo>
                            <a:pt x="11" y="22"/>
                            <a:pt x="10" y="23"/>
                            <a:pt x="10" y="23"/>
                          </a:cubicBezTo>
                          <a:cubicBezTo>
                            <a:pt x="8" y="24"/>
                            <a:pt x="6" y="24"/>
                            <a:pt x="5" y="24"/>
                          </a:cubicBezTo>
                          <a:cubicBezTo>
                            <a:pt x="4" y="23"/>
                            <a:pt x="4" y="23"/>
                            <a:pt x="3" y="23"/>
                          </a:cubicBezTo>
                          <a:cubicBezTo>
                            <a:pt x="3" y="22"/>
                            <a:pt x="3" y="22"/>
                            <a:pt x="3" y="22"/>
                          </a:cubicBezTo>
                          <a:cubicBezTo>
                            <a:pt x="2" y="22"/>
                            <a:pt x="2" y="22"/>
                            <a:pt x="2" y="22"/>
                          </a:cubicBezTo>
                          <a:cubicBezTo>
                            <a:pt x="2" y="23"/>
                            <a:pt x="2" y="23"/>
                            <a:pt x="2" y="23"/>
                          </a:cubicBezTo>
                          <a:cubicBezTo>
                            <a:pt x="4" y="25"/>
                            <a:pt x="8" y="26"/>
                            <a:pt x="11" y="25"/>
                          </a:cubicBezTo>
                          <a:cubicBezTo>
                            <a:pt x="12" y="25"/>
                            <a:pt x="12" y="25"/>
                            <a:pt x="13" y="24"/>
                          </a:cubicBezTo>
                          <a:cubicBezTo>
                            <a:pt x="14" y="24"/>
                            <a:pt x="14" y="24"/>
                            <a:pt x="14" y="24"/>
                          </a:cubicBezTo>
                          <a:cubicBezTo>
                            <a:pt x="14" y="24"/>
                            <a:pt x="14" y="24"/>
                            <a:pt x="14" y="24"/>
                          </a:cubicBezTo>
                          <a:cubicBezTo>
                            <a:pt x="15" y="24"/>
                            <a:pt x="15" y="25"/>
                            <a:pt x="16" y="25"/>
                          </a:cubicBezTo>
                          <a:cubicBezTo>
                            <a:pt x="17" y="26"/>
                            <a:pt x="19" y="26"/>
                            <a:pt x="20" y="26"/>
                          </a:cubicBezTo>
                          <a:cubicBezTo>
                            <a:pt x="22" y="25"/>
                            <a:pt x="24" y="24"/>
                            <a:pt x="26" y="23"/>
                          </a:cubicBezTo>
                          <a:cubicBezTo>
                            <a:pt x="25" y="22"/>
                            <a:pt x="25" y="22"/>
                            <a:pt x="25" y="22"/>
                          </a:cubicBezTo>
                          <a:cubicBezTo>
                            <a:pt x="25" y="22"/>
                            <a:pt x="25" y="22"/>
                            <a:pt x="25" y="22"/>
                          </a:cubicBezTo>
                          <a:cubicBezTo>
                            <a:pt x="24" y="23"/>
                            <a:pt x="24" y="23"/>
                            <a:pt x="24" y="23"/>
                          </a:cubicBezTo>
                          <a:cubicBezTo>
                            <a:pt x="23" y="24"/>
                            <a:pt x="21" y="24"/>
                            <a:pt x="19" y="24"/>
                          </a:cubicBezTo>
                          <a:cubicBezTo>
                            <a:pt x="18" y="23"/>
                            <a:pt x="17" y="22"/>
                            <a:pt x="16" y="21"/>
                          </a:cubicBezTo>
                          <a:cubicBezTo>
                            <a:pt x="19" y="20"/>
                            <a:pt x="21" y="18"/>
                            <a:pt x="21" y="14"/>
                          </a:cubicBezTo>
                          <a:cubicBezTo>
                            <a:pt x="21" y="14"/>
                            <a:pt x="21" y="13"/>
                            <a:pt x="21" y="13"/>
                          </a:cubicBezTo>
                          <a:cubicBezTo>
                            <a:pt x="23" y="13"/>
                            <a:pt x="26" y="15"/>
                            <a:pt x="26" y="18"/>
                          </a:cubicBezTo>
                          <a:cubicBezTo>
                            <a:pt x="27" y="18"/>
                            <a:pt x="27" y="19"/>
                            <a:pt x="26" y="20"/>
                          </a:cubicBezTo>
                          <a:cubicBezTo>
                            <a:pt x="27" y="21"/>
                            <a:pt x="27" y="21"/>
                            <a:pt x="27" y="21"/>
                          </a:cubicBezTo>
                          <a:cubicBezTo>
                            <a:pt x="29" y="17"/>
                            <a:pt x="27" y="12"/>
                            <a:pt x="23" y="11"/>
                          </a:cubicBezTo>
                          <a:cubicBezTo>
                            <a:pt x="23" y="10"/>
                            <a:pt x="22" y="10"/>
                            <a:pt x="22" y="10"/>
                          </a:cubicBezTo>
                          <a:cubicBezTo>
                            <a:pt x="22" y="10"/>
                            <a:pt x="22" y="10"/>
                            <a:pt x="22" y="10"/>
                          </a:cubicBezTo>
                          <a:cubicBezTo>
                            <a:pt x="22" y="9"/>
                            <a:pt x="22" y="9"/>
                            <a:pt x="22" y="9"/>
                          </a:cubicBezTo>
                          <a:cubicBezTo>
                            <a:pt x="22" y="9"/>
                            <a:pt x="22" y="8"/>
                            <a:pt x="22" y="7"/>
                          </a:cubicBezTo>
                          <a:cubicBezTo>
                            <a:pt x="22" y="6"/>
                            <a:pt x="21" y="5"/>
                            <a:pt x="21" y="4"/>
                          </a:cubicBezTo>
                          <a:cubicBezTo>
                            <a:pt x="20" y="2"/>
                            <a:pt x="17" y="0"/>
                            <a:pt x="15" y="0"/>
                          </a:cubicBezTo>
                          <a:cubicBezTo>
                            <a:pt x="15" y="0"/>
                            <a:pt x="15" y="0"/>
                            <a:pt x="15" y="0"/>
                          </a:cubicBezTo>
                          <a:cubicBezTo>
                            <a:pt x="15" y="1"/>
                            <a:pt x="15" y="1"/>
                            <a:pt x="15" y="1"/>
                          </a:cubicBezTo>
                          <a:cubicBezTo>
                            <a:pt x="16" y="1"/>
                            <a:pt x="16" y="1"/>
                            <a:pt x="16" y="1"/>
                          </a:cubicBezTo>
                          <a:cubicBezTo>
                            <a:pt x="16" y="1"/>
                            <a:pt x="17" y="2"/>
                            <a:pt x="18" y="2"/>
                          </a:cubicBezTo>
                          <a:cubicBezTo>
                            <a:pt x="19" y="4"/>
                            <a:pt x="20" y="5"/>
                            <a:pt x="19" y="7"/>
                          </a:cubicBezTo>
                          <a:cubicBezTo>
                            <a:pt x="19" y="8"/>
                            <a:pt x="19" y="8"/>
                            <a:pt x="19" y="9"/>
                          </a:cubicBezTo>
                          <a:cubicBezTo>
                            <a:pt x="17" y="7"/>
                            <a:pt x="16" y="7"/>
                            <a:pt x="14" y="7"/>
                          </a:cubicBezTo>
                          <a:cubicBezTo>
                            <a:pt x="12" y="7"/>
                            <a:pt x="10" y="7"/>
                            <a:pt x="9" y="9"/>
                          </a:cubicBezTo>
                          <a:cubicBezTo>
                            <a:pt x="8" y="8"/>
                            <a:pt x="8" y="7"/>
                            <a:pt x="8" y="6"/>
                          </a:cubicBezTo>
                          <a:cubicBezTo>
                            <a:pt x="8" y="4"/>
                            <a:pt x="9" y="3"/>
                            <a:pt x="10" y="2"/>
                          </a:cubicBezTo>
                          <a:cubicBezTo>
                            <a:pt x="11" y="2"/>
                            <a:pt x="12" y="1"/>
                            <a:pt x="12" y="1"/>
                          </a:cubicBezTo>
                          <a:cubicBezTo>
                            <a:pt x="13" y="0"/>
                            <a:pt x="13" y="0"/>
                            <a:pt x="13" y="0"/>
                          </a:cubicBezTo>
                          <a:cubicBezTo>
                            <a:pt x="13" y="0"/>
                            <a:pt x="13" y="0"/>
                            <a:pt x="13" y="0"/>
                          </a:cubicBezTo>
                          <a:cubicBezTo>
                            <a:pt x="9" y="0"/>
                            <a:pt x="7" y="3"/>
                            <a:pt x="6" y="6"/>
                          </a:cubicBezTo>
                          <a:cubicBezTo>
                            <a:pt x="6" y="7"/>
                            <a:pt x="6" y="7"/>
                            <a:pt x="6" y="8"/>
                          </a:cubicBezTo>
                          <a:cubicBezTo>
                            <a:pt x="6" y="9"/>
                            <a:pt x="6" y="9"/>
                            <a:pt x="6" y="10"/>
                          </a:cubicBezTo>
                          <a:cubicBezTo>
                            <a:pt x="6" y="10"/>
                            <a:pt x="5" y="10"/>
                            <a:pt x="4" y="11"/>
                          </a:cubicBezTo>
                          <a:cubicBezTo>
                            <a:pt x="3" y="11"/>
                            <a:pt x="2" y="12"/>
                            <a:pt x="1" y="14"/>
                          </a:cubicBezTo>
                          <a:cubicBezTo>
                            <a:pt x="0" y="16"/>
                            <a:pt x="0" y="18"/>
                            <a:pt x="0" y="21"/>
                          </a:cubicBezTo>
                          <a:cubicBezTo>
                            <a:pt x="1" y="21"/>
                            <a:pt x="1" y="20"/>
                            <a:pt x="1" y="20"/>
                          </a:cubicBezTo>
                          <a:moveTo>
                            <a:pt x="19" y="13"/>
                          </a:moveTo>
                          <a:cubicBezTo>
                            <a:pt x="19" y="14"/>
                            <a:pt x="19" y="14"/>
                            <a:pt x="19" y="14"/>
                          </a:cubicBezTo>
                          <a:cubicBezTo>
                            <a:pt x="19" y="16"/>
                            <a:pt x="18" y="18"/>
                            <a:pt x="16" y="19"/>
                          </a:cubicBezTo>
                          <a:cubicBezTo>
                            <a:pt x="16" y="19"/>
                            <a:pt x="16" y="18"/>
                            <a:pt x="16" y="18"/>
                          </a:cubicBezTo>
                          <a:cubicBezTo>
                            <a:pt x="16" y="16"/>
                            <a:pt x="17" y="14"/>
                            <a:pt x="18" y="14"/>
                          </a:cubicBezTo>
                          <a:cubicBezTo>
                            <a:pt x="18" y="14"/>
                            <a:pt x="19" y="14"/>
                            <a:pt x="19" y="13"/>
                          </a:cubicBezTo>
                          <a:moveTo>
                            <a:pt x="14" y="9"/>
                          </a:moveTo>
                          <a:cubicBezTo>
                            <a:pt x="15" y="9"/>
                            <a:pt x="16" y="9"/>
                            <a:pt x="17" y="10"/>
                          </a:cubicBezTo>
                          <a:cubicBezTo>
                            <a:pt x="17" y="10"/>
                            <a:pt x="17" y="10"/>
                            <a:pt x="17" y="10"/>
                          </a:cubicBezTo>
                          <a:cubicBezTo>
                            <a:pt x="17" y="11"/>
                            <a:pt x="14" y="13"/>
                            <a:pt x="10" y="10"/>
                          </a:cubicBezTo>
                          <a:cubicBezTo>
                            <a:pt x="11" y="9"/>
                            <a:pt x="12" y="9"/>
                            <a:pt x="14" y="9"/>
                          </a:cubicBezTo>
                          <a:moveTo>
                            <a:pt x="8" y="14"/>
                          </a:moveTo>
                          <a:cubicBezTo>
                            <a:pt x="9" y="14"/>
                            <a:pt x="10" y="14"/>
                            <a:pt x="10" y="15"/>
                          </a:cubicBezTo>
                          <a:cubicBezTo>
                            <a:pt x="10" y="15"/>
                            <a:pt x="11" y="16"/>
                            <a:pt x="12" y="16"/>
                          </a:cubicBezTo>
                          <a:cubicBezTo>
                            <a:pt x="12" y="17"/>
                            <a:pt x="12" y="18"/>
                            <a:pt x="12" y="19"/>
                          </a:cubicBezTo>
                          <a:cubicBezTo>
                            <a:pt x="10" y="19"/>
                            <a:pt x="8" y="17"/>
                            <a:pt x="8" y="14"/>
                          </a:cubicBezTo>
                          <a:cubicBezTo>
                            <a:pt x="8" y="14"/>
                            <a:pt x="8" y="14"/>
                            <a:pt x="8" y="14"/>
                          </a:cubicBezTo>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97" name="Group 196">
                    <a:extLst>
                      <a:ext uri="{FF2B5EF4-FFF2-40B4-BE49-F238E27FC236}">
                        <a16:creationId xmlns:a16="http://schemas.microsoft.com/office/drawing/2014/main" xmlns="" id="{6B5A4A51-A19D-431F-BE2E-08FB8809CF28}"/>
                      </a:ext>
                    </a:extLst>
                  </p:cNvPr>
                  <p:cNvGrpSpPr/>
                  <p:nvPr/>
                </p:nvGrpSpPr>
                <p:grpSpPr>
                  <a:xfrm>
                    <a:off x="772478" y="2453005"/>
                    <a:ext cx="237490" cy="237490"/>
                    <a:chOff x="791528" y="2453005"/>
                    <a:chExt cx="237490" cy="237490"/>
                  </a:xfrm>
                </p:grpSpPr>
                <p:sp>
                  <p:nvSpPr>
                    <p:cNvPr id="198" name="Oval 5">
                      <a:extLst>
                        <a:ext uri="{FF2B5EF4-FFF2-40B4-BE49-F238E27FC236}">
                          <a16:creationId xmlns:a16="http://schemas.microsoft.com/office/drawing/2014/main" xmlns="" id="{0D9C174F-E2D1-4355-B6F3-85B497D4CB33}"/>
                        </a:ext>
                      </a:extLst>
                    </p:cNvPr>
                    <p:cNvSpPr>
                      <a:spLocks noChangeArrowheads="1"/>
                    </p:cNvSpPr>
                    <p:nvPr/>
                  </p:nvSpPr>
                  <p:spPr bwMode="auto">
                    <a:xfrm>
                      <a:off x="807101" y="2468578"/>
                      <a:ext cx="206344" cy="205371"/>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6">
                      <a:extLst>
                        <a:ext uri="{FF2B5EF4-FFF2-40B4-BE49-F238E27FC236}">
                          <a16:creationId xmlns:a16="http://schemas.microsoft.com/office/drawing/2014/main" xmlns="" id="{D629D899-FF5C-4D59-BB50-E2F6C0C121CD}"/>
                        </a:ext>
                      </a:extLst>
                    </p:cNvPr>
                    <p:cNvSpPr>
                      <a:spLocks noEditPoints="1"/>
                    </p:cNvSpPr>
                    <p:nvPr/>
                  </p:nvSpPr>
                  <p:spPr bwMode="auto">
                    <a:xfrm>
                      <a:off x="791528" y="2453005"/>
                      <a:ext cx="237490" cy="237490"/>
                    </a:xfrm>
                    <a:custGeom>
                      <a:avLst/>
                      <a:gdLst>
                        <a:gd name="T0" fmla="*/ 180 w 180"/>
                        <a:gd name="T1" fmla="*/ 90 h 180"/>
                        <a:gd name="T2" fmla="*/ 90 w 180"/>
                        <a:gd name="T3" fmla="*/ 180 h 180"/>
                        <a:gd name="T4" fmla="*/ 0 w 180"/>
                        <a:gd name="T5" fmla="*/ 90 h 180"/>
                        <a:gd name="T6" fmla="*/ 90 w 180"/>
                        <a:gd name="T7" fmla="*/ 0 h 180"/>
                        <a:gd name="T8" fmla="*/ 180 w 180"/>
                        <a:gd name="T9" fmla="*/ 90 h 180"/>
                        <a:gd name="T10" fmla="*/ 90 w 180"/>
                        <a:gd name="T11" fmla="*/ 16 h 180"/>
                        <a:gd name="T12" fmla="*/ 16 w 180"/>
                        <a:gd name="T13" fmla="*/ 90 h 180"/>
                        <a:gd name="T14" fmla="*/ 90 w 180"/>
                        <a:gd name="T15" fmla="*/ 164 h 180"/>
                        <a:gd name="T16" fmla="*/ 164 w 180"/>
                        <a:gd name="T17" fmla="*/ 90 h 180"/>
                        <a:gd name="T18" fmla="*/ 90 w 180"/>
                        <a:gd name="T19" fmla="*/ 16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180" y="90"/>
                          </a:moveTo>
                          <a:cubicBezTo>
                            <a:pt x="180" y="140"/>
                            <a:pt x="140" y="180"/>
                            <a:pt x="90" y="180"/>
                          </a:cubicBezTo>
                          <a:cubicBezTo>
                            <a:pt x="40" y="180"/>
                            <a:pt x="0" y="140"/>
                            <a:pt x="0" y="90"/>
                          </a:cubicBezTo>
                          <a:cubicBezTo>
                            <a:pt x="0" y="40"/>
                            <a:pt x="40" y="0"/>
                            <a:pt x="90" y="0"/>
                          </a:cubicBezTo>
                          <a:cubicBezTo>
                            <a:pt x="140" y="0"/>
                            <a:pt x="180" y="40"/>
                            <a:pt x="180" y="90"/>
                          </a:cubicBezTo>
                          <a:close/>
                          <a:moveTo>
                            <a:pt x="90" y="16"/>
                          </a:moveTo>
                          <a:cubicBezTo>
                            <a:pt x="49" y="16"/>
                            <a:pt x="16" y="49"/>
                            <a:pt x="16" y="90"/>
                          </a:cubicBezTo>
                          <a:cubicBezTo>
                            <a:pt x="16" y="131"/>
                            <a:pt x="49" y="164"/>
                            <a:pt x="90" y="164"/>
                          </a:cubicBezTo>
                          <a:cubicBezTo>
                            <a:pt x="131" y="164"/>
                            <a:pt x="164" y="131"/>
                            <a:pt x="164" y="90"/>
                          </a:cubicBezTo>
                          <a:cubicBezTo>
                            <a:pt x="164" y="49"/>
                            <a:pt x="131" y="16"/>
                            <a:pt x="90" y="16"/>
                          </a:cubicBezTo>
                          <a:close/>
                        </a:path>
                      </a:pathLst>
                    </a:custGeom>
                    <a:solidFill>
                      <a:srgbClr val="53565A"/>
                    </a:solidFill>
                    <a:ln>
                      <a:noFill/>
                    </a:ln>
                  </p:spPr>
                  <p:txBody>
                    <a:bodyPr vert="horz" wrap="square" lIns="91440" tIns="45720" rIns="91440" bIns="45720" numCol="1" anchor="t" anchorCtr="0" compatLnSpc="1">
                      <a:prstTxWarp prst="textNoShape">
                        <a:avLst/>
                      </a:prstTxWarp>
                    </a:bodyPr>
                    <a:lstStyle/>
                    <a:p>
                      <a:endParaRPr lang="en-US"/>
                    </a:p>
                  </p:txBody>
                </p:sp>
                <p:sp>
                  <p:nvSpPr>
                    <p:cNvPr id="200" name="Freeform 882">
                      <a:extLst>
                        <a:ext uri="{FF2B5EF4-FFF2-40B4-BE49-F238E27FC236}">
                          <a16:creationId xmlns:a16="http://schemas.microsoft.com/office/drawing/2014/main" xmlns="" id="{24ECF082-D5BF-4000-899D-B220CDACF310}"/>
                        </a:ext>
                      </a:extLst>
                    </p:cNvPr>
                    <p:cNvSpPr>
                      <a:spLocks/>
                    </p:cNvSpPr>
                    <p:nvPr/>
                  </p:nvSpPr>
                  <p:spPr bwMode="auto">
                    <a:xfrm>
                      <a:off x="849498" y="2512897"/>
                      <a:ext cx="117706" cy="117705"/>
                    </a:xfrm>
                    <a:custGeom>
                      <a:avLst/>
                      <a:gdLst>
                        <a:gd name="T0" fmla="*/ 48 w 48"/>
                        <a:gd name="T1" fmla="*/ 8 h 48"/>
                        <a:gd name="T2" fmla="*/ 40 w 48"/>
                        <a:gd name="T3" fmla="*/ 0 h 48"/>
                        <a:gd name="T4" fmla="*/ 23 w 48"/>
                        <a:gd name="T5" fmla="*/ 14 h 48"/>
                        <a:gd name="T6" fmla="*/ 8 w 48"/>
                        <a:gd name="T7" fmla="*/ 0 h 48"/>
                        <a:gd name="T8" fmla="*/ 0 w 48"/>
                        <a:gd name="T9" fmla="*/ 8 h 48"/>
                        <a:gd name="T10" fmla="*/ 15 w 48"/>
                        <a:gd name="T11" fmla="*/ 23 h 48"/>
                        <a:gd name="T12" fmla="*/ 0 w 48"/>
                        <a:gd name="T13" fmla="*/ 37 h 48"/>
                        <a:gd name="T14" fmla="*/ 8 w 48"/>
                        <a:gd name="T15" fmla="*/ 48 h 48"/>
                        <a:gd name="T16" fmla="*/ 23 w 48"/>
                        <a:gd name="T17" fmla="*/ 33 h 48"/>
                        <a:gd name="T18" fmla="*/ 40 w 48"/>
                        <a:gd name="T19" fmla="*/ 48 h 48"/>
                        <a:gd name="T20" fmla="*/ 48 w 48"/>
                        <a:gd name="T21" fmla="*/ 37 h 48"/>
                        <a:gd name="T22" fmla="*/ 34 w 48"/>
                        <a:gd name="T23" fmla="*/ 23 h 48"/>
                        <a:gd name="T24" fmla="*/ 48 w 48"/>
                        <a:gd name="T25" fmla="*/ 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8" h="48">
                          <a:moveTo>
                            <a:pt x="48" y="8"/>
                          </a:moveTo>
                          <a:lnTo>
                            <a:pt x="40" y="0"/>
                          </a:lnTo>
                          <a:lnTo>
                            <a:pt x="23" y="14"/>
                          </a:lnTo>
                          <a:lnTo>
                            <a:pt x="8" y="0"/>
                          </a:lnTo>
                          <a:lnTo>
                            <a:pt x="0" y="8"/>
                          </a:lnTo>
                          <a:lnTo>
                            <a:pt x="15" y="23"/>
                          </a:lnTo>
                          <a:lnTo>
                            <a:pt x="0" y="37"/>
                          </a:lnTo>
                          <a:lnTo>
                            <a:pt x="8" y="48"/>
                          </a:lnTo>
                          <a:lnTo>
                            <a:pt x="23" y="33"/>
                          </a:lnTo>
                          <a:lnTo>
                            <a:pt x="40" y="48"/>
                          </a:lnTo>
                          <a:lnTo>
                            <a:pt x="48" y="37"/>
                          </a:lnTo>
                          <a:lnTo>
                            <a:pt x="34" y="23"/>
                          </a:lnTo>
                          <a:lnTo>
                            <a:pt x="48" y="8"/>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233" name="Group 232">
                  <a:extLst>
                    <a:ext uri="{FF2B5EF4-FFF2-40B4-BE49-F238E27FC236}">
                      <a16:creationId xmlns:a16="http://schemas.microsoft.com/office/drawing/2014/main" xmlns="" id="{4D796B2A-9296-4410-8609-ABB2969B6B45}"/>
                    </a:ext>
                  </a:extLst>
                </p:cNvPr>
                <p:cNvGrpSpPr/>
                <p:nvPr/>
              </p:nvGrpSpPr>
              <p:grpSpPr>
                <a:xfrm>
                  <a:off x="8230297" y="1876425"/>
                  <a:ext cx="464430" cy="304433"/>
                  <a:chOff x="8543752" y="1312912"/>
                  <a:chExt cx="519458" cy="340504"/>
                </a:xfrm>
              </p:grpSpPr>
              <p:grpSp>
                <p:nvGrpSpPr>
                  <p:cNvPr id="208" name="Group 207">
                    <a:extLst>
                      <a:ext uri="{FF2B5EF4-FFF2-40B4-BE49-F238E27FC236}">
                        <a16:creationId xmlns:a16="http://schemas.microsoft.com/office/drawing/2014/main" xmlns="" id="{9F463552-302F-43D5-8797-68ABDABA5448}"/>
                      </a:ext>
                    </a:extLst>
                  </p:cNvPr>
                  <p:cNvGrpSpPr/>
                  <p:nvPr/>
                </p:nvGrpSpPr>
                <p:grpSpPr>
                  <a:xfrm>
                    <a:off x="8543752" y="1312912"/>
                    <a:ext cx="519458" cy="255490"/>
                    <a:chOff x="1033463" y="2438400"/>
                    <a:chExt cx="681038" cy="334963"/>
                  </a:xfrm>
                </p:grpSpPr>
                <p:sp>
                  <p:nvSpPr>
                    <p:cNvPr id="209" name="Freeform 23">
                      <a:extLst>
                        <a:ext uri="{FF2B5EF4-FFF2-40B4-BE49-F238E27FC236}">
                          <a16:creationId xmlns:a16="http://schemas.microsoft.com/office/drawing/2014/main" xmlns="" id="{14B15873-86B4-467F-B3BD-07C599562DC1}"/>
                        </a:ext>
                      </a:extLst>
                    </p:cNvPr>
                    <p:cNvSpPr>
                      <a:spLocks/>
                    </p:cNvSpPr>
                    <p:nvPr/>
                  </p:nvSpPr>
                  <p:spPr bwMode="auto">
                    <a:xfrm>
                      <a:off x="1047751" y="2449513"/>
                      <a:ext cx="654050" cy="309563"/>
                    </a:xfrm>
                    <a:custGeom>
                      <a:avLst/>
                      <a:gdLst>
                        <a:gd name="T0" fmla="*/ 194 w 223"/>
                        <a:gd name="T1" fmla="*/ 105 h 105"/>
                        <a:gd name="T2" fmla="*/ 223 w 223"/>
                        <a:gd name="T3" fmla="*/ 77 h 105"/>
                        <a:gd name="T4" fmla="*/ 194 w 223"/>
                        <a:gd name="T5" fmla="*/ 48 h 105"/>
                        <a:gd name="T6" fmla="*/ 189 w 223"/>
                        <a:gd name="T7" fmla="*/ 49 h 105"/>
                        <a:gd name="T8" fmla="*/ 162 w 223"/>
                        <a:gd name="T9" fmla="*/ 25 h 105"/>
                        <a:gd name="T10" fmla="*/ 151 w 223"/>
                        <a:gd name="T11" fmla="*/ 28 h 105"/>
                        <a:gd name="T12" fmla="*/ 111 w 223"/>
                        <a:gd name="T13" fmla="*/ 0 h 105"/>
                        <a:gd name="T14" fmla="*/ 72 w 223"/>
                        <a:gd name="T15" fmla="*/ 28 h 105"/>
                        <a:gd name="T16" fmla="*/ 60 w 223"/>
                        <a:gd name="T17" fmla="*/ 25 h 105"/>
                        <a:gd name="T18" fmla="*/ 34 w 223"/>
                        <a:gd name="T19" fmla="*/ 49 h 105"/>
                        <a:gd name="T20" fmla="*/ 28 w 223"/>
                        <a:gd name="T21" fmla="*/ 48 h 105"/>
                        <a:gd name="T22" fmla="*/ 0 w 223"/>
                        <a:gd name="T23" fmla="*/ 77 h 105"/>
                        <a:gd name="T24" fmla="*/ 28 w 223"/>
                        <a:gd name="T25" fmla="*/ 105 h 105"/>
                        <a:gd name="T26" fmla="*/ 194 w 223"/>
                        <a:gd name="T2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3" h="105">
                          <a:moveTo>
                            <a:pt x="194" y="105"/>
                          </a:moveTo>
                          <a:cubicBezTo>
                            <a:pt x="210" y="105"/>
                            <a:pt x="223" y="93"/>
                            <a:pt x="223" y="77"/>
                          </a:cubicBezTo>
                          <a:cubicBezTo>
                            <a:pt x="223" y="61"/>
                            <a:pt x="210" y="48"/>
                            <a:pt x="194" y="48"/>
                          </a:cubicBezTo>
                          <a:cubicBezTo>
                            <a:pt x="193" y="48"/>
                            <a:pt x="191" y="49"/>
                            <a:pt x="189" y="49"/>
                          </a:cubicBezTo>
                          <a:cubicBezTo>
                            <a:pt x="187" y="36"/>
                            <a:pt x="176" y="25"/>
                            <a:pt x="162" y="25"/>
                          </a:cubicBezTo>
                          <a:cubicBezTo>
                            <a:pt x="158" y="25"/>
                            <a:pt x="155" y="26"/>
                            <a:pt x="151" y="28"/>
                          </a:cubicBezTo>
                          <a:cubicBezTo>
                            <a:pt x="145" y="12"/>
                            <a:pt x="130" y="0"/>
                            <a:pt x="111" y="0"/>
                          </a:cubicBezTo>
                          <a:cubicBezTo>
                            <a:pt x="93" y="0"/>
                            <a:pt x="78" y="12"/>
                            <a:pt x="72" y="28"/>
                          </a:cubicBezTo>
                          <a:cubicBezTo>
                            <a:pt x="68" y="26"/>
                            <a:pt x="64" y="25"/>
                            <a:pt x="60" y="25"/>
                          </a:cubicBezTo>
                          <a:cubicBezTo>
                            <a:pt x="47" y="25"/>
                            <a:pt x="35" y="36"/>
                            <a:pt x="34" y="49"/>
                          </a:cubicBezTo>
                          <a:cubicBezTo>
                            <a:pt x="32" y="49"/>
                            <a:pt x="30" y="48"/>
                            <a:pt x="28" y="48"/>
                          </a:cubicBezTo>
                          <a:cubicBezTo>
                            <a:pt x="13" y="48"/>
                            <a:pt x="0" y="61"/>
                            <a:pt x="0" y="77"/>
                          </a:cubicBezTo>
                          <a:cubicBezTo>
                            <a:pt x="0" y="93"/>
                            <a:pt x="13" y="105"/>
                            <a:pt x="28" y="105"/>
                          </a:cubicBezTo>
                          <a:cubicBezTo>
                            <a:pt x="194" y="105"/>
                            <a:pt x="194" y="105"/>
                            <a:pt x="194" y="10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0" name="Freeform 24">
                      <a:extLst>
                        <a:ext uri="{FF2B5EF4-FFF2-40B4-BE49-F238E27FC236}">
                          <a16:creationId xmlns:a16="http://schemas.microsoft.com/office/drawing/2014/main" xmlns="" id="{96A3E18D-8CBE-46D8-9D14-F7736D742636}"/>
                        </a:ext>
                      </a:extLst>
                    </p:cNvPr>
                    <p:cNvSpPr>
                      <a:spLocks/>
                    </p:cNvSpPr>
                    <p:nvPr/>
                  </p:nvSpPr>
                  <p:spPr bwMode="auto">
                    <a:xfrm>
                      <a:off x="1373188" y="2449513"/>
                      <a:ext cx="328613" cy="309563"/>
                    </a:xfrm>
                    <a:custGeom>
                      <a:avLst/>
                      <a:gdLst>
                        <a:gd name="T0" fmla="*/ 0 w 112"/>
                        <a:gd name="T1" fmla="*/ 0 h 105"/>
                        <a:gd name="T2" fmla="*/ 0 w 112"/>
                        <a:gd name="T3" fmla="*/ 105 h 105"/>
                        <a:gd name="T4" fmla="*/ 83 w 112"/>
                        <a:gd name="T5" fmla="*/ 105 h 105"/>
                        <a:gd name="T6" fmla="*/ 112 w 112"/>
                        <a:gd name="T7" fmla="*/ 77 h 105"/>
                        <a:gd name="T8" fmla="*/ 83 w 112"/>
                        <a:gd name="T9" fmla="*/ 48 h 105"/>
                        <a:gd name="T10" fmla="*/ 78 w 112"/>
                        <a:gd name="T11" fmla="*/ 49 h 105"/>
                        <a:gd name="T12" fmla="*/ 51 w 112"/>
                        <a:gd name="T13" fmla="*/ 25 h 105"/>
                        <a:gd name="T14" fmla="*/ 40 w 112"/>
                        <a:gd name="T15" fmla="*/ 28 h 105"/>
                        <a:gd name="T16" fmla="*/ 0 w 112"/>
                        <a:gd name="T1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2" h="105">
                          <a:moveTo>
                            <a:pt x="0" y="0"/>
                          </a:moveTo>
                          <a:cubicBezTo>
                            <a:pt x="0" y="105"/>
                            <a:pt x="0" y="105"/>
                            <a:pt x="0" y="105"/>
                          </a:cubicBezTo>
                          <a:cubicBezTo>
                            <a:pt x="83" y="105"/>
                            <a:pt x="83" y="105"/>
                            <a:pt x="83" y="105"/>
                          </a:cubicBezTo>
                          <a:cubicBezTo>
                            <a:pt x="99" y="105"/>
                            <a:pt x="112" y="93"/>
                            <a:pt x="112" y="77"/>
                          </a:cubicBezTo>
                          <a:cubicBezTo>
                            <a:pt x="112" y="61"/>
                            <a:pt x="99" y="48"/>
                            <a:pt x="83" y="48"/>
                          </a:cubicBezTo>
                          <a:cubicBezTo>
                            <a:pt x="82" y="48"/>
                            <a:pt x="80" y="49"/>
                            <a:pt x="78" y="49"/>
                          </a:cubicBezTo>
                          <a:cubicBezTo>
                            <a:pt x="76" y="36"/>
                            <a:pt x="65" y="25"/>
                            <a:pt x="51" y="25"/>
                          </a:cubicBezTo>
                          <a:cubicBezTo>
                            <a:pt x="47" y="25"/>
                            <a:pt x="44" y="26"/>
                            <a:pt x="40" y="28"/>
                          </a:cubicBezTo>
                          <a:cubicBezTo>
                            <a:pt x="34" y="12"/>
                            <a:pt x="19" y="0"/>
                            <a:pt x="0"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1" name="Freeform 25">
                      <a:extLst>
                        <a:ext uri="{FF2B5EF4-FFF2-40B4-BE49-F238E27FC236}">
                          <a16:creationId xmlns:a16="http://schemas.microsoft.com/office/drawing/2014/main" xmlns="" id="{2418A3E4-B184-4EE9-8E31-EAD607BE525D}"/>
                        </a:ext>
                      </a:extLst>
                    </p:cNvPr>
                    <p:cNvSpPr>
                      <a:spLocks noEditPoints="1"/>
                    </p:cNvSpPr>
                    <p:nvPr/>
                  </p:nvSpPr>
                  <p:spPr bwMode="auto">
                    <a:xfrm>
                      <a:off x="1033463" y="2438400"/>
                      <a:ext cx="681038" cy="334963"/>
                    </a:xfrm>
                    <a:custGeom>
                      <a:avLst/>
                      <a:gdLst>
                        <a:gd name="T0" fmla="*/ 199 w 232"/>
                        <a:gd name="T1" fmla="*/ 114 h 114"/>
                        <a:gd name="T2" fmla="*/ 33 w 232"/>
                        <a:gd name="T3" fmla="*/ 114 h 114"/>
                        <a:gd name="T4" fmla="*/ 0 w 232"/>
                        <a:gd name="T5" fmla="*/ 81 h 114"/>
                        <a:gd name="T6" fmla="*/ 35 w 232"/>
                        <a:gd name="T7" fmla="*/ 48 h 114"/>
                        <a:gd name="T8" fmla="*/ 65 w 232"/>
                        <a:gd name="T9" fmla="*/ 25 h 114"/>
                        <a:gd name="T10" fmla="*/ 74 w 232"/>
                        <a:gd name="T11" fmla="*/ 26 h 114"/>
                        <a:gd name="T12" fmla="*/ 116 w 232"/>
                        <a:gd name="T13" fmla="*/ 0 h 114"/>
                        <a:gd name="T14" fmla="*/ 159 w 232"/>
                        <a:gd name="T15" fmla="*/ 26 h 114"/>
                        <a:gd name="T16" fmla="*/ 167 w 232"/>
                        <a:gd name="T17" fmla="*/ 25 h 114"/>
                        <a:gd name="T18" fmla="*/ 198 w 232"/>
                        <a:gd name="T19" fmla="*/ 48 h 114"/>
                        <a:gd name="T20" fmla="*/ 232 w 232"/>
                        <a:gd name="T21" fmla="*/ 81 h 114"/>
                        <a:gd name="T22" fmla="*/ 199 w 232"/>
                        <a:gd name="T23" fmla="*/ 114 h 114"/>
                        <a:gd name="T24" fmla="*/ 33 w 232"/>
                        <a:gd name="T25" fmla="*/ 57 h 114"/>
                        <a:gd name="T26" fmla="*/ 9 w 232"/>
                        <a:gd name="T27" fmla="*/ 81 h 114"/>
                        <a:gd name="T28" fmla="*/ 33 w 232"/>
                        <a:gd name="T29" fmla="*/ 105 h 114"/>
                        <a:gd name="T30" fmla="*/ 199 w 232"/>
                        <a:gd name="T31" fmla="*/ 105 h 114"/>
                        <a:gd name="T32" fmla="*/ 223 w 232"/>
                        <a:gd name="T33" fmla="*/ 81 h 114"/>
                        <a:gd name="T34" fmla="*/ 199 w 232"/>
                        <a:gd name="T35" fmla="*/ 57 h 114"/>
                        <a:gd name="T36" fmla="*/ 195 w 232"/>
                        <a:gd name="T37" fmla="*/ 57 h 114"/>
                        <a:gd name="T38" fmla="*/ 190 w 232"/>
                        <a:gd name="T39" fmla="*/ 58 h 114"/>
                        <a:gd name="T40" fmla="*/ 190 w 232"/>
                        <a:gd name="T41" fmla="*/ 54 h 114"/>
                        <a:gd name="T42" fmla="*/ 167 w 232"/>
                        <a:gd name="T43" fmla="*/ 34 h 114"/>
                        <a:gd name="T44" fmla="*/ 158 w 232"/>
                        <a:gd name="T45" fmla="*/ 36 h 114"/>
                        <a:gd name="T46" fmla="*/ 154 w 232"/>
                        <a:gd name="T47" fmla="*/ 38 h 114"/>
                        <a:gd name="T48" fmla="*/ 152 w 232"/>
                        <a:gd name="T49" fmla="*/ 34 h 114"/>
                        <a:gd name="T50" fmla="*/ 116 w 232"/>
                        <a:gd name="T51" fmla="*/ 9 h 114"/>
                        <a:gd name="T52" fmla="*/ 81 w 232"/>
                        <a:gd name="T53" fmla="*/ 34 h 114"/>
                        <a:gd name="T54" fmla="*/ 79 w 232"/>
                        <a:gd name="T55" fmla="*/ 38 h 114"/>
                        <a:gd name="T56" fmla="*/ 75 w 232"/>
                        <a:gd name="T57" fmla="*/ 36 h 114"/>
                        <a:gd name="T58" fmla="*/ 65 w 232"/>
                        <a:gd name="T59" fmla="*/ 34 h 114"/>
                        <a:gd name="T60" fmla="*/ 43 w 232"/>
                        <a:gd name="T61" fmla="*/ 54 h 114"/>
                        <a:gd name="T62" fmla="*/ 43 w 232"/>
                        <a:gd name="T63" fmla="*/ 58 h 114"/>
                        <a:gd name="T64" fmla="*/ 38 w 232"/>
                        <a:gd name="T65" fmla="*/ 57 h 114"/>
                        <a:gd name="T66" fmla="*/ 33 w 232"/>
                        <a:gd name="T67" fmla="*/ 5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2" h="114">
                          <a:moveTo>
                            <a:pt x="199" y="114"/>
                          </a:moveTo>
                          <a:cubicBezTo>
                            <a:pt x="33" y="114"/>
                            <a:pt x="33" y="114"/>
                            <a:pt x="33" y="114"/>
                          </a:cubicBezTo>
                          <a:cubicBezTo>
                            <a:pt x="15" y="114"/>
                            <a:pt x="0" y="99"/>
                            <a:pt x="0" y="81"/>
                          </a:cubicBezTo>
                          <a:cubicBezTo>
                            <a:pt x="0" y="62"/>
                            <a:pt x="16" y="47"/>
                            <a:pt x="35" y="48"/>
                          </a:cubicBezTo>
                          <a:cubicBezTo>
                            <a:pt x="39" y="34"/>
                            <a:pt x="51" y="25"/>
                            <a:pt x="65" y="25"/>
                          </a:cubicBezTo>
                          <a:cubicBezTo>
                            <a:pt x="68" y="25"/>
                            <a:pt x="71" y="25"/>
                            <a:pt x="74" y="26"/>
                          </a:cubicBezTo>
                          <a:cubicBezTo>
                            <a:pt x="82" y="10"/>
                            <a:pt x="98" y="0"/>
                            <a:pt x="116" y="0"/>
                          </a:cubicBezTo>
                          <a:cubicBezTo>
                            <a:pt x="134" y="0"/>
                            <a:pt x="151" y="10"/>
                            <a:pt x="159" y="26"/>
                          </a:cubicBezTo>
                          <a:cubicBezTo>
                            <a:pt x="161" y="25"/>
                            <a:pt x="164" y="25"/>
                            <a:pt x="167" y="25"/>
                          </a:cubicBezTo>
                          <a:cubicBezTo>
                            <a:pt x="182" y="25"/>
                            <a:pt x="194" y="34"/>
                            <a:pt x="198" y="48"/>
                          </a:cubicBezTo>
                          <a:cubicBezTo>
                            <a:pt x="217" y="47"/>
                            <a:pt x="232" y="62"/>
                            <a:pt x="232" y="81"/>
                          </a:cubicBezTo>
                          <a:cubicBezTo>
                            <a:pt x="232" y="99"/>
                            <a:pt x="218" y="114"/>
                            <a:pt x="199" y="114"/>
                          </a:cubicBezTo>
                          <a:close/>
                          <a:moveTo>
                            <a:pt x="33" y="57"/>
                          </a:moveTo>
                          <a:cubicBezTo>
                            <a:pt x="20" y="57"/>
                            <a:pt x="9" y="68"/>
                            <a:pt x="9" y="81"/>
                          </a:cubicBezTo>
                          <a:cubicBezTo>
                            <a:pt x="9" y="94"/>
                            <a:pt x="20" y="105"/>
                            <a:pt x="33" y="105"/>
                          </a:cubicBezTo>
                          <a:cubicBezTo>
                            <a:pt x="199" y="105"/>
                            <a:pt x="199" y="105"/>
                            <a:pt x="199" y="105"/>
                          </a:cubicBezTo>
                          <a:cubicBezTo>
                            <a:pt x="213" y="105"/>
                            <a:pt x="223" y="94"/>
                            <a:pt x="223" y="81"/>
                          </a:cubicBezTo>
                          <a:cubicBezTo>
                            <a:pt x="223" y="68"/>
                            <a:pt x="213" y="57"/>
                            <a:pt x="199" y="57"/>
                          </a:cubicBezTo>
                          <a:cubicBezTo>
                            <a:pt x="198" y="57"/>
                            <a:pt x="196" y="57"/>
                            <a:pt x="195" y="57"/>
                          </a:cubicBezTo>
                          <a:cubicBezTo>
                            <a:pt x="190" y="58"/>
                            <a:pt x="190" y="58"/>
                            <a:pt x="190" y="58"/>
                          </a:cubicBezTo>
                          <a:cubicBezTo>
                            <a:pt x="190" y="54"/>
                            <a:pt x="190" y="54"/>
                            <a:pt x="190" y="54"/>
                          </a:cubicBezTo>
                          <a:cubicBezTo>
                            <a:pt x="188" y="42"/>
                            <a:pt x="179" y="34"/>
                            <a:pt x="167" y="34"/>
                          </a:cubicBezTo>
                          <a:cubicBezTo>
                            <a:pt x="164" y="34"/>
                            <a:pt x="161" y="35"/>
                            <a:pt x="158" y="36"/>
                          </a:cubicBezTo>
                          <a:cubicBezTo>
                            <a:pt x="154" y="38"/>
                            <a:pt x="154" y="38"/>
                            <a:pt x="154" y="38"/>
                          </a:cubicBezTo>
                          <a:cubicBezTo>
                            <a:pt x="152" y="34"/>
                            <a:pt x="152" y="34"/>
                            <a:pt x="152" y="34"/>
                          </a:cubicBezTo>
                          <a:cubicBezTo>
                            <a:pt x="146" y="19"/>
                            <a:pt x="132" y="9"/>
                            <a:pt x="116" y="9"/>
                          </a:cubicBezTo>
                          <a:cubicBezTo>
                            <a:pt x="101" y="9"/>
                            <a:pt x="86" y="19"/>
                            <a:pt x="81" y="34"/>
                          </a:cubicBezTo>
                          <a:cubicBezTo>
                            <a:pt x="79" y="38"/>
                            <a:pt x="79" y="38"/>
                            <a:pt x="79" y="38"/>
                          </a:cubicBezTo>
                          <a:cubicBezTo>
                            <a:pt x="75" y="36"/>
                            <a:pt x="75" y="36"/>
                            <a:pt x="75" y="36"/>
                          </a:cubicBezTo>
                          <a:cubicBezTo>
                            <a:pt x="72" y="35"/>
                            <a:pt x="68" y="34"/>
                            <a:pt x="65" y="34"/>
                          </a:cubicBezTo>
                          <a:cubicBezTo>
                            <a:pt x="54" y="34"/>
                            <a:pt x="45" y="42"/>
                            <a:pt x="43" y="54"/>
                          </a:cubicBezTo>
                          <a:cubicBezTo>
                            <a:pt x="43" y="58"/>
                            <a:pt x="43" y="58"/>
                            <a:pt x="43" y="58"/>
                          </a:cubicBezTo>
                          <a:cubicBezTo>
                            <a:pt x="38" y="57"/>
                            <a:pt x="38" y="57"/>
                            <a:pt x="38" y="57"/>
                          </a:cubicBezTo>
                          <a:cubicBezTo>
                            <a:pt x="36" y="57"/>
                            <a:pt x="35" y="57"/>
                            <a:pt x="33" y="57"/>
                          </a:cubicBezTo>
                          <a:close/>
                        </a:path>
                      </a:pathLst>
                    </a:custGeom>
                    <a:solidFill>
                      <a:srgbClr val="B1BA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pic>
                <p:nvPicPr>
                  <p:cNvPr id="207" name="Picture 206">
                    <a:extLst>
                      <a:ext uri="{FF2B5EF4-FFF2-40B4-BE49-F238E27FC236}">
                        <a16:creationId xmlns:a16="http://schemas.microsoft.com/office/drawing/2014/main" xmlns="" id="{18847C0E-7AC2-4861-8074-2CA7103215A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725293" y="1463178"/>
                    <a:ext cx="165319" cy="190238"/>
                  </a:xfrm>
                  <a:prstGeom prst="rect">
                    <a:avLst/>
                  </a:prstGeom>
                </p:spPr>
              </p:pic>
            </p:grpSp>
          </p:grpSp>
          <p:grpSp>
            <p:nvGrpSpPr>
              <p:cNvPr id="234" name="Group 233">
                <a:extLst>
                  <a:ext uri="{FF2B5EF4-FFF2-40B4-BE49-F238E27FC236}">
                    <a16:creationId xmlns:a16="http://schemas.microsoft.com/office/drawing/2014/main" xmlns="" id="{965119C7-62C8-45C5-9DFE-8FAB376FBD40}"/>
                  </a:ext>
                </a:extLst>
              </p:cNvPr>
              <p:cNvGrpSpPr/>
              <p:nvPr/>
            </p:nvGrpSpPr>
            <p:grpSpPr>
              <a:xfrm>
                <a:off x="5368197" y="1465535"/>
                <a:ext cx="519458" cy="340504"/>
                <a:chOff x="8543752" y="1312912"/>
                <a:chExt cx="519458" cy="340504"/>
              </a:xfrm>
            </p:grpSpPr>
            <p:grpSp>
              <p:nvGrpSpPr>
                <p:cNvPr id="235" name="Group 234">
                  <a:extLst>
                    <a:ext uri="{FF2B5EF4-FFF2-40B4-BE49-F238E27FC236}">
                      <a16:creationId xmlns:a16="http://schemas.microsoft.com/office/drawing/2014/main" xmlns="" id="{01C5F087-98E5-453E-B2EC-9F9900C7B80E}"/>
                    </a:ext>
                  </a:extLst>
                </p:cNvPr>
                <p:cNvGrpSpPr/>
                <p:nvPr/>
              </p:nvGrpSpPr>
              <p:grpSpPr>
                <a:xfrm>
                  <a:off x="8543752" y="1312912"/>
                  <a:ext cx="519458" cy="255490"/>
                  <a:chOff x="1033463" y="2438400"/>
                  <a:chExt cx="681038" cy="334963"/>
                </a:xfrm>
              </p:grpSpPr>
              <p:sp>
                <p:nvSpPr>
                  <p:cNvPr id="237" name="Freeform 23">
                    <a:extLst>
                      <a:ext uri="{FF2B5EF4-FFF2-40B4-BE49-F238E27FC236}">
                        <a16:creationId xmlns:a16="http://schemas.microsoft.com/office/drawing/2014/main" xmlns="" id="{D5F99626-11E9-48AF-9809-1C86FB3BFA90}"/>
                      </a:ext>
                    </a:extLst>
                  </p:cNvPr>
                  <p:cNvSpPr>
                    <a:spLocks/>
                  </p:cNvSpPr>
                  <p:nvPr/>
                </p:nvSpPr>
                <p:spPr bwMode="auto">
                  <a:xfrm>
                    <a:off x="1047751" y="2449513"/>
                    <a:ext cx="654050" cy="309563"/>
                  </a:xfrm>
                  <a:custGeom>
                    <a:avLst/>
                    <a:gdLst>
                      <a:gd name="T0" fmla="*/ 194 w 223"/>
                      <a:gd name="T1" fmla="*/ 105 h 105"/>
                      <a:gd name="T2" fmla="*/ 223 w 223"/>
                      <a:gd name="T3" fmla="*/ 77 h 105"/>
                      <a:gd name="T4" fmla="*/ 194 w 223"/>
                      <a:gd name="T5" fmla="*/ 48 h 105"/>
                      <a:gd name="T6" fmla="*/ 189 w 223"/>
                      <a:gd name="T7" fmla="*/ 49 h 105"/>
                      <a:gd name="T8" fmla="*/ 162 w 223"/>
                      <a:gd name="T9" fmla="*/ 25 h 105"/>
                      <a:gd name="T10" fmla="*/ 151 w 223"/>
                      <a:gd name="T11" fmla="*/ 28 h 105"/>
                      <a:gd name="T12" fmla="*/ 111 w 223"/>
                      <a:gd name="T13" fmla="*/ 0 h 105"/>
                      <a:gd name="T14" fmla="*/ 72 w 223"/>
                      <a:gd name="T15" fmla="*/ 28 h 105"/>
                      <a:gd name="T16" fmla="*/ 60 w 223"/>
                      <a:gd name="T17" fmla="*/ 25 h 105"/>
                      <a:gd name="T18" fmla="*/ 34 w 223"/>
                      <a:gd name="T19" fmla="*/ 49 h 105"/>
                      <a:gd name="T20" fmla="*/ 28 w 223"/>
                      <a:gd name="T21" fmla="*/ 48 h 105"/>
                      <a:gd name="T22" fmla="*/ 0 w 223"/>
                      <a:gd name="T23" fmla="*/ 77 h 105"/>
                      <a:gd name="T24" fmla="*/ 28 w 223"/>
                      <a:gd name="T25" fmla="*/ 105 h 105"/>
                      <a:gd name="T26" fmla="*/ 194 w 223"/>
                      <a:gd name="T27" fmla="*/ 10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3" h="105">
                        <a:moveTo>
                          <a:pt x="194" y="105"/>
                        </a:moveTo>
                        <a:cubicBezTo>
                          <a:pt x="210" y="105"/>
                          <a:pt x="223" y="93"/>
                          <a:pt x="223" y="77"/>
                        </a:cubicBezTo>
                        <a:cubicBezTo>
                          <a:pt x="223" y="61"/>
                          <a:pt x="210" y="48"/>
                          <a:pt x="194" y="48"/>
                        </a:cubicBezTo>
                        <a:cubicBezTo>
                          <a:pt x="193" y="48"/>
                          <a:pt x="191" y="49"/>
                          <a:pt x="189" y="49"/>
                        </a:cubicBezTo>
                        <a:cubicBezTo>
                          <a:pt x="187" y="36"/>
                          <a:pt x="176" y="25"/>
                          <a:pt x="162" y="25"/>
                        </a:cubicBezTo>
                        <a:cubicBezTo>
                          <a:pt x="158" y="25"/>
                          <a:pt x="155" y="26"/>
                          <a:pt x="151" y="28"/>
                        </a:cubicBezTo>
                        <a:cubicBezTo>
                          <a:pt x="145" y="12"/>
                          <a:pt x="130" y="0"/>
                          <a:pt x="111" y="0"/>
                        </a:cubicBezTo>
                        <a:cubicBezTo>
                          <a:pt x="93" y="0"/>
                          <a:pt x="78" y="12"/>
                          <a:pt x="72" y="28"/>
                        </a:cubicBezTo>
                        <a:cubicBezTo>
                          <a:pt x="68" y="26"/>
                          <a:pt x="64" y="25"/>
                          <a:pt x="60" y="25"/>
                        </a:cubicBezTo>
                        <a:cubicBezTo>
                          <a:pt x="47" y="25"/>
                          <a:pt x="35" y="36"/>
                          <a:pt x="34" y="49"/>
                        </a:cubicBezTo>
                        <a:cubicBezTo>
                          <a:pt x="32" y="49"/>
                          <a:pt x="30" y="48"/>
                          <a:pt x="28" y="48"/>
                        </a:cubicBezTo>
                        <a:cubicBezTo>
                          <a:pt x="13" y="48"/>
                          <a:pt x="0" y="61"/>
                          <a:pt x="0" y="77"/>
                        </a:cubicBezTo>
                        <a:cubicBezTo>
                          <a:pt x="0" y="93"/>
                          <a:pt x="13" y="105"/>
                          <a:pt x="28" y="105"/>
                        </a:cubicBezTo>
                        <a:cubicBezTo>
                          <a:pt x="194" y="105"/>
                          <a:pt x="194" y="105"/>
                          <a:pt x="194" y="10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8" name="Freeform 24">
                    <a:extLst>
                      <a:ext uri="{FF2B5EF4-FFF2-40B4-BE49-F238E27FC236}">
                        <a16:creationId xmlns:a16="http://schemas.microsoft.com/office/drawing/2014/main" xmlns="" id="{5FA5373F-C02B-4FD2-86BB-1DD5EA280315}"/>
                      </a:ext>
                    </a:extLst>
                  </p:cNvPr>
                  <p:cNvSpPr>
                    <a:spLocks/>
                  </p:cNvSpPr>
                  <p:nvPr/>
                </p:nvSpPr>
                <p:spPr bwMode="auto">
                  <a:xfrm>
                    <a:off x="1373188" y="2449513"/>
                    <a:ext cx="328613" cy="309563"/>
                  </a:xfrm>
                  <a:custGeom>
                    <a:avLst/>
                    <a:gdLst>
                      <a:gd name="T0" fmla="*/ 0 w 112"/>
                      <a:gd name="T1" fmla="*/ 0 h 105"/>
                      <a:gd name="T2" fmla="*/ 0 w 112"/>
                      <a:gd name="T3" fmla="*/ 105 h 105"/>
                      <a:gd name="T4" fmla="*/ 83 w 112"/>
                      <a:gd name="T5" fmla="*/ 105 h 105"/>
                      <a:gd name="T6" fmla="*/ 112 w 112"/>
                      <a:gd name="T7" fmla="*/ 77 h 105"/>
                      <a:gd name="T8" fmla="*/ 83 w 112"/>
                      <a:gd name="T9" fmla="*/ 48 h 105"/>
                      <a:gd name="T10" fmla="*/ 78 w 112"/>
                      <a:gd name="T11" fmla="*/ 49 h 105"/>
                      <a:gd name="T12" fmla="*/ 51 w 112"/>
                      <a:gd name="T13" fmla="*/ 25 h 105"/>
                      <a:gd name="T14" fmla="*/ 40 w 112"/>
                      <a:gd name="T15" fmla="*/ 28 h 105"/>
                      <a:gd name="T16" fmla="*/ 0 w 112"/>
                      <a:gd name="T1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2" h="105">
                        <a:moveTo>
                          <a:pt x="0" y="0"/>
                        </a:moveTo>
                        <a:cubicBezTo>
                          <a:pt x="0" y="105"/>
                          <a:pt x="0" y="105"/>
                          <a:pt x="0" y="105"/>
                        </a:cubicBezTo>
                        <a:cubicBezTo>
                          <a:pt x="83" y="105"/>
                          <a:pt x="83" y="105"/>
                          <a:pt x="83" y="105"/>
                        </a:cubicBezTo>
                        <a:cubicBezTo>
                          <a:pt x="99" y="105"/>
                          <a:pt x="112" y="93"/>
                          <a:pt x="112" y="77"/>
                        </a:cubicBezTo>
                        <a:cubicBezTo>
                          <a:pt x="112" y="61"/>
                          <a:pt x="99" y="48"/>
                          <a:pt x="83" y="48"/>
                        </a:cubicBezTo>
                        <a:cubicBezTo>
                          <a:pt x="82" y="48"/>
                          <a:pt x="80" y="49"/>
                          <a:pt x="78" y="49"/>
                        </a:cubicBezTo>
                        <a:cubicBezTo>
                          <a:pt x="76" y="36"/>
                          <a:pt x="65" y="25"/>
                          <a:pt x="51" y="25"/>
                        </a:cubicBezTo>
                        <a:cubicBezTo>
                          <a:pt x="47" y="25"/>
                          <a:pt x="44" y="26"/>
                          <a:pt x="40" y="28"/>
                        </a:cubicBezTo>
                        <a:cubicBezTo>
                          <a:pt x="34" y="12"/>
                          <a:pt x="19" y="0"/>
                          <a:pt x="0"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9" name="Freeform 25">
                    <a:extLst>
                      <a:ext uri="{FF2B5EF4-FFF2-40B4-BE49-F238E27FC236}">
                        <a16:creationId xmlns:a16="http://schemas.microsoft.com/office/drawing/2014/main" xmlns="" id="{FAA28EE1-A599-46D3-8D86-7A59FC1EBBCB}"/>
                      </a:ext>
                    </a:extLst>
                  </p:cNvPr>
                  <p:cNvSpPr>
                    <a:spLocks noEditPoints="1"/>
                  </p:cNvSpPr>
                  <p:nvPr/>
                </p:nvSpPr>
                <p:spPr bwMode="auto">
                  <a:xfrm>
                    <a:off x="1033463" y="2438400"/>
                    <a:ext cx="681038" cy="334963"/>
                  </a:xfrm>
                  <a:custGeom>
                    <a:avLst/>
                    <a:gdLst>
                      <a:gd name="T0" fmla="*/ 199 w 232"/>
                      <a:gd name="T1" fmla="*/ 114 h 114"/>
                      <a:gd name="T2" fmla="*/ 33 w 232"/>
                      <a:gd name="T3" fmla="*/ 114 h 114"/>
                      <a:gd name="T4" fmla="*/ 0 w 232"/>
                      <a:gd name="T5" fmla="*/ 81 h 114"/>
                      <a:gd name="T6" fmla="*/ 35 w 232"/>
                      <a:gd name="T7" fmla="*/ 48 h 114"/>
                      <a:gd name="T8" fmla="*/ 65 w 232"/>
                      <a:gd name="T9" fmla="*/ 25 h 114"/>
                      <a:gd name="T10" fmla="*/ 74 w 232"/>
                      <a:gd name="T11" fmla="*/ 26 h 114"/>
                      <a:gd name="T12" fmla="*/ 116 w 232"/>
                      <a:gd name="T13" fmla="*/ 0 h 114"/>
                      <a:gd name="T14" fmla="*/ 159 w 232"/>
                      <a:gd name="T15" fmla="*/ 26 h 114"/>
                      <a:gd name="T16" fmla="*/ 167 w 232"/>
                      <a:gd name="T17" fmla="*/ 25 h 114"/>
                      <a:gd name="T18" fmla="*/ 198 w 232"/>
                      <a:gd name="T19" fmla="*/ 48 h 114"/>
                      <a:gd name="T20" fmla="*/ 232 w 232"/>
                      <a:gd name="T21" fmla="*/ 81 h 114"/>
                      <a:gd name="T22" fmla="*/ 199 w 232"/>
                      <a:gd name="T23" fmla="*/ 114 h 114"/>
                      <a:gd name="T24" fmla="*/ 33 w 232"/>
                      <a:gd name="T25" fmla="*/ 57 h 114"/>
                      <a:gd name="T26" fmla="*/ 9 w 232"/>
                      <a:gd name="T27" fmla="*/ 81 h 114"/>
                      <a:gd name="T28" fmla="*/ 33 w 232"/>
                      <a:gd name="T29" fmla="*/ 105 h 114"/>
                      <a:gd name="T30" fmla="*/ 199 w 232"/>
                      <a:gd name="T31" fmla="*/ 105 h 114"/>
                      <a:gd name="T32" fmla="*/ 223 w 232"/>
                      <a:gd name="T33" fmla="*/ 81 h 114"/>
                      <a:gd name="T34" fmla="*/ 199 w 232"/>
                      <a:gd name="T35" fmla="*/ 57 h 114"/>
                      <a:gd name="T36" fmla="*/ 195 w 232"/>
                      <a:gd name="T37" fmla="*/ 57 h 114"/>
                      <a:gd name="T38" fmla="*/ 190 w 232"/>
                      <a:gd name="T39" fmla="*/ 58 h 114"/>
                      <a:gd name="T40" fmla="*/ 190 w 232"/>
                      <a:gd name="T41" fmla="*/ 54 h 114"/>
                      <a:gd name="T42" fmla="*/ 167 w 232"/>
                      <a:gd name="T43" fmla="*/ 34 h 114"/>
                      <a:gd name="T44" fmla="*/ 158 w 232"/>
                      <a:gd name="T45" fmla="*/ 36 h 114"/>
                      <a:gd name="T46" fmla="*/ 154 w 232"/>
                      <a:gd name="T47" fmla="*/ 38 h 114"/>
                      <a:gd name="T48" fmla="*/ 152 w 232"/>
                      <a:gd name="T49" fmla="*/ 34 h 114"/>
                      <a:gd name="T50" fmla="*/ 116 w 232"/>
                      <a:gd name="T51" fmla="*/ 9 h 114"/>
                      <a:gd name="T52" fmla="*/ 81 w 232"/>
                      <a:gd name="T53" fmla="*/ 34 h 114"/>
                      <a:gd name="T54" fmla="*/ 79 w 232"/>
                      <a:gd name="T55" fmla="*/ 38 h 114"/>
                      <a:gd name="T56" fmla="*/ 75 w 232"/>
                      <a:gd name="T57" fmla="*/ 36 h 114"/>
                      <a:gd name="T58" fmla="*/ 65 w 232"/>
                      <a:gd name="T59" fmla="*/ 34 h 114"/>
                      <a:gd name="T60" fmla="*/ 43 w 232"/>
                      <a:gd name="T61" fmla="*/ 54 h 114"/>
                      <a:gd name="T62" fmla="*/ 43 w 232"/>
                      <a:gd name="T63" fmla="*/ 58 h 114"/>
                      <a:gd name="T64" fmla="*/ 38 w 232"/>
                      <a:gd name="T65" fmla="*/ 57 h 114"/>
                      <a:gd name="T66" fmla="*/ 33 w 232"/>
                      <a:gd name="T67" fmla="*/ 5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32" h="114">
                        <a:moveTo>
                          <a:pt x="199" y="114"/>
                        </a:moveTo>
                        <a:cubicBezTo>
                          <a:pt x="33" y="114"/>
                          <a:pt x="33" y="114"/>
                          <a:pt x="33" y="114"/>
                        </a:cubicBezTo>
                        <a:cubicBezTo>
                          <a:pt x="15" y="114"/>
                          <a:pt x="0" y="99"/>
                          <a:pt x="0" y="81"/>
                        </a:cubicBezTo>
                        <a:cubicBezTo>
                          <a:pt x="0" y="62"/>
                          <a:pt x="16" y="47"/>
                          <a:pt x="35" y="48"/>
                        </a:cubicBezTo>
                        <a:cubicBezTo>
                          <a:pt x="39" y="34"/>
                          <a:pt x="51" y="25"/>
                          <a:pt x="65" y="25"/>
                        </a:cubicBezTo>
                        <a:cubicBezTo>
                          <a:pt x="68" y="25"/>
                          <a:pt x="71" y="25"/>
                          <a:pt x="74" y="26"/>
                        </a:cubicBezTo>
                        <a:cubicBezTo>
                          <a:pt x="82" y="10"/>
                          <a:pt x="98" y="0"/>
                          <a:pt x="116" y="0"/>
                        </a:cubicBezTo>
                        <a:cubicBezTo>
                          <a:pt x="134" y="0"/>
                          <a:pt x="151" y="10"/>
                          <a:pt x="159" y="26"/>
                        </a:cubicBezTo>
                        <a:cubicBezTo>
                          <a:pt x="161" y="25"/>
                          <a:pt x="164" y="25"/>
                          <a:pt x="167" y="25"/>
                        </a:cubicBezTo>
                        <a:cubicBezTo>
                          <a:pt x="182" y="25"/>
                          <a:pt x="194" y="34"/>
                          <a:pt x="198" y="48"/>
                        </a:cubicBezTo>
                        <a:cubicBezTo>
                          <a:pt x="217" y="47"/>
                          <a:pt x="232" y="62"/>
                          <a:pt x="232" y="81"/>
                        </a:cubicBezTo>
                        <a:cubicBezTo>
                          <a:pt x="232" y="99"/>
                          <a:pt x="218" y="114"/>
                          <a:pt x="199" y="114"/>
                        </a:cubicBezTo>
                        <a:close/>
                        <a:moveTo>
                          <a:pt x="33" y="57"/>
                        </a:moveTo>
                        <a:cubicBezTo>
                          <a:pt x="20" y="57"/>
                          <a:pt x="9" y="68"/>
                          <a:pt x="9" y="81"/>
                        </a:cubicBezTo>
                        <a:cubicBezTo>
                          <a:pt x="9" y="94"/>
                          <a:pt x="20" y="105"/>
                          <a:pt x="33" y="105"/>
                        </a:cubicBezTo>
                        <a:cubicBezTo>
                          <a:pt x="199" y="105"/>
                          <a:pt x="199" y="105"/>
                          <a:pt x="199" y="105"/>
                        </a:cubicBezTo>
                        <a:cubicBezTo>
                          <a:pt x="213" y="105"/>
                          <a:pt x="223" y="94"/>
                          <a:pt x="223" y="81"/>
                        </a:cubicBezTo>
                        <a:cubicBezTo>
                          <a:pt x="223" y="68"/>
                          <a:pt x="213" y="57"/>
                          <a:pt x="199" y="57"/>
                        </a:cubicBezTo>
                        <a:cubicBezTo>
                          <a:pt x="198" y="57"/>
                          <a:pt x="196" y="57"/>
                          <a:pt x="195" y="57"/>
                        </a:cubicBezTo>
                        <a:cubicBezTo>
                          <a:pt x="190" y="58"/>
                          <a:pt x="190" y="58"/>
                          <a:pt x="190" y="58"/>
                        </a:cubicBezTo>
                        <a:cubicBezTo>
                          <a:pt x="190" y="54"/>
                          <a:pt x="190" y="54"/>
                          <a:pt x="190" y="54"/>
                        </a:cubicBezTo>
                        <a:cubicBezTo>
                          <a:pt x="188" y="42"/>
                          <a:pt x="179" y="34"/>
                          <a:pt x="167" y="34"/>
                        </a:cubicBezTo>
                        <a:cubicBezTo>
                          <a:pt x="164" y="34"/>
                          <a:pt x="161" y="35"/>
                          <a:pt x="158" y="36"/>
                        </a:cubicBezTo>
                        <a:cubicBezTo>
                          <a:pt x="154" y="38"/>
                          <a:pt x="154" y="38"/>
                          <a:pt x="154" y="38"/>
                        </a:cubicBezTo>
                        <a:cubicBezTo>
                          <a:pt x="152" y="34"/>
                          <a:pt x="152" y="34"/>
                          <a:pt x="152" y="34"/>
                        </a:cubicBezTo>
                        <a:cubicBezTo>
                          <a:pt x="146" y="19"/>
                          <a:pt x="132" y="9"/>
                          <a:pt x="116" y="9"/>
                        </a:cubicBezTo>
                        <a:cubicBezTo>
                          <a:pt x="101" y="9"/>
                          <a:pt x="86" y="19"/>
                          <a:pt x="81" y="34"/>
                        </a:cubicBezTo>
                        <a:cubicBezTo>
                          <a:pt x="79" y="38"/>
                          <a:pt x="79" y="38"/>
                          <a:pt x="79" y="38"/>
                        </a:cubicBezTo>
                        <a:cubicBezTo>
                          <a:pt x="75" y="36"/>
                          <a:pt x="75" y="36"/>
                          <a:pt x="75" y="36"/>
                        </a:cubicBezTo>
                        <a:cubicBezTo>
                          <a:pt x="72" y="35"/>
                          <a:pt x="68" y="34"/>
                          <a:pt x="65" y="34"/>
                        </a:cubicBezTo>
                        <a:cubicBezTo>
                          <a:pt x="54" y="34"/>
                          <a:pt x="45" y="42"/>
                          <a:pt x="43" y="54"/>
                        </a:cubicBezTo>
                        <a:cubicBezTo>
                          <a:pt x="43" y="58"/>
                          <a:pt x="43" y="58"/>
                          <a:pt x="43" y="58"/>
                        </a:cubicBezTo>
                        <a:cubicBezTo>
                          <a:pt x="38" y="57"/>
                          <a:pt x="38" y="57"/>
                          <a:pt x="38" y="57"/>
                        </a:cubicBezTo>
                        <a:cubicBezTo>
                          <a:pt x="36" y="57"/>
                          <a:pt x="35" y="57"/>
                          <a:pt x="33" y="57"/>
                        </a:cubicBezTo>
                        <a:close/>
                      </a:path>
                    </a:pathLst>
                  </a:custGeom>
                  <a:solidFill>
                    <a:srgbClr val="B1BA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pic>
              <p:nvPicPr>
                <p:cNvPr id="236" name="Picture 235">
                  <a:extLst>
                    <a:ext uri="{FF2B5EF4-FFF2-40B4-BE49-F238E27FC236}">
                      <a16:creationId xmlns:a16="http://schemas.microsoft.com/office/drawing/2014/main" xmlns="" id="{E991DF06-D874-4D31-8B6D-9C92D3091EF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725293" y="1463178"/>
                  <a:ext cx="165319" cy="190238"/>
                </a:xfrm>
                <a:prstGeom prst="rect">
                  <a:avLst/>
                </a:prstGeom>
              </p:spPr>
            </p:pic>
          </p:grpSp>
        </p:grpSp>
        <p:grpSp>
          <p:nvGrpSpPr>
            <p:cNvPr id="414" name="Group 413">
              <a:extLst>
                <a:ext uri="{FF2B5EF4-FFF2-40B4-BE49-F238E27FC236}">
                  <a16:creationId xmlns:a16="http://schemas.microsoft.com/office/drawing/2014/main" xmlns="" id="{FBBE3CB0-7252-4517-9BEC-661790DF41E6}"/>
                </a:ext>
              </a:extLst>
            </p:cNvPr>
            <p:cNvGrpSpPr/>
            <p:nvPr/>
          </p:nvGrpSpPr>
          <p:grpSpPr>
            <a:xfrm>
              <a:off x="5456667" y="3580404"/>
              <a:ext cx="1431422" cy="1139873"/>
              <a:chOff x="5384097" y="3788229"/>
              <a:chExt cx="1431422" cy="1139873"/>
            </a:xfrm>
          </p:grpSpPr>
          <p:sp>
            <p:nvSpPr>
              <p:cNvPr id="403" name="Rectangle: Rounded Corners 402">
                <a:extLst>
                  <a:ext uri="{FF2B5EF4-FFF2-40B4-BE49-F238E27FC236}">
                    <a16:creationId xmlns:a16="http://schemas.microsoft.com/office/drawing/2014/main" xmlns="" id="{BDCF0B2F-E6B4-4B74-A578-21837429863B}"/>
                  </a:ext>
                </a:extLst>
              </p:cNvPr>
              <p:cNvSpPr/>
              <p:nvPr/>
            </p:nvSpPr>
            <p:spPr>
              <a:xfrm>
                <a:off x="5582856" y="3788229"/>
                <a:ext cx="1232663" cy="796471"/>
              </a:xfrm>
              <a:prstGeom prst="roundRect">
                <a:avLst>
                  <a:gd name="adj" fmla="val 0"/>
                </a:avLst>
              </a:prstGeom>
              <a:solidFill>
                <a:srgbClr val="FFFFFF"/>
              </a:solidFill>
              <a:ln w="6350">
                <a:solidFill>
                  <a:srgbClr val="53565A"/>
                </a:solidFill>
                <a:prstDash val="sysDash"/>
              </a:ln>
            </p:spPr>
            <p:txBody>
              <a:bodyPr vert="horz" wrap="square" lIns="91440" tIns="91440" rIns="91440" bIns="91440" numCol="1" rtlCol="0" anchor="t" anchorCtr="0" compatLnSpc="1">
                <a:prstTxWarp prst="textNoShape">
                  <a:avLst/>
                </a:prstTxWarp>
              </a:bodyPr>
              <a:lstStyle/>
              <a:p>
                <a:pPr algn="ctr">
                  <a:lnSpc>
                    <a:spcPct val="95000"/>
                  </a:lnSpc>
                </a:pPr>
                <a:endParaRPr lang="en-US" sz="1200">
                  <a:solidFill>
                    <a:srgbClr val="53565A"/>
                  </a:solidFill>
                </a:endParaRPr>
              </a:p>
            </p:txBody>
          </p:sp>
          <p:sp>
            <p:nvSpPr>
              <p:cNvPr id="56" name="TextBox 55">
                <a:extLst>
                  <a:ext uri="{FF2B5EF4-FFF2-40B4-BE49-F238E27FC236}">
                    <a16:creationId xmlns:a16="http://schemas.microsoft.com/office/drawing/2014/main" xmlns="" id="{148D0C06-0D4E-44F6-824F-BA75AA716FF6}"/>
                  </a:ext>
                </a:extLst>
              </p:cNvPr>
              <p:cNvSpPr txBox="1"/>
              <p:nvPr/>
            </p:nvSpPr>
            <p:spPr>
              <a:xfrm>
                <a:off x="5790887" y="4604937"/>
                <a:ext cx="827341" cy="323165"/>
              </a:xfrm>
              <a:prstGeom prst="rect">
                <a:avLst/>
              </a:prstGeom>
              <a:noFill/>
            </p:spPr>
            <p:txBody>
              <a:bodyPr wrap="square" lIns="0" rIns="0" rtlCol="0">
                <a:spAutoFit/>
              </a:bodyPr>
              <a:lstStyle>
                <a:defPPr>
                  <a:defRPr lang="en-US"/>
                </a:defPPr>
                <a:lvl1pPr algn="ctr">
                  <a:defRPr sz="1050"/>
                </a:lvl1pPr>
              </a:lstStyle>
              <a:p>
                <a:pPr algn="l"/>
                <a:r>
                  <a:rPr lang="en-US" sz="900">
                    <a:solidFill>
                      <a:srgbClr val="C01818"/>
                    </a:solidFill>
                  </a:rPr>
                  <a:t>Remote Users</a:t>
                </a:r>
                <a:br>
                  <a:rPr lang="en-US" sz="900">
                    <a:solidFill>
                      <a:srgbClr val="C01818"/>
                    </a:solidFill>
                  </a:rPr>
                </a:br>
                <a:r>
                  <a:rPr lang="en-US" sz="600">
                    <a:solidFill>
                      <a:srgbClr val="53565A"/>
                    </a:solidFill>
                  </a:rPr>
                  <a:t>(MCP, PAC, etc.)</a:t>
                </a:r>
              </a:p>
            </p:txBody>
          </p:sp>
          <p:sp>
            <p:nvSpPr>
              <p:cNvPr id="62" name="TextBox 61">
                <a:extLst>
                  <a:ext uri="{FF2B5EF4-FFF2-40B4-BE49-F238E27FC236}">
                    <a16:creationId xmlns:a16="http://schemas.microsoft.com/office/drawing/2014/main" xmlns="" id="{FF926A38-C4E3-47F2-B0C2-8D9D840098FB}"/>
                  </a:ext>
                </a:extLst>
              </p:cNvPr>
              <p:cNvSpPr txBox="1"/>
              <p:nvPr/>
            </p:nvSpPr>
            <p:spPr>
              <a:xfrm>
                <a:off x="5906653" y="4262840"/>
                <a:ext cx="582212" cy="200055"/>
              </a:xfrm>
              <a:prstGeom prst="rect">
                <a:avLst/>
              </a:prstGeom>
              <a:noFill/>
            </p:spPr>
            <p:txBody>
              <a:bodyPr wrap="none" rtlCol="0">
                <a:spAutoFit/>
              </a:bodyPr>
              <a:lstStyle/>
              <a:p>
                <a:pPr algn="ctr"/>
                <a:r>
                  <a:rPr lang="en-US" sz="700"/>
                  <a:t>Endpoints</a:t>
                </a:r>
              </a:p>
            </p:txBody>
          </p:sp>
          <p:grpSp>
            <p:nvGrpSpPr>
              <p:cNvPr id="247" name="Group 246">
                <a:extLst>
                  <a:ext uri="{FF2B5EF4-FFF2-40B4-BE49-F238E27FC236}">
                    <a16:creationId xmlns:a16="http://schemas.microsoft.com/office/drawing/2014/main" xmlns="" id="{3BFA90E0-C7CD-4A00-B24B-6CC547E470F2}"/>
                  </a:ext>
                </a:extLst>
              </p:cNvPr>
              <p:cNvGrpSpPr/>
              <p:nvPr/>
            </p:nvGrpSpPr>
            <p:grpSpPr>
              <a:xfrm>
                <a:off x="5384097" y="4458835"/>
                <a:ext cx="381794" cy="323850"/>
                <a:chOff x="6884988" y="3378200"/>
                <a:chExt cx="763588" cy="647700"/>
              </a:xfrm>
            </p:grpSpPr>
            <p:sp>
              <p:nvSpPr>
                <p:cNvPr id="248" name="Freeform 93">
                  <a:extLst>
                    <a:ext uri="{FF2B5EF4-FFF2-40B4-BE49-F238E27FC236}">
                      <a16:creationId xmlns:a16="http://schemas.microsoft.com/office/drawing/2014/main" xmlns="" id="{4ABC5A18-47CA-469D-A33A-8646D7F7324F}"/>
                    </a:ext>
                  </a:extLst>
                </p:cNvPr>
                <p:cNvSpPr>
                  <a:spLocks/>
                </p:cNvSpPr>
                <p:nvPr/>
              </p:nvSpPr>
              <p:spPr bwMode="auto">
                <a:xfrm>
                  <a:off x="7273926" y="3398838"/>
                  <a:ext cx="263525" cy="615950"/>
                </a:xfrm>
                <a:custGeom>
                  <a:avLst/>
                  <a:gdLst>
                    <a:gd name="T0" fmla="*/ 0 w 166"/>
                    <a:gd name="T1" fmla="*/ 388 h 388"/>
                    <a:gd name="T2" fmla="*/ 166 w 166"/>
                    <a:gd name="T3" fmla="*/ 384 h 388"/>
                    <a:gd name="T4" fmla="*/ 166 w 166"/>
                    <a:gd name="T5" fmla="*/ 123 h 388"/>
                    <a:gd name="T6" fmla="*/ 0 w 166"/>
                    <a:gd name="T7" fmla="*/ 0 h 388"/>
                    <a:gd name="T8" fmla="*/ 0 w 166"/>
                    <a:gd name="T9" fmla="*/ 388 h 388"/>
                  </a:gdLst>
                  <a:ahLst/>
                  <a:cxnLst>
                    <a:cxn ang="0">
                      <a:pos x="T0" y="T1"/>
                    </a:cxn>
                    <a:cxn ang="0">
                      <a:pos x="T2" y="T3"/>
                    </a:cxn>
                    <a:cxn ang="0">
                      <a:pos x="T4" y="T5"/>
                    </a:cxn>
                    <a:cxn ang="0">
                      <a:pos x="T6" y="T7"/>
                    </a:cxn>
                    <a:cxn ang="0">
                      <a:pos x="T8" y="T9"/>
                    </a:cxn>
                  </a:cxnLst>
                  <a:rect l="0" t="0" r="r" b="b"/>
                  <a:pathLst>
                    <a:path w="166" h="388">
                      <a:moveTo>
                        <a:pt x="0" y="388"/>
                      </a:moveTo>
                      <a:lnTo>
                        <a:pt x="166" y="384"/>
                      </a:lnTo>
                      <a:lnTo>
                        <a:pt x="166" y="123"/>
                      </a:lnTo>
                      <a:lnTo>
                        <a:pt x="0" y="0"/>
                      </a:lnTo>
                      <a:lnTo>
                        <a:pt x="0" y="388"/>
                      </a:lnTo>
                      <a:close/>
                    </a:path>
                  </a:pathLst>
                </a:custGeom>
                <a:solidFill>
                  <a:srgbClr val="B1BA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9" name="Freeform 94">
                  <a:extLst>
                    <a:ext uri="{FF2B5EF4-FFF2-40B4-BE49-F238E27FC236}">
                      <a16:creationId xmlns:a16="http://schemas.microsoft.com/office/drawing/2014/main" xmlns="" id="{305AAF1B-4BD9-45CD-9610-8D1330F3E11E}"/>
                    </a:ext>
                  </a:extLst>
                </p:cNvPr>
                <p:cNvSpPr>
                  <a:spLocks noEditPoints="1"/>
                </p:cNvSpPr>
                <p:nvPr/>
              </p:nvSpPr>
              <p:spPr bwMode="auto">
                <a:xfrm>
                  <a:off x="6884988" y="3378200"/>
                  <a:ext cx="763588" cy="647700"/>
                </a:xfrm>
                <a:custGeom>
                  <a:avLst/>
                  <a:gdLst>
                    <a:gd name="T0" fmla="*/ 426 w 481"/>
                    <a:gd name="T1" fmla="*/ 408 h 408"/>
                    <a:gd name="T2" fmla="*/ 55 w 481"/>
                    <a:gd name="T3" fmla="*/ 408 h 408"/>
                    <a:gd name="T4" fmla="*/ 55 w 481"/>
                    <a:gd name="T5" fmla="*/ 170 h 408"/>
                    <a:gd name="T6" fmla="*/ 13 w 481"/>
                    <a:gd name="T7" fmla="*/ 202 h 408"/>
                    <a:gd name="T8" fmla="*/ 0 w 481"/>
                    <a:gd name="T9" fmla="*/ 185 h 408"/>
                    <a:gd name="T10" fmla="*/ 241 w 481"/>
                    <a:gd name="T11" fmla="*/ 0 h 408"/>
                    <a:gd name="T12" fmla="*/ 481 w 481"/>
                    <a:gd name="T13" fmla="*/ 180 h 408"/>
                    <a:gd name="T14" fmla="*/ 469 w 481"/>
                    <a:gd name="T15" fmla="*/ 197 h 408"/>
                    <a:gd name="T16" fmla="*/ 426 w 481"/>
                    <a:gd name="T17" fmla="*/ 166 h 408"/>
                    <a:gd name="T18" fmla="*/ 426 w 481"/>
                    <a:gd name="T19" fmla="*/ 408 h 408"/>
                    <a:gd name="T20" fmla="*/ 76 w 481"/>
                    <a:gd name="T21" fmla="*/ 387 h 408"/>
                    <a:gd name="T22" fmla="*/ 405 w 481"/>
                    <a:gd name="T23" fmla="*/ 387 h 408"/>
                    <a:gd name="T24" fmla="*/ 405 w 481"/>
                    <a:gd name="T25" fmla="*/ 149 h 408"/>
                    <a:gd name="T26" fmla="*/ 241 w 481"/>
                    <a:gd name="T27" fmla="*/ 27 h 408"/>
                    <a:gd name="T28" fmla="*/ 76 w 481"/>
                    <a:gd name="T29" fmla="*/ 153 h 408"/>
                    <a:gd name="T30" fmla="*/ 76 w 481"/>
                    <a:gd name="T31" fmla="*/ 387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1" h="408">
                      <a:moveTo>
                        <a:pt x="426" y="408"/>
                      </a:moveTo>
                      <a:lnTo>
                        <a:pt x="55" y="408"/>
                      </a:lnTo>
                      <a:lnTo>
                        <a:pt x="55" y="170"/>
                      </a:lnTo>
                      <a:lnTo>
                        <a:pt x="13" y="202"/>
                      </a:lnTo>
                      <a:lnTo>
                        <a:pt x="0" y="185"/>
                      </a:lnTo>
                      <a:lnTo>
                        <a:pt x="241" y="0"/>
                      </a:lnTo>
                      <a:lnTo>
                        <a:pt x="481" y="180"/>
                      </a:lnTo>
                      <a:lnTo>
                        <a:pt x="469" y="197"/>
                      </a:lnTo>
                      <a:lnTo>
                        <a:pt x="426" y="166"/>
                      </a:lnTo>
                      <a:lnTo>
                        <a:pt x="426" y="408"/>
                      </a:lnTo>
                      <a:close/>
                      <a:moveTo>
                        <a:pt x="76" y="387"/>
                      </a:moveTo>
                      <a:lnTo>
                        <a:pt x="405" y="387"/>
                      </a:lnTo>
                      <a:lnTo>
                        <a:pt x="405" y="149"/>
                      </a:lnTo>
                      <a:lnTo>
                        <a:pt x="241" y="27"/>
                      </a:lnTo>
                      <a:lnTo>
                        <a:pt x="76" y="153"/>
                      </a:lnTo>
                      <a:lnTo>
                        <a:pt x="76" y="387"/>
                      </a:lnTo>
                      <a:close/>
                    </a:path>
                  </a:pathLst>
                </a:custGeom>
                <a:solidFill>
                  <a:srgbClr val="5356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0" name="Freeform 95">
                  <a:extLst>
                    <a:ext uri="{FF2B5EF4-FFF2-40B4-BE49-F238E27FC236}">
                      <a16:creationId xmlns:a16="http://schemas.microsoft.com/office/drawing/2014/main" xmlns="" id="{356662D6-AEC6-4301-848F-3CA0FD035544}"/>
                    </a:ext>
                  </a:extLst>
                </p:cNvPr>
                <p:cNvSpPr>
                  <a:spLocks noEditPoints="1"/>
                </p:cNvSpPr>
                <p:nvPr/>
              </p:nvSpPr>
              <p:spPr bwMode="auto">
                <a:xfrm>
                  <a:off x="7089776" y="3689350"/>
                  <a:ext cx="363538" cy="204788"/>
                </a:xfrm>
                <a:custGeom>
                  <a:avLst/>
                  <a:gdLst>
                    <a:gd name="T0" fmla="*/ 0 w 229"/>
                    <a:gd name="T1" fmla="*/ 52 h 129"/>
                    <a:gd name="T2" fmla="*/ 0 w 229"/>
                    <a:gd name="T3" fmla="*/ 0 h 129"/>
                    <a:gd name="T4" fmla="*/ 52 w 229"/>
                    <a:gd name="T5" fmla="*/ 0 h 129"/>
                    <a:gd name="T6" fmla="*/ 52 w 229"/>
                    <a:gd name="T7" fmla="*/ 52 h 129"/>
                    <a:gd name="T8" fmla="*/ 0 w 229"/>
                    <a:gd name="T9" fmla="*/ 52 h 129"/>
                    <a:gd name="T10" fmla="*/ 89 w 229"/>
                    <a:gd name="T11" fmla="*/ 52 h 129"/>
                    <a:gd name="T12" fmla="*/ 89 w 229"/>
                    <a:gd name="T13" fmla="*/ 0 h 129"/>
                    <a:gd name="T14" fmla="*/ 141 w 229"/>
                    <a:gd name="T15" fmla="*/ 0 h 129"/>
                    <a:gd name="T16" fmla="*/ 141 w 229"/>
                    <a:gd name="T17" fmla="*/ 52 h 129"/>
                    <a:gd name="T18" fmla="*/ 89 w 229"/>
                    <a:gd name="T19" fmla="*/ 52 h 129"/>
                    <a:gd name="T20" fmla="*/ 0 w 229"/>
                    <a:gd name="T21" fmla="*/ 129 h 129"/>
                    <a:gd name="T22" fmla="*/ 0 w 229"/>
                    <a:gd name="T23" fmla="*/ 76 h 129"/>
                    <a:gd name="T24" fmla="*/ 52 w 229"/>
                    <a:gd name="T25" fmla="*/ 76 h 129"/>
                    <a:gd name="T26" fmla="*/ 52 w 229"/>
                    <a:gd name="T27" fmla="*/ 129 h 129"/>
                    <a:gd name="T28" fmla="*/ 0 w 229"/>
                    <a:gd name="T29" fmla="*/ 129 h 129"/>
                    <a:gd name="T30" fmla="*/ 178 w 229"/>
                    <a:gd name="T31" fmla="*/ 52 h 129"/>
                    <a:gd name="T32" fmla="*/ 178 w 229"/>
                    <a:gd name="T33" fmla="*/ 0 h 129"/>
                    <a:gd name="T34" fmla="*/ 229 w 229"/>
                    <a:gd name="T35" fmla="*/ 0 h 129"/>
                    <a:gd name="T36" fmla="*/ 229 w 229"/>
                    <a:gd name="T37" fmla="*/ 52 h 129"/>
                    <a:gd name="T38" fmla="*/ 178 w 229"/>
                    <a:gd name="T39" fmla="*/ 52 h 129"/>
                    <a:gd name="T40" fmla="*/ 178 w 229"/>
                    <a:gd name="T41" fmla="*/ 129 h 129"/>
                    <a:gd name="T42" fmla="*/ 178 w 229"/>
                    <a:gd name="T43" fmla="*/ 76 h 129"/>
                    <a:gd name="T44" fmla="*/ 229 w 229"/>
                    <a:gd name="T45" fmla="*/ 76 h 129"/>
                    <a:gd name="T46" fmla="*/ 229 w 229"/>
                    <a:gd name="T47" fmla="*/ 129 h 129"/>
                    <a:gd name="T48" fmla="*/ 178 w 229"/>
                    <a:gd name="T49" fmla="*/ 129 h 129"/>
                    <a:gd name="T50" fmla="*/ 89 w 229"/>
                    <a:gd name="T51" fmla="*/ 129 h 129"/>
                    <a:gd name="T52" fmla="*/ 89 w 229"/>
                    <a:gd name="T53" fmla="*/ 76 h 129"/>
                    <a:gd name="T54" fmla="*/ 141 w 229"/>
                    <a:gd name="T55" fmla="*/ 76 h 129"/>
                    <a:gd name="T56" fmla="*/ 141 w 229"/>
                    <a:gd name="T57" fmla="*/ 129 h 129"/>
                    <a:gd name="T58" fmla="*/ 89 w 229"/>
                    <a:gd name="T59" fmla="*/ 12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29" h="129">
                      <a:moveTo>
                        <a:pt x="0" y="52"/>
                      </a:moveTo>
                      <a:lnTo>
                        <a:pt x="0" y="0"/>
                      </a:lnTo>
                      <a:lnTo>
                        <a:pt x="52" y="0"/>
                      </a:lnTo>
                      <a:lnTo>
                        <a:pt x="52" y="52"/>
                      </a:lnTo>
                      <a:lnTo>
                        <a:pt x="0" y="52"/>
                      </a:lnTo>
                      <a:close/>
                      <a:moveTo>
                        <a:pt x="89" y="52"/>
                      </a:moveTo>
                      <a:lnTo>
                        <a:pt x="89" y="0"/>
                      </a:lnTo>
                      <a:lnTo>
                        <a:pt x="141" y="0"/>
                      </a:lnTo>
                      <a:lnTo>
                        <a:pt x="141" y="52"/>
                      </a:lnTo>
                      <a:lnTo>
                        <a:pt x="89" y="52"/>
                      </a:lnTo>
                      <a:close/>
                      <a:moveTo>
                        <a:pt x="0" y="129"/>
                      </a:moveTo>
                      <a:lnTo>
                        <a:pt x="0" y="76"/>
                      </a:lnTo>
                      <a:lnTo>
                        <a:pt x="52" y="76"/>
                      </a:lnTo>
                      <a:lnTo>
                        <a:pt x="52" y="129"/>
                      </a:lnTo>
                      <a:lnTo>
                        <a:pt x="0" y="129"/>
                      </a:lnTo>
                      <a:close/>
                      <a:moveTo>
                        <a:pt x="178" y="52"/>
                      </a:moveTo>
                      <a:lnTo>
                        <a:pt x="178" y="0"/>
                      </a:lnTo>
                      <a:lnTo>
                        <a:pt x="229" y="0"/>
                      </a:lnTo>
                      <a:lnTo>
                        <a:pt x="229" y="52"/>
                      </a:lnTo>
                      <a:lnTo>
                        <a:pt x="178" y="52"/>
                      </a:lnTo>
                      <a:close/>
                      <a:moveTo>
                        <a:pt x="178" y="129"/>
                      </a:moveTo>
                      <a:lnTo>
                        <a:pt x="178" y="76"/>
                      </a:lnTo>
                      <a:lnTo>
                        <a:pt x="229" y="76"/>
                      </a:lnTo>
                      <a:lnTo>
                        <a:pt x="229" y="129"/>
                      </a:lnTo>
                      <a:lnTo>
                        <a:pt x="178" y="129"/>
                      </a:lnTo>
                      <a:close/>
                      <a:moveTo>
                        <a:pt x="89" y="129"/>
                      </a:moveTo>
                      <a:lnTo>
                        <a:pt x="89" y="76"/>
                      </a:lnTo>
                      <a:lnTo>
                        <a:pt x="141" y="76"/>
                      </a:lnTo>
                      <a:lnTo>
                        <a:pt x="141" y="129"/>
                      </a:lnTo>
                      <a:lnTo>
                        <a:pt x="89" y="129"/>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02" name="Group 301">
                <a:extLst>
                  <a:ext uri="{FF2B5EF4-FFF2-40B4-BE49-F238E27FC236}">
                    <a16:creationId xmlns:a16="http://schemas.microsoft.com/office/drawing/2014/main" xmlns="" id="{0713C44E-6391-42AE-B44B-DFFB35C19024}"/>
                  </a:ext>
                </a:extLst>
              </p:cNvPr>
              <p:cNvGrpSpPr/>
              <p:nvPr/>
            </p:nvGrpSpPr>
            <p:grpSpPr>
              <a:xfrm>
                <a:off x="5813445" y="3993920"/>
                <a:ext cx="770806" cy="249670"/>
                <a:chOff x="6004153" y="1455738"/>
                <a:chExt cx="2388506" cy="773656"/>
              </a:xfrm>
            </p:grpSpPr>
            <p:grpSp>
              <p:nvGrpSpPr>
                <p:cNvPr id="303" name="Group 302">
                  <a:extLst>
                    <a:ext uri="{FF2B5EF4-FFF2-40B4-BE49-F238E27FC236}">
                      <a16:creationId xmlns:a16="http://schemas.microsoft.com/office/drawing/2014/main" xmlns="" id="{A611A5EF-8C7B-43FC-8287-D23F23B6F2D6}"/>
                    </a:ext>
                  </a:extLst>
                </p:cNvPr>
                <p:cNvGrpSpPr/>
                <p:nvPr/>
              </p:nvGrpSpPr>
              <p:grpSpPr>
                <a:xfrm>
                  <a:off x="6004153" y="1456282"/>
                  <a:ext cx="1173163" cy="773112"/>
                  <a:chOff x="7208838" y="1270001"/>
                  <a:chExt cx="1173163" cy="773112"/>
                </a:xfrm>
              </p:grpSpPr>
              <p:sp>
                <p:nvSpPr>
                  <p:cNvPr id="313" name="Rectangle 19">
                    <a:extLst>
                      <a:ext uri="{FF2B5EF4-FFF2-40B4-BE49-F238E27FC236}">
                        <a16:creationId xmlns:a16="http://schemas.microsoft.com/office/drawing/2014/main" xmlns="" id="{9F738D8D-0082-404D-8D8D-A8FCD4D729CE}"/>
                      </a:ext>
                    </a:extLst>
                  </p:cNvPr>
                  <p:cNvSpPr>
                    <a:spLocks noChangeArrowheads="1"/>
                  </p:cNvSpPr>
                  <p:nvPr/>
                </p:nvSpPr>
                <p:spPr bwMode="auto">
                  <a:xfrm>
                    <a:off x="7350125" y="1289051"/>
                    <a:ext cx="900113" cy="6111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4" name="Rectangle 20">
                    <a:extLst>
                      <a:ext uri="{FF2B5EF4-FFF2-40B4-BE49-F238E27FC236}">
                        <a16:creationId xmlns:a16="http://schemas.microsoft.com/office/drawing/2014/main" xmlns="" id="{5F62B468-3701-4178-B379-F2707F15FD3F}"/>
                      </a:ext>
                    </a:extLst>
                  </p:cNvPr>
                  <p:cNvSpPr>
                    <a:spLocks noChangeArrowheads="1"/>
                  </p:cNvSpPr>
                  <p:nvPr/>
                </p:nvSpPr>
                <p:spPr bwMode="auto">
                  <a:xfrm>
                    <a:off x="7350125" y="1289051"/>
                    <a:ext cx="900113"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5" name="Rectangle 21">
                    <a:extLst>
                      <a:ext uri="{FF2B5EF4-FFF2-40B4-BE49-F238E27FC236}">
                        <a16:creationId xmlns:a16="http://schemas.microsoft.com/office/drawing/2014/main" xmlns="" id="{575C5C44-A4A1-4D48-B092-0C11726992EE}"/>
                      </a:ext>
                    </a:extLst>
                  </p:cNvPr>
                  <p:cNvSpPr>
                    <a:spLocks noChangeArrowheads="1"/>
                  </p:cNvSpPr>
                  <p:nvPr/>
                </p:nvSpPr>
                <p:spPr bwMode="auto">
                  <a:xfrm>
                    <a:off x="7794625" y="1289051"/>
                    <a:ext cx="455613" cy="611188"/>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6" name="Rectangle 22">
                    <a:extLst>
                      <a:ext uri="{FF2B5EF4-FFF2-40B4-BE49-F238E27FC236}">
                        <a16:creationId xmlns:a16="http://schemas.microsoft.com/office/drawing/2014/main" xmlns="" id="{D431C309-3235-472B-AC6A-6924916C11FF}"/>
                      </a:ext>
                    </a:extLst>
                  </p:cNvPr>
                  <p:cNvSpPr>
                    <a:spLocks noChangeArrowheads="1"/>
                  </p:cNvSpPr>
                  <p:nvPr/>
                </p:nvSpPr>
                <p:spPr bwMode="auto">
                  <a:xfrm>
                    <a:off x="7794625" y="1289051"/>
                    <a:ext cx="455613"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7" name="Freeform 23">
                    <a:extLst>
                      <a:ext uri="{FF2B5EF4-FFF2-40B4-BE49-F238E27FC236}">
                        <a16:creationId xmlns:a16="http://schemas.microsoft.com/office/drawing/2014/main" xmlns="" id="{3D42D0BA-C2BA-478A-9527-C2449FD48222}"/>
                      </a:ext>
                    </a:extLst>
                  </p:cNvPr>
                  <p:cNvSpPr>
                    <a:spLocks noEditPoints="1"/>
                  </p:cNvSpPr>
                  <p:nvPr/>
                </p:nvSpPr>
                <p:spPr bwMode="auto">
                  <a:xfrm>
                    <a:off x="7319963" y="1270001"/>
                    <a:ext cx="950913" cy="660400"/>
                  </a:xfrm>
                  <a:custGeom>
                    <a:avLst/>
                    <a:gdLst>
                      <a:gd name="T0" fmla="*/ 599 w 599"/>
                      <a:gd name="T1" fmla="*/ 0 h 416"/>
                      <a:gd name="T2" fmla="*/ 0 w 599"/>
                      <a:gd name="T3" fmla="*/ 0 h 416"/>
                      <a:gd name="T4" fmla="*/ 0 w 599"/>
                      <a:gd name="T5" fmla="*/ 416 h 416"/>
                      <a:gd name="T6" fmla="*/ 599 w 599"/>
                      <a:gd name="T7" fmla="*/ 416 h 416"/>
                      <a:gd name="T8" fmla="*/ 599 w 599"/>
                      <a:gd name="T9" fmla="*/ 0 h 416"/>
                      <a:gd name="T10" fmla="*/ 567 w 599"/>
                      <a:gd name="T11" fmla="*/ 384 h 416"/>
                      <a:gd name="T12" fmla="*/ 32 w 599"/>
                      <a:gd name="T13" fmla="*/ 384 h 416"/>
                      <a:gd name="T14" fmla="*/ 32 w 599"/>
                      <a:gd name="T15" fmla="*/ 32 h 416"/>
                      <a:gd name="T16" fmla="*/ 567 w 599"/>
                      <a:gd name="T17" fmla="*/ 32 h 416"/>
                      <a:gd name="T18" fmla="*/ 567 w 599"/>
                      <a:gd name="T19" fmla="*/ 384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9" h="416">
                        <a:moveTo>
                          <a:pt x="599" y="0"/>
                        </a:moveTo>
                        <a:lnTo>
                          <a:pt x="0" y="0"/>
                        </a:lnTo>
                        <a:lnTo>
                          <a:pt x="0" y="416"/>
                        </a:lnTo>
                        <a:lnTo>
                          <a:pt x="599" y="416"/>
                        </a:lnTo>
                        <a:lnTo>
                          <a:pt x="599" y="0"/>
                        </a:lnTo>
                        <a:close/>
                        <a:moveTo>
                          <a:pt x="567" y="384"/>
                        </a:moveTo>
                        <a:lnTo>
                          <a:pt x="32" y="384"/>
                        </a:lnTo>
                        <a:lnTo>
                          <a:pt x="32" y="32"/>
                        </a:lnTo>
                        <a:lnTo>
                          <a:pt x="567" y="32"/>
                        </a:lnTo>
                        <a:lnTo>
                          <a:pt x="567" y="384"/>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8" name="Rectangle 24">
                    <a:extLst>
                      <a:ext uri="{FF2B5EF4-FFF2-40B4-BE49-F238E27FC236}">
                        <a16:creationId xmlns:a16="http://schemas.microsoft.com/office/drawing/2014/main" xmlns="" id="{096E2BE9-60E5-4B17-B472-08F1854280FD}"/>
                      </a:ext>
                    </a:extLst>
                  </p:cNvPr>
                  <p:cNvSpPr>
                    <a:spLocks noChangeArrowheads="1"/>
                  </p:cNvSpPr>
                  <p:nvPr/>
                </p:nvSpPr>
                <p:spPr bwMode="auto">
                  <a:xfrm>
                    <a:off x="7208838" y="1992313"/>
                    <a:ext cx="1173163" cy="50800"/>
                  </a:xfrm>
                  <a:prstGeom prst="rect">
                    <a:avLst/>
                  </a:prstGeom>
                  <a:solidFill>
                    <a:srgbClr val="9395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9" name="Freeform 25">
                    <a:extLst>
                      <a:ext uri="{FF2B5EF4-FFF2-40B4-BE49-F238E27FC236}">
                        <a16:creationId xmlns:a16="http://schemas.microsoft.com/office/drawing/2014/main" xmlns="" id="{0B8EBFC0-D142-4AEB-95B4-1EAEE0D048F7}"/>
                      </a:ext>
                    </a:extLst>
                  </p:cNvPr>
                  <p:cNvSpPr>
                    <a:spLocks/>
                  </p:cNvSpPr>
                  <p:nvPr/>
                </p:nvSpPr>
                <p:spPr bwMode="auto">
                  <a:xfrm>
                    <a:off x="7512050" y="1493838"/>
                    <a:ext cx="201613" cy="192088"/>
                  </a:xfrm>
                  <a:custGeom>
                    <a:avLst/>
                    <a:gdLst>
                      <a:gd name="T0" fmla="*/ 4 w 20"/>
                      <a:gd name="T1" fmla="*/ 8 h 19"/>
                      <a:gd name="T2" fmla="*/ 4 w 20"/>
                      <a:gd name="T3" fmla="*/ 5 h 19"/>
                      <a:gd name="T4" fmla="*/ 4 w 20"/>
                      <a:gd name="T5" fmla="*/ 5 h 19"/>
                      <a:gd name="T6" fmla="*/ 5 w 20"/>
                      <a:gd name="T7" fmla="*/ 8 h 19"/>
                      <a:gd name="T8" fmla="*/ 8 w 20"/>
                      <a:gd name="T9" fmla="*/ 16 h 19"/>
                      <a:gd name="T10" fmla="*/ 11 w 20"/>
                      <a:gd name="T11" fmla="*/ 16 h 19"/>
                      <a:gd name="T12" fmla="*/ 15 w 20"/>
                      <a:gd name="T13" fmla="*/ 8 h 19"/>
                      <a:gd name="T14" fmla="*/ 16 w 20"/>
                      <a:gd name="T15" fmla="*/ 5 h 19"/>
                      <a:gd name="T16" fmla="*/ 16 w 20"/>
                      <a:gd name="T17" fmla="*/ 5 h 19"/>
                      <a:gd name="T18" fmla="*/ 16 w 20"/>
                      <a:gd name="T19" fmla="*/ 8 h 19"/>
                      <a:gd name="T20" fmla="*/ 16 w 20"/>
                      <a:gd name="T21" fmla="*/ 19 h 19"/>
                      <a:gd name="T22" fmla="*/ 20 w 20"/>
                      <a:gd name="T23" fmla="*/ 19 h 19"/>
                      <a:gd name="T24" fmla="*/ 18 w 20"/>
                      <a:gd name="T25" fmla="*/ 0 h 19"/>
                      <a:gd name="T26" fmla="*/ 15 w 20"/>
                      <a:gd name="T27" fmla="*/ 0 h 19"/>
                      <a:gd name="T28" fmla="*/ 11 w 20"/>
                      <a:gd name="T29" fmla="*/ 10 h 19"/>
                      <a:gd name="T30" fmla="*/ 10 w 20"/>
                      <a:gd name="T31" fmla="*/ 12 h 19"/>
                      <a:gd name="T32" fmla="*/ 10 w 20"/>
                      <a:gd name="T33" fmla="*/ 12 h 19"/>
                      <a:gd name="T34" fmla="*/ 9 w 20"/>
                      <a:gd name="T35" fmla="*/ 10 h 19"/>
                      <a:gd name="T36" fmla="*/ 5 w 20"/>
                      <a:gd name="T37" fmla="*/ 0 h 19"/>
                      <a:gd name="T38" fmla="*/ 1 w 20"/>
                      <a:gd name="T39" fmla="*/ 0 h 19"/>
                      <a:gd name="T40" fmla="*/ 0 w 20"/>
                      <a:gd name="T41" fmla="*/ 19 h 19"/>
                      <a:gd name="T42" fmla="*/ 3 w 20"/>
                      <a:gd name="T43" fmla="*/ 19 h 19"/>
                      <a:gd name="T44" fmla="*/ 4 w 20"/>
                      <a:gd name="T45" fmla="*/ 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 h="19">
                        <a:moveTo>
                          <a:pt x="4" y="8"/>
                        </a:moveTo>
                        <a:cubicBezTo>
                          <a:pt x="4" y="7"/>
                          <a:pt x="4" y="5"/>
                          <a:pt x="4" y="5"/>
                        </a:cubicBezTo>
                        <a:cubicBezTo>
                          <a:pt x="4" y="5"/>
                          <a:pt x="4" y="5"/>
                          <a:pt x="4" y="5"/>
                        </a:cubicBezTo>
                        <a:cubicBezTo>
                          <a:pt x="4" y="5"/>
                          <a:pt x="5" y="7"/>
                          <a:pt x="5" y="8"/>
                        </a:cubicBezTo>
                        <a:cubicBezTo>
                          <a:pt x="8" y="16"/>
                          <a:pt x="8" y="16"/>
                          <a:pt x="8" y="16"/>
                        </a:cubicBezTo>
                        <a:cubicBezTo>
                          <a:pt x="11" y="16"/>
                          <a:pt x="11" y="16"/>
                          <a:pt x="11" y="16"/>
                        </a:cubicBezTo>
                        <a:cubicBezTo>
                          <a:pt x="15" y="8"/>
                          <a:pt x="15" y="8"/>
                          <a:pt x="15" y="8"/>
                        </a:cubicBezTo>
                        <a:cubicBezTo>
                          <a:pt x="15" y="7"/>
                          <a:pt x="16" y="5"/>
                          <a:pt x="16" y="5"/>
                        </a:cubicBezTo>
                        <a:cubicBezTo>
                          <a:pt x="16" y="5"/>
                          <a:pt x="16" y="5"/>
                          <a:pt x="16" y="5"/>
                        </a:cubicBezTo>
                        <a:cubicBezTo>
                          <a:pt x="16" y="5"/>
                          <a:pt x="16" y="7"/>
                          <a:pt x="16" y="8"/>
                        </a:cubicBezTo>
                        <a:cubicBezTo>
                          <a:pt x="16" y="19"/>
                          <a:pt x="16" y="19"/>
                          <a:pt x="16" y="19"/>
                        </a:cubicBezTo>
                        <a:cubicBezTo>
                          <a:pt x="20" y="19"/>
                          <a:pt x="20" y="19"/>
                          <a:pt x="20" y="19"/>
                        </a:cubicBezTo>
                        <a:cubicBezTo>
                          <a:pt x="18" y="0"/>
                          <a:pt x="18" y="0"/>
                          <a:pt x="18" y="0"/>
                        </a:cubicBezTo>
                        <a:cubicBezTo>
                          <a:pt x="15" y="0"/>
                          <a:pt x="15" y="0"/>
                          <a:pt x="15" y="0"/>
                        </a:cubicBezTo>
                        <a:cubicBezTo>
                          <a:pt x="11" y="10"/>
                          <a:pt x="11" y="10"/>
                          <a:pt x="11" y="10"/>
                        </a:cubicBezTo>
                        <a:cubicBezTo>
                          <a:pt x="10" y="11"/>
                          <a:pt x="10" y="12"/>
                          <a:pt x="10" y="12"/>
                        </a:cubicBezTo>
                        <a:cubicBezTo>
                          <a:pt x="10" y="12"/>
                          <a:pt x="10" y="12"/>
                          <a:pt x="10" y="12"/>
                        </a:cubicBezTo>
                        <a:cubicBezTo>
                          <a:pt x="10" y="12"/>
                          <a:pt x="9" y="11"/>
                          <a:pt x="9" y="10"/>
                        </a:cubicBezTo>
                        <a:cubicBezTo>
                          <a:pt x="5" y="0"/>
                          <a:pt x="5" y="0"/>
                          <a:pt x="5" y="0"/>
                        </a:cubicBezTo>
                        <a:cubicBezTo>
                          <a:pt x="1" y="0"/>
                          <a:pt x="1" y="0"/>
                          <a:pt x="1" y="0"/>
                        </a:cubicBezTo>
                        <a:cubicBezTo>
                          <a:pt x="0" y="19"/>
                          <a:pt x="0" y="19"/>
                          <a:pt x="0" y="19"/>
                        </a:cubicBezTo>
                        <a:cubicBezTo>
                          <a:pt x="3" y="19"/>
                          <a:pt x="3" y="19"/>
                          <a:pt x="3" y="19"/>
                        </a:cubicBezTo>
                        <a:lnTo>
                          <a:pt x="4" y="8"/>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0" name="Freeform 26">
                    <a:extLst>
                      <a:ext uri="{FF2B5EF4-FFF2-40B4-BE49-F238E27FC236}">
                        <a16:creationId xmlns:a16="http://schemas.microsoft.com/office/drawing/2014/main" xmlns="" id="{84B667DC-4B61-4CDD-A511-224367A9CC5C}"/>
                      </a:ext>
                    </a:extLst>
                  </p:cNvPr>
                  <p:cNvSpPr>
                    <a:spLocks noEditPoints="1"/>
                  </p:cNvSpPr>
                  <p:nvPr/>
                </p:nvSpPr>
                <p:spPr bwMode="auto">
                  <a:xfrm>
                    <a:off x="7734300" y="1493838"/>
                    <a:ext cx="171450" cy="192088"/>
                  </a:xfrm>
                  <a:custGeom>
                    <a:avLst/>
                    <a:gdLst>
                      <a:gd name="T0" fmla="*/ 5 w 17"/>
                      <a:gd name="T1" fmla="*/ 14 h 19"/>
                      <a:gd name="T2" fmla="*/ 12 w 17"/>
                      <a:gd name="T3" fmla="*/ 14 h 19"/>
                      <a:gd name="T4" fmla="*/ 14 w 17"/>
                      <a:gd name="T5" fmla="*/ 19 h 19"/>
                      <a:gd name="T6" fmla="*/ 17 w 17"/>
                      <a:gd name="T7" fmla="*/ 19 h 19"/>
                      <a:gd name="T8" fmla="*/ 10 w 17"/>
                      <a:gd name="T9" fmla="*/ 0 h 19"/>
                      <a:gd name="T10" fmla="*/ 7 w 17"/>
                      <a:gd name="T11" fmla="*/ 0 h 19"/>
                      <a:gd name="T12" fmla="*/ 0 w 17"/>
                      <a:gd name="T13" fmla="*/ 19 h 19"/>
                      <a:gd name="T14" fmla="*/ 3 w 17"/>
                      <a:gd name="T15" fmla="*/ 19 h 19"/>
                      <a:gd name="T16" fmla="*/ 5 w 17"/>
                      <a:gd name="T17" fmla="*/ 14 h 19"/>
                      <a:gd name="T18" fmla="*/ 8 w 17"/>
                      <a:gd name="T19" fmla="*/ 6 h 19"/>
                      <a:gd name="T20" fmla="*/ 9 w 17"/>
                      <a:gd name="T21" fmla="*/ 3 h 19"/>
                      <a:gd name="T22" fmla="*/ 9 w 17"/>
                      <a:gd name="T23" fmla="*/ 3 h 19"/>
                      <a:gd name="T24" fmla="*/ 9 w 17"/>
                      <a:gd name="T25" fmla="*/ 6 h 19"/>
                      <a:gd name="T26" fmla="*/ 11 w 17"/>
                      <a:gd name="T27" fmla="*/ 11 h 19"/>
                      <a:gd name="T28" fmla="*/ 6 w 17"/>
                      <a:gd name="T29" fmla="*/ 11 h 19"/>
                      <a:gd name="T30" fmla="*/ 8 w 17"/>
                      <a:gd name="T31" fmla="*/ 6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 h="19">
                        <a:moveTo>
                          <a:pt x="5" y="14"/>
                        </a:moveTo>
                        <a:cubicBezTo>
                          <a:pt x="12" y="14"/>
                          <a:pt x="12" y="14"/>
                          <a:pt x="12" y="14"/>
                        </a:cubicBezTo>
                        <a:cubicBezTo>
                          <a:pt x="14" y="19"/>
                          <a:pt x="14" y="19"/>
                          <a:pt x="14" y="19"/>
                        </a:cubicBezTo>
                        <a:cubicBezTo>
                          <a:pt x="17" y="19"/>
                          <a:pt x="17" y="19"/>
                          <a:pt x="17" y="19"/>
                        </a:cubicBezTo>
                        <a:cubicBezTo>
                          <a:pt x="10" y="0"/>
                          <a:pt x="10" y="0"/>
                          <a:pt x="10" y="0"/>
                        </a:cubicBezTo>
                        <a:cubicBezTo>
                          <a:pt x="7" y="0"/>
                          <a:pt x="7" y="0"/>
                          <a:pt x="7" y="0"/>
                        </a:cubicBezTo>
                        <a:cubicBezTo>
                          <a:pt x="0" y="19"/>
                          <a:pt x="0" y="19"/>
                          <a:pt x="0" y="19"/>
                        </a:cubicBezTo>
                        <a:cubicBezTo>
                          <a:pt x="3" y="19"/>
                          <a:pt x="3" y="19"/>
                          <a:pt x="3" y="19"/>
                        </a:cubicBezTo>
                        <a:lnTo>
                          <a:pt x="5" y="14"/>
                        </a:lnTo>
                        <a:close/>
                        <a:moveTo>
                          <a:pt x="8" y="6"/>
                        </a:moveTo>
                        <a:cubicBezTo>
                          <a:pt x="8" y="5"/>
                          <a:pt x="9" y="3"/>
                          <a:pt x="9" y="3"/>
                        </a:cubicBezTo>
                        <a:cubicBezTo>
                          <a:pt x="9" y="3"/>
                          <a:pt x="9" y="3"/>
                          <a:pt x="9" y="3"/>
                        </a:cubicBezTo>
                        <a:cubicBezTo>
                          <a:pt x="9" y="3"/>
                          <a:pt x="9" y="5"/>
                          <a:pt x="9" y="6"/>
                        </a:cubicBezTo>
                        <a:cubicBezTo>
                          <a:pt x="11" y="11"/>
                          <a:pt x="11" y="11"/>
                          <a:pt x="11" y="11"/>
                        </a:cubicBezTo>
                        <a:cubicBezTo>
                          <a:pt x="6" y="11"/>
                          <a:pt x="6" y="11"/>
                          <a:pt x="6" y="11"/>
                        </a:cubicBezTo>
                        <a:lnTo>
                          <a:pt x="8" y="6"/>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1" name="Freeform 27">
                    <a:extLst>
                      <a:ext uri="{FF2B5EF4-FFF2-40B4-BE49-F238E27FC236}">
                        <a16:creationId xmlns:a16="http://schemas.microsoft.com/office/drawing/2014/main" xmlns="" id="{120E0C6F-6A41-4D36-84B2-96BC83C271C5}"/>
                      </a:ext>
                    </a:extLst>
                  </p:cNvPr>
                  <p:cNvSpPr>
                    <a:spLocks/>
                  </p:cNvSpPr>
                  <p:nvPr/>
                </p:nvSpPr>
                <p:spPr bwMode="auto">
                  <a:xfrm>
                    <a:off x="7916863" y="1493838"/>
                    <a:ext cx="182563" cy="203200"/>
                  </a:xfrm>
                  <a:custGeom>
                    <a:avLst/>
                    <a:gdLst>
                      <a:gd name="T0" fmla="*/ 10 w 18"/>
                      <a:gd name="T1" fmla="*/ 20 h 20"/>
                      <a:gd name="T2" fmla="*/ 18 w 18"/>
                      <a:gd name="T3" fmla="*/ 17 h 20"/>
                      <a:gd name="T4" fmla="*/ 16 w 18"/>
                      <a:gd name="T5" fmla="*/ 14 h 20"/>
                      <a:gd name="T6" fmla="*/ 10 w 18"/>
                      <a:gd name="T7" fmla="*/ 16 h 20"/>
                      <a:gd name="T8" fmla="*/ 4 w 18"/>
                      <a:gd name="T9" fmla="*/ 9 h 20"/>
                      <a:gd name="T10" fmla="*/ 10 w 18"/>
                      <a:gd name="T11" fmla="*/ 3 h 20"/>
                      <a:gd name="T12" fmla="*/ 16 w 18"/>
                      <a:gd name="T13" fmla="*/ 5 h 20"/>
                      <a:gd name="T14" fmla="*/ 17 w 18"/>
                      <a:gd name="T15" fmla="*/ 2 h 20"/>
                      <a:gd name="T16" fmla="*/ 10 w 18"/>
                      <a:gd name="T17" fmla="*/ 0 h 20"/>
                      <a:gd name="T18" fmla="*/ 0 w 18"/>
                      <a:gd name="T19" fmla="*/ 10 h 20"/>
                      <a:gd name="T20" fmla="*/ 10 w 18"/>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 h="20">
                        <a:moveTo>
                          <a:pt x="10" y="20"/>
                        </a:moveTo>
                        <a:cubicBezTo>
                          <a:pt x="15" y="20"/>
                          <a:pt x="18" y="17"/>
                          <a:pt x="18" y="17"/>
                        </a:cubicBezTo>
                        <a:cubicBezTo>
                          <a:pt x="16" y="14"/>
                          <a:pt x="16" y="14"/>
                          <a:pt x="16" y="14"/>
                        </a:cubicBezTo>
                        <a:cubicBezTo>
                          <a:pt x="16" y="14"/>
                          <a:pt x="14" y="16"/>
                          <a:pt x="10" y="16"/>
                        </a:cubicBezTo>
                        <a:cubicBezTo>
                          <a:pt x="6" y="16"/>
                          <a:pt x="4" y="13"/>
                          <a:pt x="4" y="9"/>
                        </a:cubicBezTo>
                        <a:cubicBezTo>
                          <a:pt x="4" y="6"/>
                          <a:pt x="6" y="3"/>
                          <a:pt x="10" y="3"/>
                        </a:cubicBezTo>
                        <a:cubicBezTo>
                          <a:pt x="13" y="3"/>
                          <a:pt x="16" y="5"/>
                          <a:pt x="16" y="5"/>
                        </a:cubicBezTo>
                        <a:cubicBezTo>
                          <a:pt x="17" y="2"/>
                          <a:pt x="17" y="2"/>
                          <a:pt x="17" y="2"/>
                        </a:cubicBezTo>
                        <a:cubicBezTo>
                          <a:pt x="17" y="2"/>
                          <a:pt x="15" y="0"/>
                          <a:pt x="10" y="0"/>
                        </a:cubicBezTo>
                        <a:cubicBezTo>
                          <a:pt x="4" y="0"/>
                          <a:pt x="0" y="4"/>
                          <a:pt x="0" y="10"/>
                        </a:cubicBezTo>
                        <a:cubicBezTo>
                          <a:pt x="0" y="15"/>
                          <a:pt x="4" y="20"/>
                          <a:pt x="10" y="20"/>
                        </a:cubicBez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04" name="Group 303">
                  <a:extLst>
                    <a:ext uri="{FF2B5EF4-FFF2-40B4-BE49-F238E27FC236}">
                      <a16:creationId xmlns:a16="http://schemas.microsoft.com/office/drawing/2014/main" xmlns="" id="{8E890C68-6B5F-49CE-9189-E92932CB21EA}"/>
                    </a:ext>
                  </a:extLst>
                </p:cNvPr>
                <p:cNvGrpSpPr/>
                <p:nvPr/>
              </p:nvGrpSpPr>
              <p:grpSpPr>
                <a:xfrm>
                  <a:off x="7229021" y="1455738"/>
                  <a:ext cx="1163638" cy="773112"/>
                  <a:chOff x="4870450" y="1320801"/>
                  <a:chExt cx="1163638" cy="773112"/>
                </a:xfrm>
              </p:grpSpPr>
              <p:sp>
                <p:nvSpPr>
                  <p:cNvPr id="305" name="Rectangle 11">
                    <a:extLst>
                      <a:ext uri="{FF2B5EF4-FFF2-40B4-BE49-F238E27FC236}">
                        <a16:creationId xmlns:a16="http://schemas.microsoft.com/office/drawing/2014/main" xmlns="" id="{5568ABDB-A3BE-45B5-8E19-2EC0E4C5E89A}"/>
                      </a:ext>
                    </a:extLst>
                  </p:cNvPr>
                  <p:cNvSpPr>
                    <a:spLocks noChangeArrowheads="1"/>
                  </p:cNvSpPr>
                  <p:nvPr/>
                </p:nvSpPr>
                <p:spPr bwMode="auto">
                  <a:xfrm>
                    <a:off x="5002213" y="1350963"/>
                    <a:ext cx="900113" cy="609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6" name="Rectangle 12">
                    <a:extLst>
                      <a:ext uri="{FF2B5EF4-FFF2-40B4-BE49-F238E27FC236}">
                        <a16:creationId xmlns:a16="http://schemas.microsoft.com/office/drawing/2014/main" xmlns="" id="{1AD1F0F5-902F-465F-9AE7-C298CACE2EEE}"/>
                      </a:ext>
                    </a:extLst>
                  </p:cNvPr>
                  <p:cNvSpPr>
                    <a:spLocks noChangeArrowheads="1"/>
                  </p:cNvSpPr>
                  <p:nvPr/>
                </p:nvSpPr>
                <p:spPr bwMode="auto">
                  <a:xfrm>
                    <a:off x="5002213" y="1350963"/>
                    <a:ext cx="90011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7" name="Rectangle 13">
                    <a:extLst>
                      <a:ext uri="{FF2B5EF4-FFF2-40B4-BE49-F238E27FC236}">
                        <a16:creationId xmlns:a16="http://schemas.microsoft.com/office/drawing/2014/main" xmlns="" id="{9923B03C-2291-43E8-84D2-8CE550B1665D}"/>
                      </a:ext>
                    </a:extLst>
                  </p:cNvPr>
                  <p:cNvSpPr>
                    <a:spLocks noChangeArrowheads="1"/>
                  </p:cNvSpPr>
                  <p:nvPr/>
                </p:nvSpPr>
                <p:spPr bwMode="auto">
                  <a:xfrm>
                    <a:off x="5457825" y="1350963"/>
                    <a:ext cx="444500" cy="609600"/>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8" name="Rectangle 14">
                    <a:extLst>
                      <a:ext uri="{FF2B5EF4-FFF2-40B4-BE49-F238E27FC236}">
                        <a16:creationId xmlns:a16="http://schemas.microsoft.com/office/drawing/2014/main" xmlns="" id="{0A7CEDC8-D19B-423A-A4C2-478658181E9A}"/>
                      </a:ext>
                    </a:extLst>
                  </p:cNvPr>
                  <p:cNvSpPr>
                    <a:spLocks noChangeArrowheads="1"/>
                  </p:cNvSpPr>
                  <p:nvPr/>
                </p:nvSpPr>
                <p:spPr bwMode="auto">
                  <a:xfrm>
                    <a:off x="5457825" y="1350963"/>
                    <a:ext cx="4445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9" name="Freeform 15">
                    <a:extLst>
                      <a:ext uri="{FF2B5EF4-FFF2-40B4-BE49-F238E27FC236}">
                        <a16:creationId xmlns:a16="http://schemas.microsoft.com/office/drawing/2014/main" xmlns="" id="{DF48593C-CA75-4C94-AF31-E8BA2016F3FB}"/>
                      </a:ext>
                    </a:extLst>
                  </p:cNvPr>
                  <p:cNvSpPr>
                    <a:spLocks noEditPoints="1"/>
                  </p:cNvSpPr>
                  <p:nvPr/>
                </p:nvSpPr>
                <p:spPr bwMode="auto">
                  <a:xfrm>
                    <a:off x="4981575" y="1320801"/>
                    <a:ext cx="941388" cy="660400"/>
                  </a:xfrm>
                  <a:custGeom>
                    <a:avLst/>
                    <a:gdLst>
                      <a:gd name="T0" fmla="*/ 593 w 593"/>
                      <a:gd name="T1" fmla="*/ 0 h 416"/>
                      <a:gd name="T2" fmla="*/ 0 w 593"/>
                      <a:gd name="T3" fmla="*/ 0 h 416"/>
                      <a:gd name="T4" fmla="*/ 0 w 593"/>
                      <a:gd name="T5" fmla="*/ 416 h 416"/>
                      <a:gd name="T6" fmla="*/ 593 w 593"/>
                      <a:gd name="T7" fmla="*/ 416 h 416"/>
                      <a:gd name="T8" fmla="*/ 593 w 593"/>
                      <a:gd name="T9" fmla="*/ 0 h 416"/>
                      <a:gd name="T10" fmla="*/ 568 w 593"/>
                      <a:gd name="T11" fmla="*/ 384 h 416"/>
                      <a:gd name="T12" fmla="*/ 32 w 593"/>
                      <a:gd name="T13" fmla="*/ 384 h 416"/>
                      <a:gd name="T14" fmla="*/ 32 w 593"/>
                      <a:gd name="T15" fmla="*/ 32 h 416"/>
                      <a:gd name="T16" fmla="*/ 568 w 593"/>
                      <a:gd name="T17" fmla="*/ 32 h 416"/>
                      <a:gd name="T18" fmla="*/ 568 w 593"/>
                      <a:gd name="T19" fmla="*/ 384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3" h="416">
                        <a:moveTo>
                          <a:pt x="593" y="0"/>
                        </a:moveTo>
                        <a:lnTo>
                          <a:pt x="0" y="0"/>
                        </a:lnTo>
                        <a:lnTo>
                          <a:pt x="0" y="416"/>
                        </a:lnTo>
                        <a:lnTo>
                          <a:pt x="593" y="416"/>
                        </a:lnTo>
                        <a:lnTo>
                          <a:pt x="593" y="0"/>
                        </a:lnTo>
                        <a:close/>
                        <a:moveTo>
                          <a:pt x="568" y="384"/>
                        </a:moveTo>
                        <a:lnTo>
                          <a:pt x="32" y="384"/>
                        </a:lnTo>
                        <a:lnTo>
                          <a:pt x="32" y="32"/>
                        </a:lnTo>
                        <a:lnTo>
                          <a:pt x="568" y="32"/>
                        </a:lnTo>
                        <a:lnTo>
                          <a:pt x="568" y="384"/>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0" name="Rectangle 16">
                    <a:extLst>
                      <a:ext uri="{FF2B5EF4-FFF2-40B4-BE49-F238E27FC236}">
                        <a16:creationId xmlns:a16="http://schemas.microsoft.com/office/drawing/2014/main" xmlns="" id="{DBF2D9F6-F1A5-44FE-AE46-03D245B5400F}"/>
                      </a:ext>
                    </a:extLst>
                  </p:cNvPr>
                  <p:cNvSpPr>
                    <a:spLocks noChangeArrowheads="1"/>
                  </p:cNvSpPr>
                  <p:nvPr/>
                </p:nvSpPr>
                <p:spPr bwMode="auto">
                  <a:xfrm>
                    <a:off x="4870450" y="2043113"/>
                    <a:ext cx="1163638" cy="50800"/>
                  </a:xfrm>
                  <a:prstGeom prst="rect">
                    <a:avLst/>
                  </a:prstGeom>
                  <a:solidFill>
                    <a:srgbClr val="9395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1" name="Freeform 17">
                    <a:extLst>
                      <a:ext uri="{FF2B5EF4-FFF2-40B4-BE49-F238E27FC236}">
                        <a16:creationId xmlns:a16="http://schemas.microsoft.com/office/drawing/2014/main" xmlns="" id="{25125B5F-F36F-4A3C-8CF0-81E91E7E6F0B}"/>
                      </a:ext>
                    </a:extLst>
                  </p:cNvPr>
                  <p:cNvSpPr>
                    <a:spLocks noEditPoints="1"/>
                  </p:cNvSpPr>
                  <p:nvPr/>
                </p:nvSpPr>
                <p:spPr bwMode="auto">
                  <a:xfrm>
                    <a:off x="5295900" y="1544638"/>
                    <a:ext cx="141288" cy="203200"/>
                  </a:xfrm>
                  <a:custGeom>
                    <a:avLst/>
                    <a:gdLst>
                      <a:gd name="T0" fmla="*/ 3 w 14"/>
                      <a:gd name="T1" fmla="*/ 13 h 20"/>
                      <a:gd name="T2" fmla="*/ 7 w 14"/>
                      <a:gd name="T3" fmla="*/ 13 h 20"/>
                      <a:gd name="T4" fmla="*/ 14 w 14"/>
                      <a:gd name="T5" fmla="*/ 7 h 20"/>
                      <a:gd name="T6" fmla="*/ 7 w 14"/>
                      <a:gd name="T7" fmla="*/ 0 h 20"/>
                      <a:gd name="T8" fmla="*/ 0 w 14"/>
                      <a:gd name="T9" fmla="*/ 0 h 20"/>
                      <a:gd name="T10" fmla="*/ 0 w 14"/>
                      <a:gd name="T11" fmla="*/ 20 h 20"/>
                      <a:gd name="T12" fmla="*/ 3 w 14"/>
                      <a:gd name="T13" fmla="*/ 20 h 20"/>
                      <a:gd name="T14" fmla="*/ 3 w 14"/>
                      <a:gd name="T15" fmla="*/ 13 h 20"/>
                      <a:gd name="T16" fmla="*/ 3 w 14"/>
                      <a:gd name="T17" fmla="*/ 3 h 20"/>
                      <a:gd name="T18" fmla="*/ 7 w 14"/>
                      <a:gd name="T19" fmla="*/ 3 h 20"/>
                      <a:gd name="T20" fmla="*/ 10 w 14"/>
                      <a:gd name="T21" fmla="*/ 7 h 20"/>
                      <a:gd name="T22" fmla="*/ 7 w 14"/>
                      <a:gd name="T23" fmla="*/ 10 h 20"/>
                      <a:gd name="T24" fmla="*/ 3 w 14"/>
                      <a:gd name="T25" fmla="*/ 10 h 20"/>
                      <a:gd name="T26" fmla="*/ 3 w 14"/>
                      <a:gd name="T27" fmla="*/ 3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 h="20">
                        <a:moveTo>
                          <a:pt x="3" y="13"/>
                        </a:moveTo>
                        <a:cubicBezTo>
                          <a:pt x="7" y="13"/>
                          <a:pt x="7" y="13"/>
                          <a:pt x="7" y="13"/>
                        </a:cubicBezTo>
                        <a:cubicBezTo>
                          <a:pt x="11" y="13"/>
                          <a:pt x="14" y="10"/>
                          <a:pt x="14" y="7"/>
                        </a:cubicBezTo>
                        <a:cubicBezTo>
                          <a:pt x="14" y="3"/>
                          <a:pt x="11" y="0"/>
                          <a:pt x="7" y="0"/>
                        </a:cubicBezTo>
                        <a:cubicBezTo>
                          <a:pt x="0" y="0"/>
                          <a:pt x="0" y="0"/>
                          <a:pt x="0" y="0"/>
                        </a:cubicBezTo>
                        <a:cubicBezTo>
                          <a:pt x="0" y="20"/>
                          <a:pt x="0" y="20"/>
                          <a:pt x="0" y="20"/>
                        </a:cubicBezTo>
                        <a:cubicBezTo>
                          <a:pt x="3" y="20"/>
                          <a:pt x="3" y="20"/>
                          <a:pt x="3" y="20"/>
                        </a:cubicBezTo>
                        <a:lnTo>
                          <a:pt x="3" y="13"/>
                        </a:lnTo>
                        <a:close/>
                        <a:moveTo>
                          <a:pt x="3" y="3"/>
                        </a:moveTo>
                        <a:cubicBezTo>
                          <a:pt x="7" y="3"/>
                          <a:pt x="7" y="3"/>
                          <a:pt x="7" y="3"/>
                        </a:cubicBezTo>
                        <a:cubicBezTo>
                          <a:pt x="9" y="3"/>
                          <a:pt x="10" y="5"/>
                          <a:pt x="10" y="7"/>
                        </a:cubicBezTo>
                        <a:cubicBezTo>
                          <a:pt x="10" y="9"/>
                          <a:pt x="9" y="10"/>
                          <a:pt x="7" y="10"/>
                        </a:cubicBezTo>
                        <a:cubicBezTo>
                          <a:pt x="3" y="10"/>
                          <a:pt x="3" y="10"/>
                          <a:pt x="3" y="10"/>
                        </a:cubicBezTo>
                        <a:lnTo>
                          <a:pt x="3" y="3"/>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2" name="Freeform 18">
                    <a:extLst>
                      <a:ext uri="{FF2B5EF4-FFF2-40B4-BE49-F238E27FC236}">
                        <a16:creationId xmlns:a16="http://schemas.microsoft.com/office/drawing/2014/main" xmlns="" id="{79A170EC-9D73-406E-B853-C0A34928AA3B}"/>
                      </a:ext>
                    </a:extLst>
                  </p:cNvPr>
                  <p:cNvSpPr>
                    <a:spLocks/>
                  </p:cNvSpPr>
                  <p:nvPr/>
                </p:nvSpPr>
                <p:spPr bwMode="auto">
                  <a:xfrm>
                    <a:off x="5446713" y="1544638"/>
                    <a:ext cx="182563" cy="203200"/>
                  </a:xfrm>
                  <a:custGeom>
                    <a:avLst/>
                    <a:gdLst>
                      <a:gd name="T0" fmla="*/ 10 w 18"/>
                      <a:gd name="T1" fmla="*/ 20 h 20"/>
                      <a:gd name="T2" fmla="*/ 18 w 18"/>
                      <a:gd name="T3" fmla="*/ 17 h 20"/>
                      <a:gd name="T4" fmla="*/ 16 w 18"/>
                      <a:gd name="T5" fmla="*/ 14 h 20"/>
                      <a:gd name="T6" fmla="*/ 11 w 18"/>
                      <a:gd name="T7" fmla="*/ 17 h 20"/>
                      <a:gd name="T8" fmla="*/ 4 w 18"/>
                      <a:gd name="T9" fmla="*/ 10 h 20"/>
                      <a:gd name="T10" fmla="*/ 10 w 18"/>
                      <a:gd name="T11" fmla="*/ 3 h 20"/>
                      <a:gd name="T12" fmla="*/ 16 w 18"/>
                      <a:gd name="T13" fmla="*/ 5 h 20"/>
                      <a:gd name="T14" fmla="*/ 17 w 18"/>
                      <a:gd name="T15" fmla="*/ 3 h 20"/>
                      <a:gd name="T16" fmla="*/ 10 w 18"/>
                      <a:gd name="T17" fmla="*/ 0 h 20"/>
                      <a:gd name="T18" fmla="*/ 0 w 18"/>
                      <a:gd name="T19" fmla="*/ 10 h 20"/>
                      <a:gd name="T20" fmla="*/ 10 w 18"/>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 h="20">
                        <a:moveTo>
                          <a:pt x="10" y="20"/>
                        </a:moveTo>
                        <a:cubicBezTo>
                          <a:pt x="15" y="20"/>
                          <a:pt x="18" y="17"/>
                          <a:pt x="18" y="17"/>
                        </a:cubicBezTo>
                        <a:cubicBezTo>
                          <a:pt x="16" y="14"/>
                          <a:pt x="16" y="14"/>
                          <a:pt x="16" y="14"/>
                        </a:cubicBezTo>
                        <a:cubicBezTo>
                          <a:pt x="16" y="14"/>
                          <a:pt x="14" y="17"/>
                          <a:pt x="11" y="17"/>
                        </a:cubicBezTo>
                        <a:cubicBezTo>
                          <a:pt x="6" y="17"/>
                          <a:pt x="4" y="14"/>
                          <a:pt x="4" y="10"/>
                        </a:cubicBezTo>
                        <a:cubicBezTo>
                          <a:pt x="4" y="6"/>
                          <a:pt x="6" y="3"/>
                          <a:pt x="10" y="3"/>
                        </a:cubicBezTo>
                        <a:cubicBezTo>
                          <a:pt x="14" y="3"/>
                          <a:pt x="16" y="5"/>
                          <a:pt x="16" y="5"/>
                        </a:cubicBezTo>
                        <a:cubicBezTo>
                          <a:pt x="17" y="3"/>
                          <a:pt x="17" y="3"/>
                          <a:pt x="17" y="3"/>
                        </a:cubicBezTo>
                        <a:cubicBezTo>
                          <a:pt x="17" y="3"/>
                          <a:pt x="15" y="0"/>
                          <a:pt x="10" y="0"/>
                        </a:cubicBezTo>
                        <a:cubicBezTo>
                          <a:pt x="5" y="0"/>
                          <a:pt x="0" y="4"/>
                          <a:pt x="0" y="10"/>
                        </a:cubicBezTo>
                        <a:cubicBezTo>
                          <a:pt x="0" y="16"/>
                          <a:pt x="4" y="20"/>
                          <a:pt x="10" y="20"/>
                        </a:cubicBez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70" name="Group 69">
                <a:extLst>
                  <a:ext uri="{FF2B5EF4-FFF2-40B4-BE49-F238E27FC236}">
                    <a16:creationId xmlns:a16="http://schemas.microsoft.com/office/drawing/2014/main" xmlns="" id="{998EAF39-F176-4452-9984-79D68B3BC923}"/>
                  </a:ext>
                </a:extLst>
              </p:cNvPr>
              <p:cNvGrpSpPr/>
              <p:nvPr/>
            </p:nvGrpSpPr>
            <p:grpSpPr>
              <a:xfrm>
                <a:off x="6086958" y="3869574"/>
                <a:ext cx="224074" cy="224068"/>
                <a:chOff x="7977798" y="2069215"/>
                <a:chExt cx="106747" cy="106747"/>
              </a:xfrm>
            </p:grpSpPr>
            <p:sp>
              <p:nvSpPr>
                <p:cNvPr id="322" name="Oval 5">
                  <a:extLst>
                    <a:ext uri="{FF2B5EF4-FFF2-40B4-BE49-F238E27FC236}">
                      <a16:creationId xmlns:a16="http://schemas.microsoft.com/office/drawing/2014/main" xmlns="" id="{E20CC5A0-238E-4508-B9CB-E132BE3EBEBE}"/>
                    </a:ext>
                  </a:extLst>
                </p:cNvPr>
                <p:cNvSpPr>
                  <a:spLocks noChangeArrowheads="1"/>
                </p:cNvSpPr>
                <p:nvPr/>
              </p:nvSpPr>
              <p:spPr bwMode="auto">
                <a:xfrm>
                  <a:off x="7984798" y="2076215"/>
                  <a:ext cx="92747" cy="9231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3" name="Freeform 6">
                  <a:extLst>
                    <a:ext uri="{FF2B5EF4-FFF2-40B4-BE49-F238E27FC236}">
                      <a16:creationId xmlns:a16="http://schemas.microsoft.com/office/drawing/2014/main" xmlns="" id="{E5C5CC94-7803-4D93-BCC7-987923B737EB}"/>
                    </a:ext>
                  </a:extLst>
                </p:cNvPr>
                <p:cNvSpPr>
                  <a:spLocks noEditPoints="1"/>
                </p:cNvSpPr>
                <p:nvPr/>
              </p:nvSpPr>
              <p:spPr bwMode="auto">
                <a:xfrm>
                  <a:off x="7977798" y="2069215"/>
                  <a:ext cx="106747" cy="106747"/>
                </a:xfrm>
                <a:custGeom>
                  <a:avLst/>
                  <a:gdLst>
                    <a:gd name="T0" fmla="*/ 180 w 180"/>
                    <a:gd name="T1" fmla="*/ 90 h 180"/>
                    <a:gd name="T2" fmla="*/ 90 w 180"/>
                    <a:gd name="T3" fmla="*/ 180 h 180"/>
                    <a:gd name="T4" fmla="*/ 0 w 180"/>
                    <a:gd name="T5" fmla="*/ 90 h 180"/>
                    <a:gd name="T6" fmla="*/ 90 w 180"/>
                    <a:gd name="T7" fmla="*/ 0 h 180"/>
                    <a:gd name="T8" fmla="*/ 180 w 180"/>
                    <a:gd name="T9" fmla="*/ 90 h 180"/>
                    <a:gd name="T10" fmla="*/ 90 w 180"/>
                    <a:gd name="T11" fmla="*/ 16 h 180"/>
                    <a:gd name="T12" fmla="*/ 16 w 180"/>
                    <a:gd name="T13" fmla="*/ 90 h 180"/>
                    <a:gd name="T14" fmla="*/ 90 w 180"/>
                    <a:gd name="T15" fmla="*/ 164 h 180"/>
                    <a:gd name="T16" fmla="*/ 164 w 180"/>
                    <a:gd name="T17" fmla="*/ 90 h 180"/>
                    <a:gd name="T18" fmla="*/ 90 w 180"/>
                    <a:gd name="T19" fmla="*/ 16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 h="180">
                      <a:moveTo>
                        <a:pt x="180" y="90"/>
                      </a:moveTo>
                      <a:cubicBezTo>
                        <a:pt x="180" y="140"/>
                        <a:pt x="140" y="180"/>
                        <a:pt x="90" y="180"/>
                      </a:cubicBezTo>
                      <a:cubicBezTo>
                        <a:pt x="40" y="180"/>
                        <a:pt x="0" y="140"/>
                        <a:pt x="0" y="90"/>
                      </a:cubicBezTo>
                      <a:cubicBezTo>
                        <a:pt x="0" y="40"/>
                        <a:pt x="40" y="0"/>
                        <a:pt x="90" y="0"/>
                      </a:cubicBezTo>
                      <a:cubicBezTo>
                        <a:pt x="140" y="0"/>
                        <a:pt x="180" y="40"/>
                        <a:pt x="180" y="90"/>
                      </a:cubicBezTo>
                      <a:close/>
                      <a:moveTo>
                        <a:pt x="90" y="16"/>
                      </a:moveTo>
                      <a:cubicBezTo>
                        <a:pt x="49" y="16"/>
                        <a:pt x="16" y="49"/>
                        <a:pt x="16" y="90"/>
                      </a:cubicBezTo>
                      <a:cubicBezTo>
                        <a:pt x="16" y="131"/>
                        <a:pt x="49" y="164"/>
                        <a:pt x="90" y="164"/>
                      </a:cubicBezTo>
                      <a:cubicBezTo>
                        <a:pt x="131" y="164"/>
                        <a:pt x="164" y="131"/>
                        <a:pt x="164" y="90"/>
                      </a:cubicBezTo>
                      <a:cubicBezTo>
                        <a:pt x="164" y="49"/>
                        <a:pt x="131" y="16"/>
                        <a:pt x="90" y="16"/>
                      </a:cubicBezTo>
                      <a:close/>
                    </a:path>
                  </a:pathLst>
                </a:custGeom>
                <a:solidFill>
                  <a:srgbClr val="53565A"/>
                </a:solidFill>
                <a:ln>
                  <a:noFill/>
                </a:ln>
              </p:spPr>
              <p:txBody>
                <a:bodyPr vert="horz" wrap="square" lIns="91440" tIns="45720" rIns="91440" bIns="45720" numCol="1" anchor="t" anchorCtr="0" compatLnSpc="1">
                  <a:prstTxWarp prst="textNoShape">
                    <a:avLst/>
                  </a:prstTxWarp>
                </a:bodyPr>
                <a:lstStyle/>
                <a:p>
                  <a:endParaRPr lang="en-US"/>
                </a:p>
              </p:txBody>
            </p:sp>
            <p:sp>
              <p:nvSpPr>
                <p:cNvPr id="324" name="Freeform 13">
                  <a:extLst>
                    <a:ext uri="{FF2B5EF4-FFF2-40B4-BE49-F238E27FC236}">
                      <a16:creationId xmlns:a16="http://schemas.microsoft.com/office/drawing/2014/main" xmlns="" id="{0D51EE7C-BE44-4C8F-A5DF-1D658C0D254F}"/>
                    </a:ext>
                  </a:extLst>
                </p:cNvPr>
                <p:cNvSpPr>
                  <a:spLocks/>
                </p:cNvSpPr>
                <p:nvPr/>
              </p:nvSpPr>
              <p:spPr bwMode="auto">
                <a:xfrm>
                  <a:off x="8000297" y="2093476"/>
                  <a:ext cx="61316" cy="59612"/>
                </a:xfrm>
                <a:custGeom>
                  <a:avLst/>
                  <a:gdLst>
                    <a:gd name="T0" fmla="*/ 30 w 72"/>
                    <a:gd name="T1" fmla="*/ 70 h 70"/>
                    <a:gd name="T2" fmla="*/ 0 w 72"/>
                    <a:gd name="T3" fmla="*/ 40 h 70"/>
                    <a:gd name="T4" fmla="*/ 11 w 72"/>
                    <a:gd name="T5" fmla="*/ 27 h 70"/>
                    <a:gd name="T6" fmla="*/ 27 w 72"/>
                    <a:gd name="T7" fmla="*/ 43 h 70"/>
                    <a:gd name="T8" fmla="*/ 58 w 72"/>
                    <a:gd name="T9" fmla="*/ 0 h 70"/>
                    <a:gd name="T10" fmla="*/ 72 w 72"/>
                    <a:gd name="T11" fmla="*/ 10 h 70"/>
                    <a:gd name="T12" fmla="*/ 30 w 72"/>
                    <a:gd name="T13" fmla="*/ 70 h 70"/>
                  </a:gdLst>
                  <a:ahLst/>
                  <a:cxnLst>
                    <a:cxn ang="0">
                      <a:pos x="T0" y="T1"/>
                    </a:cxn>
                    <a:cxn ang="0">
                      <a:pos x="T2" y="T3"/>
                    </a:cxn>
                    <a:cxn ang="0">
                      <a:pos x="T4" y="T5"/>
                    </a:cxn>
                    <a:cxn ang="0">
                      <a:pos x="T6" y="T7"/>
                    </a:cxn>
                    <a:cxn ang="0">
                      <a:pos x="T8" y="T9"/>
                    </a:cxn>
                    <a:cxn ang="0">
                      <a:pos x="T10" y="T11"/>
                    </a:cxn>
                    <a:cxn ang="0">
                      <a:pos x="T12" y="T13"/>
                    </a:cxn>
                  </a:cxnLst>
                  <a:rect l="0" t="0" r="r" b="b"/>
                  <a:pathLst>
                    <a:path w="72" h="70">
                      <a:moveTo>
                        <a:pt x="30" y="70"/>
                      </a:moveTo>
                      <a:lnTo>
                        <a:pt x="0" y="40"/>
                      </a:lnTo>
                      <a:lnTo>
                        <a:pt x="11" y="27"/>
                      </a:lnTo>
                      <a:lnTo>
                        <a:pt x="27" y="43"/>
                      </a:lnTo>
                      <a:lnTo>
                        <a:pt x="58" y="0"/>
                      </a:lnTo>
                      <a:lnTo>
                        <a:pt x="72" y="10"/>
                      </a:lnTo>
                      <a:lnTo>
                        <a:pt x="30" y="70"/>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413" name="Group 412">
              <a:extLst>
                <a:ext uri="{FF2B5EF4-FFF2-40B4-BE49-F238E27FC236}">
                  <a16:creationId xmlns:a16="http://schemas.microsoft.com/office/drawing/2014/main" xmlns="" id="{03BEA1F8-6056-4A71-B14A-950BB617370E}"/>
                </a:ext>
              </a:extLst>
            </p:cNvPr>
            <p:cNvGrpSpPr/>
            <p:nvPr/>
          </p:nvGrpSpPr>
          <p:grpSpPr>
            <a:xfrm>
              <a:off x="6825529" y="3129654"/>
              <a:ext cx="2166757" cy="1499723"/>
              <a:chOff x="6680389" y="3337479"/>
              <a:chExt cx="2166757" cy="1499723"/>
            </a:xfrm>
          </p:grpSpPr>
          <p:sp>
            <p:nvSpPr>
              <p:cNvPr id="404" name="Rectangle: Rounded Corners 403">
                <a:extLst>
                  <a:ext uri="{FF2B5EF4-FFF2-40B4-BE49-F238E27FC236}">
                    <a16:creationId xmlns:a16="http://schemas.microsoft.com/office/drawing/2014/main" xmlns="" id="{5CCC0A1E-1820-4CF1-9EEA-7A2CEF869AE1}"/>
                  </a:ext>
                </a:extLst>
              </p:cNvPr>
              <p:cNvSpPr/>
              <p:nvPr/>
            </p:nvSpPr>
            <p:spPr>
              <a:xfrm>
                <a:off x="7027625" y="3788229"/>
                <a:ext cx="1232663" cy="796471"/>
              </a:xfrm>
              <a:prstGeom prst="roundRect">
                <a:avLst>
                  <a:gd name="adj" fmla="val 0"/>
                </a:avLst>
              </a:prstGeom>
              <a:solidFill>
                <a:srgbClr val="FFFFFF"/>
              </a:solidFill>
              <a:ln w="6350">
                <a:solidFill>
                  <a:srgbClr val="53565A"/>
                </a:solidFill>
                <a:prstDash val="sysDash"/>
              </a:ln>
            </p:spPr>
            <p:txBody>
              <a:bodyPr vert="horz" wrap="square" lIns="91440" tIns="91440" rIns="91440" bIns="91440" numCol="1" rtlCol="0" anchor="t" anchorCtr="0" compatLnSpc="1">
                <a:prstTxWarp prst="textNoShape">
                  <a:avLst/>
                </a:prstTxWarp>
              </a:bodyPr>
              <a:lstStyle/>
              <a:p>
                <a:pPr algn="ctr">
                  <a:lnSpc>
                    <a:spcPct val="95000"/>
                  </a:lnSpc>
                </a:pPr>
                <a:endParaRPr lang="en-US" sz="1200">
                  <a:solidFill>
                    <a:srgbClr val="53565A"/>
                  </a:solidFill>
                </a:endParaRPr>
              </a:p>
            </p:txBody>
          </p:sp>
          <p:sp>
            <p:nvSpPr>
              <p:cNvPr id="69" name="TextBox 68">
                <a:extLst>
                  <a:ext uri="{FF2B5EF4-FFF2-40B4-BE49-F238E27FC236}">
                    <a16:creationId xmlns:a16="http://schemas.microsoft.com/office/drawing/2014/main" xmlns="" id="{14701CE0-743D-4B6D-8AE8-22C3DDEF6466}"/>
                  </a:ext>
                </a:extLst>
              </p:cNvPr>
              <p:cNvSpPr txBox="1"/>
              <p:nvPr/>
            </p:nvSpPr>
            <p:spPr>
              <a:xfrm>
                <a:off x="7280532" y="4606370"/>
                <a:ext cx="1566614" cy="230832"/>
              </a:xfrm>
              <a:prstGeom prst="rect">
                <a:avLst/>
              </a:prstGeom>
              <a:noFill/>
            </p:spPr>
            <p:txBody>
              <a:bodyPr wrap="square" lIns="0" rIns="0" rtlCol="0">
                <a:spAutoFit/>
              </a:bodyPr>
              <a:lstStyle>
                <a:defPPr>
                  <a:defRPr lang="en-US"/>
                </a:defPPr>
                <a:lvl1pPr algn="ctr">
                  <a:defRPr sz="1050"/>
                </a:lvl1pPr>
              </a:lstStyle>
              <a:p>
                <a:pPr algn="l"/>
                <a:r>
                  <a:rPr lang="en-US" sz="900">
                    <a:solidFill>
                      <a:srgbClr val="C01818"/>
                    </a:solidFill>
                  </a:rPr>
                  <a:t> Branch Office SD WAN Edge</a:t>
                </a:r>
              </a:p>
            </p:txBody>
          </p:sp>
          <p:grpSp>
            <p:nvGrpSpPr>
              <p:cNvPr id="363" name="Group 362">
                <a:extLst>
                  <a:ext uri="{FF2B5EF4-FFF2-40B4-BE49-F238E27FC236}">
                    <a16:creationId xmlns:a16="http://schemas.microsoft.com/office/drawing/2014/main" xmlns="" id="{6424E6A6-D045-4182-8CC7-C29D013A1422}"/>
                  </a:ext>
                </a:extLst>
              </p:cNvPr>
              <p:cNvGrpSpPr/>
              <p:nvPr/>
            </p:nvGrpSpPr>
            <p:grpSpPr>
              <a:xfrm>
                <a:off x="7094497" y="3997564"/>
                <a:ext cx="1121907" cy="246026"/>
                <a:chOff x="4233863" y="2711904"/>
                <a:chExt cx="3018744" cy="661988"/>
              </a:xfrm>
            </p:grpSpPr>
            <p:grpSp>
              <p:nvGrpSpPr>
                <p:cNvPr id="364" name="Group 363">
                  <a:extLst>
                    <a:ext uri="{FF2B5EF4-FFF2-40B4-BE49-F238E27FC236}">
                      <a16:creationId xmlns:a16="http://schemas.microsoft.com/office/drawing/2014/main" xmlns="" id="{10E026EF-8F58-4857-B192-796713A280FD}"/>
                    </a:ext>
                  </a:extLst>
                </p:cNvPr>
                <p:cNvGrpSpPr/>
                <p:nvPr/>
              </p:nvGrpSpPr>
              <p:grpSpPr>
                <a:xfrm>
                  <a:off x="4233863" y="2711904"/>
                  <a:ext cx="2176146" cy="661988"/>
                  <a:chOff x="4233863" y="2682876"/>
                  <a:chExt cx="2176146" cy="661988"/>
                </a:xfrm>
              </p:grpSpPr>
              <p:grpSp>
                <p:nvGrpSpPr>
                  <p:cNvPr id="372" name="Group 371">
                    <a:extLst>
                      <a:ext uri="{FF2B5EF4-FFF2-40B4-BE49-F238E27FC236}">
                        <a16:creationId xmlns:a16="http://schemas.microsoft.com/office/drawing/2014/main" xmlns="" id="{EBAA4A59-15BC-45B7-95F0-0C797BCCDFDE}"/>
                      </a:ext>
                    </a:extLst>
                  </p:cNvPr>
                  <p:cNvGrpSpPr/>
                  <p:nvPr/>
                </p:nvGrpSpPr>
                <p:grpSpPr>
                  <a:xfrm>
                    <a:off x="4233863" y="2682876"/>
                    <a:ext cx="808038" cy="661988"/>
                    <a:chOff x="4233863" y="2682876"/>
                    <a:chExt cx="808038" cy="661988"/>
                  </a:xfrm>
                </p:grpSpPr>
                <p:sp>
                  <p:nvSpPr>
                    <p:cNvPr id="394" name="Rectangle 28">
                      <a:extLst>
                        <a:ext uri="{FF2B5EF4-FFF2-40B4-BE49-F238E27FC236}">
                          <a16:creationId xmlns:a16="http://schemas.microsoft.com/office/drawing/2014/main" xmlns="" id="{8E09D5CD-D62D-4309-8E9F-2228C5E1D6A6}"/>
                        </a:ext>
                      </a:extLst>
                    </p:cNvPr>
                    <p:cNvSpPr>
                      <a:spLocks noChangeArrowheads="1"/>
                    </p:cNvSpPr>
                    <p:nvPr/>
                  </p:nvSpPr>
                  <p:spPr bwMode="auto">
                    <a:xfrm>
                      <a:off x="4264025" y="2703513"/>
                      <a:ext cx="758825" cy="519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5" name="Rectangle 29">
                      <a:extLst>
                        <a:ext uri="{FF2B5EF4-FFF2-40B4-BE49-F238E27FC236}">
                          <a16:creationId xmlns:a16="http://schemas.microsoft.com/office/drawing/2014/main" xmlns="" id="{289BB71E-E083-4D4A-A805-A74AB1A949BC}"/>
                        </a:ext>
                      </a:extLst>
                    </p:cNvPr>
                    <p:cNvSpPr>
                      <a:spLocks noChangeArrowheads="1"/>
                    </p:cNvSpPr>
                    <p:nvPr/>
                  </p:nvSpPr>
                  <p:spPr bwMode="auto">
                    <a:xfrm>
                      <a:off x="4264025" y="2703513"/>
                      <a:ext cx="7588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6" name="Rectangle 30">
                      <a:extLst>
                        <a:ext uri="{FF2B5EF4-FFF2-40B4-BE49-F238E27FC236}">
                          <a16:creationId xmlns:a16="http://schemas.microsoft.com/office/drawing/2014/main" xmlns="" id="{A2871974-4C52-4403-9327-2F6DEC7EE4CA}"/>
                        </a:ext>
                      </a:extLst>
                    </p:cNvPr>
                    <p:cNvSpPr>
                      <a:spLocks noChangeArrowheads="1"/>
                    </p:cNvSpPr>
                    <p:nvPr/>
                  </p:nvSpPr>
                  <p:spPr bwMode="auto">
                    <a:xfrm>
                      <a:off x="4638675" y="2703513"/>
                      <a:ext cx="384175" cy="519113"/>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7" name="Rectangle 31">
                      <a:extLst>
                        <a:ext uri="{FF2B5EF4-FFF2-40B4-BE49-F238E27FC236}">
                          <a16:creationId xmlns:a16="http://schemas.microsoft.com/office/drawing/2014/main" xmlns="" id="{02E1A0CE-7798-4CDF-8EC7-6A726CB9C9EC}"/>
                        </a:ext>
                      </a:extLst>
                    </p:cNvPr>
                    <p:cNvSpPr>
                      <a:spLocks noChangeArrowheads="1"/>
                    </p:cNvSpPr>
                    <p:nvPr/>
                  </p:nvSpPr>
                  <p:spPr bwMode="auto">
                    <a:xfrm>
                      <a:off x="4638675" y="2703513"/>
                      <a:ext cx="3841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8" name="Freeform 36">
                      <a:extLst>
                        <a:ext uri="{FF2B5EF4-FFF2-40B4-BE49-F238E27FC236}">
                          <a16:creationId xmlns:a16="http://schemas.microsoft.com/office/drawing/2014/main" xmlns="" id="{CBFDF84C-ED8D-406F-87A2-91CE8E6D04AF}"/>
                        </a:ext>
                      </a:extLst>
                    </p:cNvPr>
                    <p:cNvSpPr>
                      <a:spLocks noEditPoints="1"/>
                    </p:cNvSpPr>
                    <p:nvPr/>
                  </p:nvSpPr>
                  <p:spPr bwMode="auto">
                    <a:xfrm>
                      <a:off x="4233863" y="2682876"/>
                      <a:ext cx="808038" cy="661988"/>
                    </a:xfrm>
                    <a:custGeom>
                      <a:avLst/>
                      <a:gdLst>
                        <a:gd name="T0" fmla="*/ 0 w 509"/>
                        <a:gd name="T1" fmla="*/ 353 h 417"/>
                        <a:gd name="T2" fmla="*/ 172 w 509"/>
                        <a:gd name="T3" fmla="*/ 353 h 417"/>
                        <a:gd name="T4" fmla="*/ 172 w 509"/>
                        <a:gd name="T5" fmla="*/ 385 h 417"/>
                        <a:gd name="T6" fmla="*/ 127 w 509"/>
                        <a:gd name="T7" fmla="*/ 385 h 417"/>
                        <a:gd name="T8" fmla="*/ 127 w 509"/>
                        <a:gd name="T9" fmla="*/ 417 h 417"/>
                        <a:gd name="T10" fmla="*/ 382 w 509"/>
                        <a:gd name="T11" fmla="*/ 417 h 417"/>
                        <a:gd name="T12" fmla="*/ 382 w 509"/>
                        <a:gd name="T13" fmla="*/ 385 h 417"/>
                        <a:gd name="T14" fmla="*/ 337 w 509"/>
                        <a:gd name="T15" fmla="*/ 385 h 417"/>
                        <a:gd name="T16" fmla="*/ 337 w 509"/>
                        <a:gd name="T17" fmla="*/ 353 h 417"/>
                        <a:gd name="T18" fmla="*/ 509 w 509"/>
                        <a:gd name="T19" fmla="*/ 353 h 417"/>
                        <a:gd name="T20" fmla="*/ 509 w 509"/>
                        <a:gd name="T21" fmla="*/ 0 h 417"/>
                        <a:gd name="T22" fmla="*/ 0 w 509"/>
                        <a:gd name="T23" fmla="*/ 0 h 417"/>
                        <a:gd name="T24" fmla="*/ 0 w 509"/>
                        <a:gd name="T25" fmla="*/ 353 h 417"/>
                        <a:gd name="T26" fmla="*/ 31 w 509"/>
                        <a:gd name="T27" fmla="*/ 32 h 417"/>
                        <a:gd name="T28" fmla="*/ 478 w 509"/>
                        <a:gd name="T29" fmla="*/ 32 h 417"/>
                        <a:gd name="T30" fmla="*/ 478 w 509"/>
                        <a:gd name="T31" fmla="*/ 327 h 417"/>
                        <a:gd name="T32" fmla="*/ 31 w 509"/>
                        <a:gd name="T33" fmla="*/ 327 h 417"/>
                        <a:gd name="T34" fmla="*/ 31 w 509"/>
                        <a:gd name="T35" fmla="*/ 32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09" h="417">
                          <a:moveTo>
                            <a:pt x="0" y="353"/>
                          </a:moveTo>
                          <a:lnTo>
                            <a:pt x="172" y="353"/>
                          </a:lnTo>
                          <a:lnTo>
                            <a:pt x="172" y="385"/>
                          </a:lnTo>
                          <a:lnTo>
                            <a:pt x="127" y="385"/>
                          </a:lnTo>
                          <a:lnTo>
                            <a:pt x="127" y="417"/>
                          </a:lnTo>
                          <a:lnTo>
                            <a:pt x="382" y="417"/>
                          </a:lnTo>
                          <a:lnTo>
                            <a:pt x="382" y="385"/>
                          </a:lnTo>
                          <a:lnTo>
                            <a:pt x="337" y="385"/>
                          </a:lnTo>
                          <a:lnTo>
                            <a:pt x="337" y="353"/>
                          </a:lnTo>
                          <a:lnTo>
                            <a:pt x="509" y="353"/>
                          </a:lnTo>
                          <a:lnTo>
                            <a:pt x="509" y="0"/>
                          </a:lnTo>
                          <a:lnTo>
                            <a:pt x="0" y="0"/>
                          </a:lnTo>
                          <a:lnTo>
                            <a:pt x="0" y="353"/>
                          </a:lnTo>
                          <a:close/>
                          <a:moveTo>
                            <a:pt x="31" y="32"/>
                          </a:moveTo>
                          <a:lnTo>
                            <a:pt x="478" y="32"/>
                          </a:lnTo>
                          <a:lnTo>
                            <a:pt x="478" y="327"/>
                          </a:lnTo>
                          <a:lnTo>
                            <a:pt x="31" y="327"/>
                          </a:lnTo>
                          <a:lnTo>
                            <a:pt x="31" y="32"/>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9" name="Freeform 37">
                      <a:extLst>
                        <a:ext uri="{FF2B5EF4-FFF2-40B4-BE49-F238E27FC236}">
                          <a16:creationId xmlns:a16="http://schemas.microsoft.com/office/drawing/2014/main" xmlns="" id="{EA8EF908-E518-4AC3-89E1-3D22B87A1C7E}"/>
                        </a:ext>
                      </a:extLst>
                    </p:cNvPr>
                    <p:cNvSpPr>
                      <a:spLocks noEditPoints="1"/>
                    </p:cNvSpPr>
                    <p:nvPr/>
                  </p:nvSpPr>
                  <p:spPr bwMode="auto">
                    <a:xfrm>
                      <a:off x="4476750" y="2867026"/>
                      <a:ext cx="141288" cy="192088"/>
                    </a:xfrm>
                    <a:custGeom>
                      <a:avLst/>
                      <a:gdLst>
                        <a:gd name="T0" fmla="*/ 7 w 14"/>
                        <a:gd name="T1" fmla="*/ 0 h 19"/>
                        <a:gd name="T2" fmla="*/ 0 w 14"/>
                        <a:gd name="T3" fmla="*/ 0 h 19"/>
                        <a:gd name="T4" fmla="*/ 0 w 14"/>
                        <a:gd name="T5" fmla="*/ 19 h 19"/>
                        <a:gd name="T6" fmla="*/ 3 w 14"/>
                        <a:gd name="T7" fmla="*/ 19 h 19"/>
                        <a:gd name="T8" fmla="*/ 3 w 14"/>
                        <a:gd name="T9" fmla="*/ 13 h 19"/>
                        <a:gd name="T10" fmla="*/ 7 w 14"/>
                        <a:gd name="T11" fmla="*/ 13 h 19"/>
                        <a:gd name="T12" fmla="*/ 14 w 14"/>
                        <a:gd name="T13" fmla="*/ 6 h 19"/>
                        <a:gd name="T14" fmla="*/ 7 w 14"/>
                        <a:gd name="T15" fmla="*/ 0 h 19"/>
                        <a:gd name="T16" fmla="*/ 7 w 14"/>
                        <a:gd name="T17" fmla="*/ 10 h 19"/>
                        <a:gd name="T18" fmla="*/ 3 w 14"/>
                        <a:gd name="T19" fmla="*/ 10 h 19"/>
                        <a:gd name="T20" fmla="*/ 3 w 14"/>
                        <a:gd name="T21" fmla="*/ 3 h 19"/>
                        <a:gd name="T22" fmla="*/ 7 w 14"/>
                        <a:gd name="T23" fmla="*/ 3 h 19"/>
                        <a:gd name="T24" fmla="*/ 10 w 14"/>
                        <a:gd name="T25" fmla="*/ 6 h 19"/>
                        <a:gd name="T26" fmla="*/ 7 w 14"/>
                        <a:gd name="T27" fmla="*/ 1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 h="19">
                          <a:moveTo>
                            <a:pt x="7" y="0"/>
                          </a:moveTo>
                          <a:cubicBezTo>
                            <a:pt x="0" y="0"/>
                            <a:pt x="0" y="0"/>
                            <a:pt x="0" y="0"/>
                          </a:cubicBezTo>
                          <a:cubicBezTo>
                            <a:pt x="0" y="19"/>
                            <a:pt x="0" y="19"/>
                            <a:pt x="0" y="19"/>
                          </a:cubicBezTo>
                          <a:cubicBezTo>
                            <a:pt x="3" y="19"/>
                            <a:pt x="3" y="19"/>
                            <a:pt x="3" y="19"/>
                          </a:cubicBezTo>
                          <a:cubicBezTo>
                            <a:pt x="3" y="13"/>
                            <a:pt x="3" y="13"/>
                            <a:pt x="3" y="13"/>
                          </a:cubicBezTo>
                          <a:cubicBezTo>
                            <a:pt x="7" y="13"/>
                            <a:pt x="7" y="13"/>
                            <a:pt x="7" y="13"/>
                          </a:cubicBezTo>
                          <a:cubicBezTo>
                            <a:pt x="11" y="13"/>
                            <a:pt x="14" y="10"/>
                            <a:pt x="14" y="6"/>
                          </a:cubicBezTo>
                          <a:cubicBezTo>
                            <a:pt x="14" y="3"/>
                            <a:pt x="11" y="0"/>
                            <a:pt x="7" y="0"/>
                          </a:cubicBezTo>
                          <a:close/>
                          <a:moveTo>
                            <a:pt x="7" y="10"/>
                          </a:moveTo>
                          <a:cubicBezTo>
                            <a:pt x="3" y="10"/>
                            <a:pt x="3" y="10"/>
                            <a:pt x="3" y="10"/>
                          </a:cubicBezTo>
                          <a:cubicBezTo>
                            <a:pt x="3" y="3"/>
                            <a:pt x="3" y="3"/>
                            <a:pt x="3" y="3"/>
                          </a:cubicBezTo>
                          <a:cubicBezTo>
                            <a:pt x="7" y="3"/>
                            <a:pt x="7" y="3"/>
                            <a:pt x="7" y="3"/>
                          </a:cubicBezTo>
                          <a:cubicBezTo>
                            <a:pt x="9" y="3"/>
                            <a:pt x="10" y="4"/>
                            <a:pt x="10" y="6"/>
                          </a:cubicBezTo>
                          <a:cubicBezTo>
                            <a:pt x="10" y="8"/>
                            <a:pt x="9" y="10"/>
                            <a:pt x="7" y="10"/>
                          </a:cubicBez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0" name="Freeform 38">
                      <a:extLst>
                        <a:ext uri="{FF2B5EF4-FFF2-40B4-BE49-F238E27FC236}">
                          <a16:creationId xmlns:a16="http://schemas.microsoft.com/office/drawing/2014/main" xmlns="" id="{03197A58-2CB2-4BAD-A18D-13D16C1831AB}"/>
                        </a:ext>
                      </a:extLst>
                    </p:cNvPr>
                    <p:cNvSpPr>
                      <a:spLocks/>
                    </p:cNvSpPr>
                    <p:nvPr/>
                  </p:nvSpPr>
                  <p:spPr bwMode="auto">
                    <a:xfrm>
                      <a:off x="4627563" y="2867026"/>
                      <a:ext cx="182563" cy="203200"/>
                    </a:xfrm>
                    <a:custGeom>
                      <a:avLst/>
                      <a:gdLst>
                        <a:gd name="T0" fmla="*/ 11 w 18"/>
                        <a:gd name="T1" fmla="*/ 16 h 20"/>
                        <a:gd name="T2" fmla="*/ 4 w 18"/>
                        <a:gd name="T3" fmla="*/ 10 h 20"/>
                        <a:gd name="T4" fmla="*/ 11 w 18"/>
                        <a:gd name="T5" fmla="*/ 3 h 20"/>
                        <a:gd name="T6" fmla="*/ 16 w 18"/>
                        <a:gd name="T7" fmla="*/ 5 h 20"/>
                        <a:gd name="T8" fmla="*/ 18 w 18"/>
                        <a:gd name="T9" fmla="*/ 2 h 20"/>
                        <a:gd name="T10" fmla="*/ 10 w 18"/>
                        <a:gd name="T11" fmla="*/ 0 h 20"/>
                        <a:gd name="T12" fmla="*/ 0 w 18"/>
                        <a:gd name="T13" fmla="*/ 10 h 20"/>
                        <a:gd name="T14" fmla="*/ 10 w 18"/>
                        <a:gd name="T15" fmla="*/ 20 h 20"/>
                        <a:gd name="T16" fmla="*/ 18 w 18"/>
                        <a:gd name="T17" fmla="*/ 17 h 20"/>
                        <a:gd name="T18" fmla="*/ 16 w 18"/>
                        <a:gd name="T19" fmla="*/ 14 h 20"/>
                        <a:gd name="T20" fmla="*/ 11 w 18"/>
                        <a:gd name="T21" fmla="*/ 16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 h="20">
                          <a:moveTo>
                            <a:pt x="11" y="16"/>
                          </a:moveTo>
                          <a:cubicBezTo>
                            <a:pt x="7" y="16"/>
                            <a:pt x="4" y="13"/>
                            <a:pt x="4" y="10"/>
                          </a:cubicBezTo>
                          <a:cubicBezTo>
                            <a:pt x="4" y="6"/>
                            <a:pt x="6" y="3"/>
                            <a:pt x="11" y="3"/>
                          </a:cubicBezTo>
                          <a:cubicBezTo>
                            <a:pt x="14" y="3"/>
                            <a:pt x="16" y="5"/>
                            <a:pt x="16" y="5"/>
                          </a:cubicBezTo>
                          <a:cubicBezTo>
                            <a:pt x="18" y="2"/>
                            <a:pt x="18" y="2"/>
                            <a:pt x="18" y="2"/>
                          </a:cubicBezTo>
                          <a:cubicBezTo>
                            <a:pt x="18" y="2"/>
                            <a:pt x="15" y="0"/>
                            <a:pt x="10" y="0"/>
                          </a:cubicBezTo>
                          <a:cubicBezTo>
                            <a:pt x="5" y="0"/>
                            <a:pt x="0" y="4"/>
                            <a:pt x="0" y="10"/>
                          </a:cubicBezTo>
                          <a:cubicBezTo>
                            <a:pt x="0" y="15"/>
                            <a:pt x="4" y="20"/>
                            <a:pt x="10" y="20"/>
                          </a:cubicBezTo>
                          <a:cubicBezTo>
                            <a:pt x="15" y="20"/>
                            <a:pt x="18" y="17"/>
                            <a:pt x="18" y="17"/>
                          </a:cubicBezTo>
                          <a:cubicBezTo>
                            <a:pt x="16" y="14"/>
                            <a:pt x="16" y="14"/>
                            <a:pt x="16" y="14"/>
                          </a:cubicBezTo>
                          <a:cubicBezTo>
                            <a:pt x="16" y="14"/>
                            <a:pt x="14" y="16"/>
                            <a:pt x="11" y="16"/>
                          </a:cubicBez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73" name="Group 372">
                    <a:extLst>
                      <a:ext uri="{FF2B5EF4-FFF2-40B4-BE49-F238E27FC236}">
                        <a16:creationId xmlns:a16="http://schemas.microsoft.com/office/drawing/2014/main" xmlns="" id="{FBA20667-02E2-4920-9283-81084BFC75B6}"/>
                      </a:ext>
                    </a:extLst>
                  </p:cNvPr>
                  <p:cNvGrpSpPr/>
                  <p:nvPr/>
                </p:nvGrpSpPr>
                <p:grpSpPr>
                  <a:xfrm>
                    <a:off x="5154613" y="2682876"/>
                    <a:ext cx="333375" cy="661988"/>
                    <a:chOff x="5154613" y="2682876"/>
                    <a:chExt cx="333375" cy="661988"/>
                  </a:xfrm>
                </p:grpSpPr>
                <p:sp>
                  <p:nvSpPr>
                    <p:cNvPr id="385" name="Rectangle 32">
                      <a:extLst>
                        <a:ext uri="{FF2B5EF4-FFF2-40B4-BE49-F238E27FC236}">
                          <a16:creationId xmlns:a16="http://schemas.microsoft.com/office/drawing/2014/main" xmlns="" id="{F85DD507-113B-41EB-AE59-2B6513CFC918}"/>
                        </a:ext>
                      </a:extLst>
                    </p:cNvPr>
                    <p:cNvSpPr>
                      <a:spLocks noChangeArrowheads="1"/>
                    </p:cNvSpPr>
                    <p:nvPr/>
                  </p:nvSpPr>
                  <p:spPr bwMode="auto">
                    <a:xfrm>
                      <a:off x="5173663" y="2703513"/>
                      <a:ext cx="284163" cy="6207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6" name="Rectangle 33">
                      <a:extLst>
                        <a:ext uri="{FF2B5EF4-FFF2-40B4-BE49-F238E27FC236}">
                          <a16:creationId xmlns:a16="http://schemas.microsoft.com/office/drawing/2014/main" xmlns="" id="{60B97ADD-4E4A-4D76-8C8B-FFF57EA6076C}"/>
                        </a:ext>
                      </a:extLst>
                    </p:cNvPr>
                    <p:cNvSpPr>
                      <a:spLocks noChangeArrowheads="1"/>
                    </p:cNvSpPr>
                    <p:nvPr/>
                  </p:nvSpPr>
                  <p:spPr bwMode="auto">
                    <a:xfrm>
                      <a:off x="5173663" y="2703513"/>
                      <a:ext cx="284163"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7" name="Rectangle 34">
                      <a:extLst>
                        <a:ext uri="{FF2B5EF4-FFF2-40B4-BE49-F238E27FC236}">
                          <a16:creationId xmlns:a16="http://schemas.microsoft.com/office/drawing/2014/main" xmlns="" id="{59FE0AE6-5A40-463B-875F-F6909622B52D}"/>
                        </a:ext>
                      </a:extLst>
                    </p:cNvPr>
                    <p:cNvSpPr>
                      <a:spLocks noChangeArrowheads="1"/>
                    </p:cNvSpPr>
                    <p:nvPr/>
                  </p:nvSpPr>
                  <p:spPr bwMode="auto">
                    <a:xfrm>
                      <a:off x="5173663" y="2703513"/>
                      <a:ext cx="284163" cy="620713"/>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8" name="Rectangle 35">
                      <a:extLst>
                        <a:ext uri="{FF2B5EF4-FFF2-40B4-BE49-F238E27FC236}">
                          <a16:creationId xmlns:a16="http://schemas.microsoft.com/office/drawing/2014/main" xmlns="" id="{6AC174DD-B23E-4DA2-A031-29C704560520}"/>
                        </a:ext>
                      </a:extLst>
                    </p:cNvPr>
                    <p:cNvSpPr>
                      <a:spLocks noChangeArrowheads="1"/>
                    </p:cNvSpPr>
                    <p:nvPr/>
                  </p:nvSpPr>
                  <p:spPr bwMode="auto">
                    <a:xfrm>
                      <a:off x="5173663" y="2703513"/>
                      <a:ext cx="284163"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9" name="Freeform 39">
                      <a:extLst>
                        <a:ext uri="{FF2B5EF4-FFF2-40B4-BE49-F238E27FC236}">
                          <a16:creationId xmlns:a16="http://schemas.microsoft.com/office/drawing/2014/main" xmlns="" id="{BC4A3E76-E330-46E0-9DE0-C76531657AB0}"/>
                        </a:ext>
                      </a:extLst>
                    </p:cNvPr>
                    <p:cNvSpPr>
                      <a:spLocks noEditPoints="1"/>
                    </p:cNvSpPr>
                    <p:nvPr/>
                  </p:nvSpPr>
                  <p:spPr bwMode="auto">
                    <a:xfrm>
                      <a:off x="5154613" y="2682876"/>
                      <a:ext cx="333375" cy="661988"/>
                    </a:xfrm>
                    <a:custGeom>
                      <a:avLst/>
                      <a:gdLst>
                        <a:gd name="T0" fmla="*/ 0 w 210"/>
                        <a:gd name="T1" fmla="*/ 0 h 417"/>
                        <a:gd name="T2" fmla="*/ 0 w 210"/>
                        <a:gd name="T3" fmla="*/ 417 h 417"/>
                        <a:gd name="T4" fmla="*/ 210 w 210"/>
                        <a:gd name="T5" fmla="*/ 417 h 417"/>
                        <a:gd name="T6" fmla="*/ 210 w 210"/>
                        <a:gd name="T7" fmla="*/ 0 h 417"/>
                        <a:gd name="T8" fmla="*/ 0 w 210"/>
                        <a:gd name="T9" fmla="*/ 0 h 417"/>
                        <a:gd name="T10" fmla="*/ 178 w 210"/>
                        <a:gd name="T11" fmla="*/ 385 h 417"/>
                        <a:gd name="T12" fmla="*/ 31 w 210"/>
                        <a:gd name="T13" fmla="*/ 385 h 417"/>
                        <a:gd name="T14" fmla="*/ 31 w 210"/>
                        <a:gd name="T15" fmla="*/ 32 h 417"/>
                        <a:gd name="T16" fmla="*/ 178 w 210"/>
                        <a:gd name="T17" fmla="*/ 32 h 417"/>
                        <a:gd name="T18" fmla="*/ 178 w 210"/>
                        <a:gd name="T19" fmla="*/ 385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0" h="417">
                          <a:moveTo>
                            <a:pt x="0" y="0"/>
                          </a:moveTo>
                          <a:lnTo>
                            <a:pt x="0" y="417"/>
                          </a:lnTo>
                          <a:lnTo>
                            <a:pt x="210" y="417"/>
                          </a:lnTo>
                          <a:lnTo>
                            <a:pt x="210" y="0"/>
                          </a:lnTo>
                          <a:lnTo>
                            <a:pt x="0" y="0"/>
                          </a:lnTo>
                          <a:close/>
                          <a:moveTo>
                            <a:pt x="178" y="385"/>
                          </a:moveTo>
                          <a:lnTo>
                            <a:pt x="31" y="385"/>
                          </a:lnTo>
                          <a:lnTo>
                            <a:pt x="31" y="32"/>
                          </a:lnTo>
                          <a:lnTo>
                            <a:pt x="178" y="32"/>
                          </a:lnTo>
                          <a:lnTo>
                            <a:pt x="178" y="385"/>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0" name="Rectangle 40">
                      <a:extLst>
                        <a:ext uri="{FF2B5EF4-FFF2-40B4-BE49-F238E27FC236}">
                          <a16:creationId xmlns:a16="http://schemas.microsoft.com/office/drawing/2014/main" xmlns="" id="{4CF6E471-05D4-45C4-9F01-A6A15A03419F}"/>
                        </a:ext>
                      </a:extLst>
                    </p:cNvPr>
                    <p:cNvSpPr>
                      <a:spLocks noChangeArrowheads="1"/>
                    </p:cNvSpPr>
                    <p:nvPr/>
                  </p:nvSpPr>
                  <p:spPr bwMode="auto">
                    <a:xfrm>
                      <a:off x="5254625" y="2784476"/>
                      <a:ext cx="131763" cy="50800"/>
                    </a:xfrm>
                    <a:prstGeom prst="rect">
                      <a:avLst/>
                    </a:prstGeom>
                    <a:solidFill>
                      <a:srgbClr val="9395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1" name="Rectangle 41">
                      <a:extLst>
                        <a:ext uri="{FF2B5EF4-FFF2-40B4-BE49-F238E27FC236}">
                          <a16:creationId xmlns:a16="http://schemas.microsoft.com/office/drawing/2014/main" xmlns="" id="{6DC50EBD-4196-4D54-8FB4-3AB902900B01}"/>
                        </a:ext>
                      </a:extLst>
                    </p:cNvPr>
                    <p:cNvSpPr>
                      <a:spLocks noChangeArrowheads="1"/>
                    </p:cNvSpPr>
                    <p:nvPr/>
                  </p:nvSpPr>
                  <p:spPr bwMode="auto">
                    <a:xfrm>
                      <a:off x="5254625" y="2886076"/>
                      <a:ext cx="131763" cy="52388"/>
                    </a:xfrm>
                    <a:prstGeom prst="rect">
                      <a:avLst/>
                    </a:prstGeom>
                    <a:solidFill>
                      <a:srgbClr val="9395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2" name="Rectangle 42">
                      <a:extLst>
                        <a:ext uri="{FF2B5EF4-FFF2-40B4-BE49-F238E27FC236}">
                          <a16:creationId xmlns:a16="http://schemas.microsoft.com/office/drawing/2014/main" xmlns="" id="{291AE537-5AE5-48C0-AE80-5D2B4535F53C}"/>
                        </a:ext>
                      </a:extLst>
                    </p:cNvPr>
                    <p:cNvSpPr>
                      <a:spLocks noChangeArrowheads="1"/>
                    </p:cNvSpPr>
                    <p:nvPr/>
                  </p:nvSpPr>
                  <p:spPr bwMode="auto">
                    <a:xfrm>
                      <a:off x="5254625" y="2989263"/>
                      <a:ext cx="131763" cy="50800"/>
                    </a:xfrm>
                    <a:prstGeom prst="rect">
                      <a:avLst/>
                    </a:prstGeom>
                    <a:solidFill>
                      <a:srgbClr val="9395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3" name="Oval 43">
                      <a:extLst>
                        <a:ext uri="{FF2B5EF4-FFF2-40B4-BE49-F238E27FC236}">
                          <a16:creationId xmlns:a16="http://schemas.microsoft.com/office/drawing/2014/main" xmlns="" id="{027B4C40-E9DB-48B1-A06B-DD5E5D2826A7}"/>
                        </a:ext>
                      </a:extLst>
                    </p:cNvPr>
                    <p:cNvSpPr>
                      <a:spLocks noChangeArrowheads="1"/>
                    </p:cNvSpPr>
                    <p:nvPr/>
                  </p:nvSpPr>
                  <p:spPr bwMode="auto">
                    <a:xfrm>
                      <a:off x="5284788" y="3171826"/>
                      <a:ext cx="71438" cy="71438"/>
                    </a:xfrm>
                    <a:prstGeom prst="ellipse">
                      <a:avLst/>
                    </a:pr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74" name="Group 373">
                    <a:extLst>
                      <a:ext uri="{FF2B5EF4-FFF2-40B4-BE49-F238E27FC236}">
                        <a16:creationId xmlns:a16="http://schemas.microsoft.com/office/drawing/2014/main" xmlns="" id="{78EB305B-3A78-4BD7-923F-18841C91DE8A}"/>
                      </a:ext>
                    </a:extLst>
                  </p:cNvPr>
                  <p:cNvGrpSpPr/>
                  <p:nvPr/>
                </p:nvGrpSpPr>
                <p:grpSpPr>
                  <a:xfrm>
                    <a:off x="5601971" y="2682876"/>
                    <a:ext cx="808038" cy="661988"/>
                    <a:chOff x="5601971" y="2682876"/>
                    <a:chExt cx="808038" cy="661988"/>
                  </a:xfrm>
                </p:grpSpPr>
                <p:grpSp>
                  <p:nvGrpSpPr>
                    <p:cNvPr id="375" name="Group 374">
                      <a:extLst>
                        <a:ext uri="{FF2B5EF4-FFF2-40B4-BE49-F238E27FC236}">
                          <a16:creationId xmlns:a16="http://schemas.microsoft.com/office/drawing/2014/main" xmlns="" id="{70EE1139-6BDB-4FCA-98CE-F4E22BD0AE53}"/>
                        </a:ext>
                      </a:extLst>
                    </p:cNvPr>
                    <p:cNvGrpSpPr/>
                    <p:nvPr/>
                  </p:nvGrpSpPr>
                  <p:grpSpPr>
                    <a:xfrm>
                      <a:off x="5601971" y="2682876"/>
                      <a:ext cx="808038" cy="661988"/>
                      <a:chOff x="6851651" y="2682876"/>
                      <a:chExt cx="808038" cy="661988"/>
                    </a:xfrm>
                  </p:grpSpPr>
                  <p:sp>
                    <p:nvSpPr>
                      <p:cNvPr id="380" name="Rectangle 28">
                        <a:extLst>
                          <a:ext uri="{FF2B5EF4-FFF2-40B4-BE49-F238E27FC236}">
                            <a16:creationId xmlns:a16="http://schemas.microsoft.com/office/drawing/2014/main" xmlns="" id="{A21814D4-B0BE-4EC6-9EF9-5D6D200FA9AF}"/>
                          </a:ext>
                        </a:extLst>
                      </p:cNvPr>
                      <p:cNvSpPr>
                        <a:spLocks noChangeArrowheads="1"/>
                      </p:cNvSpPr>
                      <p:nvPr/>
                    </p:nvSpPr>
                    <p:spPr bwMode="auto">
                      <a:xfrm>
                        <a:off x="6881813" y="2703513"/>
                        <a:ext cx="758825" cy="519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1" name="Rectangle 29">
                        <a:extLst>
                          <a:ext uri="{FF2B5EF4-FFF2-40B4-BE49-F238E27FC236}">
                            <a16:creationId xmlns:a16="http://schemas.microsoft.com/office/drawing/2014/main" xmlns="" id="{3C1380AF-47BC-4063-95D8-626C0109DD7E}"/>
                          </a:ext>
                        </a:extLst>
                      </p:cNvPr>
                      <p:cNvSpPr>
                        <a:spLocks noChangeArrowheads="1"/>
                      </p:cNvSpPr>
                      <p:nvPr/>
                    </p:nvSpPr>
                    <p:spPr bwMode="auto">
                      <a:xfrm>
                        <a:off x="6881813" y="2703513"/>
                        <a:ext cx="7588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2" name="Rectangle 30">
                        <a:extLst>
                          <a:ext uri="{FF2B5EF4-FFF2-40B4-BE49-F238E27FC236}">
                            <a16:creationId xmlns:a16="http://schemas.microsoft.com/office/drawing/2014/main" xmlns="" id="{9A4FEE01-DFB1-403B-B4A8-23A922808647}"/>
                          </a:ext>
                        </a:extLst>
                      </p:cNvPr>
                      <p:cNvSpPr>
                        <a:spLocks noChangeArrowheads="1"/>
                      </p:cNvSpPr>
                      <p:nvPr/>
                    </p:nvSpPr>
                    <p:spPr bwMode="auto">
                      <a:xfrm>
                        <a:off x="7256463" y="2703513"/>
                        <a:ext cx="384175" cy="519113"/>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3" name="Rectangle 31">
                        <a:extLst>
                          <a:ext uri="{FF2B5EF4-FFF2-40B4-BE49-F238E27FC236}">
                            <a16:creationId xmlns:a16="http://schemas.microsoft.com/office/drawing/2014/main" xmlns="" id="{EC7742B2-BCB3-4BE4-AA30-D6AE39C46FB2}"/>
                          </a:ext>
                        </a:extLst>
                      </p:cNvPr>
                      <p:cNvSpPr>
                        <a:spLocks noChangeArrowheads="1"/>
                      </p:cNvSpPr>
                      <p:nvPr/>
                    </p:nvSpPr>
                    <p:spPr bwMode="auto">
                      <a:xfrm>
                        <a:off x="7256463" y="2703513"/>
                        <a:ext cx="3841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4" name="Freeform 36">
                        <a:extLst>
                          <a:ext uri="{FF2B5EF4-FFF2-40B4-BE49-F238E27FC236}">
                            <a16:creationId xmlns:a16="http://schemas.microsoft.com/office/drawing/2014/main" xmlns="" id="{1F37DBBA-4346-4115-972C-C74C4FAF0ED7}"/>
                          </a:ext>
                        </a:extLst>
                      </p:cNvPr>
                      <p:cNvSpPr>
                        <a:spLocks noEditPoints="1"/>
                      </p:cNvSpPr>
                      <p:nvPr/>
                    </p:nvSpPr>
                    <p:spPr bwMode="auto">
                      <a:xfrm>
                        <a:off x="6851651" y="2682876"/>
                        <a:ext cx="808038" cy="661988"/>
                      </a:xfrm>
                      <a:custGeom>
                        <a:avLst/>
                        <a:gdLst>
                          <a:gd name="T0" fmla="*/ 0 w 509"/>
                          <a:gd name="T1" fmla="*/ 353 h 417"/>
                          <a:gd name="T2" fmla="*/ 172 w 509"/>
                          <a:gd name="T3" fmla="*/ 353 h 417"/>
                          <a:gd name="T4" fmla="*/ 172 w 509"/>
                          <a:gd name="T5" fmla="*/ 385 h 417"/>
                          <a:gd name="T6" fmla="*/ 127 w 509"/>
                          <a:gd name="T7" fmla="*/ 385 h 417"/>
                          <a:gd name="T8" fmla="*/ 127 w 509"/>
                          <a:gd name="T9" fmla="*/ 417 h 417"/>
                          <a:gd name="T10" fmla="*/ 382 w 509"/>
                          <a:gd name="T11" fmla="*/ 417 h 417"/>
                          <a:gd name="T12" fmla="*/ 382 w 509"/>
                          <a:gd name="T13" fmla="*/ 385 h 417"/>
                          <a:gd name="T14" fmla="*/ 337 w 509"/>
                          <a:gd name="T15" fmla="*/ 385 h 417"/>
                          <a:gd name="T16" fmla="*/ 337 w 509"/>
                          <a:gd name="T17" fmla="*/ 353 h 417"/>
                          <a:gd name="T18" fmla="*/ 509 w 509"/>
                          <a:gd name="T19" fmla="*/ 353 h 417"/>
                          <a:gd name="T20" fmla="*/ 509 w 509"/>
                          <a:gd name="T21" fmla="*/ 0 h 417"/>
                          <a:gd name="T22" fmla="*/ 0 w 509"/>
                          <a:gd name="T23" fmla="*/ 0 h 417"/>
                          <a:gd name="T24" fmla="*/ 0 w 509"/>
                          <a:gd name="T25" fmla="*/ 353 h 417"/>
                          <a:gd name="T26" fmla="*/ 31 w 509"/>
                          <a:gd name="T27" fmla="*/ 32 h 417"/>
                          <a:gd name="T28" fmla="*/ 478 w 509"/>
                          <a:gd name="T29" fmla="*/ 32 h 417"/>
                          <a:gd name="T30" fmla="*/ 478 w 509"/>
                          <a:gd name="T31" fmla="*/ 327 h 417"/>
                          <a:gd name="T32" fmla="*/ 31 w 509"/>
                          <a:gd name="T33" fmla="*/ 327 h 417"/>
                          <a:gd name="T34" fmla="*/ 31 w 509"/>
                          <a:gd name="T35" fmla="*/ 32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09" h="417">
                            <a:moveTo>
                              <a:pt x="0" y="353"/>
                            </a:moveTo>
                            <a:lnTo>
                              <a:pt x="172" y="353"/>
                            </a:lnTo>
                            <a:lnTo>
                              <a:pt x="172" y="385"/>
                            </a:lnTo>
                            <a:lnTo>
                              <a:pt x="127" y="385"/>
                            </a:lnTo>
                            <a:lnTo>
                              <a:pt x="127" y="417"/>
                            </a:lnTo>
                            <a:lnTo>
                              <a:pt x="382" y="417"/>
                            </a:lnTo>
                            <a:lnTo>
                              <a:pt x="382" y="385"/>
                            </a:lnTo>
                            <a:lnTo>
                              <a:pt x="337" y="385"/>
                            </a:lnTo>
                            <a:lnTo>
                              <a:pt x="337" y="353"/>
                            </a:lnTo>
                            <a:lnTo>
                              <a:pt x="509" y="353"/>
                            </a:lnTo>
                            <a:lnTo>
                              <a:pt x="509" y="0"/>
                            </a:lnTo>
                            <a:lnTo>
                              <a:pt x="0" y="0"/>
                            </a:lnTo>
                            <a:lnTo>
                              <a:pt x="0" y="353"/>
                            </a:lnTo>
                            <a:close/>
                            <a:moveTo>
                              <a:pt x="31" y="32"/>
                            </a:moveTo>
                            <a:lnTo>
                              <a:pt x="478" y="32"/>
                            </a:lnTo>
                            <a:lnTo>
                              <a:pt x="478" y="327"/>
                            </a:lnTo>
                            <a:lnTo>
                              <a:pt x="31" y="327"/>
                            </a:lnTo>
                            <a:lnTo>
                              <a:pt x="31" y="32"/>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76" name="Group 375">
                      <a:extLst>
                        <a:ext uri="{FF2B5EF4-FFF2-40B4-BE49-F238E27FC236}">
                          <a16:creationId xmlns:a16="http://schemas.microsoft.com/office/drawing/2014/main" xmlns="" id="{F1AA665B-86B5-4DD1-B9A9-5D7C84D44D55}"/>
                        </a:ext>
                      </a:extLst>
                    </p:cNvPr>
                    <p:cNvGrpSpPr/>
                    <p:nvPr/>
                  </p:nvGrpSpPr>
                  <p:grpSpPr>
                    <a:xfrm>
                      <a:off x="5717822" y="2868613"/>
                      <a:ext cx="587376" cy="203200"/>
                      <a:chOff x="7222490" y="2724468"/>
                      <a:chExt cx="587376" cy="203200"/>
                    </a:xfrm>
                  </p:grpSpPr>
                  <p:sp>
                    <p:nvSpPr>
                      <p:cNvPr id="377" name="Freeform 25">
                        <a:extLst>
                          <a:ext uri="{FF2B5EF4-FFF2-40B4-BE49-F238E27FC236}">
                            <a16:creationId xmlns:a16="http://schemas.microsoft.com/office/drawing/2014/main" xmlns="" id="{C95FC437-35C9-4868-A53A-60CC17EBA97E}"/>
                          </a:ext>
                        </a:extLst>
                      </p:cNvPr>
                      <p:cNvSpPr>
                        <a:spLocks/>
                      </p:cNvSpPr>
                      <p:nvPr/>
                    </p:nvSpPr>
                    <p:spPr bwMode="auto">
                      <a:xfrm>
                        <a:off x="7222490" y="2724468"/>
                        <a:ext cx="201613" cy="192088"/>
                      </a:xfrm>
                      <a:custGeom>
                        <a:avLst/>
                        <a:gdLst>
                          <a:gd name="T0" fmla="*/ 4 w 20"/>
                          <a:gd name="T1" fmla="*/ 8 h 19"/>
                          <a:gd name="T2" fmla="*/ 4 w 20"/>
                          <a:gd name="T3" fmla="*/ 5 h 19"/>
                          <a:gd name="T4" fmla="*/ 4 w 20"/>
                          <a:gd name="T5" fmla="*/ 5 h 19"/>
                          <a:gd name="T6" fmla="*/ 5 w 20"/>
                          <a:gd name="T7" fmla="*/ 8 h 19"/>
                          <a:gd name="T8" fmla="*/ 8 w 20"/>
                          <a:gd name="T9" fmla="*/ 16 h 19"/>
                          <a:gd name="T10" fmla="*/ 11 w 20"/>
                          <a:gd name="T11" fmla="*/ 16 h 19"/>
                          <a:gd name="T12" fmla="*/ 15 w 20"/>
                          <a:gd name="T13" fmla="*/ 8 h 19"/>
                          <a:gd name="T14" fmla="*/ 16 w 20"/>
                          <a:gd name="T15" fmla="*/ 5 h 19"/>
                          <a:gd name="T16" fmla="*/ 16 w 20"/>
                          <a:gd name="T17" fmla="*/ 5 h 19"/>
                          <a:gd name="T18" fmla="*/ 16 w 20"/>
                          <a:gd name="T19" fmla="*/ 8 h 19"/>
                          <a:gd name="T20" fmla="*/ 16 w 20"/>
                          <a:gd name="T21" fmla="*/ 19 h 19"/>
                          <a:gd name="T22" fmla="*/ 20 w 20"/>
                          <a:gd name="T23" fmla="*/ 19 h 19"/>
                          <a:gd name="T24" fmla="*/ 18 w 20"/>
                          <a:gd name="T25" fmla="*/ 0 h 19"/>
                          <a:gd name="T26" fmla="*/ 15 w 20"/>
                          <a:gd name="T27" fmla="*/ 0 h 19"/>
                          <a:gd name="T28" fmla="*/ 11 w 20"/>
                          <a:gd name="T29" fmla="*/ 10 h 19"/>
                          <a:gd name="T30" fmla="*/ 10 w 20"/>
                          <a:gd name="T31" fmla="*/ 12 h 19"/>
                          <a:gd name="T32" fmla="*/ 10 w 20"/>
                          <a:gd name="T33" fmla="*/ 12 h 19"/>
                          <a:gd name="T34" fmla="*/ 9 w 20"/>
                          <a:gd name="T35" fmla="*/ 10 h 19"/>
                          <a:gd name="T36" fmla="*/ 5 w 20"/>
                          <a:gd name="T37" fmla="*/ 0 h 19"/>
                          <a:gd name="T38" fmla="*/ 1 w 20"/>
                          <a:gd name="T39" fmla="*/ 0 h 19"/>
                          <a:gd name="T40" fmla="*/ 0 w 20"/>
                          <a:gd name="T41" fmla="*/ 19 h 19"/>
                          <a:gd name="T42" fmla="*/ 3 w 20"/>
                          <a:gd name="T43" fmla="*/ 19 h 19"/>
                          <a:gd name="T44" fmla="*/ 4 w 20"/>
                          <a:gd name="T45" fmla="*/ 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 h="19">
                            <a:moveTo>
                              <a:pt x="4" y="8"/>
                            </a:moveTo>
                            <a:cubicBezTo>
                              <a:pt x="4" y="7"/>
                              <a:pt x="4" y="5"/>
                              <a:pt x="4" y="5"/>
                            </a:cubicBezTo>
                            <a:cubicBezTo>
                              <a:pt x="4" y="5"/>
                              <a:pt x="4" y="5"/>
                              <a:pt x="4" y="5"/>
                            </a:cubicBezTo>
                            <a:cubicBezTo>
                              <a:pt x="4" y="5"/>
                              <a:pt x="5" y="7"/>
                              <a:pt x="5" y="8"/>
                            </a:cubicBezTo>
                            <a:cubicBezTo>
                              <a:pt x="8" y="16"/>
                              <a:pt x="8" y="16"/>
                              <a:pt x="8" y="16"/>
                            </a:cubicBezTo>
                            <a:cubicBezTo>
                              <a:pt x="11" y="16"/>
                              <a:pt x="11" y="16"/>
                              <a:pt x="11" y="16"/>
                            </a:cubicBezTo>
                            <a:cubicBezTo>
                              <a:pt x="15" y="8"/>
                              <a:pt x="15" y="8"/>
                              <a:pt x="15" y="8"/>
                            </a:cubicBezTo>
                            <a:cubicBezTo>
                              <a:pt x="15" y="7"/>
                              <a:pt x="16" y="5"/>
                              <a:pt x="16" y="5"/>
                            </a:cubicBezTo>
                            <a:cubicBezTo>
                              <a:pt x="16" y="5"/>
                              <a:pt x="16" y="5"/>
                              <a:pt x="16" y="5"/>
                            </a:cubicBezTo>
                            <a:cubicBezTo>
                              <a:pt x="16" y="5"/>
                              <a:pt x="16" y="7"/>
                              <a:pt x="16" y="8"/>
                            </a:cubicBezTo>
                            <a:cubicBezTo>
                              <a:pt x="16" y="19"/>
                              <a:pt x="16" y="19"/>
                              <a:pt x="16" y="19"/>
                            </a:cubicBezTo>
                            <a:cubicBezTo>
                              <a:pt x="20" y="19"/>
                              <a:pt x="20" y="19"/>
                              <a:pt x="20" y="19"/>
                            </a:cubicBezTo>
                            <a:cubicBezTo>
                              <a:pt x="18" y="0"/>
                              <a:pt x="18" y="0"/>
                              <a:pt x="18" y="0"/>
                            </a:cubicBezTo>
                            <a:cubicBezTo>
                              <a:pt x="15" y="0"/>
                              <a:pt x="15" y="0"/>
                              <a:pt x="15" y="0"/>
                            </a:cubicBezTo>
                            <a:cubicBezTo>
                              <a:pt x="11" y="10"/>
                              <a:pt x="11" y="10"/>
                              <a:pt x="11" y="10"/>
                            </a:cubicBezTo>
                            <a:cubicBezTo>
                              <a:pt x="10" y="11"/>
                              <a:pt x="10" y="12"/>
                              <a:pt x="10" y="12"/>
                            </a:cubicBezTo>
                            <a:cubicBezTo>
                              <a:pt x="10" y="12"/>
                              <a:pt x="10" y="12"/>
                              <a:pt x="10" y="12"/>
                            </a:cubicBezTo>
                            <a:cubicBezTo>
                              <a:pt x="10" y="12"/>
                              <a:pt x="9" y="11"/>
                              <a:pt x="9" y="10"/>
                            </a:cubicBezTo>
                            <a:cubicBezTo>
                              <a:pt x="5" y="0"/>
                              <a:pt x="5" y="0"/>
                              <a:pt x="5" y="0"/>
                            </a:cubicBezTo>
                            <a:cubicBezTo>
                              <a:pt x="1" y="0"/>
                              <a:pt x="1" y="0"/>
                              <a:pt x="1" y="0"/>
                            </a:cubicBezTo>
                            <a:cubicBezTo>
                              <a:pt x="0" y="19"/>
                              <a:pt x="0" y="19"/>
                              <a:pt x="0" y="19"/>
                            </a:cubicBezTo>
                            <a:cubicBezTo>
                              <a:pt x="3" y="19"/>
                              <a:pt x="3" y="19"/>
                              <a:pt x="3" y="19"/>
                            </a:cubicBezTo>
                            <a:lnTo>
                              <a:pt x="4" y="8"/>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8" name="Freeform 26">
                        <a:extLst>
                          <a:ext uri="{FF2B5EF4-FFF2-40B4-BE49-F238E27FC236}">
                            <a16:creationId xmlns:a16="http://schemas.microsoft.com/office/drawing/2014/main" xmlns="" id="{E1C50B8E-CDA6-4BB8-B797-0888FA3D874D}"/>
                          </a:ext>
                        </a:extLst>
                      </p:cNvPr>
                      <p:cNvSpPr>
                        <a:spLocks noEditPoints="1"/>
                      </p:cNvSpPr>
                      <p:nvPr/>
                    </p:nvSpPr>
                    <p:spPr bwMode="auto">
                      <a:xfrm>
                        <a:off x="7444740" y="2724468"/>
                        <a:ext cx="171450" cy="192088"/>
                      </a:xfrm>
                      <a:custGeom>
                        <a:avLst/>
                        <a:gdLst>
                          <a:gd name="T0" fmla="*/ 5 w 17"/>
                          <a:gd name="T1" fmla="*/ 14 h 19"/>
                          <a:gd name="T2" fmla="*/ 12 w 17"/>
                          <a:gd name="T3" fmla="*/ 14 h 19"/>
                          <a:gd name="T4" fmla="*/ 14 w 17"/>
                          <a:gd name="T5" fmla="*/ 19 h 19"/>
                          <a:gd name="T6" fmla="*/ 17 w 17"/>
                          <a:gd name="T7" fmla="*/ 19 h 19"/>
                          <a:gd name="T8" fmla="*/ 10 w 17"/>
                          <a:gd name="T9" fmla="*/ 0 h 19"/>
                          <a:gd name="T10" fmla="*/ 7 w 17"/>
                          <a:gd name="T11" fmla="*/ 0 h 19"/>
                          <a:gd name="T12" fmla="*/ 0 w 17"/>
                          <a:gd name="T13" fmla="*/ 19 h 19"/>
                          <a:gd name="T14" fmla="*/ 3 w 17"/>
                          <a:gd name="T15" fmla="*/ 19 h 19"/>
                          <a:gd name="T16" fmla="*/ 5 w 17"/>
                          <a:gd name="T17" fmla="*/ 14 h 19"/>
                          <a:gd name="T18" fmla="*/ 8 w 17"/>
                          <a:gd name="T19" fmla="*/ 6 h 19"/>
                          <a:gd name="T20" fmla="*/ 9 w 17"/>
                          <a:gd name="T21" fmla="*/ 3 h 19"/>
                          <a:gd name="T22" fmla="*/ 9 w 17"/>
                          <a:gd name="T23" fmla="*/ 3 h 19"/>
                          <a:gd name="T24" fmla="*/ 9 w 17"/>
                          <a:gd name="T25" fmla="*/ 6 h 19"/>
                          <a:gd name="T26" fmla="*/ 11 w 17"/>
                          <a:gd name="T27" fmla="*/ 11 h 19"/>
                          <a:gd name="T28" fmla="*/ 6 w 17"/>
                          <a:gd name="T29" fmla="*/ 11 h 19"/>
                          <a:gd name="T30" fmla="*/ 8 w 17"/>
                          <a:gd name="T31" fmla="*/ 6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 h="19">
                            <a:moveTo>
                              <a:pt x="5" y="14"/>
                            </a:moveTo>
                            <a:cubicBezTo>
                              <a:pt x="12" y="14"/>
                              <a:pt x="12" y="14"/>
                              <a:pt x="12" y="14"/>
                            </a:cubicBezTo>
                            <a:cubicBezTo>
                              <a:pt x="14" y="19"/>
                              <a:pt x="14" y="19"/>
                              <a:pt x="14" y="19"/>
                            </a:cubicBezTo>
                            <a:cubicBezTo>
                              <a:pt x="17" y="19"/>
                              <a:pt x="17" y="19"/>
                              <a:pt x="17" y="19"/>
                            </a:cubicBezTo>
                            <a:cubicBezTo>
                              <a:pt x="10" y="0"/>
                              <a:pt x="10" y="0"/>
                              <a:pt x="10" y="0"/>
                            </a:cubicBezTo>
                            <a:cubicBezTo>
                              <a:pt x="7" y="0"/>
                              <a:pt x="7" y="0"/>
                              <a:pt x="7" y="0"/>
                            </a:cubicBezTo>
                            <a:cubicBezTo>
                              <a:pt x="0" y="19"/>
                              <a:pt x="0" y="19"/>
                              <a:pt x="0" y="19"/>
                            </a:cubicBezTo>
                            <a:cubicBezTo>
                              <a:pt x="3" y="19"/>
                              <a:pt x="3" y="19"/>
                              <a:pt x="3" y="19"/>
                            </a:cubicBezTo>
                            <a:lnTo>
                              <a:pt x="5" y="14"/>
                            </a:lnTo>
                            <a:close/>
                            <a:moveTo>
                              <a:pt x="8" y="6"/>
                            </a:moveTo>
                            <a:cubicBezTo>
                              <a:pt x="8" y="5"/>
                              <a:pt x="9" y="3"/>
                              <a:pt x="9" y="3"/>
                            </a:cubicBezTo>
                            <a:cubicBezTo>
                              <a:pt x="9" y="3"/>
                              <a:pt x="9" y="3"/>
                              <a:pt x="9" y="3"/>
                            </a:cubicBezTo>
                            <a:cubicBezTo>
                              <a:pt x="9" y="3"/>
                              <a:pt x="9" y="5"/>
                              <a:pt x="9" y="6"/>
                            </a:cubicBezTo>
                            <a:cubicBezTo>
                              <a:pt x="11" y="11"/>
                              <a:pt x="11" y="11"/>
                              <a:pt x="11" y="11"/>
                            </a:cubicBezTo>
                            <a:cubicBezTo>
                              <a:pt x="6" y="11"/>
                              <a:pt x="6" y="11"/>
                              <a:pt x="6" y="11"/>
                            </a:cubicBezTo>
                            <a:lnTo>
                              <a:pt x="8" y="6"/>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9" name="Freeform 27">
                        <a:extLst>
                          <a:ext uri="{FF2B5EF4-FFF2-40B4-BE49-F238E27FC236}">
                            <a16:creationId xmlns:a16="http://schemas.microsoft.com/office/drawing/2014/main" xmlns="" id="{173BB5E6-3CEC-4E0F-8A29-336BB7359C4C}"/>
                          </a:ext>
                        </a:extLst>
                      </p:cNvPr>
                      <p:cNvSpPr>
                        <a:spLocks/>
                      </p:cNvSpPr>
                      <p:nvPr/>
                    </p:nvSpPr>
                    <p:spPr bwMode="auto">
                      <a:xfrm>
                        <a:off x="7627303" y="2724468"/>
                        <a:ext cx="182563" cy="203200"/>
                      </a:xfrm>
                      <a:custGeom>
                        <a:avLst/>
                        <a:gdLst>
                          <a:gd name="T0" fmla="*/ 10 w 18"/>
                          <a:gd name="T1" fmla="*/ 20 h 20"/>
                          <a:gd name="T2" fmla="*/ 18 w 18"/>
                          <a:gd name="T3" fmla="*/ 17 h 20"/>
                          <a:gd name="T4" fmla="*/ 16 w 18"/>
                          <a:gd name="T5" fmla="*/ 14 h 20"/>
                          <a:gd name="T6" fmla="*/ 10 w 18"/>
                          <a:gd name="T7" fmla="*/ 16 h 20"/>
                          <a:gd name="T8" fmla="*/ 4 w 18"/>
                          <a:gd name="T9" fmla="*/ 9 h 20"/>
                          <a:gd name="T10" fmla="*/ 10 w 18"/>
                          <a:gd name="T11" fmla="*/ 3 h 20"/>
                          <a:gd name="T12" fmla="*/ 16 w 18"/>
                          <a:gd name="T13" fmla="*/ 5 h 20"/>
                          <a:gd name="T14" fmla="*/ 17 w 18"/>
                          <a:gd name="T15" fmla="*/ 2 h 20"/>
                          <a:gd name="T16" fmla="*/ 10 w 18"/>
                          <a:gd name="T17" fmla="*/ 0 h 20"/>
                          <a:gd name="T18" fmla="*/ 0 w 18"/>
                          <a:gd name="T19" fmla="*/ 10 h 20"/>
                          <a:gd name="T20" fmla="*/ 10 w 18"/>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 h="20">
                            <a:moveTo>
                              <a:pt x="10" y="20"/>
                            </a:moveTo>
                            <a:cubicBezTo>
                              <a:pt x="15" y="20"/>
                              <a:pt x="18" y="17"/>
                              <a:pt x="18" y="17"/>
                            </a:cubicBezTo>
                            <a:cubicBezTo>
                              <a:pt x="16" y="14"/>
                              <a:pt x="16" y="14"/>
                              <a:pt x="16" y="14"/>
                            </a:cubicBezTo>
                            <a:cubicBezTo>
                              <a:pt x="16" y="14"/>
                              <a:pt x="14" y="16"/>
                              <a:pt x="10" y="16"/>
                            </a:cubicBezTo>
                            <a:cubicBezTo>
                              <a:pt x="6" y="16"/>
                              <a:pt x="4" y="13"/>
                              <a:pt x="4" y="9"/>
                            </a:cubicBezTo>
                            <a:cubicBezTo>
                              <a:pt x="4" y="6"/>
                              <a:pt x="6" y="3"/>
                              <a:pt x="10" y="3"/>
                            </a:cubicBezTo>
                            <a:cubicBezTo>
                              <a:pt x="13" y="3"/>
                              <a:pt x="16" y="5"/>
                              <a:pt x="16" y="5"/>
                            </a:cubicBezTo>
                            <a:cubicBezTo>
                              <a:pt x="17" y="2"/>
                              <a:pt x="17" y="2"/>
                              <a:pt x="17" y="2"/>
                            </a:cubicBezTo>
                            <a:cubicBezTo>
                              <a:pt x="17" y="2"/>
                              <a:pt x="15" y="0"/>
                              <a:pt x="10" y="0"/>
                            </a:cubicBezTo>
                            <a:cubicBezTo>
                              <a:pt x="4" y="0"/>
                              <a:pt x="0" y="4"/>
                              <a:pt x="0" y="10"/>
                            </a:cubicBezTo>
                            <a:cubicBezTo>
                              <a:pt x="0" y="15"/>
                              <a:pt x="4" y="20"/>
                              <a:pt x="10" y="20"/>
                            </a:cubicBez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grpSp>
              <p:nvGrpSpPr>
                <p:cNvPr id="365" name="Group 364">
                  <a:extLst>
                    <a:ext uri="{FF2B5EF4-FFF2-40B4-BE49-F238E27FC236}">
                      <a16:creationId xmlns:a16="http://schemas.microsoft.com/office/drawing/2014/main" xmlns="" id="{8F5EBAC9-6F86-4FE9-9177-D45F560D48E7}"/>
                    </a:ext>
                  </a:extLst>
                </p:cNvPr>
                <p:cNvGrpSpPr/>
                <p:nvPr/>
              </p:nvGrpSpPr>
              <p:grpSpPr>
                <a:xfrm>
                  <a:off x="6438448" y="2835948"/>
                  <a:ext cx="814159" cy="535902"/>
                  <a:chOff x="7908926" y="3303588"/>
                  <a:chExt cx="1003300" cy="660400"/>
                </a:xfrm>
              </p:grpSpPr>
              <p:sp>
                <p:nvSpPr>
                  <p:cNvPr id="366" name="Rectangle 365">
                    <a:extLst>
                      <a:ext uri="{FF2B5EF4-FFF2-40B4-BE49-F238E27FC236}">
                        <a16:creationId xmlns:a16="http://schemas.microsoft.com/office/drawing/2014/main" xmlns="" id="{BA3848D2-E8AE-4B9D-AB0D-57A891583498}"/>
                      </a:ext>
                    </a:extLst>
                  </p:cNvPr>
                  <p:cNvSpPr>
                    <a:spLocks noChangeArrowheads="1"/>
                  </p:cNvSpPr>
                  <p:nvPr/>
                </p:nvSpPr>
                <p:spPr bwMode="auto">
                  <a:xfrm>
                    <a:off x="8029576" y="3324225"/>
                    <a:ext cx="771525" cy="5222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7" name="Rectangle 6">
                    <a:extLst>
                      <a:ext uri="{FF2B5EF4-FFF2-40B4-BE49-F238E27FC236}">
                        <a16:creationId xmlns:a16="http://schemas.microsoft.com/office/drawing/2014/main" xmlns="" id="{41687ED0-4F43-4E1B-A762-80CD49A0B989}"/>
                      </a:ext>
                    </a:extLst>
                  </p:cNvPr>
                  <p:cNvSpPr>
                    <a:spLocks noChangeArrowheads="1"/>
                  </p:cNvSpPr>
                  <p:nvPr/>
                </p:nvSpPr>
                <p:spPr bwMode="auto">
                  <a:xfrm>
                    <a:off x="8029576" y="3324225"/>
                    <a:ext cx="7715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8" name="Rectangle 7">
                    <a:extLst>
                      <a:ext uri="{FF2B5EF4-FFF2-40B4-BE49-F238E27FC236}">
                        <a16:creationId xmlns:a16="http://schemas.microsoft.com/office/drawing/2014/main" xmlns="" id="{55215C5E-B4B2-4125-9DB3-628EBF69BC07}"/>
                      </a:ext>
                    </a:extLst>
                  </p:cNvPr>
                  <p:cNvSpPr>
                    <a:spLocks noChangeArrowheads="1"/>
                  </p:cNvSpPr>
                  <p:nvPr/>
                </p:nvSpPr>
                <p:spPr bwMode="auto">
                  <a:xfrm>
                    <a:off x="8415338" y="3324225"/>
                    <a:ext cx="385763" cy="522288"/>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9" name="Rectangle 8">
                    <a:extLst>
                      <a:ext uri="{FF2B5EF4-FFF2-40B4-BE49-F238E27FC236}">
                        <a16:creationId xmlns:a16="http://schemas.microsoft.com/office/drawing/2014/main" xmlns="" id="{13CA1F78-E059-4C41-B419-85384C31A3D1}"/>
                      </a:ext>
                    </a:extLst>
                  </p:cNvPr>
                  <p:cNvSpPr>
                    <a:spLocks noChangeArrowheads="1"/>
                  </p:cNvSpPr>
                  <p:nvPr/>
                </p:nvSpPr>
                <p:spPr bwMode="auto">
                  <a:xfrm>
                    <a:off x="8415338" y="3324225"/>
                    <a:ext cx="3857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0" name="Freeform 9">
                    <a:extLst>
                      <a:ext uri="{FF2B5EF4-FFF2-40B4-BE49-F238E27FC236}">
                        <a16:creationId xmlns:a16="http://schemas.microsoft.com/office/drawing/2014/main" xmlns="" id="{5AE11804-7F79-455B-BA79-77BC34BDBCAD}"/>
                      </a:ext>
                    </a:extLst>
                  </p:cNvPr>
                  <p:cNvSpPr>
                    <a:spLocks noEditPoints="1"/>
                  </p:cNvSpPr>
                  <p:nvPr/>
                </p:nvSpPr>
                <p:spPr bwMode="auto">
                  <a:xfrm>
                    <a:off x="8007351" y="3303588"/>
                    <a:ext cx="815975" cy="565150"/>
                  </a:xfrm>
                  <a:custGeom>
                    <a:avLst/>
                    <a:gdLst>
                      <a:gd name="T0" fmla="*/ 514 w 514"/>
                      <a:gd name="T1" fmla="*/ 0 h 356"/>
                      <a:gd name="T2" fmla="*/ 0 w 514"/>
                      <a:gd name="T3" fmla="*/ 0 h 356"/>
                      <a:gd name="T4" fmla="*/ 0 w 514"/>
                      <a:gd name="T5" fmla="*/ 356 h 356"/>
                      <a:gd name="T6" fmla="*/ 514 w 514"/>
                      <a:gd name="T7" fmla="*/ 356 h 356"/>
                      <a:gd name="T8" fmla="*/ 514 w 514"/>
                      <a:gd name="T9" fmla="*/ 0 h 356"/>
                      <a:gd name="T10" fmla="*/ 487 w 514"/>
                      <a:gd name="T11" fmla="*/ 329 h 356"/>
                      <a:gd name="T12" fmla="*/ 27 w 514"/>
                      <a:gd name="T13" fmla="*/ 329 h 356"/>
                      <a:gd name="T14" fmla="*/ 27 w 514"/>
                      <a:gd name="T15" fmla="*/ 27 h 356"/>
                      <a:gd name="T16" fmla="*/ 487 w 514"/>
                      <a:gd name="T17" fmla="*/ 27 h 356"/>
                      <a:gd name="T18" fmla="*/ 487 w 514"/>
                      <a:gd name="T19" fmla="*/ 329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4" h="356">
                        <a:moveTo>
                          <a:pt x="514" y="0"/>
                        </a:moveTo>
                        <a:lnTo>
                          <a:pt x="0" y="0"/>
                        </a:lnTo>
                        <a:lnTo>
                          <a:pt x="0" y="356"/>
                        </a:lnTo>
                        <a:lnTo>
                          <a:pt x="514" y="356"/>
                        </a:lnTo>
                        <a:lnTo>
                          <a:pt x="514" y="0"/>
                        </a:lnTo>
                        <a:close/>
                        <a:moveTo>
                          <a:pt x="487" y="329"/>
                        </a:moveTo>
                        <a:lnTo>
                          <a:pt x="27" y="329"/>
                        </a:lnTo>
                        <a:lnTo>
                          <a:pt x="27" y="27"/>
                        </a:lnTo>
                        <a:lnTo>
                          <a:pt x="487" y="27"/>
                        </a:lnTo>
                        <a:lnTo>
                          <a:pt x="487" y="329"/>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1" name="Rectangle 10">
                    <a:extLst>
                      <a:ext uri="{FF2B5EF4-FFF2-40B4-BE49-F238E27FC236}">
                        <a16:creationId xmlns:a16="http://schemas.microsoft.com/office/drawing/2014/main" xmlns="" id="{7C95CEFE-94E8-4511-8FDB-6F767B8890B1}"/>
                      </a:ext>
                    </a:extLst>
                  </p:cNvPr>
                  <p:cNvSpPr>
                    <a:spLocks noChangeArrowheads="1"/>
                  </p:cNvSpPr>
                  <p:nvPr/>
                </p:nvSpPr>
                <p:spPr bwMode="auto">
                  <a:xfrm>
                    <a:off x="7908926" y="3921125"/>
                    <a:ext cx="1003300" cy="42863"/>
                  </a:xfrm>
                  <a:prstGeom prst="rect">
                    <a:avLst/>
                  </a:prstGeom>
                  <a:solidFill>
                    <a:srgbClr val="9395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72" name="TextBox 71">
                <a:extLst>
                  <a:ext uri="{FF2B5EF4-FFF2-40B4-BE49-F238E27FC236}">
                    <a16:creationId xmlns:a16="http://schemas.microsoft.com/office/drawing/2014/main" xmlns="" id="{99DED57E-EB35-4D87-AE8C-07E8A04CCA1C}"/>
                  </a:ext>
                </a:extLst>
              </p:cNvPr>
              <p:cNvSpPr txBox="1"/>
              <p:nvPr/>
            </p:nvSpPr>
            <p:spPr>
              <a:xfrm>
                <a:off x="7355476" y="4268528"/>
                <a:ext cx="582212" cy="200055"/>
              </a:xfrm>
              <a:prstGeom prst="rect">
                <a:avLst/>
              </a:prstGeom>
              <a:noFill/>
            </p:spPr>
            <p:txBody>
              <a:bodyPr wrap="none" rtlCol="0">
                <a:spAutoFit/>
              </a:bodyPr>
              <a:lstStyle/>
              <a:p>
                <a:pPr algn="ctr"/>
                <a:r>
                  <a:rPr lang="en-US" sz="700"/>
                  <a:t>Endpoints</a:t>
                </a:r>
              </a:p>
            </p:txBody>
          </p:sp>
          <p:grpSp>
            <p:nvGrpSpPr>
              <p:cNvPr id="406" name="Group 405">
                <a:extLst>
                  <a:ext uri="{FF2B5EF4-FFF2-40B4-BE49-F238E27FC236}">
                    <a16:creationId xmlns:a16="http://schemas.microsoft.com/office/drawing/2014/main" xmlns="" id="{858FA2B7-BB97-4D89-AE64-DC795D66F8C9}"/>
                  </a:ext>
                </a:extLst>
              </p:cNvPr>
              <p:cNvGrpSpPr/>
              <p:nvPr/>
            </p:nvGrpSpPr>
            <p:grpSpPr>
              <a:xfrm>
                <a:off x="6805408" y="4527933"/>
                <a:ext cx="446828" cy="254752"/>
                <a:chOff x="1419225" y="3578226"/>
                <a:chExt cx="1052513" cy="600075"/>
              </a:xfrm>
            </p:grpSpPr>
            <p:sp>
              <p:nvSpPr>
                <p:cNvPr id="407" name="Rectangle 52">
                  <a:extLst>
                    <a:ext uri="{FF2B5EF4-FFF2-40B4-BE49-F238E27FC236}">
                      <a16:creationId xmlns:a16="http://schemas.microsoft.com/office/drawing/2014/main" xmlns="" id="{FEE07C1F-988A-4E3B-A43E-CF14E7412225}"/>
                    </a:ext>
                  </a:extLst>
                </p:cNvPr>
                <p:cNvSpPr>
                  <a:spLocks noChangeArrowheads="1"/>
                </p:cNvSpPr>
                <p:nvPr/>
              </p:nvSpPr>
              <p:spPr bwMode="auto">
                <a:xfrm>
                  <a:off x="1541463" y="3598863"/>
                  <a:ext cx="425450" cy="558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8" name="Rectangle 53">
                  <a:extLst>
                    <a:ext uri="{FF2B5EF4-FFF2-40B4-BE49-F238E27FC236}">
                      <a16:creationId xmlns:a16="http://schemas.microsoft.com/office/drawing/2014/main" xmlns="" id="{21670C03-E114-4BF6-9DE1-FC5FC9779957}"/>
                    </a:ext>
                  </a:extLst>
                </p:cNvPr>
                <p:cNvSpPr>
                  <a:spLocks noChangeArrowheads="1"/>
                </p:cNvSpPr>
                <p:nvPr/>
              </p:nvSpPr>
              <p:spPr bwMode="auto">
                <a:xfrm>
                  <a:off x="1946275" y="3598863"/>
                  <a:ext cx="425450" cy="558800"/>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9" name="Freeform 54">
                  <a:extLst>
                    <a:ext uri="{FF2B5EF4-FFF2-40B4-BE49-F238E27FC236}">
                      <a16:creationId xmlns:a16="http://schemas.microsoft.com/office/drawing/2014/main" xmlns="" id="{7C02FDA7-2B94-4381-A8C8-1376778D4662}"/>
                    </a:ext>
                  </a:extLst>
                </p:cNvPr>
                <p:cNvSpPr>
                  <a:spLocks noEditPoints="1"/>
                </p:cNvSpPr>
                <p:nvPr/>
              </p:nvSpPr>
              <p:spPr bwMode="auto">
                <a:xfrm>
                  <a:off x="1855788" y="3954463"/>
                  <a:ext cx="171450" cy="41275"/>
                </a:xfrm>
                <a:custGeom>
                  <a:avLst/>
                  <a:gdLst>
                    <a:gd name="T0" fmla="*/ 5 w 17"/>
                    <a:gd name="T1" fmla="*/ 2 h 4"/>
                    <a:gd name="T2" fmla="*/ 3 w 17"/>
                    <a:gd name="T3" fmla="*/ 4 h 4"/>
                    <a:gd name="T4" fmla="*/ 0 w 17"/>
                    <a:gd name="T5" fmla="*/ 2 h 4"/>
                    <a:gd name="T6" fmla="*/ 3 w 17"/>
                    <a:gd name="T7" fmla="*/ 0 h 4"/>
                    <a:gd name="T8" fmla="*/ 5 w 17"/>
                    <a:gd name="T9" fmla="*/ 2 h 4"/>
                    <a:gd name="T10" fmla="*/ 15 w 17"/>
                    <a:gd name="T11" fmla="*/ 0 h 4"/>
                    <a:gd name="T12" fmla="*/ 13 w 17"/>
                    <a:gd name="T13" fmla="*/ 2 h 4"/>
                    <a:gd name="T14" fmla="*/ 15 w 17"/>
                    <a:gd name="T15" fmla="*/ 4 h 4"/>
                    <a:gd name="T16" fmla="*/ 17 w 17"/>
                    <a:gd name="T17" fmla="*/ 2 h 4"/>
                    <a:gd name="T18" fmla="*/ 15 w 17"/>
                    <a:gd name="T19"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 h="4">
                      <a:moveTo>
                        <a:pt x="5" y="2"/>
                      </a:moveTo>
                      <a:cubicBezTo>
                        <a:pt x="5" y="3"/>
                        <a:pt x="4" y="4"/>
                        <a:pt x="3" y="4"/>
                      </a:cubicBezTo>
                      <a:cubicBezTo>
                        <a:pt x="1" y="4"/>
                        <a:pt x="0" y="3"/>
                        <a:pt x="0" y="2"/>
                      </a:cubicBezTo>
                      <a:cubicBezTo>
                        <a:pt x="0" y="1"/>
                        <a:pt x="1" y="0"/>
                        <a:pt x="3" y="0"/>
                      </a:cubicBezTo>
                      <a:cubicBezTo>
                        <a:pt x="4" y="0"/>
                        <a:pt x="5" y="1"/>
                        <a:pt x="5" y="2"/>
                      </a:cubicBezTo>
                      <a:close/>
                      <a:moveTo>
                        <a:pt x="15" y="0"/>
                      </a:moveTo>
                      <a:cubicBezTo>
                        <a:pt x="14" y="0"/>
                        <a:pt x="13" y="1"/>
                        <a:pt x="13" y="2"/>
                      </a:cubicBezTo>
                      <a:cubicBezTo>
                        <a:pt x="13" y="3"/>
                        <a:pt x="14" y="4"/>
                        <a:pt x="15" y="4"/>
                      </a:cubicBezTo>
                      <a:cubicBezTo>
                        <a:pt x="16" y="4"/>
                        <a:pt x="17" y="3"/>
                        <a:pt x="17" y="2"/>
                      </a:cubicBezTo>
                      <a:cubicBezTo>
                        <a:pt x="17" y="1"/>
                        <a:pt x="16" y="0"/>
                        <a:pt x="15" y="0"/>
                      </a:cubicBez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0" name="Freeform 55">
                  <a:extLst>
                    <a:ext uri="{FF2B5EF4-FFF2-40B4-BE49-F238E27FC236}">
                      <a16:creationId xmlns:a16="http://schemas.microsoft.com/office/drawing/2014/main" xmlns="" id="{42DB10D1-8948-4189-8CAB-FE35A456705B}"/>
                    </a:ext>
                  </a:extLst>
                </p:cNvPr>
                <p:cNvSpPr>
                  <a:spLocks noEditPoints="1"/>
                </p:cNvSpPr>
                <p:nvPr/>
              </p:nvSpPr>
              <p:spPr bwMode="auto">
                <a:xfrm>
                  <a:off x="1419225" y="3578226"/>
                  <a:ext cx="1052513" cy="600075"/>
                </a:xfrm>
                <a:custGeom>
                  <a:avLst/>
                  <a:gdLst>
                    <a:gd name="T0" fmla="*/ 612 w 663"/>
                    <a:gd name="T1" fmla="*/ 346 h 378"/>
                    <a:gd name="T2" fmla="*/ 612 w 663"/>
                    <a:gd name="T3" fmla="*/ 0 h 378"/>
                    <a:gd name="T4" fmla="*/ 45 w 663"/>
                    <a:gd name="T5" fmla="*/ 0 h 378"/>
                    <a:gd name="T6" fmla="*/ 45 w 663"/>
                    <a:gd name="T7" fmla="*/ 346 h 378"/>
                    <a:gd name="T8" fmla="*/ 0 w 663"/>
                    <a:gd name="T9" fmla="*/ 346 h 378"/>
                    <a:gd name="T10" fmla="*/ 0 w 663"/>
                    <a:gd name="T11" fmla="*/ 378 h 378"/>
                    <a:gd name="T12" fmla="*/ 663 w 663"/>
                    <a:gd name="T13" fmla="*/ 378 h 378"/>
                    <a:gd name="T14" fmla="*/ 663 w 663"/>
                    <a:gd name="T15" fmla="*/ 346 h 378"/>
                    <a:gd name="T16" fmla="*/ 612 w 663"/>
                    <a:gd name="T17" fmla="*/ 346 h 378"/>
                    <a:gd name="T18" fmla="*/ 587 w 663"/>
                    <a:gd name="T19" fmla="*/ 32 h 378"/>
                    <a:gd name="T20" fmla="*/ 587 w 663"/>
                    <a:gd name="T21" fmla="*/ 122 h 378"/>
                    <a:gd name="T22" fmla="*/ 77 w 663"/>
                    <a:gd name="T23" fmla="*/ 122 h 378"/>
                    <a:gd name="T24" fmla="*/ 77 w 663"/>
                    <a:gd name="T25" fmla="*/ 32 h 378"/>
                    <a:gd name="T26" fmla="*/ 587 w 663"/>
                    <a:gd name="T27" fmla="*/ 32 h 378"/>
                    <a:gd name="T28" fmla="*/ 415 w 663"/>
                    <a:gd name="T29" fmla="*/ 346 h 378"/>
                    <a:gd name="T30" fmla="*/ 345 w 663"/>
                    <a:gd name="T31" fmla="*/ 346 h 378"/>
                    <a:gd name="T32" fmla="*/ 345 w 663"/>
                    <a:gd name="T33" fmla="*/ 154 h 378"/>
                    <a:gd name="T34" fmla="*/ 415 w 663"/>
                    <a:gd name="T35" fmla="*/ 154 h 378"/>
                    <a:gd name="T36" fmla="*/ 415 w 663"/>
                    <a:gd name="T37" fmla="*/ 346 h 378"/>
                    <a:gd name="T38" fmla="*/ 313 w 663"/>
                    <a:gd name="T39" fmla="*/ 346 h 378"/>
                    <a:gd name="T40" fmla="*/ 243 w 663"/>
                    <a:gd name="T41" fmla="*/ 346 h 378"/>
                    <a:gd name="T42" fmla="*/ 243 w 663"/>
                    <a:gd name="T43" fmla="*/ 154 h 378"/>
                    <a:gd name="T44" fmla="*/ 313 w 663"/>
                    <a:gd name="T45" fmla="*/ 154 h 378"/>
                    <a:gd name="T46" fmla="*/ 313 w 663"/>
                    <a:gd name="T47" fmla="*/ 346 h 378"/>
                    <a:gd name="T48" fmla="*/ 77 w 663"/>
                    <a:gd name="T49" fmla="*/ 346 h 378"/>
                    <a:gd name="T50" fmla="*/ 77 w 663"/>
                    <a:gd name="T51" fmla="*/ 154 h 378"/>
                    <a:gd name="T52" fmla="*/ 217 w 663"/>
                    <a:gd name="T53" fmla="*/ 154 h 378"/>
                    <a:gd name="T54" fmla="*/ 217 w 663"/>
                    <a:gd name="T55" fmla="*/ 346 h 378"/>
                    <a:gd name="T56" fmla="*/ 77 w 663"/>
                    <a:gd name="T57" fmla="*/ 346 h 378"/>
                    <a:gd name="T58" fmla="*/ 447 w 663"/>
                    <a:gd name="T59" fmla="*/ 346 h 378"/>
                    <a:gd name="T60" fmla="*/ 447 w 663"/>
                    <a:gd name="T61" fmla="*/ 154 h 378"/>
                    <a:gd name="T62" fmla="*/ 587 w 663"/>
                    <a:gd name="T63" fmla="*/ 154 h 378"/>
                    <a:gd name="T64" fmla="*/ 587 w 663"/>
                    <a:gd name="T65" fmla="*/ 346 h 378"/>
                    <a:gd name="T66" fmla="*/ 447 w 663"/>
                    <a:gd name="T67" fmla="*/ 346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63" h="378">
                      <a:moveTo>
                        <a:pt x="612" y="346"/>
                      </a:moveTo>
                      <a:lnTo>
                        <a:pt x="612" y="0"/>
                      </a:lnTo>
                      <a:lnTo>
                        <a:pt x="45" y="0"/>
                      </a:lnTo>
                      <a:lnTo>
                        <a:pt x="45" y="346"/>
                      </a:lnTo>
                      <a:lnTo>
                        <a:pt x="0" y="346"/>
                      </a:lnTo>
                      <a:lnTo>
                        <a:pt x="0" y="378"/>
                      </a:lnTo>
                      <a:lnTo>
                        <a:pt x="663" y="378"/>
                      </a:lnTo>
                      <a:lnTo>
                        <a:pt x="663" y="346"/>
                      </a:lnTo>
                      <a:lnTo>
                        <a:pt x="612" y="346"/>
                      </a:lnTo>
                      <a:close/>
                      <a:moveTo>
                        <a:pt x="587" y="32"/>
                      </a:moveTo>
                      <a:lnTo>
                        <a:pt x="587" y="122"/>
                      </a:lnTo>
                      <a:lnTo>
                        <a:pt x="77" y="122"/>
                      </a:lnTo>
                      <a:lnTo>
                        <a:pt x="77" y="32"/>
                      </a:lnTo>
                      <a:lnTo>
                        <a:pt x="587" y="32"/>
                      </a:lnTo>
                      <a:close/>
                      <a:moveTo>
                        <a:pt x="415" y="346"/>
                      </a:moveTo>
                      <a:lnTo>
                        <a:pt x="345" y="346"/>
                      </a:lnTo>
                      <a:lnTo>
                        <a:pt x="345" y="154"/>
                      </a:lnTo>
                      <a:lnTo>
                        <a:pt x="415" y="154"/>
                      </a:lnTo>
                      <a:lnTo>
                        <a:pt x="415" y="346"/>
                      </a:lnTo>
                      <a:close/>
                      <a:moveTo>
                        <a:pt x="313" y="346"/>
                      </a:moveTo>
                      <a:lnTo>
                        <a:pt x="243" y="346"/>
                      </a:lnTo>
                      <a:lnTo>
                        <a:pt x="243" y="154"/>
                      </a:lnTo>
                      <a:lnTo>
                        <a:pt x="313" y="154"/>
                      </a:lnTo>
                      <a:lnTo>
                        <a:pt x="313" y="346"/>
                      </a:lnTo>
                      <a:close/>
                      <a:moveTo>
                        <a:pt x="77" y="346"/>
                      </a:moveTo>
                      <a:lnTo>
                        <a:pt x="77" y="154"/>
                      </a:lnTo>
                      <a:lnTo>
                        <a:pt x="217" y="154"/>
                      </a:lnTo>
                      <a:lnTo>
                        <a:pt x="217" y="346"/>
                      </a:lnTo>
                      <a:lnTo>
                        <a:pt x="77" y="346"/>
                      </a:lnTo>
                      <a:close/>
                      <a:moveTo>
                        <a:pt x="447" y="346"/>
                      </a:moveTo>
                      <a:lnTo>
                        <a:pt x="447" y="154"/>
                      </a:lnTo>
                      <a:lnTo>
                        <a:pt x="587" y="154"/>
                      </a:lnTo>
                      <a:lnTo>
                        <a:pt x="587" y="346"/>
                      </a:lnTo>
                      <a:lnTo>
                        <a:pt x="447" y="346"/>
                      </a:lnTo>
                      <a:close/>
                    </a:path>
                  </a:pathLst>
                </a:custGeom>
                <a:solidFill>
                  <a:srgbClr val="5356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428" name="TextBox 427">
                <a:extLst>
                  <a:ext uri="{FF2B5EF4-FFF2-40B4-BE49-F238E27FC236}">
                    <a16:creationId xmlns:a16="http://schemas.microsoft.com/office/drawing/2014/main" xmlns="" id="{7BD4FF42-7B69-48DC-A9E0-105082B12E52}"/>
                  </a:ext>
                </a:extLst>
              </p:cNvPr>
              <p:cNvSpPr txBox="1"/>
              <p:nvPr/>
            </p:nvSpPr>
            <p:spPr>
              <a:xfrm>
                <a:off x="6680389" y="3337479"/>
                <a:ext cx="1921895" cy="215444"/>
              </a:xfrm>
              <a:prstGeom prst="rect">
                <a:avLst/>
              </a:prstGeom>
              <a:noFill/>
            </p:spPr>
            <p:txBody>
              <a:bodyPr wrap="square" lIns="0" rIns="0" rtlCol="0">
                <a:spAutoFit/>
              </a:bodyPr>
              <a:lstStyle>
                <a:defPPr>
                  <a:defRPr lang="en-US"/>
                </a:defPPr>
                <a:lvl1pPr algn="ctr">
                  <a:defRPr sz="1050"/>
                </a:lvl1pPr>
              </a:lstStyle>
              <a:p>
                <a:r>
                  <a:rPr lang="en-US" sz="800">
                    <a:solidFill>
                      <a:srgbClr val="C01818"/>
                    </a:solidFill>
                  </a:rPr>
                  <a:t>WAN Edge Infrastructure Players</a:t>
                </a:r>
              </a:p>
            </p:txBody>
          </p:sp>
        </p:grpSp>
        <p:grpSp>
          <p:nvGrpSpPr>
            <p:cNvPr id="422" name="Group 421">
              <a:extLst>
                <a:ext uri="{FF2B5EF4-FFF2-40B4-BE49-F238E27FC236}">
                  <a16:creationId xmlns:a16="http://schemas.microsoft.com/office/drawing/2014/main" xmlns="" id="{B5E7F78C-FAF1-47D5-B34A-3771C0F3C609}"/>
                </a:ext>
              </a:extLst>
            </p:cNvPr>
            <p:cNvGrpSpPr/>
            <p:nvPr/>
          </p:nvGrpSpPr>
          <p:grpSpPr>
            <a:xfrm>
              <a:off x="3896659" y="2986450"/>
              <a:ext cx="1507234" cy="1640983"/>
              <a:chOff x="3896659" y="2986450"/>
              <a:chExt cx="1507234" cy="1640983"/>
            </a:xfrm>
          </p:grpSpPr>
          <p:sp>
            <p:nvSpPr>
              <p:cNvPr id="13" name="Rectangle: Rounded Corners 12">
                <a:extLst>
                  <a:ext uri="{FF2B5EF4-FFF2-40B4-BE49-F238E27FC236}">
                    <a16:creationId xmlns:a16="http://schemas.microsoft.com/office/drawing/2014/main" xmlns="" id="{710DD249-DF86-4C06-8D21-5958909668E6}"/>
                  </a:ext>
                </a:extLst>
              </p:cNvPr>
              <p:cNvSpPr/>
              <p:nvPr/>
            </p:nvSpPr>
            <p:spPr>
              <a:xfrm>
                <a:off x="4146541" y="3358301"/>
                <a:ext cx="1232663" cy="1018574"/>
              </a:xfrm>
              <a:prstGeom prst="roundRect">
                <a:avLst>
                  <a:gd name="adj" fmla="val 0"/>
                </a:avLst>
              </a:prstGeom>
              <a:solidFill>
                <a:srgbClr val="FFFFFF"/>
              </a:solidFill>
              <a:ln w="6350">
                <a:solidFill>
                  <a:srgbClr val="53565A"/>
                </a:solidFill>
                <a:prstDash val="sysDash"/>
              </a:ln>
            </p:spPr>
            <p:txBody>
              <a:bodyPr vert="horz" wrap="square" lIns="91440" tIns="91440" rIns="91440" bIns="91440" numCol="1" rtlCol="0" anchor="t" anchorCtr="0" compatLnSpc="1">
                <a:prstTxWarp prst="textNoShape">
                  <a:avLst/>
                </a:prstTxWarp>
              </a:bodyPr>
              <a:lstStyle/>
              <a:p>
                <a:pPr algn="ctr">
                  <a:lnSpc>
                    <a:spcPct val="95000"/>
                  </a:lnSpc>
                </a:pPr>
                <a:endParaRPr lang="en-US" sz="1200">
                  <a:solidFill>
                    <a:srgbClr val="53565A"/>
                  </a:solidFill>
                </a:endParaRPr>
              </a:p>
            </p:txBody>
          </p:sp>
          <p:sp>
            <p:nvSpPr>
              <p:cNvPr id="14" name="TextBox 13">
                <a:extLst>
                  <a:ext uri="{FF2B5EF4-FFF2-40B4-BE49-F238E27FC236}">
                    <a16:creationId xmlns:a16="http://schemas.microsoft.com/office/drawing/2014/main" xmlns="" id="{B4367251-62C5-49CE-AA0D-53C2F325629F}"/>
                  </a:ext>
                </a:extLst>
              </p:cNvPr>
              <p:cNvSpPr txBox="1"/>
              <p:nvPr/>
            </p:nvSpPr>
            <p:spPr>
              <a:xfrm>
                <a:off x="4437058" y="4396601"/>
                <a:ext cx="639884" cy="230832"/>
              </a:xfrm>
              <a:prstGeom prst="rect">
                <a:avLst/>
              </a:prstGeom>
              <a:noFill/>
            </p:spPr>
            <p:txBody>
              <a:bodyPr wrap="square" lIns="0" rIns="0" rtlCol="0">
                <a:spAutoFit/>
              </a:bodyPr>
              <a:lstStyle>
                <a:defPPr>
                  <a:defRPr lang="en-US"/>
                </a:defPPr>
                <a:lvl1pPr algn="ctr">
                  <a:defRPr sz="1050"/>
                </a:lvl1pPr>
              </a:lstStyle>
              <a:p>
                <a:pPr algn="l"/>
                <a:r>
                  <a:rPr lang="en-US" sz="900">
                    <a:solidFill>
                      <a:srgbClr val="C01818"/>
                    </a:solidFill>
                  </a:rPr>
                  <a:t>Main Office</a:t>
                </a:r>
              </a:p>
            </p:txBody>
          </p:sp>
          <p:sp>
            <p:nvSpPr>
              <p:cNvPr id="15" name="TextBox 14">
                <a:extLst>
                  <a:ext uri="{FF2B5EF4-FFF2-40B4-BE49-F238E27FC236}">
                    <a16:creationId xmlns:a16="http://schemas.microsoft.com/office/drawing/2014/main" xmlns="" id="{BBD20746-B3B9-42F0-A4D7-C039972AE9C9}"/>
                  </a:ext>
                </a:extLst>
              </p:cNvPr>
              <p:cNvSpPr txBox="1"/>
              <p:nvPr/>
            </p:nvSpPr>
            <p:spPr>
              <a:xfrm>
                <a:off x="4797520" y="3425455"/>
                <a:ext cx="606373" cy="184666"/>
              </a:xfrm>
              <a:prstGeom prst="rect">
                <a:avLst/>
              </a:prstGeom>
              <a:noFill/>
            </p:spPr>
            <p:txBody>
              <a:bodyPr wrap="square" rtlCol="0">
                <a:spAutoFit/>
              </a:bodyPr>
              <a:lstStyle/>
              <a:p>
                <a:r>
                  <a:rPr lang="en-US" sz="600">
                    <a:solidFill>
                      <a:srgbClr val="53565A"/>
                    </a:solidFill>
                  </a:rPr>
                  <a:t>Sandboxing</a:t>
                </a:r>
                <a:endParaRPr lang="en-US" sz="500">
                  <a:solidFill>
                    <a:srgbClr val="53565A"/>
                  </a:solidFill>
                </a:endParaRPr>
              </a:p>
            </p:txBody>
          </p:sp>
          <p:sp>
            <p:nvSpPr>
              <p:cNvPr id="17" name="TextBox 16">
                <a:extLst>
                  <a:ext uri="{FF2B5EF4-FFF2-40B4-BE49-F238E27FC236}">
                    <a16:creationId xmlns:a16="http://schemas.microsoft.com/office/drawing/2014/main" xmlns="" id="{348539A0-97DE-46FA-989A-9681DEBB2DDB}"/>
                  </a:ext>
                </a:extLst>
              </p:cNvPr>
              <p:cNvSpPr txBox="1"/>
              <p:nvPr/>
            </p:nvSpPr>
            <p:spPr>
              <a:xfrm>
                <a:off x="4158800" y="3423251"/>
                <a:ext cx="675549" cy="184666"/>
              </a:xfrm>
              <a:prstGeom prst="rect">
                <a:avLst/>
              </a:prstGeom>
              <a:noFill/>
            </p:spPr>
            <p:txBody>
              <a:bodyPr wrap="square" rtlCol="0">
                <a:spAutoFit/>
              </a:bodyPr>
              <a:lstStyle>
                <a:defPPr>
                  <a:defRPr lang="en-US"/>
                </a:defPPr>
                <a:lvl1pPr algn="ctr">
                  <a:defRPr sz="1050"/>
                </a:lvl1pPr>
              </a:lstStyle>
              <a:p>
                <a:r>
                  <a:rPr lang="en-US" sz="600">
                    <a:solidFill>
                      <a:srgbClr val="53565A"/>
                    </a:solidFill>
                  </a:rPr>
                  <a:t>Web Gateway</a:t>
                </a:r>
              </a:p>
            </p:txBody>
          </p:sp>
          <p:sp>
            <p:nvSpPr>
              <p:cNvPr id="47" name="TextBox 46">
                <a:extLst>
                  <a:ext uri="{FF2B5EF4-FFF2-40B4-BE49-F238E27FC236}">
                    <a16:creationId xmlns:a16="http://schemas.microsoft.com/office/drawing/2014/main" xmlns="" id="{8F709AE5-A289-4DEB-B325-161EE0035241}"/>
                  </a:ext>
                </a:extLst>
              </p:cNvPr>
              <p:cNvSpPr txBox="1"/>
              <p:nvPr/>
            </p:nvSpPr>
            <p:spPr>
              <a:xfrm>
                <a:off x="4495800" y="4058336"/>
                <a:ext cx="584195" cy="200055"/>
              </a:xfrm>
              <a:prstGeom prst="rect">
                <a:avLst/>
              </a:prstGeom>
              <a:noFill/>
            </p:spPr>
            <p:txBody>
              <a:bodyPr wrap="square" rtlCol="0">
                <a:spAutoFit/>
              </a:bodyPr>
              <a:lstStyle/>
              <a:p>
                <a:pPr algn="ctr"/>
                <a:r>
                  <a:rPr lang="en-US" sz="700"/>
                  <a:t>Endpoints</a:t>
                </a:r>
              </a:p>
            </p:txBody>
          </p:sp>
          <p:grpSp>
            <p:nvGrpSpPr>
              <p:cNvPr id="26" name="Group 25">
                <a:extLst>
                  <a:ext uri="{FF2B5EF4-FFF2-40B4-BE49-F238E27FC236}">
                    <a16:creationId xmlns:a16="http://schemas.microsoft.com/office/drawing/2014/main" xmlns="" id="{F853AB97-47FD-4632-886A-8D0B8B1A4A17}"/>
                  </a:ext>
                </a:extLst>
              </p:cNvPr>
              <p:cNvGrpSpPr/>
              <p:nvPr/>
            </p:nvGrpSpPr>
            <p:grpSpPr>
              <a:xfrm>
                <a:off x="4286249" y="3033850"/>
                <a:ext cx="428625" cy="396244"/>
                <a:chOff x="4648200" y="2364487"/>
                <a:chExt cx="798513" cy="738188"/>
              </a:xfrm>
            </p:grpSpPr>
            <p:sp>
              <p:nvSpPr>
                <p:cNvPr id="165" name="Rectangle 164">
                  <a:extLst>
                    <a:ext uri="{FF2B5EF4-FFF2-40B4-BE49-F238E27FC236}">
                      <a16:creationId xmlns:a16="http://schemas.microsoft.com/office/drawing/2014/main" xmlns="" id="{7F22B8BD-B840-4007-8327-AAF23E232599}"/>
                    </a:ext>
                  </a:extLst>
                </p:cNvPr>
                <p:cNvSpPr/>
                <p:nvPr/>
              </p:nvSpPr>
              <p:spPr>
                <a:xfrm>
                  <a:off x="4660900" y="2819400"/>
                  <a:ext cx="384175" cy="257175"/>
                </a:xfrm>
                <a:prstGeom prst="rect">
                  <a:avLst/>
                </a:prstGeom>
                <a:solidFill>
                  <a:srgbClr val="FFFFFF"/>
                </a:solidFill>
                <a:ln>
                  <a:noFill/>
                </a:ln>
              </p:spPr>
              <p:txBody>
                <a:bodyPr vert="horz" wrap="square" lIns="91440" tIns="91440" rIns="91440" bIns="91440" numCol="1" rtlCol="0" anchor="t" anchorCtr="0" compatLnSpc="1">
                  <a:prstTxWarp prst="textNoShape">
                    <a:avLst/>
                  </a:prstTxWarp>
                </a:bodyPr>
                <a:lstStyle/>
                <a:p>
                  <a:pPr algn="ctr">
                    <a:lnSpc>
                      <a:spcPct val="95000"/>
                    </a:lnSpc>
                  </a:pPr>
                  <a:endParaRPr lang="en-US" sz="1200">
                    <a:solidFill>
                      <a:schemeClr val="tx1"/>
                    </a:solidFill>
                  </a:endParaRPr>
                </a:p>
              </p:txBody>
            </p:sp>
            <p:sp>
              <p:nvSpPr>
                <p:cNvPr id="24" name="Rectangle 23">
                  <a:extLst>
                    <a:ext uri="{FF2B5EF4-FFF2-40B4-BE49-F238E27FC236}">
                      <a16:creationId xmlns:a16="http://schemas.microsoft.com/office/drawing/2014/main" xmlns="" id="{E472755A-27F8-4ADE-BA8A-97B421D75108}"/>
                    </a:ext>
                  </a:extLst>
                </p:cNvPr>
                <p:cNvSpPr/>
                <p:nvPr/>
              </p:nvSpPr>
              <p:spPr>
                <a:xfrm>
                  <a:off x="5045075" y="2819400"/>
                  <a:ext cx="384175" cy="257175"/>
                </a:xfrm>
                <a:prstGeom prst="rect">
                  <a:avLst/>
                </a:prstGeom>
                <a:solidFill>
                  <a:srgbClr val="DCDCDC"/>
                </a:solidFill>
                <a:ln>
                  <a:noFill/>
                </a:ln>
              </p:spPr>
              <p:txBody>
                <a:bodyPr vert="horz" wrap="square" lIns="91440" tIns="91440" rIns="91440" bIns="91440" numCol="1" rtlCol="0" anchor="t" anchorCtr="0" compatLnSpc="1">
                  <a:prstTxWarp prst="textNoShape">
                    <a:avLst/>
                  </a:prstTxWarp>
                </a:bodyPr>
                <a:lstStyle/>
                <a:p>
                  <a:pPr algn="ctr">
                    <a:lnSpc>
                      <a:spcPct val="95000"/>
                    </a:lnSpc>
                  </a:pPr>
                  <a:endParaRPr lang="en-US" sz="1200">
                    <a:solidFill>
                      <a:schemeClr val="tx1"/>
                    </a:solidFill>
                  </a:endParaRPr>
                </a:p>
              </p:txBody>
            </p:sp>
            <p:grpSp>
              <p:nvGrpSpPr>
                <p:cNvPr id="132" name="Group 131">
                  <a:extLst>
                    <a:ext uri="{FF2B5EF4-FFF2-40B4-BE49-F238E27FC236}">
                      <a16:creationId xmlns:a16="http://schemas.microsoft.com/office/drawing/2014/main" xmlns="" id="{B0E25DAF-7EE2-43FE-809A-1EAA7610DBA6}"/>
                    </a:ext>
                  </a:extLst>
                </p:cNvPr>
                <p:cNvGrpSpPr/>
                <p:nvPr/>
              </p:nvGrpSpPr>
              <p:grpSpPr>
                <a:xfrm>
                  <a:off x="4648200" y="2364487"/>
                  <a:ext cx="798513" cy="738188"/>
                  <a:chOff x="1190477" y="4033267"/>
                  <a:chExt cx="798513" cy="738188"/>
                </a:xfrm>
              </p:grpSpPr>
              <p:sp>
                <p:nvSpPr>
                  <p:cNvPr id="133" name="Freeform 261">
                    <a:extLst>
                      <a:ext uri="{FF2B5EF4-FFF2-40B4-BE49-F238E27FC236}">
                        <a16:creationId xmlns:a16="http://schemas.microsoft.com/office/drawing/2014/main" xmlns="" id="{7E66A528-9D7E-447A-B3E9-D32C396B7DC2}"/>
                      </a:ext>
                    </a:extLst>
                  </p:cNvPr>
                  <p:cNvSpPr>
                    <a:spLocks/>
                  </p:cNvSpPr>
                  <p:nvPr/>
                </p:nvSpPr>
                <p:spPr bwMode="auto">
                  <a:xfrm>
                    <a:off x="1503214" y="4077717"/>
                    <a:ext cx="69850" cy="106363"/>
                  </a:xfrm>
                  <a:custGeom>
                    <a:avLst/>
                    <a:gdLst>
                      <a:gd name="T0" fmla="*/ 25 w 25"/>
                      <a:gd name="T1" fmla="*/ 0 h 38"/>
                      <a:gd name="T2" fmla="*/ 0 w 25"/>
                      <a:gd name="T3" fmla="*/ 38 h 38"/>
                      <a:gd name="T4" fmla="*/ 25 w 25"/>
                      <a:gd name="T5" fmla="*/ 38 h 38"/>
                      <a:gd name="T6" fmla="*/ 25 w 25"/>
                      <a:gd name="T7" fmla="*/ 0 h 38"/>
                    </a:gdLst>
                    <a:ahLst/>
                    <a:cxnLst>
                      <a:cxn ang="0">
                        <a:pos x="T0" y="T1"/>
                      </a:cxn>
                      <a:cxn ang="0">
                        <a:pos x="T2" y="T3"/>
                      </a:cxn>
                      <a:cxn ang="0">
                        <a:pos x="T4" y="T5"/>
                      </a:cxn>
                      <a:cxn ang="0">
                        <a:pos x="T6" y="T7"/>
                      </a:cxn>
                    </a:cxnLst>
                    <a:rect l="0" t="0" r="r" b="b"/>
                    <a:pathLst>
                      <a:path w="25" h="38">
                        <a:moveTo>
                          <a:pt x="25" y="0"/>
                        </a:moveTo>
                        <a:cubicBezTo>
                          <a:pt x="18" y="9"/>
                          <a:pt x="8" y="22"/>
                          <a:pt x="0" y="38"/>
                        </a:cubicBezTo>
                        <a:cubicBezTo>
                          <a:pt x="25" y="38"/>
                          <a:pt x="25" y="38"/>
                          <a:pt x="25" y="38"/>
                        </a:cubicBezTo>
                        <a:cubicBezTo>
                          <a:pt x="25" y="0"/>
                          <a:pt x="25" y="0"/>
                          <a:pt x="25"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 name="Freeform 262">
                    <a:extLst>
                      <a:ext uri="{FF2B5EF4-FFF2-40B4-BE49-F238E27FC236}">
                        <a16:creationId xmlns:a16="http://schemas.microsoft.com/office/drawing/2014/main" xmlns="" id="{201C2B1F-15A2-41D5-AA28-86C24916890C}"/>
                      </a:ext>
                    </a:extLst>
                  </p:cNvPr>
                  <p:cNvSpPr>
                    <a:spLocks/>
                  </p:cNvSpPr>
                  <p:nvPr/>
                </p:nvSpPr>
                <p:spPr bwMode="auto">
                  <a:xfrm>
                    <a:off x="1463527" y="4360292"/>
                    <a:ext cx="109538" cy="106363"/>
                  </a:xfrm>
                  <a:custGeom>
                    <a:avLst/>
                    <a:gdLst>
                      <a:gd name="T0" fmla="*/ 39 w 39"/>
                      <a:gd name="T1" fmla="*/ 0 h 38"/>
                      <a:gd name="T2" fmla="*/ 0 w 39"/>
                      <a:gd name="T3" fmla="*/ 0 h 38"/>
                      <a:gd name="T4" fmla="*/ 9 w 39"/>
                      <a:gd name="T5" fmla="*/ 38 h 38"/>
                      <a:gd name="T6" fmla="*/ 39 w 39"/>
                      <a:gd name="T7" fmla="*/ 38 h 38"/>
                      <a:gd name="T8" fmla="*/ 39 w 39"/>
                      <a:gd name="T9" fmla="*/ 0 h 38"/>
                    </a:gdLst>
                    <a:ahLst/>
                    <a:cxnLst>
                      <a:cxn ang="0">
                        <a:pos x="T0" y="T1"/>
                      </a:cxn>
                      <a:cxn ang="0">
                        <a:pos x="T2" y="T3"/>
                      </a:cxn>
                      <a:cxn ang="0">
                        <a:pos x="T4" y="T5"/>
                      </a:cxn>
                      <a:cxn ang="0">
                        <a:pos x="T6" y="T7"/>
                      </a:cxn>
                      <a:cxn ang="0">
                        <a:pos x="T8" y="T9"/>
                      </a:cxn>
                    </a:cxnLst>
                    <a:rect l="0" t="0" r="r" b="b"/>
                    <a:pathLst>
                      <a:path w="39" h="38">
                        <a:moveTo>
                          <a:pt x="39" y="0"/>
                        </a:moveTo>
                        <a:cubicBezTo>
                          <a:pt x="0" y="0"/>
                          <a:pt x="0" y="0"/>
                          <a:pt x="0" y="0"/>
                        </a:cubicBezTo>
                        <a:cubicBezTo>
                          <a:pt x="0" y="12"/>
                          <a:pt x="3" y="25"/>
                          <a:pt x="9" y="38"/>
                        </a:cubicBezTo>
                        <a:cubicBezTo>
                          <a:pt x="39" y="38"/>
                          <a:pt x="39" y="38"/>
                          <a:pt x="39" y="38"/>
                        </a:cubicBezTo>
                        <a:cubicBezTo>
                          <a:pt x="39" y="0"/>
                          <a:pt x="39" y="0"/>
                          <a:pt x="39"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 name="Freeform 263">
                    <a:extLst>
                      <a:ext uri="{FF2B5EF4-FFF2-40B4-BE49-F238E27FC236}">
                        <a16:creationId xmlns:a16="http://schemas.microsoft.com/office/drawing/2014/main" xmlns="" id="{0930901E-2E8D-4A47-9017-923BEF76BF6F}"/>
                      </a:ext>
                    </a:extLst>
                  </p:cNvPr>
                  <p:cNvSpPr>
                    <a:spLocks/>
                  </p:cNvSpPr>
                  <p:nvPr/>
                </p:nvSpPr>
                <p:spPr bwMode="auto">
                  <a:xfrm>
                    <a:off x="1463527" y="4217417"/>
                    <a:ext cx="109538" cy="109538"/>
                  </a:xfrm>
                  <a:custGeom>
                    <a:avLst/>
                    <a:gdLst>
                      <a:gd name="T0" fmla="*/ 39 w 39"/>
                      <a:gd name="T1" fmla="*/ 0 h 39"/>
                      <a:gd name="T2" fmla="*/ 9 w 39"/>
                      <a:gd name="T3" fmla="*/ 0 h 39"/>
                      <a:gd name="T4" fmla="*/ 0 w 39"/>
                      <a:gd name="T5" fmla="*/ 39 h 39"/>
                      <a:gd name="T6" fmla="*/ 39 w 39"/>
                      <a:gd name="T7" fmla="*/ 39 h 39"/>
                      <a:gd name="T8" fmla="*/ 39 w 39"/>
                      <a:gd name="T9" fmla="*/ 0 h 39"/>
                    </a:gdLst>
                    <a:ahLst/>
                    <a:cxnLst>
                      <a:cxn ang="0">
                        <a:pos x="T0" y="T1"/>
                      </a:cxn>
                      <a:cxn ang="0">
                        <a:pos x="T2" y="T3"/>
                      </a:cxn>
                      <a:cxn ang="0">
                        <a:pos x="T4" y="T5"/>
                      </a:cxn>
                      <a:cxn ang="0">
                        <a:pos x="T6" y="T7"/>
                      </a:cxn>
                      <a:cxn ang="0">
                        <a:pos x="T8" y="T9"/>
                      </a:cxn>
                    </a:cxnLst>
                    <a:rect l="0" t="0" r="r" b="b"/>
                    <a:pathLst>
                      <a:path w="39" h="39">
                        <a:moveTo>
                          <a:pt x="39" y="0"/>
                        </a:moveTo>
                        <a:cubicBezTo>
                          <a:pt x="9" y="0"/>
                          <a:pt x="9" y="0"/>
                          <a:pt x="9" y="0"/>
                        </a:cubicBezTo>
                        <a:cubicBezTo>
                          <a:pt x="3" y="14"/>
                          <a:pt x="0" y="26"/>
                          <a:pt x="0" y="39"/>
                        </a:cubicBezTo>
                        <a:cubicBezTo>
                          <a:pt x="39" y="39"/>
                          <a:pt x="39" y="39"/>
                          <a:pt x="39" y="39"/>
                        </a:cubicBezTo>
                        <a:cubicBezTo>
                          <a:pt x="39" y="0"/>
                          <a:pt x="39" y="0"/>
                          <a:pt x="39"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 name="Freeform 264">
                    <a:extLst>
                      <a:ext uri="{FF2B5EF4-FFF2-40B4-BE49-F238E27FC236}">
                        <a16:creationId xmlns:a16="http://schemas.microsoft.com/office/drawing/2014/main" xmlns="" id="{4BBB28DF-F6FC-4C45-8C35-C510E06C7488}"/>
                      </a:ext>
                    </a:extLst>
                  </p:cNvPr>
                  <p:cNvSpPr>
                    <a:spLocks/>
                  </p:cNvSpPr>
                  <p:nvPr/>
                </p:nvSpPr>
                <p:spPr bwMode="auto">
                  <a:xfrm>
                    <a:off x="1295253" y="4360292"/>
                    <a:ext cx="157162" cy="106363"/>
                  </a:xfrm>
                  <a:custGeom>
                    <a:avLst/>
                    <a:gdLst>
                      <a:gd name="T0" fmla="*/ 43 w 51"/>
                      <a:gd name="T1" fmla="*/ 0 h 38"/>
                      <a:gd name="T2" fmla="*/ 0 w 51"/>
                      <a:gd name="T3" fmla="*/ 0 h 38"/>
                      <a:gd name="T4" fmla="*/ 11 w 51"/>
                      <a:gd name="T5" fmla="*/ 38 h 38"/>
                      <a:gd name="T6" fmla="*/ 51 w 51"/>
                      <a:gd name="T7" fmla="*/ 38 h 38"/>
                      <a:gd name="T8" fmla="*/ 43 w 51"/>
                      <a:gd name="T9" fmla="*/ 0 h 38"/>
                    </a:gdLst>
                    <a:ahLst/>
                    <a:cxnLst>
                      <a:cxn ang="0">
                        <a:pos x="T0" y="T1"/>
                      </a:cxn>
                      <a:cxn ang="0">
                        <a:pos x="T2" y="T3"/>
                      </a:cxn>
                      <a:cxn ang="0">
                        <a:pos x="T4" y="T5"/>
                      </a:cxn>
                      <a:cxn ang="0">
                        <a:pos x="T6" y="T7"/>
                      </a:cxn>
                      <a:cxn ang="0">
                        <a:pos x="T8" y="T9"/>
                      </a:cxn>
                    </a:cxnLst>
                    <a:rect l="0" t="0" r="r" b="b"/>
                    <a:pathLst>
                      <a:path w="51" h="38">
                        <a:moveTo>
                          <a:pt x="43" y="0"/>
                        </a:moveTo>
                        <a:cubicBezTo>
                          <a:pt x="0" y="0"/>
                          <a:pt x="0" y="0"/>
                          <a:pt x="0" y="0"/>
                        </a:cubicBezTo>
                        <a:cubicBezTo>
                          <a:pt x="1" y="13"/>
                          <a:pt x="5" y="26"/>
                          <a:pt x="11" y="38"/>
                        </a:cubicBezTo>
                        <a:cubicBezTo>
                          <a:pt x="51" y="38"/>
                          <a:pt x="51" y="38"/>
                          <a:pt x="51" y="38"/>
                        </a:cubicBezTo>
                        <a:cubicBezTo>
                          <a:pt x="46" y="25"/>
                          <a:pt x="43" y="12"/>
                          <a:pt x="43"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Freeform 265">
                    <a:extLst>
                      <a:ext uri="{FF2B5EF4-FFF2-40B4-BE49-F238E27FC236}">
                        <a16:creationId xmlns:a16="http://schemas.microsoft.com/office/drawing/2014/main" xmlns="" id="{B1DE169B-3AC1-4359-AE35-80441FF8B013}"/>
                      </a:ext>
                    </a:extLst>
                  </p:cNvPr>
                  <p:cNvSpPr>
                    <a:spLocks/>
                  </p:cNvSpPr>
                  <p:nvPr/>
                </p:nvSpPr>
                <p:spPr bwMode="auto">
                  <a:xfrm>
                    <a:off x="1357164" y="4066604"/>
                    <a:ext cx="182563" cy="117475"/>
                  </a:xfrm>
                  <a:custGeom>
                    <a:avLst/>
                    <a:gdLst>
                      <a:gd name="T0" fmla="*/ 65 w 65"/>
                      <a:gd name="T1" fmla="*/ 0 h 42"/>
                      <a:gd name="T2" fmla="*/ 0 w 65"/>
                      <a:gd name="T3" fmla="*/ 42 h 42"/>
                      <a:gd name="T4" fmla="*/ 39 w 65"/>
                      <a:gd name="T5" fmla="*/ 42 h 42"/>
                      <a:gd name="T6" fmla="*/ 65 w 65"/>
                      <a:gd name="T7" fmla="*/ 0 h 42"/>
                    </a:gdLst>
                    <a:ahLst/>
                    <a:cxnLst>
                      <a:cxn ang="0">
                        <a:pos x="T0" y="T1"/>
                      </a:cxn>
                      <a:cxn ang="0">
                        <a:pos x="T2" y="T3"/>
                      </a:cxn>
                      <a:cxn ang="0">
                        <a:pos x="T4" y="T5"/>
                      </a:cxn>
                      <a:cxn ang="0">
                        <a:pos x="T6" y="T7"/>
                      </a:cxn>
                    </a:cxnLst>
                    <a:rect l="0" t="0" r="r" b="b"/>
                    <a:pathLst>
                      <a:path w="65" h="42">
                        <a:moveTo>
                          <a:pt x="65" y="0"/>
                        </a:moveTo>
                        <a:cubicBezTo>
                          <a:pt x="39" y="5"/>
                          <a:pt x="15" y="20"/>
                          <a:pt x="0" y="42"/>
                        </a:cubicBezTo>
                        <a:cubicBezTo>
                          <a:pt x="39" y="42"/>
                          <a:pt x="39" y="42"/>
                          <a:pt x="39" y="42"/>
                        </a:cubicBezTo>
                        <a:cubicBezTo>
                          <a:pt x="47" y="25"/>
                          <a:pt x="57" y="10"/>
                          <a:pt x="65"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 name="Freeform 266">
                    <a:extLst>
                      <a:ext uri="{FF2B5EF4-FFF2-40B4-BE49-F238E27FC236}">
                        <a16:creationId xmlns:a16="http://schemas.microsoft.com/office/drawing/2014/main" xmlns="" id="{B9A9C23F-EDF5-4F5C-826A-1F68A74C5437}"/>
                      </a:ext>
                    </a:extLst>
                  </p:cNvPr>
                  <p:cNvSpPr>
                    <a:spLocks/>
                  </p:cNvSpPr>
                  <p:nvPr/>
                </p:nvSpPr>
                <p:spPr bwMode="auto">
                  <a:xfrm>
                    <a:off x="1298427" y="4217417"/>
                    <a:ext cx="153987" cy="109538"/>
                  </a:xfrm>
                  <a:custGeom>
                    <a:avLst/>
                    <a:gdLst>
                      <a:gd name="T0" fmla="*/ 51 w 51"/>
                      <a:gd name="T1" fmla="*/ 0 h 39"/>
                      <a:gd name="T2" fmla="*/ 11 w 51"/>
                      <a:gd name="T3" fmla="*/ 0 h 39"/>
                      <a:gd name="T4" fmla="*/ 0 w 51"/>
                      <a:gd name="T5" fmla="*/ 39 h 39"/>
                      <a:gd name="T6" fmla="*/ 43 w 51"/>
                      <a:gd name="T7" fmla="*/ 39 h 39"/>
                      <a:gd name="T8" fmla="*/ 51 w 51"/>
                      <a:gd name="T9" fmla="*/ 0 h 39"/>
                    </a:gdLst>
                    <a:ahLst/>
                    <a:cxnLst>
                      <a:cxn ang="0">
                        <a:pos x="T0" y="T1"/>
                      </a:cxn>
                      <a:cxn ang="0">
                        <a:pos x="T2" y="T3"/>
                      </a:cxn>
                      <a:cxn ang="0">
                        <a:pos x="T4" y="T5"/>
                      </a:cxn>
                      <a:cxn ang="0">
                        <a:pos x="T6" y="T7"/>
                      </a:cxn>
                      <a:cxn ang="0">
                        <a:pos x="T8" y="T9"/>
                      </a:cxn>
                    </a:cxnLst>
                    <a:rect l="0" t="0" r="r" b="b"/>
                    <a:pathLst>
                      <a:path w="51" h="39">
                        <a:moveTo>
                          <a:pt x="51" y="0"/>
                        </a:moveTo>
                        <a:cubicBezTo>
                          <a:pt x="11" y="0"/>
                          <a:pt x="11" y="0"/>
                          <a:pt x="11" y="0"/>
                        </a:cubicBezTo>
                        <a:cubicBezTo>
                          <a:pt x="5" y="12"/>
                          <a:pt x="1" y="25"/>
                          <a:pt x="0" y="39"/>
                        </a:cubicBezTo>
                        <a:cubicBezTo>
                          <a:pt x="43" y="39"/>
                          <a:pt x="43" y="39"/>
                          <a:pt x="43" y="39"/>
                        </a:cubicBezTo>
                        <a:cubicBezTo>
                          <a:pt x="43" y="26"/>
                          <a:pt x="46" y="13"/>
                          <a:pt x="51"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 name="Freeform 267">
                    <a:extLst>
                      <a:ext uri="{FF2B5EF4-FFF2-40B4-BE49-F238E27FC236}">
                        <a16:creationId xmlns:a16="http://schemas.microsoft.com/office/drawing/2014/main" xmlns="" id="{DD571944-8B9C-4CD1-B52F-A6D3B869448A}"/>
                      </a:ext>
                    </a:extLst>
                  </p:cNvPr>
                  <p:cNvSpPr>
                    <a:spLocks/>
                  </p:cNvSpPr>
                  <p:nvPr/>
                </p:nvSpPr>
                <p:spPr bwMode="auto">
                  <a:xfrm>
                    <a:off x="1606402" y="4360292"/>
                    <a:ext cx="111125" cy="106363"/>
                  </a:xfrm>
                  <a:custGeom>
                    <a:avLst/>
                    <a:gdLst>
                      <a:gd name="T0" fmla="*/ 40 w 40"/>
                      <a:gd name="T1" fmla="*/ 0 h 38"/>
                      <a:gd name="T2" fmla="*/ 0 w 40"/>
                      <a:gd name="T3" fmla="*/ 0 h 38"/>
                      <a:gd name="T4" fmla="*/ 0 w 40"/>
                      <a:gd name="T5" fmla="*/ 38 h 38"/>
                      <a:gd name="T6" fmla="*/ 0 w 40"/>
                      <a:gd name="T7" fmla="*/ 1 h 38"/>
                      <a:gd name="T8" fmla="*/ 40 w 40"/>
                      <a:gd name="T9" fmla="*/ 1 h 38"/>
                      <a:gd name="T10" fmla="*/ 40 w 40"/>
                      <a:gd name="T11" fmla="*/ 0 h 38"/>
                    </a:gdLst>
                    <a:ahLst/>
                    <a:cxnLst>
                      <a:cxn ang="0">
                        <a:pos x="T0" y="T1"/>
                      </a:cxn>
                      <a:cxn ang="0">
                        <a:pos x="T2" y="T3"/>
                      </a:cxn>
                      <a:cxn ang="0">
                        <a:pos x="T4" y="T5"/>
                      </a:cxn>
                      <a:cxn ang="0">
                        <a:pos x="T6" y="T7"/>
                      </a:cxn>
                      <a:cxn ang="0">
                        <a:pos x="T8" y="T9"/>
                      </a:cxn>
                      <a:cxn ang="0">
                        <a:pos x="T10" y="T11"/>
                      </a:cxn>
                    </a:cxnLst>
                    <a:rect l="0" t="0" r="r" b="b"/>
                    <a:pathLst>
                      <a:path w="40" h="38">
                        <a:moveTo>
                          <a:pt x="40" y="0"/>
                        </a:moveTo>
                        <a:cubicBezTo>
                          <a:pt x="0" y="0"/>
                          <a:pt x="0" y="0"/>
                          <a:pt x="0" y="0"/>
                        </a:cubicBezTo>
                        <a:cubicBezTo>
                          <a:pt x="0" y="38"/>
                          <a:pt x="0" y="38"/>
                          <a:pt x="0" y="38"/>
                        </a:cubicBezTo>
                        <a:cubicBezTo>
                          <a:pt x="0" y="1"/>
                          <a:pt x="0" y="1"/>
                          <a:pt x="0" y="1"/>
                        </a:cubicBezTo>
                        <a:cubicBezTo>
                          <a:pt x="40" y="1"/>
                          <a:pt x="40" y="1"/>
                          <a:pt x="40" y="1"/>
                        </a:cubicBezTo>
                        <a:cubicBezTo>
                          <a:pt x="40" y="0"/>
                          <a:pt x="40" y="0"/>
                          <a:pt x="4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 name="Freeform 268">
                    <a:extLst>
                      <a:ext uri="{FF2B5EF4-FFF2-40B4-BE49-F238E27FC236}">
                        <a16:creationId xmlns:a16="http://schemas.microsoft.com/office/drawing/2014/main" xmlns="" id="{8D71EC69-53F9-4620-8F6A-08F75DF803D1}"/>
                      </a:ext>
                    </a:extLst>
                  </p:cNvPr>
                  <p:cNvSpPr>
                    <a:spLocks/>
                  </p:cNvSpPr>
                  <p:nvPr/>
                </p:nvSpPr>
                <p:spPr bwMode="auto">
                  <a:xfrm>
                    <a:off x="1606402" y="4217417"/>
                    <a:ext cx="111125" cy="109538"/>
                  </a:xfrm>
                  <a:custGeom>
                    <a:avLst/>
                    <a:gdLst>
                      <a:gd name="T0" fmla="*/ 31 w 40"/>
                      <a:gd name="T1" fmla="*/ 0 h 39"/>
                      <a:gd name="T2" fmla="*/ 0 w 40"/>
                      <a:gd name="T3" fmla="*/ 0 h 39"/>
                      <a:gd name="T4" fmla="*/ 0 w 40"/>
                      <a:gd name="T5" fmla="*/ 39 h 39"/>
                      <a:gd name="T6" fmla="*/ 0 w 40"/>
                      <a:gd name="T7" fmla="*/ 1 h 39"/>
                      <a:gd name="T8" fmla="*/ 31 w 40"/>
                      <a:gd name="T9" fmla="*/ 1 h 39"/>
                      <a:gd name="T10" fmla="*/ 40 w 40"/>
                      <a:gd name="T11" fmla="*/ 39 h 39"/>
                      <a:gd name="T12" fmla="*/ 40 w 40"/>
                      <a:gd name="T13" fmla="*/ 39 h 39"/>
                      <a:gd name="T14" fmla="*/ 31 w 40"/>
                      <a:gd name="T15" fmla="*/ 0 h 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39">
                        <a:moveTo>
                          <a:pt x="31" y="0"/>
                        </a:moveTo>
                        <a:cubicBezTo>
                          <a:pt x="0" y="0"/>
                          <a:pt x="0" y="0"/>
                          <a:pt x="0" y="0"/>
                        </a:cubicBezTo>
                        <a:cubicBezTo>
                          <a:pt x="0" y="39"/>
                          <a:pt x="0" y="39"/>
                          <a:pt x="0" y="39"/>
                        </a:cubicBezTo>
                        <a:cubicBezTo>
                          <a:pt x="0" y="1"/>
                          <a:pt x="0" y="1"/>
                          <a:pt x="0" y="1"/>
                        </a:cubicBezTo>
                        <a:cubicBezTo>
                          <a:pt x="31" y="1"/>
                          <a:pt x="31" y="1"/>
                          <a:pt x="31" y="1"/>
                        </a:cubicBezTo>
                        <a:cubicBezTo>
                          <a:pt x="36" y="14"/>
                          <a:pt x="39" y="27"/>
                          <a:pt x="40" y="39"/>
                        </a:cubicBezTo>
                        <a:cubicBezTo>
                          <a:pt x="40" y="39"/>
                          <a:pt x="40" y="39"/>
                          <a:pt x="40" y="39"/>
                        </a:cubicBezTo>
                        <a:cubicBezTo>
                          <a:pt x="39" y="26"/>
                          <a:pt x="36" y="14"/>
                          <a:pt x="31"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 name="Freeform 269">
                    <a:extLst>
                      <a:ext uri="{FF2B5EF4-FFF2-40B4-BE49-F238E27FC236}">
                        <a16:creationId xmlns:a16="http://schemas.microsoft.com/office/drawing/2014/main" xmlns="" id="{BEF3E0BF-21BD-4EB1-A42C-786B6F77F6BD}"/>
                      </a:ext>
                    </a:extLst>
                  </p:cNvPr>
                  <p:cNvSpPr>
                    <a:spLocks/>
                  </p:cNvSpPr>
                  <p:nvPr/>
                </p:nvSpPr>
                <p:spPr bwMode="auto">
                  <a:xfrm>
                    <a:off x="1606402" y="4077717"/>
                    <a:ext cx="69850" cy="106363"/>
                  </a:xfrm>
                  <a:custGeom>
                    <a:avLst/>
                    <a:gdLst>
                      <a:gd name="T0" fmla="*/ 0 w 25"/>
                      <a:gd name="T1" fmla="*/ 0 h 38"/>
                      <a:gd name="T2" fmla="*/ 0 w 25"/>
                      <a:gd name="T3" fmla="*/ 38 h 38"/>
                      <a:gd name="T4" fmla="*/ 0 w 25"/>
                      <a:gd name="T5" fmla="*/ 1 h 38"/>
                      <a:gd name="T6" fmla="*/ 25 w 25"/>
                      <a:gd name="T7" fmla="*/ 38 h 38"/>
                      <a:gd name="T8" fmla="*/ 25 w 25"/>
                      <a:gd name="T9" fmla="*/ 38 h 38"/>
                      <a:gd name="T10" fmla="*/ 0 w 25"/>
                      <a:gd name="T11" fmla="*/ 0 h 38"/>
                    </a:gdLst>
                    <a:ahLst/>
                    <a:cxnLst>
                      <a:cxn ang="0">
                        <a:pos x="T0" y="T1"/>
                      </a:cxn>
                      <a:cxn ang="0">
                        <a:pos x="T2" y="T3"/>
                      </a:cxn>
                      <a:cxn ang="0">
                        <a:pos x="T4" y="T5"/>
                      </a:cxn>
                      <a:cxn ang="0">
                        <a:pos x="T6" y="T7"/>
                      </a:cxn>
                      <a:cxn ang="0">
                        <a:pos x="T8" y="T9"/>
                      </a:cxn>
                      <a:cxn ang="0">
                        <a:pos x="T10" y="T11"/>
                      </a:cxn>
                    </a:cxnLst>
                    <a:rect l="0" t="0" r="r" b="b"/>
                    <a:pathLst>
                      <a:path w="25" h="38">
                        <a:moveTo>
                          <a:pt x="0" y="0"/>
                        </a:moveTo>
                        <a:cubicBezTo>
                          <a:pt x="0" y="38"/>
                          <a:pt x="0" y="38"/>
                          <a:pt x="0" y="38"/>
                        </a:cubicBezTo>
                        <a:cubicBezTo>
                          <a:pt x="0" y="1"/>
                          <a:pt x="0" y="1"/>
                          <a:pt x="0" y="1"/>
                        </a:cubicBezTo>
                        <a:cubicBezTo>
                          <a:pt x="7" y="10"/>
                          <a:pt x="17" y="23"/>
                          <a:pt x="25" y="38"/>
                        </a:cubicBezTo>
                        <a:cubicBezTo>
                          <a:pt x="25" y="38"/>
                          <a:pt x="25" y="38"/>
                          <a:pt x="25" y="38"/>
                        </a:cubicBezTo>
                        <a:cubicBezTo>
                          <a:pt x="17" y="22"/>
                          <a:pt x="7" y="9"/>
                          <a:pt x="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2" name="Freeform 270">
                    <a:extLst>
                      <a:ext uri="{FF2B5EF4-FFF2-40B4-BE49-F238E27FC236}">
                        <a16:creationId xmlns:a16="http://schemas.microsoft.com/office/drawing/2014/main" xmlns="" id="{B9078082-107E-4AC3-BFDF-C66548E65180}"/>
                      </a:ext>
                    </a:extLst>
                  </p:cNvPr>
                  <p:cNvSpPr>
                    <a:spLocks/>
                  </p:cNvSpPr>
                  <p:nvPr/>
                </p:nvSpPr>
                <p:spPr bwMode="auto">
                  <a:xfrm>
                    <a:off x="1642914" y="4066604"/>
                    <a:ext cx="177800" cy="117475"/>
                  </a:xfrm>
                  <a:custGeom>
                    <a:avLst/>
                    <a:gdLst>
                      <a:gd name="T0" fmla="*/ 0 w 64"/>
                      <a:gd name="T1" fmla="*/ 0 h 42"/>
                      <a:gd name="T2" fmla="*/ 1 w 64"/>
                      <a:gd name="T3" fmla="*/ 1 h 42"/>
                      <a:gd name="T4" fmla="*/ 63 w 64"/>
                      <a:gd name="T5" fmla="*/ 42 h 42"/>
                      <a:gd name="T6" fmla="*/ 64 w 64"/>
                      <a:gd name="T7" fmla="*/ 42 h 42"/>
                      <a:gd name="T8" fmla="*/ 0 w 64"/>
                      <a:gd name="T9" fmla="*/ 0 h 42"/>
                    </a:gdLst>
                    <a:ahLst/>
                    <a:cxnLst>
                      <a:cxn ang="0">
                        <a:pos x="T0" y="T1"/>
                      </a:cxn>
                      <a:cxn ang="0">
                        <a:pos x="T2" y="T3"/>
                      </a:cxn>
                      <a:cxn ang="0">
                        <a:pos x="T4" y="T5"/>
                      </a:cxn>
                      <a:cxn ang="0">
                        <a:pos x="T6" y="T7"/>
                      </a:cxn>
                      <a:cxn ang="0">
                        <a:pos x="T8" y="T9"/>
                      </a:cxn>
                    </a:cxnLst>
                    <a:rect l="0" t="0" r="r" b="b"/>
                    <a:pathLst>
                      <a:path w="64" h="42">
                        <a:moveTo>
                          <a:pt x="0" y="0"/>
                        </a:moveTo>
                        <a:cubicBezTo>
                          <a:pt x="0" y="1"/>
                          <a:pt x="0" y="1"/>
                          <a:pt x="1" y="1"/>
                        </a:cubicBezTo>
                        <a:cubicBezTo>
                          <a:pt x="26" y="6"/>
                          <a:pt x="49" y="21"/>
                          <a:pt x="63" y="42"/>
                        </a:cubicBezTo>
                        <a:cubicBezTo>
                          <a:pt x="64" y="42"/>
                          <a:pt x="64" y="42"/>
                          <a:pt x="64" y="42"/>
                        </a:cubicBezTo>
                        <a:cubicBezTo>
                          <a:pt x="49" y="20"/>
                          <a:pt x="26" y="5"/>
                          <a:pt x="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 name="Freeform 271">
                    <a:extLst>
                      <a:ext uri="{FF2B5EF4-FFF2-40B4-BE49-F238E27FC236}">
                        <a16:creationId xmlns:a16="http://schemas.microsoft.com/office/drawing/2014/main" xmlns="" id="{5C368FC1-AA53-4B8B-8484-E7E53D75B180}"/>
                      </a:ext>
                    </a:extLst>
                  </p:cNvPr>
                  <p:cNvSpPr>
                    <a:spLocks/>
                  </p:cNvSpPr>
                  <p:nvPr/>
                </p:nvSpPr>
                <p:spPr bwMode="auto">
                  <a:xfrm>
                    <a:off x="1728639" y="4360292"/>
                    <a:ext cx="139700" cy="106363"/>
                  </a:xfrm>
                  <a:custGeom>
                    <a:avLst/>
                    <a:gdLst>
                      <a:gd name="T0" fmla="*/ 50 w 50"/>
                      <a:gd name="T1" fmla="*/ 0 h 38"/>
                      <a:gd name="T2" fmla="*/ 8 w 50"/>
                      <a:gd name="T3" fmla="*/ 0 h 38"/>
                      <a:gd name="T4" fmla="*/ 0 w 50"/>
                      <a:gd name="T5" fmla="*/ 38 h 38"/>
                      <a:gd name="T6" fmla="*/ 0 w 50"/>
                      <a:gd name="T7" fmla="*/ 38 h 38"/>
                      <a:gd name="T8" fmla="*/ 8 w 50"/>
                      <a:gd name="T9" fmla="*/ 1 h 38"/>
                      <a:gd name="T10" fmla="*/ 50 w 50"/>
                      <a:gd name="T11" fmla="*/ 1 h 38"/>
                      <a:gd name="T12" fmla="*/ 50 w 50"/>
                      <a:gd name="T13" fmla="*/ 0 h 38"/>
                    </a:gdLst>
                    <a:ahLst/>
                    <a:cxnLst>
                      <a:cxn ang="0">
                        <a:pos x="T0" y="T1"/>
                      </a:cxn>
                      <a:cxn ang="0">
                        <a:pos x="T2" y="T3"/>
                      </a:cxn>
                      <a:cxn ang="0">
                        <a:pos x="T4" y="T5"/>
                      </a:cxn>
                      <a:cxn ang="0">
                        <a:pos x="T6" y="T7"/>
                      </a:cxn>
                      <a:cxn ang="0">
                        <a:pos x="T8" y="T9"/>
                      </a:cxn>
                      <a:cxn ang="0">
                        <a:pos x="T10" y="T11"/>
                      </a:cxn>
                      <a:cxn ang="0">
                        <a:pos x="T12" y="T13"/>
                      </a:cxn>
                    </a:cxnLst>
                    <a:rect l="0" t="0" r="r" b="b"/>
                    <a:pathLst>
                      <a:path w="50" h="38">
                        <a:moveTo>
                          <a:pt x="50" y="0"/>
                        </a:moveTo>
                        <a:cubicBezTo>
                          <a:pt x="8" y="0"/>
                          <a:pt x="8" y="0"/>
                          <a:pt x="8" y="0"/>
                        </a:cubicBezTo>
                        <a:cubicBezTo>
                          <a:pt x="7" y="12"/>
                          <a:pt x="4" y="25"/>
                          <a:pt x="0" y="38"/>
                        </a:cubicBezTo>
                        <a:cubicBezTo>
                          <a:pt x="0" y="38"/>
                          <a:pt x="0" y="38"/>
                          <a:pt x="0" y="38"/>
                        </a:cubicBezTo>
                        <a:cubicBezTo>
                          <a:pt x="5" y="25"/>
                          <a:pt x="7" y="13"/>
                          <a:pt x="8" y="1"/>
                        </a:cubicBezTo>
                        <a:cubicBezTo>
                          <a:pt x="50" y="1"/>
                          <a:pt x="50" y="1"/>
                          <a:pt x="50" y="1"/>
                        </a:cubicBezTo>
                        <a:cubicBezTo>
                          <a:pt x="50" y="0"/>
                          <a:pt x="50" y="0"/>
                          <a:pt x="5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 name="Freeform 272">
                    <a:extLst>
                      <a:ext uri="{FF2B5EF4-FFF2-40B4-BE49-F238E27FC236}">
                        <a16:creationId xmlns:a16="http://schemas.microsoft.com/office/drawing/2014/main" xmlns="" id="{D7AA8E49-A2E5-4CA4-9784-01F0A17190DB}"/>
                      </a:ext>
                    </a:extLst>
                  </p:cNvPr>
                  <p:cNvSpPr>
                    <a:spLocks/>
                  </p:cNvSpPr>
                  <p:nvPr/>
                </p:nvSpPr>
                <p:spPr bwMode="auto">
                  <a:xfrm>
                    <a:off x="1728639" y="4217417"/>
                    <a:ext cx="139700" cy="109538"/>
                  </a:xfrm>
                  <a:custGeom>
                    <a:avLst/>
                    <a:gdLst>
                      <a:gd name="T0" fmla="*/ 40 w 50"/>
                      <a:gd name="T1" fmla="*/ 0 h 39"/>
                      <a:gd name="T2" fmla="*/ 0 w 50"/>
                      <a:gd name="T3" fmla="*/ 0 h 39"/>
                      <a:gd name="T4" fmla="*/ 0 w 50"/>
                      <a:gd name="T5" fmla="*/ 1 h 39"/>
                      <a:gd name="T6" fmla="*/ 40 w 50"/>
                      <a:gd name="T7" fmla="*/ 1 h 39"/>
                      <a:gd name="T8" fmla="*/ 50 w 50"/>
                      <a:gd name="T9" fmla="*/ 39 h 39"/>
                      <a:gd name="T10" fmla="*/ 50 w 50"/>
                      <a:gd name="T11" fmla="*/ 39 h 39"/>
                      <a:gd name="T12" fmla="*/ 40 w 50"/>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50" h="39">
                        <a:moveTo>
                          <a:pt x="40" y="0"/>
                        </a:moveTo>
                        <a:cubicBezTo>
                          <a:pt x="0" y="0"/>
                          <a:pt x="0" y="0"/>
                          <a:pt x="0" y="0"/>
                        </a:cubicBezTo>
                        <a:cubicBezTo>
                          <a:pt x="0" y="1"/>
                          <a:pt x="0" y="1"/>
                          <a:pt x="0" y="1"/>
                        </a:cubicBezTo>
                        <a:cubicBezTo>
                          <a:pt x="40" y="1"/>
                          <a:pt x="40" y="1"/>
                          <a:pt x="40" y="1"/>
                        </a:cubicBezTo>
                        <a:cubicBezTo>
                          <a:pt x="46" y="13"/>
                          <a:pt x="49" y="26"/>
                          <a:pt x="50" y="39"/>
                        </a:cubicBezTo>
                        <a:cubicBezTo>
                          <a:pt x="50" y="39"/>
                          <a:pt x="50" y="39"/>
                          <a:pt x="50" y="39"/>
                        </a:cubicBezTo>
                        <a:cubicBezTo>
                          <a:pt x="49" y="25"/>
                          <a:pt x="46" y="12"/>
                          <a:pt x="4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 name="Freeform 273">
                    <a:extLst>
                      <a:ext uri="{FF2B5EF4-FFF2-40B4-BE49-F238E27FC236}">
                        <a16:creationId xmlns:a16="http://schemas.microsoft.com/office/drawing/2014/main" xmlns="" id="{5C4CEDF7-EBC7-4B5D-966D-01F7808F2245}"/>
                      </a:ext>
                    </a:extLst>
                  </p:cNvPr>
                  <p:cNvSpPr>
                    <a:spLocks/>
                  </p:cNvSpPr>
                  <p:nvPr/>
                </p:nvSpPr>
                <p:spPr bwMode="auto">
                  <a:xfrm>
                    <a:off x="1606402" y="4363467"/>
                    <a:ext cx="111125" cy="106363"/>
                  </a:xfrm>
                  <a:custGeom>
                    <a:avLst/>
                    <a:gdLst>
                      <a:gd name="T0" fmla="*/ 40 w 40"/>
                      <a:gd name="T1" fmla="*/ 0 h 38"/>
                      <a:gd name="T2" fmla="*/ 40 w 40"/>
                      <a:gd name="T3" fmla="*/ 0 h 38"/>
                      <a:gd name="T4" fmla="*/ 31 w 40"/>
                      <a:gd name="T5" fmla="*/ 37 h 38"/>
                      <a:gd name="T6" fmla="*/ 0 w 40"/>
                      <a:gd name="T7" fmla="*/ 37 h 38"/>
                      <a:gd name="T8" fmla="*/ 0 w 40"/>
                      <a:gd name="T9" fmla="*/ 38 h 38"/>
                      <a:gd name="T10" fmla="*/ 31 w 40"/>
                      <a:gd name="T11" fmla="*/ 38 h 38"/>
                      <a:gd name="T12" fmla="*/ 40 w 40"/>
                      <a:gd name="T13" fmla="*/ 0 h 38"/>
                    </a:gdLst>
                    <a:ahLst/>
                    <a:cxnLst>
                      <a:cxn ang="0">
                        <a:pos x="T0" y="T1"/>
                      </a:cxn>
                      <a:cxn ang="0">
                        <a:pos x="T2" y="T3"/>
                      </a:cxn>
                      <a:cxn ang="0">
                        <a:pos x="T4" y="T5"/>
                      </a:cxn>
                      <a:cxn ang="0">
                        <a:pos x="T6" y="T7"/>
                      </a:cxn>
                      <a:cxn ang="0">
                        <a:pos x="T8" y="T9"/>
                      </a:cxn>
                      <a:cxn ang="0">
                        <a:pos x="T10" y="T11"/>
                      </a:cxn>
                      <a:cxn ang="0">
                        <a:pos x="T12" y="T13"/>
                      </a:cxn>
                    </a:cxnLst>
                    <a:rect l="0" t="0" r="r" b="b"/>
                    <a:pathLst>
                      <a:path w="40" h="38">
                        <a:moveTo>
                          <a:pt x="40" y="0"/>
                        </a:moveTo>
                        <a:cubicBezTo>
                          <a:pt x="40" y="0"/>
                          <a:pt x="40" y="0"/>
                          <a:pt x="40" y="0"/>
                        </a:cubicBezTo>
                        <a:cubicBezTo>
                          <a:pt x="39" y="12"/>
                          <a:pt x="36" y="24"/>
                          <a:pt x="31" y="37"/>
                        </a:cubicBezTo>
                        <a:cubicBezTo>
                          <a:pt x="0" y="37"/>
                          <a:pt x="0" y="37"/>
                          <a:pt x="0" y="37"/>
                        </a:cubicBezTo>
                        <a:cubicBezTo>
                          <a:pt x="0" y="38"/>
                          <a:pt x="0" y="38"/>
                          <a:pt x="0" y="38"/>
                        </a:cubicBezTo>
                        <a:cubicBezTo>
                          <a:pt x="31" y="38"/>
                          <a:pt x="31" y="38"/>
                          <a:pt x="31" y="38"/>
                        </a:cubicBezTo>
                        <a:cubicBezTo>
                          <a:pt x="36" y="25"/>
                          <a:pt x="39" y="12"/>
                          <a:pt x="40"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6" name="Freeform 274">
                    <a:extLst>
                      <a:ext uri="{FF2B5EF4-FFF2-40B4-BE49-F238E27FC236}">
                        <a16:creationId xmlns:a16="http://schemas.microsoft.com/office/drawing/2014/main" xmlns="" id="{27141F36-0362-4E24-A850-97254359D380}"/>
                      </a:ext>
                    </a:extLst>
                  </p:cNvPr>
                  <p:cNvSpPr>
                    <a:spLocks/>
                  </p:cNvSpPr>
                  <p:nvPr/>
                </p:nvSpPr>
                <p:spPr bwMode="auto">
                  <a:xfrm>
                    <a:off x="1606402" y="4363467"/>
                    <a:ext cx="111125" cy="103188"/>
                  </a:xfrm>
                  <a:custGeom>
                    <a:avLst/>
                    <a:gdLst>
                      <a:gd name="T0" fmla="*/ 40 w 40"/>
                      <a:gd name="T1" fmla="*/ 0 h 37"/>
                      <a:gd name="T2" fmla="*/ 0 w 40"/>
                      <a:gd name="T3" fmla="*/ 0 h 37"/>
                      <a:gd name="T4" fmla="*/ 0 w 40"/>
                      <a:gd name="T5" fmla="*/ 37 h 37"/>
                      <a:gd name="T6" fmla="*/ 31 w 40"/>
                      <a:gd name="T7" fmla="*/ 37 h 37"/>
                      <a:gd name="T8" fmla="*/ 40 w 40"/>
                      <a:gd name="T9" fmla="*/ 0 h 37"/>
                    </a:gdLst>
                    <a:ahLst/>
                    <a:cxnLst>
                      <a:cxn ang="0">
                        <a:pos x="T0" y="T1"/>
                      </a:cxn>
                      <a:cxn ang="0">
                        <a:pos x="T2" y="T3"/>
                      </a:cxn>
                      <a:cxn ang="0">
                        <a:pos x="T4" y="T5"/>
                      </a:cxn>
                      <a:cxn ang="0">
                        <a:pos x="T6" y="T7"/>
                      </a:cxn>
                      <a:cxn ang="0">
                        <a:pos x="T8" y="T9"/>
                      </a:cxn>
                    </a:cxnLst>
                    <a:rect l="0" t="0" r="r" b="b"/>
                    <a:pathLst>
                      <a:path w="40" h="37">
                        <a:moveTo>
                          <a:pt x="40" y="0"/>
                        </a:moveTo>
                        <a:cubicBezTo>
                          <a:pt x="0" y="0"/>
                          <a:pt x="0" y="0"/>
                          <a:pt x="0" y="0"/>
                        </a:cubicBezTo>
                        <a:cubicBezTo>
                          <a:pt x="0" y="37"/>
                          <a:pt x="0" y="37"/>
                          <a:pt x="0" y="37"/>
                        </a:cubicBezTo>
                        <a:cubicBezTo>
                          <a:pt x="31" y="37"/>
                          <a:pt x="31" y="37"/>
                          <a:pt x="31" y="37"/>
                        </a:cubicBezTo>
                        <a:cubicBezTo>
                          <a:pt x="36" y="24"/>
                          <a:pt x="39" y="12"/>
                          <a:pt x="40"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7" name="Freeform 275">
                    <a:extLst>
                      <a:ext uri="{FF2B5EF4-FFF2-40B4-BE49-F238E27FC236}">
                        <a16:creationId xmlns:a16="http://schemas.microsoft.com/office/drawing/2014/main" xmlns="" id="{F906EFB7-C3FD-4893-91C7-B3BDF8DC5319}"/>
                      </a:ext>
                    </a:extLst>
                  </p:cNvPr>
                  <p:cNvSpPr>
                    <a:spLocks/>
                  </p:cNvSpPr>
                  <p:nvPr/>
                </p:nvSpPr>
                <p:spPr bwMode="auto">
                  <a:xfrm>
                    <a:off x="1606402" y="4326954"/>
                    <a:ext cx="111125" cy="3175"/>
                  </a:xfrm>
                  <a:custGeom>
                    <a:avLst/>
                    <a:gdLst>
                      <a:gd name="T0" fmla="*/ 40 w 40"/>
                      <a:gd name="T1" fmla="*/ 0 h 1"/>
                      <a:gd name="T2" fmla="*/ 0 w 40"/>
                      <a:gd name="T3" fmla="*/ 0 h 1"/>
                      <a:gd name="T4" fmla="*/ 0 w 40"/>
                      <a:gd name="T5" fmla="*/ 1 h 1"/>
                      <a:gd name="T6" fmla="*/ 40 w 40"/>
                      <a:gd name="T7" fmla="*/ 1 h 1"/>
                      <a:gd name="T8" fmla="*/ 40 w 40"/>
                      <a:gd name="T9" fmla="*/ 0 h 1"/>
                    </a:gdLst>
                    <a:ahLst/>
                    <a:cxnLst>
                      <a:cxn ang="0">
                        <a:pos x="T0" y="T1"/>
                      </a:cxn>
                      <a:cxn ang="0">
                        <a:pos x="T2" y="T3"/>
                      </a:cxn>
                      <a:cxn ang="0">
                        <a:pos x="T4" y="T5"/>
                      </a:cxn>
                      <a:cxn ang="0">
                        <a:pos x="T6" y="T7"/>
                      </a:cxn>
                      <a:cxn ang="0">
                        <a:pos x="T8" y="T9"/>
                      </a:cxn>
                    </a:cxnLst>
                    <a:rect l="0" t="0" r="r" b="b"/>
                    <a:pathLst>
                      <a:path w="40" h="1">
                        <a:moveTo>
                          <a:pt x="40" y="0"/>
                        </a:moveTo>
                        <a:cubicBezTo>
                          <a:pt x="0" y="0"/>
                          <a:pt x="0" y="0"/>
                          <a:pt x="0" y="0"/>
                        </a:cubicBezTo>
                        <a:cubicBezTo>
                          <a:pt x="0" y="1"/>
                          <a:pt x="0" y="1"/>
                          <a:pt x="0" y="1"/>
                        </a:cubicBezTo>
                        <a:cubicBezTo>
                          <a:pt x="40" y="1"/>
                          <a:pt x="40" y="1"/>
                          <a:pt x="40" y="1"/>
                        </a:cubicBezTo>
                        <a:cubicBezTo>
                          <a:pt x="40" y="0"/>
                          <a:pt x="40" y="0"/>
                          <a:pt x="40"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276">
                    <a:extLst>
                      <a:ext uri="{FF2B5EF4-FFF2-40B4-BE49-F238E27FC236}">
                        <a16:creationId xmlns:a16="http://schemas.microsoft.com/office/drawing/2014/main" xmlns="" id="{F0F62C8F-61E5-4B8E-93C9-26EDAA3A23DA}"/>
                      </a:ext>
                    </a:extLst>
                  </p:cNvPr>
                  <p:cNvSpPr>
                    <a:spLocks/>
                  </p:cNvSpPr>
                  <p:nvPr/>
                </p:nvSpPr>
                <p:spPr bwMode="auto">
                  <a:xfrm>
                    <a:off x="1606402" y="4220592"/>
                    <a:ext cx="111125" cy="106363"/>
                  </a:xfrm>
                  <a:custGeom>
                    <a:avLst/>
                    <a:gdLst>
                      <a:gd name="T0" fmla="*/ 31 w 40"/>
                      <a:gd name="T1" fmla="*/ 0 h 38"/>
                      <a:gd name="T2" fmla="*/ 0 w 40"/>
                      <a:gd name="T3" fmla="*/ 0 h 38"/>
                      <a:gd name="T4" fmla="*/ 0 w 40"/>
                      <a:gd name="T5" fmla="*/ 38 h 38"/>
                      <a:gd name="T6" fmla="*/ 40 w 40"/>
                      <a:gd name="T7" fmla="*/ 38 h 38"/>
                      <a:gd name="T8" fmla="*/ 31 w 40"/>
                      <a:gd name="T9" fmla="*/ 0 h 38"/>
                    </a:gdLst>
                    <a:ahLst/>
                    <a:cxnLst>
                      <a:cxn ang="0">
                        <a:pos x="T0" y="T1"/>
                      </a:cxn>
                      <a:cxn ang="0">
                        <a:pos x="T2" y="T3"/>
                      </a:cxn>
                      <a:cxn ang="0">
                        <a:pos x="T4" y="T5"/>
                      </a:cxn>
                      <a:cxn ang="0">
                        <a:pos x="T6" y="T7"/>
                      </a:cxn>
                      <a:cxn ang="0">
                        <a:pos x="T8" y="T9"/>
                      </a:cxn>
                    </a:cxnLst>
                    <a:rect l="0" t="0" r="r" b="b"/>
                    <a:pathLst>
                      <a:path w="40" h="38">
                        <a:moveTo>
                          <a:pt x="31" y="0"/>
                        </a:moveTo>
                        <a:cubicBezTo>
                          <a:pt x="0" y="0"/>
                          <a:pt x="0" y="0"/>
                          <a:pt x="0" y="0"/>
                        </a:cubicBezTo>
                        <a:cubicBezTo>
                          <a:pt x="0" y="38"/>
                          <a:pt x="0" y="38"/>
                          <a:pt x="0" y="38"/>
                        </a:cubicBezTo>
                        <a:cubicBezTo>
                          <a:pt x="40" y="38"/>
                          <a:pt x="40" y="38"/>
                          <a:pt x="40" y="38"/>
                        </a:cubicBezTo>
                        <a:cubicBezTo>
                          <a:pt x="39" y="26"/>
                          <a:pt x="36" y="13"/>
                          <a:pt x="31"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277">
                    <a:extLst>
                      <a:ext uri="{FF2B5EF4-FFF2-40B4-BE49-F238E27FC236}">
                        <a16:creationId xmlns:a16="http://schemas.microsoft.com/office/drawing/2014/main" xmlns="" id="{F76C2300-60E1-4536-9EEA-07831E35E2C1}"/>
                      </a:ext>
                    </a:extLst>
                  </p:cNvPr>
                  <p:cNvSpPr>
                    <a:spLocks/>
                  </p:cNvSpPr>
                  <p:nvPr/>
                </p:nvSpPr>
                <p:spPr bwMode="auto">
                  <a:xfrm>
                    <a:off x="1606402" y="4184079"/>
                    <a:ext cx="69850" cy="3175"/>
                  </a:xfrm>
                  <a:custGeom>
                    <a:avLst/>
                    <a:gdLst>
                      <a:gd name="T0" fmla="*/ 25 w 25"/>
                      <a:gd name="T1" fmla="*/ 0 h 1"/>
                      <a:gd name="T2" fmla="*/ 0 w 25"/>
                      <a:gd name="T3" fmla="*/ 0 h 1"/>
                      <a:gd name="T4" fmla="*/ 0 w 25"/>
                      <a:gd name="T5" fmla="*/ 1 h 1"/>
                      <a:gd name="T6" fmla="*/ 25 w 25"/>
                      <a:gd name="T7" fmla="*/ 1 h 1"/>
                      <a:gd name="T8" fmla="*/ 25 w 25"/>
                      <a:gd name="T9" fmla="*/ 0 h 1"/>
                    </a:gdLst>
                    <a:ahLst/>
                    <a:cxnLst>
                      <a:cxn ang="0">
                        <a:pos x="T0" y="T1"/>
                      </a:cxn>
                      <a:cxn ang="0">
                        <a:pos x="T2" y="T3"/>
                      </a:cxn>
                      <a:cxn ang="0">
                        <a:pos x="T4" y="T5"/>
                      </a:cxn>
                      <a:cxn ang="0">
                        <a:pos x="T6" y="T7"/>
                      </a:cxn>
                      <a:cxn ang="0">
                        <a:pos x="T8" y="T9"/>
                      </a:cxn>
                    </a:cxnLst>
                    <a:rect l="0" t="0" r="r" b="b"/>
                    <a:pathLst>
                      <a:path w="25" h="1">
                        <a:moveTo>
                          <a:pt x="25" y="0"/>
                        </a:moveTo>
                        <a:cubicBezTo>
                          <a:pt x="0" y="0"/>
                          <a:pt x="0" y="0"/>
                          <a:pt x="0" y="0"/>
                        </a:cubicBezTo>
                        <a:cubicBezTo>
                          <a:pt x="0" y="1"/>
                          <a:pt x="0" y="1"/>
                          <a:pt x="0" y="1"/>
                        </a:cubicBezTo>
                        <a:cubicBezTo>
                          <a:pt x="25" y="1"/>
                          <a:pt x="25" y="1"/>
                          <a:pt x="25" y="1"/>
                        </a:cubicBezTo>
                        <a:cubicBezTo>
                          <a:pt x="25" y="1"/>
                          <a:pt x="25" y="1"/>
                          <a:pt x="25"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278">
                    <a:extLst>
                      <a:ext uri="{FF2B5EF4-FFF2-40B4-BE49-F238E27FC236}">
                        <a16:creationId xmlns:a16="http://schemas.microsoft.com/office/drawing/2014/main" xmlns="" id="{E9B6483B-4D01-43B3-AF50-CD441A1B9FE0}"/>
                      </a:ext>
                    </a:extLst>
                  </p:cNvPr>
                  <p:cNvSpPr>
                    <a:spLocks/>
                  </p:cNvSpPr>
                  <p:nvPr/>
                </p:nvSpPr>
                <p:spPr bwMode="auto">
                  <a:xfrm>
                    <a:off x="1606402" y="4080892"/>
                    <a:ext cx="69850" cy="103188"/>
                  </a:xfrm>
                  <a:custGeom>
                    <a:avLst/>
                    <a:gdLst>
                      <a:gd name="T0" fmla="*/ 0 w 25"/>
                      <a:gd name="T1" fmla="*/ 0 h 37"/>
                      <a:gd name="T2" fmla="*/ 0 w 25"/>
                      <a:gd name="T3" fmla="*/ 37 h 37"/>
                      <a:gd name="T4" fmla="*/ 25 w 25"/>
                      <a:gd name="T5" fmla="*/ 37 h 37"/>
                      <a:gd name="T6" fmla="*/ 0 w 25"/>
                      <a:gd name="T7" fmla="*/ 0 h 37"/>
                    </a:gdLst>
                    <a:ahLst/>
                    <a:cxnLst>
                      <a:cxn ang="0">
                        <a:pos x="T0" y="T1"/>
                      </a:cxn>
                      <a:cxn ang="0">
                        <a:pos x="T2" y="T3"/>
                      </a:cxn>
                      <a:cxn ang="0">
                        <a:pos x="T4" y="T5"/>
                      </a:cxn>
                      <a:cxn ang="0">
                        <a:pos x="T6" y="T7"/>
                      </a:cxn>
                    </a:cxnLst>
                    <a:rect l="0" t="0" r="r" b="b"/>
                    <a:pathLst>
                      <a:path w="25" h="37">
                        <a:moveTo>
                          <a:pt x="0" y="0"/>
                        </a:moveTo>
                        <a:cubicBezTo>
                          <a:pt x="0" y="37"/>
                          <a:pt x="0" y="37"/>
                          <a:pt x="0" y="37"/>
                        </a:cubicBezTo>
                        <a:cubicBezTo>
                          <a:pt x="25" y="37"/>
                          <a:pt x="25" y="37"/>
                          <a:pt x="25" y="37"/>
                        </a:cubicBezTo>
                        <a:cubicBezTo>
                          <a:pt x="17" y="22"/>
                          <a:pt x="7" y="9"/>
                          <a:pt x="0"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1" name="Freeform 279">
                    <a:extLst>
                      <a:ext uri="{FF2B5EF4-FFF2-40B4-BE49-F238E27FC236}">
                        <a16:creationId xmlns:a16="http://schemas.microsoft.com/office/drawing/2014/main" xmlns="" id="{1736E119-F9AB-4025-8432-8E6050E0BFA4}"/>
                      </a:ext>
                    </a:extLst>
                  </p:cNvPr>
                  <p:cNvSpPr>
                    <a:spLocks/>
                  </p:cNvSpPr>
                  <p:nvPr/>
                </p:nvSpPr>
                <p:spPr bwMode="auto">
                  <a:xfrm>
                    <a:off x="1642914" y="4069779"/>
                    <a:ext cx="177800" cy="117475"/>
                  </a:xfrm>
                  <a:custGeom>
                    <a:avLst/>
                    <a:gdLst>
                      <a:gd name="T0" fmla="*/ 0 w 64"/>
                      <a:gd name="T1" fmla="*/ 0 h 42"/>
                      <a:gd name="T2" fmla="*/ 26 w 64"/>
                      <a:gd name="T3" fmla="*/ 42 h 42"/>
                      <a:gd name="T4" fmla="*/ 64 w 64"/>
                      <a:gd name="T5" fmla="*/ 42 h 42"/>
                      <a:gd name="T6" fmla="*/ 63 w 64"/>
                      <a:gd name="T7" fmla="*/ 41 h 42"/>
                      <a:gd name="T8" fmla="*/ 26 w 64"/>
                      <a:gd name="T9" fmla="*/ 41 h 42"/>
                      <a:gd name="T10" fmla="*/ 1 w 64"/>
                      <a:gd name="T11" fmla="*/ 0 h 42"/>
                      <a:gd name="T12" fmla="*/ 0 w 64"/>
                      <a:gd name="T13" fmla="*/ 0 h 42"/>
                    </a:gdLst>
                    <a:ahLst/>
                    <a:cxnLst>
                      <a:cxn ang="0">
                        <a:pos x="T0" y="T1"/>
                      </a:cxn>
                      <a:cxn ang="0">
                        <a:pos x="T2" y="T3"/>
                      </a:cxn>
                      <a:cxn ang="0">
                        <a:pos x="T4" y="T5"/>
                      </a:cxn>
                      <a:cxn ang="0">
                        <a:pos x="T6" y="T7"/>
                      </a:cxn>
                      <a:cxn ang="0">
                        <a:pos x="T8" y="T9"/>
                      </a:cxn>
                      <a:cxn ang="0">
                        <a:pos x="T10" y="T11"/>
                      </a:cxn>
                      <a:cxn ang="0">
                        <a:pos x="T12" y="T13"/>
                      </a:cxn>
                    </a:cxnLst>
                    <a:rect l="0" t="0" r="r" b="b"/>
                    <a:pathLst>
                      <a:path w="64" h="42">
                        <a:moveTo>
                          <a:pt x="0" y="0"/>
                        </a:moveTo>
                        <a:cubicBezTo>
                          <a:pt x="7" y="10"/>
                          <a:pt x="18" y="25"/>
                          <a:pt x="26" y="42"/>
                        </a:cubicBezTo>
                        <a:cubicBezTo>
                          <a:pt x="64" y="42"/>
                          <a:pt x="64" y="42"/>
                          <a:pt x="64" y="42"/>
                        </a:cubicBezTo>
                        <a:cubicBezTo>
                          <a:pt x="64" y="42"/>
                          <a:pt x="64" y="42"/>
                          <a:pt x="63" y="41"/>
                        </a:cubicBezTo>
                        <a:cubicBezTo>
                          <a:pt x="26" y="41"/>
                          <a:pt x="26" y="41"/>
                          <a:pt x="26" y="41"/>
                        </a:cubicBezTo>
                        <a:cubicBezTo>
                          <a:pt x="18" y="25"/>
                          <a:pt x="8" y="10"/>
                          <a:pt x="1" y="0"/>
                        </a:cubicBezTo>
                        <a:cubicBezTo>
                          <a:pt x="0" y="0"/>
                          <a:pt x="0" y="0"/>
                          <a:pt x="0"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280">
                    <a:extLst>
                      <a:ext uri="{FF2B5EF4-FFF2-40B4-BE49-F238E27FC236}">
                        <a16:creationId xmlns:a16="http://schemas.microsoft.com/office/drawing/2014/main" xmlns="" id="{BF8820C9-BCDF-46CC-ABFB-CA0E1D6A5256}"/>
                      </a:ext>
                    </a:extLst>
                  </p:cNvPr>
                  <p:cNvSpPr>
                    <a:spLocks/>
                  </p:cNvSpPr>
                  <p:nvPr/>
                </p:nvSpPr>
                <p:spPr bwMode="auto">
                  <a:xfrm>
                    <a:off x="1646089" y="4069779"/>
                    <a:ext cx="173038" cy="114300"/>
                  </a:xfrm>
                  <a:custGeom>
                    <a:avLst/>
                    <a:gdLst>
                      <a:gd name="T0" fmla="*/ 0 w 62"/>
                      <a:gd name="T1" fmla="*/ 0 h 41"/>
                      <a:gd name="T2" fmla="*/ 25 w 62"/>
                      <a:gd name="T3" fmla="*/ 41 h 41"/>
                      <a:gd name="T4" fmla="*/ 62 w 62"/>
                      <a:gd name="T5" fmla="*/ 41 h 41"/>
                      <a:gd name="T6" fmla="*/ 0 w 62"/>
                      <a:gd name="T7" fmla="*/ 0 h 41"/>
                    </a:gdLst>
                    <a:ahLst/>
                    <a:cxnLst>
                      <a:cxn ang="0">
                        <a:pos x="T0" y="T1"/>
                      </a:cxn>
                      <a:cxn ang="0">
                        <a:pos x="T2" y="T3"/>
                      </a:cxn>
                      <a:cxn ang="0">
                        <a:pos x="T4" y="T5"/>
                      </a:cxn>
                      <a:cxn ang="0">
                        <a:pos x="T6" y="T7"/>
                      </a:cxn>
                    </a:cxnLst>
                    <a:rect l="0" t="0" r="r" b="b"/>
                    <a:pathLst>
                      <a:path w="62" h="41">
                        <a:moveTo>
                          <a:pt x="0" y="0"/>
                        </a:moveTo>
                        <a:cubicBezTo>
                          <a:pt x="7" y="10"/>
                          <a:pt x="17" y="25"/>
                          <a:pt x="25" y="41"/>
                        </a:cubicBezTo>
                        <a:cubicBezTo>
                          <a:pt x="62" y="41"/>
                          <a:pt x="62" y="41"/>
                          <a:pt x="62" y="41"/>
                        </a:cubicBezTo>
                        <a:cubicBezTo>
                          <a:pt x="48" y="20"/>
                          <a:pt x="25" y="5"/>
                          <a:pt x="0"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281">
                    <a:extLst>
                      <a:ext uri="{FF2B5EF4-FFF2-40B4-BE49-F238E27FC236}">
                        <a16:creationId xmlns:a16="http://schemas.microsoft.com/office/drawing/2014/main" xmlns="" id="{C86CF259-3528-4721-85ED-A6BA41672166}"/>
                      </a:ext>
                    </a:extLst>
                  </p:cNvPr>
                  <p:cNvSpPr>
                    <a:spLocks/>
                  </p:cNvSpPr>
                  <p:nvPr/>
                </p:nvSpPr>
                <p:spPr bwMode="auto">
                  <a:xfrm>
                    <a:off x="1728639" y="4363467"/>
                    <a:ext cx="139700" cy="106363"/>
                  </a:xfrm>
                  <a:custGeom>
                    <a:avLst/>
                    <a:gdLst>
                      <a:gd name="T0" fmla="*/ 50 w 50"/>
                      <a:gd name="T1" fmla="*/ 0 h 38"/>
                      <a:gd name="T2" fmla="*/ 50 w 50"/>
                      <a:gd name="T3" fmla="*/ 0 h 38"/>
                      <a:gd name="T4" fmla="*/ 40 w 50"/>
                      <a:gd name="T5" fmla="*/ 37 h 38"/>
                      <a:gd name="T6" fmla="*/ 0 w 50"/>
                      <a:gd name="T7" fmla="*/ 37 h 38"/>
                      <a:gd name="T8" fmla="*/ 0 w 50"/>
                      <a:gd name="T9" fmla="*/ 38 h 38"/>
                      <a:gd name="T10" fmla="*/ 40 w 50"/>
                      <a:gd name="T11" fmla="*/ 38 h 38"/>
                      <a:gd name="T12" fmla="*/ 50 w 50"/>
                      <a:gd name="T13" fmla="*/ 0 h 38"/>
                    </a:gdLst>
                    <a:ahLst/>
                    <a:cxnLst>
                      <a:cxn ang="0">
                        <a:pos x="T0" y="T1"/>
                      </a:cxn>
                      <a:cxn ang="0">
                        <a:pos x="T2" y="T3"/>
                      </a:cxn>
                      <a:cxn ang="0">
                        <a:pos x="T4" y="T5"/>
                      </a:cxn>
                      <a:cxn ang="0">
                        <a:pos x="T6" y="T7"/>
                      </a:cxn>
                      <a:cxn ang="0">
                        <a:pos x="T8" y="T9"/>
                      </a:cxn>
                      <a:cxn ang="0">
                        <a:pos x="T10" y="T11"/>
                      </a:cxn>
                      <a:cxn ang="0">
                        <a:pos x="T12" y="T13"/>
                      </a:cxn>
                    </a:cxnLst>
                    <a:rect l="0" t="0" r="r" b="b"/>
                    <a:pathLst>
                      <a:path w="50" h="38">
                        <a:moveTo>
                          <a:pt x="50" y="0"/>
                        </a:moveTo>
                        <a:cubicBezTo>
                          <a:pt x="50" y="0"/>
                          <a:pt x="50" y="0"/>
                          <a:pt x="50" y="0"/>
                        </a:cubicBezTo>
                        <a:cubicBezTo>
                          <a:pt x="49" y="13"/>
                          <a:pt x="46" y="25"/>
                          <a:pt x="40" y="37"/>
                        </a:cubicBezTo>
                        <a:cubicBezTo>
                          <a:pt x="0" y="37"/>
                          <a:pt x="0" y="37"/>
                          <a:pt x="0" y="37"/>
                        </a:cubicBezTo>
                        <a:cubicBezTo>
                          <a:pt x="0" y="37"/>
                          <a:pt x="0" y="38"/>
                          <a:pt x="0" y="38"/>
                        </a:cubicBezTo>
                        <a:cubicBezTo>
                          <a:pt x="40" y="38"/>
                          <a:pt x="40" y="38"/>
                          <a:pt x="40" y="38"/>
                        </a:cubicBezTo>
                        <a:cubicBezTo>
                          <a:pt x="46" y="26"/>
                          <a:pt x="49" y="13"/>
                          <a:pt x="50"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282">
                    <a:extLst>
                      <a:ext uri="{FF2B5EF4-FFF2-40B4-BE49-F238E27FC236}">
                        <a16:creationId xmlns:a16="http://schemas.microsoft.com/office/drawing/2014/main" xmlns="" id="{1BE8005C-E601-417C-A359-6907A541AF08}"/>
                      </a:ext>
                    </a:extLst>
                  </p:cNvPr>
                  <p:cNvSpPr>
                    <a:spLocks/>
                  </p:cNvSpPr>
                  <p:nvPr/>
                </p:nvSpPr>
                <p:spPr bwMode="auto">
                  <a:xfrm>
                    <a:off x="1728638" y="4363467"/>
                    <a:ext cx="157163" cy="103188"/>
                  </a:xfrm>
                  <a:custGeom>
                    <a:avLst/>
                    <a:gdLst>
                      <a:gd name="T0" fmla="*/ 50 w 50"/>
                      <a:gd name="T1" fmla="*/ 0 h 37"/>
                      <a:gd name="T2" fmla="*/ 8 w 50"/>
                      <a:gd name="T3" fmla="*/ 0 h 37"/>
                      <a:gd name="T4" fmla="*/ 0 w 50"/>
                      <a:gd name="T5" fmla="*/ 37 h 37"/>
                      <a:gd name="T6" fmla="*/ 40 w 50"/>
                      <a:gd name="T7" fmla="*/ 37 h 37"/>
                      <a:gd name="T8" fmla="*/ 50 w 50"/>
                      <a:gd name="T9" fmla="*/ 0 h 37"/>
                    </a:gdLst>
                    <a:ahLst/>
                    <a:cxnLst>
                      <a:cxn ang="0">
                        <a:pos x="T0" y="T1"/>
                      </a:cxn>
                      <a:cxn ang="0">
                        <a:pos x="T2" y="T3"/>
                      </a:cxn>
                      <a:cxn ang="0">
                        <a:pos x="T4" y="T5"/>
                      </a:cxn>
                      <a:cxn ang="0">
                        <a:pos x="T6" y="T7"/>
                      </a:cxn>
                      <a:cxn ang="0">
                        <a:pos x="T8" y="T9"/>
                      </a:cxn>
                    </a:cxnLst>
                    <a:rect l="0" t="0" r="r" b="b"/>
                    <a:pathLst>
                      <a:path w="50" h="37">
                        <a:moveTo>
                          <a:pt x="50" y="0"/>
                        </a:moveTo>
                        <a:cubicBezTo>
                          <a:pt x="8" y="0"/>
                          <a:pt x="8" y="0"/>
                          <a:pt x="8" y="0"/>
                        </a:cubicBezTo>
                        <a:cubicBezTo>
                          <a:pt x="7" y="12"/>
                          <a:pt x="5" y="24"/>
                          <a:pt x="0" y="37"/>
                        </a:cubicBezTo>
                        <a:cubicBezTo>
                          <a:pt x="40" y="37"/>
                          <a:pt x="40" y="37"/>
                          <a:pt x="40" y="37"/>
                        </a:cubicBezTo>
                        <a:cubicBezTo>
                          <a:pt x="46" y="25"/>
                          <a:pt x="49" y="13"/>
                          <a:pt x="50"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5" name="Freeform 283">
                    <a:extLst>
                      <a:ext uri="{FF2B5EF4-FFF2-40B4-BE49-F238E27FC236}">
                        <a16:creationId xmlns:a16="http://schemas.microsoft.com/office/drawing/2014/main" xmlns="" id="{16B2153D-D70B-4E3D-A4EC-77887C3CB95D}"/>
                      </a:ext>
                    </a:extLst>
                  </p:cNvPr>
                  <p:cNvSpPr>
                    <a:spLocks/>
                  </p:cNvSpPr>
                  <p:nvPr/>
                </p:nvSpPr>
                <p:spPr bwMode="auto">
                  <a:xfrm>
                    <a:off x="1728639" y="4220592"/>
                    <a:ext cx="139700" cy="109538"/>
                  </a:xfrm>
                  <a:custGeom>
                    <a:avLst/>
                    <a:gdLst>
                      <a:gd name="T0" fmla="*/ 0 w 50"/>
                      <a:gd name="T1" fmla="*/ 0 h 39"/>
                      <a:gd name="T2" fmla="*/ 0 w 50"/>
                      <a:gd name="T3" fmla="*/ 0 h 39"/>
                      <a:gd name="T4" fmla="*/ 8 w 50"/>
                      <a:gd name="T5" fmla="*/ 39 h 39"/>
                      <a:gd name="T6" fmla="*/ 50 w 50"/>
                      <a:gd name="T7" fmla="*/ 39 h 39"/>
                      <a:gd name="T8" fmla="*/ 50 w 50"/>
                      <a:gd name="T9" fmla="*/ 38 h 39"/>
                      <a:gd name="T10" fmla="*/ 8 w 50"/>
                      <a:gd name="T11" fmla="*/ 38 h 39"/>
                      <a:gd name="T12" fmla="*/ 0 w 50"/>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50" h="39">
                        <a:moveTo>
                          <a:pt x="0" y="0"/>
                        </a:moveTo>
                        <a:cubicBezTo>
                          <a:pt x="0" y="0"/>
                          <a:pt x="0" y="0"/>
                          <a:pt x="0" y="0"/>
                        </a:cubicBezTo>
                        <a:cubicBezTo>
                          <a:pt x="4" y="13"/>
                          <a:pt x="7" y="26"/>
                          <a:pt x="8" y="39"/>
                        </a:cubicBezTo>
                        <a:cubicBezTo>
                          <a:pt x="50" y="39"/>
                          <a:pt x="50" y="39"/>
                          <a:pt x="50" y="39"/>
                        </a:cubicBezTo>
                        <a:cubicBezTo>
                          <a:pt x="50" y="38"/>
                          <a:pt x="50" y="38"/>
                          <a:pt x="50" y="38"/>
                        </a:cubicBezTo>
                        <a:cubicBezTo>
                          <a:pt x="8" y="38"/>
                          <a:pt x="8" y="38"/>
                          <a:pt x="8" y="38"/>
                        </a:cubicBezTo>
                        <a:cubicBezTo>
                          <a:pt x="7" y="26"/>
                          <a:pt x="5" y="13"/>
                          <a:pt x="0"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284">
                    <a:extLst>
                      <a:ext uri="{FF2B5EF4-FFF2-40B4-BE49-F238E27FC236}">
                        <a16:creationId xmlns:a16="http://schemas.microsoft.com/office/drawing/2014/main" xmlns="" id="{95B38CDC-034F-46C2-8F35-E8740BB684C7}"/>
                      </a:ext>
                    </a:extLst>
                  </p:cNvPr>
                  <p:cNvSpPr>
                    <a:spLocks/>
                  </p:cNvSpPr>
                  <p:nvPr/>
                </p:nvSpPr>
                <p:spPr bwMode="auto">
                  <a:xfrm>
                    <a:off x="1728638" y="4220592"/>
                    <a:ext cx="150813" cy="106363"/>
                  </a:xfrm>
                  <a:custGeom>
                    <a:avLst/>
                    <a:gdLst>
                      <a:gd name="T0" fmla="*/ 40 w 50"/>
                      <a:gd name="T1" fmla="*/ 0 h 38"/>
                      <a:gd name="T2" fmla="*/ 0 w 50"/>
                      <a:gd name="T3" fmla="*/ 0 h 38"/>
                      <a:gd name="T4" fmla="*/ 8 w 50"/>
                      <a:gd name="T5" fmla="*/ 38 h 38"/>
                      <a:gd name="T6" fmla="*/ 50 w 50"/>
                      <a:gd name="T7" fmla="*/ 38 h 38"/>
                      <a:gd name="T8" fmla="*/ 40 w 50"/>
                      <a:gd name="T9" fmla="*/ 0 h 38"/>
                    </a:gdLst>
                    <a:ahLst/>
                    <a:cxnLst>
                      <a:cxn ang="0">
                        <a:pos x="T0" y="T1"/>
                      </a:cxn>
                      <a:cxn ang="0">
                        <a:pos x="T2" y="T3"/>
                      </a:cxn>
                      <a:cxn ang="0">
                        <a:pos x="T4" y="T5"/>
                      </a:cxn>
                      <a:cxn ang="0">
                        <a:pos x="T6" y="T7"/>
                      </a:cxn>
                      <a:cxn ang="0">
                        <a:pos x="T8" y="T9"/>
                      </a:cxn>
                    </a:cxnLst>
                    <a:rect l="0" t="0" r="r" b="b"/>
                    <a:pathLst>
                      <a:path w="50" h="38">
                        <a:moveTo>
                          <a:pt x="40" y="0"/>
                        </a:moveTo>
                        <a:cubicBezTo>
                          <a:pt x="0" y="0"/>
                          <a:pt x="0" y="0"/>
                          <a:pt x="0" y="0"/>
                        </a:cubicBezTo>
                        <a:cubicBezTo>
                          <a:pt x="5" y="13"/>
                          <a:pt x="7" y="26"/>
                          <a:pt x="8" y="38"/>
                        </a:cubicBezTo>
                        <a:cubicBezTo>
                          <a:pt x="50" y="38"/>
                          <a:pt x="50" y="38"/>
                          <a:pt x="50" y="38"/>
                        </a:cubicBezTo>
                        <a:cubicBezTo>
                          <a:pt x="49" y="25"/>
                          <a:pt x="46" y="12"/>
                          <a:pt x="40"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Rectangle 286">
                    <a:extLst>
                      <a:ext uri="{FF2B5EF4-FFF2-40B4-BE49-F238E27FC236}">
                        <a16:creationId xmlns:a16="http://schemas.microsoft.com/office/drawing/2014/main" xmlns="" id="{7FE10B2D-4C6F-4B1C-B5E1-48C17E52E712}"/>
                      </a:ext>
                    </a:extLst>
                  </p:cNvPr>
                  <p:cNvSpPr>
                    <a:spLocks noChangeArrowheads="1"/>
                  </p:cNvSpPr>
                  <p:nvPr/>
                </p:nvSpPr>
                <p:spPr bwMode="auto">
                  <a:xfrm>
                    <a:off x="1349227" y="4550792"/>
                    <a:ext cx="36513" cy="136525"/>
                  </a:xfrm>
                  <a:prstGeom prst="rect">
                    <a:avLst/>
                  </a:prstGeom>
                  <a:solidFill>
                    <a:srgbClr val="C0181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9" name="Rectangle 287">
                    <a:extLst>
                      <a:ext uri="{FF2B5EF4-FFF2-40B4-BE49-F238E27FC236}">
                        <a16:creationId xmlns:a16="http://schemas.microsoft.com/office/drawing/2014/main" xmlns="" id="{98676A61-CE28-4764-994D-BD9348B90726}"/>
                      </a:ext>
                    </a:extLst>
                  </p:cNvPr>
                  <p:cNvSpPr>
                    <a:spLocks noChangeArrowheads="1"/>
                  </p:cNvSpPr>
                  <p:nvPr/>
                </p:nvSpPr>
                <p:spPr bwMode="auto">
                  <a:xfrm>
                    <a:off x="1282552" y="4550792"/>
                    <a:ext cx="36513" cy="136525"/>
                  </a:xfrm>
                  <a:prstGeom prst="rect">
                    <a:avLst/>
                  </a:prstGeom>
                  <a:solidFill>
                    <a:srgbClr val="C0181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Rectangle 288">
                    <a:extLst>
                      <a:ext uri="{FF2B5EF4-FFF2-40B4-BE49-F238E27FC236}">
                        <a16:creationId xmlns:a16="http://schemas.microsoft.com/office/drawing/2014/main" xmlns="" id="{34CEB1A0-831E-446C-8074-D7D6C6EF356F}"/>
                      </a:ext>
                    </a:extLst>
                  </p:cNvPr>
                  <p:cNvSpPr>
                    <a:spLocks noChangeArrowheads="1"/>
                  </p:cNvSpPr>
                  <p:nvPr/>
                </p:nvSpPr>
                <p:spPr bwMode="auto">
                  <a:xfrm>
                    <a:off x="1415902" y="4550792"/>
                    <a:ext cx="36513" cy="136525"/>
                  </a:xfrm>
                  <a:prstGeom prst="rect">
                    <a:avLst/>
                  </a:prstGeom>
                  <a:solidFill>
                    <a:srgbClr val="C0181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289">
                    <a:extLst>
                      <a:ext uri="{FF2B5EF4-FFF2-40B4-BE49-F238E27FC236}">
                        <a16:creationId xmlns:a16="http://schemas.microsoft.com/office/drawing/2014/main" xmlns="" id="{6AD1B44F-8E6D-47DD-A823-9C1833C0B204}"/>
                      </a:ext>
                    </a:extLst>
                  </p:cNvPr>
                  <p:cNvSpPr>
                    <a:spLocks noEditPoints="1"/>
                  </p:cNvSpPr>
                  <p:nvPr/>
                </p:nvSpPr>
                <p:spPr bwMode="auto">
                  <a:xfrm>
                    <a:off x="1190477" y="4033267"/>
                    <a:ext cx="798513" cy="738188"/>
                  </a:xfrm>
                  <a:custGeom>
                    <a:avLst/>
                    <a:gdLst>
                      <a:gd name="T0" fmla="*/ 249 w 286"/>
                      <a:gd name="T1" fmla="*/ 150 h 264"/>
                      <a:gd name="T2" fmla="*/ 253 w 286"/>
                      <a:gd name="T3" fmla="*/ 131 h 264"/>
                      <a:gd name="T4" fmla="*/ 250 w 286"/>
                      <a:gd name="T5" fmla="*/ 82 h 264"/>
                      <a:gd name="T6" fmla="*/ 227 w 286"/>
                      <a:gd name="T7" fmla="*/ 38 h 264"/>
                      <a:gd name="T8" fmla="*/ 187 w 286"/>
                      <a:gd name="T9" fmla="*/ 9 h 264"/>
                      <a:gd name="T10" fmla="*/ 139 w 286"/>
                      <a:gd name="T11" fmla="*/ 0 h 264"/>
                      <a:gd name="T12" fmla="*/ 49 w 286"/>
                      <a:gd name="T13" fmla="*/ 52 h 264"/>
                      <a:gd name="T14" fmla="*/ 0 w 286"/>
                      <a:gd name="T15" fmla="*/ 155 h 264"/>
                      <a:gd name="T16" fmla="*/ 286 w 286"/>
                      <a:gd name="T17" fmla="*/ 264 h 264"/>
                      <a:gd name="T18" fmla="*/ 247 w 286"/>
                      <a:gd name="T19" fmla="*/ 155 h 264"/>
                      <a:gd name="T20" fmla="*/ 243 w 286"/>
                      <a:gd name="T21" fmla="*/ 106 h 264"/>
                      <a:gd name="T22" fmla="*/ 193 w 286"/>
                      <a:gd name="T23" fmla="*/ 67 h 264"/>
                      <a:gd name="T24" fmla="*/ 243 w 286"/>
                      <a:gd name="T25" fmla="*/ 118 h 264"/>
                      <a:gd name="T26" fmla="*/ 193 w 286"/>
                      <a:gd name="T27" fmla="*/ 155 h 264"/>
                      <a:gd name="T28" fmla="*/ 243 w 286"/>
                      <a:gd name="T29" fmla="*/ 118 h 264"/>
                      <a:gd name="T30" fmla="*/ 188 w 286"/>
                      <a:gd name="T31" fmla="*/ 55 h 264"/>
                      <a:gd name="T32" fmla="*/ 226 w 286"/>
                      <a:gd name="T33" fmla="*/ 55 h 264"/>
                      <a:gd name="T34" fmla="*/ 174 w 286"/>
                      <a:gd name="T35" fmla="*/ 55 h 264"/>
                      <a:gd name="T36" fmla="*/ 149 w 286"/>
                      <a:gd name="T37" fmla="*/ 17 h 264"/>
                      <a:gd name="T38" fmla="*/ 180 w 286"/>
                      <a:gd name="T39" fmla="*/ 67 h 264"/>
                      <a:gd name="T40" fmla="*/ 149 w 286"/>
                      <a:gd name="T41" fmla="*/ 106 h 264"/>
                      <a:gd name="T42" fmla="*/ 149 w 286"/>
                      <a:gd name="T43" fmla="*/ 118 h 264"/>
                      <a:gd name="T44" fmla="*/ 180 w 286"/>
                      <a:gd name="T45" fmla="*/ 155 h 264"/>
                      <a:gd name="T46" fmla="*/ 149 w 286"/>
                      <a:gd name="T47" fmla="*/ 118 h 264"/>
                      <a:gd name="T48" fmla="*/ 107 w 286"/>
                      <a:gd name="T49" fmla="*/ 67 h 264"/>
                      <a:gd name="T50" fmla="*/ 137 w 286"/>
                      <a:gd name="T51" fmla="*/ 106 h 264"/>
                      <a:gd name="T52" fmla="*/ 137 w 286"/>
                      <a:gd name="T53" fmla="*/ 118 h 264"/>
                      <a:gd name="T54" fmla="*/ 107 w 286"/>
                      <a:gd name="T55" fmla="*/ 155 h 264"/>
                      <a:gd name="T56" fmla="*/ 137 w 286"/>
                      <a:gd name="T57" fmla="*/ 118 h 264"/>
                      <a:gd name="T58" fmla="*/ 137 w 286"/>
                      <a:gd name="T59" fmla="*/ 17 h 264"/>
                      <a:gd name="T60" fmla="*/ 112 w 286"/>
                      <a:gd name="T61" fmla="*/ 55 h 264"/>
                      <a:gd name="T62" fmla="*/ 99 w 286"/>
                      <a:gd name="T63" fmla="*/ 55 h 264"/>
                      <a:gd name="T64" fmla="*/ 125 w 286"/>
                      <a:gd name="T65" fmla="*/ 13 h 264"/>
                      <a:gd name="T66" fmla="*/ 94 w 286"/>
                      <a:gd name="T67" fmla="*/ 67 h 264"/>
                      <a:gd name="T68" fmla="*/ 43 w 286"/>
                      <a:gd name="T69" fmla="*/ 106 h 264"/>
                      <a:gd name="T70" fmla="*/ 86 w 286"/>
                      <a:gd name="T71" fmla="*/ 118 h 264"/>
                      <a:gd name="T72" fmla="*/ 53 w 286"/>
                      <a:gd name="T73" fmla="*/ 155 h 264"/>
                      <a:gd name="T74" fmla="*/ 86 w 286"/>
                      <a:gd name="T75" fmla="*/ 118 h 264"/>
                      <a:gd name="T76" fmla="*/ 13 w 286"/>
                      <a:gd name="T77" fmla="*/ 250 h 264"/>
                      <a:gd name="T78" fmla="*/ 274 w 286"/>
                      <a:gd name="T79" fmla="*/ 16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86" h="264">
                        <a:moveTo>
                          <a:pt x="247" y="155"/>
                        </a:moveTo>
                        <a:cubicBezTo>
                          <a:pt x="247" y="155"/>
                          <a:pt x="248" y="150"/>
                          <a:pt x="249" y="150"/>
                        </a:cubicBezTo>
                        <a:cubicBezTo>
                          <a:pt x="249" y="148"/>
                          <a:pt x="250" y="146"/>
                          <a:pt x="250" y="144"/>
                        </a:cubicBezTo>
                        <a:cubicBezTo>
                          <a:pt x="252" y="140"/>
                          <a:pt x="252" y="135"/>
                          <a:pt x="253" y="131"/>
                        </a:cubicBezTo>
                        <a:cubicBezTo>
                          <a:pt x="254" y="123"/>
                          <a:pt x="255" y="115"/>
                          <a:pt x="254" y="106"/>
                        </a:cubicBezTo>
                        <a:cubicBezTo>
                          <a:pt x="254" y="98"/>
                          <a:pt x="253" y="90"/>
                          <a:pt x="250" y="82"/>
                        </a:cubicBezTo>
                        <a:cubicBezTo>
                          <a:pt x="248" y="73"/>
                          <a:pt x="245" y="66"/>
                          <a:pt x="241" y="58"/>
                        </a:cubicBezTo>
                        <a:cubicBezTo>
                          <a:pt x="237" y="51"/>
                          <a:pt x="233" y="44"/>
                          <a:pt x="227" y="38"/>
                        </a:cubicBezTo>
                        <a:cubicBezTo>
                          <a:pt x="222" y="32"/>
                          <a:pt x="216" y="26"/>
                          <a:pt x="209" y="21"/>
                        </a:cubicBezTo>
                        <a:cubicBezTo>
                          <a:pt x="202" y="17"/>
                          <a:pt x="195" y="13"/>
                          <a:pt x="187" y="9"/>
                        </a:cubicBezTo>
                        <a:cubicBezTo>
                          <a:pt x="180" y="6"/>
                          <a:pt x="172" y="4"/>
                          <a:pt x="164" y="2"/>
                        </a:cubicBezTo>
                        <a:cubicBezTo>
                          <a:pt x="156" y="0"/>
                          <a:pt x="147" y="0"/>
                          <a:pt x="139" y="0"/>
                        </a:cubicBezTo>
                        <a:cubicBezTo>
                          <a:pt x="138" y="0"/>
                          <a:pt x="138" y="0"/>
                          <a:pt x="138" y="0"/>
                        </a:cubicBezTo>
                        <a:cubicBezTo>
                          <a:pt x="102" y="2"/>
                          <a:pt x="68" y="22"/>
                          <a:pt x="49" y="52"/>
                        </a:cubicBezTo>
                        <a:cubicBezTo>
                          <a:pt x="30" y="83"/>
                          <a:pt x="26" y="122"/>
                          <a:pt x="40" y="155"/>
                        </a:cubicBezTo>
                        <a:cubicBezTo>
                          <a:pt x="27" y="155"/>
                          <a:pt x="13" y="155"/>
                          <a:pt x="0" y="155"/>
                        </a:cubicBezTo>
                        <a:cubicBezTo>
                          <a:pt x="0" y="192"/>
                          <a:pt x="0" y="228"/>
                          <a:pt x="0" y="264"/>
                        </a:cubicBezTo>
                        <a:cubicBezTo>
                          <a:pt x="96" y="264"/>
                          <a:pt x="191" y="264"/>
                          <a:pt x="286" y="264"/>
                        </a:cubicBezTo>
                        <a:cubicBezTo>
                          <a:pt x="286" y="228"/>
                          <a:pt x="286" y="192"/>
                          <a:pt x="286" y="155"/>
                        </a:cubicBezTo>
                        <a:cubicBezTo>
                          <a:pt x="273" y="155"/>
                          <a:pt x="260" y="155"/>
                          <a:pt x="247" y="155"/>
                        </a:cubicBezTo>
                        <a:close/>
                        <a:moveTo>
                          <a:pt x="233" y="67"/>
                        </a:moveTo>
                        <a:cubicBezTo>
                          <a:pt x="239" y="79"/>
                          <a:pt x="242" y="92"/>
                          <a:pt x="243" y="106"/>
                        </a:cubicBezTo>
                        <a:cubicBezTo>
                          <a:pt x="201" y="106"/>
                          <a:pt x="201" y="106"/>
                          <a:pt x="201" y="106"/>
                        </a:cubicBezTo>
                        <a:cubicBezTo>
                          <a:pt x="200" y="93"/>
                          <a:pt x="197" y="80"/>
                          <a:pt x="193" y="67"/>
                        </a:cubicBezTo>
                        <a:lnTo>
                          <a:pt x="233" y="67"/>
                        </a:lnTo>
                        <a:close/>
                        <a:moveTo>
                          <a:pt x="243" y="118"/>
                        </a:moveTo>
                        <a:cubicBezTo>
                          <a:pt x="242" y="131"/>
                          <a:pt x="239" y="144"/>
                          <a:pt x="233" y="155"/>
                        </a:cubicBezTo>
                        <a:cubicBezTo>
                          <a:pt x="193" y="155"/>
                          <a:pt x="193" y="155"/>
                          <a:pt x="193" y="155"/>
                        </a:cubicBezTo>
                        <a:cubicBezTo>
                          <a:pt x="198" y="143"/>
                          <a:pt x="200" y="130"/>
                          <a:pt x="201" y="118"/>
                        </a:cubicBezTo>
                        <a:lnTo>
                          <a:pt x="243" y="118"/>
                        </a:lnTo>
                        <a:close/>
                        <a:moveTo>
                          <a:pt x="226" y="55"/>
                        </a:moveTo>
                        <a:cubicBezTo>
                          <a:pt x="188" y="55"/>
                          <a:pt x="188" y="55"/>
                          <a:pt x="188" y="55"/>
                        </a:cubicBezTo>
                        <a:cubicBezTo>
                          <a:pt x="180" y="38"/>
                          <a:pt x="169" y="23"/>
                          <a:pt x="162" y="13"/>
                        </a:cubicBezTo>
                        <a:cubicBezTo>
                          <a:pt x="188" y="18"/>
                          <a:pt x="211" y="33"/>
                          <a:pt x="226" y="55"/>
                        </a:cubicBezTo>
                        <a:close/>
                        <a:moveTo>
                          <a:pt x="149" y="17"/>
                        </a:moveTo>
                        <a:cubicBezTo>
                          <a:pt x="156" y="26"/>
                          <a:pt x="166" y="39"/>
                          <a:pt x="174" y="55"/>
                        </a:cubicBezTo>
                        <a:cubicBezTo>
                          <a:pt x="149" y="55"/>
                          <a:pt x="149" y="55"/>
                          <a:pt x="149" y="55"/>
                        </a:cubicBezTo>
                        <a:lnTo>
                          <a:pt x="149" y="17"/>
                        </a:lnTo>
                        <a:close/>
                        <a:moveTo>
                          <a:pt x="149" y="67"/>
                        </a:moveTo>
                        <a:cubicBezTo>
                          <a:pt x="180" y="67"/>
                          <a:pt x="180" y="67"/>
                          <a:pt x="180" y="67"/>
                        </a:cubicBezTo>
                        <a:cubicBezTo>
                          <a:pt x="185" y="81"/>
                          <a:pt x="188" y="93"/>
                          <a:pt x="189" y="106"/>
                        </a:cubicBezTo>
                        <a:cubicBezTo>
                          <a:pt x="149" y="106"/>
                          <a:pt x="149" y="106"/>
                          <a:pt x="149" y="106"/>
                        </a:cubicBezTo>
                        <a:lnTo>
                          <a:pt x="149" y="67"/>
                        </a:lnTo>
                        <a:close/>
                        <a:moveTo>
                          <a:pt x="149" y="118"/>
                        </a:moveTo>
                        <a:cubicBezTo>
                          <a:pt x="189" y="118"/>
                          <a:pt x="189" y="118"/>
                          <a:pt x="189" y="118"/>
                        </a:cubicBezTo>
                        <a:cubicBezTo>
                          <a:pt x="188" y="130"/>
                          <a:pt x="185" y="142"/>
                          <a:pt x="180" y="155"/>
                        </a:cubicBezTo>
                        <a:cubicBezTo>
                          <a:pt x="149" y="155"/>
                          <a:pt x="149" y="155"/>
                          <a:pt x="149" y="155"/>
                        </a:cubicBezTo>
                        <a:lnTo>
                          <a:pt x="149" y="118"/>
                        </a:lnTo>
                        <a:close/>
                        <a:moveTo>
                          <a:pt x="98" y="106"/>
                        </a:moveTo>
                        <a:cubicBezTo>
                          <a:pt x="98" y="93"/>
                          <a:pt x="101" y="80"/>
                          <a:pt x="107" y="67"/>
                        </a:cubicBezTo>
                        <a:cubicBezTo>
                          <a:pt x="137" y="67"/>
                          <a:pt x="137" y="67"/>
                          <a:pt x="137" y="67"/>
                        </a:cubicBezTo>
                        <a:cubicBezTo>
                          <a:pt x="137" y="106"/>
                          <a:pt x="137" y="106"/>
                          <a:pt x="137" y="106"/>
                        </a:cubicBezTo>
                        <a:lnTo>
                          <a:pt x="98" y="106"/>
                        </a:lnTo>
                        <a:close/>
                        <a:moveTo>
                          <a:pt x="137" y="118"/>
                        </a:moveTo>
                        <a:cubicBezTo>
                          <a:pt x="137" y="155"/>
                          <a:pt x="137" y="155"/>
                          <a:pt x="137" y="155"/>
                        </a:cubicBezTo>
                        <a:cubicBezTo>
                          <a:pt x="107" y="155"/>
                          <a:pt x="107" y="155"/>
                          <a:pt x="107" y="155"/>
                        </a:cubicBezTo>
                        <a:cubicBezTo>
                          <a:pt x="101" y="142"/>
                          <a:pt x="98" y="130"/>
                          <a:pt x="98" y="118"/>
                        </a:cubicBezTo>
                        <a:lnTo>
                          <a:pt x="137" y="118"/>
                        </a:lnTo>
                        <a:close/>
                        <a:moveTo>
                          <a:pt x="112" y="55"/>
                        </a:moveTo>
                        <a:cubicBezTo>
                          <a:pt x="120" y="39"/>
                          <a:pt x="130" y="26"/>
                          <a:pt x="137" y="17"/>
                        </a:cubicBezTo>
                        <a:cubicBezTo>
                          <a:pt x="137" y="55"/>
                          <a:pt x="137" y="55"/>
                          <a:pt x="137" y="55"/>
                        </a:cubicBezTo>
                        <a:lnTo>
                          <a:pt x="112" y="55"/>
                        </a:lnTo>
                        <a:close/>
                        <a:moveTo>
                          <a:pt x="125" y="13"/>
                        </a:moveTo>
                        <a:cubicBezTo>
                          <a:pt x="117" y="23"/>
                          <a:pt x="107" y="38"/>
                          <a:pt x="99" y="55"/>
                        </a:cubicBezTo>
                        <a:cubicBezTo>
                          <a:pt x="60" y="55"/>
                          <a:pt x="60" y="55"/>
                          <a:pt x="60" y="55"/>
                        </a:cubicBezTo>
                        <a:cubicBezTo>
                          <a:pt x="75" y="33"/>
                          <a:pt x="99" y="18"/>
                          <a:pt x="125" y="13"/>
                        </a:cubicBezTo>
                        <a:close/>
                        <a:moveTo>
                          <a:pt x="54" y="67"/>
                        </a:moveTo>
                        <a:cubicBezTo>
                          <a:pt x="94" y="67"/>
                          <a:pt x="94" y="67"/>
                          <a:pt x="94" y="67"/>
                        </a:cubicBezTo>
                        <a:cubicBezTo>
                          <a:pt x="89" y="80"/>
                          <a:pt x="86" y="93"/>
                          <a:pt x="86" y="106"/>
                        </a:cubicBezTo>
                        <a:cubicBezTo>
                          <a:pt x="43" y="106"/>
                          <a:pt x="43" y="106"/>
                          <a:pt x="43" y="106"/>
                        </a:cubicBezTo>
                        <a:cubicBezTo>
                          <a:pt x="44" y="92"/>
                          <a:pt x="48" y="79"/>
                          <a:pt x="54" y="67"/>
                        </a:cubicBezTo>
                        <a:close/>
                        <a:moveTo>
                          <a:pt x="86" y="118"/>
                        </a:moveTo>
                        <a:cubicBezTo>
                          <a:pt x="86" y="130"/>
                          <a:pt x="89" y="143"/>
                          <a:pt x="94" y="155"/>
                        </a:cubicBezTo>
                        <a:cubicBezTo>
                          <a:pt x="53" y="155"/>
                          <a:pt x="53" y="155"/>
                          <a:pt x="53" y="155"/>
                        </a:cubicBezTo>
                        <a:cubicBezTo>
                          <a:pt x="48" y="144"/>
                          <a:pt x="44" y="131"/>
                          <a:pt x="43" y="118"/>
                        </a:cubicBezTo>
                        <a:lnTo>
                          <a:pt x="86" y="118"/>
                        </a:lnTo>
                        <a:close/>
                        <a:moveTo>
                          <a:pt x="274" y="250"/>
                        </a:moveTo>
                        <a:cubicBezTo>
                          <a:pt x="13" y="250"/>
                          <a:pt x="13" y="250"/>
                          <a:pt x="13" y="250"/>
                        </a:cubicBezTo>
                        <a:cubicBezTo>
                          <a:pt x="13" y="167"/>
                          <a:pt x="13" y="167"/>
                          <a:pt x="13" y="167"/>
                        </a:cubicBezTo>
                        <a:cubicBezTo>
                          <a:pt x="274" y="167"/>
                          <a:pt x="274" y="167"/>
                          <a:pt x="274" y="167"/>
                        </a:cubicBezTo>
                        <a:lnTo>
                          <a:pt x="274" y="25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Oval 290">
                    <a:extLst>
                      <a:ext uri="{FF2B5EF4-FFF2-40B4-BE49-F238E27FC236}">
                        <a16:creationId xmlns:a16="http://schemas.microsoft.com/office/drawing/2014/main" xmlns="" id="{BD70B571-ECF4-488D-B4CA-A5E767D55696}"/>
                      </a:ext>
                    </a:extLst>
                  </p:cNvPr>
                  <p:cNvSpPr>
                    <a:spLocks noChangeArrowheads="1"/>
                  </p:cNvSpPr>
                  <p:nvPr/>
                </p:nvSpPr>
                <p:spPr bwMode="auto">
                  <a:xfrm>
                    <a:off x="1804839" y="4561904"/>
                    <a:ext cx="36513" cy="36513"/>
                  </a:xfrm>
                  <a:prstGeom prst="ellipse">
                    <a:avLst/>
                  </a:pr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3" name="Oval 291">
                    <a:extLst>
                      <a:ext uri="{FF2B5EF4-FFF2-40B4-BE49-F238E27FC236}">
                        <a16:creationId xmlns:a16="http://schemas.microsoft.com/office/drawing/2014/main" xmlns="" id="{06DC4F17-C0E6-4944-9A01-FBE3FF462CCE}"/>
                      </a:ext>
                    </a:extLst>
                  </p:cNvPr>
                  <p:cNvSpPr>
                    <a:spLocks noChangeArrowheads="1"/>
                  </p:cNvSpPr>
                  <p:nvPr/>
                </p:nvSpPr>
                <p:spPr bwMode="auto">
                  <a:xfrm>
                    <a:off x="1860402" y="4561904"/>
                    <a:ext cx="36513" cy="36513"/>
                  </a:xfrm>
                  <a:prstGeom prst="ellipse">
                    <a:avLst/>
                  </a:pr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243" name="Group 242">
                <a:extLst>
                  <a:ext uri="{FF2B5EF4-FFF2-40B4-BE49-F238E27FC236}">
                    <a16:creationId xmlns:a16="http://schemas.microsoft.com/office/drawing/2014/main" xmlns="" id="{C85B7368-2462-4700-8AFA-5F599C15975E}"/>
                  </a:ext>
                </a:extLst>
              </p:cNvPr>
              <p:cNvGrpSpPr/>
              <p:nvPr/>
            </p:nvGrpSpPr>
            <p:grpSpPr>
              <a:xfrm>
                <a:off x="3896659" y="4122953"/>
                <a:ext cx="484244" cy="449787"/>
                <a:chOff x="6273800" y="498476"/>
                <a:chExt cx="1673225" cy="1554163"/>
              </a:xfrm>
            </p:grpSpPr>
            <p:sp>
              <p:nvSpPr>
                <p:cNvPr id="244" name="Freeform 25">
                  <a:extLst>
                    <a:ext uri="{FF2B5EF4-FFF2-40B4-BE49-F238E27FC236}">
                      <a16:creationId xmlns:a16="http://schemas.microsoft.com/office/drawing/2014/main" xmlns="" id="{60577394-731E-470F-B3BE-D2D63FA7D03B}"/>
                    </a:ext>
                  </a:extLst>
                </p:cNvPr>
                <p:cNvSpPr>
                  <a:spLocks/>
                </p:cNvSpPr>
                <p:nvPr/>
              </p:nvSpPr>
              <p:spPr bwMode="auto">
                <a:xfrm>
                  <a:off x="7123113" y="571501"/>
                  <a:ext cx="717550" cy="1409700"/>
                </a:xfrm>
                <a:custGeom>
                  <a:avLst/>
                  <a:gdLst>
                    <a:gd name="T0" fmla="*/ 238 w 452"/>
                    <a:gd name="T1" fmla="*/ 131 h 888"/>
                    <a:gd name="T2" fmla="*/ 238 w 452"/>
                    <a:gd name="T3" fmla="*/ 0 h 888"/>
                    <a:gd name="T4" fmla="*/ 0 w 452"/>
                    <a:gd name="T5" fmla="*/ 0 h 888"/>
                    <a:gd name="T6" fmla="*/ 0 w 452"/>
                    <a:gd name="T7" fmla="*/ 727 h 888"/>
                    <a:gd name="T8" fmla="*/ 89 w 452"/>
                    <a:gd name="T9" fmla="*/ 727 h 888"/>
                    <a:gd name="T10" fmla="*/ 89 w 452"/>
                    <a:gd name="T11" fmla="*/ 888 h 888"/>
                    <a:gd name="T12" fmla="*/ 182 w 452"/>
                    <a:gd name="T13" fmla="*/ 888 h 888"/>
                    <a:gd name="T14" fmla="*/ 238 w 452"/>
                    <a:gd name="T15" fmla="*/ 888 h 888"/>
                    <a:gd name="T16" fmla="*/ 452 w 452"/>
                    <a:gd name="T17" fmla="*/ 888 h 888"/>
                    <a:gd name="T18" fmla="*/ 452 w 452"/>
                    <a:gd name="T19" fmla="*/ 131 h 888"/>
                    <a:gd name="T20" fmla="*/ 238 w 452"/>
                    <a:gd name="T21" fmla="*/ 131 h 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2" h="888">
                      <a:moveTo>
                        <a:pt x="238" y="131"/>
                      </a:moveTo>
                      <a:lnTo>
                        <a:pt x="238" y="0"/>
                      </a:lnTo>
                      <a:lnTo>
                        <a:pt x="0" y="0"/>
                      </a:lnTo>
                      <a:lnTo>
                        <a:pt x="0" y="727"/>
                      </a:lnTo>
                      <a:lnTo>
                        <a:pt x="89" y="727"/>
                      </a:lnTo>
                      <a:lnTo>
                        <a:pt x="89" y="888"/>
                      </a:lnTo>
                      <a:lnTo>
                        <a:pt x="182" y="888"/>
                      </a:lnTo>
                      <a:lnTo>
                        <a:pt x="238" y="888"/>
                      </a:lnTo>
                      <a:lnTo>
                        <a:pt x="452" y="888"/>
                      </a:lnTo>
                      <a:lnTo>
                        <a:pt x="452" y="131"/>
                      </a:lnTo>
                      <a:lnTo>
                        <a:pt x="238" y="131"/>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5" name="Freeform 26">
                  <a:extLst>
                    <a:ext uri="{FF2B5EF4-FFF2-40B4-BE49-F238E27FC236}">
                      <a16:creationId xmlns:a16="http://schemas.microsoft.com/office/drawing/2014/main" xmlns="" id="{9083D95C-9E1A-4E5D-8AD4-9F2DCD94B0E4}"/>
                    </a:ext>
                  </a:extLst>
                </p:cNvPr>
                <p:cNvSpPr>
                  <a:spLocks noEditPoints="1"/>
                </p:cNvSpPr>
                <p:nvPr/>
              </p:nvSpPr>
              <p:spPr bwMode="auto">
                <a:xfrm>
                  <a:off x="6508750" y="715963"/>
                  <a:ext cx="1227138" cy="831850"/>
                </a:xfrm>
                <a:custGeom>
                  <a:avLst/>
                  <a:gdLst>
                    <a:gd name="T0" fmla="*/ 0 w 773"/>
                    <a:gd name="T1" fmla="*/ 524 h 524"/>
                    <a:gd name="T2" fmla="*/ 82 w 773"/>
                    <a:gd name="T3" fmla="*/ 444 h 524"/>
                    <a:gd name="T4" fmla="*/ 82 w 773"/>
                    <a:gd name="T5" fmla="*/ 294 h 524"/>
                    <a:gd name="T6" fmla="*/ 0 w 773"/>
                    <a:gd name="T7" fmla="*/ 377 h 524"/>
                    <a:gd name="T8" fmla="*/ 82 w 773"/>
                    <a:gd name="T9" fmla="*/ 294 h 524"/>
                    <a:gd name="T10" fmla="*/ 692 w 773"/>
                    <a:gd name="T11" fmla="*/ 444 h 524"/>
                    <a:gd name="T12" fmla="*/ 773 w 773"/>
                    <a:gd name="T13" fmla="*/ 524 h 524"/>
                    <a:gd name="T14" fmla="*/ 773 w 773"/>
                    <a:gd name="T15" fmla="*/ 294 h 524"/>
                    <a:gd name="T16" fmla="*/ 692 w 773"/>
                    <a:gd name="T17" fmla="*/ 377 h 524"/>
                    <a:gd name="T18" fmla="*/ 773 w 773"/>
                    <a:gd name="T19" fmla="*/ 294 h 524"/>
                    <a:gd name="T20" fmla="*/ 692 w 773"/>
                    <a:gd name="T21" fmla="*/ 147 h 524"/>
                    <a:gd name="T22" fmla="*/ 773 w 773"/>
                    <a:gd name="T23" fmla="*/ 230 h 524"/>
                    <a:gd name="T24" fmla="*/ 361 w 773"/>
                    <a:gd name="T25" fmla="*/ 444 h 524"/>
                    <a:gd name="T26" fmla="*/ 280 w 773"/>
                    <a:gd name="T27" fmla="*/ 524 h 524"/>
                    <a:gd name="T28" fmla="*/ 361 w 773"/>
                    <a:gd name="T29" fmla="*/ 444 h 524"/>
                    <a:gd name="T30" fmla="*/ 280 w 773"/>
                    <a:gd name="T31" fmla="*/ 296 h 524"/>
                    <a:gd name="T32" fmla="*/ 361 w 773"/>
                    <a:gd name="T33" fmla="*/ 377 h 524"/>
                    <a:gd name="T34" fmla="*/ 361 w 773"/>
                    <a:gd name="T35" fmla="*/ 147 h 524"/>
                    <a:gd name="T36" fmla="*/ 280 w 773"/>
                    <a:gd name="T37" fmla="*/ 230 h 524"/>
                    <a:gd name="T38" fmla="*/ 361 w 773"/>
                    <a:gd name="T39" fmla="*/ 147 h 524"/>
                    <a:gd name="T40" fmla="*/ 280 w 773"/>
                    <a:gd name="T41" fmla="*/ 0 h 524"/>
                    <a:gd name="T42" fmla="*/ 361 w 773"/>
                    <a:gd name="T43" fmla="*/ 80 h 524"/>
                    <a:gd name="T44" fmla="*/ 510 w 773"/>
                    <a:gd name="T45" fmla="*/ 444 h 524"/>
                    <a:gd name="T46" fmla="*/ 430 w 773"/>
                    <a:gd name="T47" fmla="*/ 524 h 524"/>
                    <a:gd name="T48" fmla="*/ 510 w 773"/>
                    <a:gd name="T49" fmla="*/ 444 h 524"/>
                    <a:gd name="T50" fmla="*/ 430 w 773"/>
                    <a:gd name="T51" fmla="*/ 294 h 524"/>
                    <a:gd name="T52" fmla="*/ 510 w 773"/>
                    <a:gd name="T53" fmla="*/ 377 h 524"/>
                    <a:gd name="T54" fmla="*/ 510 w 773"/>
                    <a:gd name="T55" fmla="*/ 147 h 524"/>
                    <a:gd name="T56" fmla="*/ 430 w 773"/>
                    <a:gd name="T57" fmla="*/ 230 h 524"/>
                    <a:gd name="T58" fmla="*/ 510 w 773"/>
                    <a:gd name="T59" fmla="*/ 147 h 524"/>
                    <a:gd name="T60" fmla="*/ 430 w 773"/>
                    <a:gd name="T61" fmla="*/ 0 h 524"/>
                    <a:gd name="T62" fmla="*/ 510 w 773"/>
                    <a:gd name="T63" fmla="*/ 80 h 5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73" h="524">
                      <a:moveTo>
                        <a:pt x="82" y="524"/>
                      </a:moveTo>
                      <a:lnTo>
                        <a:pt x="0" y="524"/>
                      </a:lnTo>
                      <a:lnTo>
                        <a:pt x="0" y="444"/>
                      </a:lnTo>
                      <a:lnTo>
                        <a:pt x="82" y="444"/>
                      </a:lnTo>
                      <a:lnTo>
                        <a:pt x="82" y="524"/>
                      </a:lnTo>
                      <a:close/>
                      <a:moveTo>
                        <a:pt x="82" y="294"/>
                      </a:moveTo>
                      <a:lnTo>
                        <a:pt x="0" y="294"/>
                      </a:lnTo>
                      <a:lnTo>
                        <a:pt x="0" y="377"/>
                      </a:lnTo>
                      <a:lnTo>
                        <a:pt x="82" y="377"/>
                      </a:lnTo>
                      <a:lnTo>
                        <a:pt x="82" y="294"/>
                      </a:lnTo>
                      <a:close/>
                      <a:moveTo>
                        <a:pt x="773" y="444"/>
                      </a:moveTo>
                      <a:lnTo>
                        <a:pt x="692" y="444"/>
                      </a:lnTo>
                      <a:lnTo>
                        <a:pt x="692" y="524"/>
                      </a:lnTo>
                      <a:lnTo>
                        <a:pt x="773" y="524"/>
                      </a:lnTo>
                      <a:lnTo>
                        <a:pt x="773" y="444"/>
                      </a:lnTo>
                      <a:close/>
                      <a:moveTo>
                        <a:pt x="773" y="294"/>
                      </a:moveTo>
                      <a:lnTo>
                        <a:pt x="692" y="294"/>
                      </a:lnTo>
                      <a:lnTo>
                        <a:pt x="692" y="377"/>
                      </a:lnTo>
                      <a:lnTo>
                        <a:pt x="773" y="377"/>
                      </a:lnTo>
                      <a:lnTo>
                        <a:pt x="773" y="294"/>
                      </a:lnTo>
                      <a:close/>
                      <a:moveTo>
                        <a:pt x="773" y="147"/>
                      </a:moveTo>
                      <a:lnTo>
                        <a:pt x="692" y="147"/>
                      </a:lnTo>
                      <a:lnTo>
                        <a:pt x="692" y="230"/>
                      </a:lnTo>
                      <a:lnTo>
                        <a:pt x="773" y="230"/>
                      </a:lnTo>
                      <a:lnTo>
                        <a:pt x="773" y="147"/>
                      </a:lnTo>
                      <a:close/>
                      <a:moveTo>
                        <a:pt x="361" y="444"/>
                      </a:moveTo>
                      <a:lnTo>
                        <a:pt x="280" y="444"/>
                      </a:lnTo>
                      <a:lnTo>
                        <a:pt x="280" y="524"/>
                      </a:lnTo>
                      <a:lnTo>
                        <a:pt x="361" y="524"/>
                      </a:lnTo>
                      <a:lnTo>
                        <a:pt x="361" y="444"/>
                      </a:lnTo>
                      <a:close/>
                      <a:moveTo>
                        <a:pt x="361" y="296"/>
                      </a:moveTo>
                      <a:lnTo>
                        <a:pt x="280" y="296"/>
                      </a:lnTo>
                      <a:lnTo>
                        <a:pt x="280" y="377"/>
                      </a:lnTo>
                      <a:lnTo>
                        <a:pt x="361" y="377"/>
                      </a:lnTo>
                      <a:lnTo>
                        <a:pt x="361" y="296"/>
                      </a:lnTo>
                      <a:close/>
                      <a:moveTo>
                        <a:pt x="361" y="147"/>
                      </a:moveTo>
                      <a:lnTo>
                        <a:pt x="280" y="147"/>
                      </a:lnTo>
                      <a:lnTo>
                        <a:pt x="280" y="230"/>
                      </a:lnTo>
                      <a:lnTo>
                        <a:pt x="361" y="230"/>
                      </a:lnTo>
                      <a:lnTo>
                        <a:pt x="361" y="147"/>
                      </a:lnTo>
                      <a:close/>
                      <a:moveTo>
                        <a:pt x="361" y="0"/>
                      </a:moveTo>
                      <a:lnTo>
                        <a:pt x="280" y="0"/>
                      </a:lnTo>
                      <a:lnTo>
                        <a:pt x="280" y="80"/>
                      </a:lnTo>
                      <a:lnTo>
                        <a:pt x="361" y="80"/>
                      </a:lnTo>
                      <a:lnTo>
                        <a:pt x="361" y="0"/>
                      </a:lnTo>
                      <a:close/>
                      <a:moveTo>
                        <a:pt x="510" y="444"/>
                      </a:moveTo>
                      <a:lnTo>
                        <a:pt x="430" y="444"/>
                      </a:lnTo>
                      <a:lnTo>
                        <a:pt x="430" y="524"/>
                      </a:lnTo>
                      <a:lnTo>
                        <a:pt x="510" y="524"/>
                      </a:lnTo>
                      <a:lnTo>
                        <a:pt x="510" y="444"/>
                      </a:lnTo>
                      <a:close/>
                      <a:moveTo>
                        <a:pt x="510" y="294"/>
                      </a:moveTo>
                      <a:lnTo>
                        <a:pt x="430" y="294"/>
                      </a:lnTo>
                      <a:lnTo>
                        <a:pt x="430" y="377"/>
                      </a:lnTo>
                      <a:lnTo>
                        <a:pt x="510" y="377"/>
                      </a:lnTo>
                      <a:lnTo>
                        <a:pt x="510" y="294"/>
                      </a:lnTo>
                      <a:close/>
                      <a:moveTo>
                        <a:pt x="510" y="147"/>
                      </a:moveTo>
                      <a:lnTo>
                        <a:pt x="430" y="147"/>
                      </a:lnTo>
                      <a:lnTo>
                        <a:pt x="430" y="230"/>
                      </a:lnTo>
                      <a:lnTo>
                        <a:pt x="510" y="230"/>
                      </a:lnTo>
                      <a:lnTo>
                        <a:pt x="510" y="147"/>
                      </a:lnTo>
                      <a:close/>
                      <a:moveTo>
                        <a:pt x="510" y="0"/>
                      </a:moveTo>
                      <a:lnTo>
                        <a:pt x="430" y="0"/>
                      </a:lnTo>
                      <a:lnTo>
                        <a:pt x="430" y="80"/>
                      </a:lnTo>
                      <a:lnTo>
                        <a:pt x="510" y="80"/>
                      </a:lnTo>
                      <a:lnTo>
                        <a:pt x="510" y="0"/>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6" name="Freeform 27">
                  <a:extLst>
                    <a:ext uri="{FF2B5EF4-FFF2-40B4-BE49-F238E27FC236}">
                      <a16:creationId xmlns:a16="http://schemas.microsoft.com/office/drawing/2014/main" xmlns="" id="{920215FF-CE55-47BF-89CF-50D4E8FF1E4C}"/>
                    </a:ext>
                  </a:extLst>
                </p:cNvPr>
                <p:cNvSpPr>
                  <a:spLocks noEditPoints="1"/>
                </p:cNvSpPr>
                <p:nvPr/>
              </p:nvSpPr>
              <p:spPr bwMode="auto">
                <a:xfrm>
                  <a:off x="6273800" y="498476"/>
                  <a:ext cx="1673225" cy="1554163"/>
                </a:xfrm>
                <a:custGeom>
                  <a:avLst/>
                  <a:gdLst>
                    <a:gd name="T0" fmla="*/ 1022 w 1054"/>
                    <a:gd name="T1" fmla="*/ 931 h 979"/>
                    <a:gd name="T2" fmla="*/ 1022 w 1054"/>
                    <a:gd name="T3" fmla="*/ 153 h 979"/>
                    <a:gd name="T4" fmla="*/ 795 w 1054"/>
                    <a:gd name="T5" fmla="*/ 153 h 979"/>
                    <a:gd name="T6" fmla="*/ 795 w 1054"/>
                    <a:gd name="T7" fmla="*/ 0 h 979"/>
                    <a:gd name="T8" fmla="*/ 289 w 1054"/>
                    <a:gd name="T9" fmla="*/ 0 h 979"/>
                    <a:gd name="T10" fmla="*/ 289 w 1054"/>
                    <a:gd name="T11" fmla="*/ 313 h 979"/>
                    <a:gd name="T12" fmla="*/ 30 w 1054"/>
                    <a:gd name="T13" fmla="*/ 313 h 979"/>
                    <a:gd name="T14" fmla="*/ 30 w 1054"/>
                    <a:gd name="T15" fmla="*/ 931 h 979"/>
                    <a:gd name="T16" fmla="*/ 0 w 1054"/>
                    <a:gd name="T17" fmla="*/ 931 h 979"/>
                    <a:gd name="T18" fmla="*/ 0 w 1054"/>
                    <a:gd name="T19" fmla="*/ 979 h 979"/>
                    <a:gd name="T20" fmla="*/ 30 w 1054"/>
                    <a:gd name="T21" fmla="*/ 979 h 979"/>
                    <a:gd name="T22" fmla="*/ 337 w 1054"/>
                    <a:gd name="T23" fmla="*/ 979 h 979"/>
                    <a:gd name="T24" fmla="*/ 1054 w 1054"/>
                    <a:gd name="T25" fmla="*/ 979 h 979"/>
                    <a:gd name="T26" fmla="*/ 1054 w 1054"/>
                    <a:gd name="T27" fmla="*/ 931 h 979"/>
                    <a:gd name="T28" fmla="*/ 1022 w 1054"/>
                    <a:gd name="T29" fmla="*/ 931 h 979"/>
                    <a:gd name="T30" fmla="*/ 610 w 1054"/>
                    <a:gd name="T31" fmla="*/ 928 h 979"/>
                    <a:gd name="T32" fmla="*/ 477 w 1054"/>
                    <a:gd name="T33" fmla="*/ 928 h 979"/>
                    <a:gd name="T34" fmla="*/ 477 w 1054"/>
                    <a:gd name="T35" fmla="*/ 789 h 979"/>
                    <a:gd name="T36" fmla="*/ 610 w 1054"/>
                    <a:gd name="T37" fmla="*/ 789 h 979"/>
                    <a:gd name="T38" fmla="*/ 610 w 1054"/>
                    <a:gd name="T39" fmla="*/ 928 h 979"/>
                    <a:gd name="T40" fmla="*/ 337 w 1054"/>
                    <a:gd name="T41" fmla="*/ 48 h 979"/>
                    <a:gd name="T42" fmla="*/ 749 w 1054"/>
                    <a:gd name="T43" fmla="*/ 48 h 979"/>
                    <a:gd name="T44" fmla="*/ 749 w 1054"/>
                    <a:gd name="T45" fmla="*/ 928 h 979"/>
                    <a:gd name="T46" fmla="*/ 658 w 1054"/>
                    <a:gd name="T47" fmla="*/ 928 h 979"/>
                    <a:gd name="T48" fmla="*/ 658 w 1054"/>
                    <a:gd name="T49" fmla="*/ 741 h 979"/>
                    <a:gd name="T50" fmla="*/ 428 w 1054"/>
                    <a:gd name="T51" fmla="*/ 741 h 979"/>
                    <a:gd name="T52" fmla="*/ 428 w 1054"/>
                    <a:gd name="T53" fmla="*/ 928 h 979"/>
                    <a:gd name="T54" fmla="*/ 337 w 1054"/>
                    <a:gd name="T55" fmla="*/ 928 h 979"/>
                    <a:gd name="T56" fmla="*/ 337 w 1054"/>
                    <a:gd name="T57" fmla="*/ 313 h 979"/>
                    <a:gd name="T58" fmla="*/ 337 w 1054"/>
                    <a:gd name="T59" fmla="*/ 313 h 979"/>
                    <a:gd name="T60" fmla="*/ 337 w 1054"/>
                    <a:gd name="T61" fmla="*/ 48 h 979"/>
                    <a:gd name="T62" fmla="*/ 78 w 1054"/>
                    <a:gd name="T63" fmla="*/ 931 h 979"/>
                    <a:gd name="T64" fmla="*/ 78 w 1054"/>
                    <a:gd name="T65" fmla="*/ 361 h 979"/>
                    <a:gd name="T66" fmla="*/ 289 w 1054"/>
                    <a:gd name="T67" fmla="*/ 361 h 979"/>
                    <a:gd name="T68" fmla="*/ 289 w 1054"/>
                    <a:gd name="T69" fmla="*/ 931 h 979"/>
                    <a:gd name="T70" fmla="*/ 78 w 1054"/>
                    <a:gd name="T71" fmla="*/ 931 h 979"/>
                    <a:gd name="T72" fmla="*/ 974 w 1054"/>
                    <a:gd name="T73" fmla="*/ 928 h 979"/>
                    <a:gd name="T74" fmla="*/ 798 w 1054"/>
                    <a:gd name="T75" fmla="*/ 928 h 979"/>
                    <a:gd name="T76" fmla="*/ 798 w 1054"/>
                    <a:gd name="T77" fmla="*/ 201 h 979"/>
                    <a:gd name="T78" fmla="*/ 974 w 1054"/>
                    <a:gd name="T79" fmla="*/ 201 h 979"/>
                    <a:gd name="T80" fmla="*/ 974 w 1054"/>
                    <a:gd name="T81" fmla="*/ 928 h 9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54" h="979">
                      <a:moveTo>
                        <a:pt x="1022" y="931"/>
                      </a:moveTo>
                      <a:lnTo>
                        <a:pt x="1022" y="153"/>
                      </a:lnTo>
                      <a:lnTo>
                        <a:pt x="795" y="153"/>
                      </a:lnTo>
                      <a:lnTo>
                        <a:pt x="795" y="0"/>
                      </a:lnTo>
                      <a:lnTo>
                        <a:pt x="289" y="0"/>
                      </a:lnTo>
                      <a:lnTo>
                        <a:pt x="289" y="313"/>
                      </a:lnTo>
                      <a:lnTo>
                        <a:pt x="30" y="313"/>
                      </a:lnTo>
                      <a:lnTo>
                        <a:pt x="30" y="931"/>
                      </a:lnTo>
                      <a:lnTo>
                        <a:pt x="0" y="931"/>
                      </a:lnTo>
                      <a:lnTo>
                        <a:pt x="0" y="979"/>
                      </a:lnTo>
                      <a:lnTo>
                        <a:pt x="30" y="979"/>
                      </a:lnTo>
                      <a:lnTo>
                        <a:pt x="337" y="979"/>
                      </a:lnTo>
                      <a:lnTo>
                        <a:pt x="1054" y="979"/>
                      </a:lnTo>
                      <a:lnTo>
                        <a:pt x="1054" y="931"/>
                      </a:lnTo>
                      <a:lnTo>
                        <a:pt x="1022" y="931"/>
                      </a:lnTo>
                      <a:close/>
                      <a:moveTo>
                        <a:pt x="610" y="928"/>
                      </a:moveTo>
                      <a:lnTo>
                        <a:pt x="477" y="928"/>
                      </a:lnTo>
                      <a:lnTo>
                        <a:pt x="477" y="789"/>
                      </a:lnTo>
                      <a:lnTo>
                        <a:pt x="610" y="789"/>
                      </a:lnTo>
                      <a:lnTo>
                        <a:pt x="610" y="928"/>
                      </a:lnTo>
                      <a:close/>
                      <a:moveTo>
                        <a:pt x="337" y="48"/>
                      </a:moveTo>
                      <a:lnTo>
                        <a:pt x="749" y="48"/>
                      </a:lnTo>
                      <a:lnTo>
                        <a:pt x="749" y="928"/>
                      </a:lnTo>
                      <a:lnTo>
                        <a:pt x="658" y="928"/>
                      </a:lnTo>
                      <a:lnTo>
                        <a:pt x="658" y="741"/>
                      </a:lnTo>
                      <a:lnTo>
                        <a:pt x="428" y="741"/>
                      </a:lnTo>
                      <a:lnTo>
                        <a:pt x="428" y="928"/>
                      </a:lnTo>
                      <a:lnTo>
                        <a:pt x="337" y="928"/>
                      </a:lnTo>
                      <a:lnTo>
                        <a:pt x="337" y="313"/>
                      </a:lnTo>
                      <a:lnTo>
                        <a:pt x="337" y="313"/>
                      </a:lnTo>
                      <a:lnTo>
                        <a:pt x="337" y="48"/>
                      </a:lnTo>
                      <a:close/>
                      <a:moveTo>
                        <a:pt x="78" y="931"/>
                      </a:moveTo>
                      <a:lnTo>
                        <a:pt x="78" y="361"/>
                      </a:lnTo>
                      <a:lnTo>
                        <a:pt x="289" y="361"/>
                      </a:lnTo>
                      <a:lnTo>
                        <a:pt x="289" y="931"/>
                      </a:lnTo>
                      <a:lnTo>
                        <a:pt x="78" y="931"/>
                      </a:lnTo>
                      <a:close/>
                      <a:moveTo>
                        <a:pt x="974" y="928"/>
                      </a:moveTo>
                      <a:lnTo>
                        <a:pt x="798" y="928"/>
                      </a:lnTo>
                      <a:lnTo>
                        <a:pt x="798" y="201"/>
                      </a:lnTo>
                      <a:lnTo>
                        <a:pt x="974" y="201"/>
                      </a:lnTo>
                      <a:lnTo>
                        <a:pt x="974" y="928"/>
                      </a:lnTo>
                      <a:close/>
                    </a:path>
                  </a:pathLst>
                </a:custGeom>
                <a:solidFill>
                  <a:srgbClr val="5356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51" name="Group 250">
                <a:extLst>
                  <a:ext uri="{FF2B5EF4-FFF2-40B4-BE49-F238E27FC236}">
                    <a16:creationId xmlns:a16="http://schemas.microsoft.com/office/drawing/2014/main" xmlns="" id="{B57D7C72-7F48-4336-8F09-922BD6C9BE99}"/>
                  </a:ext>
                </a:extLst>
              </p:cNvPr>
              <p:cNvGrpSpPr/>
              <p:nvPr/>
            </p:nvGrpSpPr>
            <p:grpSpPr>
              <a:xfrm>
                <a:off x="4226607" y="3789512"/>
                <a:ext cx="1121907" cy="246026"/>
                <a:chOff x="4233863" y="2711904"/>
                <a:chExt cx="3018744" cy="661988"/>
              </a:xfrm>
            </p:grpSpPr>
            <p:grpSp>
              <p:nvGrpSpPr>
                <p:cNvPr id="252" name="Group 251">
                  <a:extLst>
                    <a:ext uri="{FF2B5EF4-FFF2-40B4-BE49-F238E27FC236}">
                      <a16:creationId xmlns:a16="http://schemas.microsoft.com/office/drawing/2014/main" xmlns="" id="{F4584EA0-C968-46D7-98B0-4B9EE883DA17}"/>
                    </a:ext>
                  </a:extLst>
                </p:cNvPr>
                <p:cNvGrpSpPr/>
                <p:nvPr/>
              </p:nvGrpSpPr>
              <p:grpSpPr>
                <a:xfrm>
                  <a:off x="4233863" y="2711904"/>
                  <a:ext cx="2176146" cy="661988"/>
                  <a:chOff x="4233863" y="2682876"/>
                  <a:chExt cx="2176146" cy="661988"/>
                </a:xfrm>
              </p:grpSpPr>
              <p:grpSp>
                <p:nvGrpSpPr>
                  <p:cNvPr id="260" name="Group 259">
                    <a:extLst>
                      <a:ext uri="{FF2B5EF4-FFF2-40B4-BE49-F238E27FC236}">
                        <a16:creationId xmlns:a16="http://schemas.microsoft.com/office/drawing/2014/main" xmlns="" id="{C41458DD-CD24-4192-9448-9DCC916DF367}"/>
                      </a:ext>
                    </a:extLst>
                  </p:cNvPr>
                  <p:cNvGrpSpPr/>
                  <p:nvPr/>
                </p:nvGrpSpPr>
                <p:grpSpPr>
                  <a:xfrm>
                    <a:off x="4233863" y="2682876"/>
                    <a:ext cx="808038" cy="661988"/>
                    <a:chOff x="4233863" y="2682876"/>
                    <a:chExt cx="808038" cy="661988"/>
                  </a:xfrm>
                </p:grpSpPr>
                <p:sp>
                  <p:nvSpPr>
                    <p:cNvPr id="282" name="Rectangle 28">
                      <a:extLst>
                        <a:ext uri="{FF2B5EF4-FFF2-40B4-BE49-F238E27FC236}">
                          <a16:creationId xmlns:a16="http://schemas.microsoft.com/office/drawing/2014/main" xmlns="" id="{F37E81D8-D14E-4FD2-894B-0E88D2793463}"/>
                        </a:ext>
                      </a:extLst>
                    </p:cNvPr>
                    <p:cNvSpPr>
                      <a:spLocks noChangeArrowheads="1"/>
                    </p:cNvSpPr>
                    <p:nvPr/>
                  </p:nvSpPr>
                  <p:spPr bwMode="auto">
                    <a:xfrm>
                      <a:off x="4264025" y="2703513"/>
                      <a:ext cx="758825" cy="519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3" name="Rectangle 29">
                      <a:extLst>
                        <a:ext uri="{FF2B5EF4-FFF2-40B4-BE49-F238E27FC236}">
                          <a16:creationId xmlns:a16="http://schemas.microsoft.com/office/drawing/2014/main" xmlns="" id="{68A40E52-4FEA-40E2-946C-D68FAAAC01DF}"/>
                        </a:ext>
                      </a:extLst>
                    </p:cNvPr>
                    <p:cNvSpPr>
                      <a:spLocks noChangeArrowheads="1"/>
                    </p:cNvSpPr>
                    <p:nvPr/>
                  </p:nvSpPr>
                  <p:spPr bwMode="auto">
                    <a:xfrm>
                      <a:off x="4264025" y="2703513"/>
                      <a:ext cx="7588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4" name="Rectangle 30">
                      <a:extLst>
                        <a:ext uri="{FF2B5EF4-FFF2-40B4-BE49-F238E27FC236}">
                          <a16:creationId xmlns:a16="http://schemas.microsoft.com/office/drawing/2014/main" xmlns="" id="{F0871102-CF90-448E-936E-6C4DEFE28AB4}"/>
                        </a:ext>
                      </a:extLst>
                    </p:cNvPr>
                    <p:cNvSpPr>
                      <a:spLocks noChangeArrowheads="1"/>
                    </p:cNvSpPr>
                    <p:nvPr/>
                  </p:nvSpPr>
                  <p:spPr bwMode="auto">
                    <a:xfrm>
                      <a:off x="4638675" y="2703513"/>
                      <a:ext cx="384175" cy="519113"/>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5" name="Rectangle 31">
                      <a:extLst>
                        <a:ext uri="{FF2B5EF4-FFF2-40B4-BE49-F238E27FC236}">
                          <a16:creationId xmlns:a16="http://schemas.microsoft.com/office/drawing/2014/main" xmlns="" id="{A70B3EA1-5D6D-4F09-9241-C25DE5594C0C}"/>
                        </a:ext>
                      </a:extLst>
                    </p:cNvPr>
                    <p:cNvSpPr>
                      <a:spLocks noChangeArrowheads="1"/>
                    </p:cNvSpPr>
                    <p:nvPr/>
                  </p:nvSpPr>
                  <p:spPr bwMode="auto">
                    <a:xfrm>
                      <a:off x="4638675" y="2703513"/>
                      <a:ext cx="3841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6" name="Freeform 36">
                      <a:extLst>
                        <a:ext uri="{FF2B5EF4-FFF2-40B4-BE49-F238E27FC236}">
                          <a16:creationId xmlns:a16="http://schemas.microsoft.com/office/drawing/2014/main" xmlns="" id="{591873F6-92FC-4CB9-8A9E-AC5550AA63DD}"/>
                        </a:ext>
                      </a:extLst>
                    </p:cNvPr>
                    <p:cNvSpPr>
                      <a:spLocks noEditPoints="1"/>
                    </p:cNvSpPr>
                    <p:nvPr/>
                  </p:nvSpPr>
                  <p:spPr bwMode="auto">
                    <a:xfrm>
                      <a:off x="4233863" y="2682876"/>
                      <a:ext cx="808038" cy="661988"/>
                    </a:xfrm>
                    <a:custGeom>
                      <a:avLst/>
                      <a:gdLst>
                        <a:gd name="T0" fmla="*/ 0 w 509"/>
                        <a:gd name="T1" fmla="*/ 353 h 417"/>
                        <a:gd name="T2" fmla="*/ 172 w 509"/>
                        <a:gd name="T3" fmla="*/ 353 h 417"/>
                        <a:gd name="T4" fmla="*/ 172 w 509"/>
                        <a:gd name="T5" fmla="*/ 385 h 417"/>
                        <a:gd name="T6" fmla="*/ 127 w 509"/>
                        <a:gd name="T7" fmla="*/ 385 h 417"/>
                        <a:gd name="T8" fmla="*/ 127 w 509"/>
                        <a:gd name="T9" fmla="*/ 417 h 417"/>
                        <a:gd name="T10" fmla="*/ 382 w 509"/>
                        <a:gd name="T11" fmla="*/ 417 h 417"/>
                        <a:gd name="T12" fmla="*/ 382 w 509"/>
                        <a:gd name="T13" fmla="*/ 385 h 417"/>
                        <a:gd name="T14" fmla="*/ 337 w 509"/>
                        <a:gd name="T15" fmla="*/ 385 h 417"/>
                        <a:gd name="T16" fmla="*/ 337 w 509"/>
                        <a:gd name="T17" fmla="*/ 353 h 417"/>
                        <a:gd name="T18" fmla="*/ 509 w 509"/>
                        <a:gd name="T19" fmla="*/ 353 h 417"/>
                        <a:gd name="T20" fmla="*/ 509 w 509"/>
                        <a:gd name="T21" fmla="*/ 0 h 417"/>
                        <a:gd name="T22" fmla="*/ 0 w 509"/>
                        <a:gd name="T23" fmla="*/ 0 h 417"/>
                        <a:gd name="T24" fmla="*/ 0 w 509"/>
                        <a:gd name="T25" fmla="*/ 353 h 417"/>
                        <a:gd name="T26" fmla="*/ 31 w 509"/>
                        <a:gd name="T27" fmla="*/ 32 h 417"/>
                        <a:gd name="T28" fmla="*/ 478 w 509"/>
                        <a:gd name="T29" fmla="*/ 32 h 417"/>
                        <a:gd name="T30" fmla="*/ 478 w 509"/>
                        <a:gd name="T31" fmla="*/ 327 h 417"/>
                        <a:gd name="T32" fmla="*/ 31 w 509"/>
                        <a:gd name="T33" fmla="*/ 327 h 417"/>
                        <a:gd name="T34" fmla="*/ 31 w 509"/>
                        <a:gd name="T35" fmla="*/ 32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09" h="417">
                          <a:moveTo>
                            <a:pt x="0" y="353"/>
                          </a:moveTo>
                          <a:lnTo>
                            <a:pt x="172" y="353"/>
                          </a:lnTo>
                          <a:lnTo>
                            <a:pt x="172" y="385"/>
                          </a:lnTo>
                          <a:lnTo>
                            <a:pt x="127" y="385"/>
                          </a:lnTo>
                          <a:lnTo>
                            <a:pt x="127" y="417"/>
                          </a:lnTo>
                          <a:lnTo>
                            <a:pt x="382" y="417"/>
                          </a:lnTo>
                          <a:lnTo>
                            <a:pt x="382" y="385"/>
                          </a:lnTo>
                          <a:lnTo>
                            <a:pt x="337" y="385"/>
                          </a:lnTo>
                          <a:lnTo>
                            <a:pt x="337" y="353"/>
                          </a:lnTo>
                          <a:lnTo>
                            <a:pt x="509" y="353"/>
                          </a:lnTo>
                          <a:lnTo>
                            <a:pt x="509" y="0"/>
                          </a:lnTo>
                          <a:lnTo>
                            <a:pt x="0" y="0"/>
                          </a:lnTo>
                          <a:lnTo>
                            <a:pt x="0" y="353"/>
                          </a:lnTo>
                          <a:close/>
                          <a:moveTo>
                            <a:pt x="31" y="32"/>
                          </a:moveTo>
                          <a:lnTo>
                            <a:pt x="478" y="32"/>
                          </a:lnTo>
                          <a:lnTo>
                            <a:pt x="478" y="327"/>
                          </a:lnTo>
                          <a:lnTo>
                            <a:pt x="31" y="327"/>
                          </a:lnTo>
                          <a:lnTo>
                            <a:pt x="31" y="32"/>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7" name="Freeform 37">
                      <a:extLst>
                        <a:ext uri="{FF2B5EF4-FFF2-40B4-BE49-F238E27FC236}">
                          <a16:creationId xmlns:a16="http://schemas.microsoft.com/office/drawing/2014/main" xmlns="" id="{1A4B2A26-B451-4F7A-8845-B4A139102A14}"/>
                        </a:ext>
                      </a:extLst>
                    </p:cNvPr>
                    <p:cNvSpPr>
                      <a:spLocks noEditPoints="1"/>
                    </p:cNvSpPr>
                    <p:nvPr/>
                  </p:nvSpPr>
                  <p:spPr bwMode="auto">
                    <a:xfrm>
                      <a:off x="4476750" y="2867026"/>
                      <a:ext cx="141288" cy="192088"/>
                    </a:xfrm>
                    <a:custGeom>
                      <a:avLst/>
                      <a:gdLst>
                        <a:gd name="T0" fmla="*/ 7 w 14"/>
                        <a:gd name="T1" fmla="*/ 0 h 19"/>
                        <a:gd name="T2" fmla="*/ 0 w 14"/>
                        <a:gd name="T3" fmla="*/ 0 h 19"/>
                        <a:gd name="T4" fmla="*/ 0 w 14"/>
                        <a:gd name="T5" fmla="*/ 19 h 19"/>
                        <a:gd name="T6" fmla="*/ 3 w 14"/>
                        <a:gd name="T7" fmla="*/ 19 h 19"/>
                        <a:gd name="T8" fmla="*/ 3 w 14"/>
                        <a:gd name="T9" fmla="*/ 13 h 19"/>
                        <a:gd name="T10" fmla="*/ 7 w 14"/>
                        <a:gd name="T11" fmla="*/ 13 h 19"/>
                        <a:gd name="T12" fmla="*/ 14 w 14"/>
                        <a:gd name="T13" fmla="*/ 6 h 19"/>
                        <a:gd name="T14" fmla="*/ 7 w 14"/>
                        <a:gd name="T15" fmla="*/ 0 h 19"/>
                        <a:gd name="T16" fmla="*/ 7 w 14"/>
                        <a:gd name="T17" fmla="*/ 10 h 19"/>
                        <a:gd name="T18" fmla="*/ 3 w 14"/>
                        <a:gd name="T19" fmla="*/ 10 h 19"/>
                        <a:gd name="T20" fmla="*/ 3 w 14"/>
                        <a:gd name="T21" fmla="*/ 3 h 19"/>
                        <a:gd name="T22" fmla="*/ 7 w 14"/>
                        <a:gd name="T23" fmla="*/ 3 h 19"/>
                        <a:gd name="T24" fmla="*/ 10 w 14"/>
                        <a:gd name="T25" fmla="*/ 6 h 19"/>
                        <a:gd name="T26" fmla="*/ 7 w 14"/>
                        <a:gd name="T27" fmla="*/ 1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 h="19">
                          <a:moveTo>
                            <a:pt x="7" y="0"/>
                          </a:moveTo>
                          <a:cubicBezTo>
                            <a:pt x="0" y="0"/>
                            <a:pt x="0" y="0"/>
                            <a:pt x="0" y="0"/>
                          </a:cubicBezTo>
                          <a:cubicBezTo>
                            <a:pt x="0" y="19"/>
                            <a:pt x="0" y="19"/>
                            <a:pt x="0" y="19"/>
                          </a:cubicBezTo>
                          <a:cubicBezTo>
                            <a:pt x="3" y="19"/>
                            <a:pt x="3" y="19"/>
                            <a:pt x="3" y="19"/>
                          </a:cubicBezTo>
                          <a:cubicBezTo>
                            <a:pt x="3" y="13"/>
                            <a:pt x="3" y="13"/>
                            <a:pt x="3" y="13"/>
                          </a:cubicBezTo>
                          <a:cubicBezTo>
                            <a:pt x="7" y="13"/>
                            <a:pt x="7" y="13"/>
                            <a:pt x="7" y="13"/>
                          </a:cubicBezTo>
                          <a:cubicBezTo>
                            <a:pt x="11" y="13"/>
                            <a:pt x="14" y="10"/>
                            <a:pt x="14" y="6"/>
                          </a:cubicBezTo>
                          <a:cubicBezTo>
                            <a:pt x="14" y="3"/>
                            <a:pt x="11" y="0"/>
                            <a:pt x="7" y="0"/>
                          </a:cubicBezTo>
                          <a:close/>
                          <a:moveTo>
                            <a:pt x="7" y="10"/>
                          </a:moveTo>
                          <a:cubicBezTo>
                            <a:pt x="3" y="10"/>
                            <a:pt x="3" y="10"/>
                            <a:pt x="3" y="10"/>
                          </a:cubicBezTo>
                          <a:cubicBezTo>
                            <a:pt x="3" y="3"/>
                            <a:pt x="3" y="3"/>
                            <a:pt x="3" y="3"/>
                          </a:cubicBezTo>
                          <a:cubicBezTo>
                            <a:pt x="7" y="3"/>
                            <a:pt x="7" y="3"/>
                            <a:pt x="7" y="3"/>
                          </a:cubicBezTo>
                          <a:cubicBezTo>
                            <a:pt x="9" y="3"/>
                            <a:pt x="10" y="4"/>
                            <a:pt x="10" y="6"/>
                          </a:cubicBezTo>
                          <a:cubicBezTo>
                            <a:pt x="10" y="8"/>
                            <a:pt x="9" y="10"/>
                            <a:pt x="7" y="10"/>
                          </a:cubicBez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8" name="Freeform 38">
                      <a:extLst>
                        <a:ext uri="{FF2B5EF4-FFF2-40B4-BE49-F238E27FC236}">
                          <a16:creationId xmlns:a16="http://schemas.microsoft.com/office/drawing/2014/main" xmlns="" id="{A801421D-FBCF-4576-BC7F-06B07F3ABE84}"/>
                        </a:ext>
                      </a:extLst>
                    </p:cNvPr>
                    <p:cNvSpPr>
                      <a:spLocks/>
                    </p:cNvSpPr>
                    <p:nvPr/>
                  </p:nvSpPr>
                  <p:spPr bwMode="auto">
                    <a:xfrm>
                      <a:off x="4627563" y="2867026"/>
                      <a:ext cx="182563" cy="203200"/>
                    </a:xfrm>
                    <a:custGeom>
                      <a:avLst/>
                      <a:gdLst>
                        <a:gd name="T0" fmla="*/ 11 w 18"/>
                        <a:gd name="T1" fmla="*/ 16 h 20"/>
                        <a:gd name="T2" fmla="*/ 4 w 18"/>
                        <a:gd name="T3" fmla="*/ 10 h 20"/>
                        <a:gd name="T4" fmla="*/ 11 w 18"/>
                        <a:gd name="T5" fmla="*/ 3 h 20"/>
                        <a:gd name="T6" fmla="*/ 16 w 18"/>
                        <a:gd name="T7" fmla="*/ 5 h 20"/>
                        <a:gd name="T8" fmla="*/ 18 w 18"/>
                        <a:gd name="T9" fmla="*/ 2 h 20"/>
                        <a:gd name="T10" fmla="*/ 10 w 18"/>
                        <a:gd name="T11" fmla="*/ 0 h 20"/>
                        <a:gd name="T12" fmla="*/ 0 w 18"/>
                        <a:gd name="T13" fmla="*/ 10 h 20"/>
                        <a:gd name="T14" fmla="*/ 10 w 18"/>
                        <a:gd name="T15" fmla="*/ 20 h 20"/>
                        <a:gd name="T16" fmla="*/ 18 w 18"/>
                        <a:gd name="T17" fmla="*/ 17 h 20"/>
                        <a:gd name="T18" fmla="*/ 16 w 18"/>
                        <a:gd name="T19" fmla="*/ 14 h 20"/>
                        <a:gd name="T20" fmla="*/ 11 w 18"/>
                        <a:gd name="T21" fmla="*/ 16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 h="20">
                          <a:moveTo>
                            <a:pt x="11" y="16"/>
                          </a:moveTo>
                          <a:cubicBezTo>
                            <a:pt x="7" y="16"/>
                            <a:pt x="4" y="13"/>
                            <a:pt x="4" y="10"/>
                          </a:cubicBezTo>
                          <a:cubicBezTo>
                            <a:pt x="4" y="6"/>
                            <a:pt x="6" y="3"/>
                            <a:pt x="11" y="3"/>
                          </a:cubicBezTo>
                          <a:cubicBezTo>
                            <a:pt x="14" y="3"/>
                            <a:pt x="16" y="5"/>
                            <a:pt x="16" y="5"/>
                          </a:cubicBezTo>
                          <a:cubicBezTo>
                            <a:pt x="18" y="2"/>
                            <a:pt x="18" y="2"/>
                            <a:pt x="18" y="2"/>
                          </a:cubicBezTo>
                          <a:cubicBezTo>
                            <a:pt x="18" y="2"/>
                            <a:pt x="15" y="0"/>
                            <a:pt x="10" y="0"/>
                          </a:cubicBezTo>
                          <a:cubicBezTo>
                            <a:pt x="5" y="0"/>
                            <a:pt x="0" y="4"/>
                            <a:pt x="0" y="10"/>
                          </a:cubicBezTo>
                          <a:cubicBezTo>
                            <a:pt x="0" y="15"/>
                            <a:pt x="4" y="20"/>
                            <a:pt x="10" y="20"/>
                          </a:cubicBezTo>
                          <a:cubicBezTo>
                            <a:pt x="15" y="20"/>
                            <a:pt x="18" y="17"/>
                            <a:pt x="18" y="17"/>
                          </a:cubicBezTo>
                          <a:cubicBezTo>
                            <a:pt x="16" y="14"/>
                            <a:pt x="16" y="14"/>
                            <a:pt x="16" y="14"/>
                          </a:cubicBezTo>
                          <a:cubicBezTo>
                            <a:pt x="16" y="14"/>
                            <a:pt x="14" y="16"/>
                            <a:pt x="11" y="16"/>
                          </a:cubicBez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61" name="Group 260">
                    <a:extLst>
                      <a:ext uri="{FF2B5EF4-FFF2-40B4-BE49-F238E27FC236}">
                        <a16:creationId xmlns:a16="http://schemas.microsoft.com/office/drawing/2014/main" xmlns="" id="{64D090D4-43F3-4652-96BA-7809AB83B2CF}"/>
                      </a:ext>
                    </a:extLst>
                  </p:cNvPr>
                  <p:cNvGrpSpPr/>
                  <p:nvPr/>
                </p:nvGrpSpPr>
                <p:grpSpPr>
                  <a:xfrm>
                    <a:off x="5154613" y="2682876"/>
                    <a:ext cx="333375" cy="661988"/>
                    <a:chOff x="5154613" y="2682876"/>
                    <a:chExt cx="333375" cy="661988"/>
                  </a:xfrm>
                </p:grpSpPr>
                <p:sp>
                  <p:nvSpPr>
                    <p:cNvPr id="273" name="Rectangle 32">
                      <a:extLst>
                        <a:ext uri="{FF2B5EF4-FFF2-40B4-BE49-F238E27FC236}">
                          <a16:creationId xmlns:a16="http://schemas.microsoft.com/office/drawing/2014/main" xmlns="" id="{5D9E703F-D44D-4DBC-BB0D-6C73AEA03764}"/>
                        </a:ext>
                      </a:extLst>
                    </p:cNvPr>
                    <p:cNvSpPr>
                      <a:spLocks noChangeArrowheads="1"/>
                    </p:cNvSpPr>
                    <p:nvPr/>
                  </p:nvSpPr>
                  <p:spPr bwMode="auto">
                    <a:xfrm>
                      <a:off x="5173663" y="2703513"/>
                      <a:ext cx="284163" cy="6207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4" name="Rectangle 33">
                      <a:extLst>
                        <a:ext uri="{FF2B5EF4-FFF2-40B4-BE49-F238E27FC236}">
                          <a16:creationId xmlns:a16="http://schemas.microsoft.com/office/drawing/2014/main" xmlns="" id="{694E04AD-6CF2-478D-898E-99981A8C1453}"/>
                        </a:ext>
                      </a:extLst>
                    </p:cNvPr>
                    <p:cNvSpPr>
                      <a:spLocks noChangeArrowheads="1"/>
                    </p:cNvSpPr>
                    <p:nvPr/>
                  </p:nvSpPr>
                  <p:spPr bwMode="auto">
                    <a:xfrm>
                      <a:off x="5173663" y="2703513"/>
                      <a:ext cx="284163"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5" name="Rectangle 34">
                      <a:extLst>
                        <a:ext uri="{FF2B5EF4-FFF2-40B4-BE49-F238E27FC236}">
                          <a16:creationId xmlns:a16="http://schemas.microsoft.com/office/drawing/2014/main" xmlns="" id="{D735553E-6213-45F6-B799-78A347CE84DE}"/>
                        </a:ext>
                      </a:extLst>
                    </p:cNvPr>
                    <p:cNvSpPr>
                      <a:spLocks noChangeArrowheads="1"/>
                    </p:cNvSpPr>
                    <p:nvPr/>
                  </p:nvSpPr>
                  <p:spPr bwMode="auto">
                    <a:xfrm>
                      <a:off x="5173663" y="2703513"/>
                      <a:ext cx="284163" cy="620713"/>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6" name="Rectangle 35">
                      <a:extLst>
                        <a:ext uri="{FF2B5EF4-FFF2-40B4-BE49-F238E27FC236}">
                          <a16:creationId xmlns:a16="http://schemas.microsoft.com/office/drawing/2014/main" xmlns="" id="{8A1C09E0-E48F-46FE-BDAE-B05DDD46CC57}"/>
                        </a:ext>
                      </a:extLst>
                    </p:cNvPr>
                    <p:cNvSpPr>
                      <a:spLocks noChangeArrowheads="1"/>
                    </p:cNvSpPr>
                    <p:nvPr/>
                  </p:nvSpPr>
                  <p:spPr bwMode="auto">
                    <a:xfrm>
                      <a:off x="5173663" y="2703513"/>
                      <a:ext cx="284163"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7" name="Freeform 39">
                      <a:extLst>
                        <a:ext uri="{FF2B5EF4-FFF2-40B4-BE49-F238E27FC236}">
                          <a16:creationId xmlns:a16="http://schemas.microsoft.com/office/drawing/2014/main" xmlns="" id="{2B07B1B8-13B9-4011-8FAB-938537788E57}"/>
                        </a:ext>
                      </a:extLst>
                    </p:cNvPr>
                    <p:cNvSpPr>
                      <a:spLocks noEditPoints="1"/>
                    </p:cNvSpPr>
                    <p:nvPr/>
                  </p:nvSpPr>
                  <p:spPr bwMode="auto">
                    <a:xfrm>
                      <a:off x="5154613" y="2682876"/>
                      <a:ext cx="333375" cy="661988"/>
                    </a:xfrm>
                    <a:custGeom>
                      <a:avLst/>
                      <a:gdLst>
                        <a:gd name="T0" fmla="*/ 0 w 210"/>
                        <a:gd name="T1" fmla="*/ 0 h 417"/>
                        <a:gd name="T2" fmla="*/ 0 w 210"/>
                        <a:gd name="T3" fmla="*/ 417 h 417"/>
                        <a:gd name="T4" fmla="*/ 210 w 210"/>
                        <a:gd name="T5" fmla="*/ 417 h 417"/>
                        <a:gd name="T6" fmla="*/ 210 w 210"/>
                        <a:gd name="T7" fmla="*/ 0 h 417"/>
                        <a:gd name="T8" fmla="*/ 0 w 210"/>
                        <a:gd name="T9" fmla="*/ 0 h 417"/>
                        <a:gd name="T10" fmla="*/ 178 w 210"/>
                        <a:gd name="T11" fmla="*/ 385 h 417"/>
                        <a:gd name="T12" fmla="*/ 31 w 210"/>
                        <a:gd name="T13" fmla="*/ 385 h 417"/>
                        <a:gd name="T14" fmla="*/ 31 w 210"/>
                        <a:gd name="T15" fmla="*/ 32 h 417"/>
                        <a:gd name="T16" fmla="*/ 178 w 210"/>
                        <a:gd name="T17" fmla="*/ 32 h 417"/>
                        <a:gd name="T18" fmla="*/ 178 w 210"/>
                        <a:gd name="T19" fmla="*/ 385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0" h="417">
                          <a:moveTo>
                            <a:pt x="0" y="0"/>
                          </a:moveTo>
                          <a:lnTo>
                            <a:pt x="0" y="417"/>
                          </a:lnTo>
                          <a:lnTo>
                            <a:pt x="210" y="417"/>
                          </a:lnTo>
                          <a:lnTo>
                            <a:pt x="210" y="0"/>
                          </a:lnTo>
                          <a:lnTo>
                            <a:pt x="0" y="0"/>
                          </a:lnTo>
                          <a:close/>
                          <a:moveTo>
                            <a:pt x="178" y="385"/>
                          </a:moveTo>
                          <a:lnTo>
                            <a:pt x="31" y="385"/>
                          </a:lnTo>
                          <a:lnTo>
                            <a:pt x="31" y="32"/>
                          </a:lnTo>
                          <a:lnTo>
                            <a:pt x="178" y="32"/>
                          </a:lnTo>
                          <a:lnTo>
                            <a:pt x="178" y="385"/>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8" name="Rectangle 40">
                      <a:extLst>
                        <a:ext uri="{FF2B5EF4-FFF2-40B4-BE49-F238E27FC236}">
                          <a16:creationId xmlns:a16="http://schemas.microsoft.com/office/drawing/2014/main" xmlns="" id="{64E58428-BDB7-4177-8E6A-27E1FDFAB3AA}"/>
                        </a:ext>
                      </a:extLst>
                    </p:cNvPr>
                    <p:cNvSpPr>
                      <a:spLocks noChangeArrowheads="1"/>
                    </p:cNvSpPr>
                    <p:nvPr/>
                  </p:nvSpPr>
                  <p:spPr bwMode="auto">
                    <a:xfrm>
                      <a:off x="5254625" y="2784476"/>
                      <a:ext cx="131763" cy="50800"/>
                    </a:xfrm>
                    <a:prstGeom prst="rect">
                      <a:avLst/>
                    </a:prstGeom>
                    <a:solidFill>
                      <a:srgbClr val="9395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9" name="Rectangle 41">
                      <a:extLst>
                        <a:ext uri="{FF2B5EF4-FFF2-40B4-BE49-F238E27FC236}">
                          <a16:creationId xmlns:a16="http://schemas.microsoft.com/office/drawing/2014/main" xmlns="" id="{392C3A3A-F4B2-4708-BA7C-E02EAC0DACED}"/>
                        </a:ext>
                      </a:extLst>
                    </p:cNvPr>
                    <p:cNvSpPr>
                      <a:spLocks noChangeArrowheads="1"/>
                    </p:cNvSpPr>
                    <p:nvPr/>
                  </p:nvSpPr>
                  <p:spPr bwMode="auto">
                    <a:xfrm>
                      <a:off x="5254625" y="2886076"/>
                      <a:ext cx="131763" cy="52388"/>
                    </a:xfrm>
                    <a:prstGeom prst="rect">
                      <a:avLst/>
                    </a:prstGeom>
                    <a:solidFill>
                      <a:srgbClr val="9395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0" name="Rectangle 42">
                      <a:extLst>
                        <a:ext uri="{FF2B5EF4-FFF2-40B4-BE49-F238E27FC236}">
                          <a16:creationId xmlns:a16="http://schemas.microsoft.com/office/drawing/2014/main" xmlns="" id="{62A83BF1-191F-4103-8BD5-C8CBA64B8AF0}"/>
                        </a:ext>
                      </a:extLst>
                    </p:cNvPr>
                    <p:cNvSpPr>
                      <a:spLocks noChangeArrowheads="1"/>
                    </p:cNvSpPr>
                    <p:nvPr/>
                  </p:nvSpPr>
                  <p:spPr bwMode="auto">
                    <a:xfrm>
                      <a:off x="5254625" y="2989263"/>
                      <a:ext cx="131763" cy="50800"/>
                    </a:xfrm>
                    <a:prstGeom prst="rect">
                      <a:avLst/>
                    </a:prstGeom>
                    <a:solidFill>
                      <a:srgbClr val="9395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1" name="Oval 43">
                      <a:extLst>
                        <a:ext uri="{FF2B5EF4-FFF2-40B4-BE49-F238E27FC236}">
                          <a16:creationId xmlns:a16="http://schemas.microsoft.com/office/drawing/2014/main" xmlns="" id="{6EE05953-6B71-4253-9924-11774C8BCECC}"/>
                        </a:ext>
                      </a:extLst>
                    </p:cNvPr>
                    <p:cNvSpPr>
                      <a:spLocks noChangeArrowheads="1"/>
                    </p:cNvSpPr>
                    <p:nvPr/>
                  </p:nvSpPr>
                  <p:spPr bwMode="auto">
                    <a:xfrm>
                      <a:off x="5284788" y="3171826"/>
                      <a:ext cx="71438" cy="71438"/>
                    </a:xfrm>
                    <a:prstGeom prst="ellipse">
                      <a:avLst/>
                    </a:pr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62" name="Group 261">
                    <a:extLst>
                      <a:ext uri="{FF2B5EF4-FFF2-40B4-BE49-F238E27FC236}">
                        <a16:creationId xmlns:a16="http://schemas.microsoft.com/office/drawing/2014/main" xmlns="" id="{DE72467B-202E-4550-97EB-E1115A83332B}"/>
                      </a:ext>
                    </a:extLst>
                  </p:cNvPr>
                  <p:cNvGrpSpPr/>
                  <p:nvPr/>
                </p:nvGrpSpPr>
                <p:grpSpPr>
                  <a:xfrm>
                    <a:off x="5601971" y="2682876"/>
                    <a:ext cx="808038" cy="661988"/>
                    <a:chOff x="5601971" y="2682876"/>
                    <a:chExt cx="808038" cy="661988"/>
                  </a:xfrm>
                </p:grpSpPr>
                <p:grpSp>
                  <p:nvGrpSpPr>
                    <p:cNvPr id="263" name="Group 262">
                      <a:extLst>
                        <a:ext uri="{FF2B5EF4-FFF2-40B4-BE49-F238E27FC236}">
                          <a16:creationId xmlns:a16="http://schemas.microsoft.com/office/drawing/2014/main" xmlns="" id="{A76343DB-60B1-4BE3-9047-9363E82912A1}"/>
                        </a:ext>
                      </a:extLst>
                    </p:cNvPr>
                    <p:cNvGrpSpPr/>
                    <p:nvPr/>
                  </p:nvGrpSpPr>
                  <p:grpSpPr>
                    <a:xfrm>
                      <a:off x="5601971" y="2682876"/>
                      <a:ext cx="808038" cy="661988"/>
                      <a:chOff x="6851651" y="2682876"/>
                      <a:chExt cx="808038" cy="661988"/>
                    </a:xfrm>
                  </p:grpSpPr>
                  <p:sp>
                    <p:nvSpPr>
                      <p:cNvPr id="268" name="Rectangle 28">
                        <a:extLst>
                          <a:ext uri="{FF2B5EF4-FFF2-40B4-BE49-F238E27FC236}">
                            <a16:creationId xmlns:a16="http://schemas.microsoft.com/office/drawing/2014/main" xmlns="" id="{7141CC92-9291-4BD6-B3F6-4250BCD57210}"/>
                          </a:ext>
                        </a:extLst>
                      </p:cNvPr>
                      <p:cNvSpPr>
                        <a:spLocks noChangeArrowheads="1"/>
                      </p:cNvSpPr>
                      <p:nvPr/>
                    </p:nvSpPr>
                    <p:spPr bwMode="auto">
                      <a:xfrm>
                        <a:off x="6881813" y="2703513"/>
                        <a:ext cx="758825" cy="519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9" name="Rectangle 29">
                        <a:extLst>
                          <a:ext uri="{FF2B5EF4-FFF2-40B4-BE49-F238E27FC236}">
                            <a16:creationId xmlns:a16="http://schemas.microsoft.com/office/drawing/2014/main" xmlns="" id="{8C6B7FD4-100F-483B-AD08-25A1B6E76CB7}"/>
                          </a:ext>
                        </a:extLst>
                      </p:cNvPr>
                      <p:cNvSpPr>
                        <a:spLocks noChangeArrowheads="1"/>
                      </p:cNvSpPr>
                      <p:nvPr/>
                    </p:nvSpPr>
                    <p:spPr bwMode="auto">
                      <a:xfrm>
                        <a:off x="6881813" y="2703513"/>
                        <a:ext cx="7588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0" name="Rectangle 30">
                        <a:extLst>
                          <a:ext uri="{FF2B5EF4-FFF2-40B4-BE49-F238E27FC236}">
                            <a16:creationId xmlns:a16="http://schemas.microsoft.com/office/drawing/2014/main" xmlns="" id="{0C28CFC8-E865-4B34-8C0F-F6F8B1A73FF4}"/>
                          </a:ext>
                        </a:extLst>
                      </p:cNvPr>
                      <p:cNvSpPr>
                        <a:spLocks noChangeArrowheads="1"/>
                      </p:cNvSpPr>
                      <p:nvPr/>
                    </p:nvSpPr>
                    <p:spPr bwMode="auto">
                      <a:xfrm>
                        <a:off x="7256463" y="2703513"/>
                        <a:ext cx="384175" cy="519113"/>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1" name="Rectangle 31">
                        <a:extLst>
                          <a:ext uri="{FF2B5EF4-FFF2-40B4-BE49-F238E27FC236}">
                            <a16:creationId xmlns:a16="http://schemas.microsoft.com/office/drawing/2014/main" xmlns="" id="{7848A58C-FA0D-4EB6-8785-B62C68F791FE}"/>
                          </a:ext>
                        </a:extLst>
                      </p:cNvPr>
                      <p:cNvSpPr>
                        <a:spLocks noChangeArrowheads="1"/>
                      </p:cNvSpPr>
                      <p:nvPr/>
                    </p:nvSpPr>
                    <p:spPr bwMode="auto">
                      <a:xfrm>
                        <a:off x="7256463" y="2703513"/>
                        <a:ext cx="3841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2" name="Freeform 36">
                        <a:extLst>
                          <a:ext uri="{FF2B5EF4-FFF2-40B4-BE49-F238E27FC236}">
                            <a16:creationId xmlns:a16="http://schemas.microsoft.com/office/drawing/2014/main" xmlns="" id="{40A0B607-3420-47A7-874D-49D2094FE46C}"/>
                          </a:ext>
                        </a:extLst>
                      </p:cNvPr>
                      <p:cNvSpPr>
                        <a:spLocks noEditPoints="1"/>
                      </p:cNvSpPr>
                      <p:nvPr/>
                    </p:nvSpPr>
                    <p:spPr bwMode="auto">
                      <a:xfrm>
                        <a:off x="6851651" y="2682876"/>
                        <a:ext cx="808038" cy="661988"/>
                      </a:xfrm>
                      <a:custGeom>
                        <a:avLst/>
                        <a:gdLst>
                          <a:gd name="T0" fmla="*/ 0 w 509"/>
                          <a:gd name="T1" fmla="*/ 353 h 417"/>
                          <a:gd name="T2" fmla="*/ 172 w 509"/>
                          <a:gd name="T3" fmla="*/ 353 h 417"/>
                          <a:gd name="T4" fmla="*/ 172 w 509"/>
                          <a:gd name="T5" fmla="*/ 385 h 417"/>
                          <a:gd name="T6" fmla="*/ 127 w 509"/>
                          <a:gd name="T7" fmla="*/ 385 h 417"/>
                          <a:gd name="T8" fmla="*/ 127 w 509"/>
                          <a:gd name="T9" fmla="*/ 417 h 417"/>
                          <a:gd name="T10" fmla="*/ 382 w 509"/>
                          <a:gd name="T11" fmla="*/ 417 h 417"/>
                          <a:gd name="T12" fmla="*/ 382 w 509"/>
                          <a:gd name="T13" fmla="*/ 385 h 417"/>
                          <a:gd name="T14" fmla="*/ 337 w 509"/>
                          <a:gd name="T15" fmla="*/ 385 h 417"/>
                          <a:gd name="T16" fmla="*/ 337 w 509"/>
                          <a:gd name="T17" fmla="*/ 353 h 417"/>
                          <a:gd name="T18" fmla="*/ 509 w 509"/>
                          <a:gd name="T19" fmla="*/ 353 h 417"/>
                          <a:gd name="T20" fmla="*/ 509 w 509"/>
                          <a:gd name="T21" fmla="*/ 0 h 417"/>
                          <a:gd name="T22" fmla="*/ 0 w 509"/>
                          <a:gd name="T23" fmla="*/ 0 h 417"/>
                          <a:gd name="T24" fmla="*/ 0 w 509"/>
                          <a:gd name="T25" fmla="*/ 353 h 417"/>
                          <a:gd name="T26" fmla="*/ 31 w 509"/>
                          <a:gd name="T27" fmla="*/ 32 h 417"/>
                          <a:gd name="T28" fmla="*/ 478 w 509"/>
                          <a:gd name="T29" fmla="*/ 32 h 417"/>
                          <a:gd name="T30" fmla="*/ 478 w 509"/>
                          <a:gd name="T31" fmla="*/ 327 h 417"/>
                          <a:gd name="T32" fmla="*/ 31 w 509"/>
                          <a:gd name="T33" fmla="*/ 327 h 417"/>
                          <a:gd name="T34" fmla="*/ 31 w 509"/>
                          <a:gd name="T35" fmla="*/ 32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09" h="417">
                            <a:moveTo>
                              <a:pt x="0" y="353"/>
                            </a:moveTo>
                            <a:lnTo>
                              <a:pt x="172" y="353"/>
                            </a:lnTo>
                            <a:lnTo>
                              <a:pt x="172" y="385"/>
                            </a:lnTo>
                            <a:lnTo>
                              <a:pt x="127" y="385"/>
                            </a:lnTo>
                            <a:lnTo>
                              <a:pt x="127" y="417"/>
                            </a:lnTo>
                            <a:lnTo>
                              <a:pt x="382" y="417"/>
                            </a:lnTo>
                            <a:lnTo>
                              <a:pt x="382" y="385"/>
                            </a:lnTo>
                            <a:lnTo>
                              <a:pt x="337" y="385"/>
                            </a:lnTo>
                            <a:lnTo>
                              <a:pt x="337" y="353"/>
                            </a:lnTo>
                            <a:lnTo>
                              <a:pt x="509" y="353"/>
                            </a:lnTo>
                            <a:lnTo>
                              <a:pt x="509" y="0"/>
                            </a:lnTo>
                            <a:lnTo>
                              <a:pt x="0" y="0"/>
                            </a:lnTo>
                            <a:lnTo>
                              <a:pt x="0" y="353"/>
                            </a:lnTo>
                            <a:close/>
                            <a:moveTo>
                              <a:pt x="31" y="32"/>
                            </a:moveTo>
                            <a:lnTo>
                              <a:pt x="478" y="32"/>
                            </a:lnTo>
                            <a:lnTo>
                              <a:pt x="478" y="327"/>
                            </a:lnTo>
                            <a:lnTo>
                              <a:pt x="31" y="327"/>
                            </a:lnTo>
                            <a:lnTo>
                              <a:pt x="31" y="32"/>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64" name="Group 263">
                      <a:extLst>
                        <a:ext uri="{FF2B5EF4-FFF2-40B4-BE49-F238E27FC236}">
                          <a16:creationId xmlns:a16="http://schemas.microsoft.com/office/drawing/2014/main" xmlns="" id="{D385E395-198B-4FD3-9009-5939AD6F60F6}"/>
                        </a:ext>
                      </a:extLst>
                    </p:cNvPr>
                    <p:cNvGrpSpPr/>
                    <p:nvPr/>
                  </p:nvGrpSpPr>
                  <p:grpSpPr>
                    <a:xfrm>
                      <a:off x="5717822" y="2868613"/>
                      <a:ext cx="587376" cy="203200"/>
                      <a:chOff x="7222490" y="2724468"/>
                      <a:chExt cx="587376" cy="203200"/>
                    </a:xfrm>
                  </p:grpSpPr>
                  <p:sp>
                    <p:nvSpPr>
                      <p:cNvPr id="265" name="Freeform 25">
                        <a:extLst>
                          <a:ext uri="{FF2B5EF4-FFF2-40B4-BE49-F238E27FC236}">
                            <a16:creationId xmlns:a16="http://schemas.microsoft.com/office/drawing/2014/main" xmlns="" id="{B714FEB6-0C4A-40AA-A2E1-3C6C1824CFE0}"/>
                          </a:ext>
                        </a:extLst>
                      </p:cNvPr>
                      <p:cNvSpPr>
                        <a:spLocks/>
                      </p:cNvSpPr>
                      <p:nvPr/>
                    </p:nvSpPr>
                    <p:spPr bwMode="auto">
                      <a:xfrm>
                        <a:off x="7222490" y="2724468"/>
                        <a:ext cx="201613" cy="192088"/>
                      </a:xfrm>
                      <a:custGeom>
                        <a:avLst/>
                        <a:gdLst>
                          <a:gd name="T0" fmla="*/ 4 w 20"/>
                          <a:gd name="T1" fmla="*/ 8 h 19"/>
                          <a:gd name="T2" fmla="*/ 4 w 20"/>
                          <a:gd name="T3" fmla="*/ 5 h 19"/>
                          <a:gd name="T4" fmla="*/ 4 w 20"/>
                          <a:gd name="T5" fmla="*/ 5 h 19"/>
                          <a:gd name="T6" fmla="*/ 5 w 20"/>
                          <a:gd name="T7" fmla="*/ 8 h 19"/>
                          <a:gd name="T8" fmla="*/ 8 w 20"/>
                          <a:gd name="T9" fmla="*/ 16 h 19"/>
                          <a:gd name="T10" fmla="*/ 11 w 20"/>
                          <a:gd name="T11" fmla="*/ 16 h 19"/>
                          <a:gd name="T12" fmla="*/ 15 w 20"/>
                          <a:gd name="T13" fmla="*/ 8 h 19"/>
                          <a:gd name="T14" fmla="*/ 16 w 20"/>
                          <a:gd name="T15" fmla="*/ 5 h 19"/>
                          <a:gd name="T16" fmla="*/ 16 w 20"/>
                          <a:gd name="T17" fmla="*/ 5 h 19"/>
                          <a:gd name="T18" fmla="*/ 16 w 20"/>
                          <a:gd name="T19" fmla="*/ 8 h 19"/>
                          <a:gd name="T20" fmla="*/ 16 w 20"/>
                          <a:gd name="T21" fmla="*/ 19 h 19"/>
                          <a:gd name="T22" fmla="*/ 20 w 20"/>
                          <a:gd name="T23" fmla="*/ 19 h 19"/>
                          <a:gd name="T24" fmla="*/ 18 w 20"/>
                          <a:gd name="T25" fmla="*/ 0 h 19"/>
                          <a:gd name="T26" fmla="*/ 15 w 20"/>
                          <a:gd name="T27" fmla="*/ 0 h 19"/>
                          <a:gd name="T28" fmla="*/ 11 w 20"/>
                          <a:gd name="T29" fmla="*/ 10 h 19"/>
                          <a:gd name="T30" fmla="*/ 10 w 20"/>
                          <a:gd name="T31" fmla="*/ 12 h 19"/>
                          <a:gd name="T32" fmla="*/ 10 w 20"/>
                          <a:gd name="T33" fmla="*/ 12 h 19"/>
                          <a:gd name="T34" fmla="*/ 9 w 20"/>
                          <a:gd name="T35" fmla="*/ 10 h 19"/>
                          <a:gd name="T36" fmla="*/ 5 w 20"/>
                          <a:gd name="T37" fmla="*/ 0 h 19"/>
                          <a:gd name="T38" fmla="*/ 1 w 20"/>
                          <a:gd name="T39" fmla="*/ 0 h 19"/>
                          <a:gd name="T40" fmla="*/ 0 w 20"/>
                          <a:gd name="T41" fmla="*/ 19 h 19"/>
                          <a:gd name="T42" fmla="*/ 3 w 20"/>
                          <a:gd name="T43" fmla="*/ 19 h 19"/>
                          <a:gd name="T44" fmla="*/ 4 w 20"/>
                          <a:gd name="T45" fmla="*/ 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 h="19">
                            <a:moveTo>
                              <a:pt x="4" y="8"/>
                            </a:moveTo>
                            <a:cubicBezTo>
                              <a:pt x="4" y="7"/>
                              <a:pt x="4" y="5"/>
                              <a:pt x="4" y="5"/>
                            </a:cubicBezTo>
                            <a:cubicBezTo>
                              <a:pt x="4" y="5"/>
                              <a:pt x="4" y="5"/>
                              <a:pt x="4" y="5"/>
                            </a:cubicBezTo>
                            <a:cubicBezTo>
                              <a:pt x="4" y="5"/>
                              <a:pt x="5" y="7"/>
                              <a:pt x="5" y="8"/>
                            </a:cubicBezTo>
                            <a:cubicBezTo>
                              <a:pt x="8" y="16"/>
                              <a:pt x="8" y="16"/>
                              <a:pt x="8" y="16"/>
                            </a:cubicBezTo>
                            <a:cubicBezTo>
                              <a:pt x="11" y="16"/>
                              <a:pt x="11" y="16"/>
                              <a:pt x="11" y="16"/>
                            </a:cubicBezTo>
                            <a:cubicBezTo>
                              <a:pt x="15" y="8"/>
                              <a:pt x="15" y="8"/>
                              <a:pt x="15" y="8"/>
                            </a:cubicBezTo>
                            <a:cubicBezTo>
                              <a:pt x="15" y="7"/>
                              <a:pt x="16" y="5"/>
                              <a:pt x="16" y="5"/>
                            </a:cubicBezTo>
                            <a:cubicBezTo>
                              <a:pt x="16" y="5"/>
                              <a:pt x="16" y="5"/>
                              <a:pt x="16" y="5"/>
                            </a:cubicBezTo>
                            <a:cubicBezTo>
                              <a:pt x="16" y="5"/>
                              <a:pt x="16" y="7"/>
                              <a:pt x="16" y="8"/>
                            </a:cubicBezTo>
                            <a:cubicBezTo>
                              <a:pt x="16" y="19"/>
                              <a:pt x="16" y="19"/>
                              <a:pt x="16" y="19"/>
                            </a:cubicBezTo>
                            <a:cubicBezTo>
                              <a:pt x="20" y="19"/>
                              <a:pt x="20" y="19"/>
                              <a:pt x="20" y="19"/>
                            </a:cubicBezTo>
                            <a:cubicBezTo>
                              <a:pt x="18" y="0"/>
                              <a:pt x="18" y="0"/>
                              <a:pt x="18" y="0"/>
                            </a:cubicBezTo>
                            <a:cubicBezTo>
                              <a:pt x="15" y="0"/>
                              <a:pt x="15" y="0"/>
                              <a:pt x="15" y="0"/>
                            </a:cubicBezTo>
                            <a:cubicBezTo>
                              <a:pt x="11" y="10"/>
                              <a:pt x="11" y="10"/>
                              <a:pt x="11" y="10"/>
                            </a:cubicBezTo>
                            <a:cubicBezTo>
                              <a:pt x="10" y="11"/>
                              <a:pt x="10" y="12"/>
                              <a:pt x="10" y="12"/>
                            </a:cubicBezTo>
                            <a:cubicBezTo>
                              <a:pt x="10" y="12"/>
                              <a:pt x="10" y="12"/>
                              <a:pt x="10" y="12"/>
                            </a:cubicBezTo>
                            <a:cubicBezTo>
                              <a:pt x="10" y="12"/>
                              <a:pt x="9" y="11"/>
                              <a:pt x="9" y="10"/>
                            </a:cubicBezTo>
                            <a:cubicBezTo>
                              <a:pt x="5" y="0"/>
                              <a:pt x="5" y="0"/>
                              <a:pt x="5" y="0"/>
                            </a:cubicBezTo>
                            <a:cubicBezTo>
                              <a:pt x="1" y="0"/>
                              <a:pt x="1" y="0"/>
                              <a:pt x="1" y="0"/>
                            </a:cubicBezTo>
                            <a:cubicBezTo>
                              <a:pt x="0" y="19"/>
                              <a:pt x="0" y="19"/>
                              <a:pt x="0" y="19"/>
                            </a:cubicBezTo>
                            <a:cubicBezTo>
                              <a:pt x="3" y="19"/>
                              <a:pt x="3" y="19"/>
                              <a:pt x="3" y="19"/>
                            </a:cubicBezTo>
                            <a:lnTo>
                              <a:pt x="4" y="8"/>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6" name="Freeform 26">
                        <a:extLst>
                          <a:ext uri="{FF2B5EF4-FFF2-40B4-BE49-F238E27FC236}">
                            <a16:creationId xmlns:a16="http://schemas.microsoft.com/office/drawing/2014/main" xmlns="" id="{2B7803E5-ADB5-4C2F-9421-156AEB99BB23}"/>
                          </a:ext>
                        </a:extLst>
                      </p:cNvPr>
                      <p:cNvSpPr>
                        <a:spLocks noEditPoints="1"/>
                      </p:cNvSpPr>
                      <p:nvPr/>
                    </p:nvSpPr>
                    <p:spPr bwMode="auto">
                      <a:xfrm>
                        <a:off x="7444740" y="2724468"/>
                        <a:ext cx="171450" cy="192088"/>
                      </a:xfrm>
                      <a:custGeom>
                        <a:avLst/>
                        <a:gdLst>
                          <a:gd name="T0" fmla="*/ 5 w 17"/>
                          <a:gd name="T1" fmla="*/ 14 h 19"/>
                          <a:gd name="T2" fmla="*/ 12 w 17"/>
                          <a:gd name="T3" fmla="*/ 14 h 19"/>
                          <a:gd name="T4" fmla="*/ 14 w 17"/>
                          <a:gd name="T5" fmla="*/ 19 h 19"/>
                          <a:gd name="T6" fmla="*/ 17 w 17"/>
                          <a:gd name="T7" fmla="*/ 19 h 19"/>
                          <a:gd name="T8" fmla="*/ 10 w 17"/>
                          <a:gd name="T9" fmla="*/ 0 h 19"/>
                          <a:gd name="T10" fmla="*/ 7 w 17"/>
                          <a:gd name="T11" fmla="*/ 0 h 19"/>
                          <a:gd name="T12" fmla="*/ 0 w 17"/>
                          <a:gd name="T13" fmla="*/ 19 h 19"/>
                          <a:gd name="T14" fmla="*/ 3 w 17"/>
                          <a:gd name="T15" fmla="*/ 19 h 19"/>
                          <a:gd name="T16" fmla="*/ 5 w 17"/>
                          <a:gd name="T17" fmla="*/ 14 h 19"/>
                          <a:gd name="T18" fmla="*/ 8 w 17"/>
                          <a:gd name="T19" fmla="*/ 6 h 19"/>
                          <a:gd name="T20" fmla="*/ 9 w 17"/>
                          <a:gd name="T21" fmla="*/ 3 h 19"/>
                          <a:gd name="T22" fmla="*/ 9 w 17"/>
                          <a:gd name="T23" fmla="*/ 3 h 19"/>
                          <a:gd name="T24" fmla="*/ 9 w 17"/>
                          <a:gd name="T25" fmla="*/ 6 h 19"/>
                          <a:gd name="T26" fmla="*/ 11 w 17"/>
                          <a:gd name="T27" fmla="*/ 11 h 19"/>
                          <a:gd name="T28" fmla="*/ 6 w 17"/>
                          <a:gd name="T29" fmla="*/ 11 h 19"/>
                          <a:gd name="T30" fmla="*/ 8 w 17"/>
                          <a:gd name="T31" fmla="*/ 6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 h="19">
                            <a:moveTo>
                              <a:pt x="5" y="14"/>
                            </a:moveTo>
                            <a:cubicBezTo>
                              <a:pt x="12" y="14"/>
                              <a:pt x="12" y="14"/>
                              <a:pt x="12" y="14"/>
                            </a:cubicBezTo>
                            <a:cubicBezTo>
                              <a:pt x="14" y="19"/>
                              <a:pt x="14" y="19"/>
                              <a:pt x="14" y="19"/>
                            </a:cubicBezTo>
                            <a:cubicBezTo>
                              <a:pt x="17" y="19"/>
                              <a:pt x="17" y="19"/>
                              <a:pt x="17" y="19"/>
                            </a:cubicBezTo>
                            <a:cubicBezTo>
                              <a:pt x="10" y="0"/>
                              <a:pt x="10" y="0"/>
                              <a:pt x="10" y="0"/>
                            </a:cubicBezTo>
                            <a:cubicBezTo>
                              <a:pt x="7" y="0"/>
                              <a:pt x="7" y="0"/>
                              <a:pt x="7" y="0"/>
                            </a:cubicBezTo>
                            <a:cubicBezTo>
                              <a:pt x="0" y="19"/>
                              <a:pt x="0" y="19"/>
                              <a:pt x="0" y="19"/>
                            </a:cubicBezTo>
                            <a:cubicBezTo>
                              <a:pt x="3" y="19"/>
                              <a:pt x="3" y="19"/>
                              <a:pt x="3" y="19"/>
                            </a:cubicBezTo>
                            <a:lnTo>
                              <a:pt x="5" y="14"/>
                            </a:lnTo>
                            <a:close/>
                            <a:moveTo>
                              <a:pt x="8" y="6"/>
                            </a:moveTo>
                            <a:cubicBezTo>
                              <a:pt x="8" y="5"/>
                              <a:pt x="9" y="3"/>
                              <a:pt x="9" y="3"/>
                            </a:cubicBezTo>
                            <a:cubicBezTo>
                              <a:pt x="9" y="3"/>
                              <a:pt x="9" y="3"/>
                              <a:pt x="9" y="3"/>
                            </a:cubicBezTo>
                            <a:cubicBezTo>
                              <a:pt x="9" y="3"/>
                              <a:pt x="9" y="5"/>
                              <a:pt x="9" y="6"/>
                            </a:cubicBezTo>
                            <a:cubicBezTo>
                              <a:pt x="11" y="11"/>
                              <a:pt x="11" y="11"/>
                              <a:pt x="11" y="11"/>
                            </a:cubicBezTo>
                            <a:cubicBezTo>
                              <a:pt x="6" y="11"/>
                              <a:pt x="6" y="11"/>
                              <a:pt x="6" y="11"/>
                            </a:cubicBezTo>
                            <a:lnTo>
                              <a:pt x="8" y="6"/>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7" name="Freeform 27">
                        <a:extLst>
                          <a:ext uri="{FF2B5EF4-FFF2-40B4-BE49-F238E27FC236}">
                            <a16:creationId xmlns:a16="http://schemas.microsoft.com/office/drawing/2014/main" xmlns="" id="{08C73ACE-1F77-4649-8230-76F250CA0BE4}"/>
                          </a:ext>
                        </a:extLst>
                      </p:cNvPr>
                      <p:cNvSpPr>
                        <a:spLocks/>
                      </p:cNvSpPr>
                      <p:nvPr/>
                    </p:nvSpPr>
                    <p:spPr bwMode="auto">
                      <a:xfrm>
                        <a:off x="7627303" y="2724468"/>
                        <a:ext cx="182563" cy="203200"/>
                      </a:xfrm>
                      <a:custGeom>
                        <a:avLst/>
                        <a:gdLst>
                          <a:gd name="T0" fmla="*/ 10 w 18"/>
                          <a:gd name="T1" fmla="*/ 20 h 20"/>
                          <a:gd name="T2" fmla="*/ 18 w 18"/>
                          <a:gd name="T3" fmla="*/ 17 h 20"/>
                          <a:gd name="T4" fmla="*/ 16 w 18"/>
                          <a:gd name="T5" fmla="*/ 14 h 20"/>
                          <a:gd name="T6" fmla="*/ 10 w 18"/>
                          <a:gd name="T7" fmla="*/ 16 h 20"/>
                          <a:gd name="T8" fmla="*/ 4 w 18"/>
                          <a:gd name="T9" fmla="*/ 9 h 20"/>
                          <a:gd name="T10" fmla="*/ 10 w 18"/>
                          <a:gd name="T11" fmla="*/ 3 h 20"/>
                          <a:gd name="T12" fmla="*/ 16 w 18"/>
                          <a:gd name="T13" fmla="*/ 5 h 20"/>
                          <a:gd name="T14" fmla="*/ 17 w 18"/>
                          <a:gd name="T15" fmla="*/ 2 h 20"/>
                          <a:gd name="T16" fmla="*/ 10 w 18"/>
                          <a:gd name="T17" fmla="*/ 0 h 20"/>
                          <a:gd name="T18" fmla="*/ 0 w 18"/>
                          <a:gd name="T19" fmla="*/ 10 h 20"/>
                          <a:gd name="T20" fmla="*/ 10 w 18"/>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 h="20">
                            <a:moveTo>
                              <a:pt x="10" y="20"/>
                            </a:moveTo>
                            <a:cubicBezTo>
                              <a:pt x="15" y="20"/>
                              <a:pt x="18" y="17"/>
                              <a:pt x="18" y="17"/>
                            </a:cubicBezTo>
                            <a:cubicBezTo>
                              <a:pt x="16" y="14"/>
                              <a:pt x="16" y="14"/>
                              <a:pt x="16" y="14"/>
                            </a:cubicBezTo>
                            <a:cubicBezTo>
                              <a:pt x="16" y="14"/>
                              <a:pt x="14" y="16"/>
                              <a:pt x="10" y="16"/>
                            </a:cubicBezTo>
                            <a:cubicBezTo>
                              <a:pt x="6" y="16"/>
                              <a:pt x="4" y="13"/>
                              <a:pt x="4" y="9"/>
                            </a:cubicBezTo>
                            <a:cubicBezTo>
                              <a:pt x="4" y="6"/>
                              <a:pt x="6" y="3"/>
                              <a:pt x="10" y="3"/>
                            </a:cubicBezTo>
                            <a:cubicBezTo>
                              <a:pt x="13" y="3"/>
                              <a:pt x="16" y="5"/>
                              <a:pt x="16" y="5"/>
                            </a:cubicBezTo>
                            <a:cubicBezTo>
                              <a:pt x="17" y="2"/>
                              <a:pt x="17" y="2"/>
                              <a:pt x="17" y="2"/>
                            </a:cubicBezTo>
                            <a:cubicBezTo>
                              <a:pt x="17" y="2"/>
                              <a:pt x="15" y="0"/>
                              <a:pt x="10" y="0"/>
                            </a:cubicBezTo>
                            <a:cubicBezTo>
                              <a:pt x="4" y="0"/>
                              <a:pt x="0" y="4"/>
                              <a:pt x="0" y="10"/>
                            </a:cubicBezTo>
                            <a:cubicBezTo>
                              <a:pt x="0" y="15"/>
                              <a:pt x="4" y="20"/>
                              <a:pt x="10" y="20"/>
                            </a:cubicBez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grpSp>
              <p:nvGrpSpPr>
                <p:cNvPr id="253" name="Group 252">
                  <a:extLst>
                    <a:ext uri="{FF2B5EF4-FFF2-40B4-BE49-F238E27FC236}">
                      <a16:creationId xmlns:a16="http://schemas.microsoft.com/office/drawing/2014/main" xmlns="" id="{EC72A4C7-9D4E-4F58-A94D-D167E3D9FA4C}"/>
                    </a:ext>
                  </a:extLst>
                </p:cNvPr>
                <p:cNvGrpSpPr/>
                <p:nvPr/>
              </p:nvGrpSpPr>
              <p:grpSpPr>
                <a:xfrm>
                  <a:off x="6438448" y="2835948"/>
                  <a:ext cx="814159" cy="535902"/>
                  <a:chOff x="7908926" y="3303588"/>
                  <a:chExt cx="1003300" cy="660400"/>
                </a:xfrm>
              </p:grpSpPr>
              <p:sp>
                <p:nvSpPr>
                  <p:cNvPr id="254" name="Rectangle 253">
                    <a:extLst>
                      <a:ext uri="{FF2B5EF4-FFF2-40B4-BE49-F238E27FC236}">
                        <a16:creationId xmlns:a16="http://schemas.microsoft.com/office/drawing/2014/main" xmlns="" id="{763C96D8-F606-4F45-B959-336AE29E3A47}"/>
                      </a:ext>
                    </a:extLst>
                  </p:cNvPr>
                  <p:cNvSpPr>
                    <a:spLocks noChangeArrowheads="1"/>
                  </p:cNvSpPr>
                  <p:nvPr/>
                </p:nvSpPr>
                <p:spPr bwMode="auto">
                  <a:xfrm>
                    <a:off x="8029576" y="3324225"/>
                    <a:ext cx="771525" cy="5222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5" name="Rectangle 6">
                    <a:extLst>
                      <a:ext uri="{FF2B5EF4-FFF2-40B4-BE49-F238E27FC236}">
                        <a16:creationId xmlns:a16="http://schemas.microsoft.com/office/drawing/2014/main" xmlns="" id="{A8AA9FFB-0BA3-4D37-8819-F7CB60E676C7}"/>
                      </a:ext>
                    </a:extLst>
                  </p:cNvPr>
                  <p:cNvSpPr>
                    <a:spLocks noChangeArrowheads="1"/>
                  </p:cNvSpPr>
                  <p:nvPr/>
                </p:nvSpPr>
                <p:spPr bwMode="auto">
                  <a:xfrm>
                    <a:off x="8029576" y="3324225"/>
                    <a:ext cx="7715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6" name="Rectangle 7">
                    <a:extLst>
                      <a:ext uri="{FF2B5EF4-FFF2-40B4-BE49-F238E27FC236}">
                        <a16:creationId xmlns:a16="http://schemas.microsoft.com/office/drawing/2014/main" xmlns="" id="{5D11AD91-FAF0-4C78-AFF3-CAA7E824307C}"/>
                      </a:ext>
                    </a:extLst>
                  </p:cNvPr>
                  <p:cNvSpPr>
                    <a:spLocks noChangeArrowheads="1"/>
                  </p:cNvSpPr>
                  <p:nvPr/>
                </p:nvSpPr>
                <p:spPr bwMode="auto">
                  <a:xfrm>
                    <a:off x="8415338" y="3324225"/>
                    <a:ext cx="385763" cy="522288"/>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7" name="Rectangle 8">
                    <a:extLst>
                      <a:ext uri="{FF2B5EF4-FFF2-40B4-BE49-F238E27FC236}">
                        <a16:creationId xmlns:a16="http://schemas.microsoft.com/office/drawing/2014/main" xmlns="" id="{21884528-532B-49A4-A006-7DC8756FD15F}"/>
                      </a:ext>
                    </a:extLst>
                  </p:cNvPr>
                  <p:cNvSpPr>
                    <a:spLocks noChangeArrowheads="1"/>
                  </p:cNvSpPr>
                  <p:nvPr/>
                </p:nvSpPr>
                <p:spPr bwMode="auto">
                  <a:xfrm>
                    <a:off x="8415338" y="3324225"/>
                    <a:ext cx="3857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8" name="Freeform 9">
                    <a:extLst>
                      <a:ext uri="{FF2B5EF4-FFF2-40B4-BE49-F238E27FC236}">
                        <a16:creationId xmlns:a16="http://schemas.microsoft.com/office/drawing/2014/main" xmlns="" id="{9965F080-CEBC-4F0E-A31A-A16DA0201516}"/>
                      </a:ext>
                    </a:extLst>
                  </p:cNvPr>
                  <p:cNvSpPr>
                    <a:spLocks noEditPoints="1"/>
                  </p:cNvSpPr>
                  <p:nvPr/>
                </p:nvSpPr>
                <p:spPr bwMode="auto">
                  <a:xfrm>
                    <a:off x="8007351" y="3303588"/>
                    <a:ext cx="815975" cy="565150"/>
                  </a:xfrm>
                  <a:custGeom>
                    <a:avLst/>
                    <a:gdLst>
                      <a:gd name="T0" fmla="*/ 514 w 514"/>
                      <a:gd name="T1" fmla="*/ 0 h 356"/>
                      <a:gd name="T2" fmla="*/ 0 w 514"/>
                      <a:gd name="T3" fmla="*/ 0 h 356"/>
                      <a:gd name="T4" fmla="*/ 0 w 514"/>
                      <a:gd name="T5" fmla="*/ 356 h 356"/>
                      <a:gd name="T6" fmla="*/ 514 w 514"/>
                      <a:gd name="T7" fmla="*/ 356 h 356"/>
                      <a:gd name="T8" fmla="*/ 514 w 514"/>
                      <a:gd name="T9" fmla="*/ 0 h 356"/>
                      <a:gd name="T10" fmla="*/ 487 w 514"/>
                      <a:gd name="T11" fmla="*/ 329 h 356"/>
                      <a:gd name="T12" fmla="*/ 27 w 514"/>
                      <a:gd name="T13" fmla="*/ 329 h 356"/>
                      <a:gd name="T14" fmla="*/ 27 w 514"/>
                      <a:gd name="T15" fmla="*/ 27 h 356"/>
                      <a:gd name="T16" fmla="*/ 487 w 514"/>
                      <a:gd name="T17" fmla="*/ 27 h 356"/>
                      <a:gd name="T18" fmla="*/ 487 w 514"/>
                      <a:gd name="T19" fmla="*/ 329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4" h="356">
                        <a:moveTo>
                          <a:pt x="514" y="0"/>
                        </a:moveTo>
                        <a:lnTo>
                          <a:pt x="0" y="0"/>
                        </a:lnTo>
                        <a:lnTo>
                          <a:pt x="0" y="356"/>
                        </a:lnTo>
                        <a:lnTo>
                          <a:pt x="514" y="356"/>
                        </a:lnTo>
                        <a:lnTo>
                          <a:pt x="514" y="0"/>
                        </a:lnTo>
                        <a:close/>
                        <a:moveTo>
                          <a:pt x="487" y="329"/>
                        </a:moveTo>
                        <a:lnTo>
                          <a:pt x="27" y="329"/>
                        </a:lnTo>
                        <a:lnTo>
                          <a:pt x="27" y="27"/>
                        </a:lnTo>
                        <a:lnTo>
                          <a:pt x="487" y="27"/>
                        </a:lnTo>
                        <a:lnTo>
                          <a:pt x="487" y="329"/>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9" name="Rectangle 10">
                    <a:extLst>
                      <a:ext uri="{FF2B5EF4-FFF2-40B4-BE49-F238E27FC236}">
                        <a16:creationId xmlns:a16="http://schemas.microsoft.com/office/drawing/2014/main" xmlns="" id="{DB460907-8136-46D4-957A-CE1B90449486}"/>
                      </a:ext>
                    </a:extLst>
                  </p:cNvPr>
                  <p:cNvSpPr>
                    <a:spLocks noChangeArrowheads="1"/>
                  </p:cNvSpPr>
                  <p:nvPr/>
                </p:nvSpPr>
                <p:spPr bwMode="auto">
                  <a:xfrm>
                    <a:off x="7908926" y="3921125"/>
                    <a:ext cx="1003300" cy="42863"/>
                  </a:xfrm>
                  <a:prstGeom prst="rect">
                    <a:avLst/>
                  </a:prstGeom>
                  <a:solidFill>
                    <a:srgbClr val="C0181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325" name="Group 324">
                <a:extLst>
                  <a:ext uri="{FF2B5EF4-FFF2-40B4-BE49-F238E27FC236}">
                    <a16:creationId xmlns:a16="http://schemas.microsoft.com/office/drawing/2014/main" xmlns="" id="{3A9C4D42-8484-47F5-AB7A-412A862ECFF5}"/>
                  </a:ext>
                </a:extLst>
              </p:cNvPr>
              <p:cNvGrpSpPr/>
              <p:nvPr/>
            </p:nvGrpSpPr>
            <p:grpSpPr>
              <a:xfrm>
                <a:off x="4226607" y="3789739"/>
                <a:ext cx="1121907" cy="246026"/>
                <a:chOff x="4233863" y="2711904"/>
                <a:chExt cx="3018744" cy="661988"/>
              </a:xfrm>
            </p:grpSpPr>
            <p:grpSp>
              <p:nvGrpSpPr>
                <p:cNvPr id="326" name="Group 325">
                  <a:extLst>
                    <a:ext uri="{FF2B5EF4-FFF2-40B4-BE49-F238E27FC236}">
                      <a16:creationId xmlns:a16="http://schemas.microsoft.com/office/drawing/2014/main" xmlns="" id="{C5439CD9-41E8-4517-94D2-3B81022321E3}"/>
                    </a:ext>
                  </a:extLst>
                </p:cNvPr>
                <p:cNvGrpSpPr/>
                <p:nvPr/>
              </p:nvGrpSpPr>
              <p:grpSpPr>
                <a:xfrm>
                  <a:off x="4233863" y="2711904"/>
                  <a:ext cx="2176146" cy="661988"/>
                  <a:chOff x="4233863" y="2682876"/>
                  <a:chExt cx="2176146" cy="661988"/>
                </a:xfrm>
              </p:grpSpPr>
              <p:grpSp>
                <p:nvGrpSpPr>
                  <p:cNvPr id="334" name="Group 333">
                    <a:extLst>
                      <a:ext uri="{FF2B5EF4-FFF2-40B4-BE49-F238E27FC236}">
                        <a16:creationId xmlns:a16="http://schemas.microsoft.com/office/drawing/2014/main" xmlns="" id="{1FE9EA26-B4B3-48DE-8072-48606F46D7BC}"/>
                      </a:ext>
                    </a:extLst>
                  </p:cNvPr>
                  <p:cNvGrpSpPr/>
                  <p:nvPr/>
                </p:nvGrpSpPr>
                <p:grpSpPr>
                  <a:xfrm>
                    <a:off x="4233863" y="2682876"/>
                    <a:ext cx="808038" cy="661988"/>
                    <a:chOff x="4233863" y="2682876"/>
                    <a:chExt cx="808038" cy="661988"/>
                  </a:xfrm>
                </p:grpSpPr>
                <p:sp>
                  <p:nvSpPr>
                    <p:cNvPr id="356" name="Rectangle 28">
                      <a:extLst>
                        <a:ext uri="{FF2B5EF4-FFF2-40B4-BE49-F238E27FC236}">
                          <a16:creationId xmlns:a16="http://schemas.microsoft.com/office/drawing/2014/main" xmlns="" id="{65289180-55DE-45F7-B0DA-88093EFFCB46}"/>
                        </a:ext>
                      </a:extLst>
                    </p:cNvPr>
                    <p:cNvSpPr>
                      <a:spLocks noChangeArrowheads="1"/>
                    </p:cNvSpPr>
                    <p:nvPr/>
                  </p:nvSpPr>
                  <p:spPr bwMode="auto">
                    <a:xfrm>
                      <a:off x="4264025" y="2703513"/>
                      <a:ext cx="758825" cy="519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7" name="Rectangle 29">
                      <a:extLst>
                        <a:ext uri="{FF2B5EF4-FFF2-40B4-BE49-F238E27FC236}">
                          <a16:creationId xmlns:a16="http://schemas.microsoft.com/office/drawing/2014/main" xmlns="" id="{C8E0FB55-70A1-4384-8D97-B8B98803D47E}"/>
                        </a:ext>
                      </a:extLst>
                    </p:cNvPr>
                    <p:cNvSpPr>
                      <a:spLocks noChangeArrowheads="1"/>
                    </p:cNvSpPr>
                    <p:nvPr/>
                  </p:nvSpPr>
                  <p:spPr bwMode="auto">
                    <a:xfrm>
                      <a:off x="4264025" y="2703513"/>
                      <a:ext cx="7588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8" name="Rectangle 30">
                      <a:extLst>
                        <a:ext uri="{FF2B5EF4-FFF2-40B4-BE49-F238E27FC236}">
                          <a16:creationId xmlns:a16="http://schemas.microsoft.com/office/drawing/2014/main" xmlns="" id="{C872E9D5-405E-451A-8810-695AC55E2A17}"/>
                        </a:ext>
                      </a:extLst>
                    </p:cNvPr>
                    <p:cNvSpPr>
                      <a:spLocks noChangeArrowheads="1"/>
                    </p:cNvSpPr>
                    <p:nvPr/>
                  </p:nvSpPr>
                  <p:spPr bwMode="auto">
                    <a:xfrm>
                      <a:off x="4638675" y="2703513"/>
                      <a:ext cx="384175" cy="519113"/>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9" name="Rectangle 31">
                      <a:extLst>
                        <a:ext uri="{FF2B5EF4-FFF2-40B4-BE49-F238E27FC236}">
                          <a16:creationId xmlns:a16="http://schemas.microsoft.com/office/drawing/2014/main" xmlns="" id="{BC8C4036-670A-49F7-9BB3-1C067009A0D2}"/>
                        </a:ext>
                      </a:extLst>
                    </p:cNvPr>
                    <p:cNvSpPr>
                      <a:spLocks noChangeArrowheads="1"/>
                    </p:cNvSpPr>
                    <p:nvPr/>
                  </p:nvSpPr>
                  <p:spPr bwMode="auto">
                    <a:xfrm>
                      <a:off x="4638675" y="2703513"/>
                      <a:ext cx="3841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0" name="Freeform 36">
                      <a:extLst>
                        <a:ext uri="{FF2B5EF4-FFF2-40B4-BE49-F238E27FC236}">
                          <a16:creationId xmlns:a16="http://schemas.microsoft.com/office/drawing/2014/main" xmlns="" id="{5DEB2C83-B8BF-4DC1-9B3F-BEFB1AAACE97}"/>
                        </a:ext>
                      </a:extLst>
                    </p:cNvPr>
                    <p:cNvSpPr>
                      <a:spLocks noEditPoints="1"/>
                    </p:cNvSpPr>
                    <p:nvPr/>
                  </p:nvSpPr>
                  <p:spPr bwMode="auto">
                    <a:xfrm>
                      <a:off x="4233863" y="2682876"/>
                      <a:ext cx="808038" cy="661988"/>
                    </a:xfrm>
                    <a:custGeom>
                      <a:avLst/>
                      <a:gdLst>
                        <a:gd name="T0" fmla="*/ 0 w 509"/>
                        <a:gd name="T1" fmla="*/ 353 h 417"/>
                        <a:gd name="T2" fmla="*/ 172 w 509"/>
                        <a:gd name="T3" fmla="*/ 353 h 417"/>
                        <a:gd name="T4" fmla="*/ 172 w 509"/>
                        <a:gd name="T5" fmla="*/ 385 h 417"/>
                        <a:gd name="T6" fmla="*/ 127 w 509"/>
                        <a:gd name="T7" fmla="*/ 385 h 417"/>
                        <a:gd name="T8" fmla="*/ 127 w 509"/>
                        <a:gd name="T9" fmla="*/ 417 h 417"/>
                        <a:gd name="T10" fmla="*/ 382 w 509"/>
                        <a:gd name="T11" fmla="*/ 417 h 417"/>
                        <a:gd name="T12" fmla="*/ 382 w 509"/>
                        <a:gd name="T13" fmla="*/ 385 h 417"/>
                        <a:gd name="T14" fmla="*/ 337 w 509"/>
                        <a:gd name="T15" fmla="*/ 385 h 417"/>
                        <a:gd name="T16" fmla="*/ 337 w 509"/>
                        <a:gd name="T17" fmla="*/ 353 h 417"/>
                        <a:gd name="T18" fmla="*/ 509 w 509"/>
                        <a:gd name="T19" fmla="*/ 353 h 417"/>
                        <a:gd name="T20" fmla="*/ 509 w 509"/>
                        <a:gd name="T21" fmla="*/ 0 h 417"/>
                        <a:gd name="T22" fmla="*/ 0 w 509"/>
                        <a:gd name="T23" fmla="*/ 0 h 417"/>
                        <a:gd name="T24" fmla="*/ 0 w 509"/>
                        <a:gd name="T25" fmla="*/ 353 h 417"/>
                        <a:gd name="T26" fmla="*/ 31 w 509"/>
                        <a:gd name="T27" fmla="*/ 32 h 417"/>
                        <a:gd name="T28" fmla="*/ 478 w 509"/>
                        <a:gd name="T29" fmla="*/ 32 h 417"/>
                        <a:gd name="T30" fmla="*/ 478 w 509"/>
                        <a:gd name="T31" fmla="*/ 327 h 417"/>
                        <a:gd name="T32" fmla="*/ 31 w 509"/>
                        <a:gd name="T33" fmla="*/ 327 h 417"/>
                        <a:gd name="T34" fmla="*/ 31 w 509"/>
                        <a:gd name="T35" fmla="*/ 32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09" h="417">
                          <a:moveTo>
                            <a:pt x="0" y="353"/>
                          </a:moveTo>
                          <a:lnTo>
                            <a:pt x="172" y="353"/>
                          </a:lnTo>
                          <a:lnTo>
                            <a:pt x="172" y="385"/>
                          </a:lnTo>
                          <a:lnTo>
                            <a:pt x="127" y="385"/>
                          </a:lnTo>
                          <a:lnTo>
                            <a:pt x="127" y="417"/>
                          </a:lnTo>
                          <a:lnTo>
                            <a:pt x="382" y="417"/>
                          </a:lnTo>
                          <a:lnTo>
                            <a:pt x="382" y="385"/>
                          </a:lnTo>
                          <a:lnTo>
                            <a:pt x="337" y="385"/>
                          </a:lnTo>
                          <a:lnTo>
                            <a:pt x="337" y="353"/>
                          </a:lnTo>
                          <a:lnTo>
                            <a:pt x="509" y="353"/>
                          </a:lnTo>
                          <a:lnTo>
                            <a:pt x="509" y="0"/>
                          </a:lnTo>
                          <a:lnTo>
                            <a:pt x="0" y="0"/>
                          </a:lnTo>
                          <a:lnTo>
                            <a:pt x="0" y="353"/>
                          </a:lnTo>
                          <a:close/>
                          <a:moveTo>
                            <a:pt x="31" y="32"/>
                          </a:moveTo>
                          <a:lnTo>
                            <a:pt x="478" y="32"/>
                          </a:lnTo>
                          <a:lnTo>
                            <a:pt x="478" y="327"/>
                          </a:lnTo>
                          <a:lnTo>
                            <a:pt x="31" y="327"/>
                          </a:lnTo>
                          <a:lnTo>
                            <a:pt x="31" y="32"/>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1" name="Freeform 37">
                      <a:extLst>
                        <a:ext uri="{FF2B5EF4-FFF2-40B4-BE49-F238E27FC236}">
                          <a16:creationId xmlns:a16="http://schemas.microsoft.com/office/drawing/2014/main" xmlns="" id="{34829191-7570-461B-9172-87C2F0D6B7B9}"/>
                        </a:ext>
                      </a:extLst>
                    </p:cNvPr>
                    <p:cNvSpPr>
                      <a:spLocks noEditPoints="1"/>
                    </p:cNvSpPr>
                    <p:nvPr/>
                  </p:nvSpPr>
                  <p:spPr bwMode="auto">
                    <a:xfrm>
                      <a:off x="4476750" y="2867026"/>
                      <a:ext cx="141288" cy="192088"/>
                    </a:xfrm>
                    <a:custGeom>
                      <a:avLst/>
                      <a:gdLst>
                        <a:gd name="T0" fmla="*/ 7 w 14"/>
                        <a:gd name="T1" fmla="*/ 0 h 19"/>
                        <a:gd name="T2" fmla="*/ 0 w 14"/>
                        <a:gd name="T3" fmla="*/ 0 h 19"/>
                        <a:gd name="T4" fmla="*/ 0 w 14"/>
                        <a:gd name="T5" fmla="*/ 19 h 19"/>
                        <a:gd name="T6" fmla="*/ 3 w 14"/>
                        <a:gd name="T7" fmla="*/ 19 h 19"/>
                        <a:gd name="T8" fmla="*/ 3 w 14"/>
                        <a:gd name="T9" fmla="*/ 13 h 19"/>
                        <a:gd name="T10" fmla="*/ 7 w 14"/>
                        <a:gd name="T11" fmla="*/ 13 h 19"/>
                        <a:gd name="T12" fmla="*/ 14 w 14"/>
                        <a:gd name="T13" fmla="*/ 6 h 19"/>
                        <a:gd name="T14" fmla="*/ 7 w 14"/>
                        <a:gd name="T15" fmla="*/ 0 h 19"/>
                        <a:gd name="T16" fmla="*/ 7 w 14"/>
                        <a:gd name="T17" fmla="*/ 10 h 19"/>
                        <a:gd name="T18" fmla="*/ 3 w 14"/>
                        <a:gd name="T19" fmla="*/ 10 h 19"/>
                        <a:gd name="T20" fmla="*/ 3 w 14"/>
                        <a:gd name="T21" fmla="*/ 3 h 19"/>
                        <a:gd name="T22" fmla="*/ 7 w 14"/>
                        <a:gd name="T23" fmla="*/ 3 h 19"/>
                        <a:gd name="T24" fmla="*/ 10 w 14"/>
                        <a:gd name="T25" fmla="*/ 6 h 19"/>
                        <a:gd name="T26" fmla="*/ 7 w 14"/>
                        <a:gd name="T27" fmla="*/ 1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 h="19">
                          <a:moveTo>
                            <a:pt x="7" y="0"/>
                          </a:moveTo>
                          <a:cubicBezTo>
                            <a:pt x="0" y="0"/>
                            <a:pt x="0" y="0"/>
                            <a:pt x="0" y="0"/>
                          </a:cubicBezTo>
                          <a:cubicBezTo>
                            <a:pt x="0" y="19"/>
                            <a:pt x="0" y="19"/>
                            <a:pt x="0" y="19"/>
                          </a:cubicBezTo>
                          <a:cubicBezTo>
                            <a:pt x="3" y="19"/>
                            <a:pt x="3" y="19"/>
                            <a:pt x="3" y="19"/>
                          </a:cubicBezTo>
                          <a:cubicBezTo>
                            <a:pt x="3" y="13"/>
                            <a:pt x="3" y="13"/>
                            <a:pt x="3" y="13"/>
                          </a:cubicBezTo>
                          <a:cubicBezTo>
                            <a:pt x="7" y="13"/>
                            <a:pt x="7" y="13"/>
                            <a:pt x="7" y="13"/>
                          </a:cubicBezTo>
                          <a:cubicBezTo>
                            <a:pt x="11" y="13"/>
                            <a:pt x="14" y="10"/>
                            <a:pt x="14" y="6"/>
                          </a:cubicBezTo>
                          <a:cubicBezTo>
                            <a:pt x="14" y="3"/>
                            <a:pt x="11" y="0"/>
                            <a:pt x="7" y="0"/>
                          </a:cubicBezTo>
                          <a:close/>
                          <a:moveTo>
                            <a:pt x="7" y="10"/>
                          </a:moveTo>
                          <a:cubicBezTo>
                            <a:pt x="3" y="10"/>
                            <a:pt x="3" y="10"/>
                            <a:pt x="3" y="10"/>
                          </a:cubicBezTo>
                          <a:cubicBezTo>
                            <a:pt x="3" y="3"/>
                            <a:pt x="3" y="3"/>
                            <a:pt x="3" y="3"/>
                          </a:cubicBezTo>
                          <a:cubicBezTo>
                            <a:pt x="7" y="3"/>
                            <a:pt x="7" y="3"/>
                            <a:pt x="7" y="3"/>
                          </a:cubicBezTo>
                          <a:cubicBezTo>
                            <a:pt x="9" y="3"/>
                            <a:pt x="10" y="4"/>
                            <a:pt x="10" y="6"/>
                          </a:cubicBezTo>
                          <a:cubicBezTo>
                            <a:pt x="10" y="8"/>
                            <a:pt x="9" y="10"/>
                            <a:pt x="7" y="10"/>
                          </a:cubicBez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2" name="Freeform 38">
                      <a:extLst>
                        <a:ext uri="{FF2B5EF4-FFF2-40B4-BE49-F238E27FC236}">
                          <a16:creationId xmlns:a16="http://schemas.microsoft.com/office/drawing/2014/main" xmlns="" id="{91B02409-C30B-4B8D-953D-7654447B6573}"/>
                        </a:ext>
                      </a:extLst>
                    </p:cNvPr>
                    <p:cNvSpPr>
                      <a:spLocks/>
                    </p:cNvSpPr>
                    <p:nvPr/>
                  </p:nvSpPr>
                  <p:spPr bwMode="auto">
                    <a:xfrm>
                      <a:off x="4627563" y="2867026"/>
                      <a:ext cx="182563" cy="203200"/>
                    </a:xfrm>
                    <a:custGeom>
                      <a:avLst/>
                      <a:gdLst>
                        <a:gd name="T0" fmla="*/ 11 w 18"/>
                        <a:gd name="T1" fmla="*/ 16 h 20"/>
                        <a:gd name="T2" fmla="*/ 4 w 18"/>
                        <a:gd name="T3" fmla="*/ 10 h 20"/>
                        <a:gd name="T4" fmla="*/ 11 w 18"/>
                        <a:gd name="T5" fmla="*/ 3 h 20"/>
                        <a:gd name="T6" fmla="*/ 16 w 18"/>
                        <a:gd name="T7" fmla="*/ 5 h 20"/>
                        <a:gd name="T8" fmla="*/ 18 w 18"/>
                        <a:gd name="T9" fmla="*/ 2 h 20"/>
                        <a:gd name="T10" fmla="*/ 10 w 18"/>
                        <a:gd name="T11" fmla="*/ 0 h 20"/>
                        <a:gd name="T12" fmla="*/ 0 w 18"/>
                        <a:gd name="T13" fmla="*/ 10 h 20"/>
                        <a:gd name="T14" fmla="*/ 10 w 18"/>
                        <a:gd name="T15" fmla="*/ 20 h 20"/>
                        <a:gd name="T16" fmla="*/ 18 w 18"/>
                        <a:gd name="T17" fmla="*/ 17 h 20"/>
                        <a:gd name="T18" fmla="*/ 16 w 18"/>
                        <a:gd name="T19" fmla="*/ 14 h 20"/>
                        <a:gd name="T20" fmla="*/ 11 w 18"/>
                        <a:gd name="T21" fmla="*/ 16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 h="20">
                          <a:moveTo>
                            <a:pt x="11" y="16"/>
                          </a:moveTo>
                          <a:cubicBezTo>
                            <a:pt x="7" y="16"/>
                            <a:pt x="4" y="13"/>
                            <a:pt x="4" y="10"/>
                          </a:cubicBezTo>
                          <a:cubicBezTo>
                            <a:pt x="4" y="6"/>
                            <a:pt x="6" y="3"/>
                            <a:pt x="11" y="3"/>
                          </a:cubicBezTo>
                          <a:cubicBezTo>
                            <a:pt x="14" y="3"/>
                            <a:pt x="16" y="5"/>
                            <a:pt x="16" y="5"/>
                          </a:cubicBezTo>
                          <a:cubicBezTo>
                            <a:pt x="18" y="2"/>
                            <a:pt x="18" y="2"/>
                            <a:pt x="18" y="2"/>
                          </a:cubicBezTo>
                          <a:cubicBezTo>
                            <a:pt x="18" y="2"/>
                            <a:pt x="15" y="0"/>
                            <a:pt x="10" y="0"/>
                          </a:cubicBezTo>
                          <a:cubicBezTo>
                            <a:pt x="5" y="0"/>
                            <a:pt x="0" y="4"/>
                            <a:pt x="0" y="10"/>
                          </a:cubicBezTo>
                          <a:cubicBezTo>
                            <a:pt x="0" y="15"/>
                            <a:pt x="4" y="20"/>
                            <a:pt x="10" y="20"/>
                          </a:cubicBezTo>
                          <a:cubicBezTo>
                            <a:pt x="15" y="20"/>
                            <a:pt x="18" y="17"/>
                            <a:pt x="18" y="17"/>
                          </a:cubicBezTo>
                          <a:cubicBezTo>
                            <a:pt x="16" y="14"/>
                            <a:pt x="16" y="14"/>
                            <a:pt x="16" y="14"/>
                          </a:cubicBezTo>
                          <a:cubicBezTo>
                            <a:pt x="16" y="14"/>
                            <a:pt x="14" y="16"/>
                            <a:pt x="11" y="16"/>
                          </a:cubicBez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35" name="Group 334">
                    <a:extLst>
                      <a:ext uri="{FF2B5EF4-FFF2-40B4-BE49-F238E27FC236}">
                        <a16:creationId xmlns:a16="http://schemas.microsoft.com/office/drawing/2014/main" xmlns="" id="{AB303406-1E1E-4D79-ABC0-66192E8B387A}"/>
                      </a:ext>
                    </a:extLst>
                  </p:cNvPr>
                  <p:cNvGrpSpPr/>
                  <p:nvPr/>
                </p:nvGrpSpPr>
                <p:grpSpPr>
                  <a:xfrm>
                    <a:off x="5154613" y="2682876"/>
                    <a:ext cx="333375" cy="661988"/>
                    <a:chOff x="5154613" y="2682876"/>
                    <a:chExt cx="333375" cy="661988"/>
                  </a:xfrm>
                </p:grpSpPr>
                <p:sp>
                  <p:nvSpPr>
                    <p:cNvPr id="347" name="Rectangle 32">
                      <a:extLst>
                        <a:ext uri="{FF2B5EF4-FFF2-40B4-BE49-F238E27FC236}">
                          <a16:creationId xmlns:a16="http://schemas.microsoft.com/office/drawing/2014/main" xmlns="" id="{B8A44C17-302B-4E48-BF80-41A38187D712}"/>
                        </a:ext>
                      </a:extLst>
                    </p:cNvPr>
                    <p:cNvSpPr>
                      <a:spLocks noChangeArrowheads="1"/>
                    </p:cNvSpPr>
                    <p:nvPr/>
                  </p:nvSpPr>
                  <p:spPr bwMode="auto">
                    <a:xfrm>
                      <a:off x="5173663" y="2703513"/>
                      <a:ext cx="284163" cy="6207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8" name="Rectangle 33">
                      <a:extLst>
                        <a:ext uri="{FF2B5EF4-FFF2-40B4-BE49-F238E27FC236}">
                          <a16:creationId xmlns:a16="http://schemas.microsoft.com/office/drawing/2014/main" xmlns="" id="{085F68C1-79E1-4104-8624-214B09A5D01A}"/>
                        </a:ext>
                      </a:extLst>
                    </p:cNvPr>
                    <p:cNvSpPr>
                      <a:spLocks noChangeArrowheads="1"/>
                    </p:cNvSpPr>
                    <p:nvPr/>
                  </p:nvSpPr>
                  <p:spPr bwMode="auto">
                    <a:xfrm>
                      <a:off x="5173663" y="2703513"/>
                      <a:ext cx="284163"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9" name="Rectangle 34">
                      <a:extLst>
                        <a:ext uri="{FF2B5EF4-FFF2-40B4-BE49-F238E27FC236}">
                          <a16:creationId xmlns:a16="http://schemas.microsoft.com/office/drawing/2014/main" xmlns="" id="{177BA129-669F-436B-A2C3-6F1D1831196D}"/>
                        </a:ext>
                      </a:extLst>
                    </p:cNvPr>
                    <p:cNvSpPr>
                      <a:spLocks noChangeArrowheads="1"/>
                    </p:cNvSpPr>
                    <p:nvPr/>
                  </p:nvSpPr>
                  <p:spPr bwMode="auto">
                    <a:xfrm>
                      <a:off x="5173663" y="2703513"/>
                      <a:ext cx="284163" cy="620713"/>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0" name="Rectangle 35">
                      <a:extLst>
                        <a:ext uri="{FF2B5EF4-FFF2-40B4-BE49-F238E27FC236}">
                          <a16:creationId xmlns:a16="http://schemas.microsoft.com/office/drawing/2014/main" xmlns="" id="{A14A09CA-479D-43C8-BB0A-3C43154637EF}"/>
                        </a:ext>
                      </a:extLst>
                    </p:cNvPr>
                    <p:cNvSpPr>
                      <a:spLocks noChangeArrowheads="1"/>
                    </p:cNvSpPr>
                    <p:nvPr/>
                  </p:nvSpPr>
                  <p:spPr bwMode="auto">
                    <a:xfrm>
                      <a:off x="5173663" y="2703513"/>
                      <a:ext cx="284163"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1" name="Freeform 39">
                      <a:extLst>
                        <a:ext uri="{FF2B5EF4-FFF2-40B4-BE49-F238E27FC236}">
                          <a16:creationId xmlns:a16="http://schemas.microsoft.com/office/drawing/2014/main" xmlns="" id="{1A149E15-EC74-4D83-9C04-32EAF41D91C8}"/>
                        </a:ext>
                      </a:extLst>
                    </p:cNvPr>
                    <p:cNvSpPr>
                      <a:spLocks noEditPoints="1"/>
                    </p:cNvSpPr>
                    <p:nvPr/>
                  </p:nvSpPr>
                  <p:spPr bwMode="auto">
                    <a:xfrm>
                      <a:off x="5154613" y="2682876"/>
                      <a:ext cx="333375" cy="661988"/>
                    </a:xfrm>
                    <a:custGeom>
                      <a:avLst/>
                      <a:gdLst>
                        <a:gd name="T0" fmla="*/ 0 w 210"/>
                        <a:gd name="T1" fmla="*/ 0 h 417"/>
                        <a:gd name="T2" fmla="*/ 0 w 210"/>
                        <a:gd name="T3" fmla="*/ 417 h 417"/>
                        <a:gd name="T4" fmla="*/ 210 w 210"/>
                        <a:gd name="T5" fmla="*/ 417 h 417"/>
                        <a:gd name="T6" fmla="*/ 210 w 210"/>
                        <a:gd name="T7" fmla="*/ 0 h 417"/>
                        <a:gd name="T8" fmla="*/ 0 w 210"/>
                        <a:gd name="T9" fmla="*/ 0 h 417"/>
                        <a:gd name="T10" fmla="*/ 178 w 210"/>
                        <a:gd name="T11" fmla="*/ 385 h 417"/>
                        <a:gd name="T12" fmla="*/ 31 w 210"/>
                        <a:gd name="T13" fmla="*/ 385 h 417"/>
                        <a:gd name="T14" fmla="*/ 31 w 210"/>
                        <a:gd name="T15" fmla="*/ 32 h 417"/>
                        <a:gd name="T16" fmla="*/ 178 w 210"/>
                        <a:gd name="T17" fmla="*/ 32 h 417"/>
                        <a:gd name="T18" fmla="*/ 178 w 210"/>
                        <a:gd name="T19" fmla="*/ 385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0" h="417">
                          <a:moveTo>
                            <a:pt x="0" y="0"/>
                          </a:moveTo>
                          <a:lnTo>
                            <a:pt x="0" y="417"/>
                          </a:lnTo>
                          <a:lnTo>
                            <a:pt x="210" y="417"/>
                          </a:lnTo>
                          <a:lnTo>
                            <a:pt x="210" y="0"/>
                          </a:lnTo>
                          <a:lnTo>
                            <a:pt x="0" y="0"/>
                          </a:lnTo>
                          <a:close/>
                          <a:moveTo>
                            <a:pt x="178" y="385"/>
                          </a:moveTo>
                          <a:lnTo>
                            <a:pt x="31" y="385"/>
                          </a:lnTo>
                          <a:lnTo>
                            <a:pt x="31" y="32"/>
                          </a:lnTo>
                          <a:lnTo>
                            <a:pt x="178" y="32"/>
                          </a:lnTo>
                          <a:lnTo>
                            <a:pt x="178" y="385"/>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2" name="Rectangle 40">
                      <a:extLst>
                        <a:ext uri="{FF2B5EF4-FFF2-40B4-BE49-F238E27FC236}">
                          <a16:creationId xmlns:a16="http://schemas.microsoft.com/office/drawing/2014/main" xmlns="" id="{24226EDD-1368-4DC2-9288-F7FB05781095}"/>
                        </a:ext>
                      </a:extLst>
                    </p:cNvPr>
                    <p:cNvSpPr>
                      <a:spLocks noChangeArrowheads="1"/>
                    </p:cNvSpPr>
                    <p:nvPr/>
                  </p:nvSpPr>
                  <p:spPr bwMode="auto">
                    <a:xfrm>
                      <a:off x="5254625" y="2784476"/>
                      <a:ext cx="131763" cy="50800"/>
                    </a:xfrm>
                    <a:prstGeom prst="rect">
                      <a:avLst/>
                    </a:prstGeom>
                    <a:solidFill>
                      <a:srgbClr val="9395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3" name="Rectangle 41">
                      <a:extLst>
                        <a:ext uri="{FF2B5EF4-FFF2-40B4-BE49-F238E27FC236}">
                          <a16:creationId xmlns:a16="http://schemas.microsoft.com/office/drawing/2014/main" xmlns="" id="{20ABEF1A-D24A-4B70-9465-B455C61B6C13}"/>
                        </a:ext>
                      </a:extLst>
                    </p:cNvPr>
                    <p:cNvSpPr>
                      <a:spLocks noChangeArrowheads="1"/>
                    </p:cNvSpPr>
                    <p:nvPr/>
                  </p:nvSpPr>
                  <p:spPr bwMode="auto">
                    <a:xfrm>
                      <a:off x="5254625" y="2886076"/>
                      <a:ext cx="131763" cy="52388"/>
                    </a:xfrm>
                    <a:prstGeom prst="rect">
                      <a:avLst/>
                    </a:prstGeom>
                    <a:solidFill>
                      <a:srgbClr val="9395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4" name="Rectangle 42">
                      <a:extLst>
                        <a:ext uri="{FF2B5EF4-FFF2-40B4-BE49-F238E27FC236}">
                          <a16:creationId xmlns:a16="http://schemas.microsoft.com/office/drawing/2014/main" xmlns="" id="{2B6EACB1-6628-491B-B802-4DB86D0309A2}"/>
                        </a:ext>
                      </a:extLst>
                    </p:cNvPr>
                    <p:cNvSpPr>
                      <a:spLocks noChangeArrowheads="1"/>
                    </p:cNvSpPr>
                    <p:nvPr/>
                  </p:nvSpPr>
                  <p:spPr bwMode="auto">
                    <a:xfrm>
                      <a:off x="5254625" y="2989263"/>
                      <a:ext cx="131763" cy="50800"/>
                    </a:xfrm>
                    <a:prstGeom prst="rect">
                      <a:avLst/>
                    </a:prstGeom>
                    <a:solidFill>
                      <a:srgbClr val="9395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5" name="Oval 43">
                      <a:extLst>
                        <a:ext uri="{FF2B5EF4-FFF2-40B4-BE49-F238E27FC236}">
                          <a16:creationId xmlns:a16="http://schemas.microsoft.com/office/drawing/2014/main" xmlns="" id="{999A999E-908A-4431-B2B3-10A32B2BB952}"/>
                        </a:ext>
                      </a:extLst>
                    </p:cNvPr>
                    <p:cNvSpPr>
                      <a:spLocks noChangeArrowheads="1"/>
                    </p:cNvSpPr>
                    <p:nvPr/>
                  </p:nvSpPr>
                  <p:spPr bwMode="auto">
                    <a:xfrm>
                      <a:off x="5284788" y="3171826"/>
                      <a:ext cx="71438" cy="71438"/>
                    </a:xfrm>
                    <a:prstGeom prst="ellipse">
                      <a:avLst/>
                    </a:pr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36" name="Group 335">
                    <a:extLst>
                      <a:ext uri="{FF2B5EF4-FFF2-40B4-BE49-F238E27FC236}">
                        <a16:creationId xmlns:a16="http://schemas.microsoft.com/office/drawing/2014/main" xmlns="" id="{D0855201-7F22-4F5C-A7CA-D4C4AEAF3C74}"/>
                      </a:ext>
                    </a:extLst>
                  </p:cNvPr>
                  <p:cNvGrpSpPr/>
                  <p:nvPr/>
                </p:nvGrpSpPr>
                <p:grpSpPr>
                  <a:xfrm>
                    <a:off x="5601971" y="2682876"/>
                    <a:ext cx="808038" cy="661988"/>
                    <a:chOff x="5601971" y="2682876"/>
                    <a:chExt cx="808038" cy="661988"/>
                  </a:xfrm>
                </p:grpSpPr>
                <p:grpSp>
                  <p:nvGrpSpPr>
                    <p:cNvPr id="337" name="Group 336">
                      <a:extLst>
                        <a:ext uri="{FF2B5EF4-FFF2-40B4-BE49-F238E27FC236}">
                          <a16:creationId xmlns:a16="http://schemas.microsoft.com/office/drawing/2014/main" xmlns="" id="{7FCC4B0B-42B2-435C-BDEF-F97580001A40}"/>
                        </a:ext>
                      </a:extLst>
                    </p:cNvPr>
                    <p:cNvGrpSpPr/>
                    <p:nvPr/>
                  </p:nvGrpSpPr>
                  <p:grpSpPr>
                    <a:xfrm>
                      <a:off x="5601971" y="2682876"/>
                      <a:ext cx="808038" cy="661988"/>
                      <a:chOff x="6851651" y="2682876"/>
                      <a:chExt cx="808038" cy="661988"/>
                    </a:xfrm>
                  </p:grpSpPr>
                  <p:sp>
                    <p:nvSpPr>
                      <p:cNvPr id="342" name="Rectangle 28">
                        <a:extLst>
                          <a:ext uri="{FF2B5EF4-FFF2-40B4-BE49-F238E27FC236}">
                            <a16:creationId xmlns:a16="http://schemas.microsoft.com/office/drawing/2014/main" xmlns="" id="{C967E3BD-EE0B-4CF3-9992-98D0455325FE}"/>
                          </a:ext>
                        </a:extLst>
                      </p:cNvPr>
                      <p:cNvSpPr>
                        <a:spLocks noChangeArrowheads="1"/>
                      </p:cNvSpPr>
                      <p:nvPr/>
                    </p:nvSpPr>
                    <p:spPr bwMode="auto">
                      <a:xfrm>
                        <a:off x="6881813" y="2703513"/>
                        <a:ext cx="758825" cy="519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3" name="Rectangle 29">
                        <a:extLst>
                          <a:ext uri="{FF2B5EF4-FFF2-40B4-BE49-F238E27FC236}">
                            <a16:creationId xmlns:a16="http://schemas.microsoft.com/office/drawing/2014/main" xmlns="" id="{5AFAE132-FA69-4720-BA17-3FFADB038F61}"/>
                          </a:ext>
                        </a:extLst>
                      </p:cNvPr>
                      <p:cNvSpPr>
                        <a:spLocks noChangeArrowheads="1"/>
                      </p:cNvSpPr>
                      <p:nvPr/>
                    </p:nvSpPr>
                    <p:spPr bwMode="auto">
                      <a:xfrm>
                        <a:off x="6881813" y="2703513"/>
                        <a:ext cx="7588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4" name="Rectangle 30">
                        <a:extLst>
                          <a:ext uri="{FF2B5EF4-FFF2-40B4-BE49-F238E27FC236}">
                            <a16:creationId xmlns:a16="http://schemas.microsoft.com/office/drawing/2014/main" xmlns="" id="{3372DDD5-E37C-4D61-8D23-A0BEDED4CFB4}"/>
                          </a:ext>
                        </a:extLst>
                      </p:cNvPr>
                      <p:cNvSpPr>
                        <a:spLocks noChangeArrowheads="1"/>
                      </p:cNvSpPr>
                      <p:nvPr/>
                    </p:nvSpPr>
                    <p:spPr bwMode="auto">
                      <a:xfrm>
                        <a:off x="7256463" y="2703513"/>
                        <a:ext cx="384175" cy="519113"/>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5" name="Rectangle 31">
                        <a:extLst>
                          <a:ext uri="{FF2B5EF4-FFF2-40B4-BE49-F238E27FC236}">
                            <a16:creationId xmlns:a16="http://schemas.microsoft.com/office/drawing/2014/main" xmlns="" id="{C5976D5D-62B3-4576-A8E0-5BFED8F4F276}"/>
                          </a:ext>
                        </a:extLst>
                      </p:cNvPr>
                      <p:cNvSpPr>
                        <a:spLocks noChangeArrowheads="1"/>
                      </p:cNvSpPr>
                      <p:nvPr/>
                    </p:nvSpPr>
                    <p:spPr bwMode="auto">
                      <a:xfrm>
                        <a:off x="7256463" y="2703513"/>
                        <a:ext cx="3841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6" name="Freeform 36">
                        <a:extLst>
                          <a:ext uri="{FF2B5EF4-FFF2-40B4-BE49-F238E27FC236}">
                            <a16:creationId xmlns:a16="http://schemas.microsoft.com/office/drawing/2014/main" xmlns="" id="{21335BBD-A089-44DF-BCB2-18D5B779B3A9}"/>
                          </a:ext>
                        </a:extLst>
                      </p:cNvPr>
                      <p:cNvSpPr>
                        <a:spLocks noEditPoints="1"/>
                      </p:cNvSpPr>
                      <p:nvPr/>
                    </p:nvSpPr>
                    <p:spPr bwMode="auto">
                      <a:xfrm>
                        <a:off x="6851651" y="2682876"/>
                        <a:ext cx="808038" cy="661988"/>
                      </a:xfrm>
                      <a:custGeom>
                        <a:avLst/>
                        <a:gdLst>
                          <a:gd name="T0" fmla="*/ 0 w 509"/>
                          <a:gd name="T1" fmla="*/ 353 h 417"/>
                          <a:gd name="T2" fmla="*/ 172 w 509"/>
                          <a:gd name="T3" fmla="*/ 353 h 417"/>
                          <a:gd name="T4" fmla="*/ 172 w 509"/>
                          <a:gd name="T5" fmla="*/ 385 h 417"/>
                          <a:gd name="T6" fmla="*/ 127 w 509"/>
                          <a:gd name="T7" fmla="*/ 385 h 417"/>
                          <a:gd name="T8" fmla="*/ 127 w 509"/>
                          <a:gd name="T9" fmla="*/ 417 h 417"/>
                          <a:gd name="T10" fmla="*/ 382 w 509"/>
                          <a:gd name="T11" fmla="*/ 417 h 417"/>
                          <a:gd name="T12" fmla="*/ 382 w 509"/>
                          <a:gd name="T13" fmla="*/ 385 h 417"/>
                          <a:gd name="T14" fmla="*/ 337 w 509"/>
                          <a:gd name="T15" fmla="*/ 385 h 417"/>
                          <a:gd name="T16" fmla="*/ 337 w 509"/>
                          <a:gd name="T17" fmla="*/ 353 h 417"/>
                          <a:gd name="T18" fmla="*/ 509 w 509"/>
                          <a:gd name="T19" fmla="*/ 353 h 417"/>
                          <a:gd name="T20" fmla="*/ 509 w 509"/>
                          <a:gd name="T21" fmla="*/ 0 h 417"/>
                          <a:gd name="T22" fmla="*/ 0 w 509"/>
                          <a:gd name="T23" fmla="*/ 0 h 417"/>
                          <a:gd name="T24" fmla="*/ 0 w 509"/>
                          <a:gd name="T25" fmla="*/ 353 h 417"/>
                          <a:gd name="T26" fmla="*/ 31 w 509"/>
                          <a:gd name="T27" fmla="*/ 32 h 417"/>
                          <a:gd name="T28" fmla="*/ 478 w 509"/>
                          <a:gd name="T29" fmla="*/ 32 h 417"/>
                          <a:gd name="T30" fmla="*/ 478 w 509"/>
                          <a:gd name="T31" fmla="*/ 327 h 417"/>
                          <a:gd name="T32" fmla="*/ 31 w 509"/>
                          <a:gd name="T33" fmla="*/ 327 h 417"/>
                          <a:gd name="T34" fmla="*/ 31 w 509"/>
                          <a:gd name="T35" fmla="*/ 32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09" h="417">
                            <a:moveTo>
                              <a:pt x="0" y="353"/>
                            </a:moveTo>
                            <a:lnTo>
                              <a:pt x="172" y="353"/>
                            </a:lnTo>
                            <a:lnTo>
                              <a:pt x="172" y="385"/>
                            </a:lnTo>
                            <a:lnTo>
                              <a:pt x="127" y="385"/>
                            </a:lnTo>
                            <a:lnTo>
                              <a:pt x="127" y="417"/>
                            </a:lnTo>
                            <a:lnTo>
                              <a:pt x="382" y="417"/>
                            </a:lnTo>
                            <a:lnTo>
                              <a:pt x="382" y="385"/>
                            </a:lnTo>
                            <a:lnTo>
                              <a:pt x="337" y="385"/>
                            </a:lnTo>
                            <a:lnTo>
                              <a:pt x="337" y="353"/>
                            </a:lnTo>
                            <a:lnTo>
                              <a:pt x="509" y="353"/>
                            </a:lnTo>
                            <a:lnTo>
                              <a:pt x="509" y="0"/>
                            </a:lnTo>
                            <a:lnTo>
                              <a:pt x="0" y="0"/>
                            </a:lnTo>
                            <a:lnTo>
                              <a:pt x="0" y="353"/>
                            </a:lnTo>
                            <a:close/>
                            <a:moveTo>
                              <a:pt x="31" y="32"/>
                            </a:moveTo>
                            <a:lnTo>
                              <a:pt x="478" y="32"/>
                            </a:lnTo>
                            <a:lnTo>
                              <a:pt x="478" y="327"/>
                            </a:lnTo>
                            <a:lnTo>
                              <a:pt x="31" y="327"/>
                            </a:lnTo>
                            <a:lnTo>
                              <a:pt x="31" y="32"/>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38" name="Group 337">
                      <a:extLst>
                        <a:ext uri="{FF2B5EF4-FFF2-40B4-BE49-F238E27FC236}">
                          <a16:creationId xmlns:a16="http://schemas.microsoft.com/office/drawing/2014/main" xmlns="" id="{4F1A85A4-6A46-4F7E-AC92-04822AD09C7E}"/>
                        </a:ext>
                      </a:extLst>
                    </p:cNvPr>
                    <p:cNvGrpSpPr/>
                    <p:nvPr/>
                  </p:nvGrpSpPr>
                  <p:grpSpPr>
                    <a:xfrm>
                      <a:off x="5717822" y="2868613"/>
                      <a:ext cx="587376" cy="203200"/>
                      <a:chOff x="7222490" y="2724468"/>
                      <a:chExt cx="587376" cy="203200"/>
                    </a:xfrm>
                  </p:grpSpPr>
                  <p:sp>
                    <p:nvSpPr>
                      <p:cNvPr id="339" name="Freeform 25">
                        <a:extLst>
                          <a:ext uri="{FF2B5EF4-FFF2-40B4-BE49-F238E27FC236}">
                            <a16:creationId xmlns:a16="http://schemas.microsoft.com/office/drawing/2014/main" xmlns="" id="{36E236E0-8560-4DB0-9B8E-5EE25D0F0E0B}"/>
                          </a:ext>
                        </a:extLst>
                      </p:cNvPr>
                      <p:cNvSpPr>
                        <a:spLocks/>
                      </p:cNvSpPr>
                      <p:nvPr/>
                    </p:nvSpPr>
                    <p:spPr bwMode="auto">
                      <a:xfrm>
                        <a:off x="7222490" y="2724468"/>
                        <a:ext cx="201613" cy="192088"/>
                      </a:xfrm>
                      <a:custGeom>
                        <a:avLst/>
                        <a:gdLst>
                          <a:gd name="T0" fmla="*/ 4 w 20"/>
                          <a:gd name="T1" fmla="*/ 8 h 19"/>
                          <a:gd name="T2" fmla="*/ 4 w 20"/>
                          <a:gd name="T3" fmla="*/ 5 h 19"/>
                          <a:gd name="T4" fmla="*/ 4 w 20"/>
                          <a:gd name="T5" fmla="*/ 5 h 19"/>
                          <a:gd name="T6" fmla="*/ 5 w 20"/>
                          <a:gd name="T7" fmla="*/ 8 h 19"/>
                          <a:gd name="T8" fmla="*/ 8 w 20"/>
                          <a:gd name="T9" fmla="*/ 16 h 19"/>
                          <a:gd name="T10" fmla="*/ 11 w 20"/>
                          <a:gd name="T11" fmla="*/ 16 h 19"/>
                          <a:gd name="T12" fmla="*/ 15 w 20"/>
                          <a:gd name="T13" fmla="*/ 8 h 19"/>
                          <a:gd name="T14" fmla="*/ 16 w 20"/>
                          <a:gd name="T15" fmla="*/ 5 h 19"/>
                          <a:gd name="T16" fmla="*/ 16 w 20"/>
                          <a:gd name="T17" fmla="*/ 5 h 19"/>
                          <a:gd name="T18" fmla="*/ 16 w 20"/>
                          <a:gd name="T19" fmla="*/ 8 h 19"/>
                          <a:gd name="T20" fmla="*/ 16 w 20"/>
                          <a:gd name="T21" fmla="*/ 19 h 19"/>
                          <a:gd name="T22" fmla="*/ 20 w 20"/>
                          <a:gd name="T23" fmla="*/ 19 h 19"/>
                          <a:gd name="T24" fmla="*/ 18 w 20"/>
                          <a:gd name="T25" fmla="*/ 0 h 19"/>
                          <a:gd name="T26" fmla="*/ 15 w 20"/>
                          <a:gd name="T27" fmla="*/ 0 h 19"/>
                          <a:gd name="T28" fmla="*/ 11 w 20"/>
                          <a:gd name="T29" fmla="*/ 10 h 19"/>
                          <a:gd name="T30" fmla="*/ 10 w 20"/>
                          <a:gd name="T31" fmla="*/ 12 h 19"/>
                          <a:gd name="T32" fmla="*/ 10 w 20"/>
                          <a:gd name="T33" fmla="*/ 12 h 19"/>
                          <a:gd name="T34" fmla="*/ 9 w 20"/>
                          <a:gd name="T35" fmla="*/ 10 h 19"/>
                          <a:gd name="T36" fmla="*/ 5 w 20"/>
                          <a:gd name="T37" fmla="*/ 0 h 19"/>
                          <a:gd name="T38" fmla="*/ 1 w 20"/>
                          <a:gd name="T39" fmla="*/ 0 h 19"/>
                          <a:gd name="T40" fmla="*/ 0 w 20"/>
                          <a:gd name="T41" fmla="*/ 19 h 19"/>
                          <a:gd name="T42" fmla="*/ 3 w 20"/>
                          <a:gd name="T43" fmla="*/ 19 h 19"/>
                          <a:gd name="T44" fmla="*/ 4 w 20"/>
                          <a:gd name="T45" fmla="*/ 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 h="19">
                            <a:moveTo>
                              <a:pt x="4" y="8"/>
                            </a:moveTo>
                            <a:cubicBezTo>
                              <a:pt x="4" y="7"/>
                              <a:pt x="4" y="5"/>
                              <a:pt x="4" y="5"/>
                            </a:cubicBezTo>
                            <a:cubicBezTo>
                              <a:pt x="4" y="5"/>
                              <a:pt x="4" y="5"/>
                              <a:pt x="4" y="5"/>
                            </a:cubicBezTo>
                            <a:cubicBezTo>
                              <a:pt x="4" y="5"/>
                              <a:pt x="5" y="7"/>
                              <a:pt x="5" y="8"/>
                            </a:cubicBezTo>
                            <a:cubicBezTo>
                              <a:pt x="8" y="16"/>
                              <a:pt x="8" y="16"/>
                              <a:pt x="8" y="16"/>
                            </a:cubicBezTo>
                            <a:cubicBezTo>
                              <a:pt x="11" y="16"/>
                              <a:pt x="11" y="16"/>
                              <a:pt x="11" y="16"/>
                            </a:cubicBezTo>
                            <a:cubicBezTo>
                              <a:pt x="15" y="8"/>
                              <a:pt x="15" y="8"/>
                              <a:pt x="15" y="8"/>
                            </a:cubicBezTo>
                            <a:cubicBezTo>
                              <a:pt x="15" y="7"/>
                              <a:pt x="16" y="5"/>
                              <a:pt x="16" y="5"/>
                            </a:cubicBezTo>
                            <a:cubicBezTo>
                              <a:pt x="16" y="5"/>
                              <a:pt x="16" y="5"/>
                              <a:pt x="16" y="5"/>
                            </a:cubicBezTo>
                            <a:cubicBezTo>
                              <a:pt x="16" y="5"/>
                              <a:pt x="16" y="7"/>
                              <a:pt x="16" y="8"/>
                            </a:cubicBezTo>
                            <a:cubicBezTo>
                              <a:pt x="16" y="19"/>
                              <a:pt x="16" y="19"/>
                              <a:pt x="16" y="19"/>
                            </a:cubicBezTo>
                            <a:cubicBezTo>
                              <a:pt x="20" y="19"/>
                              <a:pt x="20" y="19"/>
                              <a:pt x="20" y="19"/>
                            </a:cubicBezTo>
                            <a:cubicBezTo>
                              <a:pt x="18" y="0"/>
                              <a:pt x="18" y="0"/>
                              <a:pt x="18" y="0"/>
                            </a:cubicBezTo>
                            <a:cubicBezTo>
                              <a:pt x="15" y="0"/>
                              <a:pt x="15" y="0"/>
                              <a:pt x="15" y="0"/>
                            </a:cubicBezTo>
                            <a:cubicBezTo>
                              <a:pt x="11" y="10"/>
                              <a:pt x="11" y="10"/>
                              <a:pt x="11" y="10"/>
                            </a:cubicBezTo>
                            <a:cubicBezTo>
                              <a:pt x="10" y="11"/>
                              <a:pt x="10" y="12"/>
                              <a:pt x="10" y="12"/>
                            </a:cubicBezTo>
                            <a:cubicBezTo>
                              <a:pt x="10" y="12"/>
                              <a:pt x="10" y="12"/>
                              <a:pt x="10" y="12"/>
                            </a:cubicBezTo>
                            <a:cubicBezTo>
                              <a:pt x="10" y="12"/>
                              <a:pt x="9" y="11"/>
                              <a:pt x="9" y="10"/>
                            </a:cubicBezTo>
                            <a:cubicBezTo>
                              <a:pt x="5" y="0"/>
                              <a:pt x="5" y="0"/>
                              <a:pt x="5" y="0"/>
                            </a:cubicBezTo>
                            <a:cubicBezTo>
                              <a:pt x="1" y="0"/>
                              <a:pt x="1" y="0"/>
                              <a:pt x="1" y="0"/>
                            </a:cubicBezTo>
                            <a:cubicBezTo>
                              <a:pt x="0" y="19"/>
                              <a:pt x="0" y="19"/>
                              <a:pt x="0" y="19"/>
                            </a:cubicBezTo>
                            <a:cubicBezTo>
                              <a:pt x="3" y="19"/>
                              <a:pt x="3" y="19"/>
                              <a:pt x="3" y="19"/>
                            </a:cubicBezTo>
                            <a:lnTo>
                              <a:pt x="4" y="8"/>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0" name="Freeform 26">
                        <a:extLst>
                          <a:ext uri="{FF2B5EF4-FFF2-40B4-BE49-F238E27FC236}">
                            <a16:creationId xmlns:a16="http://schemas.microsoft.com/office/drawing/2014/main" xmlns="" id="{1DB3A8B6-8514-43A9-8AC0-579F2D20FC7A}"/>
                          </a:ext>
                        </a:extLst>
                      </p:cNvPr>
                      <p:cNvSpPr>
                        <a:spLocks noEditPoints="1"/>
                      </p:cNvSpPr>
                      <p:nvPr/>
                    </p:nvSpPr>
                    <p:spPr bwMode="auto">
                      <a:xfrm>
                        <a:off x="7444740" y="2724468"/>
                        <a:ext cx="171450" cy="192088"/>
                      </a:xfrm>
                      <a:custGeom>
                        <a:avLst/>
                        <a:gdLst>
                          <a:gd name="T0" fmla="*/ 5 w 17"/>
                          <a:gd name="T1" fmla="*/ 14 h 19"/>
                          <a:gd name="T2" fmla="*/ 12 w 17"/>
                          <a:gd name="T3" fmla="*/ 14 h 19"/>
                          <a:gd name="T4" fmla="*/ 14 w 17"/>
                          <a:gd name="T5" fmla="*/ 19 h 19"/>
                          <a:gd name="T6" fmla="*/ 17 w 17"/>
                          <a:gd name="T7" fmla="*/ 19 h 19"/>
                          <a:gd name="T8" fmla="*/ 10 w 17"/>
                          <a:gd name="T9" fmla="*/ 0 h 19"/>
                          <a:gd name="T10" fmla="*/ 7 w 17"/>
                          <a:gd name="T11" fmla="*/ 0 h 19"/>
                          <a:gd name="T12" fmla="*/ 0 w 17"/>
                          <a:gd name="T13" fmla="*/ 19 h 19"/>
                          <a:gd name="T14" fmla="*/ 3 w 17"/>
                          <a:gd name="T15" fmla="*/ 19 h 19"/>
                          <a:gd name="T16" fmla="*/ 5 w 17"/>
                          <a:gd name="T17" fmla="*/ 14 h 19"/>
                          <a:gd name="T18" fmla="*/ 8 w 17"/>
                          <a:gd name="T19" fmla="*/ 6 h 19"/>
                          <a:gd name="T20" fmla="*/ 9 w 17"/>
                          <a:gd name="T21" fmla="*/ 3 h 19"/>
                          <a:gd name="T22" fmla="*/ 9 w 17"/>
                          <a:gd name="T23" fmla="*/ 3 h 19"/>
                          <a:gd name="T24" fmla="*/ 9 w 17"/>
                          <a:gd name="T25" fmla="*/ 6 h 19"/>
                          <a:gd name="T26" fmla="*/ 11 w 17"/>
                          <a:gd name="T27" fmla="*/ 11 h 19"/>
                          <a:gd name="T28" fmla="*/ 6 w 17"/>
                          <a:gd name="T29" fmla="*/ 11 h 19"/>
                          <a:gd name="T30" fmla="*/ 8 w 17"/>
                          <a:gd name="T31" fmla="*/ 6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 h="19">
                            <a:moveTo>
                              <a:pt x="5" y="14"/>
                            </a:moveTo>
                            <a:cubicBezTo>
                              <a:pt x="12" y="14"/>
                              <a:pt x="12" y="14"/>
                              <a:pt x="12" y="14"/>
                            </a:cubicBezTo>
                            <a:cubicBezTo>
                              <a:pt x="14" y="19"/>
                              <a:pt x="14" y="19"/>
                              <a:pt x="14" y="19"/>
                            </a:cubicBezTo>
                            <a:cubicBezTo>
                              <a:pt x="17" y="19"/>
                              <a:pt x="17" y="19"/>
                              <a:pt x="17" y="19"/>
                            </a:cubicBezTo>
                            <a:cubicBezTo>
                              <a:pt x="10" y="0"/>
                              <a:pt x="10" y="0"/>
                              <a:pt x="10" y="0"/>
                            </a:cubicBezTo>
                            <a:cubicBezTo>
                              <a:pt x="7" y="0"/>
                              <a:pt x="7" y="0"/>
                              <a:pt x="7" y="0"/>
                            </a:cubicBezTo>
                            <a:cubicBezTo>
                              <a:pt x="0" y="19"/>
                              <a:pt x="0" y="19"/>
                              <a:pt x="0" y="19"/>
                            </a:cubicBezTo>
                            <a:cubicBezTo>
                              <a:pt x="3" y="19"/>
                              <a:pt x="3" y="19"/>
                              <a:pt x="3" y="19"/>
                            </a:cubicBezTo>
                            <a:lnTo>
                              <a:pt x="5" y="14"/>
                            </a:lnTo>
                            <a:close/>
                            <a:moveTo>
                              <a:pt x="8" y="6"/>
                            </a:moveTo>
                            <a:cubicBezTo>
                              <a:pt x="8" y="5"/>
                              <a:pt x="9" y="3"/>
                              <a:pt x="9" y="3"/>
                            </a:cubicBezTo>
                            <a:cubicBezTo>
                              <a:pt x="9" y="3"/>
                              <a:pt x="9" y="3"/>
                              <a:pt x="9" y="3"/>
                            </a:cubicBezTo>
                            <a:cubicBezTo>
                              <a:pt x="9" y="3"/>
                              <a:pt x="9" y="5"/>
                              <a:pt x="9" y="6"/>
                            </a:cubicBezTo>
                            <a:cubicBezTo>
                              <a:pt x="11" y="11"/>
                              <a:pt x="11" y="11"/>
                              <a:pt x="11" y="11"/>
                            </a:cubicBezTo>
                            <a:cubicBezTo>
                              <a:pt x="6" y="11"/>
                              <a:pt x="6" y="11"/>
                              <a:pt x="6" y="11"/>
                            </a:cubicBezTo>
                            <a:lnTo>
                              <a:pt x="8" y="6"/>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1" name="Freeform 27">
                        <a:extLst>
                          <a:ext uri="{FF2B5EF4-FFF2-40B4-BE49-F238E27FC236}">
                            <a16:creationId xmlns:a16="http://schemas.microsoft.com/office/drawing/2014/main" xmlns="" id="{749A16A1-C1AF-4146-A560-16D6785417D6}"/>
                          </a:ext>
                        </a:extLst>
                      </p:cNvPr>
                      <p:cNvSpPr>
                        <a:spLocks/>
                      </p:cNvSpPr>
                      <p:nvPr/>
                    </p:nvSpPr>
                    <p:spPr bwMode="auto">
                      <a:xfrm>
                        <a:off x="7627303" y="2724468"/>
                        <a:ext cx="182563" cy="203200"/>
                      </a:xfrm>
                      <a:custGeom>
                        <a:avLst/>
                        <a:gdLst>
                          <a:gd name="T0" fmla="*/ 10 w 18"/>
                          <a:gd name="T1" fmla="*/ 20 h 20"/>
                          <a:gd name="T2" fmla="*/ 18 w 18"/>
                          <a:gd name="T3" fmla="*/ 17 h 20"/>
                          <a:gd name="T4" fmla="*/ 16 w 18"/>
                          <a:gd name="T5" fmla="*/ 14 h 20"/>
                          <a:gd name="T6" fmla="*/ 10 w 18"/>
                          <a:gd name="T7" fmla="*/ 16 h 20"/>
                          <a:gd name="T8" fmla="*/ 4 w 18"/>
                          <a:gd name="T9" fmla="*/ 9 h 20"/>
                          <a:gd name="T10" fmla="*/ 10 w 18"/>
                          <a:gd name="T11" fmla="*/ 3 h 20"/>
                          <a:gd name="T12" fmla="*/ 16 w 18"/>
                          <a:gd name="T13" fmla="*/ 5 h 20"/>
                          <a:gd name="T14" fmla="*/ 17 w 18"/>
                          <a:gd name="T15" fmla="*/ 2 h 20"/>
                          <a:gd name="T16" fmla="*/ 10 w 18"/>
                          <a:gd name="T17" fmla="*/ 0 h 20"/>
                          <a:gd name="T18" fmla="*/ 0 w 18"/>
                          <a:gd name="T19" fmla="*/ 10 h 20"/>
                          <a:gd name="T20" fmla="*/ 10 w 18"/>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 h="20">
                            <a:moveTo>
                              <a:pt x="10" y="20"/>
                            </a:moveTo>
                            <a:cubicBezTo>
                              <a:pt x="15" y="20"/>
                              <a:pt x="18" y="17"/>
                              <a:pt x="18" y="17"/>
                            </a:cubicBezTo>
                            <a:cubicBezTo>
                              <a:pt x="16" y="14"/>
                              <a:pt x="16" y="14"/>
                              <a:pt x="16" y="14"/>
                            </a:cubicBezTo>
                            <a:cubicBezTo>
                              <a:pt x="16" y="14"/>
                              <a:pt x="14" y="16"/>
                              <a:pt x="10" y="16"/>
                            </a:cubicBezTo>
                            <a:cubicBezTo>
                              <a:pt x="6" y="16"/>
                              <a:pt x="4" y="13"/>
                              <a:pt x="4" y="9"/>
                            </a:cubicBezTo>
                            <a:cubicBezTo>
                              <a:pt x="4" y="6"/>
                              <a:pt x="6" y="3"/>
                              <a:pt x="10" y="3"/>
                            </a:cubicBezTo>
                            <a:cubicBezTo>
                              <a:pt x="13" y="3"/>
                              <a:pt x="16" y="5"/>
                              <a:pt x="16" y="5"/>
                            </a:cubicBezTo>
                            <a:cubicBezTo>
                              <a:pt x="17" y="2"/>
                              <a:pt x="17" y="2"/>
                              <a:pt x="17" y="2"/>
                            </a:cubicBezTo>
                            <a:cubicBezTo>
                              <a:pt x="17" y="2"/>
                              <a:pt x="15" y="0"/>
                              <a:pt x="10" y="0"/>
                            </a:cubicBezTo>
                            <a:cubicBezTo>
                              <a:pt x="4" y="0"/>
                              <a:pt x="0" y="4"/>
                              <a:pt x="0" y="10"/>
                            </a:cubicBezTo>
                            <a:cubicBezTo>
                              <a:pt x="0" y="15"/>
                              <a:pt x="4" y="20"/>
                              <a:pt x="10" y="20"/>
                            </a:cubicBez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grpSp>
              <p:nvGrpSpPr>
                <p:cNvPr id="327" name="Group 326">
                  <a:extLst>
                    <a:ext uri="{FF2B5EF4-FFF2-40B4-BE49-F238E27FC236}">
                      <a16:creationId xmlns:a16="http://schemas.microsoft.com/office/drawing/2014/main" xmlns="" id="{FA130AAA-B6B9-4723-8471-CAAC2F4F7F31}"/>
                    </a:ext>
                  </a:extLst>
                </p:cNvPr>
                <p:cNvGrpSpPr/>
                <p:nvPr/>
              </p:nvGrpSpPr>
              <p:grpSpPr>
                <a:xfrm>
                  <a:off x="6438448" y="2835948"/>
                  <a:ext cx="814159" cy="535902"/>
                  <a:chOff x="7908926" y="3303588"/>
                  <a:chExt cx="1003300" cy="660400"/>
                </a:xfrm>
              </p:grpSpPr>
              <p:sp>
                <p:nvSpPr>
                  <p:cNvPr id="328" name="Rectangle 327">
                    <a:extLst>
                      <a:ext uri="{FF2B5EF4-FFF2-40B4-BE49-F238E27FC236}">
                        <a16:creationId xmlns:a16="http://schemas.microsoft.com/office/drawing/2014/main" xmlns="" id="{DEF3B7F7-FBEE-454B-8CDF-8C864931BECE}"/>
                      </a:ext>
                    </a:extLst>
                  </p:cNvPr>
                  <p:cNvSpPr>
                    <a:spLocks noChangeArrowheads="1"/>
                  </p:cNvSpPr>
                  <p:nvPr/>
                </p:nvSpPr>
                <p:spPr bwMode="auto">
                  <a:xfrm>
                    <a:off x="8029576" y="3324225"/>
                    <a:ext cx="771525" cy="5222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9" name="Rectangle 6">
                    <a:extLst>
                      <a:ext uri="{FF2B5EF4-FFF2-40B4-BE49-F238E27FC236}">
                        <a16:creationId xmlns:a16="http://schemas.microsoft.com/office/drawing/2014/main" xmlns="" id="{772CD08C-3BCB-4DA9-9B9C-A53FD58C36A2}"/>
                      </a:ext>
                    </a:extLst>
                  </p:cNvPr>
                  <p:cNvSpPr>
                    <a:spLocks noChangeArrowheads="1"/>
                  </p:cNvSpPr>
                  <p:nvPr/>
                </p:nvSpPr>
                <p:spPr bwMode="auto">
                  <a:xfrm>
                    <a:off x="8029576" y="3324225"/>
                    <a:ext cx="7715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0" name="Rectangle 7">
                    <a:extLst>
                      <a:ext uri="{FF2B5EF4-FFF2-40B4-BE49-F238E27FC236}">
                        <a16:creationId xmlns:a16="http://schemas.microsoft.com/office/drawing/2014/main" xmlns="" id="{14C98DD9-A124-498F-81E0-C6DA60D94634}"/>
                      </a:ext>
                    </a:extLst>
                  </p:cNvPr>
                  <p:cNvSpPr>
                    <a:spLocks noChangeArrowheads="1"/>
                  </p:cNvSpPr>
                  <p:nvPr/>
                </p:nvSpPr>
                <p:spPr bwMode="auto">
                  <a:xfrm>
                    <a:off x="8415338" y="3324225"/>
                    <a:ext cx="385763" cy="522288"/>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1" name="Rectangle 8">
                    <a:extLst>
                      <a:ext uri="{FF2B5EF4-FFF2-40B4-BE49-F238E27FC236}">
                        <a16:creationId xmlns:a16="http://schemas.microsoft.com/office/drawing/2014/main" xmlns="" id="{C038631B-DEFA-4C87-B07A-E457A6B0DE63}"/>
                      </a:ext>
                    </a:extLst>
                  </p:cNvPr>
                  <p:cNvSpPr>
                    <a:spLocks noChangeArrowheads="1"/>
                  </p:cNvSpPr>
                  <p:nvPr/>
                </p:nvSpPr>
                <p:spPr bwMode="auto">
                  <a:xfrm>
                    <a:off x="8415338" y="3324225"/>
                    <a:ext cx="3857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2" name="Freeform 9">
                    <a:extLst>
                      <a:ext uri="{FF2B5EF4-FFF2-40B4-BE49-F238E27FC236}">
                        <a16:creationId xmlns:a16="http://schemas.microsoft.com/office/drawing/2014/main" xmlns="" id="{A28E970C-92BA-4078-9E56-7DAEC47C7F12}"/>
                      </a:ext>
                    </a:extLst>
                  </p:cNvPr>
                  <p:cNvSpPr>
                    <a:spLocks noEditPoints="1"/>
                  </p:cNvSpPr>
                  <p:nvPr/>
                </p:nvSpPr>
                <p:spPr bwMode="auto">
                  <a:xfrm>
                    <a:off x="8007351" y="3303588"/>
                    <a:ext cx="815975" cy="565150"/>
                  </a:xfrm>
                  <a:custGeom>
                    <a:avLst/>
                    <a:gdLst>
                      <a:gd name="T0" fmla="*/ 514 w 514"/>
                      <a:gd name="T1" fmla="*/ 0 h 356"/>
                      <a:gd name="T2" fmla="*/ 0 w 514"/>
                      <a:gd name="T3" fmla="*/ 0 h 356"/>
                      <a:gd name="T4" fmla="*/ 0 w 514"/>
                      <a:gd name="T5" fmla="*/ 356 h 356"/>
                      <a:gd name="T6" fmla="*/ 514 w 514"/>
                      <a:gd name="T7" fmla="*/ 356 h 356"/>
                      <a:gd name="T8" fmla="*/ 514 w 514"/>
                      <a:gd name="T9" fmla="*/ 0 h 356"/>
                      <a:gd name="T10" fmla="*/ 487 w 514"/>
                      <a:gd name="T11" fmla="*/ 329 h 356"/>
                      <a:gd name="T12" fmla="*/ 27 w 514"/>
                      <a:gd name="T13" fmla="*/ 329 h 356"/>
                      <a:gd name="T14" fmla="*/ 27 w 514"/>
                      <a:gd name="T15" fmla="*/ 27 h 356"/>
                      <a:gd name="T16" fmla="*/ 487 w 514"/>
                      <a:gd name="T17" fmla="*/ 27 h 356"/>
                      <a:gd name="T18" fmla="*/ 487 w 514"/>
                      <a:gd name="T19" fmla="*/ 329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4" h="356">
                        <a:moveTo>
                          <a:pt x="514" y="0"/>
                        </a:moveTo>
                        <a:lnTo>
                          <a:pt x="0" y="0"/>
                        </a:lnTo>
                        <a:lnTo>
                          <a:pt x="0" y="356"/>
                        </a:lnTo>
                        <a:lnTo>
                          <a:pt x="514" y="356"/>
                        </a:lnTo>
                        <a:lnTo>
                          <a:pt x="514" y="0"/>
                        </a:lnTo>
                        <a:close/>
                        <a:moveTo>
                          <a:pt x="487" y="329"/>
                        </a:moveTo>
                        <a:lnTo>
                          <a:pt x="27" y="329"/>
                        </a:lnTo>
                        <a:lnTo>
                          <a:pt x="27" y="27"/>
                        </a:lnTo>
                        <a:lnTo>
                          <a:pt x="487" y="27"/>
                        </a:lnTo>
                        <a:lnTo>
                          <a:pt x="487" y="329"/>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3" name="Rectangle 10">
                    <a:extLst>
                      <a:ext uri="{FF2B5EF4-FFF2-40B4-BE49-F238E27FC236}">
                        <a16:creationId xmlns:a16="http://schemas.microsoft.com/office/drawing/2014/main" xmlns="" id="{2B7406DD-66AA-46A8-B980-D1B75101BC60}"/>
                      </a:ext>
                    </a:extLst>
                  </p:cNvPr>
                  <p:cNvSpPr>
                    <a:spLocks noChangeArrowheads="1"/>
                  </p:cNvSpPr>
                  <p:nvPr/>
                </p:nvSpPr>
                <p:spPr bwMode="auto">
                  <a:xfrm>
                    <a:off x="7908926" y="3921125"/>
                    <a:ext cx="1003300" cy="42863"/>
                  </a:xfrm>
                  <a:prstGeom prst="rect">
                    <a:avLst/>
                  </a:prstGeom>
                  <a:solidFill>
                    <a:srgbClr val="9395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pic>
            <p:nvPicPr>
              <p:cNvPr id="411" name="Picture 410">
                <a:extLst>
                  <a:ext uri="{FF2B5EF4-FFF2-40B4-BE49-F238E27FC236}">
                    <a16:creationId xmlns:a16="http://schemas.microsoft.com/office/drawing/2014/main" xmlns="" id="{F86396F7-0C64-499F-B550-D1ED72E1CEE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729894" y="2986450"/>
                <a:ext cx="165319" cy="190238"/>
              </a:xfrm>
              <a:prstGeom prst="rect">
                <a:avLst/>
              </a:prstGeom>
            </p:spPr>
          </p:pic>
          <p:grpSp>
            <p:nvGrpSpPr>
              <p:cNvPr id="419" name="Group 418">
                <a:extLst>
                  <a:ext uri="{FF2B5EF4-FFF2-40B4-BE49-F238E27FC236}">
                    <a16:creationId xmlns:a16="http://schemas.microsoft.com/office/drawing/2014/main" xmlns="" id="{6989526B-B037-4F86-B2E9-A9D9DD791072}"/>
                  </a:ext>
                </a:extLst>
              </p:cNvPr>
              <p:cNvGrpSpPr/>
              <p:nvPr/>
            </p:nvGrpSpPr>
            <p:grpSpPr>
              <a:xfrm>
                <a:off x="4940256" y="3187881"/>
                <a:ext cx="339452" cy="242174"/>
                <a:chOff x="4940256" y="3187881"/>
                <a:chExt cx="339452" cy="242174"/>
              </a:xfrm>
            </p:grpSpPr>
            <p:sp>
              <p:nvSpPr>
                <p:cNvPr id="418" name="Freeform 112">
                  <a:extLst>
                    <a:ext uri="{FF2B5EF4-FFF2-40B4-BE49-F238E27FC236}">
                      <a16:creationId xmlns:a16="http://schemas.microsoft.com/office/drawing/2014/main" xmlns="" id="{00037418-5DB6-4747-9BEB-B499F35943A8}"/>
                    </a:ext>
                  </a:extLst>
                </p:cNvPr>
                <p:cNvSpPr>
                  <a:spLocks/>
                </p:cNvSpPr>
                <p:nvPr/>
              </p:nvSpPr>
              <p:spPr bwMode="auto">
                <a:xfrm>
                  <a:off x="4947313" y="3192937"/>
                  <a:ext cx="163774" cy="228067"/>
                </a:xfrm>
                <a:custGeom>
                  <a:avLst/>
                  <a:gdLst>
                    <a:gd name="T0" fmla="*/ 230 w 230"/>
                    <a:gd name="T1" fmla="*/ 134 h 291"/>
                    <a:gd name="T2" fmla="*/ 181 w 230"/>
                    <a:gd name="T3" fmla="*/ 134 h 291"/>
                    <a:gd name="T4" fmla="*/ 181 w 230"/>
                    <a:gd name="T5" fmla="*/ 0 h 291"/>
                    <a:gd name="T6" fmla="*/ 0 w 230"/>
                    <a:gd name="T7" fmla="*/ 0 h 291"/>
                    <a:gd name="T8" fmla="*/ 0 w 230"/>
                    <a:gd name="T9" fmla="*/ 291 h 291"/>
                    <a:gd name="T10" fmla="*/ 181 w 230"/>
                    <a:gd name="T11" fmla="*/ 291 h 291"/>
                    <a:gd name="T12" fmla="*/ 181 w 230"/>
                    <a:gd name="T13" fmla="*/ 213 h 291"/>
                    <a:gd name="T14" fmla="*/ 230 w 230"/>
                    <a:gd name="T15" fmla="*/ 213 h 291"/>
                    <a:gd name="T16" fmla="*/ 230 w 230"/>
                    <a:gd name="T17" fmla="*/ 134 h 291"/>
                    <a:gd name="connsiteX0" fmla="*/ 10000 w 10000"/>
                    <a:gd name="connsiteY0" fmla="*/ 7320 h 10000"/>
                    <a:gd name="connsiteX1" fmla="*/ 7870 w 10000"/>
                    <a:gd name="connsiteY1" fmla="*/ 4605 h 10000"/>
                    <a:gd name="connsiteX2" fmla="*/ 7870 w 10000"/>
                    <a:gd name="connsiteY2" fmla="*/ 0 h 10000"/>
                    <a:gd name="connsiteX3" fmla="*/ 0 w 10000"/>
                    <a:gd name="connsiteY3" fmla="*/ 0 h 10000"/>
                    <a:gd name="connsiteX4" fmla="*/ 0 w 10000"/>
                    <a:gd name="connsiteY4" fmla="*/ 10000 h 10000"/>
                    <a:gd name="connsiteX5" fmla="*/ 7870 w 10000"/>
                    <a:gd name="connsiteY5" fmla="*/ 10000 h 10000"/>
                    <a:gd name="connsiteX6" fmla="*/ 7870 w 10000"/>
                    <a:gd name="connsiteY6" fmla="*/ 7320 h 10000"/>
                    <a:gd name="connsiteX7" fmla="*/ 10000 w 10000"/>
                    <a:gd name="connsiteY7" fmla="*/ 7320 h 10000"/>
                    <a:gd name="connsiteX0" fmla="*/ 7870 w 7870"/>
                    <a:gd name="connsiteY0" fmla="*/ 7320 h 10000"/>
                    <a:gd name="connsiteX1" fmla="*/ 7870 w 7870"/>
                    <a:gd name="connsiteY1" fmla="*/ 4605 h 10000"/>
                    <a:gd name="connsiteX2" fmla="*/ 7870 w 7870"/>
                    <a:gd name="connsiteY2" fmla="*/ 0 h 10000"/>
                    <a:gd name="connsiteX3" fmla="*/ 0 w 7870"/>
                    <a:gd name="connsiteY3" fmla="*/ 0 h 10000"/>
                    <a:gd name="connsiteX4" fmla="*/ 0 w 7870"/>
                    <a:gd name="connsiteY4" fmla="*/ 10000 h 10000"/>
                    <a:gd name="connsiteX5" fmla="*/ 7870 w 7870"/>
                    <a:gd name="connsiteY5" fmla="*/ 10000 h 10000"/>
                    <a:gd name="connsiteX6" fmla="*/ 7870 w 7870"/>
                    <a:gd name="connsiteY6" fmla="*/ 732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70" h="10000">
                      <a:moveTo>
                        <a:pt x="7870" y="7320"/>
                      </a:moveTo>
                      <a:lnTo>
                        <a:pt x="7870" y="4605"/>
                      </a:lnTo>
                      <a:lnTo>
                        <a:pt x="7870" y="0"/>
                      </a:lnTo>
                      <a:lnTo>
                        <a:pt x="0" y="0"/>
                      </a:lnTo>
                      <a:lnTo>
                        <a:pt x="0" y="10000"/>
                      </a:lnTo>
                      <a:lnTo>
                        <a:pt x="7870" y="10000"/>
                      </a:lnTo>
                      <a:lnTo>
                        <a:pt x="7870" y="7320"/>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290" name="Group 289">
                  <a:extLst>
                    <a:ext uri="{FF2B5EF4-FFF2-40B4-BE49-F238E27FC236}">
                      <a16:creationId xmlns:a16="http://schemas.microsoft.com/office/drawing/2014/main" xmlns="" id="{EA8C1765-87CF-4053-803C-25E5CCEA0DD4}"/>
                    </a:ext>
                  </a:extLst>
                </p:cNvPr>
                <p:cNvGrpSpPr/>
                <p:nvPr/>
              </p:nvGrpSpPr>
              <p:grpSpPr>
                <a:xfrm>
                  <a:off x="4940256" y="3187881"/>
                  <a:ext cx="339452" cy="242174"/>
                  <a:chOff x="4460875" y="1601788"/>
                  <a:chExt cx="731838" cy="490537"/>
                </a:xfrm>
              </p:grpSpPr>
              <p:sp>
                <p:nvSpPr>
                  <p:cNvPr id="291" name="Freeform 112">
                    <a:extLst>
                      <a:ext uri="{FF2B5EF4-FFF2-40B4-BE49-F238E27FC236}">
                        <a16:creationId xmlns:a16="http://schemas.microsoft.com/office/drawing/2014/main" xmlns="" id="{39A1B188-3A01-4141-A57B-B6EC28FF604D}"/>
                      </a:ext>
                    </a:extLst>
                  </p:cNvPr>
                  <p:cNvSpPr>
                    <a:spLocks/>
                  </p:cNvSpPr>
                  <p:nvPr/>
                </p:nvSpPr>
                <p:spPr bwMode="auto">
                  <a:xfrm>
                    <a:off x="4813300" y="1616075"/>
                    <a:ext cx="365125" cy="461962"/>
                  </a:xfrm>
                  <a:custGeom>
                    <a:avLst/>
                    <a:gdLst>
                      <a:gd name="T0" fmla="*/ 230 w 230"/>
                      <a:gd name="T1" fmla="*/ 134 h 291"/>
                      <a:gd name="T2" fmla="*/ 181 w 230"/>
                      <a:gd name="T3" fmla="*/ 134 h 291"/>
                      <a:gd name="T4" fmla="*/ 181 w 230"/>
                      <a:gd name="T5" fmla="*/ 0 h 291"/>
                      <a:gd name="T6" fmla="*/ 0 w 230"/>
                      <a:gd name="T7" fmla="*/ 0 h 291"/>
                      <a:gd name="T8" fmla="*/ 0 w 230"/>
                      <a:gd name="T9" fmla="*/ 291 h 291"/>
                      <a:gd name="T10" fmla="*/ 181 w 230"/>
                      <a:gd name="T11" fmla="*/ 291 h 291"/>
                      <a:gd name="T12" fmla="*/ 181 w 230"/>
                      <a:gd name="T13" fmla="*/ 213 h 291"/>
                      <a:gd name="T14" fmla="*/ 230 w 230"/>
                      <a:gd name="T15" fmla="*/ 213 h 291"/>
                      <a:gd name="T16" fmla="*/ 230 w 230"/>
                      <a:gd name="T17" fmla="*/ 134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91">
                        <a:moveTo>
                          <a:pt x="230" y="134"/>
                        </a:moveTo>
                        <a:lnTo>
                          <a:pt x="181" y="134"/>
                        </a:lnTo>
                        <a:lnTo>
                          <a:pt x="181" y="0"/>
                        </a:lnTo>
                        <a:lnTo>
                          <a:pt x="0" y="0"/>
                        </a:lnTo>
                        <a:lnTo>
                          <a:pt x="0" y="291"/>
                        </a:lnTo>
                        <a:lnTo>
                          <a:pt x="181" y="291"/>
                        </a:lnTo>
                        <a:lnTo>
                          <a:pt x="181" y="213"/>
                        </a:lnTo>
                        <a:lnTo>
                          <a:pt x="230" y="213"/>
                        </a:lnTo>
                        <a:lnTo>
                          <a:pt x="230" y="134"/>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2" name="Freeform 113">
                    <a:extLst>
                      <a:ext uri="{FF2B5EF4-FFF2-40B4-BE49-F238E27FC236}">
                        <a16:creationId xmlns:a16="http://schemas.microsoft.com/office/drawing/2014/main" xmlns="" id="{2D66CE61-5BD0-4D59-ACB6-774C69FE5B9A}"/>
                      </a:ext>
                    </a:extLst>
                  </p:cNvPr>
                  <p:cNvSpPr>
                    <a:spLocks/>
                  </p:cNvSpPr>
                  <p:nvPr/>
                </p:nvSpPr>
                <p:spPr bwMode="auto">
                  <a:xfrm>
                    <a:off x="4716463" y="1681163"/>
                    <a:ext cx="165100" cy="328612"/>
                  </a:xfrm>
                  <a:custGeom>
                    <a:avLst/>
                    <a:gdLst>
                      <a:gd name="T0" fmla="*/ 60 w 73"/>
                      <a:gd name="T1" fmla="*/ 74 h 145"/>
                      <a:gd name="T2" fmla="*/ 60 w 73"/>
                      <a:gd name="T3" fmla="*/ 65 h 145"/>
                      <a:gd name="T4" fmla="*/ 73 w 73"/>
                      <a:gd name="T5" fmla="*/ 58 h 145"/>
                      <a:gd name="T6" fmla="*/ 67 w 73"/>
                      <a:gd name="T7" fmla="*/ 47 h 145"/>
                      <a:gd name="T8" fmla="*/ 56 w 73"/>
                      <a:gd name="T9" fmla="*/ 53 h 145"/>
                      <a:gd name="T10" fmla="*/ 45 w 73"/>
                      <a:gd name="T11" fmla="*/ 38 h 145"/>
                      <a:gd name="T12" fmla="*/ 16 w 73"/>
                      <a:gd name="T13" fmla="*/ 24 h 145"/>
                      <a:gd name="T14" fmla="*/ 17 w 73"/>
                      <a:gd name="T15" fmla="*/ 20 h 145"/>
                      <a:gd name="T16" fmla="*/ 34 w 73"/>
                      <a:gd name="T17" fmla="*/ 12 h 145"/>
                      <a:gd name="T18" fmla="*/ 28 w 73"/>
                      <a:gd name="T19" fmla="*/ 0 h 145"/>
                      <a:gd name="T20" fmla="*/ 7 w 73"/>
                      <a:gd name="T21" fmla="*/ 11 h 145"/>
                      <a:gd name="T22" fmla="*/ 2 w 73"/>
                      <a:gd name="T23" fmla="*/ 23 h 145"/>
                      <a:gd name="T24" fmla="*/ 0 w 73"/>
                      <a:gd name="T25" fmla="*/ 23 h 145"/>
                      <a:gd name="T26" fmla="*/ 0 w 73"/>
                      <a:gd name="T27" fmla="*/ 36 h 145"/>
                      <a:gd name="T28" fmla="*/ 10 w 73"/>
                      <a:gd name="T29" fmla="*/ 36 h 145"/>
                      <a:gd name="T30" fmla="*/ 36 w 73"/>
                      <a:gd name="T31" fmla="*/ 47 h 145"/>
                      <a:gd name="T32" fmla="*/ 48 w 73"/>
                      <a:gd name="T33" fmla="*/ 74 h 145"/>
                      <a:gd name="T34" fmla="*/ 37 w 73"/>
                      <a:gd name="T35" fmla="*/ 101 h 145"/>
                      <a:gd name="T36" fmla="*/ 10 w 73"/>
                      <a:gd name="T37" fmla="*/ 112 h 145"/>
                      <a:gd name="T38" fmla="*/ 0 w 73"/>
                      <a:gd name="T39" fmla="*/ 112 h 145"/>
                      <a:gd name="T40" fmla="*/ 0 w 73"/>
                      <a:gd name="T41" fmla="*/ 125 h 145"/>
                      <a:gd name="T42" fmla="*/ 3 w 73"/>
                      <a:gd name="T43" fmla="*/ 125 h 145"/>
                      <a:gd name="T44" fmla="*/ 8 w 73"/>
                      <a:gd name="T45" fmla="*/ 135 h 145"/>
                      <a:gd name="T46" fmla="*/ 29 w 73"/>
                      <a:gd name="T47" fmla="*/ 145 h 145"/>
                      <a:gd name="T48" fmla="*/ 34 w 73"/>
                      <a:gd name="T49" fmla="*/ 134 h 145"/>
                      <a:gd name="T50" fmla="*/ 18 w 73"/>
                      <a:gd name="T51" fmla="*/ 125 h 145"/>
                      <a:gd name="T52" fmla="*/ 17 w 73"/>
                      <a:gd name="T53" fmla="*/ 124 h 145"/>
                      <a:gd name="T54" fmla="*/ 46 w 73"/>
                      <a:gd name="T55" fmla="*/ 110 h 145"/>
                      <a:gd name="T56" fmla="*/ 56 w 73"/>
                      <a:gd name="T57" fmla="*/ 94 h 145"/>
                      <a:gd name="T58" fmla="*/ 67 w 73"/>
                      <a:gd name="T59" fmla="*/ 99 h 145"/>
                      <a:gd name="T60" fmla="*/ 73 w 73"/>
                      <a:gd name="T61" fmla="*/ 88 h 145"/>
                      <a:gd name="T62" fmla="*/ 60 w 73"/>
                      <a:gd name="T63" fmla="*/ 81 h 145"/>
                      <a:gd name="T64" fmla="*/ 60 w 73"/>
                      <a:gd name="T65" fmla="*/ 74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3" h="145">
                        <a:moveTo>
                          <a:pt x="60" y="74"/>
                        </a:moveTo>
                        <a:cubicBezTo>
                          <a:pt x="60" y="71"/>
                          <a:pt x="60" y="68"/>
                          <a:pt x="60" y="65"/>
                        </a:cubicBezTo>
                        <a:cubicBezTo>
                          <a:pt x="73" y="58"/>
                          <a:pt x="73" y="58"/>
                          <a:pt x="73" y="58"/>
                        </a:cubicBezTo>
                        <a:cubicBezTo>
                          <a:pt x="67" y="47"/>
                          <a:pt x="67" y="47"/>
                          <a:pt x="67" y="47"/>
                        </a:cubicBezTo>
                        <a:cubicBezTo>
                          <a:pt x="56" y="53"/>
                          <a:pt x="56" y="53"/>
                          <a:pt x="56" y="53"/>
                        </a:cubicBezTo>
                        <a:cubicBezTo>
                          <a:pt x="53" y="47"/>
                          <a:pt x="50" y="42"/>
                          <a:pt x="45" y="38"/>
                        </a:cubicBezTo>
                        <a:cubicBezTo>
                          <a:pt x="37" y="30"/>
                          <a:pt x="27" y="25"/>
                          <a:pt x="16" y="24"/>
                        </a:cubicBezTo>
                        <a:cubicBezTo>
                          <a:pt x="17" y="20"/>
                          <a:pt x="17" y="20"/>
                          <a:pt x="17" y="20"/>
                        </a:cubicBezTo>
                        <a:cubicBezTo>
                          <a:pt x="34" y="12"/>
                          <a:pt x="34" y="12"/>
                          <a:pt x="34" y="12"/>
                        </a:cubicBezTo>
                        <a:cubicBezTo>
                          <a:pt x="28" y="0"/>
                          <a:pt x="28" y="0"/>
                          <a:pt x="28" y="0"/>
                        </a:cubicBezTo>
                        <a:cubicBezTo>
                          <a:pt x="7" y="11"/>
                          <a:pt x="7" y="11"/>
                          <a:pt x="7" y="11"/>
                        </a:cubicBezTo>
                        <a:cubicBezTo>
                          <a:pt x="2" y="23"/>
                          <a:pt x="2" y="23"/>
                          <a:pt x="2" y="23"/>
                        </a:cubicBezTo>
                        <a:cubicBezTo>
                          <a:pt x="0" y="23"/>
                          <a:pt x="0" y="23"/>
                          <a:pt x="0" y="23"/>
                        </a:cubicBezTo>
                        <a:cubicBezTo>
                          <a:pt x="0" y="36"/>
                          <a:pt x="0" y="36"/>
                          <a:pt x="0" y="36"/>
                        </a:cubicBezTo>
                        <a:cubicBezTo>
                          <a:pt x="10" y="36"/>
                          <a:pt x="10" y="36"/>
                          <a:pt x="10" y="36"/>
                        </a:cubicBezTo>
                        <a:cubicBezTo>
                          <a:pt x="19" y="36"/>
                          <a:pt x="29" y="40"/>
                          <a:pt x="36" y="47"/>
                        </a:cubicBezTo>
                        <a:cubicBezTo>
                          <a:pt x="44" y="54"/>
                          <a:pt x="48" y="64"/>
                          <a:pt x="48" y="74"/>
                        </a:cubicBezTo>
                        <a:cubicBezTo>
                          <a:pt x="48" y="84"/>
                          <a:pt x="44" y="93"/>
                          <a:pt x="37" y="101"/>
                        </a:cubicBezTo>
                        <a:cubicBezTo>
                          <a:pt x="30" y="108"/>
                          <a:pt x="20" y="112"/>
                          <a:pt x="10" y="112"/>
                        </a:cubicBezTo>
                        <a:cubicBezTo>
                          <a:pt x="0" y="112"/>
                          <a:pt x="0" y="112"/>
                          <a:pt x="0" y="112"/>
                        </a:cubicBezTo>
                        <a:cubicBezTo>
                          <a:pt x="0" y="125"/>
                          <a:pt x="0" y="125"/>
                          <a:pt x="0" y="125"/>
                        </a:cubicBezTo>
                        <a:cubicBezTo>
                          <a:pt x="3" y="125"/>
                          <a:pt x="3" y="125"/>
                          <a:pt x="3" y="125"/>
                        </a:cubicBezTo>
                        <a:cubicBezTo>
                          <a:pt x="8" y="135"/>
                          <a:pt x="8" y="135"/>
                          <a:pt x="8" y="135"/>
                        </a:cubicBezTo>
                        <a:cubicBezTo>
                          <a:pt x="29" y="145"/>
                          <a:pt x="29" y="145"/>
                          <a:pt x="29" y="145"/>
                        </a:cubicBezTo>
                        <a:cubicBezTo>
                          <a:pt x="34" y="134"/>
                          <a:pt x="34" y="134"/>
                          <a:pt x="34" y="134"/>
                        </a:cubicBezTo>
                        <a:cubicBezTo>
                          <a:pt x="18" y="125"/>
                          <a:pt x="18" y="125"/>
                          <a:pt x="18" y="125"/>
                        </a:cubicBezTo>
                        <a:cubicBezTo>
                          <a:pt x="17" y="124"/>
                          <a:pt x="17" y="124"/>
                          <a:pt x="17" y="124"/>
                        </a:cubicBezTo>
                        <a:cubicBezTo>
                          <a:pt x="28" y="122"/>
                          <a:pt x="38" y="118"/>
                          <a:pt x="46" y="110"/>
                        </a:cubicBezTo>
                        <a:cubicBezTo>
                          <a:pt x="50" y="105"/>
                          <a:pt x="54" y="99"/>
                          <a:pt x="56" y="94"/>
                        </a:cubicBezTo>
                        <a:cubicBezTo>
                          <a:pt x="67" y="99"/>
                          <a:pt x="67" y="99"/>
                          <a:pt x="67" y="99"/>
                        </a:cubicBezTo>
                        <a:cubicBezTo>
                          <a:pt x="73" y="88"/>
                          <a:pt x="73" y="88"/>
                          <a:pt x="73" y="88"/>
                        </a:cubicBezTo>
                        <a:cubicBezTo>
                          <a:pt x="60" y="81"/>
                          <a:pt x="60" y="81"/>
                          <a:pt x="60" y="81"/>
                        </a:cubicBezTo>
                        <a:cubicBezTo>
                          <a:pt x="60" y="79"/>
                          <a:pt x="60" y="76"/>
                          <a:pt x="60" y="74"/>
                        </a:cubicBez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3" name="Rectangle 114">
                    <a:extLst>
                      <a:ext uri="{FF2B5EF4-FFF2-40B4-BE49-F238E27FC236}">
                        <a16:creationId xmlns:a16="http://schemas.microsoft.com/office/drawing/2014/main" xmlns="" id="{855A9E78-8C77-4CD3-9ED0-D730CF531B6A}"/>
                      </a:ext>
                    </a:extLst>
                  </p:cNvPr>
                  <p:cNvSpPr>
                    <a:spLocks noChangeArrowheads="1"/>
                  </p:cNvSpPr>
                  <p:nvPr/>
                </p:nvSpPr>
                <p:spPr bwMode="auto">
                  <a:xfrm>
                    <a:off x="4899025" y="1616075"/>
                    <a:ext cx="30163" cy="461962"/>
                  </a:xfrm>
                  <a:prstGeom prst="rect">
                    <a:avLst/>
                  </a:prstGeom>
                  <a:solidFill>
                    <a:srgbClr val="9395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4" name="Rectangle 115">
                    <a:extLst>
                      <a:ext uri="{FF2B5EF4-FFF2-40B4-BE49-F238E27FC236}">
                        <a16:creationId xmlns:a16="http://schemas.microsoft.com/office/drawing/2014/main" xmlns="" id="{93025E44-F5FA-468F-A1A8-F07E2C6293B1}"/>
                      </a:ext>
                    </a:extLst>
                  </p:cNvPr>
                  <p:cNvSpPr>
                    <a:spLocks noChangeArrowheads="1"/>
                  </p:cNvSpPr>
                  <p:nvPr/>
                </p:nvSpPr>
                <p:spPr bwMode="auto">
                  <a:xfrm>
                    <a:off x="4668838" y="1616075"/>
                    <a:ext cx="26988" cy="461962"/>
                  </a:xfrm>
                  <a:prstGeom prst="rect">
                    <a:avLst/>
                  </a:prstGeom>
                  <a:solidFill>
                    <a:srgbClr val="9395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5" name="Freeform 116">
                    <a:extLst>
                      <a:ext uri="{FF2B5EF4-FFF2-40B4-BE49-F238E27FC236}">
                        <a16:creationId xmlns:a16="http://schemas.microsoft.com/office/drawing/2014/main" xmlns="" id="{C7817A79-D5BE-4D6C-89D3-04CC110599B8}"/>
                      </a:ext>
                    </a:extLst>
                  </p:cNvPr>
                  <p:cNvSpPr>
                    <a:spLocks noEditPoints="1"/>
                  </p:cNvSpPr>
                  <p:nvPr/>
                </p:nvSpPr>
                <p:spPr bwMode="auto">
                  <a:xfrm>
                    <a:off x="4460875" y="1601788"/>
                    <a:ext cx="654050" cy="490537"/>
                  </a:xfrm>
                  <a:custGeom>
                    <a:avLst/>
                    <a:gdLst>
                      <a:gd name="T0" fmla="*/ 412 w 412"/>
                      <a:gd name="T1" fmla="*/ 309 h 309"/>
                      <a:gd name="T2" fmla="*/ 0 w 412"/>
                      <a:gd name="T3" fmla="*/ 309 h 309"/>
                      <a:gd name="T4" fmla="*/ 0 w 412"/>
                      <a:gd name="T5" fmla="*/ 0 h 309"/>
                      <a:gd name="T6" fmla="*/ 412 w 412"/>
                      <a:gd name="T7" fmla="*/ 0 h 309"/>
                      <a:gd name="T8" fmla="*/ 412 w 412"/>
                      <a:gd name="T9" fmla="*/ 309 h 309"/>
                      <a:gd name="T10" fmla="*/ 19 w 412"/>
                      <a:gd name="T11" fmla="*/ 292 h 309"/>
                      <a:gd name="T12" fmla="*/ 395 w 412"/>
                      <a:gd name="T13" fmla="*/ 292 h 309"/>
                      <a:gd name="T14" fmla="*/ 395 w 412"/>
                      <a:gd name="T15" fmla="*/ 19 h 309"/>
                      <a:gd name="T16" fmla="*/ 19 w 412"/>
                      <a:gd name="T17" fmla="*/ 19 h 309"/>
                      <a:gd name="T18" fmla="*/ 19 w 412"/>
                      <a:gd name="T19" fmla="*/ 292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2" h="309">
                        <a:moveTo>
                          <a:pt x="412" y="309"/>
                        </a:moveTo>
                        <a:lnTo>
                          <a:pt x="0" y="309"/>
                        </a:lnTo>
                        <a:lnTo>
                          <a:pt x="0" y="0"/>
                        </a:lnTo>
                        <a:lnTo>
                          <a:pt x="412" y="0"/>
                        </a:lnTo>
                        <a:lnTo>
                          <a:pt x="412" y="309"/>
                        </a:lnTo>
                        <a:close/>
                        <a:moveTo>
                          <a:pt x="19" y="292"/>
                        </a:moveTo>
                        <a:lnTo>
                          <a:pt x="395" y="292"/>
                        </a:lnTo>
                        <a:lnTo>
                          <a:pt x="395" y="19"/>
                        </a:lnTo>
                        <a:lnTo>
                          <a:pt x="19" y="19"/>
                        </a:lnTo>
                        <a:lnTo>
                          <a:pt x="19" y="292"/>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6" name="Freeform 117">
                    <a:extLst>
                      <a:ext uri="{FF2B5EF4-FFF2-40B4-BE49-F238E27FC236}">
                        <a16:creationId xmlns:a16="http://schemas.microsoft.com/office/drawing/2014/main" xmlns="" id="{F5552B16-54DE-4C14-A5E4-7D600D42F5DD}"/>
                      </a:ext>
                    </a:extLst>
                  </p:cNvPr>
                  <p:cNvSpPr>
                    <a:spLocks/>
                  </p:cNvSpPr>
                  <p:nvPr/>
                </p:nvSpPr>
                <p:spPr bwMode="auto">
                  <a:xfrm>
                    <a:off x="5046663" y="1743075"/>
                    <a:ext cx="106363" cy="85725"/>
                  </a:xfrm>
                  <a:custGeom>
                    <a:avLst/>
                    <a:gdLst>
                      <a:gd name="T0" fmla="*/ 0 w 47"/>
                      <a:gd name="T1" fmla="*/ 38 h 38"/>
                      <a:gd name="T2" fmla="*/ 0 w 47"/>
                      <a:gd name="T3" fmla="*/ 24 h 38"/>
                      <a:gd name="T4" fmla="*/ 23 w 47"/>
                      <a:gd name="T5" fmla="*/ 0 h 38"/>
                      <a:gd name="T6" fmla="*/ 47 w 47"/>
                      <a:gd name="T7" fmla="*/ 24 h 38"/>
                      <a:gd name="T8" fmla="*/ 47 w 47"/>
                      <a:gd name="T9" fmla="*/ 38 h 38"/>
                    </a:gdLst>
                    <a:ahLst/>
                    <a:cxnLst>
                      <a:cxn ang="0">
                        <a:pos x="T0" y="T1"/>
                      </a:cxn>
                      <a:cxn ang="0">
                        <a:pos x="T2" y="T3"/>
                      </a:cxn>
                      <a:cxn ang="0">
                        <a:pos x="T4" y="T5"/>
                      </a:cxn>
                      <a:cxn ang="0">
                        <a:pos x="T6" y="T7"/>
                      </a:cxn>
                      <a:cxn ang="0">
                        <a:pos x="T8" y="T9"/>
                      </a:cxn>
                    </a:cxnLst>
                    <a:rect l="0" t="0" r="r" b="b"/>
                    <a:pathLst>
                      <a:path w="47" h="38">
                        <a:moveTo>
                          <a:pt x="0" y="38"/>
                        </a:moveTo>
                        <a:cubicBezTo>
                          <a:pt x="0" y="24"/>
                          <a:pt x="0" y="24"/>
                          <a:pt x="0" y="24"/>
                        </a:cubicBezTo>
                        <a:cubicBezTo>
                          <a:pt x="0" y="11"/>
                          <a:pt x="11" y="0"/>
                          <a:pt x="23" y="0"/>
                        </a:cubicBezTo>
                        <a:cubicBezTo>
                          <a:pt x="36" y="0"/>
                          <a:pt x="47" y="11"/>
                          <a:pt x="47" y="24"/>
                        </a:cubicBezTo>
                        <a:cubicBezTo>
                          <a:pt x="47" y="38"/>
                          <a:pt x="47" y="38"/>
                          <a:pt x="47" y="38"/>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7" name="Rectangle 118">
                    <a:extLst>
                      <a:ext uri="{FF2B5EF4-FFF2-40B4-BE49-F238E27FC236}">
                        <a16:creationId xmlns:a16="http://schemas.microsoft.com/office/drawing/2014/main" xmlns="" id="{E8FD60D1-5220-48AB-BAFE-F1F4E4BF4D35}"/>
                      </a:ext>
                    </a:extLst>
                  </p:cNvPr>
                  <p:cNvSpPr>
                    <a:spLocks noChangeArrowheads="1"/>
                  </p:cNvSpPr>
                  <p:nvPr/>
                </p:nvSpPr>
                <p:spPr bwMode="auto">
                  <a:xfrm>
                    <a:off x="5021263" y="1828800"/>
                    <a:ext cx="157163" cy="125412"/>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8" name="Freeform 119">
                    <a:extLst>
                      <a:ext uri="{FF2B5EF4-FFF2-40B4-BE49-F238E27FC236}">
                        <a16:creationId xmlns:a16="http://schemas.microsoft.com/office/drawing/2014/main" xmlns="" id="{5BD3B455-D141-4AFA-A986-7AFFF3B66C36}"/>
                      </a:ext>
                    </a:extLst>
                  </p:cNvPr>
                  <p:cNvSpPr>
                    <a:spLocks noEditPoints="1"/>
                  </p:cNvSpPr>
                  <p:nvPr/>
                </p:nvSpPr>
                <p:spPr bwMode="auto">
                  <a:xfrm>
                    <a:off x="5008563" y="1728788"/>
                    <a:ext cx="184150" cy="238125"/>
                  </a:xfrm>
                  <a:custGeom>
                    <a:avLst/>
                    <a:gdLst>
                      <a:gd name="T0" fmla="*/ 70 w 81"/>
                      <a:gd name="T1" fmla="*/ 37 h 105"/>
                      <a:gd name="T2" fmla="*/ 70 w 81"/>
                      <a:gd name="T3" fmla="*/ 30 h 105"/>
                      <a:gd name="T4" fmla="*/ 40 w 81"/>
                      <a:gd name="T5" fmla="*/ 0 h 105"/>
                      <a:gd name="T6" fmla="*/ 11 w 81"/>
                      <a:gd name="T7" fmla="*/ 30 h 105"/>
                      <a:gd name="T8" fmla="*/ 11 w 81"/>
                      <a:gd name="T9" fmla="*/ 37 h 105"/>
                      <a:gd name="T10" fmla="*/ 0 w 81"/>
                      <a:gd name="T11" fmla="*/ 37 h 105"/>
                      <a:gd name="T12" fmla="*/ 0 w 81"/>
                      <a:gd name="T13" fmla="*/ 105 h 105"/>
                      <a:gd name="T14" fmla="*/ 81 w 81"/>
                      <a:gd name="T15" fmla="*/ 105 h 105"/>
                      <a:gd name="T16" fmla="*/ 81 w 81"/>
                      <a:gd name="T17" fmla="*/ 37 h 105"/>
                      <a:gd name="T18" fmla="*/ 70 w 81"/>
                      <a:gd name="T19" fmla="*/ 37 h 105"/>
                      <a:gd name="T20" fmla="*/ 24 w 81"/>
                      <a:gd name="T21" fmla="*/ 30 h 105"/>
                      <a:gd name="T22" fmla="*/ 40 w 81"/>
                      <a:gd name="T23" fmla="*/ 13 h 105"/>
                      <a:gd name="T24" fmla="*/ 57 w 81"/>
                      <a:gd name="T25" fmla="*/ 30 h 105"/>
                      <a:gd name="T26" fmla="*/ 57 w 81"/>
                      <a:gd name="T27" fmla="*/ 37 h 105"/>
                      <a:gd name="T28" fmla="*/ 24 w 81"/>
                      <a:gd name="T29" fmla="*/ 37 h 105"/>
                      <a:gd name="T30" fmla="*/ 24 w 81"/>
                      <a:gd name="T31" fmla="*/ 30 h 105"/>
                      <a:gd name="T32" fmla="*/ 68 w 81"/>
                      <a:gd name="T33" fmla="*/ 92 h 105"/>
                      <a:gd name="T34" fmla="*/ 13 w 81"/>
                      <a:gd name="T35" fmla="*/ 92 h 105"/>
                      <a:gd name="T36" fmla="*/ 13 w 81"/>
                      <a:gd name="T37" fmla="*/ 50 h 105"/>
                      <a:gd name="T38" fmla="*/ 68 w 81"/>
                      <a:gd name="T39" fmla="*/ 50 h 105"/>
                      <a:gd name="T40" fmla="*/ 68 w 81"/>
                      <a:gd name="T41" fmla="*/ 92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1" h="105">
                        <a:moveTo>
                          <a:pt x="70" y="37"/>
                        </a:moveTo>
                        <a:cubicBezTo>
                          <a:pt x="70" y="30"/>
                          <a:pt x="70" y="30"/>
                          <a:pt x="70" y="30"/>
                        </a:cubicBezTo>
                        <a:cubicBezTo>
                          <a:pt x="70" y="13"/>
                          <a:pt x="57" y="0"/>
                          <a:pt x="40" y="0"/>
                        </a:cubicBezTo>
                        <a:cubicBezTo>
                          <a:pt x="24" y="0"/>
                          <a:pt x="11" y="13"/>
                          <a:pt x="11" y="30"/>
                        </a:cubicBezTo>
                        <a:cubicBezTo>
                          <a:pt x="11" y="37"/>
                          <a:pt x="11" y="37"/>
                          <a:pt x="11" y="37"/>
                        </a:cubicBezTo>
                        <a:cubicBezTo>
                          <a:pt x="0" y="37"/>
                          <a:pt x="0" y="37"/>
                          <a:pt x="0" y="37"/>
                        </a:cubicBezTo>
                        <a:cubicBezTo>
                          <a:pt x="0" y="105"/>
                          <a:pt x="0" y="105"/>
                          <a:pt x="0" y="105"/>
                        </a:cubicBezTo>
                        <a:cubicBezTo>
                          <a:pt x="81" y="105"/>
                          <a:pt x="81" y="105"/>
                          <a:pt x="81" y="105"/>
                        </a:cubicBezTo>
                        <a:cubicBezTo>
                          <a:pt x="81" y="37"/>
                          <a:pt x="81" y="37"/>
                          <a:pt x="81" y="37"/>
                        </a:cubicBezTo>
                        <a:lnTo>
                          <a:pt x="70" y="37"/>
                        </a:lnTo>
                        <a:close/>
                        <a:moveTo>
                          <a:pt x="24" y="30"/>
                        </a:moveTo>
                        <a:cubicBezTo>
                          <a:pt x="24" y="20"/>
                          <a:pt x="31" y="13"/>
                          <a:pt x="40" y="13"/>
                        </a:cubicBezTo>
                        <a:cubicBezTo>
                          <a:pt x="50" y="13"/>
                          <a:pt x="57" y="20"/>
                          <a:pt x="57" y="30"/>
                        </a:cubicBezTo>
                        <a:cubicBezTo>
                          <a:pt x="57" y="37"/>
                          <a:pt x="57" y="37"/>
                          <a:pt x="57" y="37"/>
                        </a:cubicBezTo>
                        <a:cubicBezTo>
                          <a:pt x="24" y="37"/>
                          <a:pt x="24" y="37"/>
                          <a:pt x="24" y="37"/>
                        </a:cubicBezTo>
                        <a:lnTo>
                          <a:pt x="24" y="30"/>
                        </a:lnTo>
                        <a:close/>
                        <a:moveTo>
                          <a:pt x="68" y="92"/>
                        </a:moveTo>
                        <a:cubicBezTo>
                          <a:pt x="13" y="92"/>
                          <a:pt x="13" y="92"/>
                          <a:pt x="13" y="92"/>
                        </a:cubicBezTo>
                        <a:cubicBezTo>
                          <a:pt x="13" y="50"/>
                          <a:pt x="13" y="50"/>
                          <a:pt x="13" y="50"/>
                        </a:cubicBezTo>
                        <a:cubicBezTo>
                          <a:pt x="68" y="50"/>
                          <a:pt x="68" y="50"/>
                          <a:pt x="68" y="50"/>
                        </a:cubicBezTo>
                        <a:lnTo>
                          <a:pt x="68" y="92"/>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9" name="Oval 120">
                    <a:extLst>
                      <a:ext uri="{FF2B5EF4-FFF2-40B4-BE49-F238E27FC236}">
                        <a16:creationId xmlns:a16="http://schemas.microsoft.com/office/drawing/2014/main" xmlns="" id="{C89F393D-B90A-4981-BC99-10855F9D1886}"/>
                      </a:ext>
                    </a:extLst>
                  </p:cNvPr>
                  <p:cNvSpPr>
                    <a:spLocks noChangeArrowheads="1"/>
                  </p:cNvSpPr>
                  <p:nvPr/>
                </p:nvSpPr>
                <p:spPr bwMode="auto">
                  <a:xfrm>
                    <a:off x="5083175" y="1860550"/>
                    <a:ext cx="33338" cy="33337"/>
                  </a:xfrm>
                  <a:prstGeom prst="ellipse">
                    <a:avLst/>
                  </a:pr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0" name="Rectangle 121">
                    <a:extLst>
                      <a:ext uri="{FF2B5EF4-FFF2-40B4-BE49-F238E27FC236}">
                        <a16:creationId xmlns:a16="http://schemas.microsoft.com/office/drawing/2014/main" xmlns="" id="{52CA540D-D1DB-4FCA-9D05-FF3EF46BC36F}"/>
                      </a:ext>
                    </a:extLst>
                  </p:cNvPr>
                  <p:cNvSpPr>
                    <a:spLocks noChangeArrowheads="1"/>
                  </p:cNvSpPr>
                  <p:nvPr/>
                </p:nvSpPr>
                <p:spPr bwMode="auto">
                  <a:xfrm>
                    <a:off x="5084763" y="1892300"/>
                    <a:ext cx="30163" cy="26987"/>
                  </a:xfrm>
                  <a:prstGeom prst="rect">
                    <a:avLst/>
                  </a:prstGeom>
                  <a:solidFill>
                    <a:srgbClr val="C0181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1" name="Freeform 122">
                    <a:extLst>
                      <a:ext uri="{FF2B5EF4-FFF2-40B4-BE49-F238E27FC236}">
                        <a16:creationId xmlns:a16="http://schemas.microsoft.com/office/drawing/2014/main" xmlns="" id="{FA7D25AE-DD68-4B4A-86BC-AF9B136F3246}"/>
                      </a:ext>
                    </a:extLst>
                  </p:cNvPr>
                  <p:cNvSpPr>
                    <a:spLocks/>
                  </p:cNvSpPr>
                  <p:nvPr/>
                </p:nvSpPr>
                <p:spPr bwMode="auto">
                  <a:xfrm>
                    <a:off x="4549775" y="1682750"/>
                    <a:ext cx="100013" cy="330200"/>
                  </a:xfrm>
                  <a:custGeom>
                    <a:avLst/>
                    <a:gdLst>
                      <a:gd name="T0" fmla="*/ 44 w 44"/>
                      <a:gd name="T1" fmla="*/ 110 h 145"/>
                      <a:gd name="T2" fmla="*/ 13 w 44"/>
                      <a:gd name="T3" fmla="*/ 73 h 145"/>
                      <a:gd name="T4" fmla="*/ 44 w 44"/>
                      <a:gd name="T5" fmla="*/ 36 h 145"/>
                      <a:gd name="T6" fmla="*/ 44 w 44"/>
                      <a:gd name="T7" fmla="*/ 17 h 145"/>
                      <a:gd name="T8" fmla="*/ 41 w 44"/>
                      <a:gd name="T9" fmla="*/ 10 h 145"/>
                      <a:gd name="T10" fmla="*/ 20 w 44"/>
                      <a:gd name="T11" fmla="*/ 0 h 145"/>
                      <a:gd name="T12" fmla="*/ 14 w 44"/>
                      <a:gd name="T13" fmla="*/ 11 h 145"/>
                      <a:gd name="T14" fmla="*/ 31 w 44"/>
                      <a:gd name="T15" fmla="*/ 20 h 145"/>
                      <a:gd name="T16" fmla="*/ 34 w 44"/>
                      <a:gd name="T17" fmla="*/ 26 h 145"/>
                      <a:gd name="T18" fmla="*/ 0 w 44"/>
                      <a:gd name="T19" fmla="*/ 73 h 145"/>
                      <a:gd name="T20" fmla="*/ 33 w 44"/>
                      <a:gd name="T21" fmla="*/ 120 h 145"/>
                      <a:gd name="T22" fmla="*/ 32 w 44"/>
                      <a:gd name="T23" fmla="*/ 125 h 145"/>
                      <a:gd name="T24" fmla="*/ 15 w 44"/>
                      <a:gd name="T25" fmla="*/ 133 h 145"/>
                      <a:gd name="T26" fmla="*/ 21 w 44"/>
                      <a:gd name="T27" fmla="*/ 145 h 145"/>
                      <a:gd name="T28" fmla="*/ 42 w 44"/>
                      <a:gd name="T29" fmla="*/ 134 h 145"/>
                      <a:gd name="T30" fmla="*/ 44 w 44"/>
                      <a:gd name="T31" fmla="*/ 129 h 145"/>
                      <a:gd name="T32" fmla="*/ 44 w 44"/>
                      <a:gd name="T33" fmla="*/ 11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4" h="145">
                        <a:moveTo>
                          <a:pt x="44" y="110"/>
                        </a:moveTo>
                        <a:cubicBezTo>
                          <a:pt x="26" y="107"/>
                          <a:pt x="13" y="92"/>
                          <a:pt x="13" y="73"/>
                        </a:cubicBezTo>
                        <a:cubicBezTo>
                          <a:pt x="12" y="55"/>
                          <a:pt x="26" y="39"/>
                          <a:pt x="44" y="36"/>
                        </a:cubicBezTo>
                        <a:cubicBezTo>
                          <a:pt x="44" y="17"/>
                          <a:pt x="44" y="17"/>
                          <a:pt x="44" y="17"/>
                        </a:cubicBezTo>
                        <a:cubicBezTo>
                          <a:pt x="41" y="10"/>
                          <a:pt x="41" y="10"/>
                          <a:pt x="41" y="10"/>
                        </a:cubicBezTo>
                        <a:cubicBezTo>
                          <a:pt x="20" y="0"/>
                          <a:pt x="20" y="0"/>
                          <a:pt x="20" y="0"/>
                        </a:cubicBezTo>
                        <a:cubicBezTo>
                          <a:pt x="14" y="11"/>
                          <a:pt x="14" y="11"/>
                          <a:pt x="14" y="11"/>
                        </a:cubicBezTo>
                        <a:cubicBezTo>
                          <a:pt x="31" y="20"/>
                          <a:pt x="31" y="20"/>
                          <a:pt x="31" y="20"/>
                        </a:cubicBezTo>
                        <a:cubicBezTo>
                          <a:pt x="34" y="26"/>
                          <a:pt x="34" y="26"/>
                          <a:pt x="34" y="26"/>
                        </a:cubicBezTo>
                        <a:cubicBezTo>
                          <a:pt x="14" y="33"/>
                          <a:pt x="0" y="51"/>
                          <a:pt x="0" y="73"/>
                        </a:cubicBezTo>
                        <a:cubicBezTo>
                          <a:pt x="0" y="95"/>
                          <a:pt x="14" y="113"/>
                          <a:pt x="33" y="120"/>
                        </a:cubicBezTo>
                        <a:cubicBezTo>
                          <a:pt x="32" y="125"/>
                          <a:pt x="32" y="125"/>
                          <a:pt x="32" y="125"/>
                        </a:cubicBezTo>
                        <a:cubicBezTo>
                          <a:pt x="15" y="133"/>
                          <a:pt x="15" y="133"/>
                          <a:pt x="15" y="133"/>
                        </a:cubicBezTo>
                        <a:cubicBezTo>
                          <a:pt x="21" y="145"/>
                          <a:pt x="21" y="145"/>
                          <a:pt x="21" y="145"/>
                        </a:cubicBezTo>
                        <a:cubicBezTo>
                          <a:pt x="42" y="134"/>
                          <a:pt x="42" y="134"/>
                          <a:pt x="42" y="134"/>
                        </a:cubicBezTo>
                        <a:cubicBezTo>
                          <a:pt x="44" y="129"/>
                          <a:pt x="44" y="129"/>
                          <a:pt x="44" y="129"/>
                        </a:cubicBezTo>
                        <a:lnTo>
                          <a:pt x="44" y="11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sp>
          <p:nvSpPr>
            <p:cNvPr id="420" name="TextBox 419">
              <a:extLst>
                <a:ext uri="{FF2B5EF4-FFF2-40B4-BE49-F238E27FC236}">
                  <a16:creationId xmlns:a16="http://schemas.microsoft.com/office/drawing/2014/main" xmlns="" id="{2040038C-1844-497E-B751-C6CFDD2DF941}"/>
                </a:ext>
              </a:extLst>
            </p:cNvPr>
            <p:cNvSpPr txBox="1"/>
            <p:nvPr/>
          </p:nvSpPr>
          <p:spPr>
            <a:xfrm>
              <a:off x="7855089" y="3366155"/>
              <a:ext cx="182742" cy="200055"/>
            </a:xfrm>
            <a:prstGeom prst="rect">
              <a:avLst/>
            </a:prstGeom>
            <a:noFill/>
          </p:spPr>
          <p:txBody>
            <a:bodyPr wrap="none" lIns="0" rIns="0" rtlCol="0">
              <a:spAutoFit/>
            </a:bodyPr>
            <a:lstStyle/>
            <a:p>
              <a:r>
                <a:rPr lang="en-US" sz="700"/>
                <a:t>VPN</a:t>
              </a:r>
            </a:p>
          </p:txBody>
        </p:sp>
      </p:grpSp>
    </p:spTree>
    <p:extLst>
      <p:ext uri="{BB962C8B-B14F-4D97-AF65-F5344CB8AC3E}">
        <p14:creationId xmlns:p14="http://schemas.microsoft.com/office/powerpoint/2010/main" val="354167351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212" name="Straight Connector 211">
            <a:extLst>
              <a:ext uri="{FF2B5EF4-FFF2-40B4-BE49-F238E27FC236}">
                <a16:creationId xmlns:a16="http://schemas.microsoft.com/office/drawing/2014/main" xmlns="" id="{07BB3B26-4D18-4708-B7C3-24D6D32E262C}"/>
              </a:ext>
            </a:extLst>
          </p:cNvPr>
          <p:cNvCxnSpPr>
            <a:cxnSpLocks/>
            <a:stCxn id="110" idx="4"/>
            <a:endCxn id="146" idx="0"/>
          </p:cNvCxnSpPr>
          <p:nvPr/>
        </p:nvCxnSpPr>
        <p:spPr>
          <a:xfrm flipH="1">
            <a:off x="5125379" y="2523393"/>
            <a:ext cx="202494" cy="253288"/>
          </a:xfrm>
          <a:prstGeom prst="line">
            <a:avLst/>
          </a:prstGeom>
          <a:ln w="12700">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a:extLst>
              <a:ext uri="{FF2B5EF4-FFF2-40B4-BE49-F238E27FC236}">
                <a16:creationId xmlns:a16="http://schemas.microsoft.com/office/drawing/2014/main" xmlns="" id="{FD4772A7-2E90-4F8E-ADE5-B6D31C06871E}"/>
              </a:ext>
            </a:extLst>
          </p:cNvPr>
          <p:cNvCxnSpPr>
            <a:cxnSpLocks/>
            <a:stCxn id="26" idx="3"/>
            <a:endCxn id="147" idx="7"/>
          </p:cNvCxnSpPr>
          <p:nvPr/>
        </p:nvCxnSpPr>
        <p:spPr>
          <a:xfrm flipH="1">
            <a:off x="6057163" y="3414902"/>
            <a:ext cx="522208" cy="182024"/>
          </a:xfrm>
          <a:prstGeom prst="line">
            <a:avLst/>
          </a:prstGeom>
          <a:ln w="12700">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a:extLst>
              <a:ext uri="{FF2B5EF4-FFF2-40B4-BE49-F238E27FC236}">
                <a16:creationId xmlns:a16="http://schemas.microsoft.com/office/drawing/2014/main" xmlns="" id="{FB04806C-7B50-4E88-8427-97A975223023}"/>
              </a:ext>
            </a:extLst>
          </p:cNvPr>
          <p:cNvCxnSpPr>
            <a:cxnSpLocks/>
            <a:stCxn id="118" idx="0"/>
          </p:cNvCxnSpPr>
          <p:nvPr/>
        </p:nvCxnSpPr>
        <p:spPr>
          <a:xfrm flipH="1" flipV="1">
            <a:off x="4280943" y="2972886"/>
            <a:ext cx="218750" cy="930132"/>
          </a:xfrm>
          <a:prstGeom prst="line">
            <a:avLst/>
          </a:prstGeom>
          <a:ln w="12700">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xmlns="" id="{72128844-9FF2-4E5F-8FBA-5EE8707A69CA}"/>
              </a:ext>
            </a:extLst>
          </p:cNvPr>
          <p:cNvCxnSpPr>
            <a:cxnSpLocks/>
            <a:stCxn id="51" idx="6"/>
            <a:endCxn id="118" idx="2"/>
          </p:cNvCxnSpPr>
          <p:nvPr/>
        </p:nvCxnSpPr>
        <p:spPr>
          <a:xfrm>
            <a:off x="3735452" y="3931564"/>
            <a:ext cx="710583" cy="25112"/>
          </a:xfrm>
          <a:prstGeom prst="line">
            <a:avLst/>
          </a:prstGeom>
          <a:ln w="12700">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xmlns="" id="{FB165C5D-6671-4EC5-B426-2DE955EF013F}"/>
              </a:ext>
            </a:extLst>
          </p:cNvPr>
          <p:cNvCxnSpPr>
            <a:cxnSpLocks/>
            <a:stCxn id="146" idx="2"/>
          </p:cNvCxnSpPr>
          <p:nvPr/>
        </p:nvCxnSpPr>
        <p:spPr>
          <a:xfrm flipH="1">
            <a:off x="4280943" y="2961154"/>
            <a:ext cx="659962" cy="11732"/>
          </a:xfrm>
          <a:prstGeom prst="line">
            <a:avLst/>
          </a:prstGeom>
          <a:ln w="12700">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53" name="Arc 52">
            <a:extLst>
              <a:ext uri="{FF2B5EF4-FFF2-40B4-BE49-F238E27FC236}">
                <a16:creationId xmlns:a16="http://schemas.microsoft.com/office/drawing/2014/main" xmlns="" id="{2EFB8BFB-7DDF-415C-BB8D-2734BC71CD14}"/>
              </a:ext>
            </a:extLst>
          </p:cNvPr>
          <p:cNvSpPr/>
          <p:nvPr/>
        </p:nvSpPr>
        <p:spPr>
          <a:xfrm>
            <a:off x="3495467" y="2253700"/>
            <a:ext cx="4265549" cy="4265549"/>
          </a:xfrm>
          <a:prstGeom prst="arc">
            <a:avLst>
              <a:gd name="adj1" fmla="val 10604037"/>
              <a:gd name="adj2" fmla="val 21496025"/>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4" name="Title 3">
            <a:extLst>
              <a:ext uri="{FF2B5EF4-FFF2-40B4-BE49-F238E27FC236}">
                <a16:creationId xmlns:a16="http://schemas.microsoft.com/office/drawing/2014/main" xmlns="" id="{3825E326-C15E-4C69-8B22-1679CC3055B8}"/>
              </a:ext>
            </a:extLst>
          </p:cNvPr>
          <p:cNvSpPr>
            <a:spLocks noGrp="1"/>
          </p:cNvSpPr>
          <p:nvPr>
            <p:ph type="title"/>
          </p:nvPr>
        </p:nvSpPr>
        <p:spPr>
          <a:xfrm>
            <a:off x="550678" y="549528"/>
            <a:ext cx="6169767" cy="258734"/>
          </a:xfrm>
        </p:spPr>
        <p:txBody>
          <a:bodyPr/>
          <a:lstStyle/>
          <a:p>
            <a:r>
              <a:rPr lang="en-GB" b="1" dirty="0">
                <a:solidFill>
                  <a:schemeClr val="bg2"/>
                </a:solidFill>
                <a:latin typeface="Open Sans Semibold" panose="020B0606030504020204" pitchFamily="34" charset="0"/>
                <a:ea typeface="Open Sans Semibold" panose="020B0606030504020204" pitchFamily="34" charset="0"/>
                <a:cs typeface="Open Sans Semibold" panose="020B0606030504020204" pitchFamily="34" charset="0"/>
              </a:rPr>
              <a:t>Enhancements For An Enterprise Ready Web Gateway Cloud Service</a:t>
            </a:r>
            <a:endParaRPr lang="en-US" b="1" dirty="0">
              <a:solidFill>
                <a:schemeClr val="bg2"/>
              </a:solidFill>
              <a:latin typeface="Open Sans Semibold" panose="020B0606030504020204" pitchFamily="34" charset="0"/>
              <a:ea typeface="Open Sans Semibold" panose="020B0606030504020204" pitchFamily="34" charset="0"/>
              <a:cs typeface="Open Sans Semibold" panose="020B0606030504020204" pitchFamily="34" charset="0"/>
            </a:endParaRPr>
          </a:p>
        </p:txBody>
      </p:sp>
      <p:sp>
        <p:nvSpPr>
          <p:cNvPr id="9" name="Rectangle 8">
            <a:extLst>
              <a:ext uri="{FF2B5EF4-FFF2-40B4-BE49-F238E27FC236}">
                <a16:creationId xmlns:a16="http://schemas.microsoft.com/office/drawing/2014/main" xmlns="" id="{AD3F4A24-8AC6-43B0-BF73-60B5F7B9CBDA}"/>
              </a:ext>
            </a:extLst>
          </p:cNvPr>
          <p:cNvSpPr/>
          <p:nvPr/>
        </p:nvSpPr>
        <p:spPr>
          <a:xfrm>
            <a:off x="5298821" y="1202307"/>
            <a:ext cx="2068288" cy="1061829"/>
          </a:xfrm>
          <a:prstGeom prst="rect">
            <a:avLst/>
          </a:prstGeom>
        </p:spPr>
        <p:txBody>
          <a:bodyPr wrap="square">
            <a:spAutoFit/>
          </a:bodyPr>
          <a:lstStyle/>
          <a:p>
            <a:r>
              <a:rPr lang="en-GB" sz="900" b="1" dirty="0"/>
              <a:t>Connectivity</a:t>
            </a:r>
          </a:p>
          <a:p>
            <a:pPr marL="128588" indent="-128588">
              <a:buFont typeface="Arial" panose="020B0604020202020204" pitchFamily="34" charset="0"/>
              <a:buChar char="•"/>
            </a:pPr>
            <a:r>
              <a:rPr lang="en-GB" sz="900" dirty="0"/>
              <a:t>MCP managed via MVISION </a:t>
            </a:r>
            <a:r>
              <a:rPr lang="en-GB" sz="900" dirty="0" err="1"/>
              <a:t>ePO</a:t>
            </a:r>
            <a:endParaRPr lang="en-GB" sz="900" dirty="0"/>
          </a:p>
          <a:p>
            <a:pPr marL="128588" indent="-128588">
              <a:buFont typeface="Arial" panose="020B0604020202020204" pitchFamily="34" charset="0"/>
              <a:buChar char="•"/>
            </a:pPr>
            <a:r>
              <a:rPr lang="en-GB" sz="900" dirty="0"/>
              <a:t>Mobile MCP</a:t>
            </a:r>
          </a:p>
          <a:p>
            <a:pPr marL="128588" indent="-128588">
              <a:buFont typeface="Arial" panose="020B0604020202020204" pitchFamily="34" charset="0"/>
              <a:buChar char="•"/>
            </a:pPr>
            <a:r>
              <a:rPr lang="en-GB" sz="900" dirty="0">
                <a:solidFill>
                  <a:schemeClr val="bg1">
                    <a:lumMod val="65000"/>
                  </a:schemeClr>
                </a:solidFill>
              </a:rPr>
              <a:t>Sophisticated connectivity setup for branch offices and networks</a:t>
            </a:r>
          </a:p>
          <a:p>
            <a:pPr marL="128588" indent="-128588">
              <a:buFont typeface="Arial" panose="020B0604020202020204" pitchFamily="34" charset="0"/>
              <a:buChar char="•"/>
            </a:pPr>
            <a:r>
              <a:rPr lang="en-GB" sz="900" dirty="0">
                <a:solidFill>
                  <a:schemeClr val="bg1">
                    <a:lumMod val="65000"/>
                  </a:schemeClr>
                </a:solidFill>
              </a:rPr>
              <a:t>SD-Wan partnerships</a:t>
            </a:r>
          </a:p>
          <a:p>
            <a:pPr marL="128588" indent="-128588">
              <a:buFont typeface="Arial" panose="020B0604020202020204" pitchFamily="34" charset="0"/>
              <a:buChar char="•"/>
            </a:pPr>
            <a:endParaRPr lang="en-GB" sz="900" dirty="0"/>
          </a:p>
        </p:txBody>
      </p:sp>
      <p:sp>
        <p:nvSpPr>
          <p:cNvPr id="11" name="Rectangle 10">
            <a:extLst>
              <a:ext uri="{FF2B5EF4-FFF2-40B4-BE49-F238E27FC236}">
                <a16:creationId xmlns:a16="http://schemas.microsoft.com/office/drawing/2014/main" xmlns="" id="{BEE0C6B7-911D-4DDF-8B08-B7189F575AB6}"/>
              </a:ext>
            </a:extLst>
          </p:cNvPr>
          <p:cNvSpPr/>
          <p:nvPr/>
        </p:nvSpPr>
        <p:spPr>
          <a:xfrm>
            <a:off x="1149194" y="2874466"/>
            <a:ext cx="2408664" cy="1038746"/>
          </a:xfrm>
          <a:prstGeom prst="rect">
            <a:avLst/>
          </a:prstGeom>
        </p:spPr>
        <p:txBody>
          <a:bodyPr wrap="square">
            <a:spAutoFit/>
          </a:bodyPr>
          <a:lstStyle/>
          <a:p>
            <a:r>
              <a:rPr lang="en-GB" sz="900" b="1" dirty="0"/>
              <a:t>Policy</a:t>
            </a:r>
          </a:p>
          <a:p>
            <a:pPr marL="128588" indent="-128588">
              <a:buFont typeface="Arial" panose="020B0604020202020204" pitchFamily="34" charset="0"/>
              <a:buChar char="•"/>
            </a:pPr>
            <a:r>
              <a:rPr lang="en-GB" sz="900" dirty="0"/>
              <a:t>Flexible rules-based policy creation in context of an enterprise’s use cases</a:t>
            </a:r>
            <a:endParaRPr lang="en-GB" sz="825" dirty="0"/>
          </a:p>
          <a:p>
            <a:pPr marL="128588" lvl="1" indent="-128588">
              <a:buFont typeface="Arial" panose="020B0604020202020204" pitchFamily="34" charset="0"/>
              <a:buChar char="•"/>
            </a:pPr>
            <a:r>
              <a:rPr lang="en-GB" sz="900" dirty="0"/>
              <a:t>Predefined use cases available as online library within UI</a:t>
            </a:r>
            <a:endParaRPr lang="en-GB" sz="825" dirty="0"/>
          </a:p>
          <a:p>
            <a:pPr marL="128588" lvl="1" indent="-128588">
              <a:buFont typeface="Arial" panose="020B0604020202020204" pitchFamily="34" charset="0"/>
              <a:buChar char="•"/>
            </a:pPr>
            <a:r>
              <a:rPr lang="en-GB" sz="825" dirty="0"/>
              <a:t>Advanced configurations by exposing native policy language (MOWGLI)</a:t>
            </a:r>
            <a:endParaRPr lang="en-GB" sz="900" dirty="0"/>
          </a:p>
        </p:txBody>
      </p:sp>
      <p:grpSp>
        <p:nvGrpSpPr>
          <p:cNvPr id="52" name="Group 51">
            <a:extLst>
              <a:ext uri="{FF2B5EF4-FFF2-40B4-BE49-F238E27FC236}">
                <a16:creationId xmlns:a16="http://schemas.microsoft.com/office/drawing/2014/main" xmlns="" id="{8728F1D5-24CE-4E39-A589-66DC0C22C07B}"/>
              </a:ext>
            </a:extLst>
          </p:cNvPr>
          <p:cNvGrpSpPr/>
          <p:nvPr/>
        </p:nvGrpSpPr>
        <p:grpSpPr>
          <a:xfrm>
            <a:off x="3285067" y="3706371"/>
            <a:ext cx="450386" cy="450386"/>
            <a:chOff x="9810919" y="1225732"/>
            <a:chExt cx="600515" cy="600515"/>
          </a:xfrm>
        </p:grpSpPr>
        <p:sp>
          <p:nvSpPr>
            <p:cNvPr id="51" name="Oval 50">
              <a:extLst>
                <a:ext uri="{FF2B5EF4-FFF2-40B4-BE49-F238E27FC236}">
                  <a16:creationId xmlns:a16="http://schemas.microsoft.com/office/drawing/2014/main" xmlns="" id="{09BA0459-E313-4E56-B10F-E7BA2EDF8C25}"/>
                </a:ext>
              </a:extLst>
            </p:cNvPr>
            <p:cNvSpPr/>
            <p:nvPr/>
          </p:nvSpPr>
          <p:spPr>
            <a:xfrm>
              <a:off x="9810919" y="1225732"/>
              <a:ext cx="600515" cy="600515"/>
            </a:xfrm>
            <a:prstGeom prst="ellipse">
              <a:avLst/>
            </a:prstGeom>
            <a:solidFill>
              <a:schemeClr val="bg1"/>
            </a:solidFill>
            <a:ln w="19050">
              <a:solidFill>
                <a:schemeClr val="bg1">
                  <a:lumMod val="65000"/>
                </a:schemeClr>
              </a:solidFill>
            </a:ln>
          </p:spPr>
          <p:txBody>
            <a:bodyPr vert="horz" wrap="square" lIns="68580" tIns="68580" rIns="68580" bIns="68580" numCol="1" rtlCol="0" anchor="t" anchorCtr="0" compatLnSpc="1">
              <a:prstTxWarp prst="textNoShape">
                <a:avLst/>
              </a:prstTxWarp>
            </a:bodyPr>
            <a:lstStyle/>
            <a:p>
              <a:pPr algn="ctr">
                <a:lnSpc>
                  <a:spcPct val="95000"/>
                </a:lnSpc>
              </a:pPr>
              <a:endParaRPr lang="en-US" sz="900"/>
            </a:p>
          </p:txBody>
        </p:sp>
        <p:grpSp>
          <p:nvGrpSpPr>
            <p:cNvPr id="28" name="Group 27">
              <a:extLst>
                <a:ext uri="{FF2B5EF4-FFF2-40B4-BE49-F238E27FC236}">
                  <a16:creationId xmlns:a16="http://schemas.microsoft.com/office/drawing/2014/main" xmlns="" id="{B129CBBF-2AF5-4E8B-8295-B64848CB232A}"/>
                </a:ext>
              </a:extLst>
            </p:cNvPr>
            <p:cNvGrpSpPr/>
            <p:nvPr/>
          </p:nvGrpSpPr>
          <p:grpSpPr>
            <a:xfrm>
              <a:off x="9944105" y="1339370"/>
              <a:ext cx="334142" cy="373238"/>
              <a:chOff x="946150" y="149225"/>
              <a:chExt cx="2184400" cy="2439988"/>
            </a:xfrm>
          </p:grpSpPr>
          <p:sp>
            <p:nvSpPr>
              <p:cNvPr id="29" name="Freeform 8">
                <a:extLst>
                  <a:ext uri="{FF2B5EF4-FFF2-40B4-BE49-F238E27FC236}">
                    <a16:creationId xmlns:a16="http://schemas.microsoft.com/office/drawing/2014/main" xmlns="" id="{37182DFF-1F6F-4464-A31F-881A2283BF74}"/>
                  </a:ext>
                </a:extLst>
              </p:cNvPr>
              <p:cNvSpPr>
                <a:spLocks/>
              </p:cNvSpPr>
              <p:nvPr/>
            </p:nvSpPr>
            <p:spPr bwMode="auto">
              <a:xfrm>
                <a:off x="1519238" y="1103313"/>
                <a:ext cx="1020763" cy="952500"/>
              </a:xfrm>
              <a:custGeom>
                <a:avLst/>
                <a:gdLst>
                  <a:gd name="T0" fmla="*/ 43 w 107"/>
                  <a:gd name="T1" fmla="*/ 100 h 100"/>
                  <a:gd name="T2" fmla="*/ 19 w 107"/>
                  <a:gd name="T3" fmla="*/ 21 h 100"/>
                  <a:gd name="T4" fmla="*/ 18 w 107"/>
                  <a:gd name="T5" fmla="*/ 21 h 100"/>
                  <a:gd name="T6" fmla="*/ 19 w 107"/>
                  <a:gd name="T7" fmla="*/ 53 h 100"/>
                  <a:gd name="T8" fmla="*/ 19 w 107"/>
                  <a:gd name="T9" fmla="*/ 100 h 100"/>
                  <a:gd name="T10" fmla="*/ 0 w 107"/>
                  <a:gd name="T11" fmla="*/ 100 h 100"/>
                  <a:gd name="T12" fmla="*/ 0 w 107"/>
                  <a:gd name="T13" fmla="*/ 0 h 100"/>
                  <a:gd name="T14" fmla="*/ 29 w 107"/>
                  <a:gd name="T15" fmla="*/ 0 h 100"/>
                  <a:gd name="T16" fmla="*/ 53 w 107"/>
                  <a:gd name="T17" fmla="*/ 76 h 100"/>
                  <a:gd name="T18" fmla="*/ 53 w 107"/>
                  <a:gd name="T19" fmla="*/ 76 h 100"/>
                  <a:gd name="T20" fmla="*/ 78 w 107"/>
                  <a:gd name="T21" fmla="*/ 0 h 100"/>
                  <a:gd name="T22" fmla="*/ 107 w 107"/>
                  <a:gd name="T23" fmla="*/ 0 h 100"/>
                  <a:gd name="T24" fmla="*/ 107 w 107"/>
                  <a:gd name="T25" fmla="*/ 100 h 100"/>
                  <a:gd name="T26" fmla="*/ 88 w 107"/>
                  <a:gd name="T27" fmla="*/ 100 h 100"/>
                  <a:gd name="T28" fmla="*/ 88 w 107"/>
                  <a:gd name="T29" fmla="*/ 53 h 100"/>
                  <a:gd name="T30" fmla="*/ 88 w 107"/>
                  <a:gd name="T31" fmla="*/ 45 h 100"/>
                  <a:gd name="T32" fmla="*/ 89 w 107"/>
                  <a:gd name="T33" fmla="*/ 21 h 100"/>
                  <a:gd name="T34" fmla="*/ 88 w 107"/>
                  <a:gd name="T35" fmla="*/ 21 h 100"/>
                  <a:gd name="T36" fmla="*/ 62 w 107"/>
                  <a:gd name="T37" fmla="*/ 100 h 100"/>
                  <a:gd name="T38" fmla="*/ 43 w 107"/>
                  <a:gd name="T39"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7" h="100">
                    <a:moveTo>
                      <a:pt x="43" y="100"/>
                    </a:moveTo>
                    <a:cubicBezTo>
                      <a:pt x="19" y="21"/>
                      <a:pt x="19" y="21"/>
                      <a:pt x="19" y="21"/>
                    </a:cubicBezTo>
                    <a:cubicBezTo>
                      <a:pt x="18" y="21"/>
                      <a:pt x="18" y="21"/>
                      <a:pt x="18" y="21"/>
                    </a:cubicBezTo>
                    <a:cubicBezTo>
                      <a:pt x="19" y="37"/>
                      <a:pt x="19" y="48"/>
                      <a:pt x="19" y="53"/>
                    </a:cubicBezTo>
                    <a:cubicBezTo>
                      <a:pt x="19" y="100"/>
                      <a:pt x="19" y="100"/>
                      <a:pt x="19" y="100"/>
                    </a:cubicBezTo>
                    <a:cubicBezTo>
                      <a:pt x="0" y="100"/>
                      <a:pt x="0" y="100"/>
                      <a:pt x="0" y="100"/>
                    </a:cubicBezTo>
                    <a:cubicBezTo>
                      <a:pt x="0" y="0"/>
                      <a:pt x="0" y="0"/>
                      <a:pt x="0" y="0"/>
                    </a:cubicBezTo>
                    <a:cubicBezTo>
                      <a:pt x="29" y="0"/>
                      <a:pt x="29" y="0"/>
                      <a:pt x="29" y="0"/>
                    </a:cubicBezTo>
                    <a:cubicBezTo>
                      <a:pt x="53" y="76"/>
                      <a:pt x="53" y="76"/>
                      <a:pt x="53" y="76"/>
                    </a:cubicBezTo>
                    <a:cubicBezTo>
                      <a:pt x="53" y="76"/>
                      <a:pt x="53" y="76"/>
                      <a:pt x="53" y="76"/>
                    </a:cubicBezTo>
                    <a:cubicBezTo>
                      <a:pt x="78" y="0"/>
                      <a:pt x="78" y="0"/>
                      <a:pt x="78" y="0"/>
                    </a:cubicBezTo>
                    <a:cubicBezTo>
                      <a:pt x="107" y="0"/>
                      <a:pt x="107" y="0"/>
                      <a:pt x="107" y="0"/>
                    </a:cubicBezTo>
                    <a:cubicBezTo>
                      <a:pt x="107" y="100"/>
                      <a:pt x="107" y="100"/>
                      <a:pt x="107" y="100"/>
                    </a:cubicBezTo>
                    <a:cubicBezTo>
                      <a:pt x="88" y="100"/>
                      <a:pt x="88" y="100"/>
                      <a:pt x="88" y="100"/>
                    </a:cubicBezTo>
                    <a:cubicBezTo>
                      <a:pt x="88" y="53"/>
                      <a:pt x="88" y="53"/>
                      <a:pt x="88" y="53"/>
                    </a:cubicBezTo>
                    <a:cubicBezTo>
                      <a:pt x="88" y="50"/>
                      <a:pt x="88" y="48"/>
                      <a:pt x="88" y="45"/>
                    </a:cubicBezTo>
                    <a:cubicBezTo>
                      <a:pt x="88" y="42"/>
                      <a:pt x="88" y="34"/>
                      <a:pt x="89" y="21"/>
                    </a:cubicBezTo>
                    <a:cubicBezTo>
                      <a:pt x="88" y="21"/>
                      <a:pt x="88" y="21"/>
                      <a:pt x="88" y="21"/>
                    </a:cubicBezTo>
                    <a:cubicBezTo>
                      <a:pt x="62" y="100"/>
                      <a:pt x="62" y="100"/>
                      <a:pt x="62" y="100"/>
                    </a:cubicBezTo>
                    <a:lnTo>
                      <a:pt x="43" y="100"/>
                    </a:lnTo>
                    <a:close/>
                  </a:path>
                </a:pathLst>
              </a:custGeom>
              <a:solidFill>
                <a:srgbClr val="BF20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30" name="Rectangle 11">
                <a:extLst>
                  <a:ext uri="{FF2B5EF4-FFF2-40B4-BE49-F238E27FC236}">
                    <a16:creationId xmlns:a16="http://schemas.microsoft.com/office/drawing/2014/main" xmlns="" id="{06057E2C-ACF5-4D8B-A811-3085C04C4B21}"/>
                  </a:ext>
                </a:extLst>
              </p:cNvPr>
              <p:cNvSpPr>
                <a:spLocks noChangeArrowheads="1"/>
              </p:cNvSpPr>
              <p:nvPr/>
            </p:nvSpPr>
            <p:spPr bwMode="auto">
              <a:xfrm>
                <a:off x="1595438" y="187325"/>
                <a:ext cx="887413" cy="590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31" name="Rectangle 12">
                <a:extLst>
                  <a:ext uri="{FF2B5EF4-FFF2-40B4-BE49-F238E27FC236}">
                    <a16:creationId xmlns:a16="http://schemas.microsoft.com/office/drawing/2014/main" xmlns="" id="{CF058105-50E9-4F04-B9CE-3026430E33D0}"/>
                  </a:ext>
                </a:extLst>
              </p:cNvPr>
              <p:cNvSpPr>
                <a:spLocks noChangeArrowheads="1"/>
              </p:cNvSpPr>
              <p:nvPr/>
            </p:nvSpPr>
            <p:spPr bwMode="auto">
              <a:xfrm>
                <a:off x="1595438" y="187325"/>
                <a:ext cx="887413" cy="590550"/>
              </a:xfrm>
              <a:prstGeom prst="rect">
                <a:avLst/>
              </a:prstGeom>
              <a:solidFill>
                <a:srgbClr val="9395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32" name="Rectangle 13">
                <a:extLst>
                  <a:ext uri="{FF2B5EF4-FFF2-40B4-BE49-F238E27FC236}">
                    <a16:creationId xmlns:a16="http://schemas.microsoft.com/office/drawing/2014/main" xmlns="" id="{6BDA26F3-7373-4BDD-B139-D15E62C9FA37}"/>
                  </a:ext>
                </a:extLst>
              </p:cNvPr>
              <p:cNvSpPr>
                <a:spLocks noChangeArrowheads="1"/>
              </p:cNvSpPr>
              <p:nvPr/>
            </p:nvSpPr>
            <p:spPr bwMode="auto">
              <a:xfrm>
                <a:off x="1566863" y="187325"/>
                <a:ext cx="935038" cy="590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33" name="Freeform 14">
                <a:extLst>
                  <a:ext uri="{FF2B5EF4-FFF2-40B4-BE49-F238E27FC236}">
                    <a16:creationId xmlns:a16="http://schemas.microsoft.com/office/drawing/2014/main" xmlns="" id="{CDD46F25-82A0-4584-A2AE-86BCB49D66A0}"/>
                  </a:ext>
                </a:extLst>
              </p:cNvPr>
              <p:cNvSpPr>
                <a:spLocks noEditPoints="1"/>
              </p:cNvSpPr>
              <p:nvPr/>
            </p:nvSpPr>
            <p:spPr bwMode="auto">
              <a:xfrm>
                <a:off x="1528763" y="149225"/>
                <a:ext cx="1020763" cy="830263"/>
              </a:xfrm>
              <a:custGeom>
                <a:avLst/>
                <a:gdLst>
                  <a:gd name="T0" fmla="*/ 643 w 643"/>
                  <a:gd name="T1" fmla="*/ 426 h 523"/>
                  <a:gd name="T2" fmla="*/ 643 w 643"/>
                  <a:gd name="T3" fmla="*/ 0 h 523"/>
                  <a:gd name="T4" fmla="*/ 0 w 643"/>
                  <a:gd name="T5" fmla="*/ 0 h 523"/>
                  <a:gd name="T6" fmla="*/ 0 w 643"/>
                  <a:gd name="T7" fmla="*/ 426 h 523"/>
                  <a:gd name="T8" fmla="*/ 222 w 643"/>
                  <a:gd name="T9" fmla="*/ 426 h 523"/>
                  <a:gd name="T10" fmla="*/ 222 w 643"/>
                  <a:gd name="T11" fmla="*/ 468 h 523"/>
                  <a:gd name="T12" fmla="*/ 156 w 643"/>
                  <a:gd name="T13" fmla="*/ 468 h 523"/>
                  <a:gd name="T14" fmla="*/ 156 w 643"/>
                  <a:gd name="T15" fmla="*/ 523 h 523"/>
                  <a:gd name="T16" fmla="*/ 480 w 643"/>
                  <a:gd name="T17" fmla="*/ 523 h 523"/>
                  <a:gd name="T18" fmla="*/ 480 w 643"/>
                  <a:gd name="T19" fmla="*/ 468 h 523"/>
                  <a:gd name="T20" fmla="*/ 420 w 643"/>
                  <a:gd name="T21" fmla="*/ 468 h 523"/>
                  <a:gd name="T22" fmla="*/ 420 w 643"/>
                  <a:gd name="T23" fmla="*/ 426 h 523"/>
                  <a:gd name="T24" fmla="*/ 643 w 643"/>
                  <a:gd name="T25" fmla="*/ 426 h 523"/>
                  <a:gd name="T26" fmla="*/ 54 w 643"/>
                  <a:gd name="T27" fmla="*/ 54 h 523"/>
                  <a:gd name="T28" fmla="*/ 589 w 643"/>
                  <a:gd name="T29" fmla="*/ 54 h 523"/>
                  <a:gd name="T30" fmla="*/ 589 w 643"/>
                  <a:gd name="T31" fmla="*/ 372 h 523"/>
                  <a:gd name="T32" fmla="*/ 54 w 643"/>
                  <a:gd name="T33" fmla="*/ 372 h 523"/>
                  <a:gd name="T34" fmla="*/ 54 w 643"/>
                  <a:gd name="T35" fmla="*/ 54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43" h="523">
                    <a:moveTo>
                      <a:pt x="643" y="426"/>
                    </a:moveTo>
                    <a:lnTo>
                      <a:pt x="643" y="0"/>
                    </a:lnTo>
                    <a:lnTo>
                      <a:pt x="0" y="0"/>
                    </a:lnTo>
                    <a:lnTo>
                      <a:pt x="0" y="426"/>
                    </a:lnTo>
                    <a:lnTo>
                      <a:pt x="222" y="426"/>
                    </a:lnTo>
                    <a:lnTo>
                      <a:pt x="222" y="468"/>
                    </a:lnTo>
                    <a:lnTo>
                      <a:pt x="156" y="468"/>
                    </a:lnTo>
                    <a:lnTo>
                      <a:pt x="156" y="523"/>
                    </a:lnTo>
                    <a:lnTo>
                      <a:pt x="480" y="523"/>
                    </a:lnTo>
                    <a:lnTo>
                      <a:pt x="480" y="468"/>
                    </a:lnTo>
                    <a:lnTo>
                      <a:pt x="420" y="468"/>
                    </a:lnTo>
                    <a:lnTo>
                      <a:pt x="420" y="426"/>
                    </a:lnTo>
                    <a:lnTo>
                      <a:pt x="643" y="426"/>
                    </a:lnTo>
                    <a:close/>
                    <a:moveTo>
                      <a:pt x="54" y="54"/>
                    </a:moveTo>
                    <a:lnTo>
                      <a:pt x="589" y="54"/>
                    </a:lnTo>
                    <a:lnTo>
                      <a:pt x="589" y="372"/>
                    </a:lnTo>
                    <a:lnTo>
                      <a:pt x="54" y="372"/>
                    </a:lnTo>
                    <a:lnTo>
                      <a:pt x="54" y="54"/>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34" name="Freeform 19">
                <a:extLst>
                  <a:ext uri="{FF2B5EF4-FFF2-40B4-BE49-F238E27FC236}">
                    <a16:creationId xmlns:a16="http://schemas.microsoft.com/office/drawing/2014/main" xmlns="" id="{453763C8-9543-4C46-B8A2-6F73C8081F22}"/>
                  </a:ext>
                </a:extLst>
              </p:cNvPr>
              <p:cNvSpPr>
                <a:spLocks/>
              </p:cNvSpPr>
              <p:nvPr/>
            </p:nvSpPr>
            <p:spPr bwMode="auto">
              <a:xfrm>
                <a:off x="946150" y="549275"/>
                <a:ext cx="2184400" cy="2039938"/>
              </a:xfrm>
              <a:custGeom>
                <a:avLst/>
                <a:gdLst>
                  <a:gd name="T0" fmla="*/ 163 w 229"/>
                  <a:gd name="T1" fmla="*/ 0 h 214"/>
                  <a:gd name="T2" fmla="*/ 163 w 229"/>
                  <a:gd name="T3" fmla="*/ 11 h 214"/>
                  <a:gd name="T4" fmla="*/ 215 w 229"/>
                  <a:gd name="T5" fmla="*/ 109 h 214"/>
                  <a:gd name="T6" fmla="*/ 105 w 229"/>
                  <a:gd name="T7" fmla="*/ 201 h 214"/>
                  <a:gd name="T8" fmla="*/ 36 w 229"/>
                  <a:gd name="T9" fmla="*/ 165 h 214"/>
                  <a:gd name="T10" fmla="*/ 13 w 229"/>
                  <a:gd name="T11" fmla="*/ 91 h 214"/>
                  <a:gd name="T12" fmla="*/ 33 w 229"/>
                  <a:gd name="T13" fmla="*/ 39 h 214"/>
                  <a:gd name="T14" fmla="*/ 36 w 229"/>
                  <a:gd name="T15" fmla="*/ 35 h 214"/>
                  <a:gd name="T16" fmla="*/ 36 w 229"/>
                  <a:gd name="T17" fmla="*/ 35 h 214"/>
                  <a:gd name="T18" fmla="*/ 38 w 229"/>
                  <a:gd name="T19" fmla="*/ 33 h 214"/>
                  <a:gd name="T20" fmla="*/ 40 w 229"/>
                  <a:gd name="T21" fmla="*/ 50 h 214"/>
                  <a:gd name="T22" fmla="*/ 50 w 229"/>
                  <a:gd name="T23" fmla="*/ 49 h 214"/>
                  <a:gd name="T24" fmla="*/ 47 w 229"/>
                  <a:gd name="T25" fmla="*/ 15 h 214"/>
                  <a:gd name="T26" fmla="*/ 13 w 229"/>
                  <a:gd name="T27" fmla="*/ 18 h 214"/>
                  <a:gd name="T28" fmla="*/ 14 w 229"/>
                  <a:gd name="T29" fmla="*/ 28 h 214"/>
                  <a:gd name="T30" fmla="*/ 30 w 229"/>
                  <a:gd name="T31" fmla="*/ 27 h 214"/>
                  <a:gd name="T32" fmla="*/ 28 w 229"/>
                  <a:gd name="T33" fmla="*/ 29 h 214"/>
                  <a:gd name="T34" fmla="*/ 23 w 229"/>
                  <a:gd name="T35" fmla="*/ 35 h 214"/>
                  <a:gd name="T36" fmla="*/ 3 w 229"/>
                  <a:gd name="T37" fmla="*/ 90 h 214"/>
                  <a:gd name="T38" fmla="*/ 28 w 229"/>
                  <a:gd name="T39" fmla="*/ 172 h 214"/>
                  <a:gd name="T40" fmla="*/ 104 w 229"/>
                  <a:gd name="T41" fmla="*/ 211 h 214"/>
                  <a:gd name="T42" fmla="*/ 186 w 229"/>
                  <a:gd name="T43" fmla="*/ 185 h 214"/>
                  <a:gd name="T44" fmla="*/ 225 w 229"/>
                  <a:gd name="T45" fmla="*/ 110 h 214"/>
                  <a:gd name="T46" fmla="*/ 163 w 229"/>
                  <a:gd name="T47"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9" h="214">
                    <a:moveTo>
                      <a:pt x="163" y="0"/>
                    </a:moveTo>
                    <a:cubicBezTo>
                      <a:pt x="163" y="11"/>
                      <a:pt x="163" y="11"/>
                      <a:pt x="163" y="11"/>
                    </a:cubicBezTo>
                    <a:cubicBezTo>
                      <a:pt x="197" y="30"/>
                      <a:pt x="218" y="68"/>
                      <a:pt x="215" y="109"/>
                    </a:cubicBezTo>
                    <a:cubicBezTo>
                      <a:pt x="210" y="164"/>
                      <a:pt x="161" y="206"/>
                      <a:pt x="105" y="201"/>
                    </a:cubicBezTo>
                    <a:cubicBezTo>
                      <a:pt x="78" y="198"/>
                      <a:pt x="54" y="186"/>
                      <a:pt x="36" y="165"/>
                    </a:cubicBezTo>
                    <a:cubicBezTo>
                      <a:pt x="19" y="144"/>
                      <a:pt x="11" y="118"/>
                      <a:pt x="13" y="91"/>
                    </a:cubicBezTo>
                    <a:cubicBezTo>
                      <a:pt x="15" y="72"/>
                      <a:pt x="22" y="54"/>
                      <a:pt x="33" y="39"/>
                    </a:cubicBezTo>
                    <a:cubicBezTo>
                      <a:pt x="33" y="39"/>
                      <a:pt x="35" y="36"/>
                      <a:pt x="36" y="35"/>
                    </a:cubicBezTo>
                    <a:cubicBezTo>
                      <a:pt x="36" y="35"/>
                      <a:pt x="36" y="35"/>
                      <a:pt x="36" y="35"/>
                    </a:cubicBezTo>
                    <a:cubicBezTo>
                      <a:pt x="37" y="34"/>
                      <a:pt x="38" y="33"/>
                      <a:pt x="38" y="33"/>
                    </a:cubicBezTo>
                    <a:cubicBezTo>
                      <a:pt x="40" y="50"/>
                      <a:pt x="40" y="50"/>
                      <a:pt x="40" y="50"/>
                    </a:cubicBezTo>
                    <a:cubicBezTo>
                      <a:pt x="50" y="49"/>
                      <a:pt x="50" y="49"/>
                      <a:pt x="50" y="49"/>
                    </a:cubicBezTo>
                    <a:cubicBezTo>
                      <a:pt x="47" y="15"/>
                      <a:pt x="47" y="15"/>
                      <a:pt x="47" y="15"/>
                    </a:cubicBezTo>
                    <a:cubicBezTo>
                      <a:pt x="13" y="18"/>
                      <a:pt x="13" y="18"/>
                      <a:pt x="13" y="18"/>
                    </a:cubicBezTo>
                    <a:cubicBezTo>
                      <a:pt x="14" y="28"/>
                      <a:pt x="14" y="28"/>
                      <a:pt x="14" y="28"/>
                    </a:cubicBezTo>
                    <a:cubicBezTo>
                      <a:pt x="30" y="27"/>
                      <a:pt x="30" y="27"/>
                      <a:pt x="30" y="27"/>
                    </a:cubicBezTo>
                    <a:cubicBezTo>
                      <a:pt x="29" y="28"/>
                      <a:pt x="28" y="28"/>
                      <a:pt x="28" y="29"/>
                    </a:cubicBezTo>
                    <a:cubicBezTo>
                      <a:pt x="27" y="30"/>
                      <a:pt x="23" y="35"/>
                      <a:pt x="23" y="35"/>
                    </a:cubicBezTo>
                    <a:cubicBezTo>
                      <a:pt x="12" y="51"/>
                      <a:pt x="4" y="69"/>
                      <a:pt x="3" y="90"/>
                    </a:cubicBezTo>
                    <a:cubicBezTo>
                      <a:pt x="0" y="120"/>
                      <a:pt x="9" y="149"/>
                      <a:pt x="28" y="172"/>
                    </a:cubicBezTo>
                    <a:cubicBezTo>
                      <a:pt x="47" y="194"/>
                      <a:pt x="74" y="208"/>
                      <a:pt x="104" y="211"/>
                    </a:cubicBezTo>
                    <a:cubicBezTo>
                      <a:pt x="135" y="214"/>
                      <a:pt x="164" y="204"/>
                      <a:pt x="186" y="185"/>
                    </a:cubicBezTo>
                    <a:cubicBezTo>
                      <a:pt x="208" y="167"/>
                      <a:pt x="223" y="140"/>
                      <a:pt x="225" y="110"/>
                    </a:cubicBezTo>
                    <a:cubicBezTo>
                      <a:pt x="229" y="62"/>
                      <a:pt x="203" y="19"/>
                      <a:pt x="163" y="0"/>
                    </a:cubicBez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35" name="Rectangle 48">
                <a:extLst>
                  <a:ext uri="{FF2B5EF4-FFF2-40B4-BE49-F238E27FC236}">
                    <a16:creationId xmlns:a16="http://schemas.microsoft.com/office/drawing/2014/main" xmlns="" id="{8F4A48A7-485A-4301-AA25-DD91EFA532B0}"/>
                  </a:ext>
                </a:extLst>
              </p:cNvPr>
              <p:cNvSpPr>
                <a:spLocks noChangeArrowheads="1"/>
              </p:cNvSpPr>
              <p:nvPr/>
            </p:nvSpPr>
            <p:spPr bwMode="auto">
              <a:xfrm>
                <a:off x="2024063" y="234950"/>
                <a:ext cx="439738" cy="504825"/>
              </a:xfrm>
              <a:prstGeom prst="rect">
                <a:avLst/>
              </a:prstGeom>
              <a:solidFill>
                <a:srgbClr val="DBDD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36" name="Freeform 49">
                <a:extLst>
                  <a:ext uri="{FF2B5EF4-FFF2-40B4-BE49-F238E27FC236}">
                    <a16:creationId xmlns:a16="http://schemas.microsoft.com/office/drawing/2014/main" xmlns="" id="{3D8D3498-80F2-4F82-8DD2-89EEF9A7A3F4}"/>
                  </a:ext>
                </a:extLst>
              </p:cNvPr>
              <p:cNvSpPr>
                <a:spLocks/>
              </p:cNvSpPr>
              <p:nvPr/>
            </p:nvSpPr>
            <p:spPr bwMode="auto">
              <a:xfrm>
                <a:off x="1947863" y="358775"/>
                <a:ext cx="171450" cy="247650"/>
              </a:xfrm>
              <a:custGeom>
                <a:avLst/>
                <a:gdLst>
                  <a:gd name="T0" fmla="*/ 18 w 18"/>
                  <a:gd name="T1" fmla="*/ 12 h 26"/>
                  <a:gd name="T2" fmla="*/ 4 w 18"/>
                  <a:gd name="T3" fmla="*/ 12 h 26"/>
                  <a:gd name="T4" fmla="*/ 4 w 18"/>
                  <a:gd name="T5" fmla="*/ 8 h 26"/>
                  <a:gd name="T6" fmla="*/ 9 w 18"/>
                  <a:gd name="T7" fmla="*/ 3 h 26"/>
                  <a:gd name="T8" fmla="*/ 13 w 18"/>
                  <a:gd name="T9" fmla="*/ 4 h 26"/>
                  <a:gd name="T10" fmla="*/ 14 w 18"/>
                  <a:gd name="T11" fmla="*/ 8 h 26"/>
                  <a:gd name="T12" fmla="*/ 14 w 18"/>
                  <a:gd name="T13" fmla="*/ 12 h 26"/>
                  <a:gd name="T14" fmla="*/ 17 w 18"/>
                  <a:gd name="T15" fmla="*/ 12 h 26"/>
                  <a:gd name="T16" fmla="*/ 17 w 18"/>
                  <a:gd name="T17" fmla="*/ 8 h 26"/>
                  <a:gd name="T18" fmla="*/ 15 w 18"/>
                  <a:gd name="T19" fmla="*/ 2 h 26"/>
                  <a:gd name="T20" fmla="*/ 9 w 18"/>
                  <a:gd name="T21" fmla="*/ 0 h 26"/>
                  <a:gd name="T22" fmla="*/ 9 w 18"/>
                  <a:gd name="T23" fmla="*/ 0 h 26"/>
                  <a:gd name="T24" fmla="*/ 2 w 18"/>
                  <a:gd name="T25" fmla="*/ 8 h 26"/>
                  <a:gd name="T26" fmla="*/ 2 w 18"/>
                  <a:gd name="T27" fmla="*/ 12 h 26"/>
                  <a:gd name="T28" fmla="*/ 0 w 18"/>
                  <a:gd name="T29" fmla="*/ 12 h 26"/>
                  <a:gd name="T30" fmla="*/ 0 w 18"/>
                  <a:gd name="T31" fmla="*/ 26 h 26"/>
                  <a:gd name="T32" fmla="*/ 18 w 18"/>
                  <a:gd name="T33" fmla="*/ 26 h 26"/>
                  <a:gd name="T34" fmla="*/ 18 w 18"/>
                  <a:gd name="T35" fmla="*/ 12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6">
                    <a:moveTo>
                      <a:pt x="18" y="12"/>
                    </a:moveTo>
                    <a:cubicBezTo>
                      <a:pt x="4" y="12"/>
                      <a:pt x="4" y="12"/>
                      <a:pt x="4" y="12"/>
                    </a:cubicBezTo>
                    <a:cubicBezTo>
                      <a:pt x="4" y="8"/>
                      <a:pt x="4" y="8"/>
                      <a:pt x="4" y="8"/>
                    </a:cubicBezTo>
                    <a:cubicBezTo>
                      <a:pt x="4" y="5"/>
                      <a:pt x="6" y="3"/>
                      <a:pt x="9" y="3"/>
                    </a:cubicBezTo>
                    <a:cubicBezTo>
                      <a:pt x="11" y="3"/>
                      <a:pt x="12" y="4"/>
                      <a:pt x="13" y="4"/>
                    </a:cubicBezTo>
                    <a:cubicBezTo>
                      <a:pt x="14" y="5"/>
                      <a:pt x="14" y="7"/>
                      <a:pt x="14" y="8"/>
                    </a:cubicBezTo>
                    <a:cubicBezTo>
                      <a:pt x="14" y="12"/>
                      <a:pt x="14" y="12"/>
                      <a:pt x="14" y="12"/>
                    </a:cubicBezTo>
                    <a:cubicBezTo>
                      <a:pt x="17" y="12"/>
                      <a:pt x="17" y="12"/>
                      <a:pt x="17" y="12"/>
                    </a:cubicBezTo>
                    <a:cubicBezTo>
                      <a:pt x="17" y="8"/>
                      <a:pt x="17" y="8"/>
                      <a:pt x="17" y="8"/>
                    </a:cubicBezTo>
                    <a:cubicBezTo>
                      <a:pt x="17" y="6"/>
                      <a:pt x="16" y="4"/>
                      <a:pt x="15" y="2"/>
                    </a:cubicBezTo>
                    <a:cubicBezTo>
                      <a:pt x="13" y="1"/>
                      <a:pt x="11" y="0"/>
                      <a:pt x="9" y="0"/>
                    </a:cubicBezTo>
                    <a:cubicBezTo>
                      <a:pt x="9" y="0"/>
                      <a:pt x="9" y="0"/>
                      <a:pt x="9" y="0"/>
                    </a:cubicBezTo>
                    <a:cubicBezTo>
                      <a:pt x="5" y="0"/>
                      <a:pt x="2" y="4"/>
                      <a:pt x="2" y="8"/>
                    </a:cubicBezTo>
                    <a:cubicBezTo>
                      <a:pt x="2" y="12"/>
                      <a:pt x="2" y="12"/>
                      <a:pt x="2" y="12"/>
                    </a:cubicBezTo>
                    <a:cubicBezTo>
                      <a:pt x="0" y="12"/>
                      <a:pt x="0" y="12"/>
                      <a:pt x="0" y="12"/>
                    </a:cubicBezTo>
                    <a:cubicBezTo>
                      <a:pt x="0" y="26"/>
                      <a:pt x="0" y="26"/>
                      <a:pt x="0" y="26"/>
                    </a:cubicBezTo>
                    <a:cubicBezTo>
                      <a:pt x="18" y="26"/>
                      <a:pt x="18" y="26"/>
                      <a:pt x="18" y="26"/>
                    </a:cubicBezTo>
                    <a:lnTo>
                      <a:pt x="18" y="12"/>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grpSp>
      </p:grpSp>
      <p:sp>
        <p:nvSpPr>
          <p:cNvPr id="100" name="Oval 99">
            <a:extLst>
              <a:ext uri="{FF2B5EF4-FFF2-40B4-BE49-F238E27FC236}">
                <a16:creationId xmlns:a16="http://schemas.microsoft.com/office/drawing/2014/main" xmlns="" id="{B3990A0D-3F48-4CAF-A3F5-1694364367A6}"/>
              </a:ext>
            </a:extLst>
          </p:cNvPr>
          <p:cNvSpPr/>
          <p:nvPr/>
        </p:nvSpPr>
        <p:spPr>
          <a:xfrm>
            <a:off x="3896514" y="2588458"/>
            <a:ext cx="450386" cy="450386"/>
          </a:xfrm>
          <a:prstGeom prst="ellipse">
            <a:avLst/>
          </a:prstGeom>
          <a:solidFill>
            <a:schemeClr val="bg1"/>
          </a:solidFill>
          <a:ln w="19050">
            <a:solidFill>
              <a:schemeClr val="bg1">
                <a:lumMod val="65000"/>
              </a:schemeClr>
            </a:solidFill>
          </a:ln>
        </p:spPr>
        <p:txBody>
          <a:bodyPr vert="horz" wrap="square" lIns="68580" tIns="68580" rIns="68580" bIns="68580" numCol="1" rtlCol="0" anchor="t" anchorCtr="0" compatLnSpc="1">
            <a:prstTxWarp prst="textNoShape">
              <a:avLst/>
            </a:prstTxWarp>
          </a:bodyPr>
          <a:lstStyle/>
          <a:p>
            <a:pPr algn="ctr">
              <a:lnSpc>
                <a:spcPct val="95000"/>
              </a:lnSpc>
            </a:pPr>
            <a:endParaRPr lang="en-US" sz="900"/>
          </a:p>
        </p:txBody>
      </p:sp>
      <p:sp>
        <p:nvSpPr>
          <p:cNvPr id="110" name="Oval 109">
            <a:extLst>
              <a:ext uri="{FF2B5EF4-FFF2-40B4-BE49-F238E27FC236}">
                <a16:creationId xmlns:a16="http://schemas.microsoft.com/office/drawing/2014/main" xmlns="" id="{4DF1025B-55E9-4B17-AAE9-59D0435C32D0}"/>
              </a:ext>
            </a:extLst>
          </p:cNvPr>
          <p:cNvSpPr/>
          <p:nvPr/>
        </p:nvSpPr>
        <p:spPr>
          <a:xfrm>
            <a:off x="5102680" y="2073007"/>
            <a:ext cx="450386" cy="450386"/>
          </a:xfrm>
          <a:prstGeom prst="ellipse">
            <a:avLst/>
          </a:prstGeom>
          <a:solidFill>
            <a:schemeClr val="bg1"/>
          </a:solidFill>
          <a:ln w="19050">
            <a:solidFill>
              <a:schemeClr val="bg1">
                <a:lumMod val="65000"/>
              </a:schemeClr>
            </a:solidFill>
          </a:ln>
        </p:spPr>
        <p:txBody>
          <a:bodyPr vert="horz" wrap="square" lIns="68580" tIns="68580" rIns="68580" bIns="68580" numCol="1" rtlCol="0" anchor="t" anchorCtr="0" compatLnSpc="1">
            <a:prstTxWarp prst="textNoShape">
              <a:avLst/>
            </a:prstTxWarp>
          </a:bodyPr>
          <a:lstStyle/>
          <a:p>
            <a:pPr algn="ctr">
              <a:lnSpc>
                <a:spcPct val="95000"/>
              </a:lnSpc>
            </a:pPr>
            <a:endParaRPr lang="en-US" sz="900"/>
          </a:p>
        </p:txBody>
      </p:sp>
      <p:sp>
        <p:nvSpPr>
          <p:cNvPr id="114" name="Rectangle 113">
            <a:extLst>
              <a:ext uri="{FF2B5EF4-FFF2-40B4-BE49-F238E27FC236}">
                <a16:creationId xmlns:a16="http://schemas.microsoft.com/office/drawing/2014/main" xmlns="" id="{A2C8051A-4736-49D1-8093-4E76A62875CF}"/>
              </a:ext>
            </a:extLst>
          </p:cNvPr>
          <p:cNvSpPr/>
          <p:nvPr/>
        </p:nvSpPr>
        <p:spPr>
          <a:xfrm>
            <a:off x="2154861" y="1436572"/>
            <a:ext cx="2711758" cy="1200329"/>
          </a:xfrm>
          <a:prstGeom prst="rect">
            <a:avLst/>
          </a:prstGeom>
        </p:spPr>
        <p:txBody>
          <a:bodyPr wrap="square">
            <a:spAutoFit/>
          </a:bodyPr>
          <a:lstStyle/>
          <a:p>
            <a:r>
              <a:rPr lang="en-GB" sz="900" b="1" dirty="0"/>
              <a:t>Web/CASB Convergence</a:t>
            </a:r>
          </a:p>
          <a:p>
            <a:pPr marL="128588" indent="-128588">
              <a:buFont typeface="Arial" panose="020B0604020202020204" pitchFamily="34" charset="0"/>
              <a:buChar char="•"/>
            </a:pPr>
            <a:r>
              <a:rPr lang="en-GB" sz="900" dirty="0"/>
              <a:t>Zero Setup Closed Loop Remediation</a:t>
            </a:r>
            <a:endParaRPr lang="en-US" sz="900" dirty="0"/>
          </a:p>
          <a:p>
            <a:pPr marL="128588" indent="-128588">
              <a:buFont typeface="Arial" panose="020B0604020202020204" pitchFamily="34" charset="0"/>
              <a:buChar char="•"/>
            </a:pPr>
            <a:r>
              <a:rPr lang="en-GB" sz="900" dirty="0"/>
              <a:t>Stronger Advanced Shadow controls when using SWG and CASB together in converged offering</a:t>
            </a:r>
          </a:p>
          <a:p>
            <a:pPr marL="128588" indent="-128588">
              <a:buFont typeface="Arial" panose="020B0604020202020204" pitchFamily="34" charset="0"/>
              <a:buChar char="•"/>
            </a:pPr>
            <a:r>
              <a:rPr lang="en-GB" sz="900" dirty="0"/>
              <a:t>Converged administrative experience starting from login to reporting and incident management</a:t>
            </a:r>
            <a:endParaRPr lang="en-US" sz="900" dirty="0"/>
          </a:p>
        </p:txBody>
      </p:sp>
      <p:sp>
        <p:nvSpPr>
          <p:cNvPr id="118" name="Oval 117">
            <a:extLst>
              <a:ext uri="{FF2B5EF4-FFF2-40B4-BE49-F238E27FC236}">
                <a16:creationId xmlns:a16="http://schemas.microsoft.com/office/drawing/2014/main" xmlns="" id="{4CDF27E7-A1A8-4A74-9801-72ECC87125ED}"/>
              </a:ext>
            </a:extLst>
          </p:cNvPr>
          <p:cNvSpPr/>
          <p:nvPr/>
        </p:nvSpPr>
        <p:spPr>
          <a:xfrm>
            <a:off x="4446034" y="3903018"/>
            <a:ext cx="107315" cy="107315"/>
          </a:xfrm>
          <a:prstGeom prst="ellipse">
            <a:avLst/>
          </a:prstGeom>
          <a:solidFill>
            <a:schemeClr val="bg1"/>
          </a:solidFill>
          <a:ln w="19050">
            <a:solidFill>
              <a:schemeClr val="bg2">
                <a:lumMod val="20000"/>
                <a:lumOff val="80000"/>
              </a:schemeClr>
            </a:solidFill>
          </a:ln>
        </p:spPr>
        <p:txBody>
          <a:bodyPr vert="horz" wrap="square" lIns="68580" tIns="68580" rIns="68580" bIns="68580" numCol="1" rtlCol="0" anchor="t" anchorCtr="0" compatLnSpc="1">
            <a:prstTxWarp prst="textNoShape">
              <a:avLst/>
            </a:prstTxWarp>
          </a:bodyPr>
          <a:lstStyle/>
          <a:p>
            <a:pPr algn="ctr">
              <a:lnSpc>
                <a:spcPct val="95000"/>
              </a:lnSpc>
            </a:pPr>
            <a:endParaRPr lang="en-US" sz="900"/>
          </a:p>
        </p:txBody>
      </p:sp>
      <p:sp>
        <p:nvSpPr>
          <p:cNvPr id="146" name="Oval 145">
            <a:extLst>
              <a:ext uri="{FF2B5EF4-FFF2-40B4-BE49-F238E27FC236}">
                <a16:creationId xmlns:a16="http://schemas.microsoft.com/office/drawing/2014/main" xmlns="" id="{701CC8B2-C9E3-4403-86BF-798FFC5AE104}"/>
              </a:ext>
            </a:extLst>
          </p:cNvPr>
          <p:cNvSpPr/>
          <p:nvPr/>
        </p:nvSpPr>
        <p:spPr>
          <a:xfrm>
            <a:off x="4940903" y="2776679"/>
            <a:ext cx="368951" cy="368951"/>
          </a:xfrm>
          <a:prstGeom prst="ellipse">
            <a:avLst/>
          </a:prstGeom>
          <a:solidFill>
            <a:schemeClr val="bg1"/>
          </a:solidFill>
          <a:ln w="19050">
            <a:solidFill>
              <a:schemeClr val="bg2">
                <a:lumMod val="20000"/>
                <a:lumOff val="80000"/>
              </a:schemeClr>
            </a:solidFill>
          </a:ln>
        </p:spPr>
        <p:txBody>
          <a:bodyPr vert="horz" wrap="square" lIns="68580" tIns="68580" rIns="68580" bIns="68580" numCol="1" rtlCol="0" anchor="t" anchorCtr="0" compatLnSpc="1">
            <a:prstTxWarp prst="textNoShape">
              <a:avLst/>
            </a:prstTxWarp>
          </a:bodyPr>
          <a:lstStyle/>
          <a:p>
            <a:pPr algn="ctr">
              <a:lnSpc>
                <a:spcPct val="95000"/>
              </a:lnSpc>
            </a:pPr>
            <a:endParaRPr lang="en-US" sz="900"/>
          </a:p>
        </p:txBody>
      </p:sp>
      <p:sp>
        <p:nvSpPr>
          <p:cNvPr id="147" name="Oval 146">
            <a:extLst>
              <a:ext uri="{FF2B5EF4-FFF2-40B4-BE49-F238E27FC236}">
                <a16:creationId xmlns:a16="http://schemas.microsoft.com/office/drawing/2014/main" xmlns="" id="{CB94E22F-BCDE-44D3-AB91-AD4C456095AE}"/>
              </a:ext>
            </a:extLst>
          </p:cNvPr>
          <p:cNvSpPr/>
          <p:nvPr/>
        </p:nvSpPr>
        <p:spPr>
          <a:xfrm>
            <a:off x="5914003" y="3572364"/>
            <a:ext cx="167723" cy="167723"/>
          </a:xfrm>
          <a:prstGeom prst="ellipse">
            <a:avLst/>
          </a:prstGeom>
          <a:solidFill>
            <a:schemeClr val="bg1"/>
          </a:solidFill>
          <a:ln w="19050">
            <a:solidFill>
              <a:schemeClr val="bg2">
                <a:lumMod val="20000"/>
                <a:lumOff val="80000"/>
              </a:schemeClr>
            </a:solidFill>
          </a:ln>
        </p:spPr>
        <p:txBody>
          <a:bodyPr vert="horz" wrap="square" lIns="68580" tIns="68580" rIns="68580" bIns="68580" numCol="1" rtlCol="0" anchor="t" anchorCtr="0" compatLnSpc="1">
            <a:prstTxWarp prst="textNoShape">
              <a:avLst/>
            </a:prstTxWarp>
          </a:bodyPr>
          <a:lstStyle/>
          <a:p>
            <a:pPr algn="ctr">
              <a:lnSpc>
                <a:spcPct val="95000"/>
              </a:lnSpc>
            </a:pPr>
            <a:endParaRPr lang="en-US" sz="900"/>
          </a:p>
        </p:txBody>
      </p:sp>
      <p:sp>
        <p:nvSpPr>
          <p:cNvPr id="148" name="Oval 147">
            <a:extLst>
              <a:ext uri="{FF2B5EF4-FFF2-40B4-BE49-F238E27FC236}">
                <a16:creationId xmlns:a16="http://schemas.microsoft.com/office/drawing/2014/main" xmlns="" id="{470EF58B-E211-48E0-9A89-34A5A7CAD1E7}"/>
              </a:ext>
            </a:extLst>
          </p:cNvPr>
          <p:cNvSpPr/>
          <p:nvPr/>
        </p:nvSpPr>
        <p:spPr>
          <a:xfrm>
            <a:off x="5191036" y="4015285"/>
            <a:ext cx="282941" cy="282941"/>
          </a:xfrm>
          <a:prstGeom prst="ellipse">
            <a:avLst/>
          </a:prstGeom>
          <a:solidFill>
            <a:schemeClr val="bg1"/>
          </a:solidFill>
          <a:ln w="19050">
            <a:solidFill>
              <a:schemeClr val="bg2">
                <a:lumMod val="20000"/>
                <a:lumOff val="80000"/>
              </a:schemeClr>
            </a:solidFill>
          </a:ln>
        </p:spPr>
        <p:txBody>
          <a:bodyPr vert="horz" wrap="square" lIns="68580" tIns="68580" rIns="68580" bIns="68580" numCol="1" rtlCol="0" anchor="t" anchorCtr="0" compatLnSpc="1">
            <a:prstTxWarp prst="textNoShape">
              <a:avLst/>
            </a:prstTxWarp>
          </a:bodyPr>
          <a:lstStyle/>
          <a:p>
            <a:pPr algn="ctr">
              <a:lnSpc>
                <a:spcPct val="95000"/>
              </a:lnSpc>
            </a:pPr>
            <a:endParaRPr lang="en-US" sz="900"/>
          </a:p>
        </p:txBody>
      </p:sp>
      <p:cxnSp>
        <p:nvCxnSpPr>
          <p:cNvPr id="155" name="Straight Connector 154">
            <a:extLst>
              <a:ext uri="{FF2B5EF4-FFF2-40B4-BE49-F238E27FC236}">
                <a16:creationId xmlns:a16="http://schemas.microsoft.com/office/drawing/2014/main" xmlns="" id="{6C51070B-3A2D-4F43-8286-C9D9EC95BFEC}"/>
              </a:ext>
            </a:extLst>
          </p:cNvPr>
          <p:cNvCxnSpPr>
            <a:cxnSpLocks/>
            <a:stCxn id="118" idx="5"/>
            <a:endCxn id="148" idx="2"/>
          </p:cNvCxnSpPr>
          <p:nvPr/>
        </p:nvCxnSpPr>
        <p:spPr>
          <a:xfrm>
            <a:off x="4537635" y="3994618"/>
            <a:ext cx="653402" cy="162139"/>
          </a:xfrm>
          <a:prstGeom prst="line">
            <a:avLst/>
          </a:prstGeom>
          <a:ln w="12700">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xmlns="" id="{12988392-B0A9-4CAC-854D-6B4344D77811}"/>
              </a:ext>
            </a:extLst>
          </p:cNvPr>
          <p:cNvCxnSpPr>
            <a:cxnSpLocks/>
            <a:stCxn id="146" idx="4"/>
            <a:endCxn id="148" idx="0"/>
          </p:cNvCxnSpPr>
          <p:nvPr/>
        </p:nvCxnSpPr>
        <p:spPr>
          <a:xfrm>
            <a:off x="5125378" y="3145631"/>
            <a:ext cx="207128" cy="869656"/>
          </a:xfrm>
          <a:prstGeom prst="line">
            <a:avLst/>
          </a:prstGeom>
          <a:ln w="12700">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xmlns="" id="{05C33C7D-5849-4552-9D31-296CEFF2A9F2}"/>
              </a:ext>
            </a:extLst>
          </p:cNvPr>
          <p:cNvCxnSpPr>
            <a:cxnSpLocks/>
            <a:stCxn id="147" idx="1"/>
            <a:endCxn id="146" idx="6"/>
          </p:cNvCxnSpPr>
          <p:nvPr/>
        </p:nvCxnSpPr>
        <p:spPr>
          <a:xfrm flipH="1" flipV="1">
            <a:off x="5309854" y="2961154"/>
            <a:ext cx="628710" cy="635771"/>
          </a:xfrm>
          <a:prstGeom prst="line">
            <a:avLst/>
          </a:prstGeom>
          <a:ln w="12700">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xmlns="" id="{5689A076-3321-40CE-964C-C2EC220EA051}"/>
              </a:ext>
            </a:extLst>
          </p:cNvPr>
          <p:cNvCxnSpPr>
            <a:cxnSpLocks/>
            <a:stCxn id="147" idx="3"/>
            <a:endCxn id="148" idx="7"/>
          </p:cNvCxnSpPr>
          <p:nvPr/>
        </p:nvCxnSpPr>
        <p:spPr>
          <a:xfrm flipH="1">
            <a:off x="5432540" y="3715525"/>
            <a:ext cx="506024" cy="341198"/>
          </a:xfrm>
          <a:prstGeom prst="line">
            <a:avLst/>
          </a:prstGeom>
          <a:ln w="12700">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FCBF17C2-8BA0-4225-919D-15D4F097C5B5}"/>
              </a:ext>
            </a:extLst>
          </p:cNvPr>
          <p:cNvSpPr/>
          <p:nvPr/>
        </p:nvSpPr>
        <p:spPr>
          <a:xfrm>
            <a:off x="5914002" y="3812706"/>
            <a:ext cx="1940452" cy="230832"/>
          </a:xfrm>
          <a:prstGeom prst="rect">
            <a:avLst/>
          </a:prstGeom>
        </p:spPr>
        <p:txBody>
          <a:bodyPr wrap="square">
            <a:spAutoFit/>
          </a:bodyPr>
          <a:lstStyle/>
          <a:p>
            <a:r>
              <a:rPr lang="en-GB" sz="900" b="1"/>
              <a:t>McAfee Common Architecture</a:t>
            </a:r>
          </a:p>
        </p:txBody>
      </p:sp>
      <p:cxnSp>
        <p:nvCxnSpPr>
          <p:cNvPr id="178" name="Straight Connector 177">
            <a:extLst>
              <a:ext uri="{FF2B5EF4-FFF2-40B4-BE49-F238E27FC236}">
                <a16:creationId xmlns:a16="http://schemas.microsoft.com/office/drawing/2014/main" xmlns="" id="{5EADDCCD-EE5D-48E7-B737-C3EA1DCFA965}"/>
              </a:ext>
            </a:extLst>
          </p:cNvPr>
          <p:cNvCxnSpPr>
            <a:cxnSpLocks/>
            <a:stCxn id="146" idx="3"/>
            <a:endCxn id="118" idx="7"/>
          </p:cNvCxnSpPr>
          <p:nvPr/>
        </p:nvCxnSpPr>
        <p:spPr>
          <a:xfrm flipH="1">
            <a:off x="4537635" y="3091600"/>
            <a:ext cx="457301" cy="827135"/>
          </a:xfrm>
          <a:prstGeom prst="line">
            <a:avLst/>
          </a:prstGeom>
          <a:ln w="12700">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xmlns="" id="{ED953438-8159-4948-9FBE-1C7DB5F7B9C2}"/>
              </a:ext>
            </a:extLst>
          </p:cNvPr>
          <p:cNvCxnSpPr>
            <a:cxnSpLocks/>
            <a:stCxn id="26" idx="2"/>
            <a:endCxn id="110" idx="6"/>
          </p:cNvCxnSpPr>
          <p:nvPr/>
        </p:nvCxnSpPr>
        <p:spPr>
          <a:xfrm flipH="1" flipV="1">
            <a:off x="5553066" y="2298200"/>
            <a:ext cx="791068" cy="548789"/>
          </a:xfrm>
          <a:prstGeom prst="line">
            <a:avLst/>
          </a:prstGeom>
          <a:ln w="12700">
            <a:solidFill>
              <a:schemeClr val="bg2">
                <a:lumMod val="20000"/>
                <a:lumOff val="80000"/>
              </a:schemeClr>
            </a:solidFill>
          </a:ln>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xmlns="" id="{C52EF28F-D9AA-48D6-A271-BACFC791E83C}"/>
              </a:ext>
            </a:extLst>
          </p:cNvPr>
          <p:cNvGrpSpPr/>
          <p:nvPr/>
        </p:nvGrpSpPr>
        <p:grpSpPr>
          <a:xfrm>
            <a:off x="6344133" y="2043839"/>
            <a:ext cx="1606299" cy="1606299"/>
            <a:chOff x="3171491" y="1742098"/>
            <a:chExt cx="2141732" cy="2141732"/>
          </a:xfrm>
        </p:grpSpPr>
        <p:sp>
          <p:nvSpPr>
            <p:cNvPr id="26" name="Oval 25">
              <a:extLst>
                <a:ext uri="{FF2B5EF4-FFF2-40B4-BE49-F238E27FC236}">
                  <a16:creationId xmlns:a16="http://schemas.microsoft.com/office/drawing/2014/main" xmlns="" id="{53AB8D83-AF34-4F3A-A433-A348E8155C4E}"/>
                </a:ext>
              </a:extLst>
            </p:cNvPr>
            <p:cNvSpPr/>
            <p:nvPr/>
          </p:nvSpPr>
          <p:spPr>
            <a:xfrm>
              <a:off x="3171491" y="1742098"/>
              <a:ext cx="2141732" cy="2141732"/>
            </a:xfrm>
            <a:prstGeom prst="ellipse">
              <a:avLst/>
            </a:prstGeom>
            <a:solidFill>
              <a:schemeClr val="bg1">
                <a:lumMod val="95000"/>
              </a:schemeClr>
            </a:solidFill>
            <a:ln w="57150">
              <a:solidFill>
                <a:srgbClr val="C12026"/>
              </a:solidFill>
            </a:ln>
            <a:effectLst>
              <a:outerShdw blurRad="50800" dist="38100" dir="2700000" algn="tl" rotWithShape="0">
                <a:prstClr val="black">
                  <a:alpha val="40000"/>
                </a:prstClr>
              </a:outerShdw>
            </a:effectLst>
          </p:spPr>
          <p:txBody>
            <a:bodyPr vert="horz" wrap="square" lIns="68580" tIns="68580" rIns="68580" bIns="68580" numCol="1" rtlCol="0" anchor="t" anchorCtr="0" compatLnSpc="1">
              <a:prstTxWarp prst="textNoShape">
                <a:avLst/>
              </a:prstTxWarp>
            </a:bodyPr>
            <a:lstStyle/>
            <a:p>
              <a:pPr algn="ctr">
                <a:lnSpc>
                  <a:spcPct val="95000"/>
                </a:lnSpc>
              </a:pPr>
              <a:endParaRPr lang="en-US" sz="900"/>
            </a:p>
          </p:txBody>
        </p:sp>
        <p:grpSp>
          <p:nvGrpSpPr>
            <p:cNvPr id="13" name="Group 12">
              <a:extLst>
                <a:ext uri="{FF2B5EF4-FFF2-40B4-BE49-F238E27FC236}">
                  <a16:creationId xmlns:a16="http://schemas.microsoft.com/office/drawing/2014/main" xmlns="" id="{6A126FF1-FD32-4362-B622-21C473640253}"/>
                </a:ext>
              </a:extLst>
            </p:cNvPr>
            <p:cNvGrpSpPr>
              <a:grpSpLocks noChangeAspect="1"/>
            </p:cNvGrpSpPr>
            <p:nvPr/>
          </p:nvGrpSpPr>
          <p:grpSpPr>
            <a:xfrm>
              <a:off x="3723438" y="2125481"/>
              <a:ext cx="1160795" cy="1002310"/>
              <a:chOff x="5672138" y="0"/>
              <a:chExt cx="860425" cy="742950"/>
            </a:xfrm>
          </p:grpSpPr>
          <p:sp>
            <p:nvSpPr>
              <p:cNvPr id="14" name="Oval 48">
                <a:extLst>
                  <a:ext uri="{FF2B5EF4-FFF2-40B4-BE49-F238E27FC236}">
                    <a16:creationId xmlns:a16="http://schemas.microsoft.com/office/drawing/2014/main" xmlns="" id="{1121FB7C-74A3-4527-BEC7-4F565FF708DC}"/>
                  </a:ext>
                </a:extLst>
              </p:cNvPr>
              <p:cNvSpPr>
                <a:spLocks noChangeArrowheads="1"/>
              </p:cNvSpPr>
              <p:nvPr/>
            </p:nvSpPr>
            <p:spPr bwMode="auto">
              <a:xfrm>
                <a:off x="5732463" y="19050"/>
                <a:ext cx="612775" cy="59372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5" name="Freeform 49">
                <a:extLst>
                  <a:ext uri="{FF2B5EF4-FFF2-40B4-BE49-F238E27FC236}">
                    <a16:creationId xmlns:a16="http://schemas.microsoft.com/office/drawing/2014/main" xmlns="" id="{4780B091-8E1C-42E0-9519-1B1C61241E0A}"/>
                  </a:ext>
                </a:extLst>
              </p:cNvPr>
              <p:cNvSpPr>
                <a:spLocks noEditPoints="1"/>
              </p:cNvSpPr>
              <p:nvPr/>
            </p:nvSpPr>
            <p:spPr bwMode="auto">
              <a:xfrm>
                <a:off x="6038850" y="15875"/>
                <a:ext cx="0" cy="600075"/>
              </a:xfrm>
              <a:custGeom>
                <a:avLst/>
                <a:gdLst>
                  <a:gd name="T0" fmla="*/ 192 h 193"/>
                  <a:gd name="T1" fmla="*/ 193 h 193"/>
                  <a:gd name="T2" fmla="*/ 192 h 193"/>
                  <a:gd name="T3" fmla="*/ 192 h 193"/>
                  <a:gd name="T4" fmla="*/ 0 h 193"/>
                  <a:gd name="T5" fmla="*/ 1 h 193"/>
                  <a:gd name="T6" fmla="*/ 1 h 193"/>
                  <a:gd name="T7" fmla="*/ 0 h 193"/>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3">
                    <a:moveTo>
                      <a:pt x="0" y="192"/>
                    </a:moveTo>
                    <a:cubicBezTo>
                      <a:pt x="0" y="193"/>
                      <a:pt x="0" y="193"/>
                      <a:pt x="0" y="193"/>
                    </a:cubicBezTo>
                    <a:cubicBezTo>
                      <a:pt x="0" y="192"/>
                      <a:pt x="0" y="192"/>
                      <a:pt x="0" y="192"/>
                    </a:cubicBezTo>
                    <a:cubicBezTo>
                      <a:pt x="0" y="192"/>
                      <a:pt x="0" y="192"/>
                      <a:pt x="0" y="192"/>
                    </a:cubicBezTo>
                    <a:moveTo>
                      <a:pt x="0" y="0"/>
                    </a:moveTo>
                    <a:cubicBezTo>
                      <a:pt x="0" y="1"/>
                      <a:pt x="0" y="1"/>
                      <a:pt x="0" y="1"/>
                    </a:cubicBezTo>
                    <a:cubicBezTo>
                      <a:pt x="0" y="1"/>
                      <a:pt x="0" y="1"/>
                      <a:pt x="0" y="1"/>
                    </a:cubicBezTo>
                    <a:cubicBezTo>
                      <a:pt x="0" y="0"/>
                      <a:pt x="0" y="0"/>
                      <a:pt x="0"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6" name="Freeform 50">
                <a:extLst>
                  <a:ext uri="{FF2B5EF4-FFF2-40B4-BE49-F238E27FC236}">
                    <a16:creationId xmlns:a16="http://schemas.microsoft.com/office/drawing/2014/main" xmlns="" id="{B2224ED1-DD1E-4BA8-905B-E92BCCA99390}"/>
                  </a:ext>
                </a:extLst>
              </p:cNvPr>
              <p:cNvSpPr>
                <a:spLocks noEditPoints="1"/>
              </p:cNvSpPr>
              <p:nvPr/>
            </p:nvSpPr>
            <p:spPr bwMode="auto">
              <a:xfrm>
                <a:off x="6038850" y="19050"/>
                <a:ext cx="306388" cy="593725"/>
              </a:xfrm>
              <a:custGeom>
                <a:avLst/>
                <a:gdLst>
                  <a:gd name="T0" fmla="*/ 0 w 96"/>
                  <a:gd name="T1" fmla="*/ 0 h 191"/>
                  <a:gd name="T2" fmla="*/ 0 w 96"/>
                  <a:gd name="T3" fmla="*/ 0 h 191"/>
                  <a:gd name="T4" fmla="*/ 0 w 96"/>
                  <a:gd name="T5" fmla="*/ 191 h 191"/>
                  <a:gd name="T6" fmla="*/ 0 w 96"/>
                  <a:gd name="T7" fmla="*/ 191 h 191"/>
                  <a:gd name="T8" fmla="*/ 0 w 96"/>
                  <a:gd name="T9" fmla="*/ 96 h 191"/>
                  <a:gd name="T10" fmla="*/ 0 w 96"/>
                  <a:gd name="T11" fmla="*/ 0 h 191"/>
                  <a:gd name="T12" fmla="*/ 0 w 96"/>
                  <a:gd name="T13" fmla="*/ 0 h 191"/>
                  <a:gd name="T14" fmla="*/ 0 w 96"/>
                  <a:gd name="T15" fmla="*/ 0 h 191"/>
                  <a:gd name="T16" fmla="*/ 0 w 96"/>
                  <a:gd name="T17" fmla="*/ 96 h 191"/>
                  <a:gd name="T18" fmla="*/ 0 w 96"/>
                  <a:gd name="T19" fmla="*/ 191 h 191"/>
                  <a:gd name="T20" fmla="*/ 96 w 96"/>
                  <a:gd name="T21" fmla="*/ 96 h 191"/>
                  <a:gd name="T22" fmla="*/ 0 w 96"/>
                  <a:gd name="T23" fmla="*/ 0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6" h="191">
                    <a:moveTo>
                      <a:pt x="0" y="0"/>
                    </a:moveTo>
                    <a:cubicBezTo>
                      <a:pt x="0" y="0"/>
                      <a:pt x="0" y="0"/>
                      <a:pt x="0" y="0"/>
                    </a:cubicBezTo>
                    <a:cubicBezTo>
                      <a:pt x="0" y="191"/>
                      <a:pt x="0" y="191"/>
                      <a:pt x="0" y="191"/>
                    </a:cubicBezTo>
                    <a:cubicBezTo>
                      <a:pt x="0" y="191"/>
                      <a:pt x="0" y="191"/>
                      <a:pt x="0" y="191"/>
                    </a:cubicBezTo>
                    <a:cubicBezTo>
                      <a:pt x="0" y="96"/>
                      <a:pt x="0" y="96"/>
                      <a:pt x="0" y="96"/>
                    </a:cubicBezTo>
                    <a:cubicBezTo>
                      <a:pt x="0" y="0"/>
                      <a:pt x="0" y="0"/>
                      <a:pt x="0" y="0"/>
                    </a:cubicBezTo>
                    <a:moveTo>
                      <a:pt x="0" y="0"/>
                    </a:moveTo>
                    <a:cubicBezTo>
                      <a:pt x="0" y="0"/>
                      <a:pt x="0" y="0"/>
                      <a:pt x="0" y="0"/>
                    </a:cubicBezTo>
                    <a:cubicBezTo>
                      <a:pt x="0" y="96"/>
                      <a:pt x="0" y="96"/>
                      <a:pt x="0" y="96"/>
                    </a:cubicBezTo>
                    <a:cubicBezTo>
                      <a:pt x="0" y="191"/>
                      <a:pt x="0" y="191"/>
                      <a:pt x="0" y="191"/>
                    </a:cubicBezTo>
                    <a:cubicBezTo>
                      <a:pt x="53" y="191"/>
                      <a:pt x="96" y="148"/>
                      <a:pt x="96" y="96"/>
                    </a:cubicBezTo>
                    <a:cubicBezTo>
                      <a:pt x="96" y="43"/>
                      <a:pt x="53" y="0"/>
                      <a:pt x="0"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7" name="Freeform 51">
                <a:extLst>
                  <a:ext uri="{FF2B5EF4-FFF2-40B4-BE49-F238E27FC236}">
                    <a16:creationId xmlns:a16="http://schemas.microsoft.com/office/drawing/2014/main" xmlns="" id="{4E6FB781-EDBE-483F-9EB0-175108CA57A3}"/>
                  </a:ext>
                </a:extLst>
              </p:cNvPr>
              <p:cNvSpPr>
                <a:spLocks noEditPoints="1"/>
              </p:cNvSpPr>
              <p:nvPr/>
            </p:nvSpPr>
            <p:spPr bwMode="auto">
              <a:xfrm>
                <a:off x="5716588" y="0"/>
                <a:ext cx="644525" cy="631825"/>
              </a:xfrm>
              <a:custGeom>
                <a:avLst/>
                <a:gdLst>
                  <a:gd name="T0" fmla="*/ 107 w 202"/>
                  <a:gd name="T1" fmla="*/ 0 h 203"/>
                  <a:gd name="T2" fmla="*/ 104 w 202"/>
                  <a:gd name="T3" fmla="*/ 0 h 203"/>
                  <a:gd name="T4" fmla="*/ 102 w 202"/>
                  <a:gd name="T5" fmla="*/ 0 h 203"/>
                  <a:gd name="T6" fmla="*/ 99 w 202"/>
                  <a:gd name="T7" fmla="*/ 0 h 203"/>
                  <a:gd name="T8" fmla="*/ 97 w 202"/>
                  <a:gd name="T9" fmla="*/ 0 h 203"/>
                  <a:gd name="T10" fmla="*/ 95 w 202"/>
                  <a:gd name="T11" fmla="*/ 1 h 203"/>
                  <a:gd name="T12" fmla="*/ 0 w 202"/>
                  <a:gd name="T13" fmla="*/ 102 h 203"/>
                  <a:gd name="T14" fmla="*/ 95 w 202"/>
                  <a:gd name="T15" fmla="*/ 203 h 203"/>
                  <a:gd name="T16" fmla="*/ 101 w 202"/>
                  <a:gd name="T17" fmla="*/ 203 h 203"/>
                  <a:gd name="T18" fmla="*/ 107 w 202"/>
                  <a:gd name="T19" fmla="*/ 203 h 203"/>
                  <a:gd name="T20" fmla="*/ 107 w 202"/>
                  <a:gd name="T21" fmla="*/ 202 h 203"/>
                  <a:gd name="T22" fmla="*/ 107 w 202"/>
                  <a:gd name="T23" fmla="*/ 1 h 203"/>
                  <a:gd name="T24" fmla="*/ 106 w 202"/>
                  <a:gd name="T25" fmla="*/ 187 h 203"/>
                  <a:gd name="T26" fmla="*/ 129 w 202"/>
                  <a:gd name="T27" fmla="*/ 152 h 203"/>
                  <a:gd name="T28" fmla="*/ 106 w 202"/>
                  <a:gd name="T29" fmla="*/ 16 h 203"/>
                  <a:gd name="T30" fmla="*/ 106 w 202"/>
                  <a:gd name="T31" fmla="*/ 51 h 203"/>
                  <a:gd name="T32" fmla="*/ 146 w 202"/>
                  <a:gd name="T33" fmla="*/ 62 h 203"/>
                  <a:gd name="T34" fmla="*/ 191 w 202"/>
                  <a:gd name="T35" fmla="*/ 96 h 203"/>
                  <a:gd name="T36" fmla="*/ 106 w 202"/>
                  <a:gd name="T37" fmla="*/ 96 h 203"/>
                  <a:gd name="T38" fmla="*/ 134 w 202"/>
                  <a:gd name="T39" fmla="*/ 62 h 203"/>
                  <a:gd name="T40" fmla="*/ 106 w 202"/>
                  <a:gd name="T41" fmla="*/ 96 h 203"/>
                  <a:gd name="T42" fmla="*/ 118 w 202"/>
                  <a:gd name="T43" fmla="*/ 13 h 203"/>
                  <a:gd name="T44" fmla="*/ 141 w 202"/>
                  <a:gd name="T45" fmla="*/ 51 h 203"/>
                  <a:gd name="T46" fmla="*/ 106 w 202"/>
                  <a:gd name="T47" fmla="*/ 107 h 203"/>
                  <a:gd name="T48" fmla="*/ 134 w 202"/>
                  <a:gd name="T49" fmla="*/ 142 h 203"/>
                  <a:gd name="T50" fmla="*/ 176 w 202"/>
                  <a:gd name="T51" fmla="*/ 152 h 203"/>
                  <a:gd name="T52" fmla="*/ 141 w 202"/>
                  <a:gd name="T53" fmla="*/ 152 h 203"/>
                  <a:gd name="T54" fmla="*/ 191 w 202"/>
                  <a:gd name="T55" fmla="*/ 107 h 203"/>
                  <a:gd name="T56" fmla="*/ 146 w 202"/>
                  <a:gd name="T57" fmla="*/ 142 h 203"/>
                  <a:gd name="T58" fmla="*/ 191 w 202"/>
                  <a:gd name="T59" fmla="*/ 107 h 203"/>
                  <a:gd name="T60" fmla="*/ 96 w 202"/>
                  <a:gd name="T61" fmla="*/ 51 h 203"/>
                  <a:gd name="T62" fmla="*/ 96 w 202"/>
                  <a:gd name="T63" fmla="*/ 16 h 203"/>
                  <a:gd name="T64" fmla="*/ 96 w 202"/>
                  <a:gd name="T65" fmla="*/ 187 h 203"/>
                  <a:gd name="T66" fmla="*/ 96 w 202"/>
                  <a:gd name="T67" fmla="*/ 152 h 203"/>
                  <a:gd name="T68" fmla="*/ 20 w 202"/>
                  <a:gd name="T69" fmla="*/ 142 h 203"/>
                  <a:gd name="T70" fmla="*/ 49 w 202"/>
                  <a:gd name="T71" fmla="*/ 107 h 203"/>
                  <a:gd name="T72" fmla="*/ 11 w 202"/>
                  <a:gd name="T73" fmla="*/ 96 h 203"/>
                  <a:gd name="T74" fmla="*/ 56 w 202"/>
                  <a:gd name="T75" fmla="*/ 62 h 203"/>
                  <a:gd name="T76" fmla="*/ 11 w 202"/>
                  <a:gd name="T77" fmla="*/ 96 h 203"/>
                  <a:gd name="T78" fmla="*/ 84 w 202"/>
                  <a:gd name="T79" fmla="*/ 190 h 203"/>
                  <a:gd name="T80" fmla="*/ 61 w 202"/>
                  <a:gd name="T81" fmla="*/ 152 h 203"/>
                  <a:gd name="T82" fmla="*/ 96 w 202"/>
                  <a:gd name="T83" fmla="*/ 142 h 203"/>
                  <a:gd name="T84" fmla="*/ 60 w 202"/>
                  <a:gd name="T85" fmla="*/ 107 h 203"/>
                  <a:gd name="T86" fmla="*/ 26 w 202"/>
                  <a:gd name="T87" fmla="*/ 51 h 203"/>
                  <a:gd name="T88" fmla="*/ 61 w 202"/>
                  <a:gd name="T89" fmla="*/ 51 h 203"/>
                  <a:gd name="T90" fmla="*/ 96 w 202"/>
                  <a:gd name="T91" fmla="*/ 62 h 203"/>
                  <a:gd name="T92" fmla="*/ 60 w 202"/>
                  <a:gd name="T93" fmla="*/ 96 h 203"/>
                  <a:gd name="T94" fmla="*/ 96 w 202"/>
                  <a:gd name="T95" fmla="*/ 62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02" h="203">
                    <a:moveTo>
                      <a:pt x="107" y="1"/>
                    </a:moveTo>
                    <a:cubicBezTo>
                      <a:pt x="107" y="0"/>
                      <a:pt x="107" y="0"/>
                      <a:pt x="107" y="0"/>
                    </a:cubicBezTo>
                    <a:cubicBezTo>
                      <a:pt x="105" y="0"/>
                      <a:pt x="105" y="0"/>
                      <a:pt x="105" y="0"/>
                    </a:cubicBezTo>
                    <a:cubicBezTo>
                      <a:pt x="105" y="0"/>
                      <a:pt x="105" y="0"/>
                      <a:pt x="104" y="0"/>
                    </a:cubicBezTo>
                    <a:cubicBezTo>
                      <a:pt x="104" y="0"/>
                      <a:pt x="104" y="0"/>
                      <a:pt x="103" y="0"/>
                    </a:cubicBezTo>
                    <a:cubicBezTo>
                      <a:pt x="103" y="0"/>
                      <a:pt x="102" y="0"/>
                      <a:pt x="102" y="0"/>
                    </a:cubicBezTo>
                    <a:cubicBezTo>
                      <a:pt x="101" y="0"/>
                      <a:pt x="101" y="0"/>
                      <a:pt x="100" y="0"/>
                    </a:cubicBezTo>
                    <a:cubicBezTo>
                      <a:pt x="100" y="0"/>
                      <a:pt x="99" y="0"/>
                      <a:pt x="99" y="0"/>
                    </a:cubicBezTo>
                    <a:cubicBezTo>
                      <a:pt x="99" y="0"/>
                      <a:pt x="98" y="0"/>
                      <a:pt x="98" y="0"/>
                    </a:cubicBezTo>
                    <a:cubicBezTo>
                      <a:pt x="98" y="0"/>
                      <a:pt x="97" y="0"/>
                      <a:pt x="97" y="0"/>
                    </a:cubicBezTo>
                    <a:cubicBezTo>
                      <a:pt x="95" y="0"/>
                      <a:pt x="95" y="0"/>
                      <a:pt x="95" y="0"/>
                    </a:cubicBezTo>
                    <a:cubicBezTo>
                      <a:pt x="95" y="1"/>
                      <a:pt x="95" y="1"/>
                      <a:pt x="95" y="1"/>
                    </a:cubicBezTo>
                    <a:cubicBezTo>
                      <a:pt x="95" y="1"/>
                      <a:pt x="95" y="1"/>
                      <a:pt x="95" y="1"/>
                    </a:cubicBezTo>
                    <a:cubicBezTo>
                      <a:pt x="41" y="4"/>
                      <a:pt x="0" y="48"/>
                      <a:pt x="0" y="102"/>
                    </a:cubicBezTo>
                    <a:cubicBezTo>
                      <a:pt x="0" y="155"/>
                      <a:pt x="41" y="199"/>
                      <a:pt x="95" y="202"/>
                    </a:cubicBezTo>
                    <a:cubicBezTo>
                      <a:pt x="95" y="203"/>
                      <a:pt x="95" y="203"/>
                      <a:pt x="95" y="203"/>
                    </a:cubicBezTo>
                    <a:cubicBezTo>
                      <a:pt x="97" y="203"/>
                      <a:pt x="97" y="203"/>
                      <a:pt x="97" y="203"/>
                    </a:cubicBezTo>
                    <a:cubicBezTo>
                      <a:pt x="98" y="203"/>
                      <a:pt x="100" y="203"/>
                      <a:pt x="101" y="203"/>
                    </a:cubicBezTo>
                    <a:cubicBezTo>
                      <a:pt x="102" y="203"/>
                      <a:pt x="104" y="203"/>
                      <a:pt x="105" y="203"/>
                    </a:cubicBezTo>
                    <a:cubicBezTo>
                      <a:pt x="107" y="203"/>
                      <a:pt x="107" y="203"/>
                      <a:pt x="107" y="203"/>
                    </a:cubicBezTo>
                    <a:cubicBezTo>
                      <a:pt x="107" y="202"/>
                      <a:pt x="107" y="202"/>
                      <a:pt x="107" y="202"/>
                    </a:cubicBezTo>
                    <a:cubicBezTo>
                      <a:pt x="107" y="202"/>
                      <a:pt x="107" y="202"/>
                      <a:pt x="107" y="202"/>
                    </a:cubicBezTo>
                    <a:cubicBezTo>
                      <a:pt x="161" y="199"/>
                      <a:pt x="202" y="155"/>
                      <a:pt x="202" y="102"/>
                    </a:cubicBezTo>
                    <a:cubicBezTo>
                      <a:pt x="202" y="48"/>
                      <a:pt x="161" y="4"/>
                      <a:pt x="107" y="1"/>
                    </a:cubicBezTo>
                    <a:close/>
                    <a:moveTo>
                      <a:pt x="129" y="152"/>
                    </a:moveTo>
                    <a:cubicBezTo>
                      <a:pt x="122" y="167"/>
                      <a:pt x="113" y="179"/>
                      <a:pt x="106" y="187"/>
                    </a:cubicBezTo>
                    <a:cubicBezTo>
                      <a:pt x="106" y="152"/>
                      <a:pt x="106" y="152"/>
                      <a:pt x="106" y="152"/>
                    </a:cubicBezTo>
                    <a:lnTo>
                      <a:pt x="129" y="152"/>
                    </a:lnTo>
                    <a:close/>
                    <a:moveTo>
                      <a:pt x="106" y="51"/>
                    </a:moveTo>
                    <a:cubicBezTo>
                      <a:pt x="106" y="16"/>
                      <a:pt x="106" y="16"/>
                      <a:pt x="106" y="16"/>
                    </a:cubicBezTo>
                    <a:cubicBezTo>
                      <a:pt x="113" y="24"/>
                      <a:pt x="122" y="36"/>
                      <a:pt x="129" y="51"/>
                    </a:cubicBezTo>
                    <a:lnTo>
                      <a:pt x="106" y="51"/>
                    </a:lnTo>
                    <a:close/>
                    <a:moveTo>
                      <a:pt x="153" y="96"/>
                    </a:moveTo>
                    <a:cubicBezTo>
                      <a:pt x="152" y="85"/>
                      <a:pt x="150" y="73"/>
                      <a:pt x="146" y="62"/>
                    </a:cubicBezTo>
                    <a:cubicBezTo>
                      <a:pt x="182" y="62"/>
                      <a:pt x="182" y="62"/>
                      <a:pt x="182" y="62"/>
                    </a:cubicBezTo>
                    <a:cubicBezTo>
                      <a:pt x="187" y="72"/>
                      <a:pt x="190" y="84"/>
                      <a:pt x="191" y="96"/>
                    </a:cubicBezTo>
                    <a:lnTo>
                      <a:pt x="153" y="96"/>
                    </a:lnTo>
                    <a:close/>
                    <a:moveTo>
                      <a:pt x="106" y="96"/>
                    </a:moveTo>
                    <a:cubicBezTo>
                      <a:pt x="106" y="62"/>
                      <a:pt x="106" y="62"/>
                      <a:pt x="106" y="62"/>
                    </a:cubicBezTo>
                    <a:cubicBezTo>
                      <a:pt x="134" y="62"/>
                      <a:pt x="134" y="62"/>
                      <a:pt x="134" y="62"/>
                    </a:cubicBezTo>
                    <a:cubicBezTo>
                      <a:pt x="139" y="73"/>
                      <a:pt x="141" y="85"/>
                      <a:pt x="142" y="96"/>
                    </a:cubicBezTo>
                    <a:lnTo>
                      <a:pt x="106" y="96"/>
                    </a:lnTo>
                    <a:close/>
                    <a:moveTo>
                      <a:pt x="141" y="51"/>
                    </a:moveTo>
                    <a:cubicBezTo>
                      <a:pt x="134" y="35"/>
                      <a:pt x="125" y="22"/>
                      <a:pt x="118" y="13"/>
                    </a:cubicBezTo>
                    <a:cubicBezTo>
                      <a:pt x="141" y="17"/>
                      <a:pt x="162" y="31"/>
                      <a:pt x="176" y="51"/>
                    </a:cubicBezTo>
                    <a:lnTo>
                      <a:pt x="141" y="51"/>
                    </a:lnTo>
                    <a:close/>
                    <a:moveTo>
                      <a:pt x="106" y="142"/>
                    </a:moveTo>
                    <a:cubicBezTo>
                      <a:pt x="106" y="107"/>
                      <a:pt x="106" y="107"/>
                      <a:pt x="106" y="107"/>
                    </a:cubicBezTo>
                    <a:cubicBezTo>
                      <a:pt x="142" y="107"/>
                      <a:pt x="142" y="107"/>
                      <a:pt x="142" y="107"/>
                    </a:cubicBezTo>
                    <a:cubicBezTo>
                      <a:pt x="141" y="118"/>
                      <a:pt x="139" y="130"/>
                      <a:pt x="134" y="142"/>
                    </a:cubicBezTo>
                    <a:lnTo>
                      <a:pt x="106" y="142"/>
                    </a:lnTo>
                    <a:close/>
                    <a:moveTo>
                      <a:pt x="176" y="152"/>
                    </a:moveTo>
                    <a:cubicBezTo>
                      <a:pt x="162" y="172"/>
                      <a:pt x="141" y="186"/>
                      <a:pt x="118" y="190"/>
                    </a:cubicBezTo>
                    <a:cubicBezTo>
                      <a:pt x="125" y="182"/>
                      <a:pt x="134" y="168"/>
                      <a:pt x="141" y="152"/>
                    </a:cubicBezTo>
                    <a:lnTo>
                      <a:pt x="176" y="152"/>
                    </a:lnTo>
                    <a:close/>
                    <a:moveTo>
                      <a:pt x="191" y="107"/>
                    </a:moveTo>
                    <a:cubicBezTo>
                      <a:pt x="190" y="119"/>
                      <a:pt x="187" y="131"/>
                      <a:pt x="182" y="142"/>
                    </a:cubicBezTo>
                    <a:cubicBezTo>
                      <a:pt x="146" y="142"/>
                      <a:pt x="146" y="142"/>
                      <a:pt x="146" y="142"/>
                    </a:cubicBezTo>
                    <a:cubicBezTo>
                      <a:pt x="150" y="130"/>
                      <a:pt x="152" y="118"/>
                      <a:pt x="153" y="107"/>
                    </a:cubicBezTo>
                    <a:lnTo>
                      <a:pt x="191" y="107"/>
                    </a:lnTo>
                    <a:close/>
                    <a:moveTo>
                      <a:pt x="96" y="16"/>
                    </a:moveTo>
                    <a:cubicBezTo>
                      <a:pt x="96" y="51"/>
                      <a:pt x="96" y="51"/>
                      <a:pt x="96" y="51"/>
                    </a:cubicBezTo>
                    <a:cubicBezTo>
                      <a:pt x="73" y="51"/>
                      <a:pt x="73" y="51"/>
                      <a:pt x="73" y="51"/>
                    </a:cubicBezTo>
                    <a:cubicBezTo>
                      <a:pt x="80" y="36"/>
                      <a:pt x="89" y="24"/>
                      <a:pt x="96" y="16"/>
                    </a:cubicBezTo>
                    <a:close/>
                    <a:moveTo>
                      <a:pt x="96" y="152"/>
                    </a:moveTo>
                    <a:cubicBezTo>
                      <a:pt x="96" y="187"/>
                      <a:pt x="96" y="187"/>
                      <a:pt x="96" y="187"/>
                    </a:cubicBezTo>
                    <a:cubicBezTo>
                      <a:pt x="89" y="179"/>
                      <a:pt x="80" y="167"/>
                      <a:pt x="73" y="152"/>
                    </a:cubicBezTo>
                    <a:lnTo>
                      <a:pt x="96" y="152"/>
                    </a:lnTo>
                    <a:close/>
                    <a:moveTo>
                      <a:pt x="56" y="142"/>
                    </a:moveTo>
                    <a:cubicBezTo>
                      <a:pt x="20" y="142"/>
                      <a:pt x="20" y="142"/>
                      <a:pt x="20" y="142"/>
                    </a:cubicBezTo>
                    <a:cubicBezTo>
                      <a:pt x="15" y="131"/>
                      <a:pt x="12" y="119"/>
                      <a:pt x="11" y="107"/>
                    </a:cubicBezTo>
                    <a:cubicBezTo>
                      <a:pt x="49" y="107"/>
                      <a:pt x="49" y="107"/>
                      <a:pt x="49" y="107"/>
                    </a:cubicBezTo>
                    <a:cubicBezTo>
                      <a:pt x="50" y="118"/>
                      <a:pt x="52" y="130"/>
                      <a:pt x="56" y="142"/>
                    </a:cubicBezTo>
                    <a:close/>
                    <a:moveTo>
                      <a:pt x="11" y="96"/>
                    </a:moveTo>
                    <a:cubicBezTo>
                      <a:pt x="12" y="84"/>
                      <a:pt x="15" y="72"/>
                      <a:pt x="20" y="62"/>
                    </a:cubicBezTo>
                    <a:cubicBezTo>
                      <a:pt x="56" y="62"/>
                      <a:pt x="56" y="62"/>
                      <a:pt x="56" y="62"/>
                    </a:cubicBezTo>
                    <a:cubicBezTo>
                      <a:pt x="52" y="73"/>
                      <a:pt x="50" y="85"/>
                      <a:pt x="49" y="96"/>
                    </a:cubicBezTo>
                    <a:lnTo>
                      <a:pt x="11" y="96"/>
                    </a:lnTo>
                    <a:close/>
                    <a:moveTo>
                      <a:pt x="61" y="152"/>
                    </a:moveTo>
                    <a:cubicBezTo>
                      <a:pt x="68" y="168"/>
                      <a:pt x="77" y="182"/>
                      <a:pt x="84" y="190"/>
                    </a:cubicBezTo>
                    <a:cubicBezTo>
                      <a:pt x="61" y="186"/>
                      <a:pt x="40" y="172"/>
                      <a:pt x="26" y="152"/>
                    </a:cubicBezTo>
                    <a:lnTo>
                      <a:pt x="61" y="152"/>
                    </a:lnTo>
                    <a:close/>
                    <a:moveTo>
                      <a:pt x="96" y="107"/>
                    </a:moveTo>
                    <a:cubicBezTo>
                      <a:pt x="96" y="142"/>
                      <a:pt x="96" y="142"/>
                      <a:pt x="96" y="142"/>
                    </a:cubicBezTo>
                    <a:cubicBezTo>
                      <a:pt x="68" y="142"/>
                      <a:pt x="68" y="142"/>
                      <a:pt x="68" y="142"/>
                    </a:cubicBezTo>
                    <a:cubicBezTo>
                      <a:pt x="63" y="130"/>
                      <a:pt x="60" y="118"/>
                      <a:pt x="60" y="107"/>
                    </a:cubicBezTo>
                    <a:lnTo>
                      <a:pt x="96" y="107"/>
                    </a:lnTo>
                    <a:close/>
                    <a:moveTo>
                      <a:pt x="26" y="51"/>
                    </a:moveTo>
                    <a:cubicBezTo>
                      <a:pt x="40" y="31"/>
                      <a:pt x="61" y="17"/>
                      <a:pt x="84" y="13"/>
                    </a:cubicBezTo>
                    <a:cubicBezTo>
                      <a:pt x="77" y="22"/>
                      <a:pt x="68" y="35"/>
                      <a:pt x="61" y="51"/>
                    </a:cubicBezTo>
                    <a:lnTo>
                      <a:pt x="26" y="51"/>
                    </a:lnTo>
                    <a:close/>
                    <a:moveTo>
                      <a:pt x="96" y="62"/>
                    </a:moveTo>
                    <a:cubicBezTo>
                      <a:pt x="96" y="96"/>
                      <a:pt x="96" y="96"/>
                      <a:pt x="96" y="96"/>
                    </a:cubicBezTo>
                    <a:cubicBezTo>
                      <a:pt x="60" y="96"/>
                      <a:pt x="60" y="96"/>
                      <a:pt x="60" y="96"/>
                    </a:cubicBezTo>
                    <a:cubicBezTo>
                      <a:pt x="60" y="85"/>
                      <a:pt x="63" y="73"/>
                      <a:pt x="68" y="62"/>
                    </a:cubicBezTo>
                    <a:lnTo>
                      <a:pt x="96" y="62"/>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8" name="Freeform 52">
                <a:extLst>
                  <a:ext uri="{FF2B5EF4-FFF2-40B4-BE49-F238E27FC236}">
                    <a16:creationId xmlns:a16="http://schemas.microsoft.com/office/drawing/2014/main" xmlns="" id="{C7B4B5B7-E06C-4EB6-99CB-B72D0F6D303A}"/>
                  </a:ext>
                </a:extLst>
              </p:cNvPr>
              <p:cNvSpPr>
                <a:spLocks/>
              </p:cNvSpPr>
              <p:nvPr/>
            </p:nvSpPr>
            <p:spPr bwMode="auto">
              <a:xfrm>
                <a:off x="5707063" y="354013"/>
                <a:ext cx="663575" cy="357188"/>
              </a:xfrm>
              <a:custGeom>
                <a:avLst/>
                <a:gdLst>
                  <a:gd name="T0" fmla="*/ 31 w 208"/>
                  <a:gd name="T1" fmla="*/ 58 h 115"/>
                  <a:gd name="T2" fmla="*/ 0 w 208"/>
                  <a:gd name="T3" fmla="*/ 83 h 115"/>
                  <a:gd name="T4" fmla="*/ 7 w 208"/>
                  <a:gd name="T5" fmla="*/ 104 h 115"/>
                  <a:gd name="T6" fmla="*/ 39 w 208"/>
                  <a:gd name="T7" fmla="*/ 115 h 115"/>
                  <a:gd name="T8" fmla="*/ 39 w 208"/>
                  <a:gd name="T9" fmla="*/ 115 h 115"/>
                  <a:gd name="T10" fmla="*/ 42 w 208"/>
                  <a:gd name="T11" fmla="*/ 114 h 115"/>
                  <a:gd name="T12" fmla="*/ 43 w 208"/>
                  <a:gd name="T13" fmla="*/ 114 h 115"/>
                  <a:gd name="T14" fmla="*/ 160 w 208"/>
                  <a:gd name="T15" fmla="*/ 114 h 115"/>
                  <a:gd name="T16" fmla="*/ 162 w 208"/>
                  <a:gd name="T17" fmla="*/ 114 h 115"/>
                  <a:gd name="T18" fmla="*/ 208 w 208"/>
                  <a:gd name="T19" fmla="*/ 77 h 115"/>
                  <a:gd name="T20" fmla="*/ 175 w 208"/>
                  <a:gd name="T21" fmla="*/ 40 h 115"/>
                  <a:gd name="T22" fmla="*/ 171 w 208"/>
                  <a:gd name="T23" fmla="*/ 39 h 115"/>
                  <a:gd name="T24" fmla="*/ 170 w 208"/>
                  <a:gd name="T25" fmla="*/ 35 h 115"/>
                  <a:gd name="T26" fmla="*/ 130 w 208"/>
                  <a:gd name="T27" fmla="*/ 0 h 115"/>
                  <a:gd name="T28" fmla="*/ 124 w 208"/>
                  <a:gd name="T29" fmla="*/ 0 h 115"/>
                  <a:gd name="T30" fmla="*/ 83 w 208"/>
                  <a:gd name="T31" fmla="*/ 27 h 115"/>
                  <a:gd name="T32" fmla="*/ 79 w 208"/>
                  <a:gd name="T33" fmla="*/ 32 h 115"/>
                  <a:gd name="T34" fmla="*/ 75 w 208"/>
                  <a:gd name="T35" fmla="*/ 31 h 115"/>
                  <a:gd name="T36" fmla="*/ 64 w 208"/>
                  <a:gd name="T37" fmla="*/ 30 h 115"/>
                  <a:gd name="T38" fmla="*/ 38 w 208"/>
                  <a:gd name="T39" fmla="*/ 53 h 115"/>
                  <a:gd name="T40" fmla="*/ 37 w 208"/>
                  <a:gd name="T41" fmla="*/ 58 h 115"/>
                  <a:gd name="T42" fmla="*/ 33 w 208"/>
                  <a:gd name="T43" fmla="*/ 58 h 115"/>
                  <a:gd name="T44" fmla="*/ 31 w 208"/>
                  <a:gd name="T45" fmla="*/ 58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8" h="115">
                    <a:moveTo>
                      <a:pt x="31" y="58"/>
                    </a:moveTo>
                    <a:cubicBezTo>
                      <a:pt x="22" y="58"/>
                      <a:pt x="1" y="60"/>
                      <a:pt x="0" y="83"/>
                    </a:cubicBezTo>
                    <a:cubicBezTo>
                      <a:pt x="0" y="92"/>
                      <a:pt x="2" y="99"/>
                      <a:pt x="7" y="104"/>
                    </a:cubicBezTo>
                    <a:cubicBezTo>
                      <a:pt x="16" y="114"/>
                      <a:pt x="32" y="115"/>
                      <a:pt x="39" y="115"/>
                    </a:cubicBezTo>
                    <a:cubicBezTo>
                      <a:pt x="39" y="115"/>
                      <a:pt x="39" y="115"/>
                      <a:pt x="39" y="115"/>
                    </a:cubicBezTo>
                    <a:cubicBezTo>
                      <a:pt x="41" y="115"/>
                      <a:pt x="42" y="114"/>
                      <a:pt x="42" y="114"/>
                    </a:cubicBezTo>
                    <a:cubicBezTo>
                      <a:pt x="43" y="114"/>
                      <a:pt x="43" y="114"/>
                      <a:pt x="43" y="114"/>
                    </a:cubicBezTo>
                    <a:cubicBezTo>
                      <a:pt x="160" y="114"/>
                      <a:pt x="160" y="114"/>
                      <a:pt x="160" y="114"/>
                    </a:cubicBezTo>
                    <a:cubicBezTo>
                      <a:pt x="160" y="114"/>
                      <a:pt x="161" y="114"/>
                      <a:pt x="162" y="114"/>
                    </a:cubicBezTo>
                    <a:cubicBezTo>
                      <a:pt x="173" y="114"/>
                      <a:pt x="208" y="112"/>
                      <a:pt x="208" y="77"/>
                    </a:cubicBezTo>
                    <a:cubicBezTo>
                      <a:pt x="208" y="75"/>
                      <a:pt x="208" y="41"/>
                      <a:pt x="175" y="40"/>
                    </a:cubicBezTo>
                    <a:cubicBezTo>
                      <a:pt x="171" y="39"/>
                      <a:pt x="171" y="39"/>
                      <a:pt x="171" y="39"/>
                    </a:cubicBezTo>
                    <a:cubicBezTo>
                      <a:pt x="170" y="35"/>
                      <a:pt x="170" y="35"/>
                      <a:pt x="170" y="35"/>
                    </a:cubicBezTo>
                    <a:cubicBezTo>
                      <a:pt x="170" y="34"/>
                      <a:pt x="163" y="2"/>
                      <a:pt x="130" y="0"/>
                    </a:cubicBezTo>
                    <a:cubicBezTo>
                      <a:pt x="128" y="0"/>
                      <a:pt x="126" y="0"/>
                      <a:pt x="124" y="0"/>
                    </a:cubicBezTo>
                    <a:cubicBezTo>
                      <a:pt x="100" y="0"/>
                      <a:pt x="93" y="11"/>
                      <a:pt x="83" y="27"/>
                    </a:cubicBezTo>
                    <a:cubicBezTo>
                      <a:pt x="79" y="32"/>
                      <a:pt x="79" y="32"/>
                      <a:pt x="79" y="32"/>
                    </a:cubicBezTo>
                    <a:cubicBezTo>
                      <a:pt x="75" y="31"/>
                      <a:pt x="75" y="31"/>
                      <a:pt x="75" y="31"/>
                    </a:cubicBezTo>
                    <a:cubicBezTo>
                      <a:pt x="75" y="31"/>
                      <a:pt x="70" y="30"/>
                      <a:pt x="64" y="30"/>
                    </a:cubicBezTo>
                    <a:cubicBezTo>
                      <a:pt x="49" y="30"/>
                      <a:pt x="40" y="38"/>
                      <a:pt x="38" y="53"/>
                    </a:cubicBezTo>
                    <a:cubicBezTo>
                      <a:pt x="37" y="58"/>
                      <a:pt x="37" y="58"/>
                      <a:pt x="37" y="58"/>
                    </a:cubicBezTo>
                    <a:cubicBezTo>
                      <a:pt x="33" y="58"/>
                      <a:pt x="33" y="58"/>
                      <a:pt x="33" y="58"/>
                    </a:cubicBezTo>
                    <a:cubicBezTo>
                      <a:pt x="32" y="58"/>
                      <a:pt x="32" y="58"/>
                      <a:pt x="31" y="5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9" name="Freeform 53">
                <a:extLst>
                  <a:ext uri="{FF2B5EF4-FFF2-40B4-BE49-F238E27FC236}">
                    <a16:creationId xmlns:a16="http://schemas.microsoft.com/office/drawing/2014/main" xmlns="" id="{45939F74-102B-4754-BD31-6FD0E17FD78A}"/>
                  </a:ext>
                </a:extLst>
              </p:cNvPr>
              <p:cNvSpPr>
                <a:spLocks/>
              </p:cNvSpPr>
              <p:nvPr/>
            </p:nvSpPr>
            <p:spPr bwMode="auto">
              <a:xfrm>
                <a:off x="6038850" y="354013"/>
                <a:ext cx="331788" cy="354013"/>
              </a:xfrm>
              <a:custGeom>
                <a:avLst/>
                <a:gdLst>
                  <a:gd name="T0" fmla="*/ 0 w 104"/>
                  <a:gd name="T1" fmla="*/ 114 h 114"/>
                  <a:gd name="T2" fmla="*/ 56 w 104"/>
                  <a:gd name="T3" fmla="*/ 114 h 114"/>
                  <a:gd name="T4" fmla="*/ 57 w 104"/>
                  <a:gd name="T5" fmla="*/ 114 h 114"/>
                  <a:gd name="T6" fmla="*/ 58 w 104"/>
                  <a:gd name="T7" fmla="*/ 114 h 114"/>
                  <a:gd name="T8" fmla="*/ 60 w 104"/>
                  <a:gd name="T9" fmla="*/ 114 h 114"/>
                  <a:gd name="T10" fmla="*/ 63 w 104"/>
                  <a:gd name="T11" fmla="*/ 114 h 114"/>
                  <a:gd name="T12" fmla="*/ 104 w 104"/>
                  <a:gd name="T13" fmla="*/ 77 h 114"/>
                  <a:gd name="T14" fmla="*/ 71 w 104"/>
                  <a:gd name="T15" fmla="*/ 40 h 114"/>
                  <a:gd name="T16" fmla="*/ 67 w 104"/>
                  <a:gd name="T17" fmla="*/ 39 h 114"/>
                  <a:gd name="T18" fmla="*/ 66 w 104"/>
                  <a:gd name="T19" fmla="*/ 35 h 114"/>
                  <a:gd name="T20" fmla="*/ 26 w 104"/>
                  <a:gd name="T21" fmla="*/ 0 h 114"/>
                  <a:gd name="T22" fmla="*/ 20 w 104"/>
                  <a:gd name="T23" fmla="*/ 0 h 114"/>
                  <a:gd name="T24" fmla="*/ 20 w 104"/>
                  <a:gd name="T25" fmla="*/ 0 h 114"/>
                  <a:gd name="T26" fmla="*/ 16 w 104"/>
                  <a:gd name="T27" fmla="*/ 0 h 114"/>
                  <a:gd name="T28" fmla="*/ 15 w 104"/>
                  <a:gd name="T29" fmla="*/ 0 h 114"/>
                  <a:gd name="T30" fmla="*/ 13 w 104"/>
                  <a:gd name="T31" fmla="*/ 0 h 114"/>
                  <a:gd name="T32" fmla="*/ 11 w 104"/>
                  <a:gd name="T33" fmla="*/ 0 h 114"/>
                  <a:gd name="T34" fmla="*/ 9 w 104"/>
                  <a:gd name="T35" fmla="*/ 1 h 114"/>
                  <a:gd name="T36" fmla="*/ 7 w 104"/>
                  <a:gd name="T37" fmla="*/ 1 h 114"/>
                  <a:gd name="T38" fmla="*/ 6 w 104"/>
                  <a:gd name="T39" fmla="*/ 1 h 114"/>
                  <a:gd name="T40" fmla="*/ 0 w 104"/>
                  <a:gd name="T41" fmla="*/ 3 h 114"/>
                  <a:gd name="T42" fmla="*/ 0 w 104"/>
                  <a:gd name="T43" fmla="*/ 3 h 114"/>
                  <a:gd name="T44" fmla="*/ 0 w 104"/>
                  <a:gd name="T4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4" h="114">
                    <a:moveTo>
                      <a:pt x="0" y="114"/>
                    </a:moveTo>
                    <a:cubicBezTo>
                      <a:pt x="56" y="114"/>
                      <a:pt x="56" y="114"/>
                      <a:pt x="56" y="114"/>
                    </a:cubicBezTo>
                    <a:cubicBezTo>
                      <a:pt x="56" y="114"/>
                      <a:pt x="56" y="114"/>
                      <a:pt x="57" y="114"/>
                    </a:cubicBezTo>
                    <a:cubicBezTo>
                      <a:pt x="57" y="114"/>
                      <a:pt x="58" y="114"/>
                      <a:pt x="58" y="114"/>
                    </a:cubicBezTo>
                    <a:cubicBezTo>
                      <a:pt x="59" y="114"/>
                      <a:pt x="59" y="114"/>
                      <a:pt x="60" y="114"/>
                    </a:cubicBezTo>
                    <a:cubicBezTo>
                      <a:pt x="61" y="114"/>
                      <a:pt x="62" y="114"/>
                      <a:pt x="63" y="114"/>
                    </a:cubicBezTo>
                    <a:cubicBezTo>
                      <a:pt x="77" y="113"/>
                      <a:pt x="104" y="107"/>
                      <a:pt x="104" y="77"/>
                    </a:cubicBezTo>
                    <a:cubicBezTo>
                      <a:pt x="104" y="75"/>
                      <a:pt x="104" y="41"/>
                      <a:pt x="71" y="40"/>
                    </a:cubicBezTo>
                    <a:cubicBezTo>
                      <a:pt x="67" y="39"/>
                      <a:pt x="67" y="39"/>
                      <a:pt x="67" y="39"/>
                    </a:cubicBezTo>
                    <a:cubicBezTo>
                      <a:pt x="66" y="35"/>
                      <a:pt x="66" y="35"/>
                      <a:pt x="66" y="35"/>
                    </a:cubicBezTo>
                    <a:cubicBezTo>
                      <a:pt x="66" y="34"/>
                      <a:pt x="59" y="2"/>
                      <a:pt x="26" y="0"/>
                    </a:cubicBezTo>
                    <a:cubicBezTo>
                      <a:pt x="24" y="0"/>
                      <a:pt x="22" y="0"/>
                      <a:pt x="20" y="0"/>
                    </a:cubicBezTo>
                    <a:cubicBezTo>
                      <a:pt x="20" y="0"/>
                      <a:pt x="20" y="0"/>
                      <a:pt x="20" y="0"/>
                    </a:cubicBezTo>
                    <a:cubicBezTo>
                      <a:pt x="19" y="0"/>
                      <a:pt x="17" y="0"/>
                      <a:pt x="16" y="0"/>
                    </a:cubicBezTo>
                    <a:cubicBezTo>
                      <a:pt x="16" y="0"/>
                      <a:pt x="15" y="0"/>
                      <a:pt x="15" y="0"/>
                    </a:cubicBezTo>
                    <a:cubicBezTo>
                      <a:pt x="14" y="0"/>
                      <a:pt x="13" y="0"/>
                      <a:pt x="13" y="0"/>
                    </a:cubicBezTo>
                    <a:cubicBezTo>
                      <a:pt x="12" y="0"/>
                      <a:pt x="12" y="0"/>
                      <a:pt x="11" y="0"/>
                    </a:cubicBezTo>
                    <a:cubicBezTo>
                      <a:pt x="10" y="0"/>
                      <a:pt x="10" y="0"/>
                      <a:pt x="9" y="1"/>
                    </a:cubicBezTo>
                    <a:cubicBezTo>
                      <a:pt x="8" y="1"/>
                      <a:pt x="8" y="1"/>
                      <a:pt x="7" y="1"/>
                    </a:cubicBezTo>
                    <a:cubicBezTo>
                      <a:pt x="7" y="1"/>
                      <a:pt x="6" y="1"/>
                      <a:pt x="6" y="1"/>
                    </a:cubicBezTo>
                    <a:cubicBezTo>
                      <a:pt x="4" y="2"/>
                      <a:pt x="2" y="3"/>
                      <a:pt x="0" y="3"/>
                    </a:cubicBezTo>
                    <a:cubicBezTo>
                      <a:pt x="0" y="3"/>
                      <a:pt x="0" y="3"/>
                      <a:pt x="0" y="3"/>
                    </a:cubicBezTo>
                    <a:lnTo>
                      <a:pt x="0" y="114"/>
                    </a:lnTo>
                    <a:close/>
                  </a:path>
                </a:pathLst>
              </a:custGeom>
              <a:solidFill>
                <a:srgbClr val="DCD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20" name="Freeform 54">
                <a:extLst>
                  <a:ext uri="{FF2B5EF4-FFF2-40B4-BE49-F238E27FC236}">
                    <a16:creationId xmlns:a16="http://schemas.microsoft.com/office/drawing/2014/main" xmlns="" id="{4C44B81A-D75E-4922-B682-CD47861630C9}"/>
                  </a:ext>
                </a:extLst>
              </p:cNvPr>
              <p:cNvSpPr>
                <a:spLocks noEditPoints="1"/>
              </p:cNvSpPr>
              <p:nvPr/>
            </p:nvSpPr>
            <p:spPr bwMode="auto">
              <a:xfrm>
                <a:off x="5672138" y="320675"/>
                <a:ext cx="733425" cy="422275"/>
              </a:xfrm>
              <a:custGeom>
                <a:avLst/>
                <a:gdLst>
                  <a:gd name="T0" fmla="*/ 50 w 230"/>
                  <a:gd name="T1" fmla="*/ 136 h 136"/>
                  <a:gd name="T2" fmla="*/ 50 w 230"/>
                  <a:gd name="T3" fmla="*/ 136 h 136"/>
                  <a:gd name="T4" fmla="*/ 10 w 230"/>
                  <a:gd name="T5" fmla="*/ 122 h 136"/>
                  <a:gd name="T6" fmla="*/ 1 w 230"/>
                  <a:gd name="T7" fmla="*/ 94 h 136"/>
                  <a:gd name="T8" fmla="*/ 39 w 230"/>
                  <a:gd name="T9" fmla="*/ 58 h 136"/>
                  <a:gd name="T10" fmla="*/ 75 w 230"/>
                  <a:gd name="T11" fmla="*/ 30 h 136"/>
                  <a:gd name="T12" fmla="*/ 85 w 230"/>
                  <a:gd name="T13" fmla="*/ 31 h 136"/>
                  <a:gd name="T14" fmla="*/ 135 w 230"/>
                  <a:gd name="T15" fmla="*/ 0 h 136"/>
                  <a:gd name="T16" fmla="*/ 142 w 230"/>
                  <a:gd name="T17" fmla="*/ 0 h 136"/>
                  <a:gd name="T18" fmla="*/ 191 w 230"/>
                  <a:gd name="T19" fmla="*/ 40 h 136"/>
                  <a:gd name="T20" fmla="*/ 230 w 230"/>
                  <a:gd name="T21" fmla="*/ 88 h 136"/>
                  <a:gd name="T22" fmla="*/ 173 w 230"/>
                  <a:gd name="T23" fmla="*/ 136 h 136"/>
                  <a:gd name="T24" fmla="*/ 171 w 230"/>
                  <a:gd name="T25" fmla="*/ 136 h 136"/>
                  <a:gd name="T26" fmla="*/ 54 w 230"/>
                  <a:gd name="T27" fmla="*/ 136 h 136"/>
                  <a:gd name="T28" fmla="*/ 50 w 230"/>
                  <a:gd name="T29" fmla="*/ 136 h 136"/>
                  <a:gd name="T30" fmla="*/ 42 w 230"/>
                  <a:gd name="T31" fmla="*/ 69 h 136"/>
                  <a:gd name="T32" fmla="*/ 11 w 230"/>
                  <a:gd name="T33" fmla="*/ 94 h 136"/>
                  <a:gd name="T34" fmla="*/ 18 w 230"/>
                  <a:gd name="T35" fmla="*/ 115 h 136"/>
                  <a:gd name="T36" fmla="*/ 50 w 230"/>
                  <a:gd name="T37" fmla="*/ 126 h 136"/>
                  <a:gd name="T38" fmla="*/ 50 w 230"/>
                  <a:gd name="T39" fmla="*/ 126 h 136"/>
                  <a:gd name="T40" fmla="*/ 53 w 230"/>
                  <a:gd name="T41" fmla="*/ 125 h 136"/>
                  <a:gd name="T42" fmla="*/ 54 w 230"/>
                  <a:gd name="T43" fmla="*/ 125 h 136"/>
                  <a:gd name="T44" fmla="*/ 171 w 230"/>
                  <a:gd name="T45" fmla="*/ 125 h 136"/>
                  <a:gd name="T46" fmla="*/ 173 w 230"/>
                  <a:gd name="T47" fmla="*/ 125 h 136"/>
                  <a:gd name="T48" fmla="*/ 219 w 230"/>
                  <a:gd name="T49" fmla="*/ 88 h 136"/>
                  <a:gd name="T50" fmla="*/ 186 w 230"/>
                  <a:gd name="T51" fmla="*/ 51 h 136"/>
                  <a:gd name="T52" fmla="*/ 182 w 230"/>
                  <a:gd name="T53" fmla="*/ 50 h 136"/>
                  <a:gd name="T54" fmla="*/ 181 w 230"/>
                  <a:gd name="T55" fmla="*/ 46 h 136"/>
                  <a:gd name="T56" fmla="*/ 141 w 230"/>
                  <a:gd name="T57" fmla="*/ 11 h 136"/>
                  <a:gd name="T58" fmla="*/ 135 w 230"/>
                  <a:gd name="T59" fmla="*/ 11 h 136"/>
                  <a:gd name="T60" fmla="*/ 94 w 230"/>
                  <a:gd name="T61" fmla="*/ 38 h 136"/>
                  <a:gd name="T62" fmla="*/ 90 w 230"/>
                  <a:gd name="T63" fmla="*/ 43 h 136"/>
                  <a:gd name="T64" fmla="*/ 86 w 230"/>
                  <a:gd name="T65" fmla="*/ 42 h 136"/>
                  <a:gd name="T66" fmla="*/ 75 w 230"/>
                  <a:gd name="T67" fmla="*/ 41 h 136"/>
                  <a:gd name="T68" fmla="*/ 49 w 230"/>
                  <a:gd name="T69" fmla="*/ 64 h 136"/>
                  <a:gd name="T70" fmla="*/ 48 w 230"/>
                  <a:gd name="T71" fmla="*/ 69 h 136"/>
                  <a:gd name="T72" fmla="*/ 44 w 230"/>
                  <a:gd name="T73" fmla="*/ 69 h 136"/>
                  <a:gd name="T74" fmla="*/ 42 w 230"/>
                  <a:gd name="T75" fmla="*/ 69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0" h="136">
                    <a:moveTo>
                      <a:pt x="50" y="136"/>
                    </a:moveTo>
                    <a:cubicBezTo>
                      <a:pt x="50" y="136"/>
                      <a:pt x="50" y="136"/>
                      <a:pt x="50" y="136"/>
                    </a:cubicBezTo>
                    <a:cubicBezTo>
                      <a:pt x="40" y="136"/>
                      <a:pt x="22" y="134"/>
                      <a:pt x="10" y="122"/>
                    </a:cubicBezTo>
                    <a:cubicBezTo>
                      <a:pt x="3" y="115"/>
                      <a:pt x="0" y="105"/>
                      <a:pt x="1" y="94"/>
                    </a:cubicBezTo>
                    <a:cubicBezTo>
                      <a:pt x="2" y="69"/>
                      <a:pt x="21" y="59"/>
                      <a:pt x="39" y="58"/>
                    </a:cubicBezTo>
                    <a:cubicBezTo>
                      <a:pt x="43" y="40"/>
                      <a:pt x="56" y="30"/>
                      <a:pt x="75" y="30"/>
                    </a:cubicBezTo>
                    <a:cubicBezTo>
                      <a:pt x="79" y="30"/>
                      <a:pt x="83" y="31"/>
                      <a:pt x="85" y="31"/>
                    </a:cubicBezTo>
                    <a:cubicBezTo>
                      <a:pt x="95" y="16"/>
                      <a:pt x="105" y="0"/>
                      <a:pt x="135" y="0"/>
                    </a:cubicBezTo>
                    <a:cubicBezTo>
                      <a:pt x="137" y="0"/>
                      <a:pt x="139" y="0"/>
                      <a:pt x="142" y="0"/>
                    </a:cubicBezTo>
                    <a:cubicBezTo>
                      <a:pt x="175" y="2"/>
                      <a:pt x="187" y="30"/>
                      <a:pt x="191" y="40"/>
                    </a:cubicBezTo>
                    <a:cubicBezTo>
                      <a:pt x="222" y="44"/>
                      <a:pt x="230" y="73"/>
                      <a:pt x="230" y="88"/>
                    </a:cubicBezTo>
                    <a:cubicBezTo>
                      <a:pt x="230" y="111"/>
                      <a:pt x="215" y="136"/>
                      <a:pt x="173" y="136"/>
                    </a:cubicBezTo>
                    <a:cubicBezTo>
                      <a:pt x="172" y="136"/>
                      <a:pt x="171" y="136"/>
                      <a:pt x="171" y="136"/>
                    </a:cubicBezTo>
                    <a:cubicBezTo>
                      <a:pt x="54" y="136"/>
                      <a:pt x="54" y="136"/>
                      <a:pt x="54" y="136"/>
                    </a:cubicBezTo>
                    <a:cubicBezTo>
                      <a:pt x="53" y="136"/>
                      <a:pt x="52" y="136"/>
                      <a:pt x="50" y="136"/>
                    </a:cubicBezTo>
                    <a:close/>
                    <a:moveTo>
                      <a:pt x="42" y="69"/>
                    </a:moveTo>
                    <a:cubicBezTo>
                      <a:pt x="33" y="69"/>
                      <a:pt x="12" y="71"/>
                      <a:pt x="11" y="94"/>
                    </a:cubicBezTo>
                    <a:cubicBezTo>
                      <a:pt x="11" y="103"/>
                      <a:pt x="13" y="110"/>
                      <a:pt x="18" y="115"/>
                    </a:cubicBezTo>
                    <a:cubicBezTo>
                      <a:pt x="27" y="125"/>
                      <a:pt x="43" y="126"/>
                      <a:pt x="50" y="126"/>
                    </a:cubicBezTo>
                    <a:cubicBezTo>
                      <a:pt x="50" y="126"/>
                      <a:pt x="50" y="126"/>
                      <a:pt x="50" y="126"/>
                    </a:cubicBezTo>
                    <a:cubicBezTo>
                      <a:pt x="52" y="126"/>
                      <a:pt x="53" y="125"/>
                      <a:pt x="53" y="125"/>
                    </a:cubicBezTo>
                    <a:cubicBezTo>
                      <a:pt x="54" y="125"/>
                      <a:pt x="54" y="125"/>
                      <a:pt x="54" y="125"/>
                    </a:cubicBezTo>
                    <a:cubicBezTo>
                      <a:pt x="171" y="125"/>
                      <a:pt x="171" y="125"/>
                      <a:pt x="171" y="125"/>
                    </a:cubicBezTo>
                    <a:cubicBezTo>
                      <a:pt x="171" y="125"/>
                      <a:pt x="172" y="125"/>
                      <a:pt x="173" y="125"/>
                    </a:cubicBezTo>
                    <a:cubicBezTo>
                      <a:pt x="184" y="125"/>
                      <a:pt x="219" y="123"/>
                      <a:pt x="219" y="88"/>
                    </a:cubicBezTo>
                    <a:cubicBezTo>
                      <a:pt x="219" y="86"/>
                      <a:pt x="219" y="52"/>
                      <a:pt x="186" y="51"/>
                    </a:cubicBezTo>
                    <a:cubicBezTo>
                      <a:pt x="182" y="50"/>
                      <a:pt x="182" y="50"/>
                      <a:pt x="182" y="50"/>
                    </a:cubicBezTo>
                    <a:cubicBezTo>
                      <a:pt x="181" y="46"/>
                      <a:pt x="181" y="46"/>
                      <a:pt x="181" y="46"/>
                    </a:cubicBezTo>
                    <a:cubicBezTo>
                      <a:pt x="181" y="45"/>
                      <a:pt x="174" y="13"/>
                      <a:pt x="141" y="11"/>
                    </a:cubicBezTo>
                    <a:cubicBezTo>
                      <a:pt x="139" y="11"/>
                      <a:pt x="137" y="11"/>
                      <a:pt x="135" y="11"/>
                    </a:cubicBezTo>
                    <a:cubicBezTo>
                      <a:pt x="111" y="11"/>
                      <a:pt x="104" y="22"/>
                      <a:pt x="94" y="38"/>
                    </a:cubicBezTo>
                    <a:cubicBezTo>
                      <a:pt x="90" y="43"/>
                      <a:pt x="90" y="43"/>
                      <a:pt x="90" y="43"/>
                    </a:cubicBezTo>
                    <a:cubicBezTo>
                      <a:pt x="86" y="42"/>
                      <a:pt x="86" y="42"/>
                      <a:pt x="86" y="42"/>
                    </a:cubicBezTo>
                    <a:cubicBezTo>
                      <a:pt x="86" y="42"/>
                      <a:pt x="81" y="41"/>
                      <a:pt x="75" y="41"/>
                    </a:cubicBezTo>
                    <a:cubicBezTo>
                      <a:pt x="60" y="41"/>
                      <a:pt x="51" y="49"/>
                      <a:pt x="49" y="64"/>
                    </a:cubicBezTo>
                    <a:cubicBezTo>
                      <a:pt x="48" y="69"/>
                      <a:pt x="48" y="69"/>
                      <a:pt x="48" y="69"/>
                    </a:cubicBezTo>
                    <a:cubicBezTo>
                      <a:pt x="44" y="69"/>
                      <a:pt x="44" y="69"/>
                      <a:pt x="44" y="69"/>
                    </a:cubicBezTo>
                    <a:cubicBezTo>
                      <a:pt x="43" y="69"/>
                      <a:pt x="43" y="69"/>
                      <a:pt x="42" y="69"/>
                    </a:cubicBez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21" name="Freeform 55">
                <a:extLst>
                  <a:ext uri="{FF2B5EF4-FFF2-40B4-BE49-F238E27FC236}">
                    <a16:creationId xmlns:a16="http://schemas.microsoft.com/office/drawing/2014/main" xmlns="" id="{6AE3B2C2-A27C-42E1-AE66-FF9E0A37962B}"/>
                  </a:ext>
                </a:extLst>
              </p:cNvPr>
              <p:cNvSpPr>
                <a:spLocks noEditPoints="1"/>
              </p:cNvSpPr>
              <p:nvPr/>
            </p:nvSpPr>
            <p:spPr bwMode="auto">
              <a:xfrm>
                <a:off x="6092825" y="509588"/>
                <a:ext cx="185738" cy="180975"/>
              </a:xfrm>
              <a:custGeom>
                <a:avLst/>
                <a:gdLst>
                  <a:gd name="T0" fmla="*/ 26 w 58"/>
                  <a:gd name="T1" fmla="*/ 50 h 58"/>
                  <a:gd name="T2" fmla="*/ 30 w 58"/>
                  <a:gd name="T3" fmla="*/ 58 h 58"/>
                  <a:gd name="T4" fmla="*/ 43 w 58"/>
                  <a:gd name="T5" fmla="*/ 54 h 58"/>
                  <a:gd name="T6" fmla="*/ 42 w 58"/>
                  <a:gd name="T7" fmla="*/ 46 h 58"/>
                  <a:gd name="T8" fmla="*/ 46 w 58"/>
                  <a:gd name="T9" fmla="*/ 42 h 58"/>
                  <a:gd name="T10" fmla="*/ 54 w 58"/>
                  <a:gd name="T11" fmla="*/ 43 h 58"/>
                  <a:gd name="T12" fmla="*/ 58 w 58"/>
                  <a:gd name="T13" fmla="*/ 29 h 58"/>
                  <a:gd name="T14" fmla="*/ 50 w 58"/>
                  <a:gd name="T15" fmla="*/ 26 h 58"/>
                  <a:gd name="T16" fmla="*/ 48 w 58"/>
                  <a:gd name="T17" fmla="*/ 21 h 58"/>
                  <a:gd name="T18" fmla="*/ 54 w 58"/>
                  <a:gd name="T19" fmla="*/ 14 h 58"/>
                  <a:gd name="T20" fmla="*/ 44 w 58"/>
                  <a:gd name="T21" fmla="*/ 4 h 58"/>
                  <a:gd name="T22" fmla="*/ 37 w 58"/>
                  <a:gd name="T23" fmla="*/ 9 h 58"/>
                  <a:gd name="T24" fmla="*/ 32 w 58"/>
                  <a:gd name="T25" fmla="*/ 8 h 58"/>
                  <a:gd name="T26" fmla="*/ 28 w 58"/>
                  <a:gd name="T27" fmla="*/ 0 h 58"/>
                  <a:gd name="T28" fmla="*/ 15 w 58"/>
                  <a:gd name="T29" fmla="*/ 3 h 58"/>
                  <a:gd name="T30" fmla="*/ 16 w 58"/>
                  <a:gd name="T31" fmla="*/ 12 h 58"/>
                  <a:gd name="T32" fmla="*/ 12 w 58"/>
                  <a:gd name="T33" fmla="*/ 16 h 58"/>
                  <a:gd name="T34" fmla="*/ 4 w 58"/>
                  <a:gd name="T35" fmla="*/ 15 h 58"/>
                  <a:gd name="T36" fmla="*/ 0 w 58"/>
                  <a:gd name="T37" fmla="*/ 28 h 58"/>
                  <a:gd name="T38" fmla="*/ 8 w 58"/>
                  <a:gd name="T39" fmla="*/ 31 h 58"/>
                  <a:gd name="T40" fmla="*/ 10 w 58"/>
                  <a:gd name="T41" fmla="*/ 37 h 58"/>
                  <a:gd name="T42" fmla="*/ 4 w 58"/>
                  <a:gd name="T43" fmla="*/ 44 h 58"/>
                  <a:gd name="T44" fmla="*/ 14 w 58"/>
                  <a:gd name="T45" fmla="*/ 53 h 58"/>
                  <a:gd name="T46" fmla="*/ 21 w 58"/>
                  <a:gd name="T47" fmla="*/ 48 h 58"/>
                  <a:gd name="T48" fmla="*/ 26 w 58"/>
                  <a:gd name="T49" fmla="*/ 50 h 58"/>
                  <a:gd name="T50" fmla="*/ 25 w 58"/>
                  <a:gd name="T51" fmla="*/ 36 h 58"/>
                  <a:gd name="T52" fmla="*/ 22 w 58"/>
                  <a:gd name="T53" fmla="*/ 25 h 58"/>
                  <a:gd name="T54" fmla="*/ 33 w 58"/>
                  <a:gd name="T55" fmla="*/ 21 h 58"/>
                  <a:gd name="T56" fmla="*/ 37 w 58"/>
                  <a:gd name="T57" fmla="*/ 33 h 58"/>
                  <a:gd name="T58" fmla="*/ 25 w 58"/>
                  <a:gd name="T59" fmla="*/ 36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8" h="58">
                    <a:moveTo>
                      <a:pt x="26" y="50"/>
                    </a:moveTo>
                    <a:cubicBezTo>
                      <a:pt x="30" y="58"/>
                      <a:pt x="30" y="58"/>
                      <a:pt x="30" y="58"/>
                    </a:cubicBezTo>
                    <a:cubicBezTo>
                      <a:pt x="34" y="58"/>
                      <a:pt x="39" y="56"/>
                      <a:pt x="43" y="54"/>
                    </a:cubicBezTo>
                    <a:cubicBezTo>
                      <a:pt x="42" y="46"/>
                      <a:pt x="42" y="46"/>
                      <a:pt x="42" y="46"/>
                    </a:cubicBezTo>
                    <a:cubicBezTo>
                      <a:pt x="43" y="44"/>
                      <a:pt x="45" y="43"/>
                      <a:pt x="46" y="42"/>
                    </a:cubicBezTo>
                    <a:cubicBezTo>
                      <a:pt x="54" y="43"/>
                      <a:pt x="54" y="43"/>
                      <a:pt x="54" y="43"/>
                    </a:cubicBezTo>
                    <a:cubicBezTo>
                      <a:pt x="57" y="39"/>
                      <a:pt x="58" y="34"/>
                      <a:pt x="58" y="29"/>
                    </a:cubicBezTo>
                    <a:cubicBezTo>
                      <a:pt x="50" y="26"/>
                      <a:pt x="50" y="26"/>
                      <a:pt x="50" y="26"/>
                    </a:cubicBezTo>
                    <a:cubicBezTo>
                      <a:pt x="50" y="24"/>
                      <a:pt x="49" y="22"/>
                      <a:pt x="48" y="21"/>
                    </a:cubicBezTo>
                    <a:cubicBezTo>
                      <a:pt x="54" y="14"/>
                      <a:pt x="54" y="14"/>
                      <a:pt x="54" y="14"/>
                    </a:cubicBezTo>
                    <a:cubicBezTo>
                      <a:pt x="51" y="10"/>
                      <a:pt x="48" y="6"/>
                      <a:pt x="44" y="4"/>
                    </a:cubicBezTo>
                    <a:cubicBezTo>
                      <a:pt x="37" y="9"/>
                      <a:pt x="37" y="9"/>
                      <a:pt x="37" y="9"/>
                    </a:cubicBezTo>
                    <a:cubicBezTo>
                      <a:pt x="35" y="9"/>
                      <a:pt x="33" y="8"/>
                      <a:pt x="32" y="8"/>
                    </a:cubicBezTo>
                    <a:cubicBezTo>
                      <a:pt x="28" y="0"/>
                      <a:pt x="28" y="0"/>
                      <a:pt x="28" y="0"/>
                    </a:cubicBezTo>
                    <a:cubicBezTo>
                      <a:pt x="24" y="0"/>
                      <a:pt x="19" y="1"/>
                      <a:pt x="15" y="3"/>
                    </a:cubicBezTo>
                    <a:cubicBezTo>
                      <a:pt x="16" y="12"/>
                      <a:pt x="16" y="12"/>
                      <a:pt x="16" y="12"/>
                    </a:cubicBezTo>
                    <a:cubicBezTo>
                      <a:pt x="15" y="13"/>
                      <a:pt x="14" y="15"/>
                      <a:pt x="12" y="16"/>
                    </a:cubicBezTo>
                    <a:cubicBezTo>
                      <a:pt x="4" y="15"/>
                      <a:pt x="4" y="15"/>
                      <a:pt x="4" y="15"/>
                    </a:cubicBezTo>
                    <a:cubicBezTo>
                      <a:pt x="2" y="19"/>
                      <a:pt x="0" y="23"/>
                      <a:pt x="0" y="28"/>
                    </a:cubicBezTo>
                    <a:cubicBezTo>
                      <a:pt x="8" y="31"/>
                      <a:pt x="8" y="31"/>
                      <a:pt x="8" y="31"/>
                    </a:cubicBezTo>
                    <a:cubicBezTo>
                      <a:pt x="9" y="33"/>
                      <a:pt x="9" y="35"/>
                      <a:pt x="10" y="37"/>
                    </a:cubicBezTo>
                    <a:cubicBezTo>
                      <a:pt x="4" y="44"/>
                      <a:pt x="4" y="44"/>
                      <a:pt x="4" y="44"/>
                    </a:cubicBezTo>
                    <a:cubicBezTo>
                      <a:pt x="7" y="48"/>
                      <a:pt x="10" y="51"/>
                      <a:pt x="14" y="53"/>
                    </a:cubicBezTo>
                    <a:cubicBezTo>
                      <a:pt x="21" y="48"/>
                      <a:pt x="21" y="48"/>
                      <a:pt x="21" y="48"/>
                    </a:cubicBezTo>
                    <a:cubicBezTo>
                      <a:pt x="23" y="49"/>
                      <a:pt x="24" y="49"/>
                      <a:pt x="26" y="50"/>
                    </a:cubicBezTo>
                    <a:close/>
                    <a:moveTo>
                      <a:pt x="25" y="36"/>
                    </a:moveTo>
                    <a:cubicBezTo>
                      <a:pt x="21" y="34"/>
                      <a:pt x="19" y="29"/>
                      <a:pt x="22" y="25"/>
                    </a:cubicBezTo>
                    <a:cubicBezTo>
                      <a:pt x="24" y="20"/>
                      <a:pt x="29" y="19"/>
                      <a:pt x="33" y="21"/>
                    </a:cubicBezTo>
                    <a:cubicBezTo>
                      <a:pt x="37" y="24"/>
                      <a:pt x="39" y="29"/>
                      <a:pt x="37" y="33"/>
                    </a:cubicBezTo>
                    <a:cubicBezTo>
                      <a:pt x="34" y="37"/>
                      <a:pt x="29" y="39"/>
                      <a:pt x="25" y="36"/>
                    </a:cubicBez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22" name="Freeform 56">
                <a:extLst>
                  <a:ext uri="{FF2B5EF4-FFF2-40B4-BE49-F238E27FC236}">
                    <a16:creationId xmlns:a16="http://schemas.microsoft.com/office/drawing/2014/main" xmlns="" id="{737A19BB-5FE8-4179-A3B0-BCD4D7D0A6F7}"/>
                  </a:ext>
                </a:extLst>
              </p:cNvPr>
              <p:cNvSpPr>
                <a:spLocks noEditPoints="1"/>
              </p:cNvSpPr>
              <p:nvPr/>
            </p:nvSpPr>
            <p:spPr bwMode="auto">
              <a:xfrm>
                <a:off x="6238875" y="301625"/>
                <a:ext cx="284163" cy="273050"/>
              </a:xfrm>
              <a:custGeom>
                <a:avLst/>
                <a:gdLst>
                  <a:gd name="T0" fmla="*/ 44 w 89"/>
                  <a:gd name="T1" fmla="*/ 78 h 88"/>
                  <a:gd name="T2" fmla="*/ 48 w 89"/>
                  <a:gd name="T3" fmla="*/ 88 h 88"/>
                  <a:gd name="T4" fmla="*/ 64 w 89"/>
                  <a:gd name="T5" fmla="*/ 84 h 88"/>
                  <a:gd name="T6" fmla="*/ 62 w 89"/>
                  <a:gd name="T7" fmla="*/ 73 h 88"/>
                  <a:gd name="T8" fmla="*/ 68 w 89"/>
                  <a:gd name="T9" fmla="*/ 68 h 88"/>
                  <a:gd name="T10" fmla="*/ 78 w 89"/>
                  <a:gd name="T11" fmla="*/ 73 h 88"/>
                  <a:gd name="T12" fmla="*/ 86 w 89"/>
                  <a:gd name="T13" fmla="*/ 59 h 88"/>
                  <a:gd name="T14" fmla="*/ 77 w 89"/>
                  <a:gd name="T15" fmla="*/ 52 h 88"/>
                  <a:gd name="T16" fmla="*/ 78 w 89"/>
                  <a:gd name="T17" fmla="*/ 45 h 88"/>
                  <a:gd name="T18" fmla="*/ 89 w 89"/>
                  <a:gd name="T19" fmla="*/ 40 h 88"/>
                  <a:gd name="T20" fmla="*/ 85 w 89"/>
                  <a:gd name="T21" fmla="*/ 25 h 88"/>
                  <a:gd name="T22" fmla="*/ 73 w 89"/>
                  <a:gd name="T23" fmla="*/ 27 h 88"/>
                  <a:gd name="T24" fmla="*/ 69 w 89"/>
                  <a:gd name="T25" fmla="*/ 21 h 88"/>
                  <a:gd name="T26" fmla="*/ 73 w 89"/>
                  <a:gd name="T27" fmla="*/ 10 h 88"/>
                  <a:gd name="T28" fmla="*/ 60 w 89"/>
                  <a:gd name="T29" fmla="*/ 2 h 88"/>
                  <a:gd name="T30" fmla="*/ 53 w 89"/>
                  <a:gd name="T31" fmla="*/ 11 h 88"/>
                  <a:gd name="T32" fmla="*/ 45 w 89"/>
                  <a:gd name="T33" fmla="*/ 10 h 88"/>
                  <a:gd name="T34" fmla="*/ 41 w 89"/>
                  <a:gd name="T35" fmla="*/ 0 h 88"/>
                  <a:gd name="T36" fmla="*/ 26 w 89"/>
                  <a:gd name="T37" fmla="*/ 4 h 88"/>
                  <a:gd name="T38" fmla="*/ 27 w 89"/>
                  <a:gd name="T39" fmla="*/ 15 h 88"/>
                  <a:gd name="T40" fmla="*/ 21 w 89"/>
                  <a:gd name="T41" fmla="*/ 20 h 88"/>
                  <a:gd name="T42" fmla="*/ 11 w 89"/>
                  <a:gd name="T43" fmla="*/ 15 h 88"/>
                  <a:gd name="T44" fmla="*/ 3 w 89"/>
                  <a:gd name="T45" fmla="*/ 29 h 88"/>
                  <a:gd name="T46" fmla="*/ 12 w 89"/>
                  <a:gd name="T47" fmla="*/ 36 h 88"/>
                  <a:gd name="T48" fmla="*/ 11 w 89"/>
                  <a:gd name="T49" fmla="*/ 43 h 88"/>
                  <a:gd name="T50" fmla="*/ 0 w 89"/>
                  <a:gd name="T51" fmla="*/ 48 h 88"/>
                  <a:gd name="T52" fmla="*/ 4 w 89"/>
                  <a:gd name="T53" fmla="*/ 63 h 88"/>
                  <a:gd name="T54" fmla="*/ 16 w 89"/>
                  <a:gd name="T55" fmla="*/ 61 h 88"/>
                  <a:gd name="T56" fmla="*/ 20 w 89"/>
                  <a:gd name="T57" fmla="*/ 67 h 88"/>
                  <a:gd name="T58" fmla="*/ 16 w 89"/>
                  <a:gd name="T59" fmla="*/ 78 h 88"/>
                  <a:gd name="T60" fmla="*/ 30 w 89"/>
                  <a:gd name="T61" fmla="*/ 86 h 88"/>
                  <a:gd name="T62" fmla="*/ 37 w 89"/>
                  <a:gd name="T63" fmla="*/ 77 h 88"/>
                  <a:gd name="T64" fmla="*/ 44 w 89"/>
                  <a:gd name="T65" fmla="*/ 78 h 88"/>
                  <a:gd name="T66" fmla="*/ 27 w 89"/>
                  <a:gd name="T67" fmla="*/ 44 h 88"/>
                  <a:gd name="T68" fmla="*/ 45 w 89"/>
                  <a:gd name="T69" fmla="*/ 26 h 88"/>
                  <a:gd name="T70" fmla="*/ 62 w 89"/>
                  <a:gd name="T71" fmla="*/ 44 h 88"/>
                  <a:gd name="T72" fmla="*/ 45 w 89"/>
                  <a:gd name="T73" fmla="*/ 62 h 88"/>
                  <a:gd name="T74" fmla="*/ 27 w 89"/>
                  <a:gd name="T75" fmla="*/ 4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9" h="88">
                    <a:moveTo>
                      <a:pt x="44" y="78"/>
                    </a:moveTo>
                    <a:cubicBezTo>
                      <a:pt x="48" y="88"/>
                      <a:pt x="48" y="88"/>
                      <a:pt x="48" y="88"/>
                    </a:cubicBezTo>
                    <a:cubicBezTo>
                      <a:pt x="54" y="88"/>
                      <a:pt x="59" y="86"/>
                      <a:pt x="64" y="84"/>
                    </a:cubicBezTo>
                    <a:cubicBezTo>
                      <a:pt x="62" y="73"/>
                      <a:pt x="62" y="73"/>
                      <a:pt x="62" y="73"/>
                    </a:cubicBezTo>
                    <a:cubicBezTo>
                      <a:pt x="64" y="71"/>
                      <a:pt x="66" y="70"/>
                      <a:pt x="68" y="68"/>
                    </a:cubicBezTo>
                    <a:cubicBezTo>
                      <a:pt x="78" y="73"/>
                      <a:pt x="78" y="73"/>
                      <a:pt x="78" y="73"/>
                    </a:cubicBezTo>
                    <a:cubicBezTo>
                      <a:pt x="82" y="69"/>
                      <a:pt x="85" y="64"/>
                      <a:pt x="86" y="59"/>
                    </a:cubicBezTo>
                    <a:cubicBezTo>
                      <a:pt x="77" y="52"/>
                      <a:pt x="77" y="52"/>
                      <a:pt x="77" y="52"/>
                    </a:cubicBezTo>
                    <a:cubicBezTo>
                      <a:pt x="78" y="50"/>
                      <a:pt x="78" y="47"/>
                      <a:pt x="78" y="45"/>
                    </a:cubicBezTo>
                    <a:cubicBezTo>
                      <a:pt x="89" y="40"/>
                      <a:pt x="89" y="40"/>
                      <a:pt x="89" y="40"/>
                    </a:cubicBezTo>
                    <a:cubicBezTo>
                      <a:pt x="88" y="35"/>
                      <a:pt x="87" y="30"/>
                      <a:pt x="85" y="25"/>
                    </a:cubicBezTo>
                    <a:cubicBezTo>
                      <a:pt x="73" y="27"/>
                      <a:pt x="73" y="27"/>
                      <a:pt x="73" y="27"/>
                    </a:cubicBezTo>
                    <a:cubicBezTo>
                      <a:pt x="72" y="24"/>
                      <a:pt x="70" y="22"/>
                      <a:pt x="69" y="21"/>
                    </a:cubicBezTo>
                    <a:cubicBezTo>
                      <a:pt x="73" y="10"/>
                      <a:pt x="73" y="10"/>
                      <a:pt x="73" y="10"/>
                    </a:cubicBezTo>
                    <a:cubicBezTo>
                      <a:pt x="69" y="7"/>
                      <a:pt x="64" y="4"/>
                      <a:pt x="60" y="2"/>
                    </a:cubicBezTo>
                    <a:cubicBezTo>
                      <a:pt x="53" y="11"/>
                      <a:pt x="53" y="11"/>
                      <a:pt x="53" y="11"/>
                    </a:cubicBezTo>
                    <a:cubicBezTo>
                      <a:pt x="50" y="11"/>
                      <a:pt x="48" y="10"/>
                      <a:pt x="45" y="10"/>
                    </a:cubicBezTo>
                    <a:cubicBezTo>
                      <a:pt x="41" y="0"/>
                      <a:pt x="41" y="0"/>
                      <a:pt x="41" y="0"/>
                    </a:cubicBezTo>
                    <a:cubicBezTo>
                      <a:pt x="35" y="0"/>
                      <a:pt x="30" y="2"/>
                      <a:pt x="26" y="4"/>
                    </a:cubicBezTo>
                    <a:cubicBezTo>
                      <a:pt x="27" y="15"/>
                      <a:pt x="27" y="15"/>
                      <a:pt x="27" y="15"/>
                    </a:cubicBezTo>
                    <a:cubicBezTo>
                      <a:pt x="25" y="17"/>
                      <a:pt x="23" y="18"/>
                      <a:pt x="21" y="20"/>
                    </a:cubicBezTo>
                    <a:cubicBezTo>
                      <a:pt x="11" y="15"/>
                      <a:pt x="11" y="15"/>
                      <a:pt x="11" y="15"/>
                    </a:cubicBezTo>
                    <a:cubicBezTo>
                      <a:pt x="7" y="19"/>
                      <a:pt x="4" y="24"/>
                      <a:pt x="3" y="29"/>
                    </a:cubicBezTo>
                    <a:cubicBezTo>
                      <a:pt x="12" y="36"/>
                      <a:pt x="12" y="36"/>
                      <a:pt x="12" y="36"/>
                    </a:cubicBezTo>
                    <a:cubicBezTo>
                      <a:pt x="11" y="38"/>
                      <a:pt x="11" y="41"/>
                      <a:pt x="11" y="43"/>
                    </a:cubicBezTo>
                    <a:cubicBezTo>
                      <a:pt x="0" y="48"/>
                      <a:pt x="0" y="48"/>
                      <a:pt x="0" y="48"/>
                    </a:cubicBezTo>
                    <a:cubicBezTo>
                      <a:pt x="1" y="53"/>
                      <a:pt x="2" y="58"/>
                      <a:pt x="4" y="63"/>
                    </a:cubicBezTo>
                    <a:cubicBezTo>
                      <a:pt x="16" y="61"/>
                      <a:pt x="16" y="61"/>
                      <a:pt x="16" y="61"/>
                    </a:cubicBezTo>
                    <a:cubicBezTo>
                      <a:pt x="17" y="64"/>
                      <a:pt x="19" y="66"/>
                      <a:pt x="20" y="67"/>
                    </a:cubicBezTo>
                    <a:cubicBezTo>
                      <a:pt x="16" y="78"/>
                      <a:pt x="16" y="78"/>
                      <a:pt x="16" y="78"/>
                    </a:cubicBezTo>
                    <a:cubicBezTo>
                      <a:pt x="20" y="81"/>
                      <a:pt x="25" y="84"/>
                      <a:pt x="30" y="86"/>
                    </a:cubicBezTo>
                    <a:cubicBezTo>
                      <a:pt x="37" y="77"/>
                      <a:pt x="37" y="77"/>
                      <a:pt x="37" y="77"/>
                    </a:cubicBezTo>
                    <a:cubicBezTo>
                      <a:pt x="39" y="77"/>
                      <a:pt x="42" y="78"/>
                      <a:pt x="44" y="78"/>
                    </a:cubicBezTo>
                    <a:close/>
                    <a:moveTo>
                      <a:pt x="27" y="44"/>
                    </a:moveTo>
                    <a:cubicBezTo>
                      <a:pt x="27" y="34"/>
                      <a:pt x="35" y="26"/>
                      <a:pt x="45" y="26"/>
                    </a:cubicBezTo>
                    <a:cubicBezTo>
                      <a:pt x="54" y="26"/>
                      <a:pt x="62" y="34"/>
                      <a:pt x="62" y="44"/>
                    </a:cubicBezTo>
                    <a:cubicBezTo>
                      <a:pt x="62" y="54"/>
                      <a:pt x="54" y="62"/>
                      <a:pt x="45" y="62"/>
                    </a:cubicBezTo>
                    <a:cubicBezTo>
                      <a:pt x="35" y="62"/>
                      <a:pt x="27" y="54"/>
                      <a:pt x="27" y="4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23" name="Freeform 57">
                <a:extLst>
                  <a:ext uri="{FF2B5EF4-FFF2-40B4-BE49-F238E27FC236}">
                    <a16:creationId xmlns:a16="http://schemas.microsoft.com/office/drawing/2014/main" xmlns="" id="{240280E5-541B-4C63-95B6-9684110C8A77}"/>
                  </a:ext>
                </a:extLst>
              </p:cNvPr>
              <p:cNvSpPr>
                <a:spLocks noEditPoints="1"/>
              </p:cNvSpPr>
              <p:nvPr/>
            </p:nvSpPr>
            <p:spPr bwMode="auto">
              <a:xfrm>
                <a:off x="6229350" y="292100"/>
                <a:ext cx="303213" cy="292100"/>
              </a:xfrm>
              <a:custGeom>
                <a:avLst/>
                <a:gdLst>
                  <a:gd name="T0" fmla="*/ 11 w 95"/>
                  <a:gd name="T1" fmla="*/ 44 h 94"/>
                  <a:gd name="T2" fmla="*/ 2 w 95"/>
                  <a:gd name="T3" fmla="*/ 33 h 94"/>
                  <a:gd name="T4" fmla="*/ 12 w 95"/>
                  <a:gd name="T5" fmla="*/ 16 h 94"/>
                  <a:gd name="T6" fmla="*/ 24 w 95"/>
                  <a:gd name="T7" fmla="*/ 19 h 94"/>
                  <a:gd name="T8" fmla="*/ 25 w 95"/>
                  <a:gd name="T9" fmla="*/ 5 h 94"/>
                  <a:gd name="T10" fmla="*/ 44 w 95"/>
                  <a:gd name="T11" fmla="*/ 0 h 94"/>
                  <a:gd name="T12" fmla="*/ 50 w 95"/>
                  <a:gd name="T13" fmla="*/ 11 h 94"/>
                  <a:gd name="T14" fmla="*/ 61 w 95"/>
                  <a:gd name="T15" fmla="*/ 2 h 94"/>
                  <a:gd name="T16" fmla="*/ 78 w 95"/>
                  <a:gd name="T17" fmla="*/ 11 h 94"/>
                  <a:gd name="T18" fmla="*/ 75 w 95"/>
                  <a:gd name="T19" fmla="*/ 23 h 94"/>
                  <a:gd name="T20" fmla="*/ 89 w 95"/>
                  <a:gd name="T21" fmla="*/ 25 h 94"/>
                  <a:gd name="T22" fmla="*/ 95 w 95"/>
                  <a:gd name="T23" fmla="*/ 43 h 94"/>
                  <a:gd name="T24" fmla="*/ 84 w 95"/>
                  <a:gd name="T25" fmla="*/ 50 h 94"/>
                  <a:gd name="T26" fmla="*/ 93 w 95"/>
                  <a:gd name="T27" fmla="*/ 61 h 94"/>
                  <a:gd name="T28" fmla="*/ 84 w 95"/>
                  <a:gd name="T29" fmla="*/ 78 h 94"/>
                  <a:gd name="T30" fmla="*/ 71 w 95"/>
                  <a:gd name="T31" fmla="*/ 75 h 94"/>
                  <a:gd name="T32" fmla="*/ 70 w 95"/>
                  <a:gd name="T33" fmla="*/ 89 h 94"/>
                  <a:gd name="T34" fmla="*/ 51 w 95"/>
                  <a:gd name="T35" fmla="*/ 94 h 94"/>
                  <a:gd name="T36" fmla="*/ 45 w 95"/>
                  <a:gd name="T37" fmla="*/ 83 h 94"/>
                  <a:gd name="T38" fmla="*/ 34 w 95"/>
                  <a:gd name="T39" fmla="*/ 92 h 94"/>
                  <a:gd name="T40" fmla="*/ 17 w 95"/>
                  <a:gd name="T41" fmla="*/ 83 h 94"/>
                  <a:gd name="T42" fmla="*/ 20 w 95"/>
                  <a:gd name="T43" fmla="*/ 71 h 94"/>
                  <a:gd name="T44" fmla="*/ 6 w 95"/>
                  <a:gd name="T45" fmla="*/ 69 h 94"/>
                  <a:gd name="T46" fmla="*/ 0 w 95"/>
                  <a:gd name="T47" fmla="*/ 51 h 94"/>
                  <a:gd name="T48" fmla="*/ 18 w 95"/>
                  <a:gd name="T49" fmla="*/ 38 h 94"/>
                  <a:gd name="T50" fmla="*/ 17 w 95"/>
                  <a:gd name="T51" fmla="*/ 46 h 94"/>
                  <a:gd name="T52" fmla="*/ 6 w 95"/>
                  <a:gd name="T53" fmla="*/ 52 h 94"/>
                  <a:gd name="T54" fmla="*/ 20 w 95"/>
                  <a:gd name="T55" fmla="*/ 61 h 94"/>
                  <a:gd name="T56" fmla="*/ 26 w 95"/>
                  <a:gd name="T57" fmla="*/ 68 h 94"/>
                  <a:gd name="T58" fmla="*/ 22 w 95"/>
                  <a:gd name="T59" fmla="*/ 80 h 94"/>
                  <a:gd name="T60" fmla="*/ 38 w 95"/>
                  <a:gd name="T61" fmla="*/ 76 h 94"/>
                  <a:gd name="T62" fmla="*/ 47 w 95"/>
                  <a:gd name="T63" fmla="*/ 78 h 94"/>
                  <a:gd name="T64" fmla="*/ 53 w 95"/>
                  <a:gd name="T65" fmla="*/ 88 h 94"/>
                  <a:gd name="T66" fmla="*/ 62 w 95"/>
                  <a:gd name="T67" fmla="*/ 74 h 94"/>
                  <a:gd name="T68" fmla="*/ 69 w 95"/>
                  <a:gd name="T69" fmla="*/ 69 h 94"/>
                  <a:gd name="T70" fmla="*/ 81 w 95"/>
                  <a:gd name="T71" fmla="*/ 72 h 94"/>
                  <a:gd name="T72" fmla="*/ 77 w 95"/>
                  <a:gd name="T73" fmla="*/ 56 h 94"/>
                  <a:gd name="T74" fmla="*/ 78 w 95"/>
                  <a:gd name="T75" fmla="*/ 48 h 94"/>
                  <a:gd name="T76" fmla="*/ 89 w 95"/>
                  <a:gd name="T77" fmla="*/ 41 h 94"/>
                  <a:gd name="T78" fmla="*/ 75 w 95"/>
                  <a:gd name="T79" fmla="*/ 33 h 94"/>
                  <a:gd name="T80" fmla="*/ 70 w 95"/>
                  <a:gd name="T81" fmla="*/ 26 h 94"/>
                  <a:gd name="T82" fmla="*/ 73 w 95"/>
                  <a:gd name="T83" fmla="*/ 14 h 94"/>
                  <a:gd name="T84" fmla="*/ 57 w 95"/>
                  <a:gd name="T85" fmla="*/ 18 h 94"/>
                  <a:gd name="T86" fmla="*/ 48 w 95"/>
                  <a:gd name="T87" fmla="*/ 16 h 94"/>
                  <a:gd name="T88" fmla="*/ 42 w 95"/>
                  <a:gd name="T89" fmla="*/ 6 h 94"/>
                  <a:gd name="T90" fmla="*/ 33 w 95"/>
                  <a:gd name="T91" fmla="*/ 20 h 94"/>
                  <a:gd name="T92" fmla="*/ 26 w 95"/>
                  <a:gd name="T93" fmla="*/ 25 h 94"/>
                  <a:gd name="T94" fmla="*/ 15 w 95"/>
                  <a:gd name="T95" fmla="*/ 22 h 94"/>
                  <a:gd name="T96" fmla="*/ 18 w 95"/>
                  <a:gd name="T97" fmla="*/ 38 h 94"/>
                  <a:gd name="T98" fmla="*/ 48 w 95"/>
                  <a:gd name="T99" fmla="*/ 27 h 94"/>
                  <a:gd name="T100" fmla="*/ 48 w 95"/>
                  <a:gd name="T101" fmla="*/ 68 h 94"/>
                  <a:gd name="T102" fmla="*/ 62 w 95"/>
                  <a:gd name="T103" fmla="*/ 47 h 94"/>
                  <a:gd name="T104" fmla="*/ 33 w 95"/>
                  <a:gd name="T105" fmla="*/ 47 h 94"/>
                  <a:gd name="T106" fmla="*/ 62 w 95"/>
                  <a:gd name="T107" fmla="*/ 47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5" h="94">
                    <a:moveTo>
                      <a:pt x="0" y="49"/>
                    </a:moveTo>
                    <a:cubicBezTo>
                      <a:pt x="11" y="44"/>
                      <a:pt x="11" y="44"/>
                      <a:pt x="11" y="44"/>
                    </a:cubicBezTo>
                    <a:cubicBezTo>
                      <a:pt x="11" y="43"/>
                      <a:pt x="11" y="42"/>
                      <a:pt x="12" y="40"/>
                    </a:cubicBezTo>
                    <a:cubicBezTo>
                      <a:pt x="2" y="33"/>
                      <a:pt x="2" y="33"/>
                      <a:pt x="2" y="33"/>
                    </a:cubicBezTo>
                    <a:cubicBezTo>
                      <a:pt x="3" y="31"/>
                      <a:pt x="3" y="31"/>
                      <a:pt x="3" y="31"/>
                    </a:cubicBezTo>
                    <a:cubicBezTo>
                      <a:pt x="5" y="26"/>
                      <a:pt x="8" y="21"/>
                      <a:pt x="12" y="16"/>
                    </a:cubicBezTo>
                    <a:cubicBezTo>
                      <a:pt x="13" y="15"/>
                      <a:pt x="13" y="15"/>
                      <a:pt x="13" y="15"/>
                    </a:cubicBezTo>
                    <a:cubicBezTo>
                      <a:pt x="24" y="19"/>
                      <a:pt x="24" y="19"/>
                      <a:pt x="24" y="19"/>
                    </a:cubicBezTo>
                    <a:cubicBezTo>
                      <a:pt x="25" y="18"/>
                      <a:pt x="26" y="18"/>
                      <a:pt x="27" y="17"/>
                    </a:cubicBezTo>
                    <a:cubicBezTo>
                      <a:pt x="25" y="5"/>
                      <a:pt x="25" y="5"/>
                      <a:pt x="25" y="5"/>
                    </a:cubicBezTo>
                    <a:cubicBezTo>
                      <a:pt x="27" y="4"/>
                      <a:pt x="27" y="4"/>
                      <a:pt x="27" y="4"/>
                    </a:cubicBezTo>
                    <a:cubicBezTo>
                      <a:pt x="32" y="2"/>
                      <a:pt x="38" y="0"/>
                      <a:pt x="44" y="0"/>
                    </a:cubicBezTo>
                    <a:cubicBezTo>
                      <a:pt x="46" y="0"/>
                      <a:pt x="46" y="0"/>
                      <a:pt x="46" y="0"/>
                    </a:cubicBezTo>
                    <a:cubicBezTo>
                      <a:pt x="50" y="11"/>
                      <a:pt x="50" y="11"/>
                      <a:pt x="50" y="11"/>
                    </a:cubicBezTo>
                    <a:cubicBezTo>
                      <a:pt x="52" y="11"/>
                      <a:pt x="53" y="11"/>
                      <a:pt x="54" y="11"/>
                    </a:cubicBezTo>
                    <a:cubicBezTo>
                      <a:pt x="61" y="2"/>
                      <a:pt x="61" y="2"/>
                      <a:pt x="61" y="2"/>
                    </a:cubicBezTo>
                    <a:cubicBezTo>
                      <a:pt x="63" y="2"/>
                      <a:pt x="63" y="2"/>
                      <a:pt x="63" y="2"/>
                    </a:cubicBezTo>
                    <a:cubicBezTo>
                      <a:pt x="69" y="4"/>
                      <a:pt x="74" y="7"/>
                      <a:pt x="78" y="11"/>
                    </a:cubicBezTo>
                    <a:cubicBezTo>
                      <a:pt x="80" y="12"/>
                      <a:pt x="80" y="12"/>
                      <a:pt x="80" y="12"/>
                    </a:cubicBezTo>
                    <a:cubicBezTo>
                      <a:pt x="75" y="23"/>
                      <a:pt x="75" y="23"/>
                      <a:pt x="75" y="23"/>
                    </a:cubicBezTo>
                    <a:cubicBezTo>
                      <a:pt x="76" y="24"/>
                      <a:pt x="77" y="25"/>
                      <a:pt x="78" y="26"/>
                    </a:cubicBezTo>
                    <a:cubicBezTo>
                      <a:pt x="89" y="25"/>
                      <a:pt x="89" y="25"/>
                      <a:pt x="89" y="25"/>
                    </a:cubicBezTo>
                    <a:cubicBezTo>
                      <a:pt x="90" y="27"/>
                      <a:pt x="90" y="27"/>
                      <a:pt x="90" y="27"/>
                    </a:cubicBezTo>
                    <a:cubicBezTo>
                      <a:pt x="93" y="32"/>
                      <a:pt x="94" y="37"/>
                      <a:pt x="95" y="43"/>
                    </a:cubicBezTo>
                    <a:cubicBezTo>
                      <a:pt x="95" y="45"/>
                      <a:pt x="95" y="45"/>
                      <a:pt x="95" y="45"/>
                    </a:cubicBezTo>
                    <a:cubicBezTo>
                      <a:pt x="84" y="50"/>
                      <a:pt x="84" y="50"/>
                      <a:pt x="84" y="50"/>
                    </a:cubicBezTo>
                    <a:cubicBezTo>
                      <a:pt x="84" y="51"/>
                      <a:pt x="84" y="52"/>
                      <a:pt x="83" y="54"/>
                    </a:cubicBezTo>
                    <a:cubicBezTo>
                      <a:pt x="93" y="61"/>
                      <a:pt x="93" y="61"/>
                      <a:pt x="93" y="61"/>
                    </a:cubicBezTo>
                    <a:cubicBezTo>
                      <a:pt x="92" y="63"/>
                      <a:pt x="92" y="63"/>
                      <a:pt x="92" y="63"/>
                    </a:cubicBezTo>
                    <a:cubicBezTo>
                      <a:pt x="90" y="68"/>
                      <a:pt x="87" y="73"/>
                      <a:pt x="84" y="78"/>
                    </a:cubicBezTo>
                    <a:cubicBezTo>
                      <a:pt x="82" y="79"/>
                      <a:pt x="82" y="79"/>
                      <a:pt x="82" y="79"/>
                    </a:cubicBezTo>
                    <a:cubicBezTo>
                      <a:pt x="71" y="75"/>
                      <a:pt x="71" y="75"/>
                      <a:pt x="71" y="75"/>
                    </a:cubicBezTo>
                    <a:cubicBezTo>
                      <a:pt x="70" y="75"/>
                      <a:pt x="69" y="76"/>
                      <a:pt x="68" y="77"/>
                    </a:cubicBezTo>
                    <a:cubicBezTo>
                      <a:pt x="70" y="89"/>
                      <a:pt x="70" y="89"/>
                      <a:pt x="70" y="89"/>
                    </a:cubicBezTo>
                    <a:cubicBezTo>
                      <a:pt x="68" y="90"/>
                      <a:pt x="68" y="90"/>
                      <a:pt x="68" y="90"/>
                    </a:cubicBezTo>
                    <a:cubicBezTo>
                      <a:pt x="63" y="92"/>
                      <a:pt x="57" y="94"/>
                      <a:pt x="51" y="94"/>
                    </a:cubicBezTo>
                    <a:cubicBezTo>
                      <a:pt x="49" y="94"/>
                      <a:pt x="49" y="94"/>
                      <a:pt x="49" y="94"/>
                    </a:cubicBezTo>
                    <a:cubicBezTo>
                      <a:pt x="45" y="83"/>
                      <a:pt x="45" y="83"/>
                      <a:pt x="45" y="83"/>
                    </a:cubicBezTo>
                    <a:cubicBezTo>
                      <a:pt x="44" y="83"/>
                      <a:pt x="42" y="83"/>
                      <a:pt x="41" y="83"/>
                    </a:cubicBezTo>
                    <a:cubicBezTo>
                      <a:pt x="34" y="92"/>
                      <a:pt x="34" y="92"/>
                      <a:pt x="34" y="92"/>
                    </a:cubicBezTo>
                    <a:cubicBezTo>
                      <a:pt x="32" y="92"/>
                      <a:pt x="32" y="92"/>
                      <a:pt x="32" y="92"/>
                    </a:cubicBezTo>
                    <a:cubicBezTo>
                      <a:pt x="26" y="90"/>
                      <a:pt x="21" y="87"/>
                      <a:pt x="17" y="83"/>
                    </a:cubicBezTo>
                    <a:cubicBezTo>
                      <a:pt x="15" y="82"/>
                      <a:pt x="15" y="82"/>
                      <a:pt x="15" y="82"/>
                    </a:cubicBezTo>
                    <a:cubicBezTo>
                      <a:pt x="20" y="71"/>
                      <a:pt x="20" y="71"/>
                      <a:pt x="20" y="71"/>
                    </a:cubicBezTo>
                    <a:cubicBezTo>
                      <a:pt x="19" y="70"/>
                      <a:pt x="18" y="69"/>
                      <a:pt x="17" y="68"/>
                    </a:cubicBezTo>
                    <a:cubicBezTo>
                      <a:pt x="6" y="69"/>
                      <a:pt x="6" y="69"/>
                      <a:pt x="6" y="69"/>
                    </a:cubicBezTo>
                    <a:cubicBezTo>
                      <a:pt x="5" y="67"/>
                      <a:pt x="5" y="67"/>
                      <a:pt x="5" y="67"/>
                    </a:cubicBezTo>
                    <a:cubicBezTo>
                      <a:pt x="2" y="62"/>
                      <a:pt x="1" y="57"/>
                      <a:pt x="0" y="51"/>
                    </a:cubicBezTo>
                    <a:lnTo>
                      <a:pt x="0" y="49"/>
                    </a:lnTo>
                    <a:close/>
                    <a:moveTo>
                      <a:pt x="18" y="38"/>
                    </a:moveTo>
                    <a:cubicBezTo>
                      <a:pt x="18" y="40"/>
                      <a:pt x="18" y="40"/>
                      <a:pt x="18" y="40"/>
                    </a:cubicBezTo>
                    <a:cubicBezTo>
                      <a:pt x="17" y="42"/>
                      <a:pt x="17" y="44"/>
                      <a:pt x="17" y="46"/>
                    </a:cubicBezTo>
                    <a:cubicBezTo>
                      <a:pt x="17" y="48"/>
                      <a:pt x="17" y="48"/>
                      <a:pt x="17" y="48"/>
                    </a:cubicBezTo>
                    <a:cubicBezTo>
                      <a:pt x="6" y="52"/>
                      <a:pt x="6" y="52"/>
                      <a:pt x="6" y="52"/>
                    </a:cubicBezTo>
                    <a:cubicBezTo>
                      <a:pt x="7" y="56"/>
                      <a:pt x="8" y="60"/>
                      <a:pt x="9" y="63"/>
                    </a:cubicBezTo>
                    <a:cubicBezTo>
                      <a:pt x="20" y="61"/>
                      <a:pt x="20" y="61"/>
                      <a:pt x="20" y="61"/>
                    </a:cubicBezTo>
                    <a:cubicBezTo>
                      <a:pt x="21" y="63"/>
                      <a:pt x="21" y="63"/>
                      <a:pt x="21" y="63"/>
                    </a:cubicBezTo>
                    <a:cubicBezTo>
                      <a:pt x="22" y="65"/>
                      <a:pt x="24" y="67"/>
                      <a:pt x="26" y="68"/>
                    </a:cubicBezTo>
                    <a:cubicBezTo>
                      <a:pt x="27" y="70"/>
                      <a:pt x="27" y="70"/>
                      <a:pt x="27" y="70"/>
                    </a:cubicBezTo>
                    <a:cubicBezTo>
                      <a:pt x="22" y="80"/>
                      <a:pt x="22" y="80"/>
                      <a:pt x="22" y="80"/>
                    </a:cubicBezTo>
                    <a:cubicBezTo>
                      <a:pt x="25" y="82"/>
                      <a:pt x="28" y="84"/>
                      <a:pt x="32" y="85"/>
                    </a:cubicBezTo>
                    <a:cubicBezTo>
                      <a:pt x="38" y="76"/>
                      <a:pt x="38" y="76"/>
                      <a:pt x="38" y="76"/>
                    </a:cubicBezTo>
                    <a:cubicBezTo>
                      <a:pt x="40" y="77"/>
                      <a:pt x="40" y="77"/>
                      <a:pt x="40" y="77"/>
                    </a:cubicBezTo>
                    <a:cubicBezTo>
                      <a:pt x="42" y="77"/>
                      <a:pt x="45" y="78"/>
                      <a:pt x="47" y="78"/>
                    </a:cubicBezTo>
                    <a:cubicBezTo>
                      <a:pt x="49" y="78"/>
                      <a:pt x="49" y="78"/>
                      <a:pt x="49" y="78"/>
                    </a:cubicBezTo>
                    <a:cubicBezTo>
                      <a:pt x="53" y="88"/>
                      <a:pt x="53" y="88"/>
                      <a:pt x="53" y="88"/>
                    </a:cubicBezTo>
                    <a:cubicBezTo>
                      <a:pt x="57" y="88"/>
                      <a:pt x="60" y="87"/>
                      <a:pt x="63" y="85"/>
                    </a:cubicBezTo>
                    <a:cubicBezTo>
                      <a:pt x="62" y="74"/>
                      <a:pt x="62" y="74"/>
                      <a:pt x="62" y="74"/>
                    </a:cubicBezTo>
                    <a:cubicBezTo>
                      <a:pt x="64" y="73"/>
                      <a:pt x="64" y="73"/>
                      <a:pt x="64" y="73"/>
                    </a:cubicBezTo>
                    <a:cubicBezTo>
                      <a:pt x="65" y="72"/>
                      <a:pt x="67" y="71"/>
                      <a:pt x="69" y="69"/>
                    </a:cubicBezTo>
                    <a:cubicBezTo>
                      <a:pt x="70" y="68"/>
                      <a:pt x="70" y="68"/>
                      <a:pt x="70" y="68"/>
                    </a:cubicBezTo>
                    <a:cubicBezTo>
                      <a:pt x="81" y="72"/>
                      <a:pt x="81" y="72"/>
                      <a:pt x="81" y="72"/>
                    </a:cubicBezTo>
                    <a:cubicBezTo>
                      <a:pt x="83" y="69"/>
                      <a:pt x="85" y="66"/>
                      <a:pt x="86" y="63"/>
                    </a:cubicBezTo>
                    <a:cubicBezTo>
                      <a:pt x="77" y="56"/>
                      <a:pt x="77" y="56"/>
                      <a:pt x="77" y="56"/>
                    </a:cubicBezTo>
                    <a:cubicBezTo>
                      <a:pt x="77" y="54"/>
                      <a:pt x="77" y="54"/>
                      <a:pt x="77" y="54"/>
                    </a:cubicBezTo>
                    <a:cubicBezTo>
                      <a:pt x="78" y="52"/>
                      <a:pt x="78" y="50"/>
                      <a:pt x="78" y="48"/>
                    </a:cubicBezTo>
                    <a:cubicBezTo>
                      <a:pt x="78" y="46"/>
                      <a:pt x="78" y="46"/>
                      <a:pt x="78" y="46"/>
                    </a:cubicBezTo>
                    <a:cubicBezTo>
                      <a:pt x="89" y="41"/>
                      <a:pt x="89" y="41"/>
                      <a:pt x="89" y="41"/>
                    </a:cubicBezTo>
                    <a:cubicBezTo>
                      <a:pt x="88" y="38"/>
                      <a:pt x="87" y="34"/>
                      <a:pt x="86" y="31"/>
                    </a:cubicBezTo>
                    <a:cubicBezTo>
                      <a:pt x="75" y="33"/>
                      <a:pt x="75" y="33"/>
                      <a:pt x="75" y="33"/>
                    </a:cubicBezTo>
                    <a:cubicBezTo>
                      <a:pt x="74" y="31"/>
                      <a:pt x="74" y="31"/>
                      <a:pt x="74" y="31"/>
                    </a:cubicBezTo>
                    <a:cubicBezTo>
                      <a:pt x="73" y="29"/>
                      <a:pt x="71" y="27"/>
                      <a:pt x="70" y="26"/>
                    </a:cubicBezTo>
                    <a:cubicBezTo>
                      <a:pt x="68" y="24"/>
                      <a:pt x="68" y="24"/>
                      <a:pt x="68" y="24"/>
                    </a:cubicBezTo>
                    <a:cubicBezTo>
                      <a:pt x="73" y="14"/>
                      <a:pt x="73" y="14"/>
                      <a:pt x="73" y="14"/>
                    </a:cubicBezTo>
                    <a:cubicBezTo>
                      <a:pt x="70" y="12"/>
                      <a:pt x="67" y="10"/>
                      <a:pt x="64" y="9"/>
                    </a:cubicBezTo>
                    <a:cubicBezTo>
                      <a:pt x="57" y="18"/>
                      <a:pt x="57" y="18"/>
                      <a:pt x="57" y="18"/>
                    </a:cubicBezTo>
                    <a:cubicBezTo>
                      <a:pt x="55" y="17"/>
                      <a:pt x="55" y="17"/>
                      <a:pt x="55" y="17"/>
                    </a:cubicBezTo>
                    <a:cubicBezTo>
                      <a:pt x="53" y="17"/>
                      <a:pt x="50" y="16"/>
                      <a:pt x="48" y="16"/>
                    </a:cubicBezTo>
                    <a:cubicBezTo>
                      <a:pt x="46" y="16"/>
                      <a:pt x="46" y="16"/>
                      <a:pt x="46" y="16"/>
                    </a:cubicBezTo>
                    <a:cubicBezTo>
                      <a:pt x="42" y="6"/>
                      <a:pt x="42" y="6"/>
                      <a:pt x="42" y="6"/>
                    </a:cubicBezTo>
                    <a:cubicBezTo>
                      <a:pt x="38" y="6"/>
                      <a:pt x="35" y="7"/>
                      <a:pt x="32" y="9"/>
                    </a:cubicBezTo>
                    <a:cubicBezTo>
                      <a:pt x="33" y="20"/>
                      <a:pt x="33" y="20"/>
                      <a:pt x="33" y="20"/>
                    </a:cubicBezTo>
                    <a:cubicBezTo>
                      <a:pt x="32" y="21"/>
                      <a:pt x="32" y="21"/>
                      <a:pt x="32" y="21"/>
                    </a:cubicBezTo>
                    <a:cubicBezTo>
                      <a:pt x="30" y="22"/>
                      <a:pt x="28" y="23"/>
                      <a:pt x="26" y="25"/>
                    </a:cubicBezTo>
                    <a:cubicBezTo>
                      <a:pt x="25" y="26"/>
                      <a:pt x="25" y="26"/>
                      <a:pt x="25" y="26"/>
                    </a:cubicBezTo>
                    <a:cubicBezTo>
                      <a:pt x="15" y="22"/>
                      <a:pt x="15" y="22"/>
                      <a:pt x="15" y="22"/>
                    </a:cubicBezTo>
                    <a:cubicBezTo>
                      <a:pt x="12" y="25"/>
                      <a:pt x="11" y="28"/>
                      <a:pt x="9" y="31"/>
                    </a:cubicBezTo>
                    <a:lnTo>
                      <a:pt x="18" y="38"/>
                    </a:lnTo>
                    <a:close/>
                    <a:moveTo>
                      <a:pt x="27" y="47"/>
                    </a:moveTo>
                    <a:cubicBezTo>
                      <a:pt x="27" y="36"/>
                      <a:pt x="36" y="27"/>
                      <a:pt x="48" y="27"/>
                    </a:cubicBezTo>
                    <a:cubicBezTo>
                      <a:pt x="59" y="27"/>
                      <a:pt x="68" y="36"/>
                      <a:pt x="68" y="47"/>
                    </a:cubicBezTo>
                    <a:cubicBezTo>
                      <a:pt x="68" y="58"/>
                      <a:pt x="59" y="68"/>
                      <a:pt x="48" y="68"/>
                    </a:cubicBezTo>
                    <a:cubicBezTo>
                      <a:pt x="36" y="68"/>
                      <a:pt x="27" y="58"/>
                      <a:pt x="27" y="47"/>
                    </a:cubicBezTo>
                    <a:close/>
                    <a:moveTo>
                      <a:pt x="62" y="47"/>
                    </a:moveTo>
                    <a:cubicBezTo>
                      <a:pt x="62" y="39"/>
                      <a:pt x="56" y="32"/>
                      <a:pt x="48" y="32"/>
                    </a:cubicBezTo>
                    <a:cubicBezTo>
                      <a:pt x="39" y="32"/>
                      <a:pt x="33" y="39"/>
                      <a:pt x="33" y="47"/>
                    </a:cubicBezTo>
                    <a:cubicBezTo>
                      <a:pt x="33" y="55"/>
                      <a:pt x="39" y="62"/>
                      <a:pt x="48" y="62"/>
                    </a:cubicBezTo>
                    <a:cubicBezTo>
                      <a:pt x="56" y="62"/>
                      <a:pt x="62" y="55"/>
                      <a:pt x="62" y="47"/>
                    </a:cubicBez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grpSp>
        <p:sp>
          <p:nvSpPr>
            <p:cNvPr id="25" name="Title 1">
              <a:extLst>
                <a:ext uri="{FF2B5EF4-FFF2-40B4-BE49-F238E27FC236}">
                  <a16:creationId xmlns:a16="http://schemas.microsoft.com/office/drawing/2014/main" xmlns="" id="{16CEA8EB-A53A-4ED2-B072-689F4F3EDB35}"/>
                </a:ext>
              </a:extLst>
            </p:cNvPr>
            <p:cNvSpPr txBox="1">
              <a:spLocks/>
            </p:cNvSpPr>
            <p:nvPr/>
          </p:nvSpPr>
          <p:spPr>
            <a:xfrm>
              <a:off x="3491470" y="3223121"/>
              <a:ext cx="1453394" cy="203411"/>
            </a:xfrm>
            <a:prstGeom prst="rect">
              <a:avLst/>
            </a:prstGeom>
          </p:spPr>
          <p:txBody>
            <a:bodyPr lIns="0" rIns="0" anchor="ct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en-US" sz="750" b="1">
                  <a:latin typeface="Open Sans" charset="0"/>
                  <a:ea typeface="Open Sans" charset="0"/>
                  <a:cs typeface="Open Sans" charset="0"/>
                </a:rPr>
                <a:t>McAfee Web Gateway Cloud Service</a:t>
              </a:r>
            </a:p>
          </p:txBody>
        </p:sp>
      </p:grpSp>
      <p:grpSp>
        <p:nvGrpSpPr>
          <p:cNvPr id="81" name="Group 80">
            <a:extLst>
              <a:ext uri="{FF2B5EF4-FFF2-40B4-BE49-F238E27FC236}">
                <a16:creationId xmlns:a16="http://schemas.microsoft.com/office/drawing/2014/main" xmlns="" id="{08049E94-C9B0-47C7-92F3-C2DBA4394D25}"/>
              </a:ext>
            </a:extLst>
          </p:cNvPr>
          <p:cNvGrpSpPr>
            <a:grpSpLocks noChangeAspect="1"/>
          </p:cNvGrpSpPr>
          <p:nvPr/>
        </p:nvGrpSpPr>
        <p:grpSpPr>
          <a:xfrm>
            <a:off x="3979124" y="2691115"/>
            <a:ext cx="260175" cy="234287"/>
            <a:chOff x="5910263" y="1697038"/>
            <a:chExt cx="319088" cy="287338"/>
          </a:xfrm>
        </p:grpSpPr>
        <p:sp>
          <p:nvSpPr>
            <p:cNvPr id="83" name="Rectangle 44">
              <a:extLst>
                <a:ext uri="{FF2B5EF4-FFF2-40B4-BE49-F238E27FC236}">
                  <a16:creationId xmlns:a16="http://schemas.microsoft.com/office/drawing/2014/main" xmlns="" id="{C7BD25BF-1BEA-4057-A4C9-A01E2A6B75E1}"/>
                </a:ext>
              </a:extLst>
            </p:cNvPr>
            <p:cNvSpPr>
              <a:spLocks noChangeArrowheads="1"/>
            </p:cNvSpPr>
            <p:nvPr/>
          </p:nvSpPr>
          <p:spPr bwMode="auto">
            <a:xfrm>
              <a:off x="6002338" y="1803400"/>
              <a:ext cx="214313" cy="139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defTabSz="342892"/>
              <a:endParaRPr lang="en-US" sz="1350">
                <a:solidFill>
                  <a:srgbClr val="53565A"/>
                </a:solidFill>
                <a:latin typeface="Open Sans"/>
              </a:endParaRPr>
            </a:p>
          </p:txBody>
        </p:sp>
        <p:sp>
          <p:nvSpPr>
            <p:cNvPr id="84" name="Freeform 45">
              <a:extLst>
                <a:ext uri="{FF2B5EF4-FFF2-40B4-BE49-F238E27FC236}">
                  <a16:creationId xmlns:a16="http://schemas.microsoft.com/office/drawing/2014/main" xmlns="" id="{7EE0BEBB-6D3C-49C7-8030-857A5B5EDAFD}"/>
                </a:ext>
              </a:extLst>
            </p:cNvPr>
            <p:cNvSpPr>
              <a:spLocks/>
            </p:cNvSpPr>
            <p:nvPr/>
          </p:nvSpPr>
          <p:spPr bwMode="auto">
            <a:xfrm>
              <a:off x="5922963" y="1711325"/>
              <a:ext cx="214313" cy="122238"/>
            </a:xfrm>
            <a:custGeom>
              <a:avLst/>
              <a:gdLst>
                <a:gd name="T0" fmla="*/ 166 w 537"/>
                <a:gd name="T1" fmla="*/ 301 h 305"/>
                <a:gd name="T2" fmla="*/ 125 w 537"/>
                <a:gd name="T3" fmla="*/ 301 h 305"/>
                <a:gd name="T4" fmla="*/ 27 w 537"/>
                <a:gd name="T5" fmla="*/ 271 h 305"/>
                <a:gd name="T6" fmla="*/ 1 w 537"/>
                <a:gd name="T7" fmla="*/ 205 h 305"/>
                <a:gd name="T8" fmla="*/ 85 w 537"/>
                <a:gd name="T9" fmla="*/ 110 h 305"/>
                <a:gd name="T10" fmla="*/ 98 w 537"/>
                <a:gd name="T11" fmla="*/ 110 h 305"/>
                <a:gd name="T12" fmla="*/ 101 w 537"/>
                <a:gd name="T13" fmla="*/ 97 h 305"/>
                <a:gd name="T14" fmla="*/ 205 w 537"/>
                <a:gd name="T15" fmla="*/ 5 h 305"/>
                <a:gd name="T16" fmla="*/ 326 w 537"/>
                <a:gd name="T17" fmla="*/ 74 h 305"/>
                <a:gd name="T18" fmla="*/ 337 w 537"/>
                <a:gd name="T19" fmla="*/ 91 h 305"/>
                <a:gd name="T20" fmla="*/ 350 w 537"/>
                <a:gd name="T21" fmla="*/ 88 h 305"/>
                <a:gd name="T22" fmla="*/ 418 w 537"/>
                <a:gd name="T23" fmla="*/ 95 h 305"/>
                <a:gd name="T24" fmla="*/ 444 w 537"/>
                <a:gd name="T25" fmla="*/ 144 h 305"/>
                <a:gd name="T26" fmla="*/ 446 w 537"/>
                <a:gd name="T27" fmla="*/ 160 h 305"/>
                <a:gd name="T28" fmla="*/ 462 w 537"/>
                <a:gd name="T29" fmla="*/ 159 h 305"/>
                <a:gd name="T30" fmla="*/ 525 w 537"/>
                <a:gd name="T31" fmla="*/ 178 h 305"/>
                <a:gd name="T32" fmla="*/ 537 w 537"/>
                <a:gd name="T33" fmla="*/ 194 h 305"/>
                <a:gd name="T34" fmla="*/ 166 w 537"/>
                <a:gd name="T35" fmla="*/ 194 h 305"/>
                <a:gd name="T36" fmla="*/ 166 w 537"/>
                <a:gd name="T37" fmla="*/ 301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37" h="305">
                  <a:moveTo>
                    <a:pt x="166" y="301"/>
                  </a:moveTo>
                  <a:cubicBezTo>
                    <a:pt x="125" y="301"/>
                    <a:pt x="125" y="301"/>
                    <a:pt x="125" y="301"/>
                  </a:cubicBezTo>
                  <a:cubicBezTo>
                    <a:pt x="124" y="301"/>
                    <a:pt x="62" y="305"/>
                    <a:pt x="27" y="271"/>
                  </a:cubicBezTo>
                  <a:cubicBezTo>
                    <a:pt x="10" y="255"/>
                    <a:pt x="1" y="234"/>
                    <a:pt x="1" y="205"/>
                  </a:cubicBezTo>
                  <a:cubicBezTo>
                    <a:pt x="1" y="201"/>
                    <a:pt x="0" y="114"/>
                    <a:pt x="85" y="110"/>
                  </a:cubicBezTo>
                  <a:cubicBezTo>
                    <a:pt x="98" y="110"/>
                    <a:pt x="98" y="110"/>
                    <a:pt x="98" y="110"/>
                  </a:cubicBezTo>
                  <a:cubicBezTo>
                    <a:pt x="101" y="97"/>
                    <a:pt x="101" y="97"/>
                    <a:pt x="101" y="97"/>
                  </a:cubicBezTo>
                  <a:cubicBezTo>
                    <a:pt x="101" y="96"/>
                    <a:pt x="120" y="11"/>
                    <a:pt x="205" y="5"/>
                  </a:cubicBezTo>
                  <a:cubicBezTo>
                    <a:pt x="280" y="0"/>
                    <a:pt x="299" y="31"/>
                    <a:pt x="326" y="74"/>
                  </a:cubicBezTo>
                  <a:cubicBezTo>
                    <a:pt x="337" y="91"/>
                    <a:pt x="337" y="91"/>
                    <a:pt x="337" y="91"/>
                  </a:cubicBezTo>
                  <a:cubicBezTo>
                    <a:pt x="350" y="88"/>
                    <a:pt x="350" y="88"/>
                    <a:pt x="350" y="88"/>
                  </a:cubicBezTo>
                  <a:cubicBezTo>
                    <a:pt x="350" y="88"/>
                    <a:pt x="391" y="76"/>
                    <a:pt x="418" y="95"/>
                  </a:cubicBezTo>
                  <a:cubicBezTo>
                    <a:pt x="432" y="104"/>
                    <a:pt x="441" y="121"/>
                    <a:pt x="444" y="144"/>
                  </a:cubicBezTo>
                  <a:cubicBezTo>
                    <a:pt x="446" y="160"/>
                    <a:pt x="446" y="160"/>
                    <a:pt x="446" y="160"/>
                  </a:cubicBezTo>
                  <a:cubicBezTo>
                    <a:pt x="462" y="159"/>
                    <a:pt x="462" y="159"/>
                    <a:pt x="462" y="159"/>
                  </a:cubicBezTo>
                  <a:cubicBezTo>
                    <a:pt x="462" y="159"/>
                    <a:pt x="501" y="157"/>
                    <a:pt x="525" y="178"/>
                  </a:cubicBezTo>
                  <a:cubicBezTo>
                    <a:pt x="530" y="183"/>
                    <a:pt x="534" y="188"/>
                    <a:pt x="537" y="194"/>
                  </a:cubicBezTo>
                  <a:cubicBezTo>
                    <a:pt x="166" y="194"/>
                    <a:pt x="166" y="194"/>
                    <a:pt x="166" y="194"/>
                  </a:cubicBezTo>
                  <a:lnTo>
                    <a:pt x="166" y="3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342892"/>
              <a:endParaRPr lang="en-US" sz="1350">
                <a:solidFill>
                  <a:srgbClr val="53565A"/>
                </a:solidFill>
                <a:latin typeface="Open Sans"/>
              </a:endParaRPr>
            </a:p>
          </p:txBody>
        </p:sp>
        <p:sp>
          <p:nvSpPr>
            <p:cNvPr id="85" name="Rectangle 46">
              <a:extLst>
                <a:ext uri="{FF2B5EF4-FFF2-40B4-BE49-F238E27FC236}">
                  <a16:creationId xmlns:a16="http://schemas.microsoft.com/office/drawing/2014/main" xmlns="" id="{B569040F-14F2-4D6E-B7D7-048613C7CA81}"/>
                </a:ext>
              </a:extLst>
            </p:cNvPr>
            <p:cNvSpPr>
              <a:spLocks noChangeArrowheads="1"/>
            </p:cNvSpPr>
            <p:nvPr/>
          </p:nvSpPr>
          <p:spPr bwMode="auto">
            <a:xfrm>
              <a:off x="6110288" y="1803400"/>
              <a:ext cx="106363" cy="139700"/>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defTabSz="342892"/>
              <a:endParaRPr lang="en-US" sz="1350">
                <a:solidFill>
                  <a:srgbClr val="53565A"/>
                </a:solidFill>
                <a:latin typeface="Open Sans"/>
              </a:endParaRPr>
            </a:p>
          </p:txBody>
        </p:sp>
        <p:sp>
          <p:nvSpPr>
            <p:cNvPr id="86" name="Freeform 47">
              <a:extLst>
                <a:ext uri="{FF2B5EF4-FFF2-40B4-BE49-F238E27FC236}">
                  <a16:creationId xmlns:a16="http://schemas.microsoft.com/office/drawing/2014/main" xmlns="" id="{BF34A805-A8AB-4440-ACAF-598F46F68B4F}"/>
                </a:ext>
              </a:extLst>
            </p:cNvPr>
            <p:cNvSpPr>
              <a:spLocks/>
            </p:cNvSpPr>
            <p:nvPr/>
          </p:nvSpPr>
          <p:spPr bwMode="auto">
            <a:xfrm>
              <a:off x="5910263" y="1697038"/>
              <a:ext cx="241300" cy="147638"/>
            </a:xfrm>
            <a:custGeom>
              <a:avLst/>
              <a:gdLst>
                <a:gd name="T0" fmla="*/ 608 w 608"/>
                <a:gd name="T1" fmla="*/ 230 h 372"/>
                <a:gd name="T2" fmla="*/ 582 w 608"/>
                <a:gd name="T3" fmla="*/ 188 h 372"/>
                <a:gd name="T4" fmla="*/ 509 w 608"/>
                <a:gd name="T5" fmla="*/ 160 h 372"/>
                <a:gd name="T6" fmla="*/ 471 w 608"/>
                <a:gd name="T7" fmla="*/ 102 h 372"/>
                <a:gd name="T8" fmla="*/ 387 w 608"/>
                <a:gd name="T9" fmla="*/ 88 h 372"/>
                <a:gd name="T10" fmla="*/ 237 w 608"/>
                <a:gd name="T11" fmla="*/ 7 h 372"/>
                <a:gd name="T12" fmla="*/ 104 w 608"/>
                <a:gd name="T13" fmla="*/ 113 h 372"/>
                <a:gd name="T14" fmla="*/ 1 w 608"/>
                <a:gd name="T15" fmla="*/ 242 h 372"/>
                <a:gd name="T16" fmla="*/ 37 w 608"/>
                <a:gd name="T17" fmla="*/ 332 h 372"/>
                <a:gd name="T18" fmla="*/ 154 w 608"/>
                <a:gd name="T19" fmla="*/ 372 h 372"/>
                <a:gd name="T20" fmla="*/ 200 w 608"/>
                <a:gd name="T21" fmla="*/ 372 h 372"/>
                <a:gd name="T22" fmla="*/ 200 w 608"/>
                <a:gd name="T23" fmla="*/ 337 h 372"/>
                <a:gd name="T24" fmla="*/ 159 w 608"/>
                <a:gd name="T25" fmla="*/ 337 h 372"/>
                <a:gd name="T26" fmla="*/ 61 w 608"/>
                <a:gd name="T27" fmla="*/ 307 h 372"/>
                <a:gd name="T28" fmla="*/ 35 w 608"/>
                <a:gd name="T29" fmla="*/ 241 h 372"/>
                <a:gd name="T30" fmla="*/ 119 w 608"/>
                <a:gd name="T31" fmla="*/ 146 h 372"/>
                <a:gd name="T32" fmla="*/ 132 w 608"/>
                <a:gd name="T33" fmla="*/ 146 h 372"/>
                <a:gd name="T34" fmla="*/ 135 w 608"/>
                <a:gd name="T35" fmla="*/ 133 h 372"/>
                <a:gd name="T36" fmla="*/ 239 w 608"/>
                <a:gd name="T37" fmla="*/ 41 h 372"/>
                <a:gd name="T38" fmla="*/ 360 w 608"/>
                <a:gd name="T39" fmla="*/ 110 h 372"/>
                <a:gd name="T40" fmla="*/ 371 w 608"/>
                <a:gd name="T41" fmla="*/ 127 h 372"/>
                <a:gd name="T42" fmla="*/ 384 w 608"/>
                <a:gd name="T43" fmla="*/ 124 h 372"/>
                <a:gd name="T44" fmla="*/ 452 w 608"/>
                <a:gd name="T45" fmla="*/ 131 h 372"/>
                <a:gd name="T46" fmla="*/ 478 w 608"/>
                <a:gd name="T47" fmla="*/ 180 h 372"/>
                <a:gd name="T48" fmla="*/ 480 w 608"/>
                <a:gd name="T49" fmla="*/ 196 h 372"/>
                <a:gd name="T50" fmla="*/ 496 w 608"/>
                <a:gd name="T51" fmla="*/ 195 h 372"/>
                <a:gd name="T52" fmla="*/ 559 w 608"/>
                <a:gd name="T53" fmla="*/ 214 h 372"/>
                <a:gd name="T54" fmla="*/ 571 w 608"/>
                <a:gd name="T55" fmla="*/ 230 h 372"/>
                <a:gd name="T56" fmla="*/ 608 w 608"/>
                <a:gd name="T57" fmla="*/ 23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08" h="372">
                  <a:moveTo>
                    <a:pt x="608" y="230"/>
                  </a:moveTo>
                  <a:cubicBezTo>
                    <a:pt x="603" y="214"/>
                    <a:pt x="595" y="199"/>
                    <a:pt x="582" y="188"/>
                  </a:cubicBezTo>
                  <a:cubicBezTo>
                    <a:pt x="559" y="167"/>
                    <a:pt x="528" y="162"/>
                    <a:pt x="509" y="160"/>
                  </a:cubicBezTo>
                  <a:cubicBezTo>
                    <a:pt x="503" y="134"/>
                    <a:pt x="490" y="115"/>
                    <a:pt x="471" y="102"/>
                  </a:cubicBezTo>
                  <a:cubicBezTo>
                    <a:pt x="442" y="82"/>
                    <a:pt x="406" y="85"/>
                    <a:pt x="387" y="88"/>
                  </a:cubicBezTo>
                  <a:cubicBezTo>
                    <a:pt x="359" y="44"/>
                    <a:pt x="329" y="0"/>
                    <a:pt x="237" y="7"/>
                  </a:cubicBezTo>
                  <a:cubicBezTo>
                    <a:pt x="157" y="12"/>
                    <a:pt x="118" y="73"/>
                    <a:pt x="104" y="113"/>
                  </a:cubicBezTo>
                  <a:cubicBezTo>
                    <a:pt x="21" y="124"/>
                    <a:pt x="0" y="201"/>
                    <a:pt x="1" y="242"/>
                  </a:cubicBezTo>
                  <a:cubicBezTo>
                    <a:pt x="1" y="279"/>
                    <a:pt x="13" y="310"/>
                    <a:pt x="37" y="332"/>
                  </a:cubicBezTo>
                  <a:cubicBezTo>
                    <a:pt x="76" y="369"/>
                    <a:pt x="133" y="372"/>
                    <a:pt x="154" y="372"/>
                  </a:cubicBezTo>
                  <a:cubicBezTo>
                    <a:pt x="157" y="372"/>
                    <a:pt x="200" y="372"/>
                    <a:pt x="200" y="372"/>
                  </a:cubicBezTo>
                  <a:cubicBezTo>
                    <a:pt x="200" y="337"/>
                    <a:pt x="200" y="337"/>
                    <a:pt x="200" y="337"/>
                  </a:cubicBezTo>
                  <a:cubicBezTo>
                    <a:pt x="159" y="337"/>
                    <a:pt x="159" y="337"/>
                    <a:pt x="159" y="337"/>
                  </a:cubicBezTo>
                  <a:cubicBezTo>
                    <a:pt x="158" y="337"/>
                    <a:pt x="96" y="341"/>
                    <a:pt x="61" y="307"/>
                  </a:cubicBezTo>
                  <a:cubicBezTo>
                    <a:pt x="44" y="291"/>
                    <a:pt x="35" y="270"/>
                    <a:pt x="35" y="241"/>
                  </a:cubicBezTo>
                  <a:cubicBezTo>
                    <a:pt x="35" y="237"/>
                    <a:pt x="34" y="150"/>
                    <a:pt x="119" y="146"/>
                  </a:cubicBezTo>
                  <a:cubicBezTo>
                    <a:pt x="132" y="146"/>
                    <a:pt x="132" y="146"/>
                    <a:pt x="132" y="146"/>
                  </a:cubicBezTo>
                  <a:cubicBezTo>
                    <a:pt x="135" y="133"/>
                    <a:pt x="135" y="133"/>
                    <a:pt x="135" y="133"/>
                  </a:cubicBezTo>
                  <a:cubicBezTo>
                    <a:pt x="135" y="132"/>
                    <a:pt x="154" y="47"/>
                    <a:pt x="239" y="41"/>
                  </a:cubicBezTo>
                  <a:cubicBezTo>
                    <a:pt x="314" y="36"/>
                    <a:pt x="333" y="67"/>
                    <a:pt x="360" y="110"/>
                  </a:cubicBezTo>
                  <a:cubicBezTo>
                    <a:pt x="371" y="127"/>
                    <a:pt x="371" y="127"/>
                    <a:pt x="371" y="127"/>
                  </a:cubicBezTo>
                  <a:cubicBezTo>
                    <a:pt x="384" y="124"/>
                    <a:pt x="384" y="124"/>
                    <a:pt x="384" y="124"/>
                  </a:cubicBezTo>
                  <a:cubicBezTo>
                    <a:pt x="384" y="124"/>
                    <a:pt x="425" y="112"/>
                    <a:pt x="452" y="131"/>
                  </a:cubicBezTo>
                  <a:cubicBezTo>
                    <a:pt x="466" y="140"/>
                    <a:pt x="475" y="157"/>
                    <a:pt x="478" y="180"/>
                  </a:cubicBezTo>
                  <a:cubicBezTo>
                    <a:pt x="480" y="196"/>
                    <a:pt x="480" y="196"/>
                    <a:pt x="480" y="196"/>
                  </a:cubicBezTo>
                  <a:cubicBezTo>
                    <a:pt x="496" y="195"/>
                    <a:pt x="496" y="195"/>
                    <a:pt x="496" y="195"/>
                  </a:cubicBezTo>
                  <a:cubicBezTo>
                    <a:pt x="496" y="195"/>
                    <a:pt x="535" y="193"/>
                    <a:pt x="559" y="214"/>
                  </a:cubicBezTo>
                  <a:cubicBezTo>
                    <a:pt x="564" y="219"/>
                    <a:pt x="568" y="224"/>
                    <a:pt x="571" y="230"/>
                  </a:cubicBezTo>
                  <a:lnTo>
                    <a:pt x="608" y="230"/>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342892"/>
              <a:endParaRPr lang="en-US" sz="1350">
                <a:solidFill>
                  <a:srgbClr val="53565A"/>
                </a:solidFill>
                <a:latin typeface="Open Sans"/>
              </a:endParaRPr>
            </a:p>
          </p:txBody>
        </p:sp>
        <p:sp>
          <p:nvSpPr>
            <p:cNvPr id="87" name="Freeform 48">
              <a:extLst>
                <a:ext uri="{FF2B5EF4-FFF2-40B4-BE49-F238E27FC236}">
                  <a16:creationId xmlns:a16="http://schemas.microsoft.com/office/drawing/2014/main" xmlns="" id="{F15D492B-E66B-4FAC-AC74-43E4AFD14F85}"/>
                </a:ext>
              </a:extLst>
            </p:cNvPr>
            <p:cNvSpPr>
              <a:spLocks noEditPoints="1"/>
            </p:cNvSpPr>
            <p:nvPr/>
          </p:nvSpPr>
          <p:spPr bwMode="auto">
            <a:xfrm>
              <a:off x="6076950" y="1825625"/>
              <a:ext cx="65088" cy="95250"/>
            </a:xfrm>
            <a:custGeom>
              <a:avLst/>
              <a:gdLst>
                <a:gd name="T0" fmla="*/ 153 w 167"/>
                <a:gd name="T1" fmla="*/ 104 h 237"/>
                <a:gd name="T2" fmla="*/ 153 w 167"/>
                <a:gd name="T3" fmla="*/ 69 h 237"/>
                <a:gd name="T4" fmla="*/ 133 w 167"/>
                <a:gd name="T5" fmla="*/ 20 h 237"/>
                <a:gd name="T6" fmla="*/ 84 w 167"/>
                <a:gd name="T7" fmla="*/ 0 h 237"/>
                <a:gd name="T8" fmla="*/ 84 w 167"/>
                <a:gd name="T9" fmla="*/ 0 h 237"/>
                <a:gd name="T10" fmla="*/ 14 w 167"/>
                <a:gd name="T11" fmla="*/ 69 h 237"/>
                <a:gd name="T12" fmla="*/ 14 w 167"/>
                <a:gd name="T13" fmla="*/ 104 h 237"/>
                <a:gd name="T14" fmla="*/ 0 w 167"/>
                <a:gd name="T15" fmla="*/ 104 h 237"/>
                <a:gd name="T16" fmla="*/ 0 w 167"/>
                <a:gd name="T17" fmla="*/ 237 h 237"/>
                <a:gd name="T18" fmla="*/ 167 w 167"/>
                <a:gd name="T19" fmla="*/ 237 h 237"/>
                <a:gd name="T20" fmla="*/ 167 w 167"/>
                <a:gd name="T21" fmla="*/ 104 h 237"/>
                <a:gd name="T22" fmla="*/ 153 w 167"/>
                <a:gd name="T23" fmla="*/ 104 h 237"/>
                <a:gd name="T24" fmla="*/ 127 w 167"/>
                <a:gd name="T25" fmla="*/ 104 h 237"/>
                <a:gd name="T26" fmla="*/ 40 w 167"/>
                <a:gd name="T27" fmla="*/ 104 h 237"/>
                <a:gd name="T28" fmla="*/ 40 w 167"/>
                <a:gd name="T29" fmla="*/ 69 h 237"/>
                <a:gd name="T30" fmla="*/ 84 w 167"/>
                <a:gd name="T31" fmla="*/ 26 h 237"/>
                <a:gd name="T32" fmla="*/ 84 w 167"/>
                <a:gd name="T33" fmla="*/ 26 h 237"/>
                <a:gd name="T34" fmla="*/ 114 w 167"/>
                <a:gd name="T35" fmla="*/ 38 h 237"/>
                <a:gd name="T36" fmla="*/ 127 w 167"/>
                <a:gd name="T37" fmla="*/ 69 h 237"/>
                <a:gd name="T38" fmla="*/ 127 w 167"/>
                <a:gd name="T39" fmla="*/ 104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7" h="237">
                  <a:moveTo>
                    <a:pt x="153" y="104"/>
                  </a:moveTo>
                  <a:cubicBezTo>
                    <a:pt x="153" y="69"/>
                    <a:pt x="153" y="69"/>
                    <a:pt x="153" y="69"/>
                  </a:cubicBezTo>
                  <a:cubicBezTo>
                    <a:pt x="153" y="51"/>
                    <a:pt x="146" y="33"/>
                    <a:pt x="133" y="20"/>
                  </a:cubicBezTo>
                  <a:cubicBezTo>
                    <a:pt x="120" y="7"/>
                    <a:pt x="102" y="0"/>
                    <a:pt x="84" y="0"/>
                  </a:cubicBezTo>
                  <a:cubicBezTo>
                    <a:pt x="84" y="0"/>
                    <a:pt x="84" y="0"/>
                    <a:pt x="84" y="0"/>
                  </a:cubicBezTo>
                  <a:cubicBezTo>
                    <a:pt x="45" y="0"/>
                    <a:pt x="14" y="31"/>
                    <a:pt x="14" y="69"/>
                  </a:cubicBezTo>
                  <a:cubicBezTo>
                    <a:pt x="14" y="104"/>
                    <a:pt x="14" y="104"/>
                    <a:pt x="14" y="104"/>
                  </a:cubicBezTo>
                  <a:cubicBezTo>
                    <a:pt x="0" y="104"/>
                    <a:pt x="0" y="104"/>
                    <a:pt x="0" y="104"/>
                  </a:cubicBezTo>
                  <a:cubicBezTo>
                    <a:pt x="0" y="237"/>
                    <a:pt x="0" y="237"/>
                    <a:pt x="0" y="237"/>
                  </a:cubicBezTo>
                  <a:cubicBezTo>
                    <a:pt x="167" y="237"/>
                    <a:pt x="167" y="237"/>
                    <a:pt x="167" y="237"/>
                  </a:cubicBezTo>
                  <a:cubicBezTo>
                    <a:pt x="167" y="104"/>
                    <a:pt x="167" y="104"/>
                    <a:pt x="167" y="104"/>
                  </a:cubicBezTo>
                  <a:lnTo>
                    <a:pt x="153" y="104"/>
                  </a:lnTo>
                  <a:close/>
                  <a:moveTo>
                    <a:pt x="127" y="104"/>
                  </a:moveTo>
                  <a:cubicBezTo>
                    <a:pt x="40" y="104"/>
                    <a:pt x="40" y="104"/>
                    <a:pt x="40" y="104"/>
                  </a:cubicBezTo>
                  <a:cubicBezTo>
                    <a:pt x="40" y="69"/>
                    <a:pt x="40" y="69"/>
                    <a:pt x="40" y="69"/>
                  </a:cubicBezTo>
                  <a:cubicBezTo>
                    <a:pt x="40" y="45"/>
                    <a:pt x="60" y="26"/>
                    <a:pt x="84" y="26"/>
                  </a:cubicBezTo>
                  <a:cubicBezTo>
                    <a:pt x="84" y="26"/>
                    <a:pt x="84" y="26"/>
                    <a:pt x="84" y="26"/>
                  </a:cubicBezTo>
                  <a:cubicBezTo>
                    <a:pt x="95" y="26"/>
                    <a:pt x="106" y="30"/>
                    <a:pt x="114" y="38"/>
                  </a:cubicBezTo>
                  <a:cubicBezTo>
                    <a:pt x="122" y="47"/>
                    <a:pt x="127" y="58"/>
                    <a:pt x="127" y="69"/>
                  </a:cubicBezTo>
                  <a:lnTo>
                    <a:pt x="127" y="104"/>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342892"/>
              <a:endParaRPr lang="en-US" sz="1350">
                <a:solidFill>
                  <a:srgbClr val="53565A"/>
                </a:solidFill>
                <a:latin typeface="Open Sans"/>
              </a:endParaRPr>
            </a:p>
          </p:txBody>
        </p:sp>
        <p:sp>
          <p:nvSpPr>
            <p:cNvPr id="88" name="Freeform 49">
              <a:extLst>
                <a:ext uri="{FF2B5EF4-FFF2-40B4-BE49-F238E27FC236}">
                  <a16:creationId xmlns:a16="http://schemas.microsoft.com/office/drawing/2014/main" xmlns="" id="{9433FED5-D32A-41D7-B389-415B91EAADFD}"/>
                </a:ext>
              </a:extLst>
            </p:cNvPr>
            <p:cNvSpPr>
              <a:spLocks noEditPoints="1"/>
            </p:cNvSpPr>
            <p:nvPr/>
          </p:nvSpPr>
          <p:spPr bwMode="auto">
            <a:xfrm>
              <a:off x="5989638" y="1789113"/>
              <a:ext cx="239713" cy="195263"/>
            </a:xfrm>
            <a:custGeom>
              <a:avLst/>
              <a:gdLst>
                <a:gd name="T0" fmla="*/ 0 w 151"/>
                <a:gd name="T1" fmla="*/ 106 h 123"/>
                <a:gd name="T2" fmla="*/ 51 w 151"/>
                <a:gd name="T3" fmla="*/ 106 h 123"/>
                <a:gd name="T4" fmla="*/ 51 w 151"/>
                <a:gd name="T5" fmla="*/ 116 h 123"/>
                <a:gd name="T6" fmla="*/ 37 w 151"/>
                <a:gd name="T7" fmla="*/ 116 h 123"/>
                <a:gd name="T8" fmla="*/ 37 w 151"/>
                <a:gd name="T9" fmla="*/ 123 h 123"/>
                <a:gd name="T10" fmla="*/ 114 w 151"/>
                <a:gd name="T11" fmla="*/ 123 h 123"/>
                <a:gd name="T12" fmla="*/ 114 w 151"/>
                <a:gd name="T13" fmla="*/ 116 h 123"/>
                <a:gd name="T14" fmla="*/ 100 w 151"/>
                <a:gd name="T15" fmla="*/ 116 h 123"/>
                <a:gd name="T16" fmla="*/ 100 w 151"/>
                <a:gd name="T17" fmla="*/ 106 h 123"/>
                <a:gd name="T18" fmla="*/ 151 w 151"/>
                <a:gd name="T19" fmla="*/ 106 h 123"/>
                <a:gd name="T20" fmla="*/ 151 w 151"/>
                <a:gd name="T21" fmla="*/ 0 h 123"/>
                <a:gd name="T22" fmla="*/ 0 w 151"/>
                <a:gd name="T23" fmla="*/ 0 h 123"/>
                <a:gd name="T24" fmla="*/ 0 w 151"/>
                <a:gd name="T25" fmla="*/ 106 h 123"/>
                <a:gd name="T26" fmla="*/ 8 w 151"/>
                <a:gd name="T27" fmla="*/ 97 h 123"/>
                <a:gd name="T28" fmla="*/ 8 w 151"/>
                <a:gd name="T29" fmla="*/ 9 h 123"/>
                <a:gd name="T30" fmla="*/ 143 w 151"/>
                <a:gd name="T31" fmla="*/ 9 h 123"/>
                <a:gd name="T32" fmla="*/ 143 w 151"/>
                <a:gd name="T33" fmla="*/ 97 h 123"/>
                <a:gd name="T34" fmla="*/ 8 w 151"/>
                <a:gd name="T35" fmla="*/ 97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1" h="123">
                  <a:moveTo>
                    <a:pt x="0" y="106"/>
                  </a:moveTo>
                  <a:lnTo>
                    <a:pt x="51" y="106"/>
                  </a:lnTo>
                  <a:lnTo>
                    <a:pt x="51" y="116"/>
                  </a:lnTo>
                  <a:lnTo>
                    <a:pt x="37" y="116"/>
                  </a:lnTo>
                  <a:lnTo>
                    <a:pt x="37" y="123"/>
                  </a:lnTo>
                  <a:lnTo>
                    <a:pt x="114" y="123"/>
                  </a:lnTo>
                  <a:lnTo>
                    <a:pt x="114" y="116"/>
                  </a:lnTo>
                  <a:lnTo>
                    <a:pt x="100" y="116"/>
                  </a:lnTo>
                  <a:lnTo>
                    <a:pt x="100" y="106"/>
                  </a:lnTo>
                  <a:lnTo>
                    <a:pt x="151" y="106"/>
                  </a:lnTo>
                  <a:lnTo>
                    <a:pt x="151" y="0"/>
                  </a:lnTo>
                  <a:lnTo>
                    <a:pt x="0" y="0"/>
                  </a:lnTo>
                  <a:lnTo>
                    <a:pt x="0" y="106"/>
                  </a:lnTo>
                  <a:close/>
                  <a:moveTo>
                    <a:pt x="8" y="97"/>
                  </a:moveTo>
                  <a:lnTo>
                    <a:pt x="8" y="9"/>
                  </a:lnTo>
                  <a:lnTo>
                    <a:pt x="143" y="9"/>
                  </a:lnTo>
                  <a:lnTo>
                    <a:pt x="143" y="97"/>
                  </a:lnTo>
                  <a:lnTo>
                    <a:pt x="8" y="97"/>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342892"/>
              <a:endParaRPr lang="en-US" sz="1350">
                <a:solidFill>
                  <a:srgbClr val="53565A"/>
                </a:solidFill>
                <a:latin typeface="Open Sans"/>
              </a:endParaRPr>
            </a:p>
          </p:txBody>
        </p:sp>
      </p:grpSp>
      <p:grpSp>
        <p:nvGrpSpPr>
          <p:cNvPr id="8" name="Group 7">
            <a:extLst>
              <a:ext uri="{FF2B5EF4-FFF2-40B4-BE49-F238E27FC236}">
                <a16:creationId xmlns:a16="http://schemas.microsoft.com/office/drawing/2014/main" xmlns="" id="{FFCEAB7D-940D-4C8A-9243-DB153D561326}"/>
              </a:ext>
            </a:extLst>
          </p:cNvPr>
          <p:cNvGrpSpPr/>
          <p:nvPr/>
        </p:nvGrpSpPr>
        <p:grpSpPr>
          <a:xfrm>
            <a:off x="5191037" y="2147709"/>
            <a:ext cx="285118" cy="290209"/>
            <a:chOff x="-1402854" y="1852704"/>
            <a:chExt cx="742617" cy="755878"/>
          </a:xfrm>
        </p:grpSpPr>
        <p:grpSp>
          <p:nvGrpSpPr>
            <p:cNvPr id="327" name="Group 4">
              <a:extLst>
                <a:ext uri="{FF2B5EF4-FFF2-40B4-BE49-F238E27FC236}">
                  <a16:creationId xmlns:a16="http://schemas.microsoft.com/office/drawing/2014/main" xmlns="" id="{F9A5CF35-2A86-49CB-B1E0-C8BBC825085B}"/>
                </a:ext>
              </a:extLst>
            </p:cNvPr>
            <p:cNvGrpSpPr>
              <a:grpSpLocks noChangeAspect="1"/>
            </p:cNvGrpSpPr>
            <p:nvPr/>
          </p:nvGrpSpPr>
          <p:grpSpPr bwMode="auto">
            <a:xfrm>
              <a:off x="-1402854" y="1852704"/>
              <a:ext cx="380026" cy="380624"/>
              <a:chOff x="2244" y="983"/>
              <a:chExt cx="1272" cy="1274"/>
            </a:xfrm>
          </p:grpSpPr>
          <p:sp>
            <p:nvSpPr>
              <p:cNvPr id="328" name="Rectangle 5">
                <a:extLst>
                  <a:ext uri="{FF2B5EF4-FFF2-40B4-BE49-F238E27FC236}">
                    <a16:creationId xmlns:a16="http://schemas.microsoft.com/office/drawing/2014/main" xmlns="" id="{49834B42-396B-4117-9020-6AE4BF00BF50}"/>
                  </a:ext>
                </a:extLst>
              </p:cNvPr>
              <p:cNvSpPr>
                <a:spLocks noChangeArrowheads="1"/>
              </p:cNvSpPr>
              <p:nvPr/>
            </p:nvSpPr>
            <p:spPr bwMode="auto">
              <a:xfrm>
                <a:off x="2290" y="1010"/>
                <a:ext cx="602" cy="12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329" name="Rectangle 5">
                <a:extLst>
                  <a:ext uri="{FF2B5EF4-FFF2-40B4-BE49-F238E27FC236}">
                    <a16:creationId xmlns:a16="http://schemas.microsoft.com/office/drawing/2014/main" xmlns="" id="{1F982179-4BA9-47E8-B0F0-72B627E66237}"/>
                  </a:ext>
                </a:extLst>
              </p:cNvPr>
              <p:cNvSpPr>
                <a:spLocks noChangeArrowheads="1"/>
              </p:cNvSpPr>
              <p:nvPr/>
            </p:nvSpPr>
            <p:spPr bwMode="auto">
              <a:xfrm>
                <a:off x="2887" y="1010"/>
                <a:ext cx="602" cy="1220"/>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330" name="Freeform 6">
                <a:extLst>
                  <a:ext uri="{FF2B5EF4-FFF2-40B4-BE49-F238E27FC236}">
                    <a16:creationId xmlns:a16="http://schemas.microsoft.com/office/drawing/2014/main" xmlns="" id="{539C1C88-A087-4BBC-BC18-3D76000425A8}"/>
                  </a:ext>
                </a:extLst>
              </p:cNvPr>
              <p:cNvSpPr>
                <a:spLocks noEditPoints="1"/>
              </p:cNvSpPr>
              <p:nvPr/>
            </p:nvSpPr>
            <p:spPr bwMode="auto">
              <a:xfrm>
                <a:off x="2244" y="983"/>
                <a:ext cx="1272" cy="1274"/>
              </a:xfrm>
              <a:custGeom>
                <a:avLst/>
                <a:gdLst>
                  <a:gd name="T0" fmla="*/ 1272 w 1272"/>
                  <a:gd name="T1" fmla="*/ 1274 h 1274"/>
                  <a:gd name="T2" fmla="*/ 0 w 1272"/>
                  <a:gd name="T3" fmla="*/ 1274 h 1274"/>
                  <a:gd name="T4" fmla="*/ 0 w 1272"/>
                  <a:gd name="T5" fmla="*/ 0 h 1274"/>
                  <a:gd name="T6" fmla="*/ 1272 w 1272"/>
                  <a:gd name="T7" fmla="*/ 0 h 1274"/>
                  <a:gd name="T8" fmla="*/ 1272 w 1272"/>
                  <a:gd name="T9" fmla="*/ 1274 h 1274"/>
                  <a:gd name="T10" fmla="*/ 60 w 1272"/>
                  <a:gd name="T11" fmla="*/ 1214 h 1274"/>
                  <a:gd name="T12" fmla="*/ 1212 w 1272"/>
                  <a:gd name="T13" fmla="*/ 1214 h 1274"/>
                  <a:gd name="T14" fmla="*/ 1212 w 1272"/>
                  <a:gd name="T15" fmla="*/ 60 h 1274"/>
                  <a:gd name="T16" fmla="*/ 60 w 1272"/>
                  <a:gd name="T17" fmla="*/ 60 h 1274"/>
                  <a:gd name="T18" fmla="*/ 60 w 1272"/>
                  <a:gd name="T19" fmla="*/ 1214 h 1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72" h="1274">
                    <a:moveTo>
                      <a:pt x="1272" y="1274"/>
                    </a:moveTo>
                    <a:lnTo>
                      <a:pt x="0" y="1274"/>
                    </a:lnTo>
                    <a:lnTo>
                      <a:pt x="0" y="0"/>
                    </a:lnTo>
                    <a:lnTo>
                      <a:pt x="1272" y="0"/>
                    </a:lnTo>
                    <a:lnTo>
                      <a:pt x="1272" y="1274"/>
                    </a:lnTo>
                    <a:close/>
                    <a:moveTo>
                      <a:pt x="60" y="1214"/>
                    </a:moveTo>
                    <a:lnTo>
                      <a:pt x="1212" y="1214"/>
                    </a:lnTo>
                    <a:lnTo>
                      <a:pt x="1212" y="60"/>
                    </a:lnTo>
                    <a:lnTo>
                      <a:pt x="60" y="60"/>
                    </a:lnTo>
                    <a:lnTo>
                      <a:pt x="60" y="121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331" name="Freeform 7">
                <a:extLst>
                  <a:ext uri="{FF2B5EF4-FFF2-40B4-BE49-F238E27FC236}">
                    <a16:creationId xmlns:a16="http://schemas.microsoft.com/office/drawing/2014/main" xmlns="" id="{8CE5011A-986A-40E5-8ADE-7617C4AA7BDC}"/>
                  </a:ext>
                </a:extLst>
              </p:cNvPr>
              <p:cNvSpPr>
                <a:spLocks/>
              </p:cNvSpPr>
              <p:nvPr/>
            </p:nvSpPr>
            <p:spPr bwMode="auto">
              <a:xfrm>
                <a:off x="2887" y="1607"/>
                <a:ext cx="408" cy="268"/>
              </a:xfrm>
              <a:custGeom>
                <a:avLst/>
                <a:gdLst>
                  <a:gd name="T0" fmla="*/ 274 w 408"/>
                  <a:gd name="T1" fmla="*/ 0 h 268"/>
                  <a:gd name="T2" fmla="*/ 234 w 408"/>
                  <a:gd name="T3" fmla="*/ 40 h 268"/>
                  <a:gd name="T4" fmla="*/ 301 w 408"/>
                  <a:gd name="T5" fmla="*/ 107 h 268"/>
                  <a:gd name="T6" fmla="*/ 0 w 408"/>
                  <a:gd name="T7" fmla="*/ 107 h 268"/>
                  <a:gd name="T8" fmla="*/ 0 w 408"/>
                  <a:gd name="T9" fmla="*/ 167 h 268"/>
                  <a:gd name="T10" fmla="*/ 301 w 408"/>
                  <a:gd name="T11" fmla="*/ 167 h 268"/>
                  <a:gd name="T12" fmla="*/ 234 w 408"/>
                  <a:gd name="T13" fmla="*/ 228 h 268"/>
                  <a:gd name="T14" fmla="*/ 274 w 408"/>
                  <a:gd name="T15" fmla="*/ 268 h 268"/>
                  <a:gd name="T16" fmla="*/ 408 w 408"/>
                  <a:gd name="T17" fmla="*/ 134 h 268"/>
                  <a:gd name="T18" fmla="*/ 274 w 408"/>
                  <a:gd name="T19" fmla="*/ 0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8" h="268">
                    <a:moveTo>
                      <a:pt x="274" y="0"/>
                    </a:moveTo>
                    <a:lnTo>
                      <a:pt x="234" y="40"/>
                    </a:lnTo>
                    <a:lnTo>
                      <a:pt x="301" y="107"/>
                    </a:lnTo>
                    <a:lnTo>
                      <a:pt x="0" y="107"/>
                    </a:lnTo>
                    <a:lnTo>
                      <a:pt x="0" y="167"/>
                    </a:lnTo>
                    <a:lnTo>
                      <a:pt x="301" y="167"/>
                    </a:lnTo>
                    <a:lnTo>
                      <a:pt x="234" y="228"/>
                    </a:lnTo>
                    <a:lnTo>
                      <a:pt x="274" y="268"/>
                    </a:lnTo>
                    <a:lnTo>
                      <a:pt x="408" y="134"/>
                    </a:lnTo>
                    <a:lnTo>
                      <a:pt x="27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332" name="Freeform 8">
                <a:extLst>
                  <a:ext uri="{FF2B5EF4-FFF2-40B4-BE49-F238E27FC236}">
                    <a16:creationId xmlns:a16="http://schemas.microsoft.com/office/drawing/2014/main" xmlns="" id="{D3D29D71-2FFC-49E2-9593-4F995D1262A4}"/>
                  </a:ext>
                </a:extLst>
              </p:cNvPr>
              <p:cNvSpPr>
                <a:spLocks/>
              </p:cNvSpPr>
              <p:nvPr/>
            </p:nvSpPr>
            <p:spPr bwMode="auto">
              <a:xfrm>
                <a:off x="2472" y="1855"/>
                <a:ext cx="415" cy="268"/>
              </a:xfrm>
              <a:custGeom>
                <a:avLst/>
                <a:gdLst>
                  <a:gd name="T0" fmla="*/ 415 w 415"/>
                  <a:gd name="T1" fmla="*/ 107 h 268"/>
                  <a:gd name="T2" fmla="*/ 107 w 415"/>
                  <a:gd name="T3" fmla="*/ 107 h 268"/>
                  <a:gd name="T4" fmla="*/ 174 w 415"/>
                  <a:gd name="T5" fmla="*/ 40 h 268"/>
                  <a:gd name="T6" fmla="*/ 134 w 415"/>
                  <a:gd name="T7" fmla="*/ 0 h 268"/>
                  <a:gd name="T8" fmla="*/ 0 w 415"/>
                  <a:gd name="T9" fmla="*/ 134 h 268"/>
                  <a:gd name="T10" fmla="*/ 134 w 415"/>
                  <a:gd name="T11" fmla="*/ 268 h 268"/>
                  <a:gd name="T12" fmla="*/ 174 w 415"/>
                  <a:gd name="T13" fmla="*/ 228 h 268"/>
                  <a:gd name="T14" fmla="*/ 107 w 415"/>
                  <a:gd name="T15" fmla="*/ 161 h 268"/>
                  <a:gd name="T16" fmla="*/ 415 w 415"/>
                  <a:gd name="T17" fmla="*/ 161 h 268"/>
                  <a:gd name="T18" fmla="*/ 415 w 415"/>
                  <a:gd name="T19" fmla="*/ 107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5" h="268">
                    <a:moveTo>
                      <a:pt x="415" y="107"/>
                    </a:moveTo>
                    <a:lnTo>
                      <a:pt x="107" y="107"/>
                    </a:lnTo>
                    <a:lnTo>
                      <a:pt x="174" y="40"/>
                    </a:lnTo>
                    <a:lnTo>
                      <a:pt x="134" y="0"/>
                    </a:lnTo>
                    <a:lnTo>
                      <a:pt x="0" y="134"/>
                    </a:lnTo>
                    <a:lnTo>
                      <a:pt x="134" y="268"/>
                    </a:lnTo>
                    <a:lnTo>
                      <a:pt x="174" y="228"/>
                    </a:lnTo>
                    <a:lnTo>
                      <a:pt x="107" y="161"/>
                    </a:lnTo>
                    <a:lnTo>
                      <a:pt x="415" y="161"/>
                    </a:lnTo>
                    <a:lnTo>
                      <a:pt x="415" y="10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333" name="Freeform 9">
                <a:extLst>
                  <a:ext uri="{FF2B5EF4-FFF2-40B4-BE49-F238E27FC236}">
                    <a16:creationId xmlns:a16="http://schemas.microsoft.com/office/drawing/2014/main" xmlns="" id="{C5215E9F-EAF6-44DC-91E5-0CB0D373F47A}"/>
                  </a:ext>
                </a:extLst>
              </p:cNvPr>
              <p:cNvSpPr>
                <a:spLocks/>
              </p:cNvSpPr>
              <p:nvPr/>
            </p:nvSpPr>
            <p:spPr bwMode="auto">
              <a:xfrm>
                <a:off x="2472" y="1365"/>
                <a:ext cx="415" cy="268"/>
              </a:xfrm>
              <a:custGeom>
                <a:avLst/>
                <a:gdLst>
                  <a:gd name="T0" fmla="*/ 415 w 415"/>
                  <a:gd name="T1" fmla="*/ 101 h 268"/>
                  <a:gd name="T2" fmla="*/ 107 w 415"/>
                  <a:gd name="T3" fmla="*/ 101 h 268"/>
                  <a:gd name="T4" fmla="*/ 174 w 415"/>
                  <a:gd name="T5" fmla="*/ 40 h 268"/>
                  <a:gd name="T6" fmla="*/ 134 w 415"/>
                  <a:gd name="T7" fmla="*/ 0 h 268"/>
                  <a:gd name="T8" fmla="*/ 0 w 415"/>
                  <a:gd name="T9" fmla="*/ 134 h 268"/>
                  <a:gd name="T10" fmla="*/ 134 w 415"/>
                  <a:gd name="T11" fmla="*/ 268 h 268"/>
                  <a:gd name="T12" fmla="*/ 174 w 415"/>
                  <a:gd name="T13" fmla="*/ 228 h 268"/>
                  <a:gd name="T14" fmla="*/ 107 w 415"/>
                  <a:gd name="T15" fmla="*/ 161 h 268"/>
                  <a:gd name="T16" fmla="*/ 415 w 415"/>
                  <a:gd name="T17" fmla="*/ 161 h 268"/>
                  <a:gd name="T18" fmla="*/ 415 w 415"/>
                  <a:gd name="T19" fmla="*/ 101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5" h="268">
                    <a:moveTo>
                      <a:pt x="415" y="101"/>
                    </a:moveTo>
                    <a:lnTo>
                      <a:pt x="107" y="101"/>
                    </a:lnTo>
                    <a:lnTo>
                      <a:pt x="174" y="40"/>
                    </a:lnTo>
                    <a:lnTo>
                      <a:pt x="134" y="0"/>
                    </a:lnTo>
                    <a:lnTo>
                      <a:pt x="0" y="134"/>
                    </a:lnTo>
                    <a:lnTo>
                      <a:pt x="134" y="268"/>
                    </a:lnTo>
                    <a:lnTo>
                      <a:pt x="174" y="228"/>
                    </a:lnTo>
                    <a:lnTo>
                      <a:pt x="107" y="161"/>
                    </a:lnTo>
                    <a:lnTo>
                      <a:pt x="415" y="161"/>
                    </a:lnTo>
                    <a:lnTo>
                      <a:pt x="415" y="101"/>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334" name="Freeform 10">
                <a:extLst>
                  <a:ext uri="{FF2B5EF4-FFF2-40B4-BE49-F238E27FC236}">
                    <a16:creationId xmlns:a16="http://schemas.microsoft.com/office/drawing/2014/main" xmlns="" id="{4D76CA6F-7645-4BD6-972E-10B9A2689651}"/>
                  </a:ext>
                </a:extLst>
              </p:cNvPr>
              <p:cNvSpPr>
                <a:spLocks/>
              </p:cNvSpPr>
              <p:nvPr/>
            </p:nvSpPr>
            <p:spPr bwMode="auto">
              <a:xfrm>
                <a:off x="2887" y="1117"/>
                <a:ext cx="408" cy="268"/>
              </a:xfrm>
              <a:custGeom>
                <a:avLst/>
                <a:gdLst>
                  <a:gd name="T0" fmla="*/ 274 w 408"/>
                  <a:gd name="T1" fmla="*/ 0 h 268"/>
                  <a:gd name="T2" fmla="*/ 234 w 408"/>
                  <a:gd name="T3" fmla="*/ 40 h 268"/>
                  <a:gd name="T4" fmla="*/ 301 w 408"/>
                  <a:gd name="T5" fmla="*/ 107 h 268"/>
                  <a:gd name="T6" fmla="*/ 0 w 408"/>
                  <a:gd name="T7" fmla="*/ 107 h 268"/>
                  <a:gd name="T8" fmla="*/ 0 w 408"/>
                  <a:gd name="T9" fmla="*/ 161 h 268"/>
                  <a:gd name="T10" fmla="*/ 301 w 408"/>
                  <a:gd name="T11" fmla="*/ 161 h 268"/>
                  <a:gd name="T12" fmla="*/ 234 w 408"/>
                  <a:gd name="T13" fmla="*/ 228 h 268"/>
                  <a:gd name="T14" fmla="*/ 274 w 408"/>
                  <a:gd name="T15" fmla="*/ 268 h 268"/>
                  <a:gd name="T16" fmla="*/ 408 w 408"/>
                  <a:gd name="T17" fmla="*/ 134 h 268"/>
                  <a:gd name="T18" fmla="*/ 274 w 408"/>
                  <a:gd name="T19" fmla="*/ 0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8" h="268">
                    <a:moveTo>
                      <a:pt x="274" y="0"/>
                    </a:moveTo>
                    <a:lnTo>
                      <a:pt x="234" y="40"/>
                    </a:lnTo>
                    <a:lnTo>
                      <a:pt x="301" y="107"/>
                    </a:lnTo>
                    <a:lnTo>
                      <a:pt x="0" y="107"/>
                    </a:lnTo>
                    <a:lnTo>
                      <a:pt x="0" y="161"/>
                    </a:lnTo>
                    <a:lnTo>
                      <a:pt x="301" y="161"/>
                    </a:lnTo>
                    <a:lnTo>
                      <a:pt x="234" y="228"/>
                    </a:lnTo>
                    <a:lnTo>
                      <a:pt x="274" y="268"/>
                    </a:lnTo>
                    <a:lnTo>
                      <a:pt x="408" y="134"/>
                    </a:lnTo>
                    <a:lnTo>
                      <a:pt x="27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315" name="Group 314">
              <a:extLst>
                <a:ext uri="{FF2B5EF4-FFF2-40B4-BE49-F238E27FC236}">
                  <a16:creationId xmlns:a16="http://schemas.microsoft.com/office/drawing/2014/main" xmlns="" id="{180A3D0F-E6FB-4015-83EA-C8A5314BCC9B}"/>
                </a:ext>
              </a:extLst>
            </p:cNvPr>
            <p:cNvGrpSpPr/>
            <p:nvPr/>
          </p:nvGrpSpPr>
          <p:grpSpPr>
            <a:xfrm>
              <a:off x="-1182785" y="2103592"/>
              <a:ext cx="522548" cy="425653"/>
              <a:chOff x="10430940" y="4557528"/>
              <a:chExt cx="260607" cy="212283"/>
            </a:xfrm>
          </p:grpSpPr>
          <p:sp>
            <p:nvSpPr>
              <p:cNvPr id="321" name="Rectangle 44">
                <a:extLst>
                  <a:ext uri="{FF2B5EF4-FFF2-40B4-BE49-F238E27FC236}">
                    <a16:creationId xmlns:a16="http://schemas.microsoft.com/office/drawing/2014/main" xmlns="" id="{64BA6A0A-9372-4E35-99CF-C4D05B8562FC}"/>
                  </a:ext>
                </a:extLst>
              </p:cNvPr>
              <p:cNvSpPr>
                <a:spLocks noChangeArrowheads="1"/>
              </p:cNvSpPr>
              <p:nvPr/>
            </p:nvSpPr>
            <p:spPr bwMode="auto">
              <a:xfrm>
                <a:off x="10444747" y="4573061"/>
                <a:ext cx="232993" cy="15187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defTabSz="342892"/>
                <a:endParaRPr lang="en-US" sz="1350">
                  <a:solidFill>
                    <a:srgbClr val="53565A"/>
                  </a:solidFill>
                  <a:latin typeface="Open Sans"/>
                </a:endParaRPr>
              </a:p>
            </p:txBody>
          </p:sp>
          <p:sp>
            <p:nvSpPr>
              <p:cNvPr id="322" name="Rectangle 46">
                <a:extLst>
                  <a:ext uri="{FF2B5EF4-FFF2-40B4-BE49-F238E27FC236}">
                    <a16:creationId xmlns:a16="http://schemas.microsoft.com/office/drawing/2014/main" xmlns="" id="{2A1F995E-7D95-47E4-92D1-6A1BD2B343DD}"/>
                  </a:ext>
                </a:extLst>
              </p:cNvPr>
              <p:cNvSpPr>
                <a:spLocks noChangeArrowheads="1"/>
              </p:cNvSpPr>
              <p:nvPr/>
            </p:nvSpPr>
            <p:spPr bwMode="auto">
              <a:xfrm>
                <a:off x="10562106" y="4573061"/>
                <a:ext cx="115634" cy="151877"/>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defTabSz="342892"/>
                <a:endParaRPr lang="en-US" sz="1350">
                  <a:solidFill>
                    <a:srgbClr val="53565A"/>
                  </a:solidFill>
                  <a:latin typeface="Open Sans"/>
                </a:endParaRPr>
              </a:p>
            </p:txBody>
          </p:sp>
          <p:sp>
            <p:nvSpPr>
              <p:cNvPr id="323" name="Freeform 49">
                <a:extLst>
                  <a:ext uri="{FF2B5EF4-FFF2-40B4-BE49-F238E27FC236}">
                    <a16:creationId xmlns:a16="http://schemas.microsoft.com/office/drawing/2014/main" xmlns="" id="{2AF4D6AB-3D9E-4FDA-B931-E2C624DF20CA}"/>
                  </a:ext>
                </a:extLst>
              </p:cNvPr>
              <p:cNvSpPr>
                <a:spLocks noEditPoints="1"/>
              </p:cNvSpPr>
              <p:nvPr/>
            </p:nvSpPr>
            <p:spPr bwMode="auto">
              <a:xfrm>
                <a:off x="10430940" y="4557528"/>
                <a:ext cx="260607" cy="212283"/>
              </a:xfrm>
              <a:custGeom>
                <a:avLst/>
                <a:gdLst>
                  <a:gd name="T0" fmla="*/ 0 w 151"/>
                  <a:gd name="T1" fmla="*/ 106 h 123"/>
                  <a:gd name="T2" fmla="*/ 51 w 151"/>
                  <a:gd name="T3" fmla="*/ 106 h 123"/>
                  <a:gd name="T4" fmla="*/ 51 w 151"/>
                  <a:gd name="T5" fmla="*/ 116 h 123"/>
                  <a:gd name="T6" fmla="*/ 37 w 151"/>
                  <a:gd name="T7" fmla="*/ 116 h 123"/>
                  <a:gd name="T8" fmla="*/ 37 w 151"/>
                  <a:gd name="T9" fmla="*/ 123 h 123"/>
                  <a:gd name="T10" fmla="*/ 114 w 151"/>
                  <a:gd name="T11" fmla="*/ 123 h 123"/>
                  <a:gd name="T12" fmla="*/ 114 w 151"/>
                  <a:gd name="T13" fmla="*/ 116 h 123"/>
                  <a:gd name="T14" fmla="*/ 100 w 151"/>
                  <a:gd name="T15" fmla="*/ 116 h 123"/>
                  <a:gd name="T16" fmla="*/ 100 w 151"/>
                  <a:gd name="T17" fmla="*/ 106 h 123"/>
                  <a:gd name="T18" fmla="*/ 151 w 151"/>
                  <a:gd name="T19" fmla="*/ 106 h 123"/>
                  <a:gd name="T20" fmla="*/ 151 w 151"/>
                  <a:gd name="T21" fmla="*/ 0 h 123"/>
                  <a:gd name="T22" fmla="*/ 0 w 151"/>
                  <a:gd name="T23" fmla="*/ 0 h 123"/>
                  <a:gd name="T24" fmla="*/ 0 w 151"/>
                  <a:gd name="T25" fmla="*/ 106 h 123"/>
                  <a:gd name="T26" fmla="*/ 8 w 151"/>
                  <a:gd name="T27" fmla="*/ 97 h 123"/>
                  <a:gd name="T28" fmla="*/ 8 w 151"/>
                  <a:gd name="T29" fmla="*/ 9 h 123"/>
                  <a:gd name="T30" fmla="*/ 143 w 151"/>
                  <a:gd name="T31" fmla="*/ 9 h 123"/>
                  <a:gd name="T32" fmla="*/ 143 w 151"/>
                  <a:gd name="T33" fmla="*/ 97 h 123"/>
                  <a:gd name="T34" fmla="*/ 8 w 151"/>
                  <a:gd name="T35" fmla="*/ 97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1" h="123">
                    <a:moveTo>
                      <a:pt x="0" y="106"/>
                    </a:moveTo>
                    <a:lnTo>
                      <a:pt x="51" y="106"/>
                    </a:lnTo>
                    <a:lnTo>
                      <a:pt x="51" y="116"/>
                    </a:lnTo>
                    <a:lnTo>
                      <a:pt x="37" y="116"/>
                    </a:lnTo>
                    <a:lnTo>
                      <a:pt x="37" y="123"/>
                    </a:lnTo>
                    <a:lnTo>
                      <a:pt x="114" y="123"/>
                    </a:lnTo>
                    <a:lnTo>
                      <a:pt x="114" y="116"/>
                    </a:lnTo>
                    <a:lnTo>
                      <a:pt x="100" y="116"/>
                    </a:lnTo>
                    <a:lnTo>
                      <a:pt x="100" y="106"/>
                    </a:lnTo>
                    <a:lnTo>
                      <a:pt x="151" y="106"/>
                    </a:lnTo>
                    <a:lnTo>
                      <a:pt x="151" y="0"/>
                    </a:lnTo>
                    <a:lnTo>
                      <a:pt x="0" y="0"/>
                    </a:lnTo>
                    <a:lnTo>
                      <a:pt x="0" y="106"/>
                    </a:lnTo>
                    <a:close/>
                    <a:moveTo>
                      <a:pt x="8" y="97"/>
                    </a:moveTo>
                    <a:lnTo>
                      <a:pt x="8" y="9"/>
                    </a:lnTo>
                    <a:lnTo>
                      <a:pt x="143" y="9"/>
                    </a:lnTo>
                    <a:lnTo>
                      <a:pt x="143" y="97"/>
                    </a:lnTo>
                    <a:lnTo>
                      <a:pt x="8" y="97"/>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defTabSz="342892"/>
                <a:endParaRPr lang="en-US" sz="1350">
                  <a:solidFill>
                    <a:srgbClr val="53565A"/>
                  </a:solidFill>
                  <a:latin typeface="Open Sans"/>
                </a:endParaRPr>
              </a:p>
            </p:txBody>
          </p:sp>
        </p:grpSp>
        <p:grpSp>
          <p:nvGrpSpPr>
            <p:cNvPr id="316" name="Group 13">
              <a:extLst>
                <a:ext uri="{FF2B5EF4-FFF2-40B4-BE49-F238E27FC236}">
                  <a16:creationId xmlns:a16="http://schemas.microsoft.com/office/drawing/2014/main" xmlns="" id="{31060922-EEAC-43C3-92A0-06ECFBDA1086}"/>
                </a:ext>
              </a:extLst>
            </p:cNvPr>
            <p:cNvGrpSpPr>
              <a:grpSpLocks noChangeAspect="1"/>
            </p:cNvGrpSpPr>
            <p:nvPr/>
          </p:nvGrpSpPr>
          <p:grpSpPr bwMode="auto">
            <a:xfrm>
              <a:off x="-1375667" y="2264982"/>
              <a:ext cx="343341" cy="343600"/>
              <a:chOff x="1261" y="592"/>
              <a:chExt cx="2646" cy="2648"/>
            </a:xfrm>
          </p:grpSpPr>
          <p:sp>
            <p:nvSpPr>
              <p:cNvPr id="317" name="Freeform 14">
                <a:extLst>
                  <a:ext uri="{FF2B5EF4-FFF2-40B4-BE49-F238E27FC236}">
                    <a16:creationId xmlns:a16="http://schemas.microsoft.com/office/drawing/2014/main" xmlns="" id="{C9383901-C187-4420-88AC-F2617B3AFD88}"/>
                  </a:ext>
                </a:extLst>
              </p:cNvPr>
              <p:cNvSpPr>
                <a:spLocks/>
              </p:cNvSpPr>
              <p:nvPr/>
            </p:nvSpPr>
            <p:spPr bwMode="auto">
              <a:xfrm>
                <a:off x="2584" y="653"/>
                <a:ext cx="1262" cy="2526"/>
              </a:xfrm>
              <a:custGeom>
                <a:avLst/>
                <a:gdLst>
                  <a:gd name="T0" fmla="*/ 0 w 375"/>
                  <a:gd name="T1" fmla="*/ 0 h 750"/>
                  <a:gd name="T2" fmla="*/ 0 w 375"/>
                  <a:gd name="T3" fmla="*/ 402 h 750"/>
                  <a:gd name="T4" fmla="*/ 41 w 375"/>
                  <a:gd name="T5" fmla="*/ 381 h 750"/>
                  <a:gd name="T6" fmla="*/ 185 w 375"/>
                  <a:gd name="T7" fmla="*/ 462 h 750"/>
                  <a:gd name="T8" fmla="*/ 104 w 375"/>
                  <a:gd name="T9" fmla="*/ 606 h 750"/>
                  <a:gd name="T10" fmla="*/ 0 w 375"/>
                  <a:gd name="T11" fmla="*/ 585 h 750"/>
                  <a:gd name="T12" fmla="*/ 0 w 375"/>
                  <a:gd name="T13" fmla="*/ 750 h 750"/>
                  <a:gd name="T14" fmla="*/ 375 w 375"/>
                  <a:gd name="T15" fmla="*/ 375 h 750"/>
                  <a:gd name="T16" fmla="*/ 0 w 375"/>
                  <a:gd name="T17" fmla="*/ 0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5" h="750">
                    <a:moveTo>
                      <a:pt x="0" y="0"/>
                    </a:moveTo>
                    <a:cubicBezTo>
                      <a:pt x="0" y="402"/>
                      <a:pt x="0" y="402"/>
                      <a:pt x="0" y="402"/>
                    </a:cubicBezTo>
                    <a:cubicBezTo>
                      <a:pt x="12" y="393"/>
                      <a:pt x="26" y="386"/>
                      <a:pt x="41" y="381"/>
                    </a:cubicBezTo>
                    <a:cubicBezTo>
                      <a:pt x="103" y="364"/>
                      <a:pt x="168" y="400"/>
                      <a:pt x="185" y="462"/>
                    </a:cubicBezTo>
                    <a:cubicBezTo>
                      <a:pt x="202" y="524"/>
                      <a:pt x="166" y="589"/>
                      <a:pt x="104" y="606"/>
                    </a:cubicBezTo>
                    <a:cubicBezTo>
                      <a:pt x="66" y="616"/>
                      <a:pt x="28" y="607"/>
                      <a:pt x="0" y="585"/>
                    </a:cubicBezTo>
                    <a:cubicBezTo>
                      <a:pt x="0" y="750"/>
                      <a:pt x="0" y="750"/>
                      <a:pt x="0" y="750"/>
                    </a:cubicBezTo>
                    <a:cubicBezTo>
                      <a:pt x="207" y="750"/>
                      <a:pt x="375" y="582"/>
                      <a:pt x="375" y="375"/>
                    </a:cubicBezTo>
                    <a:cubicBezTo>
                      <a:pt x="375" y="168"/>
                      <a:pt x="207" y="0"/>
                      <a:pt x="0" y="0"/>
                    </a:cubicBezTo>
                    <a:close/>
                  </a:path>
                </a:pathLst>
              </a:custGeom>
              <a:solidFill>
                <a:schemeClr val="bg1">
                  <a:lumMod val="8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318" name="Freeform 15">
                <a:extLst>
                  <a:ext uri="{FF2B5EF4-FFF2-40B4-BE49-F238E27FC236}">
                    <a16:creationId xmlns:a16="http://schemas.microsoft.com/office/drawing/2014/main" xmlns="" id="{5D85F4CA-33E1-48ED-AC14-B834147B8734}"/>
                  </a:ext>
                </a:extLst>
              </p:cNvPr>
              <p:cNvSpPr>
                <a:spLocks noEditPoints="1"/>
              </p:cNvSpPr>
              <p:nvPr/>
            </p:nvSpPr>
            <p:spPr bwMode="auto">
              <a:xfrm>
                <a:off x="1322" y="653"/>
                <a:ext cx="1942" cy="2526"/>
              </a:xfrm>
              <a:custGeom>
                <a:avLst/>
                <a:gdLst>
                  <a:gd name="T0" fmla="*/ 493 w 577"/>
                  <a:gd name="T1" fmla="*/ 195 h 750"/>
                  <a:gd name="T2" fmla="*/ 445 w 577"/>
                  <a:gd name="T3" fmla="*/ 242 h 750"/>
                  <a:gd name="T4" fmla="*/ 398 w 577"/>
                  <a:gd name="T5" fmla="*/ 195 h 750"/>
                  <a:gd name="T6" fmla="*/ 445 w 577"/>
                  <a:gd name="T7" fmla="*/ 148 h 750"/>
                  <a:gd name="T8" fmla="*/ 493 w 577"/>
                  <a:gd name="T9" fmla="*/ 195 h 750"/>
                  <a:gd name="T10" fmla="*/ 560 w 577"/>
                  <a:gd name="T11" fmla="*/ 462 h 750"/>
                  <a:gd name="T12" fmla="*/ 416 w 577"/>
                  <a:gd name="T13" fmla="*/ 381 h 750"/>
                  <a:gd name="T14" fmla="*/ 375 w 577"/>
                  <a:gd name="T15" fmla="*/ 402 h 750"/>
                  <a:gd name="T16" fmla="*/ 375 w 577"/>
                  <a:gd name="T17" fmla="*/ 0 h 750"/>
                  <a:gd name="T18" fmla="*/ 0 w 577"/>
                  <a:gd name="T19" fmla="*/ 375 h 750"/>
                  <a:gd name="T20" fmla="*/ 375 w 577"/>
                  <a:gd name="T21" fmla="*/ 750 h 750"/>
                  <a:gd name="T22" fmla="*/ 375 w 577"/>
                  <a:gd name="T23" fmla="*/ 585 h 750"/>
                  <a:gd name="T24" fmla="*/ 479 w 577"/>
                  <a:gd name="T25" fmla="*/ 606 h 750"/>
                  <a:gd name="T26" fmla="*/ 560 w 577"/>
                  <a:gd name="T27" fmla="*/ 462 h 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77" h="750">
                    <a:moveTo>
                      <a:pt x="493" y="195"/>
                    </a:moveTo>
                    <a:cubicBezTo>
                      <a:pt x="493" y="221"/>
                      <a:pt x="471" y="242"/>
                      <a:pt x="445" y="242"/>
                    </a:cubicBezTo>
                    <a:cubicBezTo>
                      <a:pt x="419" y="242"/>
                      <a:pt x="398" y="221"/>
                      <a:pt x="398" y="195"/>
                    </a:cubicBezTo>
                    <a:cubicBezTo>
                      <a:pt x="398" y="169"/>
                      <a:pt x="419" y="148"/>
                      <a:pt x="445" y="148"/>
                    </a:cubicBezTo>
                    <a:cubicBezTo>
                      <a:pt x="471" y="148"/>
                      <a:pt x="493" y="169"/>
                      <a:pt x="493" y="195"/>
                    </a:cubicBezTo>
                    <a:close/>
                    <a:moveTo>
                      <a:pt x="560" y="462"/>
                    </a:moveTo>
                    <a:cubicBezTo>
                      <a:pt x="543" y="400"/>
                      <a:pt x="478" y="364"/>
                      <a:pt x="416" y="381"/>
                    </a:cubicBezTo>
                    <a:cubicBezTo>
                      <a:pt x="401" y="386"/>
                      <a:pt x="387" y="393"/>
                      <a:pt x="375" y="402"/>
                    </a:cubicBezTo>
                    <a:cubicBezTo>
                      <a:pt x="375" y="0"/>
                      <a:pt x="375" y="0"/>
                      <a:pt x="375" y="0"/>
                    </a:cubicBezTo>
                    <a:cubicBezTo>
                      <a:pt x="168" y="0"/>
                      <a:pt x="0" y="168"/>
                      <a:pt x="0" y="375"/>
                    </a:cubicBezTo>
                    <a:cubicBezTo>
                      <a:pt x="0" y="582"/>
                      <a:pt x="168" y="750"/>
                      <a:pt x="375" y="750"/>
                    </a:cubicBezTo>
                    <a:cubicBezTo>
                      <a:pt x="375" y="585"/>
                      <a:pt x="375" y="585"/>
                      <a:pt x="375" y="585"/>
                    </a:cubicBezTo>
                    <a:cubicBezTo>
                      <a:pt x="403" y="607"/>
                      <a:pt x="441" y="616"/>
                      <a:pt x="479" y="606"/>
                    </a:cubicBezTo>
                    <a:cubicBezTo>
                      <a:pt x="541" y="589"/>
                      <a:pt x="577" y="524"/>
                      <a:pt x="560" y="462"/>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319" name="Freeform 16">
                <a:extLst>
                  <a:ext uri="{FF2B5EF4-FFF2-40B4-BE49-F238E27FC236}">
                    <a16:creationId xmlns:a16="http://schemas.microsoft.com/office/drawing/2014/main" xmlns="" id="{67D023BB-60B5-4D4C-9CB8-8DABA1119A53}"/>
                  </a:ext>
                </a:extLst>
              </p:cNvPr>
              <p:cNvSpPr>
                <a:spLocks noEditPoints="1"/>
              </p:cNvSpPr>
              <p:nvPr/>
            </p:nvSpPr>
            <p:spPr bwMode="auto">
              <a:xfrm>
                <a:off x="1261" y="592"/>
                <a:ext cx="2646" cy="2648"/>
              </a:xfrm>
              <a:custGeom>
                <a:avLst/>
                <a:gdLst>
                  <a:gd name="T0" fmla="*/ 393 w 786"/>
                  <a:gd name="T1" fmla="*/ 786 h 786"/>
                  <a:gd name="T2" fmla="*/ 0 w 786"/>
                  <a:gd name="T3" fmla="*/ 393 h 786"/>
                  <a:gd name="T4" fmla="*/ 393 w 786"/>
                  <a:gd name="T5" fmla="*/ 0 h 786"/>
                  <a:gd name="T6" fmla="*/ 786 w 786"/>
                  <a:gd name="T7" fmla="*/ 393 h 786"/>
                  <a:gd name="T8" fmla="*/ 393 w 786"/>
                  <a:gd name="T9" fmla="*/ 786 h 786"/>
                  <a:gd name="T10" fmla="*/ 393 w 786"/>
                  <a:gd name="T11" fmla="*/ 37 h 786"/>
                  <a:gd name="T12" fmla="*/ 37 w 786"/>
                  <a:gd name="T13" fmla="*/ 393 h 786"/>
                  <a:gd name="T14" fmla="*/ 393 w 786"/>
                  <a:gd name="T15" fmla="*/ 749 h 786"/>
                  <a:gd name="T16" fmla="*/ 749 w 786"/>
                  <a:gd name="T17" fmla="*/ 393 h 786"/>
                  <a:gd name="T18" fmla="*/ 393 w 786"/>
                  <a:gd name="T19" fmla="*/ 37 h 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86" h="786">
                    <a:moveTo>
                      <a:pt x="393" y="786"/>
                    </a:moveTo>
                    <a:cubicBezTo>
                      <a:pt x="176" y="786"/>
                      <a:pt x="0" y="610"/>
                      <a:pt x="0" y="393"/>
                    </a:cubicBezTo>
                    <a:cubicBezTo>
                      <a:pt x="0" y="176"/>
                      <a:pt x="176" y="0"/>
                      <a:pt x="393" y="0"/>
                    </a:cubicBezTo>
                    <a:cubicBezTo>
                      <a:pt x="610" y="0"/>
                      <a:pt x="786" y="176"/>
                      <a:pt x="786" y="393"/>
                    </a:cubicBezTo>
                    <a:cubicBezTo>
                      <a:pt x="786" y="610"/>
                      <a:pt x="610" y="786"/>
                      <a:pt x="393" y="786"/>
                    </a:cubicBezTo>
                    <a:close/>
                    <a:moveTo>
                      <a:pt x="393" y="37"/>
                    </a:moveTo>
                    <a:cubicBezTo>
                      <a:pt x="197" y="37"/>
                      <a:pt x="37" y="197"/>
                      <a:pt x="37" y="393"/>
                    </a:cubicBezTo>
                    <a:cubicBezTo>
                      <a:pt x="37" y="589"/>
                      <a:pt x="197" y="749"/>
                      <a:pt x="393" y="749"/>
                    </a:cubicBezTo>
                    <a:cubicBezTo>
                      <a:pt x="590" y="749"/>
                      <a:pt x="749" y="589"/>
                      <a:pt x="749" y="393"/>
                    </a:cubicBezTo>
                    <a:cubicBezTo>
                      <a:pt x="749" y="197"/>
                      <a:pt x="590" y="37"/>
                      <a:pt x="393" y="37"/>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320" name="Freeform 17">
                <a:extLst>
                  <a:ext uri="{FF2B5EF4-FFF2-40B4-BE49-F238E27FC236}">
                    <a16:creationId xmlns:a16="http://schemas.microsoft.com/office/drawing/2014/main" xmlns="" id="{81D22281-2B85-4D88-BF62-8B2DCD239A7F}"/>
                  </a:ext>
                </a:extLst>
              </p:cNvPr>
              <p:cNvSpPr>
                <a:spLocks noEditPoints="1"/>
              </p:cNvSpPr>
              <p:nvPr/>
            </p:nvSpPr>
            <p:spPr bwMode="auto">
              <a:xfrm>
                <a:off x="1628" y="1020"/>
                <a:ext cx="1670" cy="1748"/>
              </a:xfrm>
              <a:custGeom>
                <a:avLst/>
                <a:gdLst>
                  <a:gd name="T0" fmla="*/ 487 w 496"/>
                  <a:gd name="T1" fmla="*/ 348 h 519"/>
                  <a:gd name="T2" fmla="*/ 423 w 496"/>
                  <a:gd name="T3" fmla="*/ 267 h 519"/>
                  <a:gd name="T4" fmla="*/ 374 w 496"/>
                  <a:gd name="T5" fmla="*/ 251 h 519"/>
                  <a:gd name="T6" fmla="*/ 373 w 496"/>
                  <a:gd name="T7" fmla="*/ 163 h 519"/>
                  <a:gd name="T8" fmla="*/ 375 w 496"/>
                  <a:gd name="T9" fmla="*/ 162 h 519"/>
                  <a:gd name="T10" fmla="*/ 422 w 496"/>
                  <a:gd name="T11" fmla="*/ 125 h 519"/>
                  <a:gd name="T12" fmla="*/ 429 w 496"/>
                  <a:gd name="T13" fmla="*/ 66 h 519"/>
                  <a:gd name="T14" fmla="*/ 333 w 496"/>
                  <a:gd name="T15" fmla="*/ 11 h 519"/>
                  <a:gd name="T16" fmla="*/ 285 w 496"/>
                  <a:gd name="T17" fmla="*/ 48 h 519"/>
                  <a:gd name="T18" fmla="*/ 278 w 496"/>
                  <a:gd name="T19" fmla="*/ 108 h 519"/>
                  <a:gd name="T20" fmla="*/ 279 w 496"/>
                  <a:gd name="T21" fmla="*/ 110 h 519"/>
                  <a:gd name="T22" fmla="*/ 162 w 496"/>
                  <a:gd name="T23" fmla="*/ 179 h 519"/>
                  <a:gd name="T24" fmla="*/ 74 w 496"/>
                  <a:gd name="T25" fmla="*/ 154 h 519"/>
                  <a:gd name="T26" fmla="*/ 13 w 496"/>
                  <a:gd name="T27" fmla="*/ 262 h 519"/>
                  <a:gd name="T28" fmla="*/ 97 w 496"/>
                  <a:gd name="T29" fmla="*/ 326 h 519"/>
                  <a:gd name="T30" fmla="*/ 121 w 496"/>
                  <a:gd name="T31" fmla="*/ 322 h 519"/>
                  <a:gd name="T32" fmla="*/ 163 w 496"/>
                  <a:gd name="T33" fmla="*/ 296 h 519"/>
                  <a:gd name="T34" fmla="*/ 231 w 496"/>
                  <a:gd name="T35" fmla="*/ 335 h 519"/>
                  <a:gd name="T36" fmla="*/ 227 w 496"/>
                  <a:gd name="T37" fmla="*/ 421 h 519"/>
                  <a:gd name="T38" fmla="*/ 290 w 496"/>
                  <a:gd name="T39" fmla="*/ 502 h 519"/>
                  <a:gd name="T40" fmla="*/ 356 w 496"/>
                  <a:gd name="T41" fmla="*/ 519 h 519"/>
                  <a:gd name="T42" fmla="*/ 393 w 496"/>
                  <a:gd name="T43" fmla="*/ 514 h 519"/>
                  <a:gd name="T44" fmla="*/ 474 w 496"/>
                  <a:gd name="T45" fmla="*/ 451 h 519"/>
                  <a:gd name="T46" fmla="*/ 487 w 496"/>
                  <a:gd name="T47" fmla="*/ 348 h 519"/>
                  <a:gd name="T48" fmla="*/ 317 w 496"/>
                  <a:gd name="T49" fmla="*/ 66 h 519"/>
                  <a:gd name="T50" fmla="*/ 343 w 496"/>
                  <a:gd name="T51" fmla="*/ 47 h 519"/>
                  <a:gd name="T52" fmla="*/ 354 w 496"/>
                  <a:gd name="T53" fmla="*/ 45 h 519"/>
                  <a:gd name="T54" fmla="*/ 394 w 496"/>
                  <a:gd name="T55" fmla="*/ 76 h 519"/>
                  <a:gd name="T56" fmla="*/ 390 w 496"/>
                  <a:gd name="T57" fmla="*/ 107 h 519"/>
                  <a:gd name="T58" fmla="*/ 365 w 496"/>
                  <a:gd name="T59" fmla="*/ 127 h 519"/>
                  <a:gd name="T60" fmla="*/ 313 w 496"/>
                  <a:gd name="T61" fmla="*/ 98 h 519"/>
                  <a:gd name="T62" fmla="*/ 317 w 496"/>
                  <a:gd name="T63" fmla="*/ 66 h 519"/>
                  <a:gd name="T64" fmla="*/ 111 w 496"/>
                  <a:gd name="T65" fmla="*/ 287 h 519"/>
                  <a:gd name="T66" fmla="*/ 49 w 496"/>
                  <a:gd name="T67" fmla="*/ 252 h 519"/>
                  <a:gd name="T68" fmla="*/ 84 w 496"/>
                  <a:gd name="T69" fmla="*/ 189 h 519"/>
                  <a:gd name="T70" fmla="*/ 97 w 496"/>
                  <a:gd name="T71" fmla="*/ 187 h 519"/>
                  <a:gd name="T72" fmla="*/ 146 w 496"/>
                  <a:gd name="T73" fmla="*/ 224 h 519"/>
                  <a:gd name="T74" fmla="*/ 111 w 496"/>
                  <a:gd name="T75" fmla="*/ 287 h 519"/>
                  <a:gd name="T76" fmla="*/ 182 w 496"/>
                  <a:gd name="T77" fmla="*/ 215 h 519"/>
                  <a:gd name="T78" fmla="*/ 180 w 496"/>
                  <a:gd name="T79" fmla="*/ 211 h 519"/>
                  <a:gd name="T80" fmla="*/ 297 w 496"/>
                  <a:gd name="T81" fmla="*/ 141 h 519"/>
                  <a:gd name="T82" fmla="*/ 336 w 496"/>
                  <a:gd name="T83" fmla="*/ 163 h 519"/>
                  <a:gd name="T84" fmla="*/ 337 w 496"/>
                  <a:gd name="T85" fmla="*/ 251 h 519"/>
                  <a:gd name="T86" fmla="*/ 320 w 496"/>
                  <a:gd name="T87" fmla="*/ 255 h 519"/>
                  <a:gd name="T88" fmla="*/ 249 w 496"/>
                  <a:gd name="T89" fmla="*/ 303 h 519"/>
                  <a:gd name="T90" fmla="*/ 181 w 496"/>
                  <a:gd name="T91" fmla="*/ 264 h 519"/>
                  <a:gd name="T92" fmla="*/ 182 w 496"/>
                  <a:gd name="T93" fmla="*/ 215 h 519"/>
                  <a:gd name="T94" fmla="*/ 442 w 496"/>
                  <a:gd name="T95" fmla="*/ 433 h 519"/>
                  <a:gd name="T96" fmla="*/ 383 w 496"/>
                  <a:gd name="T97" fmla="*/ 479 h 519"/>
                  <a:gd name="T98" fmla="*/ 308 w 496"/>
                  <a:gd name="T99" fmla="*/ 470 h 519"/>
                  <a:gd name="T100" fmla="*/ 262 w 496"/>
                  <a:gd name="T101" fmla="*/ 411 h 519"/>
                  <a:gd name="T102" fmla="*/ 271 w 496"/>
                  <a:gd name="T103" fmla="*/ 336 h 519"/>
                  <a:gd name="T104" fmla="*/ 330 w 496"/>
                  <a:gd name="T105" fmla="*/ 290 h 519"/>
                  <a:gd name="T106" fmla="*/ 357 w 496"/>
                  <a:gd name="T107" fmla="*/ 286 h 519"/>
                  <a:gd name="T108" fmla="*/ 405 w 496"/>
                  <a:gd name="T109" fmla="*/ 299 h 519"/>
                  <a:gd name="T110" fmla="*/ 451 w 496"/>
                  <a:gd name="T111" fmla="*/ 358 h 519"/>
                  <a:gd name="T112" fmla="*/ 442 w 496"/>
                  <a:gd name="T113" fmla="*/ 433 h 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96" h="519">
                    <a:moveTo>
                      <a:pt x="487" y="348"/>
                    </a:moveTo>
                    <a:cubicBezTo>
                      <a:pt x="477" y="314"/>
                      <a:pt x="454" y="285"/>
                      <a:pt x="423" y="267"/>
                    </a:cubicBezTo>
                    <a:cubicBezTo>
                      <a:pt x="407" y="258"/>
                      <a:pt x="391" y="253"/>
                      <a:pt x="374" y="251"/>
                    </a:cubicBezTo>
                    <a:cubicBezTo>
                      <a:pt x="373" y="163"/>
                      <a:pt x="373" y="163"/>
                      <a:pt x="373" y="163"/>
                    </a:cubicBezTo>
                    <a:cubicBezTo>
                      <a:pt x="373" y="163"/>
                      <a:pt x="374" y="163"/>
                      <a:pt x="375" y="162"/>
                    </a:cubicBezTo>
                    <a:cubicBezTo>
                      <a:pt x="395" y="157"/>
                      <a:pt x="412" y="144"/>
                      <a:pt x="422" y="125"/>
                    </a:cubicBezTo>
                    <a:cubicBezTo>
                      <a:pt x="432" y="107"/>
                      <a:pt x="435" y="86"/>
                      <a:pt x="429" y="66"/>
                    </a:cubicBezTo>
                    <a:cubicBezTo>
                      <a:pt x="418" y="24"/>
                      <a:pt x="374" y="0"/>
                      <a:pt x="333" y="11"/>
                    </a:cubicBezTo>
                    <a:cubicBezTo>
                      <a:pt x="312" y="17"/>
                      <a:pt x="296" y="30"/>
                      <a:pt x="285" y="48"/>
                    </a:cubicBezTo>
                    <a:cubicBezTo>
                      <a:pt x="275" y="66"/>
                      <a:pt x="272" y="88"/>
                      <a:pt x="278" y="108"/>
                    </a:cubicBezTo>
                    <a:cubicBezTo>
                      <a:pt x="278" y="109"/>
                      <a:pt x="279" y="109"/>
                      <a:pt x="279" y="110"/>
                    </a:cubicBezTo>
                    <a:cubicBezTo>
                      <a:pt x="162" y="179"/>
                      <a:pt x="162" y="179"/>
                      <a:pt x="162" y="179"/>
                    </a:cubicBezTo>
                    <a:cubicBezTo>
                      <a:pt x="140" y="156"/>
                      <a:pt x="107" y="145"/>
                      <a:pt x="74" y="154"/>
                    </a:cubicBezTo>
                    <a:cubicBezTo>
                      <a:pt x="28" y="167"/>
                      <a:pt x="0" y="215"/>
                      <a:pt x="13" y="262"/>
                    </a:cubicBezTo>
                    <a:cubicBezTo>
                      <a:pt x="24" y="300"/>
                      <a:pt x="59" y="326"/>
                      <a:pt x="97" y="326"/>
                    </a:cubicBezTo>
                    <a:cubicBezTo>
                      <a:pt x="105" y="326"/>
                      <a:pt x="113" y="325"/>
                      <a:pt x="121" y="322"/>
                    </a:cubicBezTo>
                    <a:cubicBezTo>
                      <a:pt x="138" y="318"/>
                      <a:pt x="152" y="308"/>
                      <a:pt x="163" y="296"/>
                    </a:cubicBezTo>
                    <a:cubicBezTo>
                      <a:pt x="231" y="335"/>
                      <a:pt x="231" y="335"/>
                      <a:pt x="231" y="335"/>
                    </a:cubicBezTo>
                    <a:cubicBezTo>
                      <a:pt x="220" y="362"/>
                      <a:pt x="219" y="392"/>
                      <a:pt x="227" y="421"/>
                    </a:cubicBezTo>
                    <a:cubicBezTo>
                      <a:pt x="236" y="455"/>
                      <a:pt x="259" y="484"/>
                      <a:pt x="290" y="502"/>
                    </a:cubicBezTo>
                    <a:cubicBezTo>
                      <a:pt x="311" y="514"/>
                      <a:pt x="333" y="519"/>
                      <a:pt x="356" y="519"/>
                    </a:cubicBezTo>
                    <a:cubicBezTo>
                      <a:pt x="369" y="519"/>
                      <a:pt x="381" y="518"/>
                      <a:pt x="393" y="514"/>
                    </a:cubicBezTo>
                    <a:cubicBezTo>
                      <a:pt x="427" y="505"/>
                      <a:pt x="456" y="482"/>
                      <a:pt x="474" y="451"/>
                    </a:cubicBezTo>
                    <a:cubicBezTo>
                      <a:pt x="492" y="419"/>
                      <a:pt x="496" y="383"/>
                      <a:pt x="487" y="348"/>
                    </a:cubicBezTo>
                    <a:close/>
                    <a:moveTo>
                      <a:pt x="317" y="66"/>
                    </a:moveTo>
                    <a:cubicBezTo>
                      <a:pt x="323" y="57"/>
                      <a:pt x="332" y="50"/>
                      <a:pt x="343" y="47"/>
                    </a:cubicBezTo>
                    <a:cubicBezTo>
                      <a:pt x="346" y="45"/>
                      <a:pt x="350" y="45"/>
                      <a:pt x="354" y="45"/>
                    </a:cubicBezTo>
                    <a:cubicBezTo>
                      <a:pt x="372" y="45"/>
                      <a:pt x="389" y="57"/>
                      <a:pt x="394" y="76"/>
                    </a:cubicBezTo>
                    <a:cubicBezTo>
                      <a:pt x="397" y="86"/>
                      <a:pt x="396" y="98"/>
                      <a:pt x="390" y="107"/>
                    </a:cubicBezTo>
                    <a:cubicBezTo>
                      <a:pt x="385" y="117"/>
                      <a:pt x="376" y="124"/>
                      <a:pt x="365" y="127"/>
                    </a:cubicBezTo>
                    <a:cubicBezTo>
                      <a:pt x="343" y="133"/>
                      <a:pt x="320" y="120"/>
                      <a:pt x="313" y="98"/>
                    </a:cubicBezTo>
                    <a:cubicBezTo>
                      <a:pt x="310" y="87"/>
                      <a:pt x="312" y="76"/>
                      <a:pt x="317" y="66"/>
                    </a:cubicBezTo>
                    <a:close/>
                    <a:moveTo>
                      <a:pt x="111" y="287"/>
                    </a:moveTo>
                    <a:cubicBezTo>
                      <a:pt x="84" y="295"/>
                      <a:pt x="56" y="279"/>
                      <a:pt x="49" y="252"/>
                    </a:cubicBezTo>
                    <a:cubicBezTo>
                      <a:pt x="41" y="225"/>
                      <a:pt x="57" y="197"/>
                      <a:pt x="84" y="189"/>
                    </a:cubicBezTo>
                    <a:cubicBezTo>
                      <a:pt x="88" y="188"/>
                      <a:pt x="93" y="187"/>
                      <a:pt x="97" y="187"/>
                    </a:cubicBezTo>
                    <a:cubicBezTo>
                      <a:pt x="120" y="187"/>
                      <a:pt x="140" y="202"/>
                      <a:pt x="146" y="224"/>
                    </a:cubicBezTo>
                    <a:cubicBezTo>
                      <a:pt x="154" y="251"/>
                      <a:pt x="138" y="280"/>
                      <a:pt x="111" y="287"/>
                    </a:cubicBezTo>
                    <a:close/>
                    <a:moveTo>
                      <a:pt x="182" y="215"/>
                    </a:moveTo>
                    <a:cubicBezTo>
                      <a:pt x="181" y="213"/>
                      <a:pt x="181" y="212"/>
                      <a:pt x="180" y="211"/>
                    </a:cubicBezTo>
                    <a:cubicBezTo>
                      <a:pt x="297" y="141"/>
                      <a:pt x="297" y="141"/>
                      <a:pt x="297" y="141"/>
                    </a:cubicBezTo>
                    <a:cubicBezTo>
                      <a:pt x="308" y="152"/>
                      <a:pt x="321" y="160"/>
                      <a:pt x="336" y="163"/>
                    </a:cubicBezTo>
                    <a:cubicBezTo>
                      <a:pt x="337" y="251"/>
                      <a:pt x="337" y="251"/>
                      <a:pt x="337" y="251"/>
                    </a:cubicBezTo>
                    <a:cubicBezTo>
                      <a:pt x="331" y="252"/>
                      <a:pt x="326" y="253"/>
                      <a:pt x="320" y="255"/>
                    </a:cubicBezTo>
                    <a:cubicBezTo>
                      <a:pt x="292" y="263"/>
                      <a:pt x="267" y="280"/>
                      <a:pt x="249" y="303"/>
                    </a:cubicBezTo>
                    <a:cubicBezTo>
                      <a:pt x="181" y="264"/>
                      <a:pt x="181" y="264"/>
                      <a:pt x="181" y="264"/>
                    </a:cubicBezTo>
                    <a:cubicBezTo>
                      <a:pt x="186" y="249"/>
                      <a:pt x="186" y="232"/>
                      <a:pt x="182" y="215"/>
                    </a:cubicBezTo>
                    <a:close/>
                    <a:moveTo>
                      <a:pt x="442" y="433"/>
                    </a:moveTo>
                    <a:cubicBezTo>
                      <a:pt x="429" y="456"/>
                      <a:pt x="408" y="472"/>
                      <a:pt x="383" y="479"/>
                    </a:cubicBezTo>
                    <a:cubicBezTo>
                      <a:pt x="358" y="486"/>
                      <a:pt x="331" y="483"/>
                      <a:pt x="308" y="470"/>
                    </a:cubicBezTo>
                    <a:cubicBezTo>
                      <a:pt x="285" y="457"/>
                      <a:pt x="269" y="436"/>
                      <a:pt x="262" y="411"/>
                    </a:cubicBezTo>
                    <a:cubicBezTo>
                      <a:pt x="255" y="386"/>
                      <a:pt x="258" y="359"/>
                      <a:pt x="271" y="336"/>
                    </a:cubicBezTo>
                    <a:cubicBezTo>
                      <a:pt x="284" y="313"/>
                      <a:pt x="305" y="297"/>
                      <a:pt x="330" y="290"/>
                    </a:cubicBezTo>
                    <a:cubicBezTo>
                      <a:pt x="339" y="288"/>
                      <a:pt x="348" y="286"/>
                      <a:pt x="357" y="286"/>
                    </a:cubicBezTo>
                    <a:cubicBezTo>
                      <a:pt x="373" y="286"/>
                      <a:pt x="390" y="291"/>
                      <a:pt x="405" y="299"/>
                    </a:cubicBezTo>
                    <a:cubicBezTo>
                      <a:pt x="428" y="312"/>
                      <a:pt x="444" y="333"/>
                      <a:pt x="451" y="358"/>
                    </a:cubicBezTo>
                    <a:cubicBezTo>
                      <a:pt x="458" y="384"/>
                      <a:pt x="455" y="410"/>
                      <a:pt x="442" y="433"/>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grpSp>
      </p:grpSp>
      <p:sp>
        <p:nvSpPr>
          <p:cNvPr id="2" name="Rectangle 1">
            <a:extLst>
              <a:ext uri="{FF2B5EF4-FFF2-40B4-BE49-F238E27FC236}">
                <a16:creationId xmlns:a16="http://schemas.microsoft.com/office/drawing/2014/main" xmlns="" id="{34497C41-0B40-444F-B5D3-260F76841B63}"/>
              </a:ext>
            </a:extLst>
          </p:cNvPr>
          <p:cNvSpPr/>
          <p:nvPr/>
        </p:nvSpPr>
        <p:spPr>
          <a:xfrm>
            <a:off x="6594008" y="3984015"/>
            <a:ext cx="1167008" cy="346249"/>
          </a:xfrm>
          <a:prstGeom prst="rect">
            <a:avLst/>
          </a:prstGeom>
        </p:spPr>
        <p:txBody>
          <a:bodyPr wrap="square">
            <a:spAutoFit/>
          </a:bodyPr>
          <a:lstStyle/>
          <a:p>
            <a:pPr marL="128588" indent="-128588">
              <a:buFont typeface="Arial" panose="020B0604020202020204" pitchFamily="34" charset="0"/>
              <a:buChar char="•"/>
            </a:pPr>
            <a:r>
              <a:rPr lang="en-GB" sz="825"/>
              <a:t>MOWGLI</a:t>
            </a:r>
          </a:p>
          <a:p>
            <a:pPr marL="128588" indent="-128588">
              <a:buFont typeface="Arial" panose="020B0604020202020204" pitchFamily="34" charset="0"/>
              <a:buChar char="•"/>
            </a:pPr>
            <a:r>
              <a:rPr lang="en-GB" sz="825"/>
              <a:t>BPS</a:t>
            </a:r>
          </a:p>
        </p:txBody>
      </p:sp>
      <p:sp>
        <p:nvSpPr>
          <p:cNvPr id="76" name="Rectangle 75">
            <a:extLst>
              <a:ext uri="{FF2B5EF4-FFF2-40B4-BE49-F238E27FC236}">
                <a16:creationId xmlns:a16="http://schemas.microsoft.com/office/drawing/2014/main" xmlns="" id="{41CEC168-6986-4121-8DD4-C47F90941D53}"/>
              </a:ext>
            </a:extLst>
          </p:cNvPr>
          <p:cNvSpPr/>
          <p:nvPr/>
        </p:nvSpPr>
        <p:spPr>
          <a:xfrm>
            <a:off x="6070174" y="3982824"/>
            <a:ext cx="737522" cy="346249"/>
          </a:xfrm>
          <a:prstGeom prst="rect">
            <a:avLst/>
          </a:prstGeom>
        </p:spPr>
        <p:txBody>
          <a:bodyPr wrap="square">
            <a:spAutoFit/>
          </a:bodyPr>
          <a:lstStyle/>
          <a:p>
            <a:pPr marL="128588" indent="-128588">
              <a:buFont typeface="Arial" panose="020B0604020202020204" pitchFamily="34" charset="0"/>
              <a:buChar char="•"/>
            </a:pPr>
            <a:r>
              <a:rPr lang="en-GB" sz="825"/>
              <a:t>IAM</a:t>
            </a:r>
          </a:p>
          <a:p>
            <a:pPr marL="128588" indent="-128588">
              <a:buFont typeface="Arial" panose="020B0604020202020204" pitchFamily="34" charset="0"/>
              <a:buChar char="•"/>
            </a:pPr>
            <a:r>
              <a:rPr lang="en-GB" sz="825"/>
              <a:t>GPS</a:t>
            </a:r>
          </a:p>
        </p:txBody>
      </p:sp>
    </p:spTree>
    <p:extLst>
      <p:ext uri="{BB962C8B-B14F-4D97-AF65-F5344CB8AC3E}">
        <p14:creationId xmlns:p14="http://schemas.microsoft.com/office/powerpoint/2010/main" val="415797931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Freeform: Shape 173">
            <a:extLst>
              <a:ext uri="{FF2B5EF4-FFF2-40B4-BE49-F238E27FC236}">
                <a16:creationId xmlns:a16="http://schemas.microsoft.com/office/drawing/2014/main" xmlns="" id="{50FFD5C6-1855-42E3-8D3C-B95D2CDAA84C}"/>
              </a:ext>
            </a:extLst>
          </p:cNvPr>
          <p:cNvSpPr/>
          <p:nvPr/>
        </p:nvSpPr>
        <p:spPr>
          <a:xfrm>
            <a:off x="2662160" y="1940442"/>
            <a:ext cx="441251" cy="1706525"/>
          </a:xfrm>
          <a:custGeom>
            <a:avLst/>
            <a:gdLst>
              <a:gd name="connsiteX0" fmla="*/ 0 w 441251"/>
              <a:gd name="connsiteY0" fmla="*/ 1706525 h 1706525"/>
              <a:gd name="connsiteX1" fmla="*/ 441251 w 441251"/>
              <a:gd name="connsiteY1" fmla="*/ 0 h 1706525"/>
            </a:gdLst>
            <a:ahLst/>
            <a:cxnLst>
              <a:cxn ang="0">
                <a:pos x="connsiteX0" y="connsiteY0"/>
              </a:cxn>
              <a:cxn ang="0">
                <a:pos x="connsiteX1" y="connsiteY1"/>
              </a:cxn>
            </a:cxnLst>
            <a:rect l="l" t="t" r="r" b="b"/>
            <a:pathLst>
              <a:path w="441251" h="1706525">
                <a:moveTo>
                  <a:pt x="0" y="1706525"/>
                </a:moveTo>
                <a:lnTo>
                  <a:pt x="441251" y="0"/>
                </a:lnTo>
              </a:path>
            </a:pathLst>
          </a:custGeom>
          <a:noFill/>
          <a:ln w="12700" cap="rnd">
            <a:solidFill>
              <a:srgbClr val="C01818"/>
            </a:solidFill>
            <a:prstDash val="sysDot"/>
            <a:headEnd type="triangle" w="med" len="med"/>
            <a:tailEnd type="none" w="med" len="me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3" name="Freeform: Shape 172">
            <a:extLst>
              <a:ext uri="{FF2B5EF4-FFF2-40B4-BE49-F238E27FC236}">
                <a16:creationId xmlns:a16="http://schemas.microsoft.com/office/drawing/2014/main" xmlns="" id="{3824A1A9-7228-4BFF-A672-FB2AFB6F040A}"/>
              </a:ext>
            </a:extLst>
          </p:cNvPr>
          <p:cNvSpPr/>
          <p:nvPr/>
        </p:nvSpPr>
        <p:spPr>
          <a:xfrm>
            <a:off x="2779118" y="2307265"/>
            <a:ext cx="770861" cy="1408814"/>
          </a:xfrm>
          <a:custGeom>
            <a:avLst/>
            <a:gdLst>
              <a:gd name="connsiteX0" fmla="*/ 770861 w 770861"/>
              <a:gd name="connsiteY0" fmla="*/ 0 h 1408814"/>
              <a:gd name="connsiteX1" fmla="*/ 0 w 770861"/>
              <a:gd name="connsiteY1" fmla="*/ 1408814 h 1408814"/>
            </a:gdLst>
            <a:ahLst/>
            <a:cxnLst>
              <a:cxn ang="0">
                <a:pos x="connsiteX0" y="connsiteY0"/>
              </a:cxn>
              <a:cxn ang="0">
                <a:pos x="connsiteX1" y="connsiteY1"/>
              </a:cxn>
            </a:cxnLst>
            <a:rect l="l" t="t" r="r" b="b"/>
            <a:pathLst>
              <a:path w="770861" h="1408814">
                <a:moveTo>
                  <a:pt x="770861" y="0"/>
                </a:moveTo>
                <a:lnTo>
                  <a:pt x="0" y="1408814"/>
                </a:lnTo>
              </a:path>
            </a:pathLst>
          </a:custGeom>
          <a:noFill/>
          <a:ln w="12700" cap="rnd">
            <a:solidFill>
              <a:srgbClr val="C01818"/>
            </a:solidFill>
            <a:prstDash val="sysDot"/>
            <a:headEnd type="triangle" w="med" len="med"/>
            <a:tailEnd type="none" w="med" len="med"/>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a:extLst>
              <a:ext uri="{FF2B5EF4-FFF2-40B4-BE49-F238E27FC236}">
                <a16:creationId xmlns:a16="http://schemas.microsoft.com/office/drawing/2014/main" xmlns="" id="{78C157DC-BA69-4067-B3B1-FE333351A0C9}"/>
              </a:ext>
            </a:extLst>
          </p:cNvPr>
          <p:cNvSpPr>
            <a:spLocks noGrp="1"/>
          </p:cNvSpPr>
          <p:nvPr>
            <p:ph type="title"/>
          </p:nvPr>
        </p:nvSpPr>
        <p:spPr/>
        <p:txBody>
          <a:bodyPr/>
          <a:lstStyle/>
          <a:p>
            <a:r>
              <a:rPr lang="en-US" dirty="0"/>
              <a:t>Web Gateway CASB Integration </a:t>
            </a:r>
          </a:p>
        </p:txBody>
      </p:sp>
      <p:sp>
        <p:nvSpPr>
          <p:cNvPr id="3" name="Content Placeholder 2">
            <a:extLst>
              <a:ext uri="{FF2B5EF4-FFF2-40B4-BE49-F238E27FC236}">
                <a16:creationId xmlns:a16="http://schemas.microsoft.com/office/drawing/2014/main" xmlns="" id="{7F6A2BD2-28C9-4ECA-9D7B-81C786CB9D6A}"/>
              </a:ext>
            </a:extLst>
          </p:cNvPr>
          <p:cNvSpPr>
            <a:spLocks noGrp="1"/>
          </p:cNvSpPr>
          <p:nvPr>
            <p:ph sz="half" idx="2"/>
          </p:nvPr>
        </p:nvSpPr>
        <p:spPr>
          <a:xfrm>
            <a:off x="5631040" y="1198969"/>
            <a:ext cx="2657954" cy="2960835"/>
          </a:xfrm>
        </p:spPr>
        <p:txBody>
          <a:bodyPr/>
          <a:lstStyle/>
          <a:p>
            <a:pPr lvl="1">
              <a:spcBef>
                <a:spcPts val="1000"/>
              </a:spcBef>
            </a:pPr>
            <a:r>
              <a:rPr lang="en-US" sz="1300" dirty="0"/>
              <a:t>Discover all cloud services in use and assess their risk </a:t>
            </a:r>
            <a:br>
              <a:rPr lang="en-US" sz="1300" dirty="0"/>
            </a:br>
            <a:r>
              <a:rPr lang="en-US" sz="1300" dirty="0"/>
              <a:t>against the comprehensive MVISION Cloud Registry</a:t>
            </a:r>
          </a:p>
          <a:p>
            <a:pPr lvl="1">
              <a:spcBef>
                <a:spcPts val="1000"/>
              </a:spcBef>
            </a:pPr>
            <a:r>
              <a:rPr lang="en-US" sz="1300" dirty="0"/>
              <a:t>Enforce acceptable use cloud governance policies based on cloud service security risk</a:t>
            </a:r>
          </a:p>
          <a:p>
            <a:pPr lvl="1">
              <a:spcBef>
                <a:spcPts val="1000"/>
              </a:spcBef>
            </a:pPr>
            <a:r>
              <a:rPr lang="en-US" sz="1300" dirty="0"/>
              <a:t>Upload and enforce security policies to McAfee Gateway  </a:t>
            </a:r>
          </a:p>
          <a:p>
            <a:pPr lvl="1">
              <a:spcBef>
                <a:spcPts val="1000"/>
              </a:spcBef>
            </a:pPr>
            <a:r>
              <a:rPr lang="en-US" sz="1300" dirty="0"/>
              <a:t>Gain granular visibility into </a:t>
            </a:r>
            <a:br>
              <a:rPr lang="en-US" sz="1300" dirty="0"/>
            </a:br>
            <a:r>
              <a:rPr lang="en-US" sz="1300" dirty="0"/>
              <a:t>user activity and block high </a:t>
            </a:r>
            <a:br>
              <a:rPr lang="en-US" sz="1300" dirty="0"/>
            </a:br>
            <a:r>
              <a:rPr lang="en-US" sz="1300" dirty="0"/>
              <a:t>risk activities</a:t>
            </a:r>
          </a:p>
          <a:p>
            <a:pPr lvl="1">
              <a:spcBef>
                <a:spcPts val="1000"/>
              </a:spcBef>
            </a:pPr>
            <a:r>
              <a:rPr lang="en-US" sz="1300" dirty="0"/>
              <a:t>Detect and remediate policy enforcement gaps arising from proxy leakage</a:t>
            </a:r>
          </a:p>
        </p:txBody>
      </p:sp>
      <p:sp>
        <p:nvSpPr>
          <p:cNvPr id="4" name="Text Placeholder 3">
            <a:extLst>
              <a:ext uri="{FF2B5EF4-FFF2-40B4-BE49-F238E27FC236}">
                <a16:creationId xmlns:a16="http://schemas.microsoft.com/office/drawing/2014/main" xmlns="" id="{AD954620-E99E-4311-A0BB-3B6BCF584F83}"/>
              </a:ext>
            </a:extLst>
          </p:cNvPr>
          <p:cNvSpPr>
            <a:spLocks noGrp="1"/>
          </p:cNvSpPr>
          <p:nvPr>
            <p:ph type="body" sz="quarter" idx="13"/>
          </p:nvPr>
        </p:nvSpPr>
        <p:spPr/>
        <p:txBody>
          <a:bodyPr/>
          <a:lstStyle/>
          <a:p>
            <a:endParaRPr lang="en-US" dirty="0"/>
          </a:p>
        </p:txBody>
      </p:sp>
      <p:sp>
        <p:nvSpPr>
          <p:cNvPr id="161" name="TextBox 160">
            <a:extLst>
              <a:ext uri="{FF2B5EF4-FFF2-40B4-BE49-F238E27FC236}">
                <a16:creationId xmlns:a16="http://schemas.microsoft.com/office/drawing/2014/main" xmlns="" id="{72F00AEB-0A42-4E50-9638-39B6BC89DC46}"/>
              </a:ext>
            </a:extLst>
          </p:cNvPr>
          <p:cNvSpPr txBox="1"/>
          <p:nvPr/>
        </p:nvSpPr>
        <p:spPr>
          <a:xfrm>
            <a:off x="3274255" y="2915051"/>
            <a:ext cx="300415" cy="131574"/>
          </a:xfrm>
          <a:prstGeom prst="rect">
            <a:avLst/>
          </a:prstGeom>
          <a:noFill/>
        </p:spPr>
        <p:txBody>
          <a:bodyPr wrap="square" lIns="0" tIns="0" rIns="0" bIns="0" rtlCol="0">
            <a:spAutoFit/>
          </a:bodyPr>
          <a:lstStyle/>
          <a:p>
            <a:pPr>
              <a:lnSpc>
                <a:spcPct val="95000"/>
              </a:lnSpc>
            </a:pPr>
            <a:r>
              <a:rPr lang="en-US" sz="900" dirty="0">
                <a:solidFill>
                  <a:srgbClr val="C01818"/>
                </a:solidFill>
                <a:ea typeface="Open Sans Semibold" panose="020B0706030804020204" pitchFamily="34" charset="0"/>
                <a:cs typeface="Open Sans Semibold" panose="020B0706030804020204" pitchFamily="34" charset="0"/>
              </a:rPr>
              <a:t>Logs</a:t>
            </a:r>
          </a:p>
        </p:txBody>
      </p:sp>
      <p:sp>
        <p:nvSpPr>
          <p:cNvPr id="162" name="TextBox 161">
            <a:extLst>
              <a:ext uri="{FF2B5EF4-FFF2-40B4-BE49-F238E27FC236}">
                <a16:creationId xmlns:a16="http://schemas.microsoft.com/office/drawing/2014/main" xmlns="" id="{DE8E1DD0-1323-4DB2-A942-577F52D14EB5}"/>
              </a:ext>
            </a:extLst>
          </p:cNvPr>
          <p:cNvSpPr txBox="1"/>
          <p:nvPr/>
        </p:nvSpPr>
        <p:spPr>
          <a:xfrm>
            <a:off x="1604567" y="2915051"/>
            <a:ext cx="1128293" cy="131574"/>
          </a:xfrm>
          <a:prstGeom prst="rect">
            <a:avLst/>
          </a:prstGeom>
          <a:noFill/>
        </p:spPr>
        <p:txBody>
          <a:bodyPr wrap="square" lIns="0" tIns="0" rIns="0" bIns="0" rtlCol="0">
            <a:spAutoFit/>
          </a:bodyPr>
          <a:lstStyle/>
          <a:p>
            <a:pPr algn="r">
              <a:lnSpc>
                <a:spcPct val="95000"/>
              </a:lnSpc>
            </a:pPr>
            <a:r>
              <a:rPr lang="en-US" sz="900" dirty="0">
                <a:solidFill>
                  <a:srgbClr val="C01818"/>
                </a:solidFill>
                <a:ea typeface="Open Sans Semibold" panose="020B0706030804020204" pitchFamily="34" charset="0"/>
                <a:cs typeface="Open Sans Semibold" panose="020B0706030804020204" pitchFamily="34" charset="0"/>
              </a:rPr>
              <a:t>Cloud Categorization</a:t>
            </a:r>
          </a:p>
        </p:txBody>
      </p:sp>
      <p:grpSp>
        <p:nvGrpSpPr>
          <p:cNvPr id="168" name="Group 167">
            <a:extLst>
              <a:ext uri="{FF2B5EF4-FFF2-40B4-BE49-F238E27FC236}">
                <a16:creationId xmlns:a16="http://schemas.microsoft.com/office/drawing/2014/main" xmlns="" id="{F9C29613-8354-485E-8487-6304C0563FFC}"/>
              </a:ext>
            </a:extLst>
          </p:cNvPr>
          <p:cNvGrpSpPr/>
          <p:nvPr/>
        </p:nvGrpSpPr>
        <p:grpSpPr>
          <a:xfrm>
            <a:off x="953276" y="3278780"/>
            <a:ext cx="3825354" cy="1064045"/>
            <a:chOff x="457200" y="3278780"/>
            <a:chExt cx="3825354" cy="1064045"/>
          </a:xfrm>
        </p:grpSpPr>
        <p:sp>
          <p:nvSpPr>
            <p:cNvPr id="164" name="Freeform: Shape 163">
              <a:extLst>
                <a:ext uri="{FF2B5EF4-FFF2-40B4-BE49-F238E27FC236}">
                  <a16:creationId xmlns:a16="http://schemas.microsoft.com/office/drawing/2014/main" xmlns="" id="{3A3ED7A0-24D7-409D-81AC-F5EA7881C15E}"/>
                </a:ext>
              </a:extLst>
            </p:cNvPr>
            <p:cNvSpPr/>
            <p:nvPr/>
          </p:nvSpPr>
          <p:spPr>
            <a:xfrm>
              <a:off x="1461977" y="3992526"/>
              <a:ext cx="1435395" cy="0"/>
            </a:xfrm>
            <a:custGeom>
              <a:avLst/>
              <a:gdLst>
                <a:gd name="connsiteX0" fmla="*/ 0 w 1435395"/>
                <a:gd name="connsiteY0" fmla="*/ 0 h 0"/>
                <a:gd name="connsiteX1" fmla="*/ 1435395 w 1435395"/>
                <a:gd name="connsiteY1" fmla="*/ 0 h 0"/>
              </a:gdLst>
              <a:ahLst/>
              <a:cxnLst>
                <a:cxn ang="0">
                  <a:pos x="connsiteX0" y="connsiteY0"/>
                </a:cxn>
                <a:cxn ang="0">
                  <a:pos x="connsiteX1" y="connsiteY1"/>
                </a:cxn>
              </a:cxnLst>
              <a:rect l="l" t="t" r="r" b="b"/>
              <a:pathLst>
                <a:path w="1435395">
                  <a:moveTo>
                    <a:pt x="0" y="0"/>
                  </a:moveTo>
                  <a:lnTo>
                    <a:pt x="1435395" y="0"/>
                  </a:lnTo>
                </a:path>
              </a:pathLst>
            </a:custGeom>
            <a:noFill/>
            <a:ln w="12700">
              <a:solidFill>
                <a:srgbClr val="B1BABF"/>
              </a:solidFill>
              <a:prstDash val="sysDot"/>
              <a:headEnd type="triangle" w="med" len="med"/>
              <a:tailEnd type="triangle" w="med" len="med"/>
            </a:ln>
          </p:spPr>
          <p:txBody>
            <a:bodyPr rtlCol="0" anchor="ctr"/>
            <a:lstStyle/>
            <a:p>
              <a:pPr algn="ctr"/>
              <a:endParaRPr lang="en-US"/>
            </a:p>
          </p:txBody>
        </p:sp>
        <p:grpSp>
          <p:nvGrpSpPr>
            <p:cNvPr id="29" name="Group 28">
              <a:extLst>
                <a:ext uri="{FF2B5EF4-FFF2-40B4-BE49-F238E27FC236}">
                  <a16:creationId xmlns:a16="http://schemas.microsoft.com/office/drawing/2014/main" xmlns="" id="{F9D917DA-0609-4DB5-A754-65290035487B}"/>
                </a:ext>
              </a:extLst>
            </p:cNvPr>
            <p:cNvGrpSpPr/>
            <p:nvPr/>
          </p:nvGrpSpPr>
          <p:grpSpPr>
            <a:xfrm>
              <a:off x="2944837" y="3426772"/>
              <a:ext cx="1337717" cy="826249"/>
              <a:chOff x="2658110" y="1281361"/>
              <a:chExt cx="1801712" cy="1112838"/>
            </a:xfrm>
          </p:grpSpPr>
          <p:sp>
            <p:nvSpPr>
              <p:cNvPr id="30" name="Freeform 163">
                <a:extLst>
                  <a:ext uri="{FF2B5EF4-FFF2-40B4-BE49-F238E27FC236}">
                    <a16:creationId xmlns:a16="http://schemas.microsoft.com/office/drawing/2014/main" xmlns="" id="{44818A98-D592-4586-A514-8F2F5F5CCC24}"/>
                  </a:ext>
                </a:extLst>
              </p:cNvPr>
              <p:cNvSpPr>
                <a:spLocks noChangeAspect="1"/>
              </p:cNvSpPr>
              <p:nvPr/>
            </p:nvSpPr>
            <p:spPr bwMode="auto">
              <a:xfrm>
                <a:off x="2658110" y="1281361"/>
                <a:ext cx="1801712" cy="1112838"/>
              </a:xfrm>
              <a:custGeom>
                <a:avLst/>
                <a:gdLst>
                  <a:gd name="T0" fmla="*/ 103 w 684"/>
                  <a:gd name="T1" fmla="*/ 191 h 377"/>
                  <a:gd name="T2" fmla="*/ 1 w 684"/>
                  <a:gd name="T3" fmla="*/ 274 h 377"/>
                  <a:gd name="T4" fmla="*/ 23 w 684"/>
                  <a:gd name="T5" fmla="*/ 342 h 377"/>
                  <a:gd name="T6" fmla="*/ 128 w 684"/>
                  <a:gd name="T7" fmla="*/ 377 h 377"/>
                  <a:gd name="T8" fmla="*/ 128 w 684"/>
                  <a:gd name="T9" fmla="*/ 377 h 377"/>
                  <a:gd name="T10" fmla="*/ 139 w 684"/>
                  <a:gd name="T11" fmla="*/ 377 h 377"/>
                  <a:gd name="T12" fmla="*/ 141 w 684"/>
                  <a:gd name="T13" fmla="*/ 377 h 377"/>
                  <a:gd name="T14" fmla="*/ 525 w 684"/>
                  <a:gd name="T15" fmla="*/ 377 h 377"/>
                  <a:gd name="T16" fmla="*/ 532 w 684"/>
                  <a:gd name="T17" fmla="*/ 377 h 377"/>
                  <a:gd name="T18" fmla="*/ 683 w 684"/>
                  <a:gd name="T19" fmla="*/ 254 h 377"/>
                  <a:gd name="T20" fmla="*/ 576 w 684"/>
                  <a:gd name="T21" fmla="*/ 131 h 377"/>
                  <a:gd name="T22" fmla="*/ 562 w 684"/>
                  <a:gd name="T23" fmla="*/ 130 h 377"/>
                  <a:gd name="T24" fmla="*/ 560 w 684"/>
                  <a:gd name="T25" fmla="*/ 117 h 377"/>
                  <a:gd name="T26" fmla="*/ 426 w 684"/>
                  <a:gd name="T27" fmla="*/ 1 h 377"/>
                  <a:gd name="T28" fmla="*/ 408 w 684"/>
                  <a:gd name="T29" fmla="*/ 0 h 377"/>
                  <a:gd name="T30" fmla="*/ 272 w 684"/>
                  <a:gd name="T31" fmla="*/ 88 h 377"/>
                  <a:gd name="T32" fmla="*/ 260 w 684"/>
                  <a:gd name="T33" fmla="*/ 107 h 377"/>
                  <a:gd name="T34" fmla="*/ 248 w 684"/>
                  <a:gd name="T35" fmla="*/ 103 h 377"/>
                  <a:gd name="T36" fmla="*/ 211 w 684"/>
                  <a:gd name="T37" fmla="*/ 99 h 377"/>
                  <a:gd name="T38" fmla="*/ 126 w 684"/>
                  <a:gd name="T39" fmla="*/ 176 h 377"/>
                  <a:gd name="T40" fmla="*/ 124 w 684"/>
                  <a:gd name="T41" fmla="*/ 192 h 377"/>
                  <a:gd name="T42" fmla="*/ 107 w 684"/>
                  <a:gd name="T43" fmla="*/ 191 h 377"/>
                  <a:gd name="T44" fmla="*/ 103 w 684"/>
                  <a:gd name="T45" fmla="*/ 191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84" h="377">
                    <a:moveTo>
                      <a:pt x="103" y="191"/>
                    </a:moveTo>
                    <a:cubicBezTo>
                      <a:pt x="73" y="191"/>
                      <a:pt x="5" y="199"/>
                      <a:pt x="1" y="274"/>
                    </a:cubicBezTo>
                    <a:cubicBezTo>
                      <a:pt x="0" y="303"/>
                      <a:pt x="7" y="325"/>
                      <a:pt x="23" y="342"/>
                    </a:cubicBezTo>
                    <a:cubicBezTo>
                      <a:pt x="53" y="374"/>
                      <a:pt x="106" y="377"/>
                      <a:pt x="128" y="377"/>
                    </a:cubicBezTo>
                    <a:cubicBezTo>
                      <a:pt x="128" y="377"/>
                      <a:pt x="128" y="377"/>
                      <a:pt x="128" y="377"/>
                    </a:cubicBezTo>
                    <a:cubicBezTo>
                      <a:pt x="135" y="377"/>
                      <a:pt x="139" y="377"/>
                      <a:pt x="139" y="377"/>
                    </a:cubicBezTo>
                    <a:cubicBezTo>
                      <a:pt x="141" y="377"/>
                      <a:pt x="141" y="377"/>
                      <a:pt x="141" y="377"/>
                    </a:cubicBezTo>
                    <a:cubicBezTo>
                      <a:pt x="525" y="377"/>
                      <a:pt x="525" y="377"/>
                      <a:pt x="525" y="377"/>
                    </a:cubicBezTo>
                    <a:cubicBezTo>
                      <a:pt x="526" y="377"/>
                      <a:pt x="528" y="377"/>
                      <a:pt x="532" y="377"/>
                    </a:cubicBezTo>
                    <a:cubicBezTo>
                      <a:pt x="567" y="377"/>
                      <a:pt x="683" y="368"/>
                      <a:pt x="683" y="254"/>
                    </a:cubicBezTo>
                    <a:cubicBezTo>
                      <a:pt x="683" y="248"/>
                      <a:pt x="684" y="136"/>
                      <a:pt x="576" y="131"/>
                    </a:cubicBezTo>
                    <a:cubicBezTo>
                      <a:pt x="562" y="130"/>
                      <a:pt x="562" y="130"/>
                      <a:pt x="562" y="130"/>
                    </a:cubicBezTo>
                    <a:cubicBezTo>
                      <a:pt x="560" y="117"/>
                      <a:pt x="560" y="117"/>
                      <a:pt x="560" y="117"/>
                    </a:cubicBezTo>
                    <a:cubicBezTo>
                      <a:pt x="559" y="113"/>
                      <a:pt x="534" y="8"/>
                      <a:pt x="426" y="1"/>
                    </a:cubicBezTo>
                    <a:cubicBezTo>
                      <a:pt x="420" y="0"/>
                      <a:pt x="414" y="0"/>
                      <a:pt x="408" y="0"/>
                    </a:cubicBezTo>
                    <a:cubicBezTo>
                      <a:pt x="327" y="0"/>
                      <a:pt x="304" y="37"/>
                      <a:pt x="272" y="88"/>
                    </a:cubicBezTo>
                    <a:cubicBezTo>
                      <a:pt x="260" y="107"/>
                      <a:pt x="260" y="107"/>
                      <a:pt x="260" y="107"/>
                    </a:cubicBezTo>
                    <a:cubicBezTo>
                      <a:pt x="248" y="103"/>
                      <a:pt x="248" y="103"/>
                      <a:pt x="248" y="103"/>
                    </a:cubicBezTo>
                    <a:cubicBezTo>
                      <a:pt x="247" y="103"/>
                      <a:pt x="232" y="99"/>
                      <a:pt x="211" y="99"/>
                    </a:cubicBezTo>
                    <a:cubicBezTo>
                      <a:pt x="161" y="99"/>
                      <a:pt x="132" y="125"/>
                      <a:pt x="126" y="176"/>
                    </a:cubicBezTo>
                    <a:cubicBezTo>
                      <a:pt x="124" y="192"/>
                      <a:pt x="124" y="192"/>
                      <a:pt x="124" y="192"/>
                    </a:cubicBezTo>
                    <a:cubicBezTo>
                      <a:pt x="107" y="191"/>
                      <a:pt x="107" y="191"/>
                      <a:pt x="107" y="191"/>
                    </a:cubicBezTo>
                    <a:cubicBezTo>
                      <a:pt x="107" y="191"/>
                      <a:pt x="105" y="191"/>
                      <a:pt x="103" y="191"/>
                    </a:cubicBezTo>
                    <a:close/>
                  </a:path>
                </a:pathLst>
              </a:custGeom>
              <a:solidFill>
                <a:srgbClr val="F1F2F3"/>
              </a:solidFill>
              <a:ln w="12700" cap="flat" cmpd="sng" algn="ctr">
                <a:solidFill>
                  <a:srgbClr val="E0E2E4"/>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0"/>
                  </a:spcBef>
                  <a:spcAft>
                    <a:spcPct val="0"/>
                  </a:spcAft>
                </a:pPr>
                <a:endParaRPr kumimoji="1" lang="en-US" sz="2400" dirty="0">
                  <a:ea typeface="New MingLiu" charset="-120"/>
                </a:endParaRPr>
              </a:p>
            </p:txBody>
          </p:sp>
          <p:sp>
            <p:nvSpPr>
              <p:cNvPr id="31" name="Freeform 163">
                <a:extLst>
                  <a:ext uri="{FF2B5EF4-FFF2-40B4-BE49-F238E27FC236}">
                    <a16:creationId xmlns:a16="http://schemas.microsoft.com/office/drawing/2014/main" xmlns="" id="{FD029859-D4A8-44E4-B3BE-87CAAEB3975E}"/>
                  </a:ext>
                </a:extLst>
              </p:cNvPr>
              <p:cNvSpPr>
                <a:spLocks noChangeAspect="1"/>
              </p:cNvSpPr>
              <p:nvPr/>
            </p:nvSpPr>
            <p:spPr bwMode="auto">
              <a:xfrm>
                <a:off x="3005622" y="1531812"/>
                <a:ext cx="1220559" cy="678089"/>
              </a:xfrm>
              <a:custGeom>
                <a:avLst/>
                <a:gdLst>
                  <a:gd name="T0" fmla="*/ 103 w 684"/>
                  <a:gd name="T1" fmla="*/ 191 h 377"/>
                  <a:gd name="T2" fmla="*/ 1 w 684"/>
                  <a:gd name="T3" fmla="*/ 274 h 377"/>
                  <a:gd name="T4" fmla="*/ 23 w 684"/>
                  <a:gd name="T5" fmla="*/ 342 h 377"/>
                  <a:gd name="T6" fmla="*/ 128 w 684"/>
                  <a:gd name="T7" fmla="*/ 377 h 377"/>
                  <a:gd name="T8" fmla="*/ 128 w 684"/>
                  <a:gd name="T9" fmla="*/ 377 h 377"/>
                  <a:gd name="T10" fmla="*/ 139 w 684"/>
                  <a:gd name="T11" fmla="*/ 377 h 377"/>
                  <a:gd name="T12" fmla="*/ 141 w 684"/>
                  <a:gd name="T13" fmla="*/ 377 h 377"/>
                  <a:gd name="T14" fmla="*/ 525 w 684"/>
                  <a:gd name="T15" fmla="*/ 377 h 377"/>
                  <a:gd name="T16" fmla="*/ 532 w 684"/>
                  <a:gd name="T17" fmla="*/ 377 h 377"/>
                  <a:gd name="T18" fmla="*/ 683 w 684"/>
                  <a:gd name="T19" fmla="*/ 254 h 377"/>
                  <a:gd name="T20" fmla="*/ 576 w 684"/>
                  <a:gd name="T21" fmla="*/ 131 h 377"/>
                  <a:gd name="T22" fmla="*/ 562 w 684"/>
                  <a:gd name="T23" fmla="*/ 130 h 377"/>
                  <a:gd name="T24" fmla="*/ 560 w 684"/>
                  <a:gd name="T25" fmla="*/ 117 h 377"/>
                  <a:gd name="T26" fmla="*/ 426 w 684"/>
                  <a:gd name="T27" fmla="*/ 1 h 377"/>
                  <a:gd name="T28" fmla="*/ 408 w 684"/>
                  <a:gd name="T29" fmla="*/ 0 h 377"/>
                  <a:gd name="T30" fmla="*/ 272 w 684"/>
                  <a:gd name="T31" fmla="*/ 88 h 377"/>
                  <a:gd name="T32" fmla="*/ 260 w 684"/>
                  <a:gd name="T33" fmla="*/ 107 h 377"/>
                  <a:gd name="T34" fmla="*/ 248 w 684"/>
                  <a:gd name="T35" fmla="*/ 103 h 377"/>
                  <a:gd name="T36" fmla="*/ 211 w 684"/>
                  <a:gd name="T37" fmla="*/ 99 h 377"/>
                  <a:gd name="T38" fmla="*/ 126 w 684"/>
                  <a:gd name="T39" fmla="*/ 176 h 377"/>
                  <a:gd name="T40" fmla="*/ 124 w 684"/>
                  <a:gd name="T41" fmla="*/ 192 h 377"/>
                  <a:gd name="T42" fmla="*/ 107 w 684"/>
                  <a:gd name="T43" fmla="*/ 191 h 377"/>
                  <a:gd name="T44" fmla="*/ 103 w 684"/>
                  <a:gd name="T45" fmla="*/ 191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84" h="377">
                    <a:moveTo>
                      <a:pt x="103" y="191"/>
                    </a:moveTo>
                    <a:cubicBezTo>
                      <a:pt x="73" y="191"/>
                      <a:pt x="5" y="199"/>
                      <a:pt x="1" y="274"/>
                    </a:cubicBezTo>
                    <a:cubicBezTo>
                      <a:pt x="0" y="303"/>
                      <a:pt x="7" y="325"/>
                      <a:pt x="23" y="342"/>
                    </a:cubicBezTo>
                    <a:cubicBezTo>
                      <a:pt x="53" y="374"/>
                      <a:pt x="106" y="377"/>
                      <a:pt x="128" y="377"/>
                    </a:cubicBezTo>
                    <a:cubicBezTo>
                      <a:pt x="128" y="377"/>
                      <a:pt x="128" y="377"/>
                      <a:pt x="128" y="377"/>
                    </a:cubicBezTo>
                    <a:cubicBezTo>
                      <a:pt x="135" y="377"/>
                      <a:pt x="139" y="377"/>
                      <a:pt x="139" y="377"/>
                    </a:cubicBezTo>
                    <a:cubicBezTo>
                      <a:pt x="141" y="377"/>
                      <a:pt x="141" y="377"/>
                      <a:pt x="141" y="377"/>
                    </a:cubicBezTo>
                    <a:cubicBezTo>
                      <a:pt x="525" y="377"/>
                      <a:pt x="525" y="377"/>
                      <a:pt x="525" y="377"/>
                    </a:cubicBezTo>
                    <a:cubicBezTo>
                      <a:pt x="526" y="377"/>
                      <a:pt x="528" y="377"/>
                      <a:pt x="532" y="377"/>
                    </a:cubicBezTo>
                    <a:cubicBezTo>
                      <a:pt x="567" y="377"/>
                      <a:pt x="683" y="368"/>
                      <a:pt x="683" y="254"/>
                    </a:cubicBezTo>
                    <a:cubicBezTo>
                      <a:pt x="683" y="248"/>
                      <a:pt x="684" y="136"/>
                      <a:pt x="576" y="131"/>
                    </a:cubicBezTo>
                    <a:cubicBezTo>
                      <a:pt x="562" y="130"/>
                      <a:pt x="562" y="130"/>
                      <a:pt x="562" y="130"/>
                    </a:cubicBezTo>
                    <a:cubicBezTo>
                      <a:pt x="560" y="117"/>
                      <a:pt x="560" y="117"/>
                      <a:pt x="560" y="117"/>
                    </a:cubicBezTo>
                    <a:cubicBezTo>
                      <a:pt x="559" y="113"/>
                      <a:pt x="534" y="8"/>
                      <a:pt x="426" y="1"/>
                    </a:cubicBezTo>
                    <a:cubicBezTo>
                      <a:pt x="420" y="0"/>
                      <a:pt x="414" y="0"/>
                      <a:pt x="408" y="0"/>
                    </a:cubicBezTo>
                    <a:cubicBezTo>
                      <a:pt x="327" y="0"/>
                      <a:pt x="304" y="37"/>
                      <a:pt x="272" y="88"/>
                    </a:cubicBezTo>
                    <a:cubicBezTo>
                      <a:pt x="260" y="107"/>
                      <a:pt x="260" y="107"/>
                      <a:pt x="260" y="107"/>
                    </a:cubicBezTo>
                    <a:cubicBezTo>
                      <a:pt x="248" y="103"/>
                      <a:pt x="248" y="103"/>
                      <a:pt x="248" y="103"/>
                    </a:cubicBezTo>
                    <a:cubicBezTo>
                      <a:pt x="247" y="103"/>
                      <a:pt x="232" y="99"/>
                      <a:pt x="211" y="99"/>
                    </a:cubicBezTo>
                    <a:cubicBezTo>
                      <a:pt x="161" y="99"/>
                      <a:pt x="132" y="125"/>
                      <a:pt x="126" y="176"/>
                    </a:cubicBezTo>
                    <a:cubicBezTo>
                      <a:pt x="124" y="192"/>
                      <a:pt x="124" y="192"/>
                      <a:pt x="124" y="192"/>
                    </a:cubicBezTo>
                    <a:cubicBezTo>
                      <a:pt x="107" y="191"/>
                      <a:pt x="107" y="191"/>
                      <a:pt x="107" y="191"/>
                    </a:cubicBezTo>
                    <a:cubicBezTo>
                      <a:pt x="107" y="191"/>
                      <a:pt x="105" y="191"/>
                      <a:pt x="103" y="191"/>
                    </a:cubicBezTo>
                    <a:close/>
                  </a:path>
                </a:pathLst>
              </a:custGeom>
              <a:solidFill>
                <a:schemeClr val="bg1"/>
              </a:solidFill>
              <a:ln w="28575" cap="flat" cmpd="sng" algn="ctr">
                <a:solidFill>
                  <a:schemeClr val="accent2">
                    <a:lumMod val="60000"/>
                    <a:lumOff val="40000"/>
                  </a:schemeClr>
                </a:solidFill>
                <a:prstDash val="solid"/>
                <a:round/>
                <a:headEnd type="none" w="med" len="med"/>
                <a:tailEnd type="none" w="med" len="med"/>
              </a:ln>
              <a:effectLst>
                <a:innerShdw blurRad="101600">
                  <a:schemeClr val="accent2">
                    <a:lumMod val="60000"/>
                    <a:lumOff val="40000"/>
                  </a:schemeClr>
                </a:innerShdw>
              </a:effectLst>
            </p:spPr>
            <p:txBody>
              <a:bodyPr vert="horz" wrap="square" lIns="91440" tIns="45720" rIns="91440" bIns="45720" numCol="1" rtlCol="0" anchor="t" anchorCtr="0" compatLnSpc="1">
                <a:prstTxWarp prst="textNoShape">
                  <a:avLst/>
                </a:prstTxWarp>
              </a:bodyPr>
              <a:lstStyle/>
              <a:p>
                <a:pPr defTabSz="914400" fontAlgn="base">
                  <a:spcBef>
                    <a:spcPct val="0"/>
                  </a:spcBef>
                  <a:spcAft>
                    <a:spcPct val="0"/>
                  </a:spcAft>
                </a:pPr>
                <a:endParaRPr kumimoji="1" lang="en-US" sz="2400">
                  <a:ea typeface="New MingLiu" charset="-120"/>
                </a:endParaRPr>
              </a:p>
            </p:txBody>
          </p:sp>
        </p:grpSp>
        <p:grpSp>
          <p:nvGrpSpPr>
            <p:cNvPr id="96" name="Group 95">
              <a:extLst>
                <a:ext uri="{FF2B5EF4-FFF2-40B4-BE49-F238E27FC236}">
                  <a16:creationId xmlns:a16="http://schemas.microsoft.com/office/drawing/2014/main" xmlns="" id="{F8FE1CD3-50A1-4591-916A-BC378C346CCC}"/>
                </a:ext>
              </a:extLst>
            </p:cNvPr>
            <p:cNvGrpSpPr/>
            <p:nvPr/>
          </p:nvGrpSpPr>
          <p:grpSpPr>
            <a:xfrm>
              <a:off x="463986" y="3278780"/>
              <a:ext cx="961392" cy="832399"/>
              <a:chOff x="421458" y="3366976"/>
              <a:chExt cx="961392" cy="832399"/>
            </a:xfrm>
          </p:grpSpPr>
          <p:grpSp>
            <p:nvGrpSpPr>
              <p:cNvPr id="6" name="Group 5">
                <a:extLst>
                  <a:ext uri="{FF2B5EF4-FFF2-40B4-BE49-F238E27FC236}">
                    <a16:creationId xmlns:a16="http://schemas.microsoft.com/office/drawing/2014/main" xmlns="" id="{26C6B226-824E-4890-BEC5-821C7C69CADE}"/>
                  </a:ext>
                </a:extLst>
              </p:cNvPr>
              <p:cNvGrpSpPr/>
              <p:nvPr/>
            </p:nvGrpSpPr>
            <p:grpSpPr>
              <a:xfrm>
                <a:off x="603434" y="3366976"/>
                <a:ext cx="779416" cy="832399"/>
                <a:chOff x="1069251" y="3178852"/>
                <a:chExt cx="756303" cy="807716"/>
              </a:xfrm>
            </p:grpSpPr>
            <p:grpSp>
              <p:nvGrpSpPr>
                <p:cNvPr id="7" name="Group 6">
                  <a:extLst>
                    <a:ext uri="{FF2B5EF4-FFF2-40B4-BE49-F238E27FC236}">
                      <a16:creationId xmlns:a16="http://schemas.microsoft.com/office/drawing/2014/main" xmlns="" id="{7AA79F6E-26F8-49F6-AD78-2AE12E67D65F}"/>
                    </a:ext>
                  </a:extLst>
                </p:cNvPr>
                <p:cNvGrpSpPr/>
                <p:nvPr/>
              </p:nvGrpSpPr>
              <p:grpSpPr>
                <a:xfrm>
                  <a:off x="1323232" y="3178852"/>
                  <a:ext cx="342223" cy="350794"/>
                  <a:chOff x="6499225" y="4000500"/>
                  <a:chExt cx="823913" cy="844551"/>
                </a:xfrm>
              </p:grpSpPr>
              <p:sp>
                <p:nvSpPr>
                  <p:cNvPr id="16" name="Freeform 90">
                    <a:extLst>
                      <a:ext uri="{FF2B5EF4-FFF2-40B4-BE49-F238E27FC236}">
                        <a16:creationId xmlns:a16="http://schemas.microsoft.com/office/drawing/2014/main" xmlns="" id="{0F6E3D80-8C02-4AEC-9BD8-476BDCFEA867}"/>
                      </a:ext>
                    </a:extLst>
                  </p:cNvPr>
                  <p:cNvSpPr>
                    <a:spLocks/>
                  </p:cNvSpPr>
                  <p:nvPr/>
                </p:nvSpPr>
                <p:spPr bwMode="auto">
                  <a:xfrm>
                    <a:off x="6756400" y="4200525"/>
                    <a:ext cx="69850" cy="49213"/>
                  </a:xfrm>
                  <a:custGeom>
                    <a:avLst/>
                    <a:gdLst>
                      <a:gd name="T0" fmla="*/ 28 w 28"/>
                      <a:gd name="T1" fmla="*/ 0 h 20"/>
                      <a:gd name="T2" fmla="*/ 0 w 28"/>
                      <a:gd name="T3" fmla="*/ 20 h 20"/>
                      <a:gd name="T4" fmla="*/ 0 w 28"/>
                      <a:gd name="T5" fmla="*/ 11 h 20"/>
                      <a:gd name="T6" fmla="*/ 28 w 28"/>
                      <a:gd name="T7" fmla="*/ 0 h 20"/>
                    </a:gdLst>
                    <a:ahLst/>
                    <a:cxnLst>
                      <a:cxn ang="0">
                        <a:pos x="T0" y="T1"/>
                      </a:cxn>
                      <a:cxn ang="0">
                        <a:pos x="T2" y="T3"/>
                      </a:cxn>
                      <a:cxn ang="0">
                        <a:pos x="T4" y="T5"/>
                      </a:cxn>
                      <a:cxn ang="0">
                        <a:pos x="T6" y="T7"/>
                      </a:cxn>
                    </a:cxnLst>
                    <a:rect l="0" t="0" r="r" b="b"/>
                    <a:pathLst>
                      <a:path w="28" h="20">
                        <a:moveTo>
                          <a:pt x="28" y="0"/>
                        </a:moveTo>
                        <a:cubicBezTo>
                          <a:pt x="20" y="7"/>
                          <a:pt x="11" y="14"/>
                          <a:pt x="0" y="20"/>
                        </a:cubicBezTo>
                        <a:cubicBezTo>
                          <a:pt x="0" y="18"/>
                          <a:pt x="0" y="15"/>
                          <a:pt x="0" y="11"/>
                        </a:cubicBezTo>
                        <a:cubicBezTo>
                          <a:pt x="11" y="9"/>
                          <a:pt x="21" y="5"/>
                          <a:pt x="28"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91">
                    <a:extLst>
                      <a:ext uri="{FF2B5EF4-FFF2-40B4-BE49-F238E27FC236}">
                        <a16:creationId xmlns:a16="http://schemas.microsoft.com/office/drawing/2014/main" xmlns="" id="{FC630F79-1B5D-4165-BD8E-A3A8BD7A2A07}"/>
                      </a:ext>
                    </a:extLst>
                  </p:cNvPr>
                  <p:cNvSpPr>
                    <a:spLocks/>
                  </p:cNvSpPr>
                  <p:nvPr/>
                </p:nvSpPr>
                <p:spPr bwMode="auto">
                  <a:xfrm>
                    <a:off x="6711950" y="4271963"/>
                    <a:ext cx="38100" cy="88900"/>
                  </a:xfrm>
                  <a:custGeom>
                    <a:avLst/>
                    <a:gdLst>
                      <a:gd name="T0" fmla="*/ 1 w 15"/>
                      <a:gd name="T1" fmla="*/ 14 h 35"/>
                      <a:gd name="T2" fmla="*/ 2 w 15"/>
                      <a:gd name="T3" fmla="*/ 1 h 35"/>
                      <a:gd name="T4" fmla="*/ 10 w 15"/>
                      <a:gd name="T5" fmla="*/ 0 h 35"/>
                      <a:gd name="T6" fmla="*/ 15 w 15"/>
                      <a:gd name="T7" fmla="*/ 35 h 35"/>
                      <a:gd name="T8" fmla="*/ 1 w 15"/>
                      <a:gd name="T9" fmla="*/ 14 h 35"/>
                    </a:gdLst>
                    <a:ahLst/>
                    <a:cxnLst>
                      <a:cxn ang="0">
                        <a:pos x="T0" y="T1"/>
                      </a:cxn>
                      <a:cxn ang="0">
                        <a:pos x="T2" y="T3"/>
                      </a:cxn>
                      <a:cxn ang="0">
                        <a:pos x="T4" y="T5"/>
                      </a:cxn>
                      <a:cxn ang="0">
                        <a:pos x="T6" y="T7"/>
                      </a:cxn>
                      <a:cxn ang="0">
                        <a:pos x="T8" y="T9"/>
                      </a:cxn>
                    </a:cxnLst>
                    <a:rect l="0" t="0" r="r" b="b"/>
                    <a:pathLst>
                      <a:path w="15" h="35">
                        <a:moveTo>
                          <a:pt x="1" y="14"/>
                        </a:moveTo>
                        <a:cubicBezTo>
                          <a:pt x="0" y="6"/>
                          <a:pt x="1" y="3"/>
                          <a:pt x="2" y="1"/>
                        </a:cubicBezTo>
                        <a:cubicBezTo>
                          <a:pt x="4" y="0"/>
                          <a:pt x="6" y="0"/>
                          <a:pt x="10" y="0"/>
                        </a:cubicBezTo>
                        <a:cubicBezTo>
                          <a:pt x="11" y="17"/>
                          <a:pt x="13" y="29"/>
                          <a:pt x="15" y="35"/>
                        </a:cubicBezTo>
                        <a:cubicBezTo>
                          <a:pt x="7" y="33"/>
                          <a:pt x="3" y="26"/>
                          <a:pt x="1" y="1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92">
                    <a:extLst>
                      <a:ext uri="{FF2B5EF4-FFF2-40B4-BE49-F238E27FC236}">
                        <a16:creationId xmlns:a16="http://schemas.microsoft.com/office/drawing/2014/main" xmlns="" id="{961C17EE-D320-4940-842F-D751E3E3FCD7}"/>
                      </a:ext>
                    </a:extLst>
                  </p:cNvPr>
                  <p:cNvSpPr>
                    <a:spLocks/>
                  </p:cNvSpPr>
                  <p:nvPr/>
                </p:nvSpPr>
                <p:spPr bwMode="auto">
                  <a:xfrm>
                    <a:off x="6759575" y="4121150"/>
                    <a:ext cx="307975" cy="393700"/>
                  </a:xfrm>
                  <a:custGeom>
                    <a:avLst/>
                    <a:gdLst>
                      <a:gd name="T0" fmla="*/ 117 w 124"/>
                      <a:gd name="T1" fmla="*/ 98 h 158"/>
                      <a:gd name="T2" fmla="*/ 116 w 124"/>
                      <a:gd name="T3" fmla="*/ 99 h 158"/>
                      <a:gd name="T4" fmla="*/ 62 w 124"/>
                      <a:gd name="T5" fmla="*/ 157 h 158"/>
                      <a:gd name="T6" fmla="*/ 62 w 124"/>
                      <a:gd name="T7" fmla="*/ 157 h 158"/>
                      <a:gd name="T8" fmla="*/ 62 w 124"/>
                      <a:gd name="T9" fmla="*/ 157 h 158"/>
                      <a:gd name="T10" fmla="*/ 7 w 124"/>
                      <a:gd name="T11" fmla="*/ 99 h 158"/>
                      <a:gd name="T12" fmla="*/ 7 w 124"/>
                      <a:gd name="T13" fmla="*/ 99 h 158"/>
                      <a:gd name="T14" fmla="*/ 0 w 124"/>
                      <a:gd name="T15" fmla="*/ 54 h 158"/>
                      <a:gd name="T16" fmla="*/ 101 w 124"/>
                      <a:gd name="T17" fmla="*/ 0 h 158"/>
                      <a:gd name="T18" fmla="*/ 124 w 124"/>
                      <a:gd name="T19" fmla="*/ 40 h 158"/>
                      <a:gd name="T20" fmla="*/ 117 w 124"/>
                      <a:gd name="T21" fmla="*/ 98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4" h="158">
                        <a:moveTo>
                          <a:pt x="117" y="98"/>
                        </a:moveTo>
                        <a:cubicBezTo>
                          <a:pt x="116" y="99"/>
                          <a:pt x="116" y="99"/>
                          <a:pt x="116" y="99"/>
                        </a:cubicBezTo>
                        <a:cubicBezTo>
                          <a:pt x="96" y="157"/>
                          <a:pt x="63" y="157"/>
                          <a:pt x="62" y="157"/>
                        </a:cubicBezTo>
                        <a:cubicBezTo>
                          <a:pt x="62" y="157"/>
                          <a:pt x="62" y="157"/>
                          <a:pt x="62" y="157"/>
                        </a:cubicBezTo>
                        <a:cubicBezTo>
                          <a:pt x="62" y="157"/>
                          <a:pt x="62" y="157"/>
                          <a:pt x="62" y="157"/>
                        </a:cubicBezTo>
                        <a:cubicBezTo>
                          <a:pt x="61" y="157"/>
                          <a:pt x="29" y="158"/>
                          <a:pt x="7" y="99"/>
                        </a:cubicBezTo>
                        <a:cubicBezTo>
                          <a:pt x="7" y="99"/>
                          <a:pt x="7" y="99"/>
                          <a:pt x="7" y="99"/>
                        </a:cubicBezTo>
                        <a:cubicBezTo>
                          <a:pt x="7" y="99"/>
                          <a:pt x="1" y="82"/>
                          <a:pt x="0" y="54"/>
                        </a:cubicBezTo>
                        <a:cubicBezTo>
                          <a:pt x="26" y="44"/>
                          <a:pt x="76" y="21"/>
                          <a:pt x="101" y="0"/>
                        </a:cubicBezTo>
                        <a:cubicBezTo>
                          <a:pt x="105" y="18"/>
                          <a:pt x="115" y="31"/>
                          <a:pt x="124" y="40"/>
                        </a:cubicBezTo>
                        <a:cubicBezTo>
                          <a:pt x="123" y="76"/>
                          <a:pt x="117" y="98"/>
                          <a:pt x="117" y="98"/>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93">
                    <a:extLst>
                      <a:ext uri="{FF2B5EF4-FFF2-40B4-BE49-F238E27FC236}">
                        <a16:creationId xmlns:a16="http://schemas.microsoft.com/office/drawing/2014/main" xmlns="" id="{E560FBD5-AC90-49E3-993E-ECECECB5A790}"/>
                      </a:ext>
                    </a:extLst>
                  </p:cNvPr>
                  <p:cNvSpPr>
                    <a:spLocks/>
                  </p:cNvSpPr>
                  <p:nvPr/>
                </p:nvSpPr>
                <p:spPr bwMode="auto">
                  <a:xfrm>
                    <a:off x="7075488" y="4271963"/>
                    <a:ext cx="36513" cy="88900"/>
                  </a:xfrm>
                  <a:custGeom>
                    <a:avLst/>
                    <a:gdLst>
                      <a:gd name="T0" fmla="*/ 14 w 15"/>
                      <a:gd name="T1" fmla="*/ 14 h 35"/>
                      <a:gd name="T2" fmla="*/ 0 w 15"/>
                      <a:gd name="T3" fmla="*/ 35 h 35"/>
                      <a:gd name="T4" fmla="*/ 5 w 15"/>
                      <a:gd name="T5" fmla="*/ 0 h 35"/>
                      <a:gd name="T6" fmla="*/ 12 w 15"/>
                      <a:gd name="T7" fmla="*/ 1 h 35"/>
                      <a:gd name="T8" fmla="*/ 14 w 15"/>
                      <a:gd name="T9" fmla="*/ 14 h 35"/>
                    </a:gdLst>
                    <a:ahLst/>
                    <a:cxnLst>
                      <a:cxn ang="0">
                        <a:pos x="T0" y="T1"/>
                      </a:cxn>
                      <a:cxn ang="0">
                        <a:pos x="T2" y="T3"/>
                      </a:cxn>
                      <a:cxn ang="0">
                        <a:pos x="T4" y="T5"/>
                      </a:cxn>
                      <a:cxn ang="0">
                        <a:pos x="T6" y="T7"/>
                      </a:cxn>
                      <a:cxn ang="0">
                        <a:pos x="T8" y="T9"/>
                      </a:cxn>
                    </a:cxnLst>
                    <a:rect l="0" t="0" r="r" b="b"/>
                    <a:pathLst>
                      <a:path w="15" h="35">
                        <a:moveTo>
                          <a:pt x="14" y="14"/>
                        </a:moveTo>
                        <a:cubicBezTo>
                          <a:pt x="12" y="26"/>
                          <a:pt x="8" y="33"/>
                          <a:pt x="0" y="35"/>
                        </a:cubicBezTo>
                        <a:cubicBezTo>
                          <a:pt x="2" y="29"/>
                          <a:pt x="4" y="17"/>
                          <a:pt x="5" y="0"/>
                        </a:cubicBezTo>
                        <a:cubicBezTo>
                          <a:pt x="9" y="0"/>
                          <a:pt x="11" y="0"/>
                          <a:pt x="12" y="1"/>
                        </a:cubicBezTo>
                        <a:cubicBezTo>
                          <a:pt x="14" y="3"/>
                          <a:pt x="15" y="6"/>
                          <a:pt x="14" y="1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94">
                    <a:extLst>
                      <a:ext uri="{FF2B5EF4-FFF2-40B4-BE49-F238E27FC236}">
                        <a16:creationId xmlns:a16="http://schemas.microsoft.com/office/drawing/2014/main" xmlns="" id="{6C14244B-D716-4757-B1C3-A5D9515ADC2F}"/>
                      </a:ext>
                    </a:extLst>
                  </p:cNvPr>
                  <p:cNvSpPr>
                    <a:spLocks noEditPoints="1"/>
                  </p:cNvSpPr>
                  <p:nvPr/>
                </p:nvSpPr>
                <p:spPr bwMode="auto">
                  <a:xfrm>
                    <a:off x="6597650" y="4000500"/>
                    <a:ext cx="536575" cy="534988"/>
                  </a:xfrm>
                  <a:custGeom>
                    <a:avLst/>
                    <a:gdLst>
                      <a:gd name="T0" fmla="*/ 55 w 216"/>
                      <a:gd name="T1" fmla="*/ 100 h 214"/>
                      <a:gd name="T2" fmla="*/ 42 w 216"/>
                      <a:gd name="T3" fmla="*/ 104 h 214"/>
                      <a:gd name="T4" fmla="*/ 38 w 216"/>
                      <a:gd name="T5" fmla="*/ 124 h 214"/>
                      <a:gd name="T6" fmla="*/ 65 w 216"/>
                      <a:gd name="T7" fmla="*/ 154 h 214"/>
                      <a:gd name="T8" fmla="*/ 127 w 216"/>
                      <a:gd name="T9" fmla="*/ 214 h 214"/>
                      <a:gd name="T10" fmla="*/ 127 w 216"/>
                      <a:gd name="T11" fmla="*/ 214 h 214"/>
                      <a:gd name="T12" fmla="*/ 188 w 216"/>
                      <a:gd name="T13" fmla="*/ 154 h 214"/>
                      <a:gd name="T14" fmla="*/ 215 w 216"/>
                      <a:gd name="T15" fmla="*/ 124 h 214"/>
                      <a:gd name="T16" fmla="*/ 210 w 216"/>
                      <a:gd name="T17" fmla="*/ 104 h 214"/>
                      <a:gd name="T18" fmla="*/ 197 w 216"/>
                      <a:gd name="T19" fmla="*/ 100 h 214"/>
                      <a:gd name="T20" fmla="*/ 198 w 216"/>
                      <a:gd name="T21" fmla="*/ 94 h 214"/>
                      <a:gd name="T22" fmla="*/ 205 w 216"/>
                      <a:gd name="T23" fmla="*/ 98 h 214"/>
                      <a:gd name="T24" fmla="*/ 196 w 216"/>
                      <a:gd name="T25" fmla="*/ 69 h 214"/>
                      <a:gd name="T26" fmla="*/ 195 w 216"/>
                      <a:gd name="T27" fmla="*/ 46 h 214"/>
                      <a:gd name="T28" fmla="*/ 127 w 216"/>
                      <a:gd name="T29" fmla="*/ 0 h 214"/>
                      <a:gd name="T30" fmla="*/ 126 w 216"/>
                      <a:gd name="T31" fmla="*/ 0 h 214"/>
                      <a:gd name="T32" fmla="*/ 126 w 216"/>
                      <a:gd name="T33" fmla="*/ 0 h 214"/>
                      <a:gd name="T34" fmla="*/ 57 w 216"/>
                      <a:gd name="T35" fmla="*/ 47 h 214"/>
                      <a:gd name="T36" fmla="*/ 56 w 216"/>
                      <a:gd name="T37" fmla="*/ 57 h 214"/>
                      <a:gd name="T38" fmla="*/ 34 w 216"/>
                      <a:gd name="T39" fmla="*/ 62 h 214"/>
                      <a:gd name="T40" fmla="*/ 56 w 216"/>
                      <a:gd name="T41" fmla="*/ 62 h 214"/>
                      <a:gd name="T42" fmla="*/ 56 w 216"/>
                      <a:gd name="T43" fmla="*/ 71 h 214"/>
                      <a:gd name="T44" fmla="*/ 0 w 216"/>
                      <a:gd name="T45" fmla="*/ 96 h 214"/>
                      <a:gd name="T46" fmla="*/ 55 w 216"/>
                      <a:gd name="T47" fmla="*/ 93 h 214"/>
                      <a:gd name="T48" fmla="*/ 55 w 216"/>
                      <a:gd name="T49" fmla="*/ 100 h 214"/>
                      <a:gd name="T50" fmla="*/ 92 w 216"/>
                      <a:gd name="T51" fmla="*/ 80 h 214"/>
                      <a:gd name="T52" fmla="*/ 64 w 216"/>
                      <a:gd name="T53" fmla="*/ 100 h 214"/>
                      <a:gd name="T54" fmla="*/ 64 w 216"/>
                      <a:gd name="T55" fmla="*/ 91 h 214"/>
                      <a:gd name="T56" fmla="*/ 92 w 216"/>
                      <a:gd name="T57" fmla="*/ 80 h 214"/>
                      <a:gd name="T58" fmla="*/ 47 w 216"/>
                      <a:gd name="T59" fmla="*/ 123 h 214"/>
                      <a:gd name="T60" fmla="*/ 48 w 216"/>
                      <a:gd name="T61" fmla="*/ 110 h 214"/>
                      <a:gd name="T62" fmla="*/ 56 w 216"/>
                      <a:gd name="T63" fmla="*/ 109 h 214"/>
                      <a:gd name="T64" fmla="*/ 61 w 216"/>
                      <a:gd name="T65" fmla="*/ 144 h 214"/>
                      <a:gd name="T66" fmla="*/ 47 w 216"/>
                      <a:gd name="T67" fmla="*/ 123 h 214"/>
                      <a:gd name="T68" fmla="*/ 182 w 216"/>
                      <a:gd name="T69" fmla="*/ 146 h 214"/>
                      <a:gd name="T70" fmla="*/ 182 w 216"/>
                      <a:gd name="T71" fmla="*/ 147 h 214"/>
                      <a:gd name="T72" fmla="*/ 127 w 216"/>
                      <a:gd name="T73" fmla="*/ 205 h 214"/>
                      <a:gd name="T74" fmla="*/ 127 w 216"/>
                      <a:gd name="T75" fmla="*/ 205 h 214"/>
                      <a:gd name="T76" fmla="*/ 127 w 216"/>
                      <a:gd name="T77" fmla="*/ 205 h 214"/>
                      <a:gd name="T78" fmla="*/ 72 w 216"/>
                      <a:gd name="T79" fmla="*/ 147 h 214"/>
                      <a:gd name="T80" fmla="*/ 72 w 216"/>
                      <a:gd name="T81" fmla="*/ 147 h 214"/>
                      <a:gd name="T82" fmla="*/ 65 w 216"/>
                      <a:gd name="T83" fmla="*/ 102 h 214"/>
                      <a:gd name="T84" fmla="*/ 167 w 216"/>
                      <a:gd name="T85" fmla="*/ 48 h 214"/>
                      <a:gd name="T86" fmla="*/ 189 w 216"/>
                      <a:gd name="T87" fmla="*/ 88 h 214"/>
                      <a:gd name="T88" fmla="*/ 182 w 216"/>
                      <a:gd name="T89" fmla="*/ 146 h 214"/>
                      <a:gd name="T90" fmla="*/ 206 w 216"/>
                      <a:gd name="T91" fmla="*/ 123 h 214"/>
                      <a:gd name="T92" fmla="*/ 192 w 216"/>
                      <a:gd name="T93" fmla="*/ 144 h 214"/>
                      <a:gd name="T94" fmla="*/ 197 w 216"/>
                      <a:gd name="T95" fmla="*/ 109 h 214"/>
                      <a:gd name="T96" fmla="*/ 204 w 216"/>
                      <a:gd name="T97" fmla="*/ 110 h 214"/>
                      <a:gd name="T98" fmla="*/ 206 w 216"/>
                      <a:gd name="T99" fmla="*/ 123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6" h="214">
                        <a:moveTo>
                          <a:pt x="55" y="100"/>
                        </a:moveTo>
                        <a:cubicBezTo>
                          <a:pt x="50" y="100"/>
                          <a:pt x="46" y="101"/>
                          <a:pt x="42" y="104"/>
                        </a:cubicBezTo>
                        <a:cubicBezTo>
                          <a:pt x="37" y="109"/>
                          <a:pt x="37" y="118"/>
                          <a:pt x="38" y="124"/>
                        </a:cubicBezTo>
                        <a:cubicBezTo>
                          <a:pt x="39" y="131"/>
                          <a:pt x="42" y="152"/>
                          <a:pt x="65" y="154"/>
                        </a:cubicBezTo>
                        <a:cubicBezTo>
                          <a:pt x="87" y="212"/>
                          <a:pt x="121" y="214"/>
                          <a:pt x="127" y="214"/>
                        </a:cubicBezTo>
                        <a:cubicBezTo>
                          <a:pt x="127" y="214"/>
                          <a:pt x="127" y="214"/>
                          <a:pt x="127" y="214"/>
                        </a:cubicBezTo>
                        <a:cubicBezTo>
                          <a:pt x="130" y="214"/>
                          <a:pt x="166" y="213"/>
                          <a:pt x="188" y="154"/>
                        </a:cubicBezTo>
                        <a:cubicBezTo>
                          <a:pt x="211" y="152"/>
                          <a:pt x="214" y="131"/>
                          <a:pt x="215" y="124"/>
                        </a:cubicBezTo>
                        <a:cubicBezTo>
                          <a:pt x="216" y="118"/>
                          <a:pt x="216" y="109"/>
                          <a:pt x="210" y="104"/>
                        </a:cubicBezTo>
                        <a:cubicBezTo>
                          <a:pt x="207" y="101"/>
                          <a:pt x="203" y="100"/>
                          <a:pt x="197" y="100"/>
                        </a:cubicBezTo>
                        <a:cubicBezTo>
                          <a:pt x="197" y="99"/>
                          <a:pt x="198" y="96"/>
                          <a:pt x="198" y="94"/>
                        </a:cubicBezTo>
                        <a:cubicBezTo>
                          <a:pt x="203" y="97"/>
                          <a:pt x="205" y="98"/>
                          <a:pt x="205" y="98"/>
                        </a:cubicBezTo>
                        <a:cubicBezTo>
                          <a:pt x="196" y="69"/>
                          <a:pt x="196" y="69"/>
                          <a:pt x="196" y="69"/>
                        </a:cubicBezTo>
                        <a:cubicBezTo>
                          <a:pt x="196" y="62"/>
                          <a:pt x="196" y="53"/>
                          <a:pt x="195" y="46"/>
                        </a:cubicBezTo>
                        <a:cubicBezTo>
                          <a:pt x="195" y="45"/>
                          <a:pt x="187" y="0"/>
                          <a:pt x="127" y="0"/>
                        </a:cubicBezTo>
                        <a:cubicBezTo>
                          <a:pt x="126" y="0"/>
                          <a:pt x="126" y="0"/>
                          <a:pt x="126" y="0"/>
                        </a:cubicBezTo>
                        <a:cubicBezTo>
                          <a:pt x="126" y="0"/>
                          <a:pt x="126" y="0"/>
                          <a:pt x="126" y="0"/>
                        </a:cubicBezTo>
                        <a:cubicBezTo>
                          <a:pt x="64" y="0"/>
                          <a:pt x="57" y="47"/>
                          <a:pt x="57" y="47"/>
                        </a:cubicBezTo>
                        <a:cubicBezTo>
                          <a:pt x="57" y="50"/>
                          <a:pt x="57" y="53"/>
                          <a:pt x="56" y="57"/>
                        </a:cubicBezTo>
                        <a:cubicBezTo>
                          <a:pt x="50" y="59"/>
                          <a:pt x="42" y="61"/>
                          <a:pt x="34" y="62"/>
                        </a:cubicBezTo>
                        <a:cubicBezTo>
                          <a:pt x="34" y="62"/>
                          <a:pt x="43" y="63"/>
                          <a:pt x="56" y="62"/>
                        </a:cubicBezTo>
                        <a:cubicBezTo>
                          <a:pt x="56" y="65"/>
                          <a:pt x="56" y="68"/>
                          <a:pt x="56" y="71"/>
                        </a:cubicBezTo>
                        <a:cubicBezTo>
                          <a:pt x="42" y="82"/>
                          <a:pt x="24" y="93"/>
                          <a:pt x="0" y="96"/>
                        </a:cubicBezTo>
                        <a:cubicBezTo>
                          <a:pt x="0" y="96"/>
                          <a:pt x="28" y="98"/>
                          <a:pt x="55" y="93"/>
                        </a:cubicBezTo>
                        <a:cubicBezTo>
                          <a:pt x="55" y="93"/>
                          <a:pt x="55" y="99"/>
                          <a:pt x="55" y="100"/>
                        </a:cubicBezTo>
                        <a:moveTo>
                          <a:pt x="92" y="80"/>
                        </a:moveTo>
                        <a:cubicBezTo>
                          <a:pt x="84" y="87"/>
                          <a:pt x="75" y="94"/>
                          <a:pt x="64" y="100"/>
                        </a:cubicBezTo>
                        <a:cubicBezTo>
                          <a:pt x="64" y="98"/>
                          <a:pt x="64" y="95"/>
                          <a:pt x="64" y="91"/>
                        </a:cubicBezTo>
                        <a:cubicBezTo>
                          <a:pt x="75" y="89"/>
                          <a:pt x="85" y="85"/>
                          <a:pt x="92" y="80"/>
                        </a:cubicBezTo>
                        <a:moveTo>
                          <a:pt x="47" y="123"/>
                        </a:moveTo>
                        <a:cubicBezTo>
                          <a:pt x="46" y="115"/>
                          <a:pt x="47" y="112"/>
                          <a:pt x="48" y="110"/>
                        </a:cubicBezTo>
                        <a:cubicBezTo>
                          <a:pt x="50" y="109"/>
                          <a:pt x="52" y="109"/>
                          <a:pt x="56" y="109"/>
                        </a:cubicBezTo>
                        <a:cubicBezTo>
                          <a:pt x="57" y="126"/>
                          <a:pt x="59" y="138"/>
                          <a:pt x="61" y="144"/>
                        </a:cubicBezTo>
                        <a:cubicBezTo>
                          <a:pt x="53" y="142"/>
                          <a:pt x="49" y="135"/>
                          <a:pt x="47" y="123"/>
                        </a:cubicBezTo>
                        <a:moveTo>
                          <a:pt x="182" y="146"/>
                        </a:moveTo>
                        <a:cubicBezTo>
                          <a:pt x="182" y="147"/>
                          <a:pt x="182" y="147"/>
                          <a:pt x="182" y="147"/>
                        </a:cubicBezTo>
                        <a:cubicBezTo>
                          <a:pt x="161" y="205"/>
                          <a:pt x="128" y="205"/>
                          <a:pt x="127" y="205"/>
                        </a:cubicBezTo>
                        <a:cubicBezTo>
                          <a:pt x="127" y="205"/>
                          <a:pt x="127" y="205"/>
                          <a:pt x="127" y="205"/>
                        </a:cubicBezTo>
                        <a:cubicBezTo>
                          <a:pt x="127" y="205"/>
                          <a:pt x="127" y="205"/>
                          <a:pt x="127" y="205"/>
                        </a:cubicBezTo>
                        <a:cubicBezTo>
                          <a:pt x="126" y="205"/>
                          <a:pt x="94" y="206"/>
                          <a:pt x="72" y="147"/>
                        </a:cubicBezTo>
                        <a:cubicBezTo>
                          <a:pt x="72" y="147"/>
                          <a:pt x="72" y="147"/>
                          <a:pt x="72" y="147"/>
                        </a:cubicBezTo>
                        <a:cubicBezTo>
                          <a:pt x="72" y="147"/>
                          <a:pt x="66" y="130"/>
                          <a:pt x="65" y="102"/>
                        </a:cubicBezTo>
                        <a:cubicBezTo>
                          <a:pt x="91" y="92"/>
                          <a:pt x="141" y="69"/>
                          <a:pt x="167" y="48"/>
                        </a:cubicBezTo>
                        <a:cubicBezTo>
                          <a:pt x="170" y="66"/>
                          <a:pt x="180" y="79"/>
                          <a:pt x="189" y="88"/>
                        </a:cubicBezTo>
                        <a:cubicBezTo>
                          <a:pt x="189" y="124"/>
                          <a:pt x="182" y="146"/>
                          <a:pt x="182" y="146"/>
                        </a:cubicBezTo>
                        <a:moveTo>
                          <a:pt x="206" y="123"/>
                        </a:moveTo>
                        <a:cubicBezTo>
                          <a:pt x="204" y="135"/>
                          <a:pt x="200" y="142"/>
                          <a:pt x="192" y="144"/>
                        </a:cubicBezTo>
                        <a:cubicBezTo>
                          <a:pt x="194" y="138"/>
                          <a:pt x="196" y="126"/>
                          <a:pt x="197" y="109"/>
                        </a:cubicBezTo>
                        <a:cubicBezTo>
                          <a:pt x="201" y="109"/>
                          <a:pt x="203" y="109"/>
                          <a:pt x="204" y="110"/>
                        </a:cubicBezTo>
                        <a:cubicBezTo>
                          <a:pt x="206" y="112"/>
                          <a:pt x="207" y="115"/>
                          <a:pt x="206" y="123"/>
                        </a:cubicBezTo>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95">
                    <a:extLst>
                      <a:ext uri="{FF2B5EF4-FFF2-40B4-BE49-F238E27FC236}">
                        <a16:creationId xmlns:a16="http://schemas.microsoft.com/office/drawing/2014/main" xmlns="" id="{E543936E-1C6E-4FD0-A83F-F580BB2000D8}"/>
                      </a:ext>
                    </a:extLst>
                  </p:cNvPr>
                  <p:cNvSpPr>
                    <a:spLocks/>
                  </p:cNvSpPr>
                  <p:nvPr/>
                </p:nvSpPr>
                <p:spPr bwMode="auto">
                  <a:xfrm>
                    <a:off x="6499225" y="4535488"/>
                    <a:ext cx="823913" cy="309563"/>
                  </a:xfrm>
                  <a:custGeom>
                    <a:avLst/>
                    <a:gdLst>
                      <a:gd name="T0" fmla="*/ 308 w 332"/>
                      <a:gd name="T1" fmla="*/ 33 h 124"/>
                      <a:gd name="T2" fmla="*/ 217 w 332"/>
                      <a:gd name="T3" fmla="*/ 0 h 124"/>
                      <a:gd name="T4" fmla="*/ 218 w 332"/>
                      <a:gd name="T5" fmla="*/ 0 h 124"/>
                      <a:gd name="T6" fmla="*/ 166 w 332"/>
                      <a:gd name="T7" fmla="*/ 27 h 124"/>
                      <a:gd name="T8" fmla="*/ 115 w 332"/>
                      <a:gd name="T9" fmla="*/ 0 h 124"/>
                      <a:gd name="T10" fmla="*/ 115 w 332"/>
                      <a:gd name="T11" fmla="*/ 0 h 124"/>
                      <a:gd name="T12" fmla="*/ 24 w 332"/>
                      <a:gd name="T13" fmla="*/ 33 h 124"/>
                      <a:gd name="T14" fmla="*/ 0 w 332"/>
                      <a:gd name="T15" fmla="*/ 124 h 124"/>
                      <a:gd name="T16" fmla="*/ 332 w 332"/>
                      <a:gd name="T17" fmla="*/ 124 h 124"/>
                      <a:gd name="T18" fmla="*/ 308 w 332"/>
                      <a:gd name="T19" fmla="*/ 33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2" h="124">
                        <a:moveTo>
                          <a:pt x="308" y="33"/>
                        </a:moveTo>
                        <a:cubicBezTo>
                          <a:pt x="217" y="0"/>
                          <a:pt x="217" y="0"/>
                          <a:pt x="217" y="0"/>
                        </a:cubicBezTo>
                        <a:cubicBezTo>
                          <a:pt x="218" y="0"/>
                          <a:pt x="218" y="0"/>
                          <a:pt x="218" y="0"/>
                        </a:cubicBezTo>
                        <a:cubicBezTo>
                          <a:pt x="218" y="15"/>
                          <a:pt x="194" y="27"/>
                          <a:pt x="166" y="27"/>
                        </a:cubicBezTo>
                        <a:cubicBezTo>
                          <a:pt x="138" y="27"/>
                          <a:pt x="115" y="15"/>
                          <a:pt x="115" y="0"/>
                        </a:cubicBezTo>
                        <a:cubicBezTo>
                          <a:pt x="115" y="0"/>
                          <a:pt x="115" y="0"/>
                          <a:pt x="115" y="0"/>
                        </a:cubicBezTo>
                        <a:cubicBezTo>
                          <a:pt x="24" y="33"/>
                          <a:pt x="24" y="33"/>
                          <a:pt x="24" y="33"/>
                        </a:cubicBezTo>
                        <a:cubicBezTo>
                          <a:pt x="0" y="124"/>
                          <a:pt x="0" y="124"/>
                          <a:pt x="0" y="124"/>
                        </a:cubicBezTo>
                        <a:cubicBezTo>
                          <a:pt x="332" y="124"/>
                          <a:pt x="332" y="124"/>
                          <a:pt x="332" y="124"/>
                        </a:cubicBezTo>
                        <a:lnTo>
                          <a:pt x="308" y="33"/>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96">
                    <a:extLst>
                      <a:ext uri="{FF2B5EF4-FFF2-40B4-BE49-F238E27FC236}">
                        <a16:creationId xmlns:a16="http://schemas.microsoft.com/office/drawing/2014/main" xmlns="" id="{3118D3A7-1C57-47DD-A1A2-EB2835408DD6}"/>
                      </a:ext>
                    </a:extLst>
                  </p:cNvPr>
                  <p:cNvSpPr>
                    <a:spLocks noEditPoints="1"/>
                  </p:cNvSpPr>
                  <p:nvPr/>
                </p:nvSpPr>
                <p:spPr bwMode="auto">
                  <a:xfrm>
                    <a:off x="6913563" y="4121150"/>
                    <a:ext cx="153988" cy="390525"/>
                  </a:xfrm>
                  <a:custGeom>
                    <a:avLst/>
                    <a:gdLst>
                      <a:gd name="T0" fmla="*/ 0 w 62"/>
                      <a:gd name="T1" fmla="*/ 157 h 157"/>
                      <a:gd name="T2" fmla="*/ 0 w 62"/>
                      <a:gd name="T3" fmla="*/ 157 h 157"/>
                      <a:gd name="T4" fmla="*/ 0 w 62"/>
                      <a:gd name="T5" fmla="*/ 157 h 157"/>
                      <a:gd name="T6" fmla="*/ 0 w 62"/>
                      <a:gd name="T7" fmla="*/ 157 h 157"/>
                      <a:gd name="T8" fmla="*/ 0 w 62"/>
                      <a:gd name="T9" fmla="*/ 157 h 157"/>
                      <a:gd name="T10" fmla="*/ 62 w 62"/>
                      <a:gd name="T11" fmla="*/ 40 h 157"/>
                      <a:gd name="T12" fmla="*/ 55 w 62"/>
                      <a:gd name="T13" fmla="*/ 98 h 157"/>
                      <a:gd name="T14" fmla="*/ 54 w 62"/>
                      <a:gd name="T15" fmla="*/ 99 h 157"/>
                      <a:gd name="T16" fmla="*/ 0 w 62"/>
                      <a:gd name="T17" fmla="*/ 157 h 157"/>
                      <a:gd name="T18" fmla="*/ 0 w 62"/>
                      <a:gd name="T19" fmla="*/ 157 h 157"/>
                      <a:gd name="T20" fmla="*/ 55 w 62"/>
                      <a:gd name="T21" fmla="*/ 99 h 157"/>
                      <a:gd name="T22" fmla="*/ 55 w 62"/>
                      <a:gd name="T23" fmla="*/ 98 h 157"/>
                      <a:gd name="T24" fmla="*/ 62 w 62"/>
                      <a:gd name="T25" fmla="*/ 40 h 157"/>
                      <a:gd name="T26" fmla="*/ 62 w 62"/>
                      <a:gd name="T27" fmla="*/ 40 h 157"/>
                      <a:gd name="T28" fmla="*/ 40 w 62"/>
                      <a:gd name="T29" fmla="*/ 0 h 157"/>
                      <a:gd name="T30" fmla="*/ 40 w 62"/>
                      <a:gd name="T31" fmla="*/ 0 h 157"/>
                      <a:gd name="T32" fmla="*/ 60 w 62"/>
                      <a:gd name="T33" fmla="*/ 39 h 157"/>
                      <a:gd name="T34" fmla="*/ 40 w 62"/>
                      <a:gd name="T35" fmla="*/ 0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2" h="157">
                        <a:moveTo>
                          <a:pt x="0" y="157"/>
                        </a:moveTo>
                        <a:cubicBezTo>
                          <a:pt x="0" y="157"/>
                          <a:pt x="0" y="157"/>
                          <a:pt x="0" y="157"/>
                        </a:cubicBezTo>
                        <a:cubicBezTo>
                          <a:pt x="0" y="157"/>
                          <a:pt x="0" y="157"/>
                          <a:pt x="0" y="157"/>
                        </a:cubicBezTo>
                        <a:cubicBezTo>
                          <a:pt x="0" y="157"/>
                          <a:pt x="0" y="157"/>
                          <a:pt x="0" y="157"/>
                        </a:cubicBezTo>
                        <a:cubicBezTo>
                          <a:pt x="0" y="157"/>
                          <a:pt x="0" y="157"/>
                          <a:pt x="0" y="157"/>
                        </a:cubicBezTo>
                        <a:moveTo>
                          <a:pt x="62" y="40"/>
                        </a:moveTo>
                        <a:cubicBezTo>
                          <a:pt x="61" y="76"/>
                          <a:pt x="55" y="98"/>
                          <a:pt x="55" y="98"/>
                        </a:cubicBezTo>
                        <a:cubicBezTo>
                          <a:pt x="54" y="99"/>
                          <a:pt x="54" y="99"/>
                          <a:pt x="54" y="99"/>
                        </a:cubicBezTo>
                        <a:cubicBezTo>
                          <a:pt x="34" y="157"/>
                          <a:pt x="2" y="157"/>
                          <a:pt x="0" y="157"/>
                        </a:cubicBezTo>
                        <a:cubicBezTo>
                          <a:pt x="0" y="157"/>
                          <a:pt x="0" y="157"/>
                          <a:pt x="0" y="157"/>
                        </a:cubicBezTo>
                        <a:cubicBezTo>
                          <a:pt x="2" y="157"/>
                          <a:pt x="34" y="157"/>
                          <a:pt x="55" y="99"/>
                        </a:cubicBezTo>
                        <a:cubicBezTo>
                          <a:pt x="55" y="98"/>
                          <a:pt x="55" y="98"/>
                          <a:pt x="55" y="98"/>
                        </a:cubicBezTo>
                        <a:cubicBezTo>
                          <a:pt x="55" y="98"/>
                          <a:pt x="62" y="76"/>
                          <a:pt x="62" y="40"/>
                        </a:cubicBezTo>
                        <a:cubicBezTo>
                          <a:pt x="62" y="40"/>
                          <a:pt x="62" y="40"/>
                          <a:pt x="62" y="40"/>
                        </a:cubicBezTo>
                        <a:moveTo>
                          <a:pt x="40" y="0"/>
                        </a:moveTo>
                        <a:cubicBezTo>
                          <a:pt x="40" y="0"/>
                          <a:pt x="40" y="0"/>
                          <a:pt x="40" y="0"/>
                        </a:cubicBezTo>
                        <a:cubicBezTo>
                          <a:pt x="43" y="17"/>
                          <a:pt x="52" y="30"/>
                          <a:pt x="60" y="39"/>
                        </a:cubicBezTo>
                        <a:cubicBezTo>
                          <a:pt x="52" y="30"/>
                          <a:pt x="43" y="17"/>
                          <a:pt x="40"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97">
                    <a:extLst>
                      <a:ext uri="{FF2B5EF4-FFF2-40B4-BE49-F238E27FC236}">
                        <a16:creationId xmlns:a16="http://schemas.microsoft.com/office/drawing/2014/main" xmlns="" id="{20D3ED03-94C3-428B-A6CE-A0BB1CA9CF71}"/>
                      </a:ext>
                    </a:extLst>
                  </p:cNvPr>
                  <p:cNvSpPr>
                    <a:spLocks/>
                  </p:cNvSpPr>
                  <p:nvPr/>
                </p:nvSpPr>
                <p:spPr bwMode="auto">
                  <a:xfrm>
                    <a:off x="6910388" y="4121150"/>
                    <a:ext cx="157163" cy="390525"/>
                  </a:xfrm>
                  <a:custGeom>
                    <a:avLst/>
                    <a:gdLst>
                      <a:gd name="T0" fmla="*/ 41 w 63"/>
                      <a:gd name="T1" fmla="*/ 0 h 157"/>
                      <a:gd name="T2" fmla="*/ 0 w 63"/>
                      <a:gd name="T3" fmla="*/ 26 h 157"/>
                      <a:gd name="T4" fmla="*/ 0 w 63"/>
                      <a:gd name="T5" fmla="*/ 157 h 157"/>
                      <a:gd name="T6" fmla="*/ 1 w 63"/>
                      <a:gd name="T7" fmla="*/ 157 h 157"/>
                      <a:gd name="T8" fmla="*/ 1 w 63"/>
                      <a:gd name="T9" fmla="*/ 157 h 157"/>
                      <a:gd name="T10" fmla="*/ 1 w 63"/>
                      <a:gd name="T11" fmla="*/ 157 h 157"/>
                      <a:gd name="T12" fmla="*/ 1 w 63"/>
                      <a:gd name="T13" fmla="*/ 157 h 157"/>
                      <a:gd name="T14" fmla="*/ 1 w 63"/>
                      <a:gd name="T15" fmla="*/ 157 h 157"/>
                      <a:gd name="T16" fmla="*/ 1 w 63"/>
                      <a:gd name="T17" fmla="*/ 157 h 157"/>
                      <a:gd name="T18" fmla="*/ 55 w 63"/>
                      <a:gd name="T19" fmla="*/ 99 h 157"/>
                      <a:gd name="T20" fmla="*/ 56 w 63"/>
                      <a:gd name="T21" fmla="*/ 98 h 157"/>
                      <a:gd name="T22" fmla="*/ 63 w 63"/>
                      <a:gd name="T23" fmla="*/ 40 h 157"/>
                      <a:gd name="T24" fmla="*/ 61 w 63"/>
                      <a:gd name="T25" fmla="*/ 39 h 157"/>
                      <a:gd name="T26" fmla="*/ 41 w 63"/>
                      <a:gd name="T27" fmla="*/ 0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 h="157">
                        <a:moveTo>
                          <a:pt x="41" y="0"/>
                        </a:moveTo>
                        <a:cubicBezTo>
                          <a:pt x="30" y="9"/>
                          <a:pt x="15" y="18"/>
                          <a:pt x="0" y="26"/>
                        </a:cubicBezTo>
                        <a:cubicBezTo>
                          <a:pt x="0" y="157"/>
                          <a:pt x="0" y="157"/>
                          <a:pt x="0" y="157"/>
                        </a:cubicBezTo>
                        <a:cubicBezTo>
                          <a:pt x="0" y="157"/>
                          <a:pt x="1" y="157"/>
                          <a:pt x="1" y="157"/>
                        </a:cubicBezTo>
                        <a:cubicBezTo>
                          <a:pt x="1" y="157"/>
                          <a:pt x="1" y="157"/>
                          <a:pt x="1" y="157"/>
                        </a:cubicBezTo>
                        <a:cubicBezTo>
                          <a:pt x="1" y="157"/>
                          <a:pt x="1" y="157"/>
                          <a:pt x="1" y="157"/>
                        </a:cubicBezTo>
                        <a:cubicBezTo>
                          <a:pt x="1" y="157"/>
                          <a:pt x="1" y="157"/>
                          <a:pt x="1" y="157"/>
                        </a:cubicBezTo>
                        <a:cubicBezTo>
                          <a:pt x="1" y="157"/>
                          <a:pt x="1" y="157"/>
                          <a:pt x="1" y="157"/>
                        </a:cubicBezTo>
                        <a:cubicBezTo>
                          <a:pt x="1" y="157"/>
                          <a:pt x="1" y="157"/>
                          <a:pt x="1" y="157"/>
                        </a:cubicBezTo>
                        <a:cubicBezTo>
                          <a:pt x="3" y="157"/>
                          <a:pt x="35" y="157"/>
                          <a:pt x="55" y="99"/>
                        </a:cubicBezTo>
                        <a:cubicBezTo>
                          <a:pt x="56" y="98"/>
                          <a:pt x="56" y="98"/>
                          <a:pt x="56" y="98"/>
                        </a:cubicBezTo>
                        <a:cubicBezTo>
                          <a:pt x="56" y="98"/>
                          <a:pt x="62" y="76"/>
                          <a:pt x="63" y="40"/>
                        </a:cubicBezTo>
                        <a:cubicBezTo>
                          <a:pt x="62" y="39"/>
                          <a:pt x="62" y="39"/>
                          <a:pt x="61" y="39"/>
                        </a:cubicBezTo>
                        <a:cubicBezTo>
                          <a:pt x="53" y="30"/>
                          <a:pt x="44" y="17"/>
                          <a:pt x="41"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98">
                    <a:extLst>
                      <a:ext uri="{FF2B5EF4-FFF2-40B4-BE49-F238E27FC236}">
                        <a16:creationId xmlns:a16="http://schemas.microsoft.com/office/drawing/2014/main" xmlns="" id="{44DB0009-29DE-4072-B7A2-F8C43E0E45AE}"/>
                      </a:ext>
                    </a:extLst>
                  </p:cNvPr>
                  <p:cNvSpPr>
                    <a:spLocks/>
                  </p:cNvSpPr>
                  <p:nvPr/>
                </p:nvSpPr>
                <p:spPr bwMode="auto">
                  <a:xfrm>
                    <a:off x="6910388" y="4219575"/>
                    <a:ext cx="157163" cy="292100"/>
                  </a:xfrm>
                  <a:custGeom>
                    <a:avLst/>
                    <a:gdLst>
                      <a:gd name="T0" fmla="*/ 63 w 63"/>
                      <a:gd name="T1" fmla="*/ 0 h 117"/>
                      <a:gd name="T2" fmla="*/ 56 w 63"/>
                      <a:gd name="T3" fmla="*/ 58 h 117"/>
                      <a:gd name="T4" fmla="*/ 56 w 63"/>
                      <a:gd name="T5" fmla="*/ 59 h 117"/>
                      <a:gd name="T6" fmla="*/ 1 w 63"/>
                      <a:gd name="T7" fmla="*/ 117 h 117"/>
                      <a:gd name="T8" fmla="*/ 1 w 63"/>
                      <a:gd name="T9" fmla="*/ 117 h 117"/>
                      <a:gd name="T10" fmla="*/ 1 w 63"/>
                      <a:gd name="T11" fmla="*/ 117 h 117"/>
                      <a:gd name="T12" fmla="*/ 1 w 63"/>
                      <a:gd name="T13" fmla="*/ 117 h 117"/>
                      <a:gd name="T14" fmla="*/ 1 w 63"/>
                      <a:gd name="T15" fmla="*/ 117 h 117"/>
                      <a:gd name="T16" fmla="*/ 1 w 63"/>
                      <a:gd name="T17" fmla="*/ 117 h 117"/>
                      <a:gd name="T18" fmla="*/ 1 w 63"/>
                      <a:gd name="T19" fmla="*/ 117 h 117"/>
                      <a:gd name="T20" fmla="*/ 1 w 63"/>
                      <a:gd name="T21" fmla="*/ 117 h 117"/>
                      <a:gd name="T22" fmla="*/ 0 w 63"/>
                      <a:gd name="T23" fmla="*/ 117 h 117"/>
                      <a:gd name="T24" fmla="*/ 0 w 63"/>
                      <a:gd name="T25" fmla="*/ 117 h 117"/>
                      <a:gd name="T26" fmla="*/ 1 w 63"/>
                      <a:gd name="T27" fmla="*/ 117 h 117"/>
                      <a:gd name="T28" fmla="*/ 1 w 63"/>
                      <a:gd name="T29" fmla="*/ 117 h 117"/>
                      <a:gd name="T30" fmla="*/ 1 w 63"/>
                      <a:gd name="T31" fmla="*/ 117 h 117"/>
                      <a:gd name="T32" fmla="*/ 1 w 63"/>
                      <a:gd name="T33" fmla="*/ 117 h 117"/>
                      <a:gd name="T34" fmla="*/ 1 w 63"/>
                      <a:gd name="T35" fmla="*/ 117 h 117"/>
                      <a:gd name="T36" fmla="*/ 56 w 63"/>
                      <a:gd name="T37" fmla="*/ 59 h 117"/>
                      <a:gd name="T38" fmla="*/ 56 w 63"/>
                      <a:gd name="T39" fmla="*/ 58 h 117"/>
                      <a:gd name="T40" fmla="*/ 63 w 63"/>
                      <a:gd name="T41" fmla="*/ 0 h 117"/>
                      <a:gd name="T42" fmla="*/ 63 w 63"/>
                      <a:gd name="T43"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3" h="117">
                        <a:moveTo>
                          <a:pt x="63" y="0"/>
                        </a:moveTo>
                        <a:cubicBezTo>
                          <a:pt x="63" y="36"/>
                          <a:pt x="56" y="58"/>
                          <a:pt x="56" y="58"/>
                        </a:cubicBezTo>
                        <a:cubicBezTo>
                          <a:pt x="56" y="59"/>
                          <a:pt x="56" y="59"/>
                          <a:pt x="56" y="59"/>
                        </a:cubicBezTo>
                        <a:cubicBezTo>
                          <a:pt x="35" y="117"/>
                          <a:pt x="3" y="117"/>
                          <a:pt x="1" y="117"/>
                        </a:cubicBezTo>
                        <a:cubicBezTo>
                          <a:pt x="1" y="117"/>
                          <a:pt x="1" y="117"/>
                          <a:pt x="1" y="117"/>
                        </a:cubicBezTo>
                        <a:cubicBezTo>
                          <a:pt x="1" y="117"/>
                          <a:pt x="1" y="117"/>
                          <a:pt x="1" y="117"/>
                        </a:cubicBezTo>
                        <a:cubicBezTo>
                          <a:pt x="1" y="117"/>
                          <a:pt x="1" y="117"/>
                          <a:pt x="1" y="117"/>
                        </a:cubicBezTo>
                        <a:cubicBezTo>
                          <a:pt x="1" y="117"/>
                          <a:pt x="1" y="117"/>
                          <a:pt x="1" y="117"/>
                        </a:cubicBezTo>
                        <a:cubicBezTo>
                          <a:pt x="1" y="117"/>
                          <a:pt x="1" y="117"/>
                          <a:pt x="1" y="117"/>
                        </a:cubicBezTo>
                        <a:cubicBezTo>
                          <a:pt x="1" y="117"/>
                          <a:pt x="1" y="117"/>
                          <a:pt x="1" y="117"/>
                        </a:cubicBezTo>
                        <a:cubicBezTo>
                          <a:pt x="1" y="117"/>
                          <a:pt x="1" y="117"/>
                          <a:pt x="1" y="117"/>
                        </a:cubicBezTo>
                        <a:cubicBezTo>
                          <a:pt x="1" y="117"/>
                          <a:pt x="0" y="117"/>
                          <a:pt x="0" y="117"/>
                        </a:cubicBezTo>
                        <a:cubicBezTo>
                          <a:pt x="0" y="117"/>
                          <a:pt x="0" y="117"/>
                          <a:pt x="0" y="117"/>
                        </a:cubicBezTo>
                        <a:cubicBezTo>
                          <a:pt x="0" y="117"/>
                          <a:pt x="1" y="117"/>
                          <a:pt x="1" y="117"/>
                        </a:cubicBezTo>
                        <a:cubicBezTo>
                          <a:pt x="1" y="117"/>
                          <a:pt x="1" y="117"/>
                          <a:pt x="1" y="117"/>
                        </a:cubicBezTo>
                        <a:cubicBezTo>
                          <a:pt x="1" y="117"/>
                          <a:pt x="1" y="117"/>
                          <a:pt x="1" y="117"/>
                        </a:cubicBezTo>
                        <a:cubicBezTo>
                          <a:pt x="1" y="117"/>
                          <a:pt x="1" y="117"/>
                          <a:pt x="1" y="117"/>
                        </a:cubicBezTo>
                        <a:cubicBezTo>
                          <a:pt x="1" y="117"/>
                          <a:pt x="1" y="117"/>
                          <a:pt x="1" y="117"/>
                        </a:cubicBezTo>
                        <a:cubicBezTo>
                          <a:pt x="3" y="117"/>
                          <a:pt x="35" y="117"/>
                          <a:pt x="56" y="59"/>
                        </a:cubicBezTo>
                        <a:cubicBezTo>
                          <a:pt x="56" y="58"/>
                          <a:pt x="56" y="58"/>
                          <a:pt x="56" y="58"/>
                        </a:cubicBezTo>
                        <a:cubicBezTo>
                          <a:pt x="56" y="58"/>
                          <a:pt x="63" y="36"/>
                          <a:pt x="63" y="0"/>
                        </a:cubicBezTo>
                        <a:cubicBezTo>
                          <a:pt x="63" y="0"/>
                          <a:pt x="63" y="0"/>
                          <a:pt x="63" y="0"/>
                        </a:cubicBezTo>
                      </a:path>
                    </a:pathLst>
                  </a:custGeom>
                  <a:solidFill>
                    <a:srgbClr val="A3141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99">
                    <a:extLst>
                      <a:ext uri="{FF2B5EF4-FFF2-40B4-BE49-F238E27FC236}">
                        <a16:creationId xmlns:a16="http://schemas.microsoft.com/office/drawing/2014/main" xmlns="" id="{A4247696-DF45-48D9-AF7B-E37DC110FDAB}"/>
                      </a:ext>
                    </a:extLst>
                  </p:cNvPr>
                  <p:cNvSpPr>
                    <a:spLocks noEditPoints="1"/>
                  </p:cNvSpPr>
                  <p:nvPr/>
                </p:nvSpPr>
                <p:spPr bwMode="auto">
                  <a:xfrm>
                    <a:off x="6910388" y="4511675"/>
                    <a:ext cx="3175" cy="0"/>
                  </a:xfrm>
                  <a:custGeom>
                    <a:avLst/>
                    <a:gdLst>
                      <a:gd name="T0" fmla="*/ 1 w 1"/>
                      <a:gd name="T1" fmla="*/ 1 w 1"/>
                      <a:gd name="T2" fmla="*/ 1 w 1"/>
                      <a:gd name="T3" fmla="*/ 1 w 1"/>
                      <a:gd name="T4" fmla="*/ 1 w 1"/>
                      <a:gd name="T5" fmla="*/ 1 w 1"/>
                      <a:gd name="T6" fmla="*/ 1 w 1"/>
                      <a:gd name="T7" fmla="*/ 0 w 1"/>
                      <a:gd name="T8" fmla="*/ 0 w 1"/>
                      <a:gd name="T9" fmla="*/ 1 w 1"/>
                      <a:gd name="T10" fmla="*/ 1 w 1"/>
                      <a:gd name="T11" fmla="*/ 0 w 1"/>
                    </a:gdLst>
                    <a:ahLst/>
                    <a:cxnLst>
                      <a:cxn ang="0">
                        <a:pos x="T0" y="0"/>
                      </a:cxn>
                      <a:cxn ang="0">
                        <a:pos x="T1" y="0"/>
                      </a:cxn>
                      <a:cxn ang="0">
                        <a:pos x="T2" y="0"/>
                      </a:cxn>
                      <a:cxn ang="0">
                        <a:pos x="T3" y="0"/>
                      </a:cxn>
                      <a:cxn ang="0">
                        <a:pos x="T4" y="0"/>
                      </a:cxn>
                      <a:cxn ang="0">
                        <a:pos x="T5" y="0"/>
                      </a:cxn>
                      <a:cxn ang="0">
                        <a:pos x="T6" y="0"/>
                      </a:cxn>
                      <a:cxn ang="0">
                        <a:pos x="T7" y="0"/>
                      </a:cxn>
                      <a:cxn ang="0">
                        <a:pos x="T8" y="0"/>
                      </a:cxn>
                      <a:cxn ang="0">
                        <a:pos x="T9" y="0"/>
                      </a:cxn>
                      <a:cxn ang="0">
                        <a:pos x="T10" y="0"/>
                      </a:cxn>
                      <a:cxn ang="0">
                        <a:pos x="T11" y="0"/>
                      </a:cxn>
                    </a:cxnLst>
                    <a:rect l="0" t="0" r="r" b="b"/>
                    <a:pathLst>
                      <a:path w="1">
                        <a:moveTo>
                          <a:pt x="1" y="0"/>
                        </a:move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moveTo>
                          <a:pt x="0" y="0"/>
                        </a:moveTo>
                        <a:cubicBezTo>
                          <a:pt x="0" y="0"/>
                          <a:pt x="0" y="0"/>
                          <a:pt x="0" y="0"/>
                        </a:cubicBezTo>
                        <a:cubicBezTo>
                          <a:pt x="0" y="0"/>
                          <a:pt x="1" y="0"/>
                          <a:pt x="1" y="0"/>
                        </a:cubicBezTo>
                        <a:cubicBezTo>
                          <a:pt x="1" y="0"/>
                          <a:pt x="1" y="0"/>
                          <a:pt x="1" y="0"/>
                        </a:cubicBezTo>
                        <a:cubicBezTo>
                          <a:pt x="1" y="0"/>
                          <a:pt x="0" y="0"/>
                          <a:pt x="0" y="0"/>
                        </a:cubicBezTo>
                      </a:path>
                    </a:pathLst>
                  </a:custGeom>
                  <a:solidFill>
                    <a:srgbClr val="A3141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100">
                    <a:extLst>
                      <a:ext uri="{FF2B5EF4-FFF2-40B4-BE49-F238E27FC236}">
                        <a16:creationId xmlns:a16="http://schemas.microsoft.com/office/drawing/2014/main" xmlns="" id="{7A15D925-910B-4DB1-B479-A6877D9BCA4F}"/>
                      </a:ext>
                    </a:extLst>
                  </p:cNvPr>
                  <p:cNvSpPr>
                    <a:spLocks/>
                  </p:cNvSpPr>
                  <p:nvPr/>
                </p:nvSpPr>
                <p:spPr bwMode="auto">
                  <a:xfrm>
                    <a:off x="7075488" y="4275138"/>
                    <a:ext cx="36513" cy="85725"/>
                  </a:xfrm>
                  <a:custGeom>
                    <a:avLst/>
                    <a:gdLst>
                      <a:gd name="T0" fmla="*/ 12 w 15"/>
                      <a:gd name="T1" fmla="*/ 0 h 34"/>
                      <a:gd name="T2" fmla="*/ 14 w 15"/>
                      <a:gd name="T3" fmla="*/ 13 h 34"/>
                      <a:gd name="T4" fmla="*/ 0 w 15"/>
                      <a:gd name="T5" fmla="*/ 34 h 34"/>
                      <a:gd name="T6" fmla="*/ 0 w 15"/>
                      <a:gd name="T7" fmla="*/ 34 h 34"/>
                      <a:gd name="T8" fmla="*/ 14 w 15"/>
                      <a:gd name="T9" fmla="*/ 13 h 34"/>
                      <a:gd name="T10" fmla="*/ 14 w 15"/>
                      <a:gd name="T11" fmla="*/ 7 h 34"/>
                      <a:gd name="T12" fmla="*/ 12 w 15"/>
                      <a:gd name="T13" fmla="*/ 0 h 34"/>
                    </a:gdLst>
                    <a:ahLst/>
                    <a:cxnLst>
                      <a:cxn ang="0">
                        <a:pos x="T0" y="T1"/>
                      </a:cxn>
                      <a:cxn ang="0">
                        <a:pos x="T2" y="T3"/>
                      </a:cxn>
                      <a:cxn ang="0">
                        <a:pos x="T4" y="T5"/>
                      </a:cxn>
                      <a:cxn ang="0">
                        <a:pos x="T6" y="T7"/>
                      </a:cxn>
                      <a:cxn ang="0">
                        <a:pos x="T8" y="T9"/>
                      </a:cxn>
                      <a:cxn ang="0">
                        <a:pos x="T10" y="T11"/>
                      </a:cxn>
                      <a:cxn ang="0">
                        <a:pos x="T12" y="T13"/>
                      </a:cxn>
                    </a:cxnLst>
                    <a:rect l="0" t="0" r="r" b="b"/>
                    <a:pathLst>
                      <a:path w="15" h="34">
                        <a:moveTo>
                          <a:pt x="12" y="0"/>
                        </a:moveTo>
                        <a:cubicBezTo>
                          <a:pt x="14" y="2"/>
                          <a:pt x="15" y="5"/>
                          <a:pt x="14" y="13"/>
                        </a:cubicBezTo>
                        <a:cubicBezTo>
                          <a:pt x="12" y="25"/>
                          <a:pt x="8" y="32"/>
                          <a:pt x="0" y="34"/>
                        </a:cubicBezTo>
                        <a:cubicBezTo>
                          <a:pt x="0" y="34"/>
                          <a:pt x="0" y="34"/>
                          <a:pt x="0" y="34"/>
                        </a:cubicBezTo>
                        <a:cubicBezTo>
                          <a:pt x="8" y="32"/>
                          <a:pt x="12" y="25"/>
                          <a:pt x="14" y="13"/>
                        </a:cubicBezTo>
                        <a:cubicBezTo>
                          <a:pt x="14" y="11"/>
                          <a:pt x="14" y="9"/>
                          <a:pt x="14" y="7"/>
                        </a:cubicBezTo>
                        <a:cubicBezTo>
                          <a:pt x="14" y="3"/>
                          <a:pt x="13" y="1"/>
                          <a:pt x="12"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101">
                    <a:extLst>
                      <a:ext uri="{FF2B5EF4-FFF2-40B4-BE49-F238E27FC236}">
                        <a16:creationId xmlns:a16="http://schemas.microsoft.com/office/drawing/2014/main" xmlns="" id="{0F9985BD-023C-4094-A10D-B5B5918B09C4}"/>
                      </a:ext>
                    </a:extLst>
                  </p:cNvPr>
                  <p:cNvSpPr>
                    <a:spLocks/>
                  </p:cNvSpPr>
                  <p:nvPr/>
                </p:nvSpPr>
                <p:spPr bwMode="auto">
                  <a:xfrm>
                    <a:off x="7075488" y="4271963"/>
                    <a:ext cx="36513" cy="88900"/>
                  </a:xfrm>
                  <a:custGeom>
                    <a:avLst/>
                    <a:gdLst>
                      <a:gd name="T0" fmla="*/ 8 w 15"/>
                      <a:gd name="T1" fmla="*/ 0 h 35"/>
                      <a:gd name="T2" fmla="*/ 5 w 15"/>
                      <a:gd name="T3" fmla="*/ 1 h 35"/>
                      <a:gd name="T4" fmla="*/ 0 w 15"/>
                      <a:gd name="T5" fmla="*/ 35 h 35"/>
                      <a:gd name="T6" fmla="*/ 14 w 15"/>
                      <a:gd name="T7" fmla="*/ 14 h 35"/>
                      <a:gd name="T8" fmla="*/ 12 w 15"/>
                      <a:gd name="T9" fmla="*/ 1 h 35"/>
                      <a:gd name="T10" fmla="*/ 12 w 15"/>
                      <a:gd name="T11" fmla="*/ 1 h 35"/>
                      <a:gd name="T12" fmla="*/ 8 w 15"/>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15" h="35">
                        <a:moveTo>
                          <a:pt x="8" y="0"/>
                        </a:moveTo>
                        <a:cubicBezTo>
                          <a:pt x="7" y="0"/>
                          <a:pt x="6" y="0"/>
                          <a:pt x="5" y="1"/>
                        </a:cubicBezTo>
                        <a:cubicBezTo>
                          <a:pt x="4" y="17"/>
                          <a:pt x="2" y="29"/>
                          <a:pt x="0" y="35"/>
                        </a:cubicBezTo>
                        <a:cubicBezTo>
                          <a:pt x="8" y="33"/>
                          <a:pt x="12" y="26"/>
                          <a:pt x="14" y="14"/>
                        </a:cubicBezTo>
                        <a:cubicBezTo>
                          <a:pt x="15" y="6"/>
                          <a:pt x="14" y="3"/>
                          <a:pt x="12" y="1"/>
                        </a:cubicBezTo>
                        <a:cubicBezTo>
                          <a:pt x="12" y="1"/>
                          <a:pt x="12" y="1"/>
                          <a:pt x="12" y="1"/>
                        </a:cubicBezTo>
                        <a:cubicBezTo>
                          <a:pt x="12" y="1"/>
                          <a:pt x="10" y="0"/>
                          <a:pt x="8"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102">
                    <a:extLst>
                      <a:ext uri="{FF2B5EF4-FFF2-40B4-BE49-F238E27FC236}">
                        <a16:creationId xmlns:a16="http://schemas.microsoft.com/office/drawing/2014/main" xmlns="" id="{9BD5A4B8-0CFA-4FBF-8FD2-AD8C06D601C7}"/>
                      </a:ext>
                    </a:extLst>
                  </p:cNvPr>
                  <p:cNvSpPr>
                    <a:spLocks/>
                  </p:cNvSpPr>
                  <p:nvPr/>
                </p:nvSpPr>
                <p:spPr bwMode="auto">
                  <a:xfrm>
                    <a:off x="7075488" y="4292600"/>
                    <a:ext cx="34925" cy="68263"/>
                  </a:xfrm>
                  <a:custGeom>
                    <a:avLst/>
                    <a:gdLst>
                      <a:gd name="T0" fmla="*/ 14 w 14"/>
                      <a:gd name="T1" fmla="*/ 0 h 27"/>
                      <a:gd name="T2" fmla="*/ 14 w 14"/>
                      <a:gd name="T3" fmla="*/ 6 h 27"/>
                      <a:gd name="T4" fmla="*/ 0 w 14"/>
                      <a:gd name="T5" fmla="*/ 27 h 27"/>
                      <a:gd name="T6" fmla="*/ 0 w 14"/>
                      <a:gd name="T7" fmla="*/ 27 h 27"/>
                      <a:gd name="T8" fmla="*/ 14 w 14"/>
                      <a:gd name="T9" fmla="*/ 6 h 27"/>
                      <a:gd name="T10" fmla="*/ 14 w 14"/>
                      <a:gd name="T11" fmla="*/ 0 h 27"/>
                    </a:gdLst>
                    <a:ahLst/>
                    <a:cxnLst>
                      <a:cxn ang="0">
                        <a:pos x="T0" y="T1"/>
                      </a:cxn>
                      <a:cxn ang="0">
                        <a:pos x="T2" y="T3"/>
                      </a:cxn>
                      <a:cxn ang="0">
                        <a:pos x="T4" y="T5"/>
                      </a:cxn>
                      <a:cxn ang="0">
                        <a:pos x="T6" y="T7"/>
                      </a:cxn>
                      <a:cxn ang="0">
                        <a:pos x="T8" y="T9"/>
                      </a:cxn>
                      <a:cxn ang="0">
                        <a:pos x="T10" y="T11"/>
                      </a:cxn>
                    </a:cxnLst>
                    <a:rect l="0" t="0" r="r" b="b"/>
                    <a:pathLst>
                      <a:path w="14" h="27">
                        <a:moveTo>
                          <a:pt x="14" y="0"/>
                        </a:moveTo>
                        <a:cubicBezTo>
                          <a:pt x="14" y="2"/>
                          <a:pt x="14" y="4"/>
                          <a:pt x="14" y="6"/>
                        </a:cubicBezTo>
                        <a:cubicBezTo>
                          <a:pt x="12" y="18"/>
                          <a:pt x="8" y="25"/>
                          <a:pt x="0" y="27"/>
                        </a:cubicBezTo>
                        <a:cubicBezTo>
                          <a:pt x="0" y="27"/>
                          <a:pt x="0" y="27"/>
                          <a:pt x="0" y="27"/>
                        </a:cubicBezTo>
                        <a:cubicBezTo>
                          <a:pt x="8" y="25"/>
                          <a:pt x="12" y="18"/>
                          <a:pt x="14" y="6"/>
                        </a:cubicBezTo>
                        <a:cubicBezTo>
                          <a:pt x="14" y="4"/>
                          <a:pt x="14" y="2"/>
                          <a:pt x="14" y="0"/>
                        </a:cubicBezTo>
                      </a:path>
                    </a:pathLst>
                  </a:custGeom>
                  <a:solidFill>
                    <a:srgbClr val="A3141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8" name="Group 7">
                  <a:extLst>
                    <a:ext uri="{FF2B5EF4-FFF2-40B4-BE49-F238E27FC236}">
                      <a16:creationId xmlns:a16="http://schemas.microsoft.com/office/drawing/2014/main" xmlns="" id="{BF8A6D49-34AE-4AEF-A56D-CB9DE346E7F4}"/>
                    </a:ext>
                  </a:extLst>
                </p:cNvPr>
                <p:cNvGrpSpPr/>
                <p:nvPr/>
              </p:nvGrpSpPr>
              <p:grpSpPr>
                <a:xfrm>
                  <a:off x="1069251" y="3484082"/>
                  <a:ext cx="756303" cy="502486"/>
                  <a:chOff x="3122956" y="3582611"/>
                  <a:chExt cx="1045944" cy="694922"/>
                </a:xfrm>
              </p:grpSpPr>
              <p:sp>
                <p:nvSpPr>
                  <p:cNvPr id="9" name="Freeform 24">
                    <a:extLst>
                      <a:ext uri="{FF2B5EF4-FFF2-40B4-BE49-F238E27FC236}">
                        <a16:creationId xmlns:a16="http://schemas.microsoft.com/office/drawing/2014/main" xmlns="" id="{038FFD74-8B9D-47A7-83FE-C1BF4A2B9F81}"/>
                      </a:ext>
                    </a:extLst>
                  </p:cNvPr>
                  <p:cNvSpPr>
                    <a:spLocks/>
                  </p:cNvSpPr>
                  <p:nvPr/>
                </p:nvSpPr>
                <p:spPr bwMode="auto">
                  <a:xfrm>
                    <a:off x="3192834" y="3602021"/>
                    <a:ext cx="955547" cy="588413"/>
                  </a:xfrm>
                  <a:custGeom>
                    <a:avLst/>
                    <a:gdLst>
                      <a:gd name="T0" fmla="*/ 1438 w 1723"/>
                      <a:gd name="T1" fmla="*/ 345 h 1061"/>
                      <a:gd name="T2" fmla="*/ 1438 w 1723"/>
                      <a:gd name="T3" fmla="*/ 0 h 1061"/>
                      <a:gd name="T4" fmla="*/ 399 w 1723"/>
                      <a:gd name="T5" fmla="*/ 0 h 1061"/>
                      <a:gd name="T6" fmla="*/ 399 w 1723"/>
                      <a:gd name="T7" fmla="*/ 504 h 1061"/>
                      <a:gd name="T8" fmla="*/ 0 w 1723"/>
                      <a:gd name="T9" fmla="*/ 504 h 1061"/>
                      <a:gd name="T10" fmla="*/ 0 w 1723"/>
                      <a:gd name="T11" fmla="*/ 1052 h 1061"/>
                      <a:gd name="T12" fmla="*/ 814 w 1723"/>
                      <a:gd name="T13" fmla="*/ 1052 h 1061"/>
                      <a:gd name="T14" fmla="*/ 814 w 1723"/>
                      <a:gd name="T15" fmla="*/ 702 h 1061"/>
                      <a:gd name="T16" fmla="*/ 1289 w 1723"/>
                      <a:gd name="T17" fmla="*/ 702 h 1061"/>
                      <a:gd name="T18" fmla="*/ 1289 w 1723"/>
                      <a:gd name="T19" fmla="*/ 1061 h 1061"/>
                      <a:gd name="T20" fmla="*/ 1723 w 1723"/>
                      <a:gd name="T21" fmla="*/ 1061 h 1061"/>
                      <a:gd name="T22" fmla="*/ 1723 w 1723"/>
                      <a:gd name="T23" fmla="*/ 345 h 1061"/>
                      <a:gd name="T24" fmla="*/ 1438 w 1723"/>
                      <a:gd name="T25" fmla="*/ 345 h 10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3" h="1061">
                        <a:moveTo>
                          <a:pt x="1438" y="345"/>
                        </a:moveTo>
                        <a:lnTo>
                          <a:pt x="1438" y="0"/>
                        </a:lnTo>
                        <a:lnTo>
                          <a:pt x="399" y="0"/>
                        </a:lnTo>
                        <a:lnTo>
                          <a:pt x="399" y="504"/>
                        </a:lnTo>
                        <a:lnTo>
                          <a:pt x="0" y="504"/>
                        </a:lnTo>
                        <a:lnTo>
                          <a:pt x="0" y="1052"/>
                        </a:lnTo>
                        <a:lnTo>
                          <a:pt x="814" y="1052"/>
                        </a:lnTo>
                        <a:lnTo>
                          <a:pt x="814" y="702"/>
                        </a:lnTo>
                        <a:lnTo>
                          <a:pt x="1289" y="702"/>
                        </a:lnTo>
                        <a:lnTo>
                          <a:pt x="1289" y="1061"/>
                        </a:lnTo>
                        <a:lnTo>
                          <a:pt x="1723" y="1061"/>
                        </a:lnTo>
                        <a:lnTo>
                          <a:pt x="1723" y="345"/>
                        </a:lnTo>
                        <a:lnTo>
                          <a:pt x="1438" y="34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25">
                    <a:extLst>
                      <a:ext uri="{FF2B5EF4-FFF2-40B4-BE49-F238E27FC236}">
                        <a16:creationId xmlns:a16="http://schemas.microsoft.com/office/drawing/2014/main" xmlns="" id="{3CDD42C9-08EE-4948-98E4-1B592A482C35}"/>
                      </a:ext>
                    </a:extLst>
                  </p:cNvPr>
                  <p:cNvSpPr>
                    <a:spLocks/>
                  </p:cNvSpPr>
                  <p:nvPr/>
                </p:nvSpPr>
                <p:spPr bwMode="auto">
                  <a:xfrm>
                    <a:off x="3192834" y="3602021"/>
                    <a:ext cx="955547" cy="588413"/>
                  </a:xfrm>
                  <a:custGeom>
                    <a:avLst/>
                    <a:gdLst>
                      <a:gd name="T0" fmla="*/ 1438 w 1723"/>
                      <a:gd name="T1" fmla="*/ 345 h 1061"/>
                      <a:gd name="T2" fmla="*/ 1438 w 1723"/>
                      <a:gd name="T3" fmla="*/ 0 h 1061"/>
                      <a:gd name="T4" fmla="*/ 399 w 1723"/>
                      <a:gd name="T5" fmla="*/ 0 h 1061"/>
                      <a:gd name="T6" fmla="*/ 399 w 1723"/>
                      <a:gd name="T7" fmla="*/ 504 h 1061"/>
                      <a:gd name="T8" fmla="*/ 0 w 1723"/>
                      <a:gd name="T9" fmla="*/ 504 h 1061"/>
                      <a:gd name="T10" fmla="*/ 0 w 1723"/>
                      <a:gd name="T11" fmla="*/ 1052 h 1061"/>
                      <a:gd name="T12" fmla="*/ 814 w 1723"/>
                      <a:gd name="T13" fmla="*/ 1052 h 1061"/>
                      <a:gd name="T14" fmla="*/ 814 w 1723"/>
                      <a:gd name="T15" fmla="*/ 702 h 1061"/>
                      <a:gd name="T16" fmla="*/ 1289 w 1723"/>
                      <a:gd name="T17" fmla="*/ 702 h 1061"/>
                      <a:gd name="T18" fmla="*/ 1289 w 1723"/>
                      <a:gd name="T19" fmla="*/ 1061 h 1061"/>
                      <a:gd name="T20" fmla="*/ 1723 w 1723"/>
                      <a:gd name="T21" fmla="*/ 1061 h 1061"/>
                      <a:gd name="T22" fmla="*/ 1723 w 1723"/>
                      <a:gd name="T23" fmla="*/ 345 h 1061"/>
                      <a:gd name="T24" fmla="*/ 1438 w 1723"/>
                      <a:gd name="T25" fmla="*/ 345 h 10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3" h="1061">
                        <a:moveTo>
                          <a:pt x="1438" y="345"/>
                        </a:moveTo>
                        <a:lnTo>
                          <a:pt x="1438" y="0"/>
                        </a:lnTo>
                        <a:lnTo>
                          <a:pt x="399" y="0"/>
                        </a:lnTo>
                        <a:lnTo>
                          <a:pt x="399" y="504"/>
                        </a:lnTo>
                        <a:lnTo>
                          <a:pt x="0" y="504"/>
                        </a:lnTo>
                        <a:lnTo>
                          <a:pt x="0" y="1052"/>
                        </a:lnTo>
                        <a:lnTo>
                          <a:pt x="814" y="1052"/>
                        </a:lnTo>
                        <a:lnTo>
                          <a:pt x="814" y="702"/>
                        </a:lnTo>
                        <a:lnTo>
                          <a:pt x="1289" y="702"/>
                        </a:lnTo>
                        <a:lnTo>
                          <a:pt x="1289" y="1061"/>
                        </a:lnTo>
                        <a:lnTo>
                          <a:pt x="1723" y="1061"/>
                        </a:lnTo>
                        <a:lnTo>
                          <a:pt x="1723" y="345"/>
                        </a:lnTo>
                        <a:lnTo>
                          <a:pt x="1438" y="3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26">
                    <a:extLst>
                      <a:ext uri="{FF2B5EF4-FFF2-40B4-BE49-F238E27FC236}">
                        <a16:creationId xmlns:a16="http://schemas.microsoft.com/office/drawing/2014/main" xmlns="" id="{648519AB-1BCC-45BD-8835-BB82FC257D8B}"/>
                      </a:ext>
                    </a:extLst>
                  </p:cNvPr>
                  <p:cNvSpPr>
                    <a:spLocks/>
                  </p:cNvSpPr>
                  <p:nvPr/>
                </p:nvSpPr>
                <p:spPr bwMode="auto">
                  <a:xfrm>
                    <a:off x="3701941" y="3602021"/>
                    <a:ext cx="446439" cy="588413"/>
                  </a:xfrm>
                  <a:custGeom>
                    <a:avLst/>
                    <a:gdLst>
                      <a:gd name="T0" fmla="*/ 520 w 805"/>
                      <a:gd name="T1" fmla="*/ 0 h 1061"/>
                      <a:gd name="T2" fmla="*/ 271 w 805"/>
                      <a:gd name="T3" fmla="*/ 0 h 1061"/>
                      <a:gd name="T4" fmla="*/ 228 w 805"/>
                      <a:gd name="T5" fmla="*/ 0 h 1061"/>
                      <a:gd name="T6" fmla="*/ 0 w 805"/>
                      <a:gd name="T7" fmla="*/ 0 h 1061"/>
                      <a:gd name="T8" fmla="*/ 0 w 805"/>
                      <a:gd name="T9" fmla="*/ 702 h 1061"/>
                      <a:gd name="T10" fmla="*/ 371 w 805"/>
                      <a:gd name="T11" fmla="*/ 702 h 1061"/>
                      <a:gd name="T12" fmla="*/ 371 w 805"/>
                      <a:gd name="T13" fmla="*/ 1061 h 1061"/>
                      <a:gd name="T14" fmla="*/ 805 w 805"/>
                      <a:gd name="T15" fmla="*/ 1061 h 1061"/>
                      <a:gd name="T16" fmla="*/ 805 w 805"/>
                      <a:gd name="T17" fmla="*/ 345 h 1061"/>
                      <a:gd name="T18" fmla="*/ 520 w 805"/>
                      <a:gd name="T19" fmla="*/ 345 h 1061"/>
                      <a:gd name="T20" fmla="*/ 520 w 805"/>
                      <a:gd name="T21" fmla="*/ 139 h 1061"/>
                      <a:gd name="T22" fmla="*/ 520 w 805"/>
                      <a:gd name="T23" fmla="*/ 94 h 1061"/>
                      <a:gd name="T24" fmla="*/ 520 w 805"/>
                      <a:gd name="T25" fmla="*/ 0 h 10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5" h="1061">
                        <a:moveTo>
                          <a:pt x="520" y="0"/>
                        </a:moveTo>
                        <a:lnTo>
                          <a:pt x="271" y="0"/>
                        </a:lnTo>
                        <a:lnTo>
                          <a:pt x="228" y="0"/>
                        </a:lnTo>
                        <a:lnTo>
                          <a:pt x="0" y="0"/>
                        </a:lnTo>
                        <a:lnTo>
                          <a:pt x="0" y="702"/>
                        </a:lnTo>
                        <a:lnTo>
                          <a:pt x="371" y="702"/>
                        </a:lnTo>
                        <a:lnTo>
                          <a:pt x="371" y="1061"/>
                        </a:lnTo>
                        <a:lnTo>
                          <a:pt x="805" y="1061"/>
                        </a:lnTo>
                        <a:lnTo>
                          <a:pt x="805" y="345"/>
                        </a:lnTo>
                        <a:lnTo>
                          <a:pt x="520" y="345"/>
                        </a:lnTo>
                        <a:lnTo>
                          <a:pt x="520" y="139"/>
                        </a:lnTo>
                        <a:lnTo>
                          <a:pt x="520" y="94"/>
                        </a:lnTo>
                        <a:lnTo>
                          <a:pt x="520"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27">
                    <a:extLst>
                      <a:ext uri="{FF2B5EF4-FFF2-40B4-BE49-F238E27FC236}">
                        <a16:creationId xmlns:a16="http://schemas.microsoft.com/office/drawing/2014/main" xmlns="" id="{E8F1A905-3C7A-40BF-92B7-629FF4B1E2C3}"/>
                      </a:ext>
                    </a:extLst>
                  </p:cNvPr>
                  <p:cNvSpPr>
                    <a:spLocks/>
                  </p:cNvSpPr>
                  <p:nvPr/>
                </p:nvSpPr>
                <p:spPr bwMode="auto">
                  <a:xfrm>
                    <a:off x="3701941" y="3602021"/>
                    <a:ext cx="446439" cy="588413"/>
                  </a:xfrm>
                  <a:custGeom>
                    <a:avLst/>
                    <a:gdLst>
                      <a:gd name="T0" fmla="*/ 520 w 805"/>
                      <a:gd name="T1" fmla="*/ 0 h 1061"/>
                      <a:gd name="T2" fmla="*/ 271 w 805"/>
                      <a:gd name="T3" fmla="*/ 0 h 1061"/>
                      <a:gd name="T4" fmla="*/ 228 w 805"/>
                      <a:gd name="T5" fmla="*/ 0 h 1061"/>
                      <a:gd name="T6" fmla="*/ 0 w 805"/>
                      <a:gd name="T7" fmla="*/ 0 h 1061"/>
                      <a:gd name="T8" fmla="*/ 0 w 805"/>
                      <a:gd name="T9" fmla="*/ 702 h 1061"/>
                      <a:gd name="T10" fmla="*/ 371 w 805"/>
                      <a:gd name="T11" fmla="*/ 702 h 1061"/>
                      <a:gd name="T12" fmla="*/ 371 w 805"/>
                      <a:gd name="T13" fmla="*/ 1061 h 1061"/>
                      <a:gd name="T14" fmla="*/ 805 w 805"/>
                      <a:gd name="T15" fmla="*/ 1061 h 1061"/>
                      <a:gd name="T16" fmla="*/ 805 w 805"/>
                      <a:gd name="T17" fmla="*/ 345 h 1061"/>
                      <a:gd name="T18" fmla="*/ 520 w 805"/>
                      <a:gd name="T19" fmla="*/ 345 h 1061"/>
                      <a:gd name="T20" fmla="*/ 520 w 805"/>
                      <a:gd name="T21" fmla="*/ 139 h 1061"/>
                      <a:gd name="T22" fmla="*/ 520 w 805"/>
                      <a:gd name="T23" fmla="*/ 94 h 1061"/>
                      <a:gd name="T24" fmla="*/ 520 w 805"/>
                      <a:gd name="T25" fmla="*/ 0 h 10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5" h="1061">
                        <a:moveTo>
                          <a:pt x="520" y="0"/>
                        </a:moveTo>
                        <a:lnTo>
                          <a:pt x="271" y="0"/>
                        </a:lnTo>
                        <a:lnTo>
                          <a:pt x="228" y="0"/>
                        </a:lnTo>
                        <a:lnTo>
                          <a:pt x="0" y="0"/>
                        </a:lnTo>
                        <a:lnTo>
                          <a:pt x="0" y="702"/>
                        </a:lnTo>
                        <a:lnTo>
                          <a:pt x="371" y="702"/>
                        </a:lnTo>
                        <a:lnTo>
                          <a:pt x="371" y="1061"/>
                        </a:lnTo>
                        <a:lnTo>
                          <a:pt x="805" y="1061"/>
                        </a:lnTo>
                        <a:lnTo>
                          <a:pt x="805" y="345"/>
                        </a:lnTo>
                        <a:lnTo>
                          <a:pt x="520" y="345"/>
                        </a:lnTo>
                        <a:lnTo>
                          <a:pt x="520" y="139"/>
                        </a:lnTo>
                        <a:lnTo>
                          <a:pt x="520" y="94"/>
                        </a:lnTo>
                        <a:lnTo>
                          <a:pt x="52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Rectangle 28">
                    <a:extLst>
                      <a:ext uri="{FF2B5EF4-FFF2-40B4-BE49-F238E27FC236}">
                        <a16:creationId xmlns:a16="http://schemas.microsoft.com/office/drawing/2014/main" xmlns="" id="{2206A3D1-777B-42D5-A69B-FA7B1114BE80}"/>
                      </a:ext>
                    </a:extLst>
                  </p:cNvPr>
                  <p:cNvSpPr>
                    <a:spLocks noChangeArrowheads="1"/>
                  </p:cNvSpPr>
                  <p:nvPr/>
                </p:nvSpPr>
                <p:spPr bwMode="auto">
                  <a:xfrm>
                    <a:off x="3122956" y="4237603"/>
                    <a:ext cx="587858" cy="39930"/>
                  </a:xfrm>
                  <a:prstGeom prst="rect">
                    <a:avLst/>
                  </a:prstGeom>
                  <a:solidFill>
                    <a:srgbClr val="5356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29">
                    <a:extLst>
                      <a:ext uri="{FF2B5EF4-FFF2-40B4-BE49-F238E27FC236}">
                        <a16:creationId xmlns:a16="http://schemas.microsoft.com/office/drawing/2014/main" xmlns="" id="{D46B10B1-21F4-46FC-8170-5CC862CF6501}"/>
                      </a:ext>
                    </a:extLst>
                  </p:cNvPr>
                  <p:cNvSpPr>
                    <a:spLocks noEditPoints="1"/>
                  </p:cNvSpPr>
                  <p:nvPr/>
                </p:nvSpPr>
                <p:spPr bwMode="auto">
                  <a:xfrm>
                    <a:off x="3172314" y="3582611"/>
                    <a:ext cx="996586" cy="628343"/>
                  </a:xfrm>
                  <a:custGeom>
                    <a:avLst/>
                    <a:gdLst>
                      <a:gd name="T0" fmla="*/ 1511 w 1797"/>
                      <a:gd name="T1" fmla="*/ 345 h 1133"/>
                      <a:gd name="T2" fmla="*/ 1511 w 1797"/>
                      <a:gd name="T3" fmla="*/ 0 h 1133"/>
                      <a:gd name="T4" fmla="*/ 400 w 1797"/>
                      <a:gd name="T5" fmla="*/ 0 h 1133"/>
                      <a:gd name="T6" fmla="*/ 400 w 1797"/>
                      <a:gd name="T7" fmla="*/ 502 h 1133"/>
                      <a:gd name="T8" fmla="*/ 0 w 1797"/>
                      <a:gd name="T9" fmla="*/ 502 h 1133"/>
                      <a:gd name="T10" fmla="*/ 0 w 1797"/>
                      <a:gd name="T11" fmla="*/ 1124 h 1133"/>
                      <a:gd name="T12" fmla="*/ 886 w 1797"/>
                      <a:gd name="T13" fmla="*/ 1124 h 1133"/>
                      <a:gd name="T14" fmla="*/ 886 w 1797"/>
                      <a:gd name="T15" fmla="*/ 905 h 1133"/>
                      <a:gd name="T16" fmla="*/ 1231 w 1797"/>
                      <a:gd name="T17" fmla="*/ 905 h 1133"/>
                      <a:gd name="T18" fmla="*/ 1231 w 1797"/>
                      <a:gd name="T19" fmla="*/ 834 h 1133"/>
                      <a:gd name="T20" fmla="*/ 1133 w 1797"/>
                      <a:gd name="T21" fmla="*/ 834 h 1133"/>
                      <a:gd name="T22" fmla="*/ 1133 w 1797"/>
                      <a:gd name="T23" fmla="*/ 772 h 1133"/>
                      <a:gd name="T24" fmla="*/ 1291 w 1797"/>
                      <a:gd name="T25" fmla="*/ 772 h 1133"/>
                      <a:gd name="T26" fmla="*/ 1291 w 1797"/>
                      <a:gd name="T27" fmla="*/ 1133 h 1133"/>
                      <a:gd name="T28" fmla="*/ 1797 w 1797"/>
                      <a:gd name="T29" fmla="*/ 1133 h 1133"/>
                      <a:gd name="T30" fmla="*/ 1797 w 1797"/>
                      <a:gd name="T31" fmla="*/ 345 h 1133"/>
                      <a:gd name="T32" fmla="*/ 1511 w 1797"/>
                      <a:gd name="T33" fmla="*/ 345 h 1133"/>
                      <a:gd name="T34" fmla="*/ 815 w 1797"/>
                      <a:gd name="T35" fmla="*/ 1052 h 1133"/>
                      <a:gd name="T36" fmla="*/ 74 w 1797"/>
                      <a:gd name="T37" fmla="*/ 1052 h 1133"/>
                      <a:gd name="T38" fmla="*/ 74 w 1797"/>
                      <a:gd name="T39" fmla="*/ 573 h 1133"/>
                      <a:gd name="T40" fmla="*/ 815 w 1797"/>
                      <a:gd name="T41" fmla="*/ 573 h 1133"/>
                      <a:gd name="T42" fmla="*/ 815 w 1797"/>
                      <a:gd name="T43" fmla="*/ 1052 h 1133"/>
                      <a:gd name="T44" fmla="*/ 886 w 1797"/>
                      <a:gd name="T45" fmla="*/ 701 h 1133"/>
                      <a:gd name="T46" fmla="*/ 886 w 1797"/>
                      <a:gd name="T47" fmla="*/ 502 h 1133"/>
                      <a:gd name="T48" fmla="*/ 471 w 1797"/>
                      <a:gd name="T49" fmla="*/ 502 h 1133"/>
                      <a:gd name="T50" fmla="*/ 471 w 1797"/>
                      <a:gd name="T51" fmla="*/ 71 h 1133"/>
                      <a:gd name="T52" fmla="*/ 1438 w 1797"/>
                      <a:gd name="T53" fmla="*/ 71 h 1133"/>
                      <a:gd name="T54" fmla="*/ 1438 w 1797"/>
                      <a:gd name="T55" fmla="*/ 345 h 1133"/>
                      <a:gd name="T56" fmla="*/ 1291 w 1797"/>
                      <a:gd name="T57" fmla="*/ 345 h 1133"/>
                      <a:gd name="T58" fmla="*/ 1291 w 1797"/>
                      <a:gd name="T59" fmla="*/ 701 h 1133"/>
                      <a:gd name="T60" fmla="*/ 886 w 1797"/>
                      <a:gd name="T61" fmla="*/ 701 h 1133"/>
                      <a:gd name="T62" fmla="*/ 1725 w 1797"/>
                      <a:gd name="T63" fmla="*/ 1042 h 1133"/>
                      <a:gd name="T64" fmla="*/ 1363 w 1797"/>
                      <a:gd name="T65" fmla="*/ 1042 h 1133"/>
                      <a:gd name="T66" fmla="*/ 1363 w 1797"/>
                      <a:gd name="T67" fmla="*/ 417 h 1133"/>
                      <a:gd name="T68" fmla="*/ 1725 w 1797"/>
                      <a:gd name="T69" fmla="*/ 417 h 1133"/>
                      <a:gd name="T70" fmla="*/ 1725 w 1797"/>
                      <a:gd name="T71" fmla="*/ 1042 h 1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797" h="1133">
                        <a:moveTo>
                          <a:pt x="1511" y="345"/>
                        </a:moveTo>
                        <a:lnTo>
                          <a:pt x="1511" y="0"/>
                        </a:lnTo>
                        <a:lnTo>
                          <a:pt x="400" y="0"/>
                        </a:lnTo>
                        <a:lnTo>
                          <a:pt x="400" y="502"/>
                        </a:lnTo>
                        <a:lnTo>
                          <a:pt x="0" y="502"/>
                        </a:lnTo>
                        <a:lnTo>
                          <a:pt x="0" y="1124"/>
                        </a:lnTo>
                        <a:lnTo>
                          <a:pt x="886" y="1124"/>
                        </a:lnTo>
                        <a:lnTo>
                          <a:pt x="886" y="905"/>
                        </a:lnTo>
                        <a:lnTo>
                          <a:pt x="1231" y="905"/>
                        </a:lnTo>
                        <a:lnTo>
                          <a:pt x="1231" y="834"/>
                        </a:lnTo>
                        <a:lnTo>
                          <a:pt x="1133" y="834"/>
                        </a:lnTo>
                        <a:lnTo>
                          <a:pt x="1133" y="772"/>
                        </a:lnTo>
                        <a:lnTo>
                          <a:pt x="1291" y="772"/>
                        </a:lnTo>
                        <a:lnTo>
                          <a:pt x="1291" y="1133"/>
                        </a:lnTo>
                        <a:lnTo>
                          <a:pt x="1797" y="1133"/>
                        </a:lnTo>
                        <a:lnTo>
                          <a:pt x="1797" y="345"/>
                        </a:lnTo>
                        <a:lnTo>
                          <a:pt x="1511" y="345"/>
                        </a:lnTo>
                        <a:close/>
                        <a:moveTo>
                          <a:pt x="815" y="1052"/>
                        </a:moveTo>
                        <a:lnTo>
                          <a:pt x="74" y="1052"/>
                        </a:lnTo>
                        <a:lnTo>
                          <a:pt x="74" y="573"/>
                        </a:lnTo>
                        <a:lnTo>
                          <a:pt x="815" y="573"/>
                        </a:lnTo>
                        <a:lnTo>
                          <a:pt x="815" y="1052"/>
                        </a:lnTo>
                        <a:close/>
                        <a:moveTo>
                          <a:pt x="886" y="701"/>
                        </a:moveTo>
                        <a:lnTo>
                          <a:pt x="886" y="502"/>
                        </a:lnTo>
                        <a:lnTo>
                          <a:pt x="471" y="502"/>
                        </a:lnTo>
                        <a:lnTo>
                          <a:pt x="471" y="71"/>
                        </a:lnTo>
                        <a:lnTo>
                          <a:pt x="1438" y="71"/>
                        </a:lnTo>
                        <a:lnTo>
                          <a:pt x="1438" y="345"/>
                        </a:lnTo>
                        <a:lnTo>
                          <a:pt x="1291" y="345"/>
                        </a:lnTo>
                        <a:lnTo>
                          <a:pt x="1291" y="701"/>
                        </a:lnTo>
                        <a:lnTo>
                          <a:pt x="886" y="701"/>
                        </a:lnTo>
                        <a:close/>
                        <a:moveTo>
                          <a:pt x="1725" y="1042"/>
                        </a:moveTo>
                        <a:lnTo>
                          <a:pt x="1363" y="1042"/>
                        </a:lnTo>
                        <a:lnTo>
                          <a:pt x="1363" y="417"/>
                        </a:lnTo>
                        <a:lnTo>
                          <a:pt x="1725" y="417"/>
                        </a:lnTo>
                        <a:lnTo>
                          <a:pt x="1725" y="1042"/>
                        </a:lnTo>
                        <a:close/>
                      </a:path>
                    </a:pathLst>
                  </a:custGeom>
                  <a:solidFill>
                    <a:srgbClr val="5356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Oval 30">
                    <a:extLst>
                      <a:ext uri="{FF2B5EF4-FFF2-40B4-BE49-F238E27FC236}">
                        <a16:creationId xmlns:a16="http://schemas.microsoft.com/office/drawing/2014/main" xmlns="" id="{227DEFD1-CCD3-4F28-A325-9124A8242F8D}"/>
                      </a:ext>
                    </a:extLst>
                  </p:cNvPr>
                  <p:cNvSpPr>
                    <a:spLocks noChangeArrowheads="1"/>
                  </p:cNvSpPr>
                  <p:nvPr/>
                </p:nvSpPr>
                <p:spPr bwMode="auto">
                  <a:xfrm>
                    <a:off x="4019163" y="4170469"/>
                    <a:ext cx="18856" cy="1941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69" name="Group 68">
                <a:extLst>
                  <a:ext uri="{FF2B5EF4-FFF2-40B4-BE49-F238E27FC236}">
                    <a16:creationId xmlns:a16="http://schemas.microsoft.com/office/drawing/2014/main" xmlns="" id="{87847CC2-8088-4431-9449-6CC437C7262C}"/>
                  </a:ext>
                </a:extLst>
              </p:cNvPr>
              <p:cNvGrpSpPr/>
              <p:nvPr/>
            </p:nvGrpSpPr>
            <p:grpSpPr>
              <a:xfrm>
                <a:off x="421458" y="3557366"/>
                <a:ext cx="352502" cy="296697"/>
                <a:chOff x="8345488" y="4125913"/>
                <a:chExt cx="601663" cy="506413"/>
              </a:xfrm>
            </p:grpSpPr>
            <p:sp>
              <p:nvSpPr>
                <p:cNvPr id="70" name="Freeform 72">
                  <a:extLst>
                    <a:ext uri="{FF2B5EF4-FFF2-40B4-BE49-F238E27FC236}">
                      <a16:creationId xmlns:a16="http://schemas.microsoft.com/office/drawing/2014/main" xmlns="" id="{1B268267-F544-452A-89C4-363E5593C409}"/>
                    </a:ext>
                  </a:extLst>
                </p:cNvPr>
                <p:cNvSpPr>
                  <a:spLocks/>
                </p:cNvSpPr>
                <p:nvPr/>
              </p:nvSpPr>
              <p:spPr bwMode="auto">
                <a:xfrm>
                  <a:off x="8355013" y="4135438"/>
                  <a:ext cx="303213" cy="257175"/>
                </a:xfrm>
                <a:custGeom>
                  <a:avLst/>
                  <a:gdLst>
                    <a:gd name="T0" fmla="*/ 84 w 91"/>
                    <a:gd name="T1" fmla="*/ 0 h 77"/>
                    <a:gd name="T2" fmla="*/ 81 w 91"/>
                    <a:gd name="T3" fmla="*/ 0 h 77"/>
                    <a:gd name="T4" fmla="*/ 53 w 91"/>
                    <a:gd name="T5" fmla="*/ 18 h 77"/>
                    <a:gd name="T6" fmla="*/ 51 w 91"/>
                    <a:gd name="T7" fmla="*/ 20 h 77"/>
                    <a:gd name="T8" fmla="*/ 51 w 91"/>
                    <a:gd name="T9" fmla="*/ 20 h 77"/>
                    <a:gd name="T10" fmla="*/ 43 w 91"/>
                    <a:gd name="T11" fmla="*/ 19 h 77"/>
                    <a:gd name="T12" fmla="*/ 24 w 91"/>
                    <a:gd name="T13" fmla="*/ 36 h 77"/>
                    <a:gd name="T14" fmla="*/ 24 w 91"/>
                    <a:gd name="T15" fmla="*/ 37 h 77"/>
                    <a:gd name="T16" fmla="*/ 23 w 91"/>
                    <a:gd name="T17" fmla="*/ 37 h 77"/>
                    <a:gd name="T18" fmla="*/ 22 w 91"/>
                    <a:gd name="T19" fmla="*/ 37 h 77"/>
                    <a:gd name="T20" fmla="*/ 0 w 91"/>
                    <a:gd name="T21" fmla="*/ 55 h 77"/>
                    <a:gd name="T22" fmla="*/ 5 w 91"/>
                    <a:gd name="T23" fmla="*/ 69 h 77"/>
                    <a:gd name="T24" fmla="*/ 27 w 91"/>
                    <a:gd name="T25" fmla="*/ 77 h 77"/>
                    <a:gd name="T26" fmla="*/ 29 w 91"/>
                    <a:gd name="T27" fmla="*/ 77 h 77"/>
                    <a:gd name="T28" fmla="*/ 91 w 91"/>
                    <a:gd name="T29" fmla="*/ 77 h 77"/>
                    <a:gd name="T30" fmla="*/ 91 w 91"/>
                    <a:gd name="T31" fmla="*/ 1 h 77"/>
                    <a:gd name="T32" fmla="*/ 84 w 91"/>
                    <a:gd name="T33"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 h="77">
                      <a:moveTo>
                        <a:pt x="84" y="0"/>
                      </a:moveTo>
                      <a:cubicBezTo>
                        <a:pt x="83" y="0"/>
                        <a:pt x="82" y="0"/>
                        <a:pt x="81" y="0"/>
                      </a:cubicBezTo>
                      <a:cubicBezTo>
                        <a:pt x="64" y="0"/>
                        <a:pt x="59" y="8"/>
                        <a:pt x="53" y="18"/>
                      </a:cubicBezTo>
                      <a:cubicBezTo>
                        <a:pt x="51" y="20"/>
                        <a:pt x="51" y="20"/>
                        <a:pt x="51" y="20"/>
                      </a:cubicBezTo>
                      <a:cubicBezTo>
                        <a:pt x="51" y="20"/>
                        <a:pt x="51" y="20"/>
                        <a:pt x="51" y="20"/>
                      </a:cubicBezTo>
                      <a:cubicBezTo>
                        <a:pt x="50" y="20"/>
                        <a:pt x="47" y="19"/>
                        <a:pt x="43" y="19"/>
                      </a:cubicBezTo>
                      <a:cubicBezTo>
                        <a:pt x="32" y="19"/>
                        <a:pt x="26" y="25"/>
                        <a:pt x="24" y="36"/>
                      </a:cubicBezTo>
                      <a:cubicBezTo>
                        <a:pt x="24" y="37"/>
                        <a:pt x="24" y="37"/>
                        <a:pt x="24" y="37"/>
                      </a:cubicBezTo>
                      <a:cubicBezTo>
                        <a:pt x="23" y="37"/>
                        <a:pt x="23" y="37"/>
                        <a:pt x="23" y="37"/>
                      </a:cubicBezTo>
                      <a:cubicBezTo>
                        <a:pt x="23" y="37"/>
                        <a:pt x="23" y="37"/>
                        <a:pt x="22" y="37"/>
                      </a:cubicBezTo>
                      <a:cubicBezTo>
                        <a:pt x="9" y="37"/>
                        <a:pt x="1" y="43"/>
                        <a:pt x="0" y="55"/>
                      </a:cubicBezTo>
                      <a:cubicBezTo>
                        <a:pt x="0" y="61"/>
                        <a:pt x="2" y="66"/>
                        <a:pt x="5" y="69"/>
                      </a:cubicBezTo>
                      <a:cubicBezTo>
                        <a:pt x="11" y="76"/>
                        <a:pt x="22" y="77"/>
                        <a:pt x="27" y="77"/>
                      </a:cubicBezTo>
                      <a:cubicBezTo>
                        <a:pt x="28" y="77"/>
                        <a:pt x="29" y="77"/>
                        <a:pt x="29" y="77"/>
                      </a:cubicBezTo>
                      <a:cubicBezTo>
                        <a:pt x="91" y="77"/>
                        <a:pt x="91" y="77"/>
                        <a:pt x="91" y="77"/>
                      </a:cubicBezTo>
                      <a:cubicBezTo>
                        <a:pt x="91" y="1"/>
                        <a:pt x="91" y="1"/>
                        <a:pt x="91" y="1"/>
                      </a:cubicBezTo>
                      <a:cubicBezTo>
                        <a:pt x="89" y="1"/>
                        <a:pt x="87" y="0"/>
                        <a:pt x="8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73">
                  <a:extLst>
                    <a:ext uri="{FF2B5EF4-FFF2-40B4-BE49-F238E27FC236}">
                      <a16:creationId xmlns:a16="http://schemas.microsoft.com/office/drawing/2014/main" xmlns="" id="{CB7519AD-4B35-4383-A8A8-87CAAE3545FA}"/>
                    </a:ext>
                  </a:extLst>
                </p:cNvPr>
                <p:cNvSpPr>
                  <a:spLocks/>
                </p:cNvSpPr>
                <p:nvPr/>
              </p:nvSpPr>
              <p:spPr bwMode="auto">
                <a:xfrm>
                  <a:off x="8658226" y="4138613"/>
                  <a:ext cx="149225" cy="254000"/>
                </a:xfrm>
                <a:custGeom>
                  <a:avLst/>
                  <a:gdLst>
                    <a:gd name="T0" fmla="*/ 13 w 45"/>
                    <a:gd name="T1" fmla="*/ 76 h 76"/>
                    <a:gd name="T2" fmla="*/ 45 w 45"/>
                    <a:gd name="T3" fmla="*/ 50 h 76"/>
                    <a:gd name="T4" fmla="*/ 22 w 45"/>
                    <a:gd name="T5" fmla="*/ 24 h 76"/>
                    <a:gd name="T6" fmla="*/ 21 w 45"/>
                    <a:gd name="T7" fmla="*/ 24 h 76"/>
                    <a:gd name="T8" fmla="*/ 21 w 45"/>
                    <a:gd name="T9" fmla="*/ 23 h 76"/>
                    <a:gd name="T10" fmla="*/ 0 w 45"/>
                    <a:gd name="T11" fmla="*/ 0 h 76"/>
                    <a:gd name="T12" fmla="*/ 0 w 45"/>
                    <a:gd name="T13" fmla="*/ 76 h 76"/>
                    <a:gd name="T14" fmla="*/ 12 w 45"/>
                    <a:gd name="T15" fmla="*/ 76 h 76"/>
                    <a:gd name="T16" fmla="*/ 13 w 45"/>
                    <a:gd name="T17"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76">
                      <a:moveTo>
                        <a:pt x="13" y="76"/>
                      </a:moveTo>
                      <a:cubicBezTo>
                        <a:pt x="29" y="76"/>
                        <a:pt x="45" y="69"/>
                        <a:pt x="45" y="50"/>
                      </a:cubicBezTo>
                      <a:cubicBezTo>
                        <a:pt x="45" y="49"/>
                        <a:pt x="45" y="25"/>
                        <a:pt x="22" y="24"/>
                      </a:cubicBezTo>
                      <a:cubicBezTo>
                        <a:pt x="21" y="24"/>
                        <a:pt x="21" y="24"/>
                        <a:pt x="21" y="24"/>
                      </a:cubicBezTo>
                      <a:cubicBezTo>
                        <a:pt x="21" y="23"/>
                        <a:pt x="21" y="23"/>
                        <a:pt x="21" y="23"/>
                      </a:cubicBezTo>
                      <a:cubicBezTo>
                        <a:pt x="21" y="22"/>
                        <a:pt x="17" y="5"/>
                        <a:pt x="0" y="0"/>
                      </a:cubicBezTo>
                      <a:cubicBezTo>
                        <a:pt x="0" y="76"/>
                        <a:pt x="0" y="76"/>
                        <a:pt x="0" y="76"/>
                      </a:cubicBezTo>
                      <a:cubicBezTo>
                        <a:pt x="12" y="76"/>
                        <a:pt x="12" y="76"/>
                        <a:pt x="12" y="76"/>
                      </a:cubicBezTo>
                      <a:cubicBezTo>
                        <a:pt x="12" y="76"/>
                        <a:pt x="13" y="76"/>
                        <a:pt x="13" y="76"/>
                      </a:cubicBezTo>
                      <a:close/>
                    </a:path>
                  </a:pathLst>
                </a:custGeom>
                <a:solidFill>
                  <a:srgbClr val="DBDCD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74">
                  <a:extLst>
                    <a:ext uri="{FF2B5EF4-FFF2-40B4-BE49-F238E27FC236}">
                      <a16:creationId xmlns:a16="http://schemas.microsoft.com/office/drawing/2014/main" xmlns="" id="{B48FB387-64F6-4C6C-9E45-700E4BE3BA49}"/>
                    </a:ext>
                  </a:extLst>
                </p:cNvPr>
                <p:cNvSpPr>
                  <a:spLocks noEditPoints="1"/>
                </p:cNvSpPr>
                <p:nvPr/>
              </p:nvSpPr>
              <p:spPr bwMode="auto">
                <a:xfrm>
                  <a:off x="8345488" y="4125913"/>
                  <a:ext cx="479425" cy="279400"/>
                </a:xfrm>
                <a:custGeom>
                  <a:avLst/>
                  <a:gdLst>
                    <a:gd name="T0" fmla="*/ 120 w 144"/>
                    <a:gd name="T1" fmla="*/ 25 h 84"/>
                    <a:gd name="T2" fmla="*/ 119 w 144"/>
                    <a:gd name="T3" fmla="*/ 25 h 84"/>
                    <a:gd name="T4" fmla="*/ 119 w 144"/>
                    <a:gd name="T5" fmla="*/ 24 h 84"/>
                    <a:gd name="T6" fmla="*/ 89 w 144"/>
                    <a:gd name="T7" fmla="*/ 0 h 84"/>
                    <a:gd name="T8" fmla="*/ 85 w 144"/>
                    <a:gd name="T9" fmla="*/ 0 h 84"/>
                    <a:gd name="T10" fmla="*/ 54 w 144"/>
                    <a:gd name="T11" fmla="*/ 19 h 84"/>
                    <a:gd name="T12" fmla="*/ 54 w 144"/>
                    <a:gd name="T13" fmla="*/ 19 h 84"/>
                    <a:gd name="T14" fmla="*/ 53 w 144"/>
                    <a:gd name="T15" fmla="*/ 19 h 84"/>
                    <a:gd name="T16" fmla="*/ 47 w 144"/>
                    <a:gd name="T17" fmla="*/ 18 h 84"/>
                    <a:gd name="T18" fmla="*/ 25 w 144"/>
                    <a:gd name="T19" fmla="*/ 36 h 84"/>
                    <a:gd name="T20" fmla="*/ 25 w 144"/>
                    <a:gd name="T21" fmla="*/ 36 h 84"/>
                    <a:gd name="T22" fmla="*/ 25 w 144"/>
                    <a:gd name="T23" fmla="*/ 36 h 84"/>
                    <a:gd name="T24" fmla="*/ 1 w 144"/>
                    <a:gd name="T25" fmla="*/ 58 h 84"/>
                    <a:gd name="T26" fmla="*/ 7 w 144"/>
                    <a:gd name="T27" fmla="*/ 75 h 84"/>
                    <a:gd name="T28" fmla="*/ 31 w 144"/>
                    <a:gd name="T29" fmla="*/ 84 h 84"/>
                    <a:gd name="T30" fmla="*/ 34 w 144"/>
                    <a:gd name="T31" fmla="*/ 84 h 84"/>
                    <a:gd name="T32" fmla="*/ 107 w 144"/>
                    <a:gd name="T33" fmla="*/ 84 h 84"/>
                    <a:gd name="T34" fmla="*/ 109 w 144"/>
                    <a:gd name="T35" fmla="*/ 84 h 84"/>
                    <a:gd name="T36" fmla="*/ 144 w 144"/>
                    <a:gd name="T37" fmla="*/ 54 h 84"/>
                    <a:gd name="T38" fmla="*/ 120 w 144"/>
                    <a:gd name="T39" fmla="*/ 25 h 84"/>
                    <a:gd name="T40" fmla="*/ 109 w 144"/>
                    <a:gd name="T41" fmla="*/ 78 h 84"/>
                    <a:gd name="T42" fmla="*/ 107 w 144"/>
                    <a:gd name="T43" fmla="*/ 78 h 84"/>
                    <a:gd name="T44" fmla="*/ 34 w 144"/>
                    <a:gd name="T45" fmla="*/ 78 h 84"/>
                    <a:gd name="T46" fmla="*/ 33 w 144"/>
                    <a:gd name="T47" fmla="*/ 78 h 84"/>
                    <a:gd name="T48" fmla="*/ 31 w 144"/>
                    <a:gd name="T49" fmla="*/ 78 h 84"/>
                    <a:gd name="T50" fmla="*/ 11 w 144"/>
                    <a:gd name="T51" fmla="*/ 72 h 84"/>
                    <a:gd name="T52" fmla="*/ 6 w 144"/>
                    <a:gd name="T53" fmla="*/ 58 h 84"/>
                    <a:gd name="T54" fmla="*/ 26 w 144"/>
                    <a:gd name="T55" fmla="*/ 42 h 84"/>
                    <a:gd name="T56" fmla="*/ 27 w 144"/>
                    <a:gd name="T57" fmla="*/ 42 h 84"/>
                    <a:gd name="T58" fmla="*/ 30 w 144"/>
                    <a:gd name="T59" fmla="*/ 42 h 84"/>
                    <a:gd name="T60" fmla="*/ 30 w 144"/>
                    <a:gd name="T61" fmla="*/ 39 h 84"/>
                    <a:gd name="T62" fmla="*/ 47 w 144"/>
                    <a:gd name="T63" fmla="*/ 24 h 84"/>
                    <a:gd name="T64" fmla="*/ 54 w 144"/>
                    <a:gd name="T65" fmla="*/ 25 h 84"/>
                    <a:gd name="T66" fmla="*/ 56 w 144"/>
                    <a:gd name="T67" fmla="*/ 26 h 84"/>
                    <a:gd name="T68" fmla="*/ 58 w 144"/>
                    <a:gd name="T69" fmla="*/ 22 h 84"/>
                    <a:gd name="T70" fmla="*/ 85 w 144"/>
                    <a:gd name="T71" fmla="*/ 5 h 84"/>
                    <a:gd name="T72" fmla="*/ 88 w 144"/>
                    <a:gd name="T73" fmla="*/ 5 h 84"/>
                    <a:gd name="T74" fmla="*/ 114 w 144"/>
                    <a:gd name="T75" fmla="*/ 28 h 84"/>
                    <a:gd name="T76" fmla="*/ 115 w 144"/>
                    <a:gd name="T77" fmla="*/ 30 h 84"/>
                    <a:gd name="T78" fmla="*/ 117 w 144"/>
                    <a:gd name="T79" fmla="*/ 30 h 84"/>
                    <a:gd name="T80" fmla="*/ 138 w 144"/>
                    <a:gd name="T81" fmla="*/ 54 h 84"/>
                    <a:gd name="T82" fmla="*/ 109 w 144"/>
                    <a:gd name="T83" fmla="*/ 7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4" h="84">
                      <a:moveTo>
                        <a:pt x="120" y="25"/>
                      </a:moveTo>
                      <a:cubicBezTo>
                        <a:pt x="119" y="25"/>
                        <a:pt x="119" y="25"/>
                        <a:pt x="119" y="25"/>
                      </a:cubicBezTo>
                      <a:cubicBezTo>
                        <a:pt x="119" y="24"/>
                        <a:pt x="119" y="24"/>
                        <a:pt x="119" y="24"/>
                      </a:cubicBezTo>
                      <a:cubicBezTo>
                        <a:pt x="117" y="17"/>
                        <a:pt x="109" y="1"/>
                        <a:pt x="89" y="0"/>
                      </a:cubicBezTo>
                      <a:cubicBezTo>
                        <a:pt x="87" y="0"/>
                        <a:pt x="86" y="0"/>
                        <a:pt x="85" y="0"/>
                      </a:cubicBezTo>
                      <a:cubicBezTo>
                        <a:pt x="66" y="0"/>
                        <a:pt x="60" y="10"/>
                        <a:pt x="54" y="19"/>
                      </a:cubicBezTo>
                      <a:cubicBezTo>
                        <a:pt x="54" y="19"/>
                        <a:pt x="54" y="19"/>
                        <a:pt x="54" y="19"/>
                      </a:cubicBezTo>
                      <a:cubicBezTo>
                        <a:pt x="53" y="19"/>
                        <a:pt x="53" y="19"/>
                        <a:pt x="53" y="19"/>
                      </a:cubicBezTo>
                      <a:cubicBezTo>
                        <a:pt x="52" y="19"/>
                        <a:pt x="50" y="18"/>
                        <a:pt x="47" y="18"/>
                      </a:cubicBezTo>
                      <a:cubicBezTo>
                        <a:pt x="35" y="18"/>
                        <a:pt x="28" y="25"/>
                        <a:pt x="25" y="36"/>
                      </a:cubicBezTo>
                      <a:cubicBezTo>
                        <a:pt x="25" y="36"/>
                        <a:pt x="25" y="36"/>
                        <a:pt x="25" y="36"/>
                      </a:cubicBezTo>
                      <a:cubicBezTo>
                        <a:pt x="25" y="36"/>
                        <a:pt x="25" y="36"/>
                        <a:pt x="25" y="36"/>
                      </a:cubicBezTo>
                      <a:cubicBezTo>
                        <a:pt x="19" y="36"/>
                        <a:pt x="2" y="39"/>
                        <a:pt x="1" y="58"/>
                      </a:cubicBezTo>
                      <a:cubicBezTo>
                        <a:pt x="0" y="65"/>
                        <a:pt x="2" y="71"/>
                        <a:pt x="7" y="75"/>
                      </a:cubicBezTo>
                      <a:cubicBezTo>
                        <a:pt x="14" y="83"/>
                        <a:pt x="25" y="84"/>
                        <a:pt x="31" y="84"/>
                      </a:cubicBezTo>
                      <a:cubicBezTo>
                        <a:pt x="33" y="84"/>
                        <a:pt x="33" y="84"/>
                        <a:pt x="34" y="84"/>
                      </a:cubicBezTo>
                      <a:cubicBezTo>
                        <a:pt x="107" y="84"/>
                        <a:pt x="107" y="84"/>
                        <a:pt x="107" y="84"/>
                      </a:cubicBezTo>
                      <a:cubicBezTo>
                        <a:pt x="107" y="84"/>
                        <a:pt x="108" y="84"/>
                        <a:pt x="109" y="84"/>
                      </a:cubicBezTo>
                      <a:cubicBezTo>
                        <a:pt x="134" y="84"/>
                        <a:pt x="144" y="69"/>
                        <a:pt x="144" y="54"/>
                      </a:cubicBezTo>
                      <a:cubicBezTo>
                        <a:pt x="144" y="45"/>
                        <a:pt x="139" y="27"/>
                        <a:pt x="120" y="25"/>
                      </a:cubicBezTo>
                      <a:close/>
                      <a:moveTo>
                        <a:pt x="109" y="78"/>
                      </a:moveTo>
                      <a:cubicBezTo>
                        <a:pt x="108" y="78"/>
                        <a:pt x="108" y="78"/>
                        <a:pt x="107" y="78"/>
                      </a:cubicBezTo>
                      <a:cubicBezTo>
                        <a:pt x="34" y="78"/>
                        <a:pt x="34" y="78"/>
                        <a:pt x="34" y="78"/>
                      </a:cubicBezTo>
                      <a:cubicBezTo>
                        <a:pt x="33" y="78"/>
                        <a:pt x="33" y="78"/>
                        <a:pt x="33" y="78"/>
                      </a:cubicBezTo>
                      <a:cubicBezTo>
                        <a:pt x="33" y="78"/>
                        <a:pt x="32" y="78"/>
                        <a:pt x="31" y="78"/>
                      </a:cubicBezTo>
                      <a:cubicBezTo>
                        <a:pt x="27" y="78"/>
                        <a:pt x="16" y="78"/>
                        <a:pt x="11" y="72"/>
                      </a:cubicBezTo>
                      <a:cubicBezTo>
                        <a:pt x="7" y="68"/>
                        <a:pt x="6" y="64"/>
                        <a:pt x="6" y="58"/>
                      </a:cubicBezTo>
                      <a:cubicBezTo>
                        <a:pt x="7" y="43"/>
                        <a:pt x="21" y="42"/>
                        <a:pt x="26" y="42"/>
                      </a:cubicBezTo>
                      <a:cubicBezTo>
                        <a:pt x="27" y="42"/>
                        <a:pt x="27" y="42"/>
                        <a:pt x="27" y="42"/>
                      </a:cubicBezTo>
                      <a:cubicBezTo>
                        <a:pt x="30" y="42"/>
                        <a:pt x="30" y="42"/>
                        <a:pt x="30" y="42"/>
                      </a:cubicBezTo>
                      <a:cubicBezTo>
                        <a:pt x="30" y="39"/>
                        <a:pt x="30" y="39"/>
                        <a:pt x="30" y="39"/>
                      </a:cubicBezTo>
                      <a:cubicBezTo>
                        <a:pt x="31" y="29"/>
                        <a:pt x="37" y="24"/>
                        <a:pt x="47" y="24"/>
                      </a:cubicBezTo>
                      <a:cubicBezTo>
                        <a:pt x="51" y="24"/>
                        <a:pt x="54" y="25"/>
                        <a:pt x="54" y="25"/>
                      </a:cubicBezTo>
                      <a:cubicBezTo>
                        <a:pt x="56" y="26"/>
                        <a:pt x="56" y="26"/>
                        <a:pt x="56" y="26"/>
                      </a:cubicBezTo>
                      <a:cubicBezTo>
                        <a:pt x="58" y="22"/>
                        <a:pt x="58" y="22"/>
                        <a:pt x="58" y="22"/>
                      </a:cubicBezTo>
                      <a:cubicBezTo>
                        <a:pt x="65" y="12"/>
                        <a:pt x="69" y="5"/>
                        <a:pt x="85" y="5"/>
                      </a:cubicBezTo>
                      <a:cubicBezTo>
                        <a:pt x="86" y="5"/>
                        <a:pt x="87" y="5"/>
                        <a:pt x="88" y="5"/>
                      </a:cubicBezTo>
                      <a:cubicBezTo>
                        <a:pt x="109" y="7"/>
                        <a:pt x="114" y="27"/>
                        <a:pt x="114" y="28"/>
                      </a:cubicBezTo>
                      <a:cubicBezTo>
                        <a:pt x="115" y="30"/>
                        <a:pt x="115" y="30"/>
                        <a:pt x="115" y="30"/>
                      </a:cubicBezTo>
                      <a:cubicBezTo>
                        <a:pt x="117" y="30"/>
                        <a:pt x="117" y="30"/>
                        <a:pt x="117" y="30"/>
                      </a:cubicBezTo>
                      <a:cubicBezTo>
                        <a:pt x="138" y="31"/>
                        <a:pt x="138" y="53"/>
                        <a:pt x="138" y="54"/>
                      </a:cubicBezTo>
                      <a:cubicBezTo>
                        <a:pt x="138" y="77"/>
                        <a:pt x="116" y="78"/>
                        <a:pt x="109" y="78"/>
                      </a:cubicBezTo>
                      <a:close/>
                    </a:path>
                  </a:pathLst>
                </a:custGeom>
                <a:solidFill>
                  <a:srgbClr val="B1BA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3" name="Rectangle 72">
                  <a:extLst>
                    <a:ext uri="{FF2B5EF4-FFF2-40B4-BE49-F238E27FC236}">
                      <a16:creationId xmlns:a16="http://schemas.microsoft.com/office/drawing/2014/main" xmlns="" id="{BCA2D28E-DB4B-4159-B721-1FA8FDD41D40}"/>
                    </a:ext>
                  </a:extLst>
                </p:cNvPr>
                <p:cNvSpPr>
                  <a:spLocks noChangeArrowheads="1"/>
                </p:cNvSpPr>
                <p:nvPr/>
              </p:nvSpPr>
              <p:spPr bwMode="auto">
                <a:xfrm>
                  <a:off x="8461376" y="4298951"/>
                  <a:ext cx="400050" cy="2698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Rectangle 73">
                  <a:extLst>
                    <a:ext uri="{FF2B5EF4-FFF2-40B4-BE49-F238E27FC236}">
                      <a16:creationId xmlns:a16="http://schemas.microsoft.com/office/drawing/2014/main" xmlns="" id="{524CFDF2-9DD5-4886-B0C8-6D6D4EBE5B82}"/>
                    </a:ext>
                  </a:extLst>
                </p:cNvPr>
                <p:cNvSpPr>
                  <a:spLocks noChangeArrowheads="1"/>
                </p:cNvSpPr>
                <p:nvPr/>
              </p:nvSpPr>
              <p:spPr bwMode="auto">
                <a:xfrm>
                  <a:off x="8661401" y="4298951"/>
                  <a:ext cx="200025" cy="269875"/>
                </a:xfrm>
                <a:prstGeom prst="rect">
                  <a:avLst/>
                </a:prstGeom>
                <a:solidFill>
                  <a:srgbClr val="DBDC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77">
                  <a:extLst>
                    <a:ext uri="{FF2B5EF4-FFF2-40B4-BE49-F238E27FC236}">
                      <a16:creationId xmlns:a16="http://schemas.microsoft.com/office/drawing/2014/main" xmlns="" id="{B3892F97-D898-47BA-9FE2-77695A8FA930}"/>
                    </a:ext>
                  </a:extLst>
                </p:cNvPr>
                <p:cNvSpPr>
                  <a:spLocks noEditPoints="1"/>
                </p:cNvSpPr>
                <p:nvPr/>
              </p:nvSpPr>
              <p:spPr bwMode="auto">
                <a:xfrm>
                  <a:off x="8455026" y="4286251"/>
                  <a:ext cx="419100" cy="346075"/>
                </a:xfrm>
                <a:custGeom>
                  <a:avLst/>
                  <a:gdLst>
                    <a:gd name="T0" fmla="*/ 264 w 264"/>
                    <a:gd name="T1" fmla="*/ 187 h 218"/>
                    <a:gd name="T2" fmla="*/ 264 w 264"/>
                    <a:gd name="T3" fmla="*/ 0 h 218"/>
                    <a:gd name="T4" fmla="*/ 0 w 264"/>
                    <a:gd name="T5" fmla="*/ 0 h 218"/>
                    <a:gd name="T6" fmla="*/ 0 w 264"/>
                    <a:gd name="T7" fmla="*/ 187 h 218"/>
                    <a:gd name="T8" fmla="*/ 88 w 264"/>
                    <a:gd name="T9" fmla="*/ 187 h 218"/>
                    <a:gd name="T10" fmla="*/ 88 w 264"/>
                    <a:gd name="T11" fmla="*/ 206 h 218"/>
                    <a:gd name="T12" fmla="*/ 63 w 264"/>
                    <a:gd name="T13" fmla="*/ 206 h 218"/>
                    <a:gd name="T14" fmla="*/ 63 w 264"/>
                    <a:gd name="T15" fmla="*/ 218 h 218"/>
                    <a:gd name="T16" fmla="*/ 199 w 264"/>
                    <a:gd name="T17" fmla="*/ 218 h 218"/>
                    <a:gd name="T18" fmla="*/ 199 w 264"/>
                    <a:gd name="T19" fmla="*/ 206 h 218"/>
                    <a:gd name="T20" fmla="*/ 174 w 264"/>
                    <a:gd name="T21" fmla="*/ 206 h 218"/>
                    <a:gd name="T22" fmla="*/ 174 w 264"/>
                    <a:gd name="T23" fmla="*/ 187 h 218"/>
                    <a:gd name="T24" fmla="*/ 264 w 264"/>
                    <a:gd name="T25" fmla="*/ 187 h 218"/>
                    <a:gd name="T26" fmla="*/ 13 w 264"/>
                    <a:gd name="T27" fmla="*/ 15 h 218"/>
                    <a:gd name="T28" fmla="*/ 252 w 264"/>
                    <a:gd name="T29" fmla="*/ 15 h 218"/>
                    <a:gd name="T30" fmla="*/ 252 w 264"/>
                    <a:gd name="T31" fmla="*/ 174 h 218"/>
                    <a:gd name="T32" fmla="*/ 13 w 264"/>
                    <a:gd name="T33" fmla="*/ 174 h 218"/>
                    <a:gd name="T34" fmla="*/ 13 w 264"/>
                    <a:gd name="T35" fmla="*/ 15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4" h="218">
                      <a:moveTo>
                        <a:pt x="264" y="187"/>
                      </a:moveTo>
                      <a:lnTo>
                        <a:pt x="264" y="0"/>
                      </a:lnTo>
                      <a:lnTo>
                        <a:pt x="0" y="0"/>
                      </a:lnTo>
                      <a:lnTo>
                        <a:pt x="0" y="187"/>
                      </a:lnTo>
                      <a:lnTo>
                        <a:pt x="88" y="187"/>
                      </a:lnTo>
                      <a:lnTo>
                        <a:pt x="88" y="206"/>
                      </a:lnTo>
                      <a:lnTo>
                        <a:pt x="63" y="206"/>
                      </a:lnTo>
                      <a:lnTo>
                        <a:pt x="63" y="218"/>
                      </a:lnTo>
                      <a:lnTo>
                        <a:pt x="199" y="218"/>
                      </a:lnTo>
                      <a:lnTo>
                        <a:pt x="199" y="206"/>
                      </a:lnTo>
                      <a:lnTo>
                        <a:pt x="174" y="206"/>
                      </a:lnTo>
                      <a:lnTo>
                        <a:pt x="174" y="187"/>
                      </a:lnTo>
                      <a:lnTo>
                        <a:pt x="264" y="187"/>
                      </a:lnTo>
                      <a:close/>
                      <a:moveTo>
                        <a:pt x="13" y="15"/>
                      </a:moveTo>
                      <a:lnTo>
                        <a:pt x="252" y="15"/>
                      </a:lnTo>
                      <a:lnTo>
                        <a:pt x="252" y="174"/>
                      </a:lnTo>
                      <a:lnTo>
                        <a:pt x="13" y="174"/>
                      </a:lnTo>
                      <a:lnTo>
                        <a:pt x="13" y="15"/>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Rectangle 75">
                  <a:extLst>
                    <a:ext uri="{FF2B5EF4-FFF2-40B4-BE49-F238E27FC236}">
                      <a16:creationId xmlns:a16="http://schemas.microsoft.com/office/drawing/2014/main" xmlns="" id="{1684B489-6D0D-43C6-867A-C09AACCDB860}"/>
                    </a:ext>
                  </a:extLst>
                </p:cNvPr>
                <p:cNvSpPr>
                  <a:spLocks noChangeArrowheads="1"/>
                </p:cNvSpPr>
                <p:nvPr/>
              </p:nvSpPr>
              <p:spPr bwMode="auto">
                <a:xfrm>
                  <a:off x="8518526" y="4505326"/>
                  <a:ext cx="23813" cy="30163"/>
                </a:xfrm>
                <a:prstGeom prst="rect">
                  <a:avLst/>
                </a:prstGeom>
                <a:solidFill>
                  <a:srgbClr val="C0181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79">
                  <a:extLst>
                    <a:ext uri="{FF2B5EF4-FFF2-40B4-BE49-F238E27FC236}">
                      <a16:creationId xmlns:a16="http://schemas.microsoft.com/office/drawing/2014/main" xmlns="" id="{0A84009B-727F-4081-B65D-DBBF7EBE9BA7}"/>
                    </a:ext>
                  </a:extLst>
                </p:cNvPr>
                <p:cNvSpPr>
                  <a:spLocks noEditPoints="1"/>
                </p:cNvSpPr>
                <p:nvPr/>
              </p:nvSpPr>
              <p:spPr bwMode="auto">
                <a:xfrm>
                  <a:off x="8751888" y="4405313"/>
                  <a:ext cx="79375" cy="93663"/>
                </a:xfrm>
                <a:custGeom>
                  <a:avLst/>
                  <a:gdLst>
                    <a:gd name="T0" fmla="*/ 0 w 24"/>
                    <a:gd name="T1" fmla="*/ 14 h 28"/>
                    <a:gd name="T2" fmla="*/ 14 w 24"/>
                    <a:gd name="T3" fmla="*/ 28 h 28"/>
                    <a:gd name="T4" fmla="*/ 24 w 24"/>
                    <a:gd name="T5" fmla="*/ 24 h 28"/>
                    <a:gd name="T6" fmla="*/ 24 w 24"/>
                    <a:gd name="T7" fmla="*/ 5 h 28"/>
                    <a:gd name="T8" fmla="*/ 14 w 24"/>
                    <a:gd name="T9" fmla="*/ 0 h 28"/>
                    <a:gd name="T10" fmla="*/ 0 w 24"/>
                    <a:gd name="T11" fmla="*/ 14 h 28"/>
                    <a:gd name="T12" fmla="*/ 21 w 24"/>
                    <a:gd name="T13" fmla="*/ 14 h 28"/>
                    <a:gd name="T14" fmla="*/ 14 w 24"/>
                    <a:gd name="T15" fmla="*/ 21 h 28"/>
                    <a:gd name="T16" fmla="*/ 7 w 24"/>
                    <a:gd name="T17" fmla="*/ 14 h 28"/>
                    <a:gd name="T18" fmla="*/ 14 w 24"/>
                    <a:gd name="T19" fmla="*/ 7 h 28"/>
                    <a:gd name="T20" fmla="*/ 21 w 24"/>
                    <a:gd name="T21" fmla="*/ 1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28">
                      <a:moveTo>
                        <a:pt x="0" y="14"/>
                      </a:moveTo>
                      <a:cubicBezTo>
                        <a:pt x="0" y="22"/>
                        <a:pt x="6" y="28"/>
                        <a:pt x="14" y="28"/>
                      </a:cubicBezTo>
                      <a:cubicBezTo>
                        <a:pt x="18" y="28"/>
                        <a:pt x="21" y="27"/>
                        <a:pt x="24" y="24"/>
                      </a:cubicBezTo>
                      <a:cubicBezTo>
                        <a:pt x="24" y="5"/>
                        <a:pt x="24" y="5"/>
                        <a:pt x="24" y="5"/>
                      </a:cubicBezTo>
                      <a:cubicBezTo>
                        <a:pt x="21" y="2"/>
                        <a:pt x="18" y="0"/>
                        <a:pt x="14" y="0"/>
                      </a:cubicBezTo>
                      <a:cubicBezTo>
                        <a:pt x="6" y="0"/>
                        <a:pt x="0" y="6"/>
                        <a:pt x="0" y="14"/>
                      </a:cubicBezTo>
                      <a:close/>
                      <a:moveTo>
                        <a:pt x="21" y="14"/>
                      </a:moveTo>
                      <a:cubicBezTo>
                        <a:pt x="21" y="18"/>
                        <a:pt x="18" y="21"/>
                        <a:pt x="14" y="21"/>
                      </a:cubicBezTo>
                      <a:cubicBezTo>
                        <a:pt x="10" y="21"/>
                        <a:pt x="7" y="18"/>
                        <a:pt x="7" y="14"/>
                      </a:cubicBezTo>
                      <a:cubicBezTo>
                        <a:pt x="7" y="10"/>
                        <a:pt x="10" y="7"/>
                        <a:pt x="14" y="7"/>
                      </a:cubicBezTo>
                      <a:cubicBezTo>
                        <a:pt x="18" y="7"/>
                        <a:pt x="21" y="10"/>
                        <a:pt x="21" y="14"/>
                      </a:cubicBez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80">
                  <a:extLst>
                    <a:ext uri="{FF2B5EF4-FFF2-40B4-BE49-F238E27FC236}">
                      <a16:creationId xmlns:a16="http://schemas.microsoft.com/office/drawing/2014/main" xmlns="" id="{F78C9095-D214-4758-B4BF-5A59E4368B4F}"/>
                    </a:ext>
                  </a:extLst>
                </p:cNvPr>
                <p:cNvSpPr>
                  <a:spLocks/>
                </p:cNvSpPr>
                <p:nvPr/>
              </p:nvSpPr>
              <p:spPr bwMode="auto">
                <a:xfrm>
                  <a:off x="8685213" y="4498976"/>
                  <a:ext cx="88900" cy="36513"/>
                </a:xfrm>
                <a:custGeom>
                  <a:avLst/>
                  <a:gdLst>
                    <a:gd name="T0" fmla="*/ 14 w 27"/>
                    <a:gd name="T1" fmla="*/ 0 h 11"/>
                    <a:gd name="T2" fmla="*/ 0 w 27"/>
                    <a:gd name="T3" fmla="*/ 11 h 11"/>
                    <a:gd name="T4" fmla="*/ 7 w 27"/>
                    <a:gd name="T5" fmla="*/ 11 h 11"/>
                    <a:gd name="T6" fmla="*/ 14 w 27"/>
                    <a:gd name="T7" fmla="*/ 7 h 11"/>
                    <a:gd name="T8" fmla="*/ 20 w 27"/>
                    <a:gd name="T9" fmla="*/ 11 h 11"/>
                    <a:gd name="T10" fmla="*/ 27 w 27"/>
                    <a:gd name="T11" fmla="*/ 11 h 11"/>
                    <a:gd name="T12" fmla="*/ 14 w 27"/>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27" h="11">
                      <a:moveTo>
                        <a:pt x="14" y="0"/>
                      </a:moveTo>
                      <a:cubicBezTo>
                        <a:pt x="7" y="0"/>
                        <a:pt x="1" y="5"/>
                        <a:pt x="0" y="11"/>
                      </a:cubicBezTo>
                      <a:cubicBezTo>
                        <a:pt x="7" y="11"/>
                        <a:pt x="7" y="11"/>
                        <a:pt x="7" y="11"/>
                      </a:cubicBezTo>
                      <a:cubicBezTo>
                        <a:pt x="8" y="9"/>
                        <a:pt x="11" y="7"/>
                        <a:pt x="14" y="7"/>
                      </a:cubicBezTo>
                      <a:cubicBezTo>
                        <a:pt x="17" y="7"/>
                        <a:pt x="19" y="9"/>
                        <a:pt x="20" y="11"/>
                      </a:cubicBezTo>
                      <a:cubicBezTo>
                        <a:pt x="27" y="11"/>
                        <a:pt x="27" y="11"/>
                        <a:pt x="27" y="11"/>
                      </a:cubicBezTo>
                      <a:cubicBezTo>
                        <a:pt x="26" y="5"/>
                        <a:pt x="21" y="0"/>
                        <a:pt x="14" y="0"/>
                      </a:cubicBez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81">
                  <a:extLst>
                    <a:ext uri="{FF2B5EF4-FFF2-40B4-BE49-F238E27FC236}">
                      <a16:creationId xmlns:a16="http://schemas.microsoft.com/office/drawing/2014/main" xmlns="" id="{73AB7C67-A335-4981-BEF9-FEBE9DDA1F93}"/>
                    </a:ext>
                  </a:extLst>
                </p:cNvPr>
                <p:cNvSpPr>
                  <a:spLocks/>
                </p:cNvSpPr>
                <p:nvPr/>
              </p:nvSpPr>
              <p:spPr bwMode="auto">
                <a:xfrm>
                  <a:off x="8551863" y="4498976"/>
                  <a:ext cx="88900" cy="36513"/>
                </a:xfrm>
                <a:custGeom>
                  <a:avLst/>
                  <a:gdLst>
                    <a:gd name="T0" fmla="*/ 14 w 27"/>
                    <a:gd name="T1" fmla="*/ 0 h 11"/>
                    <a:gd name="T2" fmla="*/ 0 w 27"/>
                    <a:gd name="T3" fmla="*/ 11 h 11"/>
                    <a:gd name="T4" fmla="*/ 7 w 27"/>
                    <a:gd name="T5" fmla="*/ 11 h 11"/>
                    <a:gd name="T6" fmla="*/ 14 w 27"/>
                    <a:gd name="T7" fmla="*/ 7 h 11"/>
                    <a:gd name="T8" fmla="*/ 20 w 27"/>
                    <a:gd name="T9" fmla="*/ 11 h 11"/>
                    <a:gd name="T10" fmla="*/ 27 w 27"/>
                    <a:gd name="T11" fmla="*/ 11 h 11"/>
                    <a:gd name="T12" fmla="*/ 14 w 27"/>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27" h="11">
                      <a:moveTo>
                        <a:pt x="14" y="0"/>
                      </a:moveTo>
                      <a:cubicBezTo>
                        <a:pt x="7" y="0"/>
                        <a:pt x="1" y="5"/>
                        <a:pt x="0" y="11"/>
                      </a:cubicBezTo>
                      <a:cubicBezTo>
                        <a:pt x="7" y="11"/>
                        <a:pt x="7" y="11"/>
                        <a:pt x="7" y="11"/>
                      </a:cubicBezTo>
                      <a:cubicBezTo>
                        <a:pt x="8" y="9"/>
                        <a:pt x="11" y="7"/>
                        <a:pt x="14" y="7"/>
                      </a:cubicBezTo>
                      <a:cubicBezTo>
                        <a:pt x="17" y="7"/>
                        <a:pt x="19" y="9"/>
                        <a:pt x="20" y="11"/>
                      </a:cubicBezTo>
                      <a:cubicBezTo>
                        <a:pt x="27" y="11"/>
                        <a:pt x="27" y="11"/>
                        <a:pt x="27" y="11"/>
                      </a:cubicBezTo>
                      <a:cubicBezTo>
                        <a:pt x="26" y="5"/>
                        <a:pt x="20" y="0"/>
                        <a:pt x="14" y="0"/>
                      </a:cubicBez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Rectangle 79">
                  <a:extLst>
                    <a:ext uri="{FF2B5EF4-FFF2-40B4-BE49-F238E27FC236}">
                      <a16:creationId xmlns:a16="http://schemas.microsoft.com/office/drawing/2014/main" xmlns="" id="{40EA1E2A-DB1D-4EB7-9443-0EFBFCA5923F}"/>
                    </a:ext>
                  </a:extLst>
                </p:cNvPr>
                <p:cNvSpPr>
                  <a:spLocks noChangeArrowheads="1"/>
                </p:cNvSpPr>
                <p:nvPr/>
              </p:nvSpPr>
              <p:spPr bwMode="auto">
                <a:xfrm>
                  <a:off x="8585201" y="4413251"/>
                  <a:ext cx="22225" cy="79375"/>
                </a:xfrm>
                <a:prstGeom prst="rect">
                  <a:avLst/>
                </a:prstGeom>
                <a:solidFill>
                  <a:srgbClr val="C0181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83">
                  <a:extLst>
                    <a:ext uri="{FF2B5EF4-FFF2-40B4-BE49-F238E27FC236}">
                      <a16:creationId xmlns:a16="http://schemas.microsoft.com/office/drawing/2014/main" xmlns="" id="{F90A5201-055F-41E1-9F3B-6AF72DF3961C}"/>
                    </a:ext>
                  </a:extLst>
                </p:cNvPr>
                <p:cNvSpPr>
                  <a:spLocks noEditPoints="1"/>
                </p:cNvSpPr>
                <p:nvPr/>
              </p:nvSpPr>
              <p:spPr bwMode="auto">
                <a:xfrm>
                  <a:off x="8618538" y="4405313"/>
                  <a:ext cx="92075" cy="93663"/>
                </a:xfrm>
                <a:custGeom>
                  <a:avLst/>
                  <a:gdLst>
                    <a:gd name="T0" fmla="*/ 14 w 28"/>
                    <a:gd name="T1" fmla="*/ 0 h 28"/>
                    <a:gd name="T2" fmla="*/ 0 w 28"/>
                    <a:gd name="T3" fmla="*/ 14 h 28"/>
                    <a:gd name="T4" fmla="*/ 14 w 28"/>
                    <a:gd name="T5" fmla="*/ 28 h 28"/>
                    <a:gd name="T6" fmla="*/ 28 w 28"/>
                    <a:gd name="T7" fmla="*/ 14 h 28"/>
                    <a:gd name="T8" fmla="*/ 14 w 28"/>
                    <a:gd name="T9" fmla="*/ 0 h 28"/>
                    <a:gd name="T10" fmla="*/ 14 w 28"/>
                    <a:gd name="T11" fmla="*/ 21 h 28"/>
                    <a:gd name="T12" fmla="*/ 6 w 28"/>
                    <a:gd name="T13" fmla="*/ 14 h 28"/>
                    <a:gd name="T14" fmla="*/ 14 w 28"/>
                    <a:gd name="T15" fmla="*/ 7 h 28"/>
                    <a:gd name="T16" fmla="*/ 21 w 28"/>
                    <a:gd name="T17" fmla="*/ 14 h 28"/>
                    <a:gd name="T18" fmla="*/ 14 w 28"/>
                    <a:gd name="T19" fmla="*/ 21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 h="28">
                      <a:moveTo>
                        <a:pt x="14" y="0"/>
                      </a:moveTo>
                      <a:cubicBezTo>
                        <a:pt x="6" y="0"/>
                        <a:pt x="0" y="6"/>
                        <a:pt x="0" y="14"/>
                      </a:cubicBezTo>
                      <a:cubicBezTo>
                        <a:pt x="0" y="22"/>
                        <a:pt x="6" y="28"/>
                        <a:pt x="14" y="28"/>
                      </a:cubicBezTo>
                      <a:cubicBezTo>
                        <a:pt x="21" y="28"/>
                        <a:pt x="28" y="22"/>
                        <a:pt x="28" y="14"/>
                      </a:cubicBezTo>
                      <a:cubicBezTo>
                        <a:pt x="28" y="6"/>
                        <a:pt x="21" y="0"/>
                        <a:pt x="14" y="0"/>
                      </a:cubicBezTo>
                      <a:close/>
                      <a:moveTo>
                        <a:pt x="14" y="21"/>
                      </a:moveTo>
                      <a:cubicBezTo>
                        <a:pt x="10" y="21"/>
                        <a:pt x="6" y="18"/>
                        <a:pt x="6" y="14"/>
                      </a:cubicBezTo>
                      <a:cubicBezTo>
                        <a:pt x="6" y="10"/>
                        <a:pt x="10" y="7"/>
                        <a:pt x="14" y="7"/>
                      </a:cubicBezTo>
                      <a:cubicBezTo>
                        <a:pt x="18" y="7"/>
                        <a:pt x="21" y="10"/>
                        <a:pt x="21" y="14"/>
                      </a:cubicBezTo>
                      <a:cubicBezTo>
                        <a:pt x="21" y="18"/>
                        <a:pt x="18" y="21"/>
                        <a:pt x="14" y="21"/>
                      </a:cubicBez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Rectangle 81">
                  <a:extLst>
                    <a:ext uri="{FF2B5EF4-FFF2-40B4-BE49-F238E27FC236}">
                      <a16:creationId xmlns:a16="http://schemas.microsoft.com/office/drawing/2014/main" xmlns="" id="{2347EDB6-0E08-4D69-A129-8247E4423D03}"/>
                    </a:ext>
                  </a:extLst>
                </p:cNvPr>
                <p:cNvSpPr>
                  <a:spLocks noChangeArrowheads="1"/>
                </p:cNvSpPr>
                <p:nvPr/>
              </p:nvSpPr>
              <p:spPr bwMode="auto">
                <a:xfrm>
                  <a:off x="8651876" y="4505326"/>
                  <a:ext cx="22225" cy="30163"/>
                </a:xfrm>
                <a:prstGeom prst="rect">
                  <a:avLst/>
                </a:prstGeom>
                <a:solidFill>
                  <a:srgbClr val="C0181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Rectangle 82">
                  <a:extLst>
                    <a:ext uri="{FF2B5EF4-FFF2-40B4-BE49-F238E27FC236}">
                      <a16:creationId xmlns:a16="http://schemas.microsoft.com/office/drawing/2014/main" xmlns="" id="{9093F0B5-75F3-4398-A04A-BD1813B61413}"/>
                    </a:ext>
                  </a:extLst>
                </p:cNvPr>
                <p:cNvSpPr>
                  <a:spLocks noChangeArrowheads="1"/>
                </p:cNvSpPr>
                <p:nvPr/>
              </p:nvSpPr>
              <p:spPr bwMode="auto">
                <a:xfrm>
                  <a:off x="8718551" y="4413251"/>
                  <a:ext cx="22225" cy="79375"/>
                </a:xfrm>
                <a:prstGeom prst="rect">
                  <a:avLst/>
                </a:prstGeom>
                <a:solidFill>
                  <a:srgbClr val="C0181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86">
                  <a:extLst>
                    <a:ext uri="{FF2B5EF4-FFF2-40B4-BE49-F238E27FC236}">
                      <a16:creationId xmlns:a16="http://schemas.microsoft.com/office/drawing/2014/main" xmlns="" id="{CFA77B45-6EF2-4531-A31E-F763398E9332}"/>
                    </a:ext>
                  </a:extLst>
                </p:cNvPr>
                <p:cNvSpPr>
                  <a:spLocks noEditPoints="1"/>
                </p:cNvSpPr>
                <p:nvPr/>
              </p:nvSpPr>
              <p:spPr bwMode="auto">
                <a:xfrm>
                  <a:off x="8497888" y="4405313"/>
                  <a:ext cx="80963" cy="93663"/>
                </a:xfrm>
                <a:custGeom>
                  <a:avLst/>
                  <a:gdLst>
                    <a:gd name="T0" fmla="*/ 10 w 24"/>
                    <a:gd name="T1" fmla="*/ 28 h 28"/>
                    <a:gd name="T2" fmla="*/ 24 w 24"/>
                    <a:gd name="T3" fmla="*/ 14 h 28"/>
                    <a:gd name="T4" fmla="*/ 10 w 24"/>
                    <a:gd name="T5" fmla="*/ 0 h 28"/>
                    <a:gd name="T6" fmla="*/ 0 w 24"/>
                    <a:gd name="T7" fmla="*/ 4 h 28"/>
                    <a:gd name="T8" fmla="*/ 0 w 24"/>
                    <a:gd name="T9" fmla="*/ 24 h 28"/>
                    <a:gd name="T10" fmla="*/ 10 w 24"/>
                    <a:gd name="T11" fmla="*/ 28 h 28"/>
                    <a:gd name="T12" fmla="*/ 10 w 24"/>
                    <a:gd name="T13" fmla="*/ 7 h 28"/>
                    <a:gd name="T14" fmla="*/ 17 w 24"/>
                    <a:gd name="T15" fmla="*/ 14 h 28"/>
                    <a:gd name="T16" fmla="*/ 10 w 24"/>
                    <a:gd name="T17" fmla="*/ 21 h 28"/>
                    <a:gd name="T18" fmla="*/ 2 w 24"/>
                    <a:gd name="T19" fmla="*/ 14 h 28"/>
                    <a:gd name="T20" fmla="*/ 10 w 24"/>
                    <a:gd name="T21" fmla="*/ 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28">
                      <a:moveTo>
                        <a:pt x="10" y="28"/>
                      </a:moveTo>
                      <a:cubicBezTo>
                        <a:pt x="17" y="28"/>
                        <a:pt x="24" y="22"/>
                        <a:pt x="24" y="14"/>
                      </a:cubicBezTo>
                      <a:cubicBezTo>
                        <a:pt x="24" y="6"/>
                        <a:pt x="17" y="0"/>
                        <a:pt x="10" y="0"/>
                      </a:cubicBezTo>
                      <a:cubicBezTo>
                        <a:pt x="6" y="0"/>
                        <a:pt x="2" y="2"/>
                        <a:pt x="0" y="4"/>
                      </a:cubicBezTo>
                      <a:cubicBezTo>
                        <a:pt x="0" y="24"/>
                        <a:pt x="0" y="24"/>
                        <a:pt x="0" y="24"/>
                      </a:cubicBezTo>
                      <a:cubicBezTo>
                        <a:pt x="2" y="27"/>
                        <a:pt x="6" y="28"/>
                        <a:pt x="10" y="28"/>
                      </a:cubicBezTo>
                      <a:close/>
                      <a:moveTo>
                        <a:pt x="10" y="7"/>
                      </a:moveTo>
                      <a:cubicBezTo>
                        <a:pt x="14" y="7"/>
                        <a:pt x="17" y="10"/>
                        <a:pt x="17" y="14"/>
                      </a:cubicBezTo>
                      <a:cubicBezTo>
                        <a:pt x="17" y="18"/>
                        <a:pt x="14" y="21"/>
                        <a:pt x="10" y="21"/>
                      </a:cubicBezTo>
                      <a:cubicBezTo>
                        <a:pt x="6" y="21"/>
                        <a:pt x="2" y="18"/>
                        <a:pt x="2" y="14"/>
                      </a:cubicBezTo>
                      <a:cubicBezTo>
                        <a:pt x="2" y="10"/>
                        <a:pt x="6" y="7"/>
                        <a:pt x="10" y="7"/>
                      </a:cubicBez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87">
                  <a:extLst>
                    <a:ext uri="{FF2B5EF4-FFF2-40B4-BE49-F238E27FC236}">
                      <a16:creationId xmlns:a16="http://schemas.microsoft.com/office/drawing/2014/main" xmlns="" id="{9889632C-9A85-4E76-9B85-5CA05B06775D}"/>
                    </a:ext>
                  </a:extLst>
                </p:cNvPr>
                <p:cNvSpPr>
                  <a:spLocks noEditPoints="1"/>
                </p:cNvSpPr>
                <p:nvPr/>
              </p:nvSpPr>
              <p:spPr bwMode="auto">
                <a:xfrm>
                  <a:off x="8551863" y="4332288"/>
                  <a:ext cx="93663" cy="73025"/>
                </a:xfrm>
                <a:custGeom>
                  <a:avLst/>
                  <a:gdLst>
                    <a:gd name="T0" fmla="*/ 14 w 28"/>
                    <a:gd name="T1" fmla="*/ 22 h 22"/>
                    <a:gd name="T2" fmla="*/ 28 w 28"/>
                    <a:gd name="T3" fmla="*/ 8 h 22"/>
                    <a:gd name="T4" fmla="*/ 25 w 28"/>
                    <a:gd name="T5" fmla="*/ 0 h 22"/>
                    <a:gd name="T6" fmla="*/ 21 w 28"/>
                    <a:gd name="T7" fmla="*/ 0 h 22"/>
                    <a:gd name="T8" fmla="*/ 17 w 28"/>
                    <a:gd name="T9" fmla="*/ 0 h 22"/>
                    <a:gd name="T10" fmla="*/ 2 w 28"/>
                    <a:gd name="T11" fmla="*/ 0 h 22"/>
                    <a:gd name="T12" fmla="*/ 0 w 28"/>
                    <a:gd name="T13" fmla="*/ 8 h 22"/>
                    <a:gd name="T14" fmla="*/ 14 w 28"/>
                    <a:gd name="T15" fmla="*/ 22 h 22"/>
                    <a:gd name="T16" fmla="*/ 14 w 28"/>
                    <a:gd name="T17" fmla="*/ 1 h 22"/>
                    <a:gd name="T18" fmla="*/ 21 w 28"/>
                    <a:gd name="T19" fmla="*/ 8 h 22"/>
                    <a:gd name="T20" fmla="*/ 14 w 28"/>
                    <a:gd name="T21" fmla="*/ 15 h 22"/>
                    <a:gd name="T22" fmla="*/ 6 w 28"/>
                    <a:gd name="T23" fmla="*/ 8 h 22"/>
                    <a:gd name="T24" fmla="*/ 14 w 28"/>
                    <a:gd name="T25" fmla="*/ 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 h="22">
                      <a:moveTo>
                        <a:pt x="14" y="22"/>
                      </a:moveTo>
                      <a:cubicBezTo>
                        <a:pt x="21" y="22"/>
                        <a:pt x="28" y="16"/>
                        <a:pt x="28" y="8"/>
                      </a:cubicBezTo>
                      <a:cubicBezTo>
                        <a:pt x="28" y="5"/>
                        <a:pt x="27" y="2"/>
                        <a:pt x="25" y="0"/>
                      </a:cubicBezTo>
                      <a:cubicBezTo>
                        <a:pt x="21" y="0"/>
                        <a:pt x="21" y="0"/>
                        <a:pt x="21" y="0"/>
                      </a:cubicBezTo>
                      <a:cubicBezTo>
                        <a:pt x="17" y="0"/>
                        <a:pt x="17" y="0"/>
                        <a:pt x="17" y="0"/>
                      </a:cubicBezTo>
                      <a:cubicBezTo>
                        <a:pt x="2" y="0"/>
                        <a:pt x="2" y="0"/>
                        <a:pt x="2" y="0"/>
                      </a:cubicBezTo>
                      <a:cubicBezTo>
                        <a:pt x="1" y="2"/>
                        <a:pt x="0" y="5"/>
                        <a:pt x="0" y="8"/>
                      </a:cubicBezTo>
                      <a:cubicBezTo>
                        <a:pt x="0" y="16"/>
                        <a:pt x="6" y="22"/>
                        <a:pt x="14" y="22"/>
                      </a:cubicBezTo>
                      <a:close/>
                      <a:moveTo>
                        <a:pt x="14" y="1"/>
                      </a:moveTo>
                      <a:cubicBezTo>
                        <a:pt x="18" y="1"/>
                        <a:pt x="21" y="4"/>
                        <a:pt x="21" y="8"/>
                      </a:cubicBezTo>
                      <a:cubicBezTo>
                        <a:pt x="21" y="12"/>
                        <a:pt x="18" y="15"/>
                        <a:pt x="14" y="15"/>
                      </a:cubicBezTo>
                      <a:cubicBezTo>
                        <a:pt x="10" y="15"/>
                        <a:pt x="6" y="12"/>
                        <a:pt x="6" y="8"/>
                      </a:cubicBezTo>
                      <a:cubicBezTo>
                        <a:pt x="6" y="4"/>
                        <a:pt x="10" y="1"/>
                        <a:pt x="14" y="1"/>
                      </a:cubicBez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88">
                  <a:extLst>
                    <a:ext uri="{FF2B5EF4-FFF2-40B4-BE49-F238E27FC236}">
                      <a16:creationId xmlns:a16="http://schemas.microsoft.com/office/drawing/2014/main" xmlns="" id="{81E86731-312D-4678-9FA8-93891A5B0380}"/>
                    </a:ext>
                  </a:extLst>
                </p:cNvPr>
                <p:cNvSpPr>
                  <a:spLocks/>
                </p:cNvSpPr>
                <p:nvPr/>
              </p:nvSpPr>
              <p:spPr bwMode="auto">
                <a:xfrm>
                  <a:off x="8497888" y="4516438"/>
                  <a:ext cx="11113" cy="19050"/>
                </a:xfrm>
                <a:custGeom>
                  <a:avLst/>
                  <a:gdLst>
                    <a:gd name="T0" fmla="*/ 0 w 3"/>
                    <a:gd name="T1" fmla="*/ 6 h 6"/>
                    <a:gd name="T2" fmla="*/ 3 w 3"/>
                    <a:gd name="T3" fmla="*/ 6 h 6"/>
                    <a:gd name="T4" fmla="*/ 0 w 3"/>
                    <a:gd name="T5" fmla="*/ 0 h 6"/>
                    <a:gd name="T6" fmla="*/ 0 w 3"/>
                    <a:gd name="T7" fmla="*/ 6 h 6"/>
                  </a:gdLst>
                  <a:ahLst/>
                  <a:cxnLst>
                    <a:cxn ang="0">
                      <a:pos x="T0" y="T1"/>
                    </a:cxn>
                    <a:cxn ang="0">
                      <a:pos x="T2" y="T3"/>
                    </a:cxn>
                    <a:cxn ang="0">
                      <a:pos x="T4" y="T5"/>
                    </a:cxn>
                    <a:cxn ang="0">
                      <a:pos x="T6" y="T7"/>
                    </a:cxn>
                  </a:cxnLst>
                  <a:rect l="0" t="0" r="r" b="b"/>
                  <a:pathLst>
                    <a:path w="3" h="6">
                      <a:moveTo>
                        <a:pt x="0" y="6"/>
                      </a:moveTo>
                      <a:cubicBezTo>
                        <a:pt x="3" y="6"/>
                        <a:pt x="3" y="6"/>
                        <a:pt x="3" y="6"/>
                      </a:cubicBezTo>
                      <a:cubicBezTo>
                        <a:pt x="3" y="4"/>
                        <a:pt x="1" y="2"/>
                        <a:pt x="0" y="0"/>
                      </a:cubicBezTo>
                      <a:lnTo>
                        <a:pt x="0" y="6"/>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89">
                  <a:extLst>
                    <a:ext uri="{FF2B5EF4-FFF2-40B4-BE49-F238E27FC236}">
                      <a16:creationId xmlns:a16="http://schemas.microsoft.com/office/drawing/2014/main" xmlns="" id="{8F30874C-F6C2-41AE-A684-E8ED4DBCAFB7}"/>
                    </a:ext>
                  </a:extLst>
                </p:cNvPr>
                <p:cNvSpPr>
                  <a:spLocks/>
                </p:cNvSpPr>
                <p:nvPr/>
              </p:nvSpPr>
              <p:spPr bwMode="auto">
                <a:xfrm>
                  <a:off x="8497888" y="4332288"/>
                  <a:ext cx="11113" cy="57150"/>
                </a:xfrm>
                <a:custGeom>
                  <a:avLst/>
                  <a:gdLst>
                    <a:gd name="T0" fmla="*/ 3 w 3"/>
                    <a:gd name="T1" fmla="*/ 8 h 17"/>
                    <a:gd name="T2" fmla="*/ 1 w 3"/>
                    <a:gd name="T3" fmla="*/ 0 h 17"/>
                    <a:gd name="T4" fmla="*/ 0 w 3"/>
                    <a:gd name="T5" fmla="*/ 0 h 17"/>
                    <a:gd name="T6" fmla="*/ 0 w 3"/>
                    <a:gd name="T7" fmla="*/ 17 h 17"/>
                    <a:gd name="T8" fmla="*/ 3 w 3"/>
                    <a:gd name="T9" fmla="*/ 8 h 17"/>
                  </a:gdLst>
                  <a:ahLst/>
                  <a:cxnLst>
                    <a:cxn ang="0">
                      <a:pos x="T0" y="T1"/>
                    </a:cxn>
                    <a:cxn ang="0">
                      <a:pos x="T2" y="T3"/>
                    </a:cxn>
                    <a:cxn ang="0">
                      <a:pos x="T4" y="T5"/>
                    </a:cxn>
                    <a:cxn ang="0">
                      <a:pos x="T6" y="T7"/>
                    </a:cxn>
                    <a:cxn ang="0">
                      <a:pos x="T8" y="T9"/>
                    </a:cxn>
                  </a:cxnLst>
                  <a:rect l="0" t="0" r="r" b="b"/>
                  <a:pathLst>
                    <a:path w="3" h="17">
                      <a:moveTo>
                        <a:pt x="3" y="8"/>
                      </a:moveTo>
                      <a:cubicBezTo>
                        <a:pt x="3" y="5"/>
                        <a:pt x="2" y="2"/>
                        <a:pt x="1" y="0"/>
                      </a:cubicBezTo>
                      <a:cubicBezTo>
                        <a:pt x="0" y="0"/>
                        <a:pt x="0" y="0"/>
                        <a:pt x="0" y="0"/>
                      </a:cubicBezTo>
                      <a:cubicBezTo>
                        <a:pt x="0" y="17"/>
                        <a:pt x="0" y="17"/>
                        <a:pt x="0" y="17"/>
                      </a:cubicBezTo>
                      <a:cubicBezTo>
                        <a:pt x="2" y="15"/>
                        <a:pt x="3" y="12"/>
                        <a:pt x="3" y="8"/>
                      </a:cubicBez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Rectangle 87">
                  <a:extLst>
                    <a:ext uri="{FF2B5EF4-FFF2-40B4-BE49-F238E27FC236}">
                      <a16:creationId xmlns:a16="http://schemas.microsoft.com/office/drawing/2014/main" xmlns="" id="{93483BB2-B39D-43A2-B35E-413B72FF0298}"/>
                    </a:ext>
                  </a:extLst>
                </p:cNvPr>
                <p:cNvSpPr>
                  <a:spLocks noChangeArrowheads="1"/>
                </p:cNvSpPr>
                <p:nvPr/>
              </p:nvSpPr>
              <p:spPr bwMode="auto">
                <a:xfrm>
                  <a:off x="8651876" y="4332288"/>
                  <a:ext cx="22225" cy="66675"/>
                </a:xfrm>
                <a:prstGeom prst="rect">
                  <a:avLst/>
                </a:prstGeom>
                <a:solidFill>
                  <a:srgbClr val="C0181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Rectangle 88">
                  <a:extLst>
                    <a:ext uri="{FF2B5EF4-FFF2-40B4-BE49-F238E27FC236}">
                      <a16:creationId xmlns:a16="http://schemas.microsoft.com/office/drawing/2014/main" xmlns="" id="{9BC357EE-1329-4AB4-BC1E-1E0A90B4E74E}"/>
                    </a:ext>
                  </a:extLst>
                </p:cNvPr>
                <p:cNvSpPr>
                  <a:spLocks noChangeArrowheads="1"/>
                </p:cNvSpPr>
                <p:nvPr/>
              </p:nvSpPr>
              <p:spPr bwMode="auto">
                <a:xfrm>
                  <a:off x="8785226" y="4332288"/>
                  <a:ext cx="22225" cy="66675"/>
                </a:xfrm>
                <a:prstGeom prst="rect">
                  <a:avLst/>
                </a:prstGeom>
                <a:solidFill>
                  <a:srgbClr val="C0181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Rectangle 89">
                  <a:extLst>
                    <a:ext uri="{FF2B5EF4-FFF2-40B4-BE49-F238E27FC236}">
                      <a16:creationId xmlns:a16="http://schemas.microsoft.com/office/drawing/2014/main" xmlns="" id="{B4721E12-1C8D-4C7B-AD99-0BC6F977A882}"/>
                    </a:ext>
                  </a:extLst>
                </p:cNvPr>
                <p:cNvSpPr>
                  <a:spLocks noChangeArrowheads="1"/>
                </p:cNvSpPr>
                <p:nvPr/>
              </p:nvSpPr>
              <p:spPr bwMode="auto">
                <a:xfrm>
                  <a:off x="8518526" y="4332288"/>
                  <a:ext cx="23813" cy="66675"/>
                </a:xfrm>
                <a:prstGeom prst="rect">
                  <a:avLst/>
                </a:prstGeom>
                <a:solidFill>
                  <a:srgbClr val="C0181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93">
                  <a:extLst>
                    <a:ext uri="{FF2B5EF4-FFF2-40B4-BE49-F238E27FC236}">
                      <a16:creationId xmlns:a16="http://schemas.microsoft.com/office/drawing/2014/main" xmlns="" id="{5FE57D03-6631-4D2B-A907-708CAC1856E3}"/>
                    </a:ext>
                  </a:extLst>
                </p:cNvPr>
                <p:cNvSpPr>
                  <a:spLocks noEditPoints="1"/>
                </p:cNvSpPr>
                <p:nvPr/>
              </p:nvSpPr>
              <p:spPr bwMode="auto">
                <a:xfrm>
                  <a:off x="8685213" y="4332288"/>
                  <a:ext cx="92075" cy="73025"/>
                </a:xfrm>
                <a:custGeom>
                  <a:avLst/>
                  <a:gdLst>
                    <a:gd name="T0" fmla="*/ 14 w 28"/>
                    <a:gd name="T1" fmla="*/ 22 h 22"/>
                    <a:gd name="T2" fmla="*/ 28 w 28"/>
                    <a:gd name="T3" fmla="*/ 8 h 22"/>
                    <a:gd name="T4" fmla="*/ 25 w 28"/>
                    <a:gd name="T5" fmla="*/ 0 h 22"/>
                    <a:gd name="T6" fmla="*/ 2 w 28"/>
                    <a:gd name="T7" fmla="*/ 0 h 22"/>
                    <a:gd name="T8" fmla="*/ 0 w 28"/>
                    <a:gd name="T9" fmla="*/ 8 h 22"/>
                    <a:gd name="T10" fmla="*/ 14 w 28"/>
                    <a:gd name="T11" fmla="*/ 22 h 22"/>
                    <a:gd name="T12" fmla="*/ 14 w 28"/>
                    <a:gd name="T13" fmla="*/ 1 h 22"/>
                    <a:gd name="T14" fmla="*/ 21 w 28"/>
                    <a:gd name="T15" fmla="*/ 8 h 22"/>
                    <a:gd name="T16" fmla="*/ 14 w 28"/>
                    <a:gd name="T17" fmla="*/ 15 h 22"/>
                    <a:gd name="T18" fmla="*/ 7 w 28"/>
                    <a:gd name="T19" fmla="*/ 8 h 22"/>
                    <a:gd name="T20" fmla="*/ 14 w 28"/>
                    <a:gd name="T21" fmla="*/ 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 h="22">
                      <a:moveTo>
                        <a:pt x="14" y="22"/>
                      </a:moveTo>
                      <a:cubicBezTo>
                        <a:pt x="21" y="22"/>
                        <a:pt x="28" y="16"/>
                        <a:pt x="28" y="8"/>
                      </a:cubicBezTo>
                      <a:cubicBezTo>
                        <a:pt x="28" y="5"/>
                        <a:pt x="27" y="2"/>
                        <a:pt x="25" y="0"/>
                      </a:cubicBezTo>
                      <a:cubicBezTo>
                        <a:pt x="2" y="0"/>
                        <a:pt x="2" y="0"/>
                        <a:pt x="2" y="0"/>
                      </a:cubicBezTo>
                      <a:cubicBezTo>
                        <a:pt x="1" y="2"/>
                        <a:pt x="0" y="5"/>
                        <a:pt x="0" y="8"/>
                      </a:cubicBezTo>
                      <a:cubicBezTo>
                        <a:pt x="0" y="16"/>
                        <a:pt x="6" y="22"/>
                        <a:pt x="14" y="22"/>
                      </a:cubicBezTo>
                      <a:close/>
                      <a:moveTo>
                        <a:pt x="14" y="1"/>
                      </a:moveTo>
                      <a:cubicBezTo>
                        <a:pt x="18" y="1"/>
                        <a:pt x="21" y="4"/>
                        <a:pt x="21" y="8"/>
                      </a:cubicBezTo>
                      <a:cubicBezTo>
                        <a:pt x="21" y="12"/>
                        <a:pt x="18" y="15"/>
                        <a:pt x="14" y="15"/>
                      </a:cubicBezTo>
                      <a:cubicBezTo>
                        <a:pt x="10" y="15"/>
                        <a:pt x="7" y="12"/>
                        <a:pt x="7" y="8"/>
                      </a:cubicBezTo>
                      <a:cubicBezTo>
                        <a:pt x="7" y="4"/>
                        <a:pt x="10" y="1"/>
                        <a:pt x="14" y="1"/>
                      </a:cubicBez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94">
                  <a:extLst>
                    <a:ext uri="{FF2B5EF4-FFF2-40B4-BE49-F238E27FC236}">
                      <a16:creationId xmlns:a16="http://schemas.microsoft.com/office/drawing/2014/main" xmlns="" id="{F9443ED6-C323-447B-9BBA-493300E7C5D5}"/>
                    </a:ext>
                  </a:extLst>
                </p:cNvPr>
                <p:cNvSpPr>
                  <a:spLocks/>
                </p:cNvSpPr>
                <p:nvPr/>
              </p:nvSpPr>
              <p:spPr bwMode="auto">
                <a:xfrm>
                  <a:off x="8818563" y="4332288"/>
                  <a:ext cx="12700" cy="60325"/>
                </a:xfrm>
                <a:custGeom>
                  <a:avLst/>
                  <a:gdLst>
                    <a:gd name="T0" fmla="*/ 3 w 4"/>
                    <a:gd name="T1" fmla="*/ 0 h 18"/>
                    <a:gd name="T2" fmla="*/ 0 w 4"/>
                    <a:gd name="T3" fmla="*/ 8 h 18"/>
                    <a:gd name="T4" fmla="*/ 4 w 4"/>
                    <a:gd name="T5" fmla="*/ 18 h 18"/>
                    <a:gd name="T6" fmla="*/ 4 w 4"/>
                    <a:gd name="T7" fmla="*/ 0 h 18"/>
                    <a:gd name="T8" fmla="*/ 3 w 4"/>
                    <a:gd name="T9" fmla="*/ 0 h 18"/>
                  </a:gdLst>
                  <a:ahLst/>
                  <a:cxnLst>
                    <a:cxn ang="0">
                      <a:pos x="T0" y="T1"/>
                    </a:cxn>
                    <a:cxn ang="0">
                      <a:pos x="T2" y="T3"/>
                    </a:cxn>
                    <a:cxn ang="0">
                      <a:pos x="T4" y="T5"/>
                    </a:cxn>
                    <a:cxn ang="0">
                      <a:pos x="T6" y="T7"/>
                    </a:cxn>
                    <a:cxn ang="0">
                      <a:pos x="T8" y="T9"/>
                    </a:cxn>
                  </a:cxnLst>
                  <a:rect l="0" t="0" r="r" b="b"/>
                  <a:pathLst>
                    <a:path w="4" h="18">
                      <a:moveTo>
                        <a:pt x="3" y="0"/>
                      </a:moveTo>
                      <a:cubicBezTo>
                        <a:pt x="1" y="2"/>
                        <a:pt x="0" y="5"/>
                        <a:pt x="0" y="8"/>
                      </a:cubicBezTo>
                      <a:cubicBezTo>
                        <a:pt x="0" y="12"/>
                        <a:pt x="1" y="15"/>
                        <a:pt x="4" y="18"/>
                      </a:cubicBezTo>
                      <a:cubicBezTo>
                        <a:pt x="4" y="0"/>
                        <a:pt x="4" y="0"/>
                        <a:pt x="4" y="0"/>
                      </a:cubicBezTo>
                      <a:lnTo>
                        <a:pt x="3" y="0"/>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Oval 92">
                  <a:extLst>
                    <a:ext uri="{FF2B5EF4-FFF2-40B4-BE49-F238E27FC236}">
                      <a16:creationId xmlns:a16="http://schemas.microsoft.com/office/drawing/2014/main" xmlns="" id="{F4449D98-2569-4FDC-8272-76A94CD6F9B8}"/>
                    </a:ext>
                  </a:extLst>
                </p:cNvPr>
                <p:cNvSpPr>
                  <a:spLocks noChangeArrowheads="1"/>
                </p:cNvSpPr>
                <p:nvPr/>
              </p:nvSpPr>
              <p:spPr bwMode="auto">
                <a:xfrm>
                  <a:off x="8785226" y="4449763"/>
                  <a:ext cx="161925" cy="158750"/>
                </a:xfrm>
                <a:prstGeom prst="ellipse">
                  <a:avLst/>
                </a:pr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Oval 93">
                  <a:extLst>
                    <a:ext uri="{FF2B5EF4-FFF2-40B4-BE49-F238E27FC236}">
                      <a16:creationId xmlns:a16="http://schemas.microsoft.com/office/drawing/2014/main" xmlns="" id="{AD7F4165-D261-4781-873B-8D5736BE1889}"/>
                    </a:ext>
                  </a:extLst>
                </p:cNvPr>
                <p:cNvSpPr>
                  <a:spLocks noChangeArrowheads="1"/>
                </p:cNvSpPr>
                <p:nvPr/>
              </p:nvSpPr>
              <p:spPr bwMode="auto">
                <a:xfrm>
                  <a:off x="8804276" y="4465638"/>
                  <a:ext cx="123825" cy="12382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Freeform 97">
                  <a:extLst>
                    <a:ext uri="{FF2B5EF4-FFF2-40B4-BE49-F238E27FC236}">
                      <a16:creationId xmlns:a16="http://schemas.microsoft.com/office/drawing/2014/main" xmlns="" id="{C42C3039-ABCF-4800-B808-02FDBF6D89EA}"/>
                    </a:ext>
                  </a:extLst>
                </p:cNvPr>
                <p:cNvSpPr>
                  <a:spLocks/>
                </p:cNvSpPr>
                <p:nvPr/>
              </p:nvSpPr>
              <p:spPr bwMode="auto">
                <a:xfrm>
                  <a:off x="8837613" y="4483101"/>
                  <a:ext cx="57150" cy="82550"/>
                </a:xfrm>
                <a:custGeom>
                  <a:avLst/>
                  <a:gdLst>
                    <a:gd name="T0" fmla="*/ 4 w 17"/>
                    <a:gd name="T1" fmla="*/ 10 h 25"/>
                    <a:gd name="T2" fmla="*/ 4 w 17"/>
                    <a:gd name="T3" fmla="*/ 7 h 25"/>
                    <a:gd name="T4" fmla="*/ 9 w 17"/>
                    <a:gd name="T5" fmla="*/ 2 h 25"/>
                    <a:gd name="T6" fmla="*/ 12 w 17"/>
                    <a:gd name="T7" fmla="*/ 3 h 25"/>
                    <a:gd name="T8" fmla="*/ 13 w 17"/>
                    <a:gd name="T9" fmla="*/ 7 h 25"/>
                    <a:gd name="T10" fmla="*/ 13 w 17"/>
                    <a:gd name="T11" fmla="*/ 10 h 25"/>
                    <a:gd name="T12" fmla="*/ 16 w 17"/>
                    <a:gd name="T13" fmla="*/ 10 h 25"/>
                    <a:gd name="T14" fmla="*/ 16 w 17"/>
                    <a:gd name="T15" fmla="*/ 7 h 25"/>
                    <a:gd name="T16" fmla="*/ 14 w 17"/>
                    <a:gd name="T17" fmla="*/ 2 h 25"/>
                    <a:gd name="T18" fmla="*/ 9 w 17"/>
                    <a:gd name="T19" fmla="*/ 0 h 25"/>
                    <a:gd name="T20" fmla="*/ 2 w 17"/>
                    <a:gd name="T21" fmla="*/ 7 h 25"/>
                    <a:gd name="T22" fmla="*/ 2 w 17"/>
                    <a:gd name="T23" fmla="*/ 10 h 25"/>
                    <a:gd name="T24" fmla="*/ 0 w 17"/>
                    <a:gd name="T25" fmla="*/ 10 h 25"/>
                    <a:gd name="T26" fmla="*/ 0 w 17"/>
                    <a:gd name="T27" fmla="*/ 25 h 25"/>
                    <a:gd name="T28" fmla="*/ 17 w 17"/>
                    <a:gd name="T29" fmla="*/ 25 h 25"/>
                    <a:gd name="T30" fmla="*/ 17 w 17"/>
                    <a:gd name="T31" fmla="*/ 10 h 25"/>
                    <a:gd name="T32" fmla="*/ 4 w 17"/>
                    <a:gd name="T33" fmla="*/ 1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 h="25">
                      <a:moveTo>
                        <a:pt x="4" y="10"/>
                      </a:moveTo>
                      <a:cubicBezTo>
                        <a:pt x="4" y="7"/>
                        <a:pt x="4" y="7"/>
                        <a:pt x="4" y="7"/>
                      </a:cubicBezTo>
                      <a:cubicBezTo>
                        <a:pt x="4" y="4"/>
                        <a:pt x="6" y="2"/>
                        <a:pt x="9" y="2"/>
                      </a:cubicBezTo>
                      <a:cubicBezTo>
                        <a:pt x="10" y="2"/>
                        <a:pt x="11" y="3"/>
                        <a:pt x="12" y="3"/>
                      </a:cubicBezTo>
                      <a:cubicBezTo>
                        <a:pt x="13" y="4"/>
                        <a:pt x="13" y="5"/>
                        <a:pt x="13" y="7"/>
                      </a:cubicBezTo>
                      <a:cubicBezTo>
                        <a:pt x="13" y="10"/>
                        <a:pt x="13" y="10"/>
                        <a:pt x="13" y="10"/>
                      </a:cubicBezTo>
                      <a:cubicBezTo>
                        <a:pt x="16" y="10"/>
                        <a:pt x="16" y="10"/>
                        <a:pt x="16" y="10"/>
                      </a:cubicBezTo>
                      <a:cubicBezTo>
                        <a:pt x="16" y="7"/>
                        <a:pt x="16" y="7"/>
                        <a:pt x="16" y="7"/>
                      </a:cubicBezTo>
                      <a:cubicBezTo>
                        <a:pt x="16" y="5"/>
                        <a:pt x="15" y="3"/>
                        <a:pt x="14" y="2"/>
                      </a:cubicBezTo>
                      <a:cubicBezTo>
                        <a:pt x="12" y="0"/>
                        <a:pt x="11" y="0"/>
                        <a:pt x="9" y="0"/>
                      </a:cubicBezTo>
                      <a:cubicBezTo>
                        <a:pt x="5" y="0"/>
                        <a:pt x="2" y="3"/>
                        <a:pt x="2" y="7"/>
                      </a:cubicBezTo>
                      <a:cubicBezTo>
                        <a:pt x="2" y="10"/>
                        <a:pt x="2" y="10"/>
                        <a:pt x="2" y="10"/>
                      </a:cubicBezTo>
                      <a:cubicBezTo>
                        <a:pt x="0" y="10"/>
                        <a:pt x="0" y="10"/>
                        <a:pt x="0" y="10"/>
                      </a:cubicBezTo>
                      <a:cubicBezTo>
                        <a:pt x="0" y="25"/>
                        <a:pt x="0" y="25"/>
                        <a:pt x="0" y="25"/>
                      </a:cubicBezTo>
                      <a:cubicBezTo>
                        <a:pt x="17" y="25"/>
                        <a:pt x="17" y="25"/>
                        <a:pt x="17" y="25"/>
                      </a:cubicBezTo>
                      <a:cubicBezTo>
                        <a:pt x="17" y="10"/>
                        <a:pt x="17" y="10"/>
                        <a:pt x="17" y="10"/>
                      </a:cubicBezTo>
                      <a:lnTo>
                        <a:pt x="4" y="10"/>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157" name="TextBox 156">
              <a:extLst>
                <a:ext uri="{FF2B5EF4-FFF2-40B4-BE49-F238E27FC236}">
                  <a16:creationId xmlns:a16="http://schemas.microsoft.com/office/drawing/2014/main" xmlns="" id="{38FCA441-6CDD-4C1A-BE23-26C216447A31}"/>
                </a:ext>
              </a:extLst>
            </p:cNvPr>
            <p:cNvSpPr txBox="1"/>
            <p:nvPr/>
          </p:nvSpPr>
          <p:spPr>
            <a:xfrm>
              <a:off x="457200" y="4182012"/>
              <a:ext cx="1170794" cy="160813"/>
            </a:xfrm>
            <a:prstGeom prst="rect">
              <a:avLst/>
            </a:prstGeom>
            <a:noFill/>
          </p:spPr>
          <p:txBody>
            <a:bodyPr wrap="square" lIns="0" tIns="0" rIns="0" bIns="0" rtlCol="0">
              <a:spAutoFit/>
            </a:bodyPr>
            <a:lstStyle/>
            <a:p>
              <a:pPr>
                <a:lnSpc>
                  <a:spcPct val="95000"/>
                </a:lnSpc>
              </a:pPr>
              <a:r>
                <a:rPr lang="en-US" sz="1100" dirty="0">
                  <a:solidFill>
                    <a:srgbClr val="53565A"/>
                  </a:solidFill>
                  <a:latin typeface="Open Sans Semibold" panose="020B0706030804020204" pitchFamily="34" charset="0"/>
                  <a:ea typeface="Open Sans Semibold" panose="020B0706030804020204" pitchFamily="34" charset="0"/>
                  <a:cs typeface="Open Sans Semibold" panose="020B0706030804020204" pitchFamily="34" charset="0"/>
                </a:rPr>
                <a:t>Endpoint DLP</a:t>
              </a:r>
            </a:p>
          </p:txBody>
        </p:sp>
        <p:sp>
          <p:nvSpPr>
            <p:cNvPr id="158" name="TextBox 157">
              <a:extLst>
                <a:ext uri="{FF2B5EF4-FFF2-40B4-BE49-F238E27FC236}">
                  <a16:creationId xmlns:a16="http://schemas.microsoft.com/office/drawing/2014/main" xmlns="" id="{C4C4C57C-3AA8-477F-8824-ED55482BB04C}"/>
                </a:ext>
              </a:extLst>
            </p:cNvPr>
            <p:cNvSpPr txBox="1"/>
            <p:nvPr/>
          </p:nvSpPr>
          <p:spPr>
            <a:xfrm>
              <a:off x="3289240" y="3858291"/>
              <a:ext cx="797391" cy="160813"/>
            </a:xfrm>
            <a:prstGeom prst="rect">
              <a:avLst/>
            </a:prstGeom>
            <a:noFill/>
          </p:spPr>
          <p:txBody>
            <a:bodyPr wrap="square" lIns="0" tIns="0" rIns="0" bIns="0" rtlCol="0">
              <a:spAutoFit/>
            </a:bodyPr>
            <a:lstStyle/>
            <a:p>
              <a:pPr algn="ctr">
                <a:lnSpc>
                  <a:spcPct val="95000"/>
                </a:lnSpc>
              </a:pPr>
              <a:r>
                <a:rPr lang="en-US" sz="1100" dirty="0">
                  <a:solidFill>
                    <a:srgbClr val="53565A"/>
                  </a:solidFill>
                  <a:latin typeface="Open Sans Semibold" panose="020B0706030804020204" pitchFamily="34" charset="0"/>
                  <a:ea typeface="Open Sans Semibold" panose="020B0706030804020204" pitchFamily="34" charset="0"/>
                  <a:cs typeface="Open Sans Semibold" panose="020B0706030804020204" pitchFamily="34" charset="0"/>
                </a:rPr>
                <a:t>Cloud</a:t>
              </a:r>
            </a:p>
          </p:txBody>
        </p:sp>
        <p:sp>
          <p:nvSpPr>
            <p:cNvPr id="159" name="TextBox 158">
              <a:extLst>
                <a:ext uri="{FF2B5EF4-FFF2-40B4-BE49-F238E27FC236}">
                  <a16:creationId xmlns:a16="http://schemas.microsoft.com/office/drawing/2014/main" xmlns="" id="{6AA5CCA7-AC49-439F-A3AE-56B6EACBE365}"/>
                </a:ext>
              </a:extLst>
            </p:cNvPr>
            <p:cNvSpPr txBox="1"/>
            <p:nvPr/>
          </p:nvSpPr>
          <p:spPr>
            <a:xfrm>
              <a:off x="1598427" y="4182012"/>
              <a:ext cx="1170794" cy="160813"/>
            </a:xfrm>
            <a:prstGeom prst="rect">
              <a:avLst/>
            </a:prstGeom>
            <a:noFill/>
          </p:spPr>
          <p:txBody>
            <a:bodyPr wrap="square" lIns="0" tIns="0" rIns="0" bIns="0" rtlCol="0">
              <a:spAutoFit/>
            </a:bodyPr>
            <a:lstStyle/>
            <a:p>
              <a:pPr algn="ctr">
                <a:lnSpc>
                  <a:spcPct val="95000"/>
                </a:lnSpc>
              </a:pPr>
              <a:r>
                <a:rPr lang="en-US" sz="1100" dirty="0">
                  <a:solidFill>
                    <a:srgbClr val="53565A"/>
                  </a:solidFill>
                  <a:latin typeface="Open Sans Semibold" panose="020B0706030804020204" pitchFamily="34" charset="0"/>
                  <a:ea typeface="Open Sans Semibold" panose="020B0706030804020204" pitchFamily="34" charset="0"/>
                  <a:cs typeface="Open Sans Semibold" panose="020B0706030804020204" pitchFamily="34" charset="0"/>
                </a:rPr>
                <a:t>Web Gateway</a:t>
              </a:r>
            </a:p>
          </p:txBody>
        </p:sp>
        <p:grpSp>
          <p:nvGrpSpPr>
            <p:cNvPr id="167" name="Group 166">
              <a:extLst>
                <a:ext uri="{FF2B5EF4-FFF2-40B4-BE49-F238E27FC236}">
                  <a16:creationId xmlns:a16="http://schemas.microsoft.com/office/drawing/2014/main" xmlns="" id="{2146B7C8-355E-49ED-B5FB-291776E5C4CF}"/>
                </a:ext>
              </a:extLst>
            </p:cNvPr>
            <p:cNvGrpSpPr/>
            <p:nvPr/>
          </p:nvGrpSpPr>
          <p:grpSpPr>
            <a:xfrm>
              <a:off x="1954471" y="3680250"/>
              <a:ext cx="462664" cy="427690"/>
              <a:chOff x="1954471" y="3680250"/>
              <a:chExt cx="462664" cy="427690"/>
            </a:xfrm>
          </p:grpSpPr>
          <p:sp>
            <p:nvSpPr>
              <p:cNvPr id="166" name="Rectangle 165">
                <a:extLst>
                  <a:ext uri="{FF2B5EF4-FFF2-40B4-BE49-F238E27FC236}">
                    <a16:creationId xmlns:a16="http://schemas.microsoft.com/office/drawing/2014/main" xmlns="" id="{64B26349-3B50-45FA-96F4-BFBBEBEFD5CD}"/>
                  </a:ext>
                </a:extLst>
              </p:cNvPr>
              <p:cNvSpPr/>
              <p:nvPr/>
            </p:nvSpPr>
            <p:spPr>
              <a:xfrm>
                <a:off x="1964531" y="3945731"/>
                <a:ext cx="442913" cy="147637"/>
              </a:xfrm>
              <a:prstGeom prst="rect">
                <a:avLst/>
              </a:prstGeom>
              <a:solidFill>
                <a:srgbClr val="FFFFFF"/>
              </a:solidFill>
              <a:ln>
                <a:noFill/>
              </a:ln>
            </p:spPr>
            <p:txBody>
              <a:bodyPr vert="horz" wrap="square" lIns="91440" tIns="91440" rIns="91440" bIns="91440" numCol="1" rtlCol="0" anchor="t" anchorCtr="0" compatLnSpc="1">
                <a:prstTxWarp prst="textNoShape">
                  <a:avLst/>
                </a:prstTxWarp>
              </a:bodyPr>
              <a:lstStyle/>
              <a:p>
                <a:pPr algn="ctr">
                  <a:lnSpc>
                    <a:spcPct val="95000"/>
                  </a:lnSpc>
                </a:pPr>
                <a:endParaRPr lang="en-US" sz="1200" dirty="0">
                  <a:solidFill>
                    <a:schemeClr val="tx1"/>
                  </a:solidFill>
                </a:endParaRPr>
              </a:p>
            </p:txBody>
          </p:sp>
          <p:grpSp>
            <p:nvGrpSpPr>
              <p:cNvPr id="67" name="Group 66">
                <a:extLst>
                  <a:ext uri="{FF2B5EF4-FFF2-40B4-BE49-F238E27FC236}">
                    <a16:creationId xmlns:a16="http://schemas.microsoft.com/office/drawing/2014/main" xmlns="" id="{0AA9C529-4A13-43FE-A3C2-173EF61CB16C}"/>
                  </a:ext>
                </a:extLst>
              </p:cNvPr>
              <p:cNvGrpSpPr/>
              <p:nvPr/>
            </p:nvGrpSpPr>
            <p:grpSpPr>
              <a:xfrm>
                <a:off x="1954471" y="3680250"/>
                <a:ext cx="462664" cy="427690"/>
                <a:chOff x="1690688" y="2144713"/>
                <a:chExt cx="1008063" cy="931863"/>
              </a:xfrm>
            </p:grpSpPr>
            <p:sp>
              <p:nvSpPr>
                <p:cNvPr id="36" name="Freeform 5">
                  <a:extLst>
                    <a:ext uri="{FF2B5EF4-FFF2-40B4-BE49-F238E27FC236}">
                      <a16:creationId xmlns:a16="http://schemas.microsoft.com/office/drawing/2014/main" xmlns="" id="{1F330C64-FA0D-4E0C-851D-5B8F21C16010}"/>
                    </a:ext>
                  </a:extLst>
                </p:cNvPr>
                <p:cNvSpPr>
                  <a:spLocks/>
                </p:cNvSpPr>
                <p:nvPr/>
              </p:nvSpPr>
              <p:spPr bwMode="auto">
                <a:xfrm>
                  <a:off x="2084388" y="2205038"/>
                  <a:ext cx="85725" cy="133350"/>
                </a:xfrm>
                <a:custGeom>
                  <a:avLst/>
                  <a:gdLst>
                    <a:gd name="T0" fmla="*/ 20 w 20"/>
                    <a:gd name="T1" fmla="*/ 0 h 31"/>
                    <a:gd name="T2" fmla="*/ 0 w 20"/>
                    <a:gd name="T3" fmla="*/ 31 h 31"/>
                    <a:gd name="T4" fmla="*/ 20 w 20"/>
                    <a:gd name="T5" fmla="*/ 31 h 31"/>
                    <a:gd name="T6" fmla="*/ 20 w 20"/>
                    <a:gd name="T7" fmla="*/ 0 h 31"/>
                  </a:gdLst>
                  <a:ahLst/>
                  <a:cxnLst>
                    <a:cxn ang="0">
                      <a:pos x="T0" y="T1"/>
                    </a:cxn>
                    <a:cxn ang="0">
                      <a:pos x="T2" y="T3"/>
                    </a:cxn>
                    <a:cxn ang="0">
                      <a:pos x="T4" y="T5"/>
                    </a:cxn>
                    <a:cxn ang="0">
                      <a:pos x="T6" y="T7"/>
                    </a:cxn>
                  </a:cxnLst>
                  <a:rect l="0" t="0" r="r" b="b"/>
                  <a:pathLst>
                    <a:path w="20" h="31">
                      <a:moveTo>
                        <a:pt x="20" y="0"/>
                      </a:moveTo>
                      <a:cubicBezTo>
                        <a:pt x="15" y="7"/>
                        <a:pt x="7" y="18"/>
                        <a:pt x="0" y="31"/>
                      </a:cubicBezTo>
                      <a:cubicBezTo>
                        <a:pt x="20" y="31"/>
                        <a:pt x="20" y="31"/>
                        <a:pt x="20" y="31"/>
                      </a:cubicBezTo>
                      <a:cubicBezTo>
                        <a:pt x="20" y="0"/>
                        <a:pt x="20" y="0"/>
                        <a:pt x="2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6">
                  <a:extLst>
                    <a:ext uri="{FF2B5EF4-FFF2-40B4-BE49-F238E27FC236}">
                      <a16:creationId xmlns:a16="http://schemas.microsoft.com/office/drawing/2014/main" xmlns="" id="{7F534CC5-145A-4257-8CC8-7E5AE0DF53AE}"/>
                    </a:ext>
                  </a:extLst>
                </p:cNvPr>
                <p:cNvSpPr>
                  <a:spLocks/>
                </p:cNvSpPr>
                <p:nvPr/>
              </p:nvSpPr>
              <p:spPr bwMode="auto">
                <a:xfrm>
                  <a:off x="2033588" y="2557463"/>
                  <a:ext cx="136525" cy="136525"/>
                </a:xfrm>
                <a:custGeom>
                  <a:avLst/>
                  <a:gdLst>
                    <a:gd name="T0" fmla="*/ 32 w 32"/>
                    <a:gd name="T1" fmla="*/ 0 h 32"/>
                    <a:gd name="T2" fmla="*/ 0 w 32"/>
                    <a:gd name="T3" fmla="*/ 0 h 32"/>
                    <a:gd name="T4" fmla="*/ 8 w 32"/>
                    <a:gd name="T5" fmla="*/ 32 h 32"/>
                    <a:gd name="T6" fmla="*/ 32 w 32"/>
                    <a:gd name="T7" fmla="*/ 32 h 32"/>
                    <a:gd name="T8" fmla="*/ 32 w 32"/>
                    <a:gd name="T9" fmla="*/ 0 h 32"/>
                  </a:gdLst>
                  <a:ahLst/>
                  <a:cxnLst>
                    <a:cxn ang="0">
                      <a:pos x="T0" y="T1"/>
                    </a:cxn>
                    <a:cxn ang="0">
                      <a:pos x="T2" y="T3"/>
                    </a:cxn>
                    <a:cxn ang="0">
                      <a:pos x="T4" y="T5"/>
                    </a:cxn>
                    <a:cxn ang="0">
                      <a:pos x="T6" y="T7"/>
                    </a:cxn>
                    <a:cxn ang="0">
                      <a:pos x="T8" y="T9"/>
                    </a:cxn>
                  </a:cxnLst>
                  <a:rect l="0" t="0" r="r" b="b"/>
                  <a:pathLst>
                    <a:path w="32" h="32">
                      <a:moveTo>
                        <a:pt x="32" y="0"/>
                      </a:moveTo>
                      <a:cubicBezTo>
                        <a:pt x="0" y="0"/>
                        <a:pt x="0" y="0"/>
                        <a:pt x="0" y="0"/>
                      </a:cubicBezTo>
                      <a:cubicBezTo>
                        <a:pt x="1" y="10"/>
                        <a:pt x="3" y="21"/>
                        <a:pt x="8" y="32"/>
                      </a:cubicBezTo>
                      <a:cubicBezTo>
                        <a:pt x="32" y="32"/>
                        <a:pt x="32" y="32"/>
                        <a:pt x="32" y="32"/>
                      </a:cubicBezTo>
                      <a:cubicBezTo>
                        <a:pt x="32" y="0"/>
                        <a:pt x="32" y="0"/>
                        <a:pt x="32"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7">
                  <a:extLst>
                    <a:ext uri="{FF2B5EF4-FFF2-40B4-BE49-F238E27FC236}">
                      <a16:creationId xmlns:a16="http://schemas.microsoft.com/office/drawing/2014/main" xmlns="" id="{11123C86-A4D8-4405-A271-C8F937ECD64F}"/>
                    </a:ext>
                  </a:extLst>
                </p:cNvPr>
                <p:cNvSpPr>
                  <a:spLocks/>
                </p:cNvSpPr>
                <p:nvPr/>
              </p:nvSpPr>
              <p:spPr bwMode="auto">
                <a:xfrm>
                  <a:off x="2033588" y="2381250"/>
                  <a:ext cx="136525" cy="133350"/>
                </a:xfrm>
                <a:custGeom>
                  <a:avLst/>
                  <a:gdLst>
                    <a:gd name="T0" fmla="*/ 32 w 32"/>
                    <a:gd name="T1" fmla="*/ 0 h 31"/>
                    <a:gd name="T2" fmla="*/ 8 w 32"/>
                    <a:gd name="T3" fmla="*/ 0 h 31"/>
                    <a:gd name="T4" fmla="*/ 0 w 32"/>
                    <a:gd name="T5" fmla="*/ 31 h 31"/>
                    <a:gd name="T6" fmla="*/ 32 w 32"/>
                    <a:gd name="T7" fmla="*/ 31 h 31"/>
                    <a:gd name="T8" fmla="*/ 32 w 32"/>
                    <a:gd name="T9" fmla="*/ 0 h 31"/>
                  </a:gdLst>
                  <a:ahLst/>
                  <a:cxnLst>
                    <a:cxn ang="0">
                      <a:pos x="T0" y="T1"/>
                    </a:cxn>
                    <a:cxn ang="0">
                      <a:pos x="T2" y="T3"/>
                    </a:cxn>
                    <a:cxn ang="0">
                      <a:pos x="T4" y="T5"/>
                    </a:cxn>
                    <a:cxn ang="0">
                      <a:pos x="T6" y="T7"/>
                    </a:cxn>
                    <a:cxn ang="0">
                      <a:pos x="T8" y="T9"/>
                    </a:cxn>
                  </a:cxnLst>
                  <a:rect l="0" t="0" r="r" b="b"/>
                  <a:pathLst>
                    <a:path w="32" h="31">
                      <a:moveTo>
                        <a:pt x="32" y="0"/>
                      </a:moveTo>
                      <a:cubicBezTo>
                        <a:pt x="8" y="0"/>
                        <a:pt x="8" y="0"/>
                        <a:pt x="8" y="0"/>
                      </a:cubicBezTo>
                      <a:cubicBezTo>
                        <a:pt x="3" y="11"/>
                        <a:pt x="1" y="21"/>
                        <a:pt x="0" y="31"/>
                      </a:cubicBezTo>
                      <a:cubicBezTo>
                        <a:pt x="32" y="31"/>
                        <a:pt x="32" y="31"/>
                        <a:pt x="32" y="31"/>
                      </a:cubicBezTo>
                      <a:cubicBezTo>
                        <a:pt x="32" y="0"/>
                        <a:pt x="32" y="0"/>
                        <a:pt x="32"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8">
                  <a:extLst>
                    <a:ext uri="{FF2B5EF4-FFF2-40B4-BE49-F238E27FC236}">
                      <a16:creationId xmlns:a16="http://schemas.microsoft.com/office/drawing/2014/main" xmlns="" id="{DF72F194-3D86-4F9D-8854-1730A02F6119}"/>
                    </a:ext>
                  </a:extLst>
                </p:cNvPr>
                <p:cNvSpPr>
                  <a:spLocks/>
                </p:cNvSpPr>
                <p:nvPr/>
              </p:nvSpPr>
              <p:spPr bwMode="auto">
                <a:xfrm>
                  <a:off x="1844676" y="2557463"/>
                  <a:ext cx="176213" cy="136525"/>
                </a:xfrm>
                <a:custGeom>
                  <a:avLst/>
                  <a:gdLst>
                    <a:gd name="T0" fmla="*/ 34 w 41"/>
                    <a:gd name="T1" fmla="*/ 0 h 32"/>
                    <a:gd name="T2" fmla="*/ 0 w 41"/>
                    <a:gd name="T3" fmla="*/ 0 h 32"/>
                    <a:gd name="T4" fmla="*/ 8 w 41"/>
                    <a:gd name="T5" fmla="*/ 32 h 32"/>
                    <a:gd name="T6" fmla="*/ 41 w 41"/>
                    <a:gd name="T7" fmla="*/ 32 h 32"/>
                    <a:gd name="T8" fmla="*/ 34 w 41"/>
                    <a:gd name="T9" fmla="*/ 0 h 32"/>
                  </a:gdLst>
                  <a:ahLst/>
                  <a:cxnLst>
                    <a:cxn ang="0">
                      <a:pos x="T0" y="T1"/>
                    </a:cxn>
                    <a:cxn ang="0">
                      <a:pos x="T2" y="T3"/>
                    </a:cxn>
                    <a:cxn ang="0">
                      <a:pos x="T4" y="T5"/>
                    </a:cxn>
                    <a:cxn ang="0">
                      <a:pos x="T6" y="T7"/>
                    </a:cxn>
                    <a:cxn ang="0">
                      <a:pos x="T8" y="T9"/>
                    </a:cxn>
                  </a:cxnLst>
                  <a:rect l="0" t="0" r="r" b="b"/>
                  <a:pathLst>
                    <a:path w="41" h="32">
                      <a:moveTo>
                        <a:pt x="34" y="0"/>
                      </a:moveTo>
                      <a:cubicBezTo>
                        <a:pt x="0" y="0"/>
                        <a:pt x="0" y="0"/>
                        <a:pt x="0" y="0"/>
                      </a:cubicBezTo>
                      <a:cubicBezTo>
                        <a:pt x="0" y="11"/>
                        <a:pt x="3" y="22"/>
                        <a:pt x="8" y="32"/>
                      </a:cubicBezTo>
                      <a:cubicBezTo>
                        <a:pt x="41" y="32"/>
                        <a:pt x="41" y="32"/>
                        <a:pt x="41" y="32"/>
                      </a:cubicBezTo>
                      <a:cubicBezTo>
                        <a:pt x="37" y="21"/>
                        <a:pt x="35" y="11"/>
                        <a:pt x="34"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9">
                  <a:extLst>
                    <a:ext uri="{FF2B5EF4-FFF2-40B4-BE49-F238E27FC236}">
                      <a16:creationId xmlns:a16="http://schemas.microsoft.com/office/drawing/2014/main" xmlns="" id="{B0531712-3ABE-434A-B8AA-E7DE11250B14}"/>
                    </a:ext>
                  </a:extLst>
                </p:cNvPr>
                <p:cNvSpPr>
                  <a:spLocks/>
                </p:cNvSpPr>
                <p:nvPr/>
              </p:nvSpPr>
              <p:spPr bwMode="auto">
                <a:xfrm>
                  <a:off x="1905001" y="2192338"/>
                  <a:ext cx="222250" cy="146050"/>
                </a:xfrm>
                <a:custGeom>
                  <a:avLst/>
                  <a:gdLst>
                    <a:gd name="T0" fmla="*/ 52 w 52"/>
                    <a:gd name="T1" fmla="*/ 0 h 34"/>
                    <a:gd name="T2" fmla="*/ 0 w 52"/>
                    <a:gd name="T3" fmla="*/ 34 h 34"/>
                    <a:gd name="T4" fmla="*/ 31 w 52"/>
                    <a:gd name="T5" fmla="*/ 34 h 34"/>
                    <a:gd name="T6" fmla="*/ 52 w 52"/>
                    <a:gd name="T7" fmla="*/ 0 h 34"/>
                  </a:gdLst>
                  <a:ahLst/>
                  <a:cxnLst>
                    <a:cxn ang="0">
                      <a:pos x="T0" y="T1"/>
                    </a:cxn>
                    <a:cxn ang="0">
                      <a:pos x="T2" y="T3"/>
                    </a:cxn>
                    <a:cxn ang="0">
                      <a:pos x="T4" y="T5"/>
                    </a:cxn>
                    <a:cxn ang="0">
                      <a:pos x="T6" y="T7"/>
                    </a:cxn>
                  </a:cxnLst>
                  <a:rect l="0" t="0" r="r" b="b"/>
                  <a:pathLst>
                    <a:path w="52" h="34">
                      <a:moveTo>
                        <a:pt x="52" y="0"/>
                      </a:moveTo>
                      <a:cubicBezTo>
                        <a:pt x="31" y="4"/>
                        <a:pt x="12" y="16"/>
                        <a:pt x="0" y="34"/>
                      </a:cubicBezTo>
                      <a:cubicBezTo>
                        <a:pt x="31" y="34"/>
                        <a:pt x="31" y="34"/>
                        <a:pt x="31" y="34"/>
                      </a:cubicBezTo>
                      <a:cubicBezTo>
                        <a:pt x="38" y="20"/>
                        <a:pt x="46" y="8"/>
                        <a:pt x="52"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10">
                  <a:extLst>
                    <a:ext uri="{FF2B5EF4-FFF2-40B4-BE49-F238E27FC236}">
                      <a16:creationId xmlns:a16="http://schemas.microsoft.com/office/drawing/2014/main" xmlns="" id="{2C282CE7-51A3-4486-A09E-360F881874BC}"/>
                    </a:ext>
                  </a:extLst>
                </p:cNvPr>
                <p:cNvSpPr>
                  <a:spLocks/>
                </p:cNvSpPr>
                <p:nvPr/>
              </p:nvSpPr>
              <p:spPr bwMode="auto">
                <a:xfrm>
                  <a:off x="1844676" y="2381250"/>
                  <a:ext cx="176213" cy="133350"/>
                </a:xfrm>
                <a:custGeom>
                  <a:avLst/>
                  <a:gdLst>
                    <a:gd name="T0" fmla="*/ 41 w 41"/>
                    <a:gd name="T1" fmla="*/ 0 h 31"/>
                    <a:gd name="T2" fmla="*/ 8 w 41"/>
                    <a:gd name="T3" fmla="*/ 0 h 31"/>
                    <a:gd name="T4" fmla="*/ 0 w 41"/>
                    <a:gd name="T5" fmla="*/ 31 h 31"/>
                    <a:gd name="T6" fmla="*/ 34 w 41"/>
                    <a:gd name="T7" fmla="*/ 31 h 31"/>
                    <a:gd name="T8" fmla="*/ 41 w 41"/>
                    <a:gd name="T9" fmla="*/ 0 h 31"/>
                  </a:gdLst>
                  <a:ahLst/>
                  <a:cxnLst>
                    <a:cxn ang="0">
                      <a:pos x="T0" y="T1"/>
                    </a:cxn>
                    <a:cxn ang="0">
                      <a:pos x="T2" y="T3"/>
                    </a:cxn>
                    <a:cxn ang="0">
                      <a:pos x="T4" y="T5"/>
                    </a:cxn>
                    <a:cxn ang="0">
                      <a:pos x="T6" y="T7"/>
                    </a:cxn>
                    <a:cxn ang="0">
                      <a:pos x="T8" y="T9"/>
                    </a:cxn>
                  </a:cxnLst>
                  <a:rect l="0" t="0" r="r" b="b"/>
                  <a:pathLst>
                    <a:path w="41" h="31">
                      <a:moveTo>
                        <a:pt x="41" y="0"/>
                      </a:moveTo>
                      <a:cubicBezTo>
                        <a:pt x="8" y="0"/>
                        <a:pt x="8" y="0"/>
                        <a:pt x="8" y="0"/>
                      </a:cubicBezTo>
                      <a:cubicBezTo>
                        <a:pt x="3" y="10"/>
                        <a:pt x="0" y="20"/>
                        <a:pt x="0" y="31"/>
                      </a:cubicBezTo>
                      <a:cubicBezTo>
                        <a:pt x="34" y="31"/>
                        <a:pt x="34" y="31"/>
                        <a:pt x="34" y="31"/>
                      </a:cubicBezTo>
                      <a:cubicBezTo>
                        <a:pt x="35" y="21"/>
                        <a:pt x="37" y="11"/>
                        <a:pt x="41"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11">
                  <a:extLst>
                    <a:ext uri="{FF2B5EF4-FFF2-40B4-BE49-F238E27FC236}">
                      <a16:creationId xmlns:a16="http://schemas.microsoft.com/office/drawing/2014/main" xmlns="" id="{060E6E4F-EF92-4573-8AB0-DA3AFBEEB5B2}"/>
                    </a:ext>
                  </a:extLst>
                </p:cNvPr>
                <p:cNvSpPr>
                  <a:spLocks/>
                </p:cNvSpPr>
                <p:nvPr/>
              </p:nvSpPr>
              <p:spPr bwMode="auto">
                <a:xfrm>
                  <a:off x="2212976" y="2557463"/>
                  <a:ext cx="142875" cy="136525"/>
                </a:xfrm>
                <a:custGeom>
                  <a:avLst/>
                  <a:gdLst>
                    <a:gd name="T0" fmla="*/ 33 w 33"/>
                    <a:gd name="T1" fmla="*/ 0 h 32"/>
                    <a:gd name="T2" fmla="*/ 0 w 33"/>
                    <a:gd name="T3" fmla="*/ 0 h 32"/>
                    <a:gd name="T4" fmla="*/ 0 w 33"/>
                    <a:gd name="T5" fmla="*/ 32 h 32"/>
                    <a:gd name="T6" fmla="*/ 0 w 33"/>
                    <a:gd name="T7" fmla="*/ 1 h 32"/>
                    <a:gd name="T8" fmla="*/ 33 w 33"/>
                    <a:gd name="T9" fmla="*/ 1 h 32"/>
                    <a:gd name="T10" fmla="*/ 33 w 33"/>
                    <a:gd name="T11" fmla="*/ 0 h 32"/>
                  </a:gdLst>
                  <a:ahLst/>
                  <a:cxnLst>
                    <a:cxn ang="0">
                      <a:pos x="T0" y="T1"/>
                    </a:cxn>
                    <a:cxn ang="0">
                      <a:pos x="T2" y="T3"/>
                    </a:cxn>
                    <a:cxn ang="0">
                      <a:pos x="T4" y="T5"/>
                    </a:cxn>
                    <a:cxn ang="0">
                      <a:pos x="T6" y="T7"/>
                    </a:cxn>
                    <a:cxn ang="0">
                      <a:pos x="T8" y="T9"/>
                    </a:cxn>
                    <a:cxn ang="0">
                      <a:pos x="T10" y="T11"/>
                    </a:cxn>
                  </a:cxnLst>
                  <a:rect l="0" t="0" r="r" b="b"/>
                  <a:pathLst>
                    <a:path w="33" h="32">
                      <a:moveTo>
                        <a:pt x="33" y="0"/>
                      </a:moveTo>
                      <a:cubicBezTo>
                        <a:pt x="0" y="0"/>
                        <a:pt x="0" y="0"/>
                        <a:pt x="0" y="0"/>
                      </a:cubicBezTo>
                      <a:cubicBezTo>
                        <a:pt x="0" y="32"/>
                        <a:pt x="0" y="32"/>
                        <a:pt x="0" y="32"/>
                      </a:cubicBezTo>
                      <a:cubicBezTo>
                        <a:pt x="0" y="1"/>
                        <a:pt x="0" y="1"/>
                        <a:pt x="0" y="1"/>
                      </a:cubicBezTo>
                      <a:cubicBezTo>
                        <a:pt x="33" y="1"/>
                        <a:pt x="33" y="1"/>
                        <a:pt x="33" y="1"/>
                      </a:cubicBezTo>
                      <a:cubicBezTo>
                        <a:pt x="33" y="1"/>
                        <a:pt x="33" y="1"/>
                        <a:pt x="33"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12">
                  <a:extLst>
                    <a:ext uri="{FF2B5EF4-FFF2-40B4-BE49-F238E27FC236}">
                      <a16:creationId xmlns:a16="http://schemas.microsoft.com/office/drawing/2014/main" xmlns="" id="{8E893ABD-F035-4450-91AF-5EB27713A04E}"/>
                    </a:ext>
                  </a:extLst>
                </p:cNvPr>
                <p:cNvSpPr>
                  <a:spLocks/>
                </p:cNvSpPr>
                <p:nvPr/>
              </p:nvSpPr>
              <p:spPr bwMode="auto">
                <a:xfrm>
                  <a:off x="2212976" y="2381250"/>
                  <a:ext cx="142875" cy="133350"/>
                </a:xfrm>
                <a:custGeom>
                  <a:avLst/>
                  <a:gdLst>
                    <a:gd name="T0" fmla="*/ 25 w 33"/>
                    <a:gd name="T1" fmla="*/ 0 h 31"/>
                    <a:gd name="T2" fmla="*/ 0 w 33"/>
                    <a:gd name="T3" fmla="*/ 0 h 31"/>
                    <a:gd name="T4" fmla="*/ 0 w 33"/>
                    <a:gd name="T5" fmla="*/ 31 h 31"/>
                    <a:gd name="T6" fmla="*/ 0 w 33"/>
                    <a:gd name="T7" fmla="*/ 1 h 31"/>
                    <a:gd name="T8" fmla="*/ 25 w 33"/>
                    <a:gd name="T9" fmla="*/ 1 h 31"/>
                    <a:gd name="T10" fmla="*/ 33 w 33"/>
                    <a:gd name="T11" fmla="*/ 31 h 31"/>
                    <a:gd name="T12" fmla="*/ 33 w 33"/>
                    <a:gd name="T13" fmla="*/ 31 h 31"/>
                    <a:gd name="T14" fmla="*/ 25 w 33"/>
                    <a:gd name="T15" fmla="*/ 0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 h="31">
                      <a:moveTo>
                        <a:pt x="25" y="0"/>
                      </a:moveTo>
                      <a:cubicBezTo>
                        <a:pt x="0" y="0"/>
                        <a:pt x="0" y="0"/>
                        <a:pt x="0" y="0"/>
                      </a:cubicBezTo>
                      <a:cubicBezTo>
                        <a:pt x="0" y="31"/>
                        <a:pt x="0" y="31"/>
                        <a:pt x="0" y="31"/>
                      </a:cubicBezTo>
                      <a:cubicBezTo>
                        <a:pt x="0" y="1"/>
                        <a:pt x="0" y="1"/>
                        <a:pt x="0" y="1"/>
                      </a:cubicBezTo>
                      <a:cubicBezTo>
                        <a:pt x="25" y="1"/>
                        <a:pt x="25" y="1"/>
                        <a:pt x="25" y="1"/>
                      </a:cubicBezTo>
                      <a:cubicBezTo>
                        <a:pt x="30" y="11"/>
                        <a:pt x="32" y="22"/>
                        <a:pt x="33" y="31"/>
                      </a:cubicBezTo>
                      <a:cubicBezTo>
                        <a:pt x="33" y="31"/>
                        <a:pt x="33" y="31"/>
                        <a:pt x="33" y="31"/>
                      </a:cubicBezTo>
                      <a:cubicBezTo>
                        <a:pt x="32" y="21"/>
                        <a:pt x="30" y="11"/>
                        <a:pt x="25"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13">
                  <a:extLst>
                    <a:ext uri="{FF2B5EF4-FFF2-40B4-BE49-F238E27FC236}">
                      <a16:creationId xmlns:a16="http://schemas.microsoft.com/office/drawing/2014/main" xmlns="" id="{42B11BEE-BF45-47E5-BCDB-AF6FB793FEDA}"/>
                    </a:ext>
                  </a:extLst>
                </p:cNvPr>
                <p:cNvSpPr>
                  <a:spLocks/>
                </p:cNvSpPr>
                <p:nvPr/>
              </p:nvSpPr>
              <p:spPr bwMode="auto">
                <a:xfrm>
                  <a:off x="2212976" y="2205038"/>
                  <a:ext cx="90488" cy="133350"/>
                </a:xfrm>
                <a:custGeom>
                  <a:avLst/>
                  <a:gdLst>
                    <a:gd name="T0" fmla="*/ 0 w 21"/>
                    <a:gd name="T1" fmla="*/ 0 h 31"/>
                    <a:gd name="T2" fmla="*/ 0 w 21"/>
                    <a:gd name="T3" fmla="*/ 31 h 31"/>
                    <a:gd name="T4" fmla="*/ 0 w 21"/>
                    <a:gd name="T5" fmla="*/ 1 h 31"/>
                    <a:gd name="T6" fmla="*/ 20 w 21"/>
                    <a:gd name="T7" fmla="*/ 31 h 31"/>
                    <a:gd name="T8" fmla="*/ 21 w 21"/>
                    <a:gd name="T9" fmla="*/ 31 h 31"/>
                    <a:gd name="T10" fmla="*/ 0 w 21"/>
                    <a:gd name="T11" fmla="*/ 0 h 31"/>
                  </a:gdLst>
                  <a:ahLst/>
                  <a:cxnLst>
                    <a:cxn ang="0">
                      <a:pos x="T0" y="T1"/>
                    </a:cxn>
                    <a:cxn ang="0">
                      <a:pos x="T2" y="T3"/>
                    </a:cxn>
                    <a:cxn ang="0">
                      <a:pos x="T4" y="T5"/>
                    </a:cxn>
                    <a:cxn ang="0">
                      <a:pos x="T6" y="T7"/>
                    </a:cxn>
                    <a:cxn ang="0">
                      <a:pos x="T8" y="T9"/>
                    </a:cxn>
                    <a:cxn ang="0">
                      <a:pos x="T10" y="T11"/>
                    </a:cxn>
                  </a:cxnLst>
                  <a:rect l="0" t="0" r="r" b="b"/>
                  <a:pathLst>
                    <a:path w="21" h="31">
                      <a:moveTo>
                        <a:pt x="0" y="0"/>
                      </a:moveTo>
                      <a:cubicBezTo>
                        <a:pt x="0" y="31"/>
                        <a:pt x="0" y="31"/>
                        <a:pt x="0" y="31"/>
                      </a:cubicBezTo>
                      <a:cubicBezTo>
                        <a:pt x="0" y="1"/>
                        <a:pt x="0" y="1"/>
                        <a:pt x="0" y="1"/>
                      </a:cubicBezTo>
                      <a:cubicBezTo>
                        <a:pt x="6" y="8"/>
                        <a:pt x="14" y="18"/>
                        <a:pt x="20" y="31"/>
                      </a:cubicBezTo>
                      <a:cubicBezTo>
                        <a:pt x="21" y="31"/>
                        <a:pt x="21" y="31"/>
                        <a:pt x="21" y="31"/>
                      </a:cubicBezTo>
                      <a:cubicBezTo>
                        <a:pt x="14" y="18"/>
                        <a:pt x="6" y="7"/>
                        <a:pt x="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14">
                  <a:extLst>
                    <a:ext uri="{FF2B5EF4-FFF2-40B4-BE49-F238E27FC236}">
                      <a16:creationId xmlns:a16="http://schemas.microsoft.com/office/drawing/2014/main" xmlns="" id="{DCCF6D3A-906C-4A95-9E28-755DF0C2FFB6}"/>
                    </a:ext>
                  </a:extLst>
                </p:cNvPr>
                <p:cNvSpPr>
                  <a:spLocks/>
                </p:cNvSpPr>
                <p:nvPr/>
              </p:nvSpPr>
              <p:spPr bwMode="auto">
                <a:xfrm>
                  <a:off x="2260601" y="2192338"/>
                  <a:ext cx="223838" cy="146050"/>
                </a:xfrm>
                <a:custGeom>
                  <a:avLst/>
                  <a:gdLst>
                    <a:gd name="T0" fmla="*/ 0 w 52"/>
                    <a:gd name="T1" fmla="*/ 0 h 34"/>
                    <a:gd name="T2" fmla="*/ 0 w 52"/>
                    <a:gd name="T3" fmla="*/ 1 h 34"/>
                    <a:gd name="T4" fmla="*/ 52 w 52"/>
                    <a:gd name="T5" fmla="*/ 34 h 34"/>
                    <a:gd name="T6" fmla="*/ 52 w 52"/>
                    <a:gd name="T7" fmla="*/ 34 h 34"/>
                    <a:gd name="T8" fmla="*/ 0 w 52"/>
                    <a:gd name="T9" fmla="*/ 0 h 34"/>
                  </a:gdLst>
                  <a:ahLst/>
                  <a:cxnLst>
                    <a:cxn ang="0">
                      <a:pos x="T0" y="T1"/>
                    </a:cxn>
                    <a:cxn ang="0">
                      <a:pos x="T2" y="T3"/>
                    </a:cxn>
                    <a:cxn ang="0">
                      <a:pos x="T4" y="T5"/>
                    </a:cxn>
                    <a:cxn ang="0">
                      <a:pos x="T6" y="T7"/>
                    </a:cxn>
                    <a:cxn ang="0">
                      <a:pos x="T8" y="T9"/>
                    </a:cxn>
                  </a:cxnLst>
                  <a:rect l="0" t="0" r="r" b="b"/>
                  <a:pathLst>
                    <a:path w="52" h="34">
                      <a:moveTo>
                        <a:pt x="0" y="0"/>
                      </a:moveTo>
                      <a:cubicBezTo>
                        <a:pt x="0" y="0"/>
                        <a:pt x="0" y="0"/>
                        <a:pt x="0" y="1"/>
                      </a:cubicBezTo>
                      <a:cubicBezTo>
                        <a:pt x="21" y="5"/>
                        <a:pt x="40" y="17"/>
                        <a:pt x="52" y="34"/>
                      </a:cubicBezTo>
                      <a:cubicBezTo>
                        <a:pt x="52" y="34"/>
                        <a:pt x="52" y="34"/>
                        <a:pt x="52" y="34"/>
                      </a:cubicBezTo>
                      <a:cubicBezTo>
                        <a:pt x="40" y="16"/>
                        <a:pt x="21" y="4"/>
                        <a:pt x="0"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15">
                  <a:extLst>
                    <a:ext uri="{FF2B5EF4-FFF2-40B4-BE49-F238E27FC236}">
                      <a16:creationId xmlns:a16="http://schemas.microsoft.com/office/drawing/2014/main" xmlns="" id="{179CD22B-8963-44B5-8AFB-EF6F28B6542B}"/>
                    </a:ext>
                  </a:extLst>
                </p:cNvPr>
                <p:cNvSpPr>
                  <a:spLocks/>
                </p:cNvSpPr>
                <p:nvPr/>
              </p:nvSpPr>
              <p:spPr bwMode="auto">
                <a:xfrm>
                  <a:off x="2368551" y="2557463"/>
                  <a:ext cx="174625" cy="136525"/>
                </a:xfrm>
                <a:custGeom>
                  <a:avLst/>
                  <a:gdLst>
                    <a:gd name="T0" fmla="*/ 41 w 41"/>
                    <a:gd name="T1" fmla="*/ 0 h 32"/>
                    <a:gd name="T2" fmla="*/ 7 w 41"/>
                    <a:gd name="T3" fmla="*/ 0 h 32"/>
                    <a:gd name="T4" fmla="*/ 0 w 41"/>
                    <a:gd name="T5" fmla="*/ 32 h 32"/>
                    <a:gd name="T6" fmla="*/ 0 w 41"/>
                    <a:gd name="T7" fmla="*/ 32 h 32"/>
                    <a:gd name="T8" fmla="*/ 7 w 41"/>
                    <a:gd name="T9" fmla="*/ 1 h 32"/>
                    <a:gd name="T10" fmla="*/ 41 w 41"/>
                    <a:gd name="T11" fmla="*/ 1 h 32"/>
                    <a:gd name="T12" fmla="*/ 41 w 41"/>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41" h="32">
                      <a:moveTo>
                        <a:pt x="41" y="0"/>
                      </a:moveTo>
                      <a:cubicBezTo>
                        <a:pt x="7" y="0"/>
                        <a:pt x="7" y="0"/>
                        <a:pt x="7" y="0"/>
                      </a:cubicBezTo>
                      <a:cubicBezTo>
                        <a:pt x="6" y="11"/>
                        <a:pt x="4" y="21"/>
                        <a:pt x="0" y="32"/>
                      </a:cubicBezTo>
                      <a:cubicBezTo>
                        <a:pt x="0" y="32"/>
                        <a:pt x="0" y="32"/>
                        <a:pt x="0" y="32"/>
                      </a:cubicBezTo>
                      <a:cubicBezTo>
                        <a:pt x="4" y="21"/>
                        <a:pt x="6" y="11"/>
                        <a:pt x="7" y="1"/>
                      </a:cubicBezTo>
                      <a:cubicBezTo>
                        <a:pt x="41" y="1"/>
                        <a:pt x="41" y="1"/>
                        <a:pt x="41" y="1"/>
                      </a:cubicBezTo>
                      <a:cubicBezTo>
                        <a:pt x="41" y="1"/>
                        <a:pt x="41" y="1"/>
                        <a:pt x="41"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16">
                  <a:extLst>
                    <a:ext uri="{FF2B5EF4-FFF2-40B4-BE49-F238E27FC236}">
                      <a16:creationId xmlns:a16="http://schemas.microsoft.com/office/drawing/2014/main" xmlns="" id="{F870E88F-E393-4B65-A576-1698675978A6}"/>
                    </a:ext>
                  </a:extLst>
                </p:cNvPr>
                <p:cNvSpPr>
                  <a:spLocks/>
                </p:cNvSpPr>
                <p:nvPr/>
              </p:nvSpPr>
              <p:spPr bwMode="auto">
                <a:xfrm>
                  <a:off x="2368551" y="2381250"/>
                  <a:ext cx="174625" cy="133350"/>
                </a:xfrm>
                <a:custGeom>
                  <a:avLst/>
                  <a:gdLst>
                    <a:gd name="T0" fmla="*/ 33 w 41"/>
                    <a:gd name="T1" fmla="*/ 0 h 31"/>
                    <a:gd name="T2" fmla="*/ 0 w 41"/>
                    <a:gd name="T3" fmla="*/ 0 h 31"/>
                    <a:gd name="T4" fmla="*/ 0 w 41"/>
                    <a:gd name="T5" fmla="*/ 1 h 31"/>
                    <a:gd name="T6" fmla="*/ 33 w 41"/>
                    <a:gd name="T7" fmla="*/ 1 h 31"/>
                    <a:gd name="T8" fmla="*/ 41 w 41"/>
                    <a:gd name="T9" fmla="*/ 31 h 31"/>
                    <a:gd name="T10" fmla="*/ 41 w 41"/>
                    <a:gd name="T11" fmla="*/ 31 h 31"/>
                    <a:gd name="T12" fmla="*/ 33 w 41"/>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41" h="31">
                      <a:moveTo>
                        <a:pt x="33" y="0"/>
                      </a:moveTo>
                      <a:cubicBezTo>
                        <a:pt x="0" y="0"/>
                        <a:pt x="0" y="0"/>
                        <a:pt x="0" y="0"/>
                      </a:cubicBezTo>
                      <a:cubicBezTo>
                        <a:pt x="0" y="0"/>
                        <a:pt x="0" y="1"/>
                        <a:pt x="0" y="1"/>
                      </a:cubicBezTo>
                      <a:cubicBezTo>
                        <a:pt x="33" y="1"/>
                        <a:pt x="33" y="1"/>
                        <a:pt x="33" y="1"/>
                      </a:cubicBezTo>
                      <a:cubicBezTo>
                        <a:pt x="38" y="10"/>
                        <a:pt x="41" y="21"/>
                        <a:pt x="41" y="31"/>
                      </a:cubicBezTo>
                      <a:cubicBezTo>
                        <a:pt x="41" y="31"/>
                        <a:pt x="41" y="31"/>
                        <a:pt x="41" y="31"/>
                      </a:cubicBezTo>
                      <a:cubicBezTo>
                        <a:pt x="41" y="20"/>
                        <a:pt x="38" y="10"/>
                        <a:pt x="33"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17">
                  <a:extLst>
                    <a:ext uri="{FF2B5EF4-FFF2-40B4-BE49-F238E27FC236}">
                      <a16:creationId xmlns:a16="http://schemas.microsoft.com/office/drawing/2014/main" xmlns="" id="{789F16F2-03E4-41D4-8C93-E1C5A9A7F1E7}"/>
                    </a:ext>
                  </a:extLst>
                </p:cNvPr>
                <p:cNvSpPr>
                  <a:spLocks/>
                </p:cNvSpPr>
                <p:nvPr/>
              </p:nvSpPr>
              <p:spPr bwMode="auto">
                <a:xfrm>
                  <a:off x="2212976" y="2562225"/>
                  <a:ext cx="142875" cy="131763"/>
                </a:xfrm>
                <a:custGeom>
                  <a:avLst/>
                  <a:gdLst>
                    <a:gd name="T0" fmla="*/ 33 w 33"/>
                    <a:gd name="T1" fmla="*/ 0 h 31"/>
                    <a:gd name="T2" fmla="*/ 33 w 33"/>
                    <a:gd name="T3" fmla="*/ 0 h 31"/>
                    <a:gd name="T4" fmla="*/ 25 w 33"/>
                    <a:gd name="T5" fmla="*/ 31 h 31"/>
                    <a:gd name="T6" fmla="*/ 0 w 33"/>
                    <a:gd name="T7" fmla="*/ 31 h 31"/>
                    <a:gd name="T8" fmla="*/ 0 w 33"/>
                    <a:gd name="T9" fmla="*/ 31 h 31"/>
                    <a:gd name="T10" fmla="*/ 25 w 33"/>
                    <a:gd name="T11" fmla="*/ 31 h 31"/>
                    <a:gd name="T12" fmla="*/ 33 w 33"/>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3" h="31">
                      <a:moveTo>
                        <a:pt x="33" y="0"/>
                      </a:moveTo>
                      <a:cubicBezTo>
                        <a:pt x="33" y="0"/>
                        <a:pt x="33" y="0"/>
                        <a:pt x="33" y="0"/>
                      </a:cubicBezTo>
                      <a:cubicBezTo>
                        <a:pt x="32" y="10"/>
                        <a:pt x="30" y="20"/>
                        <a:pt x="25" y="31"/>
                      </a:cubicBezTo>
                      <a:cubicBezTo>
                        <a:pt x="0" y="31"/>
                        <a:pt x="0" y="31"/>
                        <a:pt x="0" y="31"/>
                      </a:cubicBezTo>
                      <a:cubicBezTo>
                        <a:pt x="0" y="31"/>
                        <a:pt x="0" y="31"/>
                        <a:pt x="0" y="31"/>
                      </a:cubicBezTo>
                      <a:cubicBezTo>
                        <a:pt x="25" y="31"/>
                        <a:pt x="25" y="31"/>
                        <a:pt x="25" y="31"/>
                      </a:cubicBezTo>
                      <a:cubicBezTo>
                        <a:pt x="30" y="21"/>
                        <a:pt x="32" y="10"/>
                        <a:pt x="33"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18">
                  <a:extLst>
                    <a:ext uri="{FF2B5EF4-FFF2-40B4-BE49-F238E27FC236}">
                      <a16:creationId xmlns:a16="http://schemas.microsoft.com/office/drawing/2014/main" xmlns="" id="{68C46E56-A60C-4068-A2E1-6C068BBBC148}"/>
                    </a:ext>
                  </a:extLst>
                </p:cNvPr>
                <p:cNvSpPr>
                  <a:spLocks/>
                </p:cNvSpPr>
                <p:nvPr/>
              </p:nvSpPr>
              <p:spPr bwMode="auto">
                <a:xfrm>
                  <a:off x="2212976" y="2562225"/>
                  <a:ext cx="142875" cy="131763"/>
                </a:xfrm>
                <a:custGeom>
                  <a:avLst/>
                  <a:gdLst>
                    <a:gd name="T0" fmla="*/ 33 w 33"/>
                    <a:gd name="T1" fmla="*/ 0 h 31"/>
                    <a:gd name="T2" fmla="*/ 0 w 33"/>
                    <a:gd name="T3" fmla="*/ 0 h 31"/>
                    <a:gd name="T4" fmla="*/ 0 w 33"/>
                    <a:gd name="T5" fmla="*/ 31 h 31"/>
                    <a:gd name="T6" fmla="*/ 25 w 33"/>
                    <a:gd name="T7" fmla="*/ 31 h 31"/>
                    <a:gd name="T8" fmla="*/ 33 w 33"/>
                    <a:gd name="T9" fmla="*/ 0 h 31"/>
                  </a:gdLst>
                  <a:ahLst/>
                  <a:cxnLst>
                    <a:cxn ang="0">
                      <a:pos x="T0" y="T1"/>
                    </a:cxn>
                    <a:cxn ang="0">
                      <a:pos x="T2" y="T3"/>
                    </a:cxn>
                    <a:cxn ang="0">
                      <a:pos x="T4" y="T5"/>
                    </a:cxn>
                    <a:cxn ang="0">
                      <a:pos x="T6" y="T7"/>
                    </a:cxn>
                    <a:cxn ang="0">
                      <a:pos x="T8" y="T9"/>
                    </a:cxn>
                  </a:cxnLst>
                  <a:rect l="0" t="0" r="r" b="b"/>
                  <a:pathLst>
                    <a:path w="33" h="31">
                      <a:moveTo>
                        <a:pt x="33" y="0"/>
                      </a:moveTo>
                      <a:cubicBezTo>
                        <a:pt x="0" y="0"/>
                        <a:pt x="0" y="0"/>
                        <a:pt x="0" y="0"/>
                      </a:cubicBezTo>
                      <a:cubicBezTo>
                        <a:pt x="0" y="31"/>
                        <a:pt x="0" y="31"/>
                        <a:pt x="0" y="31"/>
                      </a:cubicBezTo>
                      <a:cubicBezTo>
                        <a:pt x="25" y="31"/>
                        <a:pt x="25" y="31"/>
                        <a:pt x="25" y="31"/>
                      </a:cubicBezTo>
                      <a:cubicBezTo>
                        <a:pt x="30" y="20"/>
                        <a:pt x="32" y="10"/>
                        <a:pt x="33"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19">
                  <a:extLst>
                    <a:ext uri="{FF2B5EF4-FFF2-40B4-BE49-F238E27FC236}">
                      <a16:creationId xmlns:a16="http://schemas.microsoft.com/office/drawing/2014/main" xmlns="" id="{33EBF0DE-672A-4351-B2E6-FADE5D8B8D39}"/>
                    </a:ext>
                  </a:extLst>
                </p:cNvPr>
                <p:cNvSpPr>
                  <a:spLocks/>
                </p:cNvSpPr>
                <p:nvPr/>
              </p:nvSpPr>
              <p:spPr bwMode="auto">
                <a:xfrm>
                  <a:off x="2212976" y="2514600"/>
                  <a:ext cx="142875" cy="3175"/>
                </a:xfrm>
                <a:custGeom>
                  <a:avLst/>
                  <a:gdLst>
                    <a:gd name="T0" fmla="*/ 33 w 33"/>
                    <a:gd name="T1" fmla="*/ 0 h 1"/>
                    <a:gd name="T2" fmla="*/ 0 w 33"/>
                    <a:gd name="T3" fmla="*/ 0 h 1"/>
                    <a:gd name="T4" fmla="*/ 0 w 33"/>
                    <a:gd name="T5" fmla="*/ 1 h 1"/>
                    <a:gd name="T6" fmla="*/ 33 w 33"/>
                    <a:gd name="T7" fmla="*/ 1 h 1"/>
                    <a:gd name="T8" fmla="*/ 33 w 33"/>
                    <a:gd name="T9" fmla="*/ 0 h 1"/>
                  </a:gdLst>
                  <a:ahLst/>
                  <a:cxnLst>
                    <a:cxn ang="0">
                      <a:pos x="T0" y="T1"/>
                    </a:cxn>
                    <a:cxn ang="0">
                      <a:pos x="T2" y="T3"/>
                    </a:cxn>
                    <a:cxn ang="0">
                      <a:pos x="T4" y="T5"/>
                    </a:cxn>
                    <a:cxn ang="0">
                      <a:pos x="T6" y="T7"/>
                    </a:cxn>
                    <a:cxn ang="0">
                      <a:pos x="T8" y="T9"/>
                    </a:cxn>
                  </a:cxnLst>
                  <a:rect l="0" t="0" r="r" b="b"/>
                  <a:pathLst>
                    <a:path w="33" h="1">
                      <a:moveTo>
                        <a:pt x="33" y="0"/>
                      </a:moveTo>
                      <a:cubicBezTo>
                        <a:pt x="0" y="0"/>
                        <a:pt x="0" y="0"/>
                        <a:pt x="0" y="0"/>
                      </a:cubicBezTo>
                      <a:cubicBezTo>
                        <a:pt x="0" y="1"/>
                        <a:pt x="0" y="1"/>
                        <a:pt x="0" y="1"/>
                      </a:cubicBezTo>
                      <a:cubicBezTo>
                        <a:pt x="33" y="1"/>
                        <a:pt x="33" y="1"/>
                        <a:pt x="33" y="1"/>
                      </a:cubicBezTo>
                      <a:cubicBezTo>
                        <a:pt x="33" y="1"/>
                        <a:pt x="33" y="1"/>
                        <a:pt x="33"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20">
                  <a:extLst>
                    <a:ext uri="{FF2B5EF4-FFF2-40B4-BE49-F238E27FC236}">
                      <a16:creationId xmlns:a16="http://schemas.microsoft.com/office/drawing/2014/main" xmlns="" id="{D8FCB7AA-0F29-40F0-84AF-19217AFE17F1}"/>
                    </a:ext>
                  </a:extLst>
                </p:cNvPr>
                <p:cNvSpPr>
                  <a:spLocks/>
                </p:cNvSpPr>
                <p:nvPr/>
              </p:nvSpPr>
              <p:spPr bwMode="auto">
                <a:xfrm>
                  <a:off x="2212976" y="2386013"/>
                  <a:ext cx="142875" cy="128588"/>
                </a:xfrm>
                <a:custGeom>
                  <a:avLst/>
                  <a:gdLst>
                    <a:gd name="T0" fmla="*/ 25 w 33"/>
                    <a:gd name="T1" fmla="*/ 0 h 30"/>
                    <a:gd name="T2" fmla="*/ 0 w 33"/>
                    <a:gd name="T3" fmla="*/ 0 h 30"/>
                    <a:gd name="T4" fmla="*/ 0 w 33"/>
                    <a:gd name="T5" fmla="*/ 30 h 30"/>
                    <a:gd name="T6" fmla="*/ 33 w 33"/>
                    <a:gd name="T7" fmla="*/ 30 h 30"/>
                    <a:gd name="T8" fmla="*/ 25 w 33"/>
                    <a:gd name="T9" fmla="*/ 0 h 30"/>
                  </a:gdLst>
                  <a:ahLst/>
                  <a:cxnLst>
                    <a:cxn ang="0">
                      <a:pos x="T0" y="T1"/>
                    </a:cxn>
                    <a:cxn ang="0">
                      <a:pos x="T2" y="T3"/>
                    </a:cxn>
                    <a:cxn ang="0">
                      <a:pos x="T4" y="T5"/>
                    </a:cxn>
                    <a:cxn ang="0">
                      <a:pos x="T6" y="T7"/>
                    </a:cxn>
                    <a:cxn ang="0">
                      <a:pos x="T8" y="T9"/>
                    </a:cxn>
                  </a:cxnLst>
                  <a:rect l="0" t="0" r="r" b="b"/>
                  <a:pathLst>
                    <a:path w="33" h="30">
                      <a:moveTo>
                        <a:pt x="25" y="0"/>
                      </a:moveTo>
                      <a:cubicBezTo>
                        <a:pt x="0" y="0"/>
                        <a:pt x="0" y="0"/>
                        <a:pt x="0" y="0"/>
                      </a:cubicBezTo>
                      <a:cubicBezTo>
                        <a:pt x="0" y="30"/>
                        <a:pt x="0" y="30"/>
                        <a:pt x="0" y="30"/>
                      </a:cubicBezTo>
                      <a:cubicBezTo>
                        <a:pt x="33" y="30"/>
                        <a:pt x="33" y="30"/>
                        <a:pt x="33" y="30"/>
                      </a:cubicBezTo>
                      <a:cubicBezTo>
                        <a:pt x="32" y="21"/>
                        <a:pt x="30" y="10"/>
                        <a:pt x="25"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21">
                  <a:extLst>
                    <a:ext uri="{FF2B5EF4-FFF2-40B4-BE49-F238E27FC236}">
                      <a16:creationId xmlns:a16="http://schemas.microsoft.com/office/drawing/2014/main" xmlns="" id="{22A14098-CB3D-4528-BDC7-527329A3556B}"/>
                    </a:ext>
                  </a:extLst>
                </p:cNvPr>
                <p:cNvSpPr>
                  <a:spLocks/>
                </p:cNvSpPr>
                <p:nvPr/>
              </p:nvSpPr>
              <p:spPr bwMode="auto">
                <a:xfrm>
                  <a:off x="2212976" y="2338388"/>
                  <a:ext cx="90488" cy="4763"/>
                </a:xfrm>
                <a:custGeom>
                  <a:avLst/>
                  <a:gdLst>
                    <a:gd name="T0" fmla="*/ 20 w 21"/>
                    <a:gd name="T1" fmla="*/ 0 h 1"/>
                    <a:gd name="T2" fmla="*/ 0 w 21"/>
                    <a:gd name="T3" fmla="*/ 0 h 1"/>
                    <a:gd name="T4" fmla="*/ 0 w 21"/>
                    <a:gd name="T5" fmla="*/ 1 h 1"/>
                    <a:gd name="T6" fmla="*/ 21 w 21"/>
                    <a:gd name="T7" fmla="*/ 1 h 1"/>
                    <a:gd name="T8" fmla="*/ 20 w 21"/>
                    <a:gd name="T9" fmla="*/ 0 h 1"/>
                  </a:gdLst>
                  <a:ahLst/>
                  <a:cxnLst>
                    <a:cxn ang="0">
                      <a:pos x="T0" y="T1"/>
                    </a:cxn>
                    <a:cxn ang="0">
                      <a:pos x="T2" y="T3"/>
                    </a:cxn>
                    <a:cxn ang="0">
                      <a:pos x="T4" y="T5"/>
                    </a:cxn>
                    <a:cxn ang="0">
                      <a:pos x="T6" y="T7"/>
                    </a:cxn>
                    <a:cxn ang="0">
                      <a:pos x="T8" y="T9"/>
                    </a:cxn>
                  </a:cxnLst>
                  <a:rect l="0" t="0" r="r" b="b"/>
                  <a:pathLst>
                    <a:path w="21" h="1">
                      <a:moveTo>
                        <a:pt x="20" y="0"/>
                      </a:moveTo>
                      <a:cubicBezTo>
                        <a:pt x="0" y="0"/>
                        <a:pt x="0" y="0"/>
                        <a:pt x="0" y="0"/>
                      </a:cubicBezTo>
                      <a:cubicBezTo>
                        <a:pt x="0" y="1"/>
                        <a:pt x="0" y="1"/>
                        <a:pt x="0" y="1"/>
                      </a:cubicBezTo>
                      <a:cubicBezTo>
                        <a:pt x="21" y="1"/>
                        <a:pt x="21" y="1"/>
                        <a:pt x="21" y="1"/>
                      </a:cubicBezTo>
                      <a:cubicBezTo>
                        <a:pt x="21" y="1"/>
                        <a:pt x="21" y="0"/>
                        <a:pt x="20"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22">
                  <a:extLst>
                    <a:ext uri="{FF2B5EF4-FFF2-40B4-BE49-F238E27FC236}">
                      <a16:creationId xmlns:a16="http://schemas.microsoft.com/office/drawing/2014/main" xmlns="" id="{6F8EFEB8-FEBB-4174-9B68-1FC7144FB784}"/>
                    </a:ext>
                  </a:extLst>
                </p:cNvPr>
                <p:cNvSpPr>
                  <a:spLocks/>
                </p:cNvSpPr>
                <p:nvPr/>
              </p:nvSpPr>
              <p:spPr bwMode="auto">
                <a:xfrm>
                  <a:off x="2212976" y="2209800"/>
                  <a:ext cx="85725" cy="128588"/>
                </a:xfrm>
                <a:custGeom>
                  <a:avLst/>
                  <a:gdLst>
                    <a:gd name="T0" fmla="*/ 0 w 20"/>
                    <a:gd name="T1" fmla="*/ 0 h 30"/>
                    <a:gd name="T2" fmla="*/ 0 w 20"/>
                    <a:gd name="T3" fmla="*/ 30 h 30"/>
                    <a:gd name="T4" fmla="*/ 20 w 20"/>
                    <a:gd name="T5" fmla="*/ 30 h 30"/>
                    <a:gd name="T6" fmla="*/ 0 w 20"/>
                    <a:gd name="T7" fmla="*/ 0 h 30"/>
                  </a:gdLst>
                  <a:ahLst/>
                  <a:cxnLst>
                    <a:cxn ang="0">
                      <a:pos x="T0" y="T1"/>
                    </a:cxn>
                    <a:cxn ang="0">
                      <a:pos x="T2" y="T3"/>
                    </a:cxn>
                    <a:cxn ang="0">
                      <a:pos x="T4" y="T5"/>
                    </a:cxn>
                    <a:cxn ang="0">
                      <a:pos x="T6" y="T7"/>
                    </a:cxn>
                  </a:cxnLst>
                  <a:rect l="0" t="0" r="r" b="b"/>
                  <a:pathLst>
                    <a:path w="20" h="30">
                      <a:moveTo>
                        <a:pt x="0" y="0"/>
                      </a:moveTo>
                      <a:cubicBezTo>
                        <a:pt x="0" y="30"/>
                        <a:pt x="0" y="30"/>
                        <a:pt x="0" y="30"/>
                      </a:cubicBezTo>
                      <a:cubicBezTo>
                        <a:pt x="20" y="30"/>
                        <a:pt x="20" y="30"/>
                        <a:pt x="20" y="30"/>
                      </a:cubicBezTo>
                      <a:cubicBezTo>
                        <a:pt x="14" y="17"/>
                        <a:pt x="6" y="7"/>
                        <a:pt x="0"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23">
                  <a:extLst>
                    <a:ext uri="{FF2B5EF4-FFF2-40B4-BE49-F238E27FC236}">
                      <a16:creationId xmlns:a16="http://schemas.microsoft.com/office/drawing/2014/main" xmlns="" id="{3A706BE1-9961-4114-868D-DA0EB3FA0AE6}"/>
                    </a:ext>
                  </a:extLst>
                </p:cNvPr>
                <p:cNvSpPr>
                  <a:spLocks/>
                </p:cNvSpPr>
                <p:nvPr/>
              </p:nvSpPr>
              <p:spPr bwMode="auto">
                <a:xfrm>
                  <a:off x="2260601" y="2197100"/>
                  <a:ext cx="223838" cy="146050"/>
                </a:xfrm>
                <a:custGeom>
                  <a:avLst/>
                  <a:gdLst>
                    <a:gd name="T0" fmla="*/ 0 w 52"/>
                    <a:gd name="T1" fmla="*/ 0 h 34"/>
                    <a:gd name="T2" fmla="*/ 21 w 52"/>
                    <a:gd name="T3" fmla="*/ 34 h 34"/>
                    <a:gd name="T4" fmla="*/ 52 w 52"/>
                    <a:gd name="T5" fmla="*/ 34 h 34"/>
                    <a:gd name="T6" fmla="*/ 52 w 52"/>
                    <a:gd name="T7" fmla="*/ 33 h 34"/>
                    <a:gd name="T8" fmla="*/ 21 w 52"/>
                    <a:gd name="T9" fmla="*/ 33 h 34"/>
                    <a:gd name="T10" fmla="*/ 0 w 52"/>
                    <a:gd name="T11" fmla="*/ 0 h 34"/>
                    <a:gd name="T12" fmla="*/ 0 w 52"/>
                    <a:gd name="T13" fmla="*/ 0 h 34"/>
                  </a:gdLst>
                  <a:ahLst/>
                  <a:cxnLst>
                    <a:cxn ang="0">
                      <a:pos x="T0" y="T1"/>
                    </a:cxn>
                    <a:cxn ang="0">
                      <a:pos x="T2" y="T3"/>
                    </a:cxn>
                    <a:cxn ang="0">
                      <a:pos x="T4" y="T5"/>
                    </a:cxn>
                    <a:cxn ang="0">
                      <a:pos x="T6" y="T7"/>
                    </a:cxn>
                    <a:cxn ang="0">
                      <a:pos x="T8" y="T9"/>
                    </a:cxn>
                    <a:cxn ang="0">
                      <a:pos x="T10" y="T11"/>
                    </a:cxn>
                    <a:cxn ang="0">
                      <a:pos x="T12" y="T13"/>
                    </a:cxn>
                  </a:cxnLst>
                  <a:rect l="0" t="0" r="r" b="b"/>
                  <a:pathLst>
                    <a:path w="52" h="34">
                      <a:moveTo>
                        <a:pt x="0" y="0"/>
                      </a:moveTo>
                      <a:cubicBezTo>
                        <a:pt x="6" y="8"/>
                        <a:pt x="14" y="20"/>
                        <a:pt x="21" y="34"/>
                      </a:cubicBezTo>
                      <a:cubicBezTo>
                        <a:pt x="52" y="34"/>
                        <a:pt x="52" y="34"/>
                        <a:pt x="52" y="34"/>
                      </a:cubicBezTo>
                      <a:cubicBezTo>
                        <a:pt x="52" y="34"/>
                        <a:pt x="52" y="33"/>
                        <a:pt x="52" y="33"/>
                      </a:cubicBezTo>
                      <a:cubicBezTo>
                        <a:pt x="21" y="33"/>
                        <a:pt x="21" y="33"/>
                        <a:pt x="21" y="33"/>
                      </a:cubicBezTo>
                      <a:cubicBezTo>
                        <a:pt x="14" y="19"/>
                        <a:pt x="6" y="8"/>
                        <a:pt x="0" y="0"/>
                      </a:cubicBezTo>
                      <a:cubicBezTo>
                        <a:pt x="0" y="0"/>
                        <a:pt x="0" y="0"/>
                        <a:pt x="0"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24">
                  <a:extLst>
                    <a:ext uri="{FF2B5EF4-FFF2-40B4-BE49-F238E27FC236}">
                      <a16:creationId xmlns:a16="http://schemas.microsoft.com/office/drawing/2014/main" xmlns="" id="{EDDF195B-B0BB-41EB-91B5-4CC390851CE0}"/>
                    </a:ext>
                  </a:extLst>
                </p:cNvPr>
                <p:cNvSpPr>
                  <a:spLocks/>
                </p:cNvSpPr>
                <p:nvPr/>
              </p:nvSpPr>
              <p:spPr bwMode="auto">
                <a:xfrm>
                  <a:off x="2260601" y="2197100"/>
                  <a:ext cx="223838" cy="141288"/>
                </a:xfrm>
                <a:custGeom>
                  <a:avLst/>
                  <a:gdLst>
                    <a:gd name="T0" fmla="*/ 0 w 52"/>
                    <a:gd name="T1" fmla="*/ 0 h 33"/>
                    <a:gd name="T2" fmla="*/ 21 w 52"/>
                    <a:gd name="T3" fmla="*/ 33 h 33"/>
                    <a:gd name="T4" fmla="*/ 52 w 52"/>
                    <a:gd name="T5" fmla="*/ 33 h 33"/>
                    <a:gd name="T6" fmla="*/ 0 w 52"/>
                    <a:gd name="T7" fmla="*/ 0 h 33"/>
                  </a:gdLst>
                  <a:ahLst/>
                  <a:cxnLst>
                    <a:cxn ang="0">
                      <a:pos x="T0" y="T1"/>
                    </a:cxn>
                    <a:cxn ang="0">
                      <a:pos x="T2" y="T3"/>
                    </a:cxn>
                    <a:cxn ang="0">
                      <a:pos x="T4" y="T5"/>
                    </a:cxn>
                    <a:cxn ang="0">
                      <a:pos x="T6" y="T7"/>
                    </a:cxn>
                  </a:cxnLst>
                  <a:rect l="0" t="0" r="r" b="b"/>
                  <a:pathLst>
                    <a:path w="52" h="33">
                      <a:moveTo>
                        <a:pt x="0" y="0"/>
                      </a:moveTo>
                      <a:cubicBezTo>
                        <a:pt x="6" y="8"/>
                        <a:pt x="14" y="19"/>
                        <a:pt x="21" y="33"/>
                      </a:cubicBezTo>
                      <a:cubicBezTo>
                        <a:pt x="52" y="33"/>
                        <a:pt x="52" y="33"/>
                        <a:pt x="52" y="33"/>
                      </a:cubicBezTo>
                      <a:cubicBezTo>
                        <a:pt x="40" y="16"/>
                        <a:pt x="21" y="4"/>
                        <a:pt x="0"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25">
                  <a:extLst>
                    <a:ext uri="{FF2B5EF4-FFF2-40B4-BE49-F238E27FC236}">
                      <a16:creationId xmlns:a16="http://schemas.microsoft.com/office/drawing/2014/main" xmlns="" id="{ACB065DD-ACCA-458C-9699-F607F738D19D}"/>
                    </a:ext>
                  </a:extLst>
                </p:cNvPr>
                <p:cNvSpPr>
                  <a:spLocks/>
                </p:cNvSpPr>
                <p:nvPr/>
              </p:nvSpPr>
              <p:spPr bwMode="auto">
                <a:xfrm>
                  <a:off x="2368551" y="2562225"/>
                  <a:ext cx="174625" cy="131763"/>
                </a:xfrm>
                <a:custGeom>
                  <a:avLst/>
                  <a:gdLst>
                    <a:gd name="T0" fmla="*/ 41 w 41"/>
                    <a:gd name="T1" fmla="*/ 0 h 31"/>
                    <a:gd name="T2" fmla="*/ 41 w 41"/>
                    <a:gd name="T3" fmla="*/ 0 h 31"/>
                    <a:gd name="T4" fmla="*/ 33 w 41"/>
                    <a:gd name="T5" fmla="*/ 31 h 31"/>
                    <a:gd name="T6" fmla="*/ 0 w 41"/>
                    <a:gd name="T7" fmla="*/ 31 h 31"/>
                    <a:gd name="T8" fmla="*/ 0 w 41"/>
                    <a:gd name="T9" fmla="*/ 31 h 31"/>
                    <a:gd name="T10" fmla="*/ 33 w 41"/>
                    <a:gd name="T11" fmla="*/ 31 h 31"/>
                    <a:gd name="T12" fmla="*/ 41 w 41"/>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41" h="31">
                      <a:moveTo>
                        <a:pt x="41" y="0"/>
                      </a:moveTo>
                      <a:cubicBezTo>
                        <a:pt x="41" y="0"/>
                        <a:pt x="41" y="0"/>
                        <a:pt x="41" y="0"/>
                      </a:cubicBezTo>
                      <a:cubicBezTo>
                        <a:pt x="41" y="11"/>
                        <a:pt x="38" y="21"/>
                        <a:pt x="33" y="31"/>
                      </a:cubicBezTo>
                      <a:cubicBezTo>
                        <a:pt x="0" y="31"/>
                        <a:pt x="0" y="31"/>
                        <a:pt x="0" y="31"/>
                      </a:cubicBezTo>
                      <a:cubicBezTo>
                        <a:pt x="0" y="31"/>
                        <a:pt x="0" y="31"/>
                        <a:pt x="0" y="31"/>
                      </a:cubicBezTo>
                      <a:cubicBezTo>
                        <a:pt x="33" y="31"/>
                        <a:pt x="33" y="31"/>
                        <a:pt x="33" y="31"/>
                      </a:cubicBezTo>
                      <a:cubicBezTo>
                        <a:pt x="38" y="22"/>
                        <a:pt x="41" y="11"/>
                        <a:pt x="41"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26">
                  <a:extLst>
                    <a:ext uri="{FF2B5EF4-FFF2-40B4-BE49-F238E27FC236}">
                      <a16:creationId xmlns:a16="http://schemas.microsoft.com/office/drawing/2014/main" xmlns="" id="{88D8FA2F-3D7E-4628-AFD2-41BED6A31ADD}"/>
                    </a:ext>
                  </a:extLst>
                </p:cNvPr>
                <p:cNvSpPr>
                  <a:spLocks/>
                </p:cNvSpPr>
                <p:nvPr/>
              </p:nvSpPr>
              <p:spPr bwMode="auto">
                <a:xfrm>
                  <a:off x="2368551" y="2562225"/>
                  <a:ext cx="174625" cy="131763"/>
                </a:xfrm>
                <a:custGeom>
                  <a:avLst/>
                  <a:gdLst>
                    <a:gd name="T0" fmla="*/ 41 w 41"/>
                    <a:gd name="T1" fmla="*/ 0 h 31"/>
                    <a:gd name="T2" fmla="*/ 7 w 41"/>
                    <a:gd name="T3" fmla="*/ 0 h 31"/>
                    <a:gd name="T4" fmla="*/ 0 w 41"/>
                    <a:gd name="T5" fmla="*/ 31 h 31"/>
                    <a:gd name="T6" fmla="*/ 33 w 41"/>
                    <a:gd name="T7" fmla="*/ 31 h 31"/>
                    <a:gd name="T8" fmla="*/ 41 w 41"/>
                    <a:gd name="T9" fmla="*/ 0 h 31"/>
                  </a:gdLst>
                  <a:ahLst/>
                  <a:cxnLst>
                    <a:cxn ang="0">
                      <a:pos x="T0" y="T1"/>
                    </a:cxn>
                    <a:cxn ang="0">
                      <a:pos x="T2" y="T3"/>
                    </a:cxn>
                    <a:cxn ang="0">
                      <a:pos x="T4" y="T5"/>
                    </a:cxn>
                    <a:cxn ang="0">
                      <a:pos x="T6" y="T7"/>
                    </a:cxn>
                    <a:cxn ang="0">
                      <a:pos x="T8" y="T9"/>
                    </a:cxn>
                  </a:cxnLst>
                  <a:rect l="0" t="0" r="r" b="b"/>
                  <a:pathLst>
                    <a:path w="41" h="31">
                      <a:moveTo>
                        <a:pt x="41" y="0"/>
                      </a:moveTo>
                      <a:cubicBezTo>
                        <a:pt x="7" y="0"/>
                        <a:pt x="7" y="0"/>
                        <a:pt x="7" y="0"/>
                      </a:cubicBezTo>
                      <a:cubicBezTo>
                        <a:pt x="6" y="10"/>
                        <a:pt x="4" y="20"/>
                        <a:pt x="0" y="31"/>
                      </a:cubicBezTo>
                      <a:cubicBezTo>
                        <a:pt x="33" y="31"/>
                        <a:pt x="33" y="31"/>
                        <a:pt x="33" y="31"/>
                      </a:cubicBezTo>
                      <a:cubicBezTo>
                        <a:pt x="38" y="21"/>
                        <a:pt x="41" y="11"/>
                        <a:pt x="41"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27">
                  <a:extLst>
                    <a:ext uri="{FF2B5EF4-FFF2-40B4-BE49-F238E27FC236}">
                      <a16:creationId xmlns:a16="http://schemas.microsoft.com/office/drawing/2014/main" xmlns="" id="{DDCE9CC0-0EDF-43A6-A80C-81061FA5B2CF}"/>
                    </a:ext>
                  </a:extLst>
                </p:cNvPr>
                <p:cNvSpPr>
                  <a:spLocks/>
                </p:cNvSpPr>
                <p:nvPr/>
              </p:nvSpPr>
              <p:spPr bwMode="auto">
                <a:xfrm>
                  <a:off x="2368551" y="2386013"/>
                  <a:ext cx="174625" cy="131763"/>
                </a:xfrm>
                <a:custGeom>
                  <a:avLst/>
                  <a:gdLst>
                    <a:gd name="T0" fmla="*/ 0 w 41"/>
                    <a:gd name="T1" fmla="*/ 0 h 31"/>
                    <a:gd name="T2" fmla="*/ 0 w 41"/>
                    <a:gd name="T3" fmla="*/ 0 h 31"/>
                    <a:gd name="T4" fmla="*/ 7 w 41"/>
                    <a:gd name="T5" fmla="*/ 31 h 31"/>
                    <a:gd name="T6" fmla="*/ 41 w 41"/>
                    <a:gd name="T7" fmla="*/ 31 h 31"/>
                    <a:gd name="T8" fmla="*/ 41 w 41"/>
                    <a:gd name="T9" fmla="*/ 30 h 31"/>
                    <a:gd name="T10" fmla="*/ 7 w 41"/>
                    <a:gd name="T11" fmla="*/ 30 h 31"/>
                    <a:gd name="T12" fmla="*/ 0 w 41"/>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41" h="31">
                      <a:moveTo>
                        <a:pt x="0" y="0"/>
                      </a:moveTo>
                      <a:cubicBezTo>
                        <a:pt x="0" y="0"/>
                        <a:pt x="0" y="0"/>
                        <a:pt x="0" y="0"/>
                      </a:cubicBezTo>
                      <a:cubicBezTo>
                        <a:pt x="4" y="10"/>
                        <a:pt x="6" y="21"/>
                        <a:pt x="7" y="31"/>
                      </a:cubicBezTo>
                      <a:cubicBezTo>
                        <a:pt x="41" y="31"/>
                        <a:pt x="41" y="31"/>
                        <a:pt x="41" y="31"/>
                      </a:cubicBezTo>
                      <a:cubicBezTo>
                        <a:pt x="41" y="31"/>
                        <a:pt x="41" y="31"/>
                        <a:pt x="41" y="30"/>
                      </a:cubicBezTo>
                      <a:cubicBezTo>
                        <a:pt x="7" y="30"/>
                        <a:pt x="7" y="30"/>
                        <a:pt x="7" y="30"/>
                      </a:cubicBezTo>
                      <a:cubicBezTo>
                        <a:pt x="6" y="20"/>
                        <a:pt x="4" y="10"/>
                        <a:pt x="0"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28">
                  <a:extLst>
                    <a:ext uri="{FF2B5EF4-FFF2-40B4-BE49-F238E27FC236}">
                      <a16:creationId xmlns:a16="http://schemas.microsoft.com/office/drawing/2014/main" xmlns="" id="{D777E1F1-D803-4A75-B814-BF543C6EE752}"/>
                    </a:ext>
                  </a:extLst>
                </p:cNvPr>
                <p:cNvSpPr>
                  <a:spLocks/>
                </p:cNvSpPr>
                <p:nvPr/>
              </p:nvSpPr>
              <p:spPr bwMode="auto">
                <a:xfrm>
                  <a:off x="2368551" y="2386013"/>
                  <a:ext cx="174625" cy="128588"/>
                </a:xfrm>
                <a:custGeom>
                  <a:avLst/>
                  <a:gdLst>
                    <a:gd name="T0" fmla="*/ 33 w 41"/>
                    <a:gd name="T1" fmla="*/ 0 h 30"/>
                    <a:gd name="T2" fmla="*/ 0 w 41"/>
                    <a:gd name="T3" fmla="*/ 0 h 30"/>
                    <a:gd name="T4" fmla="*/ 7 w 41"/>
                    <a:gd name="T5" fmla="*/ 30 h 30"/>
                    <a:gd name="T6" fmla="*/ 41 w 41"/>
                    <a:gd name="T7" fmla="*/ 30 h 30"/>
                    <a:gd name="T8" fmla="*/ 33 w 41"/>
                    <a:gd name="T9" fmla="*/ 0 h 30"/>
                  </a:gdLst>
                  <a:ahLst/>
                  <a:cxnLst>
                    <a:cxn ang="0">
                      <a:pos x="T0" y="T1"/>
                    </a:cxn>
                    <a:cxn ang="0">
                      <a:pos x="T2" y="T3"/>
                    </a:cxn>
                    <a:cxn ang="0">
                      <a:pos x="T4" y="T5"/>
                    </a:cxn>
                    <a:cxn ang="0">
                      <a:pos x="T6" y="T7"/>
                    </a:cxn>
                    <a:cxn ang="0">
                      <a:pos x="T8" y="T9"/>
                    </a:cxn>
                  </a:cxnLst>
                  <a:rect l="0" t="0" r="r" b="b"/>
                  <a:pathLst>
                    <a:path w="41" h="30">
                      <a:moveTo>
                        <a:pt x="33" y="0"/>
                      </a:moveTo>
                      <a:cubicBezTo>
                        <a:pt x="0" y="0"/>
                        <a:pt x="0" y="0"/>
                        <a:pt x="0" y="0"/>
                      </a:cubicBezTo>
                      <a:cubicBezTo>
                        <a:pt x="4" y="10"/>
                        <a:pt x="6" y="20"/>
                        <a:pt x="7" y="30"/>
                      </a:cubicBezTo>
                      <a:cubicBezTo>
                        <a:pt x="41" y="30"/>
                        <a:pt x="41" y="30"/>
                        <a:pt x="41" y="30"/>
                      </a:cubicBezTo>
                      <a:cubicBezTo>
                        <a:pt x="41" y="20"/>
                        <a:pt x="38" y="9"/>
                        <a:pt x="33"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29">
                  <a:extLst>
                    <a:ext uri="{FF2B5EF4-FFF2-40B4-BE49-F238E27FC236}">
                      <a16:creationId xmlns:a16="http://schemas.microsoft.com/office/drawing/2014/main" xmlns="" id="{4C9C07EF-6D1E-428E-A8EE-178B6FB95CF4}"/>
                    </a:ext>
                  </a:extLst>
                </p:cNvPr>
                <p:cNvSpPr>
                  <a:spLocks noEditPoints="1"/>
                </p:cNvSpPr>
                <p:nvPr/>
              </p:nvSpPr>
              <p:spPr bwMode="auto">
                <a:xfrm>
                  <a:off x="2192338" y="2736850"/>
                  <a:ext cx="458788" cy="292100"/>
                </a:xfrm>
                <a:custGeom>
                  <a:avLst/>
                  <a:gdLst>
                    <a:gd name="T0" fmla="*/ 68 w 107"/>
                    <a:gd name="T1" fmla="*/ 28 h 68"/>
                    <a:gd name="T2" fmla="*/ 63 w 107"/>
                    <a:gd name="T3" fmla="*/ 23 h 68"/>
                    <a:gd name="T4" fmla="*/ 68 w 107"/>
                    <a:gd name="T5" fmla="*/ 18 h 68"/>
                    <a:gd name="T6" fmla="*/ 74 w 107"/>
                    <a:gd name="T7" fmla="*/ 23 h 68"/>
                    <a:gd name="T8" fmla="*/ 68 w 107"/>
                    <a:gd name="T9" fmla="*/ 28 h 68"/>
                    <a:gd name="T10" fmla="*/ 85 w 107"/>
                    <a:gd name="T11" fmla="*/ 28 h 68"/>
                    <a:gd name="T12" fmla="*/ 80 w 107"/>
                    <a:gd name="T13" fmla="*/ 23 h 68"/>
                    <a:gd name="T14" fmla="*/ 85 w 107"/>
                    <a:gd name="T15" fmla="*/ 18 h 68"/>
                    <a:gd name="T16" fmla="*/ 90 w 107"/>
                    <a:gd name="T17" fmla="*/ 23 h 68"/>
                    <a:gd name="T18" fmla="*/ 85 w 107"/>
                    <a:gd name="T19" fmla="*/ 28 h 68"/>
                    <a:gd name="T20" fmla="*/ 107 w 107"/>
                    <a:gd name="T21" fmla="*/ 0 h 68"/>
                    <a:gd name="T22" fmla="*/ 0 w 107"/>
                    <a:gd name="T23" fmla="*/ 0 h 68"/>
                    <a:gd name="T24" fmla="*/ 0 w 107"/>
                    <a:gd name="T25" fmla="*/ 68 h 68"/>
                    <a:gd name="T26" fmla="*/ 107 w 107"/>
                    <a:gd name="T27" fmla="*/ 68 h 68"/>
                    <a:gd name="T28" fmla="*/ 107 w 107"/>
                    <a:gd name="T29"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 h="68">
                      <a:moveTo>
                        <a:pt x="68" y="28"/>
                      </a:moveTo>
                      <a:cubicBezTo>
                        <a:pt x="65" y="28"/>
                        <a:pt x="63" y="26"/>
                        <a:pt x="63" y="23"/>
                      </a:cubicBezTo>
                      <a:cubicBezTo>
                        <a:pt x="63" y="20"/>
                        <a:pt x="65" y="18"/>
                        <a:pt x="68" y="18"/>
                      </a:cubicBezTo>
                      <a:cubicBezTo>
                        <a:pt x="71" y="18"/>
                        <a:pt x="74" y="20"/>
                        <a:pt x="74" y="23"/>
                      </a:cubicBezTo>
                      <a:cubicBezTo>
                        <a:pt x="74" y="26"/>
                        <a:pt x="71" y="28"/>
                        <a:pt x="68" y="28"/>
                      </a:cubicBezTo>
                      <a:moveTo>
                        <a:pt x="85" y="28"/>
                      </a:moveTo>
                      <a:cubicBezTo>
                        <a:pt x="82" y="28"/>
                        <a:pt x="80" y="26"/>
                        <a:pt x="80" y="23"/>
                      </a:cubicBezTo>
                      <a:cubicBezTo>
                        <a:pt x="80" y="20"/>
                        <a:pt x="82" y="18"/>
                        <a:pt x="85" y="18"/>
                      </a:cubicBezTo>
                      <a:cubicBezTo>
                        <a:pt x="88" y="18"/>
                        <a:pt x="90" y="20"/>
                        <a:pt x="90" y="23"/>
                      </a:cubicBezTo>
                      <a:cubicBezTo>
                        <a:pt x="90" y="26"/>
                        <a:pt x="88" y="28"/>
                        <a:pt x="85" y="28"/>
                      </a:cubicBezTo>
                      <a:moveTo>
                        <a:pt x="107" y="0"/>
                      </a:moveTo>
                      <a:cubicBezTo>
                        <a:pt x="0" y="0"/>
                        <a:pt x="0" y="0"/>
                        <a:pt x="0" y="0"/>
                      </a:cubicBezTo>
                      <a:cubicBezTo>
                        <a:pt x="0" y="68"/>
                        <a:pt x="0" y="68"/>
                        <a:pt x="0" y="68"/>
                      </a:cubicBezTo>
                      <a:cubicBezTo>
                        <a:pt x="107" y="68"/>
                        <a:pt x="107" y="68"/>
                        <a:pt x="107" y="68"/>
                      </a:cubicBezTo>
                      <a:cubicBezTo>
                        <a:pt x="107" y="0"/>
                        <a:pt x="107" y="0"/>
                        <a:pt x="107"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Rectangle 30">
                  <a:extLst>
                    <a:ext uri="{FF2B5EF4-FFF2-40B4-BE49-F238E27FC236}">
                      <a16:creationId xmlns:a16="http://schemas.microsoft.com/office/drawing/2014/main" xmlns="" id="{4B1AFF6A-C53E-493C-8063-914BBA9EDEDE}"/>
                    </a:ext>
                  </a:extLst>
                </p:cNvPr>
                <p:cNvSpPr>
                  <a:spLocks noChangeArrowheads="1"/>
                </p:cNvSpPr>
                <p:nvPr/>
              </p:nvSpPr>
              <p:spPr bwMode="auto">
                <a:xfrm>
                  <a:off x="1892301" y="2797175"/>
                  <a:ext cx="42863" cy="171450"/>
                </a:xfrm>
                <a:prstGeom prst="rect">
                  <a:avLst/>
                </a:prstGeom>
                <a:solidFill>
                  <a:srgbClr val="C0181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Rectangle 31">
                  <a:extLst>
                    <a:ext uri="{FF2B5EF4-FFF2-40B4-BE49-F238E27FC236}">
                      <a16:creationId xmlns:a16="http://schemas.microsoft.com/office/drawing/2014/main" xmlns="" id="{8F36199A-0F71-41CD-8F2C-06F57220B1B7}"/>
                    </a:ext>
                  </a:extLst>
                </p:cNvPr>
                <p:cNvSpPr>
                  <a:spLocks noChangeArrowheads="1"/>
                </p:cNvSpPr>
                <p:nvPr/>
              </p:nvSpPr>
              <p:spPr bwMode="auto">
                <a:xfrm>
                  <a:off x="1806576" y="2797175"/>
                  <a:ext cx="42863" cy="171450"/>
                </a:xfrm>
                <a:prstGeom prst="rect">
                  <a:avLst/>
                </a:prstGeom>
                <a:solidFill>
                  <a:srgbClr val="C0181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Rectangle 32">
                  <a:extLst>
                    <a:ext uri="{FF2B5EF4-FFF2-40B4-BE49-F238E27FC236}">
                      <a16:creationId xmlns:a16="http://schemas.microsoft.com/office/drawing/2014/main" xmlns="" id="{4F9C20D6-9DDE-497F-BDB1-DF2E91731BCC}"/>
                    </a:ext>
                  </a:extLst>
                </p:cNvPr>
                <p:cNvSpPr>
                  <a:spLocks noChangeArrowheads="1"/>
                </p:cNvSpPr>
                <p:nvPr/>
              </p:nvSpPr>
              <p:spPr bwMode="auto">
                <a:xfrm>
                  <a:off x="1973263" y="2797175"/>
                  <a:ext cx="47625" cy="171450"/>
                </a:xfrm>
                <a:prstGeom prst="rect">
                  <a:avLst/>
                </a:prstGeom>
                <a:solidFill>
                  <a:srgbClr val="C0181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33">
                  <a:extLst>
                    <a:ext uri="{FF2B5EF4-FFF2-40B4-BE49-F238E27FC236}">
                      <a16:creationId xmlns:a16="http://schemas.microsoft.com/office/drawing/2014/main" xmlns="" id="{11A9A7C5-C949-4DD8-83CA-F900E9618FB9}"/>
                    </a:ext>
                  </a:extLst>
                </p:cNvPr>
                <p:cNvSpPr>
                  <a:spLocks noEditPoints="1"/>
                </p:cNvSpPr>
                <p:nvPr/>
              </p:nvSpPr>
              <p:spPr bwMode="auto">
                <a:xfrm>
                  <a:off x="1690688" y="2144713"/>
                  <a:ext cx="1008063" cy="931863"/>
                </a:xfrm>
                <a:custGeom>
                  <a:avLst/>
                  <a:gdLst>
                    <a:gd name="T0" fmla="*/ 204 w 235"/>
                    <a:gd name="T1" fmla="*/ 123 h 217"/>
                    <a:gd name="T2" fmla="*/ 207 w 235"/>
                    <a:gd name="T3" fmla="*/ 108 h 217"/>
                    <a:gd name="T4" fmla="*/ 205 w 235"/>
                    <a:gd name="T5" fmla="*/ 67 h 217"/>
                    <a:gd name="T6" fmla="*/ 186 w 235"/>
                    <a:gd name="T7" fmla="*/ 32 h 217"/>
                    <a:gd name="T8" fmla="*/ 153 w 235"/>
                    <a:gd name="T9" fmla="*/ 8 h 217"/>
                    <a:gd name="T10" fmla="*/ 114 w 235"/>
                    <a:gd name="T11" fmla="*/ 1 h 217"/>
                    <a:gd name="T12" fmla="*/ 40 w 235"/>
                    <a:gd name="T13" fmla="*/ 43 h 217"/>
                    <a:gd name="T14" fmla="*/ 0 w 235"/>
                    <a:gd name="T15" fmla="*/ 128 h 217"/>
                    <a:gd name="T16" fmla="*/ 235 w 235"/>
                    <a:gd name="T17" fmla="*/ 217 h 217"/>
                    <a:gd name="T18" fmla="*/ 202 w 235"/>
                    <a:gd name="T19" fmla="*/ 128 h 217"/>
                    <a:gd name="T20" fmla="*/ 199 w 235"/>
                    <a:gd name="T21" fmla="*/ 87 h 217"/>
                    <a:gd name="T22" fmla="*/ 158 w 235"/>
                    <a:gd name="T23" fmla="*/ 56 h 217"/>
                    <a:gd name="T24" fmla="*/ 199 w 235"/>
                    <a:gd name="T25" fmla="*/ 97 h 217"/>
                    <a:gd name="T26" fmla="*/ 158 w 235"/>
                    <a:gd name="T27" fmla="*/ 128 h 217"/>
                    <a:gd name="T28" fmla="*/ 199 w 235"/>
                    <a:gd name="T29" fmla="*/ 97 h 217"/>
                    <a:gd name="T30" fmla="*/ 154 w 235"/>
                    <a:gd name="T31" fmla="*/ 46 h 217"/>
                    <a:gd name="T32" fmla="*/ 185 w 235"/>
                    <a:gd name="T33" fmla="*/ 46 h 217"/>
                    <a:gd name="T34" fmla="*/ 143 w 235"/>
                    <a:gd name="T35" fmla="*/ 46 h 217"/>
                    <a:gd name="T36" fmla="*/ 122 w 235"/>
                    <a:gd name="T37" fmla="*/ 15 h 217"/>
                    <a:gd name="T38" fmla="*/ 147 w 235"/>
                    <a:gd name="T39" fmla="*/ 56 h 217"/>
                    <a:gd name="T40" fmla="*/ 122 w 235"/>
                    <a:gd name="T41" fmla="*/ 87 h 217"/>
                    <a:gd name="T42" fmla="*/ 122 w 235"/>
                    <a:gd name="T43" fmla="*/ 97 h 217"/>
                    <a:gd name="T44" fmla="*/ 147 w 235"/>
                    <a:gd name="T45" fmla="*/ 128 h 217"/>
                    <a:gd name="T46" fmla="*/ 122 w 235"/>
                    <a:gd name="T47" fmla="*/ 97 h 217"/>
                    <a:gd name="T48" fmla="*/ 88 w 235"/>
                    <a:gd name="T49" fmla="*/ 56 h 217"/>
                    <a:gd name="T50" fmla="*/ 112 w 235"/>
                    <a:gd name="T51" fmla="*/ 87 h 217"/>
                    <a:gd name="T52" fmla="*/ 112 w 235"/>
                    <a:gd name="T53" fmla="*/ 97 h 217"/>
                    <a:gd name="T54" fmla="*/ 87 w 235"/>
                    <a:gd name="T55" fmla="*/ 128 h 217"/>
                    <a:gd name="T56" fmla="*/ 112 w 235"/>
                    <a:gd name="T57" fmla="*/ 97 h 217"/>
                    <a:gd name="T58" fmla="*/ 112 w 235"/>
                    <a:gd name="T59" fmla="*/ 15 h 217"/>
                    <a:gd name="T60" fmla="*/ 92 w 235"/>
                    <a:gd name="T61" fmla="*/ 46 h 217"/>
                    <a:gd name="T62" fmla="*/ 81 w 235"/>
                    <a:gd name="T63" fmla="*/ 46 h 217"/>
                    <a:gd name="T64" fmla="*/ 102 w 235"/>
                    <a:gd name="T65" fmla="*/ 12 h 217"/>
                    <a:gd name="T66" fmla="*/ 77 w 235"/>
                    <a:gd name="T67" fmla="*/ 56 h 217"/>
                    <a:gd name="T68" fmla="*/ 36 w 235"/>
                    <a:gd name="T69" fmla="*/ 87 h 217"/>
                    <a:gd name="T70" fmla="*/ 70 w 235"/>
                    <a:gd name="T71" fmla="*/ 97 h 217"/>
                    <a:gd name="T72" fmla="*/ 44 w 235"/>
                    <a:gd name="T73" fmla="*/ 128 h 217"/>
                    <a:gd name="T74" fmla="*/ 70 w 235"/>
                    <a:gd name="T75" fmla="*/ 97 h 217"/>
                    <a:gd name="T76" fmla="*/ 11 w 235"/>
                    <a:gd name="T77" fmla="*/ 206 h 217"/>
                    <a:gd name="T78" fmla="*/ 224 w 235"/>
                    <a:gd name="T79" fmla="*/ 138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5" h="217">
                      <a:moveTo>
                        <a:pt x="202" y="128"/>
                      </a:moveTo>
                      <a:cubicBezTo>
                        <a:pt x="202" y="128"/>
                        <a:pt x="204" y="124"/>
                        <a:pt x="204" y="123"/>
                      </a:cubicBezTo>
                      <a:cubicBezTo>
                        <a:pt x="204" y="122"/>
                        <a:pt x="205" y="120"/>
                        <a:pt x="205" y="118"/>
                      </a:cubicBezTo>
                      <a:cubicBezTo>
                        <a:pt x="206" y="115"/>
                        <a:pt x="207" y="112"/>
                        <a:pt x="207" y="108"/>
                      </a:cubicBezTo>
                      <a:cubicBezTo>
                        <a:pt x="209" y="101"/>
                        <a:pt x="209" y="95"/>
                        <a:pt x="208" y="88"/>
                      </a:cubicBezTo>
                      <a:cubicBezTo>
                        <a:pt x="208" y="81"/>
                        <a:pt x="207" y="74"/>
                        <a:pt x="205" y="67"/>
                      </a:cubicBezTo>
                      <a:cubicBezTo>
                        <a:pt x="203" y="61"/>
                        <a:pt x="201" y="54"/>
                        <a:pt x="198" y="48"/>
                      </a:cubicBezTo>
                      <a:cubicBezTo>
                        <a:pt x="195" y="42"/>
                        <a:pt x="191" y="37"/>
                        <a:pt x="186" y="32"/>
                      </a:cubicBezTo>
                      <a:cubicBezTo>
                        <a:pt x="182" y="27"/>
                        <a:pt x="177" y="22"/>
                        <a:pt x="171" y="18"/>
                      </a:cubicBezTo>
                      <a:cubicBezTo>
                        <a:pt x="166" y="14"/>
                        <a:pt x="160" y="11"/>
                        <a:pt x="153" y="8"/>
                      </a:cubicBezTo>
                      <a:cubicBezTo>
                        <a:pt x="147" y="6"/>
                        <a:pt x="141" y="4"/>
                        <a:pt x="134" y="2"/>
                      </a:cubicBezTo>
                      <a:cubicBezTo>
                        <a:pt x="127" y="1"/>
                        <a:pt x="121" y="0"/>
                        <a:pt x="114" y="1"/>
                      </a:cubicBezTo>
                      <a:cubicBezTo>
                        <a:pt x="113" y="1"/>
                        <a:pt x="113" y="1"/>
                        <a:pt x="113" y="1"/>
                      </a:cubicBezTo>
                      <a:cubicBezTo>
                        <a:pt x="84" y="2"/>
                        <a:pt x="56" y="19"/>
                        <a:pt x="40" y="43"/>
                      </a:cubicBezTo>
                      <a:cubicBezTo>
                        <a:pt x="24" y="68"/>
                        <a:pt x="22" y="101"/>
                        <a:pt x="33" y="128"/>
                      </a:cubicBezTo>
                      <a:cubicBezTo>
                        <a:pt x="22" y="128"/>
                        <a:pt x="11" y="128"/>
                        <a:pt x="0" y="128"/>
                      </a:cubicBezTo>
                      <a:cubicBezTo>
                        <a:pt x="0" y="158"/>
                        <a:pt x="0" y="187"/>
                        <a:pt x="0" y="217"/>
                      </a:cubicBezTo>
                      <a:cubicBezTo>
                        <a:pt x="78" y="217"/>
                        <a:pt x="157" y="217"/>
                        <a:pt x="235" y="217"/>
                      </a:cubicBezTo>
                      <a:cubicBezTo>
                        <a:pt x="235" y="187"/>
                        <a:pt x="235" y="158"/>
                        <a:pt x="235" y="128"/>
                      </a:cubicBezTo>
                      <a:cubicBezTo>
                        <a:pt x="224" y="128"/>
                        <a:pt x="213" y="128"/>
                        <a:pt x="202" y="128"/>
                      </a:cubicBezTo>
                      <a:close/>
                      <a:moveTo>
                        <a:pt x="191" y="56"/>
                      </a:moveTo>
                      <a:cubicBezTo>
                        <a:pt x="196" y="66"/>
                        <a:pt x="199" y="76"/>
                        <a:pt x="199" y="87"/>
                      </a:cubicBezTo>
                      <a:cubicBezTo>
                        <a:pt x="165" y="87"/>
                        <a:pt x="165" y="87"/>
                        <a:pt x="165" y="87"/>
                      </a:cubicBezTo>
                      <a:cubicBezTo>
                        <a:pt x="164" y="77"/>
                        <a:pt x="162" y="66"/>
                        <a:pt x="158" y="56"/>
                      </a:cubicBezTo>
                      <a:lnTo>
                        <a:pt x="191" y="56"/>
                      </a:lnTo>
                      <a:close/>
                      <a:moveTo>
                        <a:pt x="199" y="97"/>
                      </a:moveTo>
                      <a:cubicBezTo>
                        <a:pt x="199" y="108"/>
                        <a:pt x="196" y="118"/>
                        <a:pt x="191" y="128"/>
                      </a:cubicBezTo>
                      <a:cubicBezTo>
                        <a:pt x="158" y="128"/>
                        <a:pt x="158" y="128"/>
                        <a:pt x="158" y="128"/>
                      </a:cubicBezTo>
                      <a:cubicBezTo>
                        <a:pt x="162" y="118"/>
                        <a:pt x="164" y="107"/>
                        <a:pt x="165" y="97"/>
                      </a:cubicBezTo>
                      <a:lnTo>
                        <a:pt x="199" y="97"/>
                      </a:lnTo>
                      <a:close/>
                      <a:moveTo>
                        <a:pt x="185" y="46"/>
                      </a:moveTo>
                      <a:cubicBezTo>
                        <a:pt x="154" y="46"/>
                        <a:pt x="154" y="46"/>
                        <a:pt x="154" y="46"/>
                      </a:cubicBezTo>
                      <a:cubicBezTo>
                        <a:pt x="147" y="32"/>
                        <a:pt x="139" y="20"/>
                        <a:pt x="133" y="12"/>
                      </a:cubicBezTo>
                      <a:cubicBezTo>
                        <a:pt x="154" y="16"/>
                        <a:pt x="173" y="28"/>
                        <a:pt x="185" y="46"/>
                      </a:cubicBezTo>
                      <a:close/>
                      <a:moveTo>
                        <a:pt x="122" y="15"/>
                      </a:moveTo>
                      <a:cubicBezTo>
                        <a:pt x="128" y="22"/>
                        <a:pt x="136" y="33"/>
                        <a:pt x="143" y="46"/>
                      </a:cubicBezTo>
                      <a:cubicBezTo>
                        <a:pt x="122" y="46"/>
                        <a:pt x="122" y="46"/>
                        <a:pt x="122" y="46"/>
                      </a:cubicBezTo>
                      <a:lnTo>
                        <a:pt x="122" y="15"/>
                      </a:lnTo>
                      <a:close/>
                      <a:moveTo>
                        <a:pt x="122" y="56"/>
                      </a:moveTo>
                      <a:cubicBezTo>
                        <a:pt x="147" y="56"/>
                        <a:pt x="147" y="56"/>
                        <a:pt x="147" y="56"/>
                      </a:cubicBezTo>
                      <a:cubicBezTo>
                        <a:pt x="152" y="67"/>
                        <a:pt x="154" y="77"/>
                        <a:pt x="155" y="87"/>
                      </a:cubicBezTo>
                      <a:cubicBezTo>
                        <a:pt x="122" y="87"/>
                        <a:pt x="122" y="87"/>
                        <a:pt x="122" y="87"/>
                      </a:cubicBezTo>
                      <a:lnTo>
                        <a:pt x="122" y="56"/>
                      </a:lnTo>
                      <a:close/>
                      <a:moveTo>
                        <a:pt x="122" y="97"/>
                      </a:moveTo>
                      <a:cubicBezTo>
                        <a:pt x="155" y="97"/>
                        <a:pt x="155" y="97"/>
                        <a:pt x="155" y="97"/>
                      </a:cubicBezTo>
                      <a:cubicBezTo>
                        <a:pt x="154" y="107"/>
                        <a:pt x="152" y="117"/>
                        <a:pt x="147" y="128"/>
                      </a:cubicBezTo>
                      <a:cubicBezTo>
                        <a:pt x="122" y="128"/>
                        <a:pt x="122" y="128"/>
                        <a:pt x="122" y="128"/>
                      </a:cubicBezTo>
                      <a:lnTo>
                        <a:pt x="122" y="97"/>
                      </a:lnTo>
                      <a:close/>
                      <a:moveTo>
                        <a:pt x="80" y="87"/>
                      </a:moveTo>
                      <a:cubicBezTo>
                        <a:pt x="81" y="77"/>
                        <a:pt x="83" y="67"/>
                        <a:pt x="88" y="56"/>
                      </a:cubicBezTo>
                      <a:cubicBezTo>
                        <a:pt x="112" y="56"/>
                        <a:pt x="112" y="56"/>
                        <a:pt x="112" y="56"/>
                      </a:cubicBezTo>
                      <a:cubicBezTo>
                        <a:pt x="112" y="87"/>
                        <a:pt x="112" y="87"/>
                        <a:pt x="112" y="87"/>
                      </a:cubicBezTo>
                      <a:lnTo>
                        <a:pt x="80" y="87"/>
                      </a:lnTo>
                      <a:close/>
                      <a:moveTo>
                        <a:pt x="112" y="97"/>
                      </a:moveTo>
                      <a:cubicBezTo>
                        <a:pt x="112" y="128"/>
                        <a:pt x="112" y="128"/>
                        <a:pt x="112" y="128"/>
                      </a:cubicBezTo>
                      <a:cubicBezTo>
                        <a:pt x="87" y="128"/>
                        <a:pt x="87" y="128"/>
                        <a:pt x="87" y="128"/>
                      </a:cubicBezTo>
                      <a:cubicBezTo>
                        <a:pt x="83" y="117"/>
                        <a:pt x="81" y="107"/>
                        <a:pt x="80" y="97"/>
                      </a:cubicBezTo>
                      <a:lnTo>
                        <a:pt x="112" y="97"/>
                      </a:lnTo>
                      <a:close/>
                      <a:moveTo>
                        <a:pt x="92" y="46"/>
                      </a:moveTo>
                      <a:cubicBezTo>
                        <a:pt x="99" y="33"/>
                        <a:pt x="107" y="22"/>
                        <a:pt x="112" y="15"/>
                      </a:cubicBezTo>
                      <a:cubicBezTo>
                        <a:pt x="112" y="46"/>
                        <a:pt x="112" y="46"/>
                        <a:pt x="112" y="46"/>
                      </a:cubicBezTo>
                      <a:lnTo>
                        <a:pt x="92" y="46"/>
                      </a:lnTo>
                      <a:close/>
                      <a:moveTo>
                        <a:pt x="102" y="12"/>
                      </a:moveTo>
                      <a:cubicBezTo>
                        <a:pt x="96" y="20"/>
                        <a:pt x="88" y="32"/>
                        <a:pt x="81" y="46"/>
                      </a:cubicBezTo>
                      <a:cubicBezTo>
                        <a:pt x="50" y="46"/>
                        <a:pt x="50" y="46"/>
                        <a:pt x="50" y="46"/>
                      </a:cubicBezTo>
                      <a:cubicBezTo>
                        <a:pt x="62" y="28"/>
                        <a:pt x="81" y="16"/>
                        <a:pt x="102" y="12"/>
                      </a:cubicBezTo>
                      <a:close/>
                      <a:moveTo>
                        <a:pt x="44" y="56"/>
                      </a:moveTo>
                      <a:cubicBezTo>
                        <a:pt x="77" y="56"/>
                        <a:pt x="77" y="56"/>
                        <a:pt x="77" y="56"/>
                      </a:cubicBezTo>
                      <a:cubicBezTo>
                        <a:pt x="73" y="66"/>
                        <a:pt x="71" y="77"/>
                        <a:pt x="70" y="87"/>
                      </a:cubicBezTo>
                      <a:cubicBezTo>
                        <a:pt x="36" y="87"/>
                        <a:pt x="36" y="87"/>
                        <a:pt x="36" y="87"/>
                      </a:cubicBezTo>
                      <a:cubicBezTo>
                        <a:pt x="36" y="76"/>
                        <a:pt x="39" y="66"/>
                        <a:pt x="44" y="56"/>
                      </a:cubicBezTo>
                      <a:close/>
                      <a:moveTo>
                        <a:pt x="70" y="97"/>
                      </a:moveTo>
                      <a:cubicBezTo>
                        <a:pt x="71" y="107"/>
                        <a:pt x="73" y="118"/>
                        <a:pt x="77" y="128"/>
                      </a:cubicBezTo>
                      <a:cubicBezTo>
                        <a:pt x="44" y="128"/>
                        <a:pt x="44" y="128"/>
                        <a:pt x="44" y="128"/>
                      </a:cubicBezTo>
                      <a:cubicBezTo>
                        <a:pt x="39" y="118"/>
                        <a:pt x="36" y="108"/>
                        <a:pt x="36" y="97"/>
                      </a:cubicBezTo>
                      <a:lnTo>
                        <a:pt x="70" y="97"/>
                      </a:lnTo>
                      <a:close/>
                      <a:moveTo>
                        <a:pt x="224" y="206"/>
                      </a:moveTo>
                      <a:cubicBezTo>
                        <a:pt x="11" y="206"/>
                        <a:pt x="11" y="206"/>
                        <a:pt x="11" y="206"/>
                      </a:cubicBezTo>
                      <a:cubicBezTo>
                        <a:pt x="11" y="138"/>
                        <a:pt x="11" y="138"/>
                        <a:pt x="11" y="138"/>
                      </a:cubicBezTo>
                      <a:cubicBezTo>
                        <a:pt x="224" y="138"/>
                        <a:pt x="224" y="138"/>
                        <a:pt x="224" y="138"/>
                      </a:cubicBezTo>
                      <a:lnTo>
                        <a:pt x="224" y="206"/>
                      </a:lnTo>
                      <a:close/>
                    </a:path>
                  </a:pathLst>
                </a:custGeom>
                <a:solidFill>
                  <a:srgbClr val="5356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5" name="Oval 34">
                  <a:extLst>
                    <a:ext uri="{FF2B5EF4-FFF2-40B4-BE49-F238E27FC236}">
                      <a16:creationId xmlns:a16="http://schemas.microsoft.com/office/drawing/2014/main" xmlns="" id="{61ECC443-E1EB-41D0-8311-8C3C42F7A5F9}"/>
                    </a:ext>
                  </a:extLst>
                </p:cNvPr>
                <p:cNvSpPr>
                  <a:spLocks noChangeArrowheads="1"/>
                </p:cNvSpPr>
                <p:nvPr/>
              </p:nvSpPr>
              <p:spPr bwMode="auto">
                <a:xfrm>
                  <a:off x="2462213" y="2814638"/>
                  <a:ext cx="47625" cy="42863"/>
                </a:xfrm>
                <a:prstGeom prst="ellipse">
                  <a:avLst/>
                </a:pr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Oval 35">
                  <a:extLst>
                    <a:ext uri="{FF2B5EF4-FFF2-40B4-BE49-F238E27FC236}">
                      <a16:creationId xmlns:a16="http://schemas.microsoft.com/office/drawing/2014/main" xmlns="" id="{A18173FE-A446-4D7E-A571-F00459BCCF5D}"/>
                    </a:ext>
                  </a:extLst>
                </p:cNvPr>
                <p:cNvSpPr>
                  <a:spLocks noChangeArrowheads="1"/>
                </p:cNvSpPr>
                <p:nvPr/>
              </p:nvSpPr>
              <p:spPr bwMode="auto">
                <a:xfrm>
                  <a:off x="2535238" y="2814638"/>
                  <a:ext cx="42863" cy="42863"/>
                </a:xfrm>
                <a:prstGeom prst="ellipse">
                  <a:avLst/>
                </a:pr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sp>
        <p:nvSpPr>
          <p:cNvPr id="170" name="Freeform: Shape 169">
            <a:extLst>
              <a:ext uri="{FF2B5EF4-FFF2-40B4-BE49-F238E27FC236}">
                <a16:creationId xmlns:a16="http://schemas.microsoft.com/office/drawing/2014/main" xmlns="" id="{BC06465E-5D0E-4A75-A743-8131748B2BAB}"/>
              </a:ext>
            </a:extLst>
          </p:cNvPr>
          <p:cNvSpPr/>
          <p:nvPr/>
        </p:nvSpPr>
        <p:spPr>
          <a:xfrm flipH="1">
            <a:off x="5288281" y="1123950"/>
            <a:ext cx="45719" cy="3787775"/>
          </a:xfrm>
          <a:custGeom>
            <a:avLst/>
            <a:gdLst>
              <a:gd name="connsiteX0" fmla="*/ 0 w 0"/>
              <a:gd name="connsiteY0" fmla="*/ 0 h 3847070"/>
              <a:gd name="connsiteX1" fmla="*/ 0 w 0"/>
              <a:gd name="connsiteY1" fmla="*/ 3847070 h 3847070"/>
            </a:gdLst>
            <a:ahLst/>
            <a:cxnLst>
              <a:cxn ang="0">
                <a:pos x="connsiteX0" y="connsiteY0"/>
              </a:cxn>
              <a:cxn ang="0">
                <a:pos x="connsiteX1" y="connsiteY1"/>
              </a:cxn>
            </a:cxnLst>
            <a:rect l="l" t="t" r="r" b="b"/>
            <a:pathLst>
              <a:path h="3847070">
                <a:moveTo>
                  <a:pt x="0" y="0"/>
                </a:moveTo>
                <a:lnTo>
                  <a:pt x="0" y="3847070"/>
                </a:lnTo>
              </a:path>
            </a:pathLst>
          </a:custGeom>
          <a:noFill/>
          <a:ln w="12700">
            <a:solidFill>
              <a:srgbClr val="B1BABF"/>
            </a:solidFill>
            <a:prstDash val="sysDot"/>
            <a:headEnd type="oval" w="sm" len="sm"/>
          </a:ln>
        </p:spPr>
        <p:txBody>
          <a:bodyPr rtlCol="0" anchor="ctr"/>
          <a:lstStyle/>
          <a:p>
            <a:pPr algn="ctr"/>
            <a:endParaRPr lang="en-US"/>
          </a:p>
        </p:txBody>
      </p:sp>
      <p:grpSp>
        <p:nvGrpSpPr>
          <p:cNvPr id="175" name="Group 174">
            <a:extLst>
              <a:ext uri="{FF2B5EF4-FFF2-40B4-BE49-F238E27FC236}">
                <a16:creationId xmlns:a16="http://schemas.microsoft.com/office/drawing/2014/main" xmlns="" id="{17646862-9706-45DA-A829-D0F32E69F956}"/>
              </a:ext>
            </a:extLst>
          </p:cNvPr>
          <p:cNvGrpSpPr/>
          <p:nvPr/>
        </p:nvGrpSpPr>
        <p:grpSpPr>
          <a:xfrm>
            <a:off x="2852473" y="1153625"/>
            <a:ext cx="1932428" cy="1547926"/>
            <a:chOff x="2976043" y="1153625"/>
            <a:chExt cx="1932428" cy="1547926"/>
          </a:xfrm>
        </p:grpSpPr>
        <p:grpSp>
          <p:nvGrpSpPr>
            <p:cNvPr id="104" name="Group 103">
              <a:extLst>
                <a:ext uri="{FF2B5EF4-FFF2-40B4-BE49-F238E27FC236}">
                  <a16:creationId xmlns:a16="http://schemas.microsoft.com/office/drawing/2014/main" xmlns="" id="{75FAAE18-A91C-4708-B570-0BCA8C2534EB}"/>
                </a:ext>
              </a:extLst>
            </p:cNvPr>
            <p:cNvGrpSpPr/>
            <p:nvPr/>
          </p:nvGrpSpPr>
          <p:grpSpPr>
            <a:xfrm>
              <a:off x="3200185" y="1220231"/>
              <a:ext cx="1708286" cy="1055133"/>
              <a:chOff x="2313216" y="1163527"/>
              <a:chExt cx="1905213" cy="1176766"/>
            </a:xfrm>
          </p:grpSpPr>
          <p:grpSp>
            <p:nvGrpSpPr>
              <p:cNvPr id="98" name="Group 97">
                <a:extLst>
                  <a:ext uri="{FF2B5EF4-FFF2-40B4-BE49-F238E27FC236}">
                    <a16:creationId xmlns:a16="http://schemas.microsoft.com/office/drawing/2014/main" xmlns="" id="{5C5BC168-413E-4E41-91F4-1E8915B255CC}"/>
                  </a:ext>
                </a:extLst>
              </p:cNvPr>
              <p:cNvGrpSpPr/>
              <p:nvPr/>
            </p:nvGrpSpPr>
            <p:grpSpPr>
              <a:xfrm>
                <a:off x="2313216" y="1163527"/>
                <a:ext cx="1905213" cy="1176766"/>
                <a:chOff x="5545514" y="595892"/>
                <a:chExt cx="1905213" cy="1176766"/>
              </a:xfrm>
            </p:grpSpPr>
            <p:sp>
              <p:nvSpPr>
                <p:cNvPr id="101" name="Freeform 163">
                  <a:extLst>
                    <a:ext uri="{FF2B5EF4-FFF2-40B4-BE49-F238E27FC236}">
                      <a16:creationId xmlns:a16="http://schemas.microsoft.com/office/drawing/2014/main" xmlns="" id="{FA7047C5-4BC1-477A-94FE-C24AB6C2BE30}"/>
                    </a:ext>
                  </a:extLst>
                </p:cNvPr>
                <p:cNvSpPr>
                  <a:spLocks noChangeAspect="1"/>
                </p:cNvSpPr>
                <p:nvPr/>
              </p:nvSpPr>
              <p:spPr bwMode="auto">
                <a:xfrm>
                  <a:off x="5545514" y="595892"/>
                  <a:ext cx="1905213" cy="1176766"/>
                </a:xfrm>
                <a:custGeom>
                  <a:avLst/>
                  <a:gdLst>
                    <a:gd name="T0" fmla="*/ 103 w 684"/>
                    <a:gd name="T1" fmla="*/ 191 h 377"/>
                    <a:gd name="T2" fmla="*/ 1 w 684"/>
                    <a:gd name="T3" fmla="*/ 274 h 377"/>
                    <a:gd name="T4" fmla="*/ 23 w 684"/>
                    <a:gd name="T5" fmla="*/ 342 h 377"/>
                    <a:gd name="T6" fmla="*/ 128 w 684"/>
                    <a:gd name="T7" fmla="*/ 377 h 377"/>
                    <a:gd name="T8" fmla="*/ 128 w 684"/>
                    <a:gd name="T9" fmla="*/ 377 h 377"/>
                    <a:gd name="T10" fmla="*/ 139 w 684"/>
                    <a:gd name="T11" fmla="*/ 377 h 377"/>
                    <a:gd name="T12" fmla="*/ 141 w 684"/>
                    <a:gd name="T13" fmla="*/ 377 h 377"/>
                    <a:gd name="T14" fmla="*/ 525 w 684"/>
                    <a:gd name="T15" fmla="*/ 377 h 377"/>
                    <a:gd name="T16" fmla="*/ 532 w 684"/>
                    <a:gd name="T17" fmla="*/ 377 h 377"/>
                    <a:gd name="T18" fmla="*/ 683 w 684"/>
                    <a:gd name="T19" fmla="*/ 254 h 377"/>
                    <a:gd name="T20" fmla="*/ 576 w 684"/>
                    <a:gd name="T21" fmla="*/ 131 h 377"/>
                    <a:gd name="T22" fmla="*/ 562 w 684"/>
                    <a:gd name="T23" fmla="*/ 130 h 377"/>
                    <a:gd name="T24" fmla="*/ 560 w 684"/>
                    <a:gd name="T25" fmla="*/ 117 h 377"/>
                    <a:gd name="T26" fmla="*/ 426 w 684"/>
                    <a:gd name="T27" fmla="*/ 1 h 377"/>
                    <a:gd name="T28" fmla="*/ 408 w 684"/>
                    <a:gd name="T29" fmla="*/ 0 h 377"/>
                    <a:gd name="T30" fmla="*/ 272 w 684"/>
                    <a:gd name="T31" fmla="*/ 88 h 377"/>
                    <a:gd name="T32" fmla="*/ 260 w 684"/>
                    <a:gd name="T33" fmla="*/ 107 h 377"/>
                    <a:gd name="T34" fmla="*/ 248 w 684"/>
                    <a:gd name="T35" fmla="*/ 103 h 377"/>
                    <a:gd name="T36" fmla="*/ 211 w 684"/>
                    <a:gd name="T37" fmla="*/ 99 h 377"/>
                    <a:gd name="T38" fmla="*/ 126 w 684"/>
                    <a:gd name="T39" fmla="*/ 176 h 377"/>
                    <a:gd name="T40" fmla="*/ 124 w 684"/>
                    <a:gd name="T41" fmla="*/ 192 h 377"/>
                    <a:gd name="T42" fmla="*/ 107 w 684"/>
                    <a:gd name="T43" fmla="*/ 191 h 377"/>
                    <a:gd name="T44" fmla="*/ 103 w 684"/>
                    <a:gd name="T45" fmla="*/ 191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84" h="377">
                      <a:moveTo>
                        <a:pt x="103" y="191"/>
                      </a:moveTo>
                      <a:cubicBezTo>
                        <a:pt x="73" y="191"/>
                        <a:pt x="5" y="199"/>
                        <a:pt x="1" y="274"/>
                      </a:cubicBezTo>
                      <a:cubicBezTo>
                        <a:pt x="0" y="303"/>
                        <a:pt x="7" y="325"/>
                        <a:pt x="23" y="342"/>
                      </a:cubicBezTo>
                      <a:cubicBezTo>
                        <a:pt x="53" y="374"/>
                        <a:pt x="106" y="377"/>
                        <a:pt x="128" y="377"/>
                      </a:cubicBezTo>
                      <a:cubicBezTo>
                        <a:pt x="128" y="377"/>
                        <a:pt x="128" y="377"/>
                        <a:pt x="128" y="377"/>
                      </a:cubicBezTo>
                      <a:cubicBezTo>
                        <a:pt x="135" y="377"/>
                        <a:pt x="139" y="377"/>
                        <a:pt x="139" y="377"/>
                      </a:cubicBezTo>
                      <a:cubicBezTo>
                        <a:pt x="141" y="377"/>
                        <a:pt x="141" y="377"/>
                        <a:pt x="141" y="377"/>
                      </a:cubicBezTo>
                      <a:cubicBezTo>
                        <a:pt x="525" y="377"/>
                        <a:pt x="525" y="377"/>
                        <a:pt x="525" y="377"/>
                      </a:cubicBezTo>
                      <a:cubicBezTo>
                        <a:pt x="526" y="377"/>
                        <a:pt x="528" y="377"/>
                        <a:pt x="532" y="377"/>
                      </a:cubicBezTo>
                      <a:cubicBezTo>
                        <a:pt x="567" y="377"/>
                        <a:pt x="683" y="368"/>
                        <a:pt x="683" y="254"/>
                      </a:cubicBezTo>
                      <a:cubicBezTo>
                        <a:pt x="683" y="248"/>
                        <a:pt x="684" y="136"/>
                        <a:pt x="576" y="131"/>
                      </a:cubicBezTo>
                      <a:cubicBezTo>
                        <a:pt x="562" y="130"/>
                        <a:pt x="562" y="130"/>
                        <a:pt x="562" y="130"/>
                      </a:cubicBezTo>
                      <a:cubicBezTo>
                        <a:pt x="560" y="117"/>
                        <a:pt x="560" y="117"/>
                        <a:pt x="560" y="117"/>
                      </a:cubicBezTo>
                      <a:cubicBezTo>
                        <a:pt x="559" y="113"/>
                        <a:pt x="534" y="8"/>
                        <a:pt x="426" y="1"/>
                      </a:cubicBezTo>
                      <a:cubicBezTo>
                        <a:pt x="420" y="0"/>
                        <a:pt x="414" y="0"/>
                        <a:pt x="408" y="0"/>
                      </a:cubicBezTo>
                      <a:cubicBezTo>
                        <a:pt x="327" y="0"/>
                        <a:pt x="304" y="37"/>
                        <a:pt x="272" y="88"/>
                      </a:cubicBezTo>
                      <a:cubicBezTo>
                        <a:pt x="260" y="107"/>
                        <a:pt x="260" y="107"/>
                        <a:pt x="260" y="107"/>
                      </a:cubicBezTo>
                      <a:cubicBezTo>
                        <a:pt x="248" y="103"/>
                        <a:pt x="248" y="103"/>
                        <a:pt x="248" y="103"/>
                      </a:cubicBezTo>
                      <a:cubicBezTo>
                        <a:pt x="247" y="103"/>
                        <a:pt x="232" y="99"/>
                        <a:pt x="211" y="99"/>
                      </a:cubicBezTo>
                      <a:cubicBezTo>
                        <a:pt x="161" y="99"/>
                        <a:pt x="132" y="125"/>
                        <a:pt x="126" y="176"/>
                      </a:cubicBezTo>
                      <a:cubicBezTo>
                        <a:pt x="124" y="192"/>
                        <a:pt x="124" y="192"/>
                        <a:pt x="124" y="192"/>
                      </a:cubicBezTo>
                      <a:cubicBezTo>
                        <a:pt x="107" y="191"/>
                        <a:pt x="107" y="191"/>
                        <a:pt x="107" y="191"/>
                      </a:cubicBezTo>
                      <a:cubicBezTo>
                        <a:pt x="107" y="191"/>
                        <a:pt x="105" y="191"/>
                        <a:pt x="103" y="191"/>
                      </a:cubicBezTo>
                      <a:close/>
                    </a:path>
                  </a:pathLst>
                </a:custGeom>
                <a:solidFill>
                  <a:srgbClr val="C01818"/>
                </a:solidFill>
                <a:ln w="9525" cap="flat" cmpd="sng" algn="ctr">
                  <a:no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0"/>
                    </a:spcBef>
                    <a:spcAft>
                      <a:spcPct val="0"/>
                    </a:spcAft>
                  </a:pPr>
                  <a:endParaRPr kumimoji="1" lang="en-US" sz="2400" dirty="0">
                    <a:ea typeface="New MingLiu" charset="-120"/>
                  </a:endParaRPr>
                </a:p>
              </p:txBody>
            </p:sp>
            <p:sp>
              <p:nvSpPr>
                <p:cNvPr id="100" name="Freeform 5">
                  <a:extLst>
                    <a:ext uri="{FF2B5EF4-FFF2-40B4-BE49-F238E27FC236}">
                      <a16:creationId xmlns:a16="http://schemas.microsoft.com/office/drawing/2014/main" xmlns="" id="{B57A6155-B426-451F-BC59-05E93D4223AF}"/>
                    </a:ext>
                  </a:extLst>
                </p:cNvPr>
                <p:cNvSpPr>
                  <a:spLocks noEditPoints="1"/>
                </p:cNvSpPr>
                <p:nvPr/>
              </p:nvSpPr>
              <p:spPr bwMode="auto">
                <a:xfrm>
                  <a:off x="6504903" y="852514"/>
                  <a:ext cx="356361" cy="409556"/>
                </a:xfrm>
                <a:custGeom>
                  <a:avLst/>
                  <a:gdLst>
                    <a:gd name="T0" fmla="*/ 723 w 1447"/>
                    <a:gd name="T1" fmla="*/ 1336 h 1663"/>
                    <a:gd name="T2" fmla="*/ 723 w 1447"/>
                    <a:gd name="T3" fmla="*/ 1663 h 1663"/>
                    <a:gd name="T4" fmla="*/ 0 w 1447"/>
                    <a:gd name="T5" fmla="*/ 1328 h 1663"/>
                    <a:gd name="T6" fmla="*/ 0 w 1447"/>
                    <a:gd name="T7" fmla="*/ 0 h 1663"/>
                    <a:gd name="T8" fmla="*/ 723 w 1447"/>
                    <a:gd name="T9" fmla="*/ 334 h 1663"/>
                    <a:gd name="T10" fmla="*/ 723 w 1447"/>
                    <a:gd name="T11" fmla="*/ 661 h 1663"/>
                    <a:gd name="T12" fmla="*/ 297 w 1447"/>
                    <a:gd name="T13" fmla="*/ 463 h 1663"/>
                    <a:gd name="T14" fmla="*/ 297 w 1447"/>
                    <a:gd name="T15" fmla="*/ 1140 h 1663"/>
                    <a:gd name="T16" fmla="*/ 723 w 1447"/>
                    <a:gd name="T17" fmla="*/ 1336 h 1663"/>
                    <a:gd name="T18" fmla="*/ 723 w 1447"/>
                    <a:gd name="T19" fmla="*/ 1336 h 1663"/>
                    <a:gd name="T20" fmla="*/ 723 w 1447"/>
                    <a:gd name="T21" fmla="*/ 1663 h 1663"/>
                    <a:gd name="T22" fmla="*/ 1447 w 1447"/>
                    <a:gd name="T23" fmla="*/ 1328 h 1663"/>
                    <a:gd name="T24" fmla="*/ 1447 w 1447"/>
                    <a:gd name="T25" fmla="*/ 0 h 1663"/>
                    <a:gd name="T26" fmla="*/ 723 w 1447"/>
                    <a:gd name="T27" fmla="*/ 334 h 1663"/>
                    <a:gd name="T28" fmla="*/ 723 w 1447"/>
                    <a:gd name="T29" fmla="*/ 661 h 1663"/>
                    <a:gd name="T30" fmla="*/ 1149 w 1447"/>
                    <a:gd name="T31" fmla="*/ 463 h 1663"/>
                    <a:gd name="T32" fmla="*/ 1149 w 1447"/>
                    <a:gd name="T33" fmla="*/ 1140 h 1663"/>
                    <a:gd name="T34" fmla="*/ 723 w 1447"/>
                    <a:gd name="T35" fmla="*/ 1336 h 16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7" h="1663">
                      <a:moveTo>
                        <a:pt x="723" y="1336"/>
                      </a:moveTo>
                      <a:lnTo>
                        <a:pt x="723" y="1663"/>
                      </a:lnTo>
                      <a:lnTo>
                        <a:pt x="0" y="1328"/>
                      </a:lnTo>
                      <a:lnTo>
                        <a:pt x="0" y="0"/>
                      </a:lnTo>
                      <a:lnTo>
                        <a:pt x="723" y="334"/>
                      </a:lnTo>
                      <a:lnTo>
                        <a:pt x="723" y="661"/>
                      </a:lnTo>
                      <a:lnTo>
                        <a:pt x="297" y="463"/>
                      </a:lnTo>
                      <a:lnTo>
                        <a:pt x="297" y="1140"/>
                      </a:lnTo>
                      <a:lnTo>
                        <a:pt x="723" y="1336"/>
                      </a:lnTo>
                      <a:close/>
                      <a:moveTo>
                        <a:pt x="723" y="1336"/>
                      </a:moveTo>
                      <a:lnTo>
                        <a:pt x="723" y="1663"/>
                      </a:lnTo>
                      <a:lnTo>
                        <a:pt x="1447" y="1328"/>
                      </a:lnTo>
                      <a:lnTo>
                        <a:pt x="1447" y="0"/>
                      </a:lnTo>
                      <a:lnTo>
                        <a:pt x="723" y="334"/>
                      </a:lnTo>
                      <a:lnTo>
                        <a:pt x="723" y="661"/>
                      </a:lnTo>
                      <a:lnTo>
                        <a:pt x="1149" y="463"/>
                      </a:lnTo>
                      <a:lnTo>
                        <a:pt x="1149" y="1140"/>
                      </a:lnTo>
                      <a:lnTo>
                        <a:pt x="723" y="13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03" name="TextBox 102">
                <a:extLst>
                  <a:ext uri="{FF2B5EF4-FFF2-40B4-BE49-F238E27FC236}">
                    <a16:creationId xmlns:a16="http://schemas.microsoft.com/office/drawing/2014/main" xmlns="" id="{7BD13E98-EC41-484A-9CB9-AC895100028A}"/>
                  </a:ext>
                </a:extLst>
              </p:cNvPr>
              <p:cNvSpPr txBox="1"/>
              <p:nvPr/>
            </p:nvSpPr>
            <p:spPr>
              <a:xfrm>
                <a:off x="2514601" y="1920703"/>
                <a:ext cx="1502355" cy="233910"/>
              </a:xfrm>
              <a:prstGeom prst="rect">
                <a:avLst/>
              </a:prstGeom>
              <a:noFill/>
            </p:spPr>
            <p:txBody>
              <a:bodyPr wrap="square" lIns="0" tIns="0" rIns="0" bIns="0" rtlCol="0">
                <a:spAutoFit/>
              </a:bodyPr>
              <a:lstStyle/>
              <a:p>
                <a:pPr algn="ctr">
                  <a:lnSpc>
                    <a:spcPct val="95000"/>
                  </a:lnSpc>
                </a:pPr>
                <a:r>
                  <a:rPr lang="en-US" sz="1400" dirty="0">
                    <a:solidFill>
                      <a:srgbClr val="FFFFFF"/>
                    </a:solidFill>
                    <a:latin typeface="Open Sans Semibold" panose="020B0706030804020204" pitchFamily="34" charset="0"/>
                    <a:ea typeface="Open Sans Semibold" panose="020B0706030804020204" pitchFamily="34" charset="0"/>
                    <a:cs typeface="Open Sans Semibold" panose="020B0706030804020204" pitchFamily="34" charset="0"/>
                  </a:rPr>
                  <a:t>MVISION Cloud</a:t>
                </a:r>
              </a:p>
            </p:txBody>
          </p:sp>
        </p:grpSp>
        <p:grpSp>
          <p:nvGrpSpPr>
            <p:cNvPr id="105" name="Group 104">
              <a:extLst>
                <a:ext uri="{FF2B5EF4-FFF2-40B4-BE49-F238E27FC236}">
                  <a16:creationId xmlns:a16="http://schemas.microsoft.com/office/drawing/2014/main" xmlns="" id="{10F350C4-C1E8-447A-B362-26F6F3407317}"/>
                </a:ext>
              </a:extLst>
            </p:cNvPr>
            <p:cNvGrpSpPr/>
            <p:nvPr/>
          </p:nvGrpSpPr>
          <p:grpSpPr>
            <a:xfrm>
              <a:off x="3213765" y="2168303"/>
              <a:ext cx="308819" cy="332847"/>
              <a:chOff x="3349626" y="1606550"/>
              <a:chExt cx="550863" cy="593725"/>
            </a:xfrm>
          </p:grpSpPr>
          <p:sp>
            <p:nvSpPr>
              <p:cNvPr id="109" name="Freeform 83">
                <a:extLst>
                  <a:ext uri="{FF2B5EF4-FFF2-40B4-BE49-F238E27FC236}">
                    <a16:creationId xmlns:a16="http://schemas.microsoft.com/office/drawing/2014/main" xmlns="" id="{3502D8FE-48A7-422E-9B6E-FAD6D62352F3}"/>
                  </a:ext>
                </a:extLst>
              </p:cNvPr>
              <p:cNvSpPr>
                <a:spLocks noEditPoints="1"/>
              </p:cNvSpPr>
              <p:nvPr/>
            </p:nvSpPr>
            <p:spPr bwMode="auto">
              <a:xfrm>
                <a:off x="3370922" y="1619250"/>
                <a:ext cx="271246" cy="563561"/>
              </a:xfrm>
              <a:custGeom>
                <a:avLst/>
                <a:gdLst>
                  <a:gd name="T0" fmla="*/ 0 w 163"/>
                  <a:gd name="T1" fmla="*/ 0 h 355"/>
                  <a:gd name="T2" fmla="*/ 163 w 163"/>
                  <a:gd name="T3" fmla="*/ 0 h 355"/>
                  <a:gd name="T4" fmla="*/ 163 w 163"/>
                  <a:gd name="T5" fmla="*/ 94 h 355"/>
                  <a:gd name="T6" fmla="*/ 0 w 163"/>
                  <a:gd name="T7" fmla="*/ 94 h 355"/>
                  <a:gd name="T8" fmla="*/ 0 w 163"/>
                  <a:gd name="T9" fmla="*/ 0 h 355"/>
                  <a:gd name="T10" fmla="*/ 0 w 163"/>
                  <a:gd name="T11" fmla="*/ 227 h 355"/>
                  <a:gd name="T12" fmla="*/ 163 w 163"/>
                  <a:gd name="T13" fmla="*/ 227 h 355"/>
                  <a:gd name="T14" fmla="*/ 163 w 163"/>
                  <a:gd name="T15" fmla="*/ 133 h 355"/>
                  <a:gd name="T16" fmla="*/ 0 w 163"/>
                  <a:gd name="T17" fmla="*/ 133 h 355"/>
                  <a:gd name="T18" fmla="*/ 0 w 163"/>
                  <a:gd name="T19" fmla="*/ 227 h 355"/>
                  <a:gd name="T20" fmla="*/ 0 w 163"/>
                  <a:gd name="T21" fmla="*/ 355 h 355"/>
                  <a:gd name="T22" fmla="*/ 163 w 163"/>
                  <a:gd name="T23" fmla="*/ 355 h 355"/>
                  <a:gd name="T24" fmla="*/ 163 w 163"/>
                  <a:gd name="T25" fmla="*/ 260 h 355"/>
                  <a:gd name="T26" fmla="*/ 0 w 163"/>
                  <a:gd name="T27" fmla="*/ 260 h 355"/>
                  <a:gd name="T28" fmla="*/ 0 w 163"/>
                  <a:gd name="T29"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3" h="355">
                    <a:moveTo>
                      <a:pt x="0" y="0"/>
                    </a:moveTo>
                    <a:lnTo>
                      <a:pt x="163" y="0"/>
                    </a:lnTo>
                    <a:lnTo>
                      <a:pt x="163" y="94"/>
                    </a:lnTo>
                    <a:lnTo>
                      <a:pt x="0" y="94"/>
                    </a:lnTo>
                    <a:lnTo>
                      <a:pt x="0" y="0"/>
                    </a:lnTo>
                    <a:close/>
                    <a:moveTo>
                      <a:pt x="0" y="227"/>
                    </a:moveTo>
                    <a:lnTo>
                      <a:pt x="163" y="227"/>
                    </a:lnTo>
                    <a:lnTo>
                      <a:pt x="163" y="133"/>
                    </a:lnTo>
                    <a:lnTo>
                      <a:pt x="0" y="133"/>
                    </a:lnTo>
                    <a:lnTo>
                      <a:pt x="0" y="227"/>
                    </a:lnTo>
                    <a:close/>
                    <a:moveTo>
                      <a:pt x="0" y="355"/>
                    </a:moveTo>
                    <a:lnTo>
                      <a:pt x="163" y="355"/>
                    </a:lnTo>
                    <a:lnTo>
                      <a:pt x="163" y="260"/>
                    </a:lnTo>
                    <a:lnTo>
                      <a:pt x="0" y="260"/>
                    </a:lnTo>
                    <a:lnTo>
                      <a:pt x="0" y="35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06" name="Freeform 83">
                <a:extLst>
                  <a:ext uri="{FF2B5EF4-FFF2-40B4-BE49-F238E27FC236}">
                    <a16:creationId xmlns:a16="http://schemas.microsoft.com/office/drawing/2014/main" xmlns="" id="{12D8F20C-E11F-498B-B685-880C23E360D9}"/>
                  </a:ext>
                </a:extLst>
              </p:cNvPr>
              <p:cNvSpPr>
                <a:spLocks noEditPoints="1"/>
              </p:cNvSpPr>
              <p:nvPr/>
            </p:nvSpPr>
            <p:spPr bwMode="auto">
              <a:xfrm>
                <a:off x="3630613" y="1619250"/>
                <a:ext cx="258763" cy="563563"/>
              </a:xfrm>
              <a:custGeom>
                <a:avLst/>
                <a:gdLst>
                  <a:gd name="T0" fmla="*/ 0 w 163"/>
                  <a:gd name="T1" fmla="*/ 0 h 355"/>
                  <a:gd name="T2" fmla="*/ 163 w 163"/>
                  <a:gd name="T3" fmla="*/ 0 h 355"/>
                  <a:gd name="T4" fmla="*/ 163 w 163"/>
                  <a:gd name="T5" fmla="*/ 94 h 355"/>
                  <a:gd name="T6" fmla="*/ 0 w 163"/>
                  <a:gd name="T7" fmla="*/ 94 h 355"/>
                  <a:gd name="T8" fmla="*/ 0 w 163"/>
                  <a:gd name="T9" fmla="*/ 0 h 355"/>
                  <a:gd name="T10" fmla="*/ 0 w 163"/>
                  <a:gd name="T11" fmla="*/ 227 h 355"/>
                  <a:gd name="T12" fmla="*/ 163 w 163"/>
                  <a:gd name="T13" fmla="*/ 227 h 355"/>
                  <a:gd name="T14" fmla="*/ 163 w 163"/>
                  <a:gd name="T15" fmla="*/ 133 h 355"/>
                  <a:gd name="T16" fmla="*/ 0 w 163"/>
                  <a:gd name="T17" fmla="*/ 133 h 355"/>
                  <a:gd name="T18" fmla="*/ 0 w 163"/>
                  <a:gd name="T19" fmla="*/ 227 h 355"/>
                  <a:gd name="T20" fmla="*/ 0 w 163"/>
                  <a:gd name="T21" fmla="*/ 355 h 355"/>
                  <a:gd name="T22" fmla="*/ 163 w 163"/>
                  <a:gd name="T23" fmla="*/ 355 h 355"/>
                  <a:gd name="T24" fmla="*/ 163 w 163"/>
                  <a:gd name="T25" fmla="*/ 260 h 355"/>
                  <a:gd name="T26" fmla="*/ 0 w 163"/>
                  <a:gd name="T27" fmla="*/ 260 h 355"/>
                  <a:gd name="T28" fmla="*/ 0 w 163"/>
                  <a:gd name="T29"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3" h="355">
                    <a:moveTo>
                      <a:pt x="0" y="0"/>
                    </a:moveTo>
                    <a:lnTo>
                      <a:pt x="163" y="0"/>
                    </a:lnTo>
                    <a:lnTo>
                      <a:pt x="163" y="94"/>
                    </a:lnTo>
                    <a:lnTo>
                      <a:pt x="0" y="94"/>
                    </a:lnTo>
                    <a:lnTo>
                      <a:pt x="0" y="0"/>
                    </a:lnTo>
                    <a:close/>
                    <a:moveTo>
                      <a:pt x="0" y="227"/>
                    </a:moveTo>
                    <a:lnTo>
                      <a:pt x="163" y="227"/>
                    </a:lnTo>
                    <a:lnTo>
                      <a:pt x="163" y="133"/>
                    </a:lnTo>
                    <a:lnTo>
                      <a:pt x="0" y="133"/>
                    </a:lnTo>
                    <a:lnTo>
                      <a:pt x="0" y="227"/>
                    </a:lnTo>
                    <a:close/>
                    <a:moveTo>
                      <a:pt x="0" y="355"/>
                    </a:moveTo>
                    <a:lnTo>
                      <a:pt x="163" y="355"/>
                    </a:lnTo>
                    <a:lnTo>
                      <a:pt x="163" y="260"/>
                    </a:lnTo>
                    <a:lnTo>
                      <a:pt x="0" y="260"/>
                    </a:lnTo>
                    <a:lnTo>
                      <a:pt x="0" y="355"/>
                    </a:lnTo>
                    <a:close/>
                  </a:path>
                </a:pathLst>
              </a:custGeom>
              <a:solidFill>
                <a:srgbClr val="DCDC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Freeform 84">
                <a:extLst>
                  <a:ext uri="{FF2B5EF4-FFF2-40B4-BE49-F238E27FC236}">
                    <a16:creationId xmlns:a16="http://schemas.microsoft.com/office/drawing/2014/main" xmlns="" id="{8EC786EF-DCA0-4DAB-A020-344416B73808}"/>
                  </a:ext>
                </a:extLst>
              </p:cNvPr>
              <p:cNvSpPr>
                <a:spLocks noEditPoints="1"/>
              </p:cNvSpPr>
              <p:nvPr/>
            </p:nvSpPr>
            <p:spPr bwMode="auto">
              <a:xfrm>
                <a:off x="3349626" y="1606550"/>
                <a:ext cx="550863" cy="593725"/>
              </a:xfrm>
              <a:custGeom>
                <a:avLst/>
                <a:gdLst>
                  <a:gd name="T0" fmla="*/ 347 w 347"/>
                  <a:gd name="T1" fmla="*/ 374 h 374"/>
                  <a:gd name="T2" fmla="*/ 0 w 347"/>
                  <a:gd name="T3" fmla="*/ 374 h 374"/>
                  <a:gd name="T4" fmla="*/ 0 w 347"/>
                  <a:gd name="T5" fmla="*/ 259 h 374"/>
                  <a:gd name="T6" fmla="*/ 347 w 347"/>
                  <a:gd name="T7" fmla="*/ 259 h 374"/>
                  <a:gd name="T8" fmla="*/ 347 w 347"/>
                  <a:gd name="T9" fmla="*/ 374 h 374"/>
                  <a:gd name="T10" fmla="*/ 18 w 347"/>
                  <a:gd name="T11" fmla="*/ 357 h 374"/>
                  <a:gd name="T12" fmla="*/ 331 w 347"/>
                  <a:gd name="T13" fmla="*/ 357 h 374"/>
                  <a:gd name="T14" fmla="*/ 331 w 347"/>
                  <a:gd name="T15" fmla="*/ 276 h 374"/>
                  <a:gd name="T16" fmla="*/ 18 w 347"/>
                  <a:gd name="T17" fmla="*/ 276 h 374"/>
                  <a:gd name="T18" fmla="*/ 18 w 347"/>
                  <a:gd name="T19" fmla="*/ 357 h 374"/>
                  <a:gd name="T20" fmla="*/ 347 w 347"/>
                  <a:gd name="T21" fmla="*/ 115 h 374"/>
                  <a:gd name="T22" fmla="*/ 0 w 347"/>
                  <a:gd name="T23" fmla="*/ 115 h 374"/>
                  <a:gd name="T24" fmla="*/ 0 w 347"/>
                  <a:gd name="T25" fmla="*/ 0 h 374"/>
                  <a:gd name="T26" fmla="*/ 347 w 347"/>
                  <a:gd name="T27" fmla="*/ 0 h 374"/>
                  <a:gd name="T28" fmla="*/ 347 w 347"/>
                  <a:gd name="T29" fmla="*/ 115 h 374"/>
                  <a:gd name="T30" fmla="*/ 18 w 347"/>
                  <a:gd name="T31" fmla="*/ 98 h 374"/>
                  <a:gd name="T32" fmla="*/ 331 w 347"/>
                  <a:gd name="T33" fmla="*/ 98 h 374"/>
                  <a:gd name="T34" fmla="*/ 331 w 347"/>
                  <a:gd name="T35" fmla="*/ 17 h 374"/>
                  <a:gd name="T36" fmla="*/ 18 w 347"/>
                  <a:gd name="T37" fmla="*/ 17 h 374"/>
                  <a:gd name="T38" fmla="*/ 18 w 347"/>
                  <a:gd name="T39" fmla="*/ 98 h 374"/>
                  <a:gd name="T40" fmla="*/ 347 w 347"/>
                  <a:gd name="T41" fmla="*/ 244 h 374"/>
                  <a:gd name="T42" fmla="*/ 0 w 347"/>
                  <a:gd name="T43" fmla="*/ 244 h 374"/>
                  <a:gd name="T44" fmla="*/ 0 w 347"/>
                  <a:gd name="T45" fmla="*/ 130 h 374"/>
                  <a:gd name="T46" fmla="*/ 347 w 347"/>
                  <a:gd name="T47" fmla="*/ 130 h 374"/>
                  <a:gd name="T48" fmla="*/ 347 w 347"/>
                  <a:gd name="T49" fmla="*/ 244 h 374"/>
                  <a:gd name="T50" fmla="*/ 18 w 347"/>
                  <a:gd name="T51" fmla="*/ 228 h 374"/>
                  <a:gd name="T52" fmla="*/ 331 w 347"/>
                  <a:gd name="T53" fmla="*/ 228 h 374"/>
                  <a:gd name="T54" fmla="*/ 331 w 347"/>
                  <a:gd name="T55" fmla="*/ 146 h 374"/>
                  <a:gd name="T56" fmla="*/ 18 w 347"/>
                  <a:gd name="T57" fmla="*/ 146 h 374"/>
                  <a:gd name="T58" fmla="*/ 18 w 347"/>
                  <a:gd name="T59" fmla="*/ 228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47" h="374">
                    <a:moveTo>
                      <a:pt x="347" y="374"/>
                    </a:moveTo>
                    <a:lnTo>
                      <a:pt x="0" y="374"/>
                    </a:lnTo>
                    <a:lnTo>
                      <a:pt x="0" y="259"/>
                    </a:lnTo>
                    <a:lnTo>
                      <a:pt x="347" y="259"/>
                    </a:lnTo>
                    <a:lnTo>
                      <a:pt x="347" y="374"/>
                    </a:lnTo>
                    <a:close/>
                    <a:moveTo>
                      <a:pt x="18" y="357"/>
                    </a:moveTo>
                    <a:lnTo>
                      <a:pt x="331" y="357"/>
                    </a:lnTo>
                    <a:lnTo>
                      <a:pt x="331" y="276"/>
                    </a:lnTo>
                    <a:lnTo>
                      <a:pt x="18" y="276"/>
                    </a:lnTo>
                    <a:lnTo>
                      <a:pt x="18" y="357"/>
                    </a:lnTo>
                    <a:close/>
                    <a:moveTo>
                      <a:pt x="347" y="115"/>
                    </a:moveTo>
                    <a:lnTo>
                      <a:pt x="0" y="115"/>
                    </a:lnTo>
                    <a:lnTo>
                      <a:pt x="0" y="0"/>
                    </a:lnTo>
                    <a:lnTo>
                      <a:pt x="347" y="0"/>
                    </a:lnTo>
                    <a:lnTo>
                      <a:pt x="347" y="115"/>
                    </a:lnTo>
                    <a:close/>
                    <a:moveTo>
                      <a:pt x="18" y="98"/>
                    </a:moveTo>
                    <a:lnTo>
                      <a:pt x="331" y="98"/>
                    </a:lnTo>
                    <a:lnTo>
                      <a:pt x="331" y="17"/>
                    </a:lnTo>
                    <a:lnTo>
                      <a:pt x="18" y="17"/>
                    </a:lnTo>
                    <a:lnTo>
                      <a:pt x="18" y="98"/>
                    </a:lnTo>
                    <a:close/>
                    <a:moveTo>
                      <a:pt x="347" y="244"/>
                    </a:moveTo>
                    <a:lnTo>
                      <a:pt x="0" y="244"/>
                    </a:lnTo>
                    <a:lnTo>
                      <a:pt x="0" y="130"/>
                    </a:lnTo>
                    <a:lnTo>
                      <a:pt x="347" y="130"/>
                    </a:lnTo>
                    <a:lnTo>
                      <a:pt x="347" y="244"/>
                    </a:lnTo>
                    <a:close/>
                    <a:moveTo>
                      <a:pt x="18" y="228"/>
                    </a:moveTo>
                    <a:lnTo>
                      <a:pt x="331" y="228"/>
                    </a:lnTo>
                    <a:lnTo>
                      <a:pt x="331" y="146"/>
                    </a:lnTo>
                    <a:lnTo>
                      <a:pt x="18" y="146"/>
                    </a:lnTo>
                    <a:lnTo>
                      <a:pt x="18" y="228"/>
                    </a:lnTo>
                    <a:close/>
                  </a:path>
                </a:pathLst>
              </a:custGeom>
              <a:solidFill>
                <a:srgbClr val="5356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Freeform 85">
                <a:extLst>
                  <a:ext uri="{FF2B5EF4-FFF2-40B4-BE49-F238E27FC236}">
                    <a16:creationId xmlns:a16="http://schemas.microsoft.com/office/drawing/2014/main" xmlns="" id="{20472741-0A69-4414-8E2B-5A3D896146A6}"/>
                  </a:ext>
                </a:extLst>
              </p:cNvPr>
              <p:cNvSpPr>
                <a:spLocks noEditPoints="1"/>
              </p:cNvSpPr>
              <p:nvPr/>
            </p:nvSpPr>
            <p:spPr bwMode="auto">
              <a:xfrm>
                <a:off x="3436938" y="1789113"/>
                <a:ext cx="366713" cy="228600"/>
              </a:xfrm>
              <a:custGeom>
                <a:avLst/>
                <a:gdLst>
                  <a:gd name="T0" fmla="*/ 231 w 231"/>
                  <a:gd name="T1" fmla="*/ 0 h 144"/>
                  <a:gd name="T2" fmla="*/ 231 w 231"/>
                  <a:gd name="T3" fmla="*/ 17 h 144"/>
                  <a:gd name="T4" fmla="*/ 0 w 231"/>
                  <a:gd name="T5" fmla="*/ 17 h 144"/>
                  <a:gd name="T6" fmla="*/ 0 w 231"/>
                  <a:gd name="T7" fmla="*/ 0 h 144"/>
                  <a:gd name="T8" fmla="*/ 231 w 231"/>
                  <a:gd name="T9" fmla="*/ 0 h 144"/>
                  <a:gd name="T10" fmla="*/ 0 w 231"/>
                  <a:gd name="T11" fmla="*/ 144 h 144"/>
                  <a:gd name="T12" fmla="*/ 231 w 231"/>
                  <a:gd name="T13" fmla="*/ 144 h 144"/>
                  <a:gd name="T14" fmla="*/ 231 w 231"/>
                  <a:gd name="T15" fmla="*/ 128 h 144"/>
                  <a:gd name="T16" fmla="*/ 0 w 231"/>
                  <a:gd name="T17" fmla="*/ 128 h 144"/>
                  <a:gd name="T18" fmla="*/ 0 w 231"/>
                  <a:gd name="T19"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1" h="144">
                    <a:moveTo>
                      <a:pt x="231" y="0"/>
                    </a:moveTo>
                    <a:lnTo>
                      <a:pt x="231" y="17"/>
                    </a:lnTo>
                    <a:lnTo>
                      <a:pt x="0" y="17"/>
                    </a:lnTo>
                    <a:lnTo>
                      <a:pt x="0" y="0"/>
                    </a:lnTo>
                    <a:lnTo>
                      <a:pt x="231" y="0"/>
                    </a:lnTo>
                    <a:close/>
                    <a:moveTo>
                      <a:pt x="0" y="144"/>
                    </a:moveTo>
                    <a:lnTo>
                      <a:pt x="231" y="144"/>
                    </a:lnTo>
                    <a:lnTo>
                      <a:pt x="231" y="128"/>
                    </a:lnTo>
                    <a:lnTo>
                      <a:pt x="0" y="128"/>
                    </a:lnTo>
                    <a:lnTo>
                      <a:pt x="0" y="144"/>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12" name="Group 111">
              <a:extLst>
                <a:ext uri="{FF2B5EF4-FFF2-40B4-BE49-F238E27FC236}">
                  <a16:creationId xmlns:a16="http://schemas.microsoft.com/office/drawing/2014/main" xmlns="" id="{0C8AAF87-0C85-4B39-B241-EAEE0FA13E9E}"/>
                </a:ext>
              </a:extLst>
            </p:cNvPr>
            <p:cNvGrpSpPr/>
            <p:nvPr/>
          </p:nvGrpSpPr>
          <p:grpSpPr>
            <a:xfrm>
              <a:off x="3474776" y="1256211"/>
              <a:ext cx="513168" cy="426842"/>
              <a:chOff x="2305051" y="2211388"/>
              <a:chExt cx="1019175" cy="847725"/>
            </a:xfrm>
          </p:grpSpPr>
          <p:sp>
            <p:nvSpPr>
              <p:cNvPr id="113" name="Rectangle 10">
                <a:extLst>
                  <a:ext uri="{FF2B5EF4-FFF2-40B4-BE49-F238E27FC236}">
                    <a16:creationId xmlns:a16="http://schemas.microsoft.com/office/drawing/2014/main" xmlns="" id="{BC248B3D-0F49-40DA-842C-CF43D9353348}"/>
                  </a:ext>
                </a:extLst>
              </p:cNvPr>
              <p:cNvSpPr>
                <a:spLocks noChangeArrowheads="1"/>
              </p:cNvSpPr>
              <p:nvPr/>
            </p:nvSpPr>
            <p:spPr bwMode="auto">
              <a:xfrm>
                <a:off x="2336801" y="2243138"/>
                <a:ext cx="966788" cy="6778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4" name="Rectangle 11">
                <a:extLst>
                  <a:ext uri="{FF2B5EF4-FFF2-40B4-BE49-F238E27FC236}">
                    <a16:creationId xmlns:a16="http://schemas.microsoft.com/office/drawing/2014/main" xmlns="" id="{AB771C54-EFFD-4201-8B57-A0835332E898}"/>
                  </a:ext>
                </a:extLst>
              </p:cNvPr>
              <p:cNvSpPr>
                <a:spLocks noChangeArrowheads="1"/>
              </p:cNvSpPr>
              <p:nvPr/>
            </p:nvSpPr>
            <p:spPr bwMode="auto">
              <a:xfrm>
                <a:off x="2814638" y="2243138"/>
                <a:ext cx="488950" cy="666750"/>
              </a:xfrm>
              <a:prstGeom prst="rect">
                <a:avLst/>
              </a:prstGeom>
              <a:solidFill>
                <a:srgbClr val="DCDC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5" name="Freeform 12">
                <a:extLst>
                  <a:ext uri="{FF2B5EF4-FFF2-40B4-BE49-F238E27FC236}">
                    <a16:creationId xmlns:a16="http://schemas.microsoft.com/office/drawing/2014/main" xmlns="" id="{D8AA6CE6-2F62-49E9-9EA6-62B3278A8DA4}"/>
                  </a:ext>
                </a:extLst>
              </p:cNvPr>
              <p:cNvSpPr>
                <a:spLocks noEditPoints="1"/>
              </p:cNvSpPr>
              <p:nvPr/>
            </p:nvSpPr>
            <p:spPr bwMode="auto">
              <a:xfrm>
                <a:off x="2305051" y="2211388"/>
                <a:ext cx="1019175" cy="847725"/>
              </a:xfrm>
              <a:custGeom>
                <a:avLst/>
                <a:gdLst>
                  <a:gd name="T0" fmla="*/ 642 w 642"/>
                  <a:gd name="T1" fmla="*/ 454 h 534"/>
                  <a:gd name="T2" fmla="*/ 642 w 642"/>
                  <a:gd name="T3" fmla="*/ 0 h 534"/>
                  <a:gd name="T4" fmla="*/ 0 w 642"/>
                  <a:gd name="T5" fmla="*/ 0 h 534"/>
                  <a:gd name="T6" fmla="*/ 0 w 642"/>
                  <a:gd name="T7" fmla="*/ 454 h 534"/>
                  <a:gd name="T8" fmla="*/ 216 w 642"/>
                  <a:gd name="T9" fmla="*/ 454 h 534"/>
                  <a:gd name="T10" fmla="*/ 216 w 642"/>
                  <a:gd name="T11" fmla="*/ 500 h 534"/>
                  <a:gd name="T12" fmla="*/ 158 w 642"/>
                  <a:gd name="T13" fmla="*/ 500 h 534"/>
                  <a:gd name="T14" fmla="*/ 158 w 642"/>
                  <a:gd name="T15" fmla="*/ 534 h 534"/>
                  <a:gd name="T16" fmla="*/ 485 w 642"/>
                  <a:gd name="T17" fmla="*/ 534 h 534"/>
                  <a:gd name="T18" fmla="*/ 485 w 642"/>
                  <a:gd name="T19" fmla="*/ 500 h 534"/>
                  <a:gd name="T20" fmla="*/ 426 w 642"/>
                  <a:gd name="T21" fmla="*/ 500 h 534"/>
                  <a:gd name="T22" fmla="*/ 426 w 642"/>
                  <a:gd name="T23" fmla="*/ 454 h 534"/>
                  <a:gd name="T24" fmla="*/ 642 w 642"/>
                  <a:gd name="T25" fmla="*/ 454 h 534"/>
                  <a:gd name="T26" fmla="*/ 33 w 642"/>
                  <a:gd name="T27" fmla="*/ 33 h 534"/>
                  <a:gd name="T28" fmla="*/ 616 w 642"/>
                  <a:gd name="T29" fmla="*/ 33 h 534"/>
                  <a:gd name="T30" fmla="*/ 616 w 642"/>
                  <a:gd name="T31" fmla="*/ 427 h 534"/>
                  <a:gd name="T32" fmla="*/ 33 w 642"/>
                  <a:gd name="T33" fmla="*/ 427 h 534"/>
                  <a:gd name="T34" fmla="*/ 33 w 642"/>
                  <a:gd name="T35" fmla="*/ 33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42" h="534">
                    <a:moveTo>
                      <a:pt x="642" y="454"/>
                    </a:moveTo>
                    <a:lnTo>
                      <a:pt x="642" y="0"/>
                    </a:lnTo>
                    <a:lnTo>
                      <a:pt x="0" y="0"/>
                    </a:lnTo>
                    <a:lnTo>
                      <a:pt x="0" y="454"/>
                    </a:lnTo>
                    <a:lnTo>
                      <a:pt x="216" y="454"/>
                    </a:lnTo>
                    <a:lnTo>
                      <a:pt x="216" y="500"/>
                    </a:lnTo>
                    <a:lnTo>
                      <a:pt x="158" y="500"/>
                    </a:lnTo>
                    <a:lnTo>
                      <a:pt x="158" y="534"/>
                    </a:lnTo>
                    <a:lnTo>
                      <a:pt x="485" y="534"/>
                    </a:lnTo>
                    <a:lnTo>
                      <a:pt x="485" y="500"/>
                    </a:lnTo>
                    <a:lnTo>
                      <a:pt x="426" y="500"/>
                    </a:lnTo>
                    <a:lnTo>
                      <a:pt x="426" y="454"/>
                    </a:lnTo>
                    <a:lnTo>
                      <a:pt x="642" y="454"/>
                    </a:lnTo>
                    <a:close/>
                    <a:moveTo>
                      <a:pt x="33" y="33"/>
                    </a:moveTo>
                    <a:lnTo>
                      <a:pt x="616" y="33"/>
                    </a:lnTo>
                    <a:lnTo>
                      <a:pt x="616" y="427"/>
                    </a:lnTo>
                    <a:lnTo>
                      <a:pt x="33" y="427"/>
                    </a:lnTo>
                    <a:lnTo>
                      <a:pt x="33" y="33"/>
                    </a:lnTo>
                    <a:close/>
                  </a:path>
                </a:pathLst>
              </a:custGeom>
              <a:solidFill>
                <a:srgbClr val="53565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6" name="Freeform 13">
                <a:extLst>
                  <a:ext uri="{FF2B5EF4-FFF2-40B4-BE49-F238E27FC236}">
                    <a16:creationId xmlns:a16="http://schemas.microsoft.com/office/drawing/2014/main" xmlns="" id="{CA838534-9C3E-4F4F-860D-403EB6429720}"/>
                  </a:ext>
                </a:extLst>
              </p:cNvPr>
              <p:cNvSpPr>
                <a:spLocks noEditPoints="1"/>
              </p:cNvSpPr>
              <p:nvPr/>
            </p:nvSpPr>
            <p:spPr bwMode="auto">
              <a:xfrm>
                <a:off x="2919413" y="2349500"/>
                <a:ext cx="301625" cy="127000"/>
              </a:xfrm>
              <a:custGeom>
                <a:avLst/>
                <a:gdLst>
                  <a:gd name="T0" fmla="*/ 190 w 190"/>
                  <a:gd name="T1" fmla="*/ 26 h 80"/>
                  <a:gd name="T2" fmla="*/ 0 w 190"/>
                  <a:gd name="T3" fmla="*/ 26 h 80"/>
                  <a:gd name="T4" fmla="*/ 0 w 190"/>
                  <a:gd name="T5" fmla="*/ 0 h 80"/>
                  <a:gd name="T6" fmla="*/ 190 w 190"/>
                  <a:gd name="T7" fmla="*/ 0 h 80"/>
                  <a:gd name="T8" fmla="*/ 190 w 190"/>
                  <a:gd name="T9" fmla="*/ 26 h 80"/>
                  <a:gd name="T10" fmla="*/ 190 w 190"/>
                  <a:gd name="T11" fmla="*/ 53 h 80"/>
                  <a:gd name="T12" fmla="*/ 0 w 190"/>
                  <a:gd name="T13" fmla="*/ 53 h 80"/>
                  <a:gd name="T14" fmla="*/ 0 w 190"/>
                  <a:gd name="T15" fmla="*/ 80 h 80"/>
                  <a:gd name="T16" fmla="*/ 190 w 190"/>
                  <a:gd name="T17" fmla="*/ 80 h 80"/>
                  <a:gd name="T18" fmla="*/ 190 w 190"/>
                  <a:gd name="T19" fmla="*/ 53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0" h="80">
                    <a:moveTo>
                      <a:pt x="190" y="26"/>
                    </a:moveTo>
                    <a:lnTo>
                      <a:pt x="0" y="26"/>
                    </a:lnTo>
                    <a:lnTo>
                      <a:pt x="0" y="0"/>
                    </a:lnTo>
                    <a:lnTo>
                      <a:pt x="190" y="0"/>
                    </a:lnTo>
                    <a:lnTo>
                      <a:pt x="190" y="26"/>
                    </a:lnTo>
                    <a:close/>
                    <a:moveTo>
                      <a:pt x="190" y="53"/>
                    </a:moveTo>
                    <a:lnTo>
                      <a:pt x="0" y="53"/>
                    </a:lnTo>
                    <a:lnTo>
                      <a:pt x="0" y="80"/>
                    </a:lnTo>
                    <a:lnTo>
                      <a:pt x="190" y="80"/>
                    </a:lnTo>
                    <a:lnTo>
                      <a:pt x="190" y="53"/>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7" name="Freeform 14">
                <a:extLst>
                  <a:ext uri="{FF2B5EF4-FFF2-40B4-BE49-F238E27FC236}">
                    <a16:creationId xmlns:a16="http://schemas.microsoft.com/office/drawing/2014/main" xmlns="" id="{704A2C31-1294-42CF-A596-1EC73F5664D7}"/>
                  </a:ext>
                </a:extLst>
              </p:cNvPr>
              <p:cNvSpPr>
                <a:spLocks noEditPoints="1"/>
              </p:cNvSpPr>
              <p:nvPr/>
            </p:nvSpPr>
            <p:spPr bwMode="auto">
              <a:xfrm>
                <a:off x="2908301" y="2560638"/>
                <a:ext cx="301625" cy="254000"/>
              </a:xfrm>
              <a:custGeom>
                <a:avLst/>
                <a:gdLst>
                  <a:gd name="T0" fmla="*/ 190 w 190"/>
                  <a:gd name="T1" fmla="*/ 160 h 160"/>
                  <a:gd name="T2" fmla="*/ 157 w 190"/>
                  <a:gd name="T3" fmla="*/ 160 h 160"/>
                  <a:gd name="T4" fmla="*/ 157 w 190"/>
                  <a:gd name="T5" fmla="*/ 0 h 160"/>
                  <a:gd name="T6" fmla="*/ 190 w 190"/>
                  <a:gd name="T7" fmla="*/ 0 h 160"/>
                  <a:gd name="T8" fmla="*/ 190 w 190"/>
                  <a:gd name="T9" fmla="*/ 160 h 160"/>
                  <a:gd name="T10" fmla="*/ 138 w 190"/>
                  <a:gd name="T11" fmla="*/ 80 h 160"/>
                  <a:gd name="T12" fmla="*/ 105 w 190"/>
                  <a:gd name="T13" fmla="*/ 80 h 160"/>
                  <a:gd name="T14" fmla="*/ 105 w 190"/>
                  <a:gd name="T15" fmla="*/ 160 h 160"/>
                  <a:gd name="T16" fmla="*/ 138 w 190"/>
                  <a:gd name="T17" fmla="*/ 160 h 160"/>
                  <a:gd name="T18" fmla="*/ 138 w 190"/>
                  <a:gd name="T19" fmla="*/ 80 h 160"/>
                  <a:gd name="T20" fmla="*/ 85 w 190"/>
                  <a:gd name="T21" fmla="*/ 54 h 160"/>
                  <a:gd name="T22" fmla="*/ 53 w 190"/>
                  <a:gd name="T23" fmla="*/ 54 h 160"/>
                  <a:gd name="T24" fmla="*/ 53 w 190"/>
                  <a:gd name="T25" fmla="*/ 160 h 160"/>
                  <a:gd name="T26" fmla="*/ 85 w 190"/>
                  <a:gd name="T27" fmla="*/ 160 h 160"/>
                  <a:gd name="T28" fmla="*/ 85 w 190"/>
                  <a:gd name="T29" fmla="*/ 54 h 160"/>
                  <a:gd name="T30" fmla="*/ 33 w 190"/>
                  <a:gd name="T31" fmla="*/ 74 h 160"/>
                  <a:gd name="T32" fmla="*/ 0 w 190"/>
                  <a:gd name="T33" fmla="*/ 74 h 160"/>
                  <a:gd name="T34" fmla="*/ 0 w 190"/>
                  <a:gd name="T35" fmla="*/ 160 h 160"/>
                  <a:gd name="T36" fmla="*/ 33 w 190"/>
                  <a:gd name="T37" fmla="*/ 160 h 160"/>
                  <a:gd name="T38" fmla="*/ 33 w 190"/>
                  <a:gd name="T39" fmla="*/ 74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0" h="160">
                    <a:moveTo>
                      <a:pt x="190" y="160"/>
                    </a:moveTo>
                    <a:lnTo>
                      <a:pt x="157" y="160"/>
                    </a:lnTo>
                    <a:lnTo>
                      <a:pt x="157" y="0"/>
                    </a:lnTo>
                    <a:lnTo>
                      <a:pt x="190" y="0"/>
                    </a:lnTo>
                    <a:lnTo>
                      <a:pt x="190" y="160"/>
                    </a:lnTo>
                    <a:close/>
                    <a:moveTo>
                      <a:pt x="138" y="80"/>
                    </a:moveTo>
                    <a:lnTo>
                      <a:pt x="105" y="80"/>
                    </a:lnTo>
                    <a:lnTo>
                      <a:pt x="105" y="160"/>
                    </a:lnTo>
                    <a:lnTo>
                      <a:pt x="138" y="160"/>
                    </a:lnTo>
                    <a:lnTo>
                      <a:pt x="138" y="80"/>
                    </a:lnTo>
                    <a:close/>
                    <a:moveTo>
                      <a:pt x="85" y="54"/>
                    </a:moveTo>
                    <a:lnTo>
                      <a:pt x="53" y="54"/>
                    </a:lnTo>
                    <a:lnTo>
                      <a:pt x="53" y="160"/>
                    </a:lnTo>
                    <a:lnTo>
                      <a:pt x="85" y="160"/>
                    </a:lnTo>
                    <a:lnTo>
                      <a:pt x="85" y="54"/>
                    </a:lnTo>
                    <a:close/>
                    <a:moveTo>
                      <a:pt x="33" y="74"/>
                    </a:moveTo>
                    <a:lnTo>
                      <a:pt x="0" y="74"/>
                    </a:lnTo>
                    <a:lnTo>
                      <a:pt x="0" y="160"/>
                    </a:lnTo>
                    <a:lnTo>
                      <a:pt x="33" y="160"/>
                    </a:lnTo>
                    <a:lnTo>
                      <a:pt x="33" y="74"/>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 name="Freeform 15">
                <a:extLst>
                  <a:ext uri="{FF2B5EF4-FFF2-40B4-BE49-F238E27FC236}">
                    <a16:creationId xmlns:a16="http://schemas.microsoft.com/office/drawing/2014/main" xmlns="" id="{D20CE3E2-852D-42C8-8C64-424D64478783}"/>
                  </a:ext>
                </a:extLst>
              </p:cNvPr>
              <p:cNvSpPr>
                <a:spLocks noEditPoints="1"/>
              </p:cNvSpPr>
              <p:nvPr/>
            </p:nvSpPr>
            <p:spPr bwMode="auto">
              <a:xfrm>
                <a:off x="2419351" y="2359025"/>
                <a:ext cx="333375" cy="328613"/>
              </a:xfrm>
              <a:custGeom>
                <a:avLst/>
                <a:gdLst>
                  <a:gd name="T0" fmla="*/ 14 w 32"/>
                  <a:gd name="T1" fmla="*/ 14 h 31"/>
                  <a:gd name="T2" fmla="*/ 0 w 32"/>
                  <a:gd name="T3" fmla="*/ 14 h 31"/>
                  <a:gd name="T4" fmla="*/ 14 w 32"/>
                  <a:gd name="T5" fmla="*/ 0 h 31"/>
                  <a:gd name="T6" fmla="*/ 14 w 32"/>
                  <a:gd name="T7" fmla="*/ 14 h 31"/>
                  <a:gd name="T8" fmla="*/ 18 w 32"/>
                  <a:gd name="T9" fmla="*/ 3 h 31"/>
                  <a:gd name="T10" fmla="*/ 18 w 32"/>
                  <a:gd name="T11" fmla="*/ 17 h 31"/>
                  <a:gd name="T12" fmla="*/ 4 w 32"/>
                  <a:gd name="T13" fmla="*/ 17 h 31"/>
                  <a:gd name="T14" fmla="*/ 18 w 32"/>
                  <a:gd name="T15" fmla="*/ 31 h 31"/>
                  <a:gd name="T16" fmla="*/ 32 w 32"/>
                  <a:gd name="T17" fmla="*/ 17 h 31"/>
                  <a:gd name="T18" fmla="*/ 18 w 32"/>
                  <a:gd name="T19" fmla="*/ 3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31">
                    <a:moveTo>
                      <a:pt x="14" y="14"/>
                    </a:moveTo>
                    <a:cubicBezTo>
                      <a:pt x="0" y="14"/>
                      <a:pt x="0" y="14"/>
                      <a:pt x="0" y="14"/>
                    </a:cubicBezTo>
                    <a:cubicBezTo>
                      <a:pt x="0" y="6"/>
                      <a:pt x="7" y="0"/>
                      <a:pt x="14" y="0"/>
                    </a:cubicBezTo>
                    <a:lnTo>
                      <a:pt x="14" y="14"/>
                    </a:lnTo>
                    <a:close/>
                    <a:moveTo>
                      <a:pt x="18" y="3"/>
                    </a:moveTo>
                    <a:cubicBezTo>
                      <a:pt x="18" y="17"/>
                      <a:pt x="18" y="17"/>
                      <a:pt x="18" y="17"/>
                    </a:cubicBezTo>
                    <a:cubicBezTo>
                      <a:pt x="4" y="17"/>
                      <a:pt x="4" y="17"/>
                      <a:pt x="4" y="17"/>
                    </a:cubicBezTo>
                    <a:cubicBezTo>
                      <a:pt x="4" y="25"/>
                      <a:pt x="10" y="31"/>
                      <a:pt x="18" y="31"/>
                    </a:cubicBezTo>
                    <a:cubicBezTo>
                      <a:pt x="25" y="31"/>
                      <a:pt x="32" y="25"/>
                      <a:pt x="32" y="17"/>
                    </a:cubicBezTo>
                    <a:cubicBezTo>
                      <a:pt x="32" y="9"/>
                      <a:pt x="25" y="3"/>
                      <a:pt x="18" y="3"/>
                    </a:cubicBez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21" name="Group 120">
              <a:extLst>
                <a:ext uri="{FF2B5EF4-FFF2-40B4-BE49-F238E27FC236}">
                  <a16:creationId xmlns:a16="http://schemas.microsoft.com/office/drawing/2014/main" xmlns="" id="{EBB52741-3524-4B20-BF53-89758E550B67}"/>
                </a:ext>
              </a:extLst>
            </p:cNvPr>
            <p:cNvGrpSpPr/>
            <p:nvPr/>
          </p:nvGrpSpPr>
          <p:grpSpPr>
            <a:xfrm>
              <a:off x="2976043" y="1153625"/>
              <a:ext cx="435284" cy="462004"/>
              <a:chOff x="5245100" y="4000500"/>
              <a:chExt cx="801688" cy="850900"/>
            </a:xfrm>
          </p:grpSpPr>
          <p:sp>
            <p:nvSpPr>
              <p:cNvPr id="122" name="Freeform 60">
                <a:extLst>
                  <a:ext uri="{FF2B5EF4-FFF2-40B4-BE49-F238E27FC236}">
                    <a16:creationId xmlns:a16="http://schemas.microsoft.com/office/drawing/2014/main" xmlns="" id="{0D2315C0-1A3C-40CE-8D0E-87E69A43E1B5}"/>
                  </a:ext>
                </a:extLst>
              </p:cNvPr>
              <p:cNvSpPr>
                <a:spLocks/>
              </p:cNvSpPr>
              <p:nvPr/>
            </p:nvSpPr>
            <p:spPr bwMode="auto">
              <a:xfrm>
                <a:off x="5656263" y="4564063"/>
                <a:ext cx="361950" cy="265113"/>
              </a:xfrm>
              <a:custGeom>
                <a:avLst/>
                <a:gdLst>
                  <a:gd name="T0" fmla="*/ 196 w 228"/>
                  <a:gd name="T1" fmla="*/ 45 h 167"/>
                  <a:gd name="T2" fmla="*/ 73 w 228"/>
                  <a:gd name="T3" fmla="*/ 0 h 167"/>
                  <a:gd name="T4" fmla="*/ 51 w 228"/>
                  <a:gd name="T5" fmla="*/ 111 h 167"/>
                  <a:gd name="T6" fmla="*/ 19 w 228"/>
                  <a:gd name="T7" fmla="*/ 65 h 167"/>
                  <a:gd name="T8" fmla="*/ 0 w 228"/>
                  <a:gd name="T9" fmla="*/ 89 h 167"/>
                  <a:gd name="T10" fmla="*/ 25 w 228"/>
                  <a:gd name="T11" fmla="*/ 167 h 167"/>
                  <a:gd name="T12" fmla="*/ 228 w 228"/>
                  <a:gd name="T13" fmla="*/ 167 h 167"/>
                  <a:gd name="T14" fmla="*/ 196 w 228"/>
                  <a:gd name="T15" fmla="*/ 45 h 1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8" h="167">
                    <a:moveTo>
                      <a:pt x="196" y="45"/>
                    </a:moveTo>
                    <a:lnTo>
                      <a:pt x="73" y="0"/>
                    </a:lnTo>
                    <a:lnTo>
                      <a:pt x="51" y="111"/>
                    </a:lnTo>
                    <a:lnTo>
                      <a:pt x="19" y="65"/>
                    </a:lnTo>
                    <a:lnTo>
                      <a:pt x="0" y="89"/>
                    </a:lnTo>
                    <a:lnTo>
                      <a:pt x="25" y="167"/>
                    </a:lnTo>
                    <a:lnTo>
                      <a:pt x="228" y="167"/>
                    </a:lnTo>
                    <a:lnTo>
                      <a:pt x="196" y="4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 name="Freeform 61">
                <a:extLst>
                  <a:ext uri="{FF2B5EF4-FFF2-40B4-BE49-F238E27FC236}">
                    <a16:creationId xmlns:a16="http://schemas.microsoft.com/office/drawing/2014/main" xmlns="" id="{204FC47E-D3D2-4F0F-A433-D5144439E811}"/>
                  </a:ext>
                </a:extLst>
              </p:cNvPr>
              <p:cNvSpPr>
                <a:spLocks/>
              </p:cNvSpPr>
              <p:nvPr/>
            </p:nvSpPr>
            <p:spPr bwMode="auto">
              <a:xfrm>
                <a:off x="5656263" y="4564063"/>
                <a:ext cx="361950" cy="265113"/>
              </a:xfrm>
              <a:custGeom>
                <a:avLst/>
                <a:gdLst>
                  <a:gd name="T0" fmla="*/ 196 w 228"/>
                  <a:gd name="T1" fmla="*/ 45 h 167"/>
                  <a:gd name="T2" fmla="*/ 73 w 228"/>
                  <a:gd name="T3" fmla="*/ 0 h 167"/>
                  <a:gd name="T4" fmla="*/ 51 w 228"/>
                  <a:gd name="T5" fmla="*/ 111 h 167"/>
                  <a:gd name="T6" fmla="*/ 19 w 228"/>
                  <a:gd name="T7" fmla="*/ 65 h 167"/>
                  <a:gd name="T8" fmla="*/ 0 w 228"/>
                  <a:gd name="T9" fmla="*/ 89 h 167"/>
                  <a:gd name="T10" fmla="*/ 25 w 228"/>
                  <a:gd name="T11" fmla="*/ 167 h 167"/>
                  <a:gd name="T12" fmla="*/ 228 w 228"/>
                  <a:gd name="T13" fmla="*/ 167 h 167"/>
                  <a:gd name="T14" fmla="*/ 196 w 228"/>
                  <a:gd name="T15" fmla="*/ 45 h 1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8" h="167">
                    <a:moveTo>
                      <a:pt x="196" y="45"/>
                    </a:moveTo>
                    <a:lnTo>
                      <a:pt x="73" y="0"/>
                    </a:lnTo>
                    <a:lnTo>
                      <a:pt x="51" y="111"/>
                    </a:lnTo>
                    <a:lnTo>
                      <a:pt x="19" y="65"/>
                    </a:lnTo>
                    <a:lnTo>
                      <a:pt x="0" y="89"/>
                    </a:lnTo>
                    <a:lnTo>
                      <a:pt x="25" y="167"/>
                    </a:lnTo>
                    <a:lnTo>
                      <a:pt x="228" y="167"/>
                    </a:lnTo>
                    <a:lnTo>
                      <a:pt x="196" y="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4" name="Freeform 62">
                <a:extLst>
                  <a:ext uri="{FF2B5EF4-FFF2-40B4-BE49-F238E27FC236}">
                    <a16:creationId xmlns:a16="http://schemas.microsoft.com/office/drawing/2014/main" xmlns="" id="{7D0A54B0-0ADB-45DF-AC01-69B3E8401611}"/>
                  </a:ext>
                </a:extLst>
              </p:cNvPr>
              <p:cNvSpPr>
                <a:spLocks/>
              </p:cNvSpPr>
              <p:nvPr/>
            </p:nvSpPr>
            <p:spPr bwMode="auto">
              <a:xfrm>
                <a:off x="5273675" y="4564063"/>
                <a:ext cx="360363" cy="265113"/>
              </a:xfrm>
              <a:custGeom>
                <a:avLst/>
                <a:gdLst>
                  <a:gd name="T0" fmla="*/ 177 w 227"/>
                  <a:gd name="T1" fmla="*/ 111 h 167"/>
                  <a:gd name="T2" fmla="*/ 155 w 227"/>
                  <a:gd name="T3" fmla="*/ 0 h 167"/>
                  <a:gd name="T4" fmla="*/ 33 w 227"/>
                  <a:gd name="T5" fmla="*/ 45 h 167"/>
                  <a:gd name="T6" fmla="*/ 0 w 227"/>
                  <a:gd name="T7" fmla="*/ 167 h 167"/>
                  <a:gd name="T8" fmla="*/ 203 w 227"/>
                  <a:gd name="T9" fmla="*/ 167 h 167"/>
                  <a:gd name="T10" fmla="*/ 227 w 227"/>
                  <a:gd name="T11" fmla="*/ 89 h 167"/>
                  <a:gd name="T12" fmla="*/ 209 w 227"/>
                  <a:gd name="T13" fmla="*/ 65 h 167"/>
                  <a:gd name="T14" fmla="*/ 177 w 227"/>
                  <a:gd name="T15" fmla="*/ 111 h 1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7" h="167">
                    <a:moveTo>
                      <a:pt x="177" y="111"/>
                    </a:moveTo>
                    <a:lnTo>
                      <a:pt x="155" y="0"/>
                    </a:lnTo>
                    <a:lnTo>
                      <a:pt x="33" y="45"/>
                    </a:lnTo>
                    <a:lnTo>
                      <a:pt x="0" y="167"/>
                    </a:lnTo>
                    <a:lnTo>
                      <a:pt x="203" y="167"/>
                    </a:lnTo>
                    <a:lnTo>
                      <a:pt x="227" y="89"/>
                    </a:lnTo>
                    <a:lnTo>
                      <a:pt x="209" y="65"/>
                    </a:lnTo>
                    <a:lnTo>
                      <a:pt x="177" y="11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 name="Freeform 63">
                <a:extLst>
                  <a:ext uri="{FF2B5EF4-FFF2-40B4-BE49-F238E27FC236}">
                    <a16:creationId xmlns:a16="http://schemas.microsoft.com/office/drawing/2014/main" xmlns="" id="{0BE16D71-1432-4BA4-AC80-FA1CD70D42AA}"/>
                  </a:ext>
                </a:extLst>
              </p:cNvPr>
              <p:cNvSpPr>
                <a:spLocks/>
              </p:cNvSpPr>
              <p:nvPr/>
            </p:nvSpPr>
            <p:spPr bwMode="auto">
              <a:xfrm>
                <a:off x="5457825" y="4292600"/>
                <a:ext cx="36513" cy="82550"/>
              </a:xfrm>
              <a:custGeom>
                <a:avLst/>
                <a:gdLst>
                  <a:gd name="T0" fmla="*/ 3 w 15"/>
                  <a:gd name="T1" fmla="*/ 1 h 33"/>
                  <a:gd name="T2" fmla="*/ 2 w 15"/>
                  <a:gd name="T3" fmla="*/ 13 h 33"/>
                  <a:gd name="T4" fmla="*/ 15 w 15"/>
                  <a:gd name="T5" fmla="*/ 33 h 33"/>
                  <a:gd name="T6" fmla="*/ 10 w 15"/>
                  <a:gd name="T7" fmla="*/ 0 h 33"/>
                  <a:gd name="T8" fmla="*/ 3 w 15"/>
                  <a:gd name="T9" fmla="*/ 1 h 33"/>
                </a:gdLst>
                <a:ahLst/>
                <a:cxnLst>
                  <a:cxn ang="0">
                    <a:pos x="T0" y="T1"/>
                  </a:cxn>
                  <a:cxn ang="0">
                    <a:pos x="T2" y="T3"/>
                  </a:cxn>
                  <a:cxn ang="0">
                    <a:pos x="T4" y="T5"/>
                  </a:cxn>
                  <a:cxn ang="0">
                    <a:pos x="T6" y="T7"/>
                  </a:cxn>
                  <a:cxn ang="0">
                    <a:pos x="T8" y="T9"/>
                  </a:cxn>
                </a:cxnLst>
                <a:rect l="0" t="0" r="r" b="b"/>
                <a:pathLst>
                  <a:path w="15" h="33">
                    <a:moveTo>
                      <a:pt x="3" y="1"/>
                    </a:moveTo>
                    <a:cubicBezTo>
                      <a:pt x="2" y="2"/>
                      <a:pt x="0" y="5"/>
                      <a:pt x="2" y="13"/>
                    </a:cubicBezTo>
                    <a:cubicBezTo>
                      <a:pt x="3" y="24"/>
                      <a:pt x="7" y="31"/>
                      <a:pt x="15" y="33"/>
                    </a:cubicBezTo>
                    <a:cubicBezTo>
                      <a:pt x="13" y="26"/>
                      <a:pt x="11" y="16"/>
                      <a:pt x="10" y="0"/>
                    </a:cubicBezTo>
                    <a:cubicBezTo>
                      <a:pt x="6" y="0"/>
                      <a:pt x="4" y="0"/>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6" name="Freeform 64">
                <a:extLst>
                  <a:ext uri="{FF2B5EF4-FFF2-40B4-BE49-F238E27FC236}">
                    <a16:creationId xmlns:a16="http://schemas.microsoft.com/office/drawing/2014/main" xmlns="" id="{4F3B9E78-7E97-45D2-978A-3A9B8B6E141D}"/>
                  </a:ext>
                </a:extLst>
              </p:cNvPr>
              <p:cNvSpPr>
                <a:spLocks/>
              </p:cNvSpPr>
              <p:nvPr/>
            </p:nvSpPr>
            <p:spPr bwMode="auto">
              <a:xfrm>
                <a:off x="5797550" y="4292600"/>
                <a:ext cx="38100" cy="79375"/>
              </a:xfrm>
              <a:custGeom>
                <a:avLst/>
                <a:gdLst>
                  <a:gd name="T0" fmla="*/ 13 w 15"/>
                  <a:gd name="T1" fmla="*/ 13 h 32"/>
                  <a:gd name="T2" fmla="*/ 12 w 15"/>
                  <a:gd name="T3" fmla="*/ 1 h 32"/>
                  <a:gd name="T4" fmla="*/ 5 w 15"/>
                  <a:gd name="T5" fmla="*/ 0 h 32"/>
                  <a:gd name="T6" fmla="*/ 0 w 15"/>
                  <a:gd name="T7" fmla="*/ 32 h 32"/>
                  <a:gd name="T8" fmla="*/ 13 w 15"/>
                  <a:gd name="T9" fmla="*/ 13 h 32"/>
                </a:gdLst>
                <a:ahLst/>
                <a:cxnLst>
                  <a:cxn ang="0">
                    <a:pos x="T0" y="T1"/>
                  </a:cxn>
                  <a:cxn ang="0">
                    <a:pos x="T2" y="T3"/>
                  </a:cxn>
                  <a:cxn ang="0">
                    <a:pos x="T4" y="T5"/>
                  </a:cxn>
                  <a:cxn ang="0">
                    <a:pos x="T6" y="T7"/>
                  </a:cxn>
                  <a:cxn ang="0">
                    <a:pos x="T8" y="T9"/>
                  </a:cxn>
                </a:cxnLst>
                <a:rect l="0" t="0" r="r" b="b"/>
                <a:pathLst>
                  <a:path w="15" h="32">
                    <a:moveTo>
                      <a:pt x="13" y="13"/>
                    </a:moveTo>
                    <a:cubicBezTo>
                      <a:pt x="15" y="5"/>
                      <a:pt x="13" y="2"/>
                      <a:pt x="12" y="1"/>
                    </a:cubicBezTo>
                    <a:cubicBezTo>
                      <a:pt x="11" y="0"/>
                      <a:pt x="8" y="0"/>
                      <a:pt x="5" y="0"/>
                    </a:cubicBezTo>
                    <a:cubicBezTo>
                      <a:pt x="4" y="16"/>
                      <a:pt x="2" y="27"/>
                      <a:pt x="0" y="32"/>
                    </a:cubicBezTo>
                    <a:cubicBezTo>
                      <a:pt x="8" y="30"/>
                      <a:pt x="12" y="24"/>
                      <a:pt x="13" y="1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7" name="Freeform 65">
                <a:extLst>
                  <a:ext uri="{FF2B5EF4-FFF2-40B4-BE49-F238E27FC236}">
                    <a16:creationId xmlns:a16="http://schemas.microsoft.com/office/drawing/2014/main" xmlns="" id="{86F62EB1-81D6-4E95-9525-5070A4C8B82D}"/>
                  </a:ext>
                </a:extLst>
              </p:cNvPr>
              <p:cNvSpPr>
                <a:spLocks/>
              </p:cNvSpPr>
              <p:nvPr/>
            </p:nvSpPr>
            <p:spPr bwMode="auto">
              <a:xfrm>
                <a:off x="5499100" y="4140200"/>
                <a:ext cx="290513" cy="134938"/>
              </a:xfrm>
              <a:custGeom>
                <a:avLst/>
                <a:gdLst>
                  <a:gd name="T0" fmla="*/ 59 w 117"/>
                  <a:gd name="T1" fmla="*/ 54 h 54"/>
                  <a:gd name="T2" fmla="*/ 92 w 117"/>
                  <a:gd name="T3" fmla="*/ 50 h 54"/>
                  <a:gd name="T4" fmla="*/ 117 w 117"/>
                  <a:gd name="T5" fmla="*/ 54 h 54"/>
                  <a:gd name="T6" fmla="*/ 116 w 117"/>
                  <a:gd name="T7" fmla="*/ 23 h 54"/>
                  <a:gd name="T8" fmla="*/ 40 w 117"/>
                  <a:gd name="T9" fmla="*/ 3 h 54"/>
                  <a:gd name="T10" fmla="*/ 2 w 117"/>
                  <a:gd name="T11" fmla="*/ 18 h 54"/>
                  <a:gd name="T12" fmla="*/ 1 w 117"/>
                  <a:gd name="T13" fmla="*/ 54 h 54"/>
                  <a:gd name="T14" fmla="*/ 26 w 117"/>
                  <a:gd name="T15" fmla="*/ 50 h 54"/>
                  <a:gd name="T16" fmla="*/ 59 w 117"/>
                  <a:gd name="T17"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 h="54">
                    <a:moveTo>
                      <a:pt x="59" y="54"/>
                    </a:moveTo>
                    <a:cubicBezTo>
                      <a:pt x="69" y="54"/>
                      <a:pt x="78" y="50"/>
                      <a:pt x="92" y="50"/>
                    </a:cubicBezTo>
                    <a:cubicBezTo>
                      <a:pt x="103" y="50"/>
                      <a:pt x="113" y="53"/>
                      <a:pt x="117" y="54"/>
                    </a:cubicBezTo>
                    <a:cubicBezTo>
                      <a:pt x="117" y="45"/>
                      <a:pt x="117" y="35"/>
                      <a:pt x="116" y="23"/>
                    </a:cubicBezTo>
                    <a:cubicBezTo>
                      <a:pt x="104" y="14"/>
                      <a:pt x="78" y="0"/>
                      <a:pt x="40" y="3"/>
                    </a:cubicBezTo>
                    <a:cubicBezTo>
                      <a:pt x="20" y="5"/>
                      <a:pt x="9" y="11"/>
                      <a:pt x="2" y="18"/>
                    </a:cubicBezTo>
                    <a:cubicBezTo>
                      <a:pt x="1" y="32"/>
                      <a:pt x="0" y="44"/>
                      <a:pt x="1" y="54"/>
                    </a:cubicBezTo>
                    <a:cubicBezTo>
                      <a:pt x="5" y="53"/>
                      <a:pt x="15" y="50"/>
                      <a:pt x="26" y="50"/>
                    </a:cubicBezTo>
                    <a:cubicBezTo>
                      <a:pt x="39" y="50"/>
                      <a:pt x="49" y="54"/>
                      <a:pt x="59" y="54"/>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8" name="Freeform 66">
                <a:extLst>
                  <a:ext uri="{FF2B5EF4-FFF2-40B4-BE49-F238E27FC236}">
                    <a16:creationId xmlns:a16="http://schemas.microsoft.com/office/drawing/2014/main" xmlns="" id="{4ACEF083-DBAB-4871-8FC2-14DDC35D542F}"/>
                  </a:ext>
                </a:extLst>
              </p:cNvPr>
              <p:cNvSpPr>
                <a:spLocks/>
              </p:cNvSpPr>
              <p:nvPr/>
            </p:nvSpPr>
            <p:spPr bwMode="auto">
              <a:xfrm>
                <a:off x="5502275" y="4287838"/>
                <a:ext cx="287338" cy="231775"/>
              </a:xfrm>
              <a:custGeom>
                <a:avLst/>
                <a:gdLst>
                  <a:gd name="T0" fmla="*/ 110 w 116"/>
                  <a:gd name="T1" fmla="*/ 37 h 93"/>
                  <a:gd name="T2" fmla="*/ 116 w 116"/>
                  <a:gd name="T3" fmla="*/ 0 h 93"/>
                  <a:gd name="T4" fmla="*/ 110 w 116"/>
                  <a:gd name="T5" fmla="*/ 15 h 93"/>
                  <a:gd name="T6" fmla="*/ 81 w 116"/>
                  <a:gd name="T7" fmla="*/ 31 h 93"/>
                  <a:gd name="T8" fmla="*/ 63 w 116"/>
                  <a:gd name="T9" fmla="*/ 8 h 93"/>
                  <a:gd name="T10" fmla="*/ 58 w 116"/>
                  <a:gd name="T11" fmla="*/ 2 h 93"/>
                  <a:gd name="T12" fmla="*/ 53 w 116"/>
                  <a:gd name="T13" fmla="*/ 8 h 93"/>
                  <a:gd name="T14" fmla="*/ 35 w 116"/>
                  <a:gd name="T15" fmla="*/ 31 h 93"/>
                  <a:gd name="T16" fmla="*/ 6 w 116"/>
                  <a:gd name="T17" fmla="*/ 15 h 93"/>
                  <a:gd name="T18" fmla="*/ 0 w 116"/>
                  <a:gd name="T19" fmla="*/ 0 h 93"/>
                  <a:gd name="T20" fmla="*/ 7 w 116"/>
                  <a:gd name="T21" fmla="*/ 37 h 93"/>
                  <a:gd name="T22" fmla="*/ 7 w 116"/>
                  <a:gd name="T23" fmla="*/ 38 h 93"/>
                  <a:gd name="T24" fmla="*/ 58 w 116"/>
                  <a:gd name="T25" fmla="*/ 92 h 93"/>
                  <a:gd name="T26" fmla="*/ 59 w 116"/>
                  <a:gd name="T27" fmla="*/ 92 h 93"/>
                  <a:gd name="T28" fmla="*/ 59 w 116"/>
                  <a:gd name="T29" fmla="*/ 92 h 93"/>
                  <a:gd name="T30" fmla="*/ 110 w 116"/>
                  <a:gd name="T31" fmla="*/ 37 h 93"/>
                  <a:gd name="T32" fmla="*/ 110 w 116"/>
                  <a:gd name="T33" fmla="*/ 37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 h="93">
                    <a:moveTo>
                      <a:pt x="110" y="37"/>
                    </a:moveTo>
                    <a:cubicBezTo>
                      <a:pt x="110" y="36"/>
                      <a:pt x="115" y="24"/>
                      <a:pt x="116" y="0"/>
                    </a:cubicBezTo>
                    <a:cubicBezTo>
                      <a:pt x="110" y="4"/>
                      <a:pt x="111" y="9"/>
                      <a:pt x="110" y="15"/>
                    </a:cubicBezTo>
                    <a:cubicBezTo>
                      <a:pt x="107" y="30"/>
                      <a:pt x="98" y="31"/>
                      <a:pt x="81" y="31"/>
                    </a:cubicBezTo>
                    <a:cubicBezTo>
                      <a:pt x="65" y="31"/>
                      <a:pt x="64" y="13"/>
                      <a:pt x="63" y="8"/>
                    </a:cubicBezTo>
                    <a:cubicBezTo>
                      <a:pt x="63" y="2"/>
                      <a:pt x="58" y="2"/>
                      <a:pt x="58" y="2"/>
                    </a:cubicBezTo>
                    <a:cubicBezTo>
                      <a:pt x="58" y="2"/>
                      <a:pt x="53" y="2"/>
                      <a:pt x="53" y="8"/>
                    </a:cubicBezTo>
                    <a:cubicBezTo>
                      <a:pt x="52" y="13"/>
                      <a:pt x="51" y="31"/>
                      <a:pt x="35" y="31"/>
                    </a:cubicBezTo>
                    <a:cubicBezTo>
                      <a:pt x="18" y="31"/>
                      <a:pt x="9" y="30"/>
                      <a:pt x="6" y="15"/>
                    </a:cubicBezTo>
                    <a:cubicBezTo>
                      <a:pt x="5" y="9"/>
                      <a:pt x="5" y="4"/>
                      <a:pt x="0" y="0"/>
                    </a:cubicBezTo>
                    <a:cubicBezTo>
                      <a:pt x="1" y="25"/>
                      <a:pt x="7" y="37"/>
                      <a:pt x="7" y="37"/>
                    </a:cubicBezTo>
                    <a:cubicBezTo>
                      <a:pt x="7" y="38"/>
                      <a:pt x="7" y="38"/>
                      <a:pt x="7" y="38"/>
                    </a:cubicBezTo>
                    <a:cubicBezTo>
                      <a:pt x="27" y="93"/>
                      <a:pt x="58" y="92"/>
                      <a:pt x="58" y="92"/>
                    </a:cubicBezTo>
                    <a:cubicBezTo>
                      <a:pt x="59" y="92"/>
                      <a:pt x="59" y="92"/>
                      <a:pt x="59" y="92"/>
                    </a:cubicBezTo>
                    <a:cubicBezTo>
                      <a:pt x="59" y="92"/>
                      <a:pt x="59" y="92"/>
                      <a:pt x="59" y="92"/>
                    </a:cubicBezTo>
                    <a:cubicBezTo>
                      <a:pt x="60" y="92"/>
                      <a:pt x="90" y="92"/>
                      <a:pt x="110" y="37"/>
                    </a:cubicBezTo>
                    <a:cubicBezTo>
                      <a:pt x="110" y="37"/>
                      <a:pt x="110" y="37"/>
                      <a:pt x="110" y="3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9" name="Freeform 67">
                <a:extLst>
                  <a:ext uri="{FF2B5EF4-FFF2-40B4-BE49-F238E27FC236}">
                    <a16:creationId xmlns:a16="http://schemas.microsoft.com/office/drawing/2014/main" xmlns="" id="{534D9287-8767-4A91-9D4A-9F56412722D4}"/>
                  </a:ext>
                </a:extLst>
              </p:cNvPr>
              <p:cNvSpPr>
                <a:spLocks/>
              </p:cNvSpPr>
              <p:nvPr/>
            </p:nvSpPr>
            <p:spPr bwMode="auto">
              <a:xfrm>
                <a:off x="5673725" y="4279900"/>
                <a:ext cx="88900" cy="73025"/>
              </a:xfrm>
              <a:custGeom>
                <a:avLst/>
                <a:gdLst>
                  <a:gd name="T0" fmla="*/ 0 w 36"/>
                  <a:gd name="T1" fmla="*/ 9 h 29"/>
                  <a:gd name="T2" fmla="*/ 17 w 36"/>
                  <a:gd name="T3" fmla="*/ 29 h 29"/>
                  <a:gd name="T4" fmla="*/ 36 w 36"/>
                  <a:gd name="T5" fmla="*/ 18 h 29"/>
                  <a:gd name="T6" fmla="*/ 36 w 36"/>
                  <a:gd name="T7" fmla="*/ 7 h 29"/>
                  <a:gd name="T8" fmla="*/ 25 w 36"/>
                  <a:gd name="T9" fmla="*/ 0 h 29"/>
                  <a:gd name="T10" fmla="*/ 9 w 36"/>
                  <a:gd name="T11" fmla="*/ 0 h 29"/>
                  <a:gd name="T12" fmla="*/ 0 w 36"/>
                  <a:gd name="T13" fmla="*/ 9 h 29"/>
                </a:gdLst>
                <a:ahLst/>
                <a:cxnLst>
                  <a:cxn ang="0">
                    <a:pos x="T0" y="T1"/>
                  </a:cxn>
                  <a:cxn ang="0">
                    <a:pos x="T2" y="T3"/>
                  </a:cxn>
                  <a:cxn ang="0">
                    <a:pos x="T4" y="T5"/>
                  </a:cxn>
                  <a:cxn ang="0">
                    <a:pos x="T6" y="T7"/>
                  </a:cxn>
                  <a:cxn ang="0">
                    <a:pos x="T8" y="T9"/>
                  </a:cxn>
                  <a:cxn ang="0">
                    <a:pos x="T10" y="T11"/>
                  </a:cxn>
                  <a:cxn ang="0">
                    <a:pos x="T12" y="T13"/>
                  </a:cxn>
                </a:cxnLst>
                <a:rect l="0" t="0" r="r" b="b"/>
                <a:pathLst>
                  <a:path w="36" h="29">
                    <a:moveTo>
                      <a:pt x="0" y="9"/>
                    </a:moveTo>
                    <a:cubicBezTo>
                      <a:pt x="0" y="16"/>
                      <a:pt x="0" y="29"/>
                      <a:pt x="17" y="29"/>
                    </a:cubicBezTo>
                    <a:cubicBezTo>
                      <a:pt x="35" y="29"/>
                      <a:pt x="36" y="20"/>
                      <a:pt x="36" y="18"/>
                    </a:cubicBezTo>
                    <a:cubicBezTo>
                      <a:pt x="36" y="7"/>
                      <a:pt x="36" y="7"/>
                      <a:pt x="36" y="7"/>
                    </a:cubicBezTo>
                    <a:cubicBezTo>
                      <a:pt x="36" y="7"/>
                      <a:pt x="36" y="0"/>
                      <a:pt x="25" y="0"/>
                    </a:cubicBezTo>
                    <a:cubicBezTo>
                      <a:pt x="15" y="0"/>
                      <a:pt x="9" y="0"/>
                      <a:pt x="9" y="0"/>
                    </a:cubicBezTo>
                    <a:cubicBezTo>
                      <a:pt x="9" y="0"/>
                      <a:pt x="0" y="0"/>
                      <a:pt x="0" y="9"/>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0" name="Freeform 68">
                <a:extLst>
                  <a:ext uri="{FF2B5EF4-FFF2-40B4-BE49-F238E27FC236}">
                    <a16:creationId xmlns:a16="http://schemas.microsoft.com/office/drawing/2014/main" xmlns="" id="{2CEB3A09-C509-4DCF-A9DE-6AC45D8BED20}"/>
                  </a:ext>
                </a:extLst>
              </p:cNvPr>
              <p:cNvSpPr>
                <a:spLocks/>
              </p:cNvSpPr>
              <p:nvPr/>
            </p:nvSpPr>
            <p:spPr bwMode="auto">
              <a:xfrm>
                <a:off x="5529263" y="4279900"/>
                <a:ext cx="88900" cy="73025"/>
              </a:xfrm>
              <a:custGeom>
                <a:avLst/>
                <a:gdLst>
                  <a:gd name="T0" fmla="*/ 19 w 36"/>
                  <a:gd name="T1" fmla="*/ 29 h 29"/>
                  <a:gd name="T2" fmla="*/ 36 w 36"/>
                  <a:gd name="T3" fmla="*/ 9 h 29"/>
                  <a:gd name="T4" fmla="*/ 27 w 36"/>
                  <a:gd name="T5" fmla="*/ 0 h 29"/>
                  <a:gd name="T6" fmla="*/ 11 w 36"/>
                  <a:gd name="T7" fmla="*/ 0 h 29"/>
                  <a:gd name="T8" fmla="*/ 0 w 36"/>
                  <a:gd name="T9" fmla="*/ 7 h 29"/>
                  <a:gd name="T10" fmla="*/ 0 w 36"/>
                  <a:gd name="T11" fmla="*/ 18 h 29"/>
                  <a:gd name="T12" fmla="*/ 19 w 36"/>
                  <a:gd name="T13" fmla="*/ 29 h 29"/>
                </a:gdLst>
                <a:ahLst/>
                <a:cxnLst>
                  <a:cxn ang="0">
                    <a:pos x="T0" y="T1"/>
                  </a:cxn>
                  <a:cxn ang="0">
                    <a:pos x="T2" y="T3"/>
                  </a:cxn>
                  <a:cxn ang="0">
                    <a:pos x="T4" y="T5"/>
                  </a:cxn>
                  <a:cxn ang="0">
                    <a:pos x="T6" y="T7"/>
                  </a:cxn>
                  <a:cxn ang="0">
                    <a:pos x="T8" y="T9"/>
                  </a:cxn>
                  <a:cxn ang="0">
                    <a:pos x="T10" y="T11"/>
                  </a:cxn>
                  <a:cxn ang="0">
                    <a:pos x="T12" y="T13"/>
                  </a:cxn>
                </a:cxnLst>
                <a:rect l="0" t="0" r="r" b="b"/>
                <a:pathLst>
                  <a:path w="36" h="29">
                    <a:moveTo>
                      <a:pt x="19" y="29"/>
                    </a:moveTo>
                    <a:cubicBezTo>
                      <a:pt x="36" y="29"/>
                      <a:pt x="36" y="16"/>
                      <a:pt x="36" y="9"/>
                    </a:cubicBezTo>
                    <a:cubicBezTo>
                      <a:pt x="36" y="0"/>
                      <a:pt x="27" y="0"/>
                      <a:pt x="27" y="0"/>
                    </a:cubicBezTo>
                    <a:cubicBezTo>
                      <a:pt x="27" y="0"/>
                      <a:pt x="21" y="0"/>
                      <a:pt x="11" y="0"/>
                    </a:cubicBezTo>
                    <a:cubicBezTo>
                      <a:pt x="0" y="0"/>
                      <a:pt x="0" y="7"/>
                      <a:pt x="0" y="7"/>
                    </a:cubicBezTo>
                    <a:cubicBezTo>
                      <a:pt x="0" y="18"/>
                      <a:pt x="0" y="18"/>
                      <a:pt x="0" y="18"/>
                    </a:cubicBezTo>
                    <a:cubicBezTo>
                      <a:pt x="0" y="20"/>
                      <a:pt x="1" y="29"/>
                      <a:pt x="19" y="2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1" name="Freeform 69">
                <a:extLst>
                  <a:ext uri="{FF2B5EF4-FFF2-40B4-BE49-F238E27FC236}">
                    <a16:creationId xmlns:a16="http://schemas.microsoft.com/office/drawing/2014/main" xmlns="" id="{3D3C648A-4F59-4D54-854F-FE75F2F21DB8}"/>
                  </a:ext>
                </a:extLst>
              </p:cNvPr>
              <p:cNvSpPr>
                <a:spLocks noEditPoints="1"/>
              </p:cNvSpPr>
              <p:nvPr/>
            </p:nvSpPr>
            <p:spPr bwMode="auto">
              <a:xfrm>
                <a:off x="5437188" y="4000500"/>
                <a:ext cx="530225" cy="536575"/>
              </a:xfrm>
              <a:custGeom>
                <a:avLst/>
                <a:gdLst>
                  <a:gd name="T0" fmla="*/ 164 w 213"/>
                  <a:gd name="T1" fmla="*/ 14 h 215"/>
                  <a:gd name="T2" fmla="*/ 104 w 213"/>
                  <a:gd name="T3" fmla="*/ 19 h 215"/>
                  <a:gd name="T4" fmla="*/ 85 w 213"/>
                  <a:gd name="T5" fmla="*/ 13 h 215"/>
                  <a:gd name="T6" fmla="*/ 76 w 213"/>
                  <a:gd name="T7" fmla="*/ 9 h 215"/>
                  <a:gd name="T8" fmla="*/ 60 w 213"/>
                  <a:gd name="T9" fmla="*/ 12 h 215"/>
                  <a:gd name="T10" fmla="*/ 53 w 213"/>
                  <a:gd name="T11" fmla="*/ 12 h 215"/>
                  <a:gd name="T12" fmla="*/ 32 w 213"/>
                  <a:gd name="T13" fmla="*/ 45 h 215"/>
                  <a:gd name="T14" fmla="*/ 17 w 213"/>
                  <a:gd name="T15" fmla="*/ 53 h 215"/>
                  <a:gd name="T16" fmla="*/ 17 w 213"/>
                  <a:gd name="T17" fmla="*/ 109 h 215"/>
                  <a:gd name="T18" fmla="*/ 1 w 213"/>
                  <a:gd name="T19" fmla="*/ 131 h 215"/>
                  <a:gd name="T20" fmla="*/ 84 w 213"/>
                  <a:gd name="T21" fmla="*/ 215 h 215"/>
                  <a:gd name="T22" fmla="*/ 142 w 213"/>
                  <a:gd name="T23" fmla="*/ 158 h 215"/>
                  <a:gd name="T24" fmla="*/ 163 w 213"/>
                  <a:gd name="T25" fmla="*/ 112 h 215"/>
                  <a:gd name="T26" fmla="*/ 150 w 213"/>
                  <a:gd name="T27" fmla="*/ 86 h 215"/>
                  <a:gd name="T28" fmla="*/ 10 w 213"/>
                  <a:gd name="T29" fmla="*/ 130 h 215"/>
                  <a:gd name="T30" fmla="*/ 18 w 213"/>
                  <a:gd name="T31" fmla="*/ 117 h 215"/>
                  <a:gd name="T32" fmla="*/ 10 w 213"/>
                  <a:gd name="T33" fmla="*/ 130 h 215"/>
                  <a:gd name="T34" fmla="*/ 65 w 213"/>
                  <a:gd name="T35" fmla="*/ 59 h 215"/>
                  <a:gd name="T36" fmla="*/ 142 w 213"/>
                  <a:gd name="T37" fmla="*/ 110 h 215"/>
                  <a:gd name="T38" fmla="*/ 84 w 213"/>
                  <a:gd name="T39" fmla="*/ 110 h 215"/>
                  <a:gd name="T40" fmla="*/ 26 w 213"/>
                  <a:gd name="T41" fmla="*/ 110 h 215"/>
                  <a:gd name="T42" fmla="*/ 131 w 213"/>
                  <a:gd name="T43" fmla="*/ 119 h 215"/>
                  <a:gd name="T44" fmla="*/ 112 w 213"/>
                  <a:gd name="T45" fmla="*/ 141 h 215"/>
                  <a:gd name="T46" fmla="*/ 104 w 213"/>
                  <a:gd name="T47" fmla="*/ 112 h 215"/>
                  <a:gd name="T48" fmla="*/ 131 w 213"/>
                  <a:gd name="T49" fmla="*/ 119 h 215"/>
                  <a:gd name="T50" fmla="*/ 64 w 213"/>
                  <a:gd name="T51" fmla="*/ 112 h 215"/>
                  <a:gd name="T52" fmla="*/ 56 w 213"/>
                  <a:gd name="T53" fmla="*/ 141 h 215"/>
                  <a:gd name="T54" fmla="*/ 37 w 213"/>
                  <a:gd name="T55" fmla="*/ 119 h 215"/>
                  <a:gd name="T56" fmla="*/ 136 w 213"/>
                  <a:gd name="T57" fmla="*/ 152 h 215"/>
                  <a:gd name="T58" fmla="*/ 85 w 213"/>
                  <a:gd name="T59" fmla="*/ 207 h 215"/>
                  <a:gd name="T60" fmla="*/ 33 w 213"/>
                  <a:gd name="T61" fmla="*/ 153 h 215"/>
                  <a:gd name="T62" fmla="*/ 26 w 213"/>
                  <a:gd name="T63" fmla="*/ 115 h 215"/>
                  <a:gd name="T64" fmla="*/ 61 w 213"/>
                  <a:gd name="T65" fmla="*/ 146 h 215"/>
                  <a:gd name="T66" fmla="*/ 84 w 213"/>
                  <a:gd name="T67" fmla="*/ 117 h 215"/>
                  <a:gd name="T68" fmla="*/ 107 w 213"/>
                  <a:gd name="T69" fmla="*/ 146 h 215"/>
                  <a:gd name="T70" fmla="*/ 142 w 213"/>
                  <a:gd name="T71" fmla="*/ 115 h 215"/>
                  <a:gd name="T72" fmla="*/ 136 w 213"/>
                  <a:gd name="T73" fmla="*/ 152 h 215"/>
                  <a:gd name="T74" fmla="*/ 157 w 213"/>
                  <a:gd name="T75" fmla="*/ 118 h 215"/>
                  <a:gd name="T76" fmla="*/ 145 w 213"/>
                  <a:gd name="T77" fmla="*/ 149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13" h="215">
                    <a:moveTo>
                      <a:pt x="172" y="7"/>
                    </a:moveTo>
                    <a:cubicBezTo>
                      <a:pt x="170" y="14"/>
                      <a:pt x="160" y="20"/>
                      <a:pt x="164" y="14"/>
                    </a:cubicBezTo>
                    <a:cubicBezTo>
                      <a:pt x="169" y="7"/>
                      <a:pt x="162" y="0"/>
                      <a:pt x="162" y="0"/>
                    </a:cubicBezTo>
                    <a:cubicBezTo>
                      <a:pt x="157" y="29"/>
                      <a:pt x="120" y="23"/>
                      <a:pt x="104" y="19"/>
                    </a:cubicBezTo>
                    <a:cubicBezTo>
                      <a:pt x="96" y="17"/>
                      <a:pt x="88" y="14"/>
                      <a:pt x="80" y="13"/>
                    </a:cubicBezTo>
                    <a:cubicBezTo>
                      <a:pt x="82" y="13"/>
                      <a:pt x="83" y="13"/>
                      <a:pt x="85" y="13"/>
                    </a:cubicBezTo>
                    <a:cubicBezTo>
                      <a:pt x="93" y="12"/>
                      <a:pt x="100" y="13"/>
                      <a:pt x="105" y="14"/>
                    </a:cubicBezTo>
                    <a:cubicBezTo>
                      <a:pt x="102" y="10"/>
                      <a:pt x="90" y="8"/>
                      <a:pt x="76" y="9"/>
                    </a:cubicBezTo>
                    <a:cubicBezTo>
                      <a:pt x="71" y="9"/>
                      <a:pt x="65" y="11"/>
                      <a:pt x="59" y="12"/>
                    </a:cubicBezTo>
                    <a:cubicBezTo>
                      <a:pt x="60" y="12"/>
                      <a:pt x="60" y="12"/>
                      <a:pt x="60" y="12"/>
                    </a:cubicBezTo>
                    <a:cubicBezTo>
                      <a:pt x="64" y="9"/>
                      <a:pt x="69" y="7"/>
                      <a:pt x="72" y="6"/>
                    </a:cubicBezTo>
                    <a:cubicBezTo>
                      <a:pt x="69" y="5"/>
                      <a:pt x="61" y="7"/>
                      <a:pt x="53" y="12"/>
                    </a:cubicBezTo>
                    <a:cubicBezTo>
                      <a:pt x="48" y="16"/>
                      <a:pt x="41" y="23"/>
                      <a:pt x="39" y="28"/>
                    </a:cubicBezTo>
                    <a:cubicBezTo>
                      <a:pt x="35" y="34"/>
                      <a:pt x="33" y="40"/>
                      <a:pt x="32" y="45"/>
                    </a:cubicBezTo>
                    <a:cubicBezTo>
                      <a:pt x="30" y="47"/>
                      <a:pt x="28" y="49"/>
                      <a:pt x="27" y="51"/>
                    </a:cubicBezTo>
                    <a:cubicBezTo>
                      <a:pt x="25" y="49"/>
                      <a:pt x="21" y="48"/>
                      <a:pt x="17" y="53"/>
                    </a:cubicBezTo>
                    <a:cubicBezTo>
                      <a:pt x="9" y="62"/>
                      <a:pt x="15" y="81"/>
                      <a:pt x="18" y="90"/>
                    </a:cubicBezTo>
                    <a:cubicBezTo>
                      <a:pt x="17" y="96"/>
                      <a:pt x="17" y="103"/>
                      <a:pt x="17" y="109"/>
                    </a:cubicBezTo>
                    <a:cubicBezTo>
                      <a:pt x="12" y="108"/>
                      <a:pt x="8" y="109"/>
                      <a:pt x="5" y="112"/>
                    </a:cubicBezTo>
                    <a:cubicBezTo>
                      <a:pt x="0" y="117"/>
                      <a:pt x="0" y="125"/>
                      <a:pt x="1" y="131"/>
                    </a:cubicBezTo>
                    <a:cubicBezTo>
                      <a:pt x="2" y="138"/>
                      <a:pt x="5" y="157"/>
                      <a:pt x="26" y="158"/>
                    </a:cubicBezTo>
                    <a:cubicBezTo>
                      <a:pt x="47" y="213"/>
                      <a:pt x="79" y="215"/>
                      <a:pt x="84" y="215"/>
                    </a:cubicBezTo>
                    <a:cubicBezTo>
                      <a:pt x="85" y="215"/>
                      <a:pt x="85" y="215"/>
                      <a:pt x="85" y="215"/>
                    </a:cubicBezTo>
                    <a:cubicBezTo>
                      <a:pt x="88" y="215"/>
                      <a:pt x="121" y="214"/>
                      <a:pt x="142" y="158"/>
                    </a:cubicBezTo>
                    <a:cubicBezTo>
                      <a:pt x="163" y="157"/>
                      <a:pt x="166" y="138"/>
                      <a:pt x="167" y="131"/>
                    </a:cubicBezTo>
                    <a:cubicBezTo>
                      <a:pt x="167" y="125"/>
                      <a:pt x="168" y="117"/>
                      <a:pt x="163" y="112"/>
                    </a:cubicBezTo>
                    <a:cubicBezTo>
                      <a:pt x="160" y="109"/>
                      <a:pt x="156" y="108"/>
                      <a:pt x="150" y="109"/>
                    </a:cubicBezTo>
                    <a:cubicBezTo>
                      <a:pt x="151" y="102"/>
                      <a:pt x="150" y="94"/>
                      <a:pt x="150" y="86"/>
                    </a:cubicBezTo>
                    <a:cubicBezTo>
                      <a:pt x="213" y="45"/>
                      <a:pt x="172" y="7"/>
                      <a:pt x="172" y="7"/>
                    </a:cubicBezTo>
                    <a:moveTo>
                      <a:pt x="10" y="130"/>
                    </a:moveTo>
                    <a:cubicBezTo>
                      <a:pt x="8" y="122"/>
                      <a:pt x="10" y="119"/>
                      <a:pt x="11" y="118"/>
                    </a:cubicBezTo>
                    <a:cubicBezTo>
                      <a:pt x="12" y="117"/>
                      <a:pt x="14" y="117"/>
                      <a:pt x="18" y="117"/>
                    </a:cubicBezTo>
                    <a:cubicBezTo>
                      <a:pt x="19" y="133"/>
                      <a:pt x="21" y="143"/>
                      <a:pt x="23" y="150"/>
                    </a:cubicBezTo>
                    <a:cubicBezTo>
                      <a:pt x="15" y="148"/>
                      <a:pt x="11" y="141"/>
                      <a:pt x="10" y="130"/>
                    </a:cubicBezTo>
                    <a:moveTo>
                      <a:pt x="27" y="74"/>
                    </a:moveTo>
                    <a:cubicBezTo>
                      <a:pt x="34" y="67"/>
                      <a:pt x="45" y="61"/>
                      <a:pt x="65" y="59"/>
                    </a:cubicBezTo>
                    <a:cubicBezTo>
                      <a:pt x="103" y="56"/>
                      <a:pt x="129" y="70"/>
                      <a:pt x="141" y="79"/>
                    </a:cubicBezTo>
                    <a:cubicBezTo>
                      <a:pt x="142" y="91"/>
                      <a:pt x="142" y="101"/>
                      <a:pt x="142" y="110"/>
                    </a:cubicBezTo>
                    <a:cubicBezTo>
                      <a:pt x="138" y="109"/>
                      <a:pt x="128" y="106"/>
                      <a:pt x="117" y="106"/>
                    </a:cubicBezTo>
                    <a:cubicBezTo>
                      <a:pt x="103" y="106"/>
                      <a:pt x="94" y="110"/>
                      <a:pt x="84" y="110"/>
                    </a:cubicBezTo>
                    <a:cubicBezTo>
                      <a:pt x="74" y="110"/>
                      <a:pt x="64" y="106"/>
                      <a:pt x="51" y="106"/>
                    </a:cubicBezTo>
                    <a:cubicBezTo>
                      <a:pt x="40" y="106"/>
                      <a:pt x="30" y="109"/>
                      <a:pt x="26" y="110"/>
                    </a:cubicBezTo>
                    <a:cubicBezTo>
                      <a:pt x="25" y="100"/>
                      <a:pt x="26" y="88"/>
                      <a:pt x="27" y="74"/>
                    </a:cubicBezTo>
                    <a:moveTo>
                      <a:pt x="131" y="119"/>
                    </a:moveTo>
                    <a:cubicBezTo>
                      <a:pt x="131" y="130"/>
                      <a:pt x="131" y="130"/>
                      <a:pt x="131" y="130"/>
                    </a:cubicBezTo>
                    <a:cubicBezTo>
                      <a:pt x="131" y="132"/>
                      <a:pt x="130" y="141"/>
                      <a:pt x="112" y="141"/>
                    </a:cubicBezTo>
                    <a:cubicBezTo>
                      <a:pt x="95" y="141"/>
                      <a:pt x="95" y="128"/>
                      <a:pt x="95" y="121"/>
                    </a:cubicBezTo>
                    <a:cubicBezTo>
                      <a:pt x="95" y="112"/>
                      <a:pt x="104" y="112"/>
                      <a:pt x="104" y="112"/>
                    </a:cubicBezTo>
                    <a:cubicBezTo>
                      <a:pt x="104" y="112"/>
                      <a:pt x="110" y="112"/>
                      <a:pt x="120" y="112"/>
                    </a:cubicBezTo>
                    <a:cubicBezTo>
                      <a:pt x="131" y="112"/>
                      <a:pt x="131" y="119"/>
                      <a:pt x="131" y="119"/>
                    </a:cubicBezTo>
                    <a:moveTo>
                      <a:pt x="48" y="112"/>
                    </a:moveTo>
                    <a:cubicBezTo>
                      <a:pt x="58" y="112"/>
                      <a:pt x="64" y="112"/>
                      <a:pt x="64" y="112"/>
                    </a:cubicBezTo>
                    <a:cubicBezTo>
                      <a:pt x="64" y="112"/>
                      <a:pt x="73" y="112"/>
                      <a:pt x="73" y="121"/>
                    </a:cubicBezTo>
                    <a:cubicBezTo>
                      <a:pt x="73" y="128"/>
                      <a:pt x="73" y="141"/>
                      <a:pt x="56" y="141"/>
                    </a:cubicBezTo>
                    <a:cubicBezTo>
                      <a:pt x="38" y="141"/>
                      <a:pt x="37" y="132"/>
                      <a:pt x="37" y="130"/>
                    </a:cubicBezTo>
                    <a:cubicBezTo>
                      <a:pt x="37" y="119"/>
                      <a:pt x="37" y="119"/>
                      <a:pt x="37" y="119"/>
                    </a:cubicBezTo>
                    <a:cubicBezTo>
                      <a:pt x="37" y="119"/>
                      <a:pt x="37" y="112"/>
                      <a:pt x="48" y="112"/>
                    </a:cubicBezTo>
                    <a:moveTo>
                      <a:pt x="136" y="152"/>
                    </a:moveTo>
                    <a:cubicBezTo>
                      <a:pt x="116" y="207"/>
                      <a:pt x="86" y="207"/>
                      <a:pt x="85" y="207"/>
                    </a:cubicBezTo>
                    <a:cubicBezTo>
                      <a:pt x="85" y="207"/>
                      <a:pt x="85" y="207"/>
                      <a:pt x="85" y="207"/>
                    </a:cubicBezTo>
                    <a:cubicBezTo>
                      <a:pt x="84" y="207"/>
                      <a:pt x="84" y="207"/>
                      <a:pt x="84" y="207"/>
                    </a:cubicBezTo>
                    <a:cubicBezTo>
                      <a:pt x="84" y="207"/>
                      <a:pt x="53" y="208"/>
                      <a:pt x="33" y="153"/>
                    </a:cubicBezTo>
                    <a:cubicBezTo>
                      <a:pt x="33" y="152"/>
                      <a:pt x="33" y="152"/>
                      <a:pt x="33" y="152"/>
                    </a:cubicBezTo>
                    <a:cubicBezTo>
                      <a:pt x="33" y="152"/>
                      <a:pt x="27" y="140"/>
                      <a:pt x="26" y="115"/>
                    </a:cubicBezTo>
                    <a:cubicBezTo>
                      <a:pt x="31" y="119"/>
                      <a:pt x="31" y="124"/>
                      <a:pt x="32" y="130"/>
                    </a:cubicBezTo>
                    <a:cubicBezTo>
                      <a:pt x="35" y="145"/>
                      <a:pt x="44" y="146"/>
                      <a:pt x="61" y="146"/>
                    </a:cubicBezTo>
                    <a:cubicBezTo>
                      <a:pt x="77" y="146"/>
                      <a:pt x="78" y="128"/>
                      <a:pt x="79" y="123"/>
                    </a:cubicBezTo>
                    <a:cubicBezTo>
                      <a:pt x="79" y="117"/>
                      <a:pt x="84" y="117"/>
                      <a:pt x="84" y="117"/>
                    </a:cubicBezTo>
                    <a:cubicBezTo>
                      <a:pt x="84" y="117"/>
                      <a:pt x="89" y="117"/>
                      <a:pt x="89" y="123"/>
                    </a:cubicBezTo>
                    <a:cubicBezTo>
                      <a:pt x="90" y="128"/>
                      <a:pt x="91" y="146"/>
                      <a:pt x="107" y="146"/>
                    </a:cubicBezTo>
                    <a:cubicBezTo>
                      <a:pt x="124" y="146"/>
                      <a:pt x="133" y="145"/>
                      <a:pt x="136" y="130"/>
                    </a:cubicBezTo>
                    <a:cubicBezTo>
                      <a:pt x="137" y="124"/>
                      <a:pt x="136" y="119"/>
                      <a:pt x="142" y="115"/>
                    </a:cubicBezTo>
                    <a:cubicBezTo>
                      <a:pt x="141" y="139"/>
                      <a:pt x="136" y="151"/>
                      <a:pt x="136" y="152"/>
                    </a:cubicBezTo>
                    <a:cubicBezTo>
                      <a:pt x="136" y="152"/>
                      <a:pt x="136" y="152"/>
                      <a:pt x="136" y="152"/>
                    </a:cubicBezTo>
                    <a:moveTo>
                      <a:pt x="150" y="117"/>
                    </a:moveTo>
                    <a:cubicBezTo>
                      <a:pt x="153" y="117"/>
                      <a:pt x="156" y="117"/>
                      <a:pt x="157" y="118"/>
                    </a:cubicBezTo>
                    <a:cubicBezTo>
                      <a:pt x="158" y="119"/>
                      <a:pt x="160" y="122"/>
                      <a:pt x="158" y="130"/>
                    </a:cubicBezTo>
                    <a:cubicBezTo>
                      <a:pt x="157" y="141"/>
                      <a:pt x="153" y="147"/>
                      <a:pt x="145" y="149"/>
                    </a:cubicBezTo>
                    <a:cubicBezTo>
                      <a:pt x="147" y="144"/>
                      <a:pt x="149" y="133"/>
                      <a:pt x="150" y="117"/>
                    </a:cubicBezTo>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 name="Freeform 70">
                <a:extLst>
                  <a:ext uri="{FF2B5EF4-FFF2-40B4-BE49-F238E27FC236}">
                    <a16:creationId xmlns:a16="http://schemas.microsoft.com/office/drawing/2014/main" xmlns="" id="{30895E06-B853-4B73-BF50-DEB60C912E9D}"/>
                  </a:ext>
                </a:extLst>
              </p:cNvPr>
              <p:cNvSpPr>
                <a:spLocks noEditPoints="1"/>
              </p:cNvSpPr>
              <p:nvPr/>
            </p:nvSpPr>
            <p:spPr bwMode="auto">
              <a:xfrm>
                <a:off x="5245100" y="4537075"/>
                <a:ext cx="801688" cy="314325"/>
              </a:xfrm>
              <a:custGeom>
                <a:avLst/>
                <a:gdLst>
                  <a:gd name="T0" fmla="*/ 465 w 505"/>
                  <a:gd name="T1" fmla="*/ 52 h 198"/>
                  <a:gd name="T2" fmla="*/ 323 w 505"/>
                  <a:gd name="T3" fmla="*/ 0 h 198"/>
                  <a:gd name="T4" fmla="*/ 303 w 505"/>
                  <a:gd name="T5" fmla="*/ 96 h 198"/>
                  <a:gd name="T6" fmla="*/ 253 w 505"/>
                  <a:gd name="T7" fmla="*/ 24 h 198"/>
                  <a:gd name="T8" fmla="*/ 201 w 505"/>
                  <a:gd name="T9" fmla="*/ 96 h 198"/>
                  <a:gd name="T10" fmla="*/ 182 w 505"/>
                  <a:gd name="T11" fmla="*/ 0 h 198"/>
                  <a:gd name="T12" fmla="*/ 40 w 505"/>
                  <a:gd name="T13" fmla="*/ 52 h 198"/>
                  <a:gd name="T14" fmla="*/ 0 w 505"/>
                  <a:gd name="T15" fmla="*/ 198 h 198"/>
                  <a:gd name="T16" fmla="*/ 505 w 505"/>
                  <a:gd name="T17" fmla="*/ 198 h 198"/>
                  <a:gd name="T18" fmla="*/ 465 w 505"/>
                  <a:gd name="T19" fmla="*/ 52 h 198"/>
                  <a:gd name="T20" fmla="*/ 310 w 505"/>
                  <a:gd name="T21" fmla="*/ 128 h 198"/>
                  <a:gd name="T22" fmla="*/ 332 w 505"/>
                  <a:gd name="T23" fmla="*/ 17 h 198"/>
                  <a:gd name="T24" fmla="*/ 455 w 505"/>
                  <a:gd name="T25" fmla="*/ 62 h 198"/>
                  <a:gd name="T26" fmla="*/ 487 w 505"/>
                  <a:gd name="T27" fmla="*/ 184 h 198"/>
                  <a:gd name="T28" fmla="*/ 284 w 505"/>
                  <a:gd name="T29" fmla="*/ 184 h 198"/>
                  <a:gd name="T30" fmla="*/ 259 w 505"/>
                  <a:gd name="T31" fmla="*/ 106 h 198"/>
                  <a:gd name="T32" fmla="*/ 278 w 505"/>
                  <a:gd name="T33" fmla="*/ 82 h 198"/>
                  <a:gd name="T34" fmla="*/ 310 w 505"/>
                  <a:gd name="T35" fmla="*/ 128 h 198"/>
                  <a:gd name="T36" fmla="*/ 51 w 505"/>
                  <a:gd name="T37" fmla="*/ 62 h 198"/>
                  <a:gd name="T38" fmla="*/ 173 w 505"/>
                  <a:gd name="T39" fmla="*/ 17 h 198"/>
                  <a:gd name="T40" fmla="*/ 195 w 505"/>
                  <a:gd name="T41" fmla="*/ 128 h 198"/>
                  <a:gd name="T42" fmla="*/ 227 w 505"/>
                  <a:gd name="T43" fmla="*/ 82 h 198"/>
                  <a:gd name="T44" fmla="*/ 245 w 505"/>
                  <a:gd name="T45" fmla="*/ 106 h 198"/>
                  <a:gd name="T46" fmla="*/ 221 w 505"/>
                  <a:gd name="T47" fmla="*/ 184 h 198"/>
                  <a:gd name="T48" fmla="*/ 18 w 505"/>
                  <a:gd name="T49" fmla="*/ 184 h 198"/>
                  <a:gd name="T50" fmla="*/ 51 w 505"/>
                  <a:gd name="T51" fmla="*/ 62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5" h="198">
                    <a:moveTo>
                      <a:pt x="465" y="52"/>
                    </a:moveTo>
                    <a:lnTo>
                      <a:pt x="323" y="0"/>
                    </a:lnTo>
                    <a:lnTo>
                      <a:pt x="303" y="96"/>
                    </a:lnTo>
                    <a:lnTo>
                      <a:pt x="253" y="24"/>
                    </a:lnTo>
                    <a:lnTo>
                      <a:pt x="201" y="96"/>
                    </a:lnTo>
                    <a:lnTo>
                      <a:pt x="182" y="0"/>
                    </a:lnTo>
                    <a:lnTo>
                      <a:pt x="40" y="52"/>
                    </a:lnTo>
                    <a:lnTo>
                      <a:pt x="0" y="198"/>
                    </a:lnTo>
                    <a:lnTo>
                      <a:pt x="505" y="198"/>
                    </a:lnTo>
                    <a:lnTo>
                      <a:pt x="465" y="52"/>
                    </a:lnTo>
                    <a:close/>
                    <a:moveTo>
                      <a:pt x="310" y="128"/>
                    </a:moveTo>
                    <a:lnTo>
                      <a:pt x="332" y="17"/>
                    </a:lnTo>
                    <a:lnTo>
                      <a:pt x="455" y="62"/>
                    </a:lnTo>
                    <a:lnTo>
                      <a:pt x="487" y="184"/>
                    </a:lnTo>
                    <a:lnTo>
                      <a:pt x="284" y="184"/>
                    </a:lnTo>
                    <a:lnTo>
                      <a:pt x="259" y="106"/>
                    </a:lnTo>
                    <a:lnTo>
                      <a:pt x="278" y="82"/>
                    </a:lnTo>
                    <a:lnTo>
                      <a:pt x="310" y="128"/>
                    </a:lnTo>
                    <a:close/>
                    <a:moveTo>
                      <a:pt x="51" y="62"/>
                    </a:moveTo>
                    <a:lnTo>
                      <a:pt x="173" y="17"/>
                    </a:lnTo>
                    <a:lnTo>
                      <a:pt x="195" y="128"/>
                    </a:lnTo>
                    <a:lnTo>
                      <a:pt x="227" y="82"/>
                    </a:lnTo>
                    <a:lnTo>
                      <a:pt x="245" y="106"/>
                    </a:lnTo>
                    <a:lnTo>
                      <a:pt x="221" y="184"/>
                    </a:lnTo>
                    <a:lnTo>
                      <a:pt x="18" y="184"/>
                    </a:lnTo>
                    <a:lnTo>
                      <a:pt x="51" y="62"/>
                    </a:lnTo>
                    <a:close/>
                  </a:path>
                </a:pathLst>
              </a:custGeom>
              <a:solidFill>
                <a:srgbClr val="C018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Freeform 71">
                <a:extLst>
                  <a:ext uri="{FF2B5EF4-FFF2-40B4-BE49-F238E27FC236}">
                    <a16:creationId xmlns:a16="http://schemas.microsoft.com/office/drawing/2014/main" xmlns="" id="{44F9E2AE-C729-4146-81E7-D713ED65E7B2}"/>
                  </a:ext>
                </a:extLst>
              </p:cNvPr>
              <p:cNvSpPr>
                <a:spLocks noEditPoints="1"/>
              </p:cNvSpPr>
              <p:nvPr/>
            </p:nvSpPr>
            <p:spPr bwMode="auto">
              <a:xfrm>
                <a:off x="5245100" y="4537075"/>
                <a:ext cx="801688" cy="314325"/>
              </a:xfrm>
              <a:custGeom>
                <a:avLst/>
                <a:gdLst>
                  <a:gd name="T0" fmla="*/ 465 w 505"/>
                  <a:gd name="T1" fmla="*/ 52 h 198"/>
                  <a:gd name="T2" fmla="*/ 323 w 505"/>
                  <a:gd name="T3" fmla="*/ 0 h 198"/>
                  <a:gd name="T4" fmla="*/ 303 w 505"/>
                  <a:gd name="T5" fmla="*/ 96 h 198"/>
                  <a:gd name="T6" fmla="*/ 253 w 505"/>
                  <a:gd name="T7" fmla="*/ 24 h 198"/>
                  <a:gd name="T8" fmla="*/ 201 w 505"/>
                  <a:gd name="T9" fmla="*/ 96 h 198"/>
                  <a:gd name="T10" fmla="*/ 182 w 505"/>
                  <a:gd name="T11" fmla="*/ 0 h 198"/>
                  <a:gd name="T12" fmla="*/ 40 w 505"/>
                  <a:gd name="T13" fmla="*/ 52 h 198"/>
                  <a:gd name="T14" fmla="*/ 0 w 505"/>
                  <a:gd name="T15" fmla="*/ 198 h 198"/>
                  <a:gd name="T16" fmla="*/ 505 w 505"/>
                  <a:gd name="T17" fmla="*/ 198 h 198"/>
                  <a:gd name="T18" fmla="*/ 465 w 505"/>
                  <a:gd name="T19" fmla="*/ 52 h 198"/>
                  <a:gd name="T20" fmla="*/ 310 w 505"/>
                  <a:gd name="T21" fmla="*/ 128 h 198"/>
                  <a:gd name="T22" fmla="*/ 332 w 505"/>
                  <a:gd name="T23" fmla="*/ 17 h 198"/>
                  <a:gd name="T24" fmla="*/ 455 w 505"/>
                  <a:gd name="T25" fmla="*/ 62 h 198"/>
                  <a:gd name="T26" fmla="*/ 487 w 505"/>
                  <a:gd name="T27" fmla="*/ 184 h 198"/>
                  <a:gd name="T28" fmla="*/ 284 w 505"/>
                  <a:gd name="T29" fmla="*/ 184 h 198"/>
                  <a:gd name="T30" fmla="*/ 259 w 505"/>
                  <a:gd name="T31" fmla="*/ 106 h 198"/>
                  <a:gd name="T32" fmla="*/ 278 w 505"/>
                  <a:gd name="T33" fmla="*/ 82 h 198"/>
                  <a:gd name="T34" fmla="*/ 310 w 505"/>
                  <a:gd name="T35" fmla="*/ 128 h 198"/>
                  <a:gd name="T36" fmla="*/ 51 w 505"/>
                  <a:gd name="T37" fmla="*/ 62 h 198"/>
                  <a:gd name="T38" fmla="*/ 173 w 505"/>
                  <a:gd name="T39" fmla="*/ 17 h 198"/>
                  <a:gd name="T40" fmla="*/ 195 w 505"/>
                  <a:gd name="T41" fmla="*/ 128 h 198"/>
                  <a:gd name="T42" fmla="*/ 227 w 505"/>
                  <a:gd name="T43" fmla="*/ 82 h 198"/>
                  <a:gd name="T44" fmla="*/ 245 w 505"/>
                  <a:gd name="T45" fmla="*/ 106 h 198"/>
                  <a:gd name="T46" fmla="*/ 221 w 505"/>
                  <a:gd name="T47" fmla="*/ 184 h 198"/>
                  <a:gd name="T48" fmla="*/ 18 w 505"/>
                  <a:gd name="T49" fmla="*/ 184 h 198"/>
                  <a:gd name="T50" fmla="*/ 51 w 505"/>
                  <a:gd name="T51" fmla="*/ 62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05" h="198">
                    <a:moveTo>
                      <a:pt x="465" y="52"/>
                    </a:moveTo>
                    <a:lnTo>
                      <a:pt x="323" y="0"/>
                    </a:lnTo>
                    <a:lnTo>
                      <a:pt x="303" y="96"/>
                    </a:lnTo>
                    <a:lnTo>
                      <a:pt x="253" y="24"/>
                    </a:lnTo>
                    <a:lnTo>
                      <a:pt x="201" y="96"/>
                    </a:lnTo>
                    <a:lnTo>
                      <a:pt x="182" y="0"/>
                    </a:lnTo>
                    <a:lnTo>
                      <a:pt x="40" y="52"/>
                    </a:lnTo>
                    <a:lnTo>
                      <a:pt x="0" y="198"/>
                    </a:lnTo>
                    <a:lnTo>
                      <a:pt x="505" y="198"/>
                    </a:lnTo>
                    <a:lnTo>
                      <a:pt x="465" y="52"/>
                    </a:lnTo>
                    <a:moveTo>
                      <a:pt x="310" y="128"/>
                    </a:moveTo>
                    <a:lnTo>
                      <a:pt x="332" y="17"/>
                    </a:lnTo>
                    <a:lnTo>
                      <a:pt x="455" y="62"/>
                    </a:lnTo>
                    <a:lnTo>
                      <a:pt x="487" y="184"/>
                    </a:lnTo>
                    <a:lnTo>
                      <a:pt x="284" y="184"/>
                    </a:lnTo>
                    <a:lnTo>
                      <a:pt x="259" y="106"/>
                    </a:lnTo>
                    <a:lnTo>
                      <a:pt x="278" y="82"/>
                    </a:lnTo>
                    <a:lnTo>
                      <a:pt x="310" y="128"/>
                    </a:lnTo>
                    <a:moveTo>
                      <a:pt x="51" y="62"/>
                    </a:moveTo>
                    <a:lnTo>
                      <a:pt x="173" y="17"/>
                    </a:lnTo>
                    <a:lnTo>
                      <a:pt x="195" y="128"/>
                    </a:lnTo>
                    <a:lnTo>
                      <a:pt x="227" y="82"/>
                    </a:lnTo>
                    <a:lnTo>
                      <a:pt x="245" y="106"/>
                    </a:lnTo>
                    <a:lnTo>
                      <a:pt x="221" y="184"/>
                    </a:lnTo>
                    <a:lnTo>
                      <a:pt x="18" y="184"/>
                    </a:lnTo>
                    <a:lnTo>
                      <a:pt x="51" y="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 name="Freeform 72">
                <a:extLst>
                  <a:ext uri="{FF2B5EF4-FFF2-40B4-BE49-F238E27FC236}">
                    <a16:creationId xmlns:a16="http://schemas.microsoft.com/office/drawing/2014/main" xmlns="" id="{0F5A884A-B7FD-4088-96A1-0AFF7AACAAA7}"/>
                  </a:ext>
                </a:extLst>
              </p:cNvPr>
              <p:cNvSpPr>
                <a:spLocks/>
              </p:cNvSpPr>
              <p:nvPr/>
            </p:nvSpPr>
            <p:spPr bwMode="auto">
              <a:xfrm>
                <a:off x="5646738" y="4287838"/>
                <a:ext cx="142875" cy="230188"/>
              </a:xfrm>
              <a:custGeom>
                <a:avLst/>
                <a:gdLst>
                  <a:gd name="T0" fmla="*/ 58 w 58"/>
                  <a:gd name="T1" fmla="*/ 0 h 92"/>
                  <a:gd name="T2" fmla="*/ 58 w 58"/>
                  <a:gd name="T3" fmla="*/ 0 h 92"/>
                  <a:gd name="T4" fmla="*/ 52 w 58"/>
                  <a:gd name="T5" fmla="*/ 37 h 92"/>
                  <a:gd name="T6" fmla="*/ 52 w 58"/>
                  <a:gd name="T7" fmla="*/ 37 h 92"/>
                  <a:gd name="T8" fmla="*/ 1 w 58"/>
                  <a:gd name="T9" fmla="*/ 92 h 92"/>
                  <a:gd name="T10" fmla="*/ 1 w 58"/>
                  <a:gd name="T11" fmla="*/ 92 h 92"/>
                  <a:gd name="T12" fmla="*/ 1 w 58"/>
                  <a:gd name="T13" fmla="*/ 92 h 92"/>
                  <a:gd name="T14" fmla="*/ 0 w 58"/>
                  <a:gd name="T15" fmla="*/ 92 h 92"/>
                  <a:gd name="T16" fmla="*/ 0 w 58"/>
                  <a:gd name="T17" fmla="*/ 92 h 92"/>
                  <a:gd name="T18" fmla="*/ 0 w 58"/>
                  <a:gd name="T19" fmla="*/ 92 h 92"/>
                  <a:gd name="T20" fmla="*/ 0 w 58"/>
                  <a:gd name="T21" fmla="*/ 92 h 92"/>
                  <a:gd name="T22" fmla="*/ 1 w 58"/>
                  <a:gd name="T23" fmla="*/ 92 h 92"/>
                  <a:gd name="T24" fmla="*/ 1 w 58"/>
                  <a:gd name="T25" fmla="*/ 92 h 92"/>
                  <a:gd name="T26" fmla="*/ 1 w 58"/>
                  <a:gd name="T27" fmla="*/ 92 h 92"/>
                  <a:gd name="T28" fmla="*/ 52 w 58"/>
                  <a:gd name="T29" fmla="*/ 37 h 92"/>
                  <a:gd name="T30" fmla="*/ 52 w 58"/>
                  <a:gd name="T31" fmla="*/ 37 h 92"/>
                  <a:gd name="T32" fmla="*/ 58 w 58"/>
                  <a:gd name="T33"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8" h="92">
                    <a:moveTo>
                      <a:pt x="58" y="0"/>
                    </a:moveTo>
                    <a:cubicBezTo>
                      <a:pt x="58" y="0"/>
                      <a:pt x="58" y="0"/>
                      <a:pt x="58" y="0"/>
                    </a:cubicBezTo>
                    <a:cubicBezTo>
                      <a:pt x="57" y="24"/>
                      <a:pt x="52" y="36"/>
                      <a:pt x="52" y="37"/>
                    </a:cubicBezTo>
                    <a:cubicBezTo>
                      <a:pt x="52" y="37"/>
                      <a:pt x="52" y="37"/>
                      <a:pt x="52" y="37"/>
                    </a:cubicBezTo>
                    <a:cubicBezTo>
                      <a:pt x="32" y="91"/>
                      <a:pt x="2" y="92"/>
                      <a:pt x="1" y="92"/>
                    </a:cubicBezTo>
                    <a:cubicBezTo>
                      <a:pt x="1" y="92"/>
                      <a:pt x="1" y="92"/>
                      <a:pt x="1" y="92"/>
                    </a:cubicBezTo>
                    <a:cubicBezTo>
                      <a:pt x="1" y="92"/>
                      <a:pt x="1" y="92"/>
                      <a:pt x="1" y="92"/>
                    </a:cubicBezTo>
                    <a:cubicBezTo>
                      <a:pt x="0" y="92"/>
                      <a:pt x="0" y="92"/>
                      <a:pt x="0" y="92"/>
                    </a:cubicBezTo>
                    <a:cubicBezTo>
                      <a:pt x="0" y="92"/>
                      <a:pt x="0" y="92"/>
                      <a:pt x="0" y="92"/>
                    </a:cubicBezTo>
                    <a:cubicBezTo>
                      <a:pt x="0" y="92"/>
                      <a:pt x="0" y="92"/>
                      <a:pt x="0" y="92"/>
                    </a:cubicBezTo>
                    <a:cubicBezTo>
                      <a:pt x="0" y="92"/>
                      <a:pt x="0" y="92"/>
                      <a:pt x="0" y="92"/>
                    </a:cubicBezTo>
                    <a:cubicBezTo>
                      <a:pt x="1" y="92"/>
                      <a:pt x="1" y="92"/>
                      <a:pt x="1" y="92"/>
                    </a:cubicBezTo>
                    <a:cubicBezTo>
                      <a:pt x="1" y="92"/>
                      <a:pt x="1" y="92"/>
                      <a:pt x="1" y="92"/>
                    </a:cubicBezTo>
                    <a:cubicBezTo>
                      <a:pt x="1" y="92"/>
                      <a:pt x="1" y="92"/>
                      <a:pt x="1" y="92"/>
                    </a:cubicBezTo>
                    <a:cubicBezTo>
                      <a:pt x="3" y="92"/>
                      <a:pt x="32" y="91"/>
                      <a:pt x="52" y="37"/>
                    </a:cubicBezTo>
                    <a:cubicBezTo>
                      <a:pt x="52" y="37"/>
                      <a:pt x="52" y="37"/>
                      <a:pt x="52" y="37"/>
                    </a:cubicBezTo>
                    <a:cubicBezTo>
                      <a:pt x="52" y="36"/>
                      <a:pt x="57" y="24"/>
                      <a:pt x="58"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5" name="Freeform 73">
                <a:extLst>
                  <a:ext uri="{FF2B5EF4-FFF2-40B4-BE49-F238E27FC236}">
                    <a16:creationId xmlns:a16="http://schemas.microsoft.com/office/drawing/2014/main" xmlns="" id="{AB9672F8-A920-44F5-B58E-1D128186F0BA}"/>
                  </a:ext>
                </a:extLst>
              </p:cNvPr>
              <p:cNvSpPr>
                <a:spLocks/>
              </p:cNvSpPr>
              <p:nvPr/>
            </p:nvSpPr>
            <p:spPr bwMode="auto">
              <a:xfrm>
                <a:off x="5646738" y="4287838"/>
                <a:ext cx="142875" cy="230188"/>
              </a:xfrm>
              <a:custGeom>
                <a:avLst/>
                <a:gdLst>
                  <a:gd name="T0" fmla="*/ 58 w 58"/>
                  <a:gd name="T1" fmla="*/ 0 h 92"/>
                  <a:gd name="T2" fmla="*/ 52 w 58"/>
                  <a:gd name="T3" fmla="*/ 15 h 92"/>
                  <a:gd name="T4" fmla="*/ 25 w 58"/>
                  <a:gd name="T5" fmla="*/ 31 h 92"/>
                  <a:gd name="T6" fmla="*/ 23 w 58"/>
                  <a:gd name="T7" fmla="*/ 31 h 92"/>
                  <a:gd name="T8" fmla="*/ 5 w 58"/>
                  <a:gd name="T9" fmla="*/ 8 h 92"/>
                  <a:gd name="T10" fmla="*/ 0 w 58"/>
                  <a:gd name="T11" fmla="*/ 2 h 92"/>
                  <a:gd name="T12" fmla="*/ 0 w 58"/>
                  <a:gd name="T13" fmla="*/ 92 h 92"/>
                  <a:gd name="T14" fmla="*/ 0 w 58"/>
                  <a:gd name="T15" fmla="*/ 92 h 92"/>
                  <a:gd name="T16" fmla="*/ 1 w 58"/>
                  <a:gd name="T17" fmla="*/ 92 h 92"/>
                  <a:gd name="T18" fmla="*/ 1 w 58"/>
                  <a:gd name="T19" fmla="*/ 92 h 92"/>
                  <a:gd name="T20" fmla="*/ 1 w 58"/>
                  <a:gd name="T21" fmla="*/ 92 h 92"/>
                  <a:gd name="T22" fmla="*/ 52 w 58"/>
                  <a:gd name="T23" fmla="*/ 37 h 92"/>
                  <a:gd name="T24" fmla="*/ 52 w 58"/>
                  <a:gd name="T25" fmla="*/ 37 h 92"/>
                  <a:gd name="T26" fmla="*/ 58 w 58"/>
                  <a:gd name="T27" fmla="*/ 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 h="92">
                    <a:moveTo>
                      <a:pt x="58" y="0"/>
                    </a:moveTo>
                    <a:cubicBezTo>
                      <a:pt x="52" y="4"/>
                      <a:pt x="53" y="9"/>
                      <a:pt x="52" y="15"/>
                    </a:cubicBezTo>
                    <a:cubicBezTo>
                      <a:pt x="49" y="29"/>
                      <a:pt x="40" y="31"/>
                      <a:pt x="25" y="31"/>
                    </a:cubicBezTo>
                    <a:cubicBezTo>
                      <a:pt x="24" y="31"/>
                      <a:pt x="24" y="31"/>
                      <a:pt x="23" y="31"/>
                    </a:cubicBezTo>
                    <a:cubicBezTo>
                      <a:pt x="7" y="31"/>
                      <a:pt x="6" y="13"/>
                      <a:pt x="5" y="8"/>
                    </a:cubicBezTo>
                    <a:cubicBezTo>
                      <a:pt x="5" y="3"/>
                      <a:pt x="1" y="2"/>
                      <a:pt x="0" y="2"/>
                    </a:cubicBezTo>
                    <a:cubicBezTo>
                      <a:pt x="0" y="92"/>
                      <a:pt x="0" y="92"/>
                      <a:pt x="0" y="92"/>
                    </a:cubicBezTo>
                    <a:cubicBezTo>
                      <a:pt x="0" y="92"/>
                      <a:pt x="0" y="92"/>
                      <a:pt x="0" y="92"/>
                    </a:cubicBezTo>
                    <a:cubicBezTo>
                      <a:pt x="1" y="92"/>
                      <a:pt x="1" y="92"/>
                      <a:pt x="1" y="92"/>
                    </a:cubicBezTo>
                    <a:cubicBezTo>
                      <a:pt x="1" y="92"/>
                      <a:pt x="1" y="92"/>
                      <a:pt x="1" y="92"/>
                    </a:cubicBezTo>
                    <a:cubicBezTo>
                      <a:pt x="1" y="92"/>
                      <a:pt x="1" y="92"/>
                      <a:pt x="1" y="92"/>
                    </a:cubicBezTo>
                    <a:cubicBezTo>
                      <a:pt x="2" y="92"/>
                      <a:pt x="32" y="91"/>
                      <a:pt x="52" y="37"/>
                    </a:cubicBezTo>
                    <a:cubicBezTo>
                      <a:pt x="52" y="37"/>
                      <a:pt x="52" y="37"/>
                      <a:pt x="52" y="37"/>
                    </a:cubicBezTo>
                    <a:cubicBezTo>
                      <a:pt x="52" y="36"/>
                      <a:pt x="57" y="24"/>
                      <a:pt x="58"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6" name="Freeform 74">
                <a:extLst>
                  <a:ext uri="{FF2B5EF4-FFF2-40B4-BE49-F238E27FC236}">
                    <a16:creationId xmlns:a16="http://schemas.microsoft.com/office/drawing/2014/main" xmlns="" id="{C934F0B8-2573-4998-AB0E-8DA5D90DA801}"/>
                  </a:ext>
                </a:extLst>
              </p:cNvPr>
              <p:cNvSpPr>
                <a:spLocks/>
              </p:cNvSpPr>
              <p:nvPr/>
            </p:nvSpPr>
            <p:spPr bwMode="auto">
              <a:xfrm>
                <a:off x="5646738" y="4287838"/>
                <a:ext cx="142875" cy="77788"/>
              </a:xfrm>
              <a:custGeom>
                <a:avLst/>
                <a:gdLst>
                  <a:gd name="T0" fmla="*/ 58 w 58"/>
                  <a:gd name="T1" fmla="*/ 0 h 31"/>
                  <a:gd name="T2" fmla="*/ 52 w 58"/>
                  <a:gd name="T3" fmla="*/ 15 h 31"/>
                  <a:gd name="T4" fmla="*/ 25 w 58"/>
                  <a:gd name="T5" fmla="*/ 31 h 31"/>
                  <a:gd name="T6" fmla="*/ 23 w 58"/>
                  <a:gd name="T7" fmla="*/ 31 h 31"/>
                  <a:gd name="T8" fmla="*/ 5 w 58"/>
                  <a:gd name="T9" fmla="*/ 8 h 31"/>
                  <a:gd name="T10" fmla="*/ 0 w 58"/>
                  <a:gd name="T11" fmla="*/ 2 h 31"/>
                  <a:gd name="T12" fmla="*/ 0 w 58"/>
                  <a:gd name="T13" fmla="*/ 2 h 31"/>
                  <a:gd name="T14" fmla="*/ 5 w 58"/>
                  <a:gd name="T15" fmla="*/ 8 h 31"/>
                  <a:gd name="T16" fmla="*/ 23 w 58"/>
                  <a:gd name="T17" fmla="*/ 31 h 31"/>
                  <a:gd name="T18" fmla="*/ 25 w 58"/>
                  <a:gd name="T19" fmla="*/ 31 h 31"/>
                  <a:gd name="T20" fmla="*/ 52 w 58"/>
                  <a:gd name="T21" fmla="*/ 15 h 31"/>
                  <a:gd name="T22" fmla="*/ 58 w 58"/>
                  <a:gd name="T23" fmla="*/ 0 h 31"/>
                  <a:gd name="T24" fmla="*/ 58 w 58"/>
                  <a:gd name="T25" fmla="*/ 0 h 31"/>
                  <a:gd name="T26" fmla="*/ 58 w 58"/>
                  <a:gd name="T2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8" h="31">
                    <a:moveTo>
                      <a:pt x="58" y="0"/>
                    </a:moveTo>
                    <a:cubicBezTo>
                      <a:pt x="52" y="4"/>
                      <a:pt x="53" y="9"/>
                      <a:pt x="52" y="15"/>
                    </a:cubicBezTo>
                    <a:cubicBezTo>
                      <a:pt x="49" y="29"/>
                      <a:pt x="40" y="31"/>
                      <a:pt x="25" y="31"/>
                    </a:cubicBezTo>
                    <a:cubicBezTo>
                      <a:pt x="24" y="31"/>
                      <a:pt x="24" y="31"/>
                      <a:pt x="23" y="31"/>
                    </a:cubicBezTo>
                    <a:cubicBezTo>
                      <a:pt x="7" y="31"/>
                      <a:pt x="6" y="13"/>
                      <a:pt x="5" y="8"/>
                    </a:cubicBezTo>
                    <a:cubicBezTo>
                      <a:pt x="5" y="2"/>
                      <a:pt x="0" y="2"/>
                      <a:pt x="0" y="2"/>
                    </a:cubicBezTo>
                    <a:cubicBezTo>
                      <a:pt x="0" y="2"/>
                      <a:pt x="0" y="2"/>
                      <a:pt x="0" y="2"/>
                    </a:cubicBezTo>
                    <a:cubicBezTo>
                      <a:pt x="1" y="2"/>
                      <a:pt x="5" y="3"/>
                      <a:pt x="5" y="8"/>
                    </a:cubicBezTo>
                    <a:cubicBezTo>
                      <a:pt x="6" y="13"/>
                      <a:pt x="7" y="31"/>
                      <a:pt x="23" y="31"/>
                    </a:cubicBezTo>
                    <a:cubicBezTo>
                      <a:pt x="24" y="31"/>
                      <a:pt x="24" y="31"/>
                      <a:pt x="25" y="31"/>
                    </a:cubicBezTo>
                    <a:cubicBezTo>
                      <a:pt x="40" y="31"/>
                      <a:pt x="49" y="29"/>
                      <a:pt x="52" y="15"/>
                    </a:cubicBezTo>
                    <a:cubicBezTo>
                      <a:pt x="53" y="9"/>
                      <a:pt x="52" y="4"/>
                      <a:pt x="58" y="0"/>
                    </a:cubicBezTo>
                    <a:cubicBezTo>
                      <a:pt x="58" y="0"/>
                      <a:pt x="58" y="0"/>
                      <a:pt x="58" y="0"/>
                    </a:cubicBezTo>
                    <a:cubicBezTo>
                      <a:pt x="58" y="0"/>
                      <a:pt x="58" y="0"/>
                      <a:pt x="58" y="0"/>
                    </a:cubicBezTo>
                  </a:path>
                </a:pathLst>
              </a:custGeom>
              <a:solidFill>
                <a:srgbClr val="A3141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7" name="Freeform 75">
                <a:extLst>
                  <a:ext uri="{FF2B5EF4-FFF2-40B4-BE49-F238E27FC236}">
                    <a16:creationId xmlns:a16="http://schemas.microsoft.com/office/drawing/2014/main" xmlns="" id="{9E99CBFD-B5E1-4039-9D7B-22107FB43E6F}"/>
                  </a:ext>
                </a:extLst>
              </p:cNvPr>
              <p:cNvSpPr>
                <a:spLocks/>
              </p:cNvSpPr>
              <p:nvPr/>
            </p:nvSpPr>
            <p:spPr bwMode="auto">
              <a:xfrm>
                <a:off x="5646738" y="4262438"/>
                <a:ext cx="142875" cy="12700"/>
              </a:xfrm>
              <a:custGeom>
                <a:avLst/>
                <a:gdLst>
                  <a:gd name="T0" fmla="*/ 58 w 58"/>
                  <a:gd name="T1" fmla="*/ 0 h 5"/>
                  <a:gd name="T2" fmla="*/ 58 w 58"/>
                  <a:gd name="T3" fmla="*/ 5 h 5"/>
                  <a:gd name="T4" fmla="*/ 33 w 58"/>
                  <a:gd name="T5" fmla="*/ 1 h 5"/>
                  <a:gd name="T6" fmla="*/ 0 w 58"/>
                  <a:gd name="T7" fmla="*/ 5 h 5"/>
                  <a:gd name="T8" fmla="*/ 0 w 58"/>
                  <a:gd name="T9" fmla="*/ 5 h 5"/>
                  <a:gd name="T10" fmla="*/ 33 w 58"/>
                  <a:gd name="T11" fmla="*/ 1 h 5"/>
                  <a:gd name="T12" fmla="*/ 58 w 58"/>
                  <a:gd name="T13" fmla="*/ 5 h 5"/>
                  <a:gd name="T14" fmla="*/ 58 w 58"/>
                  <a:gd name="T15" fmla="*/ 0 h 5"/>
                  <a:gd name="T16" fmla="*/ 58 w 58"/>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5">
                    <a:moveTo>
                      <a:pt x="58" y="0"/>
                    </a:moveTo>
                    <a:cubicBezTo>
                      <a:pt x="58" y="2"/>
                      <a:pt x="58" y="3"/>
                      <a:pt x="58" y="5"/>
                    </a:cubicBezTo>
                    <a:cubicBezTo>
                      <a:pt x="54" y="4"/>
                      <a:pt x="44" y="1"/>
                      <a:pt x="33" y="1"/>
                    </a:cubicBezTo>
                    <a:cubicBezTo>
                      <a:pt x="19" y="1"/>
                      <a:pt x="10" y="5"/>
                      <a:pt x="0" y="5"/>
                    </a:cubicBezTo>
                    <a:cubicBezTo>
                      <a:pt x="0" y="5"/>
                      <a:pt x="0" y="5"/>
                      <a:pt x="0" y="5"/>
                    </a:cubicBezTo>
                    <a:cubicBezTo>
                      <a:pt x="10" y="5"/>
                      <a:pt x="19" y="1"/>
                      <a:pt x="33" y="1"/>
                    </a:cubicBezTo>
                    <a:cubicBezTo>
                      <a:pt x="44" y="1"/>
                      <a:pt x="54" y="4"/>
                      <a:pt x="58" y="5"/>
                    </a:cubicBezTo>
                    <a:cubicBezTo>
                      <a:pt x="58" y="3"/>
                      <a:pt x="58" y="2"/>
                      <a:pt x="58" y="0"/>
                    </a:cubicBezTo>
                    <a:cubicBezTo>
                      <a:pt x="58" y="0"/>
                      <a:pt x="58" y="0"/>
                      <a:pt x="58"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8" name="Freeform 76">
                <a:extLst>
                  <a:ext uri="{FF2B5EF4-FFF2-40B4-BE49-F238E27FC236}">
                    <a16:creationId xmlns:a16="http://schemas.microsoft.com/office/drawing/2014/main" xmlns="" id="{993D9B0C-3B10-420F-BE63-0D171250637A}"/>
                  </a:ext>
                </a:extLst>
              </p:cNvPr>
              <p:cNvSpPr>
                <a:spLocks/>
              </p:cNvSpPr>
              <p:nvPr/>
            </p:nvSpPr>
            <p:spPr bwMode="auto">
              <a:xfrm>
                <a:off x="5646738" y="4148138"/>
                <a:ext cx="142875" cy="127000"/>
              </a:xfrm>
              <a:custGeom>
                <a:avLst/>
                <a:gdLst>
                  <a:gd name="T0" fmla="*/ 0 w 58"/>
                  <a:gd name="T1" fmla="*/ 0 h 51"/>
                  <a:gd name="T2" fmla="*/ 0 w 58"/>
                  <a:gd name="T3" fmla="*/ 51 h 51"/>
                  <a:gd name="T4" fmla="*/ 33 w 58"/>
                  <a:gd name="T5" fmla="*/ 47 h 51"/>
                  <a:gd name="T6" fmla="*/ 58 w 58"/>
                  <a:gd name="T7" fmla="*/ 51 h 51"/>
                  <a:gd name="T8" fmla="*/ 58 w 58"/>
                  <a:gd name="T9" fmla="*/ 46 h 51"/>
                  <a:gd name="T10" fmla="*/ 57 w 58"/>
                  <a:gd name="T11" fmla="*/ 20 h 51"/>
                  <a:gd name="T12" fmla="*/ 49 w 58"/>
                  <a:gd name="T13" fmla="*/ 15 h 51"/>
                  <a:gd name="T14" fmla="*/ 0 w 58"/>
                  <a:gd name="T15" fmla="*/ 0 h 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 h="51">
                    <a:moveTo>
                      <a:pt x="0" y="0"/>
                    </a:moveTo>
                    <a:cubicBezTo>
                      <a:pt x="0" y="51"/>
                      <a:pt x="0" y="51"/>
                      <a:pt x="0" y="51"/>
                    </a:cubicBezTo>
                    <a:cubicBezTo>
                      <a:pt x="10" y="51"/>
                      <a:pt x="19" y="47"/>
                      <a:pt x="33" y="47"/>
                    </a:cubicBezTo>
                    <a:cubicBezTo>
                      <a:pt x="44" y="47"/>
                      <a:pt x="54" y="50"/>
                      <a:pt x="58" y="51"/>
                    </a:cubicBezTo>
                    <a:cubicBezTo>
                      <a:pt x="58" y="49"/>
                      <a:pt x="58" y="48"/>
                      <a:pt x="58" y="46"/>
                    </a:cubicBezTo>
                    <a:cubicBezTo>
                      <a:pt x="58" y="39"/>
                      <a:pt x="58" y="30"/>
                      <a:pt x="57" y="20"/>
                    </a:cubicBezTo>
                    <a:cubicBezTo>
                      <a:pt x="55" y="19"/>
                      <a:pt x="52" y="17"/>
                      <a:pt x="49" y="15"/>
                    </a:cubicBezTo>
                    <a:cubicBezTo>
                      <a:pt x="38" y="9"/>
                      <a:pt x="22" y="2"/>
                      <a:pt x="0"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9" name="Freeform 77">
                <a:extLst>
                  <a:ext uri="{FF2B5EF4-FFF2-40B4-BE49-F238E27FC236}">
                    <a16:creationId xmlns:a16="http://schemas.microsoft.com/office/drawing/2014/main" xmlns="" id="{4D2CD940-9502-44DD-8C96-DCE9E45C8419}"/>
                  </a:ext>
                </a:extLst>
              </p:cNvPr>
              <p:cNvSpPr>
                <a:spLocks/>
              </p:cNvSpPr>
              <p:nvPr/>
            </p:nvSpPr>
            <p:spPr bwMode="auto">
              <a:xfrm>
                <a:off x="5767388" y="4184650"/>
                <a:ext cx="22225" cy="77788"/>
              </a:xfrm>
              <a:custGeom>
                <a:avLst/>
                <a:gdLst>
                  <a:gd name="T0" fmla="*/ 0 w 9"/>
                  <a:gd name="T1" fmla="*/ 0 h 31"/>
                  <a:gd name="T2" fmla="*/ 8 w 9"/>
                  <a:gd name="T3" fmla="*/ 5 h 31"/>
                  <a:gd name="T4" fmla="*/ 9 w 9"/>
                  <a:gd name="T5" fmla="*/ 31 h 31"/>
                  <a:gd name="T6" fmla="*/ 9 w 9"/>
                  <a:gd name="T7" fmla="*/ 31 h 31"/>
                  <a:gd name="T8" fmla="*/ 8 w 9"/>
                  <a:gd name="T9" fmla="*/ 5 h 31"/>
                  <a:gd name="T10" fmla="*/ 0 w 9"/>
                  <a:gd name="T11" fmla="*/ 0 h 31"/>
                </a:gdLst>
                <a:ahLst/>
                <a:cxnLst>
                  <a:cxn ang="0">
                    <a:pos x="T0" y="T1"/>
                  </a:cxn>
                  <a:cxn ang="0">
                    <a:pos x="T2" y="T3"/>
                  </a:cxn>
                  <a:cxn ang="0">
                    <a:pos x="T4" y="T5"/>
                  </a:cxn>
                  <a:cxn ang="0">
                    <a:pos x="T6" y="T7"/>
                  </a:cxn>
                  <a:cxn ang="0">
                    <a:pos x="T8" y="T9"/>
                  </a:cxn>
                  <a:cxn ang="0">
                    <a:pos x="T10" y="T11"/>
                  </a:cxn>
                </a:cxnLst>
                <a:rect l="0" t="0" r="r" b="b"/>
                <a:pathLst>
                  <a:path w="9" h="31">
                    <a:moveTo>
                      <a:pt x="0" y="0"/>
                    </a:moveTo>
                    <a:cubicBezTo>
                      <a:pt x="3" y="2"/>
                      <a:pt x="6" y="4"/>
                      <a:pt x="8" y="5"/>
                    </a:cubicBezTo>
                    <a:cubicBezTo>
                      <a:pt x="9" y="15"/>
                      <a:pt x="9" y="24"/>
                      <a:pt x="9" y="31"/>
                    </a:cubicBezTo>
                    <a:cubicBezTo>
                      <a:pt x="9" y="31"/>
                      <a:pt x="9" y="31"/>
                      <a:pt x="9" y="31"/>
                    </a:cubicBezTo>
                    <a:cubicBezTo>
                      <a:pt x="9" y="24"/>
                      <a:pt x="9" y="15"/>
                      <a:pt x="8" y="5"/>
                    </a:cubicBezTo>
                    <a:cubicBezTo>
                      <a:pt x="6" y="4"/>
                      <a:pt x="3" y="2"/>
                      <a:pt x="0" y="0"/>
                    </a:cubicBezTo>
                  </a:path>
                </a:pathLst>
              </a:custGeom>
              <a:solidFill>
                <a:srgbClr val="A3141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0" name="Freeform 78">
                <a:extLst>
                  <a:ext uri="{FF2B5EF4-FFF2-40B4-BE49-F238E27FC236}">
                    <a16:creationId xmlns:a16="http://schemas.microsoft.com/office/drawing/2014/main" xmlns="" id="{158AA53E-7B8B-4CC0-A60E-E7A38283DD25}"/>
                  </a:ext>
                </a:extLst>
              </p:cNvPr>
              <p:cNvSpPr>
                <a:spLocks/>
              </p:cNvSpPr>
              <p:nvPr/>
            </p:nvSpPr>
            <p:spPr bwMode="auto">
              <a:xfrm>
                <a:off x="5797550" y="4310063"/>
                <a:ext cx="34925" cy="61913"/>
              </a:xfrm>
              <a:custGeom>
                <a:avLst/>
                <a:gdLst>
                  <a:gd name="T0" fmla="*/ 14 w 14"/>
                  <a:gd name="T1" fmla="*/ 0 h 25"/>
                  <a:gd name="T2" fmla="*/ 13 w 14"/>
                  <a:gd name="T3" fmla="*/ 6 h 25"/>
                  <a:gd name="T4" fmla="*/ 0 w 14"/>
                  <a:gd name="T5" fmla="*/ 25 h 25"/>
                  <a:gd name="T6" fmla="*/ 0 w 14"/>
                  <a:gd name="T7" fmla="*/ 25 h 25"/>
                  <a:gd name="T8" fmla="*/ 13 w 14"/>
                  <a:gd name="T9" fmla="*/ 6 h 25"/>
                  <a:gd name="T10" fmla="*/ 14 w 14"/>
                  <a:gd name="T11" fmla="*/ 0 h 25"/>
                  <a:gd name="T12" fmla="*/ 14 w 14"/>
                  <a:gd name="T13" fmla="*/ 0 h 25"/>
                </a:gdLst>
                <a:ahLst/>
                <a:cxnLst>
                  <a:cxn ang="0">
                    <a:pos x="T0" y="T1"/>
                  </a:cxn>
                  <a:cxn ang="0">
                    <a:pos x="T2" y="T3"/>
                  </a:cxn>
                  <a:cxn ang="0">
                    <a:pos x="T4" y="T5"/>
                  </a:cxn>
                  <a:cxn ang="0">
                    <a:pos x="T6" y="T7"/>
                  </a:cxn>
                  <a:cxn ang="0">
                    <a:pos x="T8" y="T9"/>
                  </a:cxn>
                  <a:cxn ang="0">
                    <a:pos x="T10" y="T11"/>
                  </a:cxn>
                  <a:cxn ang="0">
                    <a:pos x="T12" y="T13"/>
                  </a:cxn>
                </a:cxnLst>
                <a:rect l="0" t="0" r="r" b="b"/>
                <a:pathLst>
                  <a:path w="14" h="25">
                    <a:moveTo>
                      <a:pt x="14" y="0"/>
                    </a:moveTo>
                    <a:cubicBezTo>
                      <a:pt x="14" y="2"/>
                      <a:pt x="14" y="4"/>
                      <a:pt x="13" y="6"/>
                    </a:cubicBezTo>
                    <a:cubicBezTo>
                      <a:pt x="12" y="17"/>
                      <a:pt x="8" y="23"/>
                      <a:pt x="0" y="25"/>
                    </a:cubicBezTo>
                    <a:cubicBezTo>
                      <a:pt x="0" y="25"/>
                      <a:pt x="0" y="25"/>
                      <a:pt x="0" y="25"/>
                    </a:cubicBezTo>
                    <a:cubicBezTo>
                      <a:pt x="8" y="23"/>
                      <a:pt x="12" y="17"/>
                      <a:pt x="13" y="6"/>
                    </a:cubicBezTo>
                    <a:cubicBezTo>
                      <a:pt x="14" y="4"/>
                      <a:pt x="14" y="2"/>
                      <a:pt x="14" y="0"/>
                    </a:cubicBezTo>
                    <a:cubicBezTo>
                      <a:pt x="14" y="0"/>
                      <a:pt x="14" y="0"/>
                      <a:pt x="14"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1" name="Freeform 79">
                <a:extLst>
                  <a:ext uri="{FF2B5EF4-FFF2-40B4-BE49-F238E27FC236}">
                    <a16:creationId xmlns:a16="http://schemas.microsoft.com/office/drawing/2014/main" xmlns="" id="{C5DB2522-A7B4-46BC-8BEC-C9FA43397D73}"/>
                  </a:ext>
                </a:extLst>
              </p:cNvPr>
              <p:cNvSpPr>
                <a:spLocks/>
              </p:cNvSpPr>
              <p:nvPr/>
            </p:nvSpPr>
            <p:spPr bwMode="auto">
              <a:xfrm>
                <a:off x="5797550" y="4292600"/>
                <a:ext cx="34925" cy="79375"/>
              </a:xfrm>
              <a:custGeom>
                <a:avLst/>
                <a:gdLst>
                  <a:gd name="T0" fmla="*/ 8 w 14"/>
                  <a:gd name="T1" fmla="*/ 0 h 32"/>
                  <a:gd name="T2" fmla="*/ 5 w 14"/>
                  <a:gd name="T3" fmla="*/ 0 h 32"/>
                  <a:gd name="T4" fmla="*/ 0 w 14"/>
                  <a:gd name="T5" fmla="*/ 32 h 32"/>
                  <a:gd name="T6" fmla="*/ 13 w 14"/>
                  <a:gd name="T7" fmla="*/ 13 h 32"/>
                  <a:gd name="T8" fmla="*/ 14 w 14"/>
                  <a:gd name="T9" fmla="*/ 7 h 32"/>
                  <a:gd name="T10" fmla="*/ 12 w 14"/>
                  <a:gd name="T11" fmla="*/ 1 h 32"/>
                  <a:gd name="T12" fmla="*/ 8 w 14"/>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14" h="32">
                    <a:moveTo>
                      <a:pt x="8" y="0"/>
                    </a:moveTo>
                    <a:cubicBezTo>
                      <a:pt x="7" y="0"/>
                      <a:pt x="6" y="0"/>
                      <a:pt x="5" y="0"/>
                    </a:cubicBezTo>
                    <a:cubicBezTo>
                      <a:pt x="4" y="16"/>
                      <a:pt x="2" y="27"/>
                      <a:pt x="0" y="32"/>
                    </a:cubicBezTo>
                    <a:cubicBezTo>
                      <a:pt x="8" y="30"/>
                      <a:pt x="12" y="24"/>
                      <a:pt x="13" y="13"/>
                    </a:cubicBezTo>
                    <a:cubicBezTo>
                      <a:pt x="14" y="11"/>
                      <a:pt x="14" y="9"/>
                      <a:pt x="14" y="7"/>
                    </a:cubicBezTo>
                    <a:cubicBezTo>
                      <a:pt x="14" y="3"/>
                      <a:pt x="13" y="2"/>
                      <a:pt x="12" y="1"/>
                    </a:cubicBezTo>
                    <a:cubicBezTo>
                      <a:pt x="11" y="0"/>
                      <a:pt x="10" y="0"/>
                      <a:pt x="8"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2" name="Freeform 80">
                <a:extLst>
                  <a:ext uri="{FF2B5EF4-FFF2-40B4-BE49-F238E27FC236}">
                    <a16:creationId xmlns:a16="http://schemas.microsoft.com/office/drawing/2014/main" xmlns="" id="{5DA63A04-86AE-4F85-B80F-2C04F891FC07}"/>
                  </a:ext>
                </a:extLst>
              </p:cNvPr>
              <p:cNvSpPr>
                <a:spLocks/>
              </p:cNvSpPr>
              <p:nvPr/>
            </p:nvSpPr>
            <p:spPr bwMode="auto">
              <a:xfrm>
                <a:off x="5797550" y="4292600"/>
                <a:ext cx="34925" cy="79375"/>
              </a:xfrm>
              <a:custGeom>
                <a:avLst/>
                <a:gdLst>
                  <a:gd name="T0" fmla="*/ 8 w 14"/>
                  <a:gd name="T1" fmla="*/ 0 h 32"/>
                  <a:gd name="T2" fmla="*/ 5 w 14"/>
                  <a:gd name="T3" fmla="*/ 0 h 32"/>
                  <a:gd name="T4" fmla="*/ 0 w 14"/>
                  <a:gd name="T5" fmla="*/ 32 h 32"/>
                  <a:gd name="T6" fmla="*/ 0 w 14"/>
                  <a:gd name="T7" fmla="*/ 32 h 32"/>
                  <a:gd name="T8" fmla="*/ 0 w 14"/>
                  <a:gd name="T9" fmla="*/ 32 h 32"/>
                  <a:gd name="T10" fmla="*/ 5 w 14"/>
                  <a:gd name="T11" fmla="*/ 0 h 32"/>
                  <a:gd name="T12" fmla="*/ 8 w 14"/>
                  <a:gd name="T13" fmla="*/ 0 h 32"/>
                  <a:gd name="T14" fmla="*/ 12 w 14"/>
                  <a:gd name="T15" fmla="*/ 1 h 32"/>
                  <a:gd name="T16" fmla="*/ 14 w 14"/>
                  <a:gd name="T17" fmla="*/ 7 h 32"/>
                  <a:gd name="T18" fmla="*/ 14 w 14"/>
                  <a:gd name="T19" fmla="*/ 7 h 32"/>
                  <a:gd name="T20" fmla="*/ 12 w 14"/>
                  <a:gd name="T21" fmla="*/ 1 h 32"/>
                  <a:gd name="T22" fmla="*/ 8 w 14"/>
                  <a:gd name="T23"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 h="32">
                    <a:moveTo>
                      <a:pt x="8" y="0"/>
                    </a:moveTo>
                    <a:cubicBezTo>
                      <a:pt x="7" y="0"/>
                      <a:pt x="6" y="0"/>
                      <a:pt x="5" y="0"/>
                    </a:cubicBezTo>
                    <a:cubicBezTo>
                      <a:pt x="4" y="16"/>
                      <a:pt x="2" y="27"/>
                      <a:pt x="0" y="32"/>
                    </a:cubicBezTo>
                    <a:cubicBezTo>
                      <a:pt x="0" y="32"/>
                      <a:pt x="0" y="32"/>
                      <a:pt x="0" y="32"/>
                    </a:cubicBezTo>
                    <a:cubicBezTo>
                      <a:pt x="0" y="32"/>
                      <a:pt x="0" y="32"/>
                      <a:pt x="0" y="32"/>
                    </a:cubicBezTo>
                    <a:cubicBezTo>
                      <a:pt x="2" y="27"/>
                      <a:pt x="4" y="16"/>
                      <a:pt x="5" y="0"/>
                    </a:cubicBezTo>
                    <a:cubicBezTo>
                      <a:pt x="6" y="0"/>
                      <a:pt x="7" y="0"/>
                      <a:pt x="8" y="0"/>
                    </a:cubicBezTo>
                    <a:cubicBezTo>
                      <a:pt x="10" y="0"/>
                      <a:pt x="11" y="0"/>
                      <a:pt x="12" y="1"/>
                    </a:cubicBezTo>
                    <a:cubicBezTo>
                      <a:pt x="13" y="2"/>
                      <a:pt x="14" y="3"/>
                      <a:pt x="14" y="7"/>
                    </a:cubicBezTo>
                    <a:cubicBezTo>
                      <a:pt x="14" y="7"/>
                      <a:pt x="14" y="7"/>
                      <a:pt x="14" y="7"/>
                    </a:cubicBezTo>
                    <a:cubicBezTo>
                      <a:pt x="14" y="3"/>
                      <a:pt x="13" y="2"/>
                      <a:pt x="12" y="1"/>
                    </a:cubicBezTo>
                    <a:cubicBezTo>
                      <a:pt x="11" y="0"/>
                      <a:pt x="10" y="0"/>
                      <a:pt x="8" y="0"/>
                    </a:cubicBezTo>
                  </a:path>
                </a:pathLst>
              </a:custGeom>
              <a:solidFill>
                <a:srgbClr val="A3141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3" name="Freeform 81">
                <a:extLst>
                  <a:ext uri="{FF2B5EF4-FFF2-40B4-BE49-F238E27FC236}">
                    <a16:creationId xmlns:a16="http://schemas.microsoft.com/office/drawing/2014/main" xmlns="" id="{13B7ED5A-2E0A-4A73-9F1E-E7A481C0AE49}"/>
                  </a:ext>
                </a:extLst>
              </p:cNvPr>
              <p:cNvSpPr>
                <a:spLocks/>
              </p:cNvSpPr>
              <p:nvPr/>
            </p:nvSpPr>
            <p:spPr bwMode="auto">
              <a:xfrm>
                <a:off x="5673725" y="4297363"/>
                <a:ext cx="88900" cy="55563"/>
              </a:xfrm>
              <a:custGeom>
                <a:avLst/>
                <a:gdLst>
                  <a:gd name="T0" fmla="*/ 36 w 36"/>
                  <a:gd name="T1" fmla="*/ 0 h 22"/>
                  <a:gd name="T2" fmla="*/ 36 w 36"/>
                  <a:gd name="T3" fmla="*/ 0 h 22"/>
                  <a:gd name="T4" fmla="*/ 36 w 36"/>
                  <a:gd name="T5" fmla="*/ 11 h 22"/>
                  <a:gd name="T6" fmla="*/ 17 w 36"/>
                  <a:gd name="T7" fmla="*/ 22 h 22"/>
                  <a:gd name="T8" fmla="*/ 0 w 36"/>
                  <a:gd name="T9" fmla="*/ 3 h 22"/>
                  <a:gd name="T10" fmla="*/ 17 w 36"/>
                  <a:gd name="T11" fmla="*/ 22 h 22"/>
                  <a:gd name="T12" fmla="*/ 36 w 36"/>
                  <a:gd name="T13" fmla="*/ 11 h 22"/>
                  <a:gd name="T14" fmla="*/ 36 w 36"/>
                  <a:gd name="T15" fmla="*/ 0 h 22"/>
                  <a:gd name="T16" fmla="*/ 36 w 36"/>
                  <a:gd name="T17" fmla="*/ 0 h 22"/>
                  <a:gd name="T18" fmla="*/ 36 w 36"/>
                  <a:gd name="T19" fmla="*/ 0 h 22"/>
                  <a:gd name="T20" fmla="*/ 36 w 36"/>
                  <a:gd name="T21" fmla="*/ 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22">
                    <a:moveTo>
                      <a:pt x="36" y="0"/>
                    </a:moveTo>
                    <a:cubicBezTo>
                      <a:pt x="36" y="0"/>
                      <a:pt x="36" y="0"/>
                      <a:pt x="36" y="0"/>
                    </a:cubicBezTo>
                    <a:cubicBezTo>
                      <a:pt x="36" y="11"/>
                      <a:pt x="36" y="11"/>
                      <a:pt x="36" y="11"/>
                    </a:cubicBezTo>
                    <a:cubicBezTo>
                      <a:pt x="36" y="13"/>
                      <a:pt x="35" y="22"/>
                      <a:pt x="17" y="22"/>
                    </a:cubicBezTo>
                    <a:cubicBezTo>
                      <a:pt x="0" y="22"/>
                      <a:pt x="0" y="10"/>
                      <a:pt x="0" y="3"/>
                    </a:cubicBezTo>
                    <a:cubicBezTo>
                      <a:pt x="0" y="10"/>
                      <a:pt x="0" y="22"/>
                      <a:pt x="17" y="22"/>
                    </a:cubicBezTo>
                    <a:cubicBezTo>
                      <a:pt x="35" y="22"/>
                      <a:pt x="36" y="13"/>
                      <a:pt x="36" y="11"/>
                    </a:cubicBezTo>
                    <a:cubicBezTo>
                      <a:pt x="36" y="0"/>
                      <a:pt x="36" y="0"/>
                      <a:pt x="36" y="0"/>
                    </a:cubicBezTo>
                    <a:cubicBezTo>
                      <a:pt x="36" y="0"/>
                      <a:pt x="36" y="0"/>
                      <a:pt x="36" y="0"/>
                    </a:cubicBezTo>
                    <a:cubicBezTo>
                      <a:pt x="36" y="0"/>
                      <a:pt x="36" y="0"/>
                      <a:pt x="36" y="0"/>
                    </a:cubicBezTo>
                    <a:cubicBezTo>
                      <a:pt x="36" y="0"/>
                      <a:pt x="36" y="0"/>
                      <a:pt x="36"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 name="Freeform 82">
                <a:extLst>
                  <a:ext uri="{FF2B5EF4-FFF2-40B4-BE49-F238E27FC236}">
                    <a16:creationId xmlns:a16="http://schemas.microsoft.com/office/drawing/2014/main" xmlns="" id="{7608B641-1AB4-4A78-9FA5-9C6A322F7D53}"/>
                  </a:ext>
                </a:extLst>
              </p:cNvPr>
              <p:cNvSpPr>
                <a:spLocks/>
              </p:cNvSpPr>
              <p:nvPr/>
            </p:nvSpPr>
            <p:spPr bwMode="auto">
              <a:xfrm>
                <a:off x="5673725" y="4279900"/>
                <a:ext cx="88900" cy="73025"/>
              </a:xfrm>
              <a:custGeom>
                <a:avLst/>
                <a:gdLst>
                  <a:gd name="T0" fmla="*/ 25 w 36"/>
                  <a:gd name="T1" fmla="*/ 0 h 29"/>
                  <a:gd name="T2" fmla="*/ 9 w 36"/>
                  <a:gd name="T3" fmla="*/ 0 h 29"/>
                  <a:gd name="T4" fmla="*/ 0 w 36"/>
                  <a:gd name="T5" fmla="*/ 9 h 29"/>
                  <a:gd name="T6" fmla="*/ 0 w 36"/>
                  <a:gd name="T7" fmla="*/ 10 h 29"/>
                  <a:gd name="T8" fmla="*/ 0 w 36"/>
                  <a:gd name="T9" fmla="*/ 10 h 29"/>
                  <a:gd name="T10" fmla="*/ 17 w 36"/>
                  <a:gd name="T11" fmla="*/ 29 h 29"/>
                  <a:gd name="T12" fmla="*/ 36 w 36"/>
                  <a:gd name="T13" fmla="*/ 18 h 29"/>
                  <a:gd name="T14" fmla="*/ 36 w 36"/>
                  <a:gd name="T15" fmla="*/ 7 h 29"/>
                  <a:gd name="T16" fmla="*/ 36 w 36"/>
                  <a:gd name="T17" fmla="*/ 7 h 29"/>
                  <a:gd name="T18" fmla="*/ 25 w 36"/>
                  <a:gd name="T19"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6" h="29">
                    <a:moveTo>
                      <a:pt x="25" y="0"/>
                    </a:moveTo>
                    <a:cubicBezTo>
                      <a:pt x="15" y="0"/>
                      <a:pt x="9" y="0"/>
                      <a:pt x="9" y="0"/>
                    </a:cubicBezTo>
                    <a:cubicBezTo>
                      <a:pt x="9" y="0"/>
                      <a:pt x="0" y="0"/>
                      <a:pt x="0" y="9"/>
                    </a:cubicBezTo>
                    <a:cubicBezTo>
                      <a:pt x="0" y="9"/>
                      <a:pt x="0" y="9"/>
                      <a:pt x="0" y="10"/>
                    </a:cubicBezTo>
                    <a:cubicBezTo>
                      <a:pt x="0" y="10"/>
                      <a:pt x="0" y="10"/>
                      <a:pt x="0" y="10"/>
                    </a:cubicBezTo>
                    <a:cubicBezTo>
                      <a:pt x="0" y="17"/>
                      <a:pt x="0" y="29"/>
                      <a:pt x="17" y="29"/>
                    </a:cubicBezTo>
                    <a:cubicBezTo>
                      <a:pt x="35" y="29"/>
                      <a:pt x="36" y="20"/>
                      <a:pt x="36" y="18"/>
                    </a:cubicBezTo>
                    <a:cubicBezTo>
                      <a:pt x="36" y="7"/>
                      <a:pt x="36" y="7"/>
                      <a:pt x="36" y="7"/>
                    </a:cubicBezTo>
                    <a:cubicBezTo>
                      <a:pt x="36" y="7"/>
                      <a:pt x="36" y="7"/>
                      <a:pt x="36" y="7"/>
                    </a:cubicBezTo>
                    <a:cubicBezTo>
                      <a:pt x="36" y="7"/>
                      <a:pt x="36" y="0"/>
                      <a:pt x="25" y="0"/>
                    </a:cubicBezTo>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5" name="Freeform 83">
                <a:extLst>
                  <a:ext uri="{FF2B5EF4-FFF2-40B4-BE49-F238E27FC236}">
                    <a16:creationId xmlns:a16="http://schemas.microsoft.com/office/drawing/2014/main" xmlns="" id="{B58C4C19-1E6D-4332-837F-09D091C34DC4}"/>
                  </a:ext>
                </a:extLst>
              </p:cNvPr>
              <p:cNvSpPr>
                <a:spLocks noEditPoints="1"/>
              </p:cNvSpPr>
              <p:nvPr/>
            </p:nvSpPr>
            <p:spPr bwMode="auto">
              <a:xfrm>
                <a:off x="5673725" y="4279900"/>
                <a:ext cx="88900" cy="44450"/>
              </a:xfrm>
              <a:custGeom>
                <a:avLst/>
                <a:gdLst>
                  <a:gd name="T0" fmla="*/ 36 w 36"/>
                  <a:gd name="T1" fmla="*/ 7 h 18"/>
                  <a:gd name="T2" fmla="*/ 36 w 36"/>
                  <a:gd name="T3" fmla="*/ 7 h 18"/>
                  <a:gd name="T4" fmla="*/ 36 w 36"/>
                  <a:gd name="T5" fmla="*/ 18 h 18"/>
                  <a:gd name="T6" fmla="*/ 36 w 36"/>
                  <a:gd name="T7" fmla="*/ 18 h 18"/>
                  <a:gd name="T8" fmla="*/ 36 w 36"/>
                  <a:gd name="T9" fmla="*/ 7 h 18"/>
                  <a:gd name="T10" fmla="*/ 25 w 36"/>
                  <a:gd name="T11" fmla="*/ 0 h 18"/>
                  <a:gd name="T12" fmla="*/ 9 w 36"/>
                  <a:gd name="T13" fmla="*/ 0 h 18"/>
                  <a:gd name="T14" fmla="*/ 0 w 36"/>
                  <a:gd name="T15" fmla="*/ 9 h 18"/>
                  <a:gd name="T16" fmla="*/ 0 w 36"/>
                  <a:gd name="T17" fmla="*/ 10 h 18"/>
                  <a:gd name="T18" fmla="*/ 0 w 36"/>
                  <a:gd name="T19" fmla="*/ 9 h 18"/>
                  <a:gd name="T20" fmla="*/ 9 w 36"/>
                  <a:gd name="T21" fmla="*/ 0 h 18"/>
                  <a:gd name="T22" fmla="*/ 25 w 36"/>
                  <a:gd name="T23" fmla="*/ 0 h 18"/>
                  <a:gd name="T24" fmla="*/ 36 w 36"/>
                  <a:gd name="T25" fmla="*/ 7 h 18"/>
                  <a:gd name="T26" fmla="*/ 36 w 36"/>
                  <a:gd name="T27" fmla="*/ 7 h 18"/>
                  <a:gd name="T28" fmla="*/ 25 w 36"/>
                  <a:gd name="T29"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18">
                    <a:moveTo>
                      <a:pt x="36" y="7"/>
                    </a:moveTo>
                    <a:cubicBezTo>
                      <a:pt x="36" y="7"/>
                      <a:pt x="36" y="7"/>
                      <a:pt x="36" y="7"/>
                    </a:cubicBezTo>
                    <a:cubicBezTo>
                      <a:pt x="36" y="18"/>
                      <a:pt x="36" y="18"/>
                      <a:pt x="36" y="18"/>
                    </a:cubicBezTo>
                    <a:cubicBezTo>
                      <a:pt x="36" y="18"/>
                      <a:pt x="36" y="18"/>
                      <a:pt x="36" y="18"/>
                    </a:cubicBezTo>
                    <a:cubicBezTo>
                      <a:pt x="36" y="7"/>
                      <a:pt x="36" y="7"/>
                      <a:pt x="36" y="7"/>
                    </a:cubicBezTo>
                    <a:moveTo>
                      <a:pt x="25" y="0"/>
                    </a:moveTo>
                    <a:cubicBezTo>
                      <a:pt x="15" y="0"/>
                      <a:pt x="9" y="0"/>
                      <a:pt x="9" y="0"/>
                    </a:cubicBezTo>
                    <a:cubicBezTo>
                      <a:pt x="9" y="0"/>
                      <a:pt x="0" y="0"/>
                      <a:pt x="0" y="9"/>
                    </a:cubicBezTo>
                    <a:cubicBezTo>
                      <a:pt x="0" y="9"/>
                      <a:pt x="0" y="9"/>
                      <a:pt x="0" y="10"/>
                    </a:cubicBezTo>
                    <a:cubicBezTo>
                      <a:pt x="0" y="9"/>
                      <a:pt x="0" y="9"/>
                      <a:pt x="0" y="9"/>
                    </a:cubicBezTo>
                    <a:cubicBezTo>
                      <a:pt x="0" y="0"/>
                      <a:pt x="9" y="0"/>
                      <a:pt x="9" y="0"/>
                    </a:cubicBezTo>
                    <a:cubicBezTo>
                      <a:pt x="9" y="0"/>
                      <a:pt x="15" y="0"/>
                      <a:pt x="25" y="0"/>
                    </a:cubicBezTo>
                    <a:cubicBezTo>
                      <a:pt x="36" y="0"/>
                      <a:pt x="36" y="7"/>
                      <a:pt x="36" y="7"/>
                    </a:cubicBezTo>
                    <a:cubicBezTo>
                      <a:pt x="36" y="7"/>
                      <a:pt x="36" y="7"/>
                      <a:pt x="36" y="7"/>
                    </a:cubicBezTo>
                    <a:cubicBezTo>
                      <a:pt x="36" y="7"/>
                      <a:pt x="36" y="0"/>
                      <a:pt x="25" y="0"/>
                    </a:cubicBezTo>
                  </a:path>
                </a:pathLst>
              </a:custGeom>
              <a:solidFill>
                <a:srgbClr val="A3141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6" name="Freeform 84">
                <a:extLst>
                  <a:ext uri="{FF2B5EF4-FFF2-40B4-BE49-F238E27FC236}">
                    <a16:creationId xmlns:a16="http://schemas.microsoft.com/office/drawing/2014/main" xmlns="" id="{CBE4E87D-A480-4028-94ED-3F6B4A2E7D3E}"/>
                  </a:ext>
                </a:extLst>
              </p:cNvPr>
              <p:cNvSpPr>
                <a:spLocks/>
              </p:cNvSpPr>
              <p:nvPr/>
            </p:nvSpPr>
            <p:spPr bwMode="auto">
              <a:xfrm>
                <a:off x="5656263" y="4564063"/>
                <a:ext cx="361950" cy="265113"/>
              </a:xfrm>
              <a:custGeom>
                <a:avLst/>
                <a:gdLst>
                  <a:gd name="T0" fmla="*/ 73 w 228"/>
                  <a:gd name="T1" fmla="*/ 0 h 167"/>
                  <a:gd name="T2" fmla="*/ 51 w 228"/>
                  <a:gd name="T3" fmla="*/ 111 h 167"/>
                  <a:gd name="T4" fmla="*/ 19 w 228"/>
                  <a:gd name="T5" fmla="*/ 65 h 167"/>
                  <a:gd name="T6" fmla="*/ 0 w 228"/>
                  <a:gd name="T7" fmla="*/ 89 h 167"/>
                  <a:gd name="T8" fmla="*/ 25 w 228"/>
                  <a:gd name="T9" fmla="*/ 167 h 167"/>
                  <a:gd name="T10" fmla="*/ 228 w 228"/>
                  <a:gd name="T11" fmla="*/ 167 h 167"/>
                  <a:gd name="T12" fmla="*/ 196 w 228"/>
                  <a:gd name="T13" fmla="*/ 45 h 167"/>
                  <a:gd name="T14" fmla="*/ 73 w 228"/>
                  <a:gd name="T15" fmla="*/ 0 h 1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8" h="167">
                    <a:moveTo>
                      <a:pt x="73" y="0"/>
                    </a:moveTo>
                    <a:lnTo>
                      <a:pt x="51" y="111"/>
                    </a:lnTo>
                    <a:lnTo>
                      <a:pt x="19" y="65"/>
                    </a:lnTo>
                    <a:lnTo>
                      <a:pt x="0" y="89"/>
                    </a:lnTo>
                    <a:lnTo>
                      <a:pt x="25" y="167"/>
                    </a:lnTo>
                    <a:lnTo>
                      <a:pt x="228" y="167"/>
                    </a:lnTo>
                    <a:lnTo>
                      <a:pt x="196" y="45"/>
                    </a:lnTo>
                    <a:lnTo>
                      <a:pt x="73"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7" name="Freeform 85">
                <a:extLst>
                  <a:ext uri="{FF2B5EF4-FFF2-40B4-BE49-F238E27FC236}">
                    <a16:creationId xmlns:a16="http://schemas.microsoft.com/office/drawing/2014/main" xmlns="" id="{6A485D33-80F9-459F-AFEF-38356CEC55AB}"/>
                  </a:ext>
                </a:extLst>
              </p:cNvPr>
              <p:cNvSpPr>
                <a:spLocks/>
              </p:cNvSpPr>
              <p:nvPr/>
            </p:nvSpPr>
            <p:spPr bwMode="auto">
              <a:xfrm>
                <a:off x="5656263" y="4564063"/>
                <a:ext cx="361950" cy="265113"/>
              </a:xfrm>
              <a:custGeom>
                <a:avLst/>
                <a:gdLst>
                  <a:gd name="T0" fmla="*/ 73 w 228"/>
                  <a:gd name="T1" fmla="*/ 0 h 167"/>
                  <a:gd name="T2" fmla="*/ 51 w 228"/>
                  <a:gd name="T3" fmla="*/ 111 h 167"/>
                  <a:gd name="T4" fmla="*/ 19 w 228"/>
                  <a:gd name="T5" fmla="*/ 65 h 167"/>
                  <a:gd name="T6" fmla="*/ 0 w 228"/>
                  <a:gd name="T7" fmla="*/ 89 h 167"/>
                  <a:gd name="T8" fmla="*/ 25 w 228"/>
                  <a:gd name="T9" fmla="*/ 167 h 167"/>
                  <a:gd name="T10" fmla="*/ 228 w 228"/>
                  <a:gd name="T11" fmla="*/ 167 h 167"/>
                  <a:gd name="T12" fmla="*/ 196 w 228"/>
                  <a:gd name="T13" fmla="*/ 45 h 167"/>
                  <a:gd name="T14" fmla="*/ 73 w 228"/>
                  <a:gd name="T15" fmla="*/ 0 h 1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8" h="167">
                    <a:moveTo>
                      <a:pt x="73" y="0"/>
                    </a:moveTo>
                    <a:lnTo>
                      <a:pt x="51" y="111"/>
                    </a:lnTo>
                    <a:lnTo>
                      <a:pt x="19" y="65"/>
                    </a:lnTo>
                    <a:lnTo>
                      <a:pt x="0" y="89"/>
                    </a:lnTo>
                    <a:lnTo>
                      <a:pt x="25" y="167"/>
                    </a:lnTo>
                    <a:lnTo>
                      <a:pt x="228" y="167"/>
                    </a:lnTo>
                    <a:lnTo>
                      <a:pt x="196" y="45"/>
                    </a:lnTo>
                    <a:lnTo>
                      <a:pt x="7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86">
                <a:extLst>
                  <a:ext uri="{FF2B5EF4-FFF2-40B4-BE49-F238E27FC236}">
                    <a16:creationId xmlns:a16="http://schemas.microsoft.com/office/drawing/2014/main" xmlns="" id="{9A5DF004-0377-476A-ABA9-106B2E3A09B9}"/>
                  </a:ext>
                </a:extLst>
              </p:cNvPr>
              <p:cNvSpPr>
                <a:spLocks/>
              </p:cNvSpPr>
              <p:nvPr/>
            </p:nvSpPr>
            <p:spPr bwMode="auto">
              <a:xfrm>
                <a:off x="5656263" y="4564063"/>
                <a:ext cx="361950" cy="265113"/>
              </a:xfrm>
              <a:custGeom>
                <a:avLst/>
                <a:gdLst>
                  <a:gd name="T0" fmla="*/ 73 w 228"/>
                  <a:gd name="T1" fmla="*/ 0 h 167"/>
                  <a:gd name="T2" fmla="*/ 51 w 228"/>
                  <a:gd name="T3" fmla="*/ 111 h 167"/>
                  <a:gd name="T4" fmla="*/ 19 w 228"/>
                  <a:gd name="T5" fmla="*/ 65 h 167"/>
                  <a:gd name="T6" fmla="*/ 0 w 228"/>
                  <a:gd name="T7" fmla="*/ 89 h 167"/>
                  <a:gd name="T8" fmla="*/ 0 w 228"/>
                  <a:gd name="T9" fmla="*/ 89 h 167"/>
                  <a:gd name="T10" fmla="*/ 19 w 228"/>
                  <a:gd name="T11" fmla="*/ 65 h 167"/>
                  <a:gd name="T12" fmla="*/ 51 w 228"/>
                  <a:gd name="T13" fmla="*/ 111 h 167"/>
                  <a:gd name="T14" fmla="*/ 73 w 228"/>
                  <a:gd name="T15" fmla="*/ 0 h 167"/>
                  <a:gd name="T16" fmla="*/ 196 w 228"/>
                  <a:gd name="T17" fmla="*/ 45 h 167"/>
                  <a:gd name="T18" fmla="*/ 228 w 228"/>
                  <a:gd name="T19" fmla="*/ 167 h 167"/>
                  <a:gd name="T20" fmla="*/ 228 w 228"/>
                  <a:gd name="T21" fmla="*/ 167 h 167"/>
                  <a:gd name="T22" fmla="*/ 196 w 228"/>
                  <a:gd name="T23" fmla="*/ 45 h 167"/>
                  <a:gd name="T24" fmla="*/ 73 w 228"/>
                  <a:gd name="T25"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8" h="167">
                    <a:moveTo>
                      <a:pt x="73" y="0"/>
                    </a:moveTo>
                    <a:lnTo>
                      <a:pt x="51" y="111"/>
                    </a:lnTo>
                    <a:lnTo>
                      <a:pt x="19" y="65"/>
                    </a:lnTo>
                    <a:lnTo>
                      <a:pt x="0" y="89"/>
                    </a:lnTo>
                    <a:lnTo>
                      <a:pt x="0" y="89"/>
                    </a:lnTo>
                    <a:lnTo>
                      <a:pt x="19" y="65"/>
                    </a:lnTo>
                    <a:lnTo>
                      <a:pt x="51" y="111"/>
                    </a:lnTo>
                    <a:lnTo>
                      <a:pt x="73" y="0"/>
                    </a:lnTo>
                    <a:lnTo>
                      <a:pt x="196" y="45"/>
                    </a:lnTo>
                    <a:lnTo>
                      <a:pt x="228" y="167"/>
                    </a:lnTo>
                    <a:lnTo>
                      <a:pt x="228" y="167"/>
                    </a:lnTo>
                    <a:lnTo>
                      <a:pt x="196" y="45"/>
                    </a:lnTo>
                    <a:lnTo>
                      <a:pt x="73" y="0"/>
                    </a:lnTo>
                    <a:close/>
                  </a:path>
                </a:pathLst>
              </a:custGeom>
              <a:solidFill>
                <a:srgbClr val="A3141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87">
                <a:extLst>
                  <a:ext uri="{FF2B5EF4-FFF2-40B4-BE49-F238E27FC236}">
                    <a16:creationId xmlns:a16="http://schemas.microsoft.com/office/drawing/2014/main" xmlns="" id="{65D05DB3-D94E-46AC-B17C-C39762B2A564}"/>
                  </a:ext>
                </a:extLst>
              </p:cNvPr>
              <p:cNvSpPr>
                <a:spLocks/>
              </p:cNvSpPr>
              <p:nvPr/>
            </p:nvSpPr>
            <p:spPr bwMode="auto">
              <a:xfrm>
                <a:off x="5656263" y="4564063"/>
                <a:ext cx="361950" cy="265113"/>
              </a:xfrm>
              <a:custGeom>
                <a:avLst/>
                <a:gdLst>
                  <a:gd name="T0" fmla="*/ 73 w 228"/>
                  <a:gd name="T1" fmla="*/ 0 h 167"/>
                  <a:gd name="T2" fmla="*/ 51 w 228"/>
                  <a:gd name="T3" fmla="*/ 111 h 167"/>
                  <a:gd name="T4" fmla="*/ 19 w 228"/>
                  <a:gd name="T5" fmla="*/ 65 h 167"/>
                  <a:gd name="T6" fmla="*/ 0 w 228"/>
                  <a:gd name="T7" fmla="*/ 89 h 167"/>
                  <a:gd name="T8" fmla="*/ 0 w 228"/>
                  <a:gd name="T9" fmla="*/ 89 h 167"/>
                  <a:gd name="T10" fmla="*/ 19 w 228"/>
                  <a:gd name="T11" fmla="*/ 65 h 167"/>
                  <a:gd name="T12" fmla="*/ 51 w 228"/>
                  <a:gd name="T13" fmla="*/ 111 h 167"/>
                  <a:gd name="T14" fmla="*/ 73 w 228"/>
                  <a:gd name="T15" fmla="*/ 0 h 167"/>
                  <a:gd name="T16" fmla="*/ 196 w 228"/>
                  <a:gd name="T17" fmla="*/ 45 h 167"/>
                  <a:gd name="T18" fmla="*/ 228 w 228"/>
                  <a:gd name="T19" fmla="*/ 167 h 167"/>
                  <a:gd name="T20" fmla="*/ 228 w 228"/>
                  <a:gd name="T21" fmla="*/ 167 h 167"/>
                  <a:gd name="T22" fmla="*/ 196 w 228"/>
                  <a:gd name="T23" fmla="*/ 45 h 167"/>
                  <a:gd name="T24" fmla="*/ 73 w 228"/>
                  <a:gd name="T25"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8" h="167">
                    <a:moveTo>
                      <a:pt x="73" y="0"/>
                    </a:moveTo>
                    <a:lnTo>
                      <a:pt x="51" y="111"/>
                    </a:lnTo>
                    <a:lnTo>
                      <a:pt x="19" y="65"/>
                    </a:lnTo>
                    <a:lnTo>
                      <a:pt x="0" y="89"/>
                    </a:lnTo>
                    <a:lnTo>
                      <a:pt x="0" y="89"/>
                    </a:lnTo>
                    <a:lnTo>
                      <a:pt x="19" y="65"/>
                    </a:lnTo>
                    <a:lnTo>
                      <a:pt x="51" y="111"/>
                    </a:lnTo>
                    <a:lnTo>
                      <a:pt x="73" y="0"/>
                    </a:lnTo>
                    <a:lnTo>
                      <a:pt x="196" y="45"/>
                    </a:lnTo>
                    <a:lnTo>
                      <a:pt x="228" y="167"/>
                    </a:lnTo>
                    <a:lnTo>
                      <a:pt x="228" y="167"/>
                    </a:lnTo>
                    <a:lnTo>
                      <a:pt x="196" y="45"/>
                    </a:lnTo>
                    <a:lnTo>
                      <a:pt x="7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88">
                <a:extLst>
                  <a:ext uri="{FF2B5EF4-FFF2-40B4-BE49-F238E27FC236}">
                    <a16:creationId xmlns:a16="http://schemas.microsoft.com/office/drawing/2014/main" xmlns="" id="{099B32B1-5FEB-46BC-9A0B-DF31737FD64A}"/>
                  </a:ext>
                </a:extLst>
              </p:cNvPr>
              <p:cNvSpPr>
                <a:spLocks/>
              </p:cNvSpPr>
              <p:nvPr/>
            </p:nvSpPr>
            <p:spPr bwMode="auto">
              <a:xfrm>
                <a:off x="5656263" y="4564063"/>
                <a:ext cx="361950" cy="265113"/>
              </a:xfrm>
              <a:custGeom>
                <a:avLst/>
                <a:gdLst>
                  <a:gd name="T0" fmla="*/ 73 w 228"/>
                  <a:gd name="T1" fmla="*/ 0 h 167"/>
                  <a:gd name="T2" fmla="*/ 51 w 228"/>
                  <a:gd name="T3" fmla="*/ 111 h 167"/>
                  <a:gd name="T4" fmla="*/ 19 w 228"/>
                  <a:gd name="T5" fmla="*/ 65 h 167"/>
                  <a:gd name="T6" fmla="*/ 0 w 228"/>
                  <a:gd name="T7" fmla="*/ 89 h 167"/>
                  <a:gd name="T8" fmla="*/ 0 w 228"/>
                  <a:gd name="T9" fmla="*/ 89 h 167"/>
                  <a:gd name="T10" fmla="*/ 19 w 228"/>
                  <a:gd name="T11" fmla="*/ 65 h 167"/>
                  <a:gd name="T12" fmla="*/ 51 w 228"/>
                  <a:gd name="T13" fmla="*/ 111 h 167"/>
                  <a:gd name="T14" fmla="*/ 73 w 228"/>
                  <a:gd name="T15" fmla="*/ 0 h 167"/>
                  <a:gd name="T16" fmla="*/ 196 w 228"/>
                  <a:gd name="T17" fmla="*/ 45 h 167"/>
                  <a:gd name="T18" fmla="*/ 228 w 228"/>
                  <a:gd name="T19" fmla="*/ 167 h 167"/>
                  <a:gd name="T20" fmla="*/ 228 w 228"/>
                  <a:gd name="T21" fmla="*/ 167 h 167"/>
                  <a:gd name="T22" fmla="*/ 196 w 228"/>
                  <a:gd name="T23" fmla="*/ 45 h 167"/>
                  <a:gd name="T24" fmla="*/ 73 w 228"/>
                  <a:gd name="T25"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8" h="167">
                    <a:moveTo>
                      <a:pt x="73" y="0"/>
                    </a:moveTo>
                    <a:lnTo>
                      <a:pt x="51" y="111"/>
                    </a:lnTo>
                    <a:lnTo>
                      <a:pt x="19" y="65"/>
                    </a:lnTo>
                    <a:lnTo>
                      <a:pt x="0" y="89"/>
                    </a:lnTo>
                    <a:lnTo>
                      <a:pt x="0" y="89"/>
                    </a:lnTo>
                    <a:lnTo>
                      <a:pt x="19" y="65"/>
                    </a:lnTo>
                    <a:lnTo>
                      <a:pt x="51" y="111"/>
                    </a:lnTo>
                    <a:lnTo>
                      <a:pt x="73" y="0"/>
                    </a:lnTo>
                    <a:lnTo>
                      <a:pt x="196" y="45"/>
                    </a:lnTo>
                    <a:lnTo>
                      <a:pt x="228" y="167"/>
                    </a:lnTo>
                    <a:lnTo>
                      <a:pt x="228" y="167"/>
                    </a:lnTo>
                    <a:lnTo>
                      <a:pt x="196" y="45"/>
                    </a:lnTo>
                    <a:lnTo>
                      <a:pt x="73" y="0"/>
                    </a:lnTo>
                    <a:close/>
                  </a:path>
                </a:pathLst>
              </a:custGeom>
              <a:solidFill>
                <a:srgbClr val="A3141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1" name="Freeform 89">
                <a:extLst>
                  <a:ext uri="{FF2B5EF4-FFF2-40B4-BE49-F238E27FC236}">
                    <a16:creationId xmlns:a16="http://schemas.microsoft.com/office/drawing/2014/main" xmlns="" id="{F1375B0C-A04B-4F5C-8250-FB4A14795781}"/>
                  </a:ext>
                </a:extLst>
              </p:cNvPr>
              <p:cNvSpPr>
                <a:spLocks/>
              </p:cNvSpPr>
              <p:nvPr/>
            </p:nvSpPr>
            <p:spPr bwMode="auto">
              <a:xfrm>
                <a:off x="5656263" y="4564063"/>
                <a:ext cx="361950" cy="265113"/>
              </a:xfrm>
              <a:custGeom>
                <a:avLst/>
                <a:gdLst>
                  <a:gd name="T0" fmla="*/ 73 w 228"/>
                  <a:gd name="T1" fmla="*/ 0 h 167"/>
                  <a:gd name="T2" fmla="*/ 51 w 228"/>
                  <a:gd name="T3" fmla="*/ 111 h 167"/>
                  <a:gd name="T4" fmla="*/ 19 w 228"/>
                  <a:gd name="T5" fmla="*/ 65 h 167"/>
                  <a:gd name="T6" fmla="*/ 0 w 228"/>
                  <a:gd name="T7" fmla="*/ 89 h 167"/>
                  <a:gd name="T8" fmla="*/ 0 w 228"/>
                  <a:gd name="T9" fmla="*/ 89 h 167"/>
                  <a:gd name="T10" fmla="*/ 19 w 228"/>
                  <a:gd name="T11" fmla="*/ 65 h 167"/>
                  <a:gd name="T12" fmla="*/ 51 w 228"/>
                  <a:gd name="T13" fmla="*/ 111 h 167"/>
                  <a:gd name="T14" fmla="*/ 73 w 228"/>
                  <a:gd name="T15" fmla="*/ 0 h 167"/>
                  <a:gd name="T16" fmla="*/ 196 w 228"/>
                  <a:gd name="T17" fmla="*/ 45 h 167"/>
                  <a:gd name="T18" fmla="*/ 228 w 228"/>
                  <a:gd name="T19" fmla="*/ 167 h 167"/>
                  <a:gd name="T20" fmla="*/ 228 w 228"/>
                  <a:gd name="T21" fmla="*/ 167 h 167"/>
                  <a:gd name="T22" fmla="*/ 196 w 228"/>
                  <a:gd name="T23" fmla="*/ 45 h 167"/>
                  <a:gd name="T24" fmla="*/ 73 w 228"/>
                  <a:gd name="T25"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8" h="167">
                    <a:moveTo>
                      <a:pt x="73" y="0"/>
                    </a:moveTo>
                    <a:lnTo>
                      <a:pt x="51" y="111"/>
                    </a:lnTo>
                    <a:lnTo>
                      <a:pt x="19" y="65"/>
                    </a:lnTo>
                    <a:lnTo>
                      <a:pt x="0" y="89"/>
                    </a:lnTo>
                    <a:lnTo>
                      <a:pt x="0" y="89"/>
                    </a:lnTo>
                    <a:lnTo>
                      <a:pt x="19" y="65"/>
                    </a:lnTo>
                    <a:lnTo>
                      <a:pt x="51" y="111"/>
                    </a:lnTo>
                    <a:lnTo>
                      <a:pt x="73" y="0"/>
                    </a:lnTo>
                    <a:lnTo>
                      <a:pt x="196" y="45"/>
                    </a:lnTo>
                    <a:lnTo>
                      <a:pt x="228" y="167"/>
                    </a:lnTo>
                    <a:lnTo>
                      <a:pt x="228" y="167"/>
                    </a:lnTo>
                    <a:lnTo>
                      <a:pt x="196" y="45"/>
                    </a:lnTo>
                    <a:lnTo>
                      <a:pt x="73"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60" name="TextBox 159">
              <a:extLst>
                <a:ext uri="{FF2B5EF4-FFF2-40B4-BE49-F238E27FC236}">
                  <a16:creationId xmlns:a16="http://schemas.microsoft.com/office/drawing/2014/main" xmlns="" id="{F57CA2C0-03C7-469C-8B10-955A980C685C}"/>
                </a:ext>
              </a:extLst>
            </p:cNvPr>
            <p:cNvSpPr txBox="1"/>
            <p:nvPr/>
          </p:nvSpPr>
          <p:spPr>
            <a:xfrm>
              <a:off x="3205396" y="2555357"/>
              <a:ext cx="944736" cy="146194"/>
            </a:xfrm>
            <a:prstGeom prst="rect">
              <a:avLst/>
            </a:prstGeom>
            <a:noFill/>
          </p:spPr>
          <p:txBody>
            <a:bodyPr wrap="square" lIns="0" tIns="0" rIns="0" bIns="0" rtlCol="0">
              <a:spAutoFit/>
            </a:bodyPr>
            <a:lstStyle/>
            <a:p>
              <a:pPr>
                <a:lnSpc>
                  <a:spcPct val="95000"/>
                </a:lnSpc>
              </a:pPr>
              <a:r>
                <a:rPr lang="en-US" sz="1000" dirty="0">
                  <a:solidFill>
                    <a:srgbClr val="53565A"/>
                  </a:solidFill>
                  <a:latin typeface="Open Sans Semibold" panose="020B0706030804020204" pitchFamily="34" charset="0"/>
                  <a:ea typeface="Open Sans Semibold" panose="020B0706030804020204" pitchFamily="34" charset="0"/>
                  <a:cs typeface="Open Sans Semibold" panose="020B0706030804020204" pitchFamily="34" charset="0"/>
                </a:rPr>
                <a:t>Cloud Registry</a:t>
              </a:r>
            </a:p>
          </p:txBody>
        </p:sp>
      </p:grpSp>
      <p:sp>
        <p:nvSpPr>
          <p:cNvPr id="5" name="Rectangle 4">
            <a:extLst>
              <a:ext uri="{FF2B5EF4-FFF2-40B4-BE49-F238E27FC236}">
                <a16:creationId xmlns:a16="http://schemas.microsoft.com/office/drawing/2014/main" xmlns="" id="{F9E7B65B-8DB9-9943-85F6-A86D444320BD}"/>
              </a:ext>
            </a:extLst>
          </p:cNvPr>
          <p:cNvSpPr/>
          <p:nvPr/>
        </p:nvSpPr>
        <p:spPr>
          <a:xfrm>
            <a:off x="5463103" y="2650013"/>
            <a:ext cx="2801442" cy="500881"/>
          </a:xfrm>
          <a:prstGeom prst="rect">
            <a:avLst/>
          </a:prstGeom>
          <a:noFill/>
          <a:ln w="15875">
            <a:solidFill>
              <a:schemeClr val="accent1"/>
            </a:solidFill>
            <a:round/>
          </a:ln>
        </p:spPr>
        <p:txBody>
          <a:bodyPr vert="horz" wrap="square" lIns="91440" tIns="91440" rIns="91440" bIns="91440" numCol="1" rtlCol="0" anchor="t" anchorCtr="0" compatLnSpc="1">
            <a:prstTxWarp prst="textNoShape">
              <a:avLst/>
            </a:prstTxWarp>
          </a:bodyPr>
          <a:lstStyle/>
          <a:p>
            <a:pPr algn="ctr">
              <a:lnSpc>
                <a:spcPct val="95000"/>
              </a:lnSpc>
            </a:pPr>
            <a:endParaRPr lang="de-DE" sz="1200" dirty="0">
              <a:solidFill>
                <a:schemeClr val="tx1"/>
              </a:solidFill>
            </a:endParaRPr>
          </a:p>
        </p:txBody>
      </p:sp>
    </p:spTree>
    <p:extLst>
      <p:ext uri="{BB962C8B-B14F-4D97-AF65-F5344CB8AC3E}">
        <p14:creationId xmlns:p14="http://schemas.microsoft.com/office/powerpoint/2010/main" val="31080564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5"/>
                                        </p:tgtEl>
                                        <p:attrNameLst>
                                          <p:attrName>style.visibility</p:attrName>
                                        </p:attrNameLst>
                                      </p:cBhvr>
                                      <p:to>
                                        <p:strVal val="visible"/>
                                      </p:to>
                                    </p:set>
                                    <p:animEffect transition="in" filter="fade">
                                      <p:cBhvr>
                                        <p:cTn id="7" dur="500"/>
                                        <p:tgtEl>
                                          <p:spTgt spid="17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73"/>
                                        </p:tgtEl>
                                        <p:attrNameLst>
                                          <p:attrName>style.visibility</p:attrName>
                                        </p:attrNameLst>
                                      </p:cBhvr>
                                      <p:to>
                                        <p:strVal val="visible"/>
                                      </p:to>
                                    </p:set>
                                    <p:animEffect transition="in" filter="wipe(down)">
                                      <p:cBhvr>
                                        <p:cTn id="12" dur="500"/>
                                        <p:tgtEl>
                                          <p:spTgt spid="173"/>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161"/>
                                        </p:tgtEl>
                                        <p:attrNameLst>
                                          <p:attrName>style.visibility</p:attrName>
                                        </p:attrNameLst>
                                      </p:cBhvr>
                                      <p:to>
                                        <p:strVal val="visible"/>
                                      </p:to>
                                    </p:set>
                                    <p:animEffect transition="in" filter="fade">
                                      <p:cBhvr>
                                        <p:cTn id="16" dur="500"/>
                                        <p:tgtEl>
                                          <p:spTgt spid="161"/>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174"/>
                                        </p:tgtEl>
                                        <p:attrNameLst>
                                          <p:attrName>style.visibility</p:attrName>
                                        </p:attrNameLst>
                                      </p:cBhvr>
                                      <p:to>
                                        <p:strVal val="visible"/>
                                      </p:to>
                                    </p:set>
                                    <p:animEffect transition="in" filter="wipe(up)">
                                      <p:cBhvr>
                                        <p:cTn id="21" dur="500"/>
                                        <p:tgtEl>
                                          <p:spTgt spid="174"/>
                                        </p:tgtEl>
                                      </p:cBhvr>
                                    </p:animEffec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162"/>
                                        </p:tgtEl>
                                        <p:attrNameLst>
                                          <p:attrName>style.visibility</p:attrName>
                                        </p:attrNameLst>
                                      </p:cBhvr>
                                      <p:to>
                                        <p:strVal val="visible"/>
                                      </p:to>
                                    </p:set>
                                    <p:animEffect transition="in" filter="fade">
                                      <p:cBhvr>
                                        <p:cTn id="25" dur="500"/>
                                        <p:tgtEl>
                                          <p:spTgt spid="162"/>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 grpId="0" animBg="1"/>
      <p:bldP spid="173" grpId="0" animBg="1"/>
      <p:bldP spid="161" grpId="0"/>
      <p:bldP spid="162" grpId="0"/>
      <p:bldP spid="5" grpId="0" animBg="1"/>
    </p:bldLst>
  </p:timing>
</p:sld>
</file>

<file path=ppt/theme/theme1.xml><?xml version="1.0" encoding="utf-8"?>
<a:theme xmlns:a="http://schemas.openxmlformats.org/drawingml/2006/main" name="Office Theme">
  <a:themeElements>
    <a:clrScheme name="McAfee">
      <a:dk1>
        <a:srgbClr val="53565A"/>
      </a:dk1>
      <a:lt1>
        <a:srgbClr val="FFFFFF"/>
      </a:lt1>
      <a:dk2>
        <a:srgbClr val="75160D"/>
      </a:dk2>
      <a:lt2>
        <a:srgbClr val="C01818"/>
      </a:lt2>
      <a:accent1>
        <a:srgbClr val="C01818"/>
      </a:accent1>
      <a:accent2>
        <a:srgbClr val="939598"/>
      </a:accent2>
      <a:accent3>
        <a:srgbClr val="005FAE"/>
      </a:accent3>
      <a:accent4>
        <a:srgbClr val="73439A"/>
      </a:accent4>
      <a:accent5>
        <a:srgbClr val="F37321"/>
      </a:accent5>
      <a:accent6>
        <a:srgbClr val="00AEEF"/>
      </a:accent6>
      <a:hlink>
        <a:srgbClr val="183280"/>
      </a:hlink>
      <a:folHlink>
        <a:srgbClr val="4F296D"/>
      </a:folHlink>
    </a:clrScheme>
    <a:fontScheme name="Open Sans">
      <a:majorFont>
        <a:latin typeface="Open Sans"/>
        <a:ea typeface=""/>
        <a:cs typeface=""/>
      </a:majorFont>
      <a:minorFont>
        <a:latin typeface="Open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E6E7E8"/>
        </a:solidFill>
        <a:ln>
          <a:noFill/>
        </a:ln>
      </a:spPr>
      <a:bodyPr vert="horz" wrap="square" lIns="91440" tIns="91440" rIns="91440" bIns="91440" numCol="1" rtlCol="0" anchor="t" anchorCtr="0" compatLnSpc="1">
        <a:prstTxWarp prst="textNoShape">
          <a:avLst/>
        </a:prstTxWarp>
      </a:bodyPr>
      <a:lstStyle>
        <a:defPPr algn="ctr">
          <a:lnSpc>
            <a:spcPct val="95000"/>
          </a:lnSpc>
          <a:defRPr sz="1200" dirty="0" smtClean="0">
            <a:solidFill>
              <a:schemeClr val="tx1"/>
            </a:solidFill>
          </a:defRPr>
        </a:defPPr>
      </a:lstStyle>
    </a:spDef>
    <a:lnDef>
      <a:spPr>
        <a:ln w="12700">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5000"/>
          </a:lnSpc>
          <a:defRPr sz="1200" dirty="0" smtClean="0"/>
        </a:defPPr>
      </a:lstStyle>
    </a:txDef>
  </a:objectDefaults>
  <a:extraClrSchemeLst/>
  <a:extLst>
    <a:ext uri="{05A4C25C-085E-4340-85A3-A5531E510DB2}">
      <thm15:themeFamily xmlns:thm15="http://schemas.microsoft.com/office/thememl/2012/main" name="Presentation4" id="{1EFDEF39-6AC0-E04F-908D-38338435BCD8}" vid="{50E445B9-CA59-3C45-8129-945AF33413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cAfee">
    <a:dk1>
      <a:srgbClr val="53565A"/>
    </a:dk1>
    <a:lt1>
      <a:srgbClr val="FFFFFF"/>
    </a:lt1>
    <a:dk2>
      <a:srgbClr val="75160D"/>
    </a:dk2>
    <a:lt2>
      <a:srgbClr val="C01818"/>
    </a:lt2>
    <a:accent1>
      <a:srgbClr val="C01818"/>
    </a:accent1>
    <a:accent2>
      <a:srgbClr val="939598"/>
    </a:accent2>
    <a:accent3>
      <a:srgbClr val="005FAE"/>
    </a:accent3>
    <a:accent4>
      <a:srgbClr val="73439A"/>
    </a:accent4>
    <a:accent5>
      <a:srgbClr val="F37321"/>
    </a:accent5>
    <a:accent6>
      <a:srgbClr val="00AEEF"/>
    </a:accent6>
    <a:hlink>
      <a:srgbClr val="183280"/>
    </a:hlink>
    <a:folHlink>
      <a:srgbClr val="4F296D"/>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McAfee_PPT_Template_OPEN SANS_16x9</Template>
  <TotalTime>0</TotalTime>
  <Words>827</Words>
  <Application>Microsoft Office PowerPoint</Application>
  <PresentationFormat>On-screen Show (16:9)</PresentationFormat>
  <Paragraphs>212</Paragraphs>
  <Slides>12</Slides>
  <Notes>9</Notes>
  <HiddenSlides>7</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 Unicode MS</vt:lpstr>
      <vt:lpstr>MS PGothic</vt:lpstr>
      <vt:lpstr>Arial</vt:lpstr>
      <vt:lpstr>Intel Clear</vt:lpstr>
      <vt:lpstr>New MingLiu</vt:lpstr>
      <vt:lpstr>Open Sans</vt:lpstr>
      <vt:lpstr>Open Sans Semibold</vt:lpstr>
      <vt:lpstr>Wingdings</vt:lpstr>
      <vt:lpstr>Office Theme</vt:lpstr>
      <vt:lpstr>PowerPoint Presentation</vt:lpstr>
      <vt:lpstr>PowerPoint Presentation</vt:lpstr>
      <vt:lpstr>Negative Implications</vt:lpstr>
      <vt:lpstr>PowerPoint Presentation</vt:lpstr>
      <vt:lpstr>Shadow IT Use Cases</vt:lpstr>
      <vt:lpstr>Secure Web Gateway and CASB convergence</vt:lpstr>
      <vt:lpstr>Web Hybrid Architectures</vt:lpstr>
      <vt:lpstr>Enhancements For An Enterprise Ready Web Gateway Cloud Service</vt:lpstr>
      <vt:lpstr>Web Gateway CASB Integration </vt:lpstr>
      <vt:lpstr>MVISION Cloud (CASB) Integration</vt:lpstr>
      <vt:lpstr>Value of Integrating Web to MVISION Cloud</vt:lpstr>
      <vt:lpstr>MVISION Cloud Integration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lastModifiedBy/>
  <cp:revision>1</cp:revision>
  <dcterms:created xsi:type="dcterms:W3CDTF">2021-07-20T02:09:38Z</dcterms:created>
  <dcterms:modified xsi:type="dcterms:W3CDTF">2021-08-01T02:33:20Z</dcterms:modified>
</cp:coreProperties>
</file>