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75" r:id="rId1"/>
  </p:sldMasterIdLst>
  <p:notesMasterIdLst>
    <p:notesMasterId r:id="rId44"/>
  </p:notesMasterIdLst>
  <p:handoutMasterIdLst>
    <p:handoutMasterId r:id="rId45"/>
  </p:handoutMasterIdLst>
  <p:sldIdLst>
    <p:sldId id="2485" r:id="rId2"/>
    <p:sldId id="1725" r:id="rId3"/>
    <p:sldId id="1699" r:id="rId4"/>
    <p:sldId id="1700" r:id="rId5"/>
    <p:sldId id="1701" r:id="rId6"/>
    <p:sldId id="1702" r:id="rId7"/>
    <p:sldId id="1703" r:id="rId8"/>
    <p:sldId id="1704" r:id="rId9"/>
    <p:sldId id="1705" r:id="rId10"/>
    <p:sldId id="1707" r:id="rId11"/>
    <p:sldId id="1708" r:id="rId12"/>
    <p:sldId id="1709" r:id="rId13"/>
    <p:sldId id="1712" r:id="rId14"/>
    <p:sldId id="1995" r:id="rId15"/>
    <p:sldId id="1735" r:id="rId16"/>
    <p:sldId id="2483" r:id="rId17"/>
    <p:sldId id="1736" r:id="rId18"/>
    <p:sldId id="1737" r:id="rId19"/>
    <p:sldId id="1729" r:id="rId20"/>
    <p:sldId id="1723" r:id="rId21"/>
    <p:sldId id="1724" r:id="rId22"/>
    <p:sldId id="1710" r:id="rId23"/>
    <p:sldId id="1711" r:id="rId24"/>
    <p:sldId id="2484" r:id="rId25"/>
    <p:sldId id="1734" r:id="rId26"/>
    <p:sldId id="1731" r:id="rId27"/>
    <p:sldId id="1732" r:id="rId28"/>
    <p:sldId id="1733" r:id="rId29"/>
    <p:sldId id="1726" r:id="rId30"/>
    <p:sldId id="1727" r:id="rId31"/>
    <p:sldId id="1678" r:id="rId32"/>
    <p:sldId id="1715" r:id="rId33"/>
    <p:sldId id="1720" r:id="rId34"/>
    <p:sldId id="1944" r:id="rId35"/>
    <p:sldId id="1946" r:id="rId36"/>
    <p:sldId id="1980" r:id="rId37"/>
    <p:sldId id="1721" r:id="rId38"/>
    <p:sldId id="1722" r:id="rId39"/>
    <p:sldId id="1706" r:id="rId40"/>
    <p:sldId id="1728" r:id="rId41"/>
    <p:sldId id="1719" r:id="rId42"/>
    <p:sldId id="1738" r:id="rId43"/>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56609E"/>
    <a:srgbClr val="272727"/>
    <a:srgbClr val="BF4D28"/>
    <a:srgbClr val="0078D7"/>
    <a:srgbClr val="FFFFFF"/>
    <a:srgbClr val="9DB4DF"/>
    <a:srgbClr val="00BCF2"/>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5194DE-9596-46B6-94E6-1717AC747227}" v="6" dt="2018-11-22T04:12:27.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9" autoAdjust="0"/>
    <p:restoredTop sz="82924" autoAdjust="0"/>
  </p:normalViewPr>
  <p:slideViewPr>
    <p:cSldViewPr snapToGrid="0">
      <p:cViewPr varScale="1">
        <p:scale>
          <a:sx n="62" d="100"/>
          <a:sy n="62" d="100"/>
        </p:scale>
        <p:origin x="994" y="67"/>
      </p:cViewPr>
      <p:guideLst/>
    </p:cSldViewPr>
  </p:slideViewPr>
  <p:notesTextViewPr>
    <p:cViewPr>
      <p:scale>
        <a:sx n="1" d="1"/>
        <a:sy n="1" d="1"/>
      </p:scale>
      <p:origin x="0" y="0"/>
    </p:cViewPr>
  </p:notesTextViewPr>
  <p:sorterViewPr>
    <p:cViewPr>
      <p:scale>
        <a:sx n="100" d="100"/>
        <a:sy n="100" d="100"/>
      </p:scale>
      <p:origin x="0" y="-16238"/>
    </p:cViewPr>
  </p:sorterViewPr>
  <p:notesViewPr>
    <p:cSldViewPr snapToGrid="0">
      <p:cViewPr>
        <p:scale>
          <a:sx n="1" d="2"/>
          <a:sy n="1" d="2"/>
        </p:scale>
        <p:origin x="3564" y="49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Bertha" userId="e388d0f07794346a" providerId="Windows Live" clId="Web-{F726C15F-A0FE-4F64-ACFA-B4D82307F164}"/>
    <pc:docChg chg="modSld">
      <pc:chgData name="Jamie Bertha" userId="e388d0f07794346a" providerId="Windows Live" clId="Web-{F726C15F-A0FE-4F64-ACFA-B4D82307F164}" dt="2018-12-07T18:57:13.429" v="7" actId="20577"/>
      <pc:docMkLst>
        <pc:docMk/>
      </pc:docMkLst>
      <pc:sldChg chg="modSp">
        <pc:chgData name="Jamie Bertha" userId="e388d0f07794346a" providerId="Windows Live" clId="Web-{F726C15F-A0FE-4F64-ACFA-B4D82307F164}" dt="2018-12-07T18:57:13.429" v="6" actId="20577"/>
        <pc:sldMkLst>
          <pc:docMk/>
          <pc:sldMk cId="2907409303" sldId="2485"/>
        </pc:sldMkLst>
        <pc:spChg chg="mod">
          <ac:chgData name="Jamie Bertha" userId="e388d0f07794346a" providerId="Windows Live" clId="Web-{F726C15F-A0FE-4F64-ACFA-B4D82307F164}" dt="2018-12-07T18:57:13.429" v="6" actId="20577"/>
          <ac:spMkLst>
            <pc:docMk/>
            <pc:sldMk cId="2907409303" sldId="2485"/>
            <ac:spMk id="2" creationId="{00000000-0000-0000-0000-000000000000}"/>
          </ac:spMkLst>
        </pc:spChg>
      </pc:sldChg>
    </pc:docChg>
  </pc:docChgLst>
  <pc:docChgLst>
    <pc:chgData name="Mike Maadarani" userId="3244f8e7-3bee-47e8-82e4-8beb7ac8db93" providerId="ADAL" clId="{F25194DE-9596-46B6-94E6-1717AC747227}"/>
    <pc:docChg chg="delSld">
      <pc:chgData name="Mike Maadarani" userId="3244f8e7-3bee-47e8-82e4-8beb7ac8db93" providerId="ADAL" clId="{F25194DE-9596-46B6-94E6-1717AC747227}" dt="2018-11-22T04:12:27.401" v="3" actId="2696"/>
      <pc:docMkLst>
        <pc:docMk/>
      </pc:docMkLst>
      <pc:sldChg chg="del">
        <pc:chgData name="Mike Maadarani" userId="3244f8e7-3bee-47e8-82e4-8beb7ac8db93" providerId="ADAL" clId="{F25194DE-9596-46B6-94E6-1717AC747227}" dt="2018-11-22T04:12:22.041" v="2" actId="2696"/>
        <pc:sldMkLst>
          <pc:docMk/>
          <pc:sldMk cId="3179026720" sldId="256"/>
        </pc:sldMkLst>
      </pc:sldChg>
      <pc:sldChg chg="del">
        <pc:chgData name="Mike Maadarani" userId="3244f8e7-3bee-47e8-82e4-8beb7ac8db93" providerId="ADAL" clId="{F25194DE-9596-46B6-94E6-1717AC747227}" dt="2018-11-22T04:12:27.401" v="3" actId="2696"/>
        <pc:sldMkLst>
          <pc:docMk/>
          <pc:sldMk cId="2984734072" sldId="329"/>
        </pc:sldMkLst>
      </pc:sldChg>
      <pc:sldChg chg="del">
        <pc:chgData name="Mike Maadarani" userId="3244f8e7-3bee-47e8-82e4-8beb7ac8db93" providerId="ADAL" clId="{F25194DE-9596-46B6-94E6-1717AC747227}" dt="2018-11-22T04:12:20.706" v="0" actId="2696"/>
        <pc:sldMkLst>
          <pc:docMk/>
          <pc:sldMk cId="1838153762" sldId="1697"/>
        </pc:sldMkLst>
      </pc:sldChg>
      <pc:sldMasterChg chg="delSldLayout">
        <pc:chgData name="Mike Maadarani" userId="3244f8e7-3bee-47e8-82e4-8beb7ac8db93" providerId="ADAL" clId="{F25194DE-9596-46B6-94E6-1717AC747227}" dt="2018-11-22T04:12:20.707" v="1" actId="2696"/>
        <pc:sldMasterMkLst>
          <pc:docMk/>
          <pc:sldMasterMk cId="1392151130" sldId="2147484518"/>
        </pc:sldMasterMkLst>
        <pc:sldLayoutChg chg="del">
          <pc:chgData name="Mike Maadarani" userId="3244f8e7-3bee-47e8-82e4-8beb7ac8db93" providerId="ADAL" clId="{F25194DE-9596-46B6-94E6-1717AC747227}" dt="2018-11-22T04:12:20.707" v="1" actId="2696"/>
          <pc:sldLayoutMkLst>
            <pc:docMk/>
            <pc:sldMasterMk cId="1392151130" sldId="2147484518"/>
            <pc:sldLayoutMk cId="3367305731" sldId="2147484543"/>
          </pc:sldLayoutMkLst>
        </pc:sldLayoutChg>
      </pc:sldMasterChg>
    </pc:docChg>
  </pc:docChgLst>
  <pc:docChgLst>
    <pc:chgData name="Mike Maadarani" userId="3244f8e7-3bee-47e8-82e4-8beb7ac8db93" providerId="ADAL" clId="{B41D805C-3A85-4B07-90DF-112685980B79}"/>
    <pc:docChg chg="undo custSel addSld delSld modSld sldOrd">
      <pc:chgData name="Mike Maadarani" userId="3244f8e7-3bee-47e8-82e4-8beb7ac8db93" providerId="ADAL" clId="{B41D805C-3A85-4B07-90DF-112685980B79}" dt="2018-10-20T14:14:27.244" v="995" actId="164"/>
      <pc:docMkLst>
        <pc:docMk/>
      </pc:docMkLst>
      <pc:sldChg chg="addSp delSp modSp add modTransition">
        <pc:chgData name="Mike Maadarani" userId="3244f8e7-3bee-47e8-82e4-8beb7ac8db93" providerId="ADAL" clId="{B41D805C-3A85-4B07-90DF-112685980B79}" dt="2018-10-20T13:39:31.409" v="672" actId="1076"/>
        <pc:sldMkLst>
          <pc:docMk/>
          <pc:sldMk cId="2984734072" sldId="329"/>
        </pc:sldMkLst>
        <pc:spChg chg="mod">
          <ac:chgData name="Mike Maadarani" userId="3244f8e7-3bee-47e8-82e4-8beb7ac8db93" providerId="ADAL" clId="{B41D805C-3A85-4B07-90DF-112685980B79}" dt="2018-10-20T13:37:24.075" v="666" actId="20577"/>
          <ac:spMkLst>
            <pc:docMk/>
            <pc:sldMk cId="2984734072" sldId="329"/>
            <ac:spMk id="3" creationId="{00000000-0000-0000-0000-000000000000}"/>
          </ac:spMkLst>
        </pc:spChg>
        <pc:spChg chg="del">
          <ac:chgData name="Mike Maadarani" userId="3244f8e7-3bee-47e8-82e4-8beb7ac8db93" providerId="ADAL" clId="{B41D805C-3A85-4B07-90DF-112685980B79}" dt="2018-10-20T13:39:25.882" v="671" actId="478"/>
          <ac:spMkLst>
            <pc:docMk/>
            <pc:sldMk cId="2984734072" sldId="329"/>
            <ac:spMk id="11" creationId="{00000000-0000-0000-0000-000000000000}"/>
          </ac:spMkLst>
        </pc:spChg>
        <pc:spChg chg="mod">
          <ac:chgData name="Mike Maadarani" userId="3244f8e7-3bee-47e8-82e4-8beb7ac8db93" providerId="ADAL" clId="{B41D805C-3A85-4B07-90DF-112685980B79}" dt="2018-10-20T13:36:15.899" v="630" actId="20577"/>
          <ac:spMkLst>
            <pc:docMk/>
            <pc:sldMk cId="2984734072" sldId="329"/>
            <ac:spMk id="12" creationId="{DCFF4269-1D20-4AD3-931D-7DEBF94EC742}"/>
          </ac:spMkLst>
        </pc:spChg>
        <pc:picChg chg="add mod">
          <ac:chgData name="Mike Maadarani" userId="3244f8e7-3bee-47e8-82e4-8beb7ac8db93" providerId="ADAL" clId="{B41D805C-3A85-4B07-90DF-112685980B79}" dt="2018-10-20T13:39:31.409" v="672" actId="1076"/>
          <ac:picMkLst>
            <pc:docMk/>
            <pc:sldMk cId="2984734072" sldId="329"/>
            <ac:picMk id="2" creationId="{5F08DCD3-553B-4D53-8604-333BE1F21C17}"/>
          </ac:picMkLst>
        </pc:picChg>
        <pc:picChg chg="del">
          <ac:chgData name="Mike Maadarani" userId="3244f8e7-3bee-47e8-82e4-8beb7ac8db93" providerId="ADAL" clId="{B41D805C-3A85-4B07-90DF-112685980B79}" dt="2018-10-20T13:36:54.592" v="634" actId="478"/>
          <ac:picMkLst>
            <pc:docMk/>
            <pc:sldMk cId="2984734072" sldId="329"/>
            <ac:picMk id="4" creationId="{8AEC02DF-94A4-4513-B90D-6C905ABB2DB2}"/>
          </ac:picMkLst>
        </pc:picChg>
        <pc:picChg chg="del">
          <ac:chgData name="Mike Maadarani" userId="3244f8e7-3bee-47e8-82e4-8beb7ac8db93" providerId="ADAL" clId="{B41D805C-3A85-4B07-90DF-112685980B79}" dt="2018-10-20T13:35:40.554" v="618" actId="478"/>
          <ac:picMkLst>
            <pc:docMk/>
            <pc:sldMk cId="2984734072" sldId="329"/>
            <ac:picMk id="7" creationId="{EAA41208-78EC-4FF7-9E61-FC0FFEB1E15F}"/>
          </ac:picMkLst>
        </pc:picChg>
        <pc:picChg chg="add mod">
          <ac:chgData name="Mike Maadarani" userId="3244f8e7-3bee-47e8-82e4-8beb7ac8db93" providerId="ADAL" clId="{B41D805C-3A85-4B07-90DF-112685980B79}" dt="2018-10-20T13:36:45.437" v="633"/>
          <ac:picMkLst>
            <pc:docMk/>
            <pc:sldMk cId="2984734072" sldId="329"/>
            <ac:picMk id="13" creationId="{6ED2C33D-60B1-41F2-8B24-BAF75FF0091F}"/>
          </ac:picMkLst>
        </pc:picChg>
      </pc:sldChg>
      <pc:sldChg chg="modSp">
        <pc:chgData name="Mike Maadarani" userId="3244f8e7-3bee-47e8-82e4-8beb7ac8db93" providerId="ADAL" clId="{B41D805C-3A85-4B07-90DF-112685980B79}" dt="2018-10-20T14:03:01.659" v="686" actId="208"/>
        <pc:sldMkLst>
          <pc:docMk/>
          <pc:sldMk cId="832580385" sldId="1711"/>
        </pc:sldMkLst>
        <pc:spChg chg="mod">
          <ac:chgData name="Mike Maadarani" userId="3244f8e7-3bee-47e8-82e4-8beb7ac8db93" providerId="ADAL" clId="{B41D805C-3A85-4B07-90DF-112685980B79}" dt="2018-10-20T14:01:16.240" v="675" actId="207"/>
          <ac:spMkLst>
            <pc:docMk/>
            <pc:sldMk cId="832580385" sldId="1711"/>
            <ac:spMk id="6" creationId="{A4395BBA-67F1-46E0-B1C9-39740C160B19}"/>
          </ac:spMkLst>
        </pc:spChg>
        <pc:spChg chg="mod">
          <ac:chgData name="Mike Maadarani" userId="3244f8e7-3bee-47e8-82e4-8beb7ac8db93" providerId="ADAL" clId="{B41D805C-3A85-4B07-90DF-112685980B79}" dt="2018-10-20T14:01:20.821" v="676" actId="207"/>
          <ac:spMkLst>
            <pc:docMk/>
            <pc:sldMk cId="832580385" sldId="1711"/>
            <ac:spMk id="7" creationId="{C4AEC3DF-6175-4531-B369-864AB9D055EB}"/>
          </ac:spMkLst>
        </pc:spChg>
        <pc:spChg chg="mod">
          <ac:chgData name="Mike Maadarani" userId="3244f8e7-3bee-47e8-82e4-8beb7ac8db93" providerId="ADAL" clId="{B41D805C-3A85-4B07-90DF-112685980B79}" dt="2018-10-20T14:01:29.743" v="677" actId="207"/>
          <ac:spMkLst>
            <pc:docMk/>
            <pc:sldMk cId="832580385" sldId="1711"/>
            <ac:spMk id="8" creationId="{F9E60471-821A-4501-AF86-C780DB626266}"/>
          </ac:spMkLst>
        </pc:spChg>
        <pc:spChg chg="mod">
          <ac:chgData name="Mike Maadarani" userId="3244f8e7-3bee-47e8-82e4-8beb7ac8db93" providerId="ADAL" clId="{B41D805C-3A85-4B07-90DF-112685980B79}" dt="2018-10-20T14:03:00.223" v="685" actId="208"/>
          <ac:spMkLst>
            <pc:docMk/>
            <pc:sldMk cId="832580385" sldId="1711"/>
            <ac:spMk id="14" creationId="{AFACFB11-9DF1-41F8-BC78-CE857641B8D6}"/>
          </ac:spMkLst>
        </pc:spChg>
        <pc:spChg chg="mod">
          <ac:chgData name="Mike Maadarani" userId="3244f8e7-3bee-47e8-82e4-8beb7ac8db93" providerId="ADAL" clId="{B41D805C-3A85-4B07-90DF-112685980B79}" dt="2018-10-20T14:03:01.659" v="686" actId="208"/>
          <ac:spMkLst>
            <pc:docMk/>
            <pc:sldMk cId="832580385" sldId="1711"/>
            <ac:spMk id="22" creationId="{474DEE77-AEFB-46B4-99B4-F93CBD998F56}"/>
          </ac:spMkLst>
        </pc:spChg>
        <pc:spChg chg="mod">
          <ac:chgData name="Mike Maadarani" userId="3244f8e7-3bee-47e8-82e4-8beb7ac8db93" providerId="ADAL" clId="{B41D805C-3A85-4B07-90DF-112685980B79}" dt="2018-10-20T14:03:01.659" v="686" actId="208"/>
          <ac:spMkLst>
            <pc:docMk/>
            <pc:sldMk cId="832580385" sldId="1711"/>
            <ac:spMk id="23" creationId="{760DCF78-6FF2-4892-B1B4-4F93D4762026}"/>
          </ac:spMkLst>
        </pc:spChg>
        <pc:spChg chg="mod">
          <ac:chgData name="Mike Maadarani" userId="3244f8e7-3bee-47e8-82e4-8beb7ac8db93" providerId="ADAL" clId="{B41D805C-3A85-4B07-90DF-112685980B79}" dt="2018-10-20T14:03:01.659" v="686" actId="208"/>
          <ac:spMkLst>
            <pc:docMk/>
            <pc:sldMk cId="832580385" sldId="1711"/>
            <ac:spMk id="24" creationId="{EFB66DA6-B33D-4CF0-8E0B-157F85A4F01C}"/>
          </ac:spMkLst>
        </pc:spChg>
        <pc:spChg chg="mod">
          <ac:chgData name="Mike Maadarani" userId="3244f8e7-3bee-47e8-82e4-8beb7ac8db93" providerId="ADAL" clId="{B41D805C-3A85-4B07-90DF-112685980B79}" dt="2018-10-20T14:03:01.659" v="686" actId="208"/>
          <ac:spMkLst>
            <pc:docMk/>
            <pc:sldMk cId="832580385" sldId="1711"/>
            <ac:spMk id="25" creationId="{87D327DB-5161-445A-AAF6-05EC8AD84647}"/>
          </ac:spMkLst>
        </pc:spChg>
        <pc:spChg chg="mod">
          <ac:chgData name="Mike Maadarani" userId="3244f8e7-3bee-47e8-82e4-8beb7ac8db93" providerId="ADAL" clId="{B41D805C-3A85-4B07-90DF-112685980B79}" dt="2018-10-20T14:03:01.659" v="686" actId="208"/>
          <ac:spMkLst>
            <pc:docMk/>
            <pc:sldMk cId="832580385" sldId="1711"/>
            <ac:spMk id="26" creationId="{C9A7C5AF-C8CF-4F7C-8E8E-A4B73651A5B6}"/>
          </ac:spMkLst>
        </pc:spChg>
        <pc:spChg chg="mod">
          <ac:chgData name="Mike Maadarani" userId="3244f8e7-3bee-47e8-82e4-8beb7ac8db93" providerId="ADAL" clId="{B41D805C-3A85-4B07-90DF-112685980B79}" dt="2018-10-20T14:02:18.255" v="682" actId="207"/>
          <ac:spMkLst>
            <pc:docMk/>
            <pc:sldMk cId="832580385" sldId="1711"/>
            <ac:spMk id="28" creationId="{3132481E-C8DA-484F-8904-78CFE5B6E723}"/>
          </ac:spMkLst>
        </pc:spChg>
        <pc:grpChg chg="mod">
          <ac:chgData name="Mike Maadarani" userId="3244f8e7-3bee-47e8-82e4-8beb7ac8db93" providerId="ADAL" clId="{B41D805C-3A85-4B07-90DF-112685980B79}" dt="2018-10-20T14:01:59.743" v="681" actId="207"/>
          <ac:grpSpMkLst>
            <pc:docMk/>
            <pc:sldMk cId="832580385" sldId="1711"/>
            <ac:grpSpMk id="21" creationId="{C407DBD0-3215-4106-B0DA-39E7D86C6615}"/>
          </ac:grpSpMkLst>
        </pc:grpChg>
        <pc:picChg chg="mod">
          <ac:chgData name="Mike Maadarani" userId="3244f8e7-3bee-47e8-82e4-8beb7ac8db93" providerId="ADAL" clId="{B41D805C-3A85-4B07-90DF-112685980B79}" dt="2018-10-20T14:01:39.811" v="679" actId="1076"/>
          <ac:picMkLst>
            <pc:docMk/>
            <pc:sldMk cId="832580385" sldId="1711"/>
            <ac:picMk id="10" creationId="{9E046397-35D1-4DC9-ACA4-1727CA3101D4}"/>
          </ac:picMkLst>
        </pc:picChg>
      </pc:sldChg>
      <pc:sldChg chg="addSp delSp modSp">
        <pc:chgData name="Mike Maadarani" userId="3244f8e7-3bee-47e8-82e4-8beb7ac8db93" providerId="ADAL" clId="{B41D805C-3A85-4B07-90DF-112685980B79}" dt="2018-10-20T14:14:27.244" v="995" actId="164"/>
        <pc:sldMkLst>
          <pc:docMk/>
          <pc:sldMk cId="1264683184" sldId="1734"/>
        </pc:sldMkLst>
        <pc:spChg chg="mod topLvl">
          <ac:chgData name="Mike Maadarani" userId="3244f8e7-3bee-47e8-82e4-8beb7ac8db93" providerId="ADAL" clId="{B41D805C-3A85-4B07-90DF-112685980B79}" dt="2018-10-20T14:08:21.788" v="894" actId="1076"/>
          <ac:spMkLst>
            <pc:docMk/>
            <pc:sldMk cId="1264683184" sldId="1734"/>
            <ac:spMk id="4" creationId="{C6626F70-816A-470F-B037-BD12CDB9AD22}"/>
          </ac:spMkLst>
        </pc:spChg>
        <pc:spChg chg="mod topLvl">
          <ac:chgData name="Mike Maadarani" userId="3244f8e7-3bee-47e8-82e4-8beb7ac8db93" providerId="ADAL" clId="{B41D805C-3A85-4B07-90DF-112685980B79}" dt="2018-10-20T14:14:27.244" v="995" actId="164"/>
          <ac:spMkLst>
            <pc:docMk/>
            <pc:sldMk cId="1264683184" sldId="1734"/>
            <ac:spMk id="5" creationId="{BA654977-3EAB-4C18-876D-E01D90523FC9}"/>
          </ac:spMkLst>
        </pc:spChg>
        <pc:spChg chg="mod topLvl">
          <ac:chgData name="Mike Maadarani" userId="3244f8e7-3bee-47e8-82e4-8beb7ac8db93" providerId="ADAL" clId="{B41D805C-3A85-4B07-90DF-112685980B79}" dt="2018-10-20T14:14:27.244" v="995" actId="164"/>
          <ac:spMkLst>
            <pc:docMk/>
            <pc:sldMk cId="1264683184" sldId="1734"/>
            <ac:spMk id="7" creationId="{D2F9B3D4-AD42-4180-972D-3BC2BA00D948}"/>
          </ac:spMkLst>
        </pc:spChg>
        <pc:spChg chg="mod topLvl">
          <ac:chgData name="Mike Maadarani" userId="3244f8e7-3bee-47e8-82e4-8beb7ac8db93" providerId="ADAL" clId="{B41D805C-3A85-4B07-90DF-112685980B79}" dt="2018-10-20T14:14:27.244" v="995" actId="164"/>
          <ac:spMkLst>
            <pc:docMk/>
            <pc:sldMk cId="1264683184" sldId="1734"/>
            <ac:spMk id="8" creationId="{9758F7E6-4D08-4466-A0E0-6EEDD7EF1F43}"/>
          </ac:spMkLst>
        </pc:spChg>
        <pc:spChg chg="mod topLvl">
          <ac:chgData name="Mike Maadarani" userId="3244f8e7-3bee-47e8-82e4-8beb7ac8db93" providerId="ADAL" clId="{B41D805C-3A85-4B07-90DF-112685980B79}" dt="2018-10-20T14:14:27.244" v="995" actId="164"/>
          <ac:spMkLst>
            <pc:docMk/>
            <pc:sldMk cId="1264683184" sldId="1734"/>
            <ac:spMk id="9" creationId="{B60DF9DA-6D0C-4B28-9F95-82468BA38809}"/>
          </ac:spMkLst>
        </pc:spChg>
        <pc:spChg chg="mod topLvl">
          <ac:chgData name="Mike Maadarani" userId="3244f8e7-3bee-47e8-82e4-8beb7ac8db93" providerId="ADAL" clId="{B41D805C-3A85-4B07-90DF-112685980B79}" dt="2018-10-20T14:14:27.244" v="995" actId="164"/>
          <ac:spMkLst>
            <pc:docMk/>
            <pc:sldMk cId="1264683184" sldId="1734"/>
            <ac:spMk id="10" creationId="{7B75B439-21D5-40B1-85E0-3AA9508A280A}"/>
          </ac:spMkLst>
        </pc:spChg>
        <pc:spChg chg="mod topLvl">
          <ac:chgData name="Mike Maadarani" userId="3244f8e7-3bee-47e8-82e4-8beb7ac8db93" providerId="ADAL" clId="{B41D805C-3A85-4B07-90DF-112685980B79}" dt="2018-10-20T14:14:27.244" v="995" actId="164"/>
          <ac:spMkLst>
            <pc:docMk/>
            <pc:sldMk cId="1264683184" sldId="1734"/>
            <ac:spMk id="11" creationId="{6E819DDC-6C4B-4584-BFCC-400EA82BAC39}"/>
          </ac:spMkLst>
        </pc:spChg>
        <pc:spChg chg="mod topLvl">
          <ac:chgData name="Mike Maadarani" userId="3244f8e7-3bee-47e8-82e4-8beb7ac8db93" providerId="ADAL" clId="{B41D805C-3A85-4B07-90DF-112685980B79}" dt="2018-10-20T14:14:27.244" v="995" actId="164"/>
          <ac:spMkLst>
            <pc:docMk/>
            <pc:sldMk cId="1264683184" sldId="1734"/>
            <ac:spMk id="12" creationId="{758ADFCB-359E-427D-8E39-5C1A64924C9D}"/>
          </ac:spMkLst>
        </pc:spChg>
        <pc:spChg chg="mod topLvl">
          <ac:chgData name="Mike Maadarani" userId="3244f8e7-3bee-47e8-82e4-8beb7ac8db93" providerId="ADAL" clId="{B41D805C-3A85-4B07-90DF-112685980B79}" dt="2018-10-20T14:14:27.244" v="995" actId="164"/>
          <ac:spMkLst>
            <pc:docMk/>
            <pc:sldMk cId="1264683184" sldId="1734"/>
            <ac:spMk id="13" creationId="{E401CC99-D44D-4A77-B003-CD765E2C0A12}"/>
          </ac:spMkLst>
        </pc:spChg>
        <pc:spChg chg="mod topLvl">
          <ac:chgData name="Mike Maadarani" userId="3244f8e7-3bee-47e8-82e4-8beb7ac8db93" providerId="ADAL" clId="{B41D805C-3A85-4B07-90DF-112685980B79}" dt="2018-10-20T14:14:27.244" v="995" actId="164"/>
          <ac:spMkLst>
            <pc:docMk/>
            <pc:sldMk cId="1264683184" sldId="1734"/>
            <ac:spMk id="14" creationId="{33174B9D-A1EB-460E-945B-98610653B653}"/>
          </ac:spMkLst>
        </pc:spChg>
        <pc:spChg chg="mod topLvl">
          <ac:chgData name="Mike Maadarani" userId="3244f8e7-3bee-47e8-82e4-8beb7ac8db93" providerId="ADAL" clId="{B41D805C-3A85-4B07-90DF-112685980B79}" dt="2018-10-20T14:14:27.244" v="995" actId="164"/>
          <ac:spMkLst>
            <pc:docMk/>
            <pc:sldMk cId="1264683184" sldId="1734"/>
            <ac:spMk id="15" creationId="{3E7D9882-B413-4A63-9B6C-21D9C88A81B5}"/>
          </ac:spMkLst>
        </pc:spChg>
        <pc:spChg chg="mod topLvl">
          <ac:chgData name="Mike Maadarani" userId="3244f8e7-3bee-47e8-82e4-8beb7ac8db93" providerId="ADAL" clId="{B41D805C-3A85-4B07-90DF-112685980B79}" dt="2018-10-20T14:14:27.244" v="995" actId="164"/>
          <ac:spMkLst>
            <pc:docMk/>
            <pc:sldMk cId="1264683184" sldId="1734"/>
            <ac:spMk id="16" creationId="{F3740168-54F8-45AB-8C27-8CB82558B461}"/>
          </ac:spMkLst>
        </pc:spChg>
        <pc:spChg chg="mod topLvl">
          <ac:chgData name="Mike Maadarani" userId="3244f8e7-3bee-47e8-82e4-8beb7ac8db93" providerId="ADAL" clId="{B41D805C-3A85-4B07-90DF-112685980B79}" dt="2018-10-20T14:14:27.244" v="995" actId="164"/>
          <ac:spMkLst>
            <pc:docMk/>
            <pc:sldMk cId="1264683184" sldId="1734"/>
            <ac:spMk id="17" creationId="{4E1A29DA-0842-4980-B432-5F933463E4AE}"/>
          </ac:spMkLst>
        </pc:spChg>
        <pc:spChg chg="mod topLvl">
          <ac:chgData name="Mike Maadarani" userId="3244f8e7-3bee-47e8-82e4-8beb7ac8db93" providerId="ADAL" clId="{B41D805C-3A85-4B07-90DF-112685980B79}" dt="2018-10-20T14:14:27.244" v="995" actId="164"/>
          <ac:spMkLst>
            <pc:docMk/>
            <pc:sldMk cId="1264683184" sldId="1734"/>
            <ac:spMk id="18" creationId="{B40D6C44-4956-4F87-AB03-69D581773B3D}"/>
          </ac:spMkLst>
        </pc:spChg>
        <pc:spChg chg="mod topLvl">
          <ac:chgData name="Mike Maadarani" userId="3244f8e7-3bee-47e8-82e4-8beb7ac8db93" providerId="ADAL" clId="{B41D805C-3A85-4B07-90DF-112685980B79}" dt="2018-10-20T14:14:27.244" v="995" actId="164"/>
          <ac:spMkLst>
            <pc:docMk/>
            <pc:sldMk cId="1264683184" sldId="1734"/>
            <ac:spMk id="19" creationId="{11C717FB-90A7-4DB7-9040-4E2B06DB7303}"/>
          </ac:spMkLst>
        </pc:spChg>
        <pc:spChg chg="mod topLvl">
          <ac:chgData name="Mike Maadarani" userId="3244f8e7-3bee-47e8-82e4-8beb7ac8db93" providerId="ADAL" clId="{B41D805C-3A85-4B07-90DF-112685980B79}" dt="2018-10-20T14:14:27.244" v="995" actId="164"/>
          <ac:spMkLst>
            <pc:docMk/>
            <pc:sldMk cId="1264683184" sldId="1734"/>
            <ac:spMk id="20" creationId="{FF13D8F0-E713-411B-9921-0265D0A1B984}"/>
          </ac:spMkLst>
        </pc:spChg>
        <pc:spChg chg="mod topLvl">
          <ac:chgData name="Mike Maadarani" userId="3244f8e7-3bee-47e8-82e4-8beb7ac8db93" providerId="ADAL" clId="{B41D805C-3A85-4B07-90DF-112685980B79}" dt="2018-10-20T14:14:27.244" v="995" actId="164"/>
          <ac:spMkLst>
            <pc:docMk/>
            <pc:sldMk cId="1264683184" sldId="1734"/>
            <ac:spMk id="21" creationId="{5E2623C0-2A88-4AE7-8604-39A68100B673}"/>
          </ac:spMkLst>
        </pc:spChg>
        <pc:spChg chg="mod topLvl">
          <ac:chgData name="Mike Maadarani" userId="3244f8e7-3bee-47e8-82e4-8beb7ac8db93" providerId="ADAL" clId="{B41D805C-3A85-4B07-90DF-112685980B79}" dt="2018-10-20T14:14:27.244" v="995" actId="164"/>
          <ac:spMkLst>
            <pc:docMk/>
            <pc:sldMk cId="1264683184" sldId="1734"/>
            <ac:spMk id="22" creationId="{77CC5FAB-A9BA-4119-95DE-6676A1DCEA81}"/>
          </ac:spMkLst>
        </pc:spChg>
        <pc:spChg chg="mod topLvl">
          <ac:chgData name="Mike Maadarani" userId="3244f8e7-3bee-47e8-82e4-8beb7ac8db93" providerId="ADAL" clId="{B41D805C-3A85-4B07-90DF-112685980B79}" dt="2018-10-20T14:14:27.244" v="995" actId="164"/>
          <ac:spMkLst>
            <pc:docMk/>
            <pc:sldMk cId="1264683184" sldId="1734"/>
            <ac:spMk id="23" creationId="{1DDE7E34-13E1-4768-BD7D-5E334D8AC3C0}"/>
          </ac:spMkLst>
        </pc:spChg>
        <pc:spChg chg="mod topLvl">
          <ac:chgData name="Mike Maadarani" userId="3244f8e7-3bee-47e8-82e4-8beb7ac8db93" providerId="ADAL" clId="{B41D805C-3A85-4B07-90DF-112685980B79}" dt="2018-10-20T14:14:27.244" v="995" actId="164"/>
          <ac:spMkLst>
            <pc:docMk/>
            <pc:sldMk cId="1264683184" sldId="1734"/>
            <ac:spMk id="24" creationId="{976A3566-9783-49E5-89D6-F6A38961BBD6}"/>
          </ac:spMkLst>
        </pc:spChg>
        <pc:spChg chg="mod topLvl">
          <ac:chgData name="Mike Maadarani" userId="3244f8e7-3bee-47e8-82e4-8beb7ac8db93" providerId="ADAL" clId="{B41D805C-3A85-4B07-90DF-112685980B79}" dt="2018-10-20T14:14:27.244" v="995" actId="164"/>
          <ac:spMkLst>
            <pc:docMk/>
            <pc:sldMk cId="1264683184" sldId="1734"/>
            <ac:spMk id="25" creationId="{B3010AB5-EFFD-4177-A7B6-D146A74B201C}"/>
          </ac:spMkLst>
        </pc:spChg>
        <pc:spChg chg="del mod topLvl">
          <ac:chgData name="Mike Maadarani" userId="3244f8e7-3bee-47e8-82e4-8beb7ac8db93" providerId="ADAL" clId="{B41D805C-3A85-4B07-90DF-112685980B79}" dt="2018-10-20T14:11:21.036" v="952" actId="478"/>
          <ac:spMkLst>
            <pc:docMk/>
            <pc:sldMk cId="1264683184" sldId="1734"/>
            <ac:spMk id="26" creationId="{703F8D1C-1CC1-44D5-977F-CD06C87836D5}"/>
          </ac:spMkLst>
        </pc:spChg>
        <pc:spChg chg="del mod topLvl">
          <ac:chgData name="Mike Maadarani" userId="3244f8e7-3bee-47e8-82e4-8beb7ac8db93" providerId="ADAL" clId="{B41D805C-3A85-4B07-90DF-112685980B79}" dt="2018-10-20T14:11:22.339" v="953" actId="478"/>
          <ac:spMkLst>
            <pc:docMk/>
            <pc:sldMk cId="1264683184" sldId="1734"/>
            <ac:spMk id="27" creationId="{573ED9BC-DF98-4238-8E6A-2159DFF5B04E}"/>
          </ac:spMkLst>
        </pc:spChg>
        <pc:spChg chg="del mod topLvl">
          <ac:chgData name="Mike Maadarani" userId="3244f8e7-3bee-47e8-82e4-8beb7ac8db93" providerId="ADAL" clId="{B41D805C-3A85-4B07-90DF-112685980B79}" dt="2018-10-20T14:11:12.978" v="948" actId="478"/>
          <ac:spMkLst>
            <pc:docMk/>
            <pc:sldMk cId="1264683184" sldId="1734"/>
            <ac:spMk id="28" creationId="{92598B06-D8AA-44C6-8A3E-E6BE12C250C8}"/>
          </ac:spMkLst>
        </pc:spChg>
        <pc:spChg chg="del mod topLvl">
          <ac:chgData name="Mike Maadarani" userId="3244f8e7-3bee-47e8-82e4-8beb7ac8db93" providerId="ADAL" clId="{B41D805C-3A85-4B07-90DF-112685980B79}" dt="2018-10-20T14:11:12.978" v="948" actId="478"/>
          <ac:spMkLst>
            <pc:docMk/>
            <pc:sldMk cId="1264683184" sldId="1734"/>
            <ac:spMk id="29" creationId="{59D77171-A6C9-432D-8984-8F1B11AB059C}"/>
          </ac:spMkLst>
        </pc:spChg>
        <pc:spChg chg="mod topLvl">
          <ac:chgData name="Mike Maadarani" userId="3244f8e7-3bee-47e8-82e4-8beb7ac8db93" providerId="ADAL" clId="{B41D805C-3A85-4B07-90DF-112685980B79}" dt="2018-10-20T14:14:27.244" v="995" actId="164"/>
          <ac:spMkLst>
            <pc:docMk/>
            <pc:sldMk cId="1264683184" sldId="1734"/>
            <ac:spMk id="30" creationId="{C5CA818A-2C52-4A3F-B9BB-BF6124625C8F}"/>
          </ac:spMkLst>
        </pc:spChg>
        <pc:spChg chg="mod topLvl">
          <ac:chgData name="Mike Maadarani" userId="3244f8e7-3bee-47e8-82e4-8beb7ac8db93" providerId="ADAL" clId="{B41D805C-3A85-4B07-90DF-112685980B79}" dt="2018-10-20T14:14:27.244" v="995" actId="164"/>
          <ac:spMkLst>
            <pc:docMk/>
            <pc:sldMk cId="1264683184" sldId="1734"/>
            <ac:spMk id="31" creationId="{90628564-38FC-4302-98E0-90C3963485B3}"/>
          </ac:spMkLst>
        </pc:spChg>
        <pc:spChg chg="mod topLvl">
          <ac:chgData name="Mike Maadarani" userId="3244f8e7-3bee-47e8-82e4-8beb7ac8db93" providerId="ADAL" clId="{B41D805C-3A85-4B07-90DF-112685980B79}" dt="2018-10-20T14:14:27.244" v="995" actId="164"/>
          <ac:spMkLst>
            <pc:docMk/>
            <pc:sldMk cId="1264683184" sldId="1734"/>
            <ac:spMk id="1024" creationId="{853DDFBE-9096-433F-ADAB-D2AAE16D930C}"/>
          </ac:spMkLst>
        </pc:spChg>
        <pc:spChg chg="mod topLvl">
          <ac:chgData name="Mike Maadarani" userId="3244f8e7-3bee-47e8-82e4-8beb7ac8db93" providerId="ADAL" clId="{B41D805C-3A85-4B07-90DF-112685980B79}" dt="2018-10-20T14:14:27.244" v="995" actId="164"/>
          <ac:spMkLst>
            <pc:docMk/>
            <pc:sldMk cId="1264683184" sldId="1734"/>
            <ac:spMk id="1025" creationId="{D286F78E-9F31-4A40-9DB2-C428531D85B7}"/>
          </ac:spMkLst>
        </pc:spChg>
        <pc:spChg chg="mod topLvl">
          <ac:chgData name="Mike Maadarani" userId="3244f8e7-3bee-47e8-82e4-8beb7ac8db93" providerId="ADAL" clId="{B41D805C-3A85-4B07-90DF-112685980B79}" dt="2018-10-20T14:14:27.244" v="995" actId="164"/>
          <ac:spMkLst>
            <pc:docMk/>
            <pc:sldMk cId="1264683184" sldId="1734"/>
            <ac:spMk id="1026" creationId="{D5C98FAD-43B4-4B97-BAAB-30490179EFB1}"/>
          </ac:spMkLst>
        </pc:spChg>
        <pc:spChg chg="mod topLvl">
          <ac:chgData name="Mike Maadarani" userId="3244f8e7-3bee-47e8-82e4-8beb7ac8db93" providerId="ADAL" clId="{B41D805C-3A85-4B07-90DF-112685980B79}" dt="2018-10-20T14:14:27.244" v="995" actId="164"/>
          <ac:spMkLst>
            <pc:docMk/>
            <pc:sldMk cId="1264683184" sldId="1734"/>
            <ac:spMk id="1027" creationId="{328B0803-CF03-4C5F-A785-1F74EB8EDF47}"/>
          </ac:spMkLst>
        </pc:spChg>
        <pc:spChg chg="mod topLvl">
          <ac:chgData name="Mike Maadarani" userId="3244f8e7-3bee-47e8-82e4-8beb7ac8db93" providerId="ADAL" clId="{B41D805C-3A85-4B07-90DF-112685980B79}" dt="2018-10-20T14:14:27.244" v="995" actId="164"/>
          <ac:spMkLst>
            <pc:docMk/>
            <pc:sldMk cId="1264683184" sldId="1734"/>
            <ac:spMk id="1028" creationId="{AAC7D7BC-1D40-4539-863F-C83E12B046A9}"/>
          </ac:spMkLst>
        </pc:spChg>
        <pc:spChg chg="mod topLvl">
          <ac:chgData name="Mike Maadarani" userId="3244f8e7-3bee-47e8-82e4-8beb7ac8db93" providerId="ADAL" clId="{B41D805C-3A85-4B07-90DF-112685980B79}" dt="2018-10-20T14:14:27.244" v="995" actId="164"/>
          <ac:spMkLst>
            <pc:docMk/>
            <pc:sldMk cId="1264683184" sldId="1734"/>
            <ac:spMk id="1029" creationId="{32E91764-3E6C-4D06-8319-A5E92A712C60}"/>
          </ac:spMkLst>
        </pc:spChg>
        <pc:spChg chg="mod topLvl">
          <ac:chgData name="Mike Maadarani" userId="3244f8e7-3bee-47e8-82e4-8beb7ac8db93" providerId="ADAL" clId="{B41D805C-3A85-4B07-90DF-112685980B79}" dt="2018-10-20T14:14:27.244" v="995" actId="164"/>
          <ac:spMkLst>
            <pc:docMk/>
            <pc:sldMk cId="1264683184" sldId="1734"/>
            <ac:spMk id="1031" creationId="{FC6B0B4F-7B66-44AD-AC06-6542BFC077D9}"/>
          </ac:spMkLst>
        </pc:spChg>
        <pc:spChg chg="mod topLvl">
          <ac:chgData name="Mike Maadarani" userId="3244f8e7-3bee-47e8-82e4-8beb7ac8db93" providerId="ADAL" clId="{B41D805C-3A85-4B07-90DF-112685980B79}" dt="2018-10-20T14:14:27.244" v="995" actId="164"/>
          <ac:spMkLst>
            <pc:docMk/>
            <pc:sldMk cId="1264683184" sldId="1734"/>
            <ac:spMk id="1032" creationId="{6A5A98E6-334D-48F7-B160-10ADC83A830C}"/>
          </ac:spMkLst>
        </pc:spChg>
        <pc:spChg chg="mod topLvl">
          <ac:chgData name="Mike Maadarani" userId="3244f8e7-3bee-47e8-82e4-8beb7ac8db93" providerId="ADAL" clId="{B41D805C-3A85-4B07-90DF-112685980B79}" dt="2018-10-20T14:14:27.244" v="995" actId="164"/>
          <ac:spMkLst>
            <pc:docMk/>
            <pc:sldMk cId="1264683184" sldId="1734"/>
            <ac:spMk id="1033" creationId="{BD00F20F-D9C9-4B5B-B02E-0789869E0741}"/>
          </ac:spMkLst>
        </pc:spChg>
        <pc:spChg chg="mod topLvl">
          <ac:chgData name="Mike Maadarani" userId="3244f8e7-3bee-47e8-82e4-8beb7ac8db93" providerId="ADAL" clId="{B41D805C-3A85-4B07-90DF-112685980B79}" dt="2018-10-20T14:14:27.244" v="995" actId="164"/>
          <ac:spMkLst>
            <pc:docMk/>
            <pc:sldMk cId="1264683184" sldId="1734"/>
            <ac:spMk id="1034" creationId="{73899BE2-FFBE-4DE5-9D85-51944F105869}"/>
          </ac:spMkLst>
        </pc:spChg>
        <pc:spChg chg="mod topLvl">
          <ac:chgData name="Mike Maadarani" userId="3244f8e7-3bee-47e8-82e4-8beb7ac8db93" providerId="ADAL" clId="{B41D805C-3A85-4B07-90DF-112685980B79}" dt="2018-10-20T14:14:27.244" v="995" actId="164"/>
          <ac:spMkLst>
            <pc:docMk/>
            <pc:sldMk cId="1264683184" sldId="1734"/>
            <ac:spMk id="1035" creationId="{3829B6ED-2BFA-4436-A8B0-16F9B1E5D009}"/>
          </ac:spMkLst>
        </pc:spChg>
        <pc:spChg chg="mod topLvl">
          <ac:chgData name="Mike Maadarani" userId="3244f8e7-3bee-47e8-82e4-8beb7ac8db93" providerId="ADAL" clId="{B41D805C-3A85-4B07-90DF-112685980B79}" dt="2018-10-20T14:14:27.244" v="995" actId="164"/>
          <ac:spMkLst>
            <pc:docMk/>
            <pc:sldMk cId="1264683184" sldId="1734"/>
            <ac:spMk id="1036" creationId="{F33CDD0E-2E28-4341-BA1A-4225AA760DF3}"/>
          </ac:spMkLst>
        </pc:spChg>
        <pc:spChg chg="mod topLvl">
          <ac:chgData name="Mike Maadarani" userId="3244f8e7-3bee-47e8-82e4-8beb7ac8db93" providerId="ADAL" clId="{B41D805C-3A85-4B07-90DF-112685980B79}" dt="2018-10-20T14:14:27.244" v="995" actId="164"/>
          <ac:spMkLst>
            <pc:docMk/>
            <pc:sldMk cId="1264683184" sldId="1734"/>
            <ac:spMk id="1037" creationId="{B7B1A4D9-F275-4460-B1D8-1A63A306401C}"/>
          </ac:spMkLst>
        </pc:spChg>
        <pc:spChg chg="mod topLvl">
          <ac:chgData name="Mike Maadarani" userId="3244f8e7-3bee-47e8-82e4-8beb7ac8db93" providerId="ADAL" clId="{B41D805C-3A85-4B07-90DF-112685980B79}" dt="2018-10-20T14:14:27.244" v="995" actId="164"/>
          <ac:spMkLst>
            <pc:docMk/>
            <pc:sldMk cId="1264683184" sldId="1734"/>
            <ac:spMk id="1038" creationId="{49366124-F197-472B-A094-A0BC756DAA59}"/>
          </ac:spMkLst>
        </pc:spChg>
        <pc:spChg chg="mod topLvl">
          <ac:chgData name="Mike Maadarani" userId="3244f8e7-3bee-47e8-82e4-8beb7ac8db93" providerId="ADAL" clId="{B41D805C-3A85-4B07-90DF-112685980B79}" dt="2018-10-20T14:14:27.244" v="995" actId="164"/>
          <ac:spMkLst>
            <pc:docMk/>
            <pc:sldMk cId="1264683184" sldId="1734"/>
            <ac:spMk id="1039" creationId="{BCD8DA69-7359-447D-BE7F-F11FCE499EDF}"/>
          </ac:spMkLst>
        </pc:spChg>
        <pc:spChg chg="mod topLvl">
          <ac:chgData name="Mike Maadarani" userId="3244f8e7-3bee-47e8-82e4-8beb7ac8db93" providerId="ADAL" clId="{B41D805C-3A85-4B07-90DF-112685980B79}" dt="2018-10-20T14:14:27.244" v="995" actId="164"/>
          <ac:spMkLst>
            <pc:docMk/>
            <pc:sldMk cId="1264683184" sldId="1734"/>
            <ac:spMk id="1040" creationId="{7BA385DD-184F-40D1-8233-D9E6198A70CF}"/>
          </ac:spMkLst>
        </pc:spChg>
        <pc:spChg chg="mod topLvl">
          <ac:chgData name="Mike Maadarani" userId="3244f8e7-3bee-47e8-82e4-8beb7ac8db93" providerId="ADAL" clId="{B41D805C-3A85-4B07-90DF-112685980B79}" dt="2018-10-20T14:14:27.244" v="995" actId="164"/>
          <ac:spMkLst>
            <pc:docMk/>
            <pc:sldMk cId="1264683184" sldId="1734"/>
            <ac:spMk id="1041" creationId="{F31A5265-FAC1-4B57-8558-630FED1EECC9}"/>
          </ac:spMkLst>
        </pc:spChg>
        <pc:spChg chg="mod topLvl">
          <ac:chgData name="Mike Maadarani" userId="3244f8e7-3bee-47e8-82e4-8beb7ac8db93" providerId="ADAL" clId="{B41D805C-3A85-4B07-90DF-112685980B79}" dt="2018-10-20T14:14:27.244" v="995" actId="164"/>
          <ac:spMkLst>
            <pc:docMk/>
            <pc:sldMk cId="1264683184" sldId="1734"/>
            <ac:spMk id="1043" creationId="{E6F954AA-5AA7-41FD-962C-6EBCF8FB0528}"/>
          </ac:spMkLst>
        </pc:spChg>
        <pc:spChg chg="mod topLvl">
          <ac:chgData name="Mike Maadarani" userId="3244f8e7-3bee-47e8-82e4-8beb7ac8db93" providerId="ADAL" clId="{B41D805C-3A85-4B07-90DF-112685980B79}" dt="2018-10-20T14:14:27.244" v="995" actId="164"/>
          <ac:spMkLst>
            <pc:docMk/>
            <pc:sldMk cId="1264683184" sldId="1734"/>
            <ac:spMk id="1044" creationId="{1A961BA7-5CCC-444B-97AF-4B581CE2E13A}"/>
          </ac:spMkLst>
        </pc:spChg>
        <pc:spChg chg="mod topLvl">
          <ac:chgData name="Mike Maadarani" userId="3244f8e7-3bee-47e8-82e4-8beb7ac8db93" providerId="ADAL" clId="{B41D805C-3A85-4B07-90DF-112685980B79}" dt="2018-10-20T14:14:27.244" v="995" actId="164"/>
          <ac:spMkLst>
            <pc:docMk/>
            <pc:sldMk cId="1264683184" sldId="1734"/>
            <ac:spMk id="1045" creationId="{FCF4DC11-8E22-4142-B6BB-1AF0006006C3}"/>
          </ac:spMkLst>
        </pc:spChg>
        <pc:spChg chg="mod topLvl">
          <ac:chgData name="Mike Maadarani" userId="3244f8e7-3bee-47e8-82e4-8beb7ac8db93" providerId="ADAL" clId="{B41D805C-3A85-4B07-90DF-112685980B79}" dt="2018-10-20T14:14:27.244" v="995" actId="164"/>
          <ac:spMkLst>
            <pc:docMk/>
            <pc:sldMk cId="1264683184" sldId="1734"/>
            <ac:spMk id="1046" creationId="{BD232C62-E7A5-4B6D-93A7-0C92D5454574}"/>
          </ac:spMkLst>
        </pc:spChg>
        <pc:spChg chg="mod topLvl">
          <ac:chgData name="Mike Maadarani" userId="3244f8e7-3bee-47e8-82e4-8beb7ac8db93" providerId="ADAL" clId="{B41D805C-3A85-4B07-90DF-112685980B79}" dt="2018-10-20T14:14:27.244" v="995" actId="164"/>
          <ac:spMkLst>
            <pc:docMk/>
            <pc:sldMk cId="1264683184" sldId="1734"/>
            <ac:spMk id="1047" creationId="{808F846B-EF8A-42C4-86D6-36A7B11F043B}"/>
          </ac:spMkLst>
        </pc:spChg>
        <pc:spChg chg="mod topLvl">
          <ac:chgData name="Mike Maadarani" userId="3244f8e7-3bee-47e8-82e4-8beb7ac8db93" providerId="ADAL" clId="{B41D805C-3A85-4B07-90DF-112685980B79}" dt="2018-10-20T14:14:27.244" v="995" actId="164"/>
          <ac:spMkLst>
            <pc:docMk/>
            <pc:sldMk cId="1264683184" sldId="1734"/>
            <ac:spMk id="1048" creationId="{DA60884C-BF57-46BA-A11C-0AB98066F687}"/>
          </ac:spMkLst>
        </pc:spChg>
        <pc:spChg chg="mod topLvl">
          <ac:chgData name="Mike Maadarani" userId="3244f8e7-3bee-47e8-82e4-8beb7ac8db93" providerId="ADAL" clId="{B41D805C-3A85-4B07-90DF-112685980B79}" dt="2018-10-20T14:14:27.244" v="995" actId="164"/>
          <ac:spMkLst>
            <pc:docMk/>
            <pc:sldMk cId="1264683184" sldId="1734"/>
            <ac:spMk id="1049" creationId="{9C634FEE-491B-4510-85F1-88B99A4B3C03}"/>
          </ac:spMkLst>
        </pc:spChg>
        <pc:spChg chg="mod topLvl">
          <ac:chgData name="Mike Maadarani" userId="3244f8e7-3bee-47e8-82e4-8beb7ac8db93" providerId="ADAL" clId="{B41D805C-3A85-4B07-90DF-112685980B79}" dt="2018-10-20T14:14:27.244" v="995" actId="164"/>
          <ac:spMkLst>
            <pc:docMk/>
            <pc:sldMk cId="1264683184" sldId="1734"/>
            <ac:spMk id="1050" creationId="{69ADD562-B892-4091-9C0D-7703E0E3B8EE}"/>
          </ac:spMkLst>
        </pc:spChg>
        <pc:spChg chg="mod topLvl">
          <ac:chgData name="Mike Maadarani" userId="3244f8e7-3bee-47e8-82e4-8beb7ac8db93" providerId="ADAL" clId="{B41D805C-3A85-4B07-90DF-112685980B79}" dt="2018-10-20T14:14:27.244" v="995" actId="164"/>
          <ac:spMkLst>
            <pc:docMk/>
            <pc:sldMk cId="1264683184" sldId="1734"/>
            <ac:spMk id="1051" creationId="{A26F0337-7929-427A-AC54-8EB49EB677F1}"/>
          </ac:spMkLst>
        </pc:spChg>
        <pc:spChg chg="mod topLvl">
          <ac:chgData name="Mike Maadarani" userId="3244f8e7-3bee-47e8-82e4-8beb7ac8db93" providerId="ADAL" clId="{B41D805C-3A85-4B07-90DF-112685980B79}" dt="2018-10-20T14:14:27.244" v="995" actId="164"/>
          <ac:spMkLst>
            <pc:docMk/>
            <pc:sldMk cId="1264683184" sldId="1734"/>
            <ac:spMk id="1052" creationId="{34AC51BF-0156-4693-A095-3FA53233C558}"/>
          </ac:spMkLst>
        </pc:spChg>
        <pc:spChg chg="mod topLvl">
          <ac:chgData name="Mike Maadarani" userId="3244f8e7-3bee-47e8-82e4-8beb7ac8db93" providerId="ADAL" clId="{B41D805C-3A85-4B07-90DF-112685980B79}" dt="2018-10-20T14:14:27.244" v="995" actId="164"/>
          <ac:spMkLst>
            <pc:docMk/>
            <pc:sldMk cId="1264683184" sldId="1734"/>
            <ac:spMk id="1053" creationId="{6BCCCAB1-0839-4D1B-B4AC-E803699806FA}"/>
          </ac:spMkLst>
        </pc:spChg>
        <pc:spChg chg="mod topLvl">
          <ac:chgData name="Mike Maadarani" userId="3244f8e7-3bee-47e8-82e4-8beb7ac8db93" providerId="ADAL" clId="{B41D805C-3A85-4B07-90DF-112685980B79}" dt="2018-10-20T14:14:27.244" v="995" actId="164"/>
          <ac:spMkLst>
            <pc:docMk/>
            <pc:sldMk cId="1264683184" sldId="1734"/>
            <ac:spMk id="1054" creationId="{96C6E1EB-FA2B-4AA7-A11D-B73BB0D3FF62}"/>
          </ac:spMkLst>
        </pc:spChg>
        <pc:spChg chg="mod topLvl">
          <ac:chgData name="Mike Maadarani" userId="3244f8e7-3bee-47e8-82e4-8beb7ac8db93" providerId="ADAL" clId="{B41D805C-3A85-4B07-90DF-112685980B79}" dt="2018-10-20T14:14:27.244" v="995" actId="164"/>
          <ac:spMkLst>
            <pc:docMk/>
            <pc:sldMk cId="1264683184" sldId="1734"/>
            <ac:spMk id="1055" creationId="{8AC0919C-CBBB-4F0B-9E71-C1E1CB0F8C8E}"/>
          </ac:spMkLst>
        </pc:spChg>
        <pc:spChg chg="mod topLvl">
          <ac:chgData name="Mike Maadarani" userId="3244f8e7-3bee-47e8-82e4-8beb7ac8db93" providerId="ADAL" clId="{B41D805C-3A85-4B07-90DF-112685980B79}" dt="2018-10-20T14:14:27.244" v="995" actId="164"/>
          <ac:spMkLst>
            <pc:docMk/>
            <pc:sldMk cId="1264683184" sldId="1734"/>
            <ac:spMk id="1056" creationId="{3905AA72-1675-4815-A127-94315BF4985F}"/>
          </ac:spMkLst>
        </pc:spChg>
        <pc:spChg chg="mod topLvl">
          <ac:chgData name="Mike Maadarani" userId="3244f8e7-3bee-47e8-82e4-8beb7ac8db93" providerId="ADAL" clId="{B41D805C-3A85-4B07-90DF-112685980B79}" dt="2018-10-20T14:14:27.244" v="995" actId="164"/>
          <ac:spMkLst>
            <pc:docMk/>
            <pc:sldMk cId="1264683184" sldId="1734"/>
            <ac:spMk id="1057" creationId="{233B7FEA-5C89-424A-B5E9-0559ABEA88A9}"/>
          </ac:spMkLst>
        </pc:spChg>
        <pc:spChg chg="mod topLvl">
          <ac:chgData name="Mike Maadarani" userId="3244f8e7-3bee-47e8-82e4-8beb7ac8db93" providerId="ADAL" clId="{B41D805C-3A85-4B07-90DF-112685980B79}" dt="2018-10-20T14:14:27.244" v="995" actId="164"/>
          <ac:spMkLst>
            <pc:docMk/>
            <pc:sldMk cId="1264683184" sldId="1734"/>
            <ac:spMk id="1058" creationId="{C32D0EC2-452C-4E11-8F03-E28CA24C8ECE}"/>
          </ac:spMkLst>
        </pc:spChg>
        <pc:spChg chg="del mod topLvl">
          <ac:chgData name="Mike Maadarani" userId="3244f8e7-3bee-47e8-82e4-8beb7ac8db93" providerId="ADAL" clId="{B41D805C-3A85-4B07-90DF-112685980B79}" dt="2018-10-20T14:11:32.126" v="957" actId="478"/>
          <ac:spMkLst>
            <pc:docMk/>
            <pc:sldMk cId="1264683184" sldId="1734"/>
            <ac:spMk id="1060" creationId="{523F63C6-8B3F-4382-85AD-D580133513A0}"/>
          </ac:spMkLst>
        </pc:spChg>
        <pc:spChg chg="del mod topLvl">
          <ac:chgData name="Mike Maadarani" userId="3244f8e7-3bee-47e8-82e4-8beb7ac8db93" providerId="ADAL" clId="{B41D805C-3A85-4B07-90DF-112685980B79}" dt="2018-10-20T14:11:32.126" v="957" actId="478"/>
          <ac:spMkLst>
            <pc:docMk/>
            <pc:sldMk cId="1264683184" sldId="1734"/>
            <ac:spMk id="1061" creationId="{7AE6AAC2-F25D-4541-AC14-74D81374A75B}"/>
          </ac:spMkLst>
        </pc:spChg>
        <pc:spChg chg="del mod topLvl">
          <ac:chgData name="Mike Maadarani" userId="3244f8e7-3bee-47e8-82e4-8beb7ac8db93" providerId="ADAL" clId="{B41D805C-3A85-4B07-90DF-112685980B79}" dt="2018-10-20T14:11:32.126" v="957" actId="478"/>
          <ac:spMkLst>
            <pc:docMk/>
            <pc:sldMk cId="1264683184" sldId="1734"/>
            <ac:spMk id="1062" creationId="{AF721D69-6BDD-4709-A906-BCA3040142F0}"/>
          </ac:spMkLst>
        </pc:spChg>
        <pc:spChg chg="del mod topLvl">
          <ac:chgData name="Mike Maadarani" userId="3244f8e7-3bee-47e8-82e4-8beb7ac8db93" providerId="ADAL" clId="{B41D805C-3A85-4B07-90DF-112685980B79}" dt="2018-10-20T14:11:32.126" v="957" actId="478"/>
          <ac:spMkLst>
            <pc:docMk/>
            <pc:sldMk cId="1264683184" sldId="1734"/>
            <ac:spMk id="1063" creationId="{2A4C217A-0FB4-4303-9CB4-B0B7B5E87F60}"/>
          </ac:spMkLst>
        </pc:spChg>
        <pc:spChg chg="del mod topLvl">
          <ac:chgData name="Mike Maadarani" userId="3244f8e7-3bee-47e8-82e4-8beb7ac8db93" providerId="ADAL" clId="{B41D805C-3A85-4B07-90DF-112685980B79}" dt="2018-10-20T14:11:32.126" v="957" actId="478"/>
          <ac:spMkLst>
            <pc:docMk/>
            <pc:sldMk cId="1264683184" sldId="1734"/>
            <ac:spMk id="1064" creationId="{E08E7932-0803-47D5-95DC-5EC89CE6C995}"/>
          </ac:spMkLst>
        </pc:spChg>
        <pc:spChg chg="del mod topLvl">
          <ac:chgData name="Mike Maadarani" userId="3244f8e7-3bee-47e8-82e4-8beb7ac8db93" providerId="ADAL" clId="{B41D805C-3A85-4B07-90DF-112685980B79}" dt="2018-10-20T14:11:32.126" v="957" actId="478"/>
          <ac:spMkLst>
            <pc:docMk/>
            <pc:sldMk cId="1264683184" sldId="1734"/>
            <ac:spMk id="1065" creationId="{964CA447-0F5E-4B92-A357-939A17F3DFE2}"/>
          </ac:spMkLst>
        </pc:spChg>
        <pc:spChg chg="del mod topLvl">
          <ac:chgData name="Mike Maadarani" userId="3244f8e7-3bee-47e8-82e4-8beb7ac8db93" providerId="ADAL" clId="{B41D805C-3A85-4B07-90DF-112685980B79}" dt="2018-10-20T14:11:32.126" v="957" actId="478"/>
          <ac:spMkLst>
            <pc:docMk/>
            <pc:sldMk cId="1264683184" sldId="1734"/>
            <ac:spMk id="1066" creationId="{ED0E2EBD-9655-41D1-9229-B5F27703E205}"/>
          </ac:spMkLst>
        </pc:spChg>
        <pc:spChg chg="del mod topLvl">
          <ac:chgData name="Mike Maadarani" userId="3244f8e7-3bee-47e8-82e4-8beb7ac8db93" providerId="ADAL" clId="{B41D805C-3A85-4B07-90DF-112685980B79}" dt="2018-10-20T14:11:32.126" v="957" actId="478"/>
          <ac:spMkLst>
            <pc:docMk/>
            <pc:sldMk cId="1264683184" sldId="1734"/>
            <ac:spMk id="1067" creationId="{6C391A41-587B-4AE1-8D83-C28E249E5C40}"/>
          </ac:spMkLst>
        </pc:spChg>
        <pc:spChg chg="mod topLvl">
          <ac:chgData name="Mike Maadarani" userId="3244f8e7-3bee-47e8-82e4-8beb7ac8db93" providerId="ADAL" clId="{B41D805C-3A85-4B07-90DF-112685980B79}" dt="2018-10-20T14:14:27.244" v="995" actId="164"/>
          <ac:spMkLst>
            <pc:docMk/>
            <pc:sldMk cId="1264683184" sldId="1734"/>
            <ac:spMk id="1069" creationId="{8EB2106F-AD68-48D1-AFFF-44BC14AFAC04}"/>
          </ac:spMkLst>
        </pc:spChg>
        <pc:spChg chg="mod topLvl">
          <ac:chgData name="Mike Maadarani" userId="3244f8e7-3bee-47e8-82e4-8beb7ac8db93" providerId="ADAL" clId="{B41D805C-3A85-4B07-90DF-112685980B79}" dt="2018-10-20T14:14:27.244" v="995" actId="164"/>
          <ac:spMkLst>
            <pc:docMk/>
            <pc:sldMk cId="1264683184" sldId="1734"/>
            <ac:spMk id="1070" creationId="{9491E317-0668-468E-BE92-980D9F31412A}"/>
          </ac:spMkLst>
        </pc:spChg>
        <pc:spChg chg="mod topLvl">
          <ac:chgData name="Mike Maadarani" userId="3244f8e7-3bee-47e8-82e4-8beb7ac8db93" providerId="ADAL" clId="{B41D805C-3A85-4B07-90DF-112685980B79}" dt="2018-10-20T14:14:27.244" v="995" actId="164"/>
          <ac:spMkLst>
            <pc:docMk/>
            <pc:sldMk cId="1264683184" sldId="1734"/>
            <ac:spMk id="1071" creationId="{43818EAF-C2D9-42A5-BEBA-AD2B0CC3185F}"/>
          </ac:spMkLst>
        </pc:spChg>
        <pc:spChg chg="del mod topLvl">
          <ac:chgData name="Mike Maadarani" userId="3244f8e7-3bee-47e8-82e4-8beb7ac8db93" providerId="ADAL" clId="{B41D805C-3A85-4B07-90DF-112685980B79}" dt="2018-10-20T14:09:28.169" v="924" actId="478"/>
          <ac:spMkLst>
            <pc:docMk/>
            <pc:sldMk cId="1264683184" sldId="1734"/>
            <ac:spMk id="1072" creationId="{3F4CD7B2-483E-4CA2-8060-ED89A034F145}"/>
          </ac:spMkLst>
        </pc:spChg>
        <pc:spChg chg="del mod topLvl">
          <ac:chgData name="Mike Maadarani" userId="3244f8e7-3bee-47e8-82e4-8beb7ac8db93" providerId="ADAL" clId="{B41D805C-3A85-4B07-90DF-112685980B79}" dt="2018-10-20T14:09:28.169" v="924" actId="478"/>
          <ac:spMkLst>
            <pc:docMk/>
            <pc:sldMk cId="1264683184" sldId="1734"/>
            <ac:spMk id="1073" creationId="{41A6DE2F-DE89-4724-854B-973C2A065182}"/>
          </ac:spMkLst>
        </pc:spChg>
        <pc:spChg chg="del mod topLvl">
          <ac:chgData name="Mike Maadarani" userId="3244f8e7-3bee-47e8-82e4-8beb7ac8db93" providerId="ADAL" clId="{B41D805C-3A85-4B07-90DF-112685980B79}" dt="2018-10-20T14:09:28.169" v="924" actId="478"/>
          <ac:spMkLst>
            <pc:docMk/>
            <pc:sldMk cId="1264683184" sldId="1734"/>
            <ac:spMk id="1074" creationId="{6BD1A0B5-C47D-43E0-996A-9C61B5FB0EF9}"/>
          </ac:spMkLst>
        </pc:spChg>
        <pc:spChg chg="del mod topLvl">
          <ac:chgData name="Mike Maadarani" userId="3244f8e7-3bee-47e8-82e4-8beb7ac8db93" providerId="ADAL" clId="{B41D805C-3A85-4B07-90DF-112685980B79}" dt="2018-10-20T14:09:28.169" v="924" actId="478"/>
          <ac:spMkLst>
            <pc:docMk/>
            <pc:sldMk cId="1264683184" sldId="1734"/>
            <ac:spMk id="1075" creationId="{7F93E42B-1827-401A-B238-042332800204}"/>
          </ac:spMkLst>
        </pc:spChg>
        <pc:spChg chg="mod topLvl">
          <ac:chgData name="Mike Maadarani" userId="3244f8e7-3bee-47e8-82e4-8beb7ac8db93" providerId="ADAL" clId="{B41D805C-3A85-4B07-90DF-112685980B79}" dt="2018-10-20T14:14:27.244" v="995" actId="164"/>
          <ac:spMkLst>
            <pc:docMk/>
            <pc:sldMk cId="1264683184" sldId="1734"/>
            <ac:spMk id="1076" creationId="{BAB7864C-3B41-4B6F-AF74-083531468BD4}"/>
          </ac:spMkLst>
        </pc:spChg>
        <pc:spChg chg="mod topLvl">
          <ac:chgData name="Mike Maadarani" userId="3244f8e7-3bee-47e8-82e4-8beb7ac8db93" providerId="ADAL" clId="{B41D805C-3A85-4B07-90DF-112685980B79}" dt="2018-10-20T14:14:27.244" v="995" actId="164"/>
          <ac:spMkLst>
            <pc:docMk/>
            <pc:sldMk cId="1264683184" sldId="1734"/>
            <ac:spMk id="1078" creationId="{F7C6947F-B0C3-4388-BCB1-37FE140D80BE}"/>
          </ac:spMkLst>
        </pc:spChg>
        <pc:spChg chg="mod topLvl">
          <ac:chgData name="Mike Maadarani" userId="3244f8e7-3bee-47e8-82e4-8beb7ac8db93" providerId="ADAL" clId="{B41D805C-3A85-4B07-90DF-112685980B79}" dt="2018-10-20T14:14:27.244" v="995" actId="164"/>
          <ac:spMkLst>
            <pc:docMk/>
            <pc:sldMk cId="1264683184" sldId="1734"/>
            <ac:spMk id="1079" creationId="{8120A916-653B-43FD-8AEB-3D04D9FDFFC6}"/>
          </ac:spMkLst>
        </pc:spChg>
        <pc:spChg chg="mod topLvl">
          <ac:chgData name="Mike Maadarani" userId="3244f8e7-3bee-47e8-82e4-8beb7ac8db93" providerId="ADAL" clId="{B41D805C-3A85-4B07-90DF-112685980B79}" dt="2018-10-20T14:14:27.244" v="995" actId="164"/>
          <ac:spMkLst>
            <pc:docMk/>
            <pc:sldMk cId="1264683184" sldId="1734"/>
            <ac:spMk id="1080" creationId="{524830AE-71A7-4A0A-87DB-77D02798A80A}"/>
          </ac:spMkLst>
        </pc:spChg>
        <pc:spChg chg="mod topLvl">
          <ac:chgData name="Mike Maadarani" userId="3244f8e7-3bee-47e8-82e4-8beb7ac8db93" providerId="ADAL" clId="{B41D805C-3A85-4B07-90DF-112685980B79}" dt="2018-10-20T14:14:27.244" v="995" actId="164"/>
          <ac:spMkLst>
            <pc:docMk/>
            <pc:sldMk cId="1264683184" sldId="1734"/>
            <ac:spMk id="1081" creationId="{843D7A4A-28B5-4E28-BB76-AFBD2B8D7FC7}"/>
          </ac:spMkLst>
        </pc:spChg>
        <pc:spChg chg="mod topLvl">
          <ac:chgData name="Mike Maadarani" userId="3244f8e7-3bee-47e8-82e4-8beb7ac8db93" providerId="ADAL" clId="{B41D805C-3A85-4B07-90DF-112685980B79}" dt="2018-10-20T14:14:27.244" v="995" actId="164"/>
          <ac:spMkLst>
            <pc:docMk/>
            <pc:sldMk cId="1264683184" sldId="1734"/>
            <ac:spMk id="1082" creationId="{074E736B-1CE9-40C9-AE58-AA1C2429C142}"/>
          </ac:spMkLst>
        </pc:spChg>
        <pc:spChg chg="mod topLvl">
          <ac:chgData name="Mike Maadarani" userId="3244f8e7-3bee-47e8-82e4-8beb7ac8db93" providerId="ADAL" clId="{B41D805C-3A85-4B07-90DF-112685980B79}" dt="2018-10-20T14:14:27.244" v="995" actId="164"/>
          <ac:spMkLst>
            <pc:docMk/>
            <pc:sldMk cId="1264683184" sldId="1734"/>
            <ac:spMk id="1083" creationId="{1250E44E-A7F9-4643-8A6C-EA2C2377EE65}"/>
          </ac:spMkLst>
        </pc:spChg>
        <pc:spChg chg="mod topLvl">
          <ac:chgData name="Mike Maadarani" userId="3244f8e7-3bee-47e8-82e4-8beb7ac8db93" providerId="ADAL" clId="{B41D805C-3A85-4B07-90DF-112685980B79}" dt="2018-10-20T14:14:27.244" v="995" actId="164"/>
          <ac:spMkLst>
            <pc:docMk/>
            <pc:sldMk cId="1264683184" sldId="1734"/>
            <ac:spMk id="1084" creationId="{F3577FDC-4991-44BF-B025-2CE65D2D5FDD}"/>
          </ac:spMkLst>
        </pc:spChg>
        <pc:spChg chg="mod topLvl">
          <ac:chgData name="Mike Maadarani" userId="3244f8e7-3bee-47e8-82e4-8beb7ac8db93" providerId="ADAL" clId="{B41D805C-3A85-4B07-90DF-112685980B79}" dt="2018-10-20T14:14:27.244" v="995" actId="164"/>
          <ac:spMkLst>
            <pc:docMk/>
            <pc:sldMk cId="1264683184" sldId="1734"/>
            <ac:spMk id="1085" creationId="{4E7C5F70-7523-4CBA-A4EA-898BBDBD3B64}"/>
          </ac:spMkLst>
        </pc:spChg>
        <pc:spChg chg="mod topLvl">
          <ac:chgData name="Mike Maadarani" userId="3244f8e7-3bee-47e8-82e4-8beb7ac8db93" providerId="ADAL" clId="{B41D805C-3A85-4B07-90DF-112685980B79}" dt="2018-10-20T14:14:27.244" v="995" actId="164"/>
          <ac:spMkLst>
            <pc:docMk/>
            <pc:sldMk cId="1264683184" sldId="1734"/>
            <ac:spMk id="1087" creationId="{1F2A5040-AC05-4123-82D1-8B8C0DB8B768}"/>
          </ac:spMkLst>
        </pc:spChg>
        <pc:spChg chg="mod topLvl">
          <ac:chgData name="Mike Maadarani" userId="3244f8e7-3bee-47e8-82e4-8beb7ac8db93" providerId="ADAL" clId="{B41D805C-3A85-4B07-90DF-112685980B79}" dt="2018-10-20T14:14:27.244" v="995" actId="164"/>
          <ac:spMkLst>
            <pc:docMk/>
            <pc:sldMk cId="1264683184" sldId="1734"/>
            <ac:spMk id="1088" creationId="{A0169D03-9C7E-4297-9C4E-C612580AB81B}"/>
          </ac:spMkLst>
        </pc:spChg>
        <pc:spChg chg="del mod topLvl">
          <ac:chgData name="Mike Maadarani" userId="3244f8e7-3bee-47e8-82e4-8beb7ac8db93" providerId="ADAL" clId="{B41D805C-3A85-4B07-90DF-112685980B79}" dt="2018-10-20T14:12:54.209" v="983" actId="478"/>
          <ac:spMkLst>
            <pc:docMk/>
            <pc:sldMk cId="1264683184" sldId="1734"/>
            <ac:spMk id="1089" creationId="{B67E05E3-1964-494B-A03F-2B4F9FE1160E}"/>
          </ac:spMkLst>
        </pc:spChg>
        <pc:spChg chg="del mod topLvl">
          <ac:chgData name="Mike Maadarani" userId="3244f8e7-3bee-47e8-82e4-8beb7ac8db93" providerId="ADAL" clId="{B41D805C-3A85-4B07-90DF-112685980B79}" dt="2018-10-20T14:12:54.209" v="983" actId="478"/>
          <ac:spMkLst>
            <pc:docMk/>
            <pc:sldMk cId="1264683184" sldId="1734"/>
            <ac:spMk id="1090" creationId="{BE241E80-477A-400F-A95B-0A50639431C5}"/>
          </ac:spMkLst>
        </pc:spChg>
        <pc:spChg chg="del mod topLvl">
          <ac:chgData name="Mike Maadarani" userId="3244f8e7-3bee-47e8-82e4-8beb7ac8db93" providerId="ADAL" clId="{B41D805C-3A85-4B07-90DF-112685980B79}" dt="2018-10-20T14:12:54.209" v="983" actId="478"/>
          <ac:spMkLst>
            <pc:docMk/>
            <pc:sldMk cId="1264683184" sldId="1734"/>
            <ac:spMk id="1091" creationId="{FF15FA06-162C-4E5B-B738-111253B6C3BC}"/>
          </ac:spMkLst>
        </pc:spChg>
        <pc:spChg chg="del mod topLvl">
          <ac:chgData name="Mike Maadarani" userId="3244f8e7-3bee-47e8-82e4-8beb7ac8db93" providerId="ADAL" clId="{B41D805C-3A85-4B07-90DF-112685980B79}" dt="2018-10-20T14:12:54.209" v="983" actId="478"/>
          <ac:spMkLst>
            <pc:docMk/>
            <pc:sldMk cId="1264683184" sldId="1734"/>
            <ac:spMk id="1092" creationId="{5482CADB-DD11-4FFB-8290-C2CD2E26CDF3}"/>
          </ac:spMkLst>
        </pc:spChg>
        <pc:spChg chg="del mod topLvl">
          <ac:chgData name="Mike Maadarani" userId="3244f8e7-3bee-47e8-82e4-8beb7ac8db93" providerId="ADAL" clId="{B41D805C-3A85-4B07-90DF-112685980B79}" dt="2018-10-20T14:12:54.209" v="983" actId="478"/>
          <ac:spMkLst>
            <pc:docMk/>
            <pc:sldMk cId="1264683184" sldId="1734"/>
            <ac:spMk id="1093" creationId="{1371874E-15BC-4E3F-8CD9-C3B3CCB598B9}"/>
          </ac:spMkLst>
        </pc:spChg>
        <pc:spChg chg="del mod topLvl">
          <ac:chgData name="Mike Maadarani" userId="3244f8e7-3bee-47e8-82e4-8beb7ac8db93" providerId="ADAL" clId="{B41D805C-3A85-4B07-90DF-112685980B79}" dt="2018-10-20T14:12:54.209" v="983" actId="478"/>
          <ac:spMkLst>
            <pc:docMk/>
            <pc:sldMk cId="1264683184" sldId="1734"/>
            <ac:spMk id="1094" creationId="{85ECF133-72A6-48FD-8874-E41164F60B40}"/>
          </ac:spMkLst>
        </pc:spChg>
        <pc:spChg chg="del mod topLvl">
          <ac:chgData name="Mike Maadarani" userId="3244f8e7-3bee-47e8-82e4-8beb7ac8db93" providerId="ADAL" clId="{B41D805C-3A85-4B07-90DF-112685980B79}" dt="2018-10-20T14:12:54.209" v="983" actId="478"/>
          <ac:spMkLst>
            <pc:docMk/>
            <pc:sldMk cId="1264683184" sldId="1734"/>
            <ac:spMk id="1095" creationId="{412F9421-D5FA-4B7D-925D-8A1B9B4E1A9D}"/>
          </ac:spMkLst>
        </pc:spChg>
        <pc:spChg chg="del mod topLvl">
          <ac:chgData name="Mike Maadarani" userId="3244f8e7-3bee-47e8-82e4-8beb7ac8db93" providerId="ADAL" clId="{B41D805C-3A85-4B07-90DF-112685980B79}" dt="2018-10-20T14:12:54.209" v="983" actId="478"/>
          <ac:spMkLst>
            <pc:docMk/>
            <pc:sldMk cId="1264683184" sldId="1734"/>
            <ac:spMk id="1096" creationId="{50589630-ABF3-4B78-89FA-AEB02D64DF02}"/>
          </ac:spMkLst>
        </pc:spChg>
        <pc:spChg chg="mod topLvl">
          <ac:chgData name="Mike Maadarani" userId="3244f8e7-3bee-47e8-82e4-8beb7ac8db93" providerId="ADAL" clId="{B41D805C-3A85-4B07-90DF-112685980B79}" dt="2018-10-20T14:14:27.244" v="995" actId="164"/>
          <ac:spMkLst>
            <pc:docMk/>
            <pc:sldMk cId="1264683184" sldId="1734"/>
            <ac:spMk id="1097" creationId="{E760B208-2602-4E9A-90BA-4306A23DF14B}"/>
          </ac:spMkLst>
        </pc:spChg>
        <pc:spChg chg="mod topLvl">
          <ac:chgData name="Mike Maadarani" userId="3244f8e7-3bee-47e8-82e4-8beb7ac8db93" providerId="ADAL" clId="{B41D805C-3A85-4B07-90DF-112685980B79}" dt="2018-10-20T14:14:27.244" v="995" actId="164"/>
          <ac:spMkLst>
            <pc:docMk/>
            <pc:sldMk cId="1264683184" sldId="1734"/>
            <ac:spMk id="1098" creationId="{88978A59-36BD-4E13-87E6-D79D78E20A7C}"/>
          </ac:spMkLst>
        </pc:spChg>
        <pc:spChg chg="mod topLvl">
          <ac:chgData name="Mike Maadarani" userId="3244f8e7-3bee-47e8-82e4-8beb7ac8db93" providerId="ADAL" clId="{B41D805C-3A85-4B07-90DF-112685980B79}" dt="2018-10-20T14:14:27.244" v="995" actId="164"/>
          <ac:spMkLst>
            <pc:docMk/>
            <pc:sldMk cId="1264683184" sldId="1734"/>
            <ac:spMk id="1099" creationId="{9019A24A-83F1-4DE3-A400-1786D747314A}"/>
          </ac:spMkLst>
        </pc:spChg>
        <pc:spChg chg="mod topLvl">
          <ac:chgData name="Mike Maadarani" userId="3244f8e7-3bee-47e8-82e4-8beb7ac8db93" providerId="ADAL" clId="{B41D805C-3A85-4B07-90DF-112685980B79}" dt="2018-10-20T14:14:27.244" v="995" actId="164"/>
          <ac:spMkLst>
            <pc:docMk/>
            <pc:sldMk cId="1264683184" sldId="1734"/>
            <ac:spMk id="1100" creationId="{F7960A44-9990-47DF-BF38-A2183D19A4AE}"/>
          </ac:spMkLst>
        </pc:spChg>
        <pc:spChg chg="mod topLvl">
          <ac:chgData name="Mike Maadarani" userId="3244f8e7-3bee-47e8-82e4-8beb7ac8db93" providerId="ADAL" clId="{B41D805C-3A85-4B07-90DF-112685980B79}" dt="2018-10-20T14:14:27.244" v="995" actId="164"/>
          <ac:spMkLst>
            <pc:docMk/>
            <pc:sldMk cId="1264683184" sldId="1734"/>
            <ac:spMk id="1101" creationId="{601763D3-EF95-4957-AF13-053CFA50F0B1}"/>
          </ac:spMkLst>
        </pc:spChg>
        <pc:spChg chg="mod topLvl">
          <ac:chgData name="Mike Maadarani" userId="3244f8e7-3bee-47e8-82e4-8beb7ac8db93" providerId="ADAL" clId="{B41D805C-3A85-4B07-90DF-112685980B79}" dt="2018-10-20T14:14:27.244" v="995" actId="164"/>
          <ac:spMkLst>
            <pc:docMk/>
            <pc:sldMk cId="1264683184" sldId="1734"/>
            <ac:spMk id="1102" creationId="{67C3DE14-8EC2-4BAC-A2CA-24C0B8C89B97}"/>
          </ac:spMkLst>
        </pc:spChg>
        <pc:spChg chg="del mod topLvl">
          <ac:chgData name="Mike Maadarani" userId="3244f8e7-3bee-47e8-82e4-8beb7ac8db93" providerId="ADAL" clId="{B41D805C-3A85-4B07-90DF-112685980B79}" dt="2018-10-20T14:10:41.610" v="935" actId="478"/>
          <ac:spMkLst>
            <pc:docMk/>
            <pc:sldMk cId="1264683184" sldId="1734"/>
            <ac:spMk id="1103" creationId="{5C258D16-A507-4D68-B40E-97E0AA9B3DB2}"/>
          </ac:spMkLst>
        </pc:spChg>
        <pc:spChg chg="del mod topLvl">
          <ac:chgData name="Mike Maadarani" userId="3244f8e7-3bee-47e8-82e4-8beb7ac8db93" providerId="ADAL" clId="{B41D805C-3A85-4B07-90DF-112685980B79}" dt="2018-10-20T14:10:41.610" v="935" actId="478"/>
          <ac:spMkLst>
            <pc:docMk/>
            <pc:sldMk cId="1264683184" sldId="1734"/>
            <ac:spMk id="1104" creationId="{88A9F108-E35B-4B30-BA74-5E6C290F133A}"/>
          </ac:spMkLst>
        </pc:spChg>
        <pc:spChg chg="del mod topLvl">
          <ac:chgData name="Mike Maadarani" userId="3244f8e7-3bee-47e8-82e4-8beb7ac8db93" providerId="ADAL" clId="{B41D805C-3A85-4B07-90DF-112685980B79}" dt="2018-10-20T14:10:41.610" v="935" actId="478"/>
          <ac:spMkLst>
            <pc:docMk/>
            <pc:sldMk cId="1264683184" sldId="1734"/>
            <ac:spMk id="1105" creationId="{5626AEFE-1383-418E-82B8-0EB677385351}"/>
          </ac:spMkLst>
        </pc:spChg>
        <pc:spChg chg="del mod topLvl">
          <ac:chgData name="Mike Maadarani" userId="3244f8e7-3bee-47e8-82e4-8beb7ac8db93" providerId="ADAL" clId="{B41D805C-3A85-4B07-90DF-112685980B79}" dt="2018-10-20T14:10:41.610" v="935" actId="478"/>
          <ac:spMkLst>
            <pc:docMk/>
            <pc:sldMk cId="1264683184" sldId="1734"/>
            <ac:spMk id="1106" creationId="{A0A062E8-83FE-491A-B202-45F1A8AC2506}"/>
          </ac:spMkLst>
        </pc:spChg>
        <pc:spChg chg="mod topLvl">
          <ac:chgData name="Mike Maadarani" userId="3244f8e7-3bee-47e8-82e4-8beb7ac8db93" providerId="ADAL" clId="{B41D805C-3A85-4B07-90DF-112685980B79}" dt="2018-10-20T14:14:27.244" v="995" actId="164"/>
          <ac:spMkLst>
            <pc:docMk/>
            <pc:sldMk cId="1264683184" sldId="1734"/>
            <ac:spMk id="1107" creationId="{2A8A3536-3B45-4349-833F-AA83FCB6ABAF}"/>
          </ac:spMkLst>
        </pc:spChg>
        <pc:spChg chg="mod topLvl">
          <ac:chgData name="Mike Maadarani" userId="3244f8e7-3bee-47e8-82e4-8beb7ac8db93" providerId="ADAL" clId="{B41D805C-3A85-4B07-90DF-112685980B79}" dt="2018-10-20T14:14:27.244" v="995" actId="164"/>
          <ac:spMkLst>
            <pc:docMk/>
            <pc:sldMk cId="1264683184" sldId="1734"/>
            <ac:spMk id="1108" creationId="{3CCF6AFE-1ED9-4073-9B78-B09E3D5C6E06}"/>
          </ac:spMkLst>
        </pc:spChg>
        <pc:spChg chg="mod topLvl">
          <ac:chgData name="Mike Maadarani" userId="3244f8e7-3bee-47e8-82e4-8beb7ac8db93" providerId="ADAL" clId="{B41D805C-3A85-4B07-90DF-112685980B79}" dt="2018-10-20T14:14:27.244" v="995" actId="164"/>
          <ac:spMkLst>
            <pc:docMk/>
            <pc:sldMk cId="1264683184" sldId="1734"/>
            <ac:spMk id="1109" creationId="{B5E1185D-8875-4567-8881-617660511983}"/>
          </ac:spMkLst>
        </pc:spChg>
        <pc:spChg chg="mod topLvl">
          <ac:chgData name="Mike Maadarani" userId="3244f8e7-3bee-47e8-82e4-8beb7ac8db93" providerId="ADAL" clId="{B41D805C-3A85-4B07-90DF-112685980B79}" dt="2018-10-20T14:14:27.244" v="995" actId="164"/>
          <ac:spMkLst>
            <pc:docMk/>
            <pc:sldMk cId="1264683184" sldId="1734"/>
            <ac:spMk id="1111" creationId="{207F0DEC-DBD0-46B8-8BEE-983CEC0FE073}"/>
          </ac:spMkLst>
        </pc:spChg>
        <pc:spChg chg="mod topLvl">
          <ac:chgData name="Mike Maadarani" userId="3244f8e7-3bee-47e8-82e4-8beb7ac8db93" providerId="ADAL" clId="{B41D805C-3A85-4B07-90DF-112685980B79}" dt="2018-10-20T14:14:27.244" v="995" actId="164"/>
          <ac:spMkLst>
            <pc:docMk/>
            <pc:sldMk cId="1264683184" sldId="1734"/>
            <ac:spMk id="1112" creationId="{1DC0E3CB-6755-48F7-927A-DF6024298253}"/>
          </ac:spMkLst>
        </pc:spChg>
        <pc:spChg chg="mod topLvl">
          <ac:chgData name="Mike Maadarani" userId="3244f8e7-3bee-47e8-82e4-8beb7ac8db93" providerId="ADAL" clId="{B41D805C-3A85-4B07-90DF-112685980B79}" dt="2018-10-20T14:14:27.244" v="995" actId="164"/>
          <ac:spMkLst>
            <pc:docMk/>
            <pc:sldMk cId="1264683184" sldId="1734"/>
            <ac:spMk id="1113" creationId="{DE938252-88D4-4919-8611-AF8AE81A019E}"/>
          </ac:spMkLst>
        </pc:spChg>
        <pc:spChg chg="mod topLvl">
          <ac:chgData name="Mike Maadarani" userId="3244f8e7-3bee-47e8-82e4-8beb7ac8db93" providerId="ADAL" clId="{B41D805C-3A85-4B07-90DF-112685980B79}" dt="2018-10-20T14:14:27.244" v="995" actId="164"/>
          <ac:spMkLst>
            <pc:docMk/>
            <pc:sldMk cId="1264683184" sldId="1734"/>
            <ac:spMk id="1114" creationId="{4A8D7DC6-9530-49A2-B214-57B707C629FF}"/>
          </ac:spMkLst>
        </pc:spChg>
        <pc:spChg chg="mod topLvl">
          <ac:chgData name="Mike Maadarani" userId="3244f8e7-3bee-47e8-82e4-8beb7ac8db93" providerId="ADAL" clId="{B41D805C-3A85-4B07-90DF-112685980B79}" dt="2018-10-20T14:14:27.244" v="995" actId="164"/>
          <ac:spMkLst>
            <pc:docMk/>
            <pc:sldMk cId="1264683184" sldId="1734"/>
            <ac:spMk id="1115" creationId="{1433E740-D0F7-47C0-93F8-CBBB1792A64E}"/>
          </ac:spMkLst>
        </pc:spChg>
        <pc:spChg chg="del mod topLvl">
          <ac:chgData name="Mike Maadarani" userId="3244f8e7-3bee-47e8-82e4-8beb7ac8db93" providerId="ADAL" clId="{B41D805C-3A85-4B07-90DF-112685980B79}" dt="2018-10-20T14:11:32.126" v="957" actId="478"/>
          <ac:spMkLst>
            <pc:docMk/>
            <pc:sldMk cId="1264683184" sldId="1734"/>
            <ac:spMk id="1116" creationId="{90B9885E-A991-43DE-BF1B-51B94C314500}"/>
          </ac:spMkLst>
        </pc:spChg>
        <pc:spChg chg="del mod topLvl">
          <ac:chgData name="Mike Maadarani" userId="3244f8e7-3bee-47e8-82e4-8beb7ac8db93" providerId="ADAL" clId="{B41D805C-3A85-4B07-90DF-112685980B79}" dt="2018-10-20T14:11:32.126" v="957" actId="478"/>
          <ac:spMkLst>
            <pc:docMk/>
            <pc:sldMk cId="1264683184" sldId="1734"/>
            <ac:spMk id="1117" creationId="{CB238157-F73F-491C-8319-77BFD3EBF72A}"/>
          </ac:spMkLst>
        </pc:spChg>
        <pc:spChg chg="del mod topLvl">
          <ac:chgData name="Mike Maadarani" userId="3244f8e7-3bee-47e8-82e4-8beb7ac8db93" providerId="ADAL" clId="{B41D805C-3A85-4B07-90DF-112685980B79}" dt="2018-10-20T14:12:54.209" v="983" actId="478"/>
          <ac:spMkLst>
            <pc:docMk/>
            <pc:sldMk cId="1264683184" sldId="1734"/>
            <ac:spMk id="1118" creationId="{880C316B-0B83-4CC7-BDAD-9DA3CDBCFCA9}"/>
          </ac:spMkLst>
        </pc:spChg>
        <pc:spChg chg="del mod topLvl">
          <ac:chgData name="Mike Maadarani" userId="3244f8e7-3bee-47e8-82e4-8beb7ac8db93" providerId="ADAL" clId="{B41D805C-3A85-4B07-90DF-112685980B79}" dt="2018-10-20T14:12:54.209" v="983" actId="478"/>
          <ac:spMkLst>
            <pc:docMk/>
            <pc:sldMk cId="1264683184" sldId="1734"/>
            <ac:spMk id="1119" creationId="{28621DD1-B5A0-4FE2-86BA-40D91EDF43B6}"/>
          </ac:spMkLst>
        </pc:spChg>
        <pc:spChg chg="del mod topLvl">
          <ac:chgData name="Mike Maadarani" userId="3244f8e7-3bee-47e8-82e4-8beb7ac8db93" providerId="ADAL" clId="{B41D805C-3A85-4B07-90DF-112685980B79}" dt="2018-10-20T14:10:41.610" v="935" actId="478"/>
          <ac:spMkLst>
            <pc:docMk/>
            <pc:sldMk cId="1264683184" sldId="1734"/>
            <ac:spMk id="1120" creationId="{D52E2504-F60D-4370-8C14-74D96C090F37}"/>
          </ac:spMkLst>
        </pc:spChg>
        <pc:spChg chg="del mod topLvl">
          <ac:chgData name="Mike Maadarani" userId="3244f8e7-3bee-47e8-82e4-8beb7ac8db93" providerId="ADAL" clId="{B41D805C-3A85-4B07-90DF-112685980B79}" dt="2018-10-20T14:10:41.610" v="935" actId="478"/>
          <ac:spMkLst>
            <pc:docMk/>
            <pc:sldMk cId="1264683184" sldId="1734"/>
            <ac:spMk id="1121" creationId="{BBA904CC-BA5C-42D7-BF42-BD96EE398546}"/>
          </ac:spMkLst>
        </pc:spChg>
        <pc:spChg chg="mod topLvl">
          <ac:chgData name="Mike Maadarani" userId="3244f8e7-3bee-47e8-82e4-8beb7ac8db93" providerId="ADAL" clId="{B41D805C-3A85-4B07-90DF-112685980B79}" dt="2018-10-20T14:14:27.244" v="995" actId="164"/>
          <ac:spMkLst>
            <pc:docMk/>
            <pc:sldMk cId="1264683184" sldId="1734"/>
            <ac:spMk id="1122" creationId="{6455CB8A-B1CC-48D8-9FA1-C0C68CD9F0A2}"/>
          </ac:spMkLst>
        </pc:spChg>
        <pc:spChg chg="mod topLvl">
          <ac:chgData name="Mike Maadarani" userId="3244f8e7-3bee-47e8-82e4-8beb7ac8db93" providerId="ADAL" clId="{B41D805C-3A85-4B07-90DF-112685980B79}" dt="2018-10-20T14:14:27.244" v="995" actId="164"/>
          <ac:spMkLst>
            <pc:docMk/>
            <pc:sldMk cId="1264683184" sldId="1734"/>
            <ac:spMk id="1123" creationId="{7D610F55-3A86-4F0D-B933-2780F5959900}"/>
          </ac:spMkLst>
        </pc:spChg>
        <pc:spChg chg="mod topLvl">
          <ac:chgData name="Mike Maadarani" userId="3244f8e7-3bee-47e8-82e4-8beb7ac8db93" providerId="ADAL" clId="{B41D805C-3A85-4B07-90DF-112685980B79}" dt="2018-10-20T14:14:27.244" v="995" actId="164"/>
          <ac:spMkLst>
            <pc:docMk/>
            <pc:sldMk cId="1264683184" sldId="1734"/>
            <ac:spMk id="1126" creationId="{7F53A81B-37B8-4524-9E62-829069CC3DF4}"/>
          </ac:spMkLst>
        </pc:spChg>
        <pc:spChg chg="mod topLvl">
          <ac:chgData name="Mike Maadarani" userId="3244f8e7-3bee-47e8-82e4-8beb7ac8db93" providerId="ADAL" clId="{B41D805C-3A85-4B07-90DF-112685980B79}" dt="2018-10-20T14:14:27.244" v="995" actId="164"/>
          <ac:spMkLst>
            <pc:docMk/>
            <pc:sldMk cId="1264683184" sldId="1734"/>
            <ac:spMk id="1127" creationId="{93F6AF4D-7CED-48A5-BB48-9F503941982D}"/>
          </ac:spMkLst>
        </pc:spChg>
        <pc:spChg chg="mod topLvl">
          <ac:chgData name="Mike Maadarani" userId="3244f8e7-3bee-47e8-82e4-8beb7ac8db93" providerId="ADAL" clId="{B41D805C-3A85-4B07-90DF-112685980B79}" dt="2018-10-20T14:14:27.244" v="995" actId="164"/>
          <ac:spMkLst>
            <pc:docMk/>
            <pc:sldMk cId="1264683184" sldId="1734"/>
            <ac:spMk id="1128" creationId="{92C2100D-7127-418B-8D5A-930B7D9EEFE8}"/>
          </ac:spMkLst>
        </pc:spChg>
        <pc:spChg chg="mod topLvl">
          <ac:chgData name="Mike Maadarani" userId="3244f8e7-3bee-47e8-82e4-8beb7ac8db93" providerId="ADAL" clId="{B41D805C-3A85-4B07-90DF-112685980B79}" dt="2018-10-20T14:14:27.244" v="995" actId="164"/>
          <ac:spMkLst>
            <pc:docMk/>
            <pc:sldMk cId="1264683184" sldId="1734"/>
            <ac:spMk id="1129" creationId="{03C373A6-AC7F-498E-B811-3986ADB5C7B9}"/>
          </ac:spMkLst>
        </pc:spChg>
        <pc:spChg chg="del mod topLvl">
          <ac:chgData name="Mike Maadarani" userId="3244f8e7-3bee-47e8-82e4-8beb7ac8db93" providerId="ADAL" clId="{B41D805C-3A85-4B07-90DF-112685980B79}" dt="2018-10-20T14:09:28.169" v="924" actId="478"/>
          <ac:spMkLst>
            <pc:docMk/>
            <pc:sldMk cId="1264683184" sldId="1734"/>
            <ac:spMk id="1130" creationId="{CEBEC3C2-3E15-490E-B472-0525225BB214}"/>
          </ac:spMkLst>
        </pc:spChg>
        <pc:spChg chg="mod topLvl">
          <ac:chgData name="Mike Maadarani" userId="3244f8e7-3bee-47e8-82e4-8beb7ac8db93" providerId="ADAL" clId="{B41D805C-3A85-4B07-90DF-112685980B79}" dt="2018-10-20T14:14:27.244" v="995" actId="164"/>
          <ac:spMkLst>
            <pc:docMk/>
            <pc:sldMk cId="1264683184" sldId="1734"/>
            <ac:spMk id="1131" creationId="{E602D95F-5F49-441D-89B7-75C0EEDF00ED}"/>
          </ac:spMkLst>
        </pc:spChg>
        <pc:spChg chg="mod topLvl">
          <ac:chgData name="Mike Maadarani" userId="3244f8e7-3bee-47e8-82e4-8beb7ac8db93" providerId="ADAL" clId="{B41D805C-3A85-4B07-90DF-112685980B79}" dt="2018-10-20T14:14:27.244" v="995" actId="164"/>
          <ac:spMkLst>
            <pc:docMk/>
            <pc:sldMk cId="1264683184" sldId="1734"/>
            <ac:spMk id="1132" creationId="{4A073280-1451-4A99-85D3-EB3681F42707}"/>
          </ac:spMkLst>
        </pc:spChg>
        <pc:spChg chg="mod topLvl">
          <ac:chgData name="Mike Maadarani" userId="3244f8e7-3bee-47e8-82e4-8beb7ac8db93" providerId="ADAL" clId="{B41D805C-3A85-4B07-90DF-112685980B79}" dt="2018-10-20T14:14:27.244" v="995" actId="164"/>
          <ac:spMkLst>
            <pc:docMk/>
            <pc:sldMk cId="1264683184" sldId="1734"/>
            <ac:spMk id="1133" creationId="{5AA6F7E3-069E-4A4D-90D8-408A9C748F06}"/>
          </ac:spMkLst>
        </pc:spChg>
        <pc:spChg chg="mod topLvl">
          <ac:chgData name="Mike Maadarani" userId="3244f8e7-3bee-47e8-82e4-8beb7ac8db93" providerId="ADAL" clId="{B41D805C-3A85-4B07-90DF-112685980B79}" dt="2018-10-20T14:14:27.244" v="995" actId="164"/>
          <ac:spMkLst>
            <pc:docMk/>
            <pc:sldMk cId="1264683184" sldId="1734"/>
            <ac:spMk id="1135" creationId="{2DE580F9-B027-474B-9089-7A6B71ACDFF5}"/>
          </ac:spMkLst>
        </pc:spChg>
        <pc:spChg chg="del mod topLvl">
          <ac:chgData name="Mike Maadarani" userId="3244f8e7-3bee-47e8-82e4-8beb7ac8db93" providerId="ADAL" clId="{B41D805C-3A85-4B07-90DF-112685980B79}" dt="2018-10-20T14:09:28.169" v="924" actId="478"/>
          <ac:spMkLst>
            <pc:docMk/>
            <pc:sldMk cId="1264683184" sldId="1734"/>
            <ac:spMk id="1136" creationId="{EDAE042F-9BB7-4801-8133-9BC589B9B71D}"/>
          </ac:spMkLst>
        </pc:spChg>
        <pc:spChg chg="del mod topLvl">
          <ac:chgData name="Mike Maadarani" userId="3244f8e7-3bee-47e8-82e4-8beb7ac8db93" providerId="ADAL" clId="{B41D805C-3A85-4B07-90DF-112685980B79}" dt="2018-10-20T14:09:28.169" v="924" actId="478"/>
          <ac:spMkLst>
            <pc:docMk/>
            <pc:sldMk cId="1264683184" sldId="1734"/>
            <ac:spMk id="1137" creationId="{C09699A3-708E-4F80-BC9C-418C238B680B}"/>
          </ac:spMkLst>
        </pc:spChg>
        <pc:spChg chg="del mod topLvl">
          <ac:chgData name="Mike Maadarani" userId="3244f8e7-3bee-47e8-82e4-8beb7ac8db93" providerId="ADAL" clId="{B41D805C-3A85-4B07-90DF-112685980B79}" dt="2018-10-20T14:09:28.169" v="924" actId="478"/>
          <ac:spMkLst>
            <pc:docMk/>
            <pc:sldMk cId="1264683184" sldId="1734"/>
            <ac:spMk id="1138" creationId="{0A19D84E-F464-4B42-A210-7525900CD61D}"/>
          </ac:spMkLst>
        </pc:spChg>
        <pc:spChg chg="del mod topLvl">
          <ac:chgData name="Mike Maadarani" userId="3244f8e7-3bee-47e8-82e4-8beb7ac8db93" providerId="ADAL" clId="{B41D805C-3A85-4B07-90DF-112685980B79}" dt="2018-10-20T14:09:28.169" v="924" actId="478"/>
          <ac:spMkLst>
            <pc:docMk/>
            <pc:sldMk cId="1264683184" sldId="1734"/>
            <ac:spMk id="1139" creationId="{C52FF798-92CB-4B3B-9101-484C62DF4874}"/>
          </ac:spMkLst>
        </pc:spChg>
        <pc:spChg chg="del mod topLvl">
          <ac:chgData name="Mike Maadarani" userId="3244f8e7-3bee-47e8-82e4-8beb7ac8db93" providerId="ADAL" clId="{B41D805C-3A85-4B07-90DF-112685980B79}" dt="2018-10-20T14:10:41.610" v="935" actId="478"/>
          <ac:spMkLst>
            <pc:docMk/>
            <pc:sldMk cId="1264683184" sldId="1734"/>
            <ac:spMk id="1141" creationId="{5BBA2935-E54F-4ED6-B075-B17F156C1487}"/>
          </ac:spMkLst>
        </pc:spChg>
        <pc:spChg chg="del mod topLvl">
          <ac:chgData name="Mike Maadarani" userId="3244f8e7-3bee-47e8-82e4-8beb7ac8db93" providerId="ADAL" clId="{B41D805C-3A85-4B07-90DF-112685980B79}" dt="2018-10-20T14:10:41.610" v="935" actId="478"/>
          <ac:spMkLst>
            <pc:docMk/>
            <pc:sldMk cId="1264683184" sldId="1734"/>
            <ac:spMk id="1142" creationId="{54ED174E-0B55-47F2-B10D-C17811BFBCD7}"/>
          </ac:spMkLst>
        </pc:spChg>
        <pc:spChg chg="del mod topLvl">
          <ac:chgData name="Mike Maadarani" userId="3244f8e7-3bee-47e8-82e4-8beb7ac8db93" providerId="ADAL" clId="{B41D805C-3A85-4B07-90DF-112685980B79}" dt="2018-10-20T14:10:41.610" v="935" actId="478"/>
          <ac:spMkLst>
            <pc:docMk/>
            <pc:sldMk cId="1264683184" sldId="1734"/>
            <ac:spMk id="1143" creationId="{6131147C-D2A8-4F3C-B4C8-6D4FE88AB2A0}"/>
          </ac:spMkLst>
        </pc:spChg>
        <pc:spChg chg="del mod topLvl">
          <ac:chgData name="Mike Maadarani" userId="3244f8e7-3bee-47e8-82e4-8beb7ac8db93" providerId="ADAL" clId="{B41D805C-3A85-4B07-90DF-112685980B79}" dt="2018-10-20T14:10:41.610" v="935" actId="478"/>
          <ac:spMkLst>
            <pc:docMk/>
            <pc:sldMk cId="1264683184" sldId="1734"/>
            <ac:spMk id="1144" creationId="{3C5AC804-4388-4AE4-B19F-CFD454E49F37}"/>
          </ac:spMkLst>
        </pc:spChg>
        <pc:grpChg chg="del mod">
          <ac:chgData name="Mike Maadarani" userId="3244f8e7-3bee-47e8-82e4-8beb7ac8db93" providerId="ADAL" clId="{B41D805C-3A85-4B07-90DF-112685980B79}" dt="2018-10-20T14:05:47.155" v="777" actId="165"/>
          <ac:grpSpMkLst>
            <pc:docMk/>
            <pc:sldMk cId="1264683184" sldId="1734"/>
            <ac:grpSpMk id="3" creationId="{522C7084-0515-415A-A183-877213FAB0FC}"/>
          </ac:grpSpMkLst>
        </pc:grpChg>
        <pc:grpChg chg="add mod">
          <ac:chgData name="Mike Maadarani" userId="3244f8e7-3bee-47e8-82e4-8beb7ac8db93" providerId="ADAL" clId="{B41D805C-3A85-4B07-90DF-112685980B79}" dt="2018-10-20T14:14:27.244" v="995" actId="164"/>
          <ac:grpSpMkLst>
            <pc:docMk/>
            <pc:sldMk cId="1264683184" sldId="1734"/>
            <ac:grpSpMk id="160" creationId="{ACEFC2AC-9C89-47C7-9DD8-32B265E362E3}"/>
          </ac:grpSpMkLst>
        </pc:grpChg>
        <pc:picChg chg="mod topLvl">
          <ac:chgData name="Mike Maadarani" userId="3244f8e7-3bee-47e8-82e4-8beb7ac8db93" providerId="ADAL" clId="{B41D805C-3A85-4B07-90DF-112685980B79}" dt="2018-10-20T14:14:27.244" v="995" actId="164"/>
          <ac:picMkLst>
            <pc:docMk/>
            <pc:sldMk cId="1264683184" sldId="1734"/>
            <ac:picMk id="1030" creationId="{CD34E432-E03F-4063-89CE-B5FD9230F86A}"/>
          </ac:picMkLst>
        </pc:picChg>
        <pc:picChg chg="mod topLvl">
          <ac:chgData name="Mike Maadarani" userId="3244f8e7-3bee-47e8-82e4-8beb7ac8db93" providerId="ADAL" clId="{B41D805C-3A85-4B07-90DF-112685980B79}" dt="2018-10-20T14:14:27.244" v="995" actId="164"/>
          <ac:picMkLst>
            <pc:docMk/>
            <pc:sldMk cId="1264683184" sldId="1734"/>
            <ac:picMk id="1042" creationId="{91707669-6073-4195-8D7E-3B8896AF9681}"/>
          </ac:picMkLst>
        </pc:picChg>
        <pc:picChg chg="mod topLvl">
          <ac:chgData name="Mike Maadarani" userId="3244f8e7-3bee-47e8-82e4-8beb7ac8db93" providerId="ADAL" clId="{B41D805C-3A85-4B07-90DF-112685980B79}" dt="2018-10-20T14:14:27.244" v="995" actId="164"/>
          <ac:picMkLst>
            <pc:docMk/>
            <pc:sldMk cId="1264683184" sldId="1734"/>
            <ac:picMk id="1059" creationId="{28BB9897-795C-45C0-9FFF-F450FF5A46E5}"/>
          </ac:picMkLst>
        </pc:picChg>
        <pc:picChg chg="mod topLvl">
          <ac:chgData name="Mike Maadarani" userId="3244f8e7-3bee-47e8-82e4-8beb7ac8db93" providerId="ADAL" clId="{B41D805C-3A85-4B07-90DF-112685980B79}" dt="2018-10-20T14:14:27.244" v="995" actId="164"/>
          <ac:picMkLst>
            <pc:docMk/>
            <pc:sldMk cId="1264683184" sldId="1734"/>
            <ac:picMk id="1068" creationId="{01BEA16F-39D2-4ED6-A4D0-1AC568AB5647}"/>
          </ac:picMkLst>
        </pc:picChg>
        <pc:picChg chg="mod topLvl">
          <ac:chgData name="Mike Maadarani" userId="3244f8e7-3bee-47e8-82e4-8beb7ac8db93" providerId="ADAL" clId="{B41D805C-3A85-4B07-90DF-112685980B79}" dt="2018-10-20T14:14:27.244" v="995" actId="164"/>
          <ac:picMkLst>
            <pc:docMk/>
            <pc:sldMk cId="1264683184" sldId="1734"/>
            <ac:picMk id="1077" creationId="{C6CBBA7E-55EE-454B-BF6C-BC5A5424CDB1}"/>
          </ac:picMkLst>
        </pc:picChg>
        <pc:picChg chg="mod topLvl">
          <ac:chgData name="Mike Maadarani" userId="3244f8e7-3bee-47e8-82e4-8beb7ac8db93" providerId="ADAL" clId="{B41D805C-3A85-4B07-90DF-112685980B79}" dt="2018-10-20T14:14:27.244" v="995" actId="164"/>
          <ac:picMkLst>
            <pc:docMk/>
            <pc:sldMk cId="1264683184" sldId="1734"/>
            <ac:picMk id="1086" creationId="{401150D8-9D23-4BC5-9404-F659480D10C4}"/>
          </ac:picMkLst>
        </pc:picChg>
        <pc:picChg chg="mod topLvl">
          <ac:chgData name="Mike Maadarani" userId="3244f8e7-3bee-47e8-82e4-8beb7ac8db93" providerId="ADAL" clId="{B41D805C-3A85-4B07-90DF-112685980B79}" dt="2018-10-20T14:14:27.244" v="995" actId="164"/>
          <ac:picMkLst>
            <pc:docMk/>
            <pc:sldMk cId="1264683184" sldId="1734"/>
            <ac:picMk id="1110" creationId="{35A5E52D-7E18-4B9B-968E-6F713F4C3492}"/>
          </ac:picMkLst>
        </pc:picChg>
        <pc:picChg chg="mod topLvl">
          <ac:chgData name="Mike Maadarani" userId="3244f8e7-3bee-47e8-82e4-8beb7ac8db93" providerId="ADAL" clId="{B41D805C-3A85-4B07-90DF-112685980B79}" dt="2018-10-20T14:14:27.244" v="995" actId="164"/>
          <ac:picMkLst>
            <pc:docMk/>
            <pc:sldMk cId="1264683184" sldId="1734"/>
            <ac:picMk id="1140" creationId="{24C695A7-2A00-4EA9-98C2-6D43D19C9456}"/>
          </ac:picMkLst>
        </pc:picChg>
        <pc:cxnChg chg="add mod">
          <ac:chgData name="Mike Maadarani" userId="3244f8e7-3bee-47e8-82e4-8beb7ac8db93" providerId="ADAL" clId="{B41D805C-3A85-4B07-90DF-112685980B79}" dt="2018-10-20T14:14:27.244" v="995" actId="164"/>
          <ac:cxnSpMkLst>
            <pc:docMk/>
            <pc:sldMk cId="1264683184" sldId="1734"/>
            <ac:cxnSpMk id="155" creationId="{3E9C37BB-A516-4934-8E2E-A13D8FB09DBC}"/>
          </ac:cxnSpMkLst>
        </pc:cxnChg>
        <pc:cxnChg chg="add mod">
          <ac:chgData name="Mike Maadarani" userId="3244f8e7-3bee-47e8-82e4-8beb7ac8db93" providerId="ADAL" clId="{B41D805C-3A85-4B07-90DF-112685980B79}" dt="2018-10-20T14:14:27.244" v="995" actId="164"/>
          <ac:cxnSpMkLst>
            <pc:docMk/>
            <pc:sldMk cId="1264683184" sldId="1734"/>
            <ac:cxnSpMk id="158" creationId="{DE29392B-48A0-4FF1-B94E-AE181CEE7F76}"/>
          </ac:cxnSpMkLst>
        </pc:cxnChg>
        <pc:cxnChg chg="add mod">
          <ac:chgData name="Mike Maadarani" userId="3244f8e7-3bee-47e8-82e4-8beb7ac8db93" providerId="ADAL" clId="{B41D805C-3A85-4B07-90DF-112685980B79}" dt="2018-10-20T14:14:27.244" v="995" actId="164"/>
          <ac:cxnSpMkLst>
            <pc:docMk/>
            <pc:sldMk cId="1264683184" sldId="1734"/>
            <ac:cxnSpMk id="161" creationId="{946D0525-5951-4F60-8936-9CF5B6E9E620}"/>
          </ac:cxnSpMkLst>
        </pc:cxnChg>
        <pc:cxnChg chg="add mod">
          <ac:chgData name="Mike Maadarani" userId="3244f8e7-3bee-47e8-82e4-8beb7ac8db93" providerId="ADAL" clId="{B41D805C-3A85-4B07-90DF-112685980B79}" dt="2018-10-20T14:14:27.244" v="995" actId="164"/>
          <ac:cxnSpMkLst>
            <pc:docMk/>
            <pc:sldMk cId="1264683184" sldId="1734"/>
            <ac:cxnSpMk id="164" creationId="{396788A0-958E-448D-BD2C-7674DBED4BA9}"/>
          </ac:cxnSpMkLst>
        </pc:cxnChg>
        <pc:cxnChg chg="add mod">
          <ac:chgData name="Mike Maadarani" userId="3244f8e7-3bee-47e8-82e4-8beb7ac8db93" providerId="ADAL" clId="{B41D805C-3A85-4B07-90DF-112685980B79}" dt="2018-10-20T14:14:27.244" v="995" actId="164"/>
          <ac:cxnSpMkLst>
            <pc:docMk/>
            <pc:sldMk cId="1264683184" sldId="1734"/>
            <ac:cxnSpMk id="167" creationId="{6282B168-7527-483B-9921-9BD02A3FD853}"/>
          </ac:cxnSpMkLst>
        </pc:cxnChg>
        <pc:cxnChg chg="add mod">
          <ac:chgData name="Mike Maadarani" userId="3244f8e7-3bee-47e8-82e4-8beb7ac8db93" providerId="ADAL" clId="{B41D805C-3A85-4B07-90DF-112685980B79}" dt="2018-10-20T14:14:27.244" v="995" actId="164"/>
          <ac:cxnSpMkLst>
            <pc:docMk/>
            <pc:sldMk cId="1264683184" sldId="1734"/>
            <ac:cxnSpMk id="170" creationId="{642D05BE-8C1D-427F-965C-1B626C74E0CB}"/>
          </ac:cxnSpMkLst>
        </pc:cxnChg>
        <pc:cxnChg chg="add mod">
          <ac:chgData name="Mike Maadarani" userId="3244f8e7-3bee-47e8-82e4-8beb7ac8db93" providerId="ADAL" clId="{B41D805C-3A85-4B07-90DF-112685980B79}" dt="2018-10-20T14:14:27.244" v="995" actId="164"/>
          <ac:cxnSpMkLst>
            <pc:docMk/>
            <pc:sldMk cId="1264683184" sldId="1734"/>
            <ac:cxnSpMk id="173" creationId="{49854C3B-2B4C-41BA-8C34-FC5BCA304246}"/>
          </ac:cxnSpMkLst>
        </pc:cxnChg>
        <pc:cxnChg chg="add mod">
          <ac:chgData name="Mike Maadarani" userId="3244f8e7-3bee-47e8-82e4-8beb7ac8db93" providerId="ADAL" clId="{B41D805C-3A85-4B07-90DF-112685980B79}" dt="2018-10-20T14:14:27.244" v="995" actId="164"/>
          <ac:cxnSpMkLst>
            <pc:docMk/>
            <pc:sldMk cId="1264683184" sldId="1734"/>
            <ac:cxnSpMk id="176" creationId="{78306ECA-4420-4123-801E-D94698CCBCAB}"/>
          </ac:cxnSpMkLst>
        </pc:cxnChg>
        <pc:cxnChg chg="add mod">
          <ac:chgData name="Mike Maadarani" userId="3244f8e7-3bee-47e8-82e4-8beb7ac8db93" providerId="ADAL" clId="{B41D805C-3A85-4B07-90DF-112685980B79}" dt="2018-10-20T14:14:27.244" v="995" actId="164"/>
          <ac:cxnSpMkLst>
            <pc:docMk/>
            <pc:sldMk cId="1264683184" sldId="1734"/>
            <ac:cxnSpMk id="179" creationId="{FA13607B-1E27-4FA6-9394-65E840BFA1E9}"/>
          </ac:cxnSpMkLst>
        </pc:cxnChg>
        <pc:cxnChg chg="add mod">
          <ac:chgData name="Mike Maadarani" userId="3244f8e7-3bee-47e8-82e4-8beb7ac8db93" providerId="ADAL" clId="{B41D805C-3A85-4B07-90DF-112685980B79}" dt="2018-10-20T14:14:27.244" v="995" actId="164"/>
          <ac:cxnSpMkLst>
            <pc:docMk/>
            <pc:sldMk cId="1264683184" sldId="1734"/>
            <ac:cxnSpMk id="180" creationId="{375BD0E2-75DA-4879-8372-BC557FA2EFC9}"/>
          </ac:cxnSpMkLst>
        </pc:cxnChg>
        <pc:cxnChg chg="add mod">
          <ac:chgData name="Mike Maadarani" userId="3244f8e7-3bee-47e8-82e4-8beb7ac8db93" providerId="ADAL" clId="{B41D805C-3A85-4B07-90DF-112685980B79}" dt="2018-10-20T14:14:27.244" v="995" actId="164"/>
          <ac:cxnSpMkLst>
            <pc:docMk/>
            <pc:sldMk cId="1264683184" sldId="1734"/>
            <ac:cxnSpMk id="181" creationId="{228136F4-E0F4-4E21-97BA-D15640458807}"/>
          </ac:cxnSpMkLst>
        </pc:cxnChg>
        <pc:cxnChg chg="add mod">
          <ac:chgData name="Mike Maadarani" userId="3244f8e7-3bee-47e8-82e4-8beb7ac8db93" providerId="ADAL" clId="{B41D805C-3A85-4B07-90DF-112685980B79}" dt="2018-10-20T14:14:27.244" v="995" actId="164"/>
          <ac:cxnSpMkLst>
            <pc:docMk/>
            <pc:sldMk cId="1264683184" sldId="1734"/>
            <ac:cxnSpMk id="182" creationId="{7ABC291B-7A2D-497B-967C-0266C55DB19A}"/>
          </ac:cxnSpMkLst>
        </pc:cxnChg>
        <pc:cxnChg chg="add mod">
          <ac:chgData name="Mike Maadarani" userId="3244f8e7-3bee-47e8-82e4-8beb7ac8db93" providerId="ADAL" clId="{B41D805C-3A85-4B07-90DF-112685980B79}" dt="2018-10-20T14:14:27.244" v="995" actId="164"/>
          <ac:cxnSpMkLst>
            <pc:docMk/>
            <pc:sldMk cId="1264683184" sldId="1734"/>
            <ac:cxnSpMk id="183" creationId="{8ECB623A-548B-4121-9046-EDA4A311EA3B}"/>
          </ac:cxnSpMkLst>
        </pc:cxnChg>
        <pc:cxnChg chg="add del">
          <ac:chgData name="Mike Maadarani" userId="3244f8e7-3bee-47e8-82e4-8beb7ac8db93" providerId="ADAL" clId="{B41D805C-3A85-4B07-90DF-112685980B79}" dt="2018-10-20T14:12:59.105" v="985" actId="478"/>
          <ac:cxnSpMkLst>
            <pc:docMk/>
            <pc:sldMk cId="1264683184" sldId="1734"/>
            <ac:cxnSpMk id="195" creationId="{98FCFD15-790D-4829-A39F-4F4CAF9AD484}"/>
          </ac:cxnSpMkLst>
        </pc:cxnChg>
        <pc:cxnChg chg="add mod">
          <ac:chgData name="Mike Maadarani" userId="3244f8e7-3bee-47e8-82e4-8beb7ac8db93" providerId="ADAL" clId="{B41D805C-3A85-4B07-90DF-112685980B79}" dt="2018-10-20T14:14:27.244" v="995" actId="164"/>
          <ac:cxnSpMkLst>
            <pc:docMk/>
            <pc:sldMk cId="1264683184" sldId="1734"/>
            <ac:cxnSpMk id="196" creationId="{17514604-B878-4DE5-A721-689847632476}"/>
          </ac:cxnSpMkLst>
        </pc:cxnChg>
        <pc:cxnChg chg="add del mod">
          <ac:chgData name="Mike Maadarani" userId="3244f8e7-3bee-47e8-82e4-8beb7ac8db93" providerId="ADAL" clId="{B41D805C-3A85-4B07-90DF-112685980B79}" dt="2018-10-20T14:09:24.412" v="923" actId="11529"/>
          <ac:cxnSpMkLst>
            <pc:docMk/>
            <pc:sldMk cId="1264683184" sldId="1734"/>
            <ac:cxnSpMk id="1124" creationId="{D3B57BE7-483D-4DED-A7F5-C15434D108F9}"/>
          </ac:cxnSpMkLst>
        </pc:cxnChg>
        <pc:cxnChg chg="add mod">
          <ac:chgData name="Mike Maadarani" userId="3244f8e7-3bee-47e8-82e4-8beb7ac8db93" providerId="ADAL" clId="{B41D805C-3A85-4B07-90DF-112685980B79}" dt="2018-10-20T14:14:27.244" v="995" actId="164"/>
          <ac:cxnSpMkLst>
            <pc:docMk/>
            <pc:sldMk cId="1264683184" sldId="1734"/>
            <ac:cxnSpMk id="1134" creationId="{619EB2DC-62BB-4477-AAFF-BC4FAD9A1219}"/>
          </ac:cxnSpMkLst>
        </pc:cxnChg>
        <pc:cxnChg chg="add mod">
          <ac:chgData name="Mike Maadarani" userId="3244f8e7-3bee-47e8-82e4-8beb7ac8db93" providerId="ADAL" clId="{B41D805C-3A85-4B07-90DF-112685980B79}" dt="2018-10-20T14:14:27.244" v="995" actId="164"/>
          <ac:cxnSpMkLst>
            <pc:docMk/>
            <pc:sldMk cId="1264683184" sldId="1734"/>
            <ac:cxnSpMk id="1146" creationId="{3B7B3ED5-975E-402D-A9CD-6DCD8D3B3BC1}"/>
          </ac:cxnSpMkLst>
        </pc:cxnChg>
      </pc:sldChg>
      <pc:sldChg chg="modSp modNotesTx">
        <pc:chgData name="Mike Maadarani" userId="3244f8e7-3bee-47e8-82e4-8beb7ac8db93" providerId="ADAL" clId="{B41D805C-3A85-4B07-90DF-112685980B79}" dt="2018-10-20T03:16:35.952" v="263" actId="20577"/>
        <pc:sldMkLst>
          <pc:docMk/>
          <pc:sldMk cId="2019940942" sldId="1735"/>
        </pc:sldMkLst>
        <pc:spChg chg="mod">
          <ac:chgData name="Mike Maadarani" userId="3244f8e7-3bee-47e8-82e4-8beb7ac8db93" providerId="ADAL" clId="{B41D805C-3A85-4B07-90DF-112685980B79}" dt="2018-10-20T03:14:44.688" v="3" actId="20577"/>
          <ac:spMkLst>
            <pc:docMk/>
            <pc:sldMk cId="2019940942" sldId="1735"/>
            <ac:spMk id="37" creationId="{00000000-0000-0000-0000-000000000000}"/>
          </ac:spMkLst>
        </pc:spChg>
      </pc:sldChg>
      <pc:sldChg chg="modNotes modNotesTx">
        <pc:chgData name="Mike Maadarani" userId="3244f8e7-3bee-47e8-82e4-8beb7ac8db93" providerId="ADAL" clId="{B41D805C-3A85-4B07-90DF-112685980B79}" dt="2018-10-20T03:19:49.068" v="613" actId="20577"/>
        <pc:sldMkLst>
          <pc:docMk/>
          <pc:sldMk cId="1863079176" sldId="1737"/>
        </pc:sldMkLst>
      </pc:sldChg>
      <pc:sldChg chg="add del">
        <pc:chgData name="Mike Maadarani" userId="3244f8e7-3bee-47e8-82e4-8beb7ac8db93" providerId="ADAL" clId="{B41D805C-3A85-4B07-90DF-112685980B79}" dt="2018-10-20T03:31:23.933" v="615"/>
        <pc:sldMkLst>
          <pc:docMk/>
          <pc:sldMk cId="1239071831" sldId="1944"/>
        </pc:sldMkLst>
      </pc:sldChg>
      <pc:sldChg chg="add del">
        <pc:chgData name="Mike Maadarani" userId="3244f8e7-3bee-47e8-82e4-8beb7ac8db93" providerId="ADAL" clId="{B41D805C-3A85-4B07-90DF-112685980B79}" dt="2018-10-20T03:31:23.933" v="615"/>
        <pc:sldMkLst>
          <pc:docMk/>
          <pc:sldMk cId="200482456" sldId="1946"/>
        </pc:sldMkLst>
      </pc:sldChg>
      <pc:sldChg chg="add del">
        <pc:chgData name="Mike Maadarani" userId="3244f8e7-3bee-47e8-82e4-8beb7ac8db93" providerId="ADAL" clId="{B41D805C-3A85-4B07-90DF-112685980B79}" dt="2018-10-20T03:31:23.933" v="615"/>
        <pc:sldMkLst>
          <pc:docMk/>
          <pc:sldMk cId="549677455" sldId="1980"/>
        </pc:sldMkLst>
      </pc:sldChg>
      <pc:sldChg chg="modSp">
        <pc:chgData name="Mike Maadarani" userId="3244f8e7-3bee-47e8-82e4-8beb7ac8db93" providerId="ADAL" clId="{B41D805C-3A85-4B07-90DF-112685980B79}" dt="2018-10-20T14:04:56.008" v="732" actId="20577"/>
        <pc:sldMkLst>
          <pc:docMk/>
          <pc:sldMk cId="1642547938" sldId="2484"/>
        </pc:sldMkLst>
        <pc:spChg chg="mod">
          <ac:chgData name="Mike Maadarani" userId="3244f8e7-3bee-47e8-82e4-8beb7ac8db93" providerId="ADAL" clId="{B41D805C-3A85-4B07-90DF-112685980B79}" dt="2018-10-20T14:04:56.008" v="732" actId="20577"/>
          <ac:spMkLst>
            <pc:docMk/>
            <pc:sldMk cId="1642547938" sldId="2484"/>
            <ac:spMk id="2" creationId="{ABEDBA4F-C0E1-48FB-9782-514A70D4300F}"/>
          </ac:spMkLst>
        </pc:spChg>
      </pc:sldChg>
    </pc:docChg>
  </pc:docChgLst>
  <pc:docChgLst>
    <pc:chgData name="Mike Maadarani" userId="3244f8e7-3bee-47e8-82e4-8beb7ac8db93" providerId="ADAL" clId="{22815B9C-64D0-4F38-9AB2-2A1645B6FAEC}"/>
    <pc:docChg chg="custSel delSld modSld modMainMaster">
      <pc:chgData name="Mike Maadarani" userId="3244f8e7-3bee-47e8-82e4-8beb7ac8db93" providerId="ADAL" clId="{22815B9C-64D0-4F38-9AB2-2A1645B6FAEC}" dt="2018-10-18T04:03:20.560" v="171" actId="20577"/>
      <pc:docMkLst>
        <pc:docMk/>
      </pc:docMkLst>
      <pc:sldChg chg="modSp">
        <pc:chgData name="Mike Maadarani" userId="3244f8e7-3bee-47e8-82e4-8beb7ac8db93" providerId="ADAL" clId="{22815B9C-64D0-4F38-9AB2-2A1645B6FAEC}" dt="2018-10-18T04:02:05.068" v="162" actId="20577"/>
        <pc:sldMkLst>
          <pc:docMk/>
          <pc:sldMk cId="3635873917" sldId="1668"/>
        </pc:sldMkLst>
        <pc:spChg chg="mod">
          <ac:chgData name="Mike Maadarani" userId="3244f8e7-3bee-47e8-82e4-8beb7ac8db93" providerId="ADAL" clId="{22815B9C-64D0-4F38-9AB2-2A1645B6FAEC}" dt="2018-10-18T04:02:05.068" v="162" actId="20577"/>
          <ac:spMkLst>
            <pc:docMk/>
            <pc:sldMk cId="3635873917" sldId="1668"/>
            <ac:spMk id="10" creationId="{00000000-0000-0000-0000-000000000000}"/>
          </ac:spMkLst>
        </pc:spChg>
      </pc:sldChg>
      <pc:sldChg chg="modSp">
        <pc:chgData name="Mike Maadarani" userId="3244f8e7-3bee-47e8-82e4-8beb7ac8db93" providerId="ADAL" clId="{22815B9C-64D0-4F38-9AB2-2A1645B6FAEC}" dt="2018-10-18T04:03:20.560" v="171" actId="20577"/>
        <pc:sldMkLst>
          <pc:docMk/>
          <pc:sldMk cId="2689195355" sldId="1670"/>
        </pc:sldMkLst>
        <pc:spChg chg="mod">
          <ac:chgData name="Mike Maadarani" userId="3244f8e7-3bee-47e8-82e4-8beb7ac8db93" providerId="ADAL" clId="{22815B9C-64D0-4F38-9AB2-2A1645B6FAEC}" dt="2018-10-18T04:03:20.560" v="171" actId="20577"/>
          <ac:spMkLst>
            <pc:docMk/>
            <pc:sldMk cId="2689195355" sldId="1670"/>
            <ac:spMk id="7" creationId="{00000000-0000-0000-0000-000000000000}"/>
          </ac:spMkLst>
        </pc:spChg>
      </pc:sldChg>
      <pc:sldMasterChg chg="delSldLayout modSldLayout">
        <pc:chgData name="Mike Maadarani" userId="3244f8e7-3bee-47e8-82e4-8beb7ac8db93" providerId="ADAL" clId="{22815B9C-64D0-4F38-9AB2-2A1645B6FAEC}" dt="2018-10-18T04:00:47.186" v="146" actId="207"/>
        <pc:sldMasterMkLst>
          <pc:docMk/>
          <pc:sldMasterMk cId="1392151130" sldId="214748451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1D0CB2F-F0BF-435A-A27A-2EC15087F634}" type="datetime8">
              <a:rPr lang="en-US" smtClean="0">
                <a:latin typeface="Segoe UI" pitchFamily="34" charset="0"/>
              </a:rPr>
              <a:t>8/22/2021 12:08 AM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18B56EA-E28F-4F92-9F16-7A6F2501B303}" type="datetime8">
              <a:rPr lang="en-US" smtClean="0"/>
              <a:t>8/22/2021 12:08 AM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4008EB6-D09E-4580-8CD6-DDB14511944F}" type="slidenum">
              <a:rPr lang="en-US" smtClean="0"/>
              <a:t>1</a:t>
            </a:fld>
            <a:endParaRPr lang="en-US" dirty="0"/>
          </a:p>
        </p:txBody>
      </p:sp>
      <p:sp>
        <p:nvSpPr>
          <p:cNvPr id="5" name="Header Placeholder 4"/>
          <p:cNvSpPr>
            <a:spLocks noGrp="1"/>
          </p:cNvSpPr>
          <p:nvPr>
            <p:ph type="hdr" sz="quarter" idx="11"/>
          </p:nvPr>
        </p:nvSpPr>
        <p:spPr/>
        <p:txBody>
          <a:bodyPr/>
          <a:lstStyle/>
          <a:p>
            <a:r>
              <a:rPr lang="en-US"/>
              <a:t>Microsoft SharePoint Server 2013</a:t>
            </a:r>
            <a:endParaRPr lang="en-US" dirty="0"/>
          </a:p>
        </p:txBody>
      </p:sp>
      <p:sp>
        <p:nvSpPr>
          <p:cNvPr id="6" name="Footer Placeholder 5"/>
          <p:cNvSpPr>
            <a:spLocks noGrp="1"/>
          </p:cNvSpPr>
          <p:nvPr>
            <p:ph type="ftr" sz="quarter" idx="12"/>
          </p:nvPr>
        </p:nvSpPr>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9286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51337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1839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68814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34E39C7-B244-4AD1-BF37-284BD5427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2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Azure tools for building orchestration in the cloud</a:t>
            </a:r>
          </a:p>
          <a:p>
            <a:pPr marL="171450" indent="-171450">
              <a:buFont typeface="Arial" panose="020B0604020202020204" pitchFamily="34" charset="0"/>
              <a:buChar char="•"/>
            </a:pPr>
            <a:r>
              <a:rPr lang="en-US" dirty="0"/>
              <a:t>Orchestration is way to build a set of tasks, actions, and executing on them</a:t>
            </a:r>
          </a:p>
          <a:p>
            <a:pPr marL="171450" indent="-171450">
              <a:buFont typeface="Arial" panose="020B0604020202020204" pitchFamily="34" charset="0"/>
              <a:buChar char="•"/>
            </a:pPr>
            <a:r>
              <a:rPr lang="en-US" dirty="0"/>
              <a:t>A whole range of different thinks</a:t>
            </a:r>
          </a:p>
          <a:p>
            <a:pPr marL="171450" indent="-171450">
              <a:buFont typeface="Arial" panose="020B0604020202020204" pitchFamily="34" charset="0"/>
              <a:buChar char="•"/>
            </a:pPr>
            <a:r>
              <a:rPr lang="en-US" dirty="0"/>
              <a:t>Building apps, automating purchases</a:t>
            </a:r>
          </a:p>
          <a:p>
            <a:pPr marL="171450" indent="-171450">
              <a:buFont typeface="Arial" panose="020B0604020202020204" pitchFamily="34" charset="0"/>
              <a:buChar char="•"/>
            </a:pPr>
            <a:r>
              <a:rPr lang="en-US" dirty="0"/>
              <a:t>Run automation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653DB-B31F-428D-9506-C3E312885146}"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11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35075"/>
            <a:ext cx="5672138" cy="3190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8697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813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Build 2015</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 xmlns:a16="http://schemas.microsoft.com/office/drawing/2014/main" id="{44F1B753-0B53-4907-8192-6689F0A21C88}"/>
              </a:ext>
            </a:extLst>
          </p:cNvPr>
          <p:cNvSpPr>
            <a:spLocks noGrp="1"/>
          </p:cNvSpPr>
          <p:nvPr>
            <p:ph type="body" idx="1"/>
          </p:nvPr>
        </p:nvSpPr>
        <p:spPr/>
        <p:txBody>
          <a:bodyPr/>
          <a:lstStyle/>
          <a:p>
            <a:r>
              <a:rPr lang="en-US" dirty="0"/>
              <a:t>Differences between </a:t>
            </a:r>
            <a:r>
              <a:rPr lang="en-US" dirty="0" err="1"/>
              <a:t>LogicApp</a:t>
            </a:r>
            <a:r>
              <a:rPr lang="en-US" dirty="0"/>
              <a:t> and Flow. Very </a:t>
            </a:r>
            <a:r>
              <a:rPr lang="en-US" dirty="0" err="1"/>
              <a:t>very</a:t>
            </a:r>
            <a:r>
              <a:rPr lang="en-US" dirty="0"/>
              <a:t> similar; they are born from the same set of tools and services</a:t>
            </a:r>
          </a:p>
          <a:p>
            <a:r>
              <a:rPr lang="en-US" dirty="0"/>
              <a:t>The main differences are who they are targeted at</a:t>
            </a:r>
          </a:p>
          <a:p>
            <a:r>
              <a:rPr lang="en-US" dirty="0"/>
              <a:t>Flow </a:t>
            </a:r>
            <a:r>
              <a:rPr lang="en-US" dirty="0">
                <a:sym typeface="Wingdings" panose="05000000000000000000" pitchFamily="2" charset="2"/>
              </a:rPr>
              <a:t>users; Power Users; automating sending an email or process</a:t>
            </a:r>
          </a:p>
          <a:p>
            <a:r>
              <a:rPr lang="en-US" dirty="0" err="1">
                <a:sym typeface="Wingdings" panose="05000000000000000000" pitchFamily="2" charset="2"/>
              </a:rPr>
              <a:t>LogicApp</a:t>
            </a:r>
            <a:r>
              <a:rPr lang="en-US" dirty="0">
                <a:sym typeface="Wingdings" panose="05000000000000000000" pitchFamily="2" charset="2"/>
              </a:rPr>
              <a:t> building application or integration of different clouds and apps</a:t>
            </a:r>
          </a:p>
          <a:p>
            <a:endParaRPr lang="en-US" dirty="0"/>
          </a:p>
        </p:txBody>
      </p:sp>
    </p:spTree>
    <p:extLst>
      <p:ext uri="{BB962C8B-B14F-4D97-AF65-F5344CB8AC3E}">
        <p14:creationId xmlns:p14="http://schemas.microsoft.com/office/powerpoint/2010/main" val="818792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63802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8/22/2021</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51980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t>8/22/2021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23618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B192D058-1985-4467-845A-1C29607F2B73}" type="datetime1">
              <a:rPr lang="en-US" smtClean="0"/>
              <a:t>8/22/2021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43224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92634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8/22/2021 12:08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066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336847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Kopfzeilenplatzhalt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ußzeilenplatzhalt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umsplatzhalt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8/22/2021 12:08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Foliennummernplatzhalt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7281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249944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00" rtl="0" eaLnBrk="1" fontAlgn="auto" latinLnBrk="0" hangingPunct="1">
              <a:lnSpc>
                <a:spcPct val="100000"/>
              </a:lnSpc>
              <a:spcBef>
                <a:spcPts val="0"/>
              </a:spcBef>
              <a:spcAft>
                <a:spcPts val="0"/>
              </a:spcAft>
              <a:buClrTx/>
              <a:buSzTx/>
              <a:buFontTx/>
              <a:buNone/>
              <a:tabLst/>
              <a:defRPr/>
            </a:pPr>
            <a:fld id="{C7CB4754-E6B3-49E8-AEEE-D97351DB0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351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Build 2015</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755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8/22/2021 12:08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3228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Build 2015</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0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161787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34E39C7-B244-4AD1-BF37-284BD5427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326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8/22/2021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12209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2316936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51389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8/22/2021 12:08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414277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291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382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2023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Tech Summit FY17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8/22/2021 12:08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0267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00C77-98DD-41D6-BDE7-5E20B890E765}"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044623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00C77-98DD-41D6-BDE7-5E20B890E765}"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52892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42" y="295278"/>
            <a:ext cx="4310062" cy="3278187"/>
          </a:xfrm>
        </p:spPr>
        <p:txBody>
          <a:bodyPr/>
          <a:lstStyle/>
          <a:p>
            <a:r>
              <a:rPr lang="en-US"/>
              <a:t>Click to edit Master title style</a:t>
            </a:r>
          </a:p>
        </p:txBody>
      </p:sp>
      <p:sp>
        <p:nvSpPr>
          <p:cNvPr id="3" name="Rectangle 2"/>
          <p:cNvSpPr/>
          <p:nvPr userDrawn="1"/>
        </p:nvSpPr>
        <p:spPr bwMode="auto">
          <a:xfrm>
            <a:off x="4846638" y="5"/>
            <a:ext cx="7589836" cy="69945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50" tIns="146200" rIns="182750" bIns="146200" numCol="1" spcCol="0" rtlCol="0" fromWordArt="0" anchor="t" anchorCtr="0" forceAA="0" compatLnSpc="1">
            <a:prstTxWarp prst="textNoShape">
              <a:avLst/>
            </a:prstTxWarp>
            <a:noAutofit/>
          </a:bodyPr>
          <a:lstStyle/>
          <a:p>
            <a:pPr algn="ctr" defTabSz="931648" fontAlgn="base">
              <a:lnSpc>
                <a:spcPct val="90000"/>
              </a:lnSpc>
              <a:spcBef>
                <a:spcPct val="0"/>
              </a:spcBef>
              <a:spcAft>
                <a:spcPct val="0"/>
              </a:spcAft>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5474053"/>
      </p:ext>
    </p:extLst>
  </p:cSld>
  <p:clrMapOvr>
    <a:masterClrMapping/>
  </p:clrMapOvr>
  <p:transition>
    <p:fade/>
  </p:transition>
  <p:extLst mod="1">
    <p:ext uri="{DCECCB84-F9BA-43D5-87BE-67443E8EF086}">
      <p15:sldGuideLst xmlns:p15="http://schemas.microsoft.com/office/powerpoint/2012/main">
        <p15:guide id="1" pos="3917">
          <p15:clr>
            <a:srgbClr val="FBAE40"/>
          </p15:clr>
        </p15:guide>
        <p15:guide id="2" pos="334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368" y="0"/>
            <a:ext cx="11500630" cy="1398905"/>
          </a:xfrm>
        </p:spPr>
        <p:txBody>
          <a:bodyPr/>
          <a:lstStyle/>
          <a:p>
            <a:r>
              <a:rPr lang="en-US"/>
              <a:t>Click to edit Master title style</a:t>
            </a:r>
          </a:p>
        </p:txBody>
      </p:sp>
      <p:sp>
        <p:nvSpPr>
          <p:cNvPr id="3" name="Content Placeholder 2"/>
          <p:cNvSpPr>
            <a:spLocks noGrp="1"/>
          </p:cNvSpPr>
          <p:nvPr>
            <p:ph idx="1"/>
          </p:nvPr>
        </p:nvSpPr>
        <p:spPr>
          <a:xfrm>
            <a:off x="466368" y="1892840"/>
            <a:ext cx="5521795"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14713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7970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23542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342948"/>
      </p:ext>
    </p:extLst>
  </p:cSld>
  <p:clrMapOvr>
    <a:masterClrMapping/>
  </p:clrMapOvr>
  <p:transition>
    <p:fade/>
  </p:transition>
  <p:extLst mod="1">
    <p:ext uri="{DCECCB84-F9BA-43D5-87BE-67443E8EF086}">
      <p15:sldGuideLst xmlns:p15="http://schemas.microsoft.com/office/powerpoint/2012/main">
        <p15:guide id="4294967295" orient="horz" pos="1272">
          <p15:clr>
            <a:srgbClr val="5ACBF0"/>
          </p15:clr>
        </p15:guide>
        <p15:guide id="4294967295" orient="horz" pos="288">
          <p15:clr>
            <a:srgbClr val="5ACBF0"/>
          </p15:clr>
        </p15:guide>
        <p15:guide id="429496729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6952" y="0"/>
            <a:ext cx="6169523" cy="1499289"/>
          </a:xfrm>
        </p:spPr>
        <p:txBody>
          <a:bodyPr>
            <a:normAutofit/>
          </a:bodyPr>
          <a:lstStyle>
            <a:lvl1pPr algn="l">
              <a:defRPr sz="3672">
                <a:solidFill>
                  <a:schemeClr val="bg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7143010" y="1499289"/>
            <a:ext cx="5293465" cy="714481"/>
          </a:xfrm>
        </p:spPr>
        <p:txBody>
          <a:bodyPr>
            <a:normAutofit/>
          </a:bodyPr>
          <a:lstStyle>
            <a:lvl1pPr marL="0" indent="0" algn="l">
              <a:buNone/>
              <a:defRPr sz="2856">
                <a:solidFill>
                  <a:srgbClr val="FE8F14"/>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8386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7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2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56609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832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0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52413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a:t>Click to edit Master title style</a:t>
            </a:r>
          </a:p>
        </p:txBody>
      </p:sp>
    </p:spTree>
    <p:extLst>
      <p:ext uri="{BB962C8B-B14F-4D97-AF65-F5344CB8AC3E}">
        <p14:creationId xmlns:p14="http://schemas.microsoft.com/office/powerpoint/2010/main" val="27615708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Tree>
    <p:extLst>
      <p:ext uri="{BB962C8B-B14F-4D97-AF65-F5344CB8AC3E}">
        <p14:creationId xmlns:p14="http://schemas.microsoft.com/office/powerpoint/2010/main" val="166762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1824" y="233151"/>
            <a:ext cx="11192828" cy="807932"/>
          </a:xfrm>
        </p:spPr>
        <p:txBody>
          <a:bodyPr/>
          <a:lstStyle>
            <a:lvl1pPr>
              <a:defRPr>
                <a:solidFill>
                  <a:schemeClr val="accent1">
                    <a:lumMod val="75000"/>
                  </a:schemeClr>
                </a:solidFill>
              </a:defRPr>
            </a:lvl1pPr>
          </a:lstStyle>
          <a:p>
            <a:r>
              <a:rPr lang="en-US"/>
              <a:t>Click to edit Master title style</a:t>
            </a:r>
            <a:endParaRPr lang="en-CA" dirty="0"/>
          </a:p>
        </p:txBody>
      </p:sp>
      <p:sp>
        <p:nvSpPr>
          <p:cNvPr id="4" name="Content Placeholder 2"/>
          <p:cNvSpPr>
            <a:spLocks noGrp="1"/>
          </p:cNvSpPr>
          <p:nvPr>
            <p:ph idx="1"/>
          </p:nvPr>
        </p:nvSpPr>
        <p:spPr>
          <a:xfrm>
            <a:off x="621824" y="1165754"/>
            <a:ext cx="11200183" cy="1503040"/>
          </a:xfrm>
        </p:spPr>
        <p:txBody>
          <a:bodyPr/>
          <a:lstStyle>
            <a:lvl1pPr>
              <a:defRPr sz="2040"/>
            </a:lvl1pPr>
            <a:lvl2pPr marL="757735" indent="-291436">
              <a:buSzPct val="100000"/>
              <a:buFont typeface="Wingdings" panose="05000000000000000000" pitchFamily="2" charset="2"/>
              <a:buChar char="§"/>
              <a:defRPr sz="1836">
                <a:solidFill>
                  <a:schemeClr val="tx1">
                    <a:lumMod val="65000"/>
                    <a:lumOff val="35000"/>
                  </a:schemeClr>
                </a:solidFill>
              </a:defRPr>
            </a:lvl2pPr>
            <a:lvl3pPr marL="1165746" indent="-233149">
              <a:buSzPct val="100000"/>
              <a:buFont typeface="Wingdings" panose="05000000000000000000" pitchFamily="2" charset="2"/>
              <a:buChar char="§"/>
              <a:defRPr sz="1632">
                <a:solidFill>
                  <a:schemeClr val="tx1">
                    <a:lumMod val="65000"/>
                    <a:lumOff val="35000"/>
                  </a:schemeClr>
                </a:solidFill>
              </a:defRPr>
            </a:lvl3pPr>
            <a:lvl4pPr marL="1632044" indent="-233149">
              <a:buSzPct val="100000"/>
              <a:buFont typeface="Wingdings" panose="05000000000000000000" pitchFamily="2" charset="2"/>
              <a:buChar char="§"/>
              <a:defRPr sz="1428">
                <a:solidFill>
                  <a:schemeClr val="tx1">
                    <a:lumMod val="65000"/>
                    <a:lumOff val="35000"/>
                  </a:schemeClr>
                </a:solidFill>
              </a:defRPr>
            </a:lvl4pPr>
            <a:lvl5pPr marL="2098342" indent="-233149">
              <a:buSzPct val="100000"/>
              <a:buFont typeface="Wingdings" panose="05000000000000000000" pitchFamily="2" charset="2"/>
              <a:buChar char="§"/>
              <a:defRPr sz="1224">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txBox="1">
            <a:spLocks/>
          </p:cNvSpPr>
          <p:nvPr userDrawn="1"/>
        </p:nvSpPr>
        <p:spPr>
          <a:xfrm>
            <a:off x="518186" y="6482889"/>
            <a:ext cx="621824" cy="372394"/>
          </a:xfrm>
          <a:prstGeom prst="rect">
            <a:avLst/>
          </a:prstGeom>
        </p:spPr>
        <p:txBody>
          <a:bodyPr vert="horz" lIns="93260" tIns="46630" rIns="93260" bIns="46630" rtlCol="0" anchor="ctr"/>
          <a:lstStyle>
            <a:defPPr>
              <a:defRPr lang="en-US"/>
            </a:defPPr>
            <a:lvl1pPr marL="0" algn="r" defTabSz="914400" rtl="0" eaLnBrk="1" latinLnBrk="0" hangingPunct="1">
              <a:defRPr sz="1200" kern="1200">
                <a:solidFill>
                  <a:schemeClr val="tx1">
                    <a:tint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714A0B-6C90-43B6-94C2-276AC8446A7E}" type="slidenum">
              <a:rPr lang="en-US" sz="1224" smtClean="0"/>
              <a:pPr algn="l"/>
              <a:t>‹#›</a:t>
            </a:fld>
            <a:endParaRPr lang="en-US" sz="1224" dirty="0"/>
          </a:p>
        </p:txBody>
      </p:sp>
    </p:spTree>
    <p:extLst>
      <p:ext uri="{BB962C8B-B14F-4D97-AF65-F5344CB8AC3E}">
        <p14:creationId xmlns:p14="http://schemas.microsoft.com/office/powerpoint/2010/main" val="393177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6"/>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4059602932"/>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4" r:id="rId3"/>
    <p:sldLayoutId id="2147484488" r:id="rId4"/>
    <p:sldLayoutId id="2147484490" r:id="rId5"/>
    <p:sldLayoutId id="2147484615" r:id="rId6"/>
    <p:sldLayoutId id="2147484616" r:id="rId7"/>
    <p:sldLayoutId id="2147484617" r:id="rId8"/>
    <p:sldLayoutId id="2147484618" r:id="rId9"/>
    <p:sldLayoutId id="2147484619" r:id="rId10"/>
    <p:sldLayoutId id="2147484620" r:id="rId11"/>
    <p:sldLayoutId id="2147484623" r:id="rId12"/>
    <p:sldLayoutId id="2147484624" r:id="rId13"/>
    <p:sldLayoutId id="2147484625" r:id="rId1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azure.microsoft.com/en-us/services/bot-service/" TargetMode="External"/><Relationship Id="rId13" Type="http://schemas.openxmlformats.org/officeDocument/2006/relationships/image" Target="../media/image8.png"/><Relationship Id="rId3" Type="http://schemas.openxmlformats.org/officeDocument/2006/relationships/hyperlink" Target="https://azure.microsoft.com/en-us/services/cosmos-db/" TargetMode="External"/><Relationship Id="rId7" Type="http://schemas.openxmlformats.org/officeDocument/2006/relationships/image" Target="../media/image5.png"/><Relationship Id="rId12" Type="http://schemas.openxmlformats.org/officeDocument/2006/relationships/hyperlink" Target="https://azure.microsoft.com/en-us/services/event-grid/" TargetMode="External"/><Relationship Id="rId17" Type="http://schemas.openxmlformats.org/officeDocument/2006/relationships/image" Target="../media/image10.png"/><Relationship Id="rId2" Type="http://schemas.openxmlformats.org/officeDocument/2006/relationships/notesSlide" Target="../notesSlides/notesSlide13.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azure.microsoft.com/en-us/services/storage/?v=16.50" TargetMode="External"/><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9.png"/><Relationship Id="rId10" Type="http://schemas.openxmlformats.org/officeDocument/2006/relationships/hyperlink" Target="https://azure.microsoft.com/en-us/services/stream-analytics/"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azure.microsoft.com/en-us/services/active-director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6.xml"/><Relationship Id="rId16" Type="http://schemas.openxmlformats.org/officeDocument/2006/relationships/image" Target="../media/image39.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3.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emf"/><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image" Target="../media/image49.emf"/><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slideLayout" Target="../slideLayouts/slideLayout9.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7.emf"/><Relationship Id="rId5" Type="http://schemas.openxmlformats.org/officeDocument/2006/relationships/image" Target="../media/image66.png"/><Relationship Id="rId10" Type="http://schemas.openxmlformats.org/officeDocument/2006/relationships/image" Target="../media/image40.png"/><Relationship Id="rId4" Type="http://schemas.openxmlformats.org/officeDocument/2006/relationships/image" Target="../media/image65.emf"/><Relationship Id="rId9" Type="http://schemas.openxmlformats.org/officeDocument/2006/relationships/image" Target="../media/image7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16.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emf"/><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hyperlink" Target="https://azure.microsoft.com/en-us/services/active-directory/" TargetMode="External"/><Relationship Id="rId3" Type="http://schemas.openxmlformats.org/officeDocument/2006/relationships/hyperlink" Target="https://azure.microsoft.com/en-us/services/cosmos-db/" TargetMode="External"/><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azure.microsoft.com/en-us/services/stream-analytics/" TargetMode="External"/><Relationship Id="rId11" Type="http://schemas.openxmlformats.org/officeDocument/2006/relationships/image" Target="../media/image114.svg"/><Relationship Id="rId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4.pn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azure.microsoft.com/en-us/services/logic-app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azure.microsoft.com/en-us/services/automation/" TargetMode="External"/><Relationship Id="rId5" Type="http://schemas.openxmlformats.org/officeDocument/2006/relationships/hyperlink" Target="https://azure.microsoft.com/en-gb/services/event-grid/" TargetMode="External"/><Relationship Id="rId4" Type="http://schemas.openxmlformats.org/officeDocument/2006/relationships/hyperlink" Target="https://azure.microsoft.com/en-us/services/function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8014" y="0"/>
            <a:ext cx="7666892" cy="787791"/>
          </a:xfrm>
        </p:spPr>
        <p:txBody>
          <a:bodyPr>
            <a:normAutofit fontScale="90000"/>
          </a:bodyPr>
          <a:lstStyle/>
          <a:p>
            <a:r>
              <a:rPr lang="en-US" sz="3650" b="1" dirty="0"/>
              <a:t>Increase your Collaboration with Azure Automation</a:t>
            </a:r>
            <a:endParaRPr lang="en-US" dirty="0"/>
          </a:p>
        </p:txBody>
      </p:sp>
    </p:spTree>
    <p:extLst>
      <p:ext uri="{BB962C8B-B14F-4D97-AF65-F5344CB8AC3E}">
        <p14:creationId xmlns:p14="http://schemas.microsoft.com/office/powerpoint/2010/main" val="2907409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 xmlns:a16="http://schemas.microsoft.com/office/drawing/2014/main" id="{1E0635CD-F3E3-4131-B424-E0BC13FEDD78}"/>
              </a:ext>
            </a:extLst>
          </p:cNvPr>
          <p:cNvSpPr>
            <a:spLocks noGrp="1"/>
          </p:cNvSpPr>
          <p:nvPr>
            <p:ph type="title"/>
          </p:nvPr>
        </p:nvSpPr>
        <p:spPr>
          <a:xfrm>
            <a:off x="274639" y="295275"/>
            <a:ext cx="11889564" cy="917575"/>
          </a:xfrm>
        </p:spPr>
        <p:txBody>
          <a:bodyPr/>
          <a:lstStyle/>
          <a:p>
            <a:r>
              <a:rPr lang="en-US" dirty="0"/>
              <a:t>Serverless application platform components</a:t>
            </a:r>
          </a:p>
        </p:txBody>
      </p:sp>
      <p:grpSp>
        <p:nvGrpSpPr>
          <p:cNvPr id="58" name="Group 57">
            <a:extLst>
              <a:ext uri="{FF2B5EF4-FFF2-40B4-BE49-F238E27FC236}">
                <a16:creationId xmlns="" xmlns:a16="http://schemas.microsoft.com/office/drawing/2014/main" id="{67B06F05-FA45-49F3-AA24-9BE1F68D4831}"/>
              </a:ext>
            </a:extLst>
          </p:cNvPr>
          <p:cNvGrpSpPr/>
          <p:nvPr/>
        </p:nvGrpSpPr>
        <p:grpSpPr>
          <a:xfrm>
            <a:off x="4720327" y="2376923"/>
            <a:ext cx="2793757" cy="2011027"/>
            <a:chOff x="3436883" y="2389036"/>
            <a:chExt cx="2794153" cy="2011312"/>
          </a:xfrm>
        </p:grpSpPr>
        <p:sp>
          <p:nvSpPr>
            <p:cNvPr id="59" name="Rectangle 58">
              <a:extLst>
                <a:ext uri="{FF2B5EF4-FFF2-40B4-BE49-F238E27FC236}">
                  <a16:creationId xmlns="" xmlns:a16="http://schemas.microsoft.com/office/drawing/2014/main" id="{839DA220-10DF-4B7D-B50D-D4E123756C38}"/>
                </a:ext>
              </a:extLst>
            </p:cNvPr>
            <p:cNvSpPr/>
            <p:nvPr/>
          </p:nvSpPr>
          <p:spPr bwMode="auto">
            <a:xfrm>
              <a:off x="3436883"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Functions</a:t>
              </a:r>
            </a:p>
          </p:txBody>
        </p:sp>
        <p:sp>
          <p:nvSpPr>
            <p:cNvPr id="60" name="Rectangle 59">
              <a:extLst>
                <a:ext uri="{FF2B5EF4-FFF2-40B4-BE49-F238E27FC236}">
                  <a16:creationId xmlns="" xmlns:a16="http://schemas.microsoft.com/office/drawing/2014/main" id="{442227E4-A599-4F8C-BA9B-1DB446CF9154}"/>
                </a:ext>
              </a:extLst>
            </p:cNvPr>
            <p:cNvSpPr/>
            <p:nvPr/>
          </p:nvSpPr>
          <p:spPr bwMode="auto">
            <a:xfrm>
              <a:off x="3436883"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Execute your code based on events you specify</a:t>
              </a:r>
              <a:endPar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61" name="Group 60">
              <a:extLst>
                <a:ext uri="{FF2B5EF4-FFF2-40B4-BE49-F238E27FC236}">
                  <a16:creationId xmlns="" xmlns:a16="http://schemas.microsoft.com/office/drawing/2014/main" id="{B41A806A-32DB-4C54-A541-A7E7C048CCD3}"/>
                </a:ext>
              </a:extLst>
            </p:cNvPr>
            <p:cNvGrpSpPr/>
            <p:nvPr/>
          </p:nvGrpSpPr>
          <p:grpSpPr>
            <a:xfrm>
              <a:off x="3626039" y="2531117"/>
              <a:ext cx="481498" cy="321504"/>
              <a:chOff x="6795675" y="2984792"/>
              <a:chExt cx="651897" cy="435283"/>
            </a:xfrm>
            <a:solidFill>
              <a:schemeClr val="bg1"/>
            </a:solidFill>
          </p:grpSpPr>
          <p:sp>
            <p:nvSpPr>
              <p:cNvPr id="62" name="Freeform 18">
                <a:extLst>
                  <a:ext uri="{FF2B5EF4-FFF2-40B4-BE49-F238E27FC236}">
                    <a16:creationId xmlns="" xmlns:a16="http://schemas.microsoft.com/office/drawing/2014/main" id="{647D0F81-D96D-42AA-9826-D8F8EC32BFE7}"/>
                  </a:ext>
                </a:extLst>
              </p:cNvPr>
              <p:cNvSpPr>
                <a:spLocks noEditPoints="1"/>
              </p:cNvSpPr>
              <p:nvPr/>
            </p:nvSpPr>
            <p:spPr bwMode="auto">
              <a:xfrm>
                <a:off x="6989720" y="2984792"/>
                <a:ext cx="263807" cy="435283"/>
              </a:xfrm>
              <a:custGeom>
                <a:avLst/>
                <a:gdLst>
                  <a:gd name="T0" fmla="*/ 160 w 160"/>
                  <a:gd name="T1" fmla="*/ 82 h 264"/>
                  <a:gd name="T2" fmla="*/ 143 w 160"/>
                  <a:gd name="T3" fmla="*/ 82 h 264"/>
                  <a:gd name="T4" fmla="*/ 105 w 160"/>
                  <a:gd name="T5" fmla="*/ 82 h 264"/>
                  <a:gd name="T6" fmla="*/ 149 w 160"/>
                  <a:gd name="T7" fmla="*/ 0 h 264"/>
                  <a:gd name="T8" fmla="*/ 41 w 160"/>
                  <a:gd name="T9" fmla="*/ 0 h 264"/>
                  <a:gd name="T10" fmla="*/ 0 w 160"/>
                  <a:gd name="T11" fmla="*/ 136 h 264"/>
                  <a:gd name="T12" fmla="*/ 55 w 160"/>
                  <a:gd name="T13" fmla="*/ 136 h 264"/>
                  <a:gd name="T14" fmla="*/ 28 w 160"/>
                  <a:gd name="T15" fmla="*/ 264 h 264"/>
                  <a:gd name="T16" fmla="*/ 160 w 160"/>
                  <a:gd name="T17" fmla="*/ 82 h 264"/>
                  <a:gd name="T18" fmla="*/ 23 w 160"/>
                  <a:gd name="T19" fmla="*/ 120 h 264"/>
                  <a:gd name="T20" fmla="*/ 53 w 160"/>
                  <a:gd name="T21" fmla="*/ 17 h 264"/>
                  <a:gd name="T22" fmla="*/ 119 w 160"/>
                  <a:gd name="T23" fmla="*/ 17 h 264"/>
                  <a:gd name="T24" fmla="*/ 77 w 160"/>
                  <a:gd name="T25" fmla="*/ 99 h 264"/>
                  <a:gd name="T26" fmla="*/ 126 w 160"/>
                  <a:gd name="T27" fmla="*/ 99 h 264"/>
                  <a:gd name="T28" fmla="*/ 62 w 160"/>
                  <a:gd name="T29" fmla="*/ 189 h 264"/>
                  <a:gd name="T30" fmla="*/ 75 w 160"/>
                  <a:gd name="T31" fmla="*/ 120 h 264"/>
                  <a:gd name="T32" fmla="*/ 23 w 160"/>
                  <a:gd name="T33" fmla="*/ 1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64">
                    <a:moveTo>
                      <a:pt x="160" y="82"/>
                    </a:moveTo>
                    <a:lnTo>
                      <a:pt x="143" y="82"/>
                    </a:lnTo>
                    <a:lnTo>
                      <a:pt x="105" y="82"/>
                    </a:lnTo>
                    <a:lnTo>
                      <a:pt x="149" y="0"/>
                    </a:lnTo>
                    <a:lnTo>
                      <a:pt x="41" y="0"/>
                    </a:lnTo>
                    <a:lnTo>
                      <a:pt x="0" y="136"/>
                    </a:lnTo>
                    <a:lnTo>
                      <a:pt x="55" y="136"/>
                    </a:lnTo>
                    <a:lnTo>
                      <a:pt x="28" y="264"/>
                    </a:lnTo>
                    <a:lnTo>
                      <a:pt x="160" y="82"/>
                    </a:lnTo>
                    <a:close/>
                    <a:moveTo>
                      <a:pt x="23" y="120"/>
                    </a:moveTo>
                    <a:lnTo>
                      <a:pt x="53" y="17"/>
                    </a:lnTo>
                    <a:lnTo>
                      <a:pt x="119" y="17"/>
                    </a:lnTo>
                    <a:lnTo>
                      <a:pt x="77" y="99"/>
                    </a:lnTo>
                    <a:lnTo>
                      <a:pt x="126" y="99"/>
                    </a:lnTo>
                    <a:lnTo>
                      <a:pt x="62" y="189"/>
                    </a:lnTo>
                    <a:lnTo>
                      <a:pt x="75" y="120"/>
                    </a:lnTo>
                    <a:lnTo>
                      <a:pt x="23" y="120"/>
                    </a:lnTo>
                    <a:close/>
                  </a:path>
                </a:pathLst>
              </a:custGeom>
              <a:grpFill/>
              <a:ln>
                <a:noFill/>
              </a:ln>
            </p:spPr>
            <p:txBody>
              <a:bodyPr vert="horz" wrap="square" lIns="91401" tIns="45700" rIns="91401" bIns="45700" numCol="1" anchor="t" anchorCtr="0" compatLnSpc="1">
                <a:prstTxWarp prst="textNoShape">
                  <a:avLst/>
                </a:prstTxWarp>
              </a:bodyPr>
              <a:lstStyle/>
              <a:p>
                <a:pPr marL="0" marR="0" lvl="0" indent="0" algn="l"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nvGrpSpPr>
              <p:cNvPr id="63" name="Group 62">
                <a:extLst>
                  <a:ext uri="{FF2B5EF4-FFF2-40B4-BE49-F238E27FC236}">
                    <a16:creationId xmlns="" xmlns:a16="http://schemas.microsoft.com/office/drawing/2014/main" id="{FE954371-9113-4802-9782-734FFBF51F51}"/>
                  </a:ext>
                </a:extLst>
              </p:cNvPr>
              <p:cNvGrpSpPr/>
              <p:nvPr/>
            </p:nvGrpSpPr>
            <p:grpSpPr>
              <a:xfrm>
                <a:off x="6795675" y="3059346"/>
                <a:ext cx="141873" cy="271583"/>
                <a:chOff x="3016688" y="2176623"/>
                <a:chExt cx="166688" cy="319087"/>
              </a:xfrm>
              <a:grpFill/>
            </p:grpSpPr>
            <p:cxnSp>
              <p:nvCxnSpPr>
                <p:cNvPr id="67" name="Straight Connector 66">
                  <a:extLst>
                    <a:ext uri="{FF2B5EF4-FFF2-40B4-BE49-F238E27FC236}">
                      <a16:creationId xmlns="" xmlns:a16="http://schemas.microsoft.com/office/drawing/2014/main" id="{0E881B38-A22D-44A2-AC68-2E417AA0F249}"/>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E097B874-E8BE-4ABD-8950-77896E8439B4}"/>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 xmlns:a16="http://schemas.microsoft.com/office/drawing/2014/main" id="{5D2DFC27-65FA-4147-A3D6-1AED7A551D55}"/>
                  </a:ext>
                </a:extLst>
              </p:cNvPr>
              <p:cNvGrpSpPr/>
              <p:nvPr/>
            </p:nvGrpSpPr>
            <p:grpSpPr>
              <a:xfrm flipH="1">
                <a:off x="7305699" y="3059346"/>
                <a:ext cx="141873" cy="271583"/>
                <a:chOff x="3016688" y="2176623"/>
                <a:chExt cx="166688" cy="319087"/>
              </a:xfrm>
              <a:grpFill/>
            </p:grpSpPr>
            <p:cxnSp>
              <p:nvCxnSpPr>
                <p:cNvPr id="65" name="Straight Connector 64">
                  <a:extLst>
                    <a:ext uri="{FF2B5EF4-FFF2-40B4-BE49-F238E27FC236}">
                      <a16:creationId xmlns="" xmlns:a16="http://schemas.microsoft.com/office/drawing/2014/main" id="{E22C7AB7-9CAD-40AE-864F-9815974AEE34}"/>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059E06CF-47A5-477B-B7B3-53BE91A30599}"/>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878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 xmlns:a16="http://schemas.microsoft.com/office/drawing/2014/main" id="{1E0635CD-F3E3-4131-B424-E0BC13FEDD78}"/>
              </a:ext>
            </a:extLst>
          </p:cNvPr>
          <p:cNvSpPr>
            <a:spLocks noGrp="1"/>
          </p:cNvSpPr>
          <p:nvPr>
            <p:ph type="title"/>
          </p:nvPr>
        </p:nvSpPr>
        <p:spPr>
          <a:xfrm>
            <a:off x="274639" y="295275"/>
            <a:ext cx="11889564" cy="917575"/>
          </a:xfrm>
        </p:spPr>
        <p:txBody>
          <a:bodyPr/>
          <a:lstStyle/>
          <a:p>
            <a:r>
              <a:rPr lang="en-US" dirty="0"/>
              <a:t>Serverless application platform components</a:t>
            </a:r>
          </a:p>
        </p:txBody>
      </p:sp>
      <p:grpSp>
        <p:nvGrpSpPr>
          <p:cNvPr id="58" name="Group 57">
            <a:extLst>
              <a:ext uri="{FF2B5EF4-FFF2-40B4-BE49-F238E27FC236}">
                <a16:creationId xmlns="" xmlns:a16="http://schemas.microsoft.com/office/drawing/2014/main" id="{67B06F05-FA45-49F3-AA24-9BE1F68D4831}"/>
              </a:ext>
            </a:extLst>
          </p:cNvPr>
          <p:cNvGrpSpPr/>
          <p:nvPr/>
        </p:nvGrpSpPr>
        <p:grpSpPr>
          <a:xfrm>
            <a:off x="6167680" y="2354262"/>
            <a:ext cx="2793757" cy="2011027"/>
            <a:chOff x="3436883" y="2389036"/>
            <a:chExt cx="2794153" cy="2011312"/>
          </a:xfrm>
        </p:grpSpPr>
        <p:sp>
          <p:nvSpPr>
            <p:cNvPr id="59" name="Rectangle 58">
              <a:extLst>
                <a:ext uri="{FF2B5EF4-FFF2-40B4-BE49-F238E27FC236}">
                  <a16:creationId xmlns="" xmlns:a16="http://schemas.microsoft.com/office/drawing/2014/main" id="{839DA220-10DF-4B7D-B50D-D4E123756C38}"/>
                </a:ext>
              </a:extLst>
            </p:cNvPr>
            <p:cNvSpPr/>
            <p:nvPr/>
          </p:nvSpPr>
          <p:spPr bwMode="auto">
            <a:xfrm>
              <a:off x="3436883"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Functions</a:t>
              </a:r>
            </a:p>
          </p:txBody>
        </p:sp>
        <p:sp>
          <p:nvSpPr>
            <p:cNvPr id="60" name="Rectangle 59">
              <a:extLst>
                <a:ext uri="{FF2B5EF4-FFF2-40B4-BE49-F238E27FC236}">
                  <a16:creationId xmlns="" xmlns:a16="http://schemas.microsoft.com/office/drawing/2014/main" id="{442227E4-A599-4F8C-BA9B-1DB446CF9154}"/>
                </a:ext>
              </a:extLst>
            </p:cNvPr>
            <p:cNvSpPr/>
            <p:nvPr/>
          </p:nvSpPr>
          <p:spPr bwMode="auto">
            <a:xfrm>
              <a:off x="3436883"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Execute your code based on events you specify</a:t>
              </a:r>
              <a:endPar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61" name="Group 60">
              <a:extLst>
                <a:ext uri="{FF2B5EF4-FFF2-40B4-BE49-F238E27FC236}">
                  <a16:creationId xmlns="" xmlns:a16="http://schemas.microsoft.com/office/drawing/2014/main" id="{B41A806A-32DB-4C54-A541-A7E7C048CCD3}"/>
                </a:ext>
              </a:extLst>
            </p:cNvPr>
            <p:cNvGrpSpPr/>
            <p:nvPr/>
          </p:nvGrpSpPr>
          <p:grpSpPr>
            <a:xfrm>
              <a:off x="3626039" y="2531117"/>
              <a:ext cx="481498" cy="321504"/>
              <a:chOff x="6795675" y="2984792"/>
              <a:chExt cx="651897" cy="435283"/>
            </a:xfrm>
            <a:solidFill>
              <a:schemeClr val="bg1"/>
            </a:solidFill>
          </p:grpSpPr>
          <p:sp>
            <p:nvSpPr>
              <p:cNvPr id="62" name="Freeform 18">
                <a:extLst>
                  <a:ext uri="{FF2B5EF4-FFF2-40B4-BE49-F238E27FC236}">
                    <a16:creationId xmlns="" xmlns:a16="http://schemas.microsoft.com/office/drawing/2014/main" id="{647D0F81-D96D-42AA-9826-D8F8EC32BFE7}"/>
                  </a:ext>
                </a:extLst>
              </p:cNvPr>
              <p:cNvSpPr>
                <a:spLocks noEditPoints="1"/>
              </p:cNvSpPr>
              <p:nvPr/>
            </p:nvSpPr>
            <p:spPr bwMode="auto">
              <a:xfrm>
                <a:off x="6989720" y="2984792"/>
                <a:ext cx="263807" cy="435283"/>
              </a:xfrm>
              <a:custGeom>
                <a:avLst/>
                <a:gdLst>
                  <a:gd name="T0" fmla="*/ 160 w 160"/>
                  <a:gd name="T1" fmla="*/ 82 h 264"/>
                  <a:gd name="T2" fmla="*/ 143 w 160"/>
                  <a:gd name="T3" fmla="*/ 82 h 264"/>
                  <a:gd name="T4" fmla="*/ 105 w 160"/>
                  <a:gd name="T5" fmla="*/ 82 h 264"/>
                  <a:gd name="T6" fmla="*/ 149 w 160"/>
                  <a:gd name="T7" fmla="*/ 0 h 264"/>
                  <a:gd name="T8" fmla="*/ 41 w 160"/>
                  <a:gd name="T9" fmla="*/ 0 h 264"/>
                  <a:gd name="T10" fmla="*/ 0 w 160"/>
                  <a:gd name="T11" fmla="*/ 136 h 264"/>
                  <a:gd name="T12" fmla="*/ 55 w 160"/>
                  <a:gd name="T13" fmla="*/ 136 h 264"/>
                  <a:gd name="T14" fmla="*/ 28 w 160"/>
                  <a:gd name="T15" fmla="*/ 264 h 264"/>
                  <a:gd name="T16" fmla="*/ 160 w 160"/>
                  <a:gd name="T17" fmla="*/ 82 h 264"/>
                  <a:gd name="T18" fmla="*/ 23 w 160"/>
                  <a:gd name="T19" fmla="*/ 120 h 264"/>
                  <a:gd name="T20" fmla="*/ 53 w 160"/>
                  <a:gd name="T21" fmla="*/ 17 h 264"/>
                  <a:gd name="T22" fmla="*/ 119 w 160"/>
                  <a:gd name="T23" fmla="*/ 17 h 264"/>
                  <a:gd name="T24" fmla="*/ 77 w 160"/>
                  <a:gd name="T25" fmla="*/ 99 h 264"/>
                  <a:gd name="T26" fmla="*/ 126 w 160"/>
                  <a:gd name="T27" fmla="*/ 99 h 264"/>
                  <a:gd name="T28" fmla="*/ 62 w 160"/>
                  <a:gd name="T29" fmla="*/ 189 h 264"/>
                  <a:gd name="T30" fmla="*/ 75 w 160"/>
                  <a:gd name="T31" fmla="*/ 120 h 264"/>
                  <a:gd name="T32" fmla="*/ 23 w 160"/>
                  <a:gd name="T33" fmla="*/ 1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64">
                    <a:moveTo>
                      <a:pt x="160" y="82"/>
                    </a:moveTo>
                    <a:lnTo>
                      <a:pt x="143" y="82"/>
                    </a:lnTo>
                    <a:lnTo>
                      <a:pt x="105" y="82"/>
                    </a:lnTo>
                    <a:lnTo>
                      <a:pt x="149" y="0"/>
                    </a:lnTo>
                    <a:lnTo>
                      <a:pt x="41" y="0"/>
                    </a:lnTo>
                    <a:lnTo>
                      <a:pt x="0" y="136"/>
                    </a:lnTo>
                    <a:lnTo>
                      <a:pt x="55" y="136"/>
                    </a:lnTo>
                    <a:lnTo>
                      <a:pt x="28" y="264"/>
                    </a:lnTo>
                    <a:lnTo>
                      <a:pt x="160" y="82"/>
                    </a:lnTo>
                    <a:close/>
                    <a:moveTo>
                      <a:pt x="23" y="120"/>
                    </a:moveTo>
                    <a:lnTo>
                      <a:pt x="53" y="17"/>
                    </a:lnTo>
                    <a:lnTo>
                      <a:pt x="119" y="17"/>
                    </a:lnTo>
                    <a:lnTo>
                      <a:pt x="77" y="99"/>
                    </a:lnTo>
                    <a:lnTo>
                      <a:pt x="126" y="99"/>
                    </a:lnTo>
                    <a:lnTo>
                      <a:pt x="62" y="189"/>
                    </a:lnTo>
                    <a:lnTo>
                      <a:pt x="75" y="120"/>
                    </a:lnTo>
                    <a:lnTo>
                      <a:pt x="23" y="120"/>
                    </a:lnTo>
                    <a:close/>
                  </a:path>
                </a:pathLst>
              </a:custGeom>
              <a:grpFill/>
              <a:ln>
                <a:noFill/>
              </a:ln>
            </p:spPr>
            <p:txBody>
              <a:bodyPr vert="horz" wrap="square" lIns="91401" tIns="45700" rIns="91401" bIns="45700" numCol="1" anchor="t" anchorCtr="0" compatLnSpc="1">
                <a:prstTxWarp prst="textNoShape">
                  <a:avLst/>
                </a:prstTxWarp>
              </a:bodyPr>
              <a:lstStyle/>
              <a:p>
                <a:pPr marL="0" marR="0" lvl="0" indent="0" algn="l"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nvGrpSpPr>
              <p:cNvPr id="63" name="Group 62">
                <a:extLst>
                  <a:ext uri="{FF2B5EF4-FFF2-40B4-BE49-F238E27FC236}">
                    <a16:creationId xmlns="" xmlns:a16="http://schemas.microsoft.com/office/drawing/2014/main" id="{FE954371-9113-4802-9782-734FFBF51F51}"/>
                  </a:ext>
                </a:extLst>
              </p:cNvPr>
              <p:cNvGrpSpPr/>
              <p:nvPr/>
            </p:nvGrpSpPr>
            <p:grpSpPr>
              <a:xfrm>
                <a:off x="6795675" y="3059346"/>
                <a:ext cx="141873" cy="271583"/>
                <a:chOff x="3016688" y="2176623"/>
                <a:chExt cx="166688" cy="319087"/>
              </a:xfrm>
              <a:grpFill/>
            </p:grpSpPr>
            <p:cxnSp>
              <p:nvCxnSpPr>
                <p:cNvPr id="67" name="Straight Connector 66">
                  <a:extLst>
                    <a:ext uri="{FF2B5EF4-FFF2-40B4-BE49-F238E27FC236}">
                      <a16:creationId xmlns="" xmlns:a16="http://schemas.microsoft.com/office/drawing/2014/main" id="{0E881B38-A22D-44A2-AC68-2E417AA0F249}"/>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E097B874-E8BE-4ABD-8950-77896E8439B4}"/>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 xmlns:a16="http://schemas.microsoft.com/office/drawing/2014/main" id="{5D2DFC27-65FA-4147-A3D6-1AED7A551D55}"/>
                  </a:ext>
                </a:extLst>
              </p:cNvPr>
              <p:cNvGrpSpPr/>
              <p:nvPr/>
            </p:nvGrpSpPr>
            <p:grpSpPr>
              <a:xfrm flipH="1">
                <a:off x="7305699" y="3059346"/>
                <a:ext cx="141873" cy="271583"/>
                <a:chOff x="3016688" y="2176623"/>
                <a:chExt cx="166688" cy="319087"/>
              </a:xfrm>
              <a:grpFill/>
            </p:grpSpPr>
            <p:cxnSp>
              <p:nvCxnSpPr>
                <p:cNvPr id="65" name="Straight Connector 64">
                  <a:extLst>
                    <a:ext uri="{FF2B5EF4-FFF2-40B4-BE49-F238E27FC236}">
                      <a16:creationId xmlns="" xmlns:a16="http://schemas.microsoft.com/office/drawing/2014/main" id="{E22C7AB7-9CAD-40AE-864F-9815974AEE34}"/>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059E06CF-47A5-477B-B7B3-53BE91A30599}"/>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14" name="Group 13">
            <a:extLst>
              <a:ext uri="{FF2B5EF4-FFF2-40B4-BE49-F238E27FC236}">
                <a16:creationId xmlns="" xmlns:a16="http://schemas.microsoft.com/office/drawing/2014/main" id="{28255247-37E8-4918-8908-C0479F4F5EF2}"/>
              </a:ext>
            </a:extLst>
          </p:cNvPr>
          <p:cNvGrpSpPr/>
          <p:nvPr/>
        </p:nvGrpSpPr>
        <p:grpSpPr>
          <a:xfrm>
            <a:off x="3322637" y="2354262"/>
            <a:ext cx="2793757" cy="2011027"/>
            <a:chOff x="6265951" y="2389036"/>
            <a:chExt cx="2794153" cy="2011312"/>
          </a:xfrm>
        </p:grpSpPr>
        <p:sp>
          <p:nvSpPr>
            <p:cNvPr id="15" name="Rectangle 14">
              <a:extLst>
                <a:ext uri="{FF2B5EF4-FFF2-40B4-BE49-F238E27FC236}">
                  <a16:creationId xmlns="" xmlns:a16="http://schemas.microsoft.com/office/drawing/2014/main" id="{628B2790-566F-46DA-99A5-F70E112A2BAD}"/>
                </a:ext>
              </a:extLst>
            </p:cNvPr>
            <p:cNvSpPr/>
            <p:nvPr/>
          </p:nvSpPr>
          <p:spPr bwMode="auto">
            <a:xfrm>
              <a:off x="6265951"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Logic Apps</a:t>
              </a:r>
            </a:p>
          </p:txBody>
        </p:sp>
        <p:sp>
          <p:nvSpPr>
            <p:cNvPr id="16" name="Rectangle 15">
              <a:extLst>
                <a:ext uri="{FF2B5EF4-FFF2-40B4-BE49-F238E27FC236}">
                  <a16:creationId xmlns="" xmlns:a16="http://schemas.microsoft.com/office/drawing/2014/main" id="{3478E300-39AE-43DF-AC13-0EBF559718BC}"/>
                </a:ext>
              </a:extLst>
            </p:cNvPr>
            <p:cNvSpPr/>
            <p:nvPr/>
          </p:nvSpPr>
          <p:spPr bwMode="auto">
            <a:xfrm>
              <a:off x="6265951"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Design workflows and orchestrate processes</a:t>
              </a:r>
              <a:endPar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17" name="Group 16">
              <a:extLst>
                <a:ext uri="{FF2B5EF4-FFF2-40B4-BE49-F238E27FC236}">
                  <a16:creationId xmlns="" xmlns:a16="http://schemas.microsoft.com/office/drawing/2014/main" id="{E27219AF-100D-41F8-9B8E-31FB3C44734C}"/>
                </a:ext>
              </a:extLst>
            </p:cNvPr>
            <p:cNvGrpSpPr/>
            <p:nvPr/>
          </p:nvGrpSpPr>
          <p:grpSpPr>
            <a:xfrm>
              <a:off x="6478718" y="2558746"/>
              <a:ext cx="499172" cy="273354"/>
              <a:chOff x="7712710" y="2866532"/>
              <a:chExt cx="900970" cy="493385"/>
            </a:xfrm>
          </p:grpSpPr>
          <p:sp>
            <p:nvSpPr>
              <p:cNvPr id="18" name="Rectangle 17">
                <a:extLst>
                  <a:ext uri="{FF2B5EF4-FFF2-40B4-BE49-F238E27FC236}">
                    <a16:creationId xmlns="" xmlns:a16="http://schemas.microsoft.com/office/drawing/2014/main" id="{823CF74C-EAD6-4676-9C34-CABD3434C2F5}"/>
                  </a:ext>
                </a:extLst>
              </p:cNvPr>
              <p:cNvSpPr/>
              <p:nvPr/>
            </p:nvSpPr>
            <p:spPr bwMode="auto">
              <a:xfrm>
                <a:off x="8088848" y="2869853"/>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 xmlns:a16="http://schemas.microsoft.com/office/drawing/2014/main" id="{C6B3AC26-5FE7-443A-8AD4-3994667BF034}"/>
                  </a:ext>
                </a:extLst>
              </p:cNvPr>
              <p:cNvSpPr/>
              <p:nvPr/>
            </p:nvSpPr>
            <p:spPr bwMode="auto">
              <a:xfrm>
                <a:off x="8263038"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 xmlns:a16="http://schemas.microsoft.com/office/drawing/2014/main" id="{E1B17530-8D1D-46B1-8735-B98D870C0F06}"/>
                  </a:ext>
                </a:extLst>
              </p:cNvPr>
              <p:cNvSpPr/>
              <p:nvPr/>
            </p:nvSpPr>
            <p:spPr bwMode="auto">
              <a:xfrm>
                <a:off x="7912395"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Left Brace 20">
                <a:extLst>
                  <a:ext uri="{FF2B5EF4-FFF2-40B4-BE49-F238E27FC236}">
                    <a16:creationId xmlns="" xmlns:a16="http://schemas.microsoft.com/office/drawing/2014/main" id="{0A17944A-C42E-4009-BF2E-E76778FECE70}"/>
                  </a:ext>
                </a:extLst>
              </p:cNvPr>
              <p:cNvSpPr/>
              <p:nvPr/>
            </p:nvSpPr>
            <p:spPr>
              <a:xfrm rot="5400000">
                <a:off x="8069263" y="2936571"/>
                <a:ext cx="184907" cy="347471"/>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Left Brace 21">
                <a:extLst>
                  <a:ext uri="{FF2B5EF4-FFF2-40B4-BE49-F238E27FC236}">
                    <a16:creationId xmlns="" xmlns:a16="http://schemas.microsoft.com/office/drawing/2014/main" id="{69DAF3A8-3C63-4BE9-9C57-61DCBE0F1625}"/>
                  </a:ext>
                </a:extLst>
              </p:cNvPr>
              <p:cNvSpPr/>
              <p:nvPr/>
            </p:nvSpPr>
            <p:spPr>
              <a:xfrm rot="10800000">
                <a:off x="8469317"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 name="Left Brace 22">
                <a:extLst>
                  <a:ext uri="{FF2B5EF4-FFF2-40B4-BE49-F238E27FC236}">
                    <a16:creationId xmlns="" xmlns:a16="http://schemas.microsoft.com/office/drawing/2014/main" id="{23C4BBFE-6F39-4E47-B0ED-EF8CEC04A066}"/>
                  </a:ext>
                </a:extLst>
              </p:cNvPr>
              <p:cNvSpPr/>
              <p:nvPr/>
            </p:nvSpPr>
            <p:spPr>
              <a:xfrm rot="10800000" flipH="1">
                <a:off x="7712710"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36893188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7011C7-DC3B-4CAD-9486-A5B5BD5C421B}"/>
              </a:ext>
            </a:extLst>
          </p:cNvPr>
          <p:cNvSpPr>
            <a:spLocks noGrp="1"/>
          </p:cNvSpPr>
          <p:nvPr>
            <p:ph type="title"/>
          </p:nvPr>
        </p:nvSpPr>
        <p:spPr/>
        <p:txBody>
          <a:bodyPr/>
          <a:lstStyle/>
          <a:p>
            <a:r>
              <a:rPr lang="en-US" dirty="0"/>
              <a:t>Serverless application platform components</a:t>
            </a:r>
          </a:p>
        </p:txBody>
      </p:sp>
      <p:grpSp>
        <p:nvGrpSpPr>
          <p:cNvPr id="3" name="Group 2">
            <a:extLst>
              <a:ext uri="{FF2B5EF4-FFF2-40B4-BE49-F238E27FC236}">
                <a16:creationId xmlns="" xmlns:a16="http://schemas.microsoft.com/office/drawing/2014/main" id="{51CE55AA-DDF9-47D1-8E24-1E0880F1CAD4}"/>
              </a:ext>
            </a:extLst>
          </p:cNvPr>
          <p:cNvGrpSpPr/>
          <p:nvPr/>
        </p:nvGrpSpPr>
        <p:grpSpPr>
          <a:xfrm>
            <a:off x="4734126" y="2399490"/>
            <a:ext cx="2793757" cy="2011027"/>
            <a:chOff x="6265951" y="2389036"/>
            <a:chExt cx="2794153" cy="2011312"/>
          </a:xfrm>
        </p:grpSpPr>
        <p:sp>
          <p:nvSpPr>
            <p:cNvPr id="4" name="Rectangle 3">
              <a:extLst>
                <a:ext uri="{FF2B5EF4-FFF2-40B4-BE49-F238E27FC236}">
                  <a16:creationId xmlns="" xmlns:a16="http://schemas.microsoft.com/office/drawing/2014/main" id="{F287F9F6-7F15-4BC1-A084-C5448EC9F7B0}"/>
                </a:ext>
              </a:extLst>
            </p:cNvPr>
            <p:cNvSpPr/>
            <p:nvPr/>
          </p:nvSpPr>
          <p:spPr bwMode="auto">
            <a:xfrm>
              <a:off x="6265951"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Logic Apps</a:t>
              </a:r>
            </a:p>
          </p:txBody>
        </p:sp>
        <p:sp>
          <p:nvSpPr>
            <p:cNvPr id="5" name="Rectangle 4">
              <a:extLst>
                <a:ext uri="{FF2B5EF4-FFF2-40B4-BE49-F238E27FC236}">
                  <a16:creationId xmlns="" xmlns:a16="http://schemas.microsoft.com/office/drawing/2014/main" id="{6A239C19-C664-4B89-A500-BC8EE9B5121A}"/>
                </a:ext>
              </a:extLst>
            </p:cNvPr>
            <p:cNvSpPr/>
            <p:nvPr/>
          </p:nvSpPr>
          <p:spPr bwMode="auto">
            <a:xfrm>
              <a:off x="6265951"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Design workflows and orchestrate processes</a:t>
              </a:r>
              <a:endPar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6" name="Group 5">
              <a:extLst>
                <a:ext uri="{FF2B5EF4-FFF2-40B4-BE49-F238E27FC236}">
                  <a16:creationId xmlns="" xmlns:a16="http://schemas.microsoft.com/office/drawing/2014/main" id="{8E8F888A-08E6-440C-B8F3-110F0B287C53}"/>
                </a:ext>
              </a:extLst>
            </p:cNvPr>
            <p:cNvGrpSpPr/>
            <p:nvPr/>
          </p:nvGrpSpPr>
          <p:grpSpPr>
            <a:xfrm>
              <a:off x="6478718" y="2558746"/>
              <a:ext cx="499172" cy="273354"/>
              <a:chOff x="7712710" y="2866532"/>
              <a:chExt cx="900970" cy="493385"/>
            </a:xfrm>
          </p:grpSpPr>
          <p:sp>
            <p:nvSpPr>
              <p:cNvPr id="7" name="Rectangle 6">
                <a:extLst>
                  <a:ext uri="{FF2B5EF4-FFF2-40B4-BE49-F238E27FC236}">
                    <a16:creationId xmlns="" xmlns:a16="http://schemas.microsoft.com/office/drawing/2014/main" id="{839F3162-A3C8-4BA8-91EA-7EB4BAA2726C}"/>
                  </a:ext>
                </a:extLst>
              </p:cNvPr>
              <p:cNvSpPr/>
              <p:nvPr/>
            </p:nvSpPr>
            <p:spPr bwMode="auto">
              <a:xfrm>
                <a:off x="8088848" y="2869853"/>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 xmlns:a16="http://schemas.microsoft.com/office/drawing/2014/main" id="{56CC6AE4-1AEE-4E00-8BD3-DF39AE2DD2EF}"/>
                  </a:ext>
                </a:extLst>
              </p:cNvPr>
              <p:cNvSpPr/>
              <p:nvPr/>
            </p:nvSpPr>
            <p:spPr bwMode="auto">
              <a:xfrm>
                <a:off x="8263038"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 xmlns:a16="http://schemas.microsoft.com/office/drawing/2014/main" id="{CA4255C6-81F8-46DB-97DC-03E4A2CCFE6C}"/>
                  </a:ext>
                </a:extLst>
              </p:cNvPr>
              <p:cNvSpPr/>
              <p:nvPr/>
            </p:nvSpPr>
            <p:spPr bwMode="auto">
              <a:xfrm>
                <a:off x="7912395"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Left Brace 9">
                <a:extLst>
                  <a:ext uri="{FF2B5EF4-FFF2-40B4-BE49-F238E27FC236}">
                    <a16:creationId xmlns="" xmlns:a16="http://schemas.microsoft.com/office/drawing/2014/main" id="{CEE1E8AA-9576-4505-BEBE-23DB2A686E07}"/>
                  </a:ext>
                </a:extLst>
              </p:cNvPr>
              <p:cNvSpPr/>
              <p:nvPr/>
            </p:nvSpPr>
            <p:spPr>
              <a:xfrm rot="5400000">
                <a:off x="8069263" y="2936571"/>
                <a:ext cx="184907" cy="347471"/>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 name="Left Brace 10">
                <a:extLst>
                  <a:ext uri="{FF2B5EF4-FFF2-40B4-BE49-F238E27FC236}">
                    <a16:creationId xmlns="" xmlns:a16="http://schemas.microsoft.com/office/drawing/2014/main" id="{A5AEC3EB-4122-421D-A84D-33812C87DBC9}"/>
                  </a:ext>
                </a:extLst>
              </p:cNvPr>
              <p:cNvSpPr/>
              <p:nvPr/>
            </p:nvSpPr>
            <p:spPr>
              <a:xfrm rot="10800000">
                <a:off x="8469317"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 name="Left Brace 11">
                <a:extLst>
                  <a:ext uri="{FF2B5EF4-FFF2-40B4-BE49-F238E27FC236}">
                    <a16:creationId xmlns="" xmlns:a16="http://schemas.microsoft.com/office/drawing/2014/main" id="{8CCC9ACB-4C34-4FF6-9934-3116720DB428}"/>
                  </a:ext>
                </a:extLst>
              </p:cNvPr>
              <p:cNvSpPr/>
              <p:nvPr/>
            </p:nvSpPr>
            <p:spPr>
              <a:xfrm rot="10800000" flipH="1">
                <a:off x="7712710"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13" name="Group 12">
            <a:extLst>
              <a:ext uri="{FF2B5EF4-FFF2-40B4-BE49-F238E27FC236}">
                <a16:creationId xmlns="" xmlns:a16="http://schemas.microsoft.com/office/drawing/2014/main" id="{F32279AF-0AF3-4CC9-9C66-A83F31FE3AFE}"/>
              </a:ext>
            </a:extLst>
          </p:cNvPr>
          <p:cNvGrpSpPr/>
          <p:nvPr/>
        </p:nvGrpSpPr>
        <p:grpSpPr>
          <a:xfrm>
            <a:off x="1883189" y="2399490"/>
            <a:ext cx="2793757" cy="2011027"/>
            <a:chOff x="9093048" y="2389036"/>
            <a:chExt cx="2794153" cy="2011312"/>
          </a:xfrm>
        </p:grpSpPr>
        <p:sp>
          <p:nvSpPr>
            <p:cNvPr id="14" name="Rectangle 13">
              <a:extLst>
                <a:ext uri="{FF2B5EF4-FFF2-40B4-BE49-F238E27FC236}">
                  <a16:creationId xmlns="" xmlns:a16="http://schemas.microsoft.com/office/drawing/2014/main" id="{7ECE9270-9EF8-4FBE-8806-12EA7C9222CA}"/>
                </a:ext>
              </a:extLst>
            </p:cNvPr>
            <p:cNvSpPr/>
            <p:nvPr/>
          </p:nvSpPr>
          <p:spPr bwMode="auto">
            <a:xfrm>
              <a:off x="9093048"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Event Grid</a:t>
              </a:r>
            </a:p>
          </p:txBody>
        </p:sp>
        <p:sp>
          <p:nvSpPr>
            <p:cNvPr id="15" name="Rectangle 14">
              <a:extLst>
                <a:ext uri="{FF2B5EF4-FFF2-40B4-BE49-F238E27FC236}">
                  <a16:creationId xmlns="" xmlns:a16="http://schemas.microsoft.com/office/drawing/2014/main" id="{6494C3BF-E628-4F9E-9551-DA72B3D145AF}"/>
                </a:ext>
              </a:extLst>
            </p:cNvPr>
            <p:cNvSpPr/>
            <p:nvPr/>
          </p:nvSpPr>
          <p:spPr bwMode="auto">
            <a:xfrm>
              <a:off x="9093048"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Manage all events that can trigger code or logic</a:t>
              </a:r>
              <a:endPar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pic>
          <p:nvPicPr>
            <p:cNvPr id="16" name="Picture 14" descr="Image result for azure event grid">
              <a:extLst>
                <a:ext uri="{FF2B5EF4-FFF2-40B4-BE49-F238E27FC236}">
                  <a16:creationId xmlns="" xmlns:a16="http://schemas.microsoft.com/office/drawing/2014/main" id="{9145B429-F6DE-4935-A409-07E796327DA3}"/>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9188516" y="2520115"/>
              <a:ext cx="656699" cy="344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 xmlns:a16="http://schemas.microsoft.com/office/drawing/2014/main" id="{E6504155-E10D-4EAD-8A27-4B8AE0C61C1D}"/>
              </a:ext>
            </a:extLst>
          </p:cNvPr>
          <p:cNvGrpSpPr/>
          <p:nvPr/>
        </p:nvGrpSpPr>
        <p:grpSpPr>
          <a:xfrm>
            <a:off x="7585064" y="2399490"/>
            <a:ext cx="2793757" cy="2011027"/>
            <a:chOff x="3436883" y="2389036"/>
            <a:chExt cx="2794153" cy="2011312"/>
          </a:xfrm>
        </p:grpSpPr>
        <p:sp>
          <p:nvSpPr>
            <p:cNvPr id="18" name="Rectangle 17">
              <a:extLst>
                <a:ext uri="{FF2B5EF4-FFF2-40B4-BE49-F238E27FC236}">
                  <a16:creationId xmlns="" xmlns:a16="http://schemas.microsoft.com/office/drawing/2014/main" id="{91DE1214-68A8-447A-BE29-FD312D915C7B}"/>
                </a:ext>
              </a:extLst>
            </p:cNvPr>
            <p:cNvSpPr/>
            <p:nvPr/>
          </p:nvSpPr>
          <p:spPr bwMode="auto">
            <a:xfrm>
              <a:off x="3436883"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Functions</a:t>
              </a:r>
            </a:p>
          </p:txBody>
        </p:sp>
        <p:sp>
          <p:nvSpPr>
            <p:cNvPr id="19" name="Rectangle 18">
              <a:extLst>
                <a:ext uri="{FF2B5EF4-FFF2-40B4-BE49-F238E27FC236}">
                  <a16:creationId xmlns="" xmlns:a16="http://schemas.microsoft.com/office/drawing/2014/main" id="{BE59C1B8-AD30-4786-A114-B88892011849}"/>
                </a:ext>
              </a:extLst>
            </p:cNvPr>
            <p:cNvSpPr/>
            <p:nvPr/>
          </p:nvSpPr>
          <p:spPr bwMode="auto">
            <a:xfrm>
              <a:off x="3436883"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Execute your code based on events you specify</a:t>
              </a:r>
              <a:endParaRPr kumimoji="0" lang="en-US" sz="1599"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20" name="Group 19">
              <a:extLst>
                <a:ext uri="{FF2B5EF4-FFF2-40B4-BE49-F238E27FC236}">
                  <a16:creationId xmlns="" xmlns:a16="http://schemas.microsoft.com/office/drawing/2014/main" id="{F7B88FC4-006B-4946-B1CB-4B02A28B5B13}"/>
                </a:ext>
              </a:extLst>
            </p:cNvPr>
            <p:cNvGrpSpPr/>
            <p:nvPr/>
          </p:nvGrpSpPr>
          <p:grpSpPr>
            <a:xfrm>
              <a:off x="3626039" y="2531117"/>
              <a:ext cx="481498" cy="321504"/>
              <a:chOff x="6795675" y="2984792"/>
              <a:chExt cx="651897" cy="435283"/>
            </a:xfrm>
            <a:solidFill>
              <a:schemeClr val="bg1"/>
            </a:solidFill>
          </p:grpSpPr>
          <p:sp>
            <p:nvSpPr>
              <p:cNvPr id="21" name="Freeform 18">
                <a:extLst>
                  <a:ext uri="{FF2B5EF4-FFF2-40B4-BE49-F238E27FC236}">
                    <a16:creationId xmlns="" xmlns:a16="http://schemas.microsoft.com/office/drawing/2014/main" id="{42D2EE24-2592-4DEF-B6F1-8752AB9D0AE8}"/>
                  </a:ext>
                </a:extLst>
              </p:cNvPr>
              <p:cNvSpPr>
                <a:spLocks noEditPoints="1"/>
              </p:cNvSpPr>
              <p:nvPr/>
            </p:nvSpPr>
            <p:spPr bwMode="auto">
              <a:xfrm>
                <a:off x="6989720" y="2984792"/>
                <a:ext cx="263807" cy="435283"/>
              </a:xfrm>
              <a:custGeom>
                <a:avLst/>
                <a:gdLst>
                  <a:gd name="T0" fmla="*/ 160 w 160"/>
                  <a:gd name="T1" fmla="*/ 82 h 264"/>
                  <a:gd name="T2" fmla="*/ 143 w 160"/>
                  <a:gd name="T3" fmla="*/ 82 h 264"/>
                  <a:gd name="T4" fmla="*/ 105 w 160"/>
                  <a:gd name="T5" fmla="*/ 82 h 264"/>
                  <a:gd name="T6" fmla="*/ 149 w 160"/>
                  <a:gd name="T7" fmla="*/ 0 h 264"/>
                  <a:gd name="T8" fmla="*/ 41 w 160"/>
                  <a:gd name="T9" fmla="*/ 0 h 264"/>
                  <a:gd name="T10" fmla="*/ 0 w 160"/>
                  <a:gd name="T11" fmla="*/ 136 h 264"/>
                  <a:gd name="T12" fmla="*/ 55 w 160"/>
                  <a:gd name="T13" fmla="*/ 136 h 264"/>
                  <a:gd name="T14" fmla="*/ 28 w 160"/>
                  <a:gd name="T15" fmla="*/ 264 h 264"/>
                  <a:gd name="T16" fmla="*/ 160 w 160"/>
                  <a:gd name="T17" fmla="*/ 82 h 264"/>
                  <a:gd name="T18" fmla="*/ 23 w 160"/>
                  <a:gd name="T19" fmla="*/ 120 h 264"/>
                  <a:gd name="T20" fmla="*/ 53 w 160"/>
                  <a:gd name="T21" fmla="*/ 17 h 264"/>
                  <a:gd name="T22" fmla="*/ 119 w 160"/>
                  <a:gd name="T23" fmla="*/ 17 h 264"/>
                  <a:gd name="T24" fmla="*/ 77 w 160"/>
                  <a:gd name="T25" fmla="*/ 99 h 264"/>
                  <a:gd name="T26" fmla="*/ 126 w 160"/>
                  <a:gd name="T27" fmla="*/ 99 h 264"/>
                  <a:gd name="T28" fmla="*/ 62 w 160"/>
                  <a:gd name="T29" fmla="*/ 189 h 264"/>
                  <a:gd name="T30" fmla="*/ 75 w 160"/>
                  <a:gd name="T31" fmla="*/ 120 h 264"/>
                  <a:gd name="T32" fmla="*/ 23 w 160"/>
                  <a:gd name="T33" fmla="*/ 1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64">
                    <a:moveTo>
                      <a:pt x="160" y="82"/>
                    </a:moveTo>
                    <a:lnTo>
                      <a:pt x="143" y="82"/>
                    </a:lnTo>
                    <a:lnTo>
                      <a:pt x="105" y="82"/>
                    </a:lnTo>
                    <a:lnTo>
                      <a:pt x="149" y="0"/>
                    </a:lnTo>
                    <a:lnTo>
                      <a:pt x="41" y="0"/>
                    </a:lnTo>
                    <a:lnTo>
                      <a:pt x="0" y="136"/>
                    </a:lnTo>
                    <a:lnTo>
                      <a:pt x="55" y="136"/>
                    </a:lnTo>
                    <a:lnTo>
                      <a:pt x="28" y="264"/>
                    </a:lnTo>
                    <a:lnTo>
                      <a:pt x="160" y="82"/>
                    </a:lnTo>
                    <a:close/>
                    <a:moveTo>
                      <a:pt x="23" y="120"/>
                    </a:moveTo>
                    <a:lnTo>
                      <a:pt x="53" y="17"/>
                    </a:lnTo>
                    <a:lnTo>
                      <a:pt x="119" y="17"/>
                    </a:lnTo>
                    <a:lnTo>
                      <a:pt x="77" y="99"/>
                    </a:lnTo>
                    <a:lnTo>
                      <a:pt x="126" y="99"/>
                    </a:lnTo>
                    <a:lnTo>
                      <a:pt x="62" y="189"/>
                    </a:lnTo>
                    <a:lnTo>
                      <a:pt x="75" y="120"/>
                    </a:lnTo>
                    <a:lnTo>
                      <a:pt x="23" y="120"/>
                    </a:lnTo>
                    <a:close/>
                  </a:path>
                </a:pathLst>
              </a:custGeom>
              <a:grpFill/>
              <a:ln>
                <a:noFill/>
              </a:ln>
            </p:spPr>
            <p:txBody>
              <a:bodyPr vert="horz" wrap="square" lIns="91401" tIns="45700" rIns="91401" bIns="45700" numCol="1" anchor="t" anchorCtr="0" compatLnSpc="1">
                <a:prstTxWarp prst="textNoShape">
                  <a:avLst/>
                </a:prstTxWarp>
              </a:bodyPr>
              <a:lstStyle/>
              <a:p>
                <a:pPr marL="0" marR="0" lvl="0" indent="0" algn="l"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nvGrpSpPr>
              <p:cNvPr id="22" name="Group 21">
                <a:extLst>
                  <a:ext uri="{FF2B5EF4-FFF2-40B4-BE49-F238E27FC236}">
                    <a16:creationId xmlns="" xmlns:a16="http://schemas.microsoft.com/office/drawing/2014/main" id="{A8BF087D-225F-4EAB-9993-807D0911FBAB}"/>
                  </a:ext>
                </a:extLst>
              </p:cNvPr>
              <p:cNvGrpSpPr/>
              <p:nvPr/>
            </p:nvGrpSpPr>
            <p:grpSpPr>
              <a:xfrm>
                <a:off x="6795675" y="3059346"/>
                <a:ext cx="141873" cy="271583"/>
                <a:chOff x="3016688" y="2176623"/>
                <a:chExt cx="166688" cy="319087"/>
              </a:xfrm>
              <a:grpFill/>
            </p:grpSpPr>
            <p:cxnSp>
              <p:nvCxnSpPr>
                <p:cNvPr id="26" name="Straight Connector 25">
                  <a:extLst>
                    <a:ext uri="{FF2B5EF4-FFF2-40B4-BE49-F238E27FC236}">
                      <a16:creationId xmlns="" xmlns:a16="http://schemas.microsoft.com/office/drawing/2014/main" id="{57BBF543-11FE-4B78-9333-C6D9F766F534}"/>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232D600-E891-4FFF-A75A-8D0F28DA86E3}"/>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 xmlns:a16="http://schemas.microsoft.com/office/drawing/2014/main" id="{CC50AFDD-DA7D-4713-A125-5E6B1BC8979F}"/>
                  </a:ext>
                </a:extLst>
              </p:cNvPr>
              <p:cNvGrpSpPr/>
              <p:nvPr/>
            </p:nvGrpSpPr>
            <p:grpSpPr>
              <a:xfrm flipH="1">
                <a:off x="7305699" y="3059346"/>
                <a:ext cx="141873" cy="271583"/>
                <a:chOff x="3016688" y="2176623"/>
                <a:chExt cx="166688" cy="319087"/>
              </a:xfrm>
              <a:grpFill/>
            </p:grpSpPr>
            <p:cxnSp>
              <p:nvCxnSpPr>
                <p:cNvPr id="24" name="Straight Connector 23">
                  <a:extLst>
                    <a:ext uri="{FF2B5EF4-FFF2-40B4-BE49-F238E27FC236}">
                      <a16:creationId xmlns="" xmlns:a16="http://schemas.microsoft.com/office/drawing/2014/main" id="{4672C92C-AAE4-4E7B-9775-EC6691D6C5D4}"/>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016FBFF-B4DD-4BE9-8147-53DAF9376BF7}"/>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5607773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Serverless application platform components</a:t>
            </a:r>
          </a:p>
        </p:txBody>
      </p:sp>
      <p:sp>
        <p:nvSpPr>
          <p:cNvPr id="16" name="Rectangle 15"/>
          <p:cNvSpPr/>
          <p:nvPr/>
        </p:nvSpPr>
        <p:spPr bwMode="auto">
          <a:xfrm>
            <a:off x="3340094" y="1582329"/>
            <a:ext cx="8638363" cy="4789034"/>
          </a:xfrm>
          <a:prstGeom prst="rect">
            <a:avLst/>
          </a:prstGeom>
          <a:solidFill>
            <a:schemeClr val="bg1"/>
          </a:solidFill>
          <a:ln w="28575">
            <a:solidFill>
              <a:srgbClr val="56609E"/>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274281" rIns="182828"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Platform</a:t>
            </a:r>
          </a:p>
        </p:txBody>
      </p:sp>
      <p:grpSp>
        <p:nvGrpSpPr>
          <p:cNvPr id="35" name="Group 34">
            <a:extLst>
              <a:ext uri="{FF2B5EF4-FFF2-40B4-BE49-F238E27FC236}">
                <a16:creationId xmlns="" xmlns:a16="http://schemas.microsoft.com/office/drawing/2014/main" id="{F2BEE939-F3F7-49E1-AD07-CED5DA36444D}"/>
              </a:ext>
            </a:extLst>
          </p:cNvPr>
          <p:cNvGrpSpPr/>
          <p:nvPr/>
        </p:nvGrpSpPr>
        <p:grpSpPr>
          <a:xfrm>
            <a:off x="3436883" y="2389036"/>
            <a:ext cx="2794153" cy="2011312"/>
            <a:chOff x="3436883" y="2389036"/>
            <a:chExt cx="2794153" cy="2011312"/>
          </a:xfrm>
        </p:grpSpPr>
        <p:sp>
          <p:nvSpPr>
            <p:cNvPr id="5" name="Rectangle 4"/>
            <p:cNvSpPr/>
            <p:nvPr/>
          </p:nvSpPr>
          <p:spPr bwMode="auto">
            <a:xfrm>
              <a:off x="3436883"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3" tIns="149217" rIns="186521" bIns="149217" numCol="1" spcCol="0" rtlCol="0" fromWordArt="0" anchor="ctr" anchorCtr="0" forceAA="0" compatLnSpc="1">
              <a:prstTxWarp prst="textNoShape">
                <a:avLst/>
              </a:prstTxWarp>
              <a:noAutofit/>
            </a:bodyPr>
            <a:lstStyle/>
            <a:p>
              <a:pPr marL="0" marR="0" lvl="0" indent="0" algn="l" defTabSz="951039"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Functions</a:t>
              </a:r>
            </a:p>
          </p:txBody>
        </p:sp>
        <p:sp>
          <p:nvSpPr>
            <p:cNvPr id="59" name="Rectangle 58"/>
            <p:cNvSpPr/>
            <p:nvPr/>
          </p:nvSpPr>
          <p:spPr bwMode="auto">
            <a:xfrm>
              <a:off x="3436883"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Developer productivity</a:t>
              </a:r>
              <a:endPar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Triggers and Bindings</a:t>
              </a:r>
              <a:endPar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Flexible deployment options</a:t>
              </a:r>
              <a:endPar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22" name="Group 21"/>
            <p:cNvGrpSpPr/>
            <p:nvPr/>
          </p:nvGrpSpPr>
          <p:grpSpPr>
            <a:xfrm>
              <a:off x="3626039" y="2531117"/>
              <a:ext cx="481498" cy="321504"/>
              <a:chOff x="6795675" y="2984792"/>
              <a:chExt cx="651897" cy="435283"/>
            </a:xfrm>
            <a:solidFill>
              <a:schemeClr val="bg1"/>
            </a:solidFill>
          </p:grpSpPr>
          <p:sp>
            <p:nvSpPr>
              <p:cNvPr id="37" name="Freeform 18"/>
              <p:cNvSpPr>
                <a:spLocks noEditPoints="1"/>
              </p:cNvSpPr>
              <p:nvPr/>
            </p:nvSpPr>
            <p:spPr bwMode="auto">
              <a:xfrm>
                <a:off x="6989720" y="2984792"/>
                <a:ext cx="263807" cy="435283"/>
              </a:xfrm>
              <a:custGeom>
                <a:avLst/>
                <a:gdLst>
                  <a:gd name="T0" fmla="*/ 160 w 160"/>
                  <a:gd name="T1" fmla="*/ 82 h 264"/>
                  <a:gd name="T2" fmla="*/ 143 w 160"/>
                  <a:gd name="T3" fmla="*/ 82 h 264"/>
                  <a:gd name="T4" fmla="*/ 105 w 160"/>
                  <a:gd name="T5" fmla="*/ 82 h 264"/>
                  <a:gd name="T6" fmla="*/ 149 w 160"/>
                  <a:gd name="T7" fmla="*/ 0 h 264"/>
                  <a:gd name="T8" fmla="*/ 41 w 160"/>
                  <a:gd name="T9" fmla="*/ 0 h 264"/>
                  <a:gd name="T10" fmla="*/ 0 w 160"/>
                  <a:gd name="T11" fmla="*/ 136 h 264"/>
                  <a:gd name="T12" fmla="*/ 55 w 160"/>
                  <a:gd name="T13" fmla="*/ 136 h 264"/>
                  <a:gd name="T14" fmla="*/ 28 w 160"/>
                  <a:gd name="T15" fmla="*/ 264 h 264"/>
                  <a:gd name="T16" fmla="*/ 160 w 160"/>
                  <a:gd name="T17" fmla="*/ 82 h 264"/>
                  <a:gd name="T18" fmla="*/ 23 w 160"/>
                  <a:gd name="T19" fmla="*/ 120 h 264"/>
                  <a:gd name="T20" fmla="*/ 53 w 160"/>
                  <a:gd name="T21" fmla="*/ 17 h 264"/>
                  <a:gd name="T22" fmla="*/ 119 w 160"/>
                  <a:gd name="T23" fmla="*/ 17 h 264"/>
                  <a:gd name="T24" fmla="*/ 77 w 160"/>
                  <a:gd name="T25" fmla="*/ 99 h 264"/>
                  <a:gd name="T26" fmla="*/ 126 w 160"/>
                  <a:gd name="T27" fmla="*/ 99 h 264"/>
                  <a:gd name="T28" fmla="*/ 62 w 160"/>
                  <a:gd name="T29" fmla="*/ 189 h 264"/>
                  <a:gd name="T30" fmla="*/ 75 w 160"/>
                  <a:gd name="T31" fmla="*/ 120 h 264"/>
                  <a:gd name="T32" fmla="*/ 23 w 160"/>
                  <a:gd name="T33" fmla="*/ 1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64">
                    <a:moveTo>
                      <a:pt x="160" y="82"/>
                    </a:moveTo>
                    <a:lnTo>
                      <a:pt x="143" y="82"/>
                    </a:lnTo>
                    <a:lnTo>
                      <a:pt x="105" y="82"/>
                    </a:lnTo>
                    <a:lnTo>
                      <a:pt x="149" y="0"/>
                    </a:lnTo>
                    <a:lnTo>
                      <a:pt x="41" y="0"/>
                    </a:lnTo>
                    <a:lnTo>
                      <a:pt x="0" y="136"/>
                    </a:lnTo>
                    <a:lnTo>
                      <a:pt x="55" y="136"/>
                    </a:lnTo>
                    <a:lnTo>
                      <a:pt x="28" y="264"/>
                    </a:lnTo>
                    <a:lnTo>
                      <a:pt x="160" y="82"/>
                    </a:lnTo>
                    <a:close/>
                    <a:moveTo>
                      <a:pt x="23" y="120"/>
                    </a:moveTo>
                    <a:lnTo>
                      <a:pt x="53" y="17"/>
                    </a:lnTo>
                    <a:lnTo>
                      <a:pt x="119" y="17"/>
                    </a:lnTo>
                    <a:lnTo>
                      <a:pt x="77" y="99"/>
                    </a:lnTo>
                    <a:lnTo>
                      <a:pt x="126" y="99"/>
                    </a:lnTo>
                    <a:lnTo>
                      <a:pt x="62" y="189"/>
                    </a:lnTo>
                    <a:lnTo>
                      <a:pt x="75" y="120"/>
                    </a:lnTo>
                    <a:lnTo>
                      <a:pt x="23" y="120"/>
                    </a:lnTo>
                    <a:close/>
                  </a:path>
                </a:pathLst>
              </a:custGeom>
              <a:grpFill/>
              <a:ln>
                <a:noFill/>
              </a:ln>
            </p:spPr>
            <p:txBody>
              <a:bodyPr vert="horz" wrap="square" lIns="91414" tIns="45706" rIns="91414" bIns="45706" numCol="1" anchor="t" anchorCtr="0" compatLnSpc="1">
                <a:prstTxWarp prst="textNoShape">
                  <a:avLst/>
                </a:prstTxWarp>
              </a:bodyPr>
              <a:lstStyle/>
              <a:p>
                <a:pPr marL="0" marR="0" lvl="0" indent="0" algn="l" defTabSz="932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nvGrpSpPr>
              <p:cNvPr id="15" name="Group 14"/>
              <p:cNvGrpSpPr/>
              <p:nvPr/>
            </p:nvGrpSpPr>
            <p:grpSpPr>
              <a:xfrm>
                <a:off x="6795675" y="3059346"/>
                <a:ext cx="141873" cy="271583"/>
                <a:chOff x="3016688" y="2176623"/>
                <a:chExt cx="166688" cy="319087"/>
              </a:xfrm>
              <a:grpFill/>
            </p:grpSpPr>
            <p:cxnSp>
              <p:nvCxnSpPr>
                <p:cNvPr id="11" name="Straight Connector 10"/>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flipH="1">
                <a:off x="7305699" y="3059346"/>
                <a:ext cx="141873" cy="271583"/>
                <a:chOff x="3016688" y="2176623"/>
                <a:chExt cx="166688" cy="319087"/>
              </a:xfrm>
              <a:grpFill/>
            </p:grpSpPr>
            <p:cxnSp>
              <p:nvCxnSpPr>
                <p:cNvPr id="64" name="Straight Connector 63"/>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36" name="Group 35">
            <a:extLst>
              <a:ext uri="{FF2B5EF4-FFF2-40B4-BE49-F238E27FC236}">
                <a16:creationId xmlns="" xmlns:a16="http://schemas.microsoft.com/office/drawing/2014/main" id="{175652AA-13F9-4707-A9C6-B55726FC4687}"/>
              </a:ext>
            </a:extLst>
          </p:cNvPr>
          <p:cNvGrpSpPr/>
          <p:nvPr/>
        </p:nvGrpSpPr>
        <p:grpSpPr>
          <a:xfrm>
            <a:off x="6265951" y="2389036"/>
            <a:ext cx="2794153" cy="2011312"/>
            <a:chOff x="6265951" y="2389036"/>
            <a:chExt cx="2794153" cy="2011312"/>
          </a:xfrm>
        </p:grpSpPr>
        <p:sp>
          <p:nvSpPr>
            <p:cNvPr id="58" name="Rectangle 57"/>
            <p:cNvSpPr/>
            <p:nvPr/>
          </p:nvSpPr>
          <p:spPr bwMode="auto">
            <a:xfrm>
              <a:off x="6265951"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3" tIns="149217" rIns="186521" bIns="149217" numCol="1" spcCol="0" rtlCol="0" fromWordArt="0" anchor="ctr" anchorCtr="0" forceAA="0" compatLnSpc="1">
              <a:prstTxWarp prst="textNoShape">
                <a:avLst/>
              </a:prstTxWarp>
              <a:noAutofit/>
            </a:bodyPr>
            <a:lstStyle/>
            <a:p>
              <a:pPr marL="0" marR="0" lvl="0" indent="0" algn="l" defTabSz="951039"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Logic Apps</a:t>
              </a:r>
            </a:p>
          </p:txBody>
        </p:sp>
        <p:sp>
          <p:nvSpPr>
            <p:cNvPr id="66" name="Rectangle 65"/>
            <p:cNvSpPr/>
            <p:nvPr/>
          </p:nvSpPr>
          <p:spPr bwMode="auto">
            <a:xfrm>
              <a:off x="6265951"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Visual designer</a:t>
              </a:r>
              <a:endPar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170+ connectors</a:t>
              </a:r>
              <a:endPar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Functions orchestration</a:t>
              </a:r>
              <a:endPar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endParaRPr>
            </a:p>
          </p:txBody>
        </p:sp>
        <p:grpSp>
          <p:nvGrpSpPr>
            <p:cNvPr id="21" name="Group 20"/>
            <p:cNvGrpSpPr/>
            <p:nvPr/>
          </p:nvGrpSpPr>
          <p:grpSpPr>
            <a:xfrm>
              <a:off x="6478718" y="2558746"/>
              <a:ext cx="499172" cy="273354"/>
              <a:chOff x="7712710" y="2866532"/>
              <a:chExt cx="900970" cy="493385"/>
            </a:xfrm>
          </p:grpSpPr>
          <p:sp>
            <p:nvSpPr>
              <p:cNvPr id="2" name="Rectangle 1"/>
              <p:cNvSpPr/>
              <p:nvPr/>
            </p:nvSpPr>
            <p:spPr bwMode="auto">
              <a:xfrm>
                <a:off x="8088848" y="2869853"/>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ectangle 54"/>
              <p:cNvSpPr/>
              <p:nvPr/>
            </p:nvSpPr>
            <p:spPr bwMode="auto">
              <a:xfrm>
                <a:off x="8263038"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bwMode="auto">
              <a:xfrm>
                <a:off x="7912395" y="3207942"/>
                <a:ext cx="148000" cy="148000"/>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Left Brace 9"/>
              <p:cNvSpPr/>
              <p:nvPr/>
            </p:nvSpPr>
            <p:spPr>
              <a:xfrm rot="5400000">
                <a:off x="8069263" y="2936571"/>
                <a:ext cx="184907" cy="347471"/>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1" name="Left Brace 60"/>
              <p:cNvSpPr/>
              <p:nvPr/>
            </p:nvSpPr>
            <p:spPr>
              <a:xfrm rot="10800000">
                <a:off x="8469317"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2" name="Left Brace 61"/>
              <p:cNvSpPr/>
              <p:nvPr/>
            </p:nvSpPr>
            <p:spPr>
              <a:xfrm rot="10800000" flipH="1">
                <a:off x="7712710" y="2866532"/>
                <a:ext cx="144363" cy="4933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39" name="Group 38">
            <a:extLst>
              <a:ext uri="{FF2B5EF4-FFF2-40B4-BE49-F238E27FC236}">
                <a16:creationId xmlns="" xmlns:a16="http://schemas.microsoft.com/office/drawing/2014/main" id="{7D77C0AF-F903-4B2A-9EA2-90E264AA40EA}"/>
              </a:ext>
            </a:extLst>
          </p:cNvPr>
          <p:cNvGrpSpPr/>
          <p:nvPr/>
        </p:nvGrpSpPr>
        <p:grpSpPr>
          <a:xfrm>
            <a:off x="3436883" y="5127960"/>
            <a:ext cx="8450318" cy="1137519"/>
            <a:chOff x="3436883" y="5127960"/>
            <a:chExt cx="8450318" cy="1137519"/>
          </a:xfrm>
        </p:grpSpPr>
        <p:sp>
          <p:nvSpPr>
            <p:cNvPr id="78" name="Rectangle 77"/>
            <p:cNvSpPr/>
            <p:nvPr/>
          </p:nvSpPr>
          <p:spPr bwMode="auto">
            <a:xfrm>
              <a:off x="9119373" y="5127960"/>
              <a:ext cx="1347206" cy="113751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62" rIns="0"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Analytics</a:t>
              </a:r>
            </a:p>
          </p:txBody>
        </p:sp>
        <p:sp>
          <p:nvSpPr>
            <p:cNvPr id="73" name="Rectangle 72"/>
            <p:cNvSpPr/>
            <p:nvPr/>
          </p:nvSpPr>
          <p:spPr bwMode="auto">
            <a:xfrm>
              <a:off x="3436883" y="5127960"/>
              <a:ext cx="1347206" cy="113751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62" rIns="0"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Database</a:t>
              </a:r>
            </a:p>
          </p:txBody>
        </p:sp>
        <p:sp>
          <p:nvSpPr>
            <p:cNvPr id="76" name="Rectangle 75"/>
            <p:cNvSpPr/>
            <p:nvPr/>
          </p:nvSpPr>
          <p:spPr bwMode="auto">
            <a:xfrm>
              <a:off x="4857505" y="5127960"/>
              <a:ext cx="1347206" cy="113751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62" rIns="0"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Storage</a:t>
              </a:r>
            </a:p>
          </p:txBody>
        </p:sp>
        <p:sp>
          <p:nvSpPr>
            <p:cNvPr id="7" name="Rectangle 6"/>
            <p:cNvSpPr/>
            <p:nvPr/>
          </p:nvSpPr>
          <p:spPr bwMode="auto">
            <a:xfrm>
              <a:off x="7698750" y="5127960"/>
              <a:ext cx="1347206" cy="113751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62" rIns="0"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IoT</a:t>
              </a:r>
            </a:p>
          </p:txBody>
        </p:sp>
        <p:sp>
          <p:nvSpPr>
            <p:cNvPr id="96" name="Rectangle 95"/>
            <p:cNvSpPr/>
            <p:nvPr/>
          </p:nvSpPr>
          <p:spPr bwMode="auto">
            <a:xfrm>
              <a:off x="6278128" y="5127960"/>
              <a:ext cx="1347206" cy="113751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62" rIns="0"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Security</a:t>
              </a:r>
            </a:p>
          </p:txBody>
        </p:sp>
        <p:sp>
          <p:nvSpPr>
            <p:cNvPr id="71" name="Rectangle 70">
              <a:extLst>
                <a:ext uri="{FF2B5EF4-FFF2-40B4-BE49-F238E27FC236}">
                  <a16:creationId xmlns="" xmlns:a16="http://schemas.microsoft.com/office/drawing/2014/main" id="{7FD5E2BC-A87B-4F7C-9EF9-0B3E30EDCC8F}"/>
                </a:ext>
              </a:extLst>
            </p:cNvPr>
            <p:cNvSpPr/>
            <p:nvPr/>
          </p:nvSpPr>
          <p:spPr bwMode="auto">
            <a:xfrm>
              <a:off x="10539995" y="5127960"/>
              <a:ext cx="1347206" cy="113751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62" rIns="0"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Intelligence</a:t>
              </a:r>
            </a:p>
          </p:txBody>
        </p:sp>
        <p:pic>
          <p:nvPicPr>
            <p:cNvPr id="26" name="Picture 2" descr="Image result for azure cosmos db icon">
              <a:hlinkClick r:id="rId3"/>
              <a:extLst>
                <a:ext uri="{FF2B5EF4-FFF2-40B4-BE49-F238E27FC236}">
                  <a16:creationId xmlns="" xmlns:a16="http://schemas.microsoft.com/office/drawing/2014/main" id="{B4E57D9A-AA17-47D4-935A-F80D233984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676188" y="5693275"/>
              <a:ext cx="813697" cy="4271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6"/>
              <a:extLst>
                <a:ext uri="{FF2B5EF4-FFF2-40B4-BE49-F238E27FC236}">
                  <a16:creationId xmlns="" xmlns:a16="http://schemas.microsoft.com/office/drawing/2014/main" id="{22D9BFE9-5A8F-4B96-A733-55D9CDA4881B}"/>
                </a:ext>
              </a:extLst>
            </p:cNvPr>
            <p:cNvPicPr>
              <a:picLocks noChangeAspect="1"/>
            </p:cNvPicPr>
            <p:nvPr/>
          </p:nvPicPr>
          <p:blipFill>
            <a:blip r:embed="rId7">
              <a:biLevel thresh="25000"/>
            </a:blip>
            <a:stretch>
              <a:fillRect/>
            </a:stretch>
          </p:blipFill>
          <p:spPr>
            <a:xfrm>
              <a:off x="5286142" y="5693275"/>
              <a:ext cx="489932" cy="424740"/>
            </a:xfrm>
            <a:prstGeom prst="rect">
              <a:avLst/>
            </a:prstGeom>
          </p:spPr>
        </p:pic>
        <p:pic>
          <p:nvPicPr>
            <p:cNvPr id="32" name="Picture 6" descr="Related image">
              <a:hlinkClick r:id="rId8"/>
              <a:extLst>
                <a:ext uri="{FF2B5EF4-FFF2-40B4-BE49-F238E27FC236}">
                  <a16:creationId xmlns="" xmlns:a16="http://schemas.microsoft.com/office/drawing/2014/main" id="{C3312916-C0B8-4839-85BB-62C440F3BAB3}"/>
                </a:ext>
              </a:extLst>
            </p:cNvPr>
            <p:cNvPicPr>
              <a:picLocks noChangeAspect="1" noChangeArrowheads="1"/>
            </p:cNvPicPr>
            <p:nvPr/>
          </p:nvPicPr>
          <p:blipFill rotWithShape="1">
            <a:blip r:embed="rId9">
              <a:biLevel thresh="25000"/>
              <a:extLst>
                <a:ext uri="{28A0092B-C50C-407E-A947-70E740481C1C}">
                  <a14:useLocalDpi xmlns:a14="http://schemas.microsoft.com/office/drawing/2010/main" val="0"/>
                </a:ext>
              </a:extLst>
            </a:blip>
            <a:srcRect/>
            <a:stretch/>
          </p:blipFill>
          <p:spPr bwMode="auto">
            <a:xfrm>
              <a:off x="10930653" y="5717087"/>
              <a:ext cx="565889" cy="389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zure stream analytics icon">
              <a:hlinkClick r:id="rId10"/>
              <a:extLst>
                <a:ext uri="{FF2B5EF4-FFF2-40B4-BE49-F238E27FC236}">
                  <a16:creationId xmlns="" xmlns:a16="http://schemas.microsoft.com/office/drawing/2014/main" id="{FF9A9356-9504-45FE-853D-229892799C74}"/>
                </a:ext>
              </a:extLst>
            </p:cNvPr>
            <p:cNvPicPr>
              <a:picLocks noChangeAspect="1" noChangeArrowheads="1"/>
            </p:cNvPicPr>
            <p:nvPr/>
          </p:nvPicPr>
          <p:blipFill rotWithShape="1">
            <a:blip r:embed="rId11">
              <a:biLevel thresh="25000"/>
              <a:extLst>
                <a:ext uri="{28A0092B-C50C-407E-A947-70E740481C1C}">
                  <a14:useLocalDpi xmlns:a14="http://schemas.microsoft.com/office/drawing/2010/main" val="0"/>
                </a:ext>
              </a:extLst>
            </a:blip>
            <a:srcRect t="7228" b="7991"/>
            <a:stretch/>
          </p:blipFill>
          <p:spPr bwMode="auto">
            <a:xfrm>
              <a:off x="9519094" y="5669423"/>
              <a:ext cx="547763" cy="464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zure IoT icon">
              <a:hlinkClick r:id="rId12"/>
              <a:extLst>
                <a:ext uri="{FF2B5EF4-FFF2-40B4-BE49-F238E27FC236}">
                  <a16:creationId xmlns="" xmlns:a16="http://schemas.microsoft.com/office/drawing/2014/main" id="{DF1903EA-0F53-405C-BD61-E1383F067179}"/>
                </a:ext>
              </a:extLst>
            </p:cNvPr>
            <p:cNvPicPr>
              <a:picLocks noChangeAspect="1" noChangeArrowheads="1"/>
            </p:cNvPicPr>
            <p:nvPr/>
          </p:nvPicPr>
          <p:blipFill rotWithShape="1">
            <a:blip r:embed="rId13">
              <a:biLevel thresh="25000"/>
              <a:extLst>
                <a:ext uri="{28A0092B-C50C-407E-A947-70E740481C1C}">
                  <a14:useLocalDpi xmlns:a14="http://schemas.microsoft.com/office/drawing/2010/main" val="0"/>
                </a:ext>
              </a:extLst>
            </a:blip>
            <a:srcRect/>
            <a:stretch/>
          </p:blipFill>
          <p:spPr bwMode="auto">
            <a:xfrm>
              <a:off x="8165636" y="5699174"/>
              <a:ext cx="413434" cy="4044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zure active directory icon">
              <a:hlinkClick r:id="rId14"/>
              <a:extLst>
                <a:ext uri="{FF2B5EF4-FFF2-40B4-BE49-F238E27FC236}">
                  <a16:creationId xmlns="" xmlns:a16="http://schemas.microsoft.com/office/drawing/2014/main" id="{AD844650-CF5F-47A0-93CA-0DACD0DD31F6}"/>
                </a:ext>
              </a:extLst>
            </p:cNvPr>
            <p:cNvPicPr>
              <a:picLocks noChangeAspect="1" noChangeArrowheads="1"/>
            </p:cNvPicPr>
            <p:nvPr/>
          </p:nvPicPr>
          <p:blipFill>
            <a:blip r:embed="rId15">
              <a:biLevel thresh="50000"/>
              <a:extLst>
                <a:ext uri="{28A0092B-C50C-407E-A947-70E740481C1C}">
                  <a14:useLocalDpi xmlns:a14="http://schemas.microsoft.com/office/drawing/2010/main" val="0"/>
                </a:ext>
              </a:extLst>
            </a:blip>
            <a:srcRect/>
            <a:stretch>
              <a:fillRect/>
            </a:stretch>
          </p:blipFill>
          <p:spPr bwMode="auto">
            <a:xfrm>
              <a:off x="6725046" y="5680462"/>
              <a:ext cx="453369" cy="453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 xmlns:a16="http://schemas.microsoft.com/office/drawing/2014/main" id="{6B94E3BD-A778-42C4-A4D5-AF1BDE4B55BC}"/>
              </a:ext>
            </a:extLst>
          </p:cNvPr>
          <p:cNvGrpSpPr/>
          <p:nvPr/>
        </p:nvGrpSpPr>
        <p:grpSpPr>
          <a:xfrm>
            <a:off x="9093048" y="2389036"/>
            <a:ext cx="2794153" cy="2011312"/>
            <a:chOff x="9093048" y="2389036"/>
            <a:chExt cx="2794153" cy="2011312"/>
          </a:xfrm>
        </p:grpSpPr>
        <p:sp>
          <p:nvSpPr>
            <p:cNvPr id="69" name="Rectangle 68">
              <a:extLst>
                <a:ext uri="{FF2B5EF4-FFF2-40B4-BE49-F238E27FC236}">
                  <a16:creationId xmlns="" xmlns:a16="http://schemas.microsoft.com/office/drawing/2014/main" id="{6D963BC8-95AF-42D7-82C2-432B885989B5}"/>
                </a:ext>
              </a:extLst>
            </p:cNvPr>
            <p:cNvSpPr/>
            <p:nvPr/>
          </p:nvSpPr>
          <p:spPr bwMode="auto">
            <a:xfrm>
              <a:off x="9093048" y="2389036"/>
              <a:ext cx="2794153" cy="605665"/>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3" tIns="149217" rIns="186521" bIns="149217" numCol="1" spcCol="0" rtlCol="0" fromWordArt="0" anchor="ctr" anchorCtr="0" forceAA="0" compatLnSpc="1">
              <a:prstTxWarp prst="textNoShape">
                <a:avLst/>
              </a:prstTxWarp>
              <a:noAutofit/>
            </a:bodyPr>
            <a:lstStyle/>
            <a:p>
              <a:pPr marL="0" marR="0" lvl="0" indent="0" algn="l" defTabSz="951039"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Event Grid</a:t>
              </a:r>
            </a:p>
          </p:txBody>
        </p:sp>
        <p:sp>
          <p:nvSpPr>
            <p:cNvPr id="70" name="Rectangle 69">
              <a:extLst>
                <a:ext uri="{FF2B5EF4-FFF2-40B4-BE49-F238E27FC236}">
                  <a16:creationId xmlns="" xmlns:a16="http://schemas.microsoft.com/office/drawing/2014/main" id="{992162FA-8CDB-415F-8028-26419B9D6555}"/>
                </a:ext>
              </a:extLst>
            </p:cNvPr>
            <p:cNvSpPr/>
            <p:nvPr/>
          </p:nvSpPr>
          <p:spPr bwMode="auto">
            <a:xfrm>
              <a:off x="9093048" y="2994701"/>
              <a:ext cx="2794153" cy="140564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Manage all events </a:t>
              </a:r>
              <a:b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b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Times New Roman" panose="02020603050405020304" pitchFamily="18" charset="0"/>
                  <a:cs typeface="+mn-cs"/>
                </a:rPr>
                <a:t>in one place</a:t>
              </a:r>
            </a:p>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rPr>
                <a:t>Near real-time delivery</a:t>
              </a:r>
            </a:p>
            <a:p>
              <a:pPr marL="233152" marR="0" lvl="0" indent="-233152" algn="l" defTabSz="93259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353535"/>
                      </a:gs>
                      <a:gs pos="100000">
                        <a:srgbClr val="353535"/>
                      </a:gs>
                    </a:gsLst>
                    <a:lin ang="5400000" scaled="0"/>
                  </a:gradFill>
                  <a:effectLst/>
                  <a:uLnTx/>
                  <a:uFillTx/>
                  <a:latin typeface="Segoe UI Semilight"/>
                  <a:ea typeface="Calibri" panose="020F0502020204030204" pitchFamily="34" charset="0"/>
                  <a:cs typeface="+mn-cs"/>
                </a:rPr>
                <a:t>Broad coverage</a:t>
              </a:r>
            </a:p>
          </p:txBody>
        </p:sp>
        <p:pic>
          <p:nvPicPr>
            <p:cNvPr id="1038" name="Picture 14" descr="Image result for azure event grid">
              <a:extLst>
                <a:ext uri="{FF2B5EF4-FFF2-40B4-BE49-F238E27FC236}">
                  <a16:creationId xmlns="" xmlns:a16="http://schemas.microsoft.com/office/drawing/2014/main" id="{4B1EF275-09D5-49D3-AE61-397BF233E678}"/>
                </a:ext>
              </a:extLst>
            </p:cNvPr>
            <p:cNvPicPr>
              <a:picLocks noChangeAspect="1" noChangeArrowheads="1"/>
            </p:cNvPicPr>
            <p:nvPr/>
          </p:nvPicPr>
          <p:blipFill>
            <a:blip r:embed="rId16">
              <a:biLevel thresh="25000"/>
              <a:extLst>
                <a:ext uri="{28A0092B-C50C-407E-A947-70E740481C1C}">
                  <a14:useLocalDpi xmlns:a14="http://schemas.microsoft.com/office/drawing/2010/main" val="0"/>
                </a:ext>
              </a:extLst>
            </a:blip>
            <a:srcRect/>
            <a:stretch>
              <a:fillRect/>
            </a:stretch>
          </p:blipFill>
          <p:spPr bwMode="auto">
            <a:xfrm>
              <a:off x="9188516" y="2520115"/>
              <a:ext cx="656699" cy="344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 xmlns:a16="http://schemas.microsoft.com/office/drawing/2014/main" id="{01C07370-93F9-4248-84DE-5EDFA8FEBCB5}"/>
              </a:ext>
            </a:extLst>
          </p:cNvPr>
          <p:cNvGrpSpPr/>
          <p:nvPr/>
        </p:nvGrpSpPr>
        <p:grpSpPr>
          <a:xfrm>
            <a:off x="465758" y="1582329"/>
            <a:ext cx="2639424" cy="4789034"/>
            <a:chOff x="465758" y="1582329"/>
            <a:chExt cx="2639424" cy="4789034"/>
          </a:xfrm>
        </p:grpSpPr>
        <p:sp>
          <p:nvSpPr>
            <p:cNvPr id="123" name="Rectangle 122"/>
            <p:cNvSpPr/>
            <p:nvPr/>
          </p:nvSpPr>
          <p:spPr bwMode="auto">
            <a:xfrm>
              <a:off x="465758" y="1582329"/>
              <a:ext cx="2639424" cy="4789034"/>
            </a:xfrm>
            <a:prstGeom prst="rect">
              <a:avLst/>
            </a:prstGeom>
            <a:solidFill>
              <a:schemeClr val="bg1"/>
            </a:solidFill>
            <a:ln w="28575">
              <a:solidFill>
                <a:srgbClr val="56609E"/>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274281" rIns="182828" bIns="146262" numCol="1" spcCol="0" rtlCol="0" fromWordArt="0" anchor="t" anchorCtr="0" forceAA="0" compatLnSpc="1">
              <a:prstTxWarp prst="textNoShape">
                <a:avLst/>
              </a:prstTxWarp>
              <a:noAutofit/>
            </a:bodyPr>
            <a:lstStyle/>
            <a:p>
              <a:pPr marL="0" marR="0" lvl="0" indent="0" algn="ctr" defTabSz="93212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gradFill>
                    <a:gsLst>
                      <a:gs pos="0">
                        <a:srgbClr val="353535"/>
                      </a:gs>
                      <a:gs pos="100000">
                        <a:srgbClr val="353535"/>
                      </a:gs>
                    </a:gsLst>
                    <a:lin ang="5400000" scaled="0"/>
                  </a:gradFill>
                  <a:effectLst/>
                  <a:uLnTx/>
                  <a:uFillTx/>
                  <a:latin typeface="Segoe UI"/>
                  <a:ea typeface="Segoe UI" pitchFamily="34" charset="0"/>
                  <a:cs typeface="Segoe UI" pitchFamily="34" charset="0"/>
                </a:rPr>
                <a:t>Development</a:t>
              </a:r>
            </a:p>
          </p:txBody>
        </p:sp>
        <p:sp>
          <p:nvSpPr>
            <p:cNvPr id="106" name="Rectangle 105"/>
            <p:cNvSpPr/>
            <p:nvPr/>
          </p:nvSpPr>
          <p:spPr bwMode="auto">
            <a:xfrm>
              <a:off x="600126" y="3946199"/>
              <a:ext cx="2367959" cy="758954"/>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843" tIns="146262" rIns="182828" bIns="146262" numCol="1" spcCol="0" rtlCol="0" fromWordArt="0" anchor="ctr" anchorCtr="0" forceAA="0" compatLnSpc="1">
              <a:prstTxWarp prst="textNoShape">
                <a:avLst/>
              </a:prstTxWarp>
              <a:noAutofit/>
            </a:bodyPr>
            <a:lstStyle/>
            <a:p>
              <a:pPr marL="0" marR="0" lvl="0" indent="0" algn="l" defTabSz="932125" rtl="0" eaLnBrk="1" fontAlgn="base" latinLnBrk="0" hangingPunct="1">
                <a:lnSpc>
                  <a:spcPct val="90000"/>
                </a:lnSpc>
                <a:spcBef>
                  <a:spcPct val="0"/>
                </a:spcBef>
                <a:spcAft>
                  <a:spcPct val="0"/>
                </a:spcAft>
                <a:buClrTx/>
                <a:buSzTx/>
                <a:buFontTx/>
                <a:buNone/>
                <a:tabLst/>
                <a:defRPr/>
              </a:pPr>
              <a:r>
                <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Local development</a:t>
              </a:r>
            </a:p>
          </p:txBody>
        </p:sp>
        <p:sp>
          <p:nvSpPr>
            <p:cNvPr id="104" name="Rectangle 103"/>
            <p:cNvSpPr/>
            <p:nvPr/>
          </p:nvSpPr>
          <p:spPr bwMode="auto">
            <a:xfrm>
              <a:off x="600126" y="4726362"/>
              <a:ext cx="2367959" cy="758954"/>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843" tIns="146262" rIns="182828" bIns="146262" numCol="1" spcCol="0" rtlCol="0" fromWordArt="0" anchor="ctr" anchorCtr="0" forceAA="0" compatLnSpc="1">
              <a:prstTxWarp prst="textNoShape">
                <a:avLst/>
              </a:prstTxWarp>
              <a:noAutofit/>
            </a:bodyPr>
            <a:lstStyle/>
            <a:p>
              <a:pPr marL="0" marR="0" lvl="0" indent="0" algn="l" defTabSz="932125" rtl="0" eaLnBrk="1" fontAlgn="base" latinLnBrk="0" hangingPunct="1">
                <a:lnSpc>
                  <a:spcPct val="90000"/>
                </a:lnSpc>
                <a:spcBef>
                  <a:spcPct val="0"/>
                </a:spcBef>
                <a:spcAft>
                  <a:spcPct val="0"/>
                </a:spcAft>
                <a:buClrTx/>
                <a:buSzTx/>
                <a:buFontTx/>
                <a:buNone/>
                <a:tabLst/>
                <a:defRPr/>
              </a:pPr>
              <a:r>
                <a:rPr kumimoji="0" lang="en-US" sz="15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Monitoring</a:t>
              </a:r>
            </a:p>
          </p:txBody>
        </p:sp>
        <p:sp>
          <p:nvSpPr>
            <p:cNvPr id="105" name="Rectangle 104"/>
            <p:cNvSpPr/>
            <p:nvPr/>
          </p:nvSpPr>
          <p:spPr bwMode="auto">
            <a:xfrm>
              <a:off x="600126" y="2389033"/>
              <a:ext cx="2370688" cy="755159"/>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843" tIns="146262" rIns="182828" bIns="146262" numCol="1" spcCol="0" rtlCol="0" fromWordArt="0" anchor="ctr" anchorCtr="0" forceAA="0" compatLnSpc="1">
              <a:prstTxWarp prst="textNoShape">
                <a:avLst/>
              </a:prstTxWarp>
              <a:noAutofit/>
            </a:bodyPr>
            <a:lstStyle/>
            <a:p>
              <a:pPr marL="0" marR="0" lvl="0" indent="0" algn="l" defTabSz="932125" rtl="0" eaLnBrk="1" fontAlgn="base" latinLnBrk="0" hangingPunct="1">
                <a:lnSpc>
                  <a:spcPct val="90000"/>
                </a:lnSpc>
                <a:spcBef>
                  <a:spcPct val="0"/>
                </a:spcBef>
                <a:spcAft>
                  <a:spcPct val="0"/>
                </a:spcAft>
                <a:buClrTx/>
                <a:buSzTx/>
                <a:buFontTx/>
                <a:buNone/>
                <a:tabLst/>
                <a:defRPr/>
              </a:pPr>
              <a:r>
                <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IDE support</a:t>
              </a:r>
            </a:p>
          </p:txBody>
        </p:sp>
        <p:sp>
          <p:nvSpPr>
            <p:cNvPr id="107" name="Rectangle 106"/>
            <p:cNvSpPr/>
            <p:nvPr/>
          </p:nvSpPr>
          <p:spPr bwMode="auto">
            <a:xfrm>
              <a:off x="600126" y="3168448"/>
              <a:ext cx="2367959" cy="758954"/>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843" tIns="146262" rIns="182828" bIns="146262" numCol="1" spcCol="0" rtlCol="0" fromWordArt="0" anchor="ctr" anchorCtr="0" forceAA="0" compatLnSpc="1">
              <a:prstTxWarp prst="textNoShape">
                <a:avLst/>
              </a:prstTxWarp>
              <a:noAutofit/>
            </a:bodyPr>
            <a:lstStyle/>
            <a:p>
              <a:pPr marL="0" marR="0" lvl="0" indent="0" algn="l" defTabSz="932125" rtl="0" eaLnBrk="1" fontAlgn="base" latinLnBrk="0" hangingPunct="1">
                <a:lnSpc>
                  <a:spcPct val="90000"/>
                </a:lnSpc>
                <a:spcBef>
                  <a:spcPct val="0"/>
                </a:spcBef>
                <a:spcAft>
                  <a:spcPct val="0"/>
                </a:spcAft>
                <a:buClrTx/>
                <a:buSzTx/>
                <a:buFontTx/>
                <a:buNone/>
                <a:tabLst/>
                <a:defRPr/>
              </a:pPr>
              <a:r>
                <a:rPr kumimoji="0" lang="en-US" sz="15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Integrated DevOps</a:t>
              </a:r>
            </a:p>
          </p:txBody>
        </p:sp>
        <p:sp>
          <p:nvSpPr>
            <p:cNvPr id="72" name="Rectangle 71">
              <a:extLst>
                <a:ext uri="{FF2B5EF4-FFF2-40B4-BE49-F238E27FC236}">
                  <a16:creationId xmlns="" xmlns:a16="http://schemas.microsoft.com/office/drawing/2014/main" id="{2E6D62AC-4DD7-48DB-85B1-19777ED47C42}"/>
                </a:ext>
              </a:extLst>
            </p:cNvPr>
            <p:cNvSpPr/>
            <p:nvPr/>
          </p:nvSpPr>
          <p:spPr bwMode="auto">
            <a:xfrm>
              <a:off x="600126" y="5506525"/>
              <a:ext cx="2367959" cy="758954"/>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843" tIns="146262" rIns="182828" bIns="146262" numCol="1" spcCol="0" rtlCol="0" fromWordArt="0" anchor="ctr" anchorCtr="0" forceAA="0" compatLnSpc="1">
              <a:prstTxWarp prst="textNoShape">
                <a:avLst/>
              </a:prstTxWarp>
              <a:noAutofit/>
            </a:bodyPr>
            <a:lstStyle/>
            <a:p>
              <a:pPr marL="0" marR="0" lvl="0" indent="0" algn="l" defTabSz="932125" rtl="0" eaLnBrk="1" fontAlgn="base" latinLnBrk="0" hangingPunct="1">
                <a:lnSpc>
                  <a:spcPct val="90000"/>
                </a:lnSpc>
                <a:spcBef>
                  <a:spcPct val="0"/>
                </a:spcBef>
                <a:spcAft>
                  <a:spcPct val="0"/>
                </a:spcAft>
                <a:buClrTx/>
                <a:buSzTx/>
                <a:buFontTx/>
                <a:buNone/>
                <a:tabLst/>
                <a:defRPr/>
              </a:pPr>
              <a:r>
                <a:rPr kumimoji="0" lang="en-US" sz="15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Visual Debug History</a:t>
              </a:r>
            </a:p>
          </p:txBody>
        </p:sp>
        <p:sp>
          <p:nvSpPr>
            <p:cNvPr id="67" name="Freeform 33"/>
            <p:cNvSpPr>
              <a:spLocks noEditPoints="1"/>
            </p:cNvSpPr>
            <p:nvPr/>
          </p:nvSpPr>
          <p:spPr bwMode="auto">
            <a:xfrm>
              <a:off x="827890" y="4159770"/>
              <a:ext cx="367950" cy="331812"/>
            </a:xfrm>
            <a:custGeom>
              <a:avLst/>
              <a:gdLst>
                <a:gd name="T0" fmla="*/ 110 w 236"/>
                <a:gd name="T1" fmla="*/ 0 h 204"/>
                <a:gd name="T2" fmla="*/ 110 w 236"/>
                <a:gd name="T3" fmla="*/ 51 h 204"/>
                <a:gd name="T4" fmla="*/ 0 w 236"/>
                <a:gd name="T5" fmla="*/ 51 h 204"/>
                <a:gd name="T6" fmla="*/ 0 w 236"/>
                <a:gd name="T7" fmla="*/ 60 h 204"/>
                <a:gd name="T8" fmla="*/ 0 w 236"/>
                <a:gd name="T9" fmla="*/ 170 h 204"/>
                <a:gd name="T10" fmla="*/ 84 w 236"/>
                <a:gd name="T11" fmla="*/ 170 h 204"/>
                <a:gd name="T12" fmla="*/ 84 w 236"/>
                <a:gd name="T13" fmla="*/ 187 h 204"/>
                <a:gd name="T14" fmla="*/ 51 w 236"/>
                <a:gd name="T15" fmla="*/ 187 h 204"/>
                <a:gd name="T16" fmla="*/ 51 w 236"/>
                <a:gd name="T17" fmla="*/ 204 h 204"/>
                <a:gd name="T18" fmla="*/ 236 w 236"/>
                <a:gd name="T19" fmla="*/ 204 h 204"/>
                <a:gd name="T20" fmla="*/ 236 w 236"/>
                <a:gd name="T21" fmla="*/ 0 h 204"/>
                <a:gd name="T22" fmla="*/ 110 w 236"/>
                <a:gd name="T23" fmla="*/ 0 h 204"/>
                <a:gd name="T24" fmla="*/ 126 w 236"/>
                <a:gd name="T25" fmla="*/ 17 h 204"/>
                <a:gd name="T26" fmla="*/ 219 w 236"/>
                <a:gd name="T27" fmla="*/ 17 h 204"/>
                <a:gd name="T28" fmla="*/ 219 w 236"/>
                <a:gd name="T29" fmla="*/ 68 h 204"/>
                <a:gd name="T30" fmla="*/ 177 w 236"/>
                <a:gd name="T31" fmla="*/ 68 h 204"/>
                <a:gd name="T32" fmla="*/ 177 w 236"/>
                <a:gd name="T33" fmla="*/ 51 h 204"/>
                <a:gd name="T34" fmla="*/ 126 w 236"/>
                <a:gd name="T35" fmla="*/ 51 h 204"/>
                <a:gd name="T36" fmla="*/ 126 w 236"/>
                <a:gd name="T37" fmla="*/ 17 h 204"/>
                <a:gd name="T38" fmla="*/ 177 w 236"/>
                <a:gd name="T39" fmla="*/ 85 h 204"/>
                <a:gd name="T40" fmla="*/ 219 w 236"/>
                <a:gd name="T41" fmla="*/ 85 h 204"/>
                <a:gd name="T42" fmla="*/ 219 w 236"/>
                <a:gd name="T43" fmla="*/ 119 h 204"/>
                <a:gd name="T44" fmla="*/ 177 w 236"/>
                <a:gd name="T45" fmla="*/ 119 h 204"/>
                <a:gd name="T46" fmla="*/ 177 w 236"/>
                <a:gd name="T47" fmla="*/ 85 h 204"/>
                <a:gd name="T48" fmla="*/ 17 w 236"/>
                <a:gd name="T49" fmla="*/ 68 h 204"/>
                <a:gd name="T50" fmla="*/ 160 w 236"/>
                <a:gd name="T51" fmla="*/ 68 h 204"/>
                <a:gd name="T52" fmla="*/ 160 w 236"/>
                <a:gd name="T53" fmla="*/ 153 h 204"/>
                <a:gd name="T54" fmla="*/ 17 w 236"/>
                <a:gd name="T55" fmla="*/ 153 h 204"/>
                <a:gd name="T56" fmla="*/ 17 w 236"/>
                <a:gd name="T57" fmla="*/ 68 h 204"/>
                <a:gd name="T58" fmla="*/ 101 w 236"/>
                <a:gd name="T59" fmla="*/ 187 h 204"/>
                <a:gd name="T60" fmla="*/ 101 w 236"/>
                <a:gd name="T61" fmla="*/ 170 h 204"/>
                <a:gd name="T62" fmla="*/ 177 w 236"/>
                <a:gd name="T63" fmla="*/ 170 h 204"/>
                <a:gd name="T64" fmla="*/ 177 w 236"/>
                <a:gd name="T65" fmla="*/ 136 h 204"/>
                <a:gd name="T66" fmla="*/ 219 w 236"/>
                <a:gd name="T67" fmla="*/ 136 h 204"/>
                <a:gd name="T68" fmla="*/ 219 w 236"/>
                <a:gd name="T69" fmla="*/ 187 h 204"/>
                <a:gd name="T70" fmla="*/ 101 w 236"/>
                <a:gd name="T71" fmla="*/ 187 h 204"/>
                <a:gd name="T72" fmla="*/ 202 w 236"/>
                <a:gd name="T73" fmla="*/ 51 h 204"/>
                <a:gd name="T74" fmla="*/ 185 w 236"/>
                <a:gd name="T75" fmla="*/ 51 h 204"/>
                <a:gd name="T76" fmla="*/ 185 w 236"/>
                <a:gd name="T77" fmla="*/ 34 h 204"/>
                <a:gd name="T78" fmla="*/ 202 w 236"/>
                <a:gd name="T79" fmla="*/ 34 h 204"/>
                <a:gd name="T80" fmla="*/ 202 w 236"/>
                <a:gd name="T81" fmla="*/ 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04">
                  <a:moveTo>
                    <a:pt x="110" y="0"/>
                  </a:moveTo>
                  <a:lnTo>
                    <a:pt x="110" y="51"/>
                  </a:lnTo>
                  <a:lnTo>
                    <a:pt x="0" y="51"/>
                  </a:lnTo>
                  <a:lnTo>
                    <a:pt x="0" y="60"/>
                  </a:lnTo>
                  <a:lnTo>
                    <a:pt x="0" y="170"/>
                  </a:lnTo>
                  <a:lnTo>
                    <a:pt x="84" y="170"/>
                  </a:lnTo>
                  <a:lnTo>
                    <a:pt x="84" y="187"/>
                  </a:lnTo>
                  <a:lnTo>
                    <a:pt x="51" y="187"/>
                  </a:lnTo>
                  <a:lnTo>
                    <a:pt x="51" y="204"/>
                  </a:lnTo>
                  <a:lnTo>
                    <a:pt x="236" y="204"/>
                  </a:lnTo>
                  <a:lnTo>
                    <a:pt x="236" y="0"/>
                  </a:lnTo>
                  <a:lnTo>
                    <a:pt x="110" y="0"/>
                  </a:lnTo>
                  <a:close/>
                  <a:moveTo>
                    <a:pt x="126" y="17"/>
                  </a:moveTo>
                  <a:lnTo>
                    <a:pt x="219" y="17"/>
                  </a:lnTo>
                  <a:lnTo>
                    <a:pt x="219" y="68"/>
                  </a:lnTo>
                  <a:lnTo>
                    <a:pt x="177" y="68"/>
                  </a:lnTo>
                  <a:lnTo>
                    <a:pt x="177" y="51"/>
                  </a:lnTo>
                  <a:lnTo>
                    <a:pt x="126" y="51"/>
                  </a:lnTo>
                  <a:lnTo>
                    <a:pt x="126" y="17"/>
                  </a:lnTo>
                  <a:close/>
                  <a:moveTo>
                    <a:pt x="177" y="85"/>
                  </a:moveTo>
                  <a:lnTo>
                    <a:pt x="219" y="85"/>
                  </a:lnTo>
                  <a:lnTo>
                    <a:pt x="219" y="119"/>
                  </a:lnTo>
                  <a:lnTo>
                    <a:pt x="177" y="119"/>
                  </a:lnTo>
                  <a:lnTo>
                    <a:pt x="177" y="85"/>
                  </a:lnTo>
                  <a:close/>
                  <a:moveTo>
                    <a:pt x="17" y="68"/>
                  </a:moveTo>
                  <a:lnTo>
                    <a:pt x="160" y="68"/>
                  </a:lnTo>
                  <a:lnTo>
                    <a:pt x="160" y="153"/>
                  </a:lnTo>
                  <a:lnTo>
                    <a:pt x="17" y="153"/>
                  </a:lnTo>
                  <a:lnTo>
                    <a:pt x="17" y="68"/>
                  </a:lnTo>
                  <a:close/>
                  <a:moveTo>
                    <a:pt x="101" y="187"/>
                  </a:moveTo>
                  <a:lnTo>
                    <a:pt x="101" y="170"/>
                  </a:lnTo>
                  <a:lnTo>
                    <a:pt x="177" y="170"/>
                  </a:lnTo>
                  <a:lnTo>
                    <a:pt x="177" y="136"/>
                  </a:lnTo>
                  <a:lnTo>
                    <a:pt x="219" y="136"/>
                  </a:lnTo>
                  <a:lnTo>
                    <a:pt x="219" y="187"/>
                  </a:lnTo>
                  <a:lnTo>
                    <a:pt x="101" y="187"/>
                  </a:lnTo>
                  <a:close/>
                  <a:moveTo>
                    <a:pt x="202" y="51"/>
                  </a:moveTo>
                  <a:lnTo>
                    <a:pt x="185" y="51"/>
                  </a:lnTo>
                  <a:lnTo>
                    <a:pt x="185" y="34"/>
                  </a:lnTo>
                  <a:lnTo>
                    <a:pt x="202" y="34"/>
                  </a:lnTo>
                  <a:lnTo>
                    <a:pt x="202" y="51"/>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l" defTabSz="932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17" name="Freeform 41"/>
            <p:cNvSpPr>
              <a:spLocks noEditPoints="1"/>
            </p:cNvSpPr>
            <p:nvPr/>
          </p:nvSpPr>
          <p:spPr bwMode="auto">
            <a:xfrm>
              <a:off x="805385" y="4880352"/>
              <a:ext cx="412961" cy="441433"/>
            </a:xfrm>
            <a:custGeom>
              <a:avLst/>
              <a:gdLst>
                <a:gd name="T0" fmla="*/ 56 w 104"/>
                <a:gd name="T1" fmla="*/ 104 h 104"/>
                <a:gd name="T2" fmla="*/ 56 w 104"/>
                <a:gd name="T3" fmla="*/ 88 h 104"/>
                <a:gd name="T4" fmla="*/ 88 w 104"/>
                <a:gd name="T5" fmla="*/ 56 h 104"/>
                <a:gd name="T6" fmla="*/ 104 w 104"/>
                <a:gd name="T7" fmla="*/ 56 h 104"/>
                <a:gd name="T8" fmla="*/ 104 w 104"/>
                <a:gd name="T9" fmla="*/ 48 h 104"/>
                <a:gd name="T10" fmla="*/ 88 w 104"/>
                <a:gd name="T11" fmla="*/ 48 h 104"/>
                <a:gd name="T12" fmla="*/ 56 w 104"/>
                <a:gd name="T13" fmla="*/ 16 h 104"/>
                <a:gd name="T14" fmla="*/ 56 w 104"/>
                <a:gd name="T15" fmla="*/ 0 h 104"/>
                <a:gd name="T16" fmla="*/ 48 w 104"/>
                <a:gd name="T17" fmla="*/ 0 h 104"/>
                <a:gd name="T18" fmla="*/ 48 w 104"/>
                <a:gd name="T19" fmla="*/ 16 h 104"/>
                <a:gd name="T20" fmla="*/ 16 w 104"/>
                <a:gd name="T21" fmla="*/ 48 h 104"/>
                <a:gd name="T22" fmla="*/ 0 w 104"/>
                <a:gd name="T23" fmla="*/ 48 h 104"/>
                <a:gd name="T24" fmla="*/ 0 w 104"/>
                <a:gd name="T25" fmla="*/ 56 h 104"/>
                <a:gd name="T26" fmla="*/ 16 w 104"/>
                <a:gd name="T27" fmla="*/ 56 h 104"/>
                <a:gd name="T28" fmla="*/ 48 w 104"/>
                <a:gd name="T29" fmla="*/ 88 h 104"/>
                <a:gd name="T30" fmla="*/ 48 w 104"/>
                <a:gd name="T31" fmla="*/ 104 h 104"/>
                <a:gd name="T32" fmla="*/ 56 w 104"/>
                <a:gd name="T33" fmla="*/ 104 h 104"/>
                <a:gd name="T34" fmla="*/ 24 w 104"/>
                <a:gd name="T35" fmla="*/ 52 h 104"/>
                <a:gd name="T36" fmla="*/ 52 w 104"/>
                <a:gd name="T37" fmla="*/ 24 h 104"/>
                <a:gd name="T38" fmla="*/ 80 w 104"/>
                <a:gd name="T39" fmla="*/ 52 h 104"/>
                <a:gd name="T40" fmla="*/ 52 w 104"/>
                <a:gd name="T41" fmla="*/ 80 h 104"/>
                <a:gd name="T42" fmla="*/ 24 w 104"/>
                <a:gd name="T43" fmla="*/ 52 h 104"/>
                <a:gd name="T44" fmla="*/ 68 w 104"/>
                <a:gd name="T45" fmla="*/ 52 h 104"/>
                <a:gd name="T46" fmla="*/ 52 w 104"/>
                <a:gd name="T47" fmla="*/ 36 h 104"/>
                <a:gd name="T48" fmla="*/ 36 w 104"/>
                <a:gd name="T49" fmla="*/ 52 h 104"/>
                <a:gd name="T50" fmla="*/ 52 w 104"/>
                <a:gd name="T51" fmla="*/ 68 h 104"/>
                <a:gd name="T52" fmla="*/ 68 w 104"/>
                <a:gd name="T53" fmla="*/ 52 h 104"/>
                <a:gd name="T54" fmla="*/ 44 w 104"/>
                <a:gd name="T55" fmla="*/ 52 h 104"/>
                <a:gd name="T56" fmla="*/ 52 w 104"/>
                <a:gd name="T57" fmla="*/ 44 h 104"/>
                <a:gd name="T58" fmla="*/ 60 w 104"/>
                <a:gd name="T59" fmla="*/ 52 h 104"/>
                <a:gd name="T60" fmla="*/ 52 w 104"/>
                <a:gd name="T61" fmla="*/ 60 h 104"/>
                <a:gd name="T62" fmla="*/ 44 w 104"/>
                <a:gd name="T63"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04">
                  <a:moveTo>
                    <a:pt x="56" y="104"/>
                  </a:moveTo>
                  <a:cubicBezTo>
                    <a:pt x="56" y="88"/>
                    <a:pt x="56" y="88"/>
                    <a:pt x="56" y="88"/>
                  </a:cubicBezTo>
                  <a:cubicBezTo>
                    <a:pt x="73" y="86"/>
                    <a:pt x="86" y="73"/>
                    <a:pt x="88" y="56"/>
                  </a:cubicBezTo>
                  <a:cubicBezTo>
                    <a:pt x="104" y="56"/>
                    <a:pt x="104" y="56"/>
                    <a:pt x="104" y="56"/>
                  </a:cubicBezTo>
                  <a:cubicBezTo>
                    <a:pt x="104" y="48"/>
                    <a:pt x="104" y="48"/>
                    <a:pt x="104" y="48"/>
                  </a:cubicBezTo>
                  <a:cubicBezTo>
                    <a:pt x="88" y="48"/>
                    <a:pt x="88" y="48"/>
                    <a:pt x="88" y="48"/>
                  </a:cubicBezTo>
                  <a:cubicBezTo>
                    <a:pt x="86" y="31"/>
                    <a:pt x="73" y="18"/>
                    <a:pt x="56" y="16"/>
                  </a:cubicBezTo>
                  <a:cubicBezTo>
                    <a:pt x="56" y="0"/>
                    <a:pt x="56" y="0"/>
                    <a:pt x="56" y="0"/>
                  </a:cubicBezTo>
                  <a:cubicBezTo>
                    <a:pt x="48" y="0"/>
                    <a:pt x="48" y="0"/>
                    <a:pt x="48" y="0"/>
                  </a:cubicBezTo>
                  <a:cubicBezTo>
                    <a:pt x="48" y="16"/>
                    <a:pt x="48" y="16"/>
                    <a:pt x="48" y="16"/>
                  </a:cubicBezTo>
                  <a:cubicBezTo>
                    <a:pt x="31" y="18"/>
                    <a:pt x="18" y="31"/>
                    <a:pt x="16" y="48"/>
                  </a:cubicBezTo>
                  <a:cubicBezTo>
                    <a:pt x="0" y="48"/>
                    <a:pt x="0" y="48"/>
                    <a:pt x="0" y="48"/>
                  </a:cubicBezTo>
                  <a:cubicBezTo>
                    <a:pt x="0" y="56"/>
                    <a:pt x="0" y="56"/>
                    <a:pt x="0" y="56"/>
                  </a:cubicBezTo>
                  <a:cubicBezTo>
                    <a:pt x="16" y="56"/>
                    <a:pt x="16" y="56"/>
                    <a:pt x="16" y="56"/>
                  </a:cubicBezTo>
                  <a:cubicBezTo>
                    <a:pt x="18" y="73"/>
                    <a:pt x="31" y="86"/>
                    <a:pt x="48" y="88"/>
                  </a:cubicBezTo>
                  <a:cubicBezTo>
                    <a:pt x="48" y="104"/>
                    <a:pt x="48" y="104"/>
                    <a:pt x="48" y="104"/>
                  </a:cubicBezTo>
                  <a:lnTo>
                    <a:pt x="56" y="104"/>
                  </a:lnTo>
                  <a:close/>
                  <a:moveTo>
                    <a:pt x="24" y="52"/>
                  </a:moveTo>
                  <a:cubicBezTo>
                    <a:pt x="24" y="37"/>
                    <a:pt x="37" y="24"/>
                    <a:pt x="52" y="24"/>
                  </a:cubicBezTo>
                  <a:cubicBezTo>
                    <a:pt x="67" y="24"/>
                    <a:pt x="80" y="37"/>
                    <a:pt x="80" y="52"/>
                  </a:cubicBezTo>
                  <a:cubicBezTo>
                    <a:pt x="80" y="67"/>
                    <a:pt x="67" y="80"/>
                    <a:pt x="52" y="80"/>
                  </a:cubicBezTo>
                  <a:cubicBezTo>
                    <a:pt x="37" y="80"/>
                    <a:pt x="24" y="67"/>
                    <a:pt x="24" y="52"/>
                  </a:cubicBezTo>
                  <a:close/>
                  <a:moveTo>
                    <a:pt x="68" y="52"/>
                  </a:moveTo>
                  <a:cubicBezTo>
                    <a:pt x="68" y="43"/>
                    <a:pt x="61" y="36"/>
                    <a:pt x="52" y="36"/>
                  </a:cubicBezTo>
                  <a:cubicBezTo>
                    <a:pt x="43" y="36"/>
                    <a:pt x="36" y="43"/>
                    <a:pt x="36" y="52"/>
                  </a:cubicBezTo>
                  <a:cubicBezTo>
                    <a:pt x="36" y="61"/>
                    <a:pt x="43" y="68"/>
                    <a:pt x="52" y="68"/>
                  </a:cubicBezTo>
                  <a:cubicBezTo>
                    <a:pt x="61" y="68"/>
                    <a:pt x="68" y="61"/>
                    <a:pt x="68" y="52"/>
                  </a:cubicBezTo>
                  <a:close/>
                  <a:moveTo>
                    <a:pt x="44" y="52"/>
                  </a:moveTo>
                  <a:cubicBezTo>
                    <a:pt x="44" y="48"/>
                    <a:pt x="48" y="44"/>
                    <a:pt x="52" y="44"/>
                  </a:cubicBezTo>
                  <a:cubicBezTo>
                    <a:pt x="56" y="44"/>
                    <a:pt x="60" y="48"/>
                    <a:pt x="60" y="52"/>
                  </a:cubicBezTo>
                  <a:cubicBezTo>
                    <a:pt x="60" y="56"/>
                    <a:pt x="56" y="60"/>
                    <a:pt x="52" y="60"/>
                  </a:cubicBezTo>
                  <a:cubicBezTo>
                    <a:pt x="48" y="60"/>
                    <a:pt x="44" y="56"/>
                    <a:pt x="44" y="52"/>
                  </a:cubicBez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l" defTabSz="932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119" name="Picture 118"/>
            <p:cNvPicPr>
              <a:picLocks noChangeAspect="1"/>
            </p:cNvPicPr>
            <p:nvPr/>
          </p:nvPicPr>
          <p:blipFill rotWithShape="1">
            <a:blip r:embed="rId17"/>
            <a:srcRect t="24612" b="31602"/>
            <a:stretch/>
          </p:blipFill>
          <p:spPr>
            <a:xfrm>
              <a:off x="548944" y="2579670"/>
              <a:ext cx="925843" cy="373884"/>
            </a:xfrm>
            <a:prstGeom prst="rect">
              <a:avLst/>
            </a:prstGeom>
          </p:spPr>
        </p:pic>
        <p:sp>
          <p:nvSpPr>
            <p:cNvPr id="57" name="arrow_5">
              <a:extLst>
                <a:ext uri="{FF2B5EF4-FFF2-40B4-BE49-F238E27FC236}">
                  <a16:creationId xmlns="" xmlns:a16="http://schemas.microsoft.com/office/drawing/2014/main" id="{8C45ED02-1047-45CD-93DC-750BEE10041C}"/>
                </a:ext>
              </a:extLst>
            </p:cNvPr>
            <p:cNvSpPr>
              <a:spLocks noChangeAspect="1" noEditPoints="1"/>
            </p:cNvSpPr>
            <p:nvPr/>
          </p:nvSpPr>
          <p:spPr bwMode="auto">
            <a:xfrm>
              <a:off x="829720" y="3362315"/>
              <a:ext cx="364291" cy="365760"/>
            </a:xfrm>
            <a:custGeom>
              <a:avLst/>
              <a:gdLst>
                <a:gd name="T0" fmla="*/ 102 w 248"/>
                <a:gd name="T1" fmla="*/ 0 h 249"/>
                <a:gd name="T2" fmla="*/ 176 w 248"/>
                <a:gd name="T3" fmla="*/ 73 h 249"/>
                <a:gd name="T4" fmla="*/ 102 w 248"/>
                <a:gd name="T5" fmla="*/ 147 h 249"/>
                <a:gd name="T6" fmla="*/ 176 w 248"/>
                <a:gd name="T7" fmla="*/ 73 h 249"/>
                <a:gd name="T8" fmla="*/ 0 w 248"/>
                <a:gd name="T9" fmla="*/ 73 h 249"/>
                <a:gd name="T10" fmla="*/ 146 w 248"/>
                <a:gd name="T11" fmla="*/ 103 h 249"/>
                <a:gd name="T12" fmla="*/ 72 w 248"/>
                <a:gd name="T13" fmla="*/ 176 h 249"/>
                <a:gd name="T14" fmla="*/ 146 w 248"/>
                <a:gd name="T15" fmla="*/ 249 h 249"/>
                <a:gd name="T16" fmla="*/ 72 w 248"/>
                <a:gd name="T17" fmla="*/ 176 h 249"/>
                <a:gd name="T18" fmla="*/ 248 w 248"/>
                <a:gd name="T19" fmla="*/ 17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9">
                  <a:moveTo>
                    <a:pt x="102" y="0"/>
                  </a:moveTo>
                  <a:lnTo>
                    <a:pt x="176" y="73"/>
                  </a:lnTo>
                  <a:lnTo>
                    <a:pt x="102" y="147"/>
                  </a:lnTo>
                  <a:moveTo>
                    <a:pt x="176" y="73"/>
                  </a:moveTo>
                  <a:lnTo>
                    <a:pt x="0" y="73"/>
                  </a:lnTo>
                  <a:moveTo>
                    <a:pt x="146" y="103"/>
                  </a:moveTo>
                  <a:lnTo>
                    <a:pt x="72" y="176"/>
                  </a:lnTo>
                  <a:lnTo>
                    <a:pt x="146" y="249"/>
                  </a:lnTo>
                  <a:moveTo>
                    <a:pt x="72" y="176"/>
                  </a:moveTo>
                  <a:lnTo>
                    <a:pt x="248" y="176"/>
                  </a:lnTo>
                </a:path>
              </a:pathLst>
            </a:custGeom>
            <a:noFill/>
            <a:ln w="28575" cap="sq">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5" name="Eye">
              <a:extLst>
                <a:ext uri="{FF2B5EF4-FFF2-40B4-BE49-F238E27FC236}">
                  <a16:creationId xmlns="" xmlns:a16="http://schemas.microsoft.com/office/drawing/2014/main" id="{A345FAC2-D06D-47B9-A9D6-D14DFA1C23B7}"/>
                </a:ext>
              </a:extLst>
            </p:cNvPr>
            <p:cNvSpPr>
              <a:spLocks noChangeAspect="1" noEditPoints="1"/>
            </p:cNvSpPr>
            <p:nvPr/>
          </p:nvSpPr>
          <p:spPr bwMode="auto">
            <a:xfrm>
              <a:off x="806125" y="5787804"/>
              <a:ext cx="411480" cy="227186"/>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spTree>
    <p:extLst>
      <p:ext uri="{BB962C8B-B14F-4D97-AF65-F5344CB8AC3E}">
        <p14:creationId xmlns:p14="http://schemas.microsoft.com/office/powerpoint/2010/main" val="44777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15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3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50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42" presetClass="path" presetSubtype="0" decel="100000" fill="hold" nodeType="withEffect">
                                  <p:stCondLst>
                                    <p:cond delay="0"/>
                                  </p:stCondLst>
                                  <p:childTnLst>
                                    <p:animMotion origin="layout" path="M 2.25428E-6 0.04607 L 2.25428E-6 2.41943E-6 " pathEditMode="relative" rAng="0" ptsTypes="AA">
                                      <p:cBhvr>
                                        <p:cTn id="23" dur="1000" fill="hold"/>
                                        <p:tgtEl>
                                          <p:spTgt spid="39"/>
                                        </p:tgtEl>
                                        <p:attrNameLst>
                                          <p:attrName>ppt_x</p:attrName>
                                          <p:attrName>ppt_y</p:attrName>
                                        </p:attrNameLst>
                                      </p:cBhvr>
                                      <p:rCtr x="0" y="-2315"/>
                                    </p:animMotion>
                                  </p:childTnLst>
                                </p:cTn>
                              </p:par>
                            </p:childTnLst>
                          </p:cTn>
                        </p:par>
                      </p:childTnLst>
                    </p:cTn>
                  </p:par>
                  <p:par>
                    <p:cTn id="24" fill="hold">
                      <p:stCondLst>
                        <p:cond delay="indefinite"/>
                      </p:stCondLst>
                      <p:childTnLst>
                        <p:par>
                          <p:cTn id="25" fill="hold">
                            <p:stCondLst>
                              <p:cond delay="0"/>
                            </p:stCondLst>
                            <p:childTnLst>
                              <p:par>
                                <p:cTn id="26" presetID="2" presetClass="entr" presetSubtype="8"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750" fill="hold"/>
                                        <p:tgtEl>
                                          <p:spTgt spid="9"/>
                                        </p:tgtEl>
                                        <p:attrNameLst>
                                          <p:attrName>ppt_x</p:attrName>
                                        </p:attrNameLst>
                                      </p:cBhvr>
                                      <p:tavLst>
                                        <p:tav tm="0">
                                          <p:val>
                                            <p:strVal val="0-#ppt_w/2"/>
                                          </p:val>
                                        </p:tav>
                                        <p:tav tm="100000">
                                          <p:val>
                                            <p:strVal val="#ppt_x"/>
                                          </p:val>
                                        </p:tav>
                                      </p:tavLst>
                                    </p:anim>
                                    <p:anim calcmode="lin" valueType="num">
                                      <p:cBhvr additive="base">
                                        <p:cTn id="29"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3A51664-841A-2F4B-A5AA-1472804C31CE}"/>
              </a:ext>
            </a:extLst>
          </p:cNvPr>
          <p:cNvGrpSpPr/>
          <p:nvPr/>
        </p:nvGrpSpPr>
        <p:grpSpPr>
          <a:xfrm>
            <a:off x="4208305" y="720267"/>
            <a:ext cx="3280675" cy="4969651"/>
            <a:chOff x="4133899" y="1194163"/>
            <a:chExt cx="3217096" cy="4873340"/>
          </a:xfrm>
        </p:grpSpPr>
        <p:grpSp>
          <p:nvGrpSpPr>
            <p:cNvPr id="5" name="Group 4">
              <a:extLst>
                <a:ext uri="{FF2B5EF4-FFF2-40B4-BE49-F238E27FC236}">
                  <a16:creationId xmlns="" xmlns:a16="http://schemas.microsoft.com/office/drawing/2014/main" id="{3CC69589-BC7E-7243-BCD0-113EB97C67A8}"/>
                </a:ext>
              </a:extLst>
            </p:cNvPr>
            <p:cNvGrpSpPr/>
            <p:nvPr/>
          </p:nvGrpSpPr>
          <p:grpSpPr>
            <a:xfrm>
              <a:off x="4841006" y="1194163"/>
              <a:ext cx="2509989" cy="4873340"/>
              <a:chOff x="4841006" y="1194163"/>
              <a:chExt cx="2509989" cy="4873340"/>
            </a:xfrm>
          </p:grpSpPr>
          <p:pic>
            <p:nvPicPr>
              <p:cNvPr id="7" name="Graphic 6">
                <a:extLst>
                  <a:ext uri="{FF2B5EF4-FFF2-40B4-BE49-F238E27FC236}">
                    <a16:creationId xmlns="" xmlns:a16="http://schemas.microsoft.com/office/drawing/2014/main" id="{5596000D-CBB9-1849-AB6D-300C697578A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236926" y="2569926"/>
                <a:ext cx="1718148" cy="1718148"/>
              </a:xfrm>
              <a:prstGeom prst="rect">
                <a:avLst/>
              </a:prstGeom>
            </p:spPr>
          </p:pic>
          <p:sp>
            <p:nvSpPr>
              <p:cNvPr id="8" name="TextBox 7">
                <a:extLst>
                  <a:ext uri="{FF2B5EF4-FFF2-40B4-BE49-F238E27FC236}">
                    <a16:creationId xmlns="" xmlns:a16="http://schemas.microsoft.com/office/drawing/2014/main" id="{1D9BA5BC-0201-7E4C-9FA4-D6C2F8F6C9D3}"/>
                  </a:ext>
                </a:extLst>
              </p:cNvPr>
              <p:cNvSpPr txBox="1"/>
              <p:nvPr/>
            </p:nvSpPr>
            <p:spPr>
              <a:xfrm>
                <a:off x="4841006" y="5113725"/>
                <a:ext cx="2509989" cy="953778"/>
              </a:xfrm>
              <a:prstGeom prst="rect">
                <a:avLst/>
              </a:prstGeom>
              <a:noFill/>
            </p:spPr>
            <p:txBody>
              <a:bodyPr wrap="square" lIns="182828" tIns="146262" rIns="182828" bIns="146262" rtlCol="0">
                <a:spAutoFit/>
              </a:bodyPr>
              <a:lstStyle/>
              <a:p>
                <a:pPr algn="ctr" defTabSz="932418">
                  <a:lnSpc>
                    <a:spcPct val="90000"/>
                  </a:lnSpc>
                  <a:spcAft>
                    <a:spcPts val="600"/>
                  </a:spcAft>
                  <a:defRPr/>
                </a:pPr>
                <a:r>
                  <a:rPr lang="en-US" sz="1598">
                    <a:gradFill>
                      <a:gsLst>
                        <a:gs pos="2917">
                          <a:srgbClr val="505050"/>
                        </a:gs>
                        <a:gs pos="30000">
                          <a:srgbClr val="505050"/>
                        </a:gs>
                      </a:gsLst>
                      <a:lin ang="5400000" scaled="0"/>
                    </a:gradFill>
                    <a:latin typeface="Segoe UI Semilight"/>
                  </a:rPr>
                  <a:t>Author functions in C#, F#, Node, Java, Python, Powershell, and more</a:t>
                </a:r>
              </a:p>
            </p:txBody>
          </p:sp>
          <p:sp>
            <p:nvSpPr>
              <p:cNvPr id="9" name="TextBox 8">
                <a:extLst>
                  <a:ext uri="{FF2B5EF4-FFF2-40B4-BE49-F238E27FC236}">
                    <a16:creationId xmlns="" xmlns:a16="http://schemas.microsoft.com/office/drawing/2014/main" id="{D7DB0AC0-5956-7C47-B949-E2367A3AC6A1}"/>
                  </a:ext>
                </a:extLst>
              </p:cNvPr>
              <p:cNvSpPr txBox="1"/>
              <p:nvPr/>
            </p:nvSpPr>
            <p:spPr>
              <a:xfrm>
                <a:off x="5563907" y="1194163"/>
                <a:ext cx="1064188" cy="622056"/>
              </a:xfrm>
              <a:prstGeom prst="rect">
                <a:avLst/>
              </a:prstGeom>
              <a:noFill/>
            </p:spPr>
            <p:txBody>
              <a:bodyPr wrap="none" lIns="182828" tIns="146262" rIns="182828" bIns="146262" rtlCol="0">
                <a:spAutoFit/>
              </a:bodyPr>
              <a:lstStyle/>
              <a:p>
                <a:pPr algn="ctr" defTabSz="932418">
                  <a:lnSpc>
                    <a:spcPct val="90000"/>
                  </a:lnSpc>
                  <a:spcAft>
                    <a:spcPts val="600"/>
                  </a:spcAft>
                  <a:defRPr/>
                </a:pPr>
                <a:r>
                  <a:rPr lang="en-US" sz="2400">
                    <a:gradFill>
                      <a:gsLst>
                        <a:gs pos="2917">
                          <a:srgbClr val="505050"/>
                        </a:gs>
                        <a:gs pos="30000">
                          <a:srgbClr val="505050"/>
                        </a:gs>
                      </a:gsLst>
                      <a:lin ang="5400000" scaled="0"/>
                    </a:gradFill>
                    <a:latin typeface="Segoe UI Semilight"/>
                  </a:rPr>
                  <a:t>Code</a:t>
                </a:r>
              </a:p>
            </p:txBody>
          </p:sp>
        </p:grpSp>
        <p:sp>
          <p:nvSpPr>
            <p:cNvPr id="6" name="Arrow: Right 44">
              <a:extLst>
                <a:ext uri="{FF2B5EF4-FFF2-40B4-BE49-F238E27FC236}">
                  <a16:creationId xmlns="" xmlns:a16="http://schemas.microsoft.com/office/drawing/2014/main" id="{18DC1501-457B-454F-B5D7-75C956877B54}"/>
                </a:ext>
              </a:extLst>
            </p:cNvPr>
            <p:cNvSpPr/>
            <p:nvPr/>
          </p:nvSpPr>
          <p:spPr bwMode="auto">
            <a:xfrm>
              <a:off x="4133899" y="3284824"/>
              <a:ext cx="597617" cy="28835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grpSp>
      <p:grpSp>
        <p:nvGrpSpPr>
          <p:cNvPr id="10" name="Group 9">
            <a:extLst>
              <a:ext uri="{FF2B5EF4-FFF2-40B4-BE49-F238E27FC236}">
                <a16:creationId xmlns="" xmlns:a16="http://schemas.microsoft.com/office/drawing/2014/main" id="{59E5A635-9E04-FB44-9DB4-320CDEECF326}"/>
              </a:ext>
            </a:extLst>
          </p:cNvPr>
          <p:cNvGrpSpPr/>
          <p:nvPr/>
        </p:nvGrpSpPr>
        <p:grpSpPr>
          <a:xfrm>
            <a:off x="1332259" y="729596"/>
            <a:ext cx="2728693" cy="5186466"/>
            <a:chOff x="1313589" y="1203312"/>
            <a:chExt cx="2675812" cy="5085954"/>
          </a:xfrm>
        </p:grpSpPr>
        <p:grpSp>
          <p:nvGrpSpPr>
            <p:cNvPr id="11" name="Group 10">
              <a:extLst>
                <a:ext uri="{FF2B5EF4-FFF2-40B4-BE49-F238E27FC236}">
                  <a16:creationId xmlns="" xmlns:a16="http://schemas.microsoft.com/office/drawing/2014/main" id="{77A5622C-11FC-9C46-B899-F6EEB8A4DDAE}"/>
                </a:ext>
              </a:extLst>
            </p:cNvPr>
            <p:cNvGrpSpPr/>
            <p:nvPr/>
          </p:nvGrpSpPr>
          <p:grpSpPr>
            <a:xfrm>
              <a:off x="1313589" y="1797206"/>
              <a:ext cx="2316072" cy="3009131"/>
              <a:chOff x="1313589" y="1797206"/>
              <a:chExt cx="2316072" cy="3009131"/>
            </a:xfrm>
          </p:grpSpPr>
          <p:pic>
            <p:nvPicPr>
              <p:cNvPr id="14" name="Graphic 13">
                <a:extLst>
                  <a:ext uri="{FF2B5EF4-FFF2-40B4-BE49-F238E27FC236}">
                    <a16:creationId xmlns="" xmlns:a16="http://schemas.microsoft.com/office/drawing/2014/main" id="{B9209052-E853-0343-8FDE-562446E3AF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313589" y="1797206"/>
                <a:ext cx="1814384" cy="1402024"/>
              </a:xfrm>
              <a:prstGeom prst="rect">
                <a:avLst/>
              </a:prstGeom>
            </p:spPr>
          </p:pic>
          <p:grpSp>
            <p:nvGrpSpPr>
              <p:cNvPr id="15" name="Group 14">
                <a:extLst>
                  <a:ext uri="{FF2B5EF4-FFF2-40B4-BE49-F238E27FC236}">
                    <a16:creationId xmlns="" xmlns:a16="http://schemas.microsoft.com/office/drawing/2014/main" id="{EC65ACC3-A9F2-3947-9CFB-376E8BDF0E26}"/>
                  </a:ext>
                </a:extLst>
              </p:cNvPr>
              <p:cNvGrpSpPr/>
              <p:nvPr/>
            </p:nvGrpSpPr>
            <p:grpSpPr>
              <a:xfrm>
                <a:off x="1838307" y="2116021"/>
                <a:ext cx="1791354" cy="2690316"/>
                <a:chOff x="4945434" y="1645264"/>
                <a:chExt cx="1827274" cy="2744263"/>
              </a:xfrm>
            </p:grpSpPr>
            <p:pic>
              <p:nvPicPr>
                <p:cNvPr id="16" name="Graphic 15">
                  <a:extLst>
                    <a:ext uri="{FF2B5EF4-FFF2-40B4-BE49-F238E27FC236}">
                      <a16:creationId xmlns="" xmlns:a16="http://schemas.microsoft.com/office/drawing/2014/main" id="{355A9B59-EE09-6645-934D-FEDC092B51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976078" y="2590125"/>
                  <a:ext cx="777240" cy="777240"/>
                </a:xfrm>
                <a:prstGeom prst="rect">
                  <a:avLst/>
                </a:prstGeom>
              </p:spPr>
            </p:pic>
            <p:pic>
              <p:nvPicPr>
                <p:cNvPr id="17" name="Picture 16">
                  <a:extLst>
                    <a:ext uri="{FF2B5EF4-FFF2-40B4-BE49-F238E27FC236}">
                      <a16:creationId xmlns="" xmlns:a16="http://schemas.microsoft.com/office/drawing/2014/main" id="{0691ADCD-6C23-9A42-A983-1C7578C31583}"/>
                    </a:ext>
                  </a:extLst>
                </p:cNvPr>
                <p:cNvPicPr>
                  <a:picLocks noChangeAspect="1"/>
                </p:cNvPicPr>
                <p:nvPr/>
              </p:nvPicPr>
              <p:blipFill>
                <a:blip r:embed="rId8">
                  <a:grayscl/>
                </a:blip>
                <a:stretch>
                  <a:fillRect/>
                </a:stretch>
              </p:blipFill>
              <p:spPr>
                <a:xfrm>
                  <a:off x="4945434" y="3609236"/>
                  <a:ext cx="780290" cy="780291"/>
                </a:xfrm>
                <a:prstGeom prst="rect">
                  <a:avLst/>
                </a:prstGeom>
              </p:spPr>
            </p:pic>
            <p:pic>
              <p:nvPicPr>
                <p:cNvPr id="18" name="Picture 17">
                  <a:extLst>
                    <a:ext uri="{FF2B5EF4-FFF2-40B4-BE49-F238E27FC236}">
                      <a16:creationId xmlns="" xmlns:a16="http://schemas.microsoft.com/office/drawing/2014/main" id="{C8313AA1-2CA7-374A-9AB7-47B82C103E42}"/>
                    </a:ext>
                  </a:extLst>
                </p:cNvPr>
                <p:cNvPicPr>
                  <a:picLocks noChangeAspect="1"/>
                </p:cNvPicPr>
                <p:nvPr/>
              </p:nvPicPr>
              <p:blipFill>
                <a:blip r:embed="rId9">
                  <a:grayscl/>
                </a:blip>
                <a:stretch>
                  <a:fillRect/>
                </a:stretch>
              </p:blipFill>
              <p:spPr>
                <a:xfrm>
                  <a:off x="5992418" y="2594426"/>
                  <a:ext cx="780290" cy="780290"/>
                </a:xfrm>
                <a:prstGeom prst="rect">
                  <a:avLst/>
                </a:prstGeom>
              </p:spPr>
            </p:pic>
            <p:pic>
              <p:nvPicPr>
                <p:cNvPr id="19" name="Picture 18">
                  <a:extLst>
                    <a:ext uri="{FF2B5EF4-FFF2-40B4-BE49-F238E27FC236}">
                      <a16:creationId xmlns="" xmlns:a16="http://schemas.microsoft.com/office/drawing/2014/main" id="{84BACD09-D4BF-DC47-A81F-CDE1C0C6D91E}"/>
                    </a:ext>
                  </a:extLst>
                </p:cNvPr>
                <p:cNvPicPr>
                  <a:picLocks noChangeAspect="1"/>
                </p:cNvPicPr>
                <p:nvPr/>
              </p:nvPicPr>
              <p:blipFill>
                <a:blip r:embed="rId10">
                  <a:grayscl/>
                </a:blip>
                <a:stretch>
                  <a:fillRect/>
                </a:stretch>
              </p:blipFill>
              <p:spPr>
                <a:xfrm>
                  <a:off x="5982841" y="1645264"/>
                  <a:ext cx="780290" cy="780290"/>
                </a:xfrm>
                <a:prstGeom prst="rect">
                  <a:avLst/>
                </a:prstGeom>
              </p:spPr>
            </p:pic>
            <p:pic>
              <p:nvPicPr>
                <p:cNvPr id="20" name="Picture 19">
                  <a:extLst>
                    <a:ext uri="{FF2B5EF4-FFF2-40B4-BE49-F238E27FC236}">
                      <a16:creationId xmlns="" xmlns:a16="http://schemas.microsoft.com/office/drawing/2014/main" id="{6FEF4697-081F-6E40-AFD2-D0AED272A764}"/>
                    </a:ext>
                  </a:extLst>
                </p:cNvPr>
                <p:cNvPicPr>
                  <a:picLocks noChangeAspect="1"/>
                </p:cNvPicPr>
                <p:nvPr/>
              </p:nvPicPr>
              <p:blipFill>
                <a:blip r:embed="rId11">
                  <a:grayscl/>
                </a:blip>
                <a:stretch>
                  <a:fillRect/>
                </a:stretch>
              </p:blipFill>
              <p:spPr>
                <a:xfrm>
                  <a:off x="5992419" y="3609236"/>
                  <a:ext cx="761134" cy="761134"/>
                </a:xfrm>
                <a:prstGeom prst="rect">
                  <a:avLst/>
                </a:prstGeom>
              </p:spPr>
            </p:pic>
          </p:grpSp>
        </p:grpSp>
        <p:sp>
          <p:nvSpPr>
            <p:cNvPr id="12" name="TextBox 11">
              <a:extLst>
                <a:ext uri="{FF2B5EF4-FFF2-40B4-BE49-F238E27FC236}">
                  <a16:creationId xmlns="" xmlns:a16="http://schemas.microsoft.com/office/drawing/2014/main" id="{269DBA1C-9D5A-4F4A-8A5F-C90712B83589}"/>
                </a:ext>
              </a:extLst>
            </p:cNvPr>
            <p:cNvSpPr txBox="1"/>
            <p:nvPr/>
          </p:nvSpPr>
          <p:spPr>
            <a:xfrm>
              <a:off x="2129473" y="1203312"/>
              <a:ext cx="1209868" cy="622056"/>
            </a:xfrm>
            <a:prstGeom prst="rect">
              <a:avLst/>
            </a:prstGeom>
            <a:noFill/>
          </p:spPr>
          <p:txBody>
            <a:bodyPr wrap="none" lIns="182828" tIns="146262" rIns="182828" bIns="146262" rtlCol="0">
              <a:spAutoFit/>
            </a:bodyPr>
            <a:lstStyle/>
            <a:p>
              <a:pPr algn="ctr" defTabSz="932418">
                <a:lnSpc>
                  <a:spcPct val="90000"/>
                </a:lnSpc>
                <a:spcAft>
                  <a:spcPts val="600"/>
                </a:spcAft>
                <a:defRPr/>
              </a:pPr>
              <a:r>
                <a:rPr lang="en-US" sz="2400">
                  <a:gradFill>
                    <a:gsLst>
                      <a:gs pos="2917">
                        <a:srgbClr val="505050"/>
                      </a:gs>
                      <a:gs pos="30000">
                        <a:srgbClr val="505050"/>
                      </a:gs>
                    </a:gsLst>
                    <a:lin ang="5400000" scaled="0"/>
                  </a:gradFill>
                  <a:latin typeface="Segoe UI Semilight"/>
                </a:rPr>
                <a:t>Events</a:t>
              </a:r>
            </a:p>
          </p:txBody>
        </p:sp>
        <p:sp>
          <p:nvSpPr>
            <p:cNvPr id="13" name="TextBox 12">
              <a:extLst>
                <a:ext uri="{FF2B5EF4-FFF2-40B4-BE49-F238E27FC236}">
                  <a16:creationId xmlns="" xmlns:a16="http://schemas.microsoft.com/office/drawing/2014/main" id="{CDE4787C-BD24-C44D-A1C5-9D77846772BF}"/>
                </a:ext>
              </a:extLst>
            </p:cNvPr>
            <p:cNvSpPr txBox="1"/>
            <p:nvPr/>
          </p:nvSpPr>
          <p:spPr>
            <a:xfrm>
              <a:off x="1479412" y="5113725"/>
              <a:ext cx="2509989" cy="1175541"/>
            </a:xfrm>
            <a:prstGeom prst="rect">
              <a:avLst/>
            </a:prstGeom>
            <a:noFill/>
          </p:spPr>
          <p:txBody>
            <a:bodyPr wrap="square" lIns="182828" tIns="146262" rIns="182828" bIns="146262" rtlCol="0">
              <a:spAutoFit/>
            </a:bodyPr>
            <a:lstStyle/>
            <a:p>
              <a:pPr algn="ctr" defTabSz="932418">
                <a:lnSpc>
                  <a:spcPct val="90000"/>
                </a:lnSpc>
                <a:spcAft>
                  <a:spcPts val="600"/>
                </a:spcAft>
                <a:defRPr/>
              </a:pPr>
              <a:r>
                <a:rPr lang="en-US" sz="1598">
                  <a:gradFill>
                    <a:gsLst>
                      <a:gs pos="2917">
                        <a:srgbClr val="505050"/>
                      </a:gs>
                      <a:gs pos="30000">
                        <a:srgbClr val="505050"/>
                      </a:gs>
                    </a:gsLst>
                    <a:lin ang="5400000" scaled="0"/>
                  </a:gradFill>
                  <a:latin typeface="Segoe UI Semilight"/>
                </a:rPr>
                <a:t>React to timers, HTTP, or events from your favorite Azure services, with more on the way</a:t>
              </a:r>
            </a:p>
          </p:txBody>
        </p:sp>
      </p:grpSp>
      <p:grpSp>
        <p:nvGrpSpPr>
          <p:cNvPr id="21" name="Group 20">
            <a:extLst>
              <a:ext uri="{FF2B5EF4-FFF2-40B4-BE49-F238E27FC236}">
                <a16:creationId xmlns="" xmlns:a16="http://schemas.microsoft.com/office/drawing/2014/main" id="{AF1078C0-5A4F-E44C-B9CA-0429AEF0EEE4}"/>
              </a:ext>
            </a:extLst>
          </p:cNvPr>
          <p:cNvGrpSpPr/>
          <p:nvPr/>
        </p:nvGrpSpPr>
        <p:grpSpPr>
          <a:xfrm>
            <a:off x="7598843" y="720266"/>
            <a:ext cx="3318167" cy="4971535"/>
            <a:chOff x="7458727" y="1194163"/>
            <a:chExt cx="3253861" cy="4875188"/>
          </a:xfrm>
        </p:grpSpPr>
        <p:sp>
          <p:nvSpPr>
            <p:cNvPr id="22" name="Arrow: Right 45">
              <a:extLst>
                <a:ext uri="{FF2B5EF4-FFF2-40B4-BE49-F238E27FC236}">
                  <a16:creationId xmlns="" xmlns:a16="http://schemas.microsoft.com/office/drawing/2014/main" id="{3A79EA40-2F29-5641-AB3B-F0DDFF0EE2CC}"/>
                </a:ext>
              </a:extLst>
            </p:cNvPr>
            <p:cNvSpPr/>
            <p:nvPr/>
          </p:nvSpPr>
          <p:spPr bwMode="auto">
            <a:xfrm>
              <a:off x="7458727" y="3284823"/>
              <a:ext cx="597617" cy="28835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grpSp>
          <p:nvGrpSpPr>
            <p:cNvPr id="23" name="Group 22">
              <a:extLst>
                <a:ext uri="{FF2B5EF4-FFF2-40B4-BE49-F238E27FC236}">
                  <a16:creationId xmlns="" xmlns:a16="http://schemas.microsoft.com/office/drawing/2014/main" id="{B6152CCF-623C-DA4A-8C72-AAA6445162D3}"/>
                </a:ext>
              </a:extLst>
            </p:cNvPr>
            <p:cNvGrpSpPr/>
            <p:nvPr/>
          </p:nvGrpSpPr>
          <p:grpSpPr>
            <a:xfrm>
              <a:off x="8202599" y="1194163"/>
              <a:ext cx="2509989" cy="4875188"/>
              <a:chOff x="8202599" y="1194163"/>
              <a:chExt cx="2509989" cy="4875188"/>
            </a:xfrm>
          </p:grpSpPr>
          <p:grpSp>
            <p:nvGrpSpPr>
              <p:cNvPr id="24" name="Group 23">
                <a:extLst>
                  <a:ext uri="{FF2B5EF4-FFF2-40B4-BE49-F238E27FC236}">
                    <a16:creationId xmlns="" xmlns:a16="http://schemas.microsoft.com/office/drawing/2014/main" id="{4FC675CE-FEF3-1E49-A5F7-863D65653DFD}"/>
                  </a:ext>
                </a:extLst>
              </p:cNvPr>
              <p:cNvGrpSpPr/>
              <p:nvPr/>
            </p:nvGrpSpPr>
            <p:grpSpPr>
              <a:xfrm>
                <a:off x="8561168" y="2569927"/>
                <a:ext cx="1792850" cy="1728536"/>
                <a:chOff x="8732837" y="2620962"/>
                <a:chExt cx="1828800" cy="1763197"/>
              </a:xfrm>
            </p:grpSpPr>
            <p:pic>
              <p:nvPicPr>
                <p:cNvPr id="27" name="Picture 26">
                  <a:extLst>
                    <a:ext uri="{FF2B5EF4-FFF2-40B4-BE49-F238E27FC236}">
                      <a16:creationId xmlns="" xmlns:a16="http://schemas.microsoft.com/office/drawing/2014/main" id="{C29A53ED-344E-FF46-8821-7ED42B055FE3}"/>
                    </a:ext>
                  </a:extLst>
                </p:cNvPr>
                <p:cNvPicPr>
                  <a:picLocks noChangeAspect="1"/>
                </p:cNvPicPr>
                <p:nvPr/>
              </p:nvPicPr>
              <p:blipFill>
                <a:blip r:embed="rId12">
                  <a:grayscl/>
                </a:blip>
                <a:stretch>
                  <a:fillRect/>
                </a:stretch>
              </p:blipFill>
              <p:spPr>
                <a:xfrm>
                  <a:off x="8732837" y="3593272"/>
                  <a:ext cx="780290" cy="780290"/>
                </a:xfrm>
                <a:prstGeom prst="rect">
                  <a:avLst/>
                </a:prstGeom>
              </p:spPr>
            </p:pic>
            <p:pic>
              <p:nvPicPr>
                <p:cNvPr id="28" name="Picture 27">
                  <a:extLst>
                    <a:ext uri="{FF2B5EF4-FFF2-40B4-BE49-F238E27FC236}">
                      <a16:creationId xmlns="" xmlns:a16="http://schemas.microsoft.com/office/drawing/2014/main" id="{0CE5E7FD-25D0-B54C-9332-E5990E8D455F}"/>
                    </a:ext>
                  </a:extLst>
                </p:cNvPr>
                <p:cNvPicPr>
                  <a:picLocks noChangeAspect="1"/>
                </p:cNvPicPr>
                <p:nvPr/>
              </p:nvPicPr>
              <p:blipFill>
                <a:blip r:embed="rId13">
                  <a:grayscl/>
                </a:blip>
                <a:stretch>
                  <a:fillRect/>
                </a:stretch>
              </p:blipFill>
              <p:spPr>
                <a:xfrm>
                  <a:off x="9781347" y="2634011"/>
                  <a:ext cx="780290" cy="780290"/>
                </a:xfrm>
                <a:prstGeom prst="rect">
                  <a:avLst/>
                </a:prstGeom>
              </p:spPr>
            </p:pic>
            <p:pic>
              <p:nvPicPr>
                <p:cNvPr id="29" name="Picture 28">
                  <a:extLst>
                    <a:ext uri="{FF2B5EF4-FFF2-40B4-BE49-F238E27FC236}">
                      <a16:creationId xmlns="" xmlns:a16="http://schemas.microsoft.com/office/drawing/2014/main" id="{1DCDF2CE-B079-A44D-9414-69934C67B5C8}"/>
                    </a:ext>
                  </a:extLst>
                </p:cNvPr>
                <p:cNvPicPr>
                  <a:picLocks noChangeAspect="1"/>
                </p:cNvPicPr>
                <p:nvPr/>
              </p:nvPicPr>
              <p:blipFill>
                <a:blip r:embed="rId9">
                  <a:grayscl/>
                </a:blip>
                <a:stretch>
                  <a:fillRect/>
                </a:stretch>
              </p:blipFill>
              <p:spPr>
                <a:xfrm>
                  <a:off x="8734032" y="2620962"/>
                  <a:ext cx="780290" cy="780290"/>
                </a:xfrm>
                <a:prstGeom prst="rect">
                  <a:avLst/>
                </a:prstGeom>
              </p:spPr>
            </p:pic>
            <p:pic>
              <p:nvPicPr>
                <p:cNvPr id="30" name="Picture 29">
                  <a:extLst>
                    <a:ext uri="{FF2B5EF4-FFF2-40B4-BE49-F238E27FC236}">
                      <a16:creationId xmlns="" xmlns:a16="http://schemas.microsoft.com/office/drawing/2014/main" id="{3D8CC0D7-2491-B749-8683-68B1955A1DBB}"/>
                    </a:ext>
                  </a:extLst>
                </p:cNvPr>
                <p:cNvPicPr>
                  <a:picLocks noChangeAspect="1"/>
                </p:cNvPicPr>
                <p:nvPr/>
              </p:nvPicPr>
              <p:blipFill>
                <a:blip r:embed="rId11">
                  <a:grayscl/>
                </a:blip>
                <a:stretch>
                  <a:fillRect/>
                </a:stretch>
              </p:blipFill>
              <p:spPr>
                <a:xfrm>
                  <a:off x="9781347" y="3603869"/>
                  <a:ext cx="780290" cy="780290"/>
                </a:xfrm>
                <a:prstGeom prst="rect">
                  <a:avLst/>
                </a:prstGeom>
              </p:spPr>
            </p:pic>
          </p:grpSp>
          <p:sp>
            <p:nvSpPr>
              <p:cNvPr id="25" name="TextBox 24">
                <a:extLst>
                  <a:ext uri="{FF2B5EF4-FFF2-40B4-BE49-F238E27FC236}">
                    <a16:creationId xmlns="" xmlns:a16="http://schemas.microsoft.com/office/drawing/2014/main" id="{7BEDE114-D20F-F84F-ACD8-C430DD88003D}"/>
                  </a:ext>
                </a:extLst>
              </p:cNvPr>
              <p:cNvSpPr txBox="1"/>
              <p:nvPr/>
            </p:nvSpPr>
            <p:spPr>
              <a:xfrm>
                <a:off x="8741956" y="1194163"/>
                <a:ext cx="1431275" cy="622056"/>
              </a:xfrm>
              <a:prstGeom prst="rect">
                <a:avLst/>
              </a:prstGeom>
              <a:noFill/>
            </p:spPr>
            <p:txBody>
              <a:bodyPr wrap="none" lIns="182828" tIns="146262" rIns="182828" bIns="146262" rtlCol="0">
                <a:spAutoFit/>
              </a:bodyPr>
              <a:lstStyle/>
              <a:p>
                <a:pPr algn="ctr" defTabSz="932418">
                  <a:lnSpc>
                    <a:spcPct val="90000"/>
                  </a:lnSpc>
                  <a:spcAft>
                    <a:spcPts val="600"/>
                  </a:spcAft>
                  <a:defRPr/>
                </a:pPr>
                <a:r>
                  <a:rPr lang="en-US" sz="2400">
                    <a:gradFill>
                      <a:gsLst>
                        <a:gs pos="2917">
                          <a:srgbClr val="505050"/>
                        </a:gs>
                        <a:gs pos="30000">
                          <a:srgbClr val="505050"/>
                        </a:gs>
                      </a:gsLst>
                      <a:lin ang="5400000" scaled="0"/>
                    </a:gradFill>
                    <a:latin typeface="Segoe UI Semilight"/>
                  </a:rPr>
                  <a:t>Outputs</a:t>
                </a:r>
              </a:p>
            </p:txBody>
          </p:sp>
          <p:sp>
            <p:nvSpPr>
              <p:cNvPr id="26" name="TextBox 25">
                <a:extLst>
                  <a:ext uri="{FF2B5EF4-FFF2-40B4-BE49-F238E27FC236}">
                    <a16:creationId xmlns="" xmlns:a16="http://schemas.microsoft.com/office/drawing/2014/main" id="{5E19DC9F-B9B1-1A4F-B807-3D73D4219877}"/>
                  </a:ext>
                </a:extLst>
              </p:cNvPr>
              <p:cNvSpPr txBox="1"/>
              <p:nvPr/>
            </p:nvSpPr>
            <p:spPr>
              <a:xfrm>
                <a:off x="8202599" y="5115281"/>
                <a:ext cx="2509989" cy="954070"/>
              </a:xfrm>
              <a:prstGeom prst="rect">
                <a:avLst/>
              </a:prstGeom>
              <a:noFill/>
            </p:spPr>
            <p:txBody>
              <a:bodyPr wrap="square" lIns="182828" tIns="146262" rIns="182828" bIns="146262" rtlCol="0">
                <a:spAutoFit/>
              </a:bodyPr>
              <a:lstStyle/>
              <a:p>
                <a:pPr algn="ctr" defTabSz="932418">
                  <a:lnSpc>
                    <a:spcPct val="90000"/>
                  </a:lnSpc>
                  <a:spcAft>
                    <a:spcPts val="600"/>
                  </a:spcAft>
                  <a:defRPr/>
                </a:pPr>
                <a:r>
                  <a:rPr lang="en-US" sz="1598">
                    <a:gradFill>
                      <a:gsLst>
                        <a:gs pos="2917">
                          <a:srgbClr val="505050"/>
                        </a:gs>
                        <a:gs pos="30000">
                          <a:srgbClr val="505050"/>
                        </a:gs>
                      </a:gsLst>
                      <a:lin ang="5400000" scaled="0"/>
                    </a:gradFill>
                    <a:latin typeface="Segoe UI Semilight"/>
                  </a:rPr>
                  <a:t>Send results to an ever-growing collection of services</a:t>
                </a:r>
              </a:p>
            </p:txBody>
          </p:sp>
        </p:grpSp>
      </p:grpSp>
    </p:spTree>
    <p:extLst>
      <p:ext uri="{BB962C8B-B14F-4D97-AF65-F5344CB8AC3E}">
        <p14:creationId xmlns:p14="http://schemas.microsoft.com/office/powerpoint/2010/main" val="354289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p:cNvSpPr>
          <p:nvPr/>
        </p:nvSpPr>
        <p:spPr>
          <a:xfrm>
            <a:off x="4530030" y="754062"/>
            <a:ext cx="6488127" cy="5172718"/>
          </a:xfrm>
          <a:prstGeom prst="rect">
            <a:avLst/>
          </a:prstGeom>
          <a:noFill/>
        </p:spPr>
        <p:txBody>
          <a:bodyPr wrap="square" lIns="146304" tIns="91440" rIns="146304" bIns="91440" numCol="3" rtlCol="0">
            <a:noAutofit/>
          </a:bodyPr>
          <a:lstStyle/>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appFigures</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Asana</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API Management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App Services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Automation</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Cognitive Face API</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Cognitive LUIS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Cognitive Text Analytics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Cognitive Vision</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Data Lake Store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Document DB</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Event Hub</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Functions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Machine Learning</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Resource Manager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Service Bus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SQL</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Storage Blob</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Azure Storage Queues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Basecamp</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Bing Search</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BitBucket</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Bitly</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Blogger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Box</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Buffer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Campfire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Chatter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Common Data Service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Disqus</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DocuSign</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Dropbox</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Dynamics AX Online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Dynamics CRM Online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Dynamics CRM Service Bus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Dynamics Financials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Dynamics Operations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Easy Redmine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Eventbrite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Facebook</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FreshBooks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Freshdesk</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GitHub</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Gmail</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Google Calendar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Google Contacts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Google Drive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Google Sheets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Google Tasks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GoTo</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Meeting</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GoTo</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Training</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GoTo</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Webinar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Harvest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HelloSign</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Infusionsoft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JIRA</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Insightly</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Instagram</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Instapaper</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MailChimp</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Mandrill</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Medium</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Microsoft Project Online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Microsoft Translator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MSN Weather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Muhimbi</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PDF</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Office 365</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altLang="ja-JP"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Office</a:t>
            </a:r>
            <a:r>
              <a:rPr kumimoji="0" lang="ja-JP" alt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a:t>
            </a:r>
            <a:r>
              <a:rPr kumimoji="0" lang="en-US" altLang="ja-JP"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365</a:t>
            </a:r>
            <a:r>
              <a:rPr kumimoji="0" lang="ja-JP" alt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a:t>
            </a:r>
            <a:r>
              <a:rPr kumimoji="0" lang="en-US" altLang="ja-JP"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Users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altLang="ja-JP"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Office 365 Video</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OneDrive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OneDrive for Business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OneNote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Outlook.com</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Outlook Tasks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PagerDuty</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Pinterest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Pipedrive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Pivotal Tracker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Power BI</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Project Online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Redmine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Salesforce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Salesforce Chatter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SendGrid</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SharePoint Online </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Slack</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SmartSheet</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SparkPost</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Stripe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Survey Monkey</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Todoist</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Toodledo</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Trello</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Twilio</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Twitter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Typeform</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UserVoice</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VS Team Services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Webmerge</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Wordpress</a:t>
            </a:r>
            <a:endPar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Wunderlist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Yammer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YouTube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Zendesk</a:t>
            </a:r>
          </a:p>
        </p:txBody>
      </p:sp>
      <p:sp>
        <p:nvSpPr>
          <p:cNvPr id="9" name="Rectangle 8"/>
          <p:cNvSpPr/>
          <p:nvPr/>
        </p:nvSpPr>
        <p:spPr bwMode="auto">
          <a:xfrm>
            <a:off x="883" y="497"/>
            <a:ext cx="4312625" cy="6993533"/>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Rectangle 10"/>
          <p:cNvSpPr/>
          <p:nvPr/>
        </p:nvSpPr>
        <p:spPr>
          <a:xfrm>
            <a:off x="10210658" y="754062"/>
            <a:ext cx="2326124" cy="1809470"/>
          </a:xfrm>
          <a:prstGeom prst="rect">
            <a:avLst/>
          </a:prstGeom>
        </p:spPr>
        <p:txBody>
          <a:bodyPr wrap="square" lIns="146304" tIns="91440" rIns="146304" bIns="91440">
            <a:spAutoFit/>
          </a:bodyPr>
          <a:lstStyle/>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HTTP, HTTPS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HTTP </a:t>
            </a: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Webhook</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FTP, SFTP</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SMTP</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RSS</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Compose, Query, </a:t>
            </a:r>
            <a:b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b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Parse JSON</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Wait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Terminate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Workflow</a:t>
            </a:r>
          </a:p>
        </p:txBody>
      </p:sp>
      <p:sp>
        <p:nvSpPr>
          <p:cNvPr id="13" name="Rectangle 12"/>
          <p:cNvSpPr/>
          <p:nvPr/>
        </p:nvSpPr>
        <p:spPr>
          <a:xfrm>
            <a:off x="10191173" y="487362"/>
            <a:ext cx="1952971" cy="434093"/>
          </a:xfrm>
          <a:prstGeom prst="rect">
            <a:avLst/>
          </a:prstGeom>
        </p:spPr>
        <p:txBody>
          <a:bodyPr wrap="none" lIns="146304" tIns="91440" rIns="146304" bIns="91440">
            <a:spAutoFit/>
          </a:bodyPr>
          <a:lstStyle/>
          <a:p>
            <a:pPr marL="0" marR="0" lvl="0" indent="0" algn="l" defTabSz="931606" rtl="0" eaLnBrk="1" fontAlgn="auto" latinLnBrk="0" hangingPunct="1">
              <a:lnSpc>
                <a:spcPct val="90000"/>
              </a:lnSpc>
              <a:spcBef>
                <a:spcPts val="0"/>
              </a:spcBef>
              <a:spcAft>
                <a:spcPts val="0"/>
              </a:spcAft>
              <a:buClrTx/>
              <a:buSzTx/>
              <a:buFontTx/>
              <a:buNone/>
              <a:tabLst/>
              <a:defRPr/>
            </a:pPr>
            <a:r>
              <a:rPr kumimoji="0" lang="en-US" sz="1801" b="0" i="0" u="none" strike="noStrike" kern="0" cap="none" spc="0" normalizeH="0" baseline="0" noProof="0" dirty="0">
                <a:ln>
                  <a:noFill/>
                </a:ln>
                <a:gradFill>
                  <a:gsLst>
                    <a:gs pos="2917">
                      <a:srgbClr val="0078D7"/>
                    </a:gs>
                    <a:gs pos="32000">
                      <a:srgbClr val="0078D7"/>
                    </a:gs>
                  </a:gsLst>
                  <a:lin ang="5400000" scaled="0"/>
                </a:gradFill>
                <a:effectLst/>
                <a:uLnTx/>
                <a:uFillTx/>
                <a:latin typeface="Segoe UI"/>
                <a:ea typeface="+mn-ea"/>
                <a:cs typeface="+mn-cs"/>
              </a:rPr>
              <a:t>Protocols/native</a:t>
            </a:r>
          </a:p>
        </p:txBody>
      </p:sp>
      <p:sp>
        <p:nvSpPr>
          <p:cNvPr id="16" name="Rectangle 15"/>
          <p:cNvSpPr/>
          <p:nvPr/>
        </p:nvSpPr>
        <p:spPr>
          <a:xfrm>
            <a:off x="10218217" y="2716437"/>
            <a:ext cx="2120554" cy="1644425"/>
          </a:xfrm>
          <a:prstGeom prst="rect">
            <a:avLst/>
          </a:prstGeom>
        </p:spPr>
        <p:txBody>
          <a:bodyPr wrap="square" lIns="146304" tIns="91440" rIns="146304" bIns="91440">
            <a:spAutoFit/>
          </a:bodyPr>
          <a:lstStyle/>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XML Validation</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Transform XML (+Mapper)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Flat File Encode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Flat File Decode</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X12</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EDIFACT</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AS2</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Integration Account Artifact Lookup</a:t>
            </a:r>
          </a:p>
        </p:txBody>
      </p:sp>
      <p:sp>
        <p:nvSpPr>
          <p:cNvPr id="17" name="Rectangle 16"/>
          <p:cNvSpPr/>
          <p:nvPr/>
        </p:nvSpPr>
        <p:spPr>
          <a:xfrm>
            <a:off x="10202834" y="2443162"/>
            <a:ext cx="2657503" cy="434093"/>
          </a:xfrm>
          <a:prstGeom prst="rect">
            <a:avLst/>
          </a:prstGeom>
        </p:spPr>
        <p:txBody>
          <a:bodyPr wrap="square" lIns="146304" tIns="91440" rIns="146304" bIns="91440">
            <a:spAutoFit/>
          </a:bodyPr>
          <a:lstStyle/>
          <a:p>
            <a:pPr marL="0" marR="0" lvl="0" indent="0" algn="l" defTabSz="931606" rtl="0" eaLnBrk="1" fontAlgn="auto" latinLnBrk="0" hangingPunct="1">
              <a:lnSpc>
                <a:spcPct val="90000"/>
              </a:lnSpc>
              <a:spcBef>
                <a:spcPts val="0"/>
              </a:spcBef>
              <a:spcAft>
                <a:spcPts val="0"/>
              </a:spcAft>
              <a:buClrTx/>
              <a:buSzTx/>
              <a:buFontTx/>
              <a:buNone/>
              <a:tabLst/>
              <a:defRPr/>
            </a:pPr>
            <a:r>
              <a:rPr kumimoji="0" lang="en-US" sz="1801" b="0" i="0" u="none" strike="noStrike" kern="0" cap="none" spc="0" normalizeH="0" baseline="0" noProof="0" dirty="0">
                <a:ln>
                  <a:noFill/>
                </a:ln>
                <a:gradFill>
                  <a:gsLst>
                    <a:gs pos="10145">
                      <a:srgbClr val="0078D7"/>
                    </a:gs>
                    <a:gs pos="31000">
                      <a:srgbClr val="0078D7"/>
                    </a:gs>
                  </a:gsLst>
                  <a:lin ang="5400000" scaled="0"/>
                </a:gradFill>
                <a:effectLst/>
                <a:uLnTx/>
                <a:uFillTx/>
                <a:latin typeface="Segoe UI"/>
                <a:ea typeface="+mn-ea"/>
                <a:cs typeface="+mn-cs"/>
              </a:rPr>
              <a:t>XML and EDI</a:t>
            </a:r>
          </a:p>
        </p:txBody>
      </p:sp>
      <p:sp>
        <p:nvSpPr>
          <p:cNvPr id="18" name="Rectangle 17"/>
          <p:cNvSpPr/>
          <p:nvPr/>
        </p:nvSpPr>
        <p:spPr>
          <a:xfrm>
            <a:off x="10191173" y="4220764"/>
            <a:ext cx="979948" cy="434093"/>
          </a:xfrm>
          <a:prstGeom prst="rect">
            <a:avLst/>
          </a:prstGeom>
        </p:spPr>
        <p:txBody>
          <a:bodyPr wrap="none" lIns="146304" tIns="91440" rIns="146304" bIns="91440">
            <a:spAutoFit/>
          </a:bodyPr>
          <a:lstStyle/>
          <a:p>
            <a:pPr marL="0" marR="0" lvl="0" indent="0" algn="l" defTabSz="931606" rtl="0" eaLnBrk="1" fontAlgn="auto" latinLnBrk="0" hangingPunct="1">
              <a:lnSpc>
                <a:spcPct val="90000"/>
              </a:lnSpc>
              <a:spcBef>
                <a:spcPts val="0"/>
              </a:spcBef>
              <a:spcAft>
                <a:spcPts val="0"/>
              </a:spcAft>
              <a:buClrTx/>
              <a:buSzTx/>
              <a:buFontTx/>
              <a:buNone/>
              <a:tabLst/>
              <a:defRPr/>
            </a:pPr>
            <a:r>
              <a:rPr kumimoji="0" lang="en-US" sz="1801" b="0" i="0" u="none" strike="noStrike" kern="0" cap="none" spc="0" normalizeH="0" baseline="0" noProof="0" dirty="0">
                <a:ln>
                  <a:noFill/>
                </a:ln>
                <a:gradFill>
                  <a:gsLst>
                    <a:gs pos="2917">
                      <a:srgbClr val="0078D7"/>
                    </a:gs>
                    <a:gs pos="32000">
                      <a:srgbClr val="0078D7"/>
                    </a:gs>
                  </a:gsLst>
                </a:gradFill>
                <a:effectLst/>
                <a:uLnTx/>
                <a:uFillTx/>
                <a:latin typeface="Segoe UI"/>
                <a:ea typeface="+mn-ea"/>
                <a:cs typeface="+mn-cs"/>
              </a:rPr>
              <a:t>Hybrid</a:t>
            </a:r>
          </a:p>
        </p:txBody>
      </p:sp>
      <p:sp>
        <p:nvSpPr>
          <p:cNvPr id="19" name="TextBox 18"/>
          <p:cNvSpPr txBox="1"/>
          <p:nvPr/>
        </p:nvSpPr>
        <p:spPr>
          <a:xfrm>
            <a:off x="10194833" y="4514990"/>
            <a:ext cx="1849868" cy="1811330"/>
          </a:xfrm>
          <a:prstGeom prst="rect">
            <a:avLst/>
          </a:prstGeom>
        </p:spPr>
        <p:txBody>
          <a:bodyPr wrap="square" lIns="146304" tIns="91440" rIns="146304" bIns="91440">
            <a:spAutoFit/>
          </a:bodyPr>
          <a:lstStyle>
            <a:defPPr>
              <a:defRPr lang="en-US"/>
            </a:defPPr>
            <a:lvl1pPr marL="173038" indent="-173038" defTabSz="932563">
              <a:spcAft>
                <a:spcPts val="150"/>
              </a:spcAft>
              <a:buFont typeface="Arial" panose="020B0604020202020204" pitchFamily="34" charset="0"/>
              <a:buChar char="•"/>
              <a:defRPr sz="1400">
                <a:gradFill>
                  <a:gsLst>
                    <a:gs pos="10145">
                      <a:schemeClr val="tx1"/>
                    </a:gs>
                    <a:gs pos="30000">
                      <a:schemeClr val="tx1"/>
                    </a:gs>
                  </a:gsLst>
                  <a:lin ang="5400000" scaled="0"/>
                </a:gradFill>
              </a:defRPr>
            </a:lvl1pPr>
          </a:lstStyle>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BizTalk Server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File System</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IBM DB2</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Informix</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Oracle DB</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SharePoint Server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SQL Server</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SAP</a:t>
            </a:r>
          </a:p>
          <a:p>
            <a:pPr marL="91423" marR="0" lvl="0" indent="-91423" algn="l" defTabSz="931606" rtl="0" eaLnBrk="1" fontAlgn="auto" latinLnBrk="0" hangingPunct="1">
              <a:lnSpc>
                <a:spcPct val="90000"/>
              </a:lnSpc>
              <a:spcBef>
                <a:spcPts val="0"/>
              </a:spcBef>
              <a:spcAft>
                <a:spcPts val="100"/>
              </a:spcAft>
              <a:buClrTx/>
              <a:buSzTx/>
              <a:buFont typeface="Arial" panose="020B0604020202020204" pitchFamily="34" charset="0"/>
              <a:buChar char="•"/>
              <a:tabLst/>
              <a:defRPr/>
            </a:pPr>
            <a:r>
              <a:rPr kumimoji="0" lang="en-US" sz="1099" b="0" i="0" u="none" strike="noStrike" kern="0" cap="none" spc="0" normalizeH="0" baseline="0" noProof="0" dirty="0" err="1">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Websphere</a:t>
            </a:r>
            <a:r>
              <a:rPr kumimoji="0" lang="en-US" sz="1099"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rPr>
              <a:t> MQ</a:t>
            </a:r>
          </a:p>
          <a:p>
            <a:pPr marL="0" marR="0" lvl="0" indent="0" algn="l" defTabSz="950756" rtl="0" eaLnBrk="1" fontAlgn="auto" latinLnBrk="0" hangingPunct="1">
              <a:lnSpc>
                <a:spcPct val="90000"/>
              </a:lnSpc>
              <a:spcBef>
                <a:spcPts val="0"/>
              </a:spcBef>
              <a:spcAft>
                <a:spcPts val="153"/>
              </a:spcAft>
              <a:buClrTx/>
              <a:buSzTx/>
              <a:buFont typeface="Arial" panose="020B0604020202020204" pitchFamily="34" charset="0"/>
              <a:buNone/>
              <a:tabLst/>
              <a:defRPr/>
            </a:pPr>
            <a:endParaRPr kumimoji="0" lang="en-US" sz="1020" b="0" i="0" u="none" strike="noStrike" kern="0" cap="none" spc="0" normalizeH="0" baseline="0" noProof="0" dirty="0">
              <a:ln>
                <a:noFill/>
              </a:ln>
              <a:gradFill>
                <a:gsLst>
                  <a:gs pos="0">
                    <a:srgbClr val="737373"/>
                  </a:gs>
                  <a:gs pos="100000">
                    <a:srgbClr val="737373"/>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8" name="Rectangle 7"/>
          <p:cNvSpPr/>
          <p:nvPr/>
        </p:nvSpPr>
        <p:spPr>
          <a:xfrm>
            <a:off x="4524451" y="487362"/>
            <a:ext cx="776366" cy="434093"/>
          </a:xfrm>
          <a:prstGeom prst="rect">
            <a:avLst/>
          </a:prstGeom>
        </p:spPr>
        <p:txBody>
          <a:bodyPr wrap="none" lIns="146304" tIns="91440" rIns="146304" bIns="91440">
            <a:spAutoFit/>
          </a:bodyPr>
          <a:lstStyle/>
          <a:p>
            <a:pPr marL="0" marR="0" lvl="0" indent="0" algn="l" defTabSz="931606" rtl="0" eaLnBrk="1" fontAlgn="auto" latinLnBrk="0" hangingPunct="1">
              <a:lnSpc>
                <a:spcPct val="90000"/>
              </a:lnSpc>
              <a:spcBef>
                <a:spcPts val="0"/>
              </a:spcBef>
              <a:spcAft>
                <a:spcPts val="0"/>
              </a:spcAft>
              <a:buClrTx/>
              <a:buSzTx/>
              <a:buFontTx/>
              <a:buNone/>
              <a:tabLst/>
              <a:defRPr/>
            </a:pPr>
            <a:r>
              <a:rPr kumimoji="0" lang="en-US" sz="1801" b="0" i="0" u="none" strike="noStrike" kern="0" cap="none" spc="0" normalizeH="0" baseline="0" noProof="0" dirty="0">
                <a:ln>
                  <a:noFill/>
                </a:ln>
                <a:gradFill>
                  <a:gsLst>
                    <a:gs pos="10145">
                      <a:srgbClr val="0078D7"/>
                    </a:gs>
                    <a:gs pos="31000">
                      <a:srgbClr val="0078D7"/>
                    </a:gs>
                  </a:gsLst>
                  <a:lin ang="5400000" scaled="0"/>
                </a:gradFill>
                <a:effectLst/>
                <a:uLnTx/>
                <a:uFillTx/>
                <a:latin typeface="Segoe UI"/>
                <a:ea typeface="+mn-ea"/>
                <a:cs typeface="+mn-cs"/>
              </a:rPr>
              <a:t>SaaS</a:t>
            </a:r>
          </a:p>
        </p:txBody>
      </p:sp>
      <p:sp>
        <p:nvSpPr>
          <p:cNvPr id="36" name="Title 1"/>
          <p:cNvSpPr>
            <a:spLocks noGrp="1"/>
          </p:cNvSpPr>
          <p:nvPr>
            <p:ph type="title"/>
          </p:nvPr>
        </p:nvSpPr>
        <p:spPr>
          <a:xfrm>
            <a:off x="274639" y="295274"/>
            <a:ext cx="3935492" cy="917575"/>
          </a:xfrm>
        </p:spPr>
        <p:txBody>
          <a:bodyPr lIns="146304" tIns="91440" rIns="146304" bIns="91440"/>
          <a:lstStyle/>
          <a:p>
            <a:r>
              <a:rPr lang="en-NZ" dirty="0">
                <a:gradFill>
                  <a:gsLst>
                    <a:gs pos="10145">
                      <a:schemeClr val="bg1"/>
                    </a:gs>
                    <a:gs pos="31000">
                      <a:schemeClr val="bg1"/>
                    </a:gs>
                  </a:gsLst>
                  <a:lin ang="5400000" scaled="0"/>
                </a:gradFill>
              </a:rPr>
              <a:t>Logic Apps</a:t>
            </a:r>
            <a:br>
              <a:rPr lang="en-NZ" dirty="0">
                <a:gradFill>
                  <a:gsLst>
                    <a:gs pos="10145">
                      <a:schemeClr val="bg1"/>
                    </a:gs>
                    <a:gs pos="31000">
                      <a:schemeClr val="bg1"/>
                    </a:gs>
                  </a:gsLst>
                  <a:lin ang="5400000" scaled="0"/>
                </a:gradFill>
              </a:rPr>
            </a:br>
            <a:endParaRPr lang="en-NZ" dirty="0">
              <a:gradFill>
                <a:gsLst>
                  <a:gs pos="10145">
                    <a:schemeClr val="bg1"/>
                  </a:gs>
                  <a:gs pos="31000">
                    <a:schemeClr val="bg1"/>
                  </a:gs>
                </a:gsLst>
                <a:lin ang="5400000" scaled="0"/>
              </a:gradFill>
            </a:endParaRPr>
          </a:p>
        </p:txBody>
      </p:sp>
      <p:sp>
        <p:nvSpPr>
          <p:cNvPr id="37" name="Text Placeholder 2"/>
          <p:cNvSpPr txBox="1">
            <a:spLocks/>
          </p:cNvSpPr>
          <p:nvPr/>
        </p:nvSpPr>
        <p:spPr>
          <a:xfrm>
            <a:off x="281972" y="1267723"/>
            <a:ext cx="4247400" cy="2546342"/>
          </a:xfrm>
          <a:prstGeom prst="rect">
            <a:avLst/>
          </a:prstGeom>
        </p:spPr>
        <p:txBody>
          <a:bodyPr lIns="146304" tIns="91440" rIns="146304" bIns="91440"/>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1242970" rtl="0" eaLnBrk="1" fontAlgn="auto" latinLnBrk="0" hangingPunct="1">
              <a:lnSpc>
                <a:spcPct val="90000"/>
              </a:lnSpc>
              <a:spcBef>
                <a:spcPts val="6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Cloud APIs and </a:t>
            </a:r>
            <a:b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b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platform functionality</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Over </a:t>
            </a:r>
            <a:r>
              <a:rPr lang="en-US" sz="1800" dirty="0">
                <a:gradFill>
                  <a:gsLst>
                    <a:gs pos="2917">
                      <a:srgbClr val="FFFFFF"/>
                    </a:gs>
                    <a:gs pos="30000">
                      <a:srgbClr val="FFFFFF"/>
                    </a:gs>
                  </a:gsLst>
                  <a:lin ang="5400000" scaled="0"/>
                </a:gradFill>
                <a:latin typeface="Segoe UI" panose="020B0502040204020203" pitchFamily="34" charset="0"/>
              </a:rPr>
              <a:t>20</a:t>
            </a: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0 built-in connectors</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Hosted and managed </a:t>
            </a:r>
            <a:b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within the platform</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Scales to meet your needs </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First class designer experience</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Rapid development</a:t>
            </a:r>
          </a:p>
        </p:txBody>
      </p:sp>
      <p:sp>
        <p:nvSpPr>
          <p:cNvPr id="38" name="Text Placeholder 2"/>
          <p:cNvSpPr txBox="1">
            <a:spLocks/>
          </p:cNvSpPr>
          <p:nvPr/>
        </p:nvSpPr>
        <p:spPr>
          <a:xfrm>
            <a:off x="262989" y="3983490"/>
            <a:ext cx="4254660" cy="2371931"/>
          </a:xfrm>
          <a:prstGeom prst="rect">
            <a:avLst/>
          </a:prstGeom>
        </p:spPr>
        <p:txBody>
          <a:bodyPr vert="horz" wrap="square" lIns="146304" tIns="91440" rIns="146304" bIns="91440" rtlCol="0">
            <a:spAutoFit/>
          </a:bodyPr>
          <a:lstStyle>
            <a:lvl1pPr marL="287338" marR="0" indent="-287338" algn="l" defTabSz="932742" rtl="0" eaLnBrk="1" fontAlgn="auto" latinLnBrk="0" hangingPunct="1">
              <a:lnSpc>
                <a:spcPct val="90000"/>
              </a:lnSpc>
              <a:spcBef>
                <a:spcPts val="1224"/>
              </a:spcBef>
              <a:spcAft>
                <a:spcPts val="0"/>
              </a:spcAft>
              <a:buClr>
                <a:schemeClr val="tx1"/>
              </a:buClr>
              <a:buSzPct val="90000"/>
              <a:buFont typeface="Arial" pitchFamily="34" charset="0"/>
              <a:buChar char="•"/>
              <a:tabLst/>
              <a:defRPr lang="en-US" sz="3200" kern="1200" spc="0" baseline="0">
                <a:gradFill>
                  <a:gsLst>
                    <a:gs pos="1250">
                      <a:schemeClr val="tx1"/>
                    </a:gs>
                    <a:gs pos="100000">
                      <a:schemeClr val="tx1"/>
                    </a:gs>
                  </a:gsLst>
                  <a:lin ang="5400000" scaled="0"/>
                </a:gradFill>
                <a:latin typeface="+mj-lt"/>
                <a:ea typeface="+mn-ea"/>
                <a:cs typeface="+mn-cs"/>
              </a:defRPr>
            </a:lvl1pPr>
            <a:lvl2pPr marL="531166" marR="0" indent="-233195"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699585" marR="0" indent="-168419"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880958" marR="0" indent="-181374"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049377" marR="0" indent="-168419"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42970" rtl="0" eaLnBrk="1" fontAlgn="auto" latinLnBrk="0" hangingPunct="1">
              <a:lnSpc>
                <a:spcPct val="90000"/>
              </a:lnSpc>
              <a:spcBef>
                <a:spcPts val="6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API connections</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Authenticate once and reuse</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Differentiate </a:t>
            </a:r>
            <a:b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connection configuration</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Simple to deploy</a:t>
            </a:r>
          </a:p>
          <a:p>
            <a:pPr marL="231775" marR="0" lvl="1" indent="-231775" algn="l" defTabSz="932563" rtl="0" eaLnBrk="1" fontAlgn="auto" latinLnBrk="0" hangingPunct="1">
              <a:lnSpc>
                <a:spcPct val="90000"/>
              </a:lnSpc>
              <a:spcBef>
                <a:spcPts val="600"/>
              </a:spcBef>
              <a:spcAft>
                <a:spcPts val="0"/>
              </a:spcAft>
              <a:buClrTx/>
              <a:buSzPct val="90000"/>
              <a:buFont typeface="Arial" pitchFamily="34" charset="0"/>
              <a:buChar char="•"/>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Portal experience </a:t>
            </a:r>
            <a:b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n-ea"/>
                <a:cs typeface="Segoe UI" panose="020B0502040204020203" pitchFamily="34" charset="0"/>
              </a:rPr>
              <a:t>for managing API Connections</a:t>
            </a:r>
          </a:p>
        </p:txBody>
      </p:sp>
      <p:sp>
        <p:nvSpPr>
          <p:cNvPr id="44" name="Rectangle 43">
            <a:extLst>
              <a:ext uri="{FF2B5EF4-FFF2-40B4-BE49-F238E27FC236}">
                <a16:creationId xmlns="" xmlns:a16="http://schemas.microsoft.com/office/drawing/2014/main" id="{1F122170-7B19-43B5-96E7-6FDFEAEABEC0}"/>
              </a:ext>
            </a:extLst>
          </p:cNvPr>
          <p:cNvSpPr/>
          <p:nvPr/>
        </p:nvSpPr>
        <p:spPr bwMode="auto">
          <a:xfrm>
            <a:off x="6699605" y="5901364"/>
            <a:ext cx="1992428" cy="713730"/>
          </a:xfrm>
          <a:prstGeom prst="rect">
            <a:avLst/>
          </a:prstGeom>
          <a:noFill/>
          <a:ln w="190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44">
            <a:extLst>
              <a:ext uri="{FF2B5EF4-FFF2-40B4-BE49-F238E27FC236}">
                <a16:creationId xmlns="" xmlns:a16="http://schemas.microsoft.com/office/drawing/2014/main" id="{0B705B3B-F181-4686-8DB2-380CF803E8BC}"/>
              </a:ext>
            </a:extLst>
          </p:cNvPr>
          <p:cNvSpPr/>
          <p:nvPr/>
        </p:nvSpPr>
        <p:spPr bwMode="auto">
          <a:xfrm>
            <a:off x="8740465" y="826809"/>
            <a:ext cx="1523171" cy="654515"/>
          </a:xfrm>
          <a:prstGeom prst="rect">
            <a:avLst/>
          </a:prstGeom>
          <a:noFill/>
          <a:ln w="190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46">
            <a:extLst>
              <a:ext uri="{FF2B5EF4-FFF2-40B4-BE49-F238E27FC236}">
                <a16:creationId xmlns="" xmlns:a16="http://schemas.microsoft.com/office/drawing/2014/main" id="{F5FB633F-6A68-412C-8707-10CB2A4A2F0D}"/>
              </a:ext>
            </a:extLst>
          </p:cNvPr>
          <p:cNvSpPr/>
          <p:nvPr/>
        </p:nvSpPr>
        <p:spPr bwMode="auto">
          <a:xfrm>
            <a:off x="8740465" y="3123402"/>
            <a:ext cx="1523171" cy="154529"/>
          </a:xfrm>
          <a:prstGeom prst="rect">
            <a:avLst/>
          </a:prstGeom>
          <a:noFill/>
          <a:ln w="190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ectangle 50">
            <a:extLst>
              <a:ext uri="{FF2B5EF4-FFF2-40B4-BE49-F238E27FC236}">
                <a16:creationId xmlns="" xmlns:a16="http://schemas.microsoft.com/office/drawing/2014/main" id="{4135A522-5AE5-4E20-8C0D-5E9F1979B131}"/>
              </a:ext>
            </a:extLst>
          </p:cNvPr>
          <p:cNvSpPr/>
          <p:nvPr/>
        </p:nvSpPr>
        <p:spPr bwMode="auto">
          <a:xfrm>
            <a:off x="10317399" y="5411013"/>
            <a:ext cx="1554480" cy="186677"/>
          </a:xfrm>
          <a:prstGeom prst="rect">
            <a:avLst/>
          </a:prstGeom>
          <a:noFill/>
          <a:ln w="19050">
            <a:solidFill>
              <a:srgbClr val="C0000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27">
            <a:extLst>
              <a:ext uri="{FF2B5EF4-FFF2-40B4-BE49-F238E27FC236}">
                <a16:creationId xmlns="" xmlns:a16="http://schemas.microsoft.com/office/drawing/2014/main" id="{E93ECD51-9087-46F5-8B76-3D48647FF6EA}"/>
              </a:ext>
            </a:extLst>
          </p:cNvPr>
          <p:cNvSpPr/>
          <p:nvPr/>
        </p:nvSpPr>
        <p:spPr bwMode="auto">
          <a:xfrm>
            <a:off x="8715700" y="2610555"/>
            <a:ext cx="1554480" cy="186677"/>
          </a:xfrm>
          <a:prstGeom prst="rect">
            <a:avLst/>
          </a:pr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0199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7" grpId="0" animBg="1"/>
      <p:bldP spid="51"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D59EC8-41E7-4EB9-9A8E-9A4B4275C4A6}"/>
              </a:ext>
            </a:extLst>
          </p:cNvPr>
          <p:cNvSpPr>
            <a:spLocks noGrp="1"/>
          </p:cNvSpPr>
          <p:nvPr>
            <p:ph type="title"/>
          </p:nvPr>
        </p:nvSpPr>
        <p:spPr/>
        <p:txBody>
          <a:bodyPr>
            <a:normAutofit/>
          </a:bodyPr>
          <a:lstStyle/>
          <a:p>
            <a:r>
              <a:rPr lang="en-US" sz="3599" spc="-150">
                <a:solidFill>
                  <a:srgbClr val="0078D7"/>
                </a:solidFill>
              </a:rPr>
              <a:t>Connected</a:t>
            </a:r>
          </a:p>
        </p:txBody>
      </p:sp>
      <p:sp>
        <p:nvSpPr>
          <p:cNvPr id="2" name="Content Placeholder 1">
            <a:extLst>
              <a:ext uri="{FF2B5EF4-FFF2-40B4-BE49-F238E27FC236}">
                <a16:creationId xmlns="" xmlns:a16="http://schemas.microsoft.com/office/drawing/2014/main" id="{48110B5B-D19C-4946-879F-F7A756CE5B9E}"/>
              </a:ext>
            </a:extLst>
          </p:cNvPr>
          <p:cNvSpPr>
            <a:spLocks noGrp="1"/>
          </p:cNvSpPr>
          <p:nvPr>
            <p:ph sz="quarter" idx="1"/>
          </p:nvPr>
        </p:nvSpPr>
        <p:spPr>
          <a:xfrm>
            <a:off x="369867" y="1641442"/>
            <a:ext cx="5521012" cy="6389441"/>
          </a:xfrm>
        </p:spPr>
        <p:txBody>
          <a:bodyPr/>
          <a:lstStyle/>
          <a:p>
            <a:r>
              <a:rPr lang="en-US"/>
              <a:t>Built-in connectivity to </a:t>
            </a:r>
            <a:r>
              <a:rPr lang="en-US" b="1"/>
              <a:t>200+ SaaS cloud services</a:t>
            </a:r>
            <a:r>
              <a:rPr lang="en-US"/>
              <a:t>, file providers, databases, web APIs, productivity apps, and more</a:t>
            </a:r>
          </a:p>
          <a:p>
            <a:r>
              <a:rPr lang="en-US"/>
              <a:t>Connect to </a:t>
            </a:r>
            <a:r>
              <a:rPr lang="en-US" b="1"/>
              <a:t>on-premises systems </a:t>
            </a:r>
            <a:r>
              <a:rPr lang="en-US"/>
              <a:t>via Data Gateway </a:t>
            </a:r>
          </a:p>
          <a:p>
            <a:r>
              <a:rPr lang="en-US"/>
              <a:t>Pluggable extensibility via</a:t>
            </a:r>
            <a:r>
              <a:rPr lang="en-US" b="1"/>
              <a:t> Custom Connectors </a:t>
            </a:r>
            <a:r>
              <a:rPr lang="en-US"/>
              <a:t>to integrate existing LOB systems into Logic Apps including SOAP support</a:t>
            </a:r>
          </a:p>
        </p:txBody>
      </p:sp>
      <p:grpSp>
        <p:nvGrpSpPr>
          <p:cNvPr id="27" name="Group 26">
            <a:extLst>
              <a:ext uri="{FF2B5EF4-FFF2-40B4-BE49-F238E27FC236}">
                <a16:creationId xmlns="" xmlns:a16="http://schemas.microsoft.com/office/drawing/2014/main" id="{B8236D4F-5B00-4070-B9C4-322EC98E6FF4}"/>
              </a:ext>
            </a:extLst>
          </p:cNvPr>
          <p:cNvGrpSpPr/>
          <p:nvPr/>
        </p:nvGrpSpPr>
        <p:grpSpPr>
          <a:xfrm>
            <a:off x="125248" y="134756"/>
            <a:ext cx="12310345" cy="13975186"/>
            <a:chOff x="121939" y="132126"/>
            <a:chExt cx="12070061" cy="13702407"/>
          </a:xfrm>
        </p:grpSpPr>
        <p:grpSp>
          <p:nvGrpSpPr>
            <p:cNvPr id="10" name="Group 9">
              <a:extLst>
                <a:ext uri="{FF2B5EF4-FFF2-40B4-BE49-F238E27FC236}">
                  <a16:creationId xmlns="" xmlns:a16="http://schemas.microsoft.com/office/drawing/2014/main" id="{04A7FAAA-9C91-4C90-9253-C0695CD6DD7B}"/>
                </a:ext>
              </a:extLst>
            </p:cNvPr>
            <p:cNvGrpSpPr/>
            <p:nvPr/>
          </p:nvGrpSpPr>
          <p:grpSpPr>
            <a:xfrm>
              <a:off x="121939" y="132126"/>
              <a:ext cx="12070061" cy="13702407"/>
              <a:chOff x="121939" y="132126"/>
              <a:chExt cx="12070061" cy="13702407"/>
            </a:xfrm>
          </p:grpSpPr>
          <p:grpSp>
            <p:nvGrpSpPr>
              <p:cNvPr id="15" name="Group 14">
                <a:extLst>
                  <a:ext uri="{FF2B5EF4-FFF2-40B4-BE49-F238E27FC236}">
                    <a16:creationId xmlns="" xmlns:a16="http://schemas.microsoft.com/office/drawing/2014/main" id="{DCE18C02-DA27-4F66-8EDF-5F0C527F5AC1}"/>
                  </a:ext>
                </a:extLst>
              </p:cNvPr>
              <p:cNvGrpSpPr/>
              <p:nvPr/>
            </p:nvGrpSpPr>
            <p:grpSpPr>
              <a:xfrm>
                <a:off x="121939" y="132126"/>
                <a:ext cx="12070061" cy="13702407"/>
                <a:chOff x="6264977" y="132126"/>
                <a:chExt cx="5927023" cy="6728589"/>
              </a:xfrm>
            </p:grpSpPr>
            <p:pic>
              <p:nvPicPr>
                <p:cNvPr id="6" name="Picture 5">
                  <a:extLst>
                    <a:ext uri="{FF2B5EF4-FFF2-40B4-BE49-F238E27FC236}">
                      <a16:creationId xmlns="" xmlns:a16="http://schemas.microsoft.com/office/drawing/2014/main" id="{B7EAF48B-D9A0-467E-A502-C1A7378D5909}"/>
                    </a:ext>
                  </a:extLst>
                </p:cNvPr>
                <p:cNvPicPr>
                  <a:picLocks noChangeAspect="1"/>
                </p:cNvPicPr>
                <p:nvPr/>
              </p:nvPicPr>
              <p:blipFill>
                <a:blip r:embed="rId3"/>
                <a:stretch>
                  <a:fillRect/>
                </a:stretch>
              </p:blipFill>
              <p:spPr>
                <a:xfrm>
                  <a:off x="6264977" y="132126"/>
                  <a:ext cx="2984363" cy="2617808"/>
                </a:xfrm>
                <a:prstGeom prst="rect">
                  <a:avLst/>
                </a:prstGeom>
              </p:spPr>
            </p:pic>
            <p:pic>
              <p:nvPicPr>
                <p:cNvPr id="7" name="Picture 6">
                  <a:extLst>
                    <a:ext uri="{FF2B5EF4-FFF2-40B4-BE49-F238E27FC236}">
                      <a16:creationId xmlns="" xmlns:a16="http://schemas.microsoft.com/office/drawing/2014/main" id="{34FD0308-C4A3-4A60-9F18-D3CCB39C7BBD}"/>
                    </a:ext>
                  </a:extLst>
                </p:cNvPr>
                <p:cNvPicPr>
                  <a:picLocks noChangeAspect="1"/>
                </p:cNvPicPr>
                <p:nvPr/>
              </p:nvPicPr>
              <p:blipFill>
                <a:blip r:embed="rId4"/>
                <a:stretch>
                  <a:fillRect/>
                </a:stretch>
              </p:blipFill>
              <p:spPr>
                <a:xfrm>
                  <a:off x="9169846" y="132126"/>
                  <a:ext cx="2995260" cy="2617808"/>
                </a:xfrm>
                <a:prstGeom prst="rect">
                  <a:avLst/>
                </a:prstGeom>
              </p:spPr>
            </p:pic>
            <p:pic>
              <p:nvPicPr>
                <p:cNvPr id="8" name="Picture 7">
                  <a:extLst>
                    <a:ext uri="{FF2B5EF4-FFF2-40B4-BE49-F238E27FC236}">
                      <a16:creationId xmlns="" xmlns:a16="http://schemas.microsoft.com/office/drawing/2014/main" id="{B05FD433-FCA1-4B2F-9AAF-695660A8B489}"/>
                    </a:ext>
                  </a:extLst>
                </p:cNvPr>
                <p:cNvPicPr>
                  <a:picLocks noChangeAspect="1"/>
                </p:cNvPicPr>
                <p:nvPr/>
              </p:nvPicPr>
              <p:blipFill>
                <a:blip r:embed="rId5"/>
                <a:stretch>
                  <a:fillRect/>
                </a:stretch>
              </p:blipFill>
              <p:spPr>
                <a:xfrm>
                  <a:off x="6268687" y="2711323"/>
                  <a:ext cx="2953428" cy="2612184"/>
                </a:xfrm>
                <a:prstGeom prst="rect">
                  <a:avLst/>
                </a:prstGeom>
              </p:spPr>
            </p:pic>
            <p:pic>
              <p:nvPicPr>
                <p:cNvPr id="9" name="Picture 8">
                  <a:extLst>
                    <a:ext uri="{FF2B5EF4-FFF2-40B4-BE49-F238E27FC236}">
                      <a16:creationId xmlns="" xmlns:a16="http://schemas.microsoft.com/office/drawing/2014/main" id="{067CEDF4-6685-4DC7-8397-9BCFD23ED207}"/>
                    </a:ext>
                  </a:extLst>
                </p:cNvPr>
                <p:cNvPicPr>
                  <a:picLocks noChangeAspect="1"/>
                </p:cNvPicPr>
                <p:nvPr/>
              </p:nvPicPr>
              <p:blipFill>
                <a:blip r:embed="rId6"/>
                <a:stretch>
                  <a:fillRect/>
                </a:stretch>
              </p:blipFill>
              <p:spPr>
                <a:xfrm>
                  <a:off x="9228061" y="2714135"/>
                  <a:ext cx="2907501" cy="2612184"/>
                </a:xfrm>
                <a:prstGeom prst="rect">
                  <a:avLst/>
                </a:prstGeom>
              </p:spPr>
            </p:pic>
            <p:pic>
              <p:nvPicPr>
                <p:cNvPr id="11" name="Picture 10">
                  <a:extLst>
                    <a:ext uri="{FF2B5EF4-FFF2-40B4-BE49-F238E27FC236}">
                      <a16:creationId xmlns="" xmlns:a16="http://schemas.microsoft.com/office/drawing/2014/main" id="{C462CA92-2A27-4B45-92AA-05CB753CF545}"/>
                    </a:ext>
                  </a:extLst>
                </p:cNvPr>
                <p:cNvPicPr>
                  <a:picLocks noChangeAspect="1"/>
                </p:cNvPicPr>
                <p:nvPr/>
              </p:nvPicPr>
              <p:blipFill>
                <a:blip r:embed="rId7"/>
                <a:stretch>
                  <a:fillRect/>
                </a:stretch>
              </p:blipFill>
              <p:spPr>
                <a:xfrm>
                  <a:off x="9218405" y="5308101"/>
                  <a:ext cx="2973595" cy="1039846"/>
                </a:xfrm>
                <a:prstGeom prst="rect">
                  <a:avLst/>
                </a:prstGeom>
              </p:spPr>
            </p:pic>
            <p:pic>
              <p:nvPicPr>
                <p:cNvPr id="12" name="Picture 11">
                  <a:extLst>
                    <a:ext uri="{FF2B5EF4-FFF2-40B4-BE49-F238E27FC236}">
                      <a16:creationId xmlns="" xmlns:a16="http://schemas.microsoft.com/office/drawing/2014/main" id="{15214397-F266-4AF3-A1E7-360E55603D23}"/>
                    </a:ext>
                  </a:extLst>
                </p:cNvPr>
                <p:cNvPicPr>
                  <a:picLocks noChangeAspect="1"/>
                </p:cNvPicPr>
                <p:nvPr/>
              </p:nvPicPr>
              <p:blipFill>
                <a:blip r:embed="rId8"/>
                <a:stretch>
                  <a:fillRect/>
                </a:stretch>
              </p:blipFill>
              <p:spPr>
                <a:xfrm>
                  <a:off x="6315011" y="5323532"/>
                  <a:ext cx="2879013" cy="1534468"/>
                </a:xfrm>
                <a:prstGeom prst="rect">
                  <a:avLst/>
                </a:prstGeom>
              </p:spPr>
            </p:pic>
            <p:pic>
              <p:nvPicPr>
                <p:cNvPr id="14" name="Picture 13">
                  <a:extLst>
                    <a:ext uri="{FF2B5EF4-FFF2-40B4-BE49-F238E27FC236}">
                      <a16:creationId xmlns="" xmlns:a16="http://schemas.microsoft.com/office/drawing/2014/main" id="{DFA90ECB-3D5F-4349-A184-F937ACAC2A91}"/>
                    </a:ext>
                  </a:extLst>
                </p:cNvPr>
                <p:cNvPicPr>
                  <a:picLocks noChangeAspect="1"/>
                </p:cNvPicPr>
                <p:nvPr/>
              </p:nvPicPr>
              <p:blipFill>
                <a:blip r:embed="rId9"/>
                <a:stretch>
                  <a:fillRect/>
                </a:stretch>
              </p:blipFill>
              <p:spPr>
                <a:xfrm>
                  <a:off x="6688669" y="6353284"/>
                  <a:ext cx="1065848" cy="507431"/>
                </a:xfrm>
                <a:prstGeom prst="rect">
                  <a:avLst/>
                </a:prstGeom>
              </p:spPr>
            </p:pic>
          </p:grpSp>
          <p:grpSp>
            <p:nvGrpSpPr>
              <p:cNvPr id="5" name="Group 4">
                <a:extLst>
                  <a:ext uri="{FF2B5EF4-FFF2-40B4-BE49-F238E27FC236}">
                    <a16:creationId xmlns="" xmlns:a16="http://schemas.microsoft.com/office/drawing/2014/main" id="{A174ED33-C1C6-4D5D-91BE-336009322CC8}"/>
                  </a:ext>
                </a:extLst>
              </p:cNvPr>
              <p:cNvGrpSpPr/>
              <p:nvPr/>
            </p:nvGrpSpPr>
            <p:grpSpPr>
              <a:xfrm>
                <a:off x="170733" y="940037"/>
                <a:ext cx="11950764" cy="11806954"/>
                <a:chOff x="170733" y="940037"/>
                <a:chExt cx="11950764" cy="11806954"/>
              </a:xfrm>
              <a:solidFill>
                <a:schemeClr val="bg1"/>
              </a:solidFill>
            </p:grpSpPr>
            <p:sp>
              <p:nvSpPr>
                <p:cNvPr id="4" name="Rectangle 3">
                  <a:extLst>
                    <a:ext uri="{FF2B5EF4-FFF2-40B4-BE49-F238E27FC236}">
                      <a16:creationId xmlns="" xmlns:a16="http://schemas.microsoft.com/office/drawing/2014/main" id="{0783C334-5BE6-4D28-B0E1-77053B7092E0}"/>
                    </a:ext>
                  </a:extLst>
                </p:cNvPr>
                <p:cNvSpPr/>
                <p:nvPr/>
              </p:nvSpPr>
              <p:spPr>
                <a:xfrm>
                  <a:off x="2563738" y="940037"/>
                  <a:ext cx="8597069"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13" name="Rectangle 12">
                  <a:extLst>
                    <a:ext uri="{FF2B5EF4-FFF2-40B4-BE49-F238E27FC236}">
                      <a16:creationId xmlns="" xmlns:a16="http://schemas.microsoft.com/office/drawing/2014/main" id="{13544C4A-B91A-4335-B438-31E7C38558DA}"/>
                    </a:ext>
                  </a:extLst>
                </p:cNvPr>
                <p:cNvSpPr/>
                <p:nvPr/>
              </p:nvSpPr>
              <p:spPr>
                <a:xfrm>
                  <a:off x="1786464" y="2017141"/>
                  <a:ext cx="10160557"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16" name="Rectangle 15">
                  <a:extLst>
                    <a:ext uri="{FF2B5EF4-FFF2-40B4-BE49-F238E27FC236}">
                      <a16:creationId xmlns="" xmlns:a16="http://schemas.microsoft.com/office/drawing/2014/main" id="{F2A76774-23A3-47ED-A7C1-03BD39BAEEEE}"/>
                    </a:ext>
                  </a:extLst>
                </p:cNvPr>
                <p:cNvSpPr/>
                <p:nvPr/>
              </p:nvSpPr>
              <p:spPr>
                <a:xfrm>
                  <a:off x="1669659" y="3109710"/>
                  <a:ext cx="10160557"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17" name="Rectangle 16">
                  <a:extLst>
                    <a:ext uri="{FF2B5EF4-FFF2-40B4-BE49-F238E27FC236}">
                      <a16:creationId xmlns="" xmlns:a16="http://schemas.microsoft.com/office/drawing/2014/main" id="{BE4C598B-1A83-4C74-85BC-2248A22A7BAA}"/>
                    </a:ext>
                  </a:extLst>
                </p:cNvPr>
                <p:cNvSpPr/>
                <p:nvPr/>
              </p:nvSpPr>
              <p:spPr>
                <a:xfrm>
                  <a:off x="1786464" y="4179360"/>
                  <a:ext cx="10160557"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18" name="Rectangle 17">
                  <a:extLst>
                    <a:ext uri="{FF2B5EF4-FFF2-40B4-BE49-F238E27FC236}">
                      <a16:creationId xmlns="" xmlns:a16="http://schemas.microsoft.com/office/drawing/2014/main" id="{BB819854-EA6E-43C7-B2D2-3AAA189EC1EF}"/>
                    </a:ext>
                  </a:extLst>
                </p:cNvPr>
                <p:cNvSpPr/>
                <p:nvPr/>
              </p:nvSpPr>
              <p:spPr>
                <a:xfrm>
                  <a:off x="223831" y="5248597"/>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19" name="Rectangle 18">
                  <a:extLst>
                    <a:ext uri="{FF2B5EF4-FFF2-40B4-BE49-F238E27FC236}">
                      <a16:creationId xmlns="" xmlns:a16="http://schemas.microsoft.com/office/drawing/2014/main" id="{73DD2790-37DD-4805-BF52-9C347D42129E}"/>
                    </a:ext>
                  </a:extLst>
                </p:cNvPr>
                <p:cNvSpPr/>
                <p:nvPr/>
              </p:nvSpPr>
              <p:spPr>
                <a:xfrm>
                  <a:off x="398307" y="6239525"/>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20" name="Rectangle 19">
                  <a:extLst>
                    <a:ext uri="{FF2B5EF4-FFF2-40B4-BE49-F238E27FC236}">
                      <a16:creationId xmlns="" xmlns:a16="http://schemas.microsoft.com/office/drawing/2014/main" id="{383A12D5-4D08-487D-ADAA-8BF12C8F8175}"/>
                    </a:ext>
                  </a:extLst>
                </p:cNvPr>
                <p:cNvSpPr/>
                <p:nvPr/>
              </p:nvSpPr>
              <p:spPr>
                <a:xfrm>
                  <a:off x="171974" y="7306299"/>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21" name="Rectangle 20">
                  <a:extLst>
                    <a:ext uri="{FF2B5EF4-FFF2-40B4-BE49-F238E27FC236}">
                      <a16:creationId xmlns="" xmlns:a16="http://schemas.microsoft.com/office/drawing/2014/main" id="{C051EE1E-4F5D-4080-AABC-2B04E4068504}"/>
                    </a:ext>
                  </a:extLst>
                </p:cNvPr>
                <p:cNvSpPr/>
                <p:nvPr/>
              </p:nvSpPr>
              <p:spPr>
                <a:xfrm>
                  <a:off x="210748" y="8368635"/>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22" name="Rectangle 21">
                  <a:extLst>
                    <a:ext uri="{FF2B5EF4-FFF2-40B4-BE49-F238E27FC236}">
                      <a16:creationId xmlns="" xmlns:a16="http://schemas.microsoft.com/office/drawing/2014/main" id="{BE6C3783-59E1-4513-8EC6-79C378E8C61B}"/>
                    </a:ext>
                  </a:extLst>
                </p:cNvPr>
                <p:cNvSpPr/>
                <p:nvPr/>
              </p:nvSpPr>
              <p:spPr>
                <a:xfrm>
                  <a:off x="170733" y="9447608"/>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23" name="Rectangle 22">
                  <a:extLst>
                    <a:ext uri="{FF2B5EF4-FFF2-40B4-BE49-F238E27FC236}">
                      <a16:creationId xmlns="" xmlns:a16="http://schemas.microsoft.com/office/drawing/2014/main" id="{C33A8978-4CFB-43A3-980F-589EE7B01876}"/>
                    </a:ext>
                  </a:extLst>
                </p:cNvPr>
                <p:cNvSpPr/>
                <p:nvPr/>
              </p:nvSpPr>
              <p:spPr>
                <a:xfrm>
                  <a:off x="245408" y="10504820"/>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24" name="Rectangle 23">
                  <a:extLst>
                    <a:ext uri="{FF2B5EF4-FFF2-40B4-BE49-F238E27FC236}">
                      <a16:creationId xmlns="" xmlns:a16="http://schemas.microsoft.com/office/drawing/2014/main" id="{48CBF48A-0E6B-4690-AD95-E054F3925BF4}"/>
                    </a:ext>
                  </a:extLst>
                </p:cNvPr>
                <p:cNvSpPr/>
                <p:nvPr/>
              </p:nvSpPr>
              <p:spPr>
                <a:xfrm>
                  <a:off x="378518" y="11502608"/>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sp>
              <p:nvSpPr>
                <p:cNvPr id="25" name="Rectangle 24">
                  <a:extLst>
                    <a:ext uri="{FF2B5EF4-FFF2-40B4-BE49-F238E27FC236}">
                      <a16:creationId xmlns="" xmlns:a16="http://schemas.microsoft.com/office/drawing/2014/main" id="{02A9601F-B808-42FD-987B-E55F902AACAF}"/>
                    </a:ext>
                  </a:extLst>
                </p:cNvPr>
                <p:cNvSpPr/>
                <p:nvPr/>
              </p:nvSpPr>
              <p:spPr>
                <a:xfrm>
                  <a:off x="334214" y="12584621"/>
                  <a:ext cx="11723190" cy="1623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grpSp>
        </p:grpSp>
        <p:sp>
          <p:nvSpPr>
            <p:cNvPr id="26" name="Rectangle 25">
              <a:extLst>
                <a:ext uri="{FF2B5EF4-FFF2-40B4-BE49-F238E27FC236}">
                  <a16:creationId xmlns="" xmlns:a16="http://schemas.microsoft.com/office/drawing/2014/main" id="{60D30DFB-A84B-4B70-8774-8BE82A98C091}"/>
                </a:ext>
              </a:extLst>
            </p:cNvPr>
            <p:cNvSpPr/>
            <p:nvPr/>
          </p:nvSpPr>
          <p:spPr>
            <a:xfrm>
              <a:off x="6047380" y="6754761"/>
              <a:ext cx="97102" cy="604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a:solidFill>
                  <a:prstClr val="white"/>
                </a:solidFill>
                <a:latin typeface="Segoe UI Semilight"/>
              </a:endParaRPr>
            </a:p>
          </p:txBody>
        </p:sp>
      </p:grpSp>
    </p:spTree>
    <p:extLst>
      <p:ext uri="{BB962C8B-B14F-4D97-AF65-F5344CB8AC3E}">
        <p14:creationId xmlns:p14="http://schemas.microsoft.com/office/powerpoint/2010/main" val="18932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2.96296E-6 L -0.00169 -0.70463 " pathEditMode="relative" rAng="0" ptsTypes="AA">
                                      <p:cBhvr>
                                        <p:cTn id="6" dur="2000" fill="hold"/>
                                        <p:tgtEl>
                                          <p:spTgt spid="27"/>
                                        </p:tgtEl>
                                        <p:attrNameLst>
                                          <p:attrName>ppt_x</p:attrName>
                                          <p:attrName>ppt_y</p:attrName>
                                        </p:attrNameLst>
                                      </p:cBhvr>
                                      <p:rCtr x="-91" y="-3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bwMode="auto">
          <a:xfrm>
            <a:off x="883" y="497"/>
            <a:ext cx="4312625" cy="6993533"/>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 name="Title 1"/>
          <p:cNvSpPr>
            <a:spLocks noGrp="1"/>
          </p:cNvSpPr>
          <p:nvPr>
            <p:ph type="title"/>
          </p:nvPr>
        </p:nvSpPr>
        <p:spPr>
          <a:xfrm>
            <a:off x="274639" y="295274"/>
            <a:ext cx="4038869" cy="917575"/>
          </a:xfrm>
        </p:spPr>
        <p:txBody>
          <a:bodyPr/>
          <a:lstStyle/>
          <a:p>
            <a:r>
              <a:rPr lang="en-NZ" dirty="0">
                <a:gradFill>
                  <a:gsLst>
                    <a:gs pos="1250">
                      <a:schemeClr val="bg1"/>
                    </a:gs>
                    <a:gs pos="100000">
                      <a:schemeClr val="bg1"/>
                    </a:gs>
                  </a:gsLst>
                  <a:lin ang="5400000" scaled="0"/>
                </a:gradFill>
              </a:rPr>
              <a:t>Logic Apps connects everything</a:t>
            </a:r>
          </a:p>
        </p:txBody>
      </p:sp>
      <p:grpSp>
        <p:nvGrpSpPr>
          <p:cNvPr id="157" name="Group 156"/>
          <p:cNvGrpSpPr/>
          <p:nvPr/>
        </p:nvGrpSpPr>
        <p:grpSpPr>
          <a:xfrm>
            <a:off x="6663916" y="975543"/>
            <a:ext cx="1476330" cy="2388574"/>
            <a:chOff x="6482027" y="881592"/>
            <a:chExt cx="1528456" cy="2684511"/>
          </a:xfrm>
        </p:grpSpPr>
        <p:cxnSp>
          <p:nvCxnSpPr>
            <p:cNvPr id="138" name="Straight Connector 137"/>
            <p:cNvCxnSpPr/>
            <p:nvPr/>
          </p:nvCxnSpPr>
          <p:spPr>
            <a:xfrm flipV="1">
              <a:off x="7245322" y="881592"/>
              <a:ext cx="15216" cy="2684511"/>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6496361" y="881592"/>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6496361" y="1776428"/>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6482028" y="2671263"/>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6482027" y="3566099"/>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7241366" y="2209075"/>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4998389" y="2318582"/>
            <a:ext cx="1807899" cy="492706"/>
          </a:xfrm>
          <a:prstGeom prst="rect">
            <a:avLst/>
          </a:prstGeom>
          <a:noFill/>
        </p:spPr>
        <p:txBody>
          <a:bodyPr wrap="none" lIns="182802" tIns="146241" rIns="182802" bIns="146241" rtlCol="0">
            <a:spAutoFit/>
          </a:bodyPr>
          <a:lstStyle/>
          <a:p>
            <a:pPr marL="0" marR="0" lvl="0" indent="0" algn="r" defTabSz="913990" rtl="0" eaLnBrk="1" fontAlgn="auto" latinLnBrk="0" hangingPunct="1">
              <a:lnSpc>
                <a:spcPct val="90000"/>
              </a:lnSpc>
              <a:spcBef>
                <a:spcPts val="0"/>
              </a:spcBef>
              <a:spcAft>
                <a:spcPts val="600"/>
              </a:spcAft>
              <a:buClrTx/>
              <a:buSzTx/>
              <a:buFontTx/>
              <a:buNone/>
              <a:tabLst/>
              <a:defRPr/>
            </a:pP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Cognitive services</a:t>
            </a:r>
          </a:p>
        </p:txBody>
      </p:sp>
      <p:pic>
        <p:nvPicPr>
          <p:cNvPr id="58" name="Picture 57"/>
          <p:cNvPicPr>
            <a:picLocks noChangeAspect="1"/>
          </p:cNvPicPr>
          <p:nvPr/>
        </p:nvPicPr>
        <p:blipFill>
          <a:blip r:embed="rId3"/>
          <a:stretch>
            <a:fillRect/>
          </a:stretch>
        </p:blipFill>
        <p:spPr>
          <a:xfrm>
            <a:off x="4640719" y="2317357"/>
            <a:ext cx="516080" cy="495328"/>
          </a:xfrm>
          <a:prstGeom prst="rect">
            <a:avLst/>
          </a:prstGeom>
        </p:spPr>
      </p:pic>
      <p:sp>
        <p:nvSpPr>
          <p:cNvPr id="60" name="TextBox 59"/>
          <p:cNvSpPr txBox="1"/>
          <p:nvPr/>
        </p:nvSpPr>
        <p:spPr>
          <a:xfrm>
            <a:off x="5379013" y="1683008"/>
            <a:ext cx="1233093" cy="197367"/>
          </a:xfrm>
          <a:prstGeom prst="rect">
            <a:avLst/>
          </a:prstGeom>
          <a:noFill/>
        </p:spPr>
        <p:txBody>
          <a:bodyPr wrap="square" lIns="0" tIns="0" rIns="0" bIns="0" rtlCol="0">
            <a:spAutoFit/>
          </a:bodyPr>
          <a:lstStyle>
            <a:defPPr>
              <a:defRPr lang="en-US"/>
            </a:defPPr>
            <a:lvl1pPr lvl="0" algn="ctr" defTabSz="914400">
              <a:lnSpc>
                <a:spcPct val="90000"/>
              </a:lnSpc>
              <a:spcAft>
                <a:spcPts val="600"/>
              </a:spcAft>
              <a:defRPr sz="1400" kern="0">
                <a:gradFill>
                  <a:gsLst>
                    <a:gs pos="2917">
                      <a:schemeClr val="bg2">
                        <a:lumMod val="50000"/>
                      </a:schemeClr>
                    </a:gs>
                    <a:gs pos="30000">
                      <a:schemeClr val="bg2">
                        <a:lumMod val="50000"/>
                      </a:schemeClr>
                    </a:gs>
                  </a:gsLst>
                  <a:lin ang="5400000" scaled="0"/>
                </a:gradFill>
              </a:defRPr>
            </a:lvl1pPr>
          </a:lstStyle>
          <a:p>
            <a:pPr marL="0" marR="0" lvl="0" indent="0" algn="r" defTabSz="1243015" rtl="0" eaLnBrk="1" fontAlgn="auto" latinLnBrk="0" hangingPunct="1">
              <a:lnSpc>
                <a:spcPct val="90000"/>
              </a:lnSpc>
              <a:spcBef>
                <a:spcPts val="0"/>
              </a:spcBef>
              <a:spcAft>
                <a:spcPts val="816"/>
              </a:spcAft>
              <a:buClrTx/>
              <a:buSzTx/>
              <a:buFontTx/>
              <a:buNone/>
              <a:tabLst/>
              <a:defRPr/>
            </a:pP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Service bus</a:t>
            </a:r>
          </a:p>
        </p:txBody>
      </p:sp>
      <p:sp>
        <p:nvSpPr>
          <p:cNvPr id="61" name="TextBox 60"/>
          <p:cNvSpPr txBox="1"/>
          <p:nvPr/>
        </p:nvSpPr>
        <p:spPr>
          <a:xfrm>
            <a:off x="5204495" y="3234147"/>
            <a:ext cx="1407610" cy="197367"/>
          </a:xfrm>
          <a:prstGeom prst="rect">
            <a:avLst/>
          </a:prstGeom>
          <a:noFill/>
        </p:spPr>
        <p:txBody>
          <a:bodyPr wrap="square" lIns="0" tIns="0" rIns="0" bIns="0" rtlCol="0">
            <a:spAutoFit/>
          </a:bodyPr>
          <a:lstStyle>
            <a:defPPr>
              <a:defRPr lang="en-US"/>
            </a:defPPr>
            <a:lvl1pPr lvl="0" algn="ctr" defTabSz="914400">
              <a:lnSpc>
                <a:spcPct val="90000"/>
              </a:lnSpc>
              <a:spcAft>
                <a:spcPts val="600"/>
              </a:spcAft>
              <a:defRPr sz="1400" kern="0">
                <a:gradFill>
                  <a:gsLst>
                    <a:gs pos="2917">
                      <a:schemeClr val="bg2">
                        <a:lumMod val="50000"/>
                      </a:schemeClr>
                    </a:gs>
                    <a:gs pos="30000">
                      <a:schemeClr val="bg2">
                        <a:lumMod val="50000"/>
                      </a:schemeClr>
                    </a:gs>
                  </a:gsLst>
                  <a:lin ang="5400000" scaled="0"/>
                </a:gradFill>
              </a:defRPr>
            </a:lvl1pPr>
          </a:lstStyle>
          <a:p>
            <a:pPr marL="0" marR="0" lvl="0" indent="0" algn="r" defTabSz="1243015" rtl="0" eaLnBrk="1" fontAlgn="auto" latinLnBrk="0" hangingPunct="1">
              <a:lnSpc>
                <a:spcPct val="90000"/>
              </a:lnSpc>
              <a:spcBef>
                <a:spcPts val="0"/>
              </a:spcBef>
              <a:spcAft>
                <a:spcPts val="816"/>
              </a:spcAft>
              <a:buClrTx/>
              <a:buSzTx/>
              <a:buFontTx/>
              <a:buNone/>
              <a:tabLst/>
              <a:defRPr/>
            </a:pP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Machine learning </a:t>
            </a:r>
          </a:p>
        </p:txBody>
      </p:sp>
      <p:sp>
        <p:nvSpPr>
          <p:cNvPr id="142" name="Rectangle 141"/>
          <p:cNvSpPr/>
          <p:nvPr/>
        </p:nvSpPr>
        <p:spPr bwMode="auto">
          <a:xfrm>
            <a:off x="4997400" y="902248"/>
            <a:ext cx="1614705" cy="197367"/>
          </a:xfrm>
          <a:prstGeom prst="rect">
            <a:avLst/>
          </a:prstGeom>
          <a:noFill/>
          <a:ln w="130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31874" rtl="0" eaLnBrk="1" fontAlgn="base" latinLnBrk="0" hangingPunct="1">
              <a:lnSpc>
                <a:spcPct val="90000"/>
              </a:lnSpc>
              <a:spcBef>
                <a:spcPct val="0"/>
              </a:spcBef>
              <a:spcAft>
                <a:spcPct val="0"/>
              </a:spcAft>
              <a:buClrTx/>
              <a:buSzTx/>
              <a:buFontTx/>
              <a:buNone/>
              <a:tabLst/>
              <a:defRPr/>
            </a:pP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Azure Functions</a:t>
            </a:r>
          </a:p>
        </p:txBody>
      </p:sp>
      <p:pic>
        <p:nvPicPr>
          <p:cNvPr id="75" name="Picture 74"/>
          <p:cNvPicPr>
            <a:picLocks noChangeAspect="1"/>
          </p:cNvPicPr>
          <p:nvPr/>
        </p:nvPicPr>
        <p:blipFill>
          <a:blip r:embed="rId4"/>
          <a:stretch>
            <a:fillRect/>
          </a:stretch>
        </p:blipFill>
        <p:spPr>
          <a:xfrm>
            <a:off x="5358021" y="1624877"/>
            <a:ext cx="312572" cy="287934"/>
          </a:xfrm>
          <a:prstGeom prst="rect">
            <a:avLst/>
          </a:prstGeom>
        </p:spPr>
      </p:pic>
      <p:grpSp>
        <p:nvGrpSpPr>
          <p:cNvPr id="169" name="Group 168"/>
          <p:cNvGrpSpPr/>
          <p:nvPr/>
        </p:nvGrpSpPr>
        <p:grpSpPr>
          <a:xfrm>
            <a:off x="10549398" y="721003"/>
            <a:ext cx="1398617" cy="1248446"/>
            <a:chOff x="10693372" y="1242777"/>
            <a:chExt cx="1448001" cy="1403125"/>
          </a:xfrm>
        </p:grpSpPr>
        <p:pic>
          <p:nvPicPr>
            <p:cNvPr id="64" name="Picture 63"/>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saturation sat="234000"/>
                      </a14:imgEffect>
                    </a14:imgLayer>
                  </a14:imgProps>
                </a:ext>
              </a:extLst>
            </a:blip>
            <a:srcRect t="24251" b="26614"/>
            <a:stretch/>
          </p:blipFill>
          <p:spPr>
            <a:xfrm>
              <a:off x="10693372" y="2182142"/>
              <a:ext cx="1448001" cy="463760"/>
            </a:xfrm>
            <a:prstGeom prst="rect">
              <a:avLst/>
            </a:prstGeom>
            <a:noFill/>
          </p:spPr>
        </p:pic>
        <p:pic>
          <p:nvPicPr>
            <p:cNvPr id="168" name="Picture 16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08416" y="1242777"/>
              <a:ext cx="673820" cy="673820"/>
            </a:xfrm>
            <a:prstGeom prst="rect">
              <a:avLst/>
            </a:prstGeom>
          </p:spPr>
        </p:pic>
      </p:grpSp>
      <p:grpSp>
        <p:nvGrpSpPr>
          <p:cNvPr id="6" name="Group 5"/>
          <p:cNvGrpSpPr/>
          <p:nvPr/>
        </p:nvGrpSpPr>
        <p:grpSpPr>
          <a:xfrm>
            <a:off x="7975041" y="1860087"/>
            <a:ext cx="1261710" cy="984131"/>
            <a:chOff x="7884215" y="1622064"/>
            <a:chExt cx="1280400" cy="1084166"/>
          </a:xfrm>
        </p:grpSpPr>
        <p:sp>
          <p:nvSpPr>
            <p:cNvPr id="41" name="TextBox 40"/>
            <p:cNvSpPr txBox="1"/>
            <p:nvPr/>
          </p:nvSpPr>
          <p:spPr>
            <a:xfrm>
              <a:off x="7884215" y="2163329"/>
              <a:ext cx="1280400" cy="542901"/>
            </a:xfrm>
            <a:prstGeom prst="rect">
              <a:avLst/>
            </a:prstGeom>
            <a:noFill/>
          </p:spPr>
          <p:txBody>
            <a:bodyPr wrap="none" lIns="182802" tIns="146241" rIns="182802" bIns="146241" rtlCol="0">
              <a:spAutoFit/>
            </a:bodyPr>
            <a:lstStyle/>
            <a:p>
              <a:pPr marL="0" marR="0" lvl="0" indent="0" algn="l" defTabSz="913990" rtl="0" eaLnBrk="1" fontAlgn="auto" latinLnBrk="0" hangingPunct="1">
                <a:lnSpc>
                  <a:spcPct val="90000"/>
                </a:lnSpc>
                <a:spcBef>
                  <a:spcPts val="0"/>
                </a:spcBef>
                <a:spcAft>
                  <a:spcPts val="600"/>
                </a:spcAft>
                <a:buClrTx/>
                <a:buSzTx/>
                <a:buFontTx/>
                <a:buNone/>
                <a:tabLst/>
                <a:defRPr/>
              </a:pP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Logic Apps</a:t>
              </a:r>
            </a:p>
          </p:txBody>
        </p:sp>
        <p:pic>
          <p:nvPicPr>
            <p:cNvPr id="8" name="Picture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89160" y="1622064"/>
              <a:ext cx="618831" cy="618831"/>
            </a:xfrm>
            <a:prstGeom prst="rect">
              <a:avLst/>
            </a:prstGeom>
          </p:spPr>
        </p:pic>
      </p:grpSp>
      <p:pic>
        <p:nvPicPr>
          <p:cNvPr id="1028" name="Picture 4" descr="Image result for docusign logo"/>
          <p:cNvPicPr>
            <a:picLocks noChangeAspect="1" noChangeArrowheads="1"/>
          </p:cNvPicPr>
          <p:nvPr/>
        </p:nvPicPr>
        <p:blipFill rotWithShape="1">
          <a:blip r:embed="rId9">
            <a:extLst>
              <a:ext uri="{28A0092B-C50C-407E-A947-70E740481C1C}">
                <a14:useLocalDpi xmlns:a14="http://schemas.microsoft.com/office/drawing/2010/main" val="0"/>
              </a:ext>
            </a:extLst>
          </a:blip>
          <a:srcRect b="22366"/>
          <a:stretch/>
        </p:blipFill>
        <p:spPr bwMode="auto">
          <a:xfrm>
            <a:off x="10563202" y="3234147"/>
            <a:ext cx="1085072" cy="296325"/>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p:cNvGrpSpPr/>
          <p:nvPr/>
        </p:nvGrpSpPr>
        <p:grpSpPr>
          <a:xfrm flipH="1">
            <a:off x="8995723" y="975543"/>
            <a:ext cx="1476330" cy="2388574"/>
            <a:chOff x="6482027" y="881592"/>
            <a:chExt cx="1528456" cy="2684511"/>
          </a:xfrm>
        </p:grpSpPr>
        <p:cxnSp>
          <p:nvCxnSpPr>
            <p:cNvPr id="81" name="Straight Connector 80"/>
            <p:cNvCxnSpPr/>
            <p:nvPr/>
          </p:nvCxnSpPr>
          <p:spPr>
            <a:xfrm flipV="1">
              <a:off x="7245322" y="881592"/>
              <a:ext cx="15216" cy="2684511"/>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496361" y="881592"/>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6496361" y="1776428"/>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6482028" y="2671263"/>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6482027" y="3566099"/>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7241366" y="2209075"/>
              <a:ext cx="769117"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 xmlns:a16="http://schemas.microsoft.com/office/drawing/2014/main" id="{D1900456-8116-48F1-80C6-F76E3DE48CE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767323" y="733882"/>
            <a:ext cx="539810" cy="483321"/>
          </a:xfrm>
          <a:prstGeom prst="rect">
            <a:avLst/>
          </a:prstGeom>
        </p:spPr>
      </p:pic>
      <p:sp>
        <p:nvSpPr>
          <p:cNvPr id="72" name="Beaker_F196">
            <a:extLst>
              <a:ext uri="{FF2B5EF4-FFF2-40B4-BE49-F238E27FC236}">
                <a16:creationId xmlns="" xmlns:a16="http://schemas.microsoft.com/office/drawing/2014/main" id="{7332AD18-C4B4-47C5-A244-667E14B45667}"/>
              </a:ext>
            </a:extLst>
          </p:cNvPr>
          <p:cNvSpPr>
            <a:spLocks noChangeAspect="1" noEditPoints="1"/>
          </p:cNvSpPr>
          <p:nvPr/>
        </p:nvSpPr>
        <p:spPr bwMode="auto">
          <a:xfrm>
            <a:off x="4892494" y="3131503"/>
            <a:ext cx="316555" cy="365760"/>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nvGrpSpPr>
          <p:cNvPr id="7" name="Group 6">
            <a:extLst>
              <a:ext uri="{FF2B5EF4-FFF2-40B4-BE49-F238E27FC236}">
                <a16:creationId xmlns="" xmlns:a16="http://schemas.microsoft.com/office/drawing/2014/main" id="{FD685F3C-D6A2-417F-87C9-F1B381ABB852}"/>
              </a:ext>
            </a:extLst>
          </p:cNvPr>
          <p:cNvGrpSpPr/>
          <p:nvPr/>
        </p:nvGrpSpPr>
        <p:grpSpPr>
          <a:xfrm>
            <a:off x="5538808" y="2853252"/>
            <a:ext cx="6078685" cy="3612821"/>
            <a:chOff x="5538808" y="2853252"/>
            <a:chExt cx="6078685" cy="3612821"/>
          </a:xfrm>
        </p:grpSpPr>
        <p:cxnSp>
          <p:nvCxnSpPr>
            <p:cNvPr id="76" name="Straight Connector 75"/>
            <p:cNvCxnSpPr/>
            <p:nvPr/>
          </p:nvCxnSpPr>
          <p:spPr>
            <a:xfrm flipV="1">
              <a:off x="8605896" y="2853252"/>
              <a:ext cx="0" cy="77613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7771312" y="3893890"/>
              <a:ext cx="1609225" cy="641603"/>
              <a:chOff x="7583519" y="3522179"/>
              <a:chExt cx="1692678" cy="659938"/>
            </a:xfrm>
          </p:grpSpPr>
          <p:sp>
            <p:nvSpPr>
              <p:cNvPr id="124" name="TextBox 123"/>
              <p:cNvSpPr txBox="1"/>
              <p:nvPr/>
            </p:nvSpPr>
            <p:spPr>
              <a:xfrm>
                <a:off x="7583519" y="3776103"/>
                <a:ext cx="1692678" cy="406014"/>
              </a:xfrm>
              <a:prstGeom prst="rect">
                <a:avLst/>
              </a:prstGeom>
              <a:noFill/>
            </p:spPr>
            <p:txBody>
              <a:bodyPr wrap="square" lIns="0" tIns="0" rIns="0" bIns="0" rtlCol="0">
                <a:spAutoFit/>
              </a:bodyPr>
              <a:lstStyle/>
              <a:p>
                <a:pPr marL="0" marR="0" lvl="0" indent="0" algn="ctr" defTabSz="913990" rtl="0" eaLnBrk="1" fontAlgn="auto" latinLnBrk="0" hangingPunct="1">
                  <a:lnSpc>
                    <a:spcPct val="90000"/>
                  </a:lnSpc>
                  <a:spcBef>
                    <a:spcPts val="0"/>
                  </a:spcBef>
                  <a:spcAft>
                    <a:spcPts val="600"/>
                  </a:spcAft>
                  <a:buClrTx/>
                  <a:buSzTx/>
                  <a:buFontTx/>
                  <a:buNone/>
                  <a:tabLst/>
                  <a:defRPr/>
                </a:pP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On-premises </a:t>
                </a:r>
                <a:b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br>
                <a:r>
                  <a:rPr kumimoji="0" lang="en-US" sz="1397"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data gateway</a:t>
                </a:r>
              </a:p>
            </p:txBody>
          </p:sp>
          <p:grpSp>
            <p:nvGrpSpPr>
              <p:cNvPr id="126" name="Group 125"/>
              <p:cNvGrpSpPr/>
              <p:nvPr/>
            </p:nvGrpSpPr>
            <p:grpSpPr>
              <a:xfrm>
                <a:off x="8433561" y="3522179"/>
                <a:ext cx="101632" cy="296215"/>
                <a:chOff x="8354187" y="3513766"/>
                <a:chExt cx="101632" cy="296215"/>
              </a:xfrm>
            </p:grpSpPr>
            <p:sp>
              <p:nvSpPr>
                <p:cNvPr id="128" name="Rectangle 127"/>
                <p:cNvSpPr/>
                <p:nvPr/>
              </p:nvSpPr>
              <p:spPr bwMode="auto">
                <a:xfrm>
                  <a:off x="8371887" y="3733781"/>
                  <a:ext cx="83932" cy="762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205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29" name="Straight Arrow Connector 128"/>
                <p:cNvCxnSpPr/>
                <p:nvPr/>
              </p:nvCxnSpPr>
              <p:spPr>
                <a:xfrm>
                  <a:off x="8354187" y="3513766"/>
                  <a:ext cx="0" cy="280121"/>
                </a:xfrm>
                <a:prstGeom prst="straightConnector1">
                  <a:avLst/>
                </a:prstGeom>
                <a:ln w="19050">
                  <a:solidFill>
                    <a:schemeClr val="accent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5538808" y="4693327"/>
              <a:ext cx="6078685" cy="1772746"/>
              <a:chOff x="5608637" y="4721857"/>
              <a:chExt cx="6393920" cy="1823405"/>
            </a:xfrm>
          </p:grpSpPr>
          <p:sp>
            <p:nvSpPr>
              <p:cNvPr id="22" name="TextBox 21"/>
              <p:cNvSpPr txBox="1"/>
              <p:nvPr/>
            </p:nvSpPr>
            <p:spPr>
              <a:xfrm>
                <a:off x="10693371" y="6175409"/>
                <a:ext cx="461714" cy="290587"/>
              </a:xfrm>
              <a:prstGeom prst="rect">
                <a:avLst/>
              </a:prstGeom>
              <a:noFill/>
            </p:spPr>
            <p:txBody>
              <a:bodyPr wrap="square" lIns="0" tIns="0" rIns="0" bIns="0" rtlCol="0">
                <a:spAutoFit/>
              </a:bodyPr>
              <a:lstStyle/>
              <a:p>
                <a:pPr marL="0" marR="0" lvl="0" indent="0" algn="l" defTabSz="913990" rtl="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BizTalk</a:t>
                </a:r>
                <a:br>
                  <a:rPr kumimoji="0" lang="en-US" sz="1000"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br>
                <a:r>
                  <a:rPr kumimoji="0" lang="en-US" sz="1000" b="0" i="0" u="none" strike="noStrike" kern="0" cap="none" spc="0" normalizeH="0" baseline="0" noProof="0" dirty="0">
                    <a:ln>
                      <a:noFill/>
                    </a:ln>
                    <a:gradFill>
                      <a:gsLst>
                        <a:gs pos="2917">
                          <a:srgbClr val="D2D2D2">
                            <a:lumMod val="50000"/>
                          </a:srgbClr>
                        </a:gs>
                        <a:gs pos="30000">
                          <a:srgbClr val="D2D2D2">
                            <a:lumMod val="50000"/>
                          </a:srgbClr>
                        </a:gs>
                      </a:gsLst>
                      <a:lin ang="5400000" scaled="0"/>
                    </a:gradFill>
                    <a:effectLst/>
                    <a:uLnTx/>
                    <a:uFillTx/>
                    <a:latin typeface="Segoe UI"/>
                    <a:ea typeface="+mn-ea"/>
                    <a:cs typeface="+mn-cs"/>
                  </a:rPr>
                  <a:t>server</a:t>
                </a:r>
              </a:p>
            </p:txBody>
          </p:sp>
          <p:grpSp>
            <p:nvGrpSpPr>
              <p:cNvPr id="23" name="Group 22"/>
              <p:cNvGrpSpPr/>
              <p:nvPr/>
            </p:nvGrpSpPr>
            <p:grpSpPr>
              <a:xfrm>
                <a:off x="5608637" y="4721857"/>
                <a:ext cx="6393920" cy="1823405"/>
                <a:chOff x="5608637" y="4721857"/>
                <a:chExt cx="6393920" cy="1823405"/>
              </a:xfrm>
            </p:grpSpPr>
            <p:grpSp>
              <p:nvGrpSpPr>
                <p:cNvPr id="162" name="Group 161"/>
                <p:cNvGrpSpPr/>
                <p:nvPr/>
              </p:nvGrpSpPr>
              <p:grpSpPr>
                <a:xfrm>
                  <a:off x="6388013" y="4721857"/>
                  <a:ext cx="4529138" cy="857826"/>
                  <a:chOff x="6184899" y="4457700"/>
                  <a:chExt cx="4529138" cy="857826"/>
                </a:xfrm>
              </p:grpSpPr>
              <p:cxnSp>
                <p:nvCxnSpPr>
                  <p:cNvPr id="14" name="Straight Connector 13"/>
                  <p:cNvCxnSpPr/>
                  <p:nvPr/>
                </p:nvCxnSpPr>
                <p:spPr>
                  <a:xfrm flipV="1">
                    <a:off x="8605923" y="4457700"/>
                    <a:ext cx="0" cy="857826"/>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84899" y="4678362"/>
                    <a:ext cx="2329949"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197599" y="4675445"/>
                    <a:ext cx="0" cy="64008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386723" y="4675445"/>
                    <a:ext cx="0" cy="64008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0705875" y="4675445"/>
                    <a:ext cx="0" cy="64008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40231" y="4678362"/>
                    <a:ext cx="2273806" cy="0"/>
                  </a:xfrm>
                  <a:prstGeom prst="line">
                    <a:avLst/>
                  </a:prstGeom>
                  <a:ln w="254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608637" y="5585457"/>
                  <a:ext cx="6393920" cy="959805"/>
                  <a:chOff x="5608637" y="5585457"/>
                  <a:chExt cx="6393920" cy="959805"/>
                </a:xfrm>
              </p:grpSpPr>
              <p:grpSp>
                <p:nvGrpSpPr>
                  <p:cNvPr id="163" name="Group 162"/>
                  <p:cNvGrpSpPr/>
                  <p:nvPr/>
                </p:nvGrpSpPr>
                <p:grpSpPr>
                  <a:xfrm>
                    <a:off x="5608637" y="5585457"/>
                    <a:ext cx="6393920" cy="959805"/>
                    <a:chOff x="5405523" y="5321300"/>
                    <a:chExt cx="6393920" cy="959805"/>
                  </a:xfrm>
                </p:grpSpPr>
                <p:sp>
                  <p:nvSpPr>
                    <p:cNvPr id="18" name="Freeform 5"/>
                    <p:cNvSpPr>
                      <a:spLocks noChangeAspect="1" noEditPoints="1"/>
                    </p:cNvSpPr>
                    <p:nvPr/>
                  </p:nvSpPr>
                  <p:spPr bwMode="black">
                    <a:xfrm>
                      <a:off x="5405523" y="5495294"/>
                      <a:ext cx="1259212" cy="252411"/>
                    </a:xfrm>
                    <a:custGeom>
                      <a:avLst/>
                      <a:gdLst>
                        <a:gd name="T0" fmla="*/ 437 w 1686"/>
                        <a:gd name="T1" fmla="*/ 261 h 336"/>
                        <a:gd name="T2" fmla="*/ 516 w 1686"/>
                        <a:gd name="T3" fmla="*/ 200 h 336"/>
                        <a:gd name="T4" fmla="*/ 501 w 1686"/>
                        <a:gd name="T5" fmla="*/ 64 h 336"/>
                        <a:gd name="T6" fmla="*/ 462 w 1686"/>
                        <a:gd name="T7" fmla="*/ 116 h 336"/>
                        <a:gd name="T8" fmla="*/ 549 w 1686"/>
                        <a:gd name="T9" fmla="*/ 218 h 336"/>
                        <a:gd name="T10" fmla="*/ 613 w 1686"/>
                        <a:gd name="T11" fmla="*/ 155 h 336"/>
                        <a:gd name="T12" fmla="*/ 602 w 1686"/>
                        <a:gd name="T13" fmla="*/ 56 h 336"/>
                        <a:gd name="T14" fmla="*/ 698 w 1686"/>
                        <a:gd name="T15" fmla="*/ 269 h 336"/>
                        <a:gd name="T16" fmla="*/ 768 w 1686"/>
                        <a:gd name="T17" fmla="*/ 273 h 336"/>
                        <a:gd name="T18" fmla="*/ 783 w 1686"/>
                        <a:gd name="T19" fmla="*/ 142 h 336"/>
                        <a:gd name="T20" fmla="*/ 836 w 1686"/>
                        <a:gd name="T21" fmla="*/ 176 h 336"/>
                        <a:gd name="T22" fmla="*/ 745 w 1686"/>
                        <a:gd name="T23" fmla="*/ 229 h 336"/>
                        <a:gd name="T24" fmla="*/ 813 w 1686"/>
                        <a:gd name="T25" fmla="*/ 196 h 336"/>
                        <a:gd name="T26" fmla="*/ 894 w 1686"/>
                        <a:gd name="T27" fmla="*/ 269 h 336"/>
                        <a:gd name="T28" fmla="*/ 895 w 1686"/>
                        <a:gd name="T29" fmla="*/ 155 h 336"/>
                        <a:gd name="T30" fmla="*/ 1075 w 1686"/>
                        <a:gd name="T31" fmla="*/ 203 h 336"/>
                        <a:gd name="T32" fmla="*/ 1064 w 1686"/>
                        <a:gd name="T33" fmla="*/ 259 h 336"/>
                        <a:gd name="T34" fmla="*/ 982 w 1686"/>
                        <a:gd name="T35" fmla="*/ 132 h 336"/>
                        <a:gd name="T36" fmla="*/ 1051 w 1686"/>
                        <a:gd name="T37" fmla="*/ 184 h 336"/>
                        <a:gd name="T38" fmla="*/ 1051 w 1686"/>
                        <a:gd name="T39" fmla="*/ 184 h 336"/>
                        <a:gd name="T40" fmla="*/ 1127 w 1686"/>
                        <a:gd name="T41" fmla="*/ 269 h 336"/>
                        <a:gd name="T42" fmla="*/ 1227 w 1686"/>
                        <a:gd name="T43" fmla="*/ 128 h 336"/>
                        <a:gd name="T44" fmla="*/ 1152 w 1686"/>
                        <a:gd name="T45" fmla="*/ 172 h 336"/>
                        <a:gd name="T46" fmla="*/ 1302 w 1686"/>
                        <a:gd name="T47" fmla="*/ 273 h 336"/>
                        <a:gd name="T48" fmla="*/ 1356 w 1686"/>
                        <a:gd name="T49" fmla="*/ 142 h 336"/>
                        <a:gd name="T50" fmla="*/ 1269 w 1686"/>
                        <a:gd name="T51" fmla="*/ 156 h 336"/>
                        <a:gd name="T52" fmla="*/ 1351 w 1686"/>
                        <a:gd name="T53" fmla="*/ 198 h 336"/>
                        <a:gd name="T54" fmla="*/ 1399 w 1686"/>
                        <a:gd name="T55" fmla="*/ 74 h 336"/>
                        <a:gd name="T56" fmla="*/ 1425 w 1686"/>
                        <a:gd name="T57" fmla="*/ 269 h 336"/>
                        <a:gd name="T58" fmla="*/ 1584 w 1686"/>
                        <a:gd name="T59" fmla="*/ 269 h 336"/>
                        <a:gd name="T60" fmla="*/ 1487 w 1686"/>
                        <a:gd name="T61" fmla="*/ 187 h 336"/>
                        <a:gd name="T62" fmla="*/ 1487 w 1686"/>
                        <a:gd name="T63" fmla="*/ 149 h 336"/>
                        <a:gd name="T64" fmla="*/ 1584 w 1686"/>
                        <a:gd name="T65" fmla="*/ 269 h 336"/>
                        <a:gd name="T66" fmla="*/ 1602 w 1686"/>
                        <a:gd name="T67" fmla="*/ 145 h 336"/>
                        <a:gd name="T68" fmla="*/ 1650 w 1686"/>
                        <a:gd name="T69" fmla="*/ 125 h 336"/>
                        <a:gd name="T70" fmla="*/ 1655 w 1686"/>
                        <a:gd name="T71" fmla="*/ 247 h 336"/>
                        <a:gd name="T72" fmla="*/ 0 w 1686"/>
                        <a:gd name="T73" fmla="*/ 301 h 336"/>
                        <a:gd name="T74" fmla="*/ 85 w 1686"/>
                        <a:gd name="T75" fmla="*/ 99 h 336"/>
                        <a:gd name="T76" fmla="*/ 58 w 1686"/>
                        <a:gd name="T77" fmla="*/ 123 h 336"/>
                        <a:gd name="T78" fmla="*/ 68 w 1686"/>
                        <a:gd name="T79" fmla="*/ 170 h 336"/>
                        <a:gd name="T80" fmla="*/ 93 w 1686"/>
                        <a:gd name="T81" fmla="*/ 189 h 336"/>
                        <a:gd name="T82" fmla="*/ 98 w 1686"/>
                        <a:gd name="T83" fmla="*/ 204 h 336"/>
                        <a:gd name="T84" fmla="*/ 90 w 1686"/>
                        <a:gd name="T85" fmla="*/ 214 h 336"/>
                        <a:gd name="T86" fmla="*/ 62 w 1686"/>
                        <a:gd name="T87" fmla="*/ 206 h 336"/>
                        <a:gd name="T88" fmla="*/ 74 w 1686"/>
                        <a:gd name="T89" fmla="*/ 238 h 336"/>
                        <a:gd name="T90" fmla="*/ 115 w 1686"/>
                        <a:gd name="T91" fmla="*/ 227 h 336"/>
                        <a:gd name="T92" fmla="*/ 124 w 1686"/>
                        <a:gd name="T93" fmla="*/ 192 h 336"/>
                        <a:gd name="T94" fmla="*/ 108 w 1686"/>
                        <a:gd name="T95" fmla="*/ 165 h 336"/>
                        <a:gd name="T96" fmla="*/ 85 w 1686"/>
                        <a:gd name="T97" fmla="*/ 149 h 336"/>
                        <a:gd name="T98" fmla="*/ 79 w 1686"/>
                        <a:gd name="T99" fmla="*/ 136 h 336"/>
                        <a:gd name="T100" fmla="*/ 86 w 1686"/>
                        <a:gd name="T101" fmla="*/ 124 h 336"/>
                        <a:gd name="T102" fmla="*/ 107 w 1686"/>
                        <a:gd name="T103" fmla="*/ 124 h 336"/>
                        <a:gd name="T104" fmla="*/ 107 w 1686"/>
                        <a:gd name="T105" fmla="*/ 98 h 336"/>
                        <a:gd name="T106" fmla="*/ 270 w 1686"/>
                        <a:gd name="T107" fmla="*/ 86 h 336"/>
                        <a:gd name="T108" fmla="*/ 238 w 1686"/>
                        <a:gd name="T109" fmla="*/ 113 h 336"/>
                        <a:gd name="T110" fmla="*/ 262 w 1686"/>
                        <a:gd name="T111" fmla="*/ 235 h 336"/>
                        <a:gd name="T112" fmla="*/ 270 w 1686"/>
                        <a:gd name="T113" fmla="*/ 257 h 336"/>
                        <a:gd name="T114" fmla="*/ 324 w 1686"/>
                        <a:gd name="T115" fmla="*/ 1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6" h="336">
                          <a:moveTo>
                            <a:pt x="549" y="218"/>
                          </a:moveTo>
                          <a:cubicBezTo>
                            <a:pt x="549" y="235"/>
                            <a:pt x="543" y="249"/>
                            <a:pt x="531" y="258"/>
                          </a:cubicBezTo>
                          <a:cubicBezTo>
                            <a:pt x="519" y="268"/>
                            <a:pt x="503" y="273"/>
                            <a:pt x="482" y="273"/>
                          </a:cubicBezTo>
                          <a:cubicBezTo>
                            <a:pt x="475" y="273"/>
                            <a:pt x="466" y="272"/>
                            <a:pt x="457" y="269"/>
                          </a:cubicBezTo>
                          <a:cubicBezTo>
                            <a:pt x="447" y="267"/>
                            <a:pt x="441" y="264"/>
                            <a:pt x="437" y="261"/>
                          </a:cubicBezTo>
                          <a:cubicBezTo>
                            <a:pt x="437" y="233"/>
                            <a:pt x="437" y="233"/>
                            <a:pt x="437" y="233"/>
                          </a:cubicBezTo>
                          <a:cubicBezTo>
                            <a:pt x="442" y="238"/>
                            <a:pt x="450" y="243"/>
                            <a:pt x="459" y="246"/>
                          </a:cubicBezTo>
                          <a:cubicBezTo>
                            <a:pt x="469" y="250"/>
                            <a:pt x="477" y="251"/>
                            <a:pt x="485" y="251"/>
                          </a:cubicBezTo>
                          <a:cubicBezTo>
                            <a:pt x="511" y="251"/>
                            <a:pt x="524" y="241"/>
                            <a:pt x="524" y="221"/>
                          </a:cubicBezTo>
                          <a:cubicBezTo>
                            <a:pt x="524" y="213"/>
                            <a:pt x="521" y="206"/>
                            <a:pt x="516" y="200"/>
                          </a:cubicBezTo>
                          <a:cubicBezTo>
                            <a:pt x="510" y="193"/>
                            <a:pt x="499" y="186"/>
                            <a:pt x="482" y="176"/>
                          </a:cubicBezTo>
                          <a:cubicBezTo>
                            <a:pt x="465" y="166"/>
                            <a:pt x="454" y="157"/>
                            <a:pt x="447" y="149"/>
                          </a:cubicBezTo>
                          <a:cubicBezTo>
                            <a:pt x="440" y="141"/>
                            <a:pt x="437" y="130"/>
                            <a:pt x="437" y="118"/>
                          </a:cubicBezTo>
                          <a:cubicBezTo>
                            <a:pt x="437" y="102"/>
                            <a:pt x="443" y="89"/>
                            <a:pt x="455" y="79"/>
                          </a:cubicBezTo>
                          <a:cubicBezTo>
                            <a:pt x="467" y="69"/>
                            <a:pt x="482" y="64"/>
                            <a:pt x="501" y="64"/>
                          </a:cubicBezTo>
                          <a:cubicBezTo>
                            <a:pt x="519" y="64"/>
                            <a:pt x="532" y="67"/>
                            <a:pt x="541" y="71"/>
                          </a:cubicBezTo>
                          <a:cubicBezTo>
                            <a:pt x="541" y="98"/>
                            <a:pt x="541" y="98"/>
                            <a:pt x="541" y="98"/>
                          </a:cubicBezTo>
                          <a:cubicBezTo>
                            <a:pt x="530" y="90"/>
                            <a:pt x="517" y="86"/>
                            <a:pt x="500" y="86"/>
                          </a:cubicBezTo>
                          <a:cubicBezTo>
                            <a:pt x="489" y="86"/>
                            <a:pt x="479" y="88"/>
                            <a:pt x="472" y="94"/>
                          </a:cubicBezTo>
                          <a:cubicBezTo>
                            <a:pt x="465" y="99"/>
                            <a:pt x="462" y="107"/>
                            <a:pt x="462" y="116"/>
                          </a:cubicBezTo>
                          <a:cubicBezTo>
                            <a:pt x="462" y="123"/>
                            <a:pt x="463" y="128"/>
                            <a:pt x="465" y="132"/>
                          </a:cubicBezTo>
                          <a:cubicBezTo>
                            <a:pt x="467" y="136"/>
                            <a:pt x="471" y="140"/>
                            <a:pt x="476" y="144"/>
                          </a:cubicBezTo>
                          <a:cubicBezTo>
                            <a:pt x="481" y="148"/>
                            <a:pt x="489" y="153"/>
                            <a:pt x="501" y="160"/>
                          </a:cubicBezTo>
                          <a:cubicBezTo>
                            <a:pt x="519" y="170"/>
                            <a:pt x="531" y="179"/>
                            <a:pt x="538" y="188"/>
                          </a:cubicBezTo>
                          <a:cubicBezTo>
                            <a:pt x="546" y="197"/>
                            <a:pt x="549" y="207"/>
                            <a:pt x="549" y="218"/>
                          </a:cubicBezTo>
                          <a:close/>
                          <a:moveTo>
                            <a:pt x="698" y="269"/>
                          </a:moveTo>
                          <a:cubicBezTo>
                            <a:pt x="675" y="269"/>
                            <a:pt x="675" y="269"/>
                            <a:pt x="675" y="269"/>
                          </a:cubicBezTo>
                          <a:cubicBezTo>
                            <a:pt x="675" y="186"/>
                            <a:pt x="675" y="186"/>
                            <a:pt x="675" y="186"/>
                          </a:cubicBezTo>
                          <a:cubicBezTo>
                            <a:pt x="675" y="156"/>
                            <a:pt x="664" y="142"/>
                            <a:pt x="641" y="142"/>
                          </a:cubicBezTo>
                          <a:cubicBezTo>
                            <a:pt x="630" y="142"/>
                            <a:pt x="620" y="146"/>
                            <a:pt x="613" y="155"/>
                          </a:cubicBezTo>
                          <a:cubicBezTo>
                            <a:pt x="605" y="163"/>
                            <a:pt x="602" y="174"/>
                            <a:pt x="602" y="188"/>
                          </a:cubicBezTo>
                          <a:cubicBezTo>
                            <a:pt x="602" y="269"/>
                            <a:pt x="602" y="269"/>
                            <a:pt x="602" y="269"/>
                          </a:cubicBezTo>
                          <a:cubicBezTo>
                            <a:pt x="578" y="269"/>
                            <a:pt x="578" y="269"/>
                            <a:pt x="578" y="269"/>
                          </a:cubicBezTo>
                          <a:cubicBezTo>
                            <a:pt x="578" y="56"/>
                            <a:pt x="578" y="56"/>
                            <a:pt x="578" y="56"/>
                          </a:cubicBezTo>
                          <a:cubicBezTo>
                            <a:pt x="602" y="56"/>
                            <a:pt x="602" y="56"/>
                            <a:pt x="602" y="56"/>
                          </a:cubicBezTo>
                          <a:cubicBezTo>
                            <a:pt x="602" y="149"/>
                            <a:pt x="602" y="149"/>
                            <a:pt x="602" y="149"/>
                          </a:cubicBezTo>
                          <a:cubicBezTo>
                            <a:pt x="602" y="149"/>
                            <a:pt x="602" y="149"/>
                            <a:pt x="602" y="149"/>
                          </a:cubicBezTo>
                          <a:cubicBezTo>
                            <a:pt x="613" y="131"/>
                            <a:pt x="629" y="122"/>
                            <a:pt x="649" y="122"/>
                          </a:cubicBezTo>
                          <a:cubicBezTo>
                            <a:pt x="682" y="122"/>
                            <a:pt x="698" y="141"/>
                            <a:pt x="698" y="181"/>
                          </a:cubicBezTo>
                          <a:lnTo>
                            <a:pt x="698" y="269"/>
                          </a:lnTo>
                          <a:close/>
                          <a:moveTo>
                            <a:pt x="836" y="269"/>
                          </a:moveTo>
                          <a:cubicBezTo>
                            <a:pt x="813" y="269"/>
                            <a:pt x="813" y="269"/>
                            <a:pt x="813" y="269"/>
                          </a:cubicBezTo>
                          <a:cubicBezTo>
                            <a:pt x="813" y="247"/>
                            <a:pt x="813" y="247"/>
                            <a:pt x="813" y="247"/>
                          </a:cubicBezTo>
                          <a:cubicBezTo>
                            <a:pt x="812" y="247"/>
                            <a:pt x="812" y="247"/>
                            <a:pt x="812" y="247"/>
                          </a:cubicBezTo>
                          <a:cubicBezTo>
                            <a:pt x="802" y="264"/>
                            <a:pt x="787" y="273"/>
                            <a:pt x="768" y="273"/>
                          </a:cubicBezTo>
                          <a:cubicBezTo>
                            <a:pt x="754" y="273"/>
                            <a:pt x="743" y="269"/>
                            <a:pt x="734" y="262"/>
                          </a:cubicBezTo>
                          <a:cubicBezTo>
                            <a:pt x="726" y="254"/>
                            <a:pt x="722" y="244"/>
                            <a:pt x="722" y="231"/>
                          </a:cubicBezTo>
                          <a:cubicBezTo>
                            <a:pt x="722" y="204"/>
                            <a:pt x="738" y="189"/>
                            <a:pt x="769" y="184"/>
                          </a:cubicBezTo>
                          <a:cubicBezTo>
                            <a:pt x="813" y="178"/>
                            <a:pt x="813" y="178"/>
                            <a:pt x="813" y="178"/>
                          </a:cubicBezTo>
                          <a:cubicBezTo>
                            <a:pt x="813" y="154"/>
                            <a:pt x="803" y="142"/>
                            <a:pt x="783" y="142"/>
                          </a:cubicBezTo>
                          <a:cubicBezTo>
                            <a:pt x="766" y="142"/>
                            <a:pt x="750" y="147"/>
                            <a:pt x="736" y="159"/>
                          </a:cubicBezTo>
                          <a:cubicBezTo>
                            <a:pt x="736" y="135"/>
                            <a:pt x="736" y="135"/>
                            <a:pt x="736" y="135"/>
                          </a:cubicBezTo>
                          <a:cubicBezTo>
                            <a:pt x="740" y="132"/>
                            <a:pt x="747" y="129"/>
                            <a:pt x="758" y="126"/>
                          </a:cubicBezTo>
                          <a:cubicBezTo>
                            <a:pt x="768" y="123"/>
                            <a:pt x="777" y="122"/>
                            <a:pt x="785" y="122"/>
                          </a:cubicBezTo>
                          <a:cubicBezTo>
                            <a:pt x="819" y="122"/>
                            <a:pt x="836" y="140"/>
                            <a:pt x="836" y="176"/>
                          </a:cubicBezTo>
                          <a:lnTo>
                            <a:pt x="836" y="269"/>
                          </a:lnTo>
                          <a:close/>
                          <a:moveTo>
                            <a:pt x="813" y="196"/>
                          </a:moveTo>
                          <a:cubicBezTo>
                            <a:pt x="778" y="201"/>
                            <a:pt x="778" y="201"/>
                            <a:pt x="778" y="201"/>
                          </a:cubicBezTo>
                          <a:cubicBezTo>
                            <a:pt x="766" y="203"/>
                            <a:pt x="757" y="206"/>
                            <a:pt x="753" y="210"/>
                          </a:cubicBezTo>
                          <a:cubicBezTo>
                            <a:pt x="748" y="214"/>
                            <a:pt x="745" y="220"/>
                            <a:pt x="745" y="229"/>
                          </a:cubicBezTo>
                          <a:cubicBezTo>
                            <a:pt x="745" y="236"/>
                            <a:pt x="748" y="242"/>
                            <a:pt x="753" y="247"/>
                          </a:cubicBezTo>
                          <a:cubicBezTo>
                            <a:pt x="758" y="251"/>
                            <a:pt x="765" y="253"/>
                            <a:pt x="773" y="253"/>
                          </a:cubicBezTo>
                          <a:cubicBezTo>
                            <a:pt x="784" y="253"/>
                            <a:pt x="794" y="249"/>
                            <a:pt x="801" y="241"/>
                          </a:cubicBezTo>
                          <a:cubicBezTo>
                            <a:pt x="809" y="233"/>
                            <a:pt x="813" y="223"/>
                            <a:pt x="813" y="211"/>
                          </a:cubicBezTo>
                          <a:lnTo>
                            <a:pt x="813" y="196"/>
                          </a:lnTo>
                          <a:close/>
                          <a:moveTo>
                            <a:pt x="946" y="149"/>
                          </a:moveTo>
                          <a:cubicBezTo>
                            <a:pt x="942" y="146"/>
                            <a:pt x="936" y="144"/>
                            <a:pt x="929" y="144"/>
                          </a:cubicBezTo>
                          <a:cubicBezTo>
                            <a:pt x="919" y="144"/>
                            <a:pt x="910" y="149"/>
                            <a:pt x="904" y="158"/>
                          </a:cubicBezTo>
                          <a:cubicBezTo>
                            <a:pt x="898" y="168"/>
                            <a:pt x="894" y="181"/>
                            <a:pt x="894" y="196"/>
                          </a:cubicBezTo>
                          <a:cubicBezTo>
                            <a:pt x="894" y="269"/>
                            <a:pt x="894" y="269"/>
                            <a:pt x="894" y="269"/>
                          </a:cubicBezTo>
                          <a:cubicBezTo>
                            <a:pt x="871" y="269"/>
                            <a:pt x="871" y="269"/>
                            <a:pt x="871" y="269"/>
                          </a:cubicBezTo>
                          <a:cubicBezTo>
                            <a:pt x="871" y="125"/>
                            <a:pt x="871" y="125"/>
                            <a:pt x="871" y="125"/>
                          </a:cubicBezTo>
                          <a:cubicBezTo>
                            <a:pt x="894" y="125"/>
                            <a:pt x="894" y="125"/>
                            <a:pt x="894" y="125"/>
                          </a:cubicBezTo>
                          <a:cubicBezTo>
                            <a:pt x="894" y="155"/>
                            <a:pt x="894" y="155"/>
                            <a:pt x="894" y="155"/>
                          </a:cubicBezTo>
                          <a:cubicBezTo>
                            <a:pt x="895" y="155"/>
                            <a:pt x="895" y="155"/>
                            <a:pt x="895" y="155"/>
                          </a:cubicBezTo>
                          <a:cubicBezTo>
                            <a:pt x="898" y="145"/>
                            <a:pt x="903" y="137"/>
                            <a:pt x="910" y="131"/>
                          </a:cubicBezTo>
                          <a:cubicBezTo>
                            <a:pt x="916" y="126"/>
                            <a:pt x="924" y="123"/>
                            <a:pt x="933" y="123"/>
                          </a:cubicBezTo>
                          <a:cubicBezTo>
                            <a:pt x="939" y="123"/>
                            <a:pt x="943" y="123"/>
                            <a:pt x="946" y="125"/>
                          </a:cubicBezTo>
                          <a:lnTo>
                            <a:pt x="946" y="149"/>
                          </a:lnTo>
                          <a:close/>
                          <a:moveTo>
                            <a:pt x="1075" y="203"/>
                          </a:moveTo>
                          <a:cubicBezTo>
                            <a:pt x="973" y="203"/>
                            <a:pt x="973" y="203"/>
                            <a:pt x="973" y="203"/>
                          </a:cubicBezTo>
                          <a:cubicBezTo>
                            <a:pt x="973" y="219"/>
                            <a:pt x="978" y="232"/>
                            <a:pt x="986" y="240"/>
                          </a:cubicBezTo>
                          <a:cubicBezTo>
                            <a:pt x="994" y="249"/>
                            <a:pt x="1005" y="253"/>
                            <a:pt x="1020" y="253"/>
                          </a:cubicBezTo>
                          <a:cubicBezTo>
                            <a:pt x="1036" y="253"/>
                            <a:pt x="1051" y="248"/>
                            <a:pt x="1064" y="237"/>
                          </a:cubicBezTo>
                          <a:cubicBezTo>
                            <a:pt x="1064" y="259"/>
                            <a:pt x="1064" y="259"/>
                            <a:pt x="1064" y="259"/>
                          </a:cubicBezTo>
                          <a:cubicBezTo>
                            <a:pt x="1052" y="268"/>
                            <a:pt x="1035" y="273"/>
                            <a:pt x="1014" y="273"/>
                          </a:cubicBezTo>
                          <a:cubicBezTo>
                            <a:pt x="994" y="273"/>
                            <a:pt x="978" y="266"/>
                            <a:pt x="966" y="253"/>
                          </a:cubicBezTo>
                          <a:cubicBezTo>
                            <a:pt x="955" y="240"/>
                            <a:pt x="949" y="221"/>
                            <a:pt x="949" y="198"/>
                          </a:cubicBezTo>
                          <a:cubicBezTo>
                            <a:pt x="949" y="184"/>
                            <a:pt x="952" y="171"/>
                            <a:pt x="958" y="159"/>
                          </a:cubicBezTo>
                          <a:cubicBezTo>
                            <a:pt x="963" y="147"/>
                            <a:pt x="971" y="138"/>
                            <a:pt x="982" y="132"/>
                          </a:cubicBezTo>
                          <a:cubicBezTo>
                            <a:pt x="992" y="125"/>
                            <a:pt x="1003" y="122"/>
                            <a:pt x="1015" y="122"/>
                          </a:cubicBezTo>
                          <a:cubicBezTo>
                            <a:pt x="1034" y="122"/>
                            <a:pt x="1048" y="128"/>
                            <a:pt x="1059" y="140"/>
                          </a:cubicBezTo>
                          <a:cubicBezTo>
                            <a:pt x="1069" y="152"/>
                            <a:pt x="1075" y="169"/>
                            <a:pt x="1075" y="191"/>
                          </a:cubicBezTo>
                          <a:lnTo>
                            <a:pt x="1075" y="203"/>
                          </a:lnTo>
                          <a:close/>
                          <a:moveTo>
                            <a:pt x="1051" y="184"/>
                          </a:moveTo>
                          <a:cubicBezTo>
                            <a:pt x="1051" y="170"/>
                            <a:pt x="1048" y="160"/>
                            <a:pt x="1041" y="153"/>
                          </a:cubicBezTo>
                          <a:cubicBezTo>
                            <a:pt x="1035" y="145"/>
                            <a:pt x="1026" y="142"/>
                            <a:pt x="1015" y="142"/>
                          </a:cubicBezTo>
                          <a:cubicBezTo>
                            <a:pt x="1004" y="142"/>
                            <a:pt x="995" y="145"/>
                            <a:pt x="988" y="153"/>
                          </a:cubicBezTo>
                          <a:cubicBezTo>
                            <a:pt x="980" y="161"/>
                            <a:pt x="975" y="171"/>
                            <a:pt x="973" y="184"/>
                          </a:cubicBezTo>
                          <a:lnTo>
                            <a:pt x="1051" y="184"/>
                          </a:lnTo>
                          <a:close/>
                          <a:moveTo>
                            <a:pt x="1227" y="128"/>
                          </a:moveTo>
                          <a:cubicBezTo>
                            <a:pt x="1227" y="147"/>
                            <a:pt x="1220" y="163"/>
                            <a:pt x="1207" y="175"/>
                          </a:cubicBezTo>
                          <a:cubicBezTo>
                            <a:pt x="1193" y="187"/>
                            <a:pt x="1176" y="193"/>
                            <a:pt x="1154" y="193"/>
                          </a:cubicBezTo>
                          <a:cubicBezTo>
                            <a:pt x="1127" y="193"/>
                            <a:pt x="1127" y="193"/>
                            <a:pt x="1127" y="193"/>
                          </a:cubicBezTo>
                          <a:cubicBezTo>
                            <a:pt x="1127" y="269"/>
                            <a:pt x="1127" y="269"/>
                            <a:pt x="1127" y="269"/>
                          </a:cubicBezTo>
                          <a:cubicBezTo>
                            <a:pt x="1104" y="269"/>
                            <a:pt x="1104" y="269"/>
                            <a:pt x="1104" y="269"/>
                          </a:cubicBezTo>
                          <a:cubicBezTo>
                            <a:pt x="1104" y="68"/>
                            <a:pt x="1104" y="68"/>
                            <a:pt x="1104" y="68"/>
                          </a:cubicBezTo>
                          <a:cubicBezTo>
                            <a:pt x="1159" y="68"/>
                            <a:pt x="1159" y="68"/>
                            <a:pt x="1159" y="68"/>
                          </a:cubicBezTo>
                          <a:cubicBezTo>
                            <a:pt x="1181" y="68"/>
                            <a:pt x="1197" y="73"/>
                            <a:pt x="1209" y="83"/>
                          </a:cubicBezTo>
                          <a:cubicBezTo>
                            <a:pt x="1221" y="94"/>
                            <a:pt x="1227" y="109"/>
                            <a:pt x="1227" y="128"/>
                          </a:cubicBezTo>
                          <a:close/>
                          <a:moveTo>
                            <a:pt x="1202" y="129"/>
                          </a:moveTo>
                          <a:cubicBezTo>
                            <a:pt x="1202" y="102"/>
                            <a:pt x="1186" y="89"/>
                            <a:pt x="1155" y="89"/>
                          </a:cubicBezTo>
                          <a:cubicBezTo>
                            <a:pt x="1127" y="89"/>
                            <a:pt x="1127" y="89"/>
                            <a:pt x="1127" y="89"/>
                          </a:cubicBezTo>
                          <a:cubicBezTo>
                            <a:pt x="1127" y="172"/>
                            <a:pt x="1127" y="172"/>
                            <a:pt x="1127" y="172"/>
                          </a:cubicBezTo>
                          <a:cubicBezTo>
                            <a:pt x="1152" y="172"/>
                            <a:pt x="1152" y="172"/>
                            <a:pt x="1152" y="172"/>
                          </a:cubicBezTo>
                          <a:cubicBezTo>
                            <a:pt x="1168" y="172"/>
                            <a:pt x="1181" y="168"/>
                            <a:pt x="1189" y="161"/>
                          </a:cubicBezTo>
                          <a:cubicBezTo>
                            <a:pt x="1198" y="153"/>
                            <a:pt x="1202" y="143"/>
                            <a:pt x="1202" y="129"/>
                          </a:cubicBezTo>
                          <a:close/>
                          <a:moveTo>
                            <a:pt x="1374" y="197"/>
                          </a:moveTo>
                          <a:cubicBezTo>
                            <a:pt x="1374" y="220"/>
                            <a:pt x="1368" y="238"/>
                            <a:pt x="1355" y="252"/>
                          </a:cubicBezTo>
                          <a:cubicBezTo>
                            <a:pt x="1342" y="266"/>
                            <a:pt x="1324" y="273"/>
                            <a:pt x="1302" y="273"/>
                          </a:cubicBezTo>
                          <a:cubicBezTo>
                            <a:pt x="1281" y="273"/>
                            <a:pt x="1264" y="266"/>
                            <a:pt x="1251" y="253"/>
                          </a:cubicBezTo>
                          <a:cubicBezTo>
                            <a:pt x="1239" y="239"/>
                            <a:pt x="1232" y="221"/>
                            <a:pt x="1232" y="199"/>
                          </a:cubicBezTo>
                          <a:cubicBezTo>
                            <a:pt x="1232" y="175"/>
                            <a:pt x="1239" y="156"/>
                            <a:pt x="1252" y="143"/>
                          </a:cubicBezTo>
                          <a:cubicBezTo>
                            <a:pt x="1265" y="129"/>
                            <a:pt x="1283" y="122"/>
                            <a:pt x="1306" y="122"/>
                          </a:cubicBezTo>
                          <a:cubicBezTo>
                            <a:pt x="1327" y="122"/>
                            <a:pt x="1344" y="128"/>
                            <a:pt x="1356" y="142"/>
                          </a:cubicBezTo>
                          <a:cubicBezTo>
                            <a:pt x="1368" y="155"/>
                            <a:pt x="1374" y="174"/>
                            <a:pt x="1374" y="197"/>
                          </a:cubicBezTo>
                          <a:close/>
                          <a:moveTo>
                            <a:pt x="1351" y="198"/>
                          </a:moveTo>
                          <a:cubicBezTo>
                            <a:pt x="1351" y="180"/>
                            <a:pt x="1347" y="166"/>
                            <a:pt x="1339" y="156"/>
                          </a:cubicBezTo>
                          <a:cubicBezTo>
                            <a:pt x="1331" y="146"/>
                            <a:pt x="1319" y="142"/>
                            <a:pt x="1304" y="142"/>
                          </a:cubicBezTo>
                          <a:cubicBezTo>
                            <a:pt x="1289" y="142"/>
                            <a:pt x="1278" y="146"/>
                            <a:pt x="1269" y="156"/>
                          </a:cubicBezTo>
                          <a:cubicBezTo>
                            <a:pt x="1260" y="166"/>
                            <a:pt x="1256" y="180"/>
                            <a:pt x="1256" y="198"/>
                          </a:cubicBezTo>
                          <a:cubicBezTo>
                            <a:pt x="1256" y="215"/>
                            <a:pt x="1260" y="229"/>
                            <a:pt x="1269" y="239"/>
                          </a:cubicBezTo>
                          <a:cubicBezTo>
                            <a:pt x="1278" y="248"/>
                            <a:pt x="1289" y="253"/>
                            <a:pt x="1304" y="253"/>
                          </a:cubicBezTo>
                          <a:cubicBezTo>
                            <a:pt x="1319" y="253"/>
                            <a:pt x="1331" y="248"/>
                            <a:pt x="1339" y="239"/>
                          </a:cubicBezTo>
                          <a:cubicBezTo>
                            <a:pt x="1347" y="229"/>
                            <a:pt x="1351" y="216"/>
                            <a:pt x="1351" y="198"/>
                          </a:cubicBezTo>
                          <a:close/>
                          <a:moveTo>
                            <a:pt x="1429" y="74"/>
                          </a:moveTo>
                          <a:cubicBezTo>
                            <a:pt x="1429" y="78"/>
                            <a:pt x="1428" y="82"/>
                            <a:pt x="1425" y="84"/>
                          </a:cubicBezTo>
                          <a:cubicBezTo>
                            <a:pt x="1422" y="87"/>
                            <a:pt x="1418" y="89"/>
                            <a:pt x="1414" y="89"/>
                          </a:cubicBezTo>
                          <a:cubicBezTo>
                            <a:pt x="1410" y="89"/>
                            <a:pt x="1406" y="87"/>
                            <a:pt x="1403" y="85"/>
                          </a:cubicBezTo>
                          <a:cubicBezTo>
                            <a:pt x="1400" y="82"/>
                            <a:pt x="1399" y="78"/>
                            <a:pt x="1399" y="74"/>
                          </a:cubicBezTo>
                          <a:cubicBezTo>
                            <a:pt x="1399" y="70"/>
                            <a:pt x="1400" y="66"/>
                            <a:pt x="1403" y="63"/>
                          </a:cubicBezTo>
                          <a:cubicBezTo>
                            <a:pt x="1406" y="60"/>
                            <a:pt x="1410" y="59"/>
                            <a:pt x="1414" y="59"/>
                          </a:cubicBezTo>
                          <a:cubicBezTo>
                            <a:pt x="1418" y="59"/>
                            <a:pt x="1422" y="60"/>
                            <a:pt x="1425" y="63"/>
                          </a:cubicBezTo>
                          <a:cubicBezTo>
                            <a:pt x="1428" y="66"/>
                            <a:pt x="1429" y="70"/>
                            <a:pt x="1429" y="74"/>
                          </a:cubicBezTo>
                          <a:close/>
                          <a:moveTo>
                            <a:pt x="1425" y="269"/>
                          </a:moveTo>
                          <a:cubicBezTo>
                            <a:pt x="1402" y="269"/>
                            <a:pt x="1402" y="269"/>
                            <a:pt x="1402" y="269"/>
                          </a:cubicBezTo>
                          <a:cubicBezTo>
                            <a:pt x="1402" y="125"/>
                            <a:pt x="1402" y="125"/>
                            <a:pt x="1402" y="125"/>
                          </a:cubicBezTo>
                          <a:cubicBezTo>
                            <a:pt x="1425" y="125"/>
                            <a:pt x="1425" y="125"/>
                            <a:pt x="1425" y="125"/>
                          </a:cubicBezTo>
                          <a:lnTo>
                            <a:pt x="1425" y="269"/>
                          </a:lnTo>
                          <a:close/>
                          <a:moveTo>
                            <a:pt x="1584" y="269"/>
                          </a:moveTo>
                          <a:cubicBezTo>
                            <a:pt x="1561" y="269"/>
                            <a:pt x="1561" y="269"/>
                            <a:pt x="1561" y="269"/>
                          </a:cubicBezTo>
                          <a:cubicBezTo>
                            <a:pt x="1561" y="187"/>
                            <a:pt x="1561" y="187"/>
                            <a:pt x="1561" y="187"/>
                          </a:cubicBezTo>
                          <a:cubicBezTo>
                            <a:pt x="1561" y="157"/>
                            <a:pt x="1549" y="142"/>
                            <a:pt x="1527" y="142"/>
                          </a:cubicBezTo>
                          <a:cubicBezTo>
                            <a:pt x="1516" y="142"/>
                            <a:pt x="1506" y="146"/>
                            <a:pt x="1499" y="154"/>
                          </a:cubicBezTo>
                          <a:cubicBezTo>
                            <a:pt x="1491" y="163"/>
                            <a:pt x="1487" y="174"/>
                            <a:pt x="1487" y="187"/>
                          </a:cubicBezTo>
                          <a:cubicBezTo>
                            <a:pt x="1487" y="269"/>
                            <a:pt x="1487" y="269"/>
                            <a:pt x="1487" y="269"/>
                          </a:cubicBezTo>
                          <a:cubicBezTo>
                            <a:pt x="1464" y="269"/>
                            <a:pt x="1464" y="269"/>
                            <a:pt x="1464" y="269"/>
                          </a:cubicBezTo>
                          <a:cubicBezTo>
                            <a:pt x="1464" y="125"/>
                            <a:pt x="1464" y="125"/>
                            <a:pt x="1464" y="125"/>
                          </a:cubicBezTo>
                          <a:cubicBezTo>
                            <a:pt x="1487" y="125"/>
                            <a:pt x="1487" y="125"/>
                            <a:pt x="1487" y="125"/>
                          </a:cubicBezTo>
                          <a:cubicBezTo>
                            <a:pt x="1487" y="149"/>
                            <a:pt x="1487" y="149"/>
                            <a:pt x="1487" y="149"/>
                          </a:cubicBezTo>
                          <a:cubicBezTo>
                            <a:pt x="1488" y="149"/>
                            <a:pt x="1488" y="149"/>
                            <a:pt x="1488" y="149"/>
                          </a:cubicBezTo>
                          <a:cubicBezTo>
                            <a:pt x="1499" y="131"/>
                            <a:pt x="1514" y="122"/>
                            <a:pt x="1535" y="122"/>
                          </a:cubicBezTo>
                          <a:cubicBezTo>
                            <a:pt x="1551" y="122"/>
                            <a:pt x="1563" y="127"/>
                            <a:pt x="1571" y="137"/>
                          </a:cubicBezTo>
                          <a:cubicBezTo>
                            <a:pt x="1579" y="148"/>
                            <a:pt x="1584" y="162"/>
                            <a:pt x="1584" y="181"/>
                          </a:cubicBezTo>
                          <a:lnTo>
                            <a:pt x="1584" y="269"/>
                          </a:lnTo>
                          <a:close/>
                          <a:moveTo>
                            <a:pt x="1686" y="268"/>
                          </a:moveTo>
                          <a:cubicBezTo>
                            <a:pt x="1681" y="271"/>
                            <a:pt x="1673" y="273"/>
                            <a:pt x="1664" y="273"/>
                          </a:cubicBezTo>
                          <a:cubicBezTo>
                            <a:pt x="1639" y="273"/>
                            <a:pt x="1627" y="258"/>
                            <a:pt x="1627" y="230"/>
                          </a:cubicBezTo>
                          <a:cubicBezTo>
                            <a:pt x="1627" y="145"/>
                            <a:pt x="1627" y="145"/>
                            <a:pt x="1627" y="145"/>
                          </a:cubicBezTo>
                          <a:cubicBezTo>
                            <a:pt x="1602" y="145"/>
                            <a:pt x="1602" y="145"/>
                            <a:pt x="1602" y="145"/>
                          </a:cubicBezTo>
                          <a:cubicBezTo>
                            <a:pt x="1602" y="125"/>
                            <a:pt x="1602" y="125"/>
                            <a:pt x="1602" y="125"/>
                          </a:cubicBezTo>
                          <a:cubicBezTo>
                            <a:pt x="1627" y="125"/>
                            <a:pt x="1627" y="125"/>
                            <a:pt x="1627" y="125"/>
                          </a:cubicBezTo>
                          <a:cubicBezTo>
                            <a:pt x="1627" y="90"/>
                            <a:pt x="1627" y="90"/>
                            <a:pt x="1627" y="90"/>
                          </a:cubicBezTo>
                          <a:cubicBezTo>
                            <a:pt x="1650" y="83"/>
                            <a:pt x="1650" y="83"/>
                            <a:pt x="1650" y="83"/>
                          </a:cubicBezTo>
                          <a:cubicBezTo>
                            <a:pt x="1650" y="125"/>
                            <a:pt x="1650" y="125"/>
                            <a:pt x="1650" y="125"/>
                          </a:cubicBezTo>
                          <a:cubicBezTo>
                            <a:pt x="1686" y="125"/>
                            <a:pt x="1686" y="125"/>
                            <a:pt x="1686" y="125"/>
                          </a:cubicBezTo>
                          <a:cubicBezTo>
                            <a:pt x="1686" y="145"/>
                            <a:pt x="1686" y="145"/>
                            <a:pt x="1686" y="145"/>
                          </a:cubicBezTo>
                          <a:cubicBezTo>
                            <a:pt x="1650" y="145"/>
                            <a:pt x="1650" y="145"/>
                            <a:pt x="1650" y="145"/>
                          </a:cubicBezTo>
                          <a:cubicBezTo>
                            <a:pt x="1650" y="226"/>
                            <a:pt x="1650" y="226"/>
                            <a:pt x="1650" y="226"/>
                          </a:cubicBezTo>
                          <a:cubicBezTo>
                            <a:pt x="1650" y="236"/>
                            <a:pt x="1651" y="243"/>
                            <a:pt x="1655" y="247"/>
                          </a:cubicBezTo>
                          <a:cubicBezTo>
                            <a:pt x="1658" y="251"/>
                            <a:pt x="1664" y="253"/>
                            <a:pt x="1671" y="253"/>
                          </a:cubicBezTo>
                          <a:cubicBezTo>
                            <a:pt x="1677" y="253"/>
                            <a:pt x="1682" y="251"/>
                            <a:pt x="1686" y="248"/>
                          </a:cubicBezTo>
                          <a:lnTo>
                            <a:pt x="1686" y="268"/>
                          </a:lnTo>
                          <a:close/>
                          <a:moveTo>
                            <a:pt x="196" y="336"/>
                          </a:moveTo>
                          <a:cubicBezTo>
                            <a:pt x="0" y="301"/>
                            <a:pt x="0" y="301"/>
                            <a:pt x="0" y="301"/>
                          </a:cubicBezTo>
                          <a:cubicBezTo>
                            <a:pt x="0" y="35"/>
                            <a:pt x="0" y="35"/>
                            <a:pt x="0" y="35"/>
                          </a:cubicBezTo>
                          <a:cubicBezTo>
                            <a:pt x="196" y="0"/>
                            <a:pt x="196" y="0"/>
                            <a:pt x="196" y="0"/>
                          </a:cubicBezTo>
                          <a:lnTo>
                            <a:pt x="196" y="336"/>
                          </a:lnTo>
                          <a:close/>
                          <a:moveTo>
                            <a:pt x="93" y="98"/>
                          </a:moveTo>
                          <a:cubicBezTo>
                            <a:pt x="90" y="98"/>
                            <a:pt x="87" y="98"/>
                            <a:pt x="85" y="99"/>
                          </a:cubicBezTo>
                          <a:cubicBezTo>
                            <a:pt x="82" y="99"/>
                            <a:pt x="79" y="100"/>
                            <a:pt x="77" y="101"/>
                          </a:cubicBezTo>
                          <a:cubicBezTo>
                            <a:pt x="75" y="102"/>
                            <a:pt x="73" y="104"/>
                            <a:pt x="71" y="105"/>
                          </a:cubicBezTo>
                          <a:cubicBezTo>
                            <a:pt x="69" y="107"/>
                            <a:pt x="67" y="108"/>
                            <a:pt x="65" y="110"/>
                          </a:cubicBezTo>
                          <a:cubicBezTo>
                            <a:pt x="64" y="112"/>
                            <a:pt x="62" y="114"/>
                            <a:pt x="61" y="116"/>
                          </a:cubicBezTo>
                          <a:cubicBezTo>
                            <a:pt x="60" y="118"/>
                            <a:pt x="58" y="121"/>
                            <a:pt x="58" y="123"/>
                          </a:cubicBezTo>
                          <a:cubicBezTo>
                            <a:pt x="57" y="126"/>
                            <a:pt x="56" y="128"/>
                            <a:pt x="56" y="131"/>
                          </a:cubicBezTo>
                          <a:cubicBezTo>
                            <a:pt x="55" y="134"/>
                            <a:pt x="55" y="136"/>
                            <a:pt x="55" y="139"/>
                          </a:cubicBezTo>
                          <a:cubicBezTo>
                            <a:pt x="55" y="143"/>
                            <a:pt x="56" y="147"/>
                            <a:pt x="57" y="151"/>
                          </a:cubicBezTo>
                          <a:cubicBezTo>
                            <a:pt x="58" y="155"/>
                            <a:pt x="59" y="158"/>
                            <a:pt x="61" y="161"/>
                          </a:cubicBezTo>
                          <a:cubicBezTo>
                            <a:pt x="63" y="165"/>
                            <a:pt x="65" y="168"/>
                            <a:pt x="68" y="170"/>
                          </a:cubicBezTo>
                          <a:cubicBezTo>
                            <a:pt x="71" y="173"/>
                            <a:pt x="75" y="176"/>
                            <a:pt x="79" y="178"/>
                          </a:cubicBezTo>
                          <a:cubicBezTo>
                            <a:pt x="80" y="179"/>
                            <a:pt x="82" y="181"/>
                            <a:pt x="83" y="181"/>
                          </a:cubicBezTo>
                          <a:cubicBezTo>
                            <a:pt x="85" y="182"/>
                            <a:pt x="86" y="183"/>
                            <a:pt x="87" y="184"/>
                          </a:cubicBezTo>
                          <a:cubicBezTo>
                            <a:pt x="89" y="185"/>
                            <a:pt x="90" y="186"/>
                            <a:pt x="91" y="187"/>
                          </a:cubicBezTo>
                          <a:cubicBezTo>
                            <a:pt x="92" y="188"/>
                            <a:pt x="92" y="188"/>
                            <a:pt x="93" y="189"/>
                          </a:cubicBezTo>
                          <a:cubicBezTo>
                            <a:pt x="94" y="190"/>
                            <a:pt x="95" y="191"/>
                            <a:pt x="95" y="192"/>
                          </a:cubicBezTo>
                          <a:cubicBezTo>
                            <a:pt x="96" y="193"/>
                            <a:pt x="96" y="194"/>
                            <a:pt x="97" y="195"/>
                          </a:cubicBezTo>
                          <a:cubicBezTo>
                            <a:pt x="97" y="196"/>
                            <a:pt x="98" y="197"/>
                            <a:pt x="98" y="198"/>
                          </a:cubicBezTo>
                          <a:cubicBezTo>
                            <a:pt x="98" y="199"/>
                            <a:pt x="98" y="200"/>
                            <a:pt x="98" y="201"/>
                          </a:cubicBezTo>
                          <a:cubicBezTo>
                            <a:pt x="98" y="202"/>
                            <a:pt x="98" y="203"/>
                            <a:pt x="98" y="204"/>
                          </a:cubicBezTo>
                          <a:cubicBezTo>
                            <a:pt x="98" y="205"/>
                            <a:pt x="98" y="206"/>
                            <a:pt x="97" y="207"/>
                          </a:cubicBezTo>
                          <a:cubicBezTo>
                            <a:pt x="97" y="207"/>
                            <a:pt x="97" y="208"/>
                            <a:pt x="96" y="209"/>
                          </a:cubicBezTo>
                          <a:cubicBezTo>
                            <a:pt x="96" y="209"/>
                            <a:pt x="95" y="210"/>
                            <a:pt x="95" y="211"/>
                          </a:cubicBezTo>
                          <a:cubicBezTo>
                            <a:pt x="94" y="211"/>
                            <a:pt x="93" y="212"/>
                            <a:pt x="92" y="213"/>
                          </a:cubicBezTo>
                          <a:cubicBezTo>
                            <a:pt x="92" y="213"/>
                            <a:pt x="91" y="214"/>
                            <a:pt x="90" y="214"/>
                          </a:cubicBezTo>
                          <a:cubicBezTo>
                            <a:pt x="89" y="214"/>
                            <a:pt x="88" y="214"/>
                            <a:pt x="86" y="215"/>
                          </a:cubicBezTo>
                          <a:cubicBezTo>
                            <a:pt x="85" y="215"/>
                            <a:pt x="84" y="215"/>
                            <a:pt x="83" y="215"/>
                          </a:cubicBezTo>
                          <a:cubicBezTo>
                            <a:pt x="80" y="215"/>
                            <a:pt x="78" y="214"/>
                            <a:pt x="75" y="214"/>
                          </a:cubicBezTo>
                          <a:cubicBezTo>
                            <a:pt x="73" y="213"/>
                            <a:pt x="71" y="212"/>
                            <a:pt x="68" y="211"/>
                          </a:cubicBezTo>
                          <a:cubicBezTo>
                            <a:pt x="66" y="209"/>
                            <a:pt x="64" y="208"/>
                            <a:pt x="62" y="206"/>
                          </a:cubicBezTo>
                          <a:cubicBezTo>
                            <a:pt x="60" y="204"/>
                            <a:pt x="58" y="202"/>
                            <a:pt x="56" y="200"/>
                          </a:cubicBezTo>
                          <a:cubicBezTo>
                            <a:pt x="56" y="230"/>
                            <a:pt x="56" y="230"/>
                            <a:pt x="56" y="230"/>
                          </a:cubicBezTo>
                          <a:cubicBezTo>
                            <a:pt x="57" y="231"/>
                            <a:pt x="59" y="232"/>
                            <a:pt x="61" y="233"/>
                          </a:cubicBezTo>
                          <a:cubicBezTo>
                            <a:pt x="63" y="234"/>
                            <a:pt x="65" y="235"/>
                            <a:pt x="67" y="236"/>
                          </a:cubicBezTo>
                          <a:cubicBezTo>
                            <a:pt x="70" y="237"/>
                            <a:pt x="72" y="237"/>
                            <a:pt x="74" y="238"/>
                          </a:cubicBezTo>
                          <a:cubicBezTo>
                            <a:pt x="77" y="238"/>
                            <a:pt x="79" y="239"/>
                            <a:pt x="82" y="239"/>
                          </a:cubicBezTo>
                          <a:cubicBezTo>
                            <a:pt x="86" y="239"/>
                            <a:pt x="89" y="239"/>
                            <a:pt x="92" y="239"/>
                          </a:cubicBezTo>
                          <a:cubicBezTo>
                            <a:pt x="96" y="238"/>
                            <a:pt x="99" y="238"/>
                            <a:pt x="101" y="237"/>
                          </a:cubicBezTo>
                          <a:cubicBezTo>
                            <a:pt x="104" y="236"/>
                            <a:pt x="107" y="235"/>
                            <a:pt x="109" y="233"/>
                          </a:cubicBezTo>
                          <a:cubicBezTo>
                            <a:pt x="111" y="231"/>
                            <a:pt x="113" y="230"/>
                            <a:pt x="115" y="227"/>
                          </a:cubicBezTo>
                          <a:cubicBezTo>
                            <a:pt x="117" y="226"/>
                            <a:pt x="118" y="224"/>
                            <a:pt x="119" y="222"/>
                          </a:cubicBezTo>
                          <a:cubicBezTo>
                            <a:pt x="120" y="220"/>
                            <a:pt x="121" y="218"/>
                            <a:pt x="122" y="215"/>
                          </a:cubicBezTo>
                          <a:cubicBezTo>
                            <a:pt x="123" y="213"/>
                            <a:pt x="123" y="210"/>
                            <a:pt x="124" y="208"/>
                          </a:cubicBezTo>
                          <a:cubicBezTo>
                            <a:pt x="124" y="205"/>
                            <a:pt x="124" y="202"/>
                            <a:pt x="124" y="199"/>
                          </a:cubicBezTo>
                          <a:cubicBezTo>
                            <a:pt x="124" y="197"/>
                            <a:pt x="124" y="194"/>
                            <a:pt x="124" y="192"/>
                          </a:cubicBezTo>
                          <a:cubicBezTo>
                            <a:pt x="124" y="190"/>
                            <a:pt x="123" y="188"/>
                            <a:pt x="122" y="186"/>
                          </a:cubicBezTo>
                          <a:cubicBezTo>
                            <a:pt x="122" y="183"/>
                            <a:pt x="121" y="181"/>
                            <a:pt x="120" y="179"/>
                          </a:cubicBezTo>
                          <a:cubicBezTo>
                            <a:pt x="119" y="178"/>
                            <a:pt x="118" y="176"/>
                            <a:pt x="117" y="174"/>
                          </a:cubicBezTo>
                          <a:cubicBezTo>
                            <a:pt x="116" y="173"/>
                            <a:pt x="114" y="171"/>
                            <a:pt x="113" y="170"/>
                          </a:cubicBezTo>
                          <a:cubicBezTo>
                            <a:pt x="112" y="168"/>
                            <a:pt x="110" y="167"/>
                            <a:pt x="108" y="165"/>
                          </a:cubicBezTo>
                          <a:cubicBezTo>
                            <a:pt x="106" y="164"/>
                            <a:pt x="105" y="162"/>
                            <a:pt x="102" y="161"/>
                          </a:cubicBezTo>
                          <a:cubicBezTo>
                            <a:pt x="100" y="160"/>
                            <a:pt x="98" y="158"/>
                            <a:pt x="96" y="157"/>
                          </a:cubicBezTo>
                          <a:cubicBezTo>
                            <a:pt x="94" y="156"/>
                            <a:pt x="93" y="155"/>
                            <a:pt x="91" y="154"/>
                          </a:cubicBezTo>
                          <a:cubicBezTo>
                            <a:pt x="90" y="153"/>
                            <a:pt x="89" y="152"/>
                            <a:pt x="88" y="151"/>
                          </a:cubicBezTo>
                          <a:cubicBezTo>
                            <a:pt x="87" y="151"/>
                            <a:pt x="86" y="150"/>
                            <a:pt x="85" y="149"/>
                          </a:cubicBezTo>
                          <a:cubicBezTo>
                            <a:pt x="84" y="148"/>
                            <a:pt x="83" y="148"/>
                            <a:pt x="83" y="147"/>
                          </a:cubicBezTo>
                          <a:cubicBezTo>
                            <a:pt x="82" y="146"/>
                            <a:pt x="82" y="145"/>
                            <a:pt x="81" y="145"/>
                          </a:cubicBezTo>
                          <a:cubicBezTo>
                            <a:pt x="81" y="144"/>
                            <a:pt x="81" y="143"/>
                            <a:pt x="80" y="142"/>
                          </a:cubicBezTo>
                          <a:cubicBezTo>
                            <a:pt x="80" y="141"/>
                            <a:pt x="80" y="140"/>
                            <a:pt x="80" y="139"/>
                          </a:cubicBezTo>
                          <a:cubicBezTo>
                            <a:pt x="79" y="138"/>
                            <a:pt x="79" y="137"/>
                            <a:pt x="79" y="136"/>
                          </a:cubicBezTo>
                          <a:cubicBezTo>
                            <a:pt x="79" y="135"/>
                            <a:pt x="79" y="134"/>
                            <a:pt x="80" y="133"/>
                          </a:cubicBezTo>
                          <a:cubicBezTo>
                            <a:pt x="80" y="132"/>
                            <a:pt x="80" y="131"/>
                            <a:pt x="80" y="131"/>
                          </a:cubicBezTo>
                          <a:cubicBezTo>
                            <a:pt x="81" y="130"/>
                            <a:pt x="81" y="129"/>
                            <a:pt x="82" y="128"/>
                          </a:cubicBezTo>
                          <a:cubicBezTo>
                            <a:pt x="82" y="127"/>
                            <a:pt x="83" y="127"/>
                            <a:pt x="83" y="126"/>
                          </a:cubicBezTo>
                          <a:cubicBezTo>
                            <a:pt x="84" y="125"/>
                            <a:pt x="85" y="125"/>
                            <a:pt x="86" y="124"/>
                          </a:cubicBezTo>
                          <a:cubicBezTo>
                            <a:pt x="86" y="124"/>
                            <a:pt x="87" y="123"/>
                            <a:pt x="88" y="123"/>
                          </a:cubicBezTo>
                          <a:cubicBezTo>
                            <a:pt x="89" y="123"/>
                            <a:pt x="90" y="122"/>
                            <a:pt x="91" y="122"/>
                          </a:cubicBezTo>
                          <a:cubicBezTo>
                            <a:pt x="92" y="122"/>
                            <a:pt x="93" y="122"/>
                            <a:pt x="94" y="122"/>
                          </a:cubicBezTo>
                          <a:cubicBezTo>
                            <a:pt x="96" y="122"/>
                            <a:pt x="99" y="122"/>
                            <a:pt x="101" y="122"/>
                          </a:cubicBezTo>
                          <a:cubicBezTo>
                            <a:pt x="103" y="122"/>
                            <a:pt x="105" y="123"/>
                            <a:pt x="107" y="124"/>
                          </a:cubicBezTo>
                          <a:cubicBezTo>
                            <a:pt x="110" y="124"/>
                            <a:pt x="112" y="125"/>
                            <a:pt x="114" y="126"/>
                          </a:cubicBezTo>
                          <a:cubicBezTo>
                            <a:pt x="116" y="128"/>
                            <a:pt x="118" y="129"/>
                            <a:pt x="119" y="131"/>
                          </a:cubicBezTo>
                          <a:cubicBezTo>
                            <a:pt x="119" y="101"/>
                            <a:pt x="119" y="101"/>
                            <a:pt x="119" y="101"/>
                          </a:cubicBezTo>
                          <a:cubicBezTo>
                            <a:pt x="118" y="100"/>
                            <a:pt x="116" y="100"/>
                            <a:pt x="114" y="99"/>
                          </a:cubicBezTo>
                          <a:cubicBezTo>
                            <a:pt x="112" y="99"/>
                            <a:pt x="110" y="98"/>
                            <a:pt x="107" y="98"/>
                          </a:cubicBezTo>
                          <a:cubicBezTo>
                            <a:pt x="105" y="98"/>
                            <a:pt x="103" y="97"/>
                            <a:pt x="100" y="97"/>
                          </a:cubicBezTo>
                          <a:cubicBezTo>
                            <a:pt x="98" y="97"/>
                            <a:pt x="95" y="97"/>
                            <a:pt x="93" y="98"/>
                          </a:cubicBezTo>
                          <a:moveTo>
                            <a:pt x="324" y="135"/>
                          </a:moveTo>
                          <a:cubicBezTo>
                            <a:pt x="322" y="135"/>
                            <a:pt x="320" y="135"/>
                            <a:pt x="318" y="136"/>
                          </a:cubicBezTo>
                          <a:cubicBezTo>
                            <a:pt x="309" y="113"/>
                            <a:pt x="292" y="95"/>
                            <a:pt x="270" y="86"/>
                          </a:cubicBezTo>
                          <a:cubicBezTo>
                            <a:pt x="270" y="84"/>
                            <a:pt x="270" y="82"/>
                            <a:pt x="270" y="80"/>
                          </a:cubicBezTo>
                          <a:cubicBezTo>
                            <a:pt x="270" y="61"/>
                            <a:pt x="256" y="47"/>
                            <a:pt x="238" y="47"/>
                          </a:cubicBezTo>
                          <a:cubicBezTo>
                            <a:pt x="229" y="47"/>
                            <a:pt x="221" y="50"/>
                            <a:pt x="215" y="57"/>
                          </a:cubicBezTo>
                          <a:cubicBezTo>
                            <a:pt x="215" y="103"/>
                            <a:pt x="215" y="103"/>
                            <a:pt x="215" y="103"/>
                          </a:cubicBezTo>
                          <a:cubicBezTo>
                            <a:pt x="221" y="109"/>
                            <a:pt x="229" y="113"/>
                            <a:pt x="238" y="113"/>
                          </a:cubicBezTo>
                          <a:cubicBezTo>
                            <a:pt x="248" y="113"/>
                            <a:pt x="256" y="109"/>
                            <a:pt x="262" y="102"/>
                          </a:cubicBezTo>
                          <a:cubicBezTo>
                            <a:pt x="281" y="109"/>
                            <a:pt x="295" y="125"/>
                            <a:pt x="302" y="144"/>
                          </a:cubicBezTo>
                          <a:cubicBezTo>
                            <a:pt x="296" y="150"/>
                            <a:pt x="292" y="159"/>
                            <a:pt x="292" y="168"/>
                          </a:cubicBezTo>
                          <a:cubicBezTo>
                            <a:pt x="292" y="178"/>
                            <a:pt x="296" y="187"/>
                            <a:pt x="302" y="193"/>
                          </a:cubicBezTo>
                          <a:cubicBezTo>
                            <a:pt x="295" y="212"/>
                            <a:pt x="281" y="227"/>
                            <a:pt x="262" y="235"/>
                          </a:cubicBezTo>
                          <a:cubicBezTo>
                            <a:pt x="256" y="228"/>
                            <a:pt x="247" y="224"/>
                            <a:pt x="238" y="224"/>
                          </a:cubicBezTo>
                          <a:cubicBezTo>
                            <a:pt x="229" y="224"/>
                            <a:pt x="221" y="228"/>
                            <a:pt x="215" y="234"/>
                          </a:cubicBezTo>
                          <a:cubicBezTo>
                            <a:pt x="215" y="280"/>
                            <a:pt x="215" y="280"/>
                            <a:pt x="215" y="280"/>
                          </a:cubicBezTo>
                          <a:cubicBezTo>
                            <a:pt x="221" y="286"/>
                            <a:pt x="229" y="290"/>
                            <a:pt x="238" y="290"/>
                          </a:cubicBezTo>
                          <a:cubicBezTo>
                            <a:pt x="256" y="290"/>
                            <a:pt x="270" y="275"/>
                            <a:pt x="270" y="257"/>
                          </a:cubicBezTo>
                          <a:cubicBezTo>
                            <a:pt x="270" y="255"/>
                            <a:pt x="270" y="253"/>
                            <a:pt x="270" y="251"/>
                          </a:cubicBezTo>
                          <a:cubicBezTo>
                            <a:pt x="292" y="241"/>
                            <a:pt x="309" y="224"/>
                            <a:pt x="318" y="201"/>
                          </a:cubicBezTo>
                          <a:cubicBezTo>
                            <a:pt x="320" y="201"/>
                            <a:pt x="322" y="202"/>
                            <a:pt x="324" y="202"/>
                          </a:cubicBezTo>
                          <a:cubicBezTo>
                            <a:pt x="342" y="202"/>
                            <a:pt x="356" y="187"/>
                            <a:pt x="356" y="168"/>
                          </a:cubicBezTo>
                          <a:cubicBezTo>
                            <a:pt x="356" y="150"/>
                            <a:pt x="342" y="135"/>
                            <a:pt x="324" y="135"/>
                          </a:cubicBezTo>
                          <a:close/>
                        </a:path>
                      </a:pathLst>
                    </a:custGeom>
                    <a:solidFill>
                      <a:schemeClr val="accent1"/>
                    </a:solidFill>
                    <a:ln>
                      <a:noFill/>
                    </a:ln>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956"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pic>
                  <p:nvPicPr>
                    <p:cNvPr id="20" name="Picture 19"/>
                    <p:cNvPicPr>
                      <a:picLocks noChangeAspect="1"/>
                    </p:cNvPicPr>
                    <p:nvPr/>
                  </p:nvPicPr>
                  <p:blipFill>
                    <a:blip r:embed="rId11">
                      <a:duotone>
                        <a:schemeClr val="accent1">
                          <a:shade val="45000"/>
                          <a:satMod val="135000"/>
                        </a:schemeClr>
                        <a:prstClr val="white"/>
                      </a:duotone>
                    </a:blip>
                    <a:stretch>
                      <a:fillRect/>
                    </a:stretch>
                  </p:blipFill>
                  <p:spPr>
                    <a:xfrm>
                      <a:off x="8441012" y="5413979"/>
                      <a:ext cx="393511" cy="393511"/>
                    </a:xfrm>
                    <a:prstGeom prst="rect">
                      <a:avLst/>
                    </a:prstGeom>
                  </p:spPr>
                </p:pic>
                <p:grpSp>
                  <p:nvGrpSpPr>
                    <p:cNvPr id="24" name="Group 23"/>
                    <p:cNvGrpSpPr/>
                    <p:nvPr/>
                  </p:nvGrpSpPr>
                  <p:grpSpPr>
                    <a:xfrm>
                      <a:off x="9478961" y="5321300"/>
                      <a:ext cx="2320482" cy="959805"/>
                      <a:chOff x="9418637" y="4908550"/>
                      <a:chExt cx="2320482" cy="959805"/>
                    </a:xfrm>
                  </p:grpSpPr>
                  <p:pic>
                    <p:nvPicPr>
                      <p:cNvPr id="28" name="Picture 27"/>
                      <p:cNvPicPr>
                        <a:picLocks noChangeAspect="1"/>
                      </p:cNvPicPr>
                      <p:nvPr/>
                    </p:nvPicPr>
                    <p:blipFill>
                      <a:blip r:embed="rId12"/>
                      <a:stretch>
                        <a:fillRect/>
                      </a:stretch>
                    </p:blipFill>
                    <p:spPr>
                      <a:xfrm>
                        <a:off x="9535057" y="4999293"/>
                        <a:ext cx="437706" cy="223128"/>
                      </a:xfrm>
                      <a:prstGeom prst="rect">
                        <a:avLst/>
                      </a:prstGeom>
                    </p:spPr>
                  </p:pic>
                  <p:pic>
                    <p:nvPicPr>
                      <p:cNvPr id="29" name="Picture 28"/>
                      <p:cNvPicPr>
                        <a:picLocks noChangeAspect="1"/>
                      </p:cNvPicPr>
                      <p:nvPr/>
                    </p:nvPicPr>
                    <p:blipFill>
                      <a:blip r:embed="rId13">
                        <a:duotone>
                          <a:schemeClr val="accent1">
                            <a:shade val="45000"/>
                            <a:satMod val="135000"/>
                          </a:schemeClr>
                          <a:prstClr val="white"/>
                        </a:duotone>
                      </a:blip>
                      <a:stretch>
                        <a:fillRect/>
                      </a:stretch>
                    </p:blipFill>
                    <p:spPr>
                      <a:xfrm>
                        <a:off x="11109423" y="5659020"/>
                        <a:ext cx="583656" cy="82751"/>
                      </a:xfrm>
                      <a:prstGeom prst="rect">
                        <a:avLst/>
                      </a:prstGeom>
                    </p:spPr>
                  </p:pic>
                  <p:pic>
                    <p:nvPicPr>
                      <p:cNvPr id="30" name="Picture 29"/>
                      <p:cNvPicPr>
                        <a:picLocks noChangeAspect="1"/>
                      </p:cNvPicPr>
                      <p:nvPr/>
                    </p:nvPicPr>
                    <p:blipFill>
                      <a:blip r:embed="rId14"/>
                      <a:stretch>
                        <a:fillRect/>
                      </a:stretch>
                    </p:blipFill>
                    <p:spPr>
                      <a:xfrm>
                        <a:off x="9536698" y="5636481"/>
                        <a:ext cx="597320" cy="150544"/>
                      </a:xfrm>
                      <a:prstGeom prst="rect">
                        <a:avLst/>
                      </a:prstGeom>
                    </p:spPr>
                  </p:pic>
                  <p:pic>
                    <p:nvPicPr>
                      <p:cNvPr id="31" name="Picture 30"/>
                      <p:cNvPicPr>
                        <a:picLocks noChangeAspect="1"/>
                      </p:cNvPicPr>
                      <p:nvPr/>
                    </p:nvPicPr>
                    <p:blipFill>
                      <a:blip r:embed="rId15"/>
                      <a:stretch>
                        <a:fillRect/>
                      </a:stretch>
                    </p:blipFill>
                    <p:spPr>
                      <a:xfrm>
                        <a:off x="11096024" y="5079455"/>
                        <a:ext cx="603851" cy="93762"/>
                      </a:xfrm>
                      <a:prstGeom prst="rect">
                        <a:avLst/>
                      </a:prstGeom>
                    </p:spPr>
                  </p:pic>
                  <p:grpSp>
                    <p:nvGrpSpPr>
                      <p:cNvPr id="32" name="Group 31"/>
                      <p:cNvGrpSpPr/>
                      <p:nvPr/>
                    </p:nvGrpSpPr>
                    <p:grpSpPr>
                      <a:xfrm>
                        <a:off x="10176085" y="5139169"/>
                        <a:ext cx="200019" cy="539806"/>
                        <a:chOff x="7258847" y="5219926"/>
                        <a:chExt cx="665292" cy="979277"/>
                      </a:xfrm>
                    </p:grpSpPr>
                    <p:cxnSp>
                      <p:nvCxnSpPr>
                        <p:cNvPr id="38" name="Straight Connector 37"/>
                        <p:cNvCxnSpPr/>
                        <p:nvPr/>
                      </p:nvCxnSpPr>
                      <p:spPr>
                        <a:xfrm>
                          <a:off x="7258847" y="5219926"/>
                          <a:ext cx="665292" cy="334736"/>
                        </a:xfrm>
                        <a:prstGeom prst="line">
                          <a:avLst/>
                        </a:prstGeom>
                        <a:ln w="317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305696" y="5877384"/>
                          <a:ext cx="616122" cy="321819"/>
                        </a:xfrm>
                        <a:prstGeom prst="line">
                          <a:avLst/>
                        </a:prstGeom>
                        <a:ln w="317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bwMode="auto">
                      <a:xfrm>
                        <a:off x="9418637" y="4908550"/>
                        <a:ext cx="2320482" cy="959805"/>
                      </a:xfrm>
                      <a:prstGeom prst="rect">
                        <a:avLst/>
                      </a:prstGeom>
                      <a:noFill/>
                      <a:ln w="22225">
                        <a:solidFill>
                          <a:schemeClr val="tx1">
                            <a:lumMod val="40000"/>
                            <a:lumOff val="60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205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 name="Group 34"/>
                      <p:cNvGrpSpPr/>
                      <p:nvPr/>
                    </p:nvGrpSpPr>
                    <p:grpSpPr>
                      <a:xfrm flipH="1">
                        <a:off x="10835114" y="5139169"/>
                        <a:ext cx="200019" cy="539806"/>
                        <a:chOff x="7367040" y="5219926"/>
                        <a:chExt cx="665292" cy="979277"/>
                      </a:xfrm>
                    </p:grpSpPr>
                    <p:cxnSp>
                      <p:nvCxnSpPr>
                        <p:cNvPr id="36" name="Straight Connector 35"/>
                        <p:cNvCxnSpPr/>
                        <p:nvPr/>
                      </p:nvCxnSpPr>
                      <p:spPr>
                        <a:xfrm>
                          <a:off x="7367040" y="5219926"/>
                          <a:ext cx="665292" cy="334736"/>
                        </a:xfrm>
                        <a:prstGeom prst="line">
                          <a:avLst/>
                        </a:prstGeom>
                        <a:ln w="317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413885" y="5877384"/>
                          <a:ext cx="616122" cy="321819"/>
                        </a:xfrm>
                        <a:prstGeom prst="line">
                          <a:avLst/>
                        </a:prstGeom>
                        <a:ln w="317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pic>
                <p:nvPicPr>
                  <p:cNvPr id="166" name="Picture 165"/>
                  <p:cNvPicPr>
                    <a:picLocks noChangeAspect="1"/>
                  </p:cNvPicPr>
                  <p:nvPr/>
                </p:nvPicPr>
                <p:blipFill>
                  <a:blip r:embed="rId16"/>
                  <a:stretch>
                    <a:fillRect/>
                  </a:stretch>
                </p:blipFill>
                <p:spPr>
                  <a:xfrm>
                    <a:off x="7361237" y="5707062"/>
                    <a:ext cx="484512" cy="484512"/>
                  </a:xfrm>
                  <a:prstGeom prst="rect">
                    <a:avLst/>
                  </a:prstGeom>
                </p:spPr>
              </p:pic>
            </p:grpSp>
          </p:grpSp>
        </p:grpSp>
        <p:sp>
          <p:nvSpPr>
            <p:cNvPr id="73" name="server">
              <a:extLst>
                <a:ext uri="{FF2B5EF4-FFF2-40B4-BE49-F238E27FC236}">
                  <a16:creationId xmlns="" xmlns:a16="http://schemas.microsoft.com/office/drawing/2014/main" id="{8C491C69-37D5-483B-B85D-51DBB168A7CF}"/>
                </a:ext>
              </a:extLst>
            </p:cNvPr>
            <p:cNvSpPr>
              <a:spLocks noChangeAspect="1" noEditPoints="1"/>
            </p:cNvSpPr>
            <p:nvPr/>
          </p:nvSpPr>
          <p:spPr bwMode="auto">
            <a:xfrm>
              <a:off x="10448256" y="5697278"/>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4" name="cloud">
              <a:extLst>
                <a:ext uri="{FF2B5EF4-FFF2-40B4-BE49-F238E27FC236}">
                  <a16:creationId xmlns="" xmlns:a16="http://schemas.microsoft.com/office/drawing/2014/main" id="{D5DC0190-86DB-44F6-8C88-AFCA8FCB3B98}"/>
                </a:ext>
              </a:extLst>
            </p:cNvPr>
            <p:cNvSpPr>
              <a:spLocks noChangeAspect="1"/>
            </p:cNvSpPr>
            <p:nvPr/>
          </p:nvSpPr>
          <p:spPr bwMode="auto">
            <a:xfrm>
              <a:off x="8350845" y="3749228"/>
              <a:ext cx="457200" cy="2893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pic>
        <p:nvPicPr>
          <p:cNvPr id="71" name="Picture 16" descr="Image result for salesforce logo png">
            <a:extLst>
              <a:ext uri="{FF2B5EF4-FFF2-40B4-BE49-F238E27FC236}">
                <a16:creationId xmlns="" xmlns:a16="http://schemas.microsoft.com/office/drawing/2014/main" id="{83D8BCE3-F54E-47A7-8CC6-539A4A0F20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14454" y="2095142"/>
            <a:ext cx="1276199" cy="89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7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497"/>
            <a:ext cx="4312625" cy="6993533"/>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 name="Title 1"/>
          <p:cNvSpPr txBox="1">
            <a:spLocks/>
          </p:cNvSpPr>
          <p:nvPr/>
        </p:nvSpPr>
        <p:spPr>
          <a:xfrm>
            <a:off x="275484" y="295730"/>
            <a:ext cx="3809457"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NZ" sz="4799" dirty="0">
                <a:gradFill>
                  <a:gsLst>
                    <a:gs pos="2917">
                      <a:srgbClr val="FFFFFF"/>
                    </a:gs>
                    <a:gs pos="30000">
                      <a:srgbClr val="FFFFFF"/>
                    </a:gs>
                  </a:gsLst>
                  <a:lin ang="5400000" scaled="0"/>
                </a:gradFill>
                <a:latin typeface="Segoe UI Light"/>
              </a:rPr>
              <a:t>Logic Apps</a:t>
            </a:r>
          </a:p>
        </p:txBody>
      </p:sp>
      <p:sp>
        <p:nvSpPr>
          <p:cNvPr id="8" name="Text Placeholder 2"/>
          <p:cNvSpPr txBox="1">
            <a:spLocks/>
          </p:cNvSpPr>
          <p:nvPr/>
        </p:nvSpPr>
        <p:spPr>
          <a:xfrm>
            <a:off x="268225" y="2405217"/>
            <a:ext cx="3686506" cy="4589307"/>
          </a:xfrm>
          <a:prstGeom prst="rect">
            <a:avLst/>
          </a:prstGeom>
        </p:spPr>
        <p:txBody>
          <a:bodyPr lIns="182750" tIns="146200" rIns="182750"/>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lvl="1" indent="0" defTabSz="932563">
              <a:spcBef>
                <a:spcPts val="0"/>
              </a:spcBef>
              <a:spcAft>
                <a:spcPts val="1800"/>
              </a:spcAft>
              <a:buNone/>
              <a:defRPr/>
            </a:pPr>
            <a:r>
              <a:rPr lang="en-US" sz="2200" dirty="0">
                <a:gradFill>
                  <a:gsLst>
                    <a:gs pos="2917">
                      <a:srgbClr val="FFFFFF"/>
                    </a:gs>
                    <a:gs pos="30000">
                      <a:srgbClr val="FFFFFF"/>
                    </a:gs>
                  </a:gsLst>
                  <a:lin ang="5400000" scaled="0"/>
                </a:gradFill>
                <a:latin typeface="Segoe UI Semilight"/>
              </a:rPr>
              <a:t>Visually design workflows in the cloud</a:t>
            </a:r>
          </a:p>
          <a:p>
            <a:pPr marL="0" lvl="1" indent="0" defTabSz="932563">
              <a:spcBef>
                <a:spcPts val="0"/>
              </a:spcBef>
              <a:spcAft>
                <a:spcPts val="1800"/>
              </a:spcAft>
              <a:buNone/>
              <a:defRPr/>
            </a:pPr>
            <a:r>
              <a:rPr lang="en-US" sz="2200" dirty="0">
                <a:gradFill>
                  <a:gsLst>
                    <a:gs pos="2917">
                      <a:srgbClr val="FFFFFF"/>
                    </a:gs>
                    <a:gs pos="30000">
                      <a:srgbClr val="FFFFFF"/>
                    </a:gs>
                  </a:gsLst>
                  <a:lin ang="5400000" scaled="0"/>
                </a:gradFill>
                <a:latin typeface="Segoe UI Semilight"/>
              </a:rPr>
              <a:t>Express logic through powerful control flow</a:t>
            </a:r>
          </a:p>
          <a:p>
            <a:pPr marL="0" lvl="1" indent="0" defTabSz="932563">
              <a:spcBef>
                <a:spcPts val="0"/>
              </a:spcBef>
              <a:spcAft>
                <a:spcPts val="1800"/>
              </a:spcAft>
              <a:buNone/>
              <a:defRPr/>
            </a:pPr>
            <a:r>
              <a:rPr lang="en-US" sz="2200" dirty="0">
                <a:gradFill>
                  <a:gsLst>
                    <a:gs pos="2917">
                      <a:srgbClr val="FFFFFF"/>
                    </a:gs>
                    <a:gs pos="30000">
                      <a:srgbClr val="FFFFFF"/>
                    </a:gs>
                  </a:gsLst>
                  <a:lin ang="5400000" scaled="0"/>
                </a:gradFill>
                <a:latin typeface="Segoe UI Semilight"/>
              </a:rPr>
              <a:t>Connect disparate functions and APIs</a:t>
            </a:r>
          </a:p>
          <a:p>
            <a:pPr marL="0" lvl="1" indent="0" defTabSz="932563">
              <a:spcBef>
                <a:spcPts val="0"/>
              </a:spcBef>
              <a:spcAft>
                <a:spcPts val="1800"/>
              </a:spcAft>
              <a:buNone/>
              <a:defRPr/>
            </a:pPr>
            <a:r>
              <a:rPr lang="en-US" sz="2200" dirty="0">
                <a:gradFill>
                  <a:gsLst>
                    <a:gs pos="2917">
                      <a:srgbClr val="FFFFFF"/>
                    </a:gs>
                    <a:gs pos="30000">
                      <a:srgbClr val="FFFFFF"/>
                    </a:gs>
                  </a:gsLst>
                  <a:lin ang="5400000" scaled="0"/>
                </a:gradFill>
                <a:latin typeface="Segoe UI Semilight"/>
              </a:rPr>
              <a:t>Utilize declarative definition to work with CI/CD</a:t>
            </a:r>
          </a:p>
        </p:txBody>
      </p:sp>
      <p:sp>
        <p:nvSpPr>
          <p:cNvPr id="7" name="Rectangle 6">
            <a:extLst>
              <a:ext uri="{FF2B5EF4-FFF2-40B4-BE49-F238E27FC236}">
                <a16:creationId xmlns="" xmlns:a16="http://schemas.microsoft.com/office/drawing/2014/main" id="{00B502EB-C60D-4CFB-943C-0A15E79D8139}"/>
              </a:ext>
            </a:extLst>
          </p:cNvPr>
          <p:cNvSpPr/>
          <p:nvPr/>
        </p:nvSpPr>
        <p:spPr bwMode="auto">
          <a:xfrm>
            <a:off x="4315598" y="4612965"/>
            <a:ext cx="219956" cy="173810"/>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0" name="Picture 9">
            <a:extLst>
              <a:ext uri="{FF2B5EF4-FFF2-40B4-BE49-F238E27FC236}">
                <a16:creationId xmlns="" xmlns:a16="http://schemas.microsoft.com/office/drawing/2014/main" id="{6F17BFEF-EB92-4B97-9B47-41CF60027DAA}"/>
              </a:ext>
            </a:extLst>
          </p:cNvPr>
          <p:cNvPicPr>
            <a:picLocks noChangeAspect="1"/>
          </p:cNvPicPr>
          <p:nvPr/>
        </p:nvPicPr>
        <p:blipFill>
          <a:blip r:embed="rId3"/>
          <a:stretch>
            <a:fillRect/>
          </a:stretch>
        </p:blipFill>
        <p:spPr>
          <a:xfrm>
            <a:off x="4391764" y="499507"/>
            <a:ext cx="8382792" cy="5995511"/>
          </a:xfrm>
          <a:prstGeom prst="rect">
            <a:avLst/>
          </a:prstGeom>
        </p:spPr>
      </p:pic>
    </p:spTree>
    <p:extLst>
      <p:ext uri="{BB962C8B-B14F-4D97-AF65-F5344CB8AC3E}">
        <p14:creationId xmlns:p14="http://schemas.microsoft.com/office/powerpoint/2010/main" val="186307917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DBA4F-C0E1-48FB-9782-514A70D4300F}"/>
              </a:ext>
            </a:extLst>
          </p:cNvPr>
          <p:cNvSpPr>
            <a:spLocks noGrp="1"/>
          </p:cNvSpPr>
          <p:nvPr>
            <p:ph type="title"/>
          </p:nvPr>
        </p:nvSpPr>
        <p:spPr>
          <a:xfrm>
            <a:off x="122237" y="3116262"/>
            <a:ext cx="11887200" cy="849463"/>
          </a:xfrm>
        </p:spPr>
        <p:txBody>
          <a:bodyPr/>
          <a:lstStyle/>
          <a:p>
            <a:r>
              <a:rPr lang="en-US" sz="4800" b="1" dirty="0"/>
              <a:t>Demo</a:t>
            </a:r>
            <a:endParaRPr lang="en-US" sz="4800" dirty="0"/>
          </a:p>
        </p:txBody>
      </p:sp>
      <p:sp>
        <p:nvSpPr>
          <p:cNvPr id="3" name="hand_2">
            <a:extLst>
              <a:ext uri="{FF2B5EF4-FFF2-40B4-BE49-F238E27FC236}">
                <a16:creationId xmlns="" xmlns:a16="http://schemas.microsoft.com/office/drawing/2014/main" id="{1C84759C-A8A0-47B8-A27C-E8B2E376E683}"/>
              </a:ext>
            </a:extLst>
          </p:cNvPr>
          <p:cNvSpPr>
            <a:spLocks noChangeAspect="1"/>
          </p:cNvSpPr>
          <p:nvPr/>
        </p:nvSpPr>
        <p:spPr bwMode="auto">
          <a:xfrm>
            <a:off x="503237" y="677862"/>
            <a:ext cx="2924143" cy="1455516"/>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Tree>
    <p:extLst>
      <p:ext uri="{BB962C8B-B14F-4D97-AF65-F5344CB8AC3E}">
        <p14:creationId xmlns:p14="http://schemas.microsoft.com/office/powerpoint/2010/main" val="348652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5"/>
          <p:cNvSpPr txBox="1">
            <a:spLocks/>
          </p:cNvSpPr>
          <p:nvPr/>
        </p:nvSpPr>
        <p:spPr>
          <a:xfrm>
            <a:off x="8412773" y="2034238"/>
            <a:ext cx="3840437" cy="4280146"/>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
                <a:schemeClr val="tx1"/>
              </a:buClr>
              <a:buSzPct val="100000"/>
              <a:buFontTx/>
              <a:buNone/>
              <a:tabLst/>
              <a:defRPr sz="4000" kern="1200" spc="0" baseline="0">
                <a:gradFill>
                  <a:gsLst>
                    <a:gs pos="2920">
                      <a:schemeClr val="tx2"/>
                    </a:gs>
                    <a:gs pos="39000">
                      <a:schemeClr val="tx2"/>
                    </a:gs>
                  </a:gsLst>
                  <a:lin ang="5400000" scaled="0"/>
                </a:gradFill>
                <a:latin typeface="+mj-lt"/>
                <a:ea typeface="+mn-ea"/>
                <a:cs typeface="+mn-cs"/>
              </a:defRPr>
            </a:lvl1pPr>
            <a:lvl2pPr marL="28575" marR="0" indent="0" algn="l" defTabSz="932742" rtl="0" eaLnBrk="1" fontAlgn="auto" latinLnBrk="0" hangingPunct="1">
              <a:lnSpc>
                <a:spcPct val="90000"/>
              </a:lnSpc>
              <a:spcBef>
                <a:spcPct val="20000"/>
              </a:spcBef>
              <a:spcAft>
                <a:spcPts val="0"/>
              </a:spcAft>
              <a:buClr>
                <a:schemeClr val="tx1"/>
              </a:buClr>
              <a:buSzPct val="10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3838" marR="0" indent="0" algn="l" defTabSz="932742" rtl="0" eaLnBrk="1" fontAlgn="auto" latinLnBrk="0" hangingPunct="1">
              <a:lnSpc>
                <a:spcPct val="90000"/>
              </a:lnSpc>
              <a:spcBef>
                <a:spcPct val="20000"/>
              </a:spcBef>
              <a:spcAft>
                <a:spcPts val="0"/>
              </a:spcAft>
              <a:buClr>
                <a:schemeClr val="tx1"/>
              </a:buClr>
              <a:buSzPct val="100000"/>
              <a:buFontTx/>
              <a:buNone/>
              <a:tabLst/>
              <a:defRPr sz="2000" kern="1200" spc="0" baseline="0">
                <a:gradFill>
                  <a:gsLst>
                    <a:gs pos="1250">
                      <a:schemeClr val="tx1"/>
                    </a:gs>
                    <a:gs pos="100000">
                      <a:schemeClr val="tx1"/>
                    </a:gs>
                  </a:gsLst>
                  <a:lin ang="5400000" scaled="0"/>
                </a:gradFill>
                <a:latin typeface="+mn-lt"/>
                <a:ea typeface="+mn-ea"/>
                <a:cs typeface="+mn-cs"/>
              </a:defRPr>
            </a:lvl3pPr>
            <a:lvl4pPr marL="476250" marR="0" indent="0" algn="l" defTabSz="932742" rtl="0" eaLnBrk="1" fontAlgn="auto" latinLnBrk="0" hangingPunct="1">
              <a:lnSpc>
                <a:spcPct val="90000"/>
              </a:lnSpc>
              <a:spcBef>
                <a:spcPct val="20000"/>
              </a:spcBef>
              <a:spcAft>
                <a:spcPts val="0"/>
              </a:spcAft>
              <a:buClr>
                <a:schemeClr val="tx1"/>
              </a:buClr>
              <a:buSzPct val="100000"/>
              <a:buFontTx/>
              <a:buNone/>
              <a:tabLst/>
              <a:defRPr sz="1800" kern="1200" spc="0" baseline="0">
                <a:gradFill>
                  <a:gsLst>
                    <a:gs pos="1250">
                      <a:schemeClr val="tx1"/>
                    </a:gs>
                    <a:gs pos="100000">
                      <a:schemeClr val="tx1"/>
                    </a:gs>
                  </a:gsLst>
                  <a:lin ang="5400000" scaled="0"/>
                </a:gradFill>
                <a:latin typeface="+mn-lt"/>
                <a:ea typeface="+mn-ea"/>
                <a:cs typeface="+mn-cs"/>
              </a:defRPr>
            </a:lvl4pPr>
            <a:lvl5pPr marL="739775" marR="0" indent="0" algn="l" defTabSz="932742" rtl="0" eaLnBrk="1" fontAlgn="auto" latinLnBrk="0" hangingPunct="1">
              <a:lnSpc>
                <a:spcPct val="90000"/>
              </a:lnSpc>
              <a:spcBef>
                <a:spcPct val="20000"/>
              </a:spcBef>
              <a:spcAft>
                <a:spcPts val="0"/>
              </a:spcAft>
              <a:buClr>
                <a:schemeClr val="tx1"/>
              </a:buClr>
              <a:buSzPct val="100000"/>
              <a:buFontTx/>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56609E"/>
                </a:solidFill>
                <a:latin typeface="+mn-lt"/>
              </a:rPr>
              <a:t>Lower costs and improve predictability</a:t>
            </a:r>
          </a:p>
          <a:p>
            <a:endParaRPr lang="en-US" sz="2800" dirty="0">
              <a:latin typeface="+mn-lt"/>
            </a:endParaRPr>
          </a:p>
          <a:p>
            <a:endParaRPr lang="en-US" sz="2800" dirty="0">
              <a:latin typeface="+mn-lt"/>
            </a:endParaRPr>
          </a:p>
          <a:p>
            <a:endParaRPr lang="en-US" sz="2800" dirty="0">
              <a:latin typeface="+mn-lt"/>
            </a:endParaRPr>
          </a:p>
          <a:p>
            <a:pPr lvl="1"/>
            <a:r>
              <a:rPr lang="en-US" dirty="0">
                <a:solidFill>
                  <a:srgbClr val="56609E"/>
                </a:solidFill>
              </a:rPr>
              <a:t>Automation</a:t>
            </a:r>
          </a:p>
          <a:p>
            <a:pPr>
              <a:spcAft>
                <a:spcPts val="420"/>
              </a:spcAft>
            </a:pPr>
            <a:r>
              <a:rPr lang="en-US" sz="2000" dirty="0">
                <a:gradFill>
                  <a:gsLst>
                    <a:gs pos="1250">
                      <a:schemeClr val="tx1"/>
                    </a:gs>
                    <a:gs pos="100000">
                      <a:schemeClr val="tx1"/>
                    </a:gs>
                  </a:gsLst>
                  <a:lin ang="5400000" scaled="0"/>
                </a:gradFill>
                <a:latin typeface="+mn-lt"/>
              </a:rPr>
              <a:t>Enable service owners to focus on work that adds business value</a:t>
            </a:r>
          </a:p>
          <a:p>
            <a:pPr>
              <a:spcAft>
                <a:spcPts val="420"/>
              </a:spcAft>
            </a:pPr>
            <a:r>
              <a:rPr lang="en-US" sz="2000" dirty="0">
                <a:gradFill>
                  <a:gsLst>
                    <a:gs pos="1250">
                      <a:schemeClr val="tx1"/>
                    </a:gs>
                    <a:gs pos="100000">
                      <a:schemeClr val="tx1"/>
                    </a:gs>
                  </a:gsLst>
                  <a:lin ang="5400000" scaled="0"/>
                </a:gradFill>
                <a:latin typeface="+mn-lt"/>
              </a:rPr>
              <a:t>Reduce error-prone manual activities while lowering costs</a:t>
            </a:r>
          </a:p>
        </p:txBody>
      </p:sp>
      <p:sp>
        <p:nvSpPr>
          <p:cNvPr id="6" name="Text Placeholder 5"/>
          <p:cNvSpPr>
            <a:spLocks noGrp="1"/>
          </p:cNvSpPr>
          <p:nvPr>
            <p:ph type="body" sz="quarter" idx="11"/>
          </p:nvPr>
        </p:nvSpPr>
        <p:spPr>
          <a:xfrm>
            <a:off x="280210" y="2034238"/>
            <a:ext cx="3652052" cy="4228850"/>
          </a:xfrm>
        </p:spPr>
        <p:txBody>
          <a:bodyPr/>
          <a:lstStyle/>
          <a:p>
            <a:r>
              <a:rPr lang="en-US" sz="2800" dirty="0">
                <a:solidFill>
                  <a:srgbClr val="56609E"/>
                </a:solidFill>
                <a:latin typeface="+mn-lt"/>
              </a:rPr>
              <a:t>Optimize and extend existing investments</a:t>
            </a:r>
          </a:p>
          <a:p>
            <a:pPr lvl="1"/>
            <a:endParaRPr lang="en-US" sz="2800" dirty="0"/>
          </a:p>
          <a:p>
            <a:pPr lvl="1"/>
            <a:endParaRPr lang="en-US" sz="2800" dirty="0"/>
          </a:p>
          <a:p>
            <a:pPr lvl="1"/>
            <a:endParaRPr lang="en-US" sz="2800" dirty="0"/>
          </a:p>
          <a:p>
            <a:pPr lvl="1"/>
            <a:r>
              <a:rPr lang="en-US" dirty="0">
                <a:solidFill>
                  <a:srgbClr val="56609E"/>
                </a:solidFill>
              </a:rPr>
              <a:t>Integration</a:t>
            </a:r>
          </a:p>
          <a:p>
            <a:pPr lvl="1"/>
            <a:r>
              <a:rPr lang="en-US" dirty="0"/>
              <a:t>Integrate into existing systems with PnP integration modules</a:t>
            </a:r>
          </a:p>
          <a:p>
            <a:pPr lvl="1"/>
            <a:r>
              <a:rPr lang="en-US" dirty="0"/>
              <a:t>Build additional PS modules to enable integrating into other systems</a:t>
            </a:r>
          </a:p>
        </p:txBody>
      </p:sp>
      <p:sp>
        <p:nvSpPr>
          <p:cNvPr id="7" name="Text Placeholder 5"/>
          <p:cNvSpPr txBox="1">
            <a:spLocks/>
          </p:cNvSpPr>
          <p:nvPr/>
        </p:nvSpPr>
        <p:spPr>
          <a:xfrm>
            <a:off x="4389457" y="2034238"/>
            <a:ext cx="3474745" cy="450584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
                <a:schemeClr val="tx1"/>
              </a:buClr>
              <a:buSzPct val="100000"/>
              <a:buFontTx/>
              <a:buNone/>
              <a:tabLst/>
              <a:defRPr sz="4000" kern="1200" spc="0" baseline="0">
                <a:gradFill>
                  <a:gsLst>
                    <a:gs pos="2920">
                      <a:schemeClr val="tx2"/>
                    </a:gs>
                    <a:gs pos="39000">
                      <a:schemeClr val="tx2"/>
                    </a:gs>
                  </a:gsLst>
                  <a:lin ang="5400000" scaled="0"/>
                </a:gradFill>
                <a:latin typeface="+mj-lt"/>
                <a:ea typeface="+mn-ea"/>
                <a:cs typeface="+mn-cs"/>
              </a:defRPr>
            </a:lvl1pPr>
            <a:lvl2pPr marL="28575" marR="0" indent="0" algn="l" defTabSz="932742" rtl="0" eaLnBrk="1" fontAlgn="auto" latinLnBrk="0" hangingPunct="1">
              <a:lnSpc>
                <a:spcPct val="90000"/>
              </a:lnSpc>
              <a:spcBef>
                <a:spcPct val="20000"/>
              </a:spcBef>
              <a:spcAft>
                <a:spcPts val="0"/>
              </a:spcAft>
              <a:buClr>
                <a:schemeClr val="tx1"/>
              </a:buClr>
              <a:buSzPct val="10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3838" marR="0" indent="0" algn="l" defTabSz="932742" rtl="0" eaLnBrk="1" fontAlgn="auto" latinLnBrk="0" hangingPunct="1">
              <a:lnSpc>
                <a:spcPct val="90000"/>
              </a:lnSpc>
              <a:spcBef>
                <a:spcPct val="20000"/>
              </a:spcBef>
              <a:spcAft>
                <a:spcPts val="0"/>
              </a:spcAft>
              <a:buClr>
                <a:schemeClr val="tx1"/>
              </a:buClr>
              <a:buSzPct val="100000"/>
              <a:buFontTx/>
              <a:buNone/>
              <a:tabLst/>
              <a:defRPr sz="2000" kern="1200" spc="0" baseline="0">
                <a:gradFill>
                  <a:gsLst>
                    <a:gs pos="1250">
                      <a:schemeClr val="tx1"/>
                    </a:gs>
                    <a:gs pos="100000">
                      <a:schemeClr val="tx1"/>
                    </a:gs>
                  </a:gsLst>
                  <a:lin ang="5400000" scaled="0"/>
                </a:gradFill>
                <a:latin typeface="+mn-lt"/>
                <a:ea typeface="+mn-ea"/>
                <a:cs typeface="+mn-cs"/>
              </a:defRPr>
            </a:lvl3pPr>
            <a:lvl4pPr marL="476250" marR="0" indent="0" algn="l" defTabSz="932742" rtl="0" eaLnBrk="1" fontAlgn="auto" latinLnBrk="0" hangingPunct="1">
              <a:lnSpc>
                <a:spcPct val="90000"/>
              </a:lnSpc>
              <a:spcBef>
                <a:spcPct val="20000"/>
              </a:spcBef>
              <a:spcAft>
                <a:spcPts val="0"/>
              </a:spcAft>
              <a:buClr>
                <a:schemeClr val="tx1"/>
              </a:buClr>
              <a:buSzPct val="100000"/>
              <a:buFontTx/>
              <a:buNone/>
              <a:tabLst/>
              <a:defRPr sz="1800" kern="1200" spc="0" baseline="0">
                <a:gradFill>
                  <a:gsLst>
                    <a:gs pos="1250">
                      <a:schemeClr val="tx1"/>
                    </a:gs>
                    <a:gs pos="100000">
                      <a:schemeClr val="tx1"/>
                    </a:gs>
                  </a:gsLst>
                  <a:lin ang="5400000" scaled="0"/>
                </a:gradFill>
                <a:latin typeface="+mn-lt"/>
                <a:ea typeface="+mn-ea"/>
                <a:cs typeface="+mn-cs"/>
              </a:defRPr>
            </a:lvl4pPr>
            <a:lvl5pPr marL="739775" marR="0" indent="0" algn="l" defTabSz="932742" rtl="0" eaLnBrk="1" fontAlgn="auto" latinLnBrk="0" hangingPunct="1">
              <a:lnSpc>
                <a:spcPct val="90000"/>
              </a:lnSpc>
              <a:spcBef>
                <a:spcPct val="20000"/>
              </a:spcBef>
              <a:spcAft>
                <a:spcPts val="0"/>
              </a:spcAft>
              <a:buClr>
                <a:schemeClr val="tx1"/>
              </a:buClr>
              <a:buSzPct val="100000"/>
              <a:buFontTx/>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56609E"/>
                </a:solidFill>
                <a:latin typeface="+mn-lt"/>
              </a:rPr>
              <a:t>Deliver flexible and reliable services</a:t>
            </a:r>
          </a:p>
          <a:p>
            <a:endParaRPr lang="en-US" sz="2800" dirty="0">
              <a:latin typeface="+mn-lt"/>
            </a:endParaRPr>
          </a:p>
          <a:p>
            <a:endParaRPr lang="en-US" sz="2800" dirty="0">
              <a:latin typeface="+mn-lt"/>
            </a:endParaRPr>
          </a:p>
          <a:p>
            <a:endParaRPr lang="en-US" sz="2800" dirty="0">
              <a:latin typeface="+mn-lt"/>
            </a:endParaRPr>
          </a:p>
          <a:p>
            <a:pPr lvl="1"/>
            <a:r>
              <a:rPr lang="en-US" dirty="0">
                <a:solidFill>
                  <a:srgbClr val="56609E"/>
                </a:solidFill>
              </a:rPr>
              <a:t>Orchestration</a:t>
            </a:r>
          </a:p>
          <a:p>
            <a:pPr lvl="1"/>
            <a:r>
              <a:rPr lang="en-US" dirty="0">
                <a:solidFill>
                  <a:schemeClr val="tx1"/>
                </a:solidFill>
              </a:rPr>
              <a:t>Accelerate time to value with flexible process workflows</a:t>
            </a:r>
          </a:p>
          <a:p>
            <a:pPr>
              <a:spcAft>
                <a:spcPts val="420"/>
              </a:spcAft>
            </a:pPr>
            <a:r>
              <a:rPr lang="en-US" sz="2000" dirty="0">
                <a:gradFill>
                  <a:gsLst>
                    <a:gs pos="1250">
                      <a:schemeClr val="tx1"/>
                    </a:gs>
                    <a:gs pos="100000">
                      <a:schemeClr val="tx1"/>
                    </a:gs>
                  </a:gsLst>
                  <a:lin ang="5400000" scaled="0"/>
                </a:gradFill>
                <a:latin typeface="+mn-lt"/>
              </a:rPr>
              <a:t>Improve service reliability across multiple tools, systems, and department silos</a:t>
            </a:r>
          </a:p>
        </p:txBody>
      </p:sp>
      <p:sp>
        <p:nvSpPr>
          <p:cNvPr id="17" name="Title 16"/>
          <p:cNvSpPr>
            <a:spLocks noGrp="1"/>
          </p:cNvSpPr>
          <p:nvPr>
            <p:ph type="title"/>
          </p:nvPr>
        </p:nvSpPr>
        <p:spPr/>
        <p:txBody>
          <a:bodyPr/>
          <a:lstStyle/>
          <a:p>
            <a:r>
              <a:rPr lang="en-US" dirty="0"/>
              <a:t>Process automation that simplifies cloud management</a:t>
            </a:r>
          </a:p>
        </p:txBody>
      </p:sp>
      <p:sp>
        <p:nvSpPr>
          <p:cNvPr id="9" name="Freeform 78"/>
          <p:cNvSpPr>
            <a:spLocks noChangeAspect="1" noEditPoints="1"/>
          </p:cNvSpPr>
          <p:nvPr/>
        </p:nvSpPr>
        <p:spPr bwMode="black">
          <a:xfrm>
            <a:off x="1371970" y="3017778"/>
            <a:ext cx="1097279" cy="1050111"/>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tx1"/>
          </a:solidFill>
          <a:ln>
            <a:noFill/>
          </a:ln>
        </p:spPr>
        <p:txBody>
          <a:bodyPr vert="horz" wrap="square" lIns="69140" tIns="34570" rIns="69140" bIns="34570" numCol="1" anchor="t" anchorCtr="0" compatLnSpc="1">
            <a:prstTxWarp prst="textNoShape">
              <a:avLst/>
            </a:prstTxWarp>
          </a:bodyPr>
          <a:lstStyle/>
          <a:p>
            <a:endParaRPr lang="en-US" sz="1300"/>
          </a:p>
        </p:txBody>
      </p:sp>
      <p:sp>
        <p:nvSpPr>
          <p:cNvPr id="10" name="Freeform 14"/>
          <p:cNvSpPr>
            <a:spLocks noChangeAspect="1" noEditPoints="1"/>
          </p:cNvSpPr>
          <p:nvPr/>
        </p:nvSpPr>
        <p:spPr bwMode="black">
          <a:xfrm>
            <a:off x="5395286" y="2948628"/>
            <a:ext cx="1188720" cy="1188409"/>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chemeClr val="tx1"/>
          </a:solidFill>
          <a:ln>
            <a:noFill/>
          </a:ln>
        </p:spPr>
        <p:txBody>
          <a:bodyPr vert="horz" wrap="square" lIns="69140" tIns="34570" rIns="69140" bIns="34570" numCol="1" anchor="t" anchorCtr="0" compatLnSpc="1">
            <a:prstTxWarp prst="textNoShape">
              <a:avLst/>
            </a:prstTxWarp>
          </a:bodyPr>
          <a:lstStyle/>
          <a:p>
            <a:endParaRPr lang="en-US" sz="1300"/>
          </a:p>
        </p:txBody>
      </p:sp>
      <p:grpSp>
        <p:nvGrpSpPr>
          <p:cNvPr id="11" name="Group 278"/>
          <p:cNvGrpSpPr>
            <a:grpSpLocks noChangeAspect="1"/>
          </p:cNvGrpSpPr>
          <p:nvPr/>
        </p:nvGrpSpPr>
        <p:grpSpPr bwMode="auto">
          <a:xfrm>
            <a:off x="9791464" y="3148169"/>
            <a:ext cx="822961" cy="915893"/>
            <a:chOff x="-130" y="-1898"/>
            <a:chExt cx="859" cy="956"/>
          </a:xfrm>
          <a:solidFill>
            <a:schemeClr val="tx1"/>
          </a:solidFill>
        </p:grpSpPr>
        <p:sp>
          <p:nvSpPr>
            <p:cNvPr id="12" name="Freeform 279"/>
            <p:cNvSpPr>
              <a:spLocks noEditPoints="1"/>
            </p:cNvSpPr>
            <p:nvPr/>
          </p:nvSpPr>
          <p:spPr bwMode="auto">
            <a:xfrm>
              <a:off x="-130" y="-1804"/>
              <a:ext cx="859" cy="862"/>
            </a:xfrm>
            <a:custGeom>
              <a:avLst/>
              <a:gdLst>
                <a:gd name="T0" fmla="*/ 182 w 364"/>
                <a:gd name="T1" fmla="*/ 365 h 365"/>
                <a:gd name="T2" fmla="*/ 0 w 364"/>
                <a:gd name="T3" fmla="*/ 183 h 365"/>
                <a:gd name="T4" fmla="*/ 182 w 364"/>
                <a:gd name="T5" fmla="*/ 0 h 365"/>
                <a:gd name="T6" fmla="*/ 364 w 364"/>
                <a:gd name="T7" fmla="*/ 183 h 365"/>
                <a:gd name="T8" fmla="*/ 182 w 364"/>
                <a:gd name="T9" fmla="*/ 365 h 365"/>
                <a:gd name="T10" fmla="*/ 182 w 364"/>
                <a:gd name="T11" fmla="*/ 23 h 365"/>
                <a:gd name="T12" fmla="*/ 22 w 364"/>
                <a:gd name="T13" fmla="*/ 182 h 365"/>
                <a:gd name="T14" fmla="*/ 182 w 364"/>
                <a:gd name="T15" fmla="*/ 342 h 365"/>
                <a:gd name="T16" fmla="*/ 342 w 364"/>
                <a:gd name="T17" fmla="*/ 182 h 365"/>
                <a:gd name="T18" fmla="*/ 182 w 364"/>
                <a:gd name="T19" fmla="*/ 2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4" h="365">
                  <a:moveTo>
                    <a:pt x="182" y="365"/>
                  </a:moveTo>
                  <a:cubicBezTo>
                    <a:pt x="81" y="365"/>
                    <a:pt x="0" y="283"/>
                    <a:pt x="0" y="183"/>
                  </a:cubicBezTo>
                  <a:cubicBezTo>
                    <a:pt x="0" y="82"/>
                    <a:pt x="81" y="0"/>
                    <a:pt x="182" y="0"/>
                  </a:cubicBezTo>
                  <a:cubicBezTo>
                    <a:pt x="283" y="0"/>
                    <a:pt x="364" y="82"/>
                    <a:pt x="364" y="183"/>
                  </a:cubicBezTo>
                  <a:cubicBezTo>
                    <a:pt x="364" y="283"/>
                    <a:pt x="283" y="365"/>
                    <a:pt x="182" y="365"/>
                  </a:cubicBezTo>
                  <a:close/>
                  <a:moveTo>
                    <a:pt x="182" y="23"/>
                  </a:moveTo>
                  <a:cubicBezTo>
                    <a:pt x="94" y="23"/>
                    <a:pt x="22" y="94"/>
                    <a:pt x="22" y="182"/>
                  </a:cubicBezTo>
                  <a:cubicBezTo>
                    <a:pt x="22" y="271"/>
                    <a:pt x="94" y="342"/>
                    <a:pt x="182" y="342"/>
                  </a:cubicBezTo>
                  <a:cubicBezTo>
                    <a:pt x="270" y="342"/>
                    <a:pt x="342" y="271"/>
                    <a:pt x="342" y="182"/>
                  </a:cubicBezTo>
                  <a:cubicBezTo>
                    <a:pt x="342" y="94"/>
                    <a:pt x="270" y="23"/>
                    <a:pt x="18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68113"/>
              <a:endParaRPr lang="en-US">
                <a:solidFill>
                  <a:srgbClr val="FFFFFF"/>
                </a:solidFill>
              </a:endParaRPr>
            </a:p>
          </p:txBody>
        </p:sp>
        <p:sp>
          <p:nvSpPr>
            <p:cNvPr id="13" name="Freeform 280"/>
            <p:cNvSpPr>
              <a:spLocks/>
            </p:cNvSpPr>
            <p:nvPr/>
          </p:nvSpPr>
          <p:spPr bwMode="auto">
            <a:xfrm>
              <a:off x="274" y="-1723"/>
              <a:ext cx="52" cy="385"/>
            </a:xfrm>
            <a:custGeom>
              <a:avLst/>
              <a:gdLst>
                <a:gd name="T0" fmla="*/ 22 w 22"/>
                <a:gd name="T1" fmla="*/ 149 h 163"/>
                <a:gd name="T2" fmla="*/ 22 w 22"/>
                <a:gd name="T3" fmla="*/ 15 h 163"/>
                <a:gd name="T4" fmla="*/ 0 w 22"/>
                <a:gd name="T5" fmla="*/ 15 h 163"/>
                <a:gd name="T6" fmla="*/ 0 w 22"/>
                <a:gd name="T7" fmla="*/ 149 h 163"/>
                <a:gd name="T8" fmla="*/ 22 w 22"/>
                <a:gd name="T9" fmla="*/ 149 h 163"/>
              </a:gdLst>
              <a:ahLst/>
              <a:cxnLst>
                <a:cxn ang="0">
                  <a:pos x="T0" y="T1"/>
                </a:cxn>
                <a:cxn ang="0">
                  <a:pos x="T2" y="T3"/>
                </a:cxn>
                <a:cxn ang="0">
                  <a:pos x="T4" y="T5"/>
                </a:cxn>
                <a:cxn ang="0">
                  <a:pos x="T6" y="T7"/>
                </a:cxn>
                <a:cxn ang="0">
                  <a:pos x="T8" y="T9"/>
                </a:cxn>
              </a:cxnLst>
              <a:rect l="0" t="0" r="r" b="b"/>
              <a:pathLst>
                <a:path w="22" h="163">
                  <a:moveTo>
                    <a:pt x="22" y="149"/>
                  </a:moveTo>
                  <a:cubicBezTo>
                    <a:pt x="22" y="104"/>
                    <a:pt x="22" y="59"/>
                    <a:pt x="22" y="15"/>
                  </a:cubicBezTo>
                  <a:cubicBezTo>
                    <a:pt x="22" y="0"/>
                    <a:pt x="0" y="0"/>
                    <a:pt x="0" y="15"/>
                  </a:cubicBezTo>
                  <a:cubicBezTo>
                    <a:pt x="0" y="59"/>
                    <a:pt x="0" y="104"/>
                    <a:pt x="0" y="149"/>
                  </a:cubicBezTo>
                  <a:cubicBezTo>
                    <a:pt x="0" y="163"/>
                    <a:pt x="22" y="163"/>
                    <a:pt x="22"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68113"/>
              <a:endParaRPr lang="en-US">
                <a:solidFill>
                  <a:srgbClr val="FFFFFF"/>
                </a:solidFill>
              </a:endParaRPr>
            </a:p>
          </p:txBody>
        </p:sp>
        <p:sp>
          <p:nvSpPr>
            <p:cNvPr id="14" name="Freeform 281"/>
            <p:cNvSpPr>
              <a:spLocks/>
            </p:cNvSpPr>
            <p:nvPr/>
          </p:nvSpPr>
          <p:spPr bwMode="auto">
            <a:xfrm>
              <a:off x="-50" y="-1400"/>
              <a:ext cx="385" cy="54"/>
            </a:xfrm>
            <a:custGeom>
              <a:avLst/>
              <a:gdLst>
                <a:gd name="T0" fmla="*/ 148 w 163"/>
                <a:gd name="T1" fmla="*/ 0 h 23"/>
                <a:gd name="T2" fmla="*/ 14 w 163"/>
                <a:gd name="T3" fmla="*/ 0 h 23"/>
                <a:gd name="T4" fmla="*/ 14 w 163"/>
                <a:gd name="T5" fmla="*/ 23 h 23"/>
                <a:gd name="T6" fmla="*/ 148 w 163"/>
                <a:gd name="T7" fmla="*/ 23 h 23"/>
                <a:gd name="T8" fmla="*/ 148 w 163"/>
                <a:gd name="T9" fmla="*/ 0 h 23"/>
              </a:gdLst>
              <a:ahLst/>
              <a:cxnLst>
                <a:cxn ang="0">
                  <a:pos x="T0" y="T1"/>
                </a:cxn>
                <a:cxn ang="0">
                  <a:pos x="T2" y="T3"/>
                </a:cxn>
                <a:cxn ang="0">
                  <a:pos x="T4" y="T5"/>
                </a:cxn>
                <a:cxn ang="0">
                  <a:pos x="T6" y="T7"/>
                </a:cxn>
                <a:cxn ang="0">
                  <a:pos x="T8" y="T9"/>
                </a:cxn>
              </a:cxnLst>
              <a:rect l="0" t="0" r="r" b="b"/>
              <a:pathLst>
                <a:path w="163" h="23">
                  <a:moveTo>
                    <a:pt x="148" y="0"/>
                  </a:moveTo>
                  <a:cubicBezTo>
                    <a:pt x="103" y="0"/>
                    <a:pt x="59" y="0"/>
                    <a:pt x="14" y="0"/>
                  </a:cubicBezTo>
                  <a:cubicBezTo>
                    <a:pt x="0" y="0"/>
                    <a:pt x="0" y="23"/>
                    <a:pt x="14" y="23"/>
                  </a:cubicBezTo>
                  <a:cubicBezTo>
                    <a:pt x="59" y="23"/>
                    <a:pt x="103" y="23"/>
                    <a:pt x="148" y="23"/>
                  </a:cubicBezTo>
                  <a:cubicBezTo>
                    <a:pt x="163" y="23"/>
                    <a:pt x="163" y="0"/>
                    <a:pt x="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68113"/>
              <a:endParaRPr lang="en-US">
                <a:solidFill>
                  <a:srgbClr val="FFFFFF"/>
                </a:solidFill>
              </a:endParaRPr>
            </a:p>
          </p:txBody>
        </p:sp>
        <p:sp>
          <p:nvSpPr>
            <p:cNvPr id="15" name="Freeform 282"/>
            <p:cNvSpPr>
              <a:spLocks/>
            </p:cNvSpPr>
            <p:nvPr/>
          </p:nvSpPr>
          <p:spPr bwMode="auto">
            <a:xfrm>
              <a:off x="-92" y="-1898"/>
              <a:ext cx="316" cy="231"/>
            </a:xfrm>
            <a:custGeom>
              <a:avLst/>
              <a:gdLst>
                <a:gd name="T0" fmla="*/ 5 w 134"/>
                <a:gd name="T1" fmla="*/ 75 h 98"/>
                <a:gd name="T2" fmla="*/ 12 w 134"/>
                <a:gd name="T3" fmla="*/ 98 h 98"/>
                <a:gd name="T4" fmla="*/ 134 w 134"/>
                <a:gd name="T5" fmla="*/ 31 h 98"/>
                <a:gd name="T6" fmla="*/ 116 w 134"/>
                <a:gd name="T7" fmla="*/ 11 h 98"/>
                <a:gd name="T8" fmla="*/ 116 w 134"/>
                <a:gd name="T9" fmla="*/ 11 h 98"/>
                <a:gd name="T10" fmla="*/ 48 w 134"/>
                <a:gd name="T11" fmla="*/ 22 h 98"/>
                <a:gd name="T12" fmla="*/ 5 w 134"/>
                <a:gd name="T13" fmla="*/ 75 h 98"/>
              </a:gdLst>
              <a:ahLst/>
              <a:cxnLst>
                <a:cxn ang="0">
                  <a:pos x="T0" y="T1"/>
                </a:cxn>
                <a:cxn ang="0">
                  <a:pos x="T2" y="T3"/>
                </a:cxn>
                <a:cxn ang="0">
                  <a:pos x="T4" y="T5"/>
                </a:cxn>
                <a:cxn ang="0">
                  <a:pos x="T6" y="T7"/>
                </a:cxn>
                <a:cxn ang="0">
                  <a:pos x="T8" y="T9"/>
                </a:cxn>
                <a:cxn ang="0">
                  <a:pos x="T10" y="T11"/>
                </a:cxn>
                <a:cxn ang="0">
                  <a:pos x="T12" y="T13"/>
                </a:cxn>
              </a:cxnLst>
              <a:rect l="0" t="0" r="r" b="b"/>
              <a:pathLst>
                <a:path w="134" h="98">
                  <a:moveTo>
                    <a:pt x="5" y="75"/>
                  </a:moveTo>
                  <a:cubicBezTo>
                    <a:pt x="12" y="98"/>
                    <a:pt x="12" y="98"/>
                    <a:pt x="12" y="98"/>
                  </a:cubicBezTo>
                  <a:cubicBezTo>
                    <a:pt x="44" y="63"/>
                    <a:pt x="86" y="39"/>
                    <a:pt x="134" y="31"/>
                  </a:cubicBezTo>
                  <a:cubicBezTo>
                    <a:pt x="116" y="11"/>
                    <a:pt x="116" y="11"/>
                    <a:pt x="116" y="11"/>
                  </a:cubicBezTo>
                  <a:cubicBezTo>
                    <a:pt x="116" y="11"/>
                    <a:pt x="116" y="11"/>
                    <a:pt x="116" y="11"/>
                  </a:cubicBezTo>
                  <a:cubicBezTo>
                    <a:pt x="107" y="0"/>
                    <a:pt x="78" y="5"/>
                    <a:pt x="48" y="22"/>
                  </a:cubicBezTo>
                  <a:cubicBezTo>
                    <a:pt x="19" y="39"/>
                    <a:pt x="0" y="62"/>
                    <a:pt x="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68113"/>
              <a:endParaRPr lang="en-US">
                <a:solidFill>
                  <a:srgbClr val="FFFFFF"/>
                </a:solidFill>
              </a:endParaRPr>
            </a:p>
          </p:txBody>
        </p:sp>
        <p:sp>
          <p:nvSpPr>
            <p:cNvPr id="16" name="Freeform 283"/>
            <p:cNvSpPr>
              <a:spLocks/>
            </p:cNvSpPr>
            <p:nvPr/>
          </p:nvSpPr>
          <p:spPr bwMode="auto">
            <a:xfrm>
              <a:off x="375" y="-1898"/>
              <a:ext cx="317" cy="231"/>
            </a:xfrm>
            <a:custGeom>
              <a:avLst/>
              <a:gdLst>
                <a:gd name="T0" fmla="*/ 129 w 134"/>
                <a:gd name="T1" fmla="*/ 75 h 98"/>
                <a:gd name="T2" fmla="*/ 122 w 134"/>
                <a:gd name="T3" fmla="*/ 98 h 98"/>
                <a:gd name="T4" fmla="*/ 0 w 134"/>
                <a:gd name="T5" fmla="*/ 31 h 98"/>
                <a:gd name="T6" fmla="*/ 18 w 134"/>
                <a:gd name="T7" fmla="*/ 11 h 98"/>
                <a:gd name="T8" fmla="*/ 18 w 134"/>
                <a:gd name="T9" fmla="*/ 11 h 98"/>
                <a:gd name="T10" fmla="*/ 86 w 134"/>
                <a:gd name="T11" fmla="*/ 22 h 98"/>
                <a:gd name="T12" fmla="*/ 129 w 134"/>
                <a:gd name="T13" fmla="*/ 75 h 98"/>
              </a:gdLst>
              <a:ahLst/>
              <a:cxnLst>
                <a:cxn ang="0">
                  <a:pos x="T0" y="T1"/>
                </a:cxn>
                <a:cxn ang="0">
                  <a:pos x="T2" y="T3"/>
                </a:cxn>
                <a:cxn ang="0">
                  <a:pos x="T4" y="T5"/>
                </a:cxn>
                <a:cxn ang="0">
                  <a:pos x="T6" y="T7"/>
                </a:cxn>
                <a:cxn ang="0">
                  <a:pos x="T8" y="T9"/>
                </a:cxn>
                <a:cxn ang="0">
                  <a:pos x="T10" y="T11"/>
                </a:cxn>
                <a:cxn ang="0">
                  <a:pos x="T12" y="T13"/>
                </a:cxn>
              </a:cxnLst>
              <a:rect l="0" t="0" r="r" b="b"/>
              <a:pathLst>
                <a:path w="134" h="98">
                  <a:moveTo>
                    <a:pt x="129" y="75"/>
                  </a:moveTo>
                  <a:cubicBezTo>
                    <a:pt x="122" y="98"/>
                    <a:pt x="122" y="98"/>
                    <a:pt x="122" y="98"/>
                  </a:cubicBezTo>
                  <a:cubicBezTo>
                    <a:pt x="90" y="63"/>
                    <a:pt x="48" y="39"/>
                    <a:pt x="0" y="31"/>
                  </a:cubicBezTo>
                  <a:cubicBezTo>
                    <a:pt x="18" y="11"/>
                    <a:pt x="18" y="11"/>
                    <a:pt x="18" y="11"/>
                  </a:cubicBezTo>
                  <a:cubicBezTo>
                    <a:pt x="18" y="11"/>
                    <a:pt x="18" y="11"/>
                    <a:pt x="18" y="11"/>
                  </a:cubicBezTo>
                  <a:cubicBezTo>
                    <a:pt x="27" y="0"/>
                    <a:pt x="56" y="5"/>
                    <a:pt x="86" y="22"/>
                  </a:cubicBezTo>
                  <a:cubicBezTo>
                    <a:pt x="115" y="39"/>
                    <a:pt x="134" y="62"/>
                    <a:pt x="12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68113"/>
              <a:endParaRPr lang="en-US">
                <a:solidFill>
                  <a:srgbClr val="FFFFFF"/>
                </a:solidFill>
              </a:endParaRPr>
            </a:p>
          </p:txBody>
        </p:sp>
      </p:grpSp>
    </p:spTree>
    <p:extLst>
      <p:ext uri="{BB962C8B-B14F-4D97-AF65-F5344CB8AC3E}">
        <p14:creationId xmlns:p14="http://schemas.microsoft.com/office/powerpoint/2010/main" val="502446813"/>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Azure Automation Scenarios</a:t>
            </a:r>
          </a:p>
        </p:txBody>
      </p:sp>
      <p:sp>
        <p:nvSpPr>
          <p:cNvPr id="5" name="Rectangle 4"/>
          <p:cNvSpPr/>
          <p:nvPr/>
        </p:nvSpPr>
        <p:spPr bwMode="auto">
          <a:xfrm>
            <a:off x="790576" y="1212849"/>
            <a:ext cx="3483328" cy="539652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571500" indent="-571500">
              <a:buFont typeface="Arial" panose="020B0604020202020204" pitchFamily="34" charset="0"/>
              <a:buChar char="•"/>
            </a:pPr>
            <a:endParaRPr lang="en-US" dirty="0">
              <a:solidFill>
                <a:schemeClr val="tx1"/>
              </a:solidFill>
            </a:endParaRPr>
          </a:p>
          <a:p>
            <a:pPr marL="571500" indent="-571500">
              <a:buFont typeface="Arial" panose="020B0604020202020204" pitchFamily="34" charset="0"/>
              <a:buChar char="•"/>
            </a:pPr>
            <a:endParaRPr lang="en-US" dirty="0">
              <a:solidFill>
                <a:schemeClr val="tx1"/>
              </a:solidFill>
            </a:endParaRPr>
          </a:p>
          <a:p>
            <a:pPr marL="571500" indent="-571500">
              <a:buFont typeface="Arial" panose="020B0604020202020204" pitchFamily="34" charset="0"/>
              <a:buChar char="•"/>
            </a:pPr>
            <a:endParaRPr lang="en-US" dirty="0">
              <a:solidFill>
                <a:schemeClr val="tx1"/>
              </a:solidFill>
            </a:endParaRPr>
          </a:p>
          <a:p>
            <a:pPr marL="571500" indent="-571500">
              <a:buFont typeface="Arial" panose="020B0604020202020204" pitchFamily="34" charset="0"/>
              <a:buChar char="•"/>
            </a:pPr>
            <a:endParaRPr lang="en-US" dirty="0">
              <a:solidFill>
                <a:schemeClr val="tx1"/>
              </a:solidFill>
            </a:endParaRPr>
          </a:p>
          <a:p>
            <a:endParaRPr lang="en-US" sz="1600" dirty="0">
              <a:solidFill>
                <a:schemeClr val="tx1"/>
              </a:solidFill>
            </a:endParaRPr>
          </a:p>
          <a:p>
            <a:r>
              <a:rPr lang="en-US" sz="1600" dirty="0">
                <a:solidFill>
                  <a:schemeClr val="bg1"/>
                </a:solidFill>
              </a:rPr>
              <a:t>Patch Azure </a:t>
            </a:r>
            <a:r>
              <a:rPr lang="en-US" sz="1600" dirty="0" err="1">
                <a:solidFill>
                  <a:schemeClr val="bg1"/>
                </a:solidFill>
              </a:rPr>
              <a:t>IaaS</a:t>
            </a:r>
            <a:r>
              <a:rPr lang="en-US" sz="1600" dirty="0">
                <a:solidFill>
                  <a:schemeClr val="bg1"/>
                </a:solidFill>
              </a:rPr>
              <a:t> VMs without downtime, leveraging Traffic manager.</a:t>
            </a:r>
          </a:p>
          <a:p>
            <a:pPr marL="571500" indent="-571500">
              <a:buFont typeface="Arial" panose="020B0604020202020204" pitchFamily="34" charset="0"/>
              <a:buChar char="•"/>
            </a:pPr>
            <a:endParaRPr lang="en-US" sz="1600" dirty="0">
              <a:solidFill>
                <a:schemeClr val="bg1"/>
              </a:solidFill>
            </a:endParaRPr>
          </a:p>
          <a:p>
            <a:pPr marL="571500" indent="-571500">
              <a:buFont typeface="Arial" panose="020B0604020202020204" pitchFamily="34" charset="0"/>
              <a:buChar char="•"/>
            </a:pPr>
            <a:endParaRPr lang="en-US" sz="1600" dirty="0">
              <a:solidFill>
                <a:schemeClr val="bg1"/>
              </a:solidFill>
            </a:endParaRPr>
          </a:p>
          <a:p>
            <a:r>
              <a:rPr lang="en-US" sz="1600" dirty="0">
                <a:solidFill>
                  <a:schemeClr val="bg1"/>
                </a:solidFill>
              </a:rPr>
              <a:t>Enable regeneration of storage account keys while avoiding downtime in the application.</a:t>
            </a:r>
          </a:p>
          <a:p>
            <a:endParaRPr lang="en-US" sz="1600" dirty="0">
              <a:solidFill>
                <a:schemeClr val="bg1"/>
              </a:solidFill>
            </a:endParaRPr>
          </a:p>
          <a:p>
            <a:endParaRPr lang="en-US" sz="1600" dirty="0">
              <a:solidFill>
                <a:schemeClr val="bg1"/>
              </a:solidFill>
            </a:endParaRPr>
          </a:p>
          <a:p>
            <a:r>
              <a:rPr lang="en-US" sz="1600" dirty="0">
                <a:solidFill>
                  <a:schemeClr val="bg1"/>
                </a:solidFill>
              </a:rPr>
              <a:t>SQL Backup on a schedule.</a:t>
            </a:r>
          </a:p>
          <a:p>
            <a:endParaRPr lang="en-US" sz="1600" dirty="0">
              <a:solidFill>
                <a:schemeClr val="bg1"/>
              </a:solidFill>
            </a:endParaRPr>
          </a:p>
          <a:p>
            <a:endParaRPr lang="en-US" sz="1600" dirty="0">
              <a:solidFill>
                <a:schemeClr val="bg1"/>
              </a:solidFill>
            </a:endParaRPr>
          </a:p>
          <a:p>
            <a:r>
              <a:rPr lang="en-US" sz="1600" dirty="0">
                <a:solidFill>
                  <a:schemeClr val="bg1"/>
                </a:solidFill>
              </a:rPr>
              <a:t>Backup and restore </a:t>
            </a:r>
            <a:r>
              <a:rPr lang="en-US" sz="1600" dirty="0" err="1">
                <a:solidFill>
                  <a:schemeClr val="bg1"/>
                </a:solidFill>
              </a:rPr>
              <a:t>IaaS</a:t>
            </a:r>
            <a:r>
              <a:rPr lang="en-US" sz="1600" dirty="0">
                <a:solidFill>
                  <a:schemeClr val="bg1"/>
                </a:solidFill>
              </a:rPr>
              <a:t> VMs.</a:t>
            </a:r>
          </a:p>
          <a:p>
            <a:endParaRPr lang="en-US" dirty="0">
              <a:solidFill>
                <a:schemeClr val="tx1"/>
              </a:solidFill>
            </a:endParaRPr>
          </a:p>
        </p:txBody>
      </p:sp>
      <p:sp>
        <p:nvSpPr>
          <p:cNvPr id="6" name="Rectangle 5"/>
          <p:cNvSpPr/>
          <p:nvPr/>
        </p:nvSpPr>
        <p:spPr bwMode="auto">
          <a:xfrm>
            <a:off x="4448136" y="1212850"/>
            <a:ext cx="3483328" cy="539652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sz="1600" dirty="0">
              <a:solidFill>
                <a:schemeClr val="tx1"/>
              </a:solidFill>
            </a:endParaRPr>
          </a:p>
          <a:p>
            <a:r>
              <a:rPr lang="en-US" sz="1600" dirty="0">
                <a:solidFill>
                  <a:schemeClr val="bg1"/>
                </a:solidFill>
              </a:rPr>
              <a:t>Deploy a VM on an Azure / On-Premise cloud and enable monitoring for the VM.</a:t>
            </a:r>
          </a:p>
          <a:p>
            <a:endParaRPr lang="en-US" sz="1600" dirty="0">
              <a:solidFill>
                <a:schemeClr val="bg1"/>
              </a:solidFill>
            </a:endParaRPr>
          </a:p>
          <a:p>
            <a:r>
              <a:rPr lang="en-US" sz="1600" dirty="0">
                <a:solidFill>
                  <a:schemeClr val="bg1"/>
                </a:solidFill>
              </a:rPr>
              <a:t>Deploy a new service to Azure and configure the end points for CPU and Memory alerts.</a:t>
            </a:r>
          </a:p>
          <a:p>
            <a:endParaRPr lang="en-US" sz="1600" dirty="0">
              <a:solidFill>
                <a:schemeClr val="bg1"/>
              </a:solidFill>
            </a:endParaRPr>
          </a:p>
          <a:p>
            <a:r>
              <a:rPr lang="en-US" sz="1600" dirty="0">
                <a:solidFill>
                  <a:schemeClr val="bg1"/>
                </a:solidFill>
              </a:rPr>
              <a:t>Deploy application from </a:t>
            </a:r>
            <a:r>
              <a:rPr lang="en-US" sz="1600" dirty="0" err="1">
                <a:solidFill>
                  <a:schemeClr val="bg1"/>
                </a:solidFill>
              </a:rPr>
              <a:t>Git</a:t>
            </a:r>
            <a:r>
              <a:rPr lang="en-US" sz="1600" dirty="0">
                <a:solidFill>
                  <a:schemeClr val="bg1"/>
                </a:solidFill>
              </a:rPr>
              <a:t>, run validation tests, and swap to production if tests pass.</a:t>
            </a:r>
          </a:p>
          <a:p>
            <a:endParaRPr lang="en-US" sz="1600" dirty="0">
              <a:solidFill>
                <a:schemeClr val="bg1"/>
              </a:solidFill>
            </a:endParaRPr>
          </a:p>
          <a:p>
            <a:r>
              <a:rPr lang="en-US" sz="1600" dirty="0">
                <a:solidFill>
                  <a:schemeClr val="bg1"/>
                </a:solidFill>
              </a:rPr>
              <a:t>Monitor SharePoint online for an approval to update a service and update the service once approved.</a:t>
            </a:r>
            <a:endParaRPr lang="en-US" dirty="0">
              <a:solidFill>
                <a:schemeClr val="bg1"/>
              </a:solidFill>
            </a:endParaRPr>
          </a:p>
        </p:txBody>
      </p:sp>
      <p:sp>
        <p:nvSpPr>
          <p:cNvPr id="7" name="Rectangle 6"/>
          <p:cNvSpPr/>
          <p:nvPr/>
        </p:nvSpPr>
        <p:spPr bwMode="auto">
          <a:xfrm>
            <a:off x="8089317" y="1212849"/>
            <a:ext cx="3483328" cy="53965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endParaRPr lang="en-US" dirty="0">
              <a:solidFill>
                <a:schemeClr val="tx1"/>
              </a:solidFill>
            </a:endParaRPr>
          </a:p>
          <a:p>
            <a:endParaRPr lang="en-US"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r>
              <a:rPr lang="en-US" sz="1600" dirty="0">
                <a:solidFill>
                  <a:schemeClr val="bg1"/>
                </a:solidFill>
              </a:rPr>
              <a:t>Alert on a VM then turn on tracing, collect logs, upload to Azure Storage and make available in Visual Studio for troubleshooting.</a:t>
            </a:r>
          </a:p>
          <a:p>
            <a:endParaRPr lang="en-US" sz="1600" dirty="0">
              <a:solidFill>
                <a:schemeClr val="bg1"/>
              </a:solidFill>
            </a:endParaRPr>
          </a:p>
          <a:p>
            <a:endParaRPr lang="en-US" sz="1600" dirty="0">
              <a:solidFill>
                <a:schemeClr val="bg1"/>
              </a:solidFill>
            </a:endParaRPr>
          </a:p>
          <a:p>
            <a:r>
              <a:rPr lang="en-US" sz="1600" dirty="0">
                <a:solidFill>
                  <a:schemeClr val="bg1"/>
                </a:solidFill>
              </a:rPr>
              <a:t>Monitor for when a new service gets created, and configure it for the right tracing / backup policy. </a:t>
            </a:r>
          </a:p>
          <a:p>
            <a:endParaRPr lang="en-US" sz="1600" dirty="0">
              <a:solidFill>
                <a:schemeClr val="bg1"/>
              </a:solidFill>
            </a:endParaRPr>
          </a:p>
          <a:p>
            <a:endParaRPr lang="en-US" sz="1600" dirty="0">
              <a:solidFill>
                <a:schemeClr val="bg1"/>
              </a:solidFill>
            </a:endParaRPr>
          </a:p>
          <a:p>
            <a:r>
              <a:rPr lang="en-US" sz="1600" dirty="0">
                <a:solidFill>
                  <a:schemeClr val="bg1"/>
                </a:solidFill>
              </a:rPr>
              <a:t>Notify users of a subscription who have underutilized VMs and perform remediation.</a:t>
            </a:r>
          </a:p>
        </p:txBody>
      </p:sp>
      <p:sp>
        <p:nvSpPr>
          <p:cNvPr id="8" name="Rectangle 7"/>
          <p:cNvSpPr/>
          <p:nvPr/>
        </p:nvSpPr>
        <p:spPr bwMode="auto">
          <a:xfrm>
            <a:off x="798732" y="1212849"/>
            <a:ext cx="3483329" cy="1188708"/>
          </a:xfrm>
          <a:prstGeom prst="rect">
            <a:avLst/>
          </a:prstGeom>
          <a:solidFill>
            <a:schemeClr val="tx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Patch / Update / Backup Orchestration</a:t>
            </a:r>
          </a:p>
        </p:txBody>
      </p:sp>
      <p:sp>
        <p:nvSpPr>
          <p:cNvPr id="9" name="Rectangle 8"/>
          <p:cNvSpPr/>
          <p:nvPr/>
        </p:nvSpPr>
        <p:spPr bwMode="auto">
          <a:xfrm>
            <a:off x="4456293" y="1212850"/>
            <a:ext cx="3483329" cy="1188707"/>
          </a:xfrm>
          <a:prstGeom prst="rect">
            <a:avLst/>
          </a:prstGeom>
          <a:solidFill>
            <a:schemeClr val="tx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r>
              <a:rPr lang="en-US" sz="2400" dirty="0">
                <a:solidFill>
                  <a:schemeClr val="bg1"/>
                </a:solidFill>
              </a:rPr>
              <a:t>Change Control &amp; Provisioning</a:t>
            </a:r>
          </a:p>
        </p:txBody>
      </p:sp>
      <p:sp>
        <p:nvSpPr>
          <p:cNvPr id="10" name="Rectangle 9"/>
          <p:cNvSpPr/>
          <p:nvPr/>
        </p:nvSpPr>
        <p:spPr bwMode="auto">
          <a:xfrm>
            <a:off x="8097049" y="1212849"/>
            <a:ext cx="3483329" cy="1188708"/>
          </a:xfrm>
          <a:prstGeom prst="rect">
            <a:avLst/>
          </a:prstGeom>
          <a:solidFill>
            <a:schemeClr val="tx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Monitoring &amp; Remediation</a:t>
            </a:r>
          </a:p>
        </p:txBody>
      </p:sp>
    </p:spTree>
    <p:extLst>
      <p:ext uri="{BB962C8B-B14F-4D97-AF65-F5344CB8AC3E}">
        <p14:creationId xmlns:p14="http://schemas.microsoft.com/office/powerpoint/2010/main" val="701527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0-#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0-#ppt_w/2"/>
                                          </p:val>
                                        </p:tav>
                                        <p:tav tm="100000">
                                          <p:val>
                                            <p:strVal val="#ppt_x"/>
                                          </p:val>
                                        </p:tav>
                                      </p:tavLst>
                                    </p:anim>
                                    <p:anim calcmode="lin" valueType="num">
                                      <p:cBhvr additive="base">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think you will do a task twice – automate it!</a:t>
            </a:r>
          </a:p>
        </p:txBody>
      </p:sp>
    </p:spTree>
    <p:extLst>
      <p:ext uri="{BB962C8B-B14F-4D97-AF65-F5344CB8AC3E}">
        <p14:creationId xmlns:p14="http://schemas.microsoft.com/office/powerpoint/2010/main" val="27281927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5EE808F2-5833-4764-977F-39BB7AC5FE1D}"/>
              </a:ext>
            </a:extLst>
          </p:cNvPr>
          <p:cNvSpPr/>
          <p:nvPr/>
        </p:nvSpPr>
        <p:spPr bwMode="auto">
          <a:xfrm>
            <a:off x="503237" y="449262"/>
            <a:ext cx="4343400" cy="2819400"/>
          </a:xfrm>
          <a:prstGeom prst="rect">
            <a:avLst/>
          </a:prstGeom>
          <a:solidFill>
            <a:srgbClr val="D83B01"/>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a:solidFill>
                <a:schemeClr val="tx1"/>
              </a:solidFill>
              <a:ea typeface="Segoe UI" pitchFamily="34" charset="0"/>
              <a:cs typeface="Segoe UI" pitchFamily="34" charset="0"/>
            </a:endParaRPr>
          </a:p>
          <a:p>
            <a:pPr algn="ctr" defTabSz="932472" fontAlgn="base">
              <a:lnSpc>
                <a:spcPct val="90000"/>
              </a:lnSpc>
              <a:spcBef>
                <a:spcPct val="0"/>
              </a:spcBef>
              <a:spcAft>
                <a:spcPct val="0"/>
              </a:spcAft>
            </a:pPr>
            <a:endParaRPr lang="en-US" sz="2000" dirty="0">
              <a:solidFill>
                <a:schemeClr val="tx1"/>
              </a:solidFill>
              <a:ea typeface="Segoe UI" pitchFamily="34" charset="0"/>
              <a:cs typeface="Segoe UI" pitchFamily="34" charset="0"/>
            </a:endParaRPr>
          </a:p>
          <a:p>
            <a:pPr algn="ctr" defTabSz="932472" fontAlgn="base">
              <a:lnSpc>
                <a:spcPct val="90000"/>
              </a:lnSpc>
              <a:spcBef>
                <a:spcPct val="0"/>
              </a:spcBef>
              <a:spcAft>
                <a:spcPct val="0"/>
              </a:spcAft>
            </a:pPr>
            <a:endParaRPr lang="en-US" sz="2000" dirty="0">
              <a:solidFill>
                <a:schemeClr val="tx1"/>
              </a:solidFill>
              <a:ea typeface="Segoe UI" pitchFamily="34" charset="0"/>
              <a:cs typeface="Segoe UI" pitchFamily="34" charset="0"/>
            </a:endParaRPr>
          </a:p>
          <a:p>
            <a:pPr algn="ctr" defTabSz="932472" fontAlgn="base">
              <a:lnSpc>
                <a:spcPct val="90000"/>
              </a:lnSpc>
              <a:spcBef>
                <a:spcPct val="0"/>
              </a:spcBef>
              <a:spcAft>
                <a:spcPct val="0"/>
              </a:spcAft>
            </a:pPr>
            <a:endParaRPr lang="en-US" sz="2000" dirty="0">
              <a:solidFill>
                <a:schemeClr val="tx1"/>
              </a:solidFill>
              <a:ea typeface="Segoe UI" pitchFamily="34" charset="0"/>
              <a:cs typeface="Segoe UI" pitchFamily="34" charset="0"/>
            </a:endParaRPr>
          </a:p>
        </p:txBody>
      </p:sp>
      <p:sp>
        <p:nvSpPr>
          <p:cNvPr id="9" name="Rectangle 8">
            <a:extLst>
              <a:ext uri="{FF2B5EF4-FFF2-40B4-BE49-F238E27FC236}">
                <a16:creationId xmlns="" xmlns:a16="http://schemas.microsoft.com/office/drawing/2014/main" id="{78159D9B-5C17-4870-AD93-5AE673498D74}"/>
              </a:ext>
            </a:extLst>
          </p:cNvPr>
          <p:cNvSpPr/>
          <p:nvPr/>
        </p:nvSpPr>
        <p:spPr bwMode="auto">
          <a:xfrm>
            <a:off x="7285037" y="449262"/>
            <a:ext cx="4419600" cy="2819400"/>
          </a:xfrm>
          <a:prstGeom prst="rect">
            <a:avLst/>
          </a:prstGeom>
          <a:solidFill>
            <a:srgbClr val="005C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0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Flowchart: Extract 10">
            <a:extLst>
              <a:ext uri="{FF2B5EF4-FFF2-40B4-BE49-F238E27FC236}">
                <a16:creationId xmlns="" xmlns:a16="http://schemas.microsoft.com/office/drawing/2014/main" id="{D1E92E11-D306-4881-80C7-0EEE039E7C65}"/>
              </a:ext>
            </a:extLst>
          </p:cNvPr>
          <p:cNvSpPr/>
          <p:nvPr/>
        </p:nvSpPr>
        <p:spPr bwMode="auto">
          <a:xfrm rot="5400000">
            <a:off x="3959742" y="1336160"/>
            <a:ext cx="2840590" cy="1066800"/>
          </a:xfrm>
          <a:prstGeom prst="flowChartExtract">
            <a:avLst/>
          </a:prstGeom>
          <a:solidFill>
            <a:srgbClr val="D83B01"/>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Flowchart: Extract 13">
            <a:extLst>
              <a:ext uri="{FF2B5EF4-FFF2-40B4-BE49-F238E27FC236}">
                <a16:creationId xmlns="" xmlns:a16="http://schemas.microsoft.com/office/drawing/2014/main" id="{DB0628DB-72FB-436F-B070-F473CDD92E8F}"/>
              </a:ext>
            </a:extLst>
          </p:cNvPr>
          <p:cNvSpPr/>
          <p:nvPr/>
        </p:nvSpPr>
        <p:spPr bwMode="auto">
          <a:xfrm rot="16200000">
            <a:off x="5342355" y="1336157"/>
            <a:ext cx="2840590" cy="1066800"/>
          </a:xfrm>
          <a:prstGeom prst="flowChartExtract">
            <a:avLst/>
          </a:prstGeom>
          <a:solidFill>
            <a:srgbClr val="005C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Rounded Corners 14">
            <a:extLst>
              <a:ext uri="{FF2B5EF4-FFF2-40B4-BE49-F238E27FC236}">
                <a16:creationId xmlns="" xmlns:a16="http://schemas.microsoft.com/office/drawing/2014/main" id="{90C26047-937B-49A0-919E-CD767441800E}"/>
              </a:ext>
            </a:extLst>
          </p:cNvPr>
          <p:cNvSpPr/>
          <p:nvPr/>
        </p:nvSpPr>
        <p:spPr bwMode="auto">
          <a:xfrm>
            <a:off x="2103437" y="3954462"/>
            <a:ext cx="7696200" cy="7620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Modern Business Application Dev Platform</a:t>
            </a:r>
          </a:p>
        </p:txBody>
      </p:sp>
      <p:sp>
        <p:nvSpPr>
          <p:cNvPr id="16" name="Rectangle: Rounded Corners 15">
            <a:extLst>
              <a:ext uri="{FF2B5EF4-FFF2-40B4-BE49-F238E27FC236}">
                <a16:creationId xmlns="" xmlns:a16="http://schemas.microsoft.com/office/drawing/2014/main" id="{A18D4219-5E5C-4E1A-A17B-B4148FD586A4}"/>
              </a:ext>
            </a:extLst>
          </p:cNvPr>
          <p:cNvSpPr/>
          <p:nvPr/>
        </p:nvSpPr>
        <p:spPr bwMode="auto">
          <a:xfrm>
            <a:off x="2103437" y="5059362"/>
            <a:ext cx="7696200" cy="762000"/>
          </a:xfrm>
          <a:prstGeom prst="roundRect">
            <a:avLst/>
          </a:prstGeom>
          <a:solidFill>
            <a:srgbClr val="005C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Better Integration with one cloud provider</a:t>
            </a: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Rounded Corners 16">
            <a:extLst>
              <a:ext uri="{FF2B5EF4-FFF2-40B4-BE49-F238E27FC236}">
                <a16:creationId xmlns="" xmlns:a16="http://schemas.microsoft.com/office/drawing/2014/main" id="{6BA73D7B-D74D-4C73-84AC-9595FE41D84F}"/>
              </a:ext>
            </a:extLst>
          </p:cNvPr>
          <p:cNvSpPr/>
          <p:nvPr/>
        </p:nvSpPr>
        <p:spPr bwMode="auto">
          <a:xfrm>
            <a:off x="2087473" y="6164262"/>
            <a:ext cx="7696200" cy="7620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Higher Developer Productivity </a:t>
            </a: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Freeform 229">
            <a:extLst>
              <a:ext uri="{FF2B5EF4-FFF2-40B4-BE49-F238E27FC236}">
                <a16:creationId xmlns="" xmlns:a16="http://schemas.microsoft.com/office/drawing/2014/main" id="{E97593D2-3568-40C4-BA3D-D59879E2EE03}"/>
              </a:ext>
            </a:extLst>
          </p:cNvPr>
          <p:cNvSpPr>
            <a:spLocks noEditPoints="1"/>
          </p:cNvSpPr>
          <p:nvPr/>
        </p:nvSpPr>
        <p:spPr bwMode="auto">
          <a:xfrm>
            <a:off x="8549615" y="6241456"/>
            <a:ext cx="342507" cy="456610"/>
          </a:xfrm>
          <a:custGeom>
            <a:avLst/>
            <a:gdLst>
              <a:gd name="T0" fmla="*/ 0 w 462"/>
              <a:gd name="T1" fmla="*/ 92 h 616"/>
              <a:gd name="T2" fmla="*/ 231 w 462"/>
              <a:gd name="T3" fmla="*/ 616 h 616"/>
              <a:gd name="T4" fmla="*/ 462 w 462"/>
              <a:gd name="T5" fmla="*/ 94 h 616"/>
              <a:gd name="T6" fmla="*/ 162 w 462"/>
              <a:gd name="T7" fmla="*/ 362 h 616"/>
              <a:gd name="T8" fmla="*/ 152 w 462"/>
              <a:gd name="T9" fmla="*/ 380 h 616"/>
              <a:gd name="T10" fmla="*/ 128 w 462"/>
              <a:gd name="T11" fmla="*/ 391 h 616"/>
              <a:gd name="T12" fmla="*/ 98 w 462"/>
              <a:gd name="T13" fmla="*/ 393 h 616"/>
              <a:gd name="T14" fmla="*/ 80 w 462"/>
              <a:gd name="T15" fmla="*/ 389 h 616"/>
              <a:gd name="T16" fmla="*/ 74 w 462"/>
              <a:gd name="T17" fmla="*/ 353 h 616"/>
              <a:gd name="T18" fmla="*/ 89 w 462"/>
              <a:gd name="T19" fmla="*/ 361 h 616"/>
              <a:gd name="T20" fmla="*/ 108 w 462"/>
              <a:gd name="T21" fmla="*/ 366 h 616"/>
              <a:gd name="T22" fmla="*/ 119 w 462"/>
              <a:gd name="T23" fmla="*/ 363 h 616"/>
              <a:gd name="T24" fmla="*/ 121 w 462"/>
              <a:gd name="T25" fmla="*/ 357 h 616"/>
              <a:gd name="T26" fmla="*/ 116 w 462"/>
              <a:gd name="T27" fmla="*/ 348 h 616"/>
              <a:gd name="T28" fmla="*/ 102 w 462"/>
              <a:gd name="T29" fmla="*/ 342 h 616"/>
              <a:gd name="T30" fmla="*/ 79 w 462"/>
              <a:gd name="T31" fmla="*/ 326 h 616"/>
              <a:gd name="T32" fmla="*/ 72 w 462"/>
              <a:gd name="T33" fmla="*/ 305 h 616"/>
              <a:gd name="T34" fmla="*/ 86 w 462"/>
              <a:gd name="T35" fmla="*/ 276 h 616"/>
              <a:gd name="T36" fmla="*/ 122 w 462"/>
              <a:gd name="T37" fmla="*/ 265 h 616"/>
              <a:gd name="T38" fmla="*/ 143 w 462"/>
              <a:gd name="T39" fmla="*/ 267 h 616"/>
              <a:gd name="T40" fmla="*/ 156 w 462"/>
              <a:gd name="T41" fmla="*/ 270 h 616"/>
              <a:gd name="T42" fmla="*/ 150 w 462"/>
              <a:gd name="T43" fmla="*/ 299 h 616"/>
              <a:gd name="T44" fmla="*/ 135 w 462"/>
              <a:gd name="T45" fmla="*/ 294 h 616"/>
              <a:gd name="T46" fmla="*/ 116 w 462"/>
              <a:gd name="T47" fmla="*/ 295 h 616"/>
              <a:gd name="T48" fmla="*/ 113 w 462"/>
              <a:gd name="T49" fmla="*/ 305 h 616"/>
              <a:gd name="T50" fmla="*/ 120 w 462"/>
              <a:gd name="T51" fmla="*/ 311 h 616"/>
              <a:gd name="T52" fmla="*/ 142 w 462"/>
              <a:gd name="T53" fmla="*/ 321 h 616"/>
              <a:gd name="T54" fmla="*/ 160 w 462"/>
              <a:gd name="T55" fmla="*/ 340 h 616"/>
              <a:gd name="T56" fmla="*/ 162 w 462"/>
              <a:gd name="T57" fmla="*/ 362 h 616"/>
              <a:gd name="T58" fmla="*/ 229 w 462"/>
              <a:gd name="T59" fmla="*/ 393 h 616"/>
              <a:gd name="T60" fmla="*/ 188 w 462"/>
              <a:gd name="T61" fmla="*/ 375 h 616"/>
              <a:gd name="T62" fmla="*/ 171 w 462"/>
              <a:gd name="T63" fmla="*/ 331 h 616"/>
              <a:gd name="T64" fmla="*/ 189 w 462"/>
              <a:gd name="T65" fmla="*/ 284 h 616"/>
              <a:gd name="T66" fmla="*/ 235 w 462"/>
              <a:gd name="T67" fmla="*/ 265 h 616"/>
              <a:gd name="T68" fmla="*/ 278 w 462"/>
              <a:gd name="T69" fmla="*/ 282 h 616"/>
              <a:gd name="T70" fmla="*/ 296 w 462"/>
              <a:gd name="T71" fmla="*/ 329 h 616"/>
              <a:gd name="T72" fmla="*/ 286 w 462"/>
              <a:gd name="T73" fmla="*/ 365 h 616"/>
              <a:gd name="T74" fmla="*/ 261 w 462"/>
              <a:gd name="T75" fmla="*/ 387 h 616"/>
              <a:gd name="T76" fmla="*/ 256 w 462"/>
              <a:gd name="T77" fmla="*/ 423 h 616"/>
              <a:gd name="T78" fmla="*/ 393 w 462"/>
              <a:gd name="T79" fmla="*/ 391 h 616"/>
              <a:gd name="T80" fmla="*/ 313 w 462"/>
              <a:gd name="T81" fmla="*/ 267 h 616"/>
              <a:gd name="T82" fmla="*/ 351 w 462"/>
              <a:gd name="T83" fmla="*/ 362 h 616"/>
              <a:gd name="T84" fmla="*/ 393 w 462"/>
              <a:gd name="T85" fmla="*/ 391 h 616"/>
              <a:gd name="T86" fmla="*/ 231 w 462"/>
              <a:gd name="T87" fmla="*/ 134 h 616"/>
              <a:gd name="T88" fmla="*/ 231 w 462"/>
              <a:gd name="T89" fmla="*/ 34 h 616"/>
              <a:gd name="T90" fmla="*/ 231 w 462"/>
              <a:gd name="T91" fmla="*/ 13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2" h="616">
                <a:moveTo>
                  <a:pt x="231" y="0"/>
                </a:moveTo>
                <a:cubicBezTo>
                  <a:pt x="104" y="0"/>
                  <a:pt x="0" y="44"/>
                  <a:pt x="0" y="92"/>
                </a:cubicBezTo>
                <a:lnTo>
                  <a:pt x="0" y="523"/>
                </a:lnTo>
                <a:cubicBezTo>
                  <a:pt x="0" y="571"/>
                  <a:pt x="104" y="616"/>
                  <a:pt x="231" y="616"/>
                </a:cubicBezTo>
                <a:cubicBezTo>
                  <a:pt x="359" y="616"/>
                  <a:pt x="462" y="573"/>
                  <a:pt x="462" y="526"/>
                </a:cubicBezTo>
                <a:lnTo>
                  <a:pt x="462" y="94"/>
                </a:lnTo>
                <a:cubicBezTo>
                  <a:pt x="462" y="46"/>
                  <a:pt x="359" y="0"/>
                  <a:pt x="231" y="0"/>
                </a:cubicBezTo>
                <a:close/>
                <a:moveTo>
                  <a:pt x="162" y="362"/>
                </a:moveTo>
                <a:cubicBezTo>
                  <a:pt x="161" y="366"/>
                  <a:pt x="160" y="369"/>
                  <a:pt x="159" y="371"/>
                </a:cubicBezTo>
                <a:cubicBezTo>
                  <a:pt x="157" y="374"/>
                  <a:pt x="155" y="377"/>
                  <a:pt x="152" y="380"/>
                </a:cubicBezTo>
                <a:cubicBezTo>
                  <a:pt x="150" y="382"/>
                  <a:pt x="146" y="385"/>
                  <a:pt x="142" y="387"/>
                </a:cubicBezTo>
                <a:cubicBezTo>
                  <a:pt x="138" y="389"/>
                  <a:pt x="134" y="390"/>
                  <a:pt x="128" y="391"/>
                </a:cubicBezTo>
                <a:cubicBezTo>
                  <a:pt x="123" y="393"/>
                  <a:pt x="116" y="393"/>
                  <a:pt x="109" y="393"/>
                </a:cubicBezTo>
                <a:cubicBezTo>
                  <a:pt x="105" y="393"/>
                  <a:pt x="102" y="393"/>
                  <a:pt x="98" y="393"/>
                </a:cubicBezTo>
                <a:cubicBezTo>
                  <a:pt x="95" y="392"/>
                  <a:pt x="91" y="392"/>
                  <a:pt x="88" y="391"/>
                </a:cubicBezTo>
                <a:cubicBezTo>
                  <a:pt x="85" y="391"/>
                  <a:pt x="82" y="390"/>
                  <a:pt x="80" y="389"/>
                </a:cubicBezTo>
                <a:cubicBezTo>
                  <a:pt x="77" y="388"/>
                  <a:pt x="75" y="387"/>
                  <a:pt x="74" y="387"/>
                </a:cubicBezTo>
                <a:lnTo>
                  <a:pt x="74" y="353"/>
                </a:lnTo>
                <a:cubicBezTo>
                  <a:pt x="76" y="354"/>
                  <a:pt x="78" y="356"/>
                  <a:pt x="81" y="357"/>
                </a:cubicBezTo>
                <a:cubicBezTo>
                  <a:pt x="83" y="359"/>
                  <a:pt x="86" y="360"/>
                  <a:pt x="89" y="361"/>
                </a:cubicBezTo>
                <a:cubicBezTo>
                  <a:pt x="92" y="363"/>
                  <a:pt x="95" y="364"/>
                  <a:pt x="99" y="364"/>
                </a:cubicBezTo>
                <a:cubicBezTo>
                  <a:pt x="102" y="365"/>
                  <a:pt x="105" y="366"/>
                  <a:pt x="108" y="366"/>
                </a:cubicBezTo>
                <a:cubicBezTo>
                  <a:pt x="111" y="366"/>
                  <a:pt x="113" y="365"/>
                  <a:pt x="115" y="365"/>
                </a:cubicBezTo>
                <a:cubicBezTo>
                  <a:pt x="116" y="364"/>
                  <a:pt x="118" y="364"/>
                  <a:pt x="119" y="363"/>
                </a:cubicBezTo>
                <a:cubicBezTo>
                  <a:pt x="119" y="362"/>
                  <a:pt x="120" y="361"/>
                  <a:pt x="121" y="360"/>
                </a:cubicBezTo>
                <a:cubicBezTo>
                  <a:pt x="121" y="359"/>
                  <a:pt x="121" y="358"/>
                  <a:pt x="121" y="357"/>
                </a:cubicBezTo>
                <a:cubicBezTo>
                  <a:pt x="121" y="355"/>
                  <a:pt x="121" y="353"/>
                  <a:pt x="120" y="352"/>
                </a:cubicBezTo>
                <a:cubicBezTo>
                  <a:pt x="119" y="351"/>
                  <a:pt x="117" y="349"/>
                  <a:pt x="116" y="348"/>
                </a:cubicBezTo>
                <a:cubicBezTo>
                  <a:pt x="114" y="347"/>
                  <a:pt x="112" y="346"/>
                  <a:pt x="110" y="345"/>
                </a:cubicBezTo>
                <a:cubicBezTo>
                  <a:pt x="107" y="344"/>
                  <a:pt x="104" y="343"/>
                  <a:pt x="102" y="342"/>
                </a:cubicBezTo>
                <a:cubicBezTo>
                  <a:pt x="96" y="340"/>
                  <a:pt x="92" y="337"/>
                  <a:pt x="88" y="335"/>
                </a:cubicBezTo>
                <a:cubicBezTo>
                  <a:pt x="84" y="332"/>
                  <a:pt x="81" y="329"/>
                  <a:pt x="79" y="326"/>
                </a:cubicBezTo>
                <a:cubicBezTo>
                  <a:pt x="76" y="323"/>
                  <a:pt x="74" y="319"/>
                  <a:pt x="73" y="316"/>
                </a:cubicBezTo>
                <a:cubicBezTo>
                  <a:pt x="72" y="312"/>
                  <a:pt x="72" y="309"/>
                  <a:pt x="72" y="305"/>
                </a:cubicBezTo>
                <a:cubicBezTo>
                  <a:pt x="72" y="299"/>
                  <a:pt x="73" y="293"/>
                  <a:pt x="75" y="288"/>
                </a:cubicBezTo>
                <a:cubicBezTo>
                  <a:pt x="78" y="283"/>
                  <a:pt x="81" y="279"/>
                  <a:pt x="86" y="276"/>
                </a:cubicBezTo>
                <a:cubicBezTo>
                  <a:pt x="90" y="272"/>
                  <a:pt x="95" y="270"/>
                  <a:pt x="101" y="268"/>
                </a:cubicBezTo>
                <a:cubicBezTo>
                  <a:pt x="108" y="266"/>
                  <a:pt x="114" y="265"/>
                  <a:pt x="122" y="265"/>
                </a:cubicBezTo>
                <a:cubicBezTo>
                  <a:pt x="126" y="265"/>
                  <a:pt x="130" y="265"/>
                  <a:pt x="134" y="266"/>
                </a:cubicBezTo>
                <a:cubicBezTo>
                  <a:pt x="137" y="266"/>
                  <a:pt x="140" y="266"/>
                  <a:pt x="143" y="267"/>
                </a:cubicBezTo>
                <a:cubicBezTo>
                  <a:pt x="146" y="267"/>
                  <a:pt x="148" y="268"/>
                  <a:pt x="150" y="268"/>
                </a:cubicBezTo>
                <a:cubicBezTo>
                  <a:pt x="153" y="269"/>
                  <a:pt x="155" y="269"/>
                  <a:pt x="156" y="270"/>
                </a:cubicBezTo>
                <a:lnTo>
                  <a:pt x="156" y="302"/>
                </a:lnTo>
                <a:cubicBezTo>
                  <a:pt x="154" y="301"/>
                  <a:pt x="153" y="299"/>
                  <a:pt x="150" y="299"/>
                </a:cubicBezTo>
                <a:cubicBezTo>
                  <a:pt x="148" y="297"/>
                  <a:pt x="146" y="297"/>
                  <a:pt x="143" y="296"/>
                </a:cubicBezTo>
                <a:cubicBezTo>
                  <a:pt x="140" y="295"/>
                  <a:pt x="138" y="294"/>
                  <a:pt x="135" y="294"/>
                </a:cubicBezTo>
                <a:cubicBezTo>
                  <a:pt x="132" y="293"/>
                  <a:pt x="129" y="293"/>
                  <a:pt x="126" y="293"/>
                </a:cubicBezTo>
                <a:cubicBezTo>
                  <a:pt x="121" y="293"/>
                  <a:pt x="118" y="294"/>
                  <a:pt x="116" y="295"/>
                </a:cubicBezTo>
                <a:cubicBezTo>
                  <a:pt x="113" y="297"/>
                  <a:pt x="112" y="299"/>
                  <a:pt x="112" y="302"/>
                </a:cubicBezTo>
                <a:cubicBezTo>
                  <a:pt x="112" y="303"/>
                  <a:pt x="112" y="304"/>
                  <a:pt x="113" y="305"/>
                </a:cubicBezTo>
                <a:cubicBezTo>
                  <a:pt x="113" y="307"/>
                  <a:pt x="114" y="307"/>
                  <a:pt x="115" y="308"/>
                </a:cubicBezTo>
                <a:cubicBezTo>
                  <a:pt x="116" y="309"/>
                  <a:pt x="118" y="310"/>
                  <a:pt x="120" y="311"/>
                </a:cubicBezTo>
                <a:cubicBezTo>
                  <a:pt x="122" y="312"/>
                  <a:pt x="125" y="314"/>
                  <a:pt x="128" y="315"/>
                </a:cubicBezTo>
                <a:cubicBezTo>
                  <a:pt x="133" y="317"/>
                  <a:pt x="137" y="319"/>
                  <a:pt x="142" y="321"/>
                </a:cubicBezTo>
                <a:cubicBezTo>
                  <a:pt x="146" y="324"/>
                  <a:pt x="150" y="327"/>
                  <a:pt x="153" y="330"/>
                </a:cubicBezTo>
                <a:cubicBezTo>
                  <a:pt x="156" y="333"/>
                  <a:pt x="158" y="336"/>
                  <a:pt x="160" y="340"/>
                </a:cubicBezTo>
                <a:cubicBezTo>
                  <a:pt x="162" y="344"/>
                  <a:pt x="163" y="349"/>
                  <a:pt x="163" y="354"/>
                </a:cubicBezTo>
                <a:cubicBezTo>
                  <a:pt x="163" y="356"/>
                  <a:pt x="163" y="359"/>
                  <a:pt x="162" y="362"/>
                </a:cubicBezTo>
                <a:close/>
                <a:moveTo>
                  <a:pt x="256" y="423"/>
                </a:moveTo>
                <a:lnTo>
                  <a:pt x="229" y="393"/>
                </a:lnTo>
                <a:cubicBezTo>
                  <a:pt x="221" y="393"/>
                  <a:pt x="213" y="391"/>
                  <a:pt x="206" y="388"/>
                </a:cubicBezTo>
                <a:cubicBezTo>
                  <a:pt x="199" y="385"/>
                  <a:pt x="193" y="381"/>
                  <a:pt x="188" y="375"/>
                </a:cubicBezTo>
                <a:cubicBezTo>
                  <a:pt x="183" y="370"/>
                  <a:pt x="179" y="364"/>
                  <a:pt x="176" y="356"/>
                </a:cubicBezTo>
                <a:cubicBezTo>
                  <a:pt x="173" y="349"/>
                  <a:pt x="171" y="340"/>
                  <a:pt x="171" y="331"/>
                </a:cubicBezTo>
                <a:cubicBezTo>
                  <a:pt x="171" y="321"/>
                  <a:pt x="173" y="312"/>
                  <a:pt x="176" y="304"/>
                </a:cubicBezTo>
                <a:cubicBezTo>
                  <a:pt x="179" y="296"/>
                  <a:pt x="183" y="289"/>
                  <a:pt x="189" y="284"/>
                </a:cubicBezTo>
                <a:cubicBezTo>
                  <a:pt x="194" y="278"/>
                  <a:pt x="201" y="273"/>
                  <a:pt x="209" y="270"/>
                </a:cubicBezTo>
                <a:cubicBezTo>
                  <a:pt x="217" y="267"/>
                  <a:pt x="225" y="265"/>
                  <a:pt x="235" y="265"/>
                </a:cubicBezTo>
                <a:cubicBezTo>
                  <a:pt x="243" y="265"/>
                  <a:pt x="252" y="267"/>
                  <a:pt x="259" y="270"/>
                </a:cubicBezTo>
                <a:cubicBezTo>
                  <a:pt x="267" y="273"/>
                  <a:pt x="273" y="277"/>
                  <a:pt x="278" y="282"/>
                </a:cubicBezTo>
                <a:cubicBezTo>
                  <a:pt x="284" y="288"/>
                  <a:pt x="288" y="294"/>
                  <a:pt x="291" y="302"/>
                </a:cubicBezTo>
                <a:cubicBezTo>
                  <a:pt x="294" y="310"/>
                  <a:pt x="296" y="319"/>
                  <a:pt x="296" y="329"/>
                </a:cubicBezTo>
                <a:cubicBezTo>
                  <a:pt x="296" y="336"/>
                  <a:pt x="295" y="343"/>
                  <a:pt x="293" y="349"/>
                </a:cubicBezTo>
                <a:cubicBezTo>
                  <a:pt x="291" y="355"/>
                  <a:pt x="289" y="360"/>
                  <a:pt x="286" y="365"/>
                </a:cubicBezTo>
                <a:cubicBezTo>
                  <a:pt x="283" y="370"/>
                  <a:pt x="279" y="374"/>
                  <a:pt x="275" y="378"/>
                </a:cubicBezTo>
                <a:cubicBezTo>
                  <a:pt x="271" y="382"/>
                  <a:pt x="266" y="385"/>
                  <a:pt x="261" y="387"/>
                </a:cubicBezTo>
                <a:lnTo>
                  <a:pt x="303" y="423"/>
                </a:lnTo>
                <a:lnTo>
                  <a:pt x="256" y="423"/>
                </a:lnTo>
                <a:lnTo>
                  <a:pt x="256" y="423"/>
                </a:lnTo>
                <a:close/>
                <a:moveTo>
                  <a:pt x="393" y="391"/>
                </a:moveTo>
                <a:lnTo>
                  <a:pt x="313" y="391"/>
                </a:lnTo>
                <a:lnTo>
                  <a:pt x="313" y="267"/>
                </a:lnTo>
                <a:lnTo>
                  <a:pt x="351" y="267"/>
                </a:lnTo>
                <a:lnTo>
                  <a:pt x="351" y="362"/>
                </a:lnTo>
                <a:lnTo>
                  <a:pt x="393" y="362"/>
                </a:lnTo>
                <a:lnTo>
                  <a:pt x="393" y="391"/>
                </a:lnTo>
                <a:lnTo>
                  <a:pt x="393" y="391"/>
                </a:lnTo>
                <a:close/>
                <a:moveTo>
                  <a:pt x="231" y="134"/>
                </a:moveTo>
                <a:cubicBezTo>
                  <a:pt x="140" y="134"/>
                  <a:pt x="67" y="112"/>
                  <a:pt x="67" y="84"/>
                </a:cubicBezTo>
                <a:cubicBezTo>
                  <a:pt x="67" y="56"/>
                  <a:pt x="140" y="34"/>
                  <a:pt x="231" y="34"/>
                </a:cubicBezTo>
                <a:cubicBezTo>
                  <a:pt x="322" y="34"/>
                  <a:pt x="396" y="56"/>
                  <a:pt x="396" y="84"/>
                </a:cubicBezTo>
                <a:cubicBezTo>
                  <a:pt x="396" y="112"/>
                  <a:pt x="322" y="134"/>
                  <a:pt x="231" y="134"/>
                </a:cubicBezTo>
                <a:close/>
              </a:path>
            </a:pathLst>
          </a:custGeom>
          <a:solidFill>
            <a:schemeClr val="accent1"/>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pic>
        <p:nvPicPr>
          <p:cNvPr id="32" name="Picture 31">
            <a:extLst>
              <a:ext uri="{FF2B5EF4-FFF2-40B4-BE49-F238E27FC236}">
                <a16:creationId xmlns="" xmlns:a16="http://schemas.microsoft.com/office/drawing/2014/main" id="{34888497-C65E-4540-B50B-F86266B16C3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8026999" y="2476840"/>
            <a:ext cx="448662" cy="448664"/>
          </a:xfrm>
          <a:prstGeom prst="rect">
            <a:avLst/>
          </a:prstGeom>
          <a:ln>
            <a:noFill/>
          </a:ln>
        </p:spPr>
      </p:pic>
      <p:pic>
        <p:nvPicPr>
          <p:cNvPr id="5" name="Picture 4">
            <a:extLst>
              <a:ext uri="{FF2B5EF4-FFF2-40B4-BE49-F238E27FC236}">
                <a16:creationId xmlns="" xmlns:a16="http://schemas.microsoft.com/office/drawing/2014/main" id="{B7D4645B-DBB6-491F-B005-AC4B8C22CF05}"/>
              </a:ext>
            </a:extLst>
          </p:cNvPr>
          <p:cNvPicPr>
            <a:picLocks noChangeAspect="1"/>
          </p:cNvPicPr>
          <p:nvPr/>
        </p:nvPicPr>
        <p:blipFill>
          <a:blip r:embed="rId4"/>
          <a:stretch>
            <a:fillRect/>
          </a:stretch>
        </p:blipFill>
        <p:spPr>
          <a:xfrm>
            <a:off x="8328543" y="494229"/>
            <a:ext cx="2430337" cy="967936"/>
          </a:xfrm>
          <a:prstGeom prst="rect">
            <a:avLst/>
          </a:prstGeom>
        </p:spPr>
      </p:pic>
      <p:pic>
        <p:nvPicPr>
          <p:cNvPr id="34" name="Picture 33">
            <a:extLst>
              <a:ext uri="{FF2B5EF4-FFF2-40B4-BE49-F238E27FC236}">
                <a16:creationId xmlns="" xmlns:a16="http://schemas.microsoft.com/office/drawing/2014/main" id="{268D158C-144E-406D-A417-9267840BAABB}"/>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8688033" y="2449348"/>
            <a:ext cx="509086" cy="509086"/>
          </a:xfrm>
          <a:prstGeom prst="rect">
            <a:avLst/>
          </a:prstGeom>
        </p:spPr>
      </p:pic>
      <p:pic>
        <p:nvPicPr>
          <p:cNvPr id="35" name="Picture 34">
            <a:extLst>
              <a:ext uri="{FF2B5EF4-FFF2-40B4-BE49-F238E27FC236}">
                <a16:creationId xmlns="" xmlns:a16="http://schemas.microsoft.com/office/drawing/2014/main" id="{0716490C-05DC-4609-954A-8DB360897FE0}"/>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9325414" y="2466793"/>
            <a:ext cx="491890" cy="491892"/>
          </a:xfrm>
          <a:prstGeom prst="rect">
            <a:avLst/>
          </a:prstGeom>
        </p:spPr>
      </p:pic>
      <p:pic>
        <p:nvPicPr>
          <p:cNvPr id="37" name="Picture 36" descr="Azure Active Directory.png">
            <a:extLst>
              <a:ext uri="{FF2B5EF4-FFF2-40B4-BE49-F238E27FC236}">
                <a16:creationId xmlns="" xmlns:a16="http://schemas.microsoft.com/office/drawing/2014/main" id="{9AE07C82-FBF0-41A9-B877-114E4960EB2E}"/>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9997254" y="2444624"/>
            <a:ext cx="511304" cy="511302"/>
          </a:xfrm>
          <a:prstGeom prst="rect">
            <a:avLst/>
          </a:prstGeom>
        </p:spPr>
      </p:pic>
      <p:pic>
        <p:nvPicPr>
          <p:cNvPr id="38" name="Picture 37">
            <a:extLst>
              <a:ext uri="{FF2B5EF4-FFF2-40B4-BE49-F238E27FC236}">
                <a16:creationId xmlns="" xmlns:a16="http://schemas.microsoft.com/office/drawing/2014/main" id="{3B6EDE9A-BFB5-4F14-ADE5-9733C3207A24}"/>
              </a:ext>
            </a:extLst>
          </p:cNvPr>
          <p:cNvPicPr>
            <a:picLocks noChangeAspect="1"/>
          </p:cNvPicPr>
          <p:nvPr/>
        </p:nvPicPr>
        <p:blipFill>
          <a:blip r:embed="rId8">
            <a:clrChange>
              <a:clrFrom>
                <a:srgbClr val="FFFFFF"/>
              </a:clrFrom>
              <a:clrTo>
                <a:srgbClr val="FFFFFF">
                  <a:alpha val="0"/>
                </a:srgbClr>
              </a:clrTo>
            </a:clrChange>
            <a:biLevel thresh="25000"/>
          </a:blip>
          <a:stretch>
            <a:fillRect/>
          </a:stretch>
        </p:blipFill>
        <p:spPr>
          <a:xfrm>
            <a:off x="10476412" y="2494414"/>
            <a:ext cx="783283" cy="473233"/>
          </a:xfrm>
          <a:prstGeom prst="rect">
            <a:avLst/>
          </a:prstGeom>
        </p:spPr>
      </p:pic>
      <p:pic>
        <p:nvPicPr>
          <p:cNvPr id="6" name="Picture 5">
            <a:extLst>
              <a:ext uri="{FF2B5EF4-FFF2-40B4-BE49-F238E27FC236}">
                <a16:creationId xmlns="" xmlns:a16="http://schemas.microsoft.com/office/drawing/2014/main" id="{2B8F56A3-0CE3-4F5C-8AC7-AC0A6936DEF7}"/>
              </a:ext>
            </a:extLst>
          </p:cNvPr>
          <p:cNvPicPr>
            <a:picLocks noChangeAspect="1"/>
          </p:cNvPicPr>
          <p:nvPr/>
        </p:nvPicPr>
        <p:blipFill>
          <a:blip r:embed="rId9"/>
          <a:stretch>
            <a:fillRect/>
          </a:stretch>
        </p:blipFill>
        <p:spPr>
          <a:xfrm>
            <a:off x="1311961" y="754062"/>
            <a:ext cx="2588919" cy="869365"/>
          </a:xfrm>
          <a:prstGeom prst="rect">
            <a:avLst/>
          </a:prstGeom>
          <a:solidFill>
            <a:srgbClr val="D83B01"/>
          </a:solidFill>
        </p:spPr>
      </p:pic>
      <p:grpSp>
        <p:nvGrpSpPr>
          <p:cNvPr id="41" name="Group 40">
            <a:extLst>
              <a:ext uri="{FF2B5EF4-FFF2-40B4-BE49-F238E27FC236}">
                <a16:creationId xmlns="" xmlns:a16="http://schemas.microsoft.com/office/drawing/2014/main" id="{DD6C71A6-A767-4FF8-B796-C81C15AF9DAE}"/>
              </a:ext>
            </a:extLst>
          </p:cNvPr>
          <p:cNvGrpSpPr/>
          <p:nvPr/>
        </p:nvGrpSpPr>
        <p:grpSpPr>
          <a:xfrm>
            <a:off x="1486071" y="2565931"/>
            <a:ext cx="2721989" cy="488365"/>
            <a:chOff x="2788686" y="-1310"/>
            <a:chExt cx="4251174" cy="884606"/>
          </a:xfrm>
          <a:solidFill>
            <a:schemeClr val="bg1"/>
          </a:solidFill>
        </p:grpSpPr>
        <p:sp>
          <p:nvSpPr>
            <p:cNvPr id="45" name="Freeform 9">
              <a:extLst>
                <a:ext uri="{FF2B5EF4-FFF2-40B4-BE49-F238E27FC236}">
                  <a16:creationId xmlns="" xmlns:a16="http://schemas.microsoft.com/office/drawing/2014/main" id="{4179C18D-E807-486D-943E-B6908E78AA83}"/>
                </a:ext>
              </a:extLst>
            </p:cNvPr>
            <p:cNvSpPr>
              <a:spLocks noChangeAspect="1" noEditPoints="1"/>
            </p:cNvSpPr>
            <p:nvPr/>
          </p:nvSpPr>
          <p:spPr bwMode="black">
            <a:xfrm>
              <a:off x="3947403" y="98790"/>
              <a:ext cx="781188" cy="770841"/>
            </a:xfrm>
            <a:custGeom>
              <a:avLst/>
              <a:gdLst>
                <a:gd name="T0" fmla="*/ 0 w 356"/>
                <a:gd name="T1" fmla="*/ 316 h 352"/>
                <a:gd name="T2" fmla="*/ 208 w 356"/>
                <a:gd name="T3" fmla="*/ 0 h 352"/>
                <a:gd name="T4" fmla="*/ 147 w 356"/>
                <a:gd name="T5" fmla="*/ 241 h 352"/>
                <a:gd name="T6" fmla="*/ 102 w 356"/>
                <a:gd name="T7" fmla="*/ 155 h 352"/>
                <a:gd name="T8" fmla="*/ 101 w 356"/>
                <a:gd name="T9" fmla="*/ 148 h 352"/>
                <a:gd name="T10" fmla="*/ 101 w 356"/>
                <a:gd name="T11" fmla="*/ 141 h 352"/>
                <a:gd name="T12" fmla="*/ 100 w 356"/>
                <a:gd name="T13" fmla="*/ 145 h 352"/>
                <a:gd name="T14" fmla="*/ 99 w 356"/>
                <a:gd name="T15" fmla="*/ 152 h 352"/>
                <a:gd name="T16" fmla="*/ 81 w 356"/>
                <a:gd name="T17" fmla="*/ 237 h 352"/>
                <a:gd name="T18" fmla="*/ 32 w 356"/>
                <a:gd name="T19" fmla="*/ 113 h 352"/>
                <a:gd name="T20" fmla="*/ 68 w 356"/>
                <a:gd name="T21" fmla="*/ 194 h 352"/>
                <a:gd name="T22" fmla="*/ 69 w 356"/>
                <a:gd name="T23" fmla="*/ 200 h 352"/>
                <a:gd name="T24" fmla="*/ 69 w 356"/>
                <a:gd name="T25" fmla="*/ 209 h 352"/>
                <a:gd name="T26" fmla="*/ 70 w 356"/>
                <a:gd name="T27" fmla="*/ 205 h 352"/>
                <a:gd name="T28" fmla="*/ 71 w 356"/>
                <a:gd name="T29" fmla="*/ 198 h 352"/>
                <a:gd name="T30" fmla="*/ 90 w 356"/>
                <a:gd name="T31" fmla="*/ 109 h 352"/>
                <a:gd name="T32" fmla="*/ 132 w 356"/>
                <a:gd name="T33" fmla="*/ 196 h 352"/>
                <a:gd name="T34" fmla="*/ 133 w 356"/>
                <a:gd name="T35" fmla="*/ 202 h 352"/>
                <a:gd name="T36" fmla="*/ 134 w 356"/>
                <a:gd name="T37" fmla="*/ 211 h 352"/>
                <a:gd name="T38" fmla="*/ 135 w 356"/>
                <a:gd name="T39" fmla="*/ 207 h 352"/>
                <a:gd name="T40" fmla="*/ 136 w 356"/>
                <a:gd name="T41" fmla="*/ 199 h 352"/>
                <a:gd name="T42" fmla="*/ 152 w 356"/>
                <a:gd name="T43" fmla="*/ 106 h 352"/>
                <a:gd name="T44" fmla="*/ 147 w 356"/>
                <a:gd name="T45" fmla="*/ 241 h 352"/>
                <a:gd name="T46" fmla="*/ 216 w 356"/>
                <a:gd name="T47" fmla="*/ 40 h 352"/>
                <a:gd name="T48" fmla="*/ 324 w 356"/>
                <a:gd name="T49" fmla="*/ 80 h 352"/>
                <a:gd name="T50" fmla="*/ 216 w 356"/>
                <a:gd name="T51" fmla="*/ 96 h 352"/>
                <a:gd name="T52" fmla="*/ 324 w 356"/>
                <a:gd name="T53" fmla="*/ 116 h 352"/>
                <a:gd name="T54" fmla="*/ 216 w 356"/>
                <a:gd name="T55" fmla="*/ 132 h 352"/>
                <a:gd name="T56" fmla="*/ 324 w 356"/>
                <a:gd name="T57" fmla="*/ 152 h 352"/>
                <a:gd name="T58" fmla="*/ 216 w 356"/>
                <a:gd name="T59" fmla="*/ 168 h 352"/>
                <a:gd name="T60" fmla="*/ 324 w 356"/>
                <a:gd name="T61" fmla="*/ 188 h 352"/>
                <a:gd name="T62" fmla="*/ 216 w 356"/>
                <a:gd name="T63" fmla="*/ 204 h 352"/>
                <a:gd name="T64" fmla="*/ 324 w 356"/>
                <a:gd name="T65" fmla="*/ 224 h 352"/>
                <a:gd name="T66" fmla="*/ 216 w 356"/>
                <a:gd name="T67" fmla="*/ 240 h 352"/>
                <a:gd name="T68" fmla="*/ 324 w 356"/>
                <a:gd name="T69" fmla="*/ 260 h 352"/>
                <a:gd name="T70" fmla="*/ 216 w 356"/>
                <a:gd name="T71" fmla="*/ 276 h 352"/>
                <a:gd name="T72" fmla="*/ 348 w 356"/>
                <a:gd name="T73" fmla="*/ 312 h 352"/>
                <a:gd name="T74" fmla="*/ 356 w 356"/>
                <a:gd name="T75" fmla="*/ 4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6" h="352">
                  <a:moveTo>
                    <a:pt x="0" y="36"/>
                  </a:moveTo>
                  <a:cubicBezTo>
                    <a:pt x="0" y="316"/>
                    <a:pt x="0" y="316"/>
                    <a:pt x="0" y="316"/>
                  </a:cubicBezTo>
                  <a:cubicBezTo>
                    <a:pt x="208" y="352"/>
                    <a:pt x="208" y="352"/>
                    <a:pt x="208" y="352"/>
                  </a:cubicBezTo>
                  <a:cubicBezTo>
                    <a:pt x="208" y="0"/>
                    <a:pt x="208" y="0"/>
                    <a:pt x="208" y="0"/>
                  </a:cubicBezTo>
                  <a:lnTo>
                    <a:pt x="0" y="36"/>
                  </a:lnTo>
                  <a:close/>
                  <a:moveTo>
                    <a:pt x="147" y="241"/>
                  </a:moveTo>
                  <a:cubicBezTo>
                    <a:pt x="120" y="239"/>
                    <a:pt x="120" y="239"/>
                    <a:pt x="120" y="239"/>
                  </a:cubicBezTo>
                  <a:cubicBezTo>
                    <a:pt x="102" y="155"/>
                    <a:pt x="102" y="155"/>
                    <a:pt x="102" y="155"/>
                  </a:cubicBezTo>
                  <a:cubicBezTo>
                    <a:pt x="102" y="154"/>
                    <a:pt x="102" y="153"/>
                    <a:pt x="102" y="152"/>
                  </a:cubicBezTo>
                  <a:cubicBezTo>
                    <a:pt x="102" y="151"/>
                    <a:pt x="102" y="150"/>
                    <a:pt x="101" y="148"/>
                  </a:cubicBezTo>
                  <a:cubicBezTo>
                    <a:pt x="101" y="147"/>
                    <a:pt x="101" y="146"/>
                    <a:pt x="101" y="145"/>
                  </a:cubicBezTo>
                  <a:cubicBezTo>
                    <a:pt x="101" y="143"/>
                    <a:pt x="101" y="142"/>
                    <a:pt x="101" y="141"/>
                  </a:cubicBezTo>
                  <a:cubicBezTo>
                    <a:pt x="100" y="141"/>
                    <a:pt x="100" y="141"/>
                    <a:pt x="100" y="141"/>
                  </a:cubicBezTo>
                  <a:cubicBezTo>
                    <a:pt x="100" y="142"/>
                    <a:pt x="100" y="143"/>
                    <a:pt x="100" y="145"/>
                  </a:cubicBezTo>
                  <a:cubicBezTo>
                    <a:pt x="100" y="146"/>
                    <a:pt x="100" y="147"/>
                    <a:pt x="100" y="149"/>
                  </a:cubicBezTo>
                  <a:cubicBezTo>
                    <a:pt x="100" y="150"/>
                    <a:pt x="99" y="151"/>
                    <a:pt x="99" y="152"/>
                  </a:cubicBezTo>
                  <a:cubicBezTo>
                    <a:pt x="99" y="153"/>
                    <a:pt x="99" y="154"/>
                    <a:pt x="99" y="155"/>
                  </a:cubicBezTo>
                  <a:cubicBezTo>
                    <a:pt x="81" y="237"/>
                    <a:pt x="81" y="237"/>
                    <a:pt x="81" y="237"/>
                  </a:cubicBezTo>
                  <a:cubicBezTo>
                    <a:pt x="56" y="235"/>
                    <a:pt x="56" y="235"/>
                    <a:pt x="56" y="235"/>
                  </a:cubicBezTo>
                  <a:cubicBezTo>
                    <a:pt x="32" y="113"/>
                    <a:pt x="32" y="113"/>
                    <a:pt x="32" y="113"/>
                  </a:cubicBezTo>
                  <a:cubicBezTo>
                    <a:pt x="55" y="112"/>
                    <a:pt x="55" y="112"/>
                    <a:pt x="55" y="112"/>
                  </a:cubicBezTo>
                  <a:cubicBezTo>
                    <a:pt x="68" y="194"/>
                    <a:pt x="68" y="194"/>
                    <a:pt x="68" y="194"/>
                  </a:cubicBezTo>
                  <a:cubicBezTo>
                    <a:pt x="68" y="195"/>
                    <a:pt x="68" y="196"/>
                    <a:pt x="68" y="197"/>
                  </a:cubicBezTo>
                  <a:cubicBezTo>
                    <a:pt x="69" y="198"/>
                    <a:pt x="69" y="199"/>
                    <a:pt x="69" y="200"/>
                  </a:cubicBezTo>
                  <a:cubicBezTo>
                    <a:pt x="69" y="202"/>
                    <a:pt x="69" y="203"/>
                    <a:pt x="69" y="204"/>
                  </a:cubicBezTo>
                  <a:cubicBezTo>
                    <a:pt x="69" y="206"/>
                    <a:pt x="69" y="207"/>
                    <a:pt x="69" y="209"/>
                  </a:cubicBezTo>
                  <a:cubicBezTo>
                    <a:pt x="70" y="209"/>
                    <a:pt x="70" y="209"/>
                    <a:pt x="70" y="209"/>
                  </a:cubicBezTo>
                  <a:cubicBezTo>
                    <a:pt x="70" y="208"/>
                    <a:pt x="70" y="206"/>
                    <a:pt x="70" y="205"/>
                  </a:cubicBezTo>
                  <a:cubicBezTo>
                    <a:pt x="70" y="204"/>
                    <a:pt x="70" y="203"/>
                    <a:pt x="70" y="202"/>
                  </a:cubicBezTo>
                  <a:cubicBezTo>
                    <a:pt x="71" y="200"/>
                    <a:pt x="71" y="199"/>
                    <a:pt x="71" y="198"/>
                  </a:cubicBezTo>
                  <a:cubicBezTo>
                    <a:pt x="71" y="197"/>
                    <a:pt x="71" y="195"/>
                    <a:pt x="72" y="194"/>
                  </a:cubicBezTo>
                  <a:cubicBezTo>
                    <a:pt x="90" y="109"/>
                    <a:pt x="90" y="109"/>
                    <a:pt x="90" y="109"/>
                  </a:cubicBezTo>
                  <a:cubicBezTo>
                    <a:pt x="115" y="108"/>
                    <a:pt x="115" y="108"/>
                    <a:pt x="115" y="108"/>
                  </a:cubicBezTo>
                  <a:cubicBezTo>
                    <a:pt x="132" y="196"/>
                    <a:pt x="132" y="196"/>
                    <a:pt x="132" y="196"/>
                  </a:cubicBezTo>
                  <a:cubicBezTo>
                    <a:pt x="133" y="197"/>
                    <a:pt x="133" y="198"/>
                    <a:pt x="133" y="199"/>
                  </a:cubicBezTo>
                  <a:cubicBezTo>
                    <a:pt x="133" y="200"/>
                    <a:pt x="133" y="201"/>
                    <a:pt x="133" y="202"/>
                  </a:cubicBezTo>
                  <a:cubicBezTo>
                    <a:pt x="134" y="203"/>
                    <a:pt x="134" y="205"/>
                    <a:pt x="134" y="206"/>
                  </a:cubicBezTo>
                  <a:cubicBezTo>
                    <a:pt x="134" y="208"/>
                    <a:pt x="134" y="209"/>
                    <a:pt x="134" y="211"/>
                  </a:cubicBezTo>
                  <a:cubicBezTo>
                    <a:pt x="135" y="211"/>
                    <a:pt x="135" y="211"/>
                    <a:pt x="135" y="211"/>
                  </a:cubicBezTo>
                  <a:cubicBezTo>
                    <a:pt x="135" y="209"/>
                    <a:pt x="135" y="208"/>
                    <a:pt x="135" y="207"/>
                  </a:cubicBezTo>
                  <a:cubicBezTo>
                    <a:pt x="135" y="206"/>
                    <a:pt x="135" y="204"/>
                    <a:pt x="135" y="203"/>
                  </a:cubicBezTo>
                  <a:cubicBezTo>
                    <a:pt x="135" y="202"/>
                    <a:pt x="135" y="201"/>
                    <a:pt x="136" y="199"/>
                  </a:cubicBezTo>
                  <a:cubicBezTo>
                    <a:pt x="136" y="198"/>
                    <a:pt x="136" y="197"/>
                    <a:pt x="136" y="196"/>
                  </a:cubicBezTo>
                  <a:cubicBezTo>
                    <a:pt x="152" y="106"/>
                    <a:pt x="152" y="106"/>
                    <a:pt x="152" y="106"/>
                  </a:cubicBezTo>
                  <a:cubicBezTo>
                    <a:pt x="178" y="104"/>
                    <a:pt x="178" y="104"/>
                    <a:pt x="178" y="104"/>
                  </a:cubicBezTo>
                  <a:lnTo>
                    <a:pt x="147" y="241"/>
                  </a:lnTo>
                  <a:close/>
                  <a:moveTo>
                    <a:pt x="348" y="40"/>
                  </a:moveTo>
                  <a:cubicBezTo>
                    <a:pt x="216" y="40"/>
                    <a:pt x="216" y="40"/>
                    <a:pt x="216" y="40"/>
                  </a:cubicBezTo>
                  <a:cubicBezTo>
                    <a:pt x="216" y="80"/>
                    <a:pt x="216" y="80"/>
                    <a:pt x="216" y="80"/>
                  </a:cubicBezTo>
                  <a:cubicBezTo>
                    <a:pt x="324" y="80"/>
                    <a:pt x="324" y="80"/>
                    <a:pt x="324" y="80"/>
                  </a:cubicBezTo>
                  <a:cubicBezTo>
                    <a:pt x="324" y="96"/>
                    <a:pt x="324" y="96"/>
                    <a:pt x="324" y="96"/>
                  </a:cubicBezTo>
                  <a:cubicBezTo>
                    <a:pt x="216" y="96"/>
                    <a:pt x="216" y="96"/>
                    <a:pt x="216" y="96"/>
                  </a:cubicBezTo>
                  <a:cubicBezTo>
                    <a:pt x="216" y="116"/>
                    <a:pt x="216" y="116"/>
                    <a:pt x="216" y="116"/>
                  </a:cubicBezTo>
                  <a:cubicBezTo>
                    <a:pt x="324" y="116"/>
                    <a:pt x="324" y="116"/>
                    <a:pt x="324" y="116"/>
                  </a:cubicBezTo>
                  <a:cubicBezTo>
                    <a:pt x="324" y="132"/>
                    <a:pt x="324" y="132"/>
                    <a:pt x="324" y="132"/>
                  </a:cubicBezTo>
                  <a:cubicBezTo>
                    <a:pt x="216" y="132"/>
                    <a:pt x="216" y="132"/>
                    <a:pt x="216" y="132"/>
                  </a:cubicBezTo>
                  <a:cubicBezTo>
                    <a:pt x="216" y="152"/>
                    <a:pt x="216" y="152"/>
                    <a:pt x="216" y="152"/>
                  </a:cubicBezTo>
                  <a:cubicBezTo>
                    <a:pt x="324" y="152"/>
                    <a:pt x="324" y="152"/>
                    <a:pt x="324" y="152"/>
                  </a:cubicBezTo>
                  <a:cubicBezTo>
                    <a:pt x="324" y="168"/>
                    <a:pt x="324" y="168"/>
                    <a:pt x="324" y="168"/>
                  </a:cubicBezTo>
                  <a:cubicBezTo>
                    <a:pt x="216" y="168"/>
                    <a:pt x="216" y="168"/>
                    <a:pt x="216" y="168"/>
                  </a:cubicBezTo>
                  <a:cubicBezTo>
                    <a:pt x="216" y="188"/>
                    <a:pt x="216" y="188"/>
                    <a:pt x="216" y="188"/>
                  </a:cubicBezTo>
                  <a:cubicBezTo>
                    <a:pt x="324" y="188"/>
                    <a:pt x="324" y="188"/>
                    <a:pt x="324" y="188"/>
                  </a:cubicBezTo>
                  <a:cubicBezTo>
                    <a:pt x="324" y="204"/>
                    <a:pt x="324" y="204"/>
                    <a:pt x="324" y="204"/>
                  </a:cubicBezTo>
                  <a:cubicBezTo>
                    <a:pt x="216" y="204"/>
                    <a:pt x="216" y="204"/>
                    <a:pt x="216" y="204"/>
                  </a:cubicBezTo>
                  <a:cubicBezTo>
                    <a:pt x="216" y="224"/>
                    <a:pt x="216" y="224"/>
                    <a:pt x="216" y="224"/>
                  </a:cubicBezTo>
                  <a:cubicBezTo>
                    <a:pt x="324" y="224"/>
                    <a:pt x="324" y="224"/>
                    <a:pt x="324" y="224"/>
                  </a:cubicBezTo>
                  <a:cubicBezTo>
                    <a:pt x="324" y="240"/>
                    <a:pt x="324" y="240"/>
                    <a:pt x="324" y="240"/>
                  </a:cubicBezTo>
                  <a:cubicBezTo>
                    <a:pt x="216" y="240"/>
                    <a:pt x="216" y="240"/>
                    <a:pt x="216" y="240"/>
                  </a:cubicBezTo>
                  <a:cubicBezTo>
                    <a:pt x="216" y="260"/>
                    <a:pt x="216" y="260"/>
                    <a:pt x="216" y="260"/>
                  </a:cubicBezTo>
                  <a:cubicBezTo>
                    <a:pt x="324" y="260"/>
                    <a:pt x="324" y="260"/>
                    <a:pt x="324" y="260"/>
                  </a:cubicBezTo>
                  <a:cubicBezTo>
                    <a:pt x="324" y="276"/>
                    <a:pt x="324" y="276"/>
                    <a:pt x="324" y="276"/>
                  </a:cubicBezTo>
                  <a:cubicBezTo>
                    <a:pt x="216" y="276"/>
                    <a:pt x="216" y="276"/>
                    <a:pt x="216" y="276"/>
                  </a:cubicBezTo>
                  <a:cubicBezTo>
                    <a:pt x="216" y="312"/>
                    <a:pt x="216" y="312"/>
                    <a:pt x="216" y="312"/>
                  </a:cubicBezTo>
                  <a:cubicBezTo>
                    <a:pt x="348" y="312"/>
                    <a:pt x="348" y="312"/>
                    <a:pt x="348" y="312"/>
                  </a:cubicBezTo>
                  <a:cubicBezTo>
                    <a:pt x="353" y="312"/>
                    <a:pt x="356" y="309"/>
                    <a:pt x="356" y="305"/>
                  </a:cubicBezTo>
                  <a:cubicBezTo>
                    <a:pt x="356" y="48"/>
                    <a:pt x="356" y="48"/>
                    <a:pt x="356" y="48"/>
                  </a:cubicBezTo>
                  <a:cubicBezTo>
                    <a:pt x="356" y="44"/>
                    <a:pt x="353" y="40"/>
                    <a:pt x="348" y="40"/>
                  </a:cubicBezTo>
                  <a:close/>
                </a:path>
              </a:pathLst>
            </a:custGeom>
            <a:grpFill/>
            <a:ln>
              <a:noFill/>
            </a:ln>
            <a:extLst/>
          </p:spPr>
          <p:txBody>
            <a:bodyPr vert="horz" wrap="square" lIns="67232" tIns="33616" rIns="67232" bIns="33616" numCol="1" anchor="t" anchorCtr="0" compatLnSpc="1">
              <a:prstTxWarp prst="textNoShape">
                <a:avLst/>
              </a:prstTxWarp>
            </a:bodyPr>
            <a:lstStyle/>
            <a:p>
              <a:pPr defTabSz="672290" fontAlgn="auto">
                <a:spcBef>
                  <a:spcPts val="0"/>
                </a:spcBef>
                <a:spcAft>
                  <a:spcPts val="0"/>
                </a:spcAft>
                <a:defRPr/>
              </a:pPr>
              <a:endParaRPr lang="en-US" sz="1324" kern="0">
                <a:solidFill>
                  <a:srgbClr val="404040"/>
                </a:solidFill>
                <a:latin typeface="Segoe UI"/>
                <a:ea typeface="+mn-ea"/>
                <a:cs typeface="+mn-cs"/>
              </a:endParaRPr>
            </a:p>
          </p:txBody>
        </p:sp>
        <p:sp>
          <p:nvSpPr>
            <p:cNvPr id="46" name="Freeform 25">
              <a:extLst>
                <a:ext uri="{FF2B5EF4-FFF2-40B4-BE49-F238E27FC236}">
                  <a16:creationId xmlns="" xmlns:a16="http://schemas.microsoft.com/office/drawing/2014/main" id="{E16BE364-6076-4C17-990F-E1CD2DF690F2}"/>
                </a:ext>
              </a:extLst>
            </p:cNvPr>
            <p:cNvSpPr>
              <a:spLocks noChangeAspect="1" noEditPoints="1"/>
            </p:cNvSpPr>
            <p:nvPr/>
          </p:nvSpPr>
          <p:spPr bwMode="black">
            <a:xfrm>
              <a:off x="5042226" y="49279"/>
              <a:ext cx="839635" cy="834016"/>
            </a:xfrm>
            <a:custGeom>
              <a:avLst/>
              <a:gdLst>
                <a:gd name="T0" fmla="*/ 216 w 352"/>
                <a:gd name="T1" fmla="*/ 36 h 352"/>
                <a:gd name="T2" fmla="*/ 252 w 352"/>
                <a:gd name="T3" fmla="*/ 68 h 352"/>
                <a:gd name="T4" fmla="*/ 216 w 352"/>
                <a:gd name="T5" fmla="*/ 100 h 352"/>
                <a:gd name="T6" fmla="*/ 252 w 352"/>
                <a:gd name="T7" fmla="*/ 112 h 352"/>
                <a:gd name="T8" fmla="*/ 216 w 352"/>
                <a:gd name="T9" fmla="*/ 144 h 352"/>
                <a:gd name="T10" fmla="*/ 252 w 352"/>
                <a:gd name="T11" fmla="*/ 156 h 352"/>
                <a:gd name="T12" fmla="*/ 216 w 352"/>
                <a:gd name="T13" fmla="*/ 188 h 352"/>
                <a:gd name="T14" fmla="*/ 252 w 352"/>
                <a:gd name="T15" fmla="*/ 200 h 352"/>
                <a:gd name="T16" fmla="*/ 216 w 352"/>
                <a:gd name="T17" fmla="*/ 232 h 352"/>
                <a:gd name="T18" fmla="*/ 252 w 352"/>
                <a:gd name="T19" fmla="*/ 244 h 352"/>
                <a:gd name="T20" fmla="*/ 216 w 352"/>
                <a:gd name="T21" fmla="*/ 276 h 352"/>
                <a:gd name="T22" fmla="*/ 344 w 352"/>
                <a:gd name="T23" fmla="*/ 308 h 352"/>
                <a:gd name="T24" fmla="*/ 352 w 352"/>
                <a:gd name="T25" fmla="*/ 44 h 352"/>
                <a:gd name="T26" fmla="*/ 320 w 352"/>
                <a:gd name="T27" fmla="*/ 276 h 352"/>
                <a:gd name="T28" fmla="*/ 264 w 352"/>
                <a:gd name="T29" fmla="*/ 244 h 352"/>
                <a:gd name="T30" fmla="*/ 320 w 352"/>
                <a:gd name="T31" fmla="*/ 276 h 352"/>
                <a:gd name="T32" fmla="*/ 264 w 352"/>
                <a:gd name="T33" fmla="*/ 232 h 352"/>
                <a:gd name="T34" fmla="*/ 320 w 352"/>
                <a:gd name="T35" fmla="*/ 200 h 352"/>
                <a:gd name="T36" fmla="*/ 320 w 352"/>
                <a:gd name="T37" fmla="*/ 188 h 352"/>
                <a:gd name="T38" fmla="*/ 264 w 352"/>
                <a:gd name="T39" fmla="*/ 156 h 352"/>
                <a:gd name="T40" fmla="*/ 320 w 352"/>
                <a:gd name="T41" fmla="*/ 188 h 352"/>
                <a:gd name="T42" fmla="*/ 264 w 352"/>
                <a:gd name="T43" fmla="*/ 144 h 352"/>
                <a:gd name="T44" fmla="*/ 320 w 352"/>
                <a:gd name="T45" fmla="*/ 112 h 352"/>
                <a:gd name="T46" fmla="*/ 320 w 352"/>
                <a:gd name="T47" fmla="*/ 100 h 352"/>
                <a:gd name="T48" fmla="*/ 264 w 352"/>
                <a:gd name="T49" fmla="*/ 68 h 352"/>
                <a:gd name="T50" fmla="*/ 320 w 352"/>
                <a:gd name="T51" fmla="*/ 100 h 352"/>
                <a:gd name="T52" fmla="*/ 0 w 352"/>
                <a:gd name="T53" fmla="*/ 316 h 352"/>
                <a:gd name="T54" fmla="*/ 208 w 352"/>
                <a:gd name="T55" fmla="*/ 0 h 352"/>
                <a:gd name="T56" fmla="*/ 120 w 352"/>
                <a:gd name="T57" fmla="*/ 246 h 352"/>
                <a:gd name="T58" fmla="*/ 100 w 352"/>
                <a:gd name="T59" fmla="*/ 199 h 352"/>
                <a:gd name="T60" fmla="*/ 99 w 352"/>
                <a:gd name="T61" fmla="*/ 194 h 352"/>
                <a:gd name="T62" fmla="*/ 98 w 352"/>
                <a:gd name="T63" fmla="*/ 191 h 352"/>
                <a:gd name="T64" fmla="*/ 97 w 352"/>
                <a:gd name="T65" fmla="*/ 195 h 352"/>
                <a:gd name="T66" fmla="*/ 96 w 352"/>
                <a:gd name="T67" fmla="*/ 200 h 352"/>
                <a:gd name="T68" fmla="*/ 49 w 352"/>
                <a:gd name="T69" fmla="*/ 242 h 352"/>
                <a:gd name="T70" fmla="*/ 52 w 352"/>
                <a:gd name="T71" fmla="*/ 110 h 352"/>
                <a:gd name="T72" fmla="*/ 96 w 352"/>
                <a:gd name="T73" fmla="*/ 148 h 352"/>
                <a:gd name="T74" fmla="*/ 98 w 352"/>
                <a:gd name="T75" fmla="*/ 154 h 352"/>
                <a:gd name="T76" fmla="*/ 99 w 352"/>
                <a:gd name="T77" fmla="*/ 160 h 352"/>
                <a:gd name="T78" fmla="*/ 100 w 352"/>
                <a:gd name="T79" fmla="*/ 158 h 352"/>
                <a:gd name="T80" fmla="*/ 102 w 352"/>
                <a:gd name="T81" fmla="*/ 152 h 352"/>
                <a:gd name="T82" fmla="*/ 121 w 352"/>
                <a:gd name="T83" fmla="*/ 106 h 352"/>
                <a:gd name="T84" fmla="*/ 116 w 352"/>
                <a:gd name="T85" fmla="*/ 175 h 352"/>
                <a:gd name="T86" fmla="*/ 120 w 352"/>
                <a:gd name="T87" fmla="*/ 24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2" h="352">
                  <a:moveTo>
                    <a:pt x="344" y="36"/>
                  </a:moveTo>
                  <a:cubicBezTo>
                    <a:pt x="216" y="36"/>
                    <a:pt x="216" y="36"/>
                    <a:pt x="216" y="36"/>
                  </a:cubicBezTo>
                  <a:cubicBezTo>
                    <a:pt x="216" y="68"/>
                    <a:pt x="216" y="68"/>
                    <a:pt x="216" y="68"/>
                  </a:cubicBezTo>
                  <a:cubicBezTo>
                    <a:pt x="252" y="68"/>
                    <a:pt x="252" y="68"/>
                    <a:pt x="252" y="68"/>
                  </a:cubicBezTo>
                  <a:cubicBezTo>
                    <a:pt x="252" y="100"/>
                    <a:pt x="252" y="100"/>
                    <a:pt x="252" y="100"/>
                  </a:cubicBezTo>
                  <a:cubicBezTo>
                    <a:pt x="216" y="100"/>
                    <a:pt x="216" y="100"/>
                    <a:pt x="216" y="100"/>
                  </a:cubicBezTo>
                  <a:cubicBezTo>
                    <a:pt x="216" y="112"/>
                    <a:pt x="216" y="112"/>
                    <a:pt x="216" y="112"/>
                  </a:cubicBezTo>
                  <a:cubicBezTo>
                    <a:pt x="252" y="112"/>
                    <a:pt x="252" y="112"/>
                    <a:pt x="252" y="112"/>
                  </a:cubicBezTo>
                  <a:cubicBezTo>
                    <a:pt x="252" y="144"/>
                    <a:pt x="252" y="144"/>
                    <a:pt x="252" y="144"/>
                  </a:cubicBezTo>
                  <a:cubicBezTo>
                    <a:pt x="216" y="144"/>
                    <a:pt x="216" y="144"/>
                    <a:pt x="216" y="144"/>
                  </a:cubicBezTo>
                  <a:cubicBezTo>
                    <a:pt x="216" y="156"/>
                    <a:pt x="216" y="156"/>
                    <a:pt x="216" y="156"/>
                  </a:cubicBezTo>
                  <a:cubicBezTo>
                    <a:pt x="252" y="156"/>
                    <a:pt x="252" y="156"/>
                    <a:pt x="252" y="156"/>
                  </a:cubicBezTo>
                  <a:cubicBezTo>
                    <a:pt x="252" y="188"/>
                    <a:pt x="252" y="188"/>
                    <a:pt x="252" y="188"/>
                  </a:cubicBezTo>
                  <a:cubicBezTo>
                    <a:pt x="216" y="188"/>
                    <a:pt x="216" y="188"/>
                    <a:pt x="216" y="188"/>
                  </a:cubicBezTo>
                  <a:cubicBezTo>
                    <a:pt x="216" y="200"/>
                    <a:pt x="216" y="200"/>
                    <a:pt x="216" y="200"/>
                  </a:cubicBezTo>
                  <a:cubicBezTo>
                    <a:pt x="252" y="200"/>
                    <a:pt x="252" y="200"/>
                    <a:pt x="252" y="200"/>
                  </a:cubicBezTo>
                  <a:cubicBezTo>
                    <a:pt x="252" y="232"/>
                    <a:pt x="252" y="232"/>
                    <a:pt x="252" y="232"/>
                  </a:cubicBezTo>
                  <a:cubicBezTo>
                    <a:pt x="216" y="232"/>
                    <a:pt x="216" y="232"/>
                    <a:pt x="216" y="232"/>
                  </a:cubicBezTo>
                  <a:cubicBezTo>
                    <a:pt x="216" y="244"/>
                    <a:pt x="216" y="244"/>
                    <a:pt x="216" y="244"/>
                  </a:cubicBezTo>
                  <a:cubicBezTo>
                    <a:pt x="252" y="244"/>
                    <a:pt x="252" y="244"/>
                    <a:pt x="252" y="244"/>
                  </a:cubicBezTo>
                  <a:cubicBezTo>
                    <a:pt x="252" y="276"/>
                    <a:pt x="252" y="276"/>
                    <a:pt x="252" y="276"/>
                  </a:cubicBezTo>
                  <a:cubicBezTo>
                    <a:pt x="216" y="276"/>
                    <a:pt x="216" y="276"/>
                    <a:pt x="216" y="276"/>
                  </a:cubicBezTo>
                  <a:cubicBezTo>
                    <a:pt x="216" y="308"/>
                    <a:pt x="216" y="308"/>
                    <a:pt x="216" y="308"/>
                  </a:cubicBezTo>
                  <a:cubicBezTo>
                    <a:pt x="344" y="308"/>
                    <a:pt x="344" y="308"/>
                    <a:pt x="344" y="308"/>
                  </a:cubicBezTo>
                  <a:cubicBezTo>
                    <a:pt x="349" y="308"/>
                    <a:pt x="352" y="303"/>
                    <a:pt x="352" y="300"/>
                  </a:cubicBezTo>
                  <a:cubicBezTo>
                    <a:pt x="352" y="44"/>
                    <a:pt x="352" y="44"/>
                    <a:pt x="352" y="44"/>
                  </a:cubicBezTo>
                  <a:cubicBezTo>
                    <a:pt x="352" y="39"/>
                    <a:pt x="345" y="36"/>
                    <a:pt x="344" y="36"/>
                  </a:cubicBezTo>
                  <a:close/>
                  <a:moveTo>
                    <a:pt x="320" y="276"/>
                  </a:moveTo>
                  <a:cubicBezTo>
                    <a:pt x="264" y="276"/>
                    <a:pt x="264" y="276"/>
                    <a:pt x="264" y="276"/>
                  </a:cubicBezTo>
                  <a:cubicBezTo>
                    <a:pt x="264" y="244"/>
                    <a:pt x="264" y="244"/>
                    <a:pt x="264" y="244"/>
                  </a:cubicBezTo>
                  <a:cubicBezTo>
                    <a:pt x="320" y="244"/>
                    <a:pt x="320" y="244"/>
                    <a:pt x="320" y="244"/>
                  </a:cubicBezTo>
                  <a:lnTo>
                    <a:pt x="320" y="276"/>
                  </a:lnTo>
                  <a:close/>
                  <a:moveTo>
                    <a:pt x="320" y="232"/>
                  </a:moveTo>
                  <a:cubicBezTo>
                    <a:pt x="264" y="232"/>
                    <a:pt x="264" y="232"/>
                    <a:pt x="264" y="232"/>
                  </a:cubicBezTo>
                  <a:cubicBezTo>
                    <a:pt x="264" y="200"/>
                    <a:pt x="264" y="200"/>
                    <a:pt x="264" y="200"/>
                  </a:cubicBezTo>
                  <a:cubicBezTo>
                    <a:pt x="320" y="200"/>
                    <a:pt x="320" y="200"/>
                    <a:pt x="320" y="200"/>
                  </a:cubicBezTo>
                  <a:lnTo>
                    <a:pt x="320" y="232"/>
                  </a:lnTo>
                  <a:close/>
                  <a:moveTo>
                    <a:pt x="320" y="188"/>
                  </a:moveTo>
                  <a:cubicBezTo>
                    <a:pt x="264" y="188"/>
                    <a:pt x="264" y="188"/>
                    <a:pt x="264" y="188"/>
                  </a:cubicBezTo>
                  <a:cubicBezTo>
                    <a:pt x="264" y="156"/>
                    <a:pt x="264" y="156"/>
                    <a:pt x="264" y="156"/>
                  </a:cubicBezTo>
                  <a:cubicBezTo>
                    <a:pt x="320" y="156"/>
                    <a:pt x="320" y="156"/>
                    <a:pt x="320" y="156"/>
                  </a:cubicBezTo>
                  <a:lnTo>
                    <a:pt x="320" y="188"/>
                  </a:lnTo>
                  <a:close/>
                  <a:moveTo>
                    <a:pt x="320" y="144"/>
                  </a:moveTo>
                  <a:cubicBezTo>
                    <a:pt x="264" y="144"/>
                    <a:pt x="264" y="144"/>
                    <a:pt x="264" y="144"/>
                  </a:cubicBezTo>
                  <a:cubicBezTo>
                    <a:pt x="264" y="112"/>
                    <a:pt x="264" y="112"/>
                    <a:pt x="264" y="112"/>
                  </a:cubicBezTo>
                  <a:cubicBezTo>
                    <a:pt x="320" y="112"/>
                    <a:pt x="320" y="112"/>
                    <a:pt x="320" y="112"/>
                  </a:cubicBezTo>
                  <a:lnTo>
                    <a:pt x="320" y="144"/>
                  </a:lnTo>
                  <a:close/>
                  <a:moveTo>
                    <a:pt x="320" y="100"/>
                  </a:moveTo>
                  <a:cubicBezTo>
                    <a:pt x="264" y="100"/>
                    <a:pt x="264" y="100"/>
                    <a:pt x="264" y="100"/>
                  </a:cubicBezTo>
                  <a:cubicBezTo>
                    <a:pt x="264" y="68"/>
                    <a:pt x="264" y="68"/>
                    <a:pt x="264" y="68"/>
                  </a:cubicBezTo>
                  <a:cubicBezTo>
                    <a:pt x="320" y="68"/>
                    <a:pt x="320" y="68"/>
                    <a:pt x="320" y="68"/>
                  </a:cubicBezTo>
                  <a:lnTo>
                    <a:pt x="320" y="100"/>
                  </a:lnTo>
                  <a:close/>
                  <a:moveTo>
                    <a:pt x="0" y="36"/>
                  </a:moveTo>
                  <a:cubicBezTo>
                    <a:pt x="0" y="316"/>
                    <a:pt x="0" y="316"/>
                    <a:pt x="0" y="316"/>
                  </a:cubicBezTo>
                  <a:cubicBezTo>
                    <a:pt x="208" y="352"/>
                    <a:pt x="208" y="352"/>
                    <a:pt x="208" y="352"/>
                  </a:cubicBezTo>
                  <a:cubicBezTo>
                    <a:pt x="208" y="0"/>
                    <a:pt x="208" y="0"/>
                    <a:pt x="208" y="0"/>
                  </a:cubicBezTo>
                  <a:lnTo>
                    <a:pt x="0" y="36"/>
                  </a:lnTo>
                  <a:close/>
                  <a:moveTo>
                    <a:pt x="120" y="246"/>
                  </a:moveTo>
                  <a:cubicBezTo>
                    <a:pt x="101" y="200"/>
                    <a:pt x="101" y="200"/>
                    <a:pt x="101" y="200"/>
                  </a:cubicBezTo>
                  <a:cubicBezTo>
                    <a:pt x="101" y="200"/>
                    <a:pt x="100" y="199"/>
                    <a:pt x="100" y="199"/>
                  </a:cubicBezTo>
                  <a:cubicBezTo>
                    <a:pt x="100" y="198"/>
                    <a:pt x="100" y="197"/>
                    <a:pt x="100" y="197"/>
                  </a:cubicBezTo>
                  <a:cubicBezTo>
                    <a:pt x="100" y="196"/>
                    <a:pt x="99" y="195"/>
                    <a:pt x="99" y="194"/>
                  </a:cubicBezTo>
                  <a:cubicBezTo>
                    <a:pt x="99" y="193"/>
                    <a:pt x="99" y="192"/>
                    <a:pt x="99" y="191"/>
                  </a:cubicBezTo>
                  <a:cubicBezTo>
                    <a:pt x="98" y="191"/>
                    <a:pt x="98" y="191"/>
                    <a:pt x="98" y="191"/>
                  </a:cubicBezTo>
                  <a:cubicBezTo>
                    <a:pt x="98" y="191"/>
                    <a:pt x="98" y="192"/>
                    <a:pt x="98" y="193"/>
                  </a:cubicBezTo>
                  <a:cubicBezTo>
                    <a:pt x="98" y="193"/>
                    <a:pt x="97" y="194"/>
                    <a:pt x="97" y="195"/>
                  </a:cubicBezTo>
                  <a:cubicBezTo>
                    <a:pt x="97" y="196"/>
                    <a:pt x="97" y="196"/>
                    <a:pt x="97" y="197"/>
                  </a:cubicBezTo>
                  <a:cubicBezTo>
                    <a:pt x="96" y="198"/>
                    <a:pt x="96" y="199"/>
                    <a:pt x="96" y="200"/>
                  </a:cubicBezTo>
                  <a:cubicBezTo>
                    <a:pt x="77" y="243"/>
                    <a:pt x="77" y="243"/>
                    <a:pt x="77" y="243"/>
                  </a:cubicBezTo>
                  <a:cubicBezTo>
                    <a:pt x="49" y="242"/>
                    <a:pt x="49" y="242"/>
                    <a:pt x="49" y="242"/>
                  </a:cubicBezTo>
                  <a:cubicBezTo>
                    <a:pt x="82" y="176"/>
                    <a:pt x="82" y="176"/>
                    <a:pt x="82" y="176"/>
                  </a:cubicBezTo>
                  <a:cubicBezTo>
                    <a:pt x="52" y="110"/>
                    <a:pt x="52" y="110"/>
                    <a:pt x="52" y="110"/>
                  </a:cubicBezTo>
                  <a:cubicBezTo>
                    <a:pt x="80" y="108"/>
                    <a:pt x="80" y="108"/>
                    <a:pt x="80" y="108"/>
                  </a:cubicBezTo>
                  <a:cubicBezTo>
                    <a:pt x="96" y="148"/>
                    <a:pt x="96" y="148"/>
                    <a:pt x="96" y="148"/>
                  </a:cubicBezTo>
                  <a:cubicBezTo>
                    <a:pt x="96" y="149"/>
                    <a:pt x="97" y="150"/>
                    <a:pt x="97" y="151"/>
                  </a:cubicBezTo>
                  <a:cubicBezTo>
                    <a:pt x="97" y="152"/>
                    <a:pt x="98" y="153"/>
                    <a:pt x="98" y="154"/>
                  </a:cubicBezTo>
                  <a:cubicBezTo>
                    <a:pt x="98" y="155"/>
                    <a:pt x="98" y="156"/>
                    <a:pt x="99" y="157"/>
                  </a:cubicBezTo>
                  <a:cubicBezTo>
                    <a:pt x="99" y="158"/>
                    <a:pt x="99" y="159"/>
                    <a:pt x="99" y="160"/>
                  </a:cubicBezTo>
                  <a:cubicBezTo>
                    <a:pt x="100" y="160"/>
                    <a:pt x="100" y="160"/>
                    <a:pt x="100" y="160"/>
                  </a:cubicBezTo>
                  <a:cubicBezTo>
                    <a:pt x="100" y="159"/>
                    <a:pt x="100" y="159"/>
                    <a:pt x="100" y="158"/>
                  </a:cubicBezTo>
                  <a:cubicBezTo>
                    <a:pt x="100" y="157"/>
                    <a:pt x="101" y="156"/>
                    <a:pt x="101" y="155"/>
                  </a:cubicBezTo>
                  <a:cubicBezTo>
                    <a:pt x="101" y="154"/>
                    <a:pt x="102" y="153"/>
                    <a:pt x="102" y="152"/>
                  </a:cubicBezTo>
                  <a:cubicBezTo>
                    <a:pt x="102" y="151"/>
                    <a:pt x="103" y="149"/>
                    <a:pt x="103" y="148"/>
                  </a:cubicBezTo>
                  <a:cubicBezTo>
                    <a:pt x="121" y="106"/>
                    <a:pt x="121" y="106"/>
                    <a:pt x="121" y="106"/>
                  </a:cubicBezTo>
                  <a:cubicBezTo>
                    <a:pt x="151" y="104"/>
                    <a:pt x="151" y="104"/>
                    <a:pt x="151" y="104"/>
                  </a:cubicBezTo>
                  <a:cubicBezTo>
                    <a:pt x="116" y="175"/>
                    <a:pt x="116" y="175"/>
                    <a:pt x="116" y="175"/>
                  </a:cubicBezTo>
                  <a:cubicBezTo>
                    <a:pt x="152" y="248"/>
                    <a:pt x="152" y="248"/>
                    <a:pt x="152" y="248"/>
                  </a:cubicBezTo>
                  <a:lnTo>
                    <a:pt x="120" y="246"/>
                  </a:lnTo>
                  <a:close/>
                </a:path>
              </a:pathLst>
            </a:custGeom>
            <a:grpFill/>
            <a:ln>
              <a:noFill/>
            </a:ln>
            <a:extLst/>
          </p:spPr>
          <p:txBody>
            <a:bodyPr vert="horz" wrap="square" lIns="67232" tIns="33616" rIns="67232" bIns="33616" numCol="1" anchor="t" anchorCtr="0" compatLnSpc="1">
              <a:prstTxWarp prst="textNoShape">
                <a:avLst/>
              </a:prstTxWarp>
            </a:bodyPr>
            <a:lstStyle/>
            <a:p>
              <a:pPr defTabSz="672290" fontAlgn="auto">
                <a:spcBef>
                  <a:spcPts val="0"/>
                </a:spcBef>
                <a:spcAft>
                  <a:spcPts val="0"/>
                </a:spcAft>
                <a:defRPr/>
              </a:pPr>
              <a:endParaRPr lang="en-US" sz="1324" kern="0">
                <a:solidFill>
                  <a:srgbClr val="404040"/>
                </a:solidFill>
                <a:latin typeface="Segoe UI"/>
                <a:ea typeface="+mn-ea"/>
                <a:cs typeface="+mn-cs"/>
              </a:endParaRPr>
            </a:p>
          </p:txBody>
        </p:sp>
        <p:sp>
          <p:nvSpPr>
            <p:cNvPr id="47" name="Freeform 29">
              <a:extLst>
                <a:ext uri="{FF2B5EF4-FFF2-40B4-BE49-F238E27FC236}">
                  <a16:creationId xmlns="" xmlns:a16="http://schemas.microsoft.com/office/drawing/2014/main" id="{C5751FFC-951C-4D5D-BF15-3B81BA7433A5}"/>
                </a:ext>
              </a:extLst>
            </p:cNvPr>
            <p:cNvSpPr>
              <a:spLocks noChangeAspect="1" noEditPoints="1"/>
            </p:cNvSpPr>
            <p:nvPr/>
          </p:nvSpPr>
          <p:spPr bwMode="black">
            <a:xfrm>
              <a:off x="6140361" y="-1310"/>
              <a:ext cx="899499" cy="884606"/>
            </a:xfrm>
            <a:custGeom>
              <a:avLst/>
              <a:gdLst>
                <a:gd name="T0" fmla="*/ 118 w 356"/>
                <a:gd name="T1" fmla="*/ 135 h 352"/>
                <a:gd name="T2" fmla="*/ 102 w 356"/>
                <a:gd name="T3" fmla="*/ 130 h 352"/>
                <a:gd name="T4" fmla="*/ 92 w 356"/>
                <a:gd name="T5" fmla="*/ 171 h 352"/>
                <a:gd name="T6" fmla="*/ 102 w 356"/>
                <a:gd name="T7" fmla="*/ 173 h 352"/>
                <a:gd name="T8" fmla="*/ 118 w 356"/>
                <a:gd name="T9" fmla="*/ 168 h 352"/>
                <a:gd name="T10" fmla="*/ 123 w 356"/>
                <a:gd name="T11" fmla="*/ 151 h 352"/>
                <a:gd name="T12" fmla="*/ 0 w 356"/>
                <a:gd name="T13" fmla="*/ 36 h 352"/>
                <a:gd name="T14" fmla="*/ 208 w 356"/>
                <a:gd name="T15" fmla="*/ 352 h 352"/>
                <a:gd name="T16" fmla="*/ 0 w 356"/>
                <a:gd name="T17" fmla="*/ 36 h 352"/>
                <a:gd name="T18" fmla="*/ 149 w 356"/>
                <a:gd name="T19" fmla="*/ 169 h 352"/>
                <a:gd name="T20" fmla="*/ 140 w 356"/>
                <a:gd name="T21" fmla="*/ 184 h 352"/>
                <a:gd name="T22" fmla="*/ 124 w 356"/>
                <a:gd name="T23" fmla="*/ 194 h 352"/>
                <a:gd name="T24" fmla="*/ 104 w 356"/>
                <a:gd name="T25" fmla="*/ 197 h 352"/>
                <a:gd name="T26" fmla="*/ 92 w 356"/>
                <a:gd name="T27" fmla="*/ 244 h 352"/>
                <a:gd name="T28" fmla="*/ 68 w 356"/>
                <a:gd name="T29" fmla="*/ 108 h 352"/>
                <a:gd name="T30" fmla="*/ 126 w 356"/>
                <a:gd name="T31" fmla="*/ 107 h 352"/>
                <a:gd name="T32" fmla="*/ 150 w 356"/>
                <a:gd name="T33" fmla="*/ 129 h 352"/>
                <a:gd name="T34" fmla="*/ 152 w 356"/>
                <a:gd name="T35" fmla="*/ 159 h 352"/>
                <a:gd name="T36" fmla="*/ 111 w 356"/>
                <a:gd name="T37" fmla="*/ 131 h 352"/>
                <a:gd name="T38" fmla="*/ 92 w 356"/>
                <a:gd name="T39" fmla="*/ 131 h 352"/>
                <a:gd name="T40" fmla="*/ 94 w 356"/>
                <a:gd name="T41" fmla="*/ 173 h 352"/>
                <a:gd name="T42" fmla="*/ 111 w 356"/>
                <a:gd name="T43" fmla="*/ 172 h 352"/>
                <a:gd name="T44" fmla="*/ 122 w 356"/>
                <a:gd name="T45" fmla="*/ 161 h 352"/>
                <a:gd name="T46" fmla="*/ 122 w 356"/>
                <a:gd name="T47" fmla="*/ 142 h 352"/>
                <a:gd name="T48" fmla="*/ 122 w 356"/>
                <a:gd name="T49" fmla="*/ 142 h 352"/>
                <a:gd name="T50" fmla="*/ 111 w 356"/>
                <a:gd name="T51" fmla="*/ 131 h 352"/>
                <a:gd name="T52" fmla="*/ 92 w 356"/>
                <a:gd name="T53" fmla="*/ 131 h 352"/>
                <a:gd name="T54" fmla="*/ 94 w 356"/>
                <a:gd name="T55" fmla="*/ 173 h 352"/>
                <a:gd name="T56" fmla="*/ 111 w 356"/>
                <a:gd name="T57" fmla="*/ 172 h 352"/>
                <a:gd name="T58" fmla="*/ 122 w 356"/>
                <a:gd name="T59" fmla="*/ 161 h 352"/>
                <a:gd name="T60" fmla="*/ 122 w 356"/>
                <a:gd name="T61" fmla="*/ 142 h 352"/>
                <a:gd name="T62" fmla="*/ 216 w 356"/>
                <a:gd name="T63" fmla="*/ 52 h 352"/>
                <a:gd name="T64" fmla="*/ 244 w 356"/>
                <a:gd name="T65" fmla="*/ 92 h 352"/>
                <a:gd name="T66" fmla="*/ 292 w 356"/>
                <a:gd name="T67" fmla="*/ 140 h 352"/>
                <a:gd name="T68" fmla="*/ 216 w 356"/>
                <a:gd name="T69" fmla="*/ 179 h 352"/>
                <a:gd name="T70" fmla="*/ 320 w 356"/>
                <a:gd name="T71" fmla="*/ 212 h 352"/>
                <a:gd name="T72" fmla="*/ 216 w 356"/>
                <a:gd name="T73" fmla="*/ 228 h 352"/>
                <a:gd name="T74" fmla="*/ 320 w 356"/>
                <a:gd name="T75" fmla="*/ 248 h 352"/>
                <a:gd name="T76" fmla="*/ 216 w 356"/>
                <a:gd name="T77" fmla="*/ 264 h 352"/>
                <a:gd name="T78" fmla="*/ 348 w 356"/>
                <a:gd name="T79" fmla="*/ 300 h 352"/>
                <a:gd name="T80" fmla="*/ 356 w 356"/>
                <a:gd name="T81" fmla="*/ 60 h 352"/>
                <a:gd name="T82" fmla="*/ 252 w 356"/>
                <a:gd name="T83" fmla="*/ 132 h 352"/>
                <a:gd name="T84" fmla="*/ 300 w 356"/>
                <a:gd name="T85" fmla="*/ 13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 h="352">
                  <a:moveTo>
                    <a:pt x="122" y="142"/>
                  </a:moveTo>
                  <a:cubicBezTo>
                    <a:pt x="121" y="139"/>
                    <a:pt x="120" y="137"/>
                    <a:pt x="118" y="135"/>
                  </a:cubicBezTo>
                  <a:cubicBezTo>
                    <a:pt x="116" y="133"/>
                    <a:pt x="114" y="132"/>
                    <a:pt x="111" y="131"/>
                  </a:cubicBezTo>
                  <a:cubicBezTo>
                    <a:pt x="109" y="130"/>
                    <a:pt x="105" y="130"/>
                    <a:pt x="102" y="130"/>
                  </a:cubicBezTo>
                  <a:cubicBezTo>
                    <a:pt x="92" y="131"/>
                    <a:pt x="92" y="131"/>
                    <a:pt x="92" y="131"/>
                  </a:cubicBezTo>
                  <a:cubicBezTo>
                    <a:pt x="92" y="171"/>
                    <a:pt x="92" y="171"/>
                    <a:pt x="92" y="171"/>
                  </a:cubicBezTo>
                  <a:cubicBezTo>
                    <a:pt x="94" y="173"/>
                    <a:pt x="94" y="173"/>
                    <a:pt x="94" y="173"/>
                  </a:cubicBezTo>
                  <a:cubicBezTo>
                    <a:pt x="102" y="173"/>
                    <a:pt x="102" y="173"/>
                    <a:pt x="102" y="173"/>
                  </a:cubicBezTo>
                  <a:cubicBezTo>
                    <a:pt x="105" y="173"/>
                    <a:pt x="109" y="173"/>
                    <a:pt x="111" y="172"/>
                  </a:cubicBezTo>
                  <a:cubicBezTo>
                    <a:pt x="114" y="171"/>
                    <a:pt x="116" y="170"/>
                    <a:pt x="118" y="168"/>
                  </a:cubicBezTo>
                  <a:cubicBezTo>
                    <a:pt x="120" y="166"/>
                    <a:pt x="121" y="164"/>
                    <a:pt x="122" y="161"/>
                  </a:cubicBezTo>
                  <a:cubicBezTo>
                    <a:pt x="123" y="158"/>
                    <a:pt x="123" y="155"/>
                    <a:pt x="123" y="151"/>
                  </a:cubicBezTo>
                  <a:cubicBezTo>
                    <a:pt x="123" y="147"/>
                    <a:pt x="123" y="144"/>
                    <a:pt x="122" y="142"/>
                  </a:cubicBezTo>
                  <a:close/>
                  <a:moveTo>
                    <a:pt x="0" y="36"/>
                  </a:moveTo>
                  <a:cubicBezTo>
                    <a:pt x="0" y="316"/>
                    <a:pt x="0" y="316"/>
                    <a:pt x="0" y="316"/>
                  </a:cubicBezTo>
                  <a:cubicBezTo>
                    <a:pt x="208" y="352"/>
                    <a:pt x="208" y="352"/>
                    <a:pt x="208" y="352"/>
                  </a:cubicBezTo>
                  <a:cubicBezTo>
                    <a:pt x="208" y="0"/>
                    <a:pt x="208" y="0"/>
                    <a:pt x="208" y="0"/>
                  </a:cubicBezTo>
                  <a:lnTo>
                    <a:pt x="0" y="36"/>
                  </a:lnTo>
                  <a:close/>
                  <a:moveTo>
                    <a:pt x="152" y="159"/>
                  </a:moveTo>
                  <a:cubicBezTo>
                    <a:pt x="151" y="163"/>
                    <a:pt x="150" y="166"/>
                    <a:pt x="149" y="169"/>
                  </a:cubicBezTo>
                  <a:cubicBezTo>
                    <a:pt x="148" y="172"/>
                    <a:pt x="147" y="174"/>
                    <a:pt x="145" y="177"/>
                  </a:cubicBezTo>
                  <a:cubicBezTo>
                    <a:pt x="144" y="179"/>
                    <a:pt x="142" y="182"/>
                    <a:pt x="140" y="184"/>
                  </a:cubicBezTo>
                  <a:cubicBezTo>
                    <a:pt x="137" y="186"/>
                    <a:pt x="135" y="188"/>
                    <a:pt x="132" y="190"/>
                  </a:cubicBezTo>
                  <a:cubicBezTo>
                    <a:pt x="130" y="192"/>
                    <a:pt x="127" y="193"/>
                    <a:pt x="124" y="194"/>
                  </a:cubicBezTo>
                  <a:cubicBezTo>
                    <a:pt x="121" y="195"/>
                    <a:pt x="118" y="196"/>
                    <a:pt x="115" y="197"/>
                  </a:cubicBezTo>
                  <a:cubicBezTo>
                    <a:pt x="111" y="197"/>
                    <a:pt x="108" y="197"/>
                    <a:pt x="104" y="197"/>
                  </a:cubicBezTo>
                  <a:cubicBezTo>
                    <a:pt x="92" y="197"/>
                    <a:pt x="92" y="197"/>
                    <a:pt x="92" y="197"/>
                  </a:cubicBezTo>
                  <a:cubicBezTo>
                    <a:pt x="92" y="244"/>
                    <a:pt x="92" y="244"/>
                    <a:pt x="92" y="244"/>
                  </a:cubicBezTo>
                  <a:cubicBezTo>
                    <a:pt x="68" y="243"/>
                    <a:pt x="68" y="243"/>
                    <a:pt x="68" y="243"/>
                  </a:cubicBezTo>
                  <a:cubicBezTo>
                    <a:pt x="68" y="108"/>
                    <a:pt x="68" y="108"/>
                    <a:pt x="68" y="108"/>
                  </a:cubicBezTo>
                  <a:cubicBezTo>
                    <a:pt x="107" y="106"/>
                    <a:pt x="107" y="106"/>
                    <a:pt x="107" y="106"/>
                  </a:cubicBezTo>
                  <a:cubicBezTo>
                    <a:pt x="114" y="105"/>
                    <a:pt x="121" y="106"/>
                    <a:pt x="126" y="107"/>
                  </a:cubicBezTo>
                  <a:cubicBezTo>
                    <a:pt x="132" y="109"/>
                    <a:pt x="137" y="111"/>
                    <a:pt x="141" y="115"/>
                  </a:cubicBezTo>
                  <a:cubicBezTo>
                    <a:pt x="145" y="119"/>
                    <a:pt x="148" y="123"/>
                    <a:pt x="150" y="129"/>
                  </a:cubicBezTo>
                  <a:cubicBezTo>
                    <a:pt x="152" y="135"/>
                    <a:pt x="153" y="142"/>
                    <a:pt x="153" y="149"/>
                  </a:cubicBezTo>
                  <a:cubicBezTo>
                    <a:pt x="153" y="153"/>
                    <a:pt x="152" y="156"/>
                    <a:pt x="152" y="159"/>
                  </a:cubicBezTo>
                  <a:close/>
                  <a:moveTo>
                    <a:pt x="118" y="135"/>
                  </a:moveTo>
                  <a:cubicBezTo>
                    <a:pt x="116" y="133"/>
                    <a:pt x="114" y="132"/>
                    <a:pt x="111" y="131"/>
                  </a:cubicBezTo>
                  <a:cubicBezTo>
                    <a:pt x="109" y="130"/>
                    <a:pt x="105" y="130"/>
                    <a:pt x="102" y="130"/>
                  </a:cubicBezTo>
                  <a:cubicBezTo>
                    <a:pt x="92" y="131"/>
                    <a:pt x="92" y="131"/>
                    <a:pt x="92" y="131"/>
                  </a:cubicBezTo>
                  <a:cubicBezTo>
                    <a:pt x="92" y="171"/>
                    <a:pt x="92" y="171"/>
                    <a:pt x="92" y="171"/>
                  </a:cubicBezTo>
                  <a:cubicBezTo>
                    <a:pt x="94" y="173"/>
                    <a:pt x="94" y="173"/>
                    <a:pt x="94" y="173"/>
                  </a:cubicBezTo>
                  <a:cubicBezTo>
                    <a:pt x="102" y="173"/>
                    <a:pt x="102" y="173"/>
                    <a:pt x="102" y="173"/>
                  </a:cubicBezTo>
                  <a:cubicBezTo>
                    <a:pt x="105" y="173"/>
                    <a:pt x="109" y="173"/>
                    <a:pt x="111" y="172"/>
                  </a:cubicBezTo>
                  <a:cubicBezTo>
                    <a:pt x="114" y="171"/>
                    <a:pt x="116" y="170"/>
                    <a:pt x="118" y="168"/>
                  </a:cubicBezTo>
                  <a:cubicBezTo>
                    <a:pt x="120" y="166"/>
                    <a:pt x="121" y="164"/>
                    <a:pt x="122" y="161"/>
                  </a:cubicBezTo>
                  <a:cubicBezTo>
                    <a:pt x="123" y="158"/>
                    <a:pt x="123" y="155"/>
                    <a:pt x="123" y="151"/>
                  </a:cubicBezTo>
                  <a:cubicBezTo>
                    <a:pt x="123" y="147"/>
                    <a:pt x="123" y="144"/>
                    <a:pt x="122" y="142"/>
                  </a:cubicBezTo>
                  <a:cubicBezTo>
                    <a:pt x="121" y="139"/>
                    <a:pt x="120" y="137"/>
                    <a:pt x="118" y="135"/>
                  </a:cubicBezTo>
                  <a:close/>
                  <a:moveTo>
                    <a:pt x="122" y="142"/>
                  </a:moveTo>
                  <a:cubicBezTo>
                    <a:pt x="121" y="139"/>
                    <a:pt x="120" y="137"/>
                    <a:pt x="118" y="135"/>
                  </a:cubicBezTo>
                  <a:cubicBezTo>
                    <a:pt x="116" y="133"/>
                    <a:pt x="114" y="132"/>
                    <a:pt x="111" y="131"/>
                  </a:cubicBezTo>
                  <a:cubicBezTo>
                    <a:pt x="109" y="130"/>
                    <a:pt x="105" y="130"/>
                    <a:pt x="102" y="130"/>
                  </a:cubicBezTo>
                  <a:cubicBezTo>
                    <a:pt x="92" y="131"/>
                    <a:pt x="92" y="131"/>
                    <a:pt x="92" y="131"/>
                  </a:cubicBezTo>
                  <a:cubicBezTo>
                    <a:pt x="92" y="171"/>
                    <a:pt x="92" y="171"/>
                    <a:pt x="92" y="171"/>
                  </a:cubicBezTo>
                  <a:cubicBezTo>
                    <a:pt x="94" y="173"/>
                    <a:pt x="94" y="173"/>
                    <a:pt x="94" y="173"/>
                  </a:cubicBezTo>
                  <a:cubicBezTo>
                    <a:pt x="102" y="173"/>
                    <a:pt x="102" y="173"/>
                    <a:pt x="102" y="173"/>
                  </a:cubicBezTo>
                  <a:cubicBezTo>
                    <a:pt x="105" y="173"/>
                    <a:pt x="109" y="173"/>
                    <a:pt x="111" y="172"/>
                  </a:cubicBezTo>
                  <a:cubicBezTo>
                    <a:pt x="114" y="171"/>
                    <a:pt x="116" y="170"/>
                    <a:pt x="118" y="168"/>
                  </a:cubicBezTo>
                  <a:cubicBezTo>
                    <a:pt x="120" y="166"/>
                    <a:pt x="121" y="164"/>
                    <a:pt x="122" y="161"/>
                  </a:cubicBezTo>
                  <a:cubicBezTo>
                    <a:pt x="123" y="158"/>
                    <a:pt x="123" y="155"/>
                    <a:pt x="123" y="151"/>
                  </a:cubicBezTo>
                  <a:cubicBezTo>
                    <a:pt x="123" y="147"/>
                    <a:pt x="123" y="144"/>
                    <a:pt x="122" y="142"/>
                  </a:cubicBezTo>
                  <a:close/>
                  <a:moveTo>
                    <a:pt x="348" y="52"/>
                  </a:moveTo>
                  <a:cubicBezTo>
                    <a:pt x="216" y="52"/>
                    <a:pt x="216" y="52"/>
                    <a:pt x="216" y="52"/>
                  </a:cubicBezTo>
                  <a:cubicBezTo>
                    <a:pt x="216" y="101"/>
                    <a:pt x="216" y="101"/>
                    <a:pt x="216" y="101"/>
                  </a:cubicBezTo>
                  <a:cubicBezTo>
                    <a:pt x="224" y="95"/>
                    <a:pt x="234" y="92"/>
                    <a:pt x="244" y="92"/>
                  </a:cubicBezTo>
                  <a:cubicBezTo>
                    <a:pt x="244" y="140"/>
                    <a:pt x="244" y="140"/>
                    <a:pt x="244" y="140"/>
                  </a:cubicBezTo>
                  <a:cubicBezTo>
                    <a:pt x="292" y="140"/>
                    <a:pt x="292" y="140"/>
                    <a:pt x="292" y="140"/>
                  </a:cubicBezTo>
                  <a:cubicBezTo>
                    <a:pt x="292" y="167"/>
                    <a:pt x="271" y="188"/>
                    <a:pt x="244" y="188"/>
                  </a:cubicBezTo>
                  <a:cubicBezTo>
                    <a:pt x="234" y="188"/>
                    <a:pt x="224" y="185"/>
                    <a:pt x="216" y="179"/>
                  </a:cubicBezTo>
                  <a:cubicBezTo>
                    <a:pt x="216" y="212"/>
                    <a:pt x="216" y="212"/>
                    <a:pt x="216" y="212"/>
                  </a:cubicBezTo>
                  <a:cubicBezTo>
                    <a:pt x="320" y="212"/>
                    <a:pt x="320" y="212"/>
                    <a:pt x="320" y="212"/>
                  </a:cubicBezTo>
                  <a:cubicBezTo>
                    <a:pt x="320" y="228"/>
                    <a:pt x="320" y="228"/>
                    <a:pt x="320" y="228"/>
                  </a:cubicBezTo>
                  <a:cubicBezTo>
                    <a:pt x="216" y="228"/>
                    <a:pt x="216" y="228"/>
                    <a:pt x="216" y="228"/>
                  </a:cubicBezTo>
                  <a:cubicBezTo>
                    <a:pt x="216" y="248"/>
                    <a:pt x="216" y="248"/>
                    <a:pt x="216" y="248"/>
                  </a:cubicBezTo>
                  <a:cubicBezTo>
                    <a:pt x="320" y="248"/>
                    <a:pt x="320" y="248"/>
                    <a:pt x="320" y="248"/>
                  </a:cubicBezTo>
                  <a:cubicBezTo>
                    <a:pt x="320" y="264"/>
                    <a:pt x="320" y="264"/>
                    <a:pt x="320" y="264"/>
                  </a:cubicBezTo>
                  <a:cubicBezTo>
                    <a:pt x="216" y="264"/>
                    <a:pt x="216" y="264"/>
                    <a:pt x="216" y="264"/>
                  </a:cubicBezTo>
                  <a:cubicBezTo>
                    <a:pt x="216" y="300"/>
                    <a:pt x="216" y="300"/>
                    <a:pt x="216" y="300"/>
                  </a:cubicBezTo>
                  <a:cubicBezTo>
                    <a:pt x="348" y="300"/>
                    <a:pt x="348" y="300"/>
                    <a:pt x="348" y="300"/>
                  </a:cubicBezTo>
                  <a:cubicBezTo>
                    <a:pt x="353" y="300"/>
                    <a:pt x="356" y="297"/>
                    <a:pt x="356" y="292"/>
                  </a:cubicBezTo>
                  <a:cubicBezTo>
                    <a:pt x="356" y="60"/>
                    <a:pt x="356" y="60"/>
                    <a:pt x="356" y="60"/>
                  </a:cubicBezTo>
                  <a:cubicBezTo>
                    <a:pt x="356" y="55"/>
                    <a:pt x="353" y="52"/>
                    <a:pt x="348" y="52"/>
                  </a:cubicBezTo>
                  <a:close/>
                  <a:moveTo>
                    <a:pt x="252" y="132"/>
                  </a:moveTo>
                  <a:cubicBezTo>
                    <a:pt x="252" y="84"/>
                    <a:pt x="252" y="84"/>
                    <a:pt x="252" y="84"/>
                  </a:cubicBezTo>
                  <a:cubicBezTo>
                    <a:pt x="279" y="84"/>
                    <a:pt x="300" y="105"/>
                    <a:pt x="300" y="132"/>
                  </a:cubicBezTo>
                  <a:lnTo>
                    <a:pt x="252" y="132"/>
                  </a:lnTo>
                  <a:close/>
                </a:path>
              </a:pathLst>
            </a:custGeom>
            <a:grpFill/>
            <a:ln>
              <a:noFill/>
            </a:ln>
            <a:extLst/>
          </p:spPr>
          <p:txBody>
            <a:bodyPr vert="horz" wrap="square" lIns="67232" tIns="33616" rIns="67232" bIns="33616" numCol="1" anchor="t" anchorCtr="0" compatLnSpc="1">
              <a:prstTxWarp prst="textNoShape">
                <a:avLst/>
              </a:prstTxWarp>
            </a:bodyPr>
            <a:lstStyle/>
            <a:p>
              <a:pPr defTabSz="672290" fontAlgn="auto">
                <a:spcBef>
                  <a:spcPts val="0"/>
                </a:spcBef>
                <a:spcAft>
                  <a:spcPts val="0"/>
                </a:spcAft>
                <a:defRPr/>
              </a:pPr>
              <a:endParaRPr lang="en-US" sz="1324" kern="0" dirty="0">
                <a:solidFill>
                  <a:srgbClr val="404040"/>
                </a:solidFill>
                <a:latin typeface="Segoe UI"/>
                <a:ea typeface="+mn-ea"/>
                <a:cs typeface="+mn-cs"/>
              </a:endParaRPr>
            </a:p>
          </p:txBody>
        </p:sp>
        <p:sp>
          <p:nvSpPr>
            <p:cNvPr id="48" name="Freeform 33">
              <a:extLst>
                <a:ext uri="{FF2B5EF4-FFF2-40B4-BE49-F238E27FC236}">
                  <a16:creationId xmlns="" xmlns:a16="http://schemas.microsoft.com/office/drawing/2014/main" id="{5FBFF21B-FE78-4C5D-AAF9-1EB1E8EAB404}"/>
                </a:ext>
              </a:extLst>
            </p:cNvPr>
            <p:cNvSpPr>
              <a:spLocks noChangeAspect="1" noEditPoints="1"/>
            </p:cNvSpPr>
            <p:nvPr/>
          </p:nvSpPr>
          <p:spPr bwMode="black">
            <a:xfrm>
              <a:off x="2788686" y="47457"/>
              <a:ext cx="855564" cy="827788"/>
            </a:xfrm>
            <a:custGeom>
              <a:avLst/>
              <a:gdLst>
                <a:gd name="T0" fmla="*/ 258 w 364"/>
                <a:gd name="T1" fmla="*/ 185 h 352"/>
                <a:gd name="T2" fmla="*/ 263 w 364"/>
                <a:gd name="T3" fmla="*/ 198 h 352"/>
                <a:gd name="T4" fmla="*/ 216 w 364"/>
                <a:gd name="T5" fmla="*/ 276 h 352"/>
                <a:gd name="T6" fmla="*/ 263 w 364"/>
                <a:gd name="T7" fmla="*/ 198 h 352"/>
                <a:gd name="T8" fmla="*/ 117 w 364"/>
                <a:gd name="T9" fmla="*/ 143 h 352"/>
                <a:gd name="T10" fmla="*/ 96 w 364"/>
                <a:gd name="T11" fmla="*/ 132 h 352"/>
                <a:gd name="T12" fmla="*/ 75 w 364"/>
                <a:gd name="T13" fmla="*/ 145 h 352"/>
                <a:gd name="T14" fmla="*/ 67 w 364"/>
                <a:gd name="T15" fmla="*/ 176 h 352"/>
                <a:gd name="T16" fmla="*/ 75 w 364"/>
                <a:gd name="T17" fmla="*/ 208 h 352"/>
                <a:gd name="T18" fmla="*/ 95 w 364"/>
                <a:gd name="T19" fmla="*/ 220 h 352"/>
                <a:gd name="T20" fmla="*/ 116 w 364"/>
                <a:gd name="T21" fmla="*/ 210 h 352"/>
                <a:gd name="T22" fmla="*/ 125 w 364"/>
                <a:gd name="T23" fmla="*/ 177 h 352"/>
                <a:gd name="T24" fmla="*/ 120 w 364"/>
                <a:gd name="T25" fmla="*/ 149 h 352"/>
                <a:gd name="T26" fmla="*/ 102 w 364"/>
                <a:gd name="T27" fmla="*/ 132 h 352"/>
                <a:gd name="T28" fmla="*/ 79 w 364"/>
                <a:gd name="T29" fmla="*/ 139 h 352"/>
                <a:gd name="T30" fmla="*/ 68 w 364"/>
                <a:gd name="T31" fmla="*/ 167 h 352"/>
                <a:gd name="T32" fmla="*/ 72 w 364"/>
                <a:gd name="T33" fmla="*/ 202 h 352"/>
                <a:gd name="T34" fmla="*/ 89 w 364"/>
                <a:gd name="T35" fmla="*/ 219 h 352"/>
                <a:gd name="T36" fmla="*/ 112 w 364"/>
                <a:gd name="T37" fmla="*/ 215 h 352"/>
                <a:gd name="T38" fmla="*/ 124 w 364"/>
                <a:gd name="T39" fmla="*/ 187 h 352"/>
                <a:gd name="T40" fmla="*/ 123 w 364"/>
                <a:gd name="T41" fmla="*/ 157 h 352"/>
                <a:gd name="T42" fmla="*/ 108 w 364"/>
                <a:gd name="T43" fmla="*/ 134 h 352"/>
                <a:gd name="T44" fmla="*/ 84 w 364"/>
                <a:gd name="T45" fmla="*/ 135 h 352"/>
                <a:gd name="T46" fmla="*/ 69 w 364"/>
                <a:gd name="T47" fmla="*/ 159 h 352"/>
                <a:gd name="T48" fmla="*/ 69 w 364"/>
                <a:gd name="T49" fmla="*/ 194 h 352"/>
                <a:gd name="T50" fmla="*/ 84 w 364"/>
                <a:gd name="T51" fmla="*/ 217 h 352"/>
                <a:gd name="T52" fmla="*/ 107 w 364"/>
                <a:gd name="T53" fmla="*/ 218 h 352"/>
                <a:gd name="T54" fmla="*/ 123 w 364"/>
                <a:gd name="T55" fmla="*/ 196 h 352"/>
                <a:gd name="T56" fmla="*/ 0 w 364"/>
                <a:gd name="T57" fmla="*/ 35 h 352"/>
                <a:gd name="T58" fmla="*/ 0 w 364"/>
                <a:gd name="T59" fmla="*/ 35 h 352"/>
                <a:gd name="T60" fmla="*/ 137 w 364"/>
                <a:gd name="T61" fmla="*/ 229 h 352"/>
                <a:gd name="T62" fmla="*/ 95 w 364"/>
                <a:gd name="T63" fmla="*/ 247 h 352"/>
                <a:gd name="T64" fmla="*/ 57 w 364"/>
                <a:gd name="T65" fmla="*/ 226 h 352"/>
                <a:gd name="T66" fmla="*/ 42 w 364"/>
                <a:gd name="T67" fmla="*/ 178 h 352"/>
                <a:gd name="T68" fmla="*/ 56 w 364"/>
                <a:gd name="T69" fmla="*/ 127 h 352"/>
                <a:gd name="T70" fmla="*/ 97 w 364"/>
                <a:gd name="T71" fmla="*/ 105 h 352"/>
                <a:gd name="T72" fmla="*/ 137 w 364"/>
                <a:gd name="T73" fmla="*/ 122 h 352"/>
                <a:gd name="T74" fmla="*/ 154 w 364"/>
                <a:gd name="T75" fmla="*/ 175 h 352"/>
                <a:gd name="T76" fmla="*/ 117 w 364"/>
                <a:gd name="T77" fmla="*/ 143 h 352"/>
                <a:gd name="T78" fmla="*/ 96 w 364"/>
                <a:gd name="T79" fmla="*/ 132 h 352"/>
                <a:gd name="T80" fmla="*/ 75 w 364"/>
                <a:gd name="T81" fmla="*/ 145 h 352"/>
                <a:gd name="T82" fmla="*/ 67 w 364"/>
                <a:gd name="T83" fmla="*/ 176 h 352"/>
                <a:gd name="T84" fmla="*/ 75 w 364"/>
                <a:gd name="T85" fmla="*/ 208 h 352"/>
                <a:gd name="T86" fmla="*/ 95 w 364"/>
                <a:gd name="T87" fmla="*/ 220 h 352"/>
                <a:gd name="T88" fmla="*/ 116 w 364"/>
                <a:gd name="T89" fmla="*/ 210 h 352"/>
                <a:gd name="T90" fmla="*/ 125 w 364"/>
                <a:gd name="T91" fmla="*/ 177 h 352"/>
                <a:gd name="T92" fmla="*/ 123 w 364"/>
                <a:gd name="T93" fmla="*/ 157 h 352"/>
                <a:gd name="T94" fmla="*/ 108 w 364"/>
                <a:gd name="T95" fmla="*/ 134 h 352"/>
                <a:gd name="T96" fmla="*/ 84 w 364"/>
                <a:gd name="T97" fmla="*/ 135 h 352"/>
                <a:gd name="T98" fmla="*/ 69 w 364"/>
                <a:gd name="T99" fmla="*/ 159 h 352"/>
                <a:gd name="T100" fmla="*/ 69 w 364"/>
                <a:gd name="T101" fmla="*/ 194 h 352"/>
                <a:gd name="T102" fmla="*/ 84 w 364"/>
                <a:gd name="T103" fmla="*/ 217 h 352"/>
                <a:gd name="T104" fmla="*/ 107 w 364"/>
                <a:gd name="T105" fmla="*/ 218 h 352"/>
                <a:gd name="T106" fmla="*/ 123 w 364"/>
                <a:gd name="T107" fmla="*/ 19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4" h="352">
                  <a:moveTo>
                    <a:pt x="356" y="76"/>
                  </a:moveTo>
                  <a:cubicBezTo>
                    <a:pt x="216" y="76"/>
                    <a:pt x="216" y="76"/>
                    <a:pt x="216" y="76"/>
                  </a:cubicBezTo>
                  <a:cubicBezTo>
                    <a:pt x="216" y="151"/>
                    <a:pt x="216" y="151"/>
                    <a:pt x="216" y="151"/>
                  </a:cubicBezTo>
                  <a:cubicBezTo>
                    <a:pt x="258" y="185"/>
                    <a:pt x="258" y="185"/>
                    <a:pt x="258" y="185"/>
                  </a:cubicBezTo>
                  <a:cubicBezTo>
                    <a:pt x="364" y="96"/>
                    <a:pt x="364" y="96"/>
                    <a:pt x="364" y="96"/>
                  </a:cubicBezTo>
                  <a:cubicBezTo>
                    <a:pt x="364" y="84"/>
                    <a:pt x="364" y="84"/>
                    <a:pt x="364" y="84"/>
                  </a:cubicBezTo>
                  <a:cubicBezTo>
                    <a:pt x="364" y="78"/>
                    <a:pt x="362" y="76"/>
                    <a:pt x="356" y="76"/>
                  </a:cubicBezTo>
                  <a:close/>
                  <a:moveTo>
                    <a:pt x="263" y="198"/>
                  </a:moveTo>
                  <a:cubicBezTo>
                    <a:pt x="262" y="199"/>
                    <a:pt x="260" y="200"/>
                    <a:pt x="258" y="200"/>
                  </a:cubicBezTo>
                  <a:cubicBezTo>
                    <a:pt x="256" y="200"/>
                    <a:pt x="255" y="199"/>
                    <a:pt x="253" y="198"/>
                  </a:cubicBezTo>
                  <a:cubicBezTo>
                    <a:pt x="216" y="168"/>
                    <a:pt x="216" y="168"/>
                    <a:pt x="216" y="168"/>
                  </a:cubicBezTo>
                  <a:cubicBezTo>
                    <a:pt x="216" y="276"/>
                    <a:pt x="216" y="276"/>
                    <a:pt x="216" y="276"/>
                  </a:cubicBezTo>
                  <a:cubicBezTo>
                    <a:pt x="356" y="276"/>
                    <a:pt x="356" y="276"/>
                    <a:pt x="356" y="276"/>
                  </a:cubicBezTo>
                  <a:cubicBezTo>
                    <a:pt x="362" y="276"/>
                    <a:pt x="364" y="274"/>
                    <a:pt x="364" y="268"/>
                  </a:cubicBezTo>
                  <a:cubicBezTo>
                    <a:pt x="364" y="113"/>
                    <a:pt x="364" y="113"/>
                    <a:pt x="364" y="113"/>
                  </a:cubicBezTo>
                  <a:lnTo>
                    <a:pt x="263" y="198"/>
                  </a:ln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moveTo>
                    <a:pt x="0" y="35"/>
                  </a:moveTo>
                  <a:cubicBezTo>
                    <a:pt x="0" y="317"/>
                    <a:pt x="0" y="317"/>
                    <a:pt x="0" y="317"/>
                  </a:cubicBezTo>
                  <a:cubicBezTo>
                    <a:pt x="208" y="352"/>
                    <a:pt x="208" y="352"/>
                    <a:pt x="208" y="352"/>
                  </a:cubicBezTo>
                  <a:cubicBezTo>
                    <a:pt x="208" y="0"/>
                    <a:pt x="208" y="0"/>
                    <a:pt x="208" y="0"/>
                  </a:cubicBezTo>
                  <a:lnTo>
                    <a:pt x="0" y="35"/>
                  </a:lnTo>
                  <a:close/>
                  <a:moveTo>
                    <a:pt x="153" y="191"/>
                  </a:moveTo>
                  <a:cubicBezTo>
                    <a:pt x="152" y="196"/>
                    <a:pt x="151" y="201"/>
                    <a:pt x="149" y="206"/>
                  </a:cubicBezTo>
                  <a:cubicBezTo>
                    <a:pt x="148" y="210"/>
                    <a:pt x="146" y="214"/>
                    <a:pt x="144" y="218"/>
                  </a:cubicBezTo>
                  <a:cubicBezTo>
                    <a:pt x="142" y="222"/>
                    <a:pt x="140" y="226"/>
                    <a:pt x="137" y="229"/>
                  </a:cubicBezTo>
                  <a:cubicBezTo>
                    <a:pt x="134" y="232"/>
                    <a:pt x="131" y="235"/>
                    <a:pt x="128" y="237"/>
                  </a:cubicBezTo>
                  <a:cubicBezTo>
                    <a:pt x="125" y="240"/>
                    <a:pt x="121" y="242"/>
                    <a:pt x="118" y="243"/>
                  </a:cubicBezTo>
                  <a:cubicBezTo>
                    <a:pt x="114" y="245"/>
                    <a:pt x="111" y="246"/>
                    <a:pt x="107" y="246"/>
                  </a:cubicBezTo>
                  <a:cubicBezTo>
                    <a:pt x="103" y="247"/>
                    <a:pt x="99" y="247"/>
                    <a:pt x="95" y="247"/>
                  </a:cubicBezTo>
                  <a:cubicBezTo>
                    <a:pt x="91" y="246"/>
                    <a:pt x="87" y="246"/>
                    <a:pt x="83" y="245"/>
                  </a:cubicBezTo>
                  <a:cubicBezTo>
                    <a:pt x="80" y="244"/>
                    <a:pt x="77" y="242"/>
                    <a:pt x="73" y="241"/>
                  </a:cubicBezTo>
                  <a:cubicBezTo>
                    <a:pt x="70" y="239"/>
                    <a:pt x="67" y="237"/>
                    <a:pt x="64" y="234"/>
                  </a:cubicBezTo>
                  <a:cubicBezTo>
                    <a:pt x="62" y="232"/>
                    <a:pt x="59" y="229"/>
                    <a:pt x="57" y="226"/>
                  </a:cubicBezTo>
                  <a:cubicBezTo>
                    <a:pt x="54" y="223"/>
                    <a:pt x="52" y="219"/>
                    <a:pt x="50" y="216"/>
                  </a:cubicBezTo>
                  <a:cubicBezTo>
                    <a:pt x="49" y="212"/>
                    <a:pt x="47" y="208"/>
                    <a:pt x="46" y="204"/>
                  </a:cubicBezTo>
                  <a:cubicBezTo>
                    <a:pt x="45" y="200"/>
                    <a:pt x="44" y="196"/>
                    <a:pt x="43" y="192"/>
                  </a:cubicBezTo>
                  <a:cubicBezTo>
                    <a:pt x="43" y="187"/>
                    <a:pt x="42" y="183"/>
                    <a:pt x="42" y="178"/>
                  </a:cubicBezTo>
                  <a:cubicBezTo>
                    <a:pt x="42" y="173"/>
                    <a:pt x="43" y="168"/>
                    <a:pt x="43" y="163"/>
                  </a:cubicBezTo>
                  <a:cubicBezTo>
                    <a:pt x="44" y="158"/>
                    <a:pt x="45" y="154"/>
                    <a:pt x="46" y="150"/>
                  </a:cubicBezTo>
                  <a:cubicBezTo>
                    <a:pt x="47" y="146"/>
                    <a:pt x="48" y="142"/>
                    <a:pt x="50" y="138"/>
                  </a:cubicBezTo>
                  <a:cubicBezTo>
                    <a:pt x="52" y="134"/>
                    <a:pt x="54" y="131"/>
                    <a:pt x="56" y="127"/>
                  </a:cubicBezTo>
                  <a:cubicBezTo>
                    <a:pt x="59" y="124"/>
                    <a:pt x="61" y="121"/>
                    <a:pt x="64" y="118"/>
                  </a:cubicBezTo>
                  <a:cubicBezTo>
                    <a:pt x="67" y="116"/>
                    <a:pt x="70" y="113"/>
                    <a:pt x="74" y="112"/>
                  </a:cubicBezTo>
                  <a:cubicBezTo>
                    <a:pt x="77" y="110"/>
                    <a:pt x="81" y="108"/>
                    <a:pt x="84" y="107"/>
                  </a:cubicBezTo>
                  <a:cubicBezTo>
                    <a:pt x="88" y="106"/>
                    <a:pt x="92" y="105"/>
                    <a:pt x="97" y="105"/>
                  </a:cubicBezTo>
                  <a:cubicBezTo>
                    <a:pt x="101" y="105"/>
                    <a:pt x="105" y="105"/>
                    <a:pt x="108" y="106"/>
                  </a:cubicBezTo>
                  <a:cubicBezTo>
                    <a:pt x="112" y="106"/>
                    <a:pt x="116" y="107"/>
                    <a:pt x="119" y="109"/>
                  </a:cubicBezTo>
                  <a:cubicBezTo>
                    <a:pt x="122" y="110"/>
                    <a:pt x="126" y="112"/>
                    <a:pt x="129" y="114"/>
                  </a:cubicBezTo>
                  <a:cubicBezTo>
                    <a:pt x="132" y="116"/>
                    <a:pt x="135" y="119"/>
                    <a:pt x="137" y="122"/>
                  </a:cubicBezTo>
                  <a:cubicBezTo>
                    <a:pt x="140" y="126"/>
                    <a:pt x="142" y="129"/>
                    <a:pt x="144" y="133"/>
                  </a:cubicBezTo>
                  <a:cubicBezTo>
                    <a:pt x="147" y="137"/>
                    <a:pt x="148" y="141"/>
                    <a:pt x="150" y="145"/>
                  </a:cubicBezTo>
                  <a:cubicBezTo>
                    <a:pt x="151" y="149"/>
                    <a:pt x="152" y="154"/>
                    <a:pt x="153" y="159"/>
                  </a:cubicBezTo>
                  <a:cubicBezTo>
                    <a:pt x="153" y="164"/>
                    <a:pt x="154" y="169"/>
                    <a:pt x="154" y="175"/>
                  </a:cubicBezTo>
                  <a:cubicBezTo>
                    <a:pt x="154" y="181"/>
                    <a:pt x="153" y="186"/>
                    <a:pt x="153" y="191"/>
                  </a:cubicBezTo>
                  <a:close/>
                  <a:moveTo>
                    <a:pt x="123" y="157"/>
                  </a:move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ubicBezTo>
                    <a:pt x="124" y="163"/>
                    <a:pt x="123" y="160"/>
                    <a:pt x="123" y="157"/>
                  </a:cubicBezTo>
                  <a:close/>
                  <a:moveTo>
                    <a:pt x="124" y="166"/>
                  </a:moveTo>
                  <a:cubicBezTo>
                    <a:pt x="124" y="163"/>
                    <a:pt x="123" y="160"/>
                    <a:pt x="123" y="157"/>
                  </a:cubicBezTo>
                  <a:cubicBezTo>
                    <a:pt x="122" y="154"/>
                    <a:pt x="121" y="152"/>
                    <a:pt x="120" y="149"/>
                  </a:cubicBezTo>
                  <a:cubicBezTo>
                    <a:pt x="119" y="147"/>
                    <a:pt x="118" y="145"/>
                    <a:pt x="117" y="143"/>
                  </a:cubicBezTo>
                  <a:cubicBezTo>
                    <a:pt x="115" y="141"/>
                    <a:pt x="114" y="139"/>
                    <a:pt x="112" y="138"/>
                  </a:cubicBezTo>
                  <a:cubicBezTo>
                    <a:pt x="111" y="136"/>
                    <a:pt x="109" y="135"/>
                    <a:pt x="108" y="134"/>
                  </a:cubicBezTo>
                  <a:cubicBezTo>
                    <a:pt x="106" y="133"/>
                    <a:pt x="104" y="133"/>
                    <a:pt x="102" y="132"/>
                  </a:cubicBezTo>
                  <a:cubicBezTo>
                    <a:pt x="100" y="132"/>
                    <a:pt x="98" y="132"/>
                    <a:pt x="96" y="132"/>
                  </a:cubicBezTo>
                  <a:cubicBezTo>
                    <a:pt x="94" y="132"/>
                    <a:pt x="92" y="132"/>
                    <a:pt x="89" y="133"/>
                  </a:cubicBezTo>
                  <a:cubicBezTo>
                    <a:pt x="87" y="133"/>
                    <a:pt x="86" y="134"/>
                    <a:pt x="84" y="135"/>
                  </a:cubicBezTo>
                  <a:cubicBezTo>
                    <a:pt x="82" y="136"/>
                    <a:pt x="80" y="138"/>
                    <a:pt x="79" y="139"/>
                  </a:cubicBezTo>
                  <a:cubicBezTo>
                    <a:pt x="77" y="141"/>
                    <a:pt x="76" y="143"/>
                    <a:pt x="75" y="145"/>
                  </a:cubicBezTo>
                  <a:cubicBezTo>
                    <a:pt x="73" y="147"/>
                    <a:pt x="72" y="149"/>
                    <a:pt x="71" y="151"/>
                  </a:cubicBezTo>
                  <a:cubicBezTo>
                    <a:pt x="71" y="154"/>
                    <a:pt x="70" y="156"/>
                    <a:pt x="69" y="159"/>
                  </a:cubicBezTo>
                  <a:cubicBezTo>
                    <a:pt x="69" y="161"/>
                    <a:pt x="68" y="164"/>
                    <a:pt x="68" y="167"/>
                  </a:cubicBezTo>
                  <a:cubicBezTo>
                    <a:pt x="68" y="170"/>
                    <a:pt x="67" y="173"/>
                    <a:pt x="67" y="176"/>
                  </a:cubicBezTo>
                  <a:cubicBezTo>
                    <a:pt x="67" y="179"/>
                    <a:pt x="68" y="183"/>
                    <a:pt x="68" y="186"/>
                  </a:cubicBezTo>
                  <a:cubicBezTo>
                    <a:pt x="68" y="189"/>
                    <a:pt x="69" y="192"/>
                    <a:pt x="69" y="194"/>
                  </a:cubicBezTo>
                  <a:cubicBezTo>
                    <a:pt x="70" y="197"/>
                    <a:pt x="71" y="200"/>
                    <a:pt x="72" y="202"/>
                  </a:cubicBezTo>
                  <a:cubicBezTo>
                    <a:pt x="73" y="204"/>
                    <a:pt x="74" y="206"/>
                    <a:pt x="75" y="208"/>
                  </a:cubicBezTo>
                  <a:cubicBezTo>
                    <a:pt x="77" y="210"/>
                    <a:pt x="78" y="212"/>
                    <a:pt x="79" y="213"/>
                  </a:cubicBezTo>
                  <a:cubicBezTo>
                    <a:pt x="81" y="215"/>
                    <a:pt x="83" y="216"/>
                    <a:pt x="84" y="217"/>
                  </a:cubicBezTo>
                  <a:cubicBezTo>
                    <a:pt x="86" y="218"/>
                    <a:pt x="88" y="219"/>
                    <a:pt x="89" y="219"/>
                  </a:cubicBezTo>
                  <a:cubicBezTo>
                    <a:pt x="91" y="220"/>
                    <a:pt x="93" y="220"/>
                    <a:pt x="95" y="220"/>
                  </a:cubicBezTo>
                  <a:cubicBezTo>
                    <a:pt x="97" y="220"/>
                    <a:pt x="99" y="220"/>
                    <a:pt x="101" y="220"/>
                  </a:cubicBezTo>
                  <a:cubicBezTo>
                    <a:pt x="103" y="219"/>
                    <a:pt x="105" y="219"/>
                    <a:pt x="107" y="218"/>
                  </a:cubicBezTo>
                  <a:cubicBezTo>
                    <a:pt x="109" y="217"/>
                    <a:pt x="110" y="216"/>
                    <a:pt x="112" y="215"/>
                  </a:cubicBezTo>
                  <a:cubicBezTo>
                    <a:pt x="113" y="213"/>
                    <a:pt x="115" y="212"/>
                    <a:pt x="116" y="210"/>
                  </a:cubicBezTo>
                  <a:cubicBezTo>
                    <a:pt x="118" y="208"/>
                    <a:pt x="119" y="206"/>
                    <a:pt x="120" y="203"/>
                  </a:cubicBezTo>
                  <a:cubicBezTo>
                    <a:pt x="121" y="201"/>
                    <a:pt x="122" y="199"/>
                    <a:pt x="123" y="196"/>
                  </a:cubicBezTo>
                  <a:cubicBezTo>
                    <a:pt x="123" y="193"/>
                    <a:pt x="124" y="190"/>
                    <a:pt x="124" y="187"/>
                  </a:cubicBezTo>
                  <a:cubicBezTo>
                    <a:pt x="125" y="184"/>
                    <a:pt x="125" y="180"/>
                    <a:pt x="125" y="177"/>
                  </a:cubicBezTo>
                  <a:cubicBezTo>
                    <a:pt x="125" y="173"/>
                    <a:pt x="125" y="170"/>
                    <a:pt x="124" y="166"/>
                  </a:cubicBezTo>
                  <a:close/>
                </a:path>
              </a:pathLst>
            </a:custGeom>
            <a:grpFill/>
            <a:ln>
              <a:noFill/>
            </a:ln>
            <a:extLst/>
          </p:spPr>
          <p:txBody>
            <a:bodyPr vert="horz" wrap="square" lIns="67232" tIns="33616" rIns="67232" bIns="33616" numCol="1" anchor="t" anchorCtr="0" compatLnSpc="1">
              <a:prstTxWarp prst="textNoShape">
                <a:avLst/>
              </a:prstTxWarp>
            </a:bodyPr>
            <a:lstStyle/>
            <a:p>
              <a:pPr defTabSz="672290" fontAlgn="auto">
                <a:spcBef>
                  <a:spcPts val="0"/>
                </a:spcBef>
                <a:spcAft>
                  <a:spcPts val="0"/>
                </a:spcAft>
                <a:defRPr/>
              </a:pPr>
              <a:endParaRPr lang="en-US" sz="1324" kern="0" dirty="0">
                <a:solidFill>
                  <a:srgbClr val="404040"/>
                </a:solidFill>
                <a:latin typeface="Segoe UI"/>
                <a:ea typeface="+mn-ea"/>
                <a:cs typeface="+mn-cs"/>
              </a:endParaRPr>
            </a:p>
          </p:txBody>
        </p:sp>
      </p:grpSp>
      <p:sp>
        <p:nvSpPr>
          <p:cNvPr id="49" name="TextBox 48">
            <a:extLst>
              <a:ext uri="{FF2B5EF4-FFF2-40B4-BE49-F238E27FC236}">
                <a16:creationId xmlns="" xmlns:a16="http://schemas.microsoft.com/office/drawing/2014/main" id="{2FCE2666-2F6A-4D11-8023-2BEF351C265D}"/>
              </a:ext>
            </a:extLst>
          </p:cNvPr>
          <p:cNvSpPr txBox="1"/>
          <p:nvPr/>
        </p:nvSpPr>
        <p:spPr>
          <a:xfrm>
            <a:off x="6065837" y="1620948"/>
            <a:ext cx="5912786" cy="904863"/>
          </a:xfrm>
          <a:prstGeom prst="rect">
            <a:avLst/>
          </a:prstGeom>
          <a:noFill/>
        </p:spPr>
        <p:txBody>
          <a:bodyPr wrap="square" lIns="182880" tIns="146304" rIns="182880" bIns="146304" rtlCol="0">
            <a:sp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Enterprise grade | Hyper Scale | Open &amp; Flexible</a:t>
            </a:r>
            <a:endParaRPr lang="en-US" sz="1100" dirty="0">
              <a:gradFill>
                <a:gsLst>
                  <a:gs pos="0">
                    <a:srgbClr val="FFFFFF"/>
                  </a:gs>
                  <a:gs pos="100000">
                    <a:srgbClr val="FFFFFF"/>
                  </a:gs>
                </a:gsLst>
                <a:lin ang="5400000" scaled="0"/>
              </a:gradFill>
              <a:ea typeface="Segoe UI" pitchFamily="34" charset="0"/>
              <a:cs typeface="Segoe UI" pitchFamily="34" charset="0"/>
            </a:endParaRPr>
          </a:p>
          <a:p>
            <a:pPr>
              <a:lnSpc>
                <a:spcPct val="90000"/>
              </a:lnSpc>
              <a:spcAft>
                <a:spcPts val="600"/>
              </a:spcAft>
            </a:pPr>
            <a:endParaRPr lang="en-US" sz="2400" dirty="0" err="1">
              <a:gradFill>
                <a:gsLst>
                  <a:gs pos="2917">
                    <a:schemeClr val="tx1"/>
                  </a:gs>
                  <a:gs pos="30000">
                    <a:schemeClr val="tx1"/>
                  </a:gs>
                </a:gsLst>
                <a:lin ang="5400000" scaled="0"/>
              </a:gradFill>
            </a:endParaRPr>
          </a:p>
        </p:txBody>
      </p:sp>
      <p:sp>
        <p:nvSpPr>
          <p:cNvPr id="50" name="Rectangle 49">
            <a:extLst>
              <a:ext uri="{FF2B5EF4-FFF2-40B4-BE49-F238E27FC236}">
                <a16:creationId xmlns="" xmlns:a16="http://schemas.microsoft.com/office/drawing/2014/main" id="{9E75C98F-28AC-45D6-BAB7-F155C6648203}"/>
              </a:ext>
            </a:extLst>
          </p:cNvPr>
          <p:cNvSpPr/>
          <p:nvPr/>
        </p:nvSpPr>
        <p:spPr>
          <a:xfrm>
            <a:off x="878290" y="1752339"/>
            <a:ext cx="3826497" cy="341632"/>
          </a:xfrm>
          <a:prstGeom prst="rect">
            <a:avLst/>
          </a:prstGeom>
        </p:spPr>
        <p:txBody>
          <a:bodyPr wrap="none">
            <a:spAutoFit/>
          </a:bodyPr>
          <a:lstStyle/>
          <a:p>
            <a:pPr algn="ctr" defTabSz="932472" fontAlgn="base">
              <a:lnSpc>
                <a:spcPct val="90000"/>
              </a:lnSpc>
              <a:spcBef>
                <a:spcPct val="0"/>
              </a:spcBef>
              <a:spcAft>
                <a:spcPct val="0"/>
              </a:spcAft>
            </a:pPr>
            <a:r>
              <a:rPr lang="en-US" dirty="0">
                <a:solidFill>
                  <a:schemeClr val="bg1"/>
                </a:solidFill>
                <a:ea typeface="Segoe UI" pitchFamily="34" charset="0"/>
                <a:cs typeface="Segoe UI" pitchFamily="34" charset="0"/>
              </a:rPr>
              <a:t>Collaboration | Mobility | Intelligence</a:t>
            </a:r>
          </a:p>
        </p:txBody>
      </p:sp>
    </p:spTree>
    <p:extLst>
      <p:ext uri="{BB962C8B-B14F-4D97-AF65-F5344CB8AC3E}">
        <p14:creationId xmlns:p14="http://schemas.microsoft.com/office/powerpoint/2010/main" val="29222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2BDD47F-87EB-4FEA-AC31-B62A08E63881}"/>
              </a:ext>
            </a:extLst>
          </p:cNvPr>
          <p:cNvSpPr>
            <a:spLocks noGrp="1"/>
          </p:cNvSpPr>
          <p:nvPr>
            <p:ph type="title"/>
          </p:nvPr>
        </p:nvSpPr>
        <p:spPr/>
        <p:txBody>
          <a:bodyPr/>
          <a:lstStyle/>
          <a:p>
            <a:r>
              <a:rPr lang="en-US" dirty="0"/>
              <a:t>Office 365 and Azure for Cloud productivity </a:t>
            </a:r>
          </a:p>
        </p:txBody>
      </p:sp>
      <p:sp>
        <p:nvSpPr>
          <p:cNvPr id="6" name="Rectangle 5">
            <a:extLst>
              <a:ext uri="{FF2B5EF4-FFF2-40B4-BE49-F238E27FC236}">
                <a16:creationId xmlns="" xmlns:a16="http://schemas.microsoft.com/office/drawing/2014/main" id="{A4395BBA-67F1-46E0-B1C9-39740C160B19}"/>
              </a:ext>
            </a:extLst>
          </p:cNvPr>
          <p:cNvSpPr/>
          <p:nvPr/>
        </p:nvSpPr>
        <p:spPr bwMode="auto">
          <a:xfrm>
            <a:off x="350837" y="1986257"/>
            <a:ext cx="3657600" cy="3124200"/>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Access O365 Data </a:t>
            </a:r>
          </a:p>
        </p:txBody>
      </p:sp>
      <p:sp>
        <p:nvSpPr>
          <p:cNvPr id="7" name="Rectangle 6">
            <a:extLst>
              <a:ext uri="{FF2B5EF4-FFF2-40B4-BE49-F238E27FC236}">
                <a16:creationId xmlns="" xmlns:a16="http://schemas.microsoft.com/office/drawing/2014/main" id="{C4AEC3DF-6175-4531-B369-864AB9D055EB}"/>
              </a:ext>
            </a:extLst>
          </p:cNvPr>
          <p:cNvSpPr/>
          <p:nvPr/>
        </p:nvSpPr>
        <p:spPr bwMode="auto">
          <a:xfrm>
            <a:off x="4160837" y="1986257"/>
            <a:ext cx="3657600" cy="3124200"/>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Process O365 Info</a:t>
            </a:r>
          </a:p>
        </p:txBody>
      </p:sp>
      <p:sp>
        <p:nvSpPr>
          <p:cNvPr id="8" name="Rectangle 7">
            <a:extLst>
              <a:ext uri="{FF2B5EF4-FFF2-40B4-BE49-F238E27FC236}">
                <a16:creationId xmlns="" xmlns:a16="http://schemas.microsoft.com/office/drawing/2014/main" id="{F9E60471-821A-4501-AF86-C780DB626266}"/>
              </a:ext>
            </a:extLst>
          </p:cNvPr>
          <p:cNvSpPr/>
          <p:nvPr/>
        </p:nvSpPr>
        <p:spPr bwMode="auto">
          <a:xfrm>
            <a:off x="7970837" y="1986257"/>
            <a:ext cx="3657600" cy="3124200"/>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Host Canvases &amp; Apps</a:t>
            </a:r>
          </a:p>
        </p:txBody>
      </p:sp>
      <p:pic>
        <p:nvPicPr>
          <p:cNvPr id="10" name="Picture 9">
            <a:extLst>
              <a:ext uri="{FF2B5EF4-FFF2-40B4-BE49-F238E27FC236}">
                <a16:creationId xmlns="" xmlns:a16="http://schemas.microsoft.com/office/drawing/2014/main" id="{9E046397-35D1-4DC9-ACA4-1727CA3101D4}"/>
              </a:ext>
            </a:extLst>
          </p:cNvPr>
          <p:cNvPicPr>
            <a:picLocks noChangeAspect="1"/>
          </p:cNvPicPr>
          <p:nvPr/>
        </p:nvPicPr>
        <p:blipFill>
          <a:blip r:embed="rId3"/>
          <a:stretch>
            <a:fillRect/>
          </a:stretch>
        </p:blipFill>
        <p:spPr>
          <a:xfrm>
            <a:off x="8977220" y="3203545"/>
            <a:ext cx="1981200" cy="1746142"/>
          </a:xfrm>
          <a:prstGeom prst="rect">
            <a:avLst/>
          </a:prstGeom>
        </p:spPr>
      </p:pic>
      <p:pic>
        <p:nvPicPr>
          <p:cNvPr id="12" name="Picture 11">
            <a:extLst>
              <a:ext uri="{FF2B5EF4-FFF2-40B4-BE49-F238E27FC236}">
                <a16:creationId xmlns="" xmlns:a16="http://schemas.microsoft.com/office/drawing/2014/main" id="{6DF52718-22AC-4BF4-B7E2-AF70B8E75293}"/>
              </a:ext>
            </a:extLst>
          </p:cNvPr>
          <p:cNvPicPr>
            <a:picLocks noChangeAspect="1"/>
          </p:cNvPicPr>
          <p:nvPr/>
        </p:nvPicPr>
        <p:blipFill>
          <a:blip r:embed="rId4"/>
          <a:stretch>
            <a:fillRect/>
          </a:stretch>
        </p:blipFill>
        <p:spPr>
          <a:xfrm>
            <a:off x="5292035" y="3254009"/>
            <a:ext cx="1600200" cy="1600200"/>
          </a:xfrm>
          <a:prstGeom prst="rect">
            <a:avLst/>
          </a:prstGeom>
        </p:spPr>
      </p:pic>
      <p:sp>
        <p:nvSpPr>
          <p:cNvPr id="14" name="Freeform 40">
            <a:extLst>
              <a:ext uri="{FF2B5EF4-FFF2-40B4-BE49-F238E27FC236}">
                <a16:creationId xmlns="" xmlns:a16="http://schemas.microsoft.com/office/drawing/2014/main" id="{AFACFB11-9DF1-41F8-BC78-CE857641B8D6}"/>
              </a:ext>
            </a:extLst>
          </p:cNvPr>
          <p:cNvSpPr>
            <a:spLocks noChangeAspect="1" noEditPoints="1"/>
          </p:cNvSpPr>
          <p:nvPr/>
        </p:nvSpPr>
        <p:spPr bwMode="auto">
          <a:xfrm>
            <a:off x="778130" y="5685917"/>
            <a:ext cx="225818" cy="326180"/>
          </a:xfrm>
          <a:custGeom>
            <a:avLst/>
            <a:gdLst>
              <a:gd name="T0" fmla="*/ 76 w 152"/>
              <a:gd name="T1" fmla="*/ 0 h 221"/>
              <a:gd name="T2" fmla="*/ 96 w 152"/>
              <a:gd name="T3" fmla="*/ 2 h 221"/>
              <a:gd name="T4" fmla="*/ 115 w 152"/>
              <a:gd name="T5" fmla="*/ 10 h 221"/>
              <a:gd name="T6" fmla="*/ 130 w 152"/>
              <a:gd name="T7" fmla="*/ 22 h 221"/>
              <a:gd name="T8" fmla="*/ 142 w 152"/>
              <a:gd name="T9" fmla="*/ 37 h 221"/>
              <a:gd name="T10" fmla="*/ 150 w 152"/>
              <a:gd name="T11" fmla="*/ 56 h 221"/>
              <a:gd name="T12" fmla="*/ 152 w 152"/>
              <a:gd name="T13" fmla="*/ 76 h 221"/>
              <a:gd name="T14" fmla="*/ 146 w 152"/>
              <a:gd name="T15" fmla="*/ 105 h 221"/>
              <a:gd name="T16" fmla="*/ 129 w 152"/>
              <a:gd name="T17" fmla="*/ 129 h 221"/>
              <a:gd name="T18" fmla="*/ 115 w 152"/>
              <a:gd name="T19" fmla="*/ 149 h 221"/>
              <a:gd name="T20" fmla="*/ 111 w 152"/>
              <a:gd name="T21" fmla="*/ 173 h 221"/>
              <a:gd name="T22" fmla="*/ 111 w 152"/>
              <a:gd name="T23" fmla="*/ 200 h 221"/>
              <a:gd name="T24" fmla="*/ 109 w 152"/>
              <a:gd name="T25" fmla="*/ 209 h 221"/>
              <a:gd name="T26" fmla="*/ 105 w 152"/>
              <a:gd name="T27" fmla="*/ 215 h 221"/>
              <a:gd name="T28" fmla="*/ 98 w 152"/>
              <a:gd name="T29" fmla="*/ 220 h 221"/>
              <a:gd name="T30" fmla="*/ 90 w 152"/>
              <a:gd name="T31" fmla="*/ 221 h 221"/>
              <a:gd name="T32" fmla="*/ 62 w 152"/>
              <a:gd name="T33" fmla="*/ 221 h 221"/>
              <a:gd name="T34" fmla="*/ 54 w 152"/>
              <a:gd name="T35" fmla="*/ 220 h 221"/>
              <a:gd name="T36" fmla="*/ 48 w 152"/>
              <a:gd name="T37" fmla="*/ 215 h 221"/>
              <a:gd name="T38" fmla="*/ 43 w 152"/>
              <a:gd name="T39" fmla="*/ 209 h 221"/>
              <a:gd name="T40" fmla="*/ 41 w 152"/>
              <a:gd name="T41" fmla="*/ 200 h 221"/>
              <a:gd name="T42" fmla="*/ 41 w 152"/>
              <a:gd name="T43" fmla="*/ 173 h 221"/>
              <a:gd name="T44" fmla="*/ 37 w 152"/>
              <a:gd name="T45" fmla="*/ 149 h 221"/>
              <a:gd name="T46" fmla="*/ 23 w 152"/>
              <a:gd name="T47" fmla="*/ 129 h 221"/>
              <a:gd name="T48" fmla="*/ 6 w 152"/>
              <a:gd name="T49" fmla="*/ 105 h 221"/>
              <a:gd name="T50" fmla="*/ 0 w 152"/>
              <a:gd name="T51" fmla="*/ 76 h 221"/>
              <a:gd name="T52" fmla="*/ 3 w 152"/>
              <a:gd name="T53" fmla="*/ 56 h 221"/>
              <a:gd name="T54" fmla="*/ 10 w 152"/>
              <a:gd name="T55" fmla="*/ 37 h 221"/>
              <a:gd name="T56" fmla="*/ 22 w 152"/>
              <a:gd name="T57" fmla="*/ 22 h 221"/>
              <a:gd name="T58" fmla="*/ 38 w 152"/>
              <a:gd name="T59" fmla="*/ 10 h 221"/>
              <a:gd name="T60" fmla="*/ 56 w 152"/>
              <a:gd name="T61" fmla="*/ 2 h 221"/>
              <a:gd name="T62" fmla="*/ 76 w 152"/>
              <a:gd name="T63" fmla="*/ 0 h 221"/>
              <a:gd name="T64" fmla="*/ 90 w 152"/>
              <a:gd name="T65" fmla="*/ 207 h 221"/>
              <a:gd name="T66" fmla="*/ 95 w 152"/>
              <a:gd name="T67" fmla="*/ 205 h 221"/>
              <a:gd name="T68" fmla="*/ 97 w 152"/>
              <a:gd name="T69" fmla="*/ 200 h 221"/>
              <a:gd name="T70" fmla="*/ 97 w 152"/>
              <a:gd name="T71" fmla="*/ 180 h 221"/>
              <a:gd name="T72" fmla="*/ 55 w 152"/>
              <a:gd name="T73" fmla="*/ 180 h 221"/>
              <a:gd name="T74" fmla="*/ 55 w 152"/>
              <a:gd name="T75" fmla="*/ 200 h 221"/>
              <a:gd name="T76" fmla="*/ 57 w 152"/>
              <a:gd name="T77" fmla="*/ 205 h 221"/>
              <a:gd name="T78" fmla="*/ 62 w 152"/>
              <a:gd name="T79" fmla="*/ 207 h 221"/>
              <a:gd name="T80" fmla="*/ 90 w 152"/>
              <a:gd name="T81" fmla="*/ 207 h 221"/>
              <a:gd name="T82" fmla="*/ 97 w 152"/>
              <a:gd name="T83" fmla="*/ 166 h 221"/>
              <a:gd name="T84" fmla="*/ 104 w 152"/>
              <a:gd name="T85" fmla="*/ 140 h 221"/>
              <a:gd name="T86" fmla="*/ 120 w 152"/>
              <a:gd name="T87" fmla="*/ 119 h 221"/>
              <a:gd name="T88" fmla="*/ 134 w 152"/>
              <a:gd name="T89" fmla="*/ 99 h 221"/>
              <a:gd name="T90" fmla="*/ 138 w 152"/>
              <a:gd name="T91" fmla="*/ 76 h 221"/>
              <a:gd name="T92" fmla="*/ 133 w 152"/>
              <a:gd name="T93" fmla="*/ 52 h 221"/>
              <a:gd name="T94" fmla="*/ 120 w 152"/>
              <a:gd name="T95" fmla="*/ 32 h 221"/>
              <a:gd name="T96" fmla="*/ 100 w 152"/>
              <a:gd name="T97" fmla="*/ 18 h 221"/>
              <a:gd name="T98" fmla="*/ 76 w 152"/>
              <a:gd name="T99" fmla="*/ 13 h 221"/>
              <a:gd name="T100" fmla="*/ 52 w 152"/>
              <a:gd name="T101" fmla="*/ 18 h 221"/>
              <a:gd name="T102" fmla="*/ 32 w 152"/>
              <a:gd name="T103" fmla="*/ 32 h 221"/>
              <a:gd name="T104" fmla="*/ 19 w 152"/>
              <a:gd name="T105" fmla="*/ 52 h 221"/>
              <a:gd name="T106" fmla="*/ 14 w 152"/>
              <a:gd name="T107" fmla="*/ 76 h 221"/>
              <a:gd name="T108" fmla="*/ 19 w 152"/>
              <a:gd name="T109" fmla="*/ 99 h 221"/>
              <a:gd name="T110" fmla="*/ 32 w 152"/>
              <a:gd name="T111" fmla="*/ 119 h 221"/>
              <a:gd name="T112" fmla="*/ 48 w 152"/>
              <a:gd name="T113" fmla="*/ 140 h 221"/>
              <a:gd name="T114" fmla="*/ 55 w 152"/>
              <a:gd name="T115" fmla="*/ 166 h 221"/>
              <a:gd name="T116" fmla="*/ 97 w 152"/>
              <a:gd name="T117" fmla="*/ 16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221">
                <a:moveTo>
                  <a:pt x="76" y="0"/>
                </a:moveTo>
                <a:cubicBezTo>
                  <a:pt x="83" y="0"/>
                  <a:pt x="90" y="1"/>
                  <a:pt x="96" y="2"/>
                </a:cubicBezTo>
                <a:cubicBezTo>
                  <a:pt x="103" y="4"/>
                  <a:pt x="109" y="7"/>
                  <a:pt x="115" y="10"/>
                </a:cubicBezTo>
                <a:cubicBezTo>
                  <a:pt x="120" y="13"/>
                  <a:pt x="125" y="17"/>
                  <a:pt x="130" y="22"/>
                </a:cubicBezTo>
                <a:cubicBezTo>
                  <a:pt x="135" y="27"/>
                  <a:pt x="139" y="32"/>
                  <a:pt x="142" y="37"/>
                </a:cubicBezTo>
                <a:cubicBezTo>
                  <a:pt x="145" y="43"/>
                  <a:pt x="148" y="49"/>
                  <a:pt x="150" y="56"/>
                </a:cubicBezTo>
                <a:cubicBezTo>
                  <a:pt x="151" y="62"/>
                  <a:pt x="152" y="69"/>
                  <a:pt x="152" y="76"/>
                </a:cubicBezTo>
                <a:cubicBezTo>
                  <a:pt x="152" y="86"/>
                  <a:pt x="150" y="96"/>
                  <a:pt x="146" y="105"/>
                </a:cubicBezTo>
                <a:cubicBezTo>
                  <a:pt x="142" y="114"/>
                  <a:pt x="137" y="122"/>
                  <a:pt x="129" y="129"/>
                </a:cubicBezTo>
                <a:cubicBezTo>
                  <a:pt x="123" y="135"/>
                  <a:pt x="119" y="142"/>
                  <a:pt x="115" y="149"/>
                </a:cubicBezTo>
                <a:cubicBezTo>
                  <a:pt x="112" y="156"/>
                  <a:pt x="111" y="164"/>
                  <a:pt x="111" y="173"/>
                </a:cubicBezTo>
                <a:cubicBezTo>
                  <a:pt x="111" y="200"/>
                  <a:pt x="111" y="200"/>
                  <a:pt x="111" y="200"/>
                </a:cubicBezTo>
                <a:cubicBezTo>
                  <a:pt x="111" y="203"/>
                  <a:pt x="110" y="206"/>
                  <a:pt x="109" y="209"/>
                </a:cubicBezTo>
                <a:cubicBezTo>
                  <a:pt x="108" y="211"/>
                  <a:pt x="106" y="213"/>
                  <a:pt x="105" y="215"/>
                </a:cubicBezTo>
                <a:cubicBezTo>
                  <a:pt x="103" y="217"/>
                  <a:pt x="101" y="218"/>
                  <a:pt x="98" y="220"/>
                </a:cubicBezTo>
                <a:cubicBezTo>
                  <a:pt x="95" y="221"/>
                  <a:pt x="93" y="221"/>
                  <a:pt x="90" y="221"/>
                </a:cubicBezTo>
                <a:cubicBezTo>
                  <a:pt x="62" y="221"/>
                  <a:pt x="62" y="221"/>
                  <a:pt x="62" y="221"/>
                </a:cubicBezTo>
                <a:cubicBezTo>
                  <a:pt x="59" y="221"/>
                  <a:pt x="57" y="221"/>
                  <a:pt x="54" y="220"/>
                </a:cubicBezTo>
                <a:cubicBezTo>
                  <a:pt x="52" y="218"/>
                  <a:pt x="49" y="217"/>
                  <a:pt x="48" y="215"/>
                </a:cubicBezTo>
                <a:cubicBezTo>
                  <a:pt x="46" y="213"/>
                  <a:pt x="44" y="211"/>
                  <a:pt x="43" y="209"/>
                </a:cubicBezTo>
                <a:cubicBezTo>
                  <a:pt x="42" y="206"/>
                  <a:pt x="41" y="203"/>
                  <a:pt x="41" y="200"/>
                </a:cubicBezTo>
                <a:cubicBezTo>
                  <a:pt x="41" y="173"/>
                  <a:pt x="41" y="173"/>
                  <a:pt x="41" y="173"/>
                </a:cubicBezTo>
                <a:cubicBezTo>
                  <a:pt x="41" y="164"/>
                  <a:pt x="40" y="156"/>
                  <a:pt x="37" y="149"/>
                </a:cubicBezTo>
                <a:cubicBezTo>
                  <a:pt x="33" y="142"/>
                  <a:pt x="29" y="135"/>
                  <a:pt x="23" y="129"/>
                </a:cubicBezTo>
                <a:cubicBezTo>
                  <a:pt x="15" y="122"/>
                  <a:pt x="10" y="114"/>
                  <a:pt x="6" y="105"/>
                </a:cubicBezTo>
                <a:cubicBezTo>
                  <a:pt x="2" y="96"/>
                  <a:pt x="0" y="86"/>
                  <a:pt x="0" y="76"/>
                </a:cubicBezTo>
                <a:cubicBezTo>
                  <a:pt x="0" y="69"/>
                  <a:pt x="1" y="62"/>
                  <a:pt x="3" y="56"/>
                </a:cubicBezTo>
                <a:cubicBezTo>
                  <a:pt x="4" y="49"/>
                  <a:pt x="7" y="43"/>
                  <a:pt x="10" y="37"/>
                </a:cubicBezTo>
                <a:cubicBezTo>
                  <a:pt x="14" y="32"/>
                  <a:pt x="18" y="27"/>
                  <a:pt x="22" y="22"/>
                </a:cubicBezTo>
                <a:cubicBezTo>
                  <a:pt x="27" y="17"/>
                  <a:pt x="32" y="13"/>
                  <a:pt x="38" y="10"/>
                </a:cubicBezTo>
                <a:cubicBezTo>
                  <a:pt x="43" y="7"/>
                  <a:pt x="49" y="4"/>
                  <a:pt x="56" y="2"/>
                </a:cubicBezTo>
                <a:cubicBezTo>
                  <a:pt x="62" y="1"/>
                  <a:pt x="69" y="0"/>
                  <a:pt x="76" y="0"/>
                </a:cubicBezTo>
                <a:close/>
                <a:moveTo>
                  <a:pt x="90" y="207"/>
                </a:moveTo>
                <a:cubicBezTo>
                  <a:pt x="92" y="207"/>
                  <a:pt x="93" y="207"/>
                  <a:pt x="95" y="205"/>
                </a:cubicBezTo>
                <a:cubicBezTo>
                  <a:pt x="96" y="204"/>
                  <a:pt x="97" y="202"/>
                  <a:pt x="97" y="200"/>
                </a:cubicBezTo>
                <a:cubicBezTo>
                  <a:pt x="97" y="180"/>
                  <a:pt x="97" y="180"/>
                  <a:pt x="97" y="180"/>
                </a:cubicBezTo>
                <a:cubicBezTo>
                  <a:pt x="55" y="180"/>
                  <a:pt x="55" y="180"/>
                  <a:pt x="55" y="180"/>
                </a:cubicBezTo>
                <a:cubicBezTo>
                  <a:pt x="55" y="200"/>
                  <a:pt x="55" y="200"/>
                  <a:pt x="55" y="200"/>
                </a:cubicBezTo>
                <a:cubicBezTo>
                  <a:pt x="55" y="202"/>
                  <a:pt x="56" y="204"/>
                  <a:pt x="57" y="205"/>
                </a:cubicBezTo>
                <a:cubicBezTo>
                  <a:pt x="59" y="207"/>
                  <a:pt x="60" y="207"/>
                  <a:pt x="62" y="207"/>
                </a:cubicBezTo>
                <a:cubicBezTo>
                  <a:pt x="90" y="207"/>
                  <a:pt x="90" y="207"/>
                  <a:pt x="90" y="207"/>
                </a:cubicBezTo>
                <a:close/>
                <a:moveTo>
                  <a:pt x="97" y="166"/>
                </a:moveTo>
                <a:cubicBezTo>
                  <a:pt x="98" y="156"/>
                  <a:pt x="100" y="148"/>
                  <a:pt x="104" y="140"/>
                </a:cubicBezTo>
                <a:cubicBezTo>
                  <a:pt x="108" y="133"/>
                  <a:pt x="113" y="126"/>
                  <a:pt x="120" y="119"/>
                </a:cubicBezTo>
                <a:cubicBezTo>
                  <a:pt x="126" y="113"/>
                  <a:pt x="130" y="107"/>
                  <a:pt x="134" y="99"/>
                </a:cubicBezTo>
                <a:cubicBezTo>
                  <a:pt x="137" y="92"/>
                  <a:pt x="138" y="84"/>
                  <a:pt x="138" y="76"/>
                </a:cubicBezTo>
                <a:cubicBezTo>
                  <a:pt x="138" y="67"/>
                  <a:pt x="137" y="59"/>
                  <a:pt x="133" y="52"/>
                </a:cubicBezTo>
                <a:cubicBezTo>
                  <a:pt x="130" y="44"/>
                  <a:pt x="126" y="37"/>
                  <a:pt x="120" y="32"/>
                </a:cubicBezTo>
                <a:cubicBezTo>
                  <a:pt x="114" y="26"/>
                  <a:pt x="108" y="22"/>
                  <a:pt x="100" y="18"/>
                </a:cubicBezTo>
                <a:cubicBezTo>
                  <a:pt x="93" y="15"/>
                  <a:pt x="85" y="13"/>
                  <a:pt x="76" y="13"/>
                </a:cubicBezTo>
                <a:cubicBezTo>
                  <a:pt x="67" y="13"/>
                  <a:pt x="59" y="15"/>
                  <a:pt x="52" y="18"/>
                </a:cubicBezTo>
                <a:cubicBezTo>
                  <a:pt x="44" y="22"/>
                  <a:pt x="38" y="26"/>
                  <a:pt x="32" y="32"/>
                </a:cubicBezTo>
                <a:cubicBezTo>
                  <a:pt x="26" y="37"/>
                  <a:pt x="22" y="44"/>
                  <a:pt x="19" y="52"/>
                </a:cubicBezTo>
                <a:cubicBezTo>
                  <a:pt x="15" y="59"/>
                  <a:pt x="14" y="67"/>
                  <a:pt x="14" y="76"/>
                </a:cubicBezTo>
                <a:cubicBezTo>
                  <a:pt x="14" y="84"/>
                  <a:pt x="15" y="92"/>
                  <a:pt x="19" y="99"/>
                </a:cubicBezTo>
                <a:cubicBezTo>
                  <a:pt x="22" y="107"/>
                  <a:pt x="26" y="113"/>
                  <a:pt x="32" y="119"/>
                </a:cubicBezTo>
                <a:cubicBezTo>
                  <a:pt x="39" y="126"/>
                  <a:pt x="44" y="133"/>
                  <a:pt x="48" y="140"/>
                </a:cubicBezTo>
                <a:cubicBezTo>
                  <a:pt x="52" y="148"/>
                  <a:pt x="54" y="156"/>
                  <a:pt x="55" y="166"/>
                </a:cubicBezTo>
                <a:cubicBezTo>
                  <a:pt x="97" y="166"/>
                  <a:pt x="97" y="166"/>
                  <a:pt x="97" y="16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194" tIns="46599" rIns="93194" bIns="46599"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055" rtl="0"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 name="Title 1">
            <a:extLst>
              <a:ext uri="{FF2B5EF4-FFF2-40B4-BE49-F238E27FC236}">
                <a16:creationId xmlns="" xmlns:a16="http://schemas.microsoft.com/office/drawing/2014/main" id="{DC476EEA-D2F0-42FE-A5B3-571056A9A09C}"/>
              </a:ext>
            </a:extLst>
          </p:cNvPr>
          <p:cNvSpPr txBox="1">
            <a:spLocks/>
          </p:cNvSpPr>
          <p:nvPr/>
        </p:nvSpPr>
        <p:spPr>
          <a:xfrm>
            <a:off x="1060515" y="5554662"/>
            <a:ext cx="2643122" cy="496288"/>
          </a:xfrm>
          <a:prstGeom prst="rect">
            <a:avLst/>
          </a:prstGeom>
        </p:spPr>
        <p:txBody>
          <a:bodyPr vert="horz" wrap="square" lIns="149217" tIns="93260" rIns="149217" bIns="93260" rtlCol="0" anchor="t">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48" b="0" i="0" u="none" strike="noStrike" kern="0" cap="none" spc="-51"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Microsoft Graph</a:t>
            </a:r>
            <a:endParaRPr kumimoji="0" lang="en-US" sz="2448" b="0" i="0" u="none" strike="noStrike" kern="1200" cap="none" spc="0" normalizeH="0" baseline="0" noProof="0" dirty="0">
              <a:ln>
                <a:noFill/>
              </a:ln>
              <a:solidFill>
                <a:srgbClr val="353535"/>
              </a:solidFill>
              <a:effectLst/>
              <a:uLnTx/>
              <a:uFillTx/>
              <a:latin typeface="Segoe UI Semilight"/>
              <a:ea typeface="+mn-ea"/>
              <a:cs typeface="+mn-cs"/>
            </a:endParaRPr>
          </a:p>
        </p:txBody>
      </p:sp>
      <p:pic>
        <p:nvPicPr>
          <p:cNvPr id="16" name="Picture 15" descr="A close up of a sign&#10;&#10;Description generated with very high confidence">
            <a:extLst>
              <a:ext uri="{FF2B5EF4-FFF2-40B4-BE49-F238E27FC236}">
                <a16:creationId xmlns="" xmlns:a16="http://schemas.microsoft.com/office/drawing/2014/main" id="{CB22B994-22E1-4570-A67E-D79B94221A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055" b="95117" l="1758" r="98633">
                        <a14:foregroundMark x1="26172" y1="21875" x2="8984" y2="44141"/>
                        <a14:foregroundMark x1="8984" y1="44141" x2="20508" y2="69141"/>
                        <a14:foregroundMark x1="20508" y1="69141" x2="26172" y2="74023"/>
                        <a14:foregroundMark x1="72656" y1="74023" x2="94336" y2="55859"/>
                        <a14:foregroundMark x1="94336" y1="55859" x2="80664" y2="30078"/>
                        <a14:foregroundMark x1="80664" y1="30078" x2="70117" y2="21875"/>
                        <a14:foregroundMark x1="1953" y1="50195" x2="1953" y2="50195"/>
                        <a14:foregroundMark x1="99023" y1="47070" x2="99023" y2="47070"/>
                        <a14:foregroundMark x1="51563" y1="6055" x2="51563" y2="6055"/>
                        <a14:foregroundMark x1="36328" y1="90430" x2="36328" y2="90430"/>
                        <a14:foregroundMark x1="34766" y1="95117" x2="34766" y2="95117"/>
                      </a14:backgroundRemoval>
                    </a14:imgEffect>
                  </a14:imgLayer>
                </a14:imgProps>
              </a:ext>
            </a:extLst>
          </a:blip>
          <a:stretch>
            <a:fillRect/>
          </a:stretch>
        </p:blipFill>
        <p:spPr>
          <a:xfrm>
            <a:off x="4592105" y="5531563"/>
            <a:ext cx="552063" cy="552063"/>
          </a:xfrm>
          <a:prstGeom prst="rect">
            <a:avLst/>
          </a:prstGeom>
        </p:spPr>
      </p:pic>
      <p:pic>
        <p:nvPicPr>
          <p:cNvPr id="17" name="Picture 16">
            <a:extLst>
              <a:ext uri="{FF2B5EF4-FFF2-40B4-BE49-F238E27FC236}">
                <a16:creationId xmlns="" xmlns:a16="http://schemas.microsoft.com/office/drawing/2014/main" id="{5DA83DFE-17BF-408A-944B-3093185F225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1" b="89844" l="1172" r="95313">
                        <a14:foregroundMark x1="11328" y1="13086" x2="6250" y2="67188"/>
                        <a14:foregroundMark x1="6250" y1="67188" x2="13867" y2="88477"/>
                        <a14:foregroundMark x1="1367" y1="50586" x2="1367" y2="50586"/>
                        <a14:foregroundMark x1="32031" y1="64648" x2="50000" y2="44727"/>
                        <a14:foregroundMark x1="50000" y1="44727" x2="47266" y2="33789"/>
                        <a14:foregroundMark x1="53516" y1="35938" x2="51367" y2="32813"/>
                        <a14:foregroundMark x1="37891" y1="49023" x2="37891" y2="49023"/>
                        <a14:foregroundMark x1="89844" y1="16602" x2="95313" y2="42578"/>
                        <a14:foregroundMark x1="95313" y1="42578" x2="91406" y2="83789"/>
                        <a14:foregroundMark x1="53516" y1="33398" x2="53516" y2="33398"/>
                        <a14:foregroundMark x1="52930" y1="35352" x2="56055" y2="32813"/>
                        <a14:foregroundMark x1="45703" y1="32227" x2="52930" y2="34375"/>
                        <a14:foregroundMark x1="55469" y1="32227" x2="46680" y2="35352"/>
                        <a14:foregroundMark x1="54492" y1="29688" x2="54492" y2="29688"/>
                        <a14:foregroundMark x1="53516" y1="22461" x2="53516" y2="22461"/>
                        <a14:foregroundMark x1="53516" y1="22461" x2="53516" y2="22461"/>
                        <a14:foregroundMark x1="55078" y1="24023" x2="55078" y2="24023"/>
                        <a14:foregroundMark x1="56055" y1="25586" x2="56641" y2="28711"/>
                        <a14:foregroundMark x1="54492" y1="20313" x2="54492" y2="20313"/>
                        <a14:foregroundMark x1="54492" y1="20313" x2="54492" y2="20313"/>
                        <a14:foregroundMark x1="45703" y1="22461" x2="45703" y2="22461"/>
                        <a14:foregroundMark x1="45703" y1="22852" x2="45703" y2="22852"/>
                      </a14:backgroundRemoval>
                    </a14:imgEffect>
                  </a14:imgLayer>
                </a14:imgProps>
              </a:ext>
            </a:extLst>
          </a:blip>
          <a:stretch>
            <a:fillRect/>
          </a:stretch>
        </p:blipFill>
        <p:spPr>
          <a:xfrm>
            <a:off x="4610804" y="6203079"/>
            <a:ext cx="533364" cy="533364"/>
          </a:xfrm>
          <a:prstGeom prst="rect">
            <a:avLst/>
          </a:prstGeom>
        </p:spPr>
      </p:pic>
      <p:sp>
        <p:nvSpPr>
          <p:cNvPr id="18" name="TextBox 17">
            <a:extLst>
              <a:ext uri="{FF2B5EF4-FFF2-40B4-BE49-F238E27FC236}">
                <a16:creationId xmlns="" xmlns:a16="http://schemas.microsoft.com/office/drawing/2014/main" id="{675B6D08-60FE-4F49-9E9D-523F248F7A11}"/>
              </a:ext>
            </a:extLst>
          </p:cNvPr>
          <p:cNvSpPr txBox="1"/>
          <p:nvPr/>
        </p:nvSpPr>
        <p:spPr>
          <a:xfrm>
            <a:off x="5297014" y="5404664"/>
            <a:ext cx="1941916" cy="672172"/>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48" b="0" i="0" u="none" strike="noStrike" kern="0" cap="none" spc="-51"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Functions</a:t>
            </a:r>
          </a:p>
        </p:txBody>
      </p:sp>
      <p:sp>
        <p:nvSpPr>
          <p:cNvPr id="19" name="TextBox 18">
            <a:extLst>
              <a:ext uri="{FF2B5EF4-FFF2-40B4-BE49-F238E27FC236}">
                <a16:creationId xmlns="" xmlns:a16="http://schemas.microsoft.com/office/drawing/2014/main" id="{DD6EFBD5-DEE1-48F7-B5B2-803940A7DBDF}"/>
              </a:ext>
            </a:extLst>
          </p:cNvPr>
          <p:cNvSpPr txBox="1"/>
          <p:nvPr/>
        </p:nvSpPr>
        <p:spPr>
          <a:xfrm>
            <a:off x="5291974" y="6131927"/>
            <a:ext cx="1941916" cy="634533"/>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48" b="0" i="0" u="none" strike="noStrike" kern="0" cap="none" spc="-51"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Logic Apps</a:t>
            </a:r>
          </a:p>
        </p:txBody>
      </p:sp>
      <p:sp>
        <p:nvSpPr>
          <p:cNvPr id="20" name="TextBox 19">
            <a:extLst>
              <a:ext uri="{FF2B5EF4-FFF2-40B4-BE49-F238E27FC236}">
                <a16:creationId xmlns="" xmlns:a16="http://schemas.microsoft.com/office/drawing/2014/main" id="{0655DF1D-19C7-425D-827F-AF8659F6E266}"/>
              </a:ext>
            </a:extLst>
          </p:cNvPr>
          <p:cNvSpPr txBox="1"/>
          <p:nvPr/>
        </p:nvSpPr>
        <p:spPr>
          <a:xfrm>
            <a:off x="9149801" y="5564397"/>
            <a:ext cx="2128103" cy="634405"/>
          </a:xfrm>
          <a:prstGeom prst="rect">
            <a:avLst/>
          </a:prstGeom>
          <a:noFill/>
        </p:spPr>
        <p:txBody>
          <a:bodyPr wrap="none" lIns="274203" tIns="146241" rIns="274203" bIns="146241" rtlCol="0" anchor="t">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48" b="0" i="0" u="none" strike="noStrike" kern="0" cap="none" spc="-51"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App service</a:t>
            </a:r>
          </a:p>
        </p:txBody>
      </p:sp>
      <p:grpSp>
        <p:nvGrpSpPr>
          <p:cNvPr id="21" name="Group 4">
            <a:extLst>
              <a:ext uri="{FF2B5EF4-FFF2-40B4-BE49-F238E27FC236}">
                <a16:creationId xmlns="" xmlns:a16="http://schemas.microsoft.com/office/drawing/2014/main" id="{C407DBD0-3215-4106-B0DA-39E7D86C6615}"/>
              </a:ext>
            </a:extLst>
          </p:cNvPr>
          <p:cNvGrpSpPr>
            <a:grpSpLocks noChangeAspect="1"/>
          </p:cNvGrpSpPr>
          <p:nvPr/>
        </p:nvGrpSpPr>
        <p:grpSpPr bwMode="auto">
          <a:xfrm>
            <a:off x="8504237" y="5538125"/>
            <a:ext cx="472983" cy="473972"/>
            <a:chOff x="375" y="1475"/>
            <a:chExt cx="478" cy="479"/>
          </a:xfrm>
          <a:solidFill>
            <a:schemeClr val="accent1"/>
          </a:solidFill>
        </p:grpSpPr>
        <p:sp>
          <p:nvSpPr>
            <p:cNvPr id="22" name="Freeform 5">
              <a:extLst>
                <a:ext uri="{FF2B5EF4-FFF2-40B4-BE49-F238E27FC236}">
                  <a16:creationId xmlns="" xmlns:a16="http://schemas.microsoft.com/office/drawing/2014/main" id="{474DEE77-AEFB-46B4-99B4-F93CBD998F56}"/>
                </a:ext>
              </a:extLst>
            </p:cNvPr>
            <p:cNvSpPr>
              <a:spLocks/>
            </p:cNvSpPr>
            <p:nvPr/>
          </p:nvSpPr>
          <p:spPr bwMode="auto">
            <a:xfrm>
              <a:off x="375" y="1731"/>
              <a:ext cx="229" cy="223"/>
            </a:xfrm>
            <a:custGeom>
              <a:avLst/>
              <a:gdLst>
                <a:gd name="T0" fmla="*/ 82 w 96"/>
                <a:gd name="T1" fmla="*/ 79 h 93"/>
                <a:gd name="T2" fmla="*/ 15 w 96"/>
                <a:gd name="T3" fmla="*/ 79 h 93"/>
                <a:gd name="T4" fmla="*/ 15 w 96"/>
                <a:gd name="T5" fmla="*/ 14 h 93"/>
                <a:gd name="T6" fmla="*/ 28 w 96"/>
                <a:gd name="T7" fmla="*/ 14 h 93"/>
                <a:gd name="T8" fmla="*/ 25 w 96"/>
                <a:gd name="T9" fmla="*/ 1 h 93"/>
                <a:gd name="T10" fmla="*/ 25 w 96"/>
                <a:gd name="T11" fmla="*/ 0 h 93"/>
                <a:gd name="T12" fmla="*/ 0 w 96"/>
                <a:gd name="T13" fmla="*/ 0 h 93"/>
                <a:gd name="T14" fmla="*/ 0 w 96"/>
                <a:gd name="T15" fmla="*/ 93 h 93"/>
                <a:gd name="T16" fmla="*/ 96 w 96"/>
                <a:gd name="T17" fmla="*/ 93 h 93"/>
                <a:gd name="T18" fmla="*/ 96 w 96"/>
                <a:gd name="T19" fmla="*/ 38 h 93"/>
                <a:gd name="T20" fmla="*/ 82 w 96"/>
                <a:gd name="T21" fmla="*/ 38 h 93"/>
                <a:gd name="T22" fmla="*/ 82 w 96"/>
                <a:gd name="T23" fmla="*/ 79 h 93"/>
                <a:gd name="T24" fmla="*/ 82 w 96"/>
                <a:gd name="T25"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93">
                  <a:moveTo>
                    <a:pt x="82" y="79"/>
                  </a:moveTo>
                  <a:cubicBezTo>
                    <a:pt x="15" y="79"/>
                    <a:pt x="15" y="79"/>
                    <a:pt x="15" y="79"/>
                  </a:cubicBezTo>
                  <a:cubicBezTo>
                    <a:pt x="15" y="14"/>
                    <a:pt x="15" y="14"/>
                    <a:pt x="15" y="14"/>
                  </a:cubicBezTo>
                  <a:cubicBezTo>
                    <a:pt x="28" y="14"/>
                    <a:pt x="28" y="14"/>
                    <a:pt x="28" y="14"/>
                  </a:cubicBezTo>
                  <a:cubicBezTo>
                    <a:pt x="26" y="10"/>
                    <a:pt x="25" y="6"/>
                    <a:pt x="25" y="1"/>
                  </a:cubicBezTo>
                  <a:cubicBezTo>
                    <a:pt x="25" y="1"/>
                    <a:pt x="25" y="0"/>
                    <a:pt x="25" y="0"/>
                  </a:cubicBezTo>
                  <a:cubicBezTo>
                    <a:pt x="0" y="0"/>
                    <a:pt x="0" y="0"/>
                    <a:pt x="0" y="0"/>
                  </a:cubicBezTo>
                  <a:cubicBezTo>
                    <a:pt x="0" y="93"/>
                    <a:pt x="0" y="93"/>
                    <a:pt x="0" y="93"/>
                  </a:cubicBezTo>
                  <a:cubicBezTo>
                    <a:pt x="96" y="93"/>
                    <a:pt x="96" y="93"/>
                    <a:pt x="96" y="93"/>
                  </a:cubicBezTo>
                  <a:cubicBezTo>
                    <a:pt x="96" y="38"/>
                    <a:pt x="96" y="38"/>
                    <a:pt x="96" y="38"/>
                  </a:cubicBezTo>
                  <a:cubicBezTo>
                    <a:pt x="82" y="38"/>
                    <a:pt x="82" y="38"/>
                    <a:pt x="82" y="38"/>
                  </a:cubicBezTo>
                  <a:cubicBezTo>
                    <a:pt x="82" y="79"/>
                    <a:pt x="82" y="79"/>
                    <a:pt x="82" y="79"/>
                  </a:cubicBezTo>
                  <a:cubicBezTo>
                    <a:pt x="82" y="79"/>
                    <a:pt x="82" y="79"/>
                    <a:pt x="8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141414"/>
                </a:solidFill>
                <a:effectLst/>
                <a:uLnTx/>
                <a:uFillTx/>
                <a:latin typeface="Calibri" panose="020F0502020204030204"/>
                <a:ea typeface="+mn-ea"/>
                <a:cs typeface="+mn-cs"/>
              </a:endParaRPr>
            </a:p>
          </p:txBody>
        </p:sp>
        <p:sp>
          <p:nvSpPr>
            <p:cNvPr id="23" name="Freeform 6">
              <a:extLst>
                <a:ext uri="{FF2B5EF4-FFF2-40B4-BE49-F238E27FC236}">
                  <a16:creationId xmlns="" xmlns:a16="http://schemas.microsoft.com/office/drawing/2014/main" id="{760DCF78-6FF2-4892-B1B4-4F93D4762026}"/>
                </a:ext>
              </a:extLst>
            </p:cNvPr>
            <p:cNvSpPr>
              <a:spLocks/>
            </p:cNvSpPr>
            <p:nvPr/>
          </p:nvSpPr>
          <p:spPr bwMode="auto">
            <a:xfrm>
              <a:off x="626" y="1731"/>
              <a:ext cx="227" cy="223"/>
            </a:xfrm>
            <a:custGeom>
              <a:avLst/>
              <a:gdLst>
                <a:gd name="T0" fmla="*/ 69 w 95"/>
                <a:gd name="T1" fmla="*/ 14 h 93"/>
                <a:gd name="T2" fmla="*/ 81 w 95"/>
                <a:gd name="T3" fmla="*/ 14 h 93"/>
                <a:gd name="T4" fmla="*/ 81 w 95"/>
                <a:gd name="T5" fmla="*/ 79 h 93"/>
                <a:gd name="T6" fmla="*/ 13 w 95"/>
                <a:gd name="T7" fmla="*/ 79 h 93"/>
                <a:gd name="T8" fmla="*/ 13 w 95"/>
                <a:gd name="T9" fmla="*/ 38 h 93"/>
                <a:gd name="T10" fmla="*/ 0 w 95"/>
                <a:gd name="T11" fmla="*/ 38 h 93"/>
                <a:gd name="T12" fmla="*/ 0 w 95"/>
                <a:gd name="T13" fmla="*/ 93 h 93"/>
                <a:gd name="T14" fmla="*/ 95 w 95"/>
                <a:gd name="T15" fmla="*/ 93 h 93"/>
                <a:gd name="T16" fmla="*/ 95 w 95"/>
                <a:gd name="T17" fmla="*/ 0 h 93"/>
                <a:gd name="T18" fmla="*/ 65 w 95"/>
                <a:gd name="T19" fmla="*/ 0 h 93"/>
                <a:gd name="T20" fmla="*/ 69 w 95"/>
                <a:gd name="T21" fmla="*/ 13 h 93"/>
                <a:gd name="T22" fmla="*/ 69 w 95"/>
                <a:gd name="T23"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93">
                  <a:moveTo>
                    <a:pt x="69" y="14"/>
                  </a:moveTo>
                  <a:cubicBezTo>
                    <a:pt x="81" y="14"/>
                    <a:pt x="81" y="14"/>
                    <a:pt x="81" y="14"/>
                  </a:cubicBezTo>
                  <a:cubicBezTo>
                    <a:pt x="81" y="79"/>
                    <a:pt x="81" y="79"/>
                    <a:pt x="81" y="79"/>
                  </a:cubicBezTo>
                  <a:cubicBezTo>
                    <a:pt x="13" y="79"/>
                    <a:pt x="13" y="79"/>
                    <a:pt x="13" y="79"/>
                  </a:cubicBezTo>
                  <a:cubicBezTo>
                    <a:pt x="13" y="38"/>
                    <a:pt x="13" y="38"/>
                    <a:pt x="13" y="38"/>
                  </a:cubicBezTo>
                  <a:cubicBezTo>
                    <a:pt x="0" y="38"/>
                    <a:pt x="0" y="38"/>
                    <a:pt x="0" y="38"/>
                  </a:cubicBezTo>
                  <a:cubicBezTo>
                    <a:pt x="0" y="93"/>
                    <a:pt x="0" y="93"/>
                    <a:pt x="0" y="93"/>
                  </a:cubicBezTo>
                  <a:cubicBezTo>
                    <a:pt x="95" y="93"/>
                    <a:pt x="95" y="93"/>
                    <a:pt x="95" y="93"/>
                  </a:cubicBezTo>
                  <a:cubicBezTo>
                    <a:pt x="95" y="0"/>
                    <a:pt x="95" y="0"/>
                    <a:pt x="95" y="0"/>
                  </a:cubicBezTo>
                  <a:cubicBezTo>
                    <a:pt x="65" y="0"/>
                    <a:pt x="65" y="0"/>
                    <a:pt x="65" y="0"/>
                  </a:cubicBezTo>
                  <a:cubicBezTo>
                    <a:pt x="68" y="4"/>
                    <a:pt x="69" y="8"/>
                    <a:pt x="69" y="13"/>
                  </a:cubicBezTo>
                  <a:cubicBezTo>
                    <a:pt x="69" y="14"/>
                    <a:pt x="69"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141414"/>
                </a:solidFill>
                <a:effectLst/>
                <a:uLnTx/>
                <a:uFillTx/>
                <a:latin typeface="Calibri" panose="020F0502020204030204"/>
                <a:ea typeface="+mn-ea"/>
                <a:cs typeface="+mn-cs"/>
              </a:endParaRPr>
            </a:p>
          </p:txBody>
        </p:sp>
        <p:sp>
          <p:nvSpPr>
            <p:cNvPr id="24" name="Freeform 7">
              <a:extLst>
                <a:ext uri="{FF2B5EF4-FFF2-40B4-BE49-F238E27FC236}">
                  <a16:creationId xmlns="" xmlns:a16="http://schemas.microsoft.com/office/drawing/2014/main" id="{EFB66DA6-B33D-4CF0-8E0B-157F85A4F01C}"/>
                </a:ext>
              </a:extLst>
            </p:cNvPr>
            <p:cNvSpPr>
              <a:spLocks/>
            </p:cNvSpPr>
            <p:nvPr/>
          </p:nvSpPr>
          <p:spPr bwMode="auto">
            <a:xfrm>
              <a:off x="375" y="1475"/>
              <a:ext cx="229" cy="223"/>
            </a:xfrm>
            <a:custGeom>
              <a:avLst/>
              <a:gdLst>
                <a:gd name="T0" fmla="*/ 14 w 96"/>
                <a:gd name="T1" fmla="*/ 79 h 93"/>
                <a:gd name="T2" fmla="*/ 14 w 96"/>
                <a:gd name="T3" fmla="*/ 13 h 93"/>
                <a:gd name="T4" fmla="*/ 82 w 96"/>
                <a:gd name="T5" fmla="*/ 13 h 93"/>
                <a:gd name="T6" fmla="*/ 82 w 96"/>
                <a:gd name="T7" fmla="*/ 52 h 93"/>
                <a:gd name="T8" fmla="*/ 96 w 96"/>
                <a:gd name="T9" fmla="*/ 45 h 93"/>
                <a:gd name="T10" fmla="*/ 96 w 96"/>
                <a:gd name="T11" fmla="*/ 0 h 93"/>
                <a:gd name="T12" fmla="*/ 0 w 96"/>
                <a:gd name="T13" fmla="*/ 0 h 93"/>
                <a:gd name="T14" fmla="*/ 0 w 96"/>
                <a:gd name="T15" fmla="*/ 93 h 93"/>
                <a:gd name="T16" fmla="*/ 28 w 96"/>
                <a:gd name="T17" fmla="*/ 93 h 93"/>
                <a:gd name="T18" fmla="*/ 37 w 96"/>
                <a:gd name="T19" fmla="*/ 80 h 93"/>
                <a:gd name="T20" fmla="*/ 14 w 96"/>
                <a:gd name="T21" fmla="*/ 79 h 93"/>
                <a:gd name="T22" fmla="*/ 14 w 96"/>
                <a:gd name="T2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93">
                  <a:moveTo>
                    <a:pt x="14" y="79"/>
                  </a:moveTo>
                  <a:cubicBezTo>
                    <a:pt x="14" y="13"/>
                    <a:pt x="14" y="13"/>
                    <a:pt x="14" y="13"/>
                  </a:cubicBezTo>
                  <a:cubicBezTo>
                    <a:pt x="82" y="13"/>
                    <a:pt x="82" y="13"/>
                    <a:pt x="82" y="13"/>
                  </a:cubicBezTo>
                  <a:cubicBezTo>
                    <a:pt x="82" y="52"/>
                    <a:pt x="82" y="52"/>
                    <a:pt x="82" y="52"/>
                  </a:cubicBezTo>
                  <a:cubicBezTo>
                    <a:pt x="87" y="49"/>
                    <a:pt x="91" y="46"/>
                    <a:pt x="96" y="45"/>
                  </a:cubicBezTo>
                  <a:cubicBezTo>
                    <a:pt x="96" y="0"/>
                    <a:pt x="96" y="0"/>
                    <a:pt x="96" y="0"/>
                  </a:cubicBezTo>
                  <a:cubicBezTo>
                    <a:pt x="0" y="0"/>
                    <a:pt x="0" y="0"/>
                    <a:pt x="0" y="0"/>
                  </a:cubicBezTo>
                  <a:cubicBezTo>
                    <a:pt x="0" y="93"/>
                    <a:pt x="0" y="93"/>
                    <a:pt x="0" y="93"/>
                  </a:cubicBezTo>
                  <a:cubicBezTo>
                    <a:pt x="28" y="93"/>
                    <a:pt x="28" y="93"/>
                    <a:pt x="28" y="93"/>
                  </a:cubicBezTo>
                  <a:cubicBezTo>
                    <a:pt x="30" y="88"/>
                    <a:pt x="33" y="83"/>
                    <a:pt x="37" y="80"/>
                  </a:cubicBezTo>
                  <a:cubicBezTo>
                    <a:pt x="14" y="79"/>
                    <a:pt x="14" y="79"/>
                    <a:pt x="14" y="79"/>
                  </a:cubicBezTo>
                  <a:cubicBezTo>
                    <a:pt x="14" y="79"/>
                    <a:pt x="14" y="79"/>
                    <a:pt x="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141414"/>
                </a:solidFill>
                <a:effectLst/>
                <a:uLnTx/>
                <a:uFillTx/>
                <a:latin typeface="Calibri" panose="020F0502020204030204"/>
                <a:ea typeface="+mn-ea"/>
                <a:cs typeface="+mn-cs"/>
              </a:endParaRPr>
            </a:p>
          </p:txBody>
        </p:sp>
        <p:sp>
          <p:nvSpPr>
            <p:cNvPr id="25" name="Freeform 8">
              <a:extLst>
                <a:ext uri="{FF2B5EF4-FFF2-40B4-BE49-F238E27FC236}">
                  <a16:creationId xmlns="" xmlns:a16="http://schemas.microsoft.com/office/drawing/2014/main" id="{87D327DB-5161-445A-AAF6-05EC8AD84647}"/>
                </a:ext>
              </a:extLst>
            </p:cNvPr>
            <p:cNvSpPr>
              <a:spLocks/>
            </p:cNvSpPr>
            <p:nvPr/>
          </p:nvSpPr>
          <p:spPr bwMode="auto">
            <a:xfrm>
              <a:off x="626" y="1475"/>
              <a:ext cx="227" cy="223"/>
            </a:xfrm>
            <a:custGeom>
              <a:avLst/>
              <a:gdLst>
                <a:gd name="T0" fmla="*/ 13 w 95"/>
                <a:gd name="T1" fmla="*/ 44 h 93"/>
                <a:gd name="T2" fmla="*/ 13 w 95"/>
                <a:gd name="T3" fmla="*/ 14 h 93"/>
                <a:gd name="T4" fmla="*/ 81 w 95"/>
                <a:gd name="T5" fmla="*/ 14 h 93"/>
                <a:gd name="T6" fmla="*/ 81 w 95"/>
                <a:gd name="T7" fmla="*/ 80 h 93"/>
                <a:gd name="T8" fmla="*/ 52 w 95"/>
                <a:gd name="T9" fmla="*/ 80 h 93"/>
                <a:gd name="T10" fmla="*/ 54 w 95"/>
                <a:gd name="T11" fmla="*/ 93 h 93"/>
                <a:gd name="T12" fmla="*/ 54 w 95"/>
                <a:gd name="T13" fmla="*/ 93 h 93"/>
                <a:gd name="T14" fmla="*/ 95 w 95"/>
                <a:gd name="T15" fmla="*/ 93 h 93"/>
                <a:gd name="T16" fmla="*/ 95 w 95"/>
                <a:gd name="T17" fmla="*/ 0 h 93"/>
                <a:gd name="T18" fmla="*/ 0 w 95"/>
                <a:gd name="T19" fmla="*/ 0 h 93"/>
                <a:gd name="T20" fmla="*/ 0 w 95"/>
                <a:gd name="T21" fmla="*/ 43 h 93"/>
                <a:gd name="T22" fmla="*/ 3 w 95"/>
                <a:gd name="T23" fmla="*/ 43 h 93"/>
                <a:gd name="T24" fmla="*/ 13 w 95"/>
                <a:gd name="T25"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93">
                  <a:moveTo>
                    <a:pt x="13" y="44"/>
                  </a:moveTo>
                  <a:cubicBezTo>
                    <a:pt x="13" y="14"/>
                    <a:pt x="13" y="14"/>
                    <a:pt x="13" y="14"/>
                  </a:cubicBezTo>
                  <a:cubicBezTo>
                    <a:pt x="81" y="14"/>
                    <a:pt x="81" y="14"/>
                    <a:pt x="81" y="14"/>
                  </a:cubicBezTo>
                  <a:cubicBezTo>
                    <a:pt x="81" y="80"/>
                    <a:pt x="81" y="80"/>
                    <a:pt x="81" y="80"/>
                  </a:cubicBezTo>
                  <a:cubicBezTo>
                    <a:pt x="52" y="80"/>
                    <a:pt x="52" y="80"/>
                    <a:pt x="52" y="80"/>
                  </a:cubicBezTo>
                  <a:cubicBezTo>
                    <a:pt x="53" y="84"/>
                    <a:pt x="54" y="88"/>
                    <a:pt x="54" y="93"/>
                  </a:cubicBezTo>
                  <a:cubicBezTo>
                    <a:pt x="54" y="93"/>
                    <a:pt x="54" y="93"/>
                    <a:pt x="54" y="93"/>
                  </a:cubicBezTo>
                  <a:cubicBezTo>
                    <a:pt x="95" y="93"/>
                    <a:pt x="95" y="93"/>
                    <a:pt x="95" y="93"/>
                  </a:cubicBezTo>
                  <a:cubicBezTo>
                    <a:pt x="95" y="0"/>
                    <a:pt x="95" y="0"/>
                    <a:pt x="95" y="0"/>
                  </a:cubicBezTo>
                  <a:cubicBezTo>
                    <a:pt x="0" y="0"/>
                    <a:pt x="0" y="0"/>
                    <a:pt x="0" y="0"/>
                  </a:cubicBezTo>
                  <a:cubicBezTo>
                    <a:pt x="0" y="43"/>
                    <a:pt x="0" y="43"/>
                    <a:pt x="0" y="43"/>
                  </a:cubicBezTo>
                  <a:cubicBezTo>
                    <a:pt x="1" y="43"/>
                    <a:pt x="2" y="43"/>
                    <a:pt x="3" y="43"/>
                  </a:cubicBezTo>
                  <a:cubicBezTo>
                    <a:pt x="7" y="43"/>
                    <a:pt x="10" y="44"/>
                    <a:pt x="13"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141414"/>
                </a:solidFill>
                <a:effectLst/>
                <a:uLnTx/>
                <a:uFillTx/>
                <a:latin typeface="Calibri" panose="020F0502020204030204"/>
                <a:ea typeface="+mn-ea"/>
                <a:cs typeface="+mn-cs"/>
              </a:endParaRPr>
            </a:p>
          </p:txBody>
        </p:sp>
        <p:sp>
          <p:nvSpPr>
            <p:cNvPr id="26" name="Freeform 9">
              <a:extLst>
                <a:ext uri="{FF2B5EF4-FFF2-40B4-BE49-F238E27FC236}">
                  <a16:creationId xmlns="" xmlns:a16="http://schemas.microsoft.com/office/drawing/2014/main" id="{C9A7C5AF-C8CF-4F7C-8E8E-A4B73651A5B6}"/>
                </a:ext>
              </a:extLst>
            </p:cNvPr>
            <p:cNvSpPr>
              <a:spLocks/>
            </p:cNvSpPr>
            <p:nvPr/>
          </p:nvSpPr>
          <p:spPr bwMode="auto">
            <a:xfrm>
              <a:off x="463" y="1597"/>
              <a:ext cx="304" cy="201"/>
            </a:xfrm>
            <a:custGeom>
              <a:avLst/>
              <a:gdLst>
                <a:gd name="T0" fmla="*/ 127 w 127"/>
                <a:gd name="T1" fmla="*/ 69 h 84"/>
                <a:gd name="T2" fmla="*/ 112 w 127"/>
                <a:gd name="T3" fmla="*/ 53 h 84"/>
                <a:gd name="T4" fmla="*/ 110 w 127"/>
                <a:gd name="T5" fmla="*/ 53 h 84"/>
                <a:gd name="T6" fmla="*/ 112 w 127"/>
                <a:gd name="T7" fmla="*/ 42 h 84"/>
                <a:gd name="T8" fmla="*/ 73 w 127"/>
                <a:gd name="T9" fmla="*/ 0 h 84"/>
                <a:gd name="T10" fmla="*/ 35 w 127"/>
                <a:gd name="T11" fmla="*/ 29 h 84"/>
                <a:gd name="T12" fmla="*/ 26 w 127"/>
                <a:gd name="T13" fmla="*/ 27 h 84"/>
                <a:gd name="T14" fmla="*/ 0 w 127"/>
                <a:gd name="T15" fmla="*/ 56 h 84"/>
                <a:gd name="T16" fmla="*/ 26 w 127"/>
                <a:gd name="T17" fmla="*/ 84 h 84"/>
                <a:gd name="T18" fmla="*/ 114 w 127"/>
                <a:gd name="T19" fmla="*/ 84 h 84"/>
                <a:gd name="T20" fmla="*/ 127 w 127"/>
                <a:gd name="T21" fmla="*/ 6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84">
                  <a:moveTo>
                    <a:pt x="127" y="69"/>
                  </a:moveTo>
                  <a:cubicBezTo>
                    <a:pt x="127" y="60"/>
                    <a:pt x="120" y="53"/>
                    <a:pt x="112" y="53"/>
                  </a:cubicBezTo>
                  <a:cubicBezTo>
                    <a:pt x="112" y="53"/>
                    <a:pt x="111" y="53"/>
                    <a:pt x="110" y="53"/>
                  </a:cubicBezTo>
                  <a:cubicBezTo>
                    <a:pt x="111" y="49"/>
                    <a:pt x="112" y="46"/>
                    <a:pt x="112" y="42"/>
                  </a:cubicBezTo>
                  <a:cubicBezTo>
                    <a:pt x="112" y="19"/>
                    <a:pt x="94" y="0"/>
                    <a:pt x="73" y="0"/>
                  </a:cubicBezTo>
                  <a:cubicBezTo>
                    <a:pt x="55" y="0"/>
                    <a:pt x="41" y="12"/>
                    <a:pt x="35" y="29"/>
                  </a:cubicBezTo>
                  <a:cubicBezTo>
                    <a:pt x="32" y="28"/>
                    <a:pt x="29" y="27"/>
                    <a:pt x="26" y="27"/>
                  </a:cubicBezTo>
                  <a:cubicBezTo>
                    <a:pt x="11" y="27"/>
                    <a:pt x="0" y="40"/>
                    <a:pt x="0" y="56"/>
                  </a:cubicBezTo>
                  <a:cubicBezTo>
                    <a:pt x="0" y="71"/>
                    <a:pt x="12" y="84"/>
                    <a:pt x="26" y="84"/>
                  </a:cubicBezTo>
                  <a:cubicBezTo>
                    <a:pt x="114" y="84"/>
                    <a:pt x="114" y="84"/>
                    <a:pt x="114" y="84"/>
                  </a:cubicBezTo>
                  <a:cubicBezTo>
                    <a:pt x="121" y="84"/>
                    <a:pt x="127" y="77"/>
                    <a:pt x="12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141414"/>
                </a:solidFill>
                <a:effectLst/>
                <a:uLnTx/>
                <a:uFillTx/>
                <a:latin typeface="Calibri" panose="020F0502020204030204"/>
                <a:ea typeface="+mn-ea"/>
                <a:cs typeface="+mn-cs"/>
              </a:endParaRPr>
            </a:p>
          </p:txBody>
        </p:sp>
      </p:grpSp>
      <p:sp>
        <p:nvSpPr>
          <p:cNvPr id="28" name="Freeform 229">
            <a:extLst>
              <a:ext uri="{FF2B5EF4-FFF2-40B4-BE49-F238E27FC236}">
                <a16:creationId xmlns="" xmlns:a16="http://schemas.microsoft.com/office/drawing/2014/main" id="{3132481E-C8DA-484F-8904-78CFE5B6E723}"/>
              </a:ext>
            </a:extLst>
          </p:cNvPr>
          <p:cNvSpPr>
            <a:spLocks noEditPoints="1"/>
          </p:cNvSpPr>
          <p:nvPr/>
        </p:nvSpPr>
        <p:spPr bwMode="auto">
          <a:xfrm>
            <a:off x="8549615" y="6241456"/>
            <a:ext cx="342507" cy="456610"/>
          </a:xfrm>
          <a:custGeom>
            <a:avLst/>
            <a:gdLst>
              <a:gd name="T0" fmla="*/ 0 w 462"/>
              <a:gd name="T1" fmla="*/ 92 h 616"/>
              <a:gd name="T2" fmla="*/ 231 w 462"/>
              <a:gd name="T3" fmla="*/ 616 h 616"/>
              <a:gd name="T4" fmla="*/ 462 w 462"/>
              <a:gd name="T5" fmla="*/ 94 h 616"/>
              <a:gd name="T6" fmla="*/ 162 w 462"/>
              <a:gd name="T7" fmla="*/ 362 h 616"/>
              <a:gd name="T8" fmla="*/ 152 w 462"/>
              <a:gd name="T9" fmla="*/ 380 h 616"/>
              <a:gd name="T10" fmla="*/ 128 w 462"/>
              <a:gd name="T11" fmla="*/ 391 h 616"/>
              <a:gd name="T12" fmla="*/ 98 w 462"/>
              <a:gd name="T13" fmla="*/ 393 h 616"/>
              <a:gd name="T14" fmla="*/ 80 w 462"/>
              <a:gd name="T15" fmla="*/ 389 h 616"/>
              <a:gd name="T16" fmla="*/ 74 w 462"/>
              <a:gd name="T17" fmla="*/ 353 h 616"/>
              <a:gd name="T18" fmla="*/ 89 w 462"/>
              <a:gd name="T19" fmla="*/ 361 h 616"/>
              <a:gd name="T20" fmla="*/ 108 w 462"/>
              <a:gd name="T21" fmla="*/ 366 h 616"/>
              <a:gd name="T22" fmla="*/ 119 w 462"/>
              <a:gd name="T23" fmla="*/ 363 h 616"/>
              <a:gd name="T24" fmla="*/ 121 w 462"/>
              <a:gd name="T25" fmla="*/ 357 h 616"/>
              <a:gd name="T26" fmla="*/ 116 w 462"/>
              <a:gd name="T27" fmla="*/ 348 h 616"/>
              <a:gd name="T28" fmla="*/ 102 w 462"/>
              <a:gd name="T29" fmla="*/ 342 h 616"/>
              <a:gd name="T30" fmla="*/ 79 w 462"/>
              <a:gd name="T31" fmla="*/ 326 h 616"/>
              <a:gd name="T32" fmla="*/ 72 w 462"/>
              <a:gd name="T33" fmla="*/ 305 h 616"/>
              <a:gd name="T34" fmla="*/ 86 w 462"/>
              <a:gd name="T35" fmla="*/ 276 h 616"/>
              <a:gd name="T36" fmla="*/ 122 w 462"/>
              <a:gd name="T37" fmla="*/ 265 h 616"/>
              <a:gd name="T38" fmla="*/ 143 w 462"/>
              <a:gd name="T39" fmla="*/ 267 h 616"/>
              <a:gd name="T40" fmla="*/ 156 w 462"/>
              <a:gd name="T41" fmla="*/ 270 h 616"/>
              <a:gd name="T42" fmla="*/ 150 w 462"/>
              <a:gd name="T43" fmla="*/ 299 h 616"/>
              <a:gd name="T44" fmla="*/ 135 w 462"/>
              <a:gd name="T45" fmla="*/ 294 h 616"/>
              <a:gd name="T46" fmla="*/ 116 w 462"/>
              <a:gd name="T47" fmla="*/ 295 h 616"/>
              <a:gd name="T48" fmla="*/ 113 w 462"/>
              <a:gd name="T49" fmla="*/ 305 h 616"/>
              <a:gd name="T50" fmla="*/ 120 w 462"/>
              <a:gd name="T51" fmla="*/ 311 h 616"/>
              <a:gd name="T52" fmla="*/ 142 w 462"/>
              <a:gd name="T53" fmla="*/ 321 h 616"/>
              <a:gd name="T54" fmla="*/ 160 w 462"/>
              <a:gd name="T55" fmla="*/ 340 h 616"/>
              <a:gd name="T56" fmla="*/ 162 w 462"/>
              <a:gd name="T57" fmla="*/ 362 h 616"/>
              <a:gd name="T58" fmla="*/ 229 w 462"/>
              <a:gd name="T59" fmla="*/ 393 h 616"/>
              <a:gd name="T60" fmla="*/ 188 w 462"/>
              <a:gd name="T61" fmla="*/ 375 h 616"/>
              <a:gd name="T62" fmla="*/ 171 w 462"/>
              <a:gd name="T63" fmla="*/ 331 h 616"/>
              <a:gd name="T64" fmla="*/ 189 w 462"/>
              <a:gd name="T65" fmla="*/ 284 h 616"/>
              <a:gd name="T66" fmla="*/ 235 w 462"/>
              <a:gd name="T67" fmla="*/ 265 h 616"/>
              <a:gd name="T68" fmla="*/ 278 w 462"/>
              <a:gd name="T69" fmla="*/ 282 h 616"/>
              <a:gd name="T70" fmla="*/ 296 w 462"/>
              <a:gd name="T71" fmla="*/ 329 h 616"/>
              <a:gd name="T72" fmla="*/ 286 w 462"/>
              <a:gd name="T73" fmla="*/ 365 h 616"/>
              <a:gd name="T74" fmla="*/ 261 w 462"/>
              <a:gd name="T75" fmla="*/ 387 h 616"/>
              <a:gd name="T76" fmla="*/ 256 w 462"/>
              <a:gd name="T77" fmla="*/ 423 h 616"/>
              <a:gd name="T78" fmla="*/ 393 w 462"/>
              <a:gd name="T79" fmla="*/ 391 h 616"/>
              <a:gd name="T80" fmla="*/ 313 w 462"/>
              <a:gd name="T81" fmla="*/ 267 h 616"/>
              <a:gd name="T82" fmla="*/ 351 w 462"/>
              <a:gd name="T83" fmla="*/ 362 h 616"/>
              <a:gd name="T84" fmla="*/ 393 w 462"/>
              <a:gd name="T85" fmla="*/ 391 h 616"/>
              <a:gd name="T86" fmla="*/ 231 w 462"/>
              <a:gd name="T87" fmla="*/ 134 h 616"/>
              <a:gd name="T88" fmla="*/ 231 w 462"/>
              <a:gd name="T89" fmla="*/ 34 h 616"/>
              <a:gd name="T90" fmla="*/ 231 w 462"/>
              <a:gd name="T91" fmla="*/ 13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2" h="616">
                <a:moveTo>
                  <a:pt x="231" y="0"/>
                </a:moveTo>
                <a:cubicBezTo>
                  <a:pt x="104" y="0"/>
                  <a:pt x="0" y="44"/>
                  <a:pt x="0" y="92"/>
                </a:cubicBezTo>
                <a:lnTo>
                  <a:pt x="0" y="523"/>
                </a:lnTo>
                <a:cubicBezTo>
                  <a:pt x="0" y="571"/>
                  <a:pt x="104" y="616"/>
                  <a:pt x="231" y="616"/>
                </a:cubicBezTo>
                <a:cubicBezTo>
                  <a:pt x="359" y="616"/>
                  <a:pt x="462" y="573"/>
                  <a:pt x="462" y="526"/>
                </a:cubicBezTo>
                <a:lnTo>
                  <a:pt x="462" y="94"/>
                </a:lnTo>
                <a:cubicBezTo>
                  <a:pt x="462" y="46"/>
                  <a:pt x="359" y="0"/>
                  <a:pt x="231" y="0"/>
                </a:cubicBezTo>
                <a:close/>
                <a:moveTo>
                  <a:pt x="162" y="362"/>
                </a:moveTo>
                <a:cubicBezTo>
                  <a:pt x="161" y="366"/>
                  <a:pt x="160" y="369"/>
                  <a:pt x="159" y="371"/>
                </a:cubicBezTo>
                <a:cubicBezTo>
                  <a:pt x="157" y="374"/>
                  <a:pt x="155" y="377"/>
                  <a:pt x="152" y="380"/>
                </a:cubicBezTo>
                <a:cubicBezTo>
                  <a:pt x="150" y="382"/>
                  <a:pt x="146" y="385"/>
                  <a:pt x="142" y="387"/>
                </a:cubicBezTo>
                <a:cubicBezTo>
                  <a:pt x="138" y="389"/>
                  <a:pt x="134" y="390"/>
                  <a:pt x="128" y="391"/>
                </a:cubicBezTo>
                <a:cubicBezTo>
                  <a:pt x="123" y="393"/>
                  <a:pt x="116" y="393"/>
                  <a:pt x="109" y="393"/>
                </a:cubicBezTo>
                <a:cubicBezTo>
                  <a:pt x="105" y="393"/>
                  <a:pt x="102" y="393"/>
                  <a:pt x="98" y="393"/>
                </a:cubicBezTo>
                <a:cubicBezTo>
                  <a:pt x="95" y="392"/>
                  <a:pt x="91" y="392"/>
                  <a:pt x="88" y="391"/>
                </a:cubicBezTo>
                <a:cubicBezTo>
                  <a:pt x="85" y="391"/>
                  <a:pt x="82" y="390"/>
                  <a:pt x="80" y="389"/>
                </a:cubicBezTo>
                <a:cubicBezTo>
                  <a:pt x="77" y="388"/>
                  <a:pt x="75" y="387"/>
                  <a:pt x="74" y="387"/>
                </a:cubicBezTo>
                <a:lnTo>
                  <a:pt x="74" y="353"/>
                </a:lnTo>
                <a:cubicBezTo>
                  <a:pt x="76" y="354"/>
                  <a:pt x="78" y="356"/>
                  <a:pt x="81" y="357"/>
                </a:cubicBezTo>
                <a:cubicBezTo>
                  <a:pt x="83" y="359"/>
                  <a:pt x="86" y="360"/>
                  <a:pt x="89" y="361"/>
                </a:cubicBezTo>
                <a:cubicBezTo>
                  <a:pt x="92" y="363"/>
                  <a:pt x="95" y="364"/>
                  <a:pt x="99" y="364"/>
                </a:cubicBezTo>
                <a:cubicBezTo>
                  <a:pt x="102" y="365"/>
                  <a:pt x="105" y="366"/>
                  <a:pt x="108" y="366"/>
                </a:cubicBezTo>
                <a:cubicBezTo>
                  <a:pt x="111" y="366"/>
                  <a:pt x="113" y="365"/>
                  <a:pt x="115" y="365"/>
                </a:cubicBezTo>
                <a:cubicBezTo>
                  <a:pt x="116" y="364"/>
                  <a:pt x="118" y="364"/>
                  <a:pt x="119" y="363"/>
                </a:cubicBezTo>
                <a:cubicBezTo>
                  <a:pt x="119" y="362"/>
                  <a:pt x="120" y="361"/>
                  <a:pt x="121" y="360"/>
                </a:cubicBezTo>
                <a:cubicBezTo>
                  <a:pt x="121" y="359"/>
                  <a:pt x="121" y="358"/>
                  <a:pt x="121" y="357"/>
                </a:cubicBezTo>
                <a:cubicBezTo>
                  <a:pt x="121" y="355"/>
                  <a:pt x="121" y="353"/>
                  <a:pt x="120" y="352"/>
                </a:cubicBezTo>
                <a:cubicBezTo>
                  <a:pt x="119" y="351"/>
                  <a:pt x="117" y="349"/>
                  <a:pt x="116" y="348"/>
                </a:cubicBezTo>
                <a:cubicBezTo>
                  <a:pt x="114" y="347"/>
                  <a:pt x="112" y="346"/>
                  <a:pt x="110" y="345"/>
                </a:cubicBezTo>
                <a:cubicBezTo>
                  <a:pt x="107" y="344"/>
                  <a:pt x="104" y="343"/>
                  <a:pt x="102" y="342"/>
                </a:cubicBezTo>
                <a:cubicBezTo>
                  <a:pt x="96" y="340"/>
                  <a:pt x="92" y="337"/>
                  <a:pt x="88" y="335"/>
                </a:cubicBezTo>
                <a:cubicBezTo>
                  <a:pt x="84" y="332"/>
                  <a:pt x="81" y="329"/>
                  <a:pt x="79" y="326"/>
                </a:cubicBezTo>
                <a:cubicBezTo>
                  <a:pt x="76" y="323"/>
                  <a:pt x="74" y="319"/>
                  <a:pt x="73" y="316"/>
                </a:cubicBezTo>
                <a:cubicBezTo>
                  <a:pt x="72" y="312"/>
                  <a:pt x="72" y="309"/>
                  <a:pt x="72" y="305"/>
                </a:cubicBezTo>
                <a:cubicBezTo>
                  <a:pt x="72" y="299"/>
                  <a:pt x="73" y="293"/>
                  <a:pt x="75" y="288"/>
                </a:cubicBezTo>
                <a:cubicBezTo>
                  <a:pt x="78" y="283"/>
                  <a:pt x="81" y="279"/>
                  <a:pt x="86" y="276"/>
                </a:cubicBezTo>
                <a:cubicBezTo>
                  <a:pt x="90" y="272"/>
                  <a:pt x="95" y="270"/>
                  <a:pt x="101" y="268"/>
                </a:cubicBezTo>
                <a:cubicBezTo>
                  <a:pt x="108" y="266"/>
                  <a:pt x="114" y="265"/>
                  <a:pt x="122" y="265"/>
                </a:cubicBezTo>
                <a:cubicBezTo>
                  <a:pt x="126" y="265"/>
                  <a:pt x="130" y="265"/>
                  <a:pt x="134" y="266"/>
                </a:cubicBezTo>
                <a:cubicBezTo>
                  <a:pt x="137" y="266"/>
                  <a:pt x="140" y="266"/>
                  <a:pt x="143" y="267"/>
                </a:cubicBezTo>
                <a:cubicBezTo>
                  <a:pt x="146" y="267"/>
                  <a:pt x="148" y="268"/>
                  <a:pt x="150" y="268"/>
                </a:cubicBezTo>
                <a:cubicBezTo>
                  <a:pt x="153" y="269"/>
                  <a:pt x="155" y="269"/>
                  <a:pt x="156" y="270"/>
                </a:cubicBezTo>
                <a:lnTo>
                  <a:pt x="156" y="302"/>
                </a:lnTo>
                <a:cubicBezTo>
                  <a:pt x="154" y="301"/>
                  <a:pt x="153" y="299"/>
                  <a:pt x="150" y="299"/>
                </a:cubicBezTo>
                <a:cubicBezTo>
                  <a:pt x="148" y="297"/>
                  <a:pt x="146" y="297"/>
                  <a:pt x="143" y="296"/>
                </a:cubicBezTo>
                <a:cubicBezTo>
                  <a:pt x="140" y="295"/>
                  <a:pt x="138" y="294"/>
                  <a:pt x="135" y="294"/>
                </a:cubicBezTo>
                <a:cubicBezTo>
                  <a:pt x="132" y="293"/>
                  <a:pt x="129" y="293"/>
                  <a:pt x="126" y="293"/>
                </a:cubicBezTo>
                <a:cubicBezTo>
                  <a:pt x="121" y="293"/>
                  <a:pt x="118" y="294"/>
                  <a:pt x="116" y="295"/>
                </a:cubicBezTo>
                <a:cubicBezTo>
                  <a:pt x="113" y="297"/>
                  <a:pt x="112" y="299"/>
                  <a:pt x="112" y="302"/>
                </a:cubicBezTo>
                <a:cubicBezTo>
                  <a:pt x="112" y="303"/>
                  <a:pt x="112" y="304"/>
                  <a:pt x="113" y="305"/>
                </a:cubicBezTo>
                <a:cubicBezTo>
                  <a:pt x="113" y="307"/>
                  <a:pt x="114" y="307"/>
                  <a:pt x="115" y="308"/>
                </a:cubicBezTo>
                <a:cubicBezTo>
                  <a:pt x="116" y="309"/>
                  <a:pt x="118" y="310"/>
                  <a:pt x="120" y="311"/>
                </a:cubicBezTo>
                <a:cubicBezTo>
                  <a:pt x="122" y="312"/>
                  <a:pt x="125" y="314"/>
                  <a:pt x="128" y="315"/>
                </a:cubicBezTo>
                <a:cubicBezTo>
                  <a:pt x="133" y="317"/>
                  <a:pt x="137" y="319"/>
                  <a:pt x="142" y="321"/>
                </a:cubicBezTo>
                <a:cubicBezTo>
                  <a:pt x="146" y="324"/>
                  <a:pt x="150" y="327"/>
                  <a:pt x="153" y="330"/>
                </a:cubicBezTo>
                <a:cubicBezTo>
                  <a:pt x="156" y="333"/>
                  <a:pt x="158" y="336"/>
                  <a:pt x="160" y="340"/>
                </a:cubicBezTo>
                <a:cubicBezTo>
                  <a:pt x="162" y="344"/>
                  <a:pt x="163" y="349"/>
                  <a:pt x="163" y="354"/>
                </a:cubicBezTo>
                <a:cubicBezTo>
                  <a:pt x="163" y="356"/>
                  <a:pt x="163" y="359"/>
                  <a:pt x="162" y="362"/>
                </a:cubicBezTo>
                <a:close/>
                <a:moveTo>
                  <a:pt x="256" y="423"/>
                </a:moveTo>
                <a:lnTo>
                  <a:pt x="229" y="393"/>
                </a:lnTo>
                <a:cubicBezTo>
                  <a:pt x="221" y="393"/>
                  <a:pt x="213" y="391"/>
                  <a:pt x="206" y="388"/>
                </a:cubicBezTo>
                <a:cubicBezTo>
                  <a:pt x="199" y="385"/>
                  <a:pt x="193" y="381"/>
                  <a:pt x="188" y="375"/>
                </a:cubicBezTo>
                <a:cubicBezTo>
                  <a:pt x="183" y="370"/>
                  <a:pt x="179" y="364"/>
                  <a:pt x="176" y="356"/>
                </a:cubicBezTo>
                <a:cubicBezTo>
                  <a:pt x="173" y="349"/>
                  <a:pt x="171" y="340"/>
                  <a:pt x="171" y="331"/>
                </a:cubicBezTo>
                <a:cubicBezTo>
                  <a:pt x="171" y="321"/>
                  <a:pt x="173" y="312"/>
                  <a:pt x="176" y="304"/>
                </a:cubicBezTo>
                <a:cubicBezTo>
                  <a:pt x="179" y="296"/>
                  <a:pt x="183" y="289"/>
                  <a:pt x="189" y="284"/>
                </a:cubicBezTo>
                <a:cubicBezTo>
                  <a:pt x="194" y="278"/>
                  <a:pt x="201" y="273"/>
                  <a:pt x="209" y="270"/>
                </a:cubicBezTo>
                <a:cubicBezTo>
                  <a:pt x="217" y="267"/>
                  <a:pt x="225" y="265"/>
                  <a:pt x="235" y="265"/>
                </a:cubicBezTo>
                <a:cubicBezTo>
                  <a:pt x="243" y="265"/>
                  <a:pt x="252" y="267"/>
                  <a:pt x="259" y="270"/>
                </a:cubicBezTo>
                <a:cubicBezTo>
                  <a:pt x="267" y="273"/>
                  <a:pt x="273" y="277"/>
                  <a:pt x="278" y="282"/>
                </a:cubicBezTo>
                <a:cubicBezTo>
                  <a:pt x="284" y="288"/>
                  <a:pt x="288" y="294"/>
                  <a:pt x="291" y="302"/>
                </a:cubicBezTo>
                <a:cubicBezTo>
                  <a:pt x="294" y="310"/>
                  <a:pt x="296" y="319"/>
                  <a:pt x="296" y="329"/>
                </a:cubicBezTo>
                <a:cubicBezTo>
                  <a:pt x="296" y="336"/>
                  <a:pt x="295" y="343"/>
                  <a:pt x="293" y="349"/>
                </a:cubicBezTo>
                <a:cubicBezTo>
                  <a:pt x="291" y="355"/>
                  <a:pt x="289" y="360"/>
                  <a:pt x="286" y="365"/>
                </a:cubicBezTo>
                <a:cubicBezTo>
                  <a:pt x="283" y="370"/>
                  <a:pt x="279" y="374"/>
                  <a:pt x="275" y="378"/>
                </a:cubicBezTo>
                <a:cubicBezTo>
                  <a:pt x="271" y="382"/>
                  <a:pt x="266" y="385"/>
                  <a:pt x="261" y="387"/>
                </a:cubicBezTo>
                <a:lnTo>
                  <a:pt x="303" y="423"/>
                </a:lnTo>
                <a:lnTo>
                  <a:pt x="256" y="423"/>
                </a:lnTo>
                <a:lnTo>
                  <a:pt x="256" y="423"/>
                </a:lnTo>
                <a:close/>
                <a:moveTo>
                  <a:pt x="393" y="391"/>
                </a:moveTo>
                <a:lnTo>
                  <a:pt x="313" y="391"/>
                </a:lnTo>
                <a:lnTo>
                  <a:pt x="313" y="267"/>
                </a:lnTo>
                <a:lnTo>
                  <a:pt x="351" y="267"/>
                </a:lnTo>
                <a:lnTo>
                  <a:pt x="351" y="362"/>
                </a:lnTo>
                <a:lnTo>
                  <a:pt x="393" y="362"/>
                </a:lnTo>
                <a:lnTo>
                  <a:pt x="393" y="391"/>
                </a:lnTo>
                <a:lnTo>
                  <a:pt x="393" y="391"/>
                </a:lnTo>
                <a:close/>
                <a:moveTo>
                  <a:pt x="231" y="134"/>
                </a:moveTo>
                <a:cubicBezTo>
                  <a:pt x="140" y="134"/>
                  <a:pt x="67" y="112"/>
                  <a:pt x="67" y="84"/>
                </a:cubicBezTo>
                <a:cubicBezTo>
                  <a:pt x="67" y="56"/>
                  <a:pt x="140" y="34"/>
                  <a:pt x="231" y="34"/>
                </a:cubicBezTo>
                <a:cubicBezTo>
                  <a:pt x="322" y="34"/>
                  <a:pt x="396" y="56"/>
                  <a:pt x="396" y="84"/>
                </a:cubicBezTo>
                <a:cubicBezTo>
                  <a:pt x="396" y="112"/>
                  <a:pt x="322" y="134"/>
                  <a:pt x="231" y="134"/>
                </a:cubicBezTo>
                <a:close/>
              </a:path>
            </a:pathLst>
          </a:custGeom>
          <a:solidFill>
            <a:schemeClr val="accent1"/>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sp>
        <p:nvSpPr>
          <p:cNvPr id="29" name="TextBox 28">
            <a:extLst>
              <a:ext uri="{FF2B5EF4-FFF2-40B4-BE49-F238E27FC236}">
                <a16:creationId xmlns="" xmlns:a16="http://schemas.microsoft.com/office/drawing/2014/main" id="{DFF07F9C-0842-4FC3-B3FE-868DD2778954}"/>
              </a:ext>
            </a:extLst>
          </p:cNvPr>
          <p:cNvSpPr txBox="1"/>
          <p:nvPr/>
        </p:nvSpPr>
        <p:spPr>
          <a:xfrm>
            <a:off x="9163381" y="6152558"/>
            <a:ext cx="1577311" cy="634405"/>
          </a:xfrm>
          <a:prstGeom prst="rect">
            <a:avLst/>
          </a:prstGeom>
          <a:noFill/>
        </p:spPr>
        <p:txBody>
          <a:bodyPr wrap="none" lIns="274203" tIns="146241" rIns="274203" bIns="146241" rtlCol="0" anchor="t">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48" b="0" i="0" u="none" strike="noStrike" kern="0" cap="none" spc="-51"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SQL DB</a:t>
            </a:r>
          </a:p>
        </p:txBody>
      </p:sp>
      <p:pic>
        <p:nvPicPr>
          <p:cNvPr id="30" name="Picture 29" descr="Azure Active Directory.png">
            <a:extLst>
              <a:ext uri="{FF2B5EF4-FFF2-40B4-BE49-F238E27FC236}">
                <a16:creationId xmlns="" xmlns:a16="http://schemas.microsoft.com/office/drawing/2014/main" id="{8E2A73FC-1498-4324-A1B6-928B52B2EAFD}"/>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783981" y="6300205"/>
            <a:ext cx="297976" cy="297975"/>
          </a:xfrm>
          <a:prstGeom prst="rect">
            <a:avLst/>
          </a:prstGeom>
          <a:solidFill>
            <a:schemeClr val="tx2"/>
          </a:solidFill>
          <a:ln>
            <a:solidFill>
              <a:schemeClr val="accent1"/>
            </a:solidFill>
          </a:ln>
        </p:spPr>
      </p:pic>
      <p:sp>
        <p:nvSpPr>
          <p:cNvPr id="31" name="Title 1">
            <a:extLst>
              <a:ext uri="{FF2B5EF4-FFF2-40B4-BE49-F238E27FC236}">
                <a16:creationId xmlns="" xmlns:a16="http://schemas.microsoft.com/office/drawing/2014/main" id="{140B18A5-FE89-4607-8CFA-9E47E294FBD3}"/>
              </a:ext>
            </a:extLst>
          </p:cNvPr>
          <p:cNvSpPr txBox="1">
            <a:spLocks/>
          </p:cNvSpPr>
          <p:nvPr/>
        </p:nvSpPr>
        <p:spPr>
          <a:xfrm>
            <a:off x="1116490" y="6177657"/>
            <a:ext cx="2643122" cy="496288"/>
          </a:xfrm>
          <a:prstGeom prst="rect">
            <a:avLst/>
          </a:prstGeom>
        </p:spPr>
        <p:txBody>
          <a:bodyPr vert="horz" wrap="square" lIns="149217" tIns="93260" rIns="149217" bIns="93260" rtlCol="0" anchor="t">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48" b="0" i="0" u="none" strike="noStrike" kern="0" cap="none" spc="-51"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Azure AD</a:t>
            </a:r>
            <a:endParaRPr kumimoji="0" lang="en-US" sz="2448" b="0" i="0" u="none" strike="noStrike" kern="1200" cap="none" spc="0" normalizeH="0" baseline="0" noProof="0" dirty="0">
              <a:ln>
                <a:noFill/>
              </a:ln>
              <a:solidFill>
                <a:srgbClr val="353535"/>
              </a:solidFill>
              <a:effectLst/>
              <a:uLnTx/>
              <a:uFillTx/>
              <a:latin typeface="Segoe UI Semilight"/>
              <a:ea typeface="+mn-ea"/>
              <a:cs typeface="+mn-cs"/>
            </a:endParaRPr>
          </a:p>
        </p:txBody>
      </p:sp>
      <p:pic>
        <p:nvPicPr>
          <p:cNvPr id="27" name="Picture 26">
            <a:extLst>
              <a:ext uri="{FF2B5EF4-FFF2-40B4-BE49-F238E27FC236}">
                <a16:creationId xmlns="" xmlns:a16="http://schemas.microsoft.com/office/drawing/2014/main" id="{05DDF3C2-553D-4795-959C-DBF8A35DCCE3}"/>
              </a:ext>
            </a:extLst>
          </p:cNvPr>
          <p:cNvPicPr>
            <a:picLocks noChangeAspect="1"/>
          </p:cNvPicPr>
          <p:nvPr/>
        </p:nvPicPr>
        <p:blipFill>
          <a:blip r:embed="rId10">
            <a:duotone>
              <a:schemeClr val="bg2">
                <a:shade val="45000"/>
                <a:satMod val="135000"/>
              </a:schemeClr>
              <a:prstClr val="white"/>
            </a:duotone>
          </a:blip>
          <a:stretch>
            <a:fillRect/>
          </a:stretch>
        </p:blipFill>
        <p:spPr>
          <a:xfrm>
            <a:off x="588768" y="3311151"/>
            <a:ext cx="3114869" cy="1485916"/>
          </a:xfrm>
          <a:prstGeom prst="rect">
            <a:avLst/>
          </a:prstGeom>
        </p:spPr>
      </p:pic>
    </p:spTree>
    <p:extLst>
      <p:ext uri="{BB962C8B-B14F-4D97-AF65-F5344CB8AC3E}">
        <p14:creationId xmlns:p14="http://schemas.microsoft.com/office/powerpoint/2010/main" val="83258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DBA4F-C0E1-48FB-9782-514A70D4300F}"/>
              </a:ext>
            </a:extLst>
          </p:cNvPr>
          <p:cNvSpPr>
            <a:spLocks noGrp="1"/>
          </p:cNvSpPr>
          <p:nvPr>
            <p:ph type="title"/>
          </p:nvPr>
        </p:nvSpPr>
        <p:spPr>
          <a:xfrm>
            <a:off x="122237" y="3116262"/>
            <a:ext cx="11887200" cy="849463"/>
          </a:xfrm>
        </p:spPr>
        <p:txBody>
          <a:bodyPr/>
          <a:lstStyle/>
          <a:p>
            <a:r>
              <a:rPr lang="en-US" sz="4800" b="1" dirty="0"/>
              <a:t>Salesforce Integration Use Case</a:t>
            </a:r>
            <a:endParaRPr lang="en-US" sz="4800" dirty="0"/>
          </a:p>
        </p:txBody>
      </p:sp>
      <p:sp>
        <p:nvSpPr>
          <p:cNvPr id="3" name="hand_2">
            <a:extLst>
              <a:ext uri="{FF2B5EF4-FFF2-40B4-BE49-F238E27FC236}">
                <a16:creationId xmlns="" xmlns:a16="http://schemas.microsoft.com/office/drawing/2014/main" id="{1C84759C-A8A0-47B8-A27C-E8B2E376E683}"/>
              </a:ext>
            </a:extLst>
          </p:cNvPr>
          <p:cNvSpPr>
            <a:spLocks noChangeAspect="1"/>
          </p:cNvSpPr>
          <p:nvPr/>
        </p:nvSpPr>
        <p:spPr bwMode="auto">
          <a:xfrm>
            <a:off x="503237" y="677862"/>
            <a:ext cx="2924143" cy="1455516"/>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Tree>
    <p:extLst>
      <p:ext uri="{BB962C8B-B14F-4D97-AF65-F5344CB8AC3E}">
        <p14:creationId xmlns:p14="http://schemas.microsoft.com/office/powerpoint/2010/main" val="16425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1" y="-7316"/>
            <a:ext cx="8393430" cy="807932"/>
          </a:xfrm>
        </p:spPr>
        <p:txBody>
          <a:bodyPr>
            <a:normAutofit fontScale="90000"/>
          </a:bodyPr>
          <a:lstStyle/>
          <a:p>
            <a:r>
              <a:rPr lang="en-CA" dirty="0">
                <a:solidFill>
                  <a:srgbClr val="56609E"/>
                </a:solidFill>
              </a:rPr>
              <a:t>Current Data Structure</a:t>
            </a:r>
          </a:p>
        </p:txBody>
      </p:sp>
      <p:sp>
        <p:nvSpPr>
          <p:cNvPr id="4" name="AutoShape 3">
            <a:extLst>
              <a:ext uri="{FF2B5EF4-FFF2-40B4-BE49-F238E27FC236}">
                <a16:creationId xmlns="" xmlns:a16="http://schemas.microsoft.com/office/drawing/2014/main" id="{C6626F70-816A-470F-B037-BD12CDB9AD22}"/>
              </a:ext>
            </a:extLst>
          </p:cNvPr>
          <p:cNvSpPr>
            <a:spLocks noChangeAspect="1" noChangeArrowheads="1" noTextEdit="1"/>
          </p:cNvSpPr>
          <p:nvPr/>
        </p:nvSpPr>
        <p:spPr bwMode="auto">
          <a:xfrm>
            <a:off x="2021522" y="926127"/>
            <a:ext cx="8393430" cy="55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nvGrpSpPr>
          <p:cNvPr id="160" name="Group 159">
            <a:extLst>
              <a:ext uri="{FF2B5EF4-FFF2-40B4-BE49-F238E27FC236}">
                <a16:creationId xmlns="" xmlns:a16="http://schemas.microsoft.com/office/drawing/2014/main" id="{ACEFC2AC-9C89-47C7-9DD8-32B265E362E3}"/>
              </a:ext>
            </a:extLst>
          </p:cNvPr>
          <p:cNvGrpSpPr/>
          <p:nvPr/>
        </p:nvGrpSpPr>
        <p:grpSpPr>
          <a:xfrm>
            <a:off x="951598" y="1110675"/>
            <a:ext cx="10872796" cy="4477630"/>
            <a:chOff x="951598" y="1110675"/>
            <a:chExt cx="10872796" cy="4477630"/>
          </a:xfrm>
        </p:grpSpPr>
        <p:sp>
          <p:nvSpPr>
            <p:cNvPr id="5" name="Rectangle 5">
              <a:extLst>
                <a:ext uri="{FF2B5EF4-FFF2-40B4-BE49-F238E27FC236}">
                  <a16:creationId xmlns="" xmlns:a16="http://schemas.microsoft.com/office/drawing/2014/main" id="{BA654977-3EAB-4C18-876D-E01D90523FC9}"/>
                </a:ext>
              </a:extLst>
            </p:cNvPr>
            <p:cNvSpPr>
              <a:spLocks noChangeArrowheads="1"/>
            </p:cNvSpPr>
            <p:nvPr/>
          </p:nvSpPr>
          <p:spPr bwMode="auto">
            <a:xfrm>
              <a:off x="6219856" y="1126866"/>
              <a:ext cx="1190041" cy="726977"/>
            </a:xfrm>
            <a:prstGeom prst="rect">
              <a:avLst/>
            </a:prstGeom>
            <a:solidFill>
              <a:srgbClr val="BDD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030" name="Picture 6">
              <a:extLst>
                <a:ext uri="{FF2B5EF4-FFF2-40B4-BE49-F238E27FC236}">
                  <a16:creationId xmlns="" xmlns:a16="http://schemas.microsoft.com/office/drawing/2014/main" id="{CD34E432-E03F-4063-89CE-B5FD9230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94" y="1130104"/>
              <a:ext cx="1190041"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 xmlns:a16="http://schemas.microsoft.com/office/drawing/2014/main" id="{D2F9B3D4-AD42-4180-972D-3BC2BA00D948}"/>
                </a:ext>
              </a:extLst>
            </p:cNvPr>
            <p:cNvSpPr>
              <a:spLocks noChangeArrowheads="1"/>
            </p:cNvSpPr>
            <p:nvPr/>
          </p:nvSpPr>
          <p:spPr bwMode="auto">
            <a:xfrm>
              <a:off x="6219856" y="1126866"/>
              <a:ext cx="1190041" cy="726977"/>
            </a:xfrm>
            <a:prstGeom prst="rect">
              <a:avLst/>
            </a:prstGeom>
            <a:solidFill>
              <a:srgbClr val="BDD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8" name="Rectangle 8">
              <a:extLst>
                <a:ext uri="{FF2B5EF4-FFF2-40B4-BE49-F238E27FC236}">
                  <a16:creationId xmlns="" xmlns:a16="http://schemas.microsoft.com/office/drawing/2014/main" id="{9758F7E6-4D08-4466-A0E0-6EEDD7EF1F43}"/>
                </a:ext>
              </a:extLst>
            </p:cNvPr>
            <p:cNvSpPr>
              <a:spLocks noChangeArrowheads="1"/>
            </p:cNvSpPr>
            <p:nvPr/>
          </p:nvSpPr>
          <p:spPr bwMode="auto">
            <a:xfrm>
              <a:off x="6213380" y="1120389"/>
              <a:ext cx="1209470" cy="746406"/>
            </a:xfrm>
            <a:prstGeom prst="rect">
              <a:avLst/>
            </a:prstGeom>
            <a:solidFill>
              <a:srgbClr val="BDD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9" name="Freeform 9">
              <a:extLst>
                <a:ext uri="{FF2B5EF4-FFF2-40B4-BE49-F238E27FC236}">
                  <a16:creationId xmlns="" xmlns:a16="http://schemas.microsoft.com/office/drawing/2014/main" id="{B60DF9DA-6D0C-4B28-9F95-82468BA38809}"/>
                </a:ext>
              </a:extLst>
            </p:cNvPr>
            <p:cNvSpPr>
              <a:spLocks/>
            </p:cNvSpPr>
            <p:nvPr/>
          </p:nvSpPr>
          <p:spPr bwMode="auto">
            <a:xfrm>
              <a:off x="6218237" y="1126866"/>
              <a:ext cx="1198136" cy="733454"/>
            </a:xfrm>
            <a:custGeom>
              <a:avLst/>
              <a:gdLst>
                <a:gd name="T0" fmla="*/ 0 w 740"/>
                <a:gd name="T1" fmla="*/ 449 h 453"/>
                <a:gd name="T2" fmla="*/ 738 w 740"/>
                <a:gd name="T3" fmla="*/ 449 h 453"/>
                <a:gd name="T4" fmla="*/ 735 w 740"/>
                <a:gd name="T5" fmla="*/ 451 h 453"/>
                <a:gd name="T6" fmla="*/ 735 w 740"/>
                <a:gd name="T7" fmla="*/ 2 h 453"/>
                <a:gd name="T8" fmla="*/ 738 w 740"/>
                <a:gd name="T9" fmla="*/ 4 h 453"/>
                <a:gd name="T10" fmla="*/ 3 w 740"/>
                <a:gd name="T11" fmla="*/ 4 h 453"/>
                <a:gd name="T12" fmla="*/ 5 w 740"/>
                <a:gd name="T13" fmla="*/ 2 h 453"/>
                <a:gd name="T14" fmla="*/ 5 w 740"/>
                <a:gd name="T15" fmla="*/ 453 h 453"/>
                <a:gd name="T16" fmla="*/ 0 w 740"/>
                <a:gd name="T17" fmla="*/ 453 h 453"/>
                <a:gd name="T18" fmla="*/ 0 w 740"/>
                <a:gd name="T19" fmla="*/ 0 h 453"/>
                <a:gd name="T20" fmla="*/ 740 w 740"/>
                <a:gd name="T21" fmla="*/ 0 h 453"/>
                <a:gd name="T22" fmla="*/ 740 w 740"/>
                <a:gd name="T23" fmla="*/ 453 h 453"/>
                <a:gd name="T24" fmla="*/ 0 w 740"/>
                <a:gd name="T25" fmla="*/ 453 h 453"/>
                <a:gd name="T26" fmla="*/ 0 w 740"/>
                <a:gd name="T27" fmla="*/ 44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0" h="453">
                  <a:moveTo>
                    <a:pt x="0" y="449"/>
                  </a:moveTo>
                  <a:lnTo>
                    <a:pt x="738" y="449"/>
                  </a:lnTo>
                  <a:lnTo>
                    <a:pt x="735" y="451"/>
                  </a:lnTo>
                  <a:lnTo>
                    <a:pt x="735" y="2"/>
                  </a:lnTo>
                  <a:lnTo>
                    <a:pt x="738" y="4"/>
                  </a:lnTo>
                  <a:lnTo>
                    <a:pt x="3" y="4"/>
                  </a:lnTo>
                  <a:lnTo>
                    <a:pt x="5" y="2"/>
                  </a:lnTo>
                  <a:lnTo>
                    <a:pt x="5" y="453"/>
                  </a:lnTo>
                  <a:lnTo>
                    <a:pt x="0" y="453"/>
                  </a:lnTo>
                  <a:lnTo>
                    <a:pt x="0" y="0"/>
                  </a:lnTo>
                  <a:lnTo>
                    <a:pt x="740" y="0"/>
                  </a:lnTo>
                  <a:lnTo>
                    <a:pt x="740" y="453"/>
                  </a:lnTo>
                  <a:lnTo>
                    <a:pt x="0" y="453"/>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 name="Rectangle 10">
              <a:extLst>
                <a:ext uri="{FF2B5EF4-FFF2-40B4-BE49-F238E27FC236}">
                  <a16:creationId xmlns="" xmlns:a16="http://schemas.microsoft.com/office/drawing/2014/main" id="{7B75B439-21D5-40B1-85E0-3AA9508A280A}"/>
                </a:ext>
              </a:extLst>
            </p:cNvPr>
            <p:cNvSpPr>
              <a:spLocks noChangeArrowheads="1"/>
            </p:cNvSpPr>
            <p:nvPr/>
          </p:nvSpPr>
          <p:spPr bwMode="auto">
            <a:xfrm>
              <a:off x="6213380" y="1120389"/>
              <a:ext cx="1209470" cy="746406"/>
            </a:xfrm>
            <a:prstGeom prst="rect">
              <a:avLst/>
            </a:prstGeom>
            <a:solidFill>
              <a:srgbClr val="BDD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1" name="Rectangle 11">
              <a:extLst>
                <a:ext uri="{FF2B5EF4-FFF2-40B4-BE49-F238E27FC236}">
                  <a16:creationId xmlns="" xmlns:a16="http://schemas.microsoft.com/office/drawing/2014/main" id="{6E819DDC-6C4B-4584-BFCC-400EA82BAC39}"/>
                </a:ext>
              </a:extLst>
            </p:cNvPr>
            <p:cNvSpPr>
              <a:spLocks noChangeArrowheads="1"/>
            </p:cNvSpPr>
            <p:nvPr/>
          </p:nvSpPr>
          <p:spPr bwMode="auto">
            <a:xfrm>
              <a:off x="6218237" y="1110675"/>
              <a:ext cx="1190041" cy="726977"/>
            </a:xfrm>
            <a:prstGeom prst="rect">
              <a:avLst/>
            </a:prstGeom>
            <a:solidFill>
              <a:srgbClr val="A6B7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2" name="Rectangle 12">
              <a:extLst>
                <a:ext uri="{FF2B5EF4-FFF2-40B4-BE49-F238E27FC236}">
                  <a16:creationId xmlns="" xmlns:a16="http://schemas.microsoft.com/office/drawing/2014/main" id="{758ADFCB-359E-427D-8E39-5C1A64924C9D}"/>
                </a:ext>
              </a:extLst>
            </p:cNvPr>
            <p:cNvSpPr>
              <a:spLocks noChangeArrowheads="1"/>
            </p:cNvSpPr>
            <p:nvPr/>
          </p:nvSpPr>
          <p:spPr bwMode="auto">
            <a:xfrm>
              <a:off x="6218237" y="1110675"/>
              <a:ext cx="1190041" cy="726977"/>
            </a:xfrm>
            <a:prstGeom prst="rect">
              <a:avLst/>
            </a:prstGeom>
            <a:noFill/>
            <a:ln w="7938" cap="sq">
              <a:solidFill>
                <a:srgbClr val="8A98A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3" name="Rectangle 13">
              <a:extLst>
                <a:ext uri="{FF2B5EF4-FFF2-40B4-BE49-F238E27FC236}">
                  <a16:creationId xmlns="" xmlns:a16="http://schemas.microsoft.com/office/drawing/2014/main" id="{E401CC99-D44D-4A77-B003-CD765E2C0A12}"/>
                </a:ext>
              </a:extLst>
            </p:cNvPr>
            <p:cNvSpPr>
              <a:spLocks noChangeArrowheads="1"/>
            </p:cNvSpPr>
            <p:nvPr/>
          </p:nvSpPr>
          <p:spPr bwMode="auto">
            <a:xfrm>
              <a:off x="6397957" y="1394018"/>
              <a:ext cx="756121"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Corporate Data</a:t>
              </a:r>
              <a:endParaRPr lang="en-US" altLang="en-US" sz="1836"/>
            </a:p>
          </p:txBody>
        </p:sp>
        <p:sp>
          <p:nvSpPr>
            <p:cNvPr id="14" name="Rectangle 14">
              <a:extLst>
                <a:ext uri="{FF2B5EF4-FFF2-40B4-BE49-F238E27FC236}">
                  <a16:creationId xmlns="" xmlns:a16="http://schemas.microsoft.com/office/drawing/2014/main" id="{33174B9D-A1EB-460E-945B-98610653B653}"/>
                </a:ext>
              </a:extLst>
            </p:cNvPr>
            <p:cNvSpPr>
              <a:spLocks noChangeArrowheads="1"/>
            </p:cNvSpPr>
            <p:nvPr/>
          </p:nvSpPr>
          <p:spPr bwMode="auto">
            <a:xfrm>
              <a:off x="7729682" y="3630809"/>
              <a:ext cx="992510" cy="726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 name="Rectangle 15">
              <a:extLst>
                <a:ext uri="{FF2B5EF4-FFF2-40B4-BE49-F238E27FC236}">
                  <a16:creationId xmlns="" xmlns:a16="http://schemas.microsoft.com/office/drawing/2014/main" id="{3E7D9882-B413-4A63-9B6C-21D9C88A81B5}"/>
                </a:ext>
              </a:extLst>
            </p:cNvPr>
            <p:cNvSpPr>
              <a:spLocks noChangeArrowheads="1"/>
            </p:cNvSpPr>
            <p:nvPr/>
          </p:nvSpPr>
          <p:spPr bwMode="auto">
            <a:xfrm>
              <a:off x="7729682" y="3630809"/>
              <a:ext cx="992510" cy="726977"/>
            </a:xfrm>
            <a:prstGeom prst="rect">
              <a:avLst/>
            </a:prstGeom>
            <a:noFill/>
            <a:ln w="7938" cap="sq">
              <a:solidFill>
                <a:srgbClr val="4F88B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6" name="Rectangle 16">
              <a:extLst>
                <a:ext uri="{FF2B5EF4-FFF2-40B4-BE49-F238E27FC236}">
                  <a16:creationId xmlns="" xmlns:a16="http://schemas.microsoft.com/office/drawing/2014/main" id="{F3740168-54F8-45AB-8C27-8CB82558B461}"/>
                </a:ext>
              </a:extLst>
            </p:cNvPr>
            <p:cNvSpPr>
              <a:spLocks noChangeArrowheads="1"/>
            </p:cNvSpPr>
            <p:nvPr/>
          </p:nvSpPr>
          <p:spPr bwMode="auto">
            <a:xfrm>
              <a:off x="7956357" y="3912533"/>
              <a:ext cx="490588"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Web Sites</a:t>
              </a:r>
              <a:endParaRPr lang="en-US" altLang="en-US" sz="1836"/>
            </a:p>
          </p:txBody>
        </p:sp>
        <p:sp>
          <p:nvSpPr>
            <p:cNvPr id="17" name="Rectangle 17">
              <a:extLst>
                <a:ext uri="{FF2B5EF4-FFF2-40B4-BE49-F238E27FC236}">
                  <a16:creationId xmlns="" xmlns:a16="http://schemas.microsoft.com/office/drawing/2014/main" id="{4E1A29DA-0842-4980-B432-5F933463E4AE}"/>
                </a:ext>
              </a:extLst>
            </p:cNvPr>
            <p:cNvSpPr>
              <a:spLocks noChangeArrowheads="1"/>
            </p:cNvSpPr>
            <p:nvPr/>
          </p:nvSpPr>
          <p:spPr bwMode="auto">
            <a:xfrm>
              <a:off x="2941475" y="2306383"/>
              <a:ext cx="119004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042" name="Picture 18">
              <a:extLst>
                <a:ext uri="{FF2B5EF4-FFF2-40B4-BE49-F238E27FC236}">
                  <a16:creationId xmlns="" xmlns:a16="http://schemas.microsoft.com/office/drawing/2014/main" id="{91707669-6073-4195-8D7E-3B8896AF9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094" y="2309621"/>
              <a:ext cx="1191660" cy="72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9">
              <a:extLst>
                <a:ext uri="{FF2B5EF4-FFF2-40B4-BE49-F238E27FC236}">
                  <a16:creationId xmlns="" xmlns:a16="http://schemas.microsoft.com/office/drawing/2014/main" id="{B40D6C44-4956-4F87-AB03-69D581773B3D}"/>
                </a:ext>
              </a:extLst>
            </p:cNvPr>
            <p:cNvSpPr>
              <a:spLocks noChangeArrowheads="1"/>
            </p:cNvSpPr>
            <p:nvPr/>
          </p:nvSpPr>
          <p:spPr bwMode="auto">
            <a:xfrm>
              <a:off x="2941475" y="2306383"/>
              <a:ext cx="119004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9" name="Rectangle 20">
              <a:extLst>
                <a:ext uri="{FF2B5EF4-FFF2-40B4-BE49-F238E27FC236}">
                  <a16:creationId xmlns="" xmlns:a16="http://schemas.microsoft.com/office/drawing/2014/main" id="{11C717FB-90A7-4DB7-9040-4E2B06DB7303}"/>
                </a:ext>
              </a:extLst>
            </p:cNvPr>
            <p:cNvSpPr>
              <a:spLocks noChangeArrowheads="1"/>
            </p:cNvSpPr>
            <p:nvPr/>
          </p:nvSpPr>
          <p:spPr bwMode="auto">
            <a:xfrm>
              <a:off x="2934999" y="2306383"/>
              <a:ext cx="1202994" cy="738311"/>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20" name="Freeform 21">
              <a:extLst>
                <a:ext uri="{FF2B5EF4-FFF2-40B4-BE49-F238E27FC236}">
                  <a16:creationId xmlns="" xmlns:a16="http://schemas.microsoft.com/office/drawing/2014/main" id="{FF13D8F0-E713-411B-9921-0265D0A1B984}"/>
                </a:ext>
              </a:extLst>
            </p:cNvPr>
            <p:cNvSpPr>
              <a:spLocks/>
            </p:cNvSpPr>
            <p:nvPr/>
          </p:nvSpPr>
          <p:spPr bwMode="auto">
            <a:xfrm>
              <a:off x="2939856" y="2306383"/>
              <a:ext cx="1198136" cy="731835"/>
            </a:xfrm>
            <a:custGeom>
              <a:avLst/>
              <a:gdLst>
                <a:gd name="T0" fmla="*/ 0 w 740"/>
                <a:gd name="T1" fmla="*/ 449 h 452"/>
                <a:gd name="T2" fmla="*/ 738 w 740"/>
                <a:gd name="T3" fmla="*/ 449 h 452"/>
                <a:gd name="T4" fmla="*/ 735 w 740"/>
                <a:gd name="T5" fmla="*/ 450 h 452"/>
                <a:gd name="T6" fmla="*/ 735 w 740"/>
                <a:gd name="T7" fmla="*/ 2 h 452"/>
                <a:gd name="T8" fmla="*/ 738 w 740"/>
                <a:gd name="T9" fmla="*/ 3 h 452"/>
                <a:gd name="T10" fmla="*/ 2 w 740"/>
                <a:gd name="T11" fmla="*/ 3 h 452"/>
                <a:gd name="T12" fmla="*/ 4 w 740"/>
                <a:gd name="T13" fmla="*/ 2 h 452"/>
                <a:gd name="T14" fmla="*/ 4 w 740"/>
                <a:gd name="T15" fmla="*/ 452 h 452"/>
                <a:gd name="T16" fmla="*/ 0 w 740"/>
                <a:gd name="T17" fmla="*/ 452 h 452"/>
                <a:gd name="T18" fmla="*/ 0 w 740"/>
                <a:gd name="T19" fmla="*/ 0 h 452"/>
                <a:gd name="T20" fmla="*/ 740 w 740"/>
                <a:gd name="T21" fmla="*/ 0 h 452"/>
                <a:gd name="T22" fmla="*/ 740 w 740"/>
                <a:gd name="T23" fmla="*/ 452 h 452"/>
                <a:gd name="T24" fmla="*/ 0 w 740"/>
                <a:gd name="T25" fmla="*/ 452 h 452"/>
                <a:gd name="T26" fmla="*/ 0 w 740"/>
                <a:gd name="T27" fmla="*/ 4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0" h="452">
                  <a:moveTo>
                    <a:pt x="0" y="449"/>
                  </a:moveTo>
                  <a:lnTo>
                    <a:pt x="738" y="449"/>
                  </a:lnTo>
                  <a:lnTo>
                    <a:pt x="735" y="450"/>
                  </a:lnTo>
                  <a:lnTo>
                    <a:pt x="735" y="2"/>
                  </a:lnTo>
                  <a:lnTo>
                    <a:pt x="738" y="3"/>
                  </a:lnTo>
                  <a:lnTo>
                    <a:pt x="2" y="3"/>
                  </a:lnTo>
                  <a:lnTo>
                    <a:pt x="4" y="2"/>
                  </a:lnTo>
                  <a:lnTo>
                    <a:pt x="4" y="452"/>
                  </a:lnTo>
                  <a:lnTo>
                    <a:pt x="0" y="452"/>
                  </a:lnTo>
                  <a:lnTo>
                    <a:pt x="0" y="0"/>
                  </a:lnTo>
                  <a:lnTo>
                    <a:pt x="740" y="0"/>
                  </a:lnTo>
                  <a:lnTo>
                    <a:pt x="740" y="452"/>
                  </a:lnTo>
                  <a:lnTo>
                    <a:pt x="0" y="452"/>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21" name="Rectangle 22">
              <a:extLst>
                <a:ext uri="{FF2B5EF4-FFF2-40B4-BE49-F238E27FC236}">
                  <a16:creationId xmlns="" xmlns:a16="http://schemas.microsoft.com/office/drawing/2014/main" id="{5E2623C0-2A88-4AE7-8604-39A68100B673}"/>
                </a:ext>
              </a:extLst>
            </p:cNvPr>
            <p:cNvSpPr>
              <a:spLocks noChangeArrowheads="1"/>
            </p:cNvSpPr>
            <p:nvPr/>
          </p:nvSpPr>
          <p:spPr bwMode="auto">
            <a:xfrm>
              <a:off x="2934999" y="2306383"/>
              <a:ext cx="1202994" cy="738311"/>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22" name="Rectangle 23">
              <a:extLst>
                <a:ext uri="{FF2B5EF4-FFF2-40B4-BE49-F238E27FC236}">
                  <a16:creationId xmlns="" xmlns:a16="http://schemas.microsoft.com/office/drawing/2014/main" id="{77CC5FAB-A9BA-4119-95DE-6676A1DCEA81}"/>
                </a:ext>
              </a:extLst>
            </p:cNvPr>
            <p:cNvSpPr>
              <a:spLocks noChangeArrowheads="1"/>
            </p:cNvSpPr>
            <p:nvPr/>
          </p:nvSpPr>
          <p:spPr bwMode="auto">
            <a:xfrm>
              <a:off x="2939856" y="2288573"/>
              <a:ext cx="119004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23" name="Rectangle 24">
              <a:extLst>
                <a:ext uri="{FF2B5EF4-FFF2-40B4-BE49-F238E27FC236}">
                  <a16:creationId xmlns="" xmlns:a16="http://schemas.microsoft.com/office/drawing/2014/main" id="{1DDE7E34-13E1-4768-BD7D-5E334D8AC3C0}"/>
                </a:ext>
              </a:extLst>
            </p:cNvPr>
            <p:cNvSpPr>
              <a:spLocks noChangeArrowheads="1"/>
            </p:cNvSpPr>
            <p:nvPr/>
          </p:nvSpPr>
          <p:spPr bwMode="auto">
            <a:xfrm>
              <a:off x="2939856" y="2288573"/>
              <a:ext cx="1190041" cy="726977"/>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24" name="Rectangle 25">
              <a:extLst>
                <a:ext uri="{FF2B5EF4-FFF2-40B4-BE49-F238E27FC236}">
                  <a16:creationId xmlns="" xmlns:a16="http://schemas.microsoft.com/office/drawing/2014/main" id="{976A3566-9783-49E5-89D6-F6A38961BBD6}"/>
                </a:ext>
              </a:extLst>
            </p:cNvPr>
            <p:cNvSpPr>
              <a:spLocks noChangeArrowheads="1"/>
            </p:cNvSpPr>
            <p:nvPr/>
          </p:nvSpPr>
          <p:spPr bwMode="auto">
            <a:xfrm>
              <a:off x="3252343" y="2499056"/>
              <a:ext cx="524589"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Structured</a:t>
              </a:r>
              <a:endParaRPr lang="en-US" altLang="en-US" sz="1836"/>
            </a:p>
          </p:txBody>
        </p:sp>
        <p:sp>
          <p:nvSpPr>
            <p:cNvPr id="25" name="Rectangle 26">
              <a:extLst>
                <a:ext uri="{FF2B5EF4-FFF2-40B4-BE49-F238E27FC236}">
                  <a16:creationId xmlns="" xmlns:a16="http://schemas.microsoft.com/office/drawing/2014/main" id="{B3010AB5-EFFD-4177-A7B6-D146A74B201C}"/>
                </a:ext>
              </a:extLst>
            </p:cNvPr>
            <p:cNvSpPr>
              <a:spLocks noChangeArrowheads="1"/>
            </p:cNvSpPr>
            <p:nvPr/>
          </p:nvSpPr>
          <p:spPr bwMode="auto">
            <a:xfrm>
              <a:off x="3411015" y="2644775"/>
              <a:ext cx="228294"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Data</a:t>
              </a:r>
              <a:endParaRPr lang="en-US" altLang="en-US" sz="1836"/>
            </a:p>
          </p:txBody>
        </p:sp>
        <p:sp>
          <p:nvSpPr>
            <p:cNvPr id="30" name="Rectangle 31">
              <a:extLst>
                <a:ext uri="{FF2B5EF4-FFF2-40B4-BE49-F238E27FC236}">
                  <a16:creationId xmlns="" xmlns:a16="http://schemas.microsoft.com/office/drawing/2014/main" id="{C5CA818A-2C52-4A3F-B9BB-BF6124625C8F}"/>
                </a:ext>
              </a:extLst>
            </p:cNvPr>
            <p:cNvSpPr>
              <a:spLocks noChangeArrowheads="1"/>
            </p:cNvSpPr>
            <p:nvPr/>
          </p:nvSpPr>
          <p:spPr bwMode="auto">
            <a:xfrm>
              <a:off x="9188405" y="2132359"/>
              <a:ext cx="1191660" cy="726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31" name="Rectangle 32">
              <a:extLst>
                <a:ext uri="{FF2B5EF4-FFF2-40B4-BE49-F238E27FC236}">
                  <a16:creationId xmlns="" xmlns:a16="http://schemas.microsoft.com/office/drawing/2014/main" id="{90628564-38FC-4302-98E0-90C3963485B3}"/>
                </a:ext>
              </a:extLst>
            </p:cNvPr>
            <p:cNvSpPr>
              <a:spLocks noChangeArrowheads="1"/>
            </p:cNvSpPr>
            <p:nvPr/>
          </p:nvSpPr>
          <p:spPr bwMode="auto">
            <a:xfrm>
              <a:off x="9188405" y="2132359"/>
              <a:ext cx="1191660" cy="726977"/>
            </a:xfrm>
            <a:prstGeom prst="rect">
              <a:avLst/>
            </a:prstGeom>
            <a:noFill/>
            <a:ln w="7938" cap="sq">
              <a:solidFill>
                <a:srgbClr val="4F88B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24" name="Rectangle 33">
              <a:extLst>
                <a:ext uri="{FF2B5EF4-FFF2-40B4-BE49-F238E27FC236}">
                  <a16:creationId xmlns="" xmlns:a16="http://schemas.microsoft.com/office/drawing/2014/main" id="{853DDFBE-9096-433F-ADAB-D2AAE16D930C}"/>
                </a:ext>
              </a:extLst>
            </p:cNvPr>
            <p:cNvSpPr>
              <a:spLocks noChangeArrowheads="1"/>
            </p:cNvSpPr>
            <p:nvPr/>
          </p:nvSpPr>
          <p:spPr bwMode="auto">
            <a:xfrm>
              <a:off x="9285551" y="2415702"/>
              <a:ext cx="913174"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dirty="0">
                  <a:solidFill>
                    <a:srgbClr val="4F88BB"/>
                  </a:solidFill>
                  <a:latin typeface="Calibri" panose="020F0502020204030204" pitchFamily="34" charset="0"/>
                </a:rPr>
                <a:t>Unstructured Data</a:t>
              </a:r>
              <a:endParaRPr lang="en-US" altLang="en-US" sz="1836" dirty="0"/>
            </a:p>
          </p:txBody>
        </p:sp>
        <p:sp>
          <p:nvSpPr>
            <p:cNvPr id="1025" name="Rectangle 34">
              <a:extLst>
                <a:ext uri="{FF2B5EF4-FFF2-40B4-BE49-F238E27FC236}">
                  <a16:creationId xmlns="" xmlns:a16="http://schemas.microsoft.com/office/drawing/2014/main" id="{D286F78E-9F31-4A40-9DB2-C428531D85B7}"/>
                </a:ext>
              </a:extLst>
            </p:cNvPr>
            <p:cNvSpPr>
              <a:spLocks noChangeArrowheads="1"/>
            </p:cNvSpPr>
            <p:nvPr/>
          </p:nvSpPr>
          <p:spPr bwMode="auto">
            <a:xfrm>
              <a:off x="958074" y="3643762"/>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059" name="Picture 35">
              <a:extLst>
                <a:ext uri="{FF2B5EF4-FFF2-40B4-BE49-F238E27FC236}">
                  <a16:creationId xmlns="" xmlns:a16="http://schemas.microsoft.com/office/drawing/2014/main" id="{28BB9897-795C-45C0-9FFF-F450FF5A4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93" y="3650238"/>
              <a:ext cx="992510"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36">
              <a:extLst>
                <a:ext uri="{FF2B5EF4-FFF2-40B4-BE49-F238E27FC236}">
                  <a16:creationId xmlns="" xmlns:a16="http://schemas.microsoft.com/office/drawing/2014/main" id="{D5C98FAD-43B4-4B97-BAAB-30490179EFB1}"/>
                </a:ext>
              </a:extLst>
            </p:cNvPr>
            <p:cNvSpPr>
              <a:spLocks noChangeArrowheads="1"/>
            </p:cNvSpPr>
            <p:nvPr/>
          </p:nvSpPr>
          <p:spPr bwMode="auto">
            <a:xfrm>
              <a:off x="958074" y="3643762"/>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27" name="Rectangle 37">
              <a:extLst>
                <a:ext uri="{FF2B5EF4-FFF2-40B4-BE49-F238E27FC236}">
                  <a16:creationId xmlns="" xmlns:a16="http://schemas.microsoft.com/office/drawing/2014/main" id="{328B0803-CF03-4C5F-A785-1F74EB8EDF47}"/>
                </a:ext>
              </a:extLst>
            </p:cNvPr>
            <p:cNvSpPr>
              <a:spLocks noChangeArrowheads="1"/>
            </p:cNvSpPr>
            <p:nvPr/>
          </p:nvSpPr>
          <p:spPr bwMode="auto">
            <a:xfrm>
              <a:off x="951598" y="3643762"/>
              <a:ext cx="1003844"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28" name="Freeform 38">
              <a:extLst>
                <a:ext uri="{FF2B5EF4-FFF2-40B4-BE49-F238E27FC236}">
                  <a16:creationId xmlns="" xmlns:a16="http://schemas.microsoft.com/office/drawing/2014/main" id="{AAC7D7BC-1D40-4539-863F-C83E12B046A9}"/>
                </a:ext>
              </a:extLst>
            </p:cNvPr>
            <p:cNvSpPr>
              <a:spLocks/>
            </p:cNvSpPr>
            <p:nvPr/>
          </p:nvSpPr>
          <p:spPr bwMode="auto">
            <a:xfrm>
              <a:off x="956455" y="3647000"/>
              <a:ext cx="998987" cy="733454"/>
            </a:xfrm>
            <a:custGeom>
              <a:avLst/>
              <a:gdLst>
                <a:gd name="T0" fmla="*/ 0 w 617"/>
                <a:gd name="T1" fmla="*/ 449 h 453"/>
                <a:gd name="T2" fmla="*/ 615 w 617"/>
                <a:gd name="T3" fmla="*/ 449 h 453"/>
                <a:gd name="T4" fmla="*/ 613 w 617"/>
                <a:gd name="T5" fmla="*/ 451 h 453"/>
                <a:gd name="T6" fmla="*/ 613 w 617"/>
                <a:gd name="T7" fmla="*/ 2 h 453"/>
                <a:gd name="T8" fmla="*/ 615 w 617"/>
                <a:gd name="T9" fmla="*/ 4 h 453"/>
                <a:gd name="T10" fmla="*/ 2 w 617"/>
                <a:gd name="T11" fmla="*/ 4 h 453"/>
                <a:gd name="T12" fmla="*/ 4 w 617"/>
                <a:gd name="T13" fmla="*/ 2 h 453"/>
                <a:gd name="T14" fmla="*/ 4 w 617"/>
                <a:gd name="T15" fmla="*/ 453 h 453"/>
                <a:gd name="T16" fmla="*/ 0 w 617"/>
                <a:gd name="T17" fmla="*/ 453 h 453"/>
                <a:gd name="T18" fmla="*/ 0 w 617"/>
                <a:gd name="T19" fmla="*/ 0 h 453"/>
                <a:gd name="T20" fmla="*/ 617 w 617"/>
                <a:gd name="T21" fmla="*/ 0 h 453"/>
                <a:gd name="T22" fmla="*/ 617 w 617"/>
                <a:gd name="T23" fmla="*/ 453 h 453"/>
                <a:gd name="T24" fmla="*/ 0 w 617"/>
                <a:gd name="T25" fmla="*/ 453 h 453"/>
                <a:gd name="T26" fmla="*/ 0 w 617"/>
                <a:gd name="T27" fmla="*/ 44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453">
                  <a:moveTo>
                    <a:pt x="0" y="449"/>
                  </a:moveTo>
                  <a:lnTo>
                    <a:pt x="615" y="449"/>
                  </a:lnTo>
                  <a:lnTo>
                    <a:pt x="613" y="451"/>
                  </a:lnTo>
                  <a:lnTo>
                    <a:pt x="613" y="2"/>
                  </a:lnTo>
                  <a:lnTo>
                    <a:pt x="615" y="4"/>
                  </a:lnTo>
                  <a:lnTo>
                    <a:pt x="2" y="4"/>
                  </a:lnTo>
                  <a:lnTo>
                    <a:pt x="4" y="2"/>
                  </a:lnTo>
                  <a:lnTo>
                    <a:pt x="4" y="453"/>
                  </a:lnTo>
                  <a:lnTo>
                    <a:pt x="0" y="453"/>
                  </a:lnTo>
                  <a:lnTo>
                    <a:pt x="0" y="0"/>
                  </a:lnTo>
                  <a:lnTo>
                    <a:pt x="617" y="0"/>
                  </a:lnTo>
                  <a:lnTo>
                    <a:pt x="617" y="453"/>
                  </a:lnTo>
                  <a:lnTo>
                    <a:pt x="0" y="453"/>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29" name="Rectangle 39">
              <a:extLst>
                <a:ext uri="{FF2B5EF4-FFF2-40B4-BE49-F238E27FC236}">
                  <a16:creationId xmlns="" xmlns:a16="http://schemas.microsoft.com/office/drawing/2014/main" id="{32E91764-3E6C-4D06-8319-A5E92A712C60}"/>
                </a:ext>
              </a:extLst>
            </p:cNvPr>
            <p:cNvSpPr>
              <a:spLocks noChangeArrowheads="1"/>
            </p:cNvSpPr>
            <p:nvPr/>
          </p:nvSpPr>
          <p:spPr bwMode="auto">
            <a:xfrm>
              <a:off x="951598" y="3643762"/>
              <a:ext cx="1003844"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31" name="Rectangle 40">
              <a:extLst>
                <a:ext uri="{FF2B5EF4-FFF2-40B4-BE49-F238E27FC236}">
                  <a16:creationId xmlns="" xmlns:a16="http://schemas.microsoft.com/office/drawing/2014/main" id="{FC6B0B4F-7B66-44AD-AC06-6542BFC077D9}"/>
                </a:ext>
              </a:extLst>
            </p:cNvPr>
            <p:cNvSpPr>
              <a:spLocks noChangeArrowheads="1"/>
            </p:cNvSpPr>
            <p:nvPr/>
          </p:nvSpPr>
          <p:spPr bwMode="auto">
            <a:xfrm>
              <a:off x="956455" y="3630809"/>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32" name="Rectangle 41">
              <a:extLst>
                <a:ext uri="{FF2B5EF4-FFF2-40B4-BE49-F238E27FC236}">
                  <a16:creationId xmlns="" xmlns:a16="http://schemas.microsoft.com/office/drawing/2014/main" id="{6A5A98E6-334D-48F7-B160-10ADC83A830C}"/>
                </a:ext>
              </a:extLst>
            </p:cNvPr>
            <p:cNvSpPr>
              <a:spLocks noChangeArrowheads="1"/>
            </p:cNvSpPr>
            <p:nvPr/>
          </p:nvSpPr>
          <p:spPr bwMode="auto">
            <a:xfrm>
              <a:off x="956455" y="3630809"/>
              <a:ext cx="990891" cy="726977"/>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33" name="Rectangle 42">
              <a:extLst>
                <a:ext uri="{FF2B5EF4-FFF2-40B4-BE49-F238E27FC236}">
                  <a16:creationId xmlns="" xmlns:a16="http://schemas.microsoft.com/office/drawing/2014/main" id="{BD00F20F-D9C9-4B5B-B02E-0789869E0741}"/>
                </a:ext>
              </a:extLst>
            </p:cNvPr>
            <p:cNvSpPr>
              <a:spLocks noChangeArrowheads="1"/>
            </p:cNvSpPr>
            <p:nvPr/>
          </p:nvSpPr>
          <p:spPr bwMode="auto">
            <a:xfrm>
              <a:off x="1221988" y="3917390"/>
              <a:ext cx="427443"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NetSuite</a:t>
              </a:r>
              <a:endParaRPr lang="en-US" altLang="en-US" sz="1836"/>
            </a:p>
          </p:txBody>
        </p:sp>
        <p:sp>
          <p:nvSpPr>
            <p:cNvPr id="1034" name="Rectangle 43">
              <a:extLst>
                <a:ext uri="{FF2B5EF4-FFF2-40B4-BE49-F238E27FC236}">
                  <a16:creationId xmlns="" xmlns:a16="http://schemas.microsoft.com/office/drawing/2014/main" id="{73899BE2-FFBE-4DE5-9D85-51944F105869}"/>
                </a:ext>
              </a:extLst>
            </p:cNvPr>
            <p:cNvSpPr>
              <a:spLocks noChangeArrowheads="1"/>
            </p:cNvSpPr>
            <p:nvPr/>
          </p:nvSpPr>
          <p:spPr bwMode="auto">
            <a:xfrm>
              <a:off x="3040240" y="3643762"/>
              <a:ext cx="992510"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068" name="Picture 44">
              <a:extLst>
                <a:ext uri="{FF2B5EF4-FFF2-40B4-BE49-F238E27FC236}">
                  <a16:creationId xmlns="" xmlns:a16="http://schemas.microsoft.com/office/drawing/2014/main" id="{01BEA16F-39D2-4ED6-A4D0-1AC568AB5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479" y="3650238"/>
              <a:ext cx="990891"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45">
              <a:extLst>
                <a:ext uri="{FF2B5EF4-FFF2-40B4-BE49-F238E27FC236}">
                  <a16:creationId xmlns="" xmlns:a16="http://schemas.microsoft.com/office/drawing/2014/main" id="{3829B6ED-2BFA-4436-A8B0-16F9B1E5D009}"/>
                </a:ext>
              </a:extLst>
            </p:cNvPr>
            <p:cNvSpPr>
              <a:spLocks noChangeArrowheads="1"/>
            </p:cNvSpPr>
            <p:nvPr/>
          </p:nvSpPr>
          <p:spPr bwMode="auto">
            <a:xfrm>
              <a:off x="3040240" y="3643762"/>
              <a:ext cx="992510"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36" name="Rectangle 46">
              <a:extLst>
                <a:ext uri="{FF2B5EF4-FFF2-40B4-BE49-F238E27FC236}">
                  <a16:creationId xmlns="" xmlns:a16="http://schemas.microsoft.com/office/drawing/2014/main" id="{F33CDD0E-2E28-4341-BA1A-4225AA760DF3}"/>
                </a:ext>
              </a:extLst>
            </p:cNvPr>
            <p:cNvSpPr>
              <a:spLocks noChangeArrowheads="1"/>
            </p:cNvSpPr>
            <p:nvPr/>
          </p:nvSpPr>
          <p:spPr bwMode="auto">
            <a:xfrm>
              <a:off x="3033764" y="3643762"/>
              <a:ext cx="1005463"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37" name="Freeform 47">
              <a:extLst>
                <a:ext uri="{FF2B5EF4-FFF2-40B4-BE49-F238E27FC236}">
                  <a16:creationId xmlns="" xmlns:a16="http://schemas.microsoft.com/office/drawing/2014/main" id="{B7B1A4D9-F275-4460-B1D8-1A63A306401C}"/>
                </a:ext>
              </a:extLst>
            </p:cNvPr>
            <p:cNvSpPr>
              <a:spLocks/>
            </p:cNvSpPr>
            <p:nvPr/>
          </p:nvSpPr>
          <p:spPr bwMode="auto">
            <a:xfrm>
              <a:off x="3040240" y="3647000"/>
              <a:ext cx="997367" cy="733454"/>
            </a:xfrm>
            <a:custGeom>
              <a:avLst/>
              <a:gdLst>
                <a:gd name="T0" fmla="*/ 0 w 616"/>
                <a:gd name="T1" fmla="*/ 449 h 453"/>
                <a:gd name="T2" fmla="*/ 614 w 616"/>
                <a:gd name="T3" fmla="*/ 449 h 453"/>
                <a:gd name="T4" fmla="*/ 612 w 616"/>
                <a:gd name="T5" fmla="*/ 451 h 453"/>
                <a:gd name="T6" fmla="*/ 612 w 616"/>
                <a:gd name="T7" fmla="*/ 2 h 453"/>
                <a:gd name="T8" fmla="*/ 614 w 616"/>
                <a:gd name="T9" fmla="*/ 4 h 453"/>
                <a:gd name="T10" fmla="*/ 2 w 616"/>
                <a:gd name="T11" fmla="*/ 4 h 453"/>
                <a:gd name="T12" fmla="*/ 4 w 616"/>
                <a:gd name="T13" fmla="*/ 2 h 453"/>
                <a:gd name="T14" fmla="*/ 4 w 616"/>
                <a:gd name="T15" fmla="*/ 453 h 453"/>
                <a:gd name="T16" fmla="*/ 0 w 616"/>
                <a:gd name="T17" fmla="*/ 453 h 453"/>
                <a:gd name="T18" fmla="*/ 0 w 616"/>
                <a:gd name="T19" fmla="*/ 0 h 453"/>
                <a:gd name="T20" fmla="*/ 616 w 616"/>
                <a:gd name="T21" fmla="*/ 0 h 453"/>
                <a:gd name="T22" fmla="*/ 616 w 616"/>
                <a:gd name="T23" fmla="*/ 453 h 453"/>
                <a:gd name="T24" fmla="*/ 0 w 616"/>
                <a:gd name="T25" fmla="*/ 453 h 453"/>
                <a:gd name="T26" fmla="*/ 0 w 616"/>
                <a:gd name="T27" fmla="*/ 44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453">
                  <a:moveTo>
                    <a:pt x="0" y="449"/>
                  </a:moveTo>
                  <a:lnTo>
                    <a:pt x="614" y="449"/>
                  </a:lnTo>
                  <a:lnTo>
                    <a:pt x="612" y="451"/>
                  </a:lnTo>
                  <a:lnTo>
                    <a:pt x="612" y="2"/>
                  </a:lnTo>
                  <a:lnTo>
                    <a:pt x="614" y="4"/>
                  </a:lnTo>
                  <a:lnTo>
                    <a:pt x="2" y="4"/>
                  </a:lnTo>
                  <a:lnTo>
                    <a:pt x="4" y="2"/>
                  </a:lnTo>
                  <a:lnTo>
                    <a:pt x="4" y="453"/>
                  </a:lnTo>
                  <a:lnTo>
                    <a:pt x="0" y="453"/>
                  </a:lnTo>
                  <a:lnTo>
                    <a:pt x="0" y="0"/>
                  </a:lnTo>
                  <a:lnTo>
                    <a:pt x="616" y="0"/>
                  </a:lnTo>
                  <a:lnTo>
                    <a:pt x="616" y="453"/>
                  </a:lnTo>
                  <a:lnTo>
                    <a:pt x="0" y="453"/>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38" name="Rectangle 48">
              <a:extLst>
                <a:ext uri="{FF2B5EF4-FFF2-40B4-BE49-F238E27FC236}">
                  <a16:creationId xmlns="" xmlns:a16="http://schemas.microsoft.com/office/drawing/2014/main" id="{49366124-F197-472B-A094-A0BC756DAA59}"/>
                </a:ext>
              </a:extLst>
            </p:cNvPr>
            <p:cNvSpPr>
              <a:spLocks noChangeArrowheads="1"/>
            </p:cNvSpPr>
            <p:nvPr/>
          </p:nvSpPr>
          <p:spPr bwMode="auto">
            <a:xfrm>
              <a:off x="3033764" y="3643762"/>
              <a:ext cx="1005463"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39" name="Rectangle 49">
              <a:extLst>
                <a:ext uri="{FF2B5EF4-FFF2-40B4-BE49-F238E27FC236}">
                  <a16:creationId xmlns="" xmlns:a16="http://schemas.microsoft.com/office/drawing/2014/main" id="{BCD8DA69-7359-447D-BE7F-F11FCE499EDF}"/>
                </a:ext>
              </a:extLst>
            </p:cNvPr>
            <p:cNvSpPr>
              <a:spLocks noChangeArrowheads="1"/>
            </p:cNvSpPr>
            <p:nvPr/>
          </p:nvSpPr>
          <p:spPr bwMode="auto">
            <a:xfrm>
              <a:off x="3038621" y="3630809"/>
              <a:ext cx="992510" cy="72697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40" name="Rectangle 50">
              <a:extLst>
                <a:ext uri="{FF2B5EF4-FFF2-40B4-BE49-F238E27FC236}">
                  <a16:creationId xmlns="" xmlns:a16="http://schemas.microsoft.com/office/drawing/2014/main" id="{7BA385DD-184F-40D1-8233-D9E6198A70CF}"/>
                </a:ext>
              </a:extLst>
            </p:cNvPr>
            <p:cNvSpPr>
              <a:spLocks noChangeArrowheads="1"/>
            </p:cNvSpPr>
            <p:nvPr/>
          </p:nvSpPr>
          <p:spPr bwMode="auto">
            <a:xfrm>
              <a:off x="3038621" y="3630809"/>
              <a:ext cx="992510" cy="726977"/>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41" name="Rectangle 51">
              <a:extLst>
                <a:ext uri="{FF2B5EF4-FFF2-40B4-BE49-F238E27FC236}">
                  <a16:creationId xmlns="" xmlns:a16="http://schemas.microsoft.com/office/drawing/2014/main" id="{F31A5265-FAC1-4B57-8558-630FED1EECC9}"/>
                </a:ext>
              </a:extLst>
            </p:cNvPr>
            <p:cNvSpPr>
              <a:spLocks noChangeArrowheads="1"/>
            </p:cNvSpPr>
            <p:nvPr/>
          </p:nvSpPr>
          <p:spPr bwMode="auto">
            <a:xfrm>
              <a:off x="3252343" y="3914152"/>
              <a:ext cx="560210" cy="21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1400" b="1" dirty="0">
                  <a:solidFill>
                    <a:srgbClr val="FEFFFF"/>
                  </a:solidFill>
                  <a:latin typeface="Calibri" panose="020F0502020204030204" pitchFamily="34" charset="0"/>
                </a:rPr>
                <a:t>SF CRM</a:t>
              </a:r>
              <a:endParaRPr lang="en-US" altLang="en-US" sz="1400" b="1" dirty="0"/>
            </a:p>
          </p:txBody>
        </p:sp>
        <p:sp>
          <p:nvSpPr>
            <p:cNvPr id="1043" name="Rectangle 52">
              <a:extLst>
                <a:ext uri="{FF2B5EF4-FFF2-40B4-BE49-F238E27FC236}">
                  <a16:creationId xmlns="" xmlns:a16="http://schemas.microsoft.com/office/drawing/2014/main" id="{E6F954AA-5AA7-41FD-962C-6EBCF8FB0528}"/>
                </a:ext>
              </a:extLst>
            </p:cNvPr>
            <p:cNvSpPr>
              <a:spLocks noChangeArrowheads="1"/>
            </p:cNvSpPr>
            <p:nvPr/>
          </p:nvSpPr>
          <p:spPr bwMode="auto">
            <a:xfrm>
              <a:off x="4078085" y="3643762"/>
              <a:ext cx="992510"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077" name="Picture 53">
              <a:extLst>
                <a:ext uri="{FF2B5EF4-FFF2-40B4-BE49-F238E27FC236}">
                  <a16:creationId xmlns="" xmlns:a16="http://schemas.microsoft.com/office/drawing/2014/main" id="{C6CBBA7E-55EE-454B-BF6C-BC5A5424CD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562" y="3650238"/>
              <a:ext cx="990891"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Rectangle 54">
              <a:extLst>
                <a:ext uri="{FF2B5EF4-FFF2-40B4-BE49-F238E27FC236}">
                  <a16:creationId xmlns="" xmlns:a16="http://schemas.microsoft.com/office/drawing/2014/main" id="{1A961BA7-5CCC-444B-97AF-4B581CE2E13A}"/>
                </a:ext>
              </a:extLst>
            </p:cNvPr>
            <p:cNvSpPr>
              <a:spLocks noChangeArrowheads="1"/>
            </p:cNvSpPr>
            <p:nvPr/>
          </p:nvSpPr>
          <p:spPr bwMode="auto">
            <a:xfrm>
              <a:off x="4078085" y="3643762"/>
              <a:ext cx="992510"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45" name="Rectangle 55">
              <a:extLst>
                <a:ext uri="{FF2B5EF4-FFF2-40B4-BE49-F238E27FC236}">
                  <a16:creationId xmlns="" xmlns:a16="http://schemas.microsoft.com/office/drawing/2014/main" id="{FCF4DC11-8E22-4142-B6BB-1AF0006006C3}"/>
                </a:ext>
              </a:extLst>
            </p:cNvPr>
            <p:cNvSpPr>
              <a:spLocks noChangeArrowheads="1"/>
            </p:cNvSpPr>
            <p:nvPr/>
          </p:nvSpPr>
          <p:spPr bwMode="auto">
            <a:xfrm>
              <a:off x="4078085" y="3643762"/>
              <a:ext cx="1005463"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46" name="Freeform 56">
              <a:extLst>
                <a:ext uri="{FF2B5EF4-FFF2-40B4-BE49-F238E27FC236}">
                  <a16:creationId xmlns="" xmlns:a16="http://schemas.microsoft.com/office/drawing/2014/main" id="{BD232C62-E7A5-4B6D-93A7-0C92D5454574}"/>
                </a:ext>
              </a:extLst>
            </p:cNvPr>
            <p:cNvSpPr>
              <a:spLocks/>
            </p:cNvSpPr>
            <p:nvPr/>
          </p:nvSpPr>
          <p:spPr bwMode="auto">
            <a:xfrm>
              <a:off x="4081324" y="3647000"/>
              <a:ext cx="998987" cy="733454"/>
            </a:xfrm>
            <a:custGeom>
              <a:avLst/>
              <a:gdLst>
                <a:gd name="T0" fmla="*/ 0 w 617"/>
                <a:gd name="T1" fmla="*/ 449 h 453"/>
                <a:gd name="T2" fmla="*/ 614 w 617"/>
                <a:gd name="T3" fmla="*/ 449 h 453"/>
                <a:gd name="T4" fmla="*/ 612 w 617"/>
                <a:gd name="T5" fmla="*/ 451 h 453"/>
                <a:gd name="T6" fmla="*/ 612 w 617"/>
                <a:gd name="T7" fmla="*/ 2 h 453"/>
                <a:gd name="T8" fmla="*/ 614 w 617"/>
                <a:gd name="T9" fmla="*/ 4 h 453"/>
                <a:gd name="T10" fmla="*/ 2 w 617"/>
                <a:gd name="T11" fmla="*/ 4 h 453"/>
                <a:gd name="T12" fmla="*/ 4 w 617"/>
                <a:gd name="T13" fmla="*/ 2 h 453"/>
                <a:gd name="T14" fmla="*/ 4 w 617"/>
                <a:gd name="T15" fmla="*/ 453 h 453"/>
                <a:gd name="T16" fmla="*/ 0 w 617"/>
                <a:gd name="T17" fmla="*/ 453 h 453"/>
                <a:gd name="T18" fmla="*/ 0 w 617"/>
                <a:gd name="T19" fmla="*/ 0 h 453"/>
                <a:gd name="T20" fmla="*/ 617 w 617"/>
                <a:gd name="T21" fmla="*/ 0 h 453"/>
                <a:gd name="T22" fmla="*/ 617 w 617"/>
                <a:gd name="T23" fmla="*/ 453 h 453"/>
                <a:gd name="T24" fmla="*/ 0 w 617"/>
                <a:gd name="T25" fmla="*/ 453 h 453"/>
                <a:gd name="T26" fmla="*/ 0 w 617"/>
                <a:gd name="T27" fmla="*/ 44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453">
                  <a:moveTo>
                    <a:pt x="0" y="449"/>
                  </a:moveTo>
                  <a:lnTo>
                    <a:pt x="614" y="449"/>
                  </a:lnTo>
                  <a:lnTo>
                    <a:pt x="612" y="451"/>
                  </a:lnTo>
                  <a:lnTo>
                    <a:pt x="612" y="2"/>
                  </a:lnTo>
                  <a:lnTo>
                    <a:pt x="614" y="4"/>
                  </a:lnTo>
                  <a:lnTo>
                    <a:pt x="2" y="4"/>
                  </a:lnTo>
                  <a:lnTo>
                    <a:pt x="4" y="2"/>
                  </a:lnTo>
                  <a:lnTo>
                    <a:pt x="4" y="453"/>
                  </a:lnTo>
                  <a:lnTo>
                    <a:pt x="0" y="453"/>
                  </a:lnTo>
                  <a:lnTo>
                    <a:pt x="0" y="0"/>
                  </a:lnTo>
                  <a:lnTo>
                    <a:pt x="617" y="0"/>
                  </a:lnTo>
                  <a:lnTo>
                    <a:pt x="617" y="453"/>
                  </a:lnTo>
                  <a:lnTo>
                    <a:pt x="0" y="453"/>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47" name="Rectangle 57">
              <a:extLst>
                <a:ext uri="{FF2B5EF4-FFF2-40B4-BE49-F238E27FC236}">
                  <a16:creationId xmlns="" xmlns:a16="http://schemas.microsoft.com/office/drawing/2014/main" id="{808F846B-EF8A-42C4-86D6-36A7B11F043B}"/>
                </a:ext>
              </a:extLst>
            </p:cNvPr>
            <p:cNvSpPr>
              <a:spLocks noChangeArrowheads="1"/>
            </p:cNvSpPr>
            <p:nvPr/>
          </p:nvSpPr>
          <p:spPr bwMode="auto">
            <a:xfrm>
              <a:off x="4078085" y="3643762"/>
              <a:ext cx="1005463"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48" name="Rectangle 58">
              <a:extLst>
                <a:ext uri="{FF2B5EF4-FFF2-40B4-BE49-F238E27FC236}">
                  <a16:creationId xmlns="" xmlns:a16="http://schemas.microsoft.com/office/drawing/2014/main" id="{DA60884C-BF57-46BA-A11C-0AB98066F687}"/>
                </a:ext>
              </a:extLst>
            </p:cNvPr>
            <p:cNvSpPr>
              <a:spLocks noChangeArrowheads="1"/>
            </p:cNvSpPr>
            <p:nvPr/>
          </p:nvSpPr>
          <p:spPr bwMode="auto">
            <a:xfrm>
              <a:off x="4081324" y="3630809"/>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49" name="Rectangle 59">
              <a:extLst>
                <a:ext uri="{FF2B5EF4-FFF2-40B4-BE49-F238E27FC236}">
                  <a16:creationId xmlns="" xmlns:a16="http://schemas.microsoft.com/office/drawing/2014/main" id="{9C634FEE-491B-4510-85F1-88B99A4B3C03}"/>
                </a:ext>
              </a:extLst>
            </p:cNvPr>
            <p:cNvSpPr>
              <a:spLocks noChangeArrowheads="1"/>
            </p:cNvSpPr>
            <p:nvPr/>
          </p:nvSpPr>
          <p:spPr bwMode="auto">
            <a:xfrm>
              <a:off x="4081324" y="3630809"/>
              <a:ext cx="990891" cy="726977"/>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50" name="Rectangle 60">
              <a:extLst>
                <a:ext uri="{FF2B5EF4-FFF2-40B4-BE49-F238E27FC236}">
                  <a16:creationId xmlns="" xmlns:a16="http://schemas.microsoft.com/office/drawing/2014/main" id="{69ADD562-B892-4091-9C0D-7703E0E3B8EE}"/>
                </a:ext>
              </a:extLst>
            </p:cNvPr>
            <p:cNvSpPr>
              <a:spLocks noChangeArrowheads="1"/>
            </p:cNvSpPr>
            <p:nvPr/>
          </p:nvSpPr>
          <p:spPr bwMode="auto">
            <a:xfrm>
              <a:off x="4435907" y="3917390"/>
              <a:ext cx="262295"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Pulse</a:t>
              </a:r>
              <a:endParaRPr lang="en-US" altLang="en-US" sz="1836"/>
            </a:p>
          </p:txBody>
        </p:sp>
        <p:sp>
          <p:nvSpPr>
            <p:cNvPr id="1051" name="Rectangle 61">
              <a:extLst>
                <a:ext uri="{FF2B5EF4-FFF2-40B4-BE49-F238E27FC236}">
                  <a16:creationId xmlns="" xmlns:a16="http://schemas.microsoft.com/office/drawing/2014/main" id="{A26F0337-7929-427A-AC54-8EB49EB677F1}"/>
                </a:ext>
              </a:extLst>
            </p:cNvPr>
            <p:cNvSpPr>
              <a:spLocks noChangeArrowheads="1"/>
            </p:cNvSpPr>
            <p:nvPr/>
          </p:nvSpPr>
          <p:spPr bwMode="auto">
            <a:xfrm>
              <a:off x="5118139" y="3643762"/>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086" name="Picture 62">
              <a:extLst>
                <a:ext uri="{FF2B5EF4-FFF2-40B4-BE49-F238E27FC236}">
                  <a16:creationId xmlns="" xmlns:a16="http://schemas.microsoft.com/office/drawing/2014/main" id="{401150D8-9D23-4BC5-9404-F659480D1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9758" y="3650238"/>
              <a:ext cx="992510"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63">
              <a:extLst>
                <a:ext uri="{FF2B5EF4-FFF2-40B4-BE49-F238E27FC236}">
                  <a16:creationId xmlns="" xmlns:a16="http://schemas.microsoft.com/office/drawing/2014/main" id="{34AC51BF-0156-4693-A095-3FA53233C558}"/>
                </a:ext>
              </a:extLst>
            </p:cNvPr>
            <p:cNvSpPr>
              <a:spLocks noChangeArrowheads="1"/>
            </p:cNvSpPr>
            <p:nvPr/>
          </p:nvSpPr>
          <p:spPr bwMode="auto">
            <a:xfrm>
              <a:off x="5118139" y="3643762"/>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53" name="Rectangle 64">
              <a:extLst>
                <a:ext uri="{FF2B5EF4-FFF2-40B4-BE49-F238E27FC236}">
                  <a16:creationId xmlns="" xmlns:a16="http://schemas.microsoft.com/office/drawing/2014/main" id="{6BCCCAB1-0839-4D1B-B4AC-E803699806FA}"/>
                </a:ext>
              </a:extLst>
            </p:cNvPr>
            <p:cNvSpPr>
              <a:spLocks noChangeArrowheads="1"/>
            </p:cNvSpPr>
            <p:nvPr/>
          </p:nvSpPr>
          <p:spPr bwMode="auto">
            <a:xfrm>
              <a:off x="5111663" y="3643762"/>
              <a:ext cx="1003844"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54" name="Freeform 65">
              <a:extLst>
                <a:ext uri="{FF2B5EF4-FFF2-40B4-BE49-F238E27FC236}">
                  <a16:creationId xmlns="" xmlns:a16="http://schemas.microsoft.com/office/drawing/2014/main" id="{96C6E1EB-FA2B-4AA7-A11D-B73BB0D3FF62}"/>
                </a:ext>
              </a:extLst>
            </p:cNvPr>
            <p:cNvSpPr>
              <a:spLocks/>
            </p:cNvSpPr>
            <p:nvPr/>
          </p:nvSpPr>
          <p:spPr bwMode="auto">
            <a:xfrm>
              <a:off x="5116520" y="3647000"/>
              <a:ext cx="998987" cy="733454"/>
            </a:xfrm>
            <a:custGeom>
              <a:avLst/>
              <a:gdLst>
                <a:gd name="T0" fmla="*/ 0 w 617"/>
                <a:gd name="T1" fmla="*/ 449 h 453"/>
                <a:gd name="T2" fmla="*/ 615 w 617"/>
                <a:gd name="T3" fmla="*/ 449 h 453"/>
                <a:gd name="T4" fmla="*/ 613 w 617"/>
                <a:gd name="T5" fmla="*/ 451 h 453"/>
                <a:gd name="T6" fmla="*/ 613 w 617"/>
                <a:gd name="T7" fmla="*/ 2 h 453"/>
                <a:gd name="T8" fmla="*/ 615 w 617"/>
                <a:gd name="T9" fmla="*/ 4 h 453"/>
                <a:gd name="T10" fmla="*/ 2 w 617"/>
                <a:gd name="T11" fmla="*/ 4 h 453"/>
                <a:gd name="T12" fmla="*/ 4 w 617"/>
                <a:gd name="T13" fmla="*/ 2 h 453"/>
                <a:gd name="T14" fmla="*/ 4 w 617"/>
                <a:gd name="T15" fmla="*/ 453 h 453"/>
                <a:gd name="T16" fmla="*/ 0 w 617"/>
                <a:gd name="T17" fmla="*/ 453 h 453"/>
                <a:gd name="T18" fmla="*/ 0 w 617"/>
                <a:gd name="T19" fmla="*/ 0 h 453"/>
                <a:gd name="T20" fmla="*/ 617 w 617"/>
                <a:gd name="T21" fmla="*/ 0 h 453"/>
                <a:gd name="T22" fmla="*/ 617 w 617"/>
                <a:gd name="T23" fmla="*/ 453 h 453"/>
                <a:gd name="T24" fmla="*/ 0 w 617"/>
                <a:gd name="T25" fmla="*/ 453 h 453"/>
                <a:gd name="T26" fmla="*/ 0 w 617"/>
                <a:gd name="T27" fmla="*/ 44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453">
                  <a:moveTo>
                    <a:pt x="0" y="449"/>
                  </a:moveTo>
                  <a:lnTo>
                    <a:pt x="615" y="449"/>
                  </a:lnTo>
                  <a:lnTo>
                    <a:pt x="613" y="451"/>
                  </a:lnTo>
                  <a:lnTo>
                    <a:pt x="613" y="2"/>
                  </a:lnTo>
                  <a:lnTo>
                    <a:pt x="615" y="4"/>
                  </a:lnTo>
                  <a:lnTo>
                    <a:pt x="2" y="4"/>
                  </a:lnTo>
                  <a:lnTo>
                    <a:pt x="4" y="2"/>
                  </a:lnTo>
                  <a:lnTo>
                    <a:pt x="4" y="453"/>
                  </a:lnTo>
                  <a:lnTo>
                    <a:pt x="0" y="453"/>
                  </a:lnTo>
                  <a:lnTo>
                    <a:pt x="0" y="0"/>
                  </a:lnTo>
                  <a:lnTo>
                    <a:pt x="617" y="0"/>
                  </a:lnTo>
                  <a:lnTo>
                    <a:pt x="617" y="453"/>
                  </a:lnTo>
                  <a:lnTo>
                    <a:pt x="0" y="453"/>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55" name="Rectangle 66">
              <a:extLst>
                <a:ext uri="{FF2B5EF4-FFF2-40B4-BE49-F238E27FC236}">
                  <a16:creationId xmlns="" xmlns:a16="http://schemas.microsoft.com/office/drawing/2014/main" id="{8AC0919C-CBBB-4F0B-9E71-C1E1CB0F8C8E}"/>
                </a:ext>
              </a:extLst>
            </p:cNvPr>
            <p:cNvSpPr>
              <a:spLocks noChangeArrowheads="1"/>
            </p:cNvSpPr>
            <p:nvPr/>
          </p:nvSpPr>
          <p:spPr bwMode="auto">
            <a:xfrm>
              <a:off x="5099853" y="3643762"/>
              <a:ext cx="1003844"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56" name="Rectangle 67">
              <a:extLst>
                <a:ext uri="{FF2B5EF4-FFF2-40B4-BE49-F238E27FC236}">
                  <a16:creationId xmlns="" xmlns:a16="http://schemas.microsoft.com/office/drawing/2014/main" id="{3905AA72-1675-4815-A127-94315BF4985F}"/>
                </a:ext>
              </a:extLst>
            </p:cNvPr>
            <p:cNvSpPr>
              <a:spLocks noChangeArrowheads="1"/>
            </p:cNvSpPr>
            <p:nvPr/>
          </p:nvSpPr>
          <p:spPr bwMode="auto">
            <a:xfrm>
              <a:off x="5116520" y="3630809"/>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57" name="Rectangle 68">
              <a:extLst>
                <a:ext uri="{FF2B5EF4-FFF2-40B4-BE49-F238E27FC236}">
                  <a16:creationId xmlns="" xmlns:a16="http://schemas.microsoft.com/office/drawing/2014/main" id="{233B7FEA-5C89-424A-B5E9-0559ABEA88A9}"/>
                </a:ext>
              </a:extLst>
            </p:cNvPr>
            <p:cNvSpPr>
              <a:spLocks noChangeArrowheads="1"/>
            </p:cNvSpPr>
            <p:nvPr/>
          </p:nvSpPr>
          <p:spPr bwMode="auto">
            <a:xfrm>
              <a:off x="5116520" y="3630809"/>
              <a:ext cx="990891" cy="726977"/>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58" name="Rectangle 69">
              <a:extLst>
                <a:ext uri="{FF2B5EF4-FFF2-40B4-BE49-F238E27FC236}">
                  <a16:creationId xmlns="" xmlns:a16="http://schemas.microsoft.com/office/drawing/2014/main" id="{C32D0EC2-452C-4E11-8F03-E28CA24C8ECE}"/>
                </a:ext>
              </a:extLst>
            </p:cNvPr>
            <p:cNvSpPr>
              <a:spLocks noChangeArrowheads="1"/>
            </p:cNvSpPr>
            <p:nvPr/>
          </p:nvSpPr>
          <p:spPr bwMode="auto">
            <a:xfrm>
              <a:off x="5375576" y="3917390"/>
              <a:ext cx="437158"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dirty="0" err="1">
                  <a:solidFill>
                    <a:srgbClr val="FEFFFF"/>
                  </a:solidFill>
                  <a:latin typeface="Calibri" panose="020F0502020204030204" pitchFamily="34" charset="0"/>
                </a:rPr>
                <a:t>StarLIMS</a:t>
              </a:r>
              <a:endParaRPr lang="en-US" altLang="en-US" sz="1836" dirty="0"/>
            </a:p>
          </p:txBody>
        </p:sp>
        <p:sp>
          <p:nvSpPr>
            <p:cNvPr id="1069" name="Rectangle 78">
              <a:extLst>
                <a:ext uri="{FF2B5EF4-FFF2-40B4-BE49-F238E27FC236}">
                  <a16:creationId xmlns="" xmlns:a16="http://schemas.microsoft.com/office/drawing/2014/main" id="{8EB2106F-AD68-48D1-AFFF-44BC14AFAC04}"/>
                </a:ext>
              </a:extLst>
            </p:cNvPr>
            <p:cNvSpPr>
              <a:spLocks noChangeArrowheads="1"/>
            </p:cNvSpPr>
            <p:nvPr/>
          </p:nvSpPr>
          <p:spPr bwMode="auto">
            <a:xfrm>
              <a:off x="8764289" y="3630809"/>
              <a:ext cx="992510" cy="726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70" name="Rectangle 79">
              <a:extLst>
                <a:ext uri="{FF2B5EF4-FFF2-40B4-BE49-F238E27FC236}">
                  <a16:creationId xmlns="" xmlns:a16="http://schemas.microsoft.com/office/drawing/2014/main" id="{9491E317-0668-468E-BE92-980D9F31412A}"/>
                </a:ext>
              </a:extLst>
            </p:cNvPr>
            <p:cNvSpPr>
              <a:spLocks noChangeArrowheads="1"/>
            </p:cNvSpPr>
            <p:nvPr/>
          </p:nvSpPr>
          <p:spPr bwMode="auto">
            <a:xfrm>
              <a:off x="8764289" y="3630809"/>
              <a:ext cx="992510" cy="726977"/>
            </a:xfrm>
            <a:prstGeom prst="rect">
              <a:avLst/>
            </a:prstGeom>
            <a:noFill/>
            <a:ln w="7938" cap="sq">
              <a:solidFill>
                <a:srgbClr val="4F88B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71" name="Rectangle 80">
              <a:extLst>
                <a:ext uri="{FF2B5EF4-FFF2-40B4-BE49-F238E27FC236}">
                  <a16:creationId xmlns="" xmlns:a16="http://schemas.microsoft.com/office/drawing/2014/main" id="{43818EAF-C2D9-42A5-BEBA-AD2B0CC3185F}"/>
                </a:ext>
              </a:extLst>
            </p:cNvPr>
            <p:cNvSpPr>
              <a:spLocks noChangeArrowheads="1"/>
            </p:cNvSpPr>
            <p:nvPr/>
          </p:nvSpPr>
          <p:spPr bwMode="auto">
            <a:xfrm>
              <a:off x="8974773" y="3912533"/>
              <a:ext cx="526208"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File Shares</a:t>
              </a:r>
              <a:endParaRPr lang="en-US" altLang="en-US" sz="1836"/>
            </a:p>
          </p:txBody>
        </p:sp>
        <p:sp>
          <p:nvSpPr>
            <p:cNvPr id="1076" name="Rectangle 85">
              <a:extLst>
                <a:ext uri="{FF2B5EF4-FFF2-40B4-BE49-F238E27FC236}">
                  <a16:creationId xmlns="" xmlns:a16="http://schemas.microsoft.com/office/drawing/2014/main" id="{BAB7864C-3B41-4B6F-AF74-083531468BD4}"/>
                </a:ext>
              </a:extLst>
            </p:cNvPr>
            <p:cNvSpPr>
              <a:spLocks noChangeArrowheads="1"/>
            </p:cNvSpPr>
            <p:nvPr/>
          </p:nvSpPr>
          <p:spPr bwMode="auto">
            <a:xfrm>
              <a:off x="2941475" y="4849994"/>
              <a:ext cx="119004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110" name="Picture 86">
              <a:extLst>
                <a:ext uri="{FF2B5EF4-FFF2-40B4-BE49-F238E27FC236}">
                  <a16:creationId xmlns="" xmlns:a16="http://schemas.microsoft.com/office/drawing/2014/main" id="{35A5E52D-7E18-4B9B-968E-6F713F4C34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3094" y="4853232"/>
              <a:ext cx="1191660"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8" name="Rectangle 87">
              <a:extLst>
                <a:ext uri="{FF2B5EF4-FFF2-40B4-BE49-F238E27FC236}">
                  <a16:creationId xmlns="" xmlns:a16="http://schemas.microsoft.com/office/drawing/2014/main" id="{F7C6947F-B0C3-4388-BCB1-37FE140D80BE}"/>
                </a:ext>
              </a:extLst>
            </p:cNvPr>
            <p:cNvSpPr>
              <a:spLocks noChangeArrowheads="1"/>
            </p:cNvSpPr>
            <p:nvPr/>
          </p:nvSpPr>
          <p:spPr bwMode="auto">
            <a:xfrm>
              <a:off x="2941475" y="4849994"/>
              <a:ext cx="119004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79" name="Rectangle 88">
              <a:extLst>
                <a:ext uri="{FF2B5EF4-FFF2-40B4-BE49-F238E27FC236}">
                  <a16:creationId xmlns="" xmlns:a16="http://schemas.microsoft.com/office/drawing/2014/main" id="{8120A916-653B-43FD-8AEB-3D04D9FDFFC6}"/>
                </a:ext>
              </a:extLst>
            </p:cNvPr>
            <p:cNvSpPr>
              <a:spLocks noChangeArrowheads="1"/>
            </p:cNvSpPr>
            <p:nvPr/>
          </p:nvSpPr>
          <p:spPr bwMode="auto">
            <a:xfrm>
              <a:off x="2934999" y="4849994"/>
              <a:ext cx="1202994" cy="738311"/>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80" name="Freeform 89">
              <a:extLst>
                <a:ext uri="{FF2B5EF4-FFF2-40B4-BE49-F238E27FC236}">
                  <a16:creationId xmlns="" xmlns:a16="http://schemas.microsoft.com/office/drawing/2014/main" id="{524830AE-71A7-4A0A-87DB-77D02798A80A}"/>
                </a:ext>
              </a:extLst>
            </p:cNvPr>
            <p:cNvSpPr>
              <a:spLocks/>
            </p:cNvSpPr>
            <p:nvPr/>
          </p:nvSpPr>
          <p:spPr bwMode="auto">
            <a:xfrm>
              <a:off x="2939856" y="4849994"/>
              <a:ext cx="1198136" cy="731835"/>
            </a:xfrm>
            <a:custGeom>
              <a:avLst/>
              <a:gdLst>
                <a:gd name="T0" fmla="*/ 0 w 740"/>
                <a:gd name="T1" fmla="*/ 449 h 452"/>
                <a:gd name="T2" fmla="*/ 738 w 740"/>
                <a:gd name="T3" fmla="*/ 449 h 452"/>
                <a:gd name="T4" fmla="*/ 735 w 740"/>
                <a:gd name="T5" fmla="*/ 451 h 452"/>
                <a:gd name="T6" fmla="*/ 735 w 740"/>
                <a:gd name="T7" fmla="*/ 2 h 452"/>
                <a:gd name="T8" fmla="*/ 738 w 740"/>
                <a:gd name="T9" fmla="*/ 4 h 452"/>
                <a:gd name="T10" fmla="*/ 2 w 740"/>
                <a:gd name="T11" fmla="*/ 4 h 452"/>
                <a:gd name="T12" fmla="*/ 4 w 740"/>
                <a:gd name="T13" fmla="*/ 2 h 452"/>
                <a:gd name="T14" fmla="*/ 4 w 740"/>
                <a:gd name="T15" fmla="*/ 452 h 452"/>
                <a:gd name="T16" fmla="*/ 0 w 740"/>
                <a:gd name="T17" fmla="*/ 452 h 452"/>
                <a:gd name="T18" fmla="*/ 0 w 740"/>
                <a:gd name="T19" fmla="*/ 0 h 452"/>
                <a:gd name="T20" fmla="*/ 740 w 740"/>
                <a:gd name="T21" fmla="*/ 0 h 452"/>
                <a:gd name="T22" fmla="*/ 740 w 740"/>
                <a:gd name="T23" fmla="*/ 452 h 452"/>
                <a:gd name="T24" fmla="*/ 0 w 740"/>
                <a:gd name="T25" fmla="*/ 452 h 452"/>
                <a:gd name="T26" fmla="*/ 0 w 740"/>
                <a:gd name="T27" fmla="*/ 4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0" h="452">
                  <a:moveTo>
                    <a:pt x="0" y="449"/>
                  </a:moveTo>
                  <a:lnTo>
                    <a:pt x="738" y="449"/>
                  </a:lnTo>
                  <a:lnTo>
                    <a:pt x="735" y="451"/>
                  </a:lnTo>
                  <a:lnTo>
                    <a:pt x="735" y="2"/>
                  </a:lnTo>
                  <a:lnTo>
                    <a:pt x="738" y="4"/>
                  </a:lnTo>
                  <a:lnTo>
                    <a:pt x="2" y="4"/>
                  </a:lnTo>
                  <a:lnTo>
                    <a:pt x="4" y="2"/>
                  </a:lnTo>
                  <a:lnTo>
                    <a:pt x="4" y="452"/>
                  </a:lnTo>
                  <a:lnTo>
                    <a:pt x="0" y="452"/>
                  </a:lnTo>
                  <a:lnTo>
                    <a:pt x="0" y="0"/>
                  </a:lnTo>
                  <a:lnTo>
                    <a:pt x="740" y="0"/>
                  </a:lnTo>
                  <a:lnTo>
                    <a:pt x="740" y="452"/>
                  </a:lnTo>
                  <a:lnTo>
                    <a:pt x="0" y="452"/>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81" name="Rectangle 90">
              <a:extLst>
                <a:ext uri="{FF2B5EF4-FFF2-40B4-BE49-F238E27FC236}">
                  <a16:creationId xmlns="" xmlns:a16="http://schemas.microsoft.com/office/drawing/2014/main" id="{843D7A4A-28B5-4E28-BB76-AFBD2B8D7FC7}"/>
                </a:ext>
              </a:extLst>
            </p:cNvPr>
            <p:cNvSpPr>
              <a:spLocks noChangeArrowheads="1"/>
            </p:cNvSpPr>
            <p:nvPr/>
          </p:nvSpPr>
          <p:spPr bwMode="auto">
            <a:xfrm>
              <a:off x="2934999" y="4849994"/>
              <a:ext cx="1202994" cy="738311"/>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82" name="Rectangle 91">
              <a:extLst>
                <a:ext uri="{FF2B5EF4-FFF2-40B4-BE49-F238E27FC236}">
                  <a16:creationId xmlns="" xmlns:a16="http://schemas.microsoft.com/office/drawing/2014/main" id="{074E736B-1CE9-40C9-AE58-AA1C2429C142}"/>
                </a:ext>
              </a:extLst>
            </p:cNvPr>
            <p:cNvSpPr>
              <a:spLocks noChangeArrowheads="1"/>
            </p:cNvSpPr>
            <p:nvPr/>
          </p:nvSpPr>
          <p:spPr bwMode="auto">
            <a:xfrm>
              <a:off x="2939856" y="4833803"/>
              <a:ext cx="1190041" cy="725358"/>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83" name="Rectangle 92">
              <a:extLst>
                <a:ext uri="{FF2B5EF4-FFF2-40B4-BE49-F238E27FC236}">
                  <a16:creationId xmlns="" xmlns:a16="http://schemas.microsoft.com/office/drawing/2014/main" id="{1250E44E-A7F9-4643-8A6C-EA2C2377EE65}"/>
                </a:ext>
              </a:extLst>
            </p:cNvPr>
            <p:cNvSpPr>
              <a:spLocks noChangeArrowheads="1"/>
            </p:cNvSpPr>
            <p:nvPr/>
          </p:nvSpPr>
          <p:spPr bwMode="auto">
            <a:xfrm>
              <a:off x="2939856" y="4833803"/>
              <a:ext cx="1190041" cy="725358"/>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84" name="Rectangle 93">
              <a:extLst>
                <a:ext uri="{FF2B5EF4-FFF2-40B4-BE49-F238E27FC236}">
                  <a16:creationId xmlns="" xmlns:a16="http://schemas.microsoft.com/office/drawing/2014/main" id="{F3577FDC-4991-44BF-B025-2CE65D2D5FDD}"/>
                </a:ext>
              </a:extLst>
            </p:cNvPr>
            <p:cNvSpPr>
              <a:spLocks noChangeArrowheads="1"/>
            </p:cNvSpPr>
            <p:nvPr/>
          </p:nvSpPr>
          <p:spPr bwMode="auto">
            <a:xfrm>
              <a:off x="3059670" y="4971426"/>
              <a:ext cx="822504"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Data Warehouse</a:t>
              </a:r>
              <a:endParaRPr lang="en-US" altLang="en-US" sz="1836"/>
            </a:p>
          </p:txBody>
        </p:sp>
        <p:sp>
          <p:nvSpPr>
            <p:cNvPr id="1085" name="Rectangle 94">
              <a:extLst>
                <a:ext uri="{FF2B5EF4-FFF2-40B4-BE49-F238E27FC236}">
                  <a16:creationId xmlns="" xmlns:a16="http://schemas.microsoft.com/office/drawing/2014/main" id="{4E7C5F70-7523-4CBA-A4EA-898BBDBD3B64}"/>
                </a:ext>
              </a:extLst>
            </p:cNvPr>
            <p:cNvSpPr>
              <a:spLocks noChangeArrowheads="1"/>
            </p:cNvSpPr>
            <p:nvPr/>
          </p:nvSpPr>
          <p:spPr bwMode="auto">
            <a:xfrm>
              <a:off x="3959891" y="4971426"/>
              <a:ext cx="45335"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a:t>
              </a:r>
              <a:endParaRPr lang="en-US" altLang="en-US" sz="1836"/>
            </a:p>
          </p:txBody>
        </p:sp>
        <p:sp>
          <p:nvSpPr>
            <p:cNvPr id="1087" name="Rectangle 95">
              <a:extLst>
                <a:ext uri="{FF2B5EF4-FFF2-40B4-BE49-F238E27FC236}">
                  <a16:creationId xmlns="" xmlns:a16="http://schemas.microsoft.com/office/drawing/2014/main" id="{1F2A5040-AC05-4123-82D1-8B8C0DB8B768}"/>
                </a:ext>
              </a:extLst>
            </p:cNvPr>
            <p:cNvSpPr>
              <a:spLocks noChangeArrowheads="1"/>
            </p:cNvSpPr>
            <p:nvPr/>
          </p:nvSpPr>
          <p:spPr bwMode="auto">
            <a:xfrm>
              <a:off x="3304154" y="5117146"/>
              <a:ext cx="451730"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Business </a:t>
              </a:r>
              <a:endParaRPr lang="en-US" altLang="en-US" sz="1836"/>
            </a:p>
          </p:txBody>
        </p:sp>
        <p:sp>
          <p:nvSpPr>
            <p:cNvPr id="1088" name="Rectangle 96">
              <a:extLst>
                <a:ext uri="{FF2B5EF4-FFF2-40B4-BE49-F238E27FC236}">
                  <a16:creationId xmlns="" xmlns:a16="http://schemas.microsoft.com/office/drawing/2014/main" id="{A0169D03-9C7E-4297-9C4E-C612580AB81B}"/>
                </a:ext>
              </a:extLst>
            </p:cNvPr>
            <p:cNvSpPr>
              <a:spLocks noChangeArrowheads="1"/>
            </p:cNvSpPr>
            <p:nvPr/>
          </p:nvSpPr>
          <p:spPr bwMode="auto">
            <a:xfrm>
              <a:off x="3224818" y="5261246"/>
              <a:ext cx="571543"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Intelligence</a:t>
              </a:r>
              <a:endParaRPr lang="en-US" altLang="en-US" sz="1836"/>
            </a:p>
          </p:txBody>
        </p:sp>
        <p:sp>
          <p:nvSpPr>
            <p:cNvPr id="1097" name="Rectangle 105">
              <a:extLst>
                <a:ext uri="{FF2B5EF4-FFF2-40B4-BE49-F238E27FC236}">
                  <a16:creationId xmlns="" xmlns:a16="http://schemas.microsoft.com/office/drawing/2014/main" id="{E760B208-2602-4E9A-90BA-4306A23DF14B}"/>
                </a:ext>
              </a:extLst>
            </p:cNvPr>
            <p:cNvSpPr>
              <a:spLocks noChangeArrowheads="1"/>
            </p:cNvSpPr>
            <p:nvPr/>
          </p:nvSpPr>
          <p:spPr bwMode="auto">
            <a:xfrm>
              <a:off x="9196590" y="4815993"/>
              <a:ext cx="1191660" cy="726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098" name="Rectangle 106">
              <a:extLst>
                <a:ext uri="{FF2B5EF4-FFF2-40B4-BE49-F238E27FC236}">
                  <a16:creationId xmlns="" xmlns:a16="http://schemas.microsoft.com/office/drawing/2014/main" id="{88978A59-36BD-4E13-87E6-D79D78E20A7C}"/>
                </a:ext>
              </a:extLst>
            </p:cNvPr>
            <p:cNvSpPr>
              <a:spLocks noChangeArrowheads="1"/>
            </p:cNvSpPr>
            <p:nvPr/>
          </p:nvSpPr>
          <p:spPr bwMode="auto">
            <a:xfrm>
              <a:off x="9196590" y="4815993"/>
              <a:ext cx="1191660" cy="726977"/>
            </a:xfrm>
            <a:prstGeom prst="rect">
              <a:avLst/>
            </a:prstGeom>
            <a:noFill/>
            <a:ln w="7938" cap="sq">
              <a:solidFill>
                <a:srgbClr val="4F88B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099" name="Rectangle 107">
              <a:extLst>
                <a:ext uri="{FF2B5EF4-FFF2-40B4-BE49-F238E27FC236}">
                  <a16:creationId xmlns="" xmlns:a16="http://schemas.microsoft.com/office/drawing/2014/main" id="{9019A24A-83F1-4DE3-A400-1786D747314A}"/>
                </a:ext>
              </a:extLst>
            </p:cNvPr>
            <p:cNvSpPr>
              <a:spLocks noChangeArrowheads="1"/>
            </p:cNvSpPr>
            <p:nvPr/>
          </p:nvSpPr>
          <p:spPr bwMode="auto">
            <a:xfrm>
              <a:off x="9266211" y="5026476"/>
              <a:ext cx="680023"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Data Curation</a:t>
              </a:r>
              <a:endParaRPr lang="en-US" altLang="en-US" sz="1836"/>
            </a:p>
          </p:txBody>
        </p:sp>
        <p:sp>
          <p:nvSpPr>
            <p:cNvPr id="1100" name="Rectangle 108">
              <a:extLst>
                <a:ext uri="{FF2B5EF4-FFF2-40B4-BE49-F238E27FC236}">
                  <a16:creationId xmlns="" xmlns:a16="http://schemas.microsoft.com/office/drawing/2014/main" id="{F7960A44-9990-47DF-BF38-A2183D19A4AE}"/>
                </a:ext>
              </a:extLst>
            </p:cNvPr>
            <p:cNvSpPr>
              <a:spLocks noChangeArrowheads="1"/>
            </p:cNvSpPr>
            <p:nvPr/>
          </p:nvSpPr>
          <p:spPr bwMode="auto">
            <a:xfrm>
              <a:off x="10014237" y="5026476"/>
              <a:ext cx="45335"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a:t>
              </a:r>
              <a:endParaRPr lang="en-US" altLang="en-US" sz="1836"/>
            </a:p>
          </p:txBody>
        </p:sp>
        <p:sp>
          <p:nvSpPr>
            <p:cNvPr id="1101" name="Rectangle 109">
              <a:extLst>
                <a:ext uri="{FF2B5EF4-FFF2-40B4-BE49-F238E27FC236}">
                  <a16:creationId xmlns="" xmlns:a16="http://schemas.microsoft.com/office/drawing/2014/main" id="{601763D3-EF95-4957-AF13-053CFA50F0B1}"/>
                </a:ext>
              </a:extLst>
            </p:cNvPr>
            <p:cNvSpPr>
              <a:spLocks noChangeArrowheads="1"/>
            </p:cNvSpPr>
            <p:nvPr/>
          </p:nvSpPr>
          <p:spPr bwMode="auto">
            <a:xfrm>
              <a:off x="10066048" y="5026476"/>
              <a:ext cx="257437"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Data </a:t>
              </a:r>
              <a:endParaRPr lang="en-US" altLang="en-US" sz="1836"/>
            </a:p>
          </p:txBody>
        </p:sp>
        <p:sp>
          <p:nvSpPr>
            <p:cNvPr id="1102" name="Rectangle 110">
              <a:extLst>
                <a:ext uri="{FF2B5EF4-FFF2-40B4-BE49-F238E27FC236}">
                  <a16:creationId xmlns="" xmlns:a16="http://schemas.microsoft.com/office/drawing/2014/main" id="{67C3DE14-8EC2-4BAC-A2CA-24C0B8C89B97}"/>
                </a:ext>
              </a:extLst>
            </p:cNvPr>
            <p:cNvSpPr>
              <a:spLocks noChangeArrowheads="1"/>
            </p:cNvSpPr>
            <p:nvPr/>
          </p:nvSpPr>
          <p:spPr bwMode="auto">
            <a:xfrm>
              <a:off x="9602985" y="5172195"/>
              <a:ext cx="343250"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Mining</a:t>
              </a:r>
              <a:endParaRPr lang="en-US" altLang="en-US" sz="1836"/>
            </a:p>
          </p:txBody>
        </p:sp>
        <p:sp>
          <p:nvSpPr>
            <p:cNvPr id="1107" name="Rectangle 115">
              <a:extLst>
                <a:ext uri="{FF2B5EF4-FFF2-40B4-BE49-F238E27FC236}">
                  <a16:creationId xmlns="" xmlns:a16="http://schemas.microsoft.com/office/drawing/2014/main" id="{2A8A3536-3B45-4349-833F-AA83FCB6ABAF}"/>
                </a:ext>
              </a:extLst>
            </p:cNvPr>
            <p:cNvSpPr>
              <a:spLocks noChangeArrowheads="1"/>
            </p:cNvSpPr>
            <p:nvPr/>
          </p:nvSpPr>
          <p:spPr bwMode="auto">
            <a:xfrm>
              <a:off x="1995919" y="3643762"/>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pic>
          <p:nvPicPr>
            <p:cNvPr id="1140" name="Picture 116">
              <a:extLst>
                <a:ext uri="{FF2B5EF4-FFF2-40B4-BE49-F238E27FC236}">
                  <a16:creationId xmlns="" xmlns:a16="http://schemas.microsoft.com/office/drawing/2014/main" id="{24C695A7-2A00-4EA9-98C2-6D43D19C94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0776" y="3650238"/>
              <a:ext cx="992510" cy="7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8" name="Rectangle 117">
              <a:extLst>
                <a:ext uri="{FF2B5EF4-FFF2-40B4-BE49-F238E27FC236}">
                  <a16:creationId xmlns="" xmlns:a16="http://schemas.microsoft.com/office/drawing/2014/main" id="{3CCF6AFE-1ED9-4073-9B78-B09E3D5C6E06}"/>
                </a:ext>
              </a:extLst>
            </p:cNvPr>
            <p:cNvSpPr>
              <a:spLocks noChangeArrowheads="1"/>
            </p:cNvSpPr>
            <p:nvPr/>
          </p:nvSpPr>
          <p:spPr bwMode="auto">
            <a:xfrm>
              <a:off x="1995919" y="3643762"/>
              <a:ext cx="990891"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109" name="Rectangle 118">
              <a:extLst>
                <a:ext uri="{FF2B5EF4-FFF2-40B4-BE49-F238E27FC236}">
                  <a16:creationId xmlns="" xmlns:a16="http://schemas.microsoft.com/office/drawing/2014/main" id="{B5E1185D-8875-4567-8881-617660511983}"/>
                </a:ext>
              </a:extLst>
            </p:cNvPr>
            <p:cNvSpPr>
              <a:spLocks noChangeArrowheads="1"/>
            </p:cNvSpPr>
            <p:nvPr/>
          </p:nvSpPr>
          <p:spPr bwMode="auto">
            <a:xfrm>
              <a:off x="1995919" y="3643762"/>
              <a:ext cx="1005463"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111" name="Freeform 119">
              <a:extLst>
                <a:ext uri="{FF2B5EF4-FFF2-40B4-BE49-F238E27FC236}">
                  <a16:creationId xmlns="" xmlns:a16="http://schemas.microsoft.com/office/drawing/2014/main" id="{207F0DEC-DBD0-46B8-8BEE-983CEC0FE073}"/>
                </a:ext>
              </a:extLst>
            </p:cNvPr>
            <p:cNvSpPr>
              <a:spLocks/>
            </p:cNvSpPr>
            <p:nvPr/>
          </p:nvSpPr>
          <p:spPr bwMode="auto">
            <a:xfrm>
              <a:off x="1997538" y="3647000"/>
              <a:ext cx="998987" cy="733454"/>
            </a:xfrm>
            <a:custGeom>
              <a:avLst/>
              <a:gdLst>
                <a:gd name="T0" fmla="*/ 0 w 617"/>
                <a:gd name="T1" fmla="*/ 449 h 453"/>
                <a:gd name="T2" fmla="*/ 615 w 617"/>
                <a:gd name="T3" fmla="*/ 449 h 453"/>
                <a:gd name="T4" fmla="*/ 613 w 617"/>
                <a:gd name="T5" fmla="*/ 451 h 453"/>
                <a:gd name="T6" fmla="*/ 613 w 617"/>
                <a:gd name="T7" fmla="*/ 2 h 453"/>
                <a:gd name="T8" fmla="*/ 615 w 617"/>
                <a:gd name="T9" fmla="*/ 4 h 453"/>
                <a:gd name="T10" fmla="*/ 2 w 617"/>
                <a:gd name="T11" fmla="*/ 4 h 453"/>
                <a:gd name="T12" fmla="*/ 4 w 617"/>
                <a:gd name="T13" fmla="*/ 2 h 453"/>
                <a:gd name="T14" fmla="*/ 4 w 617"/>
                <a:gd name="T15" fmla="*/ 453 h 453"/>
                <a:gd name="T16" fmla="*/ 0 w 617"/>
                <a:gd name="T17" fmla="*/ 453 h 453"/>
                <a:gd name="T18" fmla="*/ 0 w 617"/>
                <a:gd name="T19" fmla="*/ 0 h 453"/>
                <a:gd name="T20" fmla="*/ 617 w 617"/>
                <a:gd name="T21" fmla="*/ 0 h 453"/>
                <a:gd name="T22" fmla="*/ 617 w 617"/>
                <a:gd name="T23" fmla="*/ 453 h 453"/>
                <a:gd name="T24" fmla="*/ 0 w 617"/>
                <a:gd name="T25" fmla="*/ 453 h 453"/>
                <a:gd name="T26" fmla="*/ 0 w 617"/>
                <a:gd name="T27" fmla="*/ 44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453">
                  <a:moveTo>
                    <a:pt x="0" y="449"/>
                  </a:moveTo>
                  <a:lnTo>
                    <a:pt x="615" y="449"/>
                  </a:lnTo>
                  <a:lnTo>
                    <a:pt x="613" y="451"/>
                  </a:lnTo>
                  <a:lnTo>
                    <a:pt x="613" y="2"/>
                  </a:lnTo>
                  <a:lnTo>
                    <a:pt x="615" y="4"/>
                  </a:lnTo>
                  <a:lnTo>
                    <a:pt x="2" y="4"/>
                  </a:lnTo>
                  <a:lnTo>
                    <a:pt x="4" y="2"/>
                  </a:lnTo>
                  <a:lnTo>
                    <a:pt x="4" y="453"/>
                  </a:lnTo>
                  <a:lnTo>
                    <a:pt x="0" y="453"/>
                  </a:lnTo>
                  <a:lnTo>
                    <a:pt x="0" y="0"/>
                  </a:lnTo>
                  <a:lnTo>
                    <a:pt x="617" y="0"/>
                  </a:lnTo>
                  <a:lnTo>
                    <a:pt x="617" y="453"/>
                  </a:lnTo>
                  <a:lnTo>
                    <a:pt x="0" y="453"/>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112" name="Rectangle 120">
              <a:extLst>
                <a:ext uri="{FF2B5EF4-FFF2-40B4-BE49-F238E27FC236}">
                  <a16:creationId xmlns="" xmlns:a16="http://schemas.microsoft.com/office/drawing/2014/main" id="{1DC0E3CB-6755-48F7-927A-DF6024298253}"/>
                </a:ext>
              </a:extLst>
            </p:cNvPr>
            <p:cNvSpPr>
              <a:spLocks noChangeArrowheads="1"/>
            </p:cNvSpPr>
            <p:nvPr/>
          </p:nvSpPr>
          <p:spPr bwMode="auto">
            <a:xfrm>
              <a:off x="1995919" y="3643762"/>
              <a:ext cx="1005463" cy="739930"/>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113" name="Rectangle 121">
              <a:extLst>
                <a:ext uri="{FF2B5EF4-FFF2-40B4-BE49-F238E27FC236}">
                  <a16:creationId xmlns="" xmlns:a16="http://schemas.microsoft.com/office/drawing/2014/main" id="{DE938252-88D4-4919-8611-AF8AE81A019E}"/>
                </a:ext>
              </a:extLst>
            </p:cNvPr>
            <p:cNvSpPr>
              <a:spLocks noChangeArrowheads="1"/>
            </p:cNvSpPr>
            <p:nvPr/>
          </p:nvSpPr>
          <p:spPr bwMode="auto">
            <a:xfrm>
              <a:off x="1997538" y="3630809"/>
              <a:ext cx="992510" cy="726977"/>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114" name="Rectangle 122">
              <a:extLst>
                <a:ext uri="{FF2B5EF4-FFF2-40B4-BE49-F238E27FC236}">
                  <a16:creationId xmlns="" xmlns:a16="http://schemas.microsoft.com/office/drawing/2014/main" id="{4A8D7DC6-9530-49A2-B214-57B707C629FF}"/>
                </a:ext>
              </a:extLst>
            </p:cNvPr>
            <p:cNvSpPr>
              <a:spLocks noChangeArrowheads="1"/>
            </p:cNvSpPr>
            <p:nvPr/>
          </p:nvSpPr>
          <p:spPr bwMode="auto">
            <a:xfrm>
              <a:off x="1997538" y="3630809"/>
              <a:ext cx="992510" cy="726977"/>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115" name="Rectangle 123">
              <a:extLst>
                <a:ext uri="{FF2B5EF4-FFF2-40B4-BE49-F238E27FC236}">
                  <a16:creationId xmlns="" xmlns:a16="http://schemas.microsoft.com/office/drawing/2014/main" id="{1433E740-D0F7-47C0-93F8-CBBB1792A64E}"/>
                </a:ext>
              </a:extLst>
            </p:cNvPr>
            <p:cNvSpPr>
              <a:spLocks noChangeArrowheads="1"/>
            </p:cNvSpPr>
            <p:nvPr/>
          </p:nvSpPr>
          <p:spPr bwMode="auto">
            <a:xfrm>
              <a:off x="2373170" y="3917390"/>
              <a:ext cx="226674"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FEFFFF"/>
                  </a:solidFill>
                  <a:latin typeface="Calibri" panose="020F0502020204030204" pitchFamily="34" charset="0"/>
                </a:rPr>
                <a:t>HRIS</a:t>
              </a:r>
              <a:endParaRPr lang="en-US" altLang="en-US" sz="1836"/>
            </a:p>
          </p:txBody>
        </p:sp>
        <p:sp>
          <p:nvSpPr>
            <p:cNvPr id="1122" name="Rectangle 130">
              <a:extLst>
                <a:ext uri="{FF2B5EF4-FFF2-40B4-BE49-F238E27FC236}">
                  <a16:creationId xmlns="" xmlns:a16="http://schemas.microsoft.com/office/drawing/2014/main" id="{6455CB8A-B1CC-48D8-9FA1-C0C68CD9F0A2}"/>
                </a:ext>
              </a:extLst>
            </p:cNvPr>
            <p:cNvSpPr>
              <a:spLocks noChangeArrowheads="1"/>
            </p:cNvSpPr>
            <p:nvPr/>
          </p:nvSpPr>
          <p:spPr bwMode="auto">
            <a:xfrm>
              <a:off x="9798896" y="3630809"/>
              <a:ext cx="990891" cy="72697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p>
          </p:txBody>
        </p:sp>
        <p:sp>
          <p:nvSpPr>
            <p:cNvPr id="1123" name="Rectangle 131">
              <a:extLst>
                <a:ext uri="{FF2B5EF4-FFF2-40B4-BE49-F238E27FC236}">
                  <a16:creationId xmlns="" xmlns:a16="http://schemas.microsoft.com/office/drawing/2014/main" id="{7D610F55-3A86-4F0D-B933-2780F5959900}"/>
                </a:ext>
              </a:extLst>
            </p:cNvPr>
            <p:cNvSpPr>
              <a:spLocks noChangeArrowheads="1"/>
            </p:cNvSpPr>
            <p:nvPr/>
          </p:nvSpPr>
          <p:spPr bwMode="auto">
            <a:xfrm>
              <a:off x="9798896" y="3630809"/>
              <a:ext cx="990891" cy="726977"/>
            </a:xfrm>
            <a:prstGeom prst="rect">
              <a:avLst/>
            </a:prstGeom>
            <a:noFill/>
            <a:ln w="7938" cap="sq">
              <a:solidFill>
                <a:srgbClr val="4F88B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126" name="Rectangle 134">
              <a:extLst>
                <a:ext uri="{FF2B5EF4-FFF2-40B4-BE49-F238E27FC236}">
                  <a16:creationId xmlns="" xmlns:a16="http://schemas.microsoft.com/office/drawing/2014/main" id="{7F53A81B-37B8-4524-9E62-829069CC3DF4}"/>
                </a:ext>
              </a:extLst>
            </p:cNvPr>
            <p:cNvSpPr>
              <a:spLocks noChangeArrowheads="1"/>
            </p:cNvSpPr>
            <p:nvPr/>
          </p:nvSpPr>
          <p:spPr bwMode="auto">
            <a:xfrm>
              <a:off x="9862041" y="3886628"/>
              <a:ext cx="950413" cy="21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1400" b="1" dirty="0">
                  <a:solidFill>
                    <a:schemeClr val="bg1"/>
                  </a:solidFill>
                  <a:latin typeface="Calibri" panose="020F0502020204030204" pitchFamily="34" charset="0"/>
                </a:rPr>
                <a:t>SharePoint</a:t>
              </a:r>
              <a:endParaRPr lang="en-US" altLang="en-US" sz="1400" b="1" dirty="0">
                <a:solidFill>
                  <a:schemeClr val="bg1"/>
                </a:solidFill>
              </a:endParaRPr>
            </a:p>
          </p:txBody>
        </p:sp>
        <p:sp>
          <p:nvSpPr>
            <p:cNvPr id="1127" name="Rectangle 135">
              <a:extLst>
                <a:ext uri="{FF2B5EF4-FFF2-40B4-BE49-F238E27FC236}">
                  <a16:creationId xmlns="" xmlns:a16="http://schemas.microsoft.com/office/drawing/2014/main" id="{93F6AF4D-7CED-48A5-BB48-9F503941982D}"/>
                </a:ext>
              </a:extLst>
            </p:cNvPr>
            <p:cNvSpPr>
              <a:spLocks noChangeArrowheads="1"/>
            </p:cNvSpPr>
            <p:nvPr/>
          </p:nvSpPr>
          <p:spPr bwMode="auto">
            <a:xfrm>
              <a:off x="10589018" y="3985393"/>
              <a:ext cx="0" cy="28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endParaRPr lang="en-US" altLang="en-US" sz="1836" dirty="0"/>
            </a:p>
          </p:txBody>
        </p:sp>
        <p:sp>
          <p:nvSpPr>
            <p:cNvPr id="1128" name="Rectangle 136">
              <a:extLst>
                <a:ext uri="{FF2B5EF4-FFF2-40B4-BE49-F238E27FC236}">
                  <a16:creationId xmlns="" xmlns:a16="http://schemas.microsoft.com/office/drawing/2014/main" id="{92C2100D-7127-418B-8D5A-930B7D9EEFE8}"/>
                </a:ext>
              </a:extLst>
            </p:cNvPr>
            <p:cNvSpPr>
              <a:spLocks noChangeArrowheads="1"/>
            </p:cNvSpPr>
            <p:nvPr/>
          </p:nvSpPr>
          <p:spPr bwMode="auto">
            <a:xfrm>
              <a:off x="10831884" y="3630809"/>
              <a:ext cx="992510" cy="726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p>
          </p:txBody>
        </p:sp>
        <p:sp>
          <p:nvSpPr>
            <p:cNvPr id="1129" name="Rectangle 137">
              <a:extLst>
                <a:ext uri="{FF2B5EF4-FFF2-40B4-BE49-F238E27FC236}">
                  <a16:creationId xmlns="" xmlns:a16="http://schemas.microsoft.com/office/drawing/2014/main" id="{03C373A6-AC7F-498E-B811-3986ADB5C7B9}"/>
                </a:ext>
              </a:extLst>
            </p:cNvPr>
            <p:cNvSpPr>
              <a:spLocks noChangeArrowheads="1"/>
            </p:cNvSpPr>
            <p:nvPr/>
          </p:nvSpPr>
          <p:spPr bwMode="auto">
            <a:xfrm>
              <a:off x="10831884" y="3630809"/>
              <a:ext cx="992510" cy="726977"/>
            </a:xfrm>
            <a:prstGeom prst="rect">
              <a:avLst/>
            </a:prstGeom>
            <a:noFill/>
            <a:ln w="7938" cap="sq">
              <a:solidFill>
                <a:srgbClr val="4F88B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131" name="Rectangle 139">
              <a:extLst>
                <a:ext uri="{FF2B5EF4-FFF2-40B4-BE49-F238E27FC236}">
                  <a16:creationId xmlns="" xmlns:a16="http://schemas.microsoft.com/office/drawing/2014/main" id="{E602D95F-5F49-441D-89B7-75C0EEDF00ED}"/>
                </a:ext>
              </a:extLst>
            </p:cNvPr>
            <p:cNvSpPr>
              <a:spLocks noChangeArrowheads="1"/>
            </p:cNvSpPr>
            <p:nvPr/>
          </p:nvSpPr>
          <p:spPr bwMode="auto">
            <a:xfrm>
              <a:off x="11052082" y="3839674"/>
              <a:ext cx="532685"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Publishing </a:t>
              </a:r>
              <a:endParaRPr lang="en-US" altLang="en-US" sz="1836"/>
            </a:p>
          </p:txBody>
        </p:sp>
        <p:sp>
          <p:nvSpPr>
            <p:cNvPr id="1132" name="Rectangle 140">
              <a:extLst>
                <a:ext uri="{FF2B5EF4-FFF2-40B4-BE49-F238E27FC236}">
                  <a16:creationId xmlns="" xmlns:a16="http://schemas.microsoft.com/office/drawing/2014/main" id="{4A073280-1451-4A99-85D3-EB3681F42707}"/>
                </a:ext>
              </a:extLst>
            </p:cNvPr>
            <p:cNvSpPr>
              <a:spLocks noChangeArrowheads="1"/>
            </p:cNvSpPr>
            <p:nvPr/>
          </p:nvSpPr>
          <p:spPr bwMode="auto">
            <a:xfrm>
              <a:off x="11131418" y="3985393"/>
              <a:ext cx="354584" cy="14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918">
                  <a:solidFill>
                    <a:srgbClr val="4F88BB"/>
                  </a:solidFill>
                  <a:latin typeface="Calibri" panose="020F0502020204030204" pitchFamily="34" charset="0"/>
                </a:rPr>
                <a:t>System</a:t>
              </a:r>
              <a:endParaRPr lang="en-US" altLang="en-US" sz="1836"/>
            </a:p>
          </p:txBody>
        </p:sp>
        <p:sp>
          <p:nvSpPr>
            <p:cNvPr id="1133" name="Rectangle 141">
              <a:extLst>
                <a:ext uri="{FF2B5EF4-FFF2-40B4-BE49-F238E27FC236}">
                  <a16:creationId xmlns="" xmlns:a16="http://schemas.microsoft.com/office/drawing/2014/main" id="{5AA6F7E3-069E-4A4D-90D8-408A9C748F06}"/>
                </a:ext>
              </a:extLst>
            </p:cNvPr>
            <p:cNvSpPr>
              <a:spLocks noChangeArrowheads="1"/>
            </p:cNvSpPr>
            <p:nvPr/>
          </p:nvSpPr>
          <p:spPr bwMode="auto">
            <a:xfrm>
              <a:off x="10985699" y="4129493"/>
              <a:ext cx="0" cy="28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endParaRPr lang="en-US" altLang="en-US" sz="1836" dirty="0"/>
            </a:p>
          </p:txBody>
        </p:sp>
        <p:sp>
          <p:nvSpPr>
            <p:cNvPr id="1135" name="Rectangle 143">
              <a:extLst>
                <a:ext uri="{FF2B5EF4-FFF2-40B4-BE49-F238E27FC236}">
                  <a16:creationId xmlns="" xmlns:a16="http://schemas.microsoft.com/office/drawing/2014/main" id="{2DE580F9-B027-474B-9089-7A6B71ACDFF5}"/>
                </a:ext>
              </a:extLst>
            </p:cNvPr>
            <p:cNvSpPr>
              <a:spLocks noChangeArrowheads="1"/>
            </p:cNvSpPr>
            <p:nvPr/>
          </p:nvSpPr>
          <p:spPr bwMode="auto">
            <a:xfrm>
              <a:off x="11633340" y="4129493"/>
              <a:ext cx="0" cy="28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endParaRPr lang="en-US" altLang="en-US" sz="1836" dirty="0"/>
            </a:p>
          </p:txBody>
        </p:sp>
        <p:cxnSp>
          <p:nvCxnSpPr>
            <p:cNvPr id="1134" name="Straight Arrow Connector 1133">
              <a:extLst>
                <a:ext uri="{FF2B5EF4-FFF2-40B4-BE49-F238E27FC236}">
                  <a16:creationId xmlns="" xmlns:a16="http://schemas.microsoft.com/office/drawing/2014/main" id="{619EB2DC-62BB-4477-AAFF-BC4FAD9A1219}"/>
                </a:ext>
              </a:extLst>
            </p:cNvPr>
            <p:cNvCxnSpPr>
              <a:stCxn id="31" idx="2"/>
              <a:endCxn id="15" idx="0"/>
            </p:cNvCxnSpPr>
            <p:nvPr/>
          </p:nvCxnSpPr>
          <p:spPr>
            <a:xfrm flipH="1">
              <a:off x="8225937" y="2859336"/>
              <a:ext cx="1558298" cy="771473"/>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146" name="Straight Arrow Connector 1145">
              <a:extLst>
                <a:ext uri="{FF2B5EF4-FFF2-40B4-BE49-F238E27FC236}">
                  <a16:creationId xmlns="" xmlns:a16="http://schemas.microsoft.com/office/drawing/2014/main" id="{3B7B3ED5-975E-402D-A9CD-6DCD8D3B3BC1}"/>
                </a:ext>
              </a:extLst>
            </p:cNvPr>
            <p:cNvCxnSpPr>
              <a:stCxn id="31" idx="2"/>
              <a:endCxn id="1069" idx="0"/>
            </p:cNvCxnSpPr>
            <p:nvPr/>
          </p:nvCxnSpPr>
          <p:spPr>
            <a:xfrm flipH="1">
              <a:off x="9260544" y="2859336"/>
              <a:ext cx="523691" cy="771473"/>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55" name="Straight Arrow Connector 154">
              <a:extLst>
                <a:ext uri="{FF2B5EF4-FFF2-40B4-BE49-F238E27FC236}">
                  <a16:creationId xmlns="" xmlns:a16="http://schemas.microsoft.com/office/drawing/2014/main" id="{3E9C37BB-A516-4934-8E2E-A13D8FB09DBC}"/>
                </a:ext>
              </a:extLst>
            </p:cNvPr>
            <p:cNvCxnSpPr>
              <a:cxnSpLocks/>
              <a:stCxn id="31" idx="2"/>
              <a:endCxn id="1123" idx="0"/>
            </p:cNvCxnSpPr>
            <p:nvPr/>
          </p:nvCxnSpPr>
          <p:spPr>
            <a:xfrm>
              <a:off x="9784235" y="2859336"/>
              <a:ext cx="510107" cy="771473"/>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58" name="Straight Arrow Connector 157">
              <a:extLst>
                <a:ext uri="{FF2B5EF4-FFF2-40B4-BE49-F238E27FC236}">
                  <a16:creationId xmlns="" xmlns:a16="http://schemas.microsoft.com/office/drawing/2014/main" id="{DE29392B-48A0-4FF1-B94E-AE181CEE7F76}"/>
                </a:ext>
              </a:extLst>
            </p:cNvPr>
            <p:cNvCxnSpPr>
              <a:cxnSpLocks/>
              <a:stCxn id="31" idx="2"/>
              <a:endCxn id="1128" idx="0"/>
            </p:cNvCxnSpPr>
            <p:nvPr/>
          </p:nvCxnSpPr>
          <p:spPr>
            <a:xfrm>
              <a:off x="9784235" y="2859336"/>
              <a:ext cx="1543904" cy="771473"/>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61" name="Straight Arrow Connector 160">
              <a:extLst>
                <a:ext uri="{FF2B5EF4-FFF2-40B4-BE49-F238E27FC236}">
                  <a16:creationId xmlns="" xmlns:a16="http://schemas.microsoft.com/office/drawing/2014/main" id="{946D0525-5951-4F60-8936-9CF5B6E9E620}"/>
                </a:ext>
              </a:extLst>
            </p:cNvPr>
            <p:cNvCxnSpPr>
              <a:cxnSpLocks/>
              <a:stCxn id="15" idx="2"/>
              <a:endCxn id="1097" idx="0"/>
            </p:cNvCxnSpPr>
            <p:nvPr/>
          </p:nvCxnSpPr>
          <p:spPr>
            <a:xfrm>
              <a:off x="8225937" y="4357786"/>
              <a:ext cx="1566483" cy="458207"/>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64" name="Straight Arrow Connector 163">
              <a:extLst>
                <a:ext uri="{FF2B5EF4-FFF2-40B4-BE49-F238E27FC236}">
                  <a16:creationId xmlns="" xmlns:a16="http://schemas.microsoft.com/office/drawing/2014/main" id="{396788A0-958E-448D-BD2C-7674DBED4BA9}"/>
                </a:ext>
              </a:extLst>
            </p:cNvPr>
            <p:cNvCxnSpPr>
              <a:cxnSpLocks/>
              <a:stCxn id="1069" idx="2"/>
              <a:endCxn id="1098" idx="0"/>
            </p:cNvCxnSpPr>
            <p:nvPr/>
          </p:nvCxnSpPr>
          <p:spPr>
            <a:xfrm>
              <a:off x="9260544" y="4357786"/>
              <a:ext cx="531876" cy="458207"/>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67" name="Straight Arrow Connector 166">
              <a:extLst>
                <a:ext uri="{FF2B5EF4-FFF2-40B4-BE49-F238E27FC236}">
                  <a16:creationId xmlns="" xmlns:a16="http://schemas.microsoft.com/office/drawing/2014/main" id="{6282B168-7527-483B-9921-9BD02A3FD853}"/>
                </a:ext>
              </a:extLst>
            </p:cNvPr>
            <p:cNvCxnSpPr>
              <a:cxnSpLocks/>
              <a:stCxn id="1123" idx="2"/>
              <a:endCxn id="1098" idx="0"/>
            </p:cNvCxnSpPr>
            <p:nvPr/>
          </p:nvCxnSpPr>
          <p:spPr>
            <a:xfrm flipH="1">
              <a:off x="9792420" y="4357786"/>
              <a:ext cx="501922" cy="458207"/>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70" name="Straight Arrow Connector 169">
              <a:extLst>
                <a:ext uri="{FF2B5EF4-FFF2-40B4-BE49-F238E27FC236}">
                  <a16:creationId xmlns="" xmlns:a16="http://schemas.microsoft.com/office/drawing/2014/main" id="{642D05BE-8C1D-427F-965C-1B626C74E0CB}"/>
                </a:ext>
              </a:extLst>
            </p:cNvPr>
            <p:cNvCxnSpPr>
              <a:cxnSpLocks/>
              <a:stCxn id="1129" idx="2"/>
              <a:endCxn id="1098" idx="0"/>
            </p:cNvCxnSpPr>
            <p:nvPr/>
          </p:nvCxnSpPr>
          <p:spPr>
            <a:xfrm flipH="1">
              <a:off x="9792420" y="4357786"/>
              <a:ext cx="1535719" cy="458207"/>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73" name="Straight Arrow Connector 172">
              <a:extLst>
                <a:ext uri="{FF2B5EF4-FFF2-40B4-BE49-F238E27FC236}">
                  <a16:creationId xmlns="" xmlns:a16="http://schemas.microsoft.com/office/drawing/2014/main" id="{49854C3B-2B4C-41BA-8C34-FC5BCA304246}"/>
                </a:ext>
              </a:extLst>
            </p:cNvPr>
            <p:cNvCxnSpPr>
              <a:cxnSpLocks/>
              <a:stCxn id="12" idx="3"/>
              <a:endCxn id="30" idx="0"/>
            </p:cNvCxnSpPr>
            <p:nvPr/>
          </p:nvCxnSpPr>
          <p:spPr>
            <a:xfrm>
              <a:off x="7408278" y="1474164"/>
              <a:ext cx="2375957" cy="658195"/>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76" name="Straight Arrow Connector 175">
              <a:extLst>
                <a:ext uri="{FF2B5EF4-FFF2-40B4-BE49-F238E27FC236}">
                  <a16:creationId xmlns="" xmlns:a16="http://schemas.microsoft.com/office/drawing/2014/main" id="{78306ECA-4420-4123-801E-D94698CCBCAB}"/>
                </a:ext>
              </a:extLst>
            </p:cNvPr>
            <p:cNvCxnSpPr>
              <a:cxnSpLocks/>
              <a:stCxn id="12" idx="1"/>
              <a:endCxn id="23" idx="0"/>
            </p:cNvCxnSpPr>
            <p:nvPr/>
          </p:nvCxnSpPr>
          <p:spPr>
            <a:xfrm flipH="1">
              <a:off x="3534877" y="1474164"/>
              <a:ext cx="2683360" cy="814409"/>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79" name="Straight Arrow Connector 178">
              <a:extLst>
                <a:ext uri="{FF2B5EF4-FFF2-40B4-BE49-F238E27FC236}">
                  <a16:creationId xmlns="" xmlns:a16="http://schemas.microsoft.com/office/drawing/2014/main" id="{FA13607B-1E27-4FA6-9394-65E840BFA1E9}"/>
                </a:ext>
              </a:extLst>
            </p:cNvPr>
            <p:cNvCxnSpPr>
              <a:cxnSpLocks/>
              <a:stCxn id="22" idx="2"/>
              <a:endCxn id="1032" idx="0"/>
            </p:cNvCxnSpPr>
            <p:nvPr/>
          </p:nvCxnSpPr>
          <p:spPr>
            <a:xfrm flipH="1">
              <a:off x="1451901" y="3015550"/>
              <a:ext cx="2082976" cy="615259"/>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80" name="Straight Arrow Connector 179">
              <a:extLst>
                <a:ext uri="{FF2B5EF4-FFF2-40B4-BE49-F238E27FC236}">
                  <a16:creationId xmlns="" xmlns:a16="http://schemas.microsoft.com/office/drawing/2014/main" id="{375BD0E2-75DA-4879-8372-BC557FA2EFC9}"/>
                </a:ext>
              </a:extLst>
            </p:cNvPr>
            <p:cNvCxnSpPr>
              <a:cxnSpLocks/>
              <a:stCxn id="23" idx="2"/>
            </p:cNvCxnSpPr>
            <p:nvPr/>
          </p:nvCxnSpPr>
          <p:spPr>
            <a:xfrm flipH="1">
              <a:off x="2637579" y="3015550"/>
              <a:ext cx="897298" cy="640207"/>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81" name="Straight Arrow Connector 180">
              <a:extLst>
                <a:ext uri="{FF2B5EF4-FFF2-40B4-BE49-F238E27FC236}">
                  <a16:creationId xmlns="" xmlns:a16="http://schemas.microsoft.com/office/drawing/2014/main" id="{228136F4-E0F4-4E21-97BA-D15640458807}"/>
                </a:ext>
              </a:extLst>
            </p:cNvPr>
            <p:cNvCxnSpPr>
              <a:cxnSpLocks/>
              <a:stCxn id="21" idx="2"/>
              <a:endCxn id="1039" idx="0"/>
            </p:cNvCxnSpPr>
            <p:nvPr/>
          </p:nvCxnSpPr>
          <p:spPr>
            <a:xfrm flipH="1">
              <a:off x="3534876" y="3044694"/>
              <a:ext cx="1620" cy="586115"/>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82" name="Straight Arrow Connector 181">
              <a:extLst>
                <a:ext uri="{FF2B5EF4-FFF2-40B4-BE49-F238E27FC236}">
                  <a16:creationId xmlns="" xmlns:a16="http://schemas.microsoft.com/office/drawing/2014/main" id="{7ABC291B-7A2D-497B-967C-0266C55DB19A}"/>
                </a:ext>
              </a:extLst>
            </p:cNvPr>
            <p:cNvCxnSpPr>
              <a:cxnSpLocks/>
              <a:stCxn id="23" idx="2"/>
              <a:endCxn id="1049" idx="0"/>
            </p:cNvCxnSpPr>
            <p:nvPr/>
          </p:nvCxnSpPr>
          <p:spPr>
            <a:xfrm>
              <a:off x="3534877" y="3015550"/>
              <a:ext cx="1041893" cy="615259"/>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83" name="Straight Arrow Connector 182">
              <a:extLst>
                <a:ext uri="{FF2B5EF4-FFF2-40B4-BE49-F238E27FC236}">
                  <a16:creationId xmlns="" xmlns:a16="http://schemas.microsoft.com/office/drawing/2014/main" id="{8ECB623A-548B-4121-9046-EDA4A311EA3B}"/>
                </a:ext>
              </a:extLst>
            </p:cNvPr>
            <p:cNvCxnSpPr>
              <a:cxnSpLocks/>
              <a:stCxn id="22" idx="2"/>
              <a:endCxn id="1057" idx="0"/>
            </p:cNvCxnSpPr>
            <p:nvPr/>
          </p:nvCxnSpPr>
          <p:spPr>
            <a:xfrm>
              <a:off x="3534877" y="3015550"/>
              <a:ext cx="2077089" cy="615259"/>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cxnSp>
          <p:nvCxnSpPr>
            <p:cNvPr id="196" name="Straight Arrow Connector 195">
              <a:extLst>
                <a:ext uri="{FF2B5EF4-FFF2-40B4-BE49-F238E27FC236}">
                  <a16:creationId xmlns="" xmlns:a16="http://schemas.microsoft.com/office/drawing/2014/main" id="{17514604-B878-4DE5-A721-689847632476}"/>
                </a:ext>
              </a:extLst>
            </p:cNvPr>
            <p:cNvCxnSpPr>
              <a:cxnSpLocks/>
              <a:stCxn id="1040" idx="2"/>
              <a:endCxn id="1082" idx="0"/>
            </p:cNvCxnSpPr>
            <p:nvPr/>
          </p:nvCxnSpPr>
          <p:spPr>
            <a:xfrm>
              <a:off x="3534876" y="4357786"/>
              <a:ext cx="1" cy="476017"/>
            </a:xfrm>
            <a:prstGeom prst="straightConnector1">
              <a:avLst/>
            </a:prstGeom>
            <a:ln>
              <a:solidFill>
                <a:srgbClr val="5B9BD5"/>
              </a:solidFill>
              <a:headEnd type="none"/>
              <a:tailEnd type="triangle"/>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1264683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93"/>
            <a:ext cx="8393430" cy="617399"/>
          </a:xfrm>
        </p:spPr>
        <p:txBody>
          <a:bodyPr>
            <a:normAutofit fontScale="90000"/>
          </a:bodyPr>
          <a:lstStyle/>
          <a:p>
            <a:r>
              <a:rPr lang="en-CA" dirty="0">
                <a:solidFill>
                  <a:srgbClr val="56609E"/>
                </a:solidFill>
              </a:rPr>
              <a:t>Salesforce Integration Method</a:t>
            </a:r>
          </a:p>
        </p:txBody>
      </p:sp>
      <p:sp>
        <p:nvSpPr>
          <p:cNvPr id="130" name="Oval 129"/>
          <p:cNvSpPr/>
          <p:nvPr/>
        </p:nvSpPr>
        <p:spPr>
          <a:xfrm>
            <a:off x="8201158" y="3717587"/>
            <a:ext cx="1665618" cy="1608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O365</a:t>
            </a:r>
          </a:p>
        </p:txBody>
      </p:sp>
      <p:sp>
        <p:nvSpPr>
          <p:cNvPr id="131" name="Oval 130"/>
          <p:cNvSpPr/>
          <p:nvPr/>
        </p:nvSpPr>
        <p:spPr>
          <a:xfrm>
            <a:off x="5940999" y="1546818"/>
            <a:ext cx="927431" cy="856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24" dirty="0"/>
              <a:t>Active Dir</a:t>
            </a:r>
          </a:p>
        </p:txBody>
      </p:sp>
      <p:sp>
        <p:nvSpPr>
          <p:cNvPr id="133" name="Oval 132"/>
          <p:cNvSpPr/>
          <p:nvPr/>
        </p:nvSpPr>
        <p:spPr>
          <a:xfrm>
            <a:off x="5729479" y="3938511"/>
            <a:ext cx="1175064" cy="11750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26" dirty="0"/>
              <a:t>Files Connect</a:t>
            </a:r>
          </a:p>
          <a:p>
            <a:pPr algn="ctr"/>
            <a:r>
              <a:rPr lang="en-US" sz="1326" dirty="0"/>
              <a:t>/Trove</a:t>
            </a:r>
          </a:p>
        </p:txBody>
      </p:sp>
      <p:sp>
        <p:nvSpPr>
          <p:cNvPr id="137" name="Oval 136"/>
          <p:cNvSpPr/>
          <p:nvPr/>
        </p:nvSpPr>
        <p:spPr>
          <a:xfrm>
            <a:off x="2669509" y="3729979"/>
            <a:ext cx="1758701" cy="1596204"/>
          </a:xfrm>
          <a:prstGeom prst="ellipse">
            <a:avLst/>
          </a:prstGeom>
          <a:solidFill>
            <a:srgbClr val="0078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Salesforce</a:t>
            </a:r>
          </a:p>
          <a:p>
            <a:pPr algn="ctr"/>
            <a:r>
              <a:rPr lang="en-US" sz="1836" dirty="0"/>
              <a:t>Platform</a:t>
            </a:r>
          </a:p>
        </p:txBody>
      </p:sp>
      <p:cxnSp>
        <p:nvCxnSpPr>
          <p:cNvPr id="138" name="Straight Arrow Connector 137"/>
          <p:cNvCxnSpPr>
            <a:stCxn id="158" idx="3"/>
            <a:endCxn id="131" idx="2"/>
          </p:cNvCxnSpPr>
          <p:nvPr/>
        </p:nvCxnSpPr>
        <p:spPr>
          <a:xfrm flipV="1">
            <a:off x="4013997" y="1975168"/>
            <a:ext cx="1927002" cy="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37" idx="0"/>
            <a:endCxn id="158" idx="2"/>
          </p:cNvCxnSpPr>
          <p:nvPr/>
        </p:nvCxnSpPr>
        <p:spPr>
          <a:xfrm flipH="1" flipV="1">
            <a:off x="3548859" y="2354349"/>
            <a:ext cx="1" cy="13756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37" idx="5"/>
            <a:endCxn id="133" idx="4"/>
          </p:cNvCxnSpPr>
          <p:nvPr/>
        </p:nvCxnSpPr>
        <p:spPr>
          <a:xfrm>
            <a:off x="4170654" y="5092425"/>
            <a:ext cx="2146357" cy="21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6911580" y="3984629"/>
            <a:ext cx="1388370" cy="382308"/>
          </a:xfrm>
          <a:prstGeom prst="rect">
            <a:avLst/>
          </a:prstGeom>
        </p:spPr>
        <p:txBody>
          <a:bodyPr wrap="none">
            <a:spAutoFit/>
          </a:bodyPr>
          <a:lstStyle/>
          <a:p>
            <a:pPr lvl="0" algn="ctr"/>
            <a:r>
              <a:rPr lang="en-US" sz="918" dirty="0">
                <a:solidFill>
                  <a:srgbClr val="02A0DF"/>
                </a:solidFill>
              </a:rPr>
              <a:t>Create Folder Structure</a:t>
            </a:r>
          </a:p>
          <a:p>
            <a:pPr lvl="0" algn="ctr"/>
            <a:r>
              <a:rPr lang="en-US" sz="918" dirty="0">
                <a:solidFill>
                  <a:srgbClr val="02A0DF"/>
                </a:solidFill>
              </a:rPr>
              <a:t>and Assign Permissions</a:t>
            </a:r>
          </a:p>
        </p:txBody>
      </p:sp>
      <p:sp>
        <p:nvSpPr>
          <p:cNvPr id="144" name="Rectangle 143"/>
          <p:cNvSpPr/>
          <p:nvPr/>
        </p:nvSpPr>
        <p:spPr>
          <a:xfrm>
            <a:off x="4707734" y="1546818"/>
            <a:ext cx="884088" cy="670445"/>
          </a:xfrm>
          <a:prstGeom prst="rect">
            <a:avLst/>
          </a:prstGeom>
        </p:spPr>
        <p:txBody>
          <a:bodyPr wrap="square">
            <a:spAutoFit/>
          </a:bodyPr>
          <a:lstStyle/>
          <a:p>
            <a:pPr lvl="0" algn="ctr"/>
            <a:r>
              <a:rPr lang="en-US" sz="918" dirty="0">
                <a:solidFill>
                  <a:srgbClr val="02A0DF"/>
                </a:solidFill>
              </a:rPr>
              <a:t>Create AD Groups</a:t>
            </a:r>
          </a:p>
          <a:p>
            <a:pPr lvl="0" algn="ctr"/>
            <a:r>
              <a:rPr lang="en-US" sz="918" dirty="0">
                <a:solidFill>
                  <a:srgbClr val="02A0DF"/>
                </a:solidFill>
              </a:rPr>
              <a:t>for Permissions</a:t>
            </a:r>
          </a:p>
        </p:txBody>
      </p:sp>
      <p:sp>
        <p:nvSpPr>
          <p:cNvPr id="145" name="Rectangle 144"/>
          <p:cNvSpPr/>
          <p:nvPr/>
        </p:nvSpPr>
        <p:spPr>
          <a:xfrm>
            <a:off x="2427655" y="2668999"/>
            <a:ext cx="1022412" cy="526377"/>
          </a:xfrm>
          <a:prstGeom prst="rect">
            <a:avLst/>
          </a:prstGeom>
        </p:spPr>
        <p:txBody>
          <a:bodyPr wrap="square">
            <a:spAutoFit/>
          </a:bodyPr>
          <a:lstStyle/>
          <a:p>
            <a:pPr lvl="0" algn="ctr"/>
            <a:r>
              <a:rPr lang="en-US" sz="918" dirty="0">
                <a:solidFill>
                  <a:srgbClr val="02A0DF"/>
                </a:solidFill>
              </a:rPr>
              <a:t>Request for new </a:t>
            </a:r>
          </a:p>
          <a:p>
            <a:pPr lvl="0" algn="ctr"/>
            <a:r>
              <a:rPr lang="en-US" sz="918" dirty="0">
                <a:solidFill>
                  <a:srgbClr val="02A0DF"/>
                </a:solidFill>
              </a:rPr>
              <a:t>Account or</a:t>
            </a:r>
          </a:p>
          <a:p>
            <a:pPr lvl="0" algn="ctr"/>
            <a:r>
              <a:rPr lang="en-US" sz="918" dirty="0">
                <a:solidFill>
                  <a:srgbClr val="02A0DF"/>
                </a:solidFill>
              </a:rPr>
              <a:t>Opportunity</a:t>
            </a:r>
          </a:p>
        </p:txBody>
      </p:sp>
      <p:sp>
        <p:nvSpPr>
          <p:cNvPr id="146" name="Rectangle 145"/>
          <p:cNvSpPr/>
          <p:nvPr/>
        </p:nvSpPr>
        <p:spPr>
          <a:xfrm>
            <a:off x="5044303" y="5136314"/>
            <a:ext cx="2873497" cy="238240"/>
          </a:xfrm>
          <a:prstGeom prst="rect">
            <a:avLst/>
          </a:prstGeom>
        </p:spPr>
        <p:txBody>
          <a:bodyPr wrap="square">
            <a:spAutoFit/>
          </a:bodyPr>
          <a:lstStyle/>
          <a:p>
            <a:pPr lvl="0" algn="ctr"/>
            <a:r>
              <a:rPr lang="en-US" sz="918" dirty="0">
                <a:solidFill>
                  <a:srgbClr val="02A0DF"/>
                </a:solidFill>
              </a:rPr>
              <a:t>Attach/Access Account and Opportunity Documents</a:t>
            </a:r>
          </a:p>
        </p:txBody>
      </p:sp>
      <p:cxnSp>
        <p:nvCxnSpPr>
          <p:cNvPr id="149" name="Straight Arrow Connector 148"/>
          <p:cNvCxnSpPr>
            <a:stCxn id="133" idx="4"/>
            <a:endCxn id="130" idx="3"/>
          </p:cNvCxnSpPr>
          <p:nvPr/>
        </p:nvCxnSpPr>
        <p:spPr>
          <a:xfrm flipV="1">
            <a:off x="6317012" y="5090610"/>
            <a:ext cx="2128070" cy="22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3083720" y="1604123"/>
            <a:ext cx="930277" cy="7502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36" dirty="0"/>
              <a:t>IT Team</a:t>
            </a:r>
          </a:p>
        </p:txBody>
      </p:sp>
      <p:cxnSp>
        <p:nvCxnSpPr>
          <p:cNvPr id="169" name="Straight Arrow Connector 168"/>
          <p:cNvCxnSpPr>
            <a:stCxn id="158" idx="3"/>
            <a:endCxn id="130" idx="2"/>
          </p:cNvCxnSpPr>
          <p:nvPr/>
        </p:nvCxnSpPr>
        <p:spPr>
          <a:xfrm>
            <a:off x="4013997" y="1979236"/>
            <a:ext cx="4187161" cy="2542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1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3" grpId="0" animBg="1"/>
      <p:bldP spid="137" grpId="0" animBg="1"/>
      <p:bldP spid="143" grpId="0"/>
      <p:bldP spid="144" grpId="0"/>
      <p:bldP spid="145" grpId="0"/>
      <p:bldP spid="146" grpId="0"/>
      <p:bldP spid="1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980833" y="3570704"/>
            <a:ext cx="1665618" cy="1608597"/>
          </a:xfrm>
          <a:prstGeom prst="ellipse">
            <a:avLst/>
          </a:prstGeom>
          <a:solidFill>
            <a:srgbClr val="0078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O365</a:t>
            </a:r>
          </a:p>
        </p:txBody>
      </p:sp>
      <p:sp>
        <p:nvSpPr>
          <p:cNvPr id="2" name="Title 1"/>
          <p:cNvSpPr>
            <a:spLocks noGrp="1"/>
          </p:cNvSpPr>
          <p:nvPr>
            <p:ph type="title"/>
          </p:nvPr>
        </p:nvSpPr>
        <p:spPr>
          <a:xfrm>
            <a:off x="0" y="0"/>
            <a:ext cx="8393430" cy="632959"/>
          </a:xfrm>
        </p:spPr>
        <p:txBody>
          <a:bodyPr>
            <a:normAutofit fontScale="90000"/>
          </a:bodyPr>
          <a:lstStyle/>
          <a:p>
            <a:r>
              <a:rPr lang="en-CA" dirty="0">
                <a:solidFill>
                  <a:srgbClr val="56609E"/>
                </a:solidFill>
              </a:rPr>
              <a:t>Salesforce Integration Method</a:t>
            </a:r>
          </a:p>
        </p:txBody>
      </p:sp>
      <p:sp>
        <p:nvSpPr>
          <p:cNvPr id="7" name="Oval 6"/>
          <p:cNvSpPr/>
          <p:nvPr/>
        </p:nvSpPr>
        <p:spPr>
          <a:xfrm>
            <a:off x="5618510" y="2394353"/>
            <a:ext cx="927431" cy="856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24" dirty="0"/>
              <a:t>Active Dir</a:t>
            </a:r>
          </a:p>
        </p:txBody>
      </p:sp>
      <p:sp>
        <p:nvSpPr>
          <p:cNvPr id="26" name="Rectangle 25"/>
          <p:cNvSpPr/>
          <p:nvPr/>
        </p:nvSpPr>
        <p:spPr>
          <a:xfrm>
            <a:off x="3950330" y="1450674"/>
            <a:ext cx="4341722" cy="382308"/>
          </a:xfrm>
          <a:prstGeom prst="rect">
            <a:avLst/>
          </a:prstGeom>
        </p:spPr>
        <p:txBody>
          <a:bodyPr wrap="square">
            <a:spAutoFit/>
          </a:bodyPr>
          <a:lstStyle/>
          <a:p>
            <a:pPr algn="ctr"/>
            <a:r>
              <a:rPr lang="en-US" sz="1836" dirty="0">
                <a:solidFill>
                  <a:srgbClr val="56609E"/>
                </a:solidFill>
              </a:rPr>
              <a:t>Azure Logic Apps Integration</a:t>
            </a:r>
          </a:p>
        </p:txBody>
      </p:sp>
      <p:sp>
        <p:nvSpPr>
          <p:cNvPr id="27" name="Oval 26"/>
          <p:cNvSpPr/>
          <p:nvPr/>
        </p:nvSpPr>
        <p:spPr>
          <a:xfrm>
            <a:off x="5509154" y="3791628"/>
            <a:ext cx="1175064" cy="11750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36" dirty="0"/>
              <a:t>Azure Logic Apps</a:t>
            </a:r>
          </a:p>
        </p:txBody>
      </p:sp>
      <p:sp>
        <p:nvSpPr>
          <p:cNvPr id="30" name="Oval 29"/>
          <p:cNvSpPr/>
          <p:nvPr/>
        </p:nvSpPr>
        <p:spPr>
          <a:xfrm>
            <a:off x="2449185" y="3583096"/>
            <a:ext cx="1758701" cy="1596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Salesforce</a:t>
            </a:r>
          </a:p>
          <a:p>
            <a:pPr algn="ctr"/>
            <a:r>
              <a:rPr lang="en-US" sz="1836" dirty="0"/>
              <a:t>Platform</a:t>
            </a:r>
          </a:p>
        </p:txBody>
      </p:sp>
      <p:cxnSp>
        <p:nvCxnSpPr>
          <p:cNvPr id="58" name="Straight Arrow Connector 57"/>
          <p:cNvCxnSpPr>
            <a:stCxn id="27" idx="0"/>
            <a:endCxn id="7" idx="4"/>
          </p:cNvCxnSpPr>
          <p:nvPr/>
        </p:nvCxnSpPr>
        <p:spPr>
          <a:xfrm flipH="1" flipV="1">
            <a:off x="6082226" y="3251054"/>
            <a:ext cx="14461" cy="540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27" idx="6"/>
            <a:endCxn id="5" idx="2"/>
          </p:cNvCxnSpPr>
          <p:nvPr/>
        </p:nvCxnSpPr>
        <p:spPr>
          <a:xfrm flipV="1">
            <a:off x="6684219" y="4375003"/>
            <a:ext cx="1296614" cy="4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30" idx="6"/>
            <a:endCxn id="27" idx="2"/>
          </p:cNvCxnSpPr>
          <p:nvPr/>
        </p:nvCxnSpPr>
        <p:spPr>
          <a:xfrm flipV="1">
            <a:off x="4207885" y="4379160"/>
            <a:ext cx="1301269" cy="2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6635009" y="4185896"/>
            <a:ext cx="1388370" cy="382308"/>
          </a:xfrm>
          <a:prstGeom prst="rect">
            <a:avLst/>
          </a:prstGeom>
        </p:spPr>
        <p:txBody>
          <a:bodyPr wrap="none">
            <a:spAutoFit/>
          </a:bodyPr>
          <a:lstStyle/>
          <a:p>
            <a:pPr lvl="0" algn="ctr"/>
            <a:r>
              <a:rPr lang="en-US" sz="918" dirty="0">
                <a:solidFill>
                  <a:srgbClr val="02A0DF"/>
                </a:solidFill>
              </a:rPr>
              <a:t>Create Folder Structure</a:t>
            </a:r>
          </a:p>
          <a:p>
            <a:pPr lvl="0" algn="ctr"/>
            <a:r>
              <a:rPr lang="en-US" sz="918" dirty="0">
                <a:solidFill>
                  <a:srgbClr val="02A0DF"/>
                </a:solidFill>
              </a:rPr>
              <a:t>and Assign Permissions</a:t>
            </a:r>
          </a:p>
        </p:txBody>
      </p:sp>
      <p:sp>
        <p:nvSpPr>
          <p:cNvPr id="84" name="Rectangle 83"/>
          <p:cNvSpPr/>
          <p:nvPr/>
        </p:nvSpPr>
        <p:spPr>
          <a:xfrm>
            <a:off x="5321953" y="3340151"/>
            <a:ext cx="1460280" cy="382308"/>
          </a:xfrm>
          <a:prstGeom prst="rect">
            <a:avLst/>
          </a:prstGeom>
        </p:spPr>
        <p:txBody>
          <a:bodyPr wrap="square">
            <a:spAutoFit/>
          </a:bodyPr>
          <a:lstStyle/>
          <a:p>
            <a:pPr lvl="0" algn="ctr"/>
            <a:r>
              <a:rPr lang="en-US" sz="918" dirty="0">
                <a:solidFill>
                  <a:srgbClr val="02A0DF"/>
                </a:solidFill>
              </a:rPr>
              <a:t>Create AD Groups</a:t>
            </a:r>
          </a:p>
          <a:p>
            <a:pPr lvl="0" algn="ctr"/>
            <a:r>
              <a:rPr lang="en-US" sz="918" dirty="0">
                <a:solidFill>
                  <a:srgbClr val="02A0DF"/>
                </a:solidFill>
              </a:rPr>
              <a:t>for Permissions</a:t>
            </a:r>
          </a:p>
        </p:txBody>
      </p:sp>
      <p:sp>
        <p:nvSpPr>
          <p:cNvPr id="86" name="Rectangle 85"/>
          <p:cNvSpPr/>
          <p:nvPr/>
        </p:nvSpPr>
        <p:spPr>
          <a:xfrm>
            <a:off x="4082634" y="4197470"/>
            <a:ext cx="1535876" cy="382308"/>
          </a:xfrm>
          <a:prstGeom prst="rect">
            <a:avLst/>
          </a:prstGeom>
        </p:spPr>
        <p:txBody>
          <a:bodyPr wrap="square">
            <a:spAutoFit/>
          </a:bodyPr>
          <a:lstStyle/>
          <a:p>
            <a:pPr lvl="0" algn="ctr"/>
            <a:r>
              <a:rPr lang="en-US" sz="918" dirty="0">
                <a:solidFill>
                  <a:srgbClr val="02A0DF"/>
                </a:solidFill>
              </a:rPr>
              <a:t>Trigger for new Account</a:t>
            </a:r>
          </a:p>
          <a:p>
            <a:pPr lvl="0" algn="ctr"/>
            <a:r>
              <a:rPr lang="en-US" sz="918" dirty="0">
                <a:solidFill>
                  <a:srgbClr val="02A0DF"/>
                </a:solidFill>
              </a:rPr>
              <a:t>or Opportunity Creation</a:t>
            </a:r>
          </a:p>
        </p:txBody>
      </p:sp>
      <p:sp>
        <p:nvSpPr>
          <p:cNvPr id="89" name="Rectangle 88"/>
          <p:cNvSpPr/>
          <p:nvPr/>
        </p:nvSpPr>
        <p:spPr>
          <a:xfrm>
            <a:off x="4823979" y="4989432"/>
            <a:ext cx="2873497" cy="382308"/>
          </a:xfrm>
          <a:prstGeom prst="rect">
            <a:avLst/>
          </a:prstGeom>
        </p:spPr>
        <p:txBody>
          <a:bodyPr wrap="square">
            <a:spAutoFit/>
          </a:bodyPr>
          <a:lstStyle/>
          <a:p>
            <a:pPr lvl="0" algn="ctr"/>
            <a:r>
              <a:rPr lang="en-US" sz="918" dirty="0">
                <a:solidFill>
                  <a:srgbClr val="02A0DF"/>
                </a:solidFill>
              </a:rPr>
              <a:t>Attach/Access Account and Opportunity Documents from </a:t>
            </a:r>
            <a:r>
              <a:rPr lang="en-US" sz="918" dirty="0" err="1">
                <a:solidFill>
                  <a:srgbClr val="02A0DF"/>
                </a:solidFill>
              </a:rPr>
              <a:t>SalefForce</a:t>
            </a:r>
            <a:r>
              <a:rPr lang="en-US" sz="918" dirty="0">
                <a:solidFill>
                  <a:srgbClr val="02A0DF"/>
                </a:solidFill>
              </a:rPr>
              <a:t> that reside in the ECM</a:t>
            </a:r>
          </a:p>
        </p:txBody>
      </p:sp>
    </p:spTree>
    <p:extLst>
      <p:ext uri="{BB962C8B-B14F-4D97-AF65-F5344CB8AC3E}">
        <p14:creationId xmlns:p14="http://schemas.microsoft.com/office/powerpoint/2010/main" val="21124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7" grpId="0" animBg="1"/>
      <p:bldP spid="30" grpId="0" animBg="1"/>
      <p:bldP spid="81" grpId="0"/>
      <p:bldP spid="84" grpId="0"/>
      <p:bldP spid="86" grpId="0"/>
      <p:bldP spid="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3354019" y="1011771"/>
            <a:ext cx="5434670" cy="51293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a:p>
        </p:txBody>
      </p:sp>
      <p:sp>
        <p:nvSpPr>
          <p:cNvPr id="5" name="Oval 4"/>
          <p:cNvSpPr/>
          <p:nvPr/>
        </p:nvSpPr>
        <p:spPr>
          <a:xfrm>
            <a:off x="5483822" y="2762847"/>
            <a:ext cx="1175064" cy="1175064"/>
          </a:xfrm>
          <a:prstGeom prst="ellipse">
            <a:avLst/>
          </a:prstGeom>
          <a:solidFill>
            <a:srgbClr val="0078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O365</a:t>
            </a:r>
          </a:p>
        </p:txBody>
      </p:sp>
      <p:sp>
        <p:nvSpPr>
          <p:cNvPr id="2" name="Title 1"/>
          <p:cNvSpPr>
            <a:spLocks noGrp="1"/>
          </p:cNvSpPr>
          <p:nvPr>
            <p:ph type="title"/>
          </p:nvPr>
        </p:nvSpPr>
        <p:spPr>
          <a:xfrm>
            <a:off x="0" y="5011"/>
            <a:ext cx="8393430" cy="807932"/>
          </a:xfrm>
        </p:spPr>
        <p:txBody>
          <a:bodyPr>
            <a:normAutofit fontScale="90000"/>
          </a:bodyPr>
          <a:lstStyle/>
          <a:p>
            <a:r>
              <a:rPr lang="en-CA" dirty="0">
                <a:solidFill>
                  <a:srgbClr val="56609E"/>
                </a:solidFill>
              </a:rPr>
              <a:t>Protection Outside ECM</a:t>
            </a:r>
          </a:p>
        </p:txBody>
      </p:sp>
      <p:sp>
        <p:nvSpPr>
          <p:cNvPr id="6" name="Oval 5"/>
          <p:cNvSpPr/>
          <p:nvPr/>
        </p:nvSpPr>
        <p:spPr>
          <a:xfrm>
            <a:off x="4007701" y="4452001"/>
            <a:ext cx="927431" cy="8812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24" dirty="0"/>
              <a:t>File Shares</a:t>
            </a:r>
          </a:p>
        </p:txBody>
      </p:sp>
      <p:sp>
        <p:nvSpPr>
          <p:cNvPr id="7" name="Oval 6"/>
          <p:cNvSpPr/>
          <p:nvPr/>
        </p:nvSpPr>
        <p:spPr>
          <a:xfrm>
            <a:off x="7202560" y="4452001"/>
            <a:ext cx="927431" cy="8812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24" dirty="0"/>
              <a:t>E-Mail</a:t>
            </a:r>
          </a:p>
        </p:txBody>
      </p:sp>
      <p:sp>
        <p:nvSpPr>
          <p:cNvPr id="8" name="Oval 7"/>
          <p:cNvSpPr/>
          <p:nvPr/>
        </p:nvSpPr>
        <p:spPr>
          <a:xfrm>
            <a:off x="5607639" y="4892650"/>
            <a:ext cx="927431" cy="8812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24" dirty="0"/>
              <a:t>Local Drives</a:t>
            </a:r>
          </a:p>
        </p:txBody>
      </p:sp>
      <p:cxnSp>
        <p:nvCxnSpPr>
          <p:cNvPr id="10" name="Straight Arrow Connector 9"/>
          <p:cNvCxnSpPr>
            <a:stCxn id="5" idx="3"/>
            <a:endCxn id="6" idx="7"/>
          </p:cNvCxnSpPr>
          <p:nvPr/>
        </p:nvCxnSpPr>
        <p:spPr>
          <a:xfrm flipH="1">
            <a:off x="4799312" y="3765828"/>
            <a:ext cx="856594" cy="815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57928" y="4031515"/>
            <a:ext cx="739362" cy="288137"/>
          </a:xfrm>
          <a:prstGeom prst="rect">
            <a:avLst/>
          </a:prstGeom>
          <a:noFill/>
        </p:spPr>
        <p:txBody>
          <a:bodyPr wrap="square" lIns="0" tIns="0" rIns="0" bIns="0" rtlCol="0">
            <a:spAutoFit/>
          </a:bodyPr>
          <a:lstStyle/>
          <a:p>
            <a:pPr algn="ctr"/>
            <a:r>
              <a:rPr lang="en-US" sz="918" dirty="0">
                <a:solidFill>
                  <a:srgbClr val="02A0DF"/>
                </a:solidFill>
              </a:rPr>
              <a:t>Download File to Edit</a:t>
            </a:r>
          </a:p>
        </p:txBody>
      </p:sp>
      <p:cxnSp>
        <p:nvCxnSpPr>
          <p:cNvPr id="14" name="Straight Arrow Connector 13"/>
          <p:cNvCxnSpPr>
            <a:stCxn id="5" idx="4"/>
            <a:endCxn id="8" idx="0"/>
          </p:cNvCxnSpPr>
          <p:nvPr/>
        </p:nvCxnSpPr>
        <p:spPr>
          <a:xfrm>
            <a:off x="6071354" y="3937911"/>
            <a:ext cx="0" cy="954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5"/>
            <a:endCxn id="7" idx="1"/>
          </p:cNvCxnSpPr>
          <p:nvPr/>
        </p:nvCxnSpPr>
        <p:spPr>
          <a:xfrm>
            <a:off x="6486802" y="3765828"/>
            <a:ext cx="851576" cy="815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08395" y="4263659"/>
            <a:ext cx="915880" cy="382308"/>
          </a:xfrm>
          <a:prstGeom prst="rect">
            <a:avLst/>
          </a:prstGeom>
        </p:spPr>
        <p:txBody>
          <a:bodyPr wrap="none">
            <a:spAutoFit/>
          </a:bodyPr>
          <a:lstStyle/>
          <a:p>
            <a:pPr algn="ctr"/>
            <a:r>
              <a:rPr lang="en-US" sz="918" dirty="0">
                <a:solidFill>
                  <a:srgbClr val="02A0DF"/>
                </a:solidFill>
              </a:rPr>
              <a:t>Download File</a:t>
            </a:r>
          </a:p>
          <a:p>
            <a:pPr algn="ctr"/>
            <a:r>
              <a:rPr lang="en-US" sz="918" dirty="0">
                <a:solidFill>
                  <a:srgbClr val="02A0DF"/>
                </a:solidFill>
              </a:rPr>
              <a:t>to Edit</a:t>
            </a:r>
          </a:p>
        </p:txBody>
      </p:sp>
      <p:sp>
        <p:nvSpPr>
          <p:cNvPr id="24" name="Rectangle 23"/>
          <p:cNvSpPr/>
          <p:nvPr/>
        </p:nvSpPr>
        <p:spPr>
          <a:xfrm>
            <a:off x="6493893" y="4020762"/>
            <a:ext cx="891356" cy="382308"/>
          </a:xfrm>
          <a:prstGeom prst="rect">
            <a:avLst/>
          </a:prstGeom>
        </p:spPr>
        <p:txBody>
          <a:bodyPr wrap="none">
            <a:spAutoFit/>
          </a:bodyPr>
          <a:lstStyle/>
          <a:p>
            <a:pPr algn="ctr"/>
            <a:r>
              <a:rPr lang="en-US" sz="918" dirty="0">
                <a:solidFill>
                  <a:srgbClr val="02A0DF"/>
                </a:solidFill>
              </a:rPr>
              <a:t>Distribute File</a:t>
            </a:r>
          </a:p>
          <a:p>
            <a:pPr algn="ctr"/>
            <a:r>
              <a:rPr lang="en-US" sz="918" dirty="0">
                <a:solidFill>
                  <a:srgbClr val="02A0DF"/>
                </a:solidFill>
              </a:rPr>
              <a:t>to Colleagues</a:t>
            </a:r>
          </a:p>
        </p:txBody>
      </p:sp>
      <p:sp>
        <p:nvSpPr>
          <p:cNvPr id="26" name="Rectangle 25"/>
          <p:cNvSpPr/>
          <p:nvPr/>
        </p:nvSpPr>
        <p:spPr>
          <a:xfrm>
            <a:off x="4572232" y="1525280"/>
            <a:ext cx="3173239" cy="382308"/>
          </a:xfrm>
          <a:prstGeom prst="rect">
            <a:avLst/>
          </a:prstGeom>
        </p:spPr>
        <p:txBody>
          <a:bodyPr wrap="none">
            <a:spAutoFit/>
          </a:bodyPr>
          <a:lstStyle/>
          <a:p>
            <a:pPr algn="ctr"/>
            <a:r>
              <a:rPr lang="en-US" sz="1836" dirty="0">
                <a:solidFill>
                  <a:srgbClr val="0096A9"/>
                </a:solidFill>
              </a:rPr>
              <a:t>Azure Information Protection</a:t>
            </a:r>
          </a:p>
        </p:txBody>
      </p:sp>
      <p:sp>
        <p:nvSpPr>
          <p:cNvPr id="27" name="Oval 26"/>
          <p:cNvSpPr/>
          <p:nvPr/>
        </p:nvSpPr>
        <p:spPr>
          <a:xfrm>
            <a:off x="1754550" y="1314433"/>
            <a:ext cx="1175064" cy="11750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36" dirty="0"/>
              <a:t>Active Dir</a:t>
            </a:r>
          </a:p>
        </p:txBody>
      </p:sp>
      <p:sp>
        <p:nvSpPr>
          <p:cNvPr id="28" name="Oval 27"/>
          <p:cNvSpPr/>
          <p:nvPr/>
        </p:nvSpPr>
        <p:spPr>
          <a:xfrm>
            <a:off x="9082455" y="1314433"/>
            <a:ext cx="1175064" cy="11750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36" dirty="0"/>
              <a:t>Audit Logs</a:t>
            </a:r>
          </a:p>
        </p:txBody>
      </p:sp>
      <p:cxnSp>
        <p:nvCxnSpPr>
          <p:cNvPr id="29" name="Straight Arrow Connector 28"/>
          <p:cNvCxnSpPr>
            <a:stCxn id="27" idx="5"/>
            <a:endCxn id="5" idx="2"/>
          </p:cNvCxnSpPr>
          <p:nvPr/>
        </p:nvCxnSpPr>
        <p:spPr>
          <a:xfrm>
            <a:off x="2757530" y="2317413"/>
            <a:ext cx="2726292" cy="1032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59223" y="2711510"/>
            <a:ext cx="739362" cy="480272"/>
          </a:xfrm>
          <a:prstGeom prst="rect">
            <a:avLst/>
          </a:prstGeom>
          <a:noFill/>
        </p:spPr>
        <p:txBody>
          <a:bodyPr wrap="square" lIns="0" tIns="0" rIns="0" bIns="0" rtlCol="0">
            <a:spAutoFit/>
          </a:bodyPr>
          <a:lstStyle/>
          <a:p>
            <a:pPr algn="ctr"/>
            <a:r>
              <a:rPr lang="en-US" sz="1020" dirty="0"/>
              <a:t>Group </a:t>
            </a:r>
            <a:r>
              <a:rPr lang="en-US" sz="1020" dirty="0" err="1"/>
              <a:t>MembershipPermissions</a:t>
            </a:r>
            <a:endParaRPr lang="en-US" sz="1020" dirty="0"/>
          </a:p>
        </p:txBody>
      </p:sp>
      <p:cxnSp>
        <p:nvCxnSpPr>
          <p:cNvPr id="37" name="Straight Arrow Connector 36"/>
          <p:cNvCxnSpPr>
            <a:stCxn id="27" idx="4"/>
            <a:endCxn id="25" idx="2"/>
          </p:cNvCxnSpPr>
          <p:nvPr/>
        </p:nvCxnSpPr>
        <p:spPr>
          <a:xfrm>
            <a:off x="2342082" y="2489497"/>
            <a:ext cx="1011937" cy="1086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939077" y="2707440"/>
            <a:ext cx="739362" cy="480272"/>
          </a:xfrm>
          <a:prstGeom prst="rect">
            <a:avLst/>
          </a:prstGeom>
          <a:noFill/>
        </p:spPr>
        <p:txBody>
          <a:bodyPr wrap="square" lIns="0" tIns="0" rIns="0" bIns="0" rtlCol="0">
            <a:spAutoFit/>
          </a:bodyPr>
          <a:lstStyle/>
          <a:p>
            <a:pPr algn="ctr"/>
            <a:r>
              <a:rPr lang="en-US" sz="1020" dirty="0"/>
              <a:t>Group </a:t>
            </a:r>
            <a:r>
              <a:rPr lang="en-US" sz="1020" dirty="0" err="1"/>
              <a:t>MembershipPermissions</a:t>
            </a:r>
            <a:endParaRPr lang="en-US" sz="1020" dirty="0"/>
          </a:p>
        </p:txBody>
      </p:sp>
      <p:cxnSp>
        <p:nvCxnSpPr>
          <p:cNvPr id="47" name="Straight Arrow Connector 46"/>
          <p:cNvCxnSpPr>
            <a:stCxn id="5" idx="6"/>
            <a:endCxn id="28" idx="3"/>
          </p:cNvCxnSpPr>
          <p:nvPr/>
        </p:nvCxnSpPr>
        <p:spPr>
          <a:xfrm flipV="1">
            <a:off x="6658887" y="2317413"/>
            <a:ext cx="2595653" cy="1032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5" idx="6"/>
            <a:endCxn id="28" idx="4"/>
          </p:cNvCxnSpPr>
          <p:nvPr/>
        </p:nvCxnSpPr>
        <p:spPr>
          <a:xfrm flipV="1">
            <a:off x="8788689" y="2489497"/>
            <a:ext cx="881298" cy="1086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347276" y="2746794"/>
            <a:ext cx="739362" cy="480272"/>
          </a:xfrm>
          <a:prstGeom prst="rect">
            <a:avLst/>
          </a:prstGeom>
          <a:noFill/>
        </p:spPr>
        <p:txBody>
          <a:bodyPr wrap="square" lIns="0" tIns="0" rIns="0" bIns="0" rtlCol="0">
            <a:spAutoFit/>
          </a:bodyPr>
          <a:lstStyle/>
          <a:p>
            <a:pPr algn="ctr"/>
            <a:r>
              <a:rPr lang="en-US" sz="1020" dirty="0"/>
              <a:t>ECM Folder</a:t>
            </a:r>
          </a:p>
          <a:p>
            <a:pPr algn="ctr"/>
            <a:r>
              <a:rPr lang="en-US" sz="1020" dirty="0"/>
              <a:t>Permissions</a:t>
            </a:r>
          </a:p>
          <a:p>
            <a:pPr algn="ctr"/>
            <a:r>
              <a:rPr lang="en-US" sz="1020" dirty="0"/>
              <a:t>Assignments</a:t>
            </a:r>
          </a:p>
        </p:txBody>
      </p:sp>
      <p:cxnSp>
        <p:nvCxnSpPr>
          <p:cNvPr id="60" name="Straight Arrow Connector 59"/>
          <p:cNvCxnSpPr>
            <a:stCxn id="27" idx="6"/>
            <a:endCxn id="28" idx="2"/>
          </p:cNvCxnSpPr>
          <p:nvPr/>
        </p:nvCxnSpPr>
        <p:spPr>
          <a:xfrm>
            <a:off x="2929615" y="1901965"/>
            <a:ext cx="61528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953643" y="2722980"/>
            <a:ext cx="789786" cy="480272"/>
          </a:xfrm>
          <a:prstGeom prst="rect">
            <a:avLst/>
          </a:prstGeom>
          <a:noFill/>
        </p:spPr>
        <p:txBody>
          <a:bodyPr wrap="square" lIns="0" tIns="0" rIns="0" bIns="0" rtlCol="0">
            <a:spAutoFit/>
          </a:bodyPr>
          <a:lstStyle/>
          <a:p>
            <a:pPr algn="ctr"/>
            <a:r>
              <a:rPr lang="en-US" sz="1020" dirty="0"/>
              <a:t>Azure Rights</a:t>
            </a:r>
          </a:p>
          <a:p>
            <a:pPr algn="ctr"/>
            <a:r>
              <a:rPr lang="en-US" sz="1020" dirty="0"/>
              <a:t>Management</a:t>
            </a:r>
          </a:p>
          <a:p>
            <a:pPr algn="ctr"/>
            <a:r>
              <a:rPr lang="en-US" sz="1020" dirty="0"/>
              <a:t>Assignments</a:t>
            </a:r>
          </a:p>
        </p:txBody>
      </p:sp>
      <p:sp>
        <p:nvSpPr>
          <p:cNvPr id="66" name="TextBox 65"/>
          <p:cNvSpPr txBox="1"/>
          <p:nvPr/>
        </p:nvSpPr>
        <p:spPr>
          <a:xfrm>
            <a:off x="8210554" y="1588339"/>
            <a:ext cx="739362" cy="640363"/>
          </a:xfrm>
          <a:prstGeom prst="rect">
            <a:avLst/>
          </a:prstGeom>
          <a:noFill/>
        </p:spPr>
        <p:txBody>
          <a:bodyPr wrap="square" lIns="0" tIns="0" rIns="0" bIns="0" rtlCol="0">
            <a:spAutoFit/>
          </a:bodyPr>
          <a:lstStyle/>
          <a:p>
            <a:pPr algn="ctr"/>
            <a:r>
              <a:rPr lang="en-US" sz="1020" dirty="0"/>
              <a:t>Active Dir</a:t>
            </a:r>
          </a:p>
          <a:p>
            <a:pPr algn="ctr"/>
            <a:r>
              <a:rPr lang="en-US" sz="1020" dirty="0"/>
              <a:t>Group Membership</a:t>
            </a:r>
          </a:p>
          <a:p>
            <a:pPr algn="ctr"/>
            <a:r>
              <a:rPr lang="en-US" sz="1020" dirty="0"/>
              <a:t>Assignments</a:t>
            </a:r>
          </a:p>
        </p:txBody>
      </p:sp>
    </p:spTree>
    <p:extLst>
      <p:ext uri="{BB962C8B-B14F-4D97-AF65-F5344CB8AC3E}">
        <p14:creationId xmlns:p14="http://schemas.microsoft.com/office/powerpoint/2010/main" val="249053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animEffect transition="in" filter="fade">
                                      <p:cBhvr>
                                        <p:cTn id="39" dur="500"/>
                                        <p:tgtEl>
                                          <p:spTgt spid="57"/>
                                        </p:tgtEl>
                                      </p:cBhvr>
                                    </p:animEffect>
                                  </p:childTnLst>
                                </p:cTn>
                              </p:par>
                              <p:par>
                                <p:cTn id="40" presetID="53" presetClass="entr" presetSubtype="16" fill="hold" nodeType="with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par>
                                <p:cTn id="69" presetID="53" presetClass="entr" presetSubtype="16"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par>
                                <p:cTn id="86" presetID="53" presetClass="entr" presetSubtype="16"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fltVal val="0"/>
                                          </p:val>
                                        </p:tav>
                                        <p:tav tm="100000">
                                          <p:val>
                                            <p:strVal val="#ppt_w"/>
                                          </p:val>
                                        </p:tav>
                                      </p:tavLst>
                                    </p:anim>
                                    <p:anim calcmode="lin" valueType="num">
                                      <p:cBhvr>
                                        <p:cTn id="94" dur="500" fill="hold"/>
                                        <p:tgtEl>
                                          <p:spTgt spid="24"/>
                                        </p:tgtEl>
                                        <p:attrNameLst>
                                          <p:attrName>ppt_h</p:attrName>
                                        </p:attrNameLst>
                                      </p:cBhvr>
                                      <p:tavLst>
                                        <p:tav tm="0">
                                          <p:val>
                                            <p:fltVal val="0"/>
                                          </p:val>
                                        </p:tav>
                                        <p:tav tm="100000">
                                          <p:val>
                                            <p:strVal val="#ppt_h"/>
                                          </p:val>
                                        </p:tav>
                                      </p:tavLst>
                                    </p:anim>
                                    <p:animEffect transition="in" filter="fade">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p:cTn id="100" dur="500" fill="hold"/>
                                        <p:tgtEl>
                                          <p:spTgt spid="25"/>
                                        </p:tgtEl>
                                        <p:attrNameLst>
                                          <p:attrName>ppt_w</p:attrName>
                                        </p:attrNameLst>
                                      </p:cBhvr>
                                      <p:tavLst>
                                        <p:tav tm="0">
                                          <p:val>
                                            <p:fltVal val="0"/>
                                          </p:val>
                                        </p:tav>
                                        <p:tav tm="100000">
                                          <p:val>
                                            <p:strVal val="#ppt_w"/>
                                          </p:val>
                                        </p:tav>
                                      </p:tavLst>
                                    </p:anim>
                                    <p:anim calcmode="lin" valueType="num">
                                      <p:cBhvr>
                                        <p:cTn id="101" dur="500" fill="hold"/>
                                        <p:tgtEl>
                                          <p:spTgt spid="25"/>
                                        </p:tgtEl>
                                        <p:attrNameLst>
                                          <p:attrName>ppt_h</p:attrName>
                                        </p:attrNameLst>
                                      </p:cBhvr>
                                      <p:tavLst>
                                        <p:tav tm="0">
                                          <p:val>
                                            <p:fltVal val="0"/>
                                          </p:val>
                                        </p:tav>
                                        <p:tav tm="100000">
                                          <p:val>
                                            <p:strVal val="#ppt_h"/>
                                          </p:val>
                                        </p:tav>
                                      </p:tavLst>
                                    </p:anim>
                                    <p:animEffect transition="in" filter="fade">
                                      <p:cBhvr>
                                        <p:cTn id="102" dur="500"/>
                                        <p:tgtEl>
                                          <p:spTgt spid="2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anim calcmode="lin" valueType="num">
                                      <p:cBhvr>
                                        <p:cTn id="105" dur="500" fill="hold"/>
                                        <p:tgtEl>
                                          <p:spTgt spid="66"/>
                                        </p:tgtEl>
                                        <p:attrNameLst>
                                          <p:attrName>ppt_w</p:attrName>
                                        </p:attrNameLst>
                                      </p:cBhvr>
                                      <p:tavLst>
                                        <p:tav tm="0">
                                          <p:val>
                                            <p:fltVal val="0"/>
                                          </p:val>
                                        </p:tav>
                                        <p:tav tm="100000">
                                          <p:val>
                                            <p:strVal val="#ppt_w"/>
                                          </p:val>
                                        </p:tav>
                                      </p:tavLst>
                                    </p:anim>
                                    <p:anim calcmode="lin" valueType="num">
                                      <p:cBhvr>
                                        <p:cTn id="106" dur="500" fill="hold"/>
                                        <p:tgtEl>
                                          <p:spTgt spid="66"/>
                                        </p:tgtEl>
                                        <p:attrNameLst>
                                          <p:attrName>ppt_h</p:attrName>
                                        </p:attrNameLst>
                                      </p:cBhvr>
                                      <p:tavLst>
                                        <p:tav tm="0">
                                          <p:val>
                                            <p:fltVal val="0"/>
                                          </p:val>
                                        </p:tav>
                                        <p:tav tm="100000">
                                          <p:val>
                                            <p:strVal val="#ppt_h"/>
                                          </p:val>
                                        </p:tav>
                                      </p:tavLst>
                                    </p:anim>
                                    <p:animEffect transition="in" filter="fade">
                                      <p:cBhvr>
                                        <p:cTn id="107" dur="500"/>
                                        <p:tgtEl>
                                          <p:spTgt spid="66"/>
                                        </p:tgtEl>
                                      </p:cBhvr>
                                    </p:animEffect>
                                  </p:childTnLst>
                                </p:cTn>
                              </p:par>
                              <p:par>
                                <p:cTn id="108" presetID="53" presetClass="entr" presetSubtype="16"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500" fill="hold"/>
                                        <p:tgtEl>
                                          <p:spTgt spid="37"/>
                                        </p:tgtEl>
                                        <p:attrNameLst>
                                          <p:attrName>ppt_w</p:attrName>
                                        </p:attrNameLst>
                                      </p:cBhvr>
                                      <p:tavLst>
                                        <p:tav tm="0">
                                          <p:val>
                                            <p:fltVal val="0"/>
                                          </p:val>
                                        </p:tav>
                                        <p:tav tm="100000">
                                          <p:val>
                                            <p:strVal val="#ppt_w"/>
                                          </p:val>
                                        </p:tav>
                                      </p:tavLst>
                                    </p:anim>
                                    <p:anim calcmode="lin" valueType="num">
                                      <p:cBhvr>
                                        <p:cTn id="111" dur="500" fill="hold"/>
                                        <p:tgtEl>
                                          <p:spTgt spid="37"/>
                                        </p:tgtEl>
                                        <p:attrNameLst>
                                          <p:attrName>ppt_h</p:attrName>
                                        </p:attrNameLst>
                                      </p:cBhvr>
                                      <p:tavLst>
                                        <p:tav tm="0">
                                          <p:val>
                                            <p:fltVal val="0"/>
                                          </p:val>
                                        </p:tav>
                                        <p:tav tm="100000">
                                          <p:val>
                                            <p:strVal val="#ppt_h"/>
                                          </p:val>
                                        </p:tav>
                                      </p:tavLst>
                                    </p:anim>
                                    <p:animEffect transition="in" filter="fade">
                                      <p:cBhvr>
                                        <p:cTn id="112" dur="500"/>
                                        <p:tgtEl>
                                          <p:spTgt spid="37"/>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par>
                                <p:cTn id="118" presetID="53" presetClass="entr" presetSubtype="16" fill="hold" nodeType="withEffect">
                                  <p:stCondLst>
                                    <p:cond delay="0"/>
                                  </p:stCondLst>
                                  <p:childTnLst>
                                    <p:set>
                                      <p:cBhvr>
                                        <p:cTn id="119" dur="1" fill="hold">
                                          <p:stCondLst>
                                            <p:cond delay="0"/>
                                          </p:stCondLst>
                                        </p:cTn>
                                        <p:tgtEl>
                                          <p:spTgt spid="50"/>
                                        </p:tgtEl>
                                        <p:attrNameLst>
                                          <p:attrName>style.visibility</p:attrName>
                                        </p:attrNameLst>
                                      </p:cBhvr>
                                      <p:to>
                                        <p:strVal val="visible"/>
                                      </p:to>
                                    </p:set>
                                    <p:anim calcmode="lin" valueType="num">
                                      <p:cBhvr>
                                        <p:cTn id="120" dur="500" fill="hold"/>
                                        <p:tgtEl>
                                          <p:spTgt spid="50"/>
                                        </p:tgtEl>
                                        <p:attrNameLst>
                                          <p:attrName>ppt_w</p:attrName>
                                        </p:attrNameLst>
                                      </p:cBhvr>
                                      <p:tavLst>
                                        <p:tav tm="0">
                                          <p:val>
                                            <p:fltVal val="0"/>
                                          </p:val>
                                        </p:tav>
                                        <p:tav tm="100000">
                                          <p:val>
                                            <p:strVal val="#ppt_w"/>
                                          </p:val>
                                        </p:tav>
                                      </p:tavLst>
                                    </p:anim>
                                    <p:anim calcmode="lin" valueType="num">
                                      <p:cBhvr>
                                        <p:cTn id="121" dur="500" fill="hold"/>
                                        <p:tgtEl>
                                          <p:spTgt spid="50"/>
                                        </p:tgtEl>
                                        <p:attrNameLst>
                                          <p:attrName>ppt_h</p:attrName>
                                        </p:attrNameLst>
                                      </p:cBhvr>
                                      <p:tavLst>
                                        <p:tav tm="0">
                                          <p:val>
                                            <p:fltVal val="0"/>
                                          </p:val>
                                        </p:tav>
                                        <p:tav tm="100000">
                                          <p:val>
                                            <p:strVal val="#ppt_h"/>
                                          </p:val>
                                        </p:tav>
                                      </p:tavLst>
                                    </p:anim>
                                    <p:animEffect transition="in" filter="fade">
                                      <p:cBhvr>
                                        <p:cTn id="122" dur="500"/>
                                        <p:tgtEl>
                                          <p:spTgt spid="50"/>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 calcmode="lin" valueType="num">
                                      <p:cBhvr>
                                        <p:cTn id="125" dur="500" fill="hold"/>
                                        <p:tgtEl>
                                          <p:spTgt spid="65"/>
                                        </p:tgtEl>
                                        <p:attrNameLst>
                                          <p:attrName>ppt_w</p:attrName>
                                        </p:attrNameLst>
                                      </p:cBhvr>
                                      <p:tavLst>
                                        <p:tav tm="0">
                                          <p:val>
                                            <p:fltVal val="0"/>
                                          </p:val>
                                        </p:tav>
                                        <p:tav tm="100000">
                                          <p:val>
                                            <p:strVal val="#ppt_w"/>
                                          </p:val>
                                        </p:tav>
                                      </p:tavLst>
                                    </p:anim>
                                    <p:anim calcmode="lin" valueType="num">
                                      <p:cBhvr>
                                        <p:cTn id="126" dur="500" fill="hold"/>
                                        <p:tgtEl>
                                          <p:spTgt spid="65"/>
                                        </p:tgtEl>
                                        <p:attrNameLst>
                                          <p:attrName>ppt_h</p:attrName>
                                        </p:attrNameLst>
                                      </p:cBhvr>
                                      <p:tavLst>
                                        <p:tav tm="0">
                                          <p:val>
                                            <p:fltVal val="0"/>
                                          </p:val>
                                        </p:tav>
                                        <p:tav tm="100000">
                                          <p:val>
                                            <p:strVal val="#ppt_h"/>
                                          </p:val>
                                        </p:tav>
                                      </p:tavLst>
                                    </p:anim>
                                    <p:animEffect transition="in" filter="fade">
                                      <p:cBhvr>
                                        <p:cTn id="1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6" grpId="0" animBg="1"/>
      <p:bldP spid="7" grpId="0" animBg="1"/>
      <p:bldP spid="8" grpId="0" animBg="1"/>
      <p:bldP spid="12" grpId="0"/>
      <p:bldP spid="23" grpId="0"/>
      <p:bldP spid="24" grpId="0"/>
      <p:bldP spid="27" grpId="0" animBg="1"/>
      <p:bldP spid="28" grpId="0" animBg="1"/>
      <p:bldP spid="34" grpId="0"/>
      <p:bldP spid="42" grpId="0"/>
      <p:bldP spid="57" grpId="0"/>
      <p:bldP spid="65" grpId="0"/>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Provisioning Engine - Basics </a:t>
            </a:r>
          </a:p>
        </p:txBody>
      </p:sp>
      <p:pic>
        <p:nvPicPr>
          <p:cNvPr id="6" name="Picture 2"/>
          <p:cNvPicPr>
            <a:picLocks noChangeAspect="1"/>
          </p:cNvPicPr>
          <p:nvPr/>
        </p:nvPicPr>
        <p:blipFill>
          <a:blip r:embed="rId2"/>
          <a:stretch>
            <a:fillRect/>
          </a:stretch>
        </p:blipFill>
        <p:spPr>
          <a:xfrm>
            <a:off x="6087005" y="2416028"/>
            <a:ext cx="4026728" cy="2181145"/>
          </a:xfrm>
          <a:prstGeom prst="rect">
            <a:avLst/>
          </a:prstGeom>
        </p:spPr>
      </p:pic>
      <p:pic>
        <p:nvPicPr>
          <p:cNvPr id="7" name="Picture 3"/>
          <p:cNvPicPr>
            <a:picLocks noChangeAspect="1"/>
          </p:cNvPicPr>
          <p:nvPr/>
        </p:nvPicPr>
        <p:blipFill>
          <a:blip r:embed="rId3"/>
          <a:stretch>
            <a:fillRect/>
          </a:stretch>
        </p:blipFill>
        <p:spPr>
          <a:xfrm>
            <a:off x="2323087" y="3803700"/>
            <a:ext cx="2703564" cy="1464431"/>
          </a:xfrm>
          <a:prstGeom prst="rect">
            <a:avLst/>
          </a:prstGeom>
        </p:spPr>
      </p:pic>
      <p:pic>
        <p:nvPicPr>
          <p:cNvPr id="8" name="Picture 4"/>
          <p:cNvPicPr>
            <a:picLocks noChangeAspect="1"/>
          </p:cNvPicPr>
          <p:nvPr/>
        </p:nvPicPr>
        <p:blipFill>
          <a:blip r:embed="rId4"/>
          <a:stretch>
            <a:fillRect/>
          </a:stretch>
        </p:blipFill>
        <p:spPr>
          <a:xfrm>
            <a:off x="2323087" y="1669069"/>
            <a:ext cx="2703564" cy="1464430"/>
          </a:xfrm>
          <a:prstGeom prst="rect">
            <a:avLst/>
          </a:prstGeom>
        </p:spPr>
      </p:pic>
      <p:sp>
        <p:nvSpPr>
          <p:cNvPr id="9" name="TextBox 5"/>
          <p:cNvSpPr txBox="1"/>
          <p:nvPr/>
        </p:nvSpPr>
        <p:spPr>
          <a:xfrm>
            <a:off x="3741920" y="2856540"/>
            <a:ext cx="1308293" cy="276999"/>
          </a:xfrm>
          <a:prstGeom prst="rect">
            <a:avLst/>
          </a:prstGeom>
          <a:solidFill>
            <a:schemeClr val="bg1">
              <a:alpha val="75000"/>
            </a:schemeClr>
          </a:solidFill>
        </p:spPr>
        <p:txBody>
          <a:bodyPr wrap="square" lIns="0" tIns="0" rIns="0" bIns="0" rtlCol="0">
            <a:spAutoFit/>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2" normalizeH="0" baseline="0" noProof="0" dirty="0">
                <a:ln>
                  <a:noFill/>
                </a:ln>
                <a:solidFill>
                  <a:srgbClr val="D83B01"/>
                </a:solidFill>
                <a:effectLst/>
                <a:uLnTx/>
                <a:uFillTx/>
                <a:latin typeface="Segoe UI Semilight"/>
                <a:ea typeface="+mn-ea"/>
                <a:cs typeface="+mn-cs"/>
              </a:rPr>
              <a:t>Template site</a:t>
            </a:r>
            <a:endParaRPr kumimoji="0" lang="fi-FI" sz="1800" b="0" i="0" u="none" strike="noStrike" kern="1200" cap="none" spc="-52" normalizeH="0" baseline="0" noProof="0" dirty="0">
              <a:ln>
                <a:noFill/>
              </a:ln>
              <a:solidFill>
                <a:srgbClr val="D83B01"/>
              </a:solidFill>
              <a:effectLst/>
              <a:uLnTx/>
              <a:uFillTx/>
              <a:latin typeface="Segoe UI Semilight"/>
              <a:ea typeface="+mn-ea"/>
              <a:cs typeface="+mn-cs"/>
            </a:endParaRPr>
          </a:p>
        </p:txBody>
      </p:sp>
      <p:sp>
        <p:nvSpPr>
          <p:cNvPr id="10" name="TextBox 6"/>
          <p:cNvSpPr txBox="1"/>
          <p:nvPr/>
        </p:nvSpPr>
        <p:spPr>
          <a:xfrm>
            <a:off x="3594876" y="4991172"/>
            <a:ext cx="1507849" cy="276999"/>
          </a:xfrm>
          <a:prstGeom prst="rect">
            <a:avLst/>
          </a:prstGeom>
          <a:solidFill>
            <a:schemeClr val="bg1">
              <a:alpha val="75000"/>
            </a:schemeClr>
          </a:solidFill>
        </p:spPr>
        <p:txBody>
          <a:bodyPr wrap="none" lIns="0" tIns="0" rIns="0" bIns="0" rtlCol="0">
            <a:spAutoFit/>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2" normalizeH="0" baseline="0" noProof="0" dirty="0">
                <a:ln>
                  <a:noFill/>
                </a:ln>
                <a:solidFill>
                  <a:srgbClr val="D83B01"/>
                </a:solidFill>
                <a:effectLst/>
                <a:uLnTx/>
                <a:uFillTx/>
                <a:latin typeface="Segoe UI Semilight"/>
                <a:ea typeface="+mn-ea"/>
                <a:cs typeface="+mn-cs"/>
              </a:rPr>
              <a:t>Empty OOB site</a:t>
            </a:r>
            <a:endParaRPr kumimoji="0" lang="fi-FI" sz="1800" b="0" i="0" u="none" strike="noStrike" kern="1200" cap="none" spc="-52" normalizeH="0" baseline="0" noProof="0" dirty="0">
              <a:ln>
                <a:noFill/>
              </a:ln>
              <a:solidFill>
                <a:srgbClr val="D83B01"/>
              </a:solidFill>
              <a:effectLst/>
              <a:uLnTx/>
              <a:uFillTx/>
              <a:latin typeface="Segoe UI Semilight"/>
              <a:ea typeface="+mn-ea"/>
              <a:cs typeface="+mn-cs"/>
            </a:endParaRPr>
          </a:p>
        </p:txBody>
      </p:sp>
      <p:cxnSp>
        <p:nvCxnSpPr>
          <p:cNvPr id="11" name="Straight Connector 9"/>
          <p:cNvCxnSpPr/>
          <p:nvPr/>
        </p:nvCxnSpPr>
        <p:spPr>
          <a:xfrm>
            <a:off x="3663699" y="3233142"/>
            <a:ext cx="0" cy="430468"/>
          </a:xfrm>
          <a:prstGeom prst="line">
            <a:avLst/>
          </a:prstGeom>
          <a:ln w="76200">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3"/>
          <p:cNvCxnSpPr/>
          <p:nvPr/>
        </p:nvCxnSpPr>
        <p:spPr>
          <a:xfrm>
            <a:off x="5389519" y="3426041"/>
            <a:ext cx="430468" cy="0"/>
          </a:xfrm>
          <a:prstGeom prst="line">
            <a:avLst/>
          </a:prstGeom>
          <a:ln w="76200">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4"/>
          <p:cNvCxnSpPr/>
          <p:nvPr/>
        </p:nvCxnSpPr>
        <p:spPr>
          <a:xfrm rot="16200000">
            <a:off x="5604753" y="3363584"/>
            <a:ext cx="0" cy="430468"/>
          </a:xfrm>
          <a:prstGeom prst="line">
            <a:avLst/>
          </a:prstGeom>
          <a:ln w="76200">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7"/>
          <p:cNvSpPr txBox="1"/>
          <p:nvPr/>
        </p:nvSpPr>
        <p:spPr>
          <a:xfrm>
            <a:off x="6583993" y="4320213"/>
            <a:ext cx="3557032" cy="276999"/>
          </a:xfrm>
          <a:prstGeom prst="rect">
            <a:avLst/>
          </a:prstGeom>
          <a:solidFill>
            <a:schemeClr val="bg1">
              <a:alpha val="75000"/>
            </a:schemeClr>
          </a:solidFill>
        </p:spPr>
        <p:txBody>
          <a:bodyPr wrap="square" lIns="0" tIns="0" rIns="0" bIns="0" rtlCol="0">
            <a:spAutoFit/>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2" normalizeH="0" baseline="0" noProof="0" dirty="0">
                <a:ln>
                  <a:noFill/>
                </a:ln>
                <a:solidFill>
                  <a:srgbClr val="D83B01"/>
                </a:solidFill>
                <a:effectLst/>
                <a:uLnTx/>
                <a:uFillTx/>
                <a:latin typeface="Segoe UI Semilight"/>
                <a:ea typeface="+mn-ea"/>
                <a:cs typeface="+mn-cs"/>
              </a:rPr>
              <a:t>OOB site with needed configuration </a:t>
            </a:r>
            <a:endParaRPr kumimoji="0" lang="fi-FI" sz="1800" b="0" i="0" u="none" strike="noStrike" kern="1200" cap="none" spc="-52" normalizeH="0" baseline="0" noProof="0" dirty="0">
              <a:ln>
                <a:noFill/>
              </a:ln>
              <a:solidFill>
                <a:srgbClr val="D83B01"/>
              </a:solidFill>
              <a:effectLst/>
              <a:uLnTx/>
              <a:uFillTx/>
              <a:latin typeface="Segoe UI Semilight"/>
              <a:ea typeface="+mn-ea"/>
              <a:cs typeface="+mn-cs"/>
            </a:endParaRPr>
          </a:p>
        </p:txBody>
      </p:sp>
    </p:spTree>
    <p:extLst>
      <p:ext uri="{BB962C8B-B14F-4D97-AF65-F5344CB8AC3E}">
        <p14:creationId xmlns:p14="http://schemas.microsoft.com/office/powerpoint/2010/main" val="3700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 xmlns:a16="http://schemas.microsoft.com/office/drawing/2014/main" id="{D08A7FD3-1730-49FE-B4EC-EBC39AD96ED3}"/>
              </a:ext>
            </a:extLst>
          </p:cNvPr>
          <p:cNvSpPr txBox="1">
            <a:spLocks/>
          </p:cNvSpPr>
          <p:nvPr/>
        </p:nvSpPr>
        <p:spPr>
          <a:xfrm>
            <a:off x="1112837" y="2963862"/>
            <a:ext cx="10210800" cy="1066800"/>
          </a:xfrm>
          <a:prstGeom prst="rect">
            <a:avLst/>
          </a:prstGeom>
        </p:spPr>
        <p:txBody>
          <a:bodyPr vert="horz" lIns="93260" tIns="46630" rIns="93260" bIns="4663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The “evolution” of application platforms</a:t>
            </a:r>
          </a:p>
        </p:txBody>
      </p:sp>
    </p:spTree>
    <p:extLst>
      <p:ext uri="{BB962C8B-B14F-4D97-AF65-F5344CB8AC3E}">
        <p14:creationId xmlns:p14="http://schemas.microsoft.com/office/powerpoint/2010/main" val="56430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Architecture &amp; </a:t>
            </a:r>
            <a:r>
              <a:rPr lang="de-DE" dirty="0" err="1"/>
              <a:t>Logic</a:t>
            </a:r>
            <a:r>
              <a:rPr lang="de-DE" dirty="0"/>
              <a:t> Flow – in </a:t>
            </a:r>
            <a:r>
              <a:rPr lang="de-DE" dirty="0" err="1"/>
              <a:t>the</a:t>
            </a:r>
            <a:r>
              <a:rPr lang="de-DE" dirty="0"/>
              <a:t> Cloud</a:t>
            </a:r>
          </a:p>
        </p:txBody>
      </p:sp>
      <p:sp>
        <p:nvSpPr>
          <p:cNvPr id="2" name="Textplatzhalter 1"/>
          <p:cNvSpPr>
            <a:spLocks noGrp="1"/>
          </p:cNvSpPr>
          <p:nvPr>
            <p:ph type="body" sz="quarter" idx="4294967295"/>
          </p:nvPr>
        </p:nvSpPr>
        <p:spPr>
          <a:xfrm>
            <a:off x="0" y="1212850"/>
            <a:ext cx="11887200" cy="461963"/>
          </a:xfrm>
        </p:spPr>
        <p:txBody>
          <a:bodyPr/>
          <a:lstStyle/>
          <a:p>
            <a:pPr marL="0" indent="0">
              <a:buNone/>
            </a:pPr>
            <a:r>
              <a:rPr lang="de-DE" sz="2000" dirty="0"/>
              <a:t>https://github.com/OfficeDev/PnP-Partner-Pack </a:t>
            </a:r>
          </a:p>
        </p:txBody>
      </p:sp>
      <p:pic>
        <p:nvPicPr>
          <p:cNvPr id="4" name="Grafik 3"/>
          <p:cNvPicPr>
            <a:picLocks noChangeAspect="1"/>
          </p:cNvPicPr>
          <p:nvPr/>
        </p:nvPicPr>
        <p:blipFill>
          <a:blip r:embed="rId3"/>
          <a:stretch>
            <a:fillRect/>
          </a:stretch>
        </p:blipFill>
        <p:spPr>
          <a:xfrm>
            <a:off x="2406490" y="1910254"/>
            <a:ext cx="1786650" cy="1526134"/>
          </a:xfrm>
          <a:prstGeom prst="rect">
            <a:avLst/>
          </a:prstGeom>
        </p:spPr>
      </p:pic>
      <p:pic>
        <p:nvPicPr>
          <p:cNvPr id="5" name="Grafik 4"/>
          <p:cNvPicPr>
            <a:picLocks noChangeAspect="1"/>
          </p:cNvPicPr>
          <p:nvPr/>
        </p:nvPicPr>
        <p:blipFill>
          <a:blip r:embed="rId4"/>
          <a:stretch>
            <a:fillRect/>
          </a:stretch>
        </p:blipFill>
        <p:spPr>
          <a:xfrm>
            <a:off x="7200325" y="2075154"/>
            <a:ext cx="1922100" cy="1196334"/>
          </a:xfrm>
          <a:prstGeom prst="rect">
            <a:avLst/>
          </a:prstGeom>
        </p:spPr>
      </p:pic>
      <p:pic>
        <p:nvPicPr>
          <p:cNvPr id="7" name="Grafik 6"/>
          <p:cNvPicPr>
            <a:picLocks noChangeAspect="1"/>
          </p:cNvPicPr>
          <p:nvPr/>
        </p:nvPicPr>
        <p:blipFill>
          <a:blip r:embed="rId5"/>
          <a:stretch>
            <a:fillRect/>
          </a:stretch>
        </p:blipFill>
        <p:spPr>
          <a:xfrm>
            <a:off x="6817810" y="3376796"/>
            <a:ext cx="1793145" cy="1043468"/>
          </a:xfrm>
          <a:prstGeom prst="rect">
            <a:avLst/>
          </a:prstGeom>
        </p:spPr>
      </p:pic>
      <p:pic>
        <p:nvPicPr>
          <p:cNvPr id="8" name="Grafik 7"/>
          <p:cNvPicPr>
            <a:picLocks noChangeAspect="1"/>
          </p:cNvPicPr>
          <p:nvPr/>
        </p:nvPicPr>
        <p:blipFill>
          <a:blip r:embed="rId6"/>
          <a:stretch>
            <a:fillRect/>
          </a:stretch>
        </p:blipFill>
        <p:spPr>
          <a:xfrm>
            <a:off x="5271330" y="4041698"/>
            <a:ext cx="832050" cy="737200"/>
          </a:xfrm>
          <a:prstGeom prst="rect">
            <a:avLst/>
          </a:prstGeom>
        </p:spPr>
      </p:pic>
      <p:cxnSp>
        <p:nvCxnSpPr>
          <p:cNvPr id="9" name="Gewinkelte Verbindung 18"/>
          <p:cNvCxnSpPr/>
          <p:nvPr/>
        </p:nvCxnSpPr>
        <p:spPr>
          <a:xfrm rot="10800000" flipV="1">
            <a:off x="5829656" y="4151601"/>
            <a:ext cx="988155" cy="430530"/>
          </a:xfrm>
          <a:prstGeom prst="bent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7"/>
          <a:stretch>
            <a:fillRect/>
          </a:stretch>
        </p:blipFill>
        <p:spPr>
          <a:xfrm>
            <a:off x="8439220" y="4278844"/>
            <a:ext cx="844950" cy="788933"/>
          </a:xfrm>
          <a:prstGeom prst="rect">
            <a:avLst/>
          </a:prstGeom>
        </p:spPr>
      </p:pic>
      <p:pic>
        <p:nvPicPr>
          <p:cNvPr id="11" name="Grafik 10"/>
          <p:cNvPicPr>
            <a:picLocks noChangeAspect="1"/>
          </p:cNvPicPr>
          <p:nvPr/>
        </p:nvPicPr>
        <p:blipFill>
          <a:blip r:embed="rId8"/>
          <a:stretch>
            <a:fillRect/>
          </a:stretch>
        </p:blipFill>
        <p:spPr>
          <a:xfrm>
            <a:off x="8861695" y="2819742"/>
            <a:ext cx="748200" cy="1008800"/>
          </a:xfrm>
          <a:prstGeom prst="rect">
            <a:avLst/>
          </a:prstGeom>
        </p:spPr>
      </p:pic>
      <p:cxnSp>
        <p:nvCxnSpPr>
          <p:cNvPr id="12" name="Gewinkelte Verbindung 25"/>
          <p:cNvCxnSpPr>
            <a:stCxn id="11" idx="2"/>
          </p:cNvCxnSpPr>
          <p:nvPr/>
        </p:nvCxnSpPr>
        <p:spPr>
          <a:xfrm rot="5400000">
            <a:off x="8500991" y="3938506"/>
            <a:ext cx="844768" cy="624840"/>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9"/>
          <a:stretch>
            <a:fillRect/>
          </a:stretch>
        </p:blipFill>
        <p:spPr>
          <a:xfrm>
            <a:off x="9717749" y="4993350"/>
            <a:ext cx="567600" cy="478533"/>
          </a:xfrm>
          <a:prstGeom prst="rect">
            <a:avLst/>
          </a:prstGeom>
        </p:spPr>
      </p:pic>
      <p:cxnSp>
        <p:nvCxnSpPr>
          <p:cNvPr id="14" name="Gewinkelte Verbindung 28"/>
          <p:cNvCxnSpPr/>
          <p:nvPr/>
        </p:nvCxnSpPr>
        <p:spPr>
          <a:xfrm>
            <a:off x="3055975" y="4041698"/>
            <a:ext cx="2148840" cy="540434"/>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Gewinkelte Verbindung 30"/>
          <p:cNvCxnSpPr/>
          <p:nvPr/>
        </p:nvCxnSpPr>
        <p:spPr>
          <a:xfrm>
            <a:off x="2743555" y="4498311"/>
            <a:ext cx="6941820" cy="653532"/>
          </a:xfrm>
          <a:prstGeom prst="bentConnector3">
            <a:avLst>
              <a:gd name="adj1" fmla="val 14764"/>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Gewinkelte Verbindung 33"/>
          <p:cNvCxnSpPr>
            <a:endCxn id="13" idx="0"/>
          </p:cNvCxnSpPr>
          <p:nvPr/>
        </p:nvCxnSpPr>
        <p:spPr>
          <a:xfrm rot="16200000" flipH="1">
            <a:off x="9177238" y="4169039"/>
            <a:ext cx="1164808" cy="483814"/>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Gewinkelte Verbindung 36"/>
          <p:cNvCxnSpPr/>
          <p:nvPr/>
        </p:nvCxnSpPr>
        <p:spPr>
          <a:xfrm>
            <a:off x="2743555" y="4498311"/>
            <a:ext cx="5638800" cy="372255"/>
          </a:xfrm>
          <a:prstGeom prst="bentConnector3">
            <a:avLst>
              <a:gd name="adj1" fmla="val 2216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Gewinkelte Verbindung 41"/>
          <p:cNvCxnSpPr/>
          <p:nvPr/>
        </p:nvCxnSpPr>
        <p:spPr>
          <a:xfrm rot="10800000" flipV="1">
            <a:off x="3810626" y="3436387"/>
            <a:ext cx="3007185" cy="231343"/>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4">
            <a:extLst>
              <a:ext uri="{FF2B5EF4-FFF2-40B4-BE49-F238E27FC236}">
                <a16:creationId xmlns="" xmlns:a16="http://schemas.microsoft.com/office/drawing/2014/main" id="{2D87C1DF-4E93-4C47-A599-62A14D103F07}"/>
              </a:ext>
            </a:extLst>
          </p:cNvPr>
          <p:cNvGrpSpPr>
            <a:grpSpLocks noChangeAspect="1"/>
          </p:cNvGrpSpPr>
          <p:nvPr/>
        </p:nvGrpSpPr>
        <p:grpSpPr bwMode="auto">
          <a:xfrm>
            <a:off x="2301875" y="3016250"/>
            <a:ext cx="1508125" cy="2276475"/>
            <a:chOff x="1450" y="1900"/>
            <a:chExt cx="950" cy="1434"/>
          </a:xfrm>
        </p:grpSpPr>
        <p:sp>
          <p:nvSpPr>
            <p:cNvPr id="21" name="AutoShape 3">
              <a:extLst>
                <a:ext uri="{FF2B5EF4-FFF2-40B4-BE49-F238E27FC236}">
                  <a16:creationId xmlns="" xmlns:a16="http://schemas.microsoft.com/office/drawing/2014/main" id="{393D6781-F39D-4BA5-A3A6-7A026E3E1BEB}"/>
                </a:ext>
              </a:extLst>
            </p:cNvPr>
            <p:cNvSpPr>
              <a:spLocks noChangeAspect="1" noChangeArrowheads="1" noTextEdit="1"/>
            </p:cNvSpPr>
            <p:nvPr/>
          </p:nvSpPr>
          <p:spPr bwMode="auto">
            <a:xfrm>
              <a:off x="1450" y="1900"/>
              <a:ext cx="950"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 xmlns:a16="http://schemas.microsoft.com/office/drawing/2014/main" id="{EAADBDA0-50C9-40DB-B9CF-5FF5E0BCBEEA}"/>
                </a:ext>
              </a:extLst>
            </p:cNvPr>
            <p:cNvSpPr>
              <a:spLocks/>
            </p:cNvSpPr>
            <p:nvPr/>
          </p:nvSpPr>
          <p:spPr bwMode="auto">
            <a:xfrm>
              <a:off x="1751" y="1968"/>
              <a:ext cx="30" cy="53"/>
            </a:xfrm>
            <a:custGeom>
              <a:avLst/>
              <a:gdLst>
                <a:gd name="T0" fmla="*/ 0 w 117"/>
                <a:gd name="T1" fmla="*/ 99 h 206"/>
                <a:gd name="T2" fmla="*/ 8 w 117"/>
                <a:gd name="T3" fmla="*/ 125 h 206"/>
                <a:gd name="T4" fmla="*/ 6 w 117"/>
                <a:gd name="T5" fmla="*/ 139 h 206"/>
                <a:gd name="T6" fmla="*/ 117 w 117"/>
                <a:gd name="T7" fmla="*/ 206 h 206"/>
                <a:gd name="T8" fmla="*/ 117 w 117"/>
                <a:gd name="T9" fmla="*/ 12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4"/>
                    <a:pt x="6" y="139"/>
                  </a:cubicBezTo>
                  <a:lnTo>
                    <a:pt x="117" y="206"/>
                  </a:lnTo>
                  <a:lnTo>
                    <a:pt x="117" y="12"/>
                  </a:lnTo>
                  <a:cubicBezTo>
                    <a:pt x="115" y="12"/>
                    <a:pt x="109" y="1"/>
                    <a:pt x="108" y="0"/>
                  </a:cubicBezTo>
                  <a:lnTo>
                    <a:pt x="0" y="99"/>
                  </a:lnTo>
                  <a:close/>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 xmlns:a16="http://schemas.microsoft.com/office/drawing/2014/main" id="{30504F9A-BAE1-46F1-AF07-9940C72257CF}"/>
                </a:ext>
              </a:extLst>
            </p:cNvPr>
            <p:cNvSpPr>
              <a:spLocks/>
            </p:cNvSpPr>
            <p:nvPr/>
          </p:nvSpPr>
          <p:spPr bwMode="auto">
            <a:xfrm>
              <a:off x="1787" y="1968"/>
              <a:ext cx="28" cy="53"/>
            </a:xfrm>
            <a:custGeom>
              <a:avLst/>
              <a:gdLst>
                <a:gd name="T0" fmla="*/ 21 w 112"/>
                <a:gd name="T1" fmla="*/ 0 h 208"/>
                <a:gd name="T2" fmla="*/ 0 w 112"/>
                <a:gd name="T3" fmla="*/ 15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5"/>
                  </a:cubicBezTo>
                  <a:lnTo>
                    <a:pt x="0" y="208"/>
                  </a:lnTo>
                  <a:lnTo>
                    <a:pt x="110" y="137"/>
                  </a:lnTo>
                  <a:cubicBezTo>
                    <a:pt x="109" y="134"/>
                    <a:pt x="109" y="130"/>
                    <a:pt x="109" y="126"/>
                  </a:cubicBezTo>
                  <a:cubicBezTo>
                    <a:pt x="109" y="120"/>
                    <a:pt x="110" y="114"/>
                    <a:pt x="112" y="108"/>
                  </a:cubicBezTo>
                  <a:lnTo>
                    <a:pt x="21" y="0"/>
                  </a:lnTo>
                  <a:close/>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 xmlns:a16="http://schemas.microsoft.com/office/drawing/2014/main" id="{0665515E-CD50-43A6-89A9-2E05B9F8AAC1}"/>
                </a:ext>
              </a:extLst>
            </p:cNvPr>
            <p:cNvSpPr>
              <a:spLocks noEditPoints="1"/>
            </p:cNvSpPr>
            <p:nvPr/>
          </p:nvSpPr>
          <p:spPr bwMode="auto">
            <a:xfrm>
              <a:off x="1702" y="1904"/>
              <a:ext cx="164" cy="167"/>
            </a:xfrm>
            <a:custGeom>
              <a:avLst/>
              <a:gdLst>
                <a:gd name="T0" fmla="*/ 494 w 646"/>
                <a:gd name="T1" fmla="*/ 427 h 653"/>
                <a:gd name="T2" fmla="*/ 456 w 646"/>
                <a:gd name="T3" fmla="*/ 411 h 653"/>
                <a:gd name="T4" fmla="*/ 368 w 646"/>
                <a:gd name="T5" fmla="*/ 474 h 653"/>
                <a:gd name="T6" fmla="*/ 376 w 646"/>
                <a:gd name="T7" fmla="*/ 502 h 653"/>
                <a:gd name="T8" fmla="*/ 324 w 646"/>
                <a:gd name="T9" fmla="*/ 554 h 653"/>
                <a:gd name="T10" fmla="*/ 273 w 646"/>
                <a:gd name="T11" fmla="*/ 502 h 653"/>
                <a:gd name="T12" fmla="*/ 285 w 646"/>
                <a:gd name="T13" fmla="*/ 469 h 653"/>
                <a:gd name="T14" fmla="*/ 183 w 646"/>
                <a:gd name="T15" fmla="*/ 414 h 653"/>
                <a:gd name="T16" fmla="*/ 148 w 646"/>
                <a:gd name="T17" fmla="*/ 428 h 653"/>
                <a:gd name="T18" fmla="*/ 96 w 646"/>
                <a:gd name="T19" fmla="*/ 376 h 653"/>
                <a:gd name="T20" fmla="*/ 148 w 646"/>
                <a:gd name="T21" fmla="*/ 324 h 653"/>
                <a:gd name="T22" fmla="*/ 172 w 646"/>
                <a:gd name="T23" fmla="*/ 331 h 653"/>
                <a:gd name="T24" fmla="*/ 279 w 646"/>
                <a:gd name="T25" fmla="*/ 231 h 653"/>
                <a:gd name="T26" fmla="*/ 268 w 646"/>
                <a:gd name="T27" fmla="*/ 197 h 653"/>
                <a:gd name="T28" fmla="*/ 325 w 646"/>
                <a:gd name="T29" fmla="*/ 141 h 653"/>
                <a:gd name="T30" fmla="*/ 382 w 646"/>
                <a:gd name="T31" fmla="*/ 197 h 653"/>
                <a:gd name="T32" fmla="*/ 373 w 646"/>
                <a:gd name="T33" fmla="*/ 227 h 653"/>
                <a:gd name="T34" fmla="*/ 463 w 646"/>
                <a:gd name="T35" fmla="*/ 334 h 653"/>
                <a:gd name="T36" fmla="*/ 494 w 646"/>
                <a:gd name="T37" fmla="*/ 324 h 653"/>
                <a:gd name="T38" fmla="*/ 546 w 646"/>
                <a:gd name="T39" fmla="*/ 375 h 653"/>
                <a:gd name="T40" fmla="*/ 494 w 646"/>
                <a:gd name="T41" fmla="*/ 427 h 653"/>
                <a:gd name="T42" fmla="*/ 326 w 646"/>
                <a:gd name="T43" fmla="*/ 7 h 653"/>
                <a:gd name="T44" fmla="*/ 326 w 646"/>
                <a:gd name="T45" fmla="*/ 2 h 653"/>
                <a:gd name="T46" fmla="*/ 324 w 646"/>
                <a:gd name="T47" fmla="*/ 4 h 653"/>
                <a:gd name="T48" fmla="*/ 320 w 646"/>
                <a:gd name="T49" fmla="*/ 0 h 653"/>
                <a:gd name="T50" fmla="*/ 320 w 646"/>
                <a:gd name="T51" fmla="*/ 9 h 653"/>
                <a:gd name="T52" fmla="*/ 0 w 646"/>
                <a:gd name="T53" fmla="*/ 388 h 653"/>
                <a:gd name="T54" fmla="*/ 322 w 646"/>
                <a:gd name="T55" fmla="*/ 650 h 653"/>
                <a:gd name="T56" fmla="*/ 322 w 646"/>
                <a:gd name="T57" fmla="*/ 653 h 653"/>
                <a:gd name="T58" fmla="*/ 646 w 646"/>
                <a:gd name="T59" fmla="*/ 389 h 653"/>
                <a:gd name="T60" fmla="*/ 326 w 646"/>
                <a:gd name="T61" fmla="*/ 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6" h="653">
                  <a:moveTo>
                    <a:pt x="494" y="427"/>
                  </a:moveTo>
                  <a:cubicBezTo>
                    <a:pt x="480" y="427"/>
                    <a:pt x="466" y="421"/>
                    <a:pt x="456" y="411"/>
                  </a:cubicBezTo>
                  <a:lnTo>
                    <a:pt x="368" y="474"/>
                  </a:lnTo>
                  <a:cubicBezTo>
                    <a:pt x="373" y="483"/>
                    <a:pt x="376" y="492"/>
                    <a:pt x="376" y="502"/>
                  </a:cubicBezTo>
                  <a:cubicBezTo>
                    <a:pt x="376" y="531"/>
                    <a:pt x="353" y="554"/>
                    <a:pt x="324" y="554"/>
                  </a:cubicBezTo>
                  <a:cubicBezTo>
                    <a:pt x="296" y="554"/>
                    <a:pt x="273" y="531"/>
                    <a:pt x="273" y="502"/>
                  </a:cubicBezTo>
                  <a:cubicBezTo>
                    <a:pt x="273" y="490"/>
                    <a:pt x="277" y="478"/>
                    <a:pt x="285" y="469"/>
                  </a:cubicBezTo>
                  <a:lnTo>
                    <a:pt x="183" y="414"/>
                  </a:lnTo>
                  <a:cubicBezTo>
                    <a:pt x="174" y="423"/>
                    <a:pt x="161" y="428"/>
                    <a:pt x="148" y="428"/>
                  </a:cubicBezTo>
                  <a:cubicBezTo>
                    <a:pt x="119" y="428"/>
                    <a:pt x="96" y="405"/>
                    <a:pt x="96" y="376"/>
                  </a:cubicBezTo>
                  <a:cubicBezTo>
                    <a:pt x="96" y="348"/>
                    <a:pt x="119" y="324"/>
                    <a:pt x="148" y="324"/>
                  </a:cubicBezTo>
                  <a:cubicBezTo>
                    <a:pt x="157" y="324"/>
                    <a:pt x="165" y="326"/>
                    <a:pt x="172" y="331"/>
                  </a:cubicBezTo>
                  <a:lnTo>
                    <a:pt x="279" y="231"/>
                  </a:lnTo>
                  <a:cubicBezTo>
                    <a:pt x="272" y="222"/>
                    <a:pt x="268" y="210"/>
                    <a:pt x="268" y="197"/>
                  </a:cubicBezTo>
                  <a:cubicBezTo>
                    <a:pt x="268" y="166"/>
                    <a:pt x="293" y="141"/>
                    <a:pt x="325" y="141"/>
                  </a:cubicBezTo>
                  <a:cubicBezTo>
                    <a:pt x="356" y="141"/>
                    <a:pt x="382" y="166"/>
                    <a:pt x="382" y="197"/>
                  </a:cubicBezTo>
                  <a:cubicBezTo>
                    <a:pt x="382" y="208"/>
                    <a:pt x="379" y="218"/>
                    <a:pt x="373" y="227"/>
                  </a:cubicBezTo>
                  <a:lnTo>
                    <a:pt x="463" y="334"/>
                  </a:lnTo>
                  <a:cubicBezTo>
                    <a:pt x="472" y="327"/>
                    <a:pt x="483" y="324"/>
                    <a:pt x="494" y="324"/>
                  </a:cubicBezTo>
                  <a:cubicBezTo>
                    <a:pt x="523" y="324"/>
                    <a:pt x="546" y="347"/>
                    <a:pt x="546" y="375"/>
                  </a:cubicBezTo>
                  <a:cubicBezTo>
                    <a:pt x="546" y="404"/>
                    <a:pt x="522" y="427"/>
                    <a:pt x="494" y="427"/>
                  </a:cubicBezTo>
                  <a:close/>
                  <a:moveTo>
                    <a:pt x="326" y="7"/>
                  </a:moveTo>
                  <a:lnTo>
                    <a:pt x="326" y="2"/>
                  </a:lnTo>
                  <a:lnTo>
                    <a:pt x="324" y="4"/>
                  </a:lnTo>
                  <a:lnTo>
                    <a:pt x="320" y="0"/>
                  </a:lnTo>
                  <a:lnTo>
                    <a:pt x="320" y="9"/>
                  </a:lnTo>
                  <a:lnTo>
                    <a:pt x="0" y="388"/>
                  </a:lnTo>
                  <a:lnTo>
                    <a:pt x="322" y="650"/>
                  </a:lnTo>
                  <a:lnTo>
                    <a:pt x="322" y="653"/>
                  </a:lnTo>
                  <a:lnTo>
                    <a:pt x="646" y="389"/>
                  </a:lnTo>
                  <a:lnTo>
                    <a:pt x="326" y="7"/>
                  </a:lnTo>
                  <a:close/>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 xmlns:a16="http://schemas.microsoft.com/office/drawing/2014/main" id="{EBD3E007-FC92-401D-AE2B-E2048BC1DD01}"/>
                </a:ext>
              </a:extLst>
            </p:cNvPr>
            <p:cNvSpPr>
              <a:spLocks noChangeArrowheads="1"/>
            </p:cNvSpPr>
            <p:nvPr/>
          </p:nvSpPr>
          <p:spPr bwMode="auto">
            <a:xfrm>
              <a:off x="1724" y="2092"/>
              <a:ext cx="19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Azure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9">
              <a:extLst>
                <a:ext uri="{FF2B5EF4-FFF2-40B4-BE49-F238E27FC236}">
                  <a16:creationId xmlns="" xmlns:a16="http://schemas.microsoft.com/office/drawing/2014/main" id="{EBF3AEF7-1A1F-4476-A652-370B8089859B}"/>
                </a:ext>
              </a:extLst>
            </p:cNvPr>
            <p:cNvSpPr>
              <a:spLocks noChangeArrowheads="1"/>
            </p:cNvSpPr>
            <p:nvPr/>
          </p:nvSpPr>
          <p:spPr bwMode="auto">
            <a:xfrm>
              <a:off x="1615" y="2151"/>
              <a:ext cx="43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Active Directory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Freeform 10">
              <a:extLst>
                <a:ext uri="{FF2B5EF4-FFF2-40B4-BE49-F238E27FC236}">
                  <a16:creationId xmlns="" xmlns:a16="http://schemas.microsoft.com/office/drawing/2014/main" id="{D37FAB81-6532-49EF-B5EF-46A8E2B56ABB}"/>
                </a:ext>
              </a:extLst>
            </p:cNvPr>
            <p:cNvSpPr>
              <a:spLocks noEditPoints="1"/>
            </p:cNvSpPr>
            <p:nvPr/>
          </p:nvSpPr>
          <p:spPr bwMode="auto">
            <a:xfrm>
              <a:off x="1692" y="2444"/>
              <a:ext cx="174" cy="155"/>
            </a:xfrm>
            <a:custGeom>
              <a:avLst/>
              <a:gdLst>
                <a:gd name="T0" fmla="*/ 502 w 684"/>
                <a:gd name="T1" fmla="*/ 511 h 605"/>
                <a:gd name="T2" fmla="*/ 342 w 684"/>
                <a:gd name="T3" fmla="*/ 566 h 605"/>
                <a:gd name="T4" fmla="*/ 133 w 684"/>
                <a:gd name="T5" fmla="*/ 463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3"/>
                  </a:cubicBezTo>
                  <a:cubicBezTo>
                    <a:pt x="45" y="347"/>
                    <a:pt x="66" y="182"/>
                    <a:pt x="182" y="93"/>
                  </a:cubicBezTo>
                  <a:cubicBezTo>
                    <a:pt x="230" y="57"/>
                    <a:pt x="286" y="39"/>
                    <a:pt x="342" y="39"/>
                  </a:cubicBezTo>
                  <a:cubicBezTo>
                    <a:pt x="421" y="39"/>
                    <a:pt x="499" y="75"/>
                    <a:pt x="551" y="142"/>
                  </a:cubicBezTo>
                  <a:cubicBezTo>
                    <a:pt x="640" y="258"/>
                    <a:pt x="618" y="423"/>
                    <a:pt x="502" y="511"/>
                  </a:cubicBezTo>
                  <a:close/>
                  <a:moveTo>
                    <a:pt x="582" y="118"/>
                  </a:moveTo>
                  <a:cubicBezTo>
                    <a:pt x="523" y="41"/>
                    <a:pt x="433" y="0"/>
                    <a:pt x="342" y="0"/>
                  </a:cubicBezTo>
                  <a:cubicBezTo>
                    <a:pt x="278" y="0"/>
                    <a:pt x="213" y="20"/>
                    <a:pt x="158" y="62"/>
                  </a:cubicBezTo>
                  <a:cubicBezTo>
                    <a:pt x="26" y="164"/>
                    <a:pt x="0" y="354"/>
                    <a:pt x="102" y="486"/>
                  </a:cubicBezTo>
                  <a:cubicBezTo>
                    <a:pt x="161" y="564"/>
                    <a:pt x="251" y="605"/>
                    <a:pt x="342" y="605"/>
                  </a:cubicBezTo>
                  <a:cubicBezTo>
                    <a:pt x="406" y="605"/>
                    <a:pt x="471" y="585"/>
                    <a:pt x="526" y="543"/>
                  </a:cubicBezTo>
                  <a:cubicBezTo>
                    <a:pt x="659" y="441"/>
                    <a:pt x="684" y="251"/>
                    <a:pt x="582" y="118"/>
                  </a:cubicBezTo>
                  <a:close/>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 xmlns:a16="http://schemas.microsoft.com/office/drawing/2014/main" id="{6551032F-297A-4327-A651-88ED0058A278}"/>
                </a:ext>
              </a:extLst>
            </p:cNvPr>
            <p:cNvSpPr>
              <a:spLocks/>
            </p:cNvSpPr>
            <p:nvPr/>
          </p:nvSpPr>
          <p:spPr bwMode="auto">
            <a:xfrm>
              <a:off x="1724" y="2523"/>
              <a:ext cx="20" cy="51"/>
            </a:xfrm>
            <a:custGeom>
              <a:avLst/>
              <a:gdLst>
                <a:gd name="T0" fmla="*/ 79 w 79"/>
                <a:gd name="T1" fmla="*/ 50 h 200"/>
                <a:gd name="T2" fmla="*/ 37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7" y="0"/>
                  </a:cubicBezTo>
                  <a:cubicBezTo>
                    <a:pt x="11" y="52"/>
                    <a:pt x="2" y="105"/>
                    <a:pt x="0" y="147"/>
                  </a:cubicBezTo>
                  <a:cubicBezTo>
                    <a:pt x="3" y="151"/>
                    <a:pt x="3" y="153"/>
                    <a:pt x="5" y="157"/>
                  </a:cubicBezTo>
                  <a:cubicBezTo>
                    <a:pt x="18" y="173"/>
                    <a:pt x="34" y="188"/>
                    <a:pt x="49" y="200"/>
                  </a:cubicBezTo>
                  <a:cubicBezTo>
                    <a:pt x="47" y="166"/>
                    <a:pt x="50" y="109"/>
                    <a:pt x="79" y="50"/>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2">
              <a:extLst>
                <a:ext uri="{FF2B5EF4-FFF2-40B4-BE49-F238E27FC236}">
                  <a16:creationId xmlns="" xmlns:a16="http://schemas.microsoft.com/office/drawing/2014/main" id="{F83C3A90-5EE5-42DE-90F3-78F1347903B1}"/>
                </a:ext>
              </a:extLst>
            </p:cNvPr>
            <p:cNvSpPr>
              <a:spLocks/>
            </p:cNvSpPr>
            <p:nvPr/>
          </p:nvSpPr>
          <p:spPr bwMode="auto">
            <a:xfrm>
              <a:off x="1740" y="2484"/>
              <a:ext cx="41" cy="41"/>
            </a:xfrm>
            <a:custGeom>
              <a:avLst/>
              <a:gdLst>
                <a:gd name="T0" fmla="*/ 108 w 158"/>
                <a:gd name="T1" fmla="*/ 0 h 160"/>
                <a:gd name="T2" fmla="*/ 35 w 158"/>
                <a:gd name="T3" fmla="*/ 63 h 160"/>
                <a:gd name="T4" fmla="*/ 0 w 158"/>
                <a:gd name="T5" fmla="*/ 107 h 160"/>
                <a:gd name="T6" fmla="*/ 41 w 158"/>
                <a:gd name="T7" fmla="*/ 160 h 160"/>
                <a:gd name="T8" fmla="*/ 90 w 158"/>
                <a:gd name="T9" fmla="*/ 105 h 160"/>
                <a:gd name="T10" fmla="*/ 158 w 158"/>
                <a:gd name="T11" fmla="*/ 49 h 160"/>
                <a:gd name="T12" fmla="*/ 108 w 15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8" h="160">
                  <a:moveTo>
                    <a:pt x="108" y="0"/>
                  </a:moveTo>
                  <a:cubicBezTo>
                    <a:pt x="84" y="16"/>
                    <a:pt x="60" y="37"/>
                    <a:pt x="35" y="63"/>
                  </a:cubicBezTo>
                  <a:cubicBezTo>
                    <a:pt x="21" y="78"/>
                    <a:pt x="10" y="92"/>
                    <a:pt x="0" y="107"/>
                  </a:cubicBezTo>
                  <a:cubicBezTo>
                    <a:pt x="10" y="124"/>
                    <a:pt x="24" y="142"/>
                    <a:pt x="41" y="160"/>
                  </a:cubicBezTo>
                  <a:cubicBezTo>
                    <a:pt x="54" y="141"/>
                    <a:pt x="70" y="123"/>
                    <a:pt x="90" y="105"/>
                  </a:cubicBezTo>
                  <a:cubicBezTo>
                    <a:pt x="114" y="82"/>
                    <a:pt x="137" y="64"/>
                    <a:pt x="158" y="49"/>
                  </a:cubicBezTo>
                  <a:cubicBezTo>
                    <a:pt x="141" y="33"/>
                    <a:pt x="124" y="17"/>
                    <a:pt x="108" y="0"/>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3">
              <a:extLst>
                <a:ext uri="{FF2B5EF4-FFF2-40B4-BE49-F238E27FC236}">
                  <a16:creationId xmlns="" xmlns:a16="http://schemas.microsoft.com/office/drawing/2014/main" id="{FC0CC416-D7CE-48DB-9195-C005EF7ADB7C}"/>
                </a:ext>
              </a:extLst>
            </p:cNvPr>
            <p:cNvSpPr>
              <a:spLocks/>
            </p:cNvSpPr>
            <p:nvPr/>
          </p:nvSpPr>
          <p:spPr bwMode="auto">
            <a:xfrm>
              <a:off x="1777" y="2468"/>
              <a:ext cx="55" cy="23"/>
            </a:xfrm>
            <a:custGeom>
              <a:avLst/>
              <a:gdLst>
                <a:gd name="T0" fmla="*/ 214 w 214"/>
                <a:gd name="T1" fmla="*/ 46 h 90"/>
                <a:gd name="T2" fmla="*/ 177 w 214"/>
                <a:gd name="T3" fmla="*/ 7 h 90"/>
                <a:gd name="T4" fmla="*/ 0 w 214"/>
                <a:gd name="T5" fmla="*/ 40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7" y="7"/>
                  </a:cubicBezTo>
                  <a:cubicBezTo>
                    <a:pt x="136" y="0"/>
                    <a:pt x="73" y="1"/>
                    <a:pt x="0" y="40"/>
                  </a:cubicBezTo>
                  <a:cubicBezTo>
                    <a:pt x="17" y="57"/>
                    <a:pt x="33" y="74"/>
                    <a:pt x="49" y="90"/>
                  </a:cubicBezTo>
                  <a:cubicBezTo>
                    <a:pt x="146" y="38"/>
                    <a:pt x="214" y="46"/>
                    <a:pt x="214" y="46"/>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4">
              <a:extLst>
                <a:ext uri="{FF2B5EF4-FFF2-40B4-BE49-F238E27FC236}">
                  <a16:creationId xmlns="" xmlns:a16="http://schemas.microsoft.com/office/drawing/2014/main" id="{E5F2D992-4A5C-4AF7-989C-6FE031E9E373}"/>
                </a:ext>
              </a:extLst>
            </p:cNvPr>
            <p:cNvSpPr>
              <a:spLocks/>
            </p:cNvSpPr>
            <p:nvPr/>
          </p:nvSpPr>
          <p:spPr bwMode="auto">
            <a:xfrm>
              <a:off x="1722" y="2474"/>
              <a:ext cx="18" cy="49"/>
            </a:xfrm>
            <a:custGeom>
              <a:avLst/>
              <a:gdLst>
                <a:gd name="T0" fmla="*/ 46 w 72"/>
                <a:gd name="T1" fmla="*/ 189 h 189"/>
                <a:gd name="T2" fmla="*/ 72 w 72"/>
                <a:gd name="T3" fmla="*/ 145 h 189"/>
                <a:gd name="T4" fmla="*/ 37 w 72"/>
                <a:gd name="T5" fmla="*/ 0 h 189"/>
                <a:gd name="T6" fmla="*/ 8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3" y="174"/>
                    <a:pt x="62" y="160"/>
                    <a:pt x="72" y="145"/>
                  </a:cubicBezTo>
                  <a:cubicBezTo>
                    <a:pt x="30" y="79"/>
                    <a:pt x="32" y="25"/>
                    <a:pt x="37" y="0"/>
                  </a:cubicBezTo>
                  <a:cubicBezTo>
                    <a:pt x="26" y="11"/>
                    <a:pt x="17" y="22"/>
                    <a:pt x="8" y="34"/>
                  </a:cubicBezTo>
                  <a:cubicBezTo>
                    <a:pt x="0" y="69"/>
                    <a:pt x="0" y="123"/>
                    <a:pt x="46" y="189"/>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5">
              <a:extLst>
                <a:ext uri="{FF2B5EF4-FFF2-40B4-BE49-F238E27FC236}">
                  <a16:creationId xmlns="" xmlns:a16="http://schemas.microsoft.com/office/drawing/2014/main" id="{B60CDE49-4FC1-4622-9B95-13FB00B0F6D3}"/>
                </a:ext>
              </a:extLst>
            </p:cNvPr>
            <p:cNvSpPr>
              <a:spLocks/>
            </p:cNvSpPr>
            <p:nvPr/>
          </p:nvSpPr>
          <p:spPr bwMode="auto">
            <a:xfrm>
              <a:off x="1744" y="2525"/>
              <a:ext cx="91" cy="45"/>
            </a:xfrm>
            <a:custGeom>
              <a:avLst/>
              <a:gdLst>
                <a:gd name="T0" fmla="*/ 75 w 355"/>
                <a:gd name="T1" fmla="*/ 45 h 176"/>
                <a:gd name="T2" fmla="*/ 25 w 355"/>
                <a:gd name="T3" fmla="*/ 0 h 176"/>
                <a:gd name="T4" fmla="*/ 0 w 355"/>
                <a:gd name="T5" fmla="*/ 41 h 176"/>
                <a:gd name="T6" fmla="*/ 46 w 355"/>
                <a:gd name="T7" fmla="*/ 82 h 176"/>
                <a:gd name="T8" fmla="*/ 321 w 355"/>
                <a:gd name="T9" fmla="*/ 176 h 176"/>
                <a:gd name="T10" fmla="*/ 355 w 355"/>
                <a:gd name="T11" fmla="*/ 134 h 176"/>
                <a:gd name="T12" fmla="*/ 75 w 355"/>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355" h="176">
                  <a:moveTo>
                    <a:pt x="75" y="45"/>
                  </a:moveTo>
                  <a:cubicBezTo>
                    <a:pt x="56" y="30"/>
                    <a:pt x="39" y="14"/>
                    <a:pt x="25" y="0"/>
                  </a:cubicBezTo>
                  <a:cubicBezTo>
                    <a:pt x="15" y="14"/>
                    <a:pt x="7" y="28"/>
                    <a:pt x="0" y="41"/>
                  </a:cubicBezTo>
                  <a:cubicBezTo>
                    <a:pt x="14" y="55"/>
                    <a:pt x="29" y="68"/>
                    <a:pt x="46" y="82"/>
                  </a:cubicBezTo>
                  <a:cubicBezTo>
                    <a:pt x="154" y="168"/>
                    <a:pt x="261" y="176"/>
                    <a:pt x="321" y="176"/>
                  </a:cubicBezTo>
                  <a:cubicBezTo>
                    <a:pt x="325" y="176"/>
                    <a:pt x="344" y="150"/>
                    <a:pt x="355" y="134"/>
                  </a:cubicBezTo>
                  <a:cubicBezTo>
                    <a:pt x="328" y="140"/>
                    <a:pt x="213" y="154"/>
                    <a:pt x="75" y="45"/>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6">
              <a:extLst>
                <a:ext uri="{FF2B5EF4-FFF2-40B4-BE49-F238E27FC236}">
                  <a16:creationId xmlns="" xmlns:a16="http://schemas.microsoft.com/office/drawing/2014/main" id="{EABD1D02-0276-4DA4-B835-9F94F7FC649B}"/>
                </a:ext>
              </a:extLst>
            </p:cNvPr>
            <p:cNvSpPr>
              <a:spLocks/>
            </p:cNvSpPr>
            <p:nvPr/>
          </p:nvSpPr>
          <p:spPr bwMode="auto">
            <a:xfrm>
              <a:off x="1734" y="2511"/>
              <a:ext cx="17" cy="24"/>
            </a:xfrm>
            <a:custGeom>
              <a:avLst/>
              <a:gdLst>
                <a:gd name="T0" fmla="*/ 0 w 67"/>
                <a:gd name="T1" fmla="*/ 44 h 94"/>
                <a:gd name="T2" fmla="*/ 42 w 67"/>
                <a:gd name="T3" fmla="*/ 94 h 94"/>
                <a:gd name="T4" fmla="*/ 67 w 67"/>
                <a:gd name="T5" fmla="*/ 53 h 94"/>
                <a:gd name="T6" fmla="*/ 26 w 67"/>
                <a:gd name="T7" fmla="*/ 0 h 94"/>
                <a:gd name="T8" fmla="*/ 0 w 67"/>
                <a:gd name="T9" fmla="*/ 44 h 94"/>
              </a:gdLst>
              <a:ahLst/>
              <a:cxnLst>
                <a:cxn ang="0">
                  <a:pos x="T0" y="T1"/>
                </a:cxn>
                <a:cxn ang="0">
                  <a:pos x="T2" y="T3"/>
                </a:cxn>
                <a:cxn ang="0">
                  <a:pos x="T4" y="T5"/>
                </a:cxn>
                <a:cxn ang="0">
                  <a:pos x="T6" y="T7"/>
                </a:cxn>
                <a:cxn ang="0">
                  <a:pos x="T8" y="T9"/>
                </a:cxn>
              </a:cxnLst>
              <a:rect l="0" t="0" r="r" b="b"/>
              <a:pathLst>
                <a:path w="67" h="94">
                  <a:moveTo>
                    <a:pt x="0" y="44"/>
                  </a:moveTo>
                  <a:cubicBezTo>
                    <a:pt x="11" y="60"/>
                    <a:pt x="25" y="77"/>
                    <a:pt x="42" y="94"/>
                  </a:cubicBezTo>
                  <a:cubicBezTo>
                    <a:pt x="49" y="81"/>
                    <a:pt x="57" y="67"/>
                    <a:pt x="67" y="53"/>
                  </a:cubicBezTo>
                  <a:cubicBezTo>
                    <a:pt x="50" y="34"/>
                    <a:pt x="36" y="17"/>
                    <a:pt x="26" y="0"/>
                  </a:cubicBezTo>
                  <a:cubicBezTo>
                    <a:pt x="16" y="15"/>
                    <a:pt x="7" y="29"/>
                    <a:pt x="0" y="44"/>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7">
              <a:extLst>
                <a:ext uri="{FF2B5EF4-FFF2-40B4-BE49-F238E27FC236}">
                  <a16:creationId xmlns="" xmlns:a16="http://schemas.microsoft.com/office/drawing/2014/main" id="{808ED077-AFE9-4359-AB7A-49D78902895E}"/>
                </a:ext>
              </a:extLst>
            </p:cNvPr>
            <p:cNvSpPr>
              <a:spLocks/>
            </p:cNvSpPr>
            <p:nvPr/>
          </p:nvSpPr>
          <p:spPr bwMode="auto">
            <a:xfrm>
              <a:off x="1781" y="2491"/>
              <a:ext cx="64" cy="54"/>
            </a:xfrm>
            <a:custGeom>
              <a:avLst/>
              <a:gdLst>
                <a:gd name="T0" fmla="*/ 0 w 252"/>
                <a:gd name="T1" fmla="*/ 22 h 211"/>
                <a:gd name="T2" fmla="*/ 245 w 252"/>
                <a:gd name="T3" fmla="*/ 211 h 211"/>
                <a:gd name="T4" fmla="*/ 252 w 252"/>
                <a:gd name="T5" fmla="*/ 188 h 211"/>
                <a:gd name="T6" fmla="*/ 36 w 252"/>
                <a:gd name="T7" fmla="*/ 0 h 211"/>
                <a:gd name="T8" fmla="*/ 0 w 252"/>
                <a:gd name="T9" fmla="*/ 22 h 211"/>
              </a:gdLst>
              <a:ahLst/>
              <a:cxnLst>
                <a:cxn ang="0">
                  <a:pos x="T0" y="T1"/>
                </a:cxn>
                <a:cxn ang="0">
                  <a:pos x="T2" y="T3"/>
                </a:cxn>
                <a:cxn ang="0">
                  <a:pos x="T4" y="T5"/>
                </a:cxn>
                <a:cxn ang="0">
                  <a:pos x="T6" y="T7"/>
                </a:cxn>
                <a:cxn ang="0">
                  <a:pos x="T8" y="T9"/>
                </a:cxn>
              </a:cxnLst>
              <a:rect l="0" t="0" r="r" b="b"/>
              <a:pathLst>
                <a:path w="252" h="211">
                  <a:moveTo>
                    <a:pt x="0" y="22"/>
                  </a:moveTo>
                  <a:cubicBezTo>
                    <a:pt x="98" y="113"/>
                    <a:pt x="215" y="191"/>
                    <a:pt x="245" y="211"/>
                  </a:cubicBezTo>
                  <a:cubicBezTo>
                    <a:pt x="248" y="203"/>
                    <a:pt x="250" y="196"/>
                    <a:pt x="252" y="188"/>
                  </a:cubicBezTo>
                  <a:cubicBezTo>
                    <a:pt x="220" y="165"/>
                    <a:pt x="136" y="99"/>
                    <a:pt x="36" y="0"/>
                  </a:cubicBezTo>
                  <a:cubicBezTo>
                    <a:pt x="25" y="6"/>
                    <a:pt x="13" y="14"/>
                    <a:pt x="0" y="22"/>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8">
              <a:extLst>
                <a:ext uri="{FF2B5EF4-FFF2-40B4-BE49-F238E27FC236}">
                  <a16:creationId xmlns="" xmlns:a16="http://schemas.microsoft.com/office/drawing/2014/main" id="{61C0B14B-9E6F-4E78-9B38-88578A052B0E}"/>
                </a:ext>
              </a:extLst>
            </p:cNvPr>
            <p:cNvSpPr>
              <a:spLocks/>
            </p:cNvSpPr>
            <p:nvPr/>
          </p:nvSpPr>
          <p:spPr bwMode="auto">
            <a:xfrm>
              <a:off x="1750" y="2457"/>
              <a:ext cx="27" cy="27"/>
            </a:xfrm>
            <a:custGeom>
              <a:avLst/>
              <a:gdLst>
                <a:gd name="T0" fmla="*/ 108 w 108"/>
                <a:gd name="T1" fmla="*/ 81 h 105"/>
                <a:gd name="T2" fmla="*/ 35 w 108"/>
                <a:gd name="T3" fmla="*/ 0 h 105"/>
                <a:gd name="T4" fmla="*/ 0 w 108"/>
                <a:gd name="T5" fmla="*/ 15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60" y="29"/>
                    <a:pt x="35" y="0"/>
                  </a:cubicBezTo>
                  <a:cubicBezTo>
                    <a:pt x="23" y="4"/>
                    <a:pt x="11" y="9"/>
                    <a:pt x="0" y="15"/>
                  </a:cubicBezTo>
                  <a:cubicBezTo>
                    <a:pt x="18" y="45"/>
                    <a:pt x="43" y="75"/>
                    <a:pt x="71" y="105"/>
                  </a:cubicBezTo>
                  <a:cubicBezTo>
                    <a:pt x="84" y="96"/>
                    <a:pt x="96" y="88"/>
                    <a:pt x="108" y="81"/>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9">
              <a:extLst>
                <a:ext uri="{FF2B5EF4-FFF2-40B4-BE49-F238E27FC236}">
                  <a16:creationId xmlns="" xmlns:a16="http://schemas.microsoft.com/office/drawing/2014/main" id="{0784B11D-2CF0-4F48-96DF-1CC79C39CAC4}"/>
                </a:ext>
              </a:extLst>
            </p:cNvPr>
            <p:cNvSpPr>
              <a:spLocks/>
            </p:cNvSpPr>
            <p:nvPr/>
          </p:nvSpPr>
          <p:spPr bwMode="auto">
            <a:xfrm>
              <a:off x="1767" y="2478"/>
              <a:ext cx="23" cy="19"/>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9" y="6"/>
                    <a:pt x="12" y="16"/>
                    <a:pt x="0" y="25"/>
                  </a:cubicBezTo>
                  <a:cubicBezTo>
                    <a:pt x="16" y="42"/>
                    <a:pt x="32" y="59"/>
                    <a:pt x="49" y="75"/>
                  </a:cubicBezTo>
                  <a:cubicBezTo>
                    <a:pt x="62" y="67"/>
                    <a:pt x="79" y="56"/>
                    <a:pt x="90" y="50"/>
                  </a:cubicBezTo>
                  <a:cubicBezTo>
                    <a:pt x="74" y="35"/>
                    <a:pt x="57" y="18"/>
                    <a:pt x="41" y="0"/>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0">
              <a:extLst>
                <a:ext uri="{FF2B5EF4-FFF2-40B4-BE49-F238E27FC236}">
                  <a16:creationId xmlns="" xmlns:a16="http://schemas.microsoft.com/office/drawing/2014/main" id="{CBFBDDAA-A453-4C87-8277-4F5C03DFA6CC}"/>
                </a:ext>
              </a:extLst>
            </p:cNvPr>
            <p:cNvSpPr>
              <a:spLocks/>
            </p:cNvSpPr>
            <p:nvPr/>
          </p:nvSpPr>
          <p:spPr bwMode="auto">
            <a:xfrm>
              <a:off x="1767" y="2477"/>
              <a:ext cx="23" cy="20"/>
            </a:xfrm>
            <a:custGeom>
              <a:avLst/>
              <a:gdLst>
                <a:gd name="T0" fmla="*/ 36 w 90"/>
                <a:gd name="T1" fmla="*/ 0 h 79"/>
                <a:gd name="T2" fmla="*/ 0 w 90"/>
                <a:gd name="T3" fmla="*/ 25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6"/>
                    <a:pt x="0" y="25"/>
                  </a:cubicBezTo>
                  <a:cubicBezTo>
                    <a:pt x="16" y="41"/>
                    <a:pt x="38" y="63"/>
                    <a:pt x="55" y="79"/>
                  </a:cubicBezTo>
                  <a:cubicBezTo>
                    <a:pt x="68" y="71"/>
                    <a:pt x="78" y="62"/>
                    <a:pt x="90" y="56"/>
                  </a:cubicBezTo>
                  <a:cubicBezTo>
                    <a:pt x="74" y="40"/>
                    <a:pt x="53" y="18"/>
                    <a:pt x="36" y="0"/>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1">
              <a:extLst>
                <a:ext uri="{FF2B5EF4-FFF2-40B4-BE49-F238E27FC236}">
                  <a16:creationId xmlns="" xmlns:a16="http://schemas.microsoft.com/office/drawing/2014/main" id="{FAE98A6C-C8CE-4505-AE65-2BA54EF9CD14}"/>
                </a:ext>
              </a:extLst>
            </p:cNvPr>
            <p:cNvSpPr>
              <a:spLocks/>
            </p:cNvSpPr>
            <p:nvPr/>
          </p:nvSpPr>
          <p:spPr bwMode="auto">
            <a:xfrm>
              <a:off x="1803" y="2508"/>
              <a:ext cx="33" cy="33"/>
            </a:xfrm>
            <a:custGeom>
              <a:avLst/>
              <a:gdLst>
                <a:gd name="T0" fmla="*/ 29 w 128"/>
                <a:gd name="T1" fmla="*/ 19 h 128"/>
                <a:gd name="T2" fmla="*/ 19 w 128"/>
                <a:gd name="T3" fmla="*/ 99 h 128"/>
                <a:gd name="T4" fmla="*/ 98 w 128"/>
                <a:gd name="T5" fmla="*/ 109 h 128"/>
                <a:gd name="T6" fmla="*/ 109 w 128"/>
                <a:gd name="T7" fmla="*/ 30 h 128"/>
                <a:gd name="T8" fmla="*/ 29 w 128"/>
                <a:gd name="T9" fmla="*/ 19 h 128"/>
              </a:gdLst>
              <a:ahLst/>
              <a:cxnLst>
                <a:cxn ang="0">
                  <a:pos x="T0" y="T1"/>
                </a:cxn>
                <a:cxn ang="0">
                  <a:pos x="T2" y="T3"/>
                </a:cxn>
                <a:cxn ang="0">
                  <a:pos x="T4" y="T5"/>
                </a:cxn>
                <a:cxn ang="0">
                  <a:pos x="T6" y="T7"/>
                </a:cxn>
                <a:cxn ang="0">
                  <a:pos x="T8" y="T9"/>
                </a:cxn>
              </a:cxnLst>
              <a:rect l="0" t="0" r="r" b="b"/>
              <a:pathLst>
                <a:path w="128" h="128">
                  <a:moveTo>
                    <a:pt x="29" y="19"/>
                  </a:moveTo>
                  <a:cubicBezTo>
                    <a:pt x="5" y="38"/>
                    <a:pt x="0" y="74"/>
                    <a:pt x="19" y="99"/>
                  </a:cubicBezTo>
                  <a:cubicBezTo>
                    <a:pt x="38" y="124"/>
                    <a:pt x="73" y="128"/>
                    <a:pt x="98" y="109"/>
                  </a:cubicBezTo>
                  <a:cubicBezTo>
                    <a:pt x="123" y="90"/>
                    <a:pt x="128" y="55"/>
                    <a:pt x="109" y="30"/>
                  </a:cubicBezTo>
                  <a:cubicBezTo>
                    <a:pt x="90" y="5"/>
                    <a:pt x="54" y="0"/>
                    <a:pt x="29" y="19"/>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2">
              <a:extLst>
                <a:ext uri="{FF2B5EF4-FFF2-40B4-BE49-F238E27FC236}">
                  <a16:creationId xmlns="" xmlns:a16="http://schemas.microsoft.com/office/drawing/2014/main" id="{38D86BE7-9ABB-47A5-8F81-903C99BAAED3}"/>
                </a:ext>
              </a:extLst>
            </p:cNvPr>
            <p:cNvSpPr>
              <a:spLocks/>
            </p:cNvSpPr>
            <p:nvPr/>
          </p:nvSpPr>
          <p:spPr bwMode="auto">
            <a:xfrm>
              <a:off x="1774" y="2545"/>
              <a:ext cx="30" cy="30"/>
            </a:xfrm>
            <a:custGeom>
              <a:avLst/>
              <a:gdLst>
                <a:gd name="T0" fmla="*/ 27 w 118"/>
                <a:gd name="T1" fmla="*/ 18 h 118"/>
                <a:gd name="T2" fmla="*/ 17 w 118"/>
                <a:gd name="T3" fmla="*/ 91 h 118"/>
                <a:gd name="T4" fmla="*/ 90 w 118"/>
                <a:gd name="T5" fmla="*/ 101 h 118"/>
                <a:gd name="T6" fmla="*/ 100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4" y="35"/>
                    <a:pt x="0" y="68"/>
                    <a:pt x="17" y="91"/>
                  </a:cubicBezTo>
                  <a:cubicBezTo>
                    <a:pt x="35" y="114"/>
                    <a:pt x="67" y="118"/>
                    <a:pt x="90" y="101"/>
                  </a:cubicBezTo>
                  <a:cubicBezTo>
                    <a:pt x="113" y="83"/>
                    <a:pt x="118" y="50"/>
                    <a:pt x="100" y="27"/>
                  </a:cubicBezTo>
                  <a:cubicBezTo>
                    <a:pt x="83" y="4"/>
                    <a:pt x="50" y="0"/>
                    <a:pt x="27" y="18"/>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3">
              <a:extLst>
                <a:ext uri="{FF2B5EF4-FFF2-40B4-BE49-F238E27FC236}">
                  <a16:creationId xmlns="" xmlns:a16="http://schemas.microsoft.com/office/drawing/2014/main" id="{CD278C19-89C3-49E3-A307-5C7E6B1724C8}"/>
                </a:ext>
              </a:extLst>
            </p:cNvPr>
            <p:cNvSpPr>
              <a:spLocks/>
            </p:cNvSpPr>
            <p:nvPr/>
          </p:nvSpPr>
          <p:spPr bwMode="auto">
            <a:xfrm>
              <a:off x="1720" y="2500"/>
              <a:ext cx="46" cy="46"/>
            </a:xfrm>
            <a:custGeom>
              <a:avLst/>
              <a:gdLst>
                <a:gd name="T0" fmla="*/ 41 w 180"/>
                <a:gd name="T1" fmla="*/ 27 h 180"/>
                <a:gd name="T2" fmla="*/ 27 w 180"/>
                <a:gd name="T3" fmla="*/ 138 h 180"/>
                <a:gd name="T4" fmla="*/ 138 w 180"/>
                <a:gd name="T5" fmla="*/ 153 h 180"/>
                <a:gd name="T6" fmla="*/ 153 w 180"/>
                <a:gd name="T7" fmla="*/ 41 h 180"/>
                <a:gd name="T8" fmla="*/ 41 w 180"/>
                <a:gd name="T9" fmla="*/ 27 h 180"/>
              </a:gdLst>
              <a:ahLst/>
              <a:cxnLst>
                <a:cxn ang="0">
                  <a:pos x="T0" y="T1"/>
                </a:cxn>
                <a:cxn ang="0">
                  <a:pos x="T2" y="T3"/>
                </a:cxn>
                <a:cxn ang="0">
                  <a:pos x="T4" y="T5"/>
                </a:cxn>
                <a:cxn ang="0">
                  <a:pos x="T6" y="T7"/>
                </a:cxn>
                <a:cxn ang="0">
                  <a:pos x="T8" y="T9"/>
                </a:cxn>
              </a:cxnLst>
              <a:rect l="0" t="0" r="r" b="b"/>
              <a:pathLst>
                <a:path w="180" h="180">
                  <a:moveTo>
                    <a:pt x="41" y="27"/>
                  </a:moveTo>
                  <a:cubicBezTo>
                    <a:pt x="7" y="54"/>
                    <a:pt x="0" y="103"/>
                    <a:pt x="27" y="138"/>
                  </a:cubicBezTo>
                  <a:cubicBezTo>
                    <a:pt x="53" y="173"/>
                    <a:pt x="103" y="180"/>
                    <a:pt x="138" y="153"/>
                  </a:cubicBezTo>
                  <a:cubicBezTo>
                    <a:pt x="173" y="126"/>
                    <a:pt x="180" y="76"/>
                    <a:pt x="153" y="41"/>
                  </a:cubicBezTo>
                  <a:cubicBezTo>
                    <a:pt x="126" y="7"/>
                    <a:pt x="76" y="0"/>
                    <a:pt x="41" y="27"/>
                  </a:cubicBezTo>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4">
              <a:extLst>
                <a:ext uri="{FF2B5EF4-FFF2-40B4-BE49-F238E27FC236}">
                  <a16:creationId xmlns="" xmlns:a16="http://schemas.microsoft.com/office/drawing/2014/main" id="{B20678B1-C3E3-4419-95D7-C326FAF36B5C}"/>
                </a:ext>
              </a:extLst>
            </p:cNvPr>
            <p:cNvSpPr>
              <a:spLocks noChangeArrowheads="1"/>
            </p:cNvSpPr>
            <p:nvPr/>
          </p:nvSpPr>
          <p:spPr bwMode="auto">
            <a:xfrm>
              <a:off x="1680" y="2603"/>
              <a:ext cx="26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Web 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Freeform 25">
              <a:extLst>
                <a:ext uri="{FF2B5EF4-FFF2-40B4-BE49-F238E27FC236}">
                  <a16:creationId xmlns="" xmlns:a16="http://schemas.microsoft.com/office/drawing/2014/main" id="{7C18E5F4-51AE-4CD7-97B6-7044675E2761}"/>
                </a:ext>
              </a:extLst>
            </p:cNvPr>
            <p:cNvSpPr>
              <a:spLocks/>
            </p:cNvSpPr>
            <p:nvPr/>
          </p:nvSpPr>
          <p:spPr bwMode="auto">
            <a:xfrm>
              <a:off x="1646" y="2871"/>
              <a:ext cx="14" cy="20"/>
            </a:xfrm>
            <a:custGeom>
              <a:avLst/>
              <a:gdLst>
                <a:gd name="T0" fmla="*/ 21 w 54"/>
                <a:gd name="T1" fmla="*/ 31 h 78"/>
                <a:gd name="T2" fmla="*/ 16 w 54"/>
                <a:gd name="T3" fmla="*/ 30 h 78"/>
                <a:gd name="T4" fmla="*/ 16 w 54"/>
                <a:gd name="T5" fmla="*/ 8 h 78"/>
                <a:gd name="T6" fmla="*/ 8 w 54"/>
                <a:gd name="T7" fmla="*/ 0 h 78"/>
                <a:gd name="T8" fmla="*/ 0 w 54"/>
                <a:gd name="T9" fmla="*/ 8 h 78"/>
                <a:gd name="T10" fmla="*/ 0 w 54"/>
                <a:gd name="T11" fmla="*/ 40 h 78"/>
                <a:gd name="T12" fmla="*/ 1 w 54"/>
                <a:gd name="T13" fmla="*/ 41 h 78"/>
                <a:gd name="T14" fmla="*/ 5 w 54"/>
                <a:gd name="T15" fmla="*/ 46 h 78"/>
                <a:gd name="T16" fmla="*/ 36 w 54"/>
                <a:gd name="T17" fmla="*/ 74 h 78"/>
                <a:gd name="T18" fmla="*/ 49 w 54"/>
                <a:gd name="T19" fmla="*/ 74 h 78"/>
                <a:gd name="T20" fmla="*/ 51 w 54"/>
                <a:gd name="T21" fmla="*/ 73 h 78"/>
                <a:gd name="T22" fmla="*/ 51 w 54"/>
                <a:gd name="T23" fmla="*/ 59 h 78"/>
                <a:gd name="T24" fmla="*/ 21 w 54"/>
                <a:gd name="T25"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78">
                  <a:moveTo>
                    <a:pt x="21" y="31"/>
                  </a:moveTo>
                  <a:cubicBezTo>
                    <a:pt x="20" y="30"/>
                    <a:pt x="18" y="30"/>
                    <a:pt x="16" y="30"/>
                  </a:cubicBezTo>
                  <a:lnTo>
                    <a:pt x="16" y="8"/>
                  </a:lnTo>
                  <a:cubicBezTo>
                    <a:pt x="16" y="5"/>
                    <a:pt x="13" y="1"/>
                    <a:pt x="8" y="0"/>
                  </a:cubicBezTo>
                  <a:cubicBezTo>
                    <a:pt x="3" y="0"/>
                    <a:pt x="0" y="3"/>
                    <a:pt x="0" y="8"/>
                  </a:cubicBezTo>
                  <a:lnTo>
                    <a:pt x="0" y="40"/>
                  </a:lnTo>
                  <a:cubicBezTo>
                    <a:pt x="0" y="41"/>
                    <a:pt x="0" y="41"/>
                    <a:pt x="1" y="41"/>
                  </a:cubicBezTo>
                  <a:cubicBezTo>
                    <a:pt x="1" y="43"/>
                    <a:pt x="3" y="45"/>
                    <a:pt x="5" y="46"/>
                  </a:cubicBezTo>
                  <a:lnTo>
                    <a:pt x="36" y="74"/>
                  </a:lnTo>
                  <a:cubicBezTo>
                    <a:pt x="40" y="78"/>
                    <a:pt x="46" y="78"/>
                    <a:pt x="49" y="74"/>
                  </a:cubicBezTo>
                  <a:lnTo>
                    <a:pt x="51" y="73"/>
                  </a:lnTo>
                  <a:cubicBezTo>
                    <a:pt x="54" y="69"/>
                    <a:pt x="54" y="63"/>
                    <a:pt x="51" y="59"/>
                  </a:cubicBezTo>
                  <a:lnTo>
                    <a:pt x="21" y="31"/>
                  </a:lnTo>
                  <a:close/>
                </a:path>
              </a:pathLst>
            </a:cu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26">
              <a:extLst>
                <a:ext uri="{FF2B5EF4-FFF2-40B4-BE49-F238E27FC236}">
                  <a16:creationId xmlns="" xmlns:a16="http://schemas.microsoft.com/office/drawing/2014/main" id="{A0A19321-3B7F-4238-A1F7-1D592A0ADC0C}"/>
                </a:ext>
              </a:extLst>
            </p:cNvPr>
            <p:cNvSpPr>
              <a:spLocks noChangeArrowheads="1"/>
            </p:cNvSpPr>
            <p:nvPr/>
          </p:nvSpPr>
          <p:spPr bwMode="auto">
            <a:xfrm>
              <a:off x="1631" y="2880"/>
              <a:ext cx="2" cy="2"/>
            </a:xfrm>
            <a:prstGeom prst="ellipse">
              <a:avLst/>
            </a:pr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27">
              <a:extLst>
                <a:ext uri="{FF2B5EF4-FFF2-40B4-BE49-F238E27FC236}">
                  <a16:creationId xmlns="" xmlns:a16="http://schemas.microsoft.com/office/drawing/2014/main" id="{2DFA25C1-C5C1-43DB-89EE-9458C906EA2C}"/>
                </a:ext>
              </a:extLst>
            </p:cNvPr>
            <p:cNvSpPr>
              <a:spLocks noChangeArrowheads="1"/>
            </p:cNvSpPr>
            <p:nvPr/>
          </p:nvSpPr>
          <p:spPr bwMode="auto">
            <a:xfrm>
              <a:off x="1647" y="2864"/>
              <a:ext cx="2" cy="2"/>
            </a:xfrm>
            <a:prstGeom prst="ellipse">
              <a:avLst/>
            </a:pr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28">
              <a:extLst>
                <a:ext uri="{FF2B5EF4-FFF2-40B4-BE49-F238E27FC236}">
                  <a16:creationId xmlns="" xmlns:a16="http://schemas.microsoft.com/office/drawing/2014/main" id="{9C4B4016-A384-47C7-834C-7075088E1E57}"/>
                </a:ext>
              </a:extLst>
            </p:cNvPr>
            <p:cNvSpPr>
              <a:spLocks noChangeArrowheads="1"/>
            </p:cNvSpPr>
            <p:nvPr/>
          </p:nvSpPr>
          <p:spPr bwMode="auto">
            <a:xfrm>
              <a:off x="1665" y="2879"/>
              <a:ext cx="1" cy="2"/>
            </a:xfrm>
            <a:prstGeom prst="ellipse">
              <a:avLst/>
            </a:pr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29">
              <a:extLst>
                <a:ext uri="{FF2B5EF4-FFF2-40B4-BE49-F238E27FC236}">
                  <a16:creationId xmlns="" xmlns:a16="http://schemas.microsoft.com/office/drawing/2014/main" id="{02532D5B-8B6D-4682-A635-866F1D1DA310}"/>
                </a:ext>
              </a:extLst>
            </p:cNvPr>
            <p:cNvSpPr>
              <a:spLocks noChangeArrowheads="1"/>
            </p:cNvSpPr>
            <p:nvPr/>
          </p:nvSpPr>
          <p:spPr bwMode="auto">
            <a:xfrm>
              <a:off x="1646" y="2897"/>
              <a:ext cx="2" cy="2"/>
            </a:xfrm>
            <a:prstGeom prst="ellipse">
              <a:avLst/>
            </a:pr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0">
              <a:extLst>
                <a:ext uri="{FF2B5EF4-FFF2-40B4-BE49-F238E27FC236}">
                  <a16:creationId xmlns="" xmlns:a16="http://schemas.microsoft.com/office/drawing/2014/main" id="{A3CE5AFB-02D9-4E78-B96A-D5A47D4317DA}"/>
                </a:ext>
              </a:extLst>
            </p:cNvPr>
            <p:cNvSpPr>
              <a:spLocks noEditPoints="1"/>
            </p:cNvSpPr>
            <p:nvPr/>
          </p:nvSpPr>
          <p:spPr bwMode="auto">
            <a:xfrm>
              <a:off x="1615" y="2848"/>
              <a:ext cx="67" cy="68"/>
            </a:xfrm>
            <a:custGeom>
              <a:avLst/>
              <a:gdLst>
                <a:gd name="T0" fmla="*/ 235 w 263"/>
                <a:gd name="T1" fmla="*/ 118 h 264"/>
                <a:gd name="T2" fmla="*/ 253 w 263"/>
                <a:gd name="T3" fmla="*/ 78 h 264"/>
                <a:gd name="T4" fmla="*/ 219 w 263"/>
                <a:gd name="T5" fmla="*/ 70 h 264"/>
                <a:gd name="T6" fmla="*/ 217 w 263"/>
                <a:gd name="T7" fmla="*/ 68 h 264"/>
                <a:gd name="T8" fmla="*/ 225 w 263"/>
                <a:gd name="T9" fmla="*/ 37 h 264"/>
                <a:gd name="T10" fmla="*/ 189 w 263"/>
                <a:gd name="T11" fmla="*/ 42 h 264"/>
                <a:gd name="T12" fmla="*/ 175 w 263"/>
                <a:gd name="T13" fmla="*/ 7 h 264"/>
                <a:gd name="T14" fmla="*/ 151 w 263"/>
                <a:gd name="T15" fmla="*/ 0 h 264"/>
                <a:gd name="T16" fmla="*/ 131 w 263"/>
                <a:gd name="T17" fmla="*/ 27 h 264"/>
                <a:gd name="T18" fmla="*/ 108 w 263"/>
                <a:gd name="T19" fmla="*/ 2 h 264"/>
                <a:gd name="T20" fmla="*/ 83 w 263"/>
                <a:gd name="T21" fmla="*/ 9 h 264"/>
                <a:gd name="T22" fmla="*/ 71 w 263"/>
                <a:gd name="T23" fmla="*/ 45 h 264"/>
                <a:gd name="T24" fmla="*/ 35 w 263"/>
                <a:gd name="T25" fmla="*/ 42 h 264"/>
                <a:gd name="T26" fmla="*/ 36 w 263"/>
                <a:gd name="T27" fmla="*/ 63 h 264"/>
                <a:gd name="T28" fmla="*/ 36 w 263"/>
                <a:gd name="T29" fmla="*/ 86 h 264"/>
                <a:gd name="T30" fmla="*/ 0 w 263"/>
                <a:gd name="T31" fmla="*/ 111 h 264"/>
                <a:gd name="T32" fmla="*/ 26 w 263"/>
                <a:gd name="T33" fmla="*/ 133 h 264"/>
                <a:gd name="T34" fmla="*/ 1 w 263"/>
                <a:gd name="T35" fmla="*/ 156 h 264"/>
                <a:gd name="T36" fmla="*/ 36 w 263"/>
                <a:gd name="T37" fmla="*/ 181 h 264"/>
                <a:gd name="T38" fmla="*/ 30 w 263"/>
                <a:gd name="T39" fmla="*/ 219 h 264"/>
                <a:gd name="T40" fmla="*/ 48 w 263"/>
                <a:gd name="T41" fmla="*/ 236 h 264"/>
                <a:gd name="T42" fmla="*/ 73 w 263"/>
                <a:gd name="T43" fmla="*/ 221 h 264"/>
                <a:gd name="T44" fmla="*/ 86 w 263"/>
                <a:gd name="T45" fmla="*/ 257 h 264"/>
                <a:gd name="T46" fmla="*/ 124 w 263"/>
                <a:gd name="T47" fmla="*/ 239 h 264"/>
                <a:gd name="T48" fmla="*/ 141 w 263"/>
                <a:gd name="T49" fmla="*/ 239 h 264"/>
                <a:gd name="T50" fmla="*/ 156 w 263"/>
                <a:gd name="T51" fmla="*/ 264 h 264"/>
                <a:gd name="T52" fmla="*/ 180 w 263"/>
                <a:gd name="T53" fmla="*/ 257 h 264"/>
                <a:gd name="T54" fmla="*/ 192 w 263"/>
                <a:gd name="T55" fmla="*/ 222 h 264"/>
                <a:gd name="T56" fmla="*/ 194 w 263"/>
                <a:gd name="T57" fmla="*/ 222 h 264"/>
                <a:gd name="T58" fmla="*/ 227 w 263"/>
                <a:gd name="T59" fmla="*/ 229 h 264"/>
                <a:gd name="T60" fmla="*/ 222 w 263"/>
                <a:gd name="T61" fmla="*/ 194 h 264"/>
                <a:gd name="T62" fmla="*/ 222 w 263"/>
                <a:gd name="T63" fmla="*/ 193 h 264"/>
                <a:gd name="T64" fmla="*/ 257 w 263"/>
                <a:gd name="T65" fmla="*/ 181 h 264"/>
                <a:gd name="T66" fmla="*/ 263 w 263"/>
                <a:gd name="T67" fmla="*/ 156 h 264"/>
                <a:gd name="T68" fmla="*/ 235 w 263"/>
                <a:gd name="T69" fmla="*/ 126 h 264"/>
                <a:gd name="T70" fmla="*/ 132 w 263"/>
                <a:gd name="T71" fmla="*/ 209 h 264"/>
                <a:gd name="T72" fmla="*/ 51 w 263"/>
                <a:gd name="T73" fmla="*/ 130 h 264"/>
                <a:gd name="T74" fmla="*/ 131 w 263"/>
                <a:gd name="T75" fmla="*/ 48 h 264"/>
                <a:gd name="T76" fmla="*/ 212 w 263"/>
                <a:gd name="T77" fmla="*/ 12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3" h="264">
                  <a:moveTo>
                    <a:pt x="235" y="126"/>
                  </a:moveTo>
                  <a:cubicBezTo>
                    <a:pt x="235" y="123"/>
                    <a:pt x="235" y="121"/>
                    <a:pt x="235" y="118"/>
                  </a:cubicBezTo>
                  <a:lnTo>
                    <a:pt x="260" y="103"/>
                  </a:lnTo>
                  <a:cubicBezTo>
                    <a:pt x="258" y="95"/>
                    <a:pt x="257" y="86"/>
                    <a:pt x="253" y="78"/>
                  </a:cubicBezTo>
                  <a:lnTo>
                    <a:pt x="225" y="80"/>
                  </a:lnTo>
                  <a:cubicBezTo>
                    <a:pt x="224" y="77"/>
                    <a:pt x="222" y="73"/>
                    <a:pt x="219" y="70"/>
                  </a:cubicBezTo>
                  <a:cubicBezTo>
                    <a:pt x="219" y="70"/>
                    <a:pt x="217" y="68"/>
                    <a:pt x="217" y="68"/>
                  </a:cubicBezTo>
                  <a:cubicBezTo>
                    <a:pt x="217" y="68"/>
                    <a:pt x="217" y="68"/>
                    <a:pt x="217" y="68"/>
                  </a:cubicBezTo>
                  <a:lnTo>
                    <a:pt x="232" y="43"/>
                  </a:lnTo>
                  <a:cubicBezTo>
                    <a:pt x="230" y="42"/>
                    <a:pt x="227" y="38"/>
                    <a:pt x="225" y="37"/>
                  </a:cubicBezTo>
                  <a:cubicBezTo>
                    <a:pt x="222" y="33"/>
                    <a:pt x="217" y="30"/>
                    <a:pt x="214" y="27"/>
                  </a:cubicBezTo>
                  <a:lnTo>
                    <a:pt x="189" y="42"/>
                  </a:lnTo>
                  <a:cubicBezTo>
                    <a:pt x="184" y="38"/>
                    <a:pt x="180" y="37"/>
                    <a:pt x="175" y="35"/>
                  </a:cubicBezTo>
                  <a:lnTo>
                    <a:pt x="175" y="7"/>
                  </a:lnTo>
                  <a:cubicBezTo>
                    <a:pt x="175" y="7"/>
                    <a:pt x="175" y="7"/>
                    <a:pt x="175" y="7"/>
                  </a:cubicBezTo>
                  <a:cubicBezTo>
                    <a:pt x="167" y="4"/>
                    <a:pt x="159" y="2"/>
                    <a:pt x="151" y="0"/>
                  </a:cubicBezTo>
                  <a:lnTo>
                    <a:pt x="137" y="27"/>
                  </a:lnTo>
                  <a:cubicBezTo>
                    <a:pt x="136" y="27"/>
                    <a:pt x="132" y="27"/>
                    <a:pt x="131" y="27"/>
                  </a:cubicBezTo>
                  <a:cubicBezTo>
                    <a:pt x="127" y="27"/>
                    <a:pt x="126" y="27"/>
                    <a:pt x="122" y="27"/>
                  </a:cubicBezTo>
                  <a:lnTo>
                    <a:pt x="108" y="2"/>
                  </a:lnTo>
                  <a:cubicBezTo>
                    <a:pt x="99" y="4"/>
                    <a:pt x="91" y="5"/>
                    <a:pt x="83" y="9"/>
                  </a:cubicBezTo>
                  <a:cubicBezTo>
                    <a:pt x="83" y="9"/>
                    <a:pt x="83" y="9"/>
                    <a:pt x="83" y="9"/>
                  </a:cubicBezTo>
                  <a:lnTo>
                    <a:pt x="84" y="37"/>
                  </a:lnTo>
                  <a:cubicBezTo>
                    <a:pt x="79" y="38"/>
                    <a:pt x="76" y="42"/>
                    <a:pt x="71" y="45"/>
                  </a:cubicBezTo>
                  <a:lnTo>
                    <a:pt x="46" y="30"/>
                  </a:lnTo>
                  <a:cubicBezTo>
                    <a:pt x="43" y="33"/>
                    <a:pt x="38" y="37"/>
                    <a:pt x="35" y="42"/>
                  </a:cubicBezTo>
                  <a:cubicBezTo>
                    <a:pt x="33" y="43"/>
                    <a:pt x="30" y="47"/>
                    <a:pt x="28" y="48"/>
                  </a:cubicBezTo>
                  <a:lnTo>
                    <a:pt x="36" y="63"/>
                  </a:lnTo>
                  <a:lnTo>
                    <a:pt x="43" y="73"/>
                  </a:lnTo>
                  <a:cubicBezTo>
                    <a:pt x="40" y="78"/>
                    <a:pt x="38" y="81"/>
                    <a:pt x="36" y="86"/>
                  </a:cubicBezTo>
                  <a:lnTo>
                    <a:pt x="6" y="86"/>
                  </a:lnTo>
                  <a:cubicBezTo>
                    <a:pt x="3" y="95"/>
                    <a:pt x="1" y="103"/>
                    <a:pt x="0" y="111"/>
                  </a:cubicBezTo>
                  <a:lnTo>
                    <a:pt x="26" y="125"/>
                  </a:lnTo>
                  <a:cubicBezTo>
                    <a:pt x="26" y="128"/>
                    <a:pt x="26" y="130"/>
                    <a:pt x="26" y="133"/>
                  </a:cubicBezTo>
                  <a:cubicBezTo>
                    <a:pt x="26" y="136"/>
                    <a:pt x="26" y="138"/>
                    <a:pt x="26" y="141"/>
                  </a:cubicBezTo>
                  <a:lnTo>
                    <a:pt x="1" y="156"/>
                  </a:lnTo>
                  <a:cubicBezTo>
                    <a:pt x="3" y="164"/>
                    <a:pt x="5" y="173"/>
                    <a:pt x="8" y="181"/>
                  </a:cubicBezTo>
                  <a:lnTo>
                    <a:pt x="36" y="181"/>
                  </a:lnTo>
                  <a:cubicBezTo>
                    <a:pt x="38" y="186"/>
                    <a:pt x="41" y="189"/>
                    <a:pt x="45" y="194"/>
                  </a:cubicBezTo>
                  <a:lnTo>
                    <a:pt x="30" y="219"/>
                  </a:lnTo>
                  <a:cubicBezTo>
                    <a:pt x="35" y="224"/>
                    <a:pt x="38" y="229"/>
                    <a:pt x="43" y="232"/>
                  </a:cubicBezTo>
                  <a:cubicBezTo>
                    <a:pt x="45" y="234"/>
                    <a:pt x="46" y="234"/>
                    <a:pt x="48" y="236"/>
                  </a:cubicBezTo>
                  <a:lnTo>
                    <a:pt x="63" y="227"/>
                  </a:lnTo>
                  <a:lnTo>
                    <a:pt x="73" y="221"/>
                  </a:lnTo>
                  <a:cubicBezTo>
                    <a:pt x="78" y="224"/>
                    <a:pt x="81" y="226"/>
                    <a:pt x="86" y="227"/>
                  </a:cubicBezTo>
                  <a:lnTo>
                    <a:pt x="86" y="257"/>
                  </a:lnTo>
                  <a:cubicBezTo>
                    <a:pt x="94" y="261"/>
                    <a:pt x="103" y="262"/>
                    <a:pt x="111" y="264"/>
                  </a:cubicBezTo>
                  <a:lnTo>
                    <a:pt x="124" y="239"/>
                  </a:lnTo>
                  <a:cubicBezTo>
                    <a:pt x="127" y="239"/>
                    <a:pt x="129" y="239"/>
                    <a:pt x="132" y="239"/>
                  </a:cubicBezTo>
                  <a:cubicBezTo>
                    <a:pt x="136" y="239"/>
                    <a:pt x="137" y="239"/>
                    <a:pt x="141" y="239"/>
                  </a:cubicBezTo>
                  <a:lnTo>
                    <a:pt x="147" y="249"/>
                  </a:lnTo>
                  <a:lnTo>
                    <a:pt x="156" y="264"/>
                  </a:lnTo>
                  <a:cubicBezTo>
                    <a:pt x="164" y="262"/>
                    <a:pt x="172" y="261"/>
                    <a:pt x="180" y="257"/>
                  </a:cubicBezTo>
                  <a:cubicBezTo>
                    <a:pt x="180" y="257"/>
                    <a:pt x="180" y="257"/>
                    <a:pt x="180" y="257"/>
                  </a:cubicBezTo>
                  <a:lnTo>
                    <a:pt x="180" y="229"/>
                  </a:lnTo>
                  <a:cubicBezTo>
                    <a:pt x="184" y="227"/>
                    <a:pt x="189" y="226"/>
                    <a:pt x="192" y="222"/>
                  </a:cubicBezTo>
                  <a:cubicBezTo>
                    <a:pt x="192" y="222"/>
                    <a:pt x="192" y="222"/>
                    <a:pt x="192" y="222"/>
                  </a:cubicBezTo>
                  <a:cubicBezTo>
                    <a:pt x="192" y="222"/>
                    <a:pt x="192" y="222"/>
                    <a:pt x="194" y="222"/>
                  </a:cubicBezTo>
                  <a:lnTo>
                    <a:pt x="219" y="237"/>
                  </a:lnTo>
                  <a:cubicBezTo>
                    <a:pt x="222" y="236"/>
                    <a:pt x="224" y="232"/>
                    <a:pt x="227" y="229"/>
                  </a:cubicBezTo>
                  <a:cubicBezTo>
                    <a:pt x="230" y="226"/>
                    <a:pt x="233" y="222"/>
                    <a:pt x="237" y="219"/>
                  </a:cubicBezTo>
                  <a:lnTo>
                    <a:pt x="222" y="194"/>
                  </a:lnTo>
                  <a:cubicBezTo>
                    <a:pt x="222" y="194"/>
                    <a:pt x="222" y="194"/>
                    <a:pt x="222" y="193"/>
                  </a:cubicBezTo>
                  <a:cubicBezTo>
                    <a:pt x="222" y="193"/>
                    <a:pt x="222" y="193"/>
                    <a:pt x="222" y="193"/>
                  </a:cubicBezTo>
                  <a:cubicBezTo>
                    <a:pt x="224" y="189"/>
                    <a:pt x="227" y="184"/>
                    <a:pt x="229" y="181"/>
                  </a:cubicBezTo>
                  <a:lnTo>
                    <a:pt x="257" y="181"/>
                  </a:lnTo>
                  <a:cubicBezTo>
                    <a:pt x="257" y="181"/>
                    <a:pt x="257" y="181"/>
                    <a:pt x="257" y="181"/>
                  </a:cubicBezTo>
                  <a:cubicBezTo>
                    <a:pt x="260" y="173"/>
                    <a:pt x="262" y="164"/>
                    <a:pt x="263" y="156"/>
                  </a:cubicBezTo>
                  <a:lnTo>
                    <a:pt x="237" y="143"/>
                  </a:lnTo>
                  <a:cubicBezTo>
                    <a:pt x="235" y="131"/>
                    <a:pt x="235" y="130"/>
                    <a:pt x="235" y="126"/>
                  </a:cubicBezTo>
                  <a:close/>
                  <a:moveTo>
                    <a:pt x="146" y="207"/>
                  </a:moveTo>
                  <a:cubicBezTo>
                    <a:pt x="141" y="209"/>
                    <a:pt x="137" y="209"/>
                    <a:pt x="132" y="209"/>
                  </a:cubicBezTo>
                  <a:cubicBezTo>
                    <a:pt x="114" y="209"/>
                    <a:pt x="96" y="204"/>
                    <a:pt x="83" y="193"/>
                  </a:cubicBezTo>
                  <a:cubicBezTo>
                    <a:pt x="63" y="178"/>
                    <a:pt x="51" y="154"/>
                    <a:pt x="51" y="130"/>
                  </a:cubicBezTo>
                  <a:cubicBezTo>
                    <a:pt x="51" y="111"/>
                    <a:pt x="58" y="93"/>
                    <a:pt x="68" y="80"/>
                  </a:cubicBezTo>
                  <a:cubicBezTo>
                    <a:pt x="83" y="60"/>
                    <a:pt x="104" y="48"/>
                    <a:pt x="131" y="48"/>
                  </a:cubicBezTo>
                  <a:cubicBezTo>
                    <a:pt x="161" y="48"/>
                    <a:pt x="185" y="63"/>
                    <a:pt x="200" y="86"/>
                  </a:cubicBezTo>
                  <a:cubicBezTo>
                    <a:pt x="209" y="98"/>
                    <a:pt x="212" y="113"/>
                    <a:pt x="212" y="128"/>
                  </a:cubicBezTo>
                  <a:cubicBezTo>
                    <a:pt x="212" y="166"/>
                    <a:pt x="184" y="199"/>
                    <a:pt x="146" y="207"/>
                  </a:cubicBezTo>
                  <a:close/>
                </a:path>
              </a:pathLst>
            </a:cu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1">
              <a:extLst>
                <a:ext uri="{FF2B5EF4-FFF2-40B4-BE49-F238E27FC236}">
                  <a16:creationId xmlns="" xmlns:a16="http://schemas.microsoft.com/office/drawing/2014/main" id="{29F61EDD-358C-4A62-AC65-AAC9909C045F}"/>
                </a:ext>
              </a:extLst>
            </p:cNvPr>
            <p:cNvSpPr>
              <a:spLocks noEditPoints="1"/>
            </p:cNvSpPr>
            <p:nvPr/>
          </p:nvSpPr>
          <p:spPr bwMode="auto">
            <a:xfrm>
              <a:off x="1677" y="2847"/>
              <a:ext cx="44" cy="44"/>
            </a:xfrm>
            <a:custGeom>
              <a:avLst/>
              <a:gdLst>
                <a:gd name="T0" fmla="*/ 173 w 174"/>
                <a:gd name="T1" fmla="*/ 98 h 174"/>
                <a:gd name="T2" fmla="*/ 155 w 174"/>
                <a:gd name="T3" fmla="*/ 86 h 174"/>
                <a:gd name="T4" fmla="*/ 153 w 174"/>
                <a:gd name="T5" fmla="*/ 72 h 174"/>
                <a:gd name="T6" fmla="*/ 170 w 174"/>
                <a:gd name="T7" fmla="*/ 52 h 174"/>
                <a:gd name="T8" fmla="*/ 160 w 174"/>
                <a:gd name="T9" fmla="*/ 33 h 174"/>
                <a:gd name="T10" fmla="*/ 156 w 174"/>
                <a:gd name="T11" fmla="*/ 33 h 174"/>
                <a:gd name="T12" fmla="*/ 135 w 174"/>
                <a:gd name="T13" fmla="*/ 38 h 174"/>
                <a:gd name="T14" fmla="*/ 123 w 174"/>
                <a:gd name="T15" fmla="*/ 30 h 174"/>
                <a:gd name="T16" fmla="*/ 121 w 174"/>
                <a:gd name="T17" fmla="*/ 5 h 174"/>
                <a:gd name="T18" fmla="*/ 102 w 174"/>
                <a:gd name="T19" fmla="*/ 0 h 174"/>
                <a:gd name="T20" fmla="*/ 100 w 174"/>
                <a:gd name="T21" fmla="*/ 4 h 174"/>
                <a:gd name="T22" fmla="*/ 88 w 174"/>
                <a:gd name="T23" fmla="*/ 22 h 174"/>
                <a:gd name="T24" fmla="*/ 73 w 174"/>
                <a:gd name="T25" fmla="*/ 24 h 174"/>
                <a:gd name="T26" fmla="*/ 53 w 174"/>
                <a:gd name="T27" fmla="*/ 7 h 174"/>
                <a:gd name="T28" fmla="*/ 37 w 174"/>
                <a:gd name="T29" fmla="*/ 17 h 174"/>
                <a:gd name="T30" fmla="*/ 37 w 174"/>
                <a:gd name="T31" fmla="*/ 20 h 174"/>
                <a:gd name="T32" fmla="*/ 42 w 174"/>
                <a:gd name="T33" fmla="*/ 42 h 174"/>
                <a:gd name="T34" fmla="*/ 34 w 174"/>
                <a:gd name="T35" fmla="*/ 53 h 174"/>
                <a:gd name="T36" fmla="*/ 9 w 174"/>
                <a:gd name="T37" fmla="*/ 55 h 174"/>
                <a:gd name="T38" fmla="*/ 0 w 174"/>
                <a:gd name="T39" fmla="*/ 75 h 174"/>
                <a:gd name="T40" fmla="*/ 4 w 174"/>
                <a:gd name="T41" fmla="*/ 77 h 174"/>
                <a:gd name="T42" fmla="*/ 22 w 174"/>
                <a:gd name="T43" fmla="*/ 88 h 174"/>
                <a:gd name="T44" fmla="*/ 24 w 174"/>
                <a:gd name="T45" fmla="*/ 103 h 174"/>
                <a:gd name="T46" fmla="*/ 9 w 174"/>
                <a:gd name="T47" fmla="*/ 121 h 174"/>
                <a:gd name="T48" fmla="*/ 12 w 174"/>
                <a:gd name="T49" fmla="*/ 131 h 174"/>
                <a:gd name="T50" fmla="*/ 17 w 174"/>
                <a:gd name="T51" fmla="*/ 141 h 174"/>
                <a:gd name="T52" fmla="*/ 20 w 174"/>
                <a:gd name="T53" fmla="*/ 141 h 174"/>
                <a:gd name="T54" fmla="*/ 42 w 174"/>
                <a:gd name="T55" fmla="*/ 136 h 174"/>
                <a:gd name="T56" fmla="*/ 53 w 174"/>
                <a:gd name="T57" fmla="*/ 145 h 174"/>
                <a:gd name="T58" fmla="*/ 55 w 174"/>
                <a:gd name="T59" fmla="*/ 169 h 174"/>
                <a:gd name="T60" fmla="*/ 75 w 174"/>
                <a:gd name="T61" fmla="*/ 174 h 174"/>
                <a:gd name="T62" fmla="*/ 77 w 174"/>
                <a:gd name="T63" fmla="*/ 171 h 174"/>
                <a:gd name="T64" fmla="*/ 88 w 174"/>
                <a:gd name="T65" fmla="*/ 153 h 174"/>
                <a:gd name="T66" fmla="*/ 103 w 174"/>
                <a:gd name="T67" fmla="*/ 151 h 174"/>
                <a:gd name="T68" fmla="*/ 123 w 174"/>
                <a:gd name="T69" fmla="*/ 168 h 174"/>
                <a:gd name="T70" fmla="*/ 140 w 174"/>
                <a:gd name="T71" fmla="*/ 158 h 174"/>
                <a:gd name="T72" fmla="*/ 140 w 174"/>
                <a:gd name="T73" fmla="*/ 154 h 174"/>
                <a:gd name="T74" fmla="*/ 135 w 174"/>
                <a:gd name="T75" fmla="*/ 133 h 174"/>
                <a:gd name="T76" fmla="*/ 143 w 174"/>
                <a:gd name="T77" fmla="*/ 121 h 174"/>
                <a:gd name="T78" fmla="*/ 170 w 174"/>
                <a:gd name="T79" fmla="*/ 120 h 174"/>
                <a:gd name="T80" fmla="*/ 174 w 174"/>
                <a:gd name="T81" fmla="*/ 100 h 174"/>
                <a:gd name="T82" fmla="*/ 173 w 174"/>
                <a:gd name="T83" fmla="*/ 98 h 174"/>
                <a:gd name="T84" fmla="*/ 115 w 174"/>
                <a:gd name="T85" fmla="*/ 95 h 174"/>
                <a:gd name="T86" fmla="*/ 80 w 174"/>
                <a:gd name="T87" fmla="*/ 115 h 174"/>
                <a:gd name="T88" fmla="*/ 60 w 174"/>
                <a:gd name="T89" fmla="*/ 80 h 174"/>
                <a:gd name="T90" fmla="*/ 95 w 174"/>
                <a:gd name="T91" fmla="*/ 60 h 174"/>
                <a:gd name="T92" fmla="*/ 115 w 174"/>
                <a:gd name="T93" fmla="*/ 9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4" h="174">
                  <a:moveTo>
                    <a:pt x="173" y="98"/>
                  </a:moveTo>
                  <a:lnTo>
                    <a:pt x="155" y="86"/>
                  </a:lnTo>
                  <a:lnTo>
                    <a:pt x="153" y="72"/>
                  </a:lnTo>
                  <a:lnTo>
                    <a:pt x="170" y="52"/>
                  </a:lnTo>
                  <a:lnTo>
                    <a:pt x="160" y="33"/>
                  </a:lnTo>
                  <a:lnTo>
                    <a:pt x="156" y="33"/>
                  </a:lnTo>
                  <a:lnTo>
                    <a:pt x="135" y="38"/>
                  </a:lnTo>
                  <a:lnTo>
                    <a:pt x="123" y="30"/>
                  </a:lnTo>
                  <a:lnTo>
                    <a:pt x="121" y="5"/>
                  </a:lnTo>
                  <a:lnTo>
                    <a:pt x="102" y="0"/>
                  </a:lnTo>
                  <a:lnTo>
                    <a:pt x="100" y="4"/>
                  </a:lnTo>
                  <a:lnTo>
                    <a:pt x="88" y="22"/>
                  </a:lnTo>
                  <a:lnTo>
                    <a:pt x="73" y="24"/>
                  </a:lnTo>
                  <a:lnTo>
                    <a:pt x="53" y="7"/>
                  </a:lnTo>
                  <a:lnTo>
                    <a:pt x="37" y="17"/>
                  </a:lnTo>
                  <a:lnTo>
                    <a:pt x="37" y="20"/>
                  </a:lnTo>
                  <a:lnTo>
                    <a:pt x="42" y="42"/>
                  </a:lnTo>
                  <a:lnTo>
                    <a:pt x="34" y="53"/>
                  </a:lnTo>
                  <a:lnTo>
                    <a:pt x="9" y="55"/>
                  </a:lnTo>
                  <a:lnTo>
                    <a:pt x="0" y="75"/>
                  </a:lnTo>
                  <a:lnTo>
                    <a:pt x="4" y="77"/>
                  </a:lnTo>
                  <a:lnTo>
                    <a:pt x="22" y="88"/>
                  </a:lnTo>
                  <a:lnTo>
                    <a:pt x="24" y="103"/>
                  </a:lnTo>
                  <a:lnTo>
                    <a:pt x="9" y="121"/>
                  </a:lnTo>
                  <a:cubicBezTo>
                    <a:pt x="10" y="125"/>
                    <a:pt x="10" y="128"/>
                    <a:pt x="12" y="131"/>
                  </a:cubicBezTo>
                  <a:lnTo>
                    <a:pt x="17" y="141"/>
                  </a:lnTo>
                  <a:lnTo>
                    <a:pt x="20" y="141"/>
                  </a:lnTo>
                  <a:lnTo>
                    <a:pt x="42" y="136"/>
                  </a:lnTo>
                  <a:lnTo>
                    <a:pt x="53" y="145"/>
                  </a:lnTo>
                  <a:lnTo>
                    <a:pt x="55" y="169"/>
                  </a:lnTo>
                  <a:lnTo>
                    <a:pt x="75" y="174"/>
                  </a:lnTo>
                  <a:lnTo>
                    <a:pt x="77" y="171"/>
                  </a:lnTo>
                  <a:lnTo>
                    <a:pt x="88" y="153"/>
                  </a:lnTo>
                  <a:lnTo>
                    <a:pt x="103" y="151"/>
                  </a:lnTo>
                  <a:lnTo>
                    <a:pt x="123" y="168"/>
                  </a:lnTo>
                  <a:lnTo>
                    <a:pt x="140" y="158"/>
                  </a:lnTo>
                  <a:lnTo>
                    <a:pt x="140" y="154"/>
                  </a:lnTo>
                  <a:lnTo>
                    <a:pt x="135" y="133"/>
                  </a:lnTo>
                  <a:lnTo>
                    <a:pt x="143" y="121"/>
                  </a:lnTo>
                  <a:lnTo>
                    <a:pt x="170" y="120"/>
                  </a:lnTo>
                  <a:lnTo>
                    <a:pt x="174" y="100"/>
                  </a:lnTo>
                  <a:lnTo>
                    <a:pt x="173" y="98"/>
                  </a:lnTo>
                  <a:close/>
                  <a:moveTo>
                    <a:pt x="115" y="95"/>
                  </a:moveTo>
                  <a:cubicBezTo>
                    <a:pt x="111" y="110"/>
                    <a:pt x="95" y="118"/>
                    <a:pt x="80" y="115"/>
                  </a:cubicBezTo>
                  <a:cubicBezTo>
                    <a:pt x="65" y="111"/>
                    <a:pt x="57" y="95"/>
                    <a:pt x="60" y="80"/>
                  </a:cubicBezTo>
                  <a:cubicBezTo>
                    <a:pt x="63" y="65"/>
                    <a:pt x="80" y="55"/>
                    <a:pt x="95" y="60"/>
                  </a:cubicBezTo>
                  <a:cubicBezTo>
                    <a:pt x="110" y="65"/>
                    <a:pt x="118" y="80"/>
                    <a:pt x="115" y="95"/>
                  </a:cubicBezTo>
                  <a:close/>
                </a:path>
              </a:pathLst>
            </a:cu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 xmlns:a16="http://schemas.microsoft.com/office/drawing/2014/main" id="{7AEB7081-5B20-4527-B0E9-23E65E979F88}"/>
                </a:ext>
              </a:extLst>
            </p:cNvPr>
            <p:cNvSpPr>
              <a:spLocks noEditPoints="1"/>
            </p:cNvSpPr>
            <p:nvPr/>
          </p:nvSpPr>
          <p:spPr bwMode="auto">
            <a:xfrm>
              <a:off x="1559" y="2742"/>
              <a:ext cx="173" cy="153"/>
            </a:xfrm>
            <a:custGeom>
              <a:avLst/>
              <a:gdLst>
                <a:gd name="T0" fmla="*/ 627 w 680"/>
                <a:gd name="T1" fmla="*/ 441 h 599"/>
                <a:gd name="T2" fmla="*/ 637 w 680"/>
                <a:gd name="T3" fmla="*/ 458 h 599"/>
                <a:gd name="T4" fmla="*/ 662 w 680"/>
                <a:gd name="T5" fmla="*/ 378 h 599"/>
                <a:gd name="T6" fmla="*/ 604 w 680"/>
                <a:gd name="T7" fmla="*/ 123 h 599"/>
                <a:gd name="T8" fmla="*/ 355 w 680"/>
                <a:gd name="T9" fmla="*/ 0 h 599"/>
                <a:gd name="T10" fmla="*/ 164 w 680"/>
                <a:gd name="T11" fmla="*/ 65 h 599"/>
                <a:gd name="T12" fmla="*/ 106 w 680"/>
                <a:gd name="T13" fmla="*/ 504 h 599"/>
                <a:gd name="T14" fmla="*/ 226 w 680"/>
                <a:gd name="T15" fmla="*/ 599 h 599"/>
                <a:gd name="T16" fmla="*/ 216 w 680"/>
                <a:gd name="T17" fmla="*/ 565 h 599"/>
                <a:gd name="T18" fmla="*/ 232 w 680"/>
                <a:gd name="T19" fmla="*/ 557 h 599"/>
                <a:gd name="T20" fmla="*/ 183 w 680"/>
                <a:gd name="T21" fmla="*/ 526 h 599"/>
                <a:gd name="T22" fmla="*/ 201 w 680"/>
                <a:gd name="T23" fmla="*/ 401 h 599"/>
                <a:gd name="T24" fmla="*/ 239 w 680"/>
                <a:gd name="T25" fmla="*/ 395 h 599"/>
                <a:gd name="T26" fmla="*/ 261 w 680"/>
                <a:gd name="T27" fmla="*/ 413 h 599"/>
                <a:gd name="T28" fmla="*/ 300 w 680"/>
                <a:gd name="T29" fmla="*/ 439 h 599"/>
                <a:gd name="T30" fmla="*/ 300 w 680"/>
                <a:gd name="T31" fmla="*/ 418 h 599"/>
                <a:gd name="T32" fmla="*/ 338 w 680"/>
                <a:gd name="T33" fmla="*/ 406 h 599"/>
                <a:gd name="T34" fmla="*/ 292 w 680"/>
                <a:gd name="T35" fmla="*/ 375 h 599"/>
                <a:gd name="T36" fmla="*/ 277 w 680"/>
                <a:gd name="T37" fmla="*/ 363 h 599"/>
                <a:gd name="T38" fmla="*/ 280 w 680"/>
                <a:gd name="T39" fmla="*/ 280 h 599"/>
                <a:gd name="T40" fmla="*/ 290 w 680"/>
                <a:gd name="T41" fmla="*/ 270 h 599"/>
                <a:gd name="T42" fmla="*/ 362 w 680"/>
                <a:gd name="T43" fmla="*/ 212 h 599"/>
                <a:gd name="T44" fmla="*/ 466 w 680"/>
                <a:gd name="T45" fmla="*/ 300 h 599"/>
                <a:gd name="T46" fmla="*/ 473 w 680"/>
                <a:gd name="T47" fmla="*/ 360 h 599"/>
                <a:gd name="T48" fmla="*/ 556 w 680"/>
                <a:gd name="T49" fmla="*/ 372 h 599"/>
                <a:gd name="T50" fmla="*/ 559 w 680"/>
                <a:gd name="T51" fmla="*/ 368 h 599"/>
                <a:gd name="T52" fmla="*/ 614 w 680"/>
                <a:gd name="T53" fmla="*/ 406 h 599"/>
                <a:gd name="T54" fmla="*/ 600 w 680"/>
                <a:gd name="T55" fmla="*/ 444 h 599"/>
                <a:gd name="T56" fmla="*/ 605 w 680"/>
                <a:gd name="T57" fmla="*/ 448 h 599"/>
                <a:gd name="T58" fmla="*/ 627 w 680"/>
                <a:gd name="T59" fmla="*/ 441 h 599"/>
                <a:gd name="T60" fmla="*/ 131 w 680"/>
                <a:gd name="T61" fmla="*/ 468 h 599"/>
                <a:gd name="T62" fmla="*/ 130 w 680"/>
                <a:gd name="T63" fmla="*/ 158 h 599"/>
                <a:gd name="T64" fmla="*/ 141 w 680"/>
                <a:gd name="T65" fmla="*/ 267 h 599"/>
                <a:gd name="T66" fmla="*/ 141 w 680"/>
                <a:gd name="T67" fmla="*/ 367 h 599"/>
                <a:gd name="T68" fmla="*/ 148 w 680"/>
                <a:gd name="T69" fmla="*/ 373 h 599"/>
                <a:gd name="T70" fmla="*/ 131 w 680"/>
                <a:gd name="T71" fmla="*/ 468 h 599"/>
                <a:gd name="T72" fmla="*/ 309 w 680"/>
                <a:gd name="T73" fmla="*/ 159 h 599"/>
                <a:gd name="T74" fmla="*/ 232 w 680"/>
                <a:gd name="T75" fmla="*/ 226 h 599"/>
                <a:gd name="T76" fmla="*/ 222 w 680"/>
                <a:gd name="T77" fmla="*/ 236 h 599"/>
                <a:gd name="T78" fmla="*/ 178 w 680"/>
                <a:gd name="T79" fmla="*/ 239 h 599"/>
                <a:gd name="T80" fmla="*/ 158 w 680"/>
                <a:gd name="T81" fmla="*/ 121 h 599"/>
                <a:gd name="T82" fmla="*/ 188 w 680"/>
                <a:gd name="T83" fmla="*/ 95 h 599"/>
                <a:gd name="T84" fmla="*/ 234 w 680"/>
                <a:gd name="T85" fmla="*/ 67 h 599"/>
                <a:gd name="T86" fmla="*/ 309 w 680"/>
                <a:gd name="T87" fmla="*/ 159 h 599"/>
                <a:gd name="T88" fmla="*/ 348 w 680"/>
                <a:gd name="T89" fmla="*/ 136 h 599"/>
                <a:gd name="T90" fmla="*/ 348 w 680"/>
                <a:gd name="T91" fmla="*/ 136 h 599"/>
                <a:gd name="T92" fmla="*/ 348 w 680"/>
                <a:gd name="T93" fmla="*/ 136 h 599"/>
                <a:gd name="T94" fmla="*/ 272 w 680"/>
                <a:gd name="T95" fmla="*/ 53 h 599"/>
                <a:gd name="T96" fmla="*/ 355 w 680"/>
                <a:gd name="T97" fmla="*/ 40 h 599"/>
                <a:gd name="T98" fmla="*/ 529 w 680"/>
                <a:gd name="T99" fmla="*/ 103 h 599"/>
                <a:gd name="T100" fmla="*/ 348 w 680"/>
                <a:gd name="T101" fmla="*/ 136 h 599"/>
                <a:gd name="T102" fmla="*/ 619 w 680"/>
                <a:gd name="T103" fmla="*/ 381 h 599"/>
                <a:gd name="T104" fmla="*/ 572 w 680"/>
                <a:gd name="T105" fmla="*/ 345 h 599"/>
                <a:gd name="T106" fmla="*/ 564 w 680"/>
                <a:gd name="T107" fmla="*/ 289 h 599"/>
                <a:gd name="T108" fmla="*/ 488 w 680"/>
                <a:gd name="T109" fmla="*/ 274 h 599"/>
                <a:gd name="T110" fmla="*/ 396 w 680"/>
                <a:gd name="T111" fmla="*/ 188 h 599"/>
                <a:gd name="T112" fmla="*/ 396 w 680"/>
                <a:gd name="T113" fmla="*/ 188 h 599"/>
                <a:gd name="T114" fmla="*/ 567 w 680"/>
                <a:gd name="T115" fmla="*/ 141 h 599"/>
                <a:gd name="T116" fmla="*/ 571 w 680"/>
                <a:gd name="T117" fmla="*/ 144 h 599"/>
                <a:gd name="T118" fmla="*/ 619 w 680"/>
                <a:gd name="T119" fmla="*/ 38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0" h="599">
                  <a:moveTo>
                    <a:pt x="627" y="441"/>
                  </a:moveTo>
                  <a:lnTo>
                    <a:pt x="637" y="458"/>
                  </a:lnTo>
                  <a:cubicBezTo>
                    <a:pt x="658" y="413"/>
                    <a:pt x="658" y="390"/>
                    <a:pt x="662" y="378"/>
                  </a:cubicBezTo>
                  <a:cubicBezTo>
                    <a:pt x="680" y="292"/>
                    <a:pt x="662" y="197"/>
                    <a:pt x="604" y="123"/>
                  </a:cubicBezTo>
                  <a:cubicBezTo>
                    <a:pt x="542" y="42"/>
                    <a:pt x="448" y="0"/>
                    <a:pt x="355" y="0"/>
                  </a:cubicBezTo>
                  <a:cubicBezTo>
                    <a:pt x="289" y="0"/>
                    <a:pt x="221" y="22"/>
                    <a:pt x="164" y="65"/>
                  </a:cubicBezTo>
                  <a:cubicBezTo>
                    <a:pt x="27" y="171"/>
                    <a:pt x="0" y="367"/>
                    <a:pt x="106" y="504"/>
                  </a:cubicBezTo>
                  <a:cubicBezTo>
                    <a:pt x="138" y="546"/>
                    <a:pt x="179" y="577"/>
                    <a:pt x="226" y="599"/>
                  </a:cubicBezTo>
                  <a:lnTo>
                    <a:pt x="216" y="565"/>
                  </a:lnTo>
                  <a:lnTo>
                    <a:pt x="232" y="557"/>
                  </a:lnTo>
                  <a:cubicBezTo>
                    <a:pt x="216" y="549"/>
                    <a:pt x="199" y="537"/>
                    <a:pt x="183" y="526"/>
                  </a:cubicBezTo>
                  <a:cubicBezTo>
                    <a:pt x="181" y="496"/>
                    <a:pt x="183" y="451"/>
                    <a:pt x="201" y="401"/>
                  </a:cubicBezTo>
                  <a:cubicBezTo>
                    <a:pt x="214" y="403"/>
                    <a:pt x="226" y="400"/>
                    <a:pt x="239" y="395"/>
                  </a:cubicBezTo>
                  <a:cubicBezTo>
                    <a:pt x="246" y="401"/>
                    <a:pt x="254" y="408"/>
                    <a:pt x="261" y="413"/>
                  </a:cubicBezTo>
                  <a:cubicBezTo>
                    <a:pt x="267" y="418"/>
                    <a:pt x="287" y="431"/>
                    <a:pt x="300" y="439"/>
                  </a:cubicBezTo>
                  <a:lnTo>
                    <a:pt x="300" y="418"/>
                  </a:lnTo>
                  <a:lnTo>
                    <a:pt x="338" y="406"/>
                  </a:lnTo>
                  <a:cubicBezTo>
                    <a:pt x="315" y="391"/>
                    <a:pt x="295" y="376"/>
                    <a:pt x="292" y="375"/>
                  </a:cubicBezTo>
                  <a:cubicBezTo>
                    <a:pt x="287" y="372"/>
                    <a:pt x="282" y="367"/>
                    <a:pt x="277" y="363"/>
                  </a:cubicBezTo>
                  <a:cubicBezTo>
                    <a:pt x="292" y="338"/>
                    <a:pt x="294" y="307"/>
                    <a:pt x="280" y="280"/>
                  </a:cubicBezTo>
                  <a:cubicBezTo>
                    <a:pt x="284" y="277"/>
                    <a:pt x="287" y="274"/>
                    <a:pt x="290" y="270"/>
                  </a:cubicBezTo>
                  <a:cubicBezTo>
                    <a:pt x="315" y="247"/>
                    <a:pt x="338" y="227"/>
                    <a:pt x="362" y="212"/>
                  </a:cubicBezTo>
                  <a:lnTo>
                    <a:pt x="466" y="300"/>
                  </a:lnTo>
                  <a:cubicBezTo>
                    <a:pt x="458" y="320"/>
                    <a:pt x="458" y="343"/>
                    <a:pt x="473" y="360"/>
                  </a:cubicBezTo>
                  <a:cubicBezTo>
                    <a:pt x="493" y="386"/>
                    <a:pt x="529" y="390"/>
                    <a:pt x="556" y="372"/>
                  </a:cubicBezTo>
                  <a:cubicBezTo>
                    <a:pt x="557" y="370"/>
                    <a:pt x="557" y="370"/>
                    <a:pt x="559" y="368"/>
                  </a:cubicBezTo>
                  <a:cubicBezTo>
                    <a:pt x="580" y="383"/>
                    <a:pt x="602" y="398"/>
                    <a:pt x="614" y="406"/>
                  </a:cubicBezTo>
                  <a:lnTo>
                    <a:pt x="600" y="444"/>
                  </a:lnTo>
                  <a:lnTo>
                    <a:pt x="605" y="448"/>
                  </a:lnTo>
                  <a:lnTo>
                    <a:pt x="627" y="441"/>
                  </a:lnTo>
                  <a:close/>
                  <a:moveTo>
                    <a:pt x="131" y="468"/>
                  </a:moveTo>
                  <a:cubicBezTo>
                    <a:pt x="65" y="373"/>
                    <a:pt x="67" y="249"/>
                    <a:pt x="130" y="158"/>
                  </a:cubicBezTo>
                  <a:cubicBezTo>
                    <a:pt x="123" y="184"/>
                    <a:pt x="121" y="222"/>
                    <a:pt x="141" y="267"/>
                  </a:cubicBezTo>
                  <a:cubicBezTo>
                    <a:pt x="120" y="295"/>
                    <a:pt x="118" y="337"/>
                    <a:pt x="141" y="367"/>
                  </a:cubicBezTo>
                  <a:cubicBezTo>
                    <a:pt x="143" y="368"/>
                    <a:pt x="145" y="372"/>
                    <a:pt x="148" y="373"/>
                  </a:cubicBezTo>
                  <a:cubicBezTo>
                    <a:pt x="138" y="406"/>
                    <a:pt x="133" y="439"/>
                    <a:pt x="131" y="468"/>
                  </a:cubicBezTo>
                  <a:close/>
                  <a:moveTo>
                    <a:pt x="309" y="159"/>
                  </a:moveTo>
                  <a:cubicBezTo>
                    <a:pt x="284" y="176"/>
                    <a:pt x="259" y="197"/>
                    <a:pt x="232" y="226"/>
                  </a:cubicBezTo>
                  <a:cubicBezTo>
                    <a:pt x="229" y="229"/>
                    <a:pt x="226" y="232"/>
                    <a:pt x="222" y="236"/>
                  </a:cubicBezTo>
                  <a:cubicBezTo>
                    <a:pt x="208" y="232"/>
                    <a:pt x="193" y="234"/>
                    <a:pt x="178" y="239"/>
                  </a:cubicBezTo>
                  <a:cubicBezTo>
                    <a:pt x="153" y="186"/>
                    <a:pt x="154" y="144"/>
                    <a:pt x="158" y="121"/>
                  </a:cubicBezTo>
                  <a:cubicBezTo>
                    <a:pt x="168" y="111"/>
                    <a:pt x="176" y="103"/>
                    <a:pt x="188" y="95"/>
                  </a:cubicBezTo>
                  <a:cubicBezTo>
                    <a:pt x="203" y="83"/>
                    <a:pt x="217" y="75"/>
                    <a:pt x="234" y="67"/>
                  </a:cubicBezTo>
                  <a:cubicBezTo>
                    <a:pt x="254" y="98"/>
                    <a:pt x="280" y="130"/>
                    <a:pt x="309" y="159"/>
                  </a:cubicBezTo>
                  <a:close/>
                  <a:moveTo>
                    <a:pt x="348" y="136"/>
                  </a:moveTo>
                  <a:cubicBezTo>
                    <a:pt x="347" y="136"/>
                    <a:pt x="347" y="136"/>
                    <a:pt x="348" y="136"/>
                  </a:cubicBezTo>
                  <a:cubicBezTo>
                    <a:pt x="347" y="136"/>
                    <a:pt x="347" y="136"/>
                    <a:pt x="348" y="136"/>
                  </a:cubicBezTo>
                  <a:cubicBezTo>
                    <a:pt x="324" y="110"/>
                    <a:pt x="299" y="83"/>
                    <a:pt x="272" y="53"/>
                  </a:cubicBezTo>
                  <a:cubicBezTo>
                    <a:pt x="299" y="45"/>
                    <a:pt x="327" y="40"/>
                    <a:pt x="355" y="40"/>
                  </a:cubicBezTo>
                  <a:cubicBezTo>
                    <a:pt x="418" y="40"/>
                    <a:pt x="479" y="62"/>
                    <a:pt x="529" y="103"/>
                  </a:cubicBezTo>
                  <a:cubicBezTo>
                    <a:pt x="488" y="95"/>
                    <a:pt x="421" y="96"/>
                    <a:pt x="348" y="136"/>
                  </a:cubicBezTo>
                  <a:close/>
                  <a:moveTo>
                    <a:pt x="619" y="381"/>
                  </a:moveTo>
                  <a:cubicBezTo>
                    <a:pt x="607" y="373"/>
                    <a:pt x="592" y="362"/>
                    <a:pt x="572" y="345"/>
                  </a:cubicBezTo>
                  <a:cubicBezTo>
                    <a:pt x="579" y="327"/>
                    <a:pt x="577" y="305"/>
                    <a:pt x="564" y="289"/>
                  </a:cubicBezTo>
                  <a:cubicBezTo>
                    <a:pt x="546" y="265"/>
                    <a:pt x="514" y="259"/>
                    <a:pt x="488" y="274"/>
                  </a:cubicBezTo>
                  <a:cubicBezTo>
                    <a:pt x="459" y="249"/>
                    <a:pt x="430" y="221"/>
                    <a:pt x="396" y="188"/>
                  </a:cubicBezTo>
                  <a:cubicBezTo>
                    <a:pt x="396" y="188"/>
                    <a:pt x="396" y="188"/>
                    <a:pt x="396" y="188"/>
                  </a:cubicBezTo>
                  <a:cubicBezTo>
                    <a:pt x="493" y="136"/>
                    <a:pt x="561" y="141"/>
                    <a:pt x="567" y="141"/>
                  </a:cubicBezTo>
                  <a:cubicBezTo>
                    <a:pt x="569" y="143"/>
                    <a:pt x="569" y="144"/>
                    <a:pt x="571" y="144"/>
                  </a:cubicBezTo>
                  <a:cubicBezTo>
                    <a:pt x="625" y="216"/>
                    <a:pt x="640" y="302"/>
                    <a:pt x="619" y="381"/>
                  </a:cubicBezTo>
                  <a:close/>
                </a:path>
              </a:pathLst>
            </a:custGeom>
            <a:solidFill>
              <a:srgbClr val="006F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3">
              <a:extLst>
                <a:ext uri="{FF2B5EF4-FFF2-40B4-BE49-F238E27FC236}">
                  <a16:creationId xmlns="" xmlns:a16="http://schemas.microsoft.com/office/drawing/2014/main" id="{39EF1796-C005-4F5E-BC77-A4DEC7C76A8E}"/>
                </a:ext>
              </a:extLst>
            </p:cNvPr>
            <p:cNvSpPr>
              <a:spLocks noChangeArrowheads="1"/>
            </p:cNvSpPr>
            <p:nvPr/>
          </p:nvSpPr>
          <p:spPr bwMode="auto">
            <a:xfrm>
              <a:off x="1556" y="2934"/>
              <a:ext cx="261"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WebJobs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Freeform 34">
              <a:extLst>
                <a:ext uri="{FF2B5EF4-FFF2-40B4-BE49-F238E27FC236}">
                  <a16:creationId xmlns="" xmlns:a16="http://schemas.microsoft.com/office/drawing/2014/main" id="{EA289563-9532-4009-A9CC-8F491BD22BB1}"/>
                </a:ext>
              </a:extLst>
            </p:cNvPr>
            <p:cNvSpPr>
              <a:spLocks noEditPoints="1"/>
            </p:cNvSpPr>
            <p:nvPr/>
          </p:nvSpPr>
          <p:spPr bwMode="auto">
            <a:xfrm>
              <a:off x="1559" y="3088"/>
              <a:ext cx="174" cy="149"/>
            </a:xfrm>
            <a:custGeom>
              <a:avLst/>
              <a:gdLst>
                <a:gd name="T0" fmla="*/ 538 w 683"/>
                <a:gd name="T1" fmla="*/ 228 h 586"/>
                <a:gd name="T2" fmla="*/ 517 w 683"/>
                <a:gd name="T3" fmla="*/ 0 h 586"/>
                <a:gd name="T4" fmla="*/ 0 w 683"/>
                <a:gd name="T5" fmla="*/ 20 h 586"/>
                <a:gd name="T6" fmla="*/ 21 w 683"/>
                <a:gd name="T7" fmla="*/ 458 h 586"/>
                <a:gd name="T8" fmla="*/ 376 w 683"/>
                <a:gd name="T9" fmla="*/ 586 h 586"/>
                <a:gd name="T10" fmla="*/ 683 w 683"/>
                <a:gd name="T11" fmla="*/ 408 h 586"/>
                <a:gd name="T12" fmla="*/ 399 w 683"/>
                <a:gd name="T13" fmla="*/ 119 h 586"/>
                <a:gd name="T14" fmla="*/ 498 w 683"/>
                <a:gd name="T15" fmla="*/ 179 h 586"/>
                <a:gd name="T16" fmla="*/ 399 w 683"/>
                <a:gd name="T17" fmla="*/ 119 h 586"/>
                <a:gd name="T18" fmla="*/ 498 w 683"/>
                <a:gd name="T19" fmla="*/ 228 h 586"/>
                <a:gd name="T20" fmla="*/ 399 w 683"/>
                <a:gd name="T21" fmla="*/ 198 h 586"/>
                <a:gd name="T22" fmla="*/ 279 w 683"/>
                <a:gd name="T23" fmla="*/ 119 h 586"/>
                <a:gd name="T24" fmla="*/ 378 w 683"/>
                <a:gd name="T25" fmla="*/ 179 h 586"/>
                <a:gd name="T26" fmla="*/ 279 w 683"/>
                <a:gd name="T27" fmla="*/ 119 h 586"/>
                <a:gd name="T28" fmla="*/ 378 w 683"/>
                <a:gd name="T29" fmla="*/ 198 h 586"/>
                <a:gd name="T30" fmla="*/ 377 w 683"/>
                <a:gd name="T31" fmla="*/ 228 h 586"/>
                <a:gd name="T32" fmla="*/ 279 w 683"/>
                <a:gd name="T33" fmla="*/ 258 h 586"/>
                <a:gd name="T34" fmla="*/ 279 w 683"/>
                <a:gd name="T35" fmla="*/ 279 h 586"/>
                <a:gd name="T36" fmla="*/ 313 w 683"/>
                <a:gd name="T37" fmla="*/ 338 h 586"/>
                <a:gd name="T38" fmla="*/ 279 w 683"/>
                <a:gd name="T39" fmla="*/ 279 h 586"/>
                <a:gd name="T40" fmla="*/ 279 w 683"/>
                <a:gd name="T41" fmla="*/ 397 h 586"/>
                <a:gd name="T42" fmla="*/ 302 w 683"/>
                <a:gd name="T43" fmla="*/ 357 h 586"/>
                <a:gd name="T44" fmla="*/ 41 w 683"/>
                <a:gd name="T45" fmla="*/ 417 h 586"/>
                <a:gd name="T46" fmla="*/ 140 w 683"/>
                <a:gd name="T47" fmla="*/ 357 h 586"/>
                <a:gd name="T48" fmla="*/ 140 w 683"/>
                <a:gd name="T49" fmla="*/ 338 h 586"/>
                <a:gd name="T50" fmla="*/ 41 w 683"/>
                <a:gd name="T51" fmla="*/ 279 h 586"/>
                <a:gd name="T52" fmla="*/ 140 w 683"/>
                <a:gd name="T53" fmla="*/ 338 h 586"/>
                <a:gd name="T54" fmla="*/ 41 w 683"/>
                <a:gd name="T55" fmla="*/ 258 h 586"/>
                <a:gd name="T56" fmla="*/ 140 w 683"/>
                <a:gd name="T57" fmla="*/ 198 h 586"/>
                <a:gd name="T58" fmla="*/ 140 w 683"/>
                <a:gd name="T59" fmla="*/ 179 h 586"/>
                <a:gd name="T60" fmla="*/ 41 w 683"/>
                <a:gd name="T61" fmla="*/ 119 h 586"/>
                <a:gd name="T62" fmla="*/ 140 w 683"/>
                <a:gd name="T63" fmla="*/ 179 h 586"/>
                <a:gd name="T64" fmla="*/ 161 w 683"/>
                <a:gd name="T65" fmla="*/ 417 h 586"/>
                <a:gd name="T66" fmla="*/ 260 w 683"/>
                <a:gd name="T67" fmla="*/ 357 h 586"/>
                <a:gd name="T68" fmla="*/ 260 w 683"/>
                <a:gd name="T69" fmla="*/ 338 h 586"/>
                <a:gd name="T70" fmla="*/ 161 w 683"/>
                <a:gd name="T71" fmla="*/ 279 h 586"/>
                <a:gd name="T72" fmla="*/ 260 w 683"/>
                <a:gd name="T73" fmla="*/ 338 h 586"/>
                <a:gd name="T74" fmla="*/ 161 w 683"/>
                <a:gd name="T75" fmla="*/ 258 h 586"/>
                <a:gd name="T76" fmla="*/ 260 w 683"/>
                <a:gd name="T77" fmla="*/ 198 h 586"/>
                <a:gd name="T78" fmla="*/ 260 w 683"/>
                <a:gd name="T79" fmla="*/ 179 h 586"/>
                <a:gd name="T80" fmla="*/ 161 w 683"/>
                <a:gd name="T81" fmla="*/ 119 h 586"/>
                <a:gd name="T82" fmla="*/ 260 w 683"/>
                <a:gd name="T83" fmla="*/ 179 h 586"/>
                <a:gd name="T84" fmla="*/ 279 w 683"/>
                <a:gd name="T85" fmla="*/ 41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3" h="586">
                  <a:moveTo>
                    <a:pt x="582" y="228"/>
                  </a:moveTo>
                  <a:lnTo>
                    <a:pt x="538" y="228"/>
                  </a:lnTo>
                  <a:lnTo>
                    <a:pt x="538" y="20"/>
                  </a:lnTo>
                  <a:cubicBezTo>
                    <a:pt x="538" y="9"/>
                    <a:pt x="528" y="0"/>
                    <a:pt x="517" y="0"/>
                  </a:cubicBezTo>
                  <a:lnTo>
                    <a:pt x="21" y="0"/>
                  </a:lnTo>
                  <a:cubicBezTo>
                    <a:pt x="10" y="0"/>
                    <a:pt x="0" y="9"/>
                    <a:pt x="0" y="20"/>
                  </a:cubicBezTo>
                  <a:lnTo>
                    <a:pt x="0" y="438"/>
                  </a:lnTo>
                  <a:cubicBezTo>
                    <a:pt x="0" y="449"/>
                    <a:pt x="10" y="458"/>
                    <a:pt x="21" y="458"/>
                  </a:cubicBezTo>
                  <a:lnTo>
                    <a:pt x="302" y="458"/>
                  </a:lnTo>
                  <a:lnTo>
                    <a:pt x="376" y="586"/>
                  </a:lnTo>
                  <a:lnTo>
                    <a:pt x="581" y="586"/>
                  </a:lnTo>
                  <a:lnTo>
                    <a:pt x="683" y="408"/>
                  </a:lnTo>
                  <a:lnTo>
                    <a:pt x="582" y="228"/>
                  </a:lnTo>
                  <a:close/>
                  <a:moveTo>
                    <a:pt x="399" y="119"/>
                  </a:moveTo>
                  <a:lnTo>
                    <a:pt x="498" y="119"/>
                  </a:lnTo>
                  <a:lnTo>
                    <a:pt x="498" y="179"/>
                  </a:lnTo>
                  <a:lnTo>
                    <a:pt x="399" y="179"/>
                  </a:lnTo>
                  <a:lnTo>
                    <a:pt x="399" y="119"/>
                  </a:lnTo>
                  <a:close/>
                  <a:moveTo>
                    <a:pt x="498" y="198"/>
                  </a:moveTo>
                  <a:lnTo>
                    <a:pt x="498" y="228"/>
                  </a:lnTo>
                  <a:lnTo>
                    <a:pt x="399" y="228"/>
                  </a:lnTo>
                  <a:lnTo>
                    <a:pt x="399" y="198"/>
                  </a:lnTo>
                  <a:lnTo>
                    <a:pt x="498" y="198"/>
                  </a:lnTo>
                  <a:close/>
                  <a:moveTo>
                    <a:pt x="279" y="119"/>
                  </a:moveTo>
                  <a:lnTo>
                    <a:pt x="378" y="119"/>
                  </a:lnTo>
                  <a:lnTo>
                    <a:pt x="378" y="179"/>
                  </a:lnTo>
                  <a:lnTo>
                    <a:pt x="279" y="179"/>
                  </a:lnTo>
                  <a:lnTo>
                    <a:pt x="279" y="119"/>
                  </a:lnTo>
                  <a:close/>
                  <a:moveTo>
                    <a:pt x="279" y="198"/>
                  </a:moveTo>
                  <a:lnTo>
                    <a:pt x="378" y="198"/>
                  </a:lnTo>
                  <a:lnTo>
                    <a:pt x="378" y="228"/>
                  </a:lnTo>
                  <a:lnTo>
                    <a:pt x="377" y="228"/>
                  </a:lnTo>
                  <a:lnTo>
                    <a:pt x="359" y="258"/>
                  </a:lnTo>
                  <a:lnTo>
                    <a:pt x="279" y="258"/>
                  </a:lnTo>
                  <a:lnTo>
                    <a:pt x="279" y="198"/>
                  </a:lnTo>
                  <a:close/>
                  <a:moveTo>
                    <a:pt x="279" y="279"/>
                  </a:moveTo>
                  <a:lnTo>
                    <a:pt x="347" y="279"/>
                  </a:lnTo>
                  <a:lnTo>
                    <a:pt x="313" y="338"/>
                  </a:lnTo>
                  <a:lnTo>
                    <a:pt x="279" y="338"/>
                  </a:lnTo>
                  <a:lnTo>
                    <a:pt x="279" y="279"/>
                  </a:lnTo>
                  <a:close/>
                  <a:moveTo>
                    <a:pt x="302" y="357"/>
                  </a:moveTo>
                  <a:lnTo>
                    <a:pt x="279" y="397"/>
                  </a:lnTo>
                  <a:lnTo>
                    <a:pt x="279" y="357"/>
                  </a:lnTo>
                  <a:lnTo>
                    <a:pt x="302" y="357"/>
                  </a:lnTo>
                  <a:close/>
                  <a:moveTo>
                    <a:pt x="140" y="417"/>
                  </a:moveTo>
                  <a:lnTo>
                    <a:pt x="41" y="417"/>
                  </a:lnTo>
                  <a:lnTo>
                    <a:pt x="41" y="357"/>
                  </a:lnTo>
                  <a:lnTo>
                    <a:pt x="140" y="357"/>
                  </a:lnTo>
                  <a:lnTo>
                    <a:pt x="140" y="417"/>
                  </a:lnTo>
                  <a:close/>
                  <a:moveTo>
                    <a:pt x="140" y="338"/>
                  </a:moveTo>
                  <a:lnTo>
                    <a:pt x="41" y="338"/>
                  </a:lnTo>
                  <a:lnTo>
                    <a:pt x="41" y="279"/>
                  </a:lnTo>
                  <a:lnTo>
                    <a:pt x="140" y="279"/>
                  </a:lnTo>
                  <a:lnTo>
                    <a:pt x="140" y="338"/>
                  </a:lnTo>
                  <a:close/>
                  <a:moveTo>
                    <a:pt x="140" y="258"/>
                  </a:moveTo>
                  <a:lnTo>
                    <a:pt x="41" y="258"/>
                  </a:lnTo>
                  <a:lnTo>
                    <a:pt x="41" y="198"/>
                  </a:lnTo>
                  <a:lnTo>
                    <a:pt x="140" y="198"/>
                  </a:lnTo>
                  <a:lnTo>
                    <a:pt x="140" y="258"/>
                  </a:lnTo>
                  <a:close/>
                  <a:moveTo>
                    <a:pt x="140" y="179"/>
                  </a:moveTo>
                  <a:lnTo>
                    <a:pt x="41" y="179"/>
                  </a:lnTo>
                  <a:lnTo>
                    <a:pt x="41" y="119"/>
                  </a:lnTo>
                  <a:lnTo>
                    <a:pt x="140" y="119"/>
                  </a:lnTo>
                  <a:lnTo>
                    <a:pt x="140" y="179"/>
                  </a:lnTo>
                  <a:close/>
                  <a:moveTo>
                    <a:pt x="260" y="417"/>
                  </a:moveTo>
                  <a:lnTo>
                    <a:pt x="161" y="417"/>
                  </a:lnTo>
                  <a:lnTo>
                    <a:pt x="161" y="357"/>
                  </a:lnTo>
                  <a:lnTo>
                    <a:pt x="260" y="357"/>
                  </a:lnTo>
                  <a:lnTo>
                    <a:pt x="260" y="417"/>
                  </a:lnTo>
                  <a:close/>
                  <a:moveTo>
                    <a:pt x="260" y="338"/>
                  </a:moveTo>
                  <a:lnTo>
                    <a:pt x="161" y="338"/>
                  </a:lnTo>
                  <a:lnTo>
                    <a:pt x="161" y="279"/>
                  </a:lnTo>
                  <a:lnTo>
                    <a:pt x="260" y="279"/>
                  </a:lnTo>
                  <a:lnTo>
                    <a:pt x="260" y="338"/>
                  </a:lnTo>
                  <a:close/>
                  <a:moveTo>
                    <a:pt x="260" y="258"/>
                  </a:moveTo>
                  <a:lnTo>
                    <a:pt x="161" y="258"/>
                  </a:lnTo>
                  <a:lnTo>
                    <a:pt x="161" y="198"/>
                  </a:lnTo>
                  <a:lnTo>
                    <a:pt x="260" y="198"/>
                  </a:lnTo>
                  <a:lnTo>
                    <a:pt x="260" y="258"/>
                  </a:lnTo>
                  <a:close/>
                  <a:moveTo>
                    <a:pt x="260" y="179"/>
                  </a:moveTo>
                  <a:lnTo>
                    <a:pt x="161" y="179"/>
                  </a:lnTo>
                  <a:lnTo>
                    <a:pt x="161" y="119"/>
                  </a:lnTo>
                  <a:lnTo>
                    <a:pt x="260" y="119"/>
                  </a:lnTo>
                  <a:lnTo>
                    <a:pt x="260" y="179"/>
                  </a:lnTo>
                  <a:close/>
                  <a:moveTo>
                    <a:pt x="279" y="417"/>
                  </a:moveTo>
                  <a:lnTo>
                    <a:pt x="279" y="416"/>
                  </a:lnTo>
                  <a:lnTo>
                    <a:pt x="279" y="417"/>
                  </a:lnTo>
                  <a:close/>
                </a:path>
              </a:pathLst>
            </a:custGeom>
            <a:solidFill>
              <a:srgbClr val="0078D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35">
              <a:extLst>
                <a:ext uri="{FF2B5EF4-FFF2-40B4-BE49-F238E27FC236}">
                  <a16:creationId xmlns="" xmlns:a16="http://schemas.microsoft.com/office/drawing/2014/main" id="{E8EE79DE-811F-4A16-B20F-1263484B44B4}"/>
                </a:ext>
              </a:extLst>
            </p:cNvPr>
            <p:cNvSpPr>
              <a:spLocks noChangeArrowheads="1"/>
            </p:cNvSpPr>
            <p:nvPr/>
          </p:nvSpPr>
          <p:spPr bwMode="auto">
            <a:xfrm>
              <a:off x="1481" y="3240"/>
              <a:ext cx="24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Storage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36">
              <a:extLst>
                <a:ext uri="{FF2B5EF4-FFF2-40B4-BE49-F238E27FC236}">
                  <a16:creationId xmlns="" xmlns:a16="http://schemas.microsoft.com/office/drawing/2014/main" id="{AABA2809-FF46-48B8-AF3A-32120EBBA66B}"/>
                </a:ext>
              </a:extLst>
            </p:cNvPr>
            <p:cNvSpPr>
              <a:spLocks noChangeArrowheads="1"/>
            </p:cNvSpPr>
            <p:nvPr/>
          </p:nvSpPr>
          <p:spPr bwMode="auto">
            <a:xfrm>
              <a:off x="1662" y="3240"/>
              <a:ext cx="4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37">
              <a:extLst>
                <a:ext uri="{FF2B5EF4-FFF2-40B4-BE49-F238E27FC236}">
                  <a16:creationId xmlns="" xmlns:a16="http://schemas.microsoft.com/office/drawing/2014/main" id="{E795EDFC-B489-4763-9ADF-F7F024D94835}"/>
                </a:ext>
              </a:extLst>
            </p:cNvPr>
            <p:cNvSpPr>
              <a:spLocks noChangeArrowheads="1"/>
            </p:cNvSpPr>
            <p:nvPr/>
          </p:nvSpPr>
          <p:spPr bwMode="auto">
            <a:xfrm>
              <a:off x="1676" y="3240"/>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Azure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38">
              <a:extLst>
                <a:ext uri="{FF2B5EF4-FFF2-40B4-BE49-F238E27FC236}">
                  <a16:creationId xmlns="" xmlns:a16="http://schemas.microsoft.com/office/drawing/2014/main" id="{5B04BD38-A6A9-48AB-8594-91592D35275A}"/>
                </a:ext>
              </a:extLst>
            </p:cNvPr>
            <p:cNvSpPr>
              <a:spLocks noChangeArrowheads="1"/>
            </p:cNvSpPr>
            <p:nvPr/>
          </p:nvSpPr>
          <p:spPr bwMode="auto">
            <a:xfrm>
              <a:off x="1800" y="3240"/>
              <a:ext cx="4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78D7"/>
                  </a:solidFill>
                  <a:effectLst/>
                  <a:latin typeface="Segoe UI" panose="020B0502040204020203"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Freeform 39">
              <a:extLst>
                <a:ext uri="{FF2B5EF4-FFF2-40B4-BE49-F238E27FC236}">
                  <a16:creationId xmlns="" xmlns:a16="http://schemas.microsoft.com/office/drawing/2014/main" id="{14007D4C-C03F-4F7A-94A2-A3D1A6792A62}"/>
                </a:ext>
              </a:extLst>
            </p:cNvPr>
            <p:cNvSpPr>
              <a:spLocks/>
            </p:cNvSpPr>
            <p:nvPr/>
          </p:nvSpPr>
          <p:spPr bwMode="auto">
            <a:xfrm>
              <a:off x="2149" y="2173"/>
              <a:ext cx="240" cy="276"/>
            </a:xfrm>
            <a:custGeom>
              <a:avLst/>
              <a:gdLst>
                <a:gd name="T0" fmla="*/ 0 w 240"/>
                <a:gd name="T1" fmla="*/ 207 h 276"/>
                <a:gd name="T2" fmla="*/ 0 w 240"/>
                <a:gd name="T3" fmla="*/ 69 h 276"/>
                <a:gd name="T4" fmla="*/ 121 w 240"/>
                <a:gd name="T5" fmla="*/ 0 h 276"/>
                <a:gd name="T6" fmla="*/ 240 w 240"/>
                <a:gd name="T7" fmla="*/ 69 h 276"/>
                <a:gd name="T8" fmla="*/ 240 w 240"/>
                <a:gd name="T9" fmla="*/ 207 h 276"/>
                <a:gd name="T10" fmla="*/ 121 w 240"/>
                <a:gd name="T11" fmla="*/ 276 h 276"/>
                <a:gd name="T12" fmla="*/ 0 w 240"/>
                <a:gd name="T13" fmla="*/ 207 h 276"/>
              </a:gdLst>
              <a:ahLst/>
              <a:cxnLst>
                <a:cxn ang="0">
                  <a:pos x="T0" y="T1"/>
                </a:cxn>
                <a:cxn ang="0">
                  <a:pos x="T2" y="T3"/>
                </a:cxn>
                <a:cxn ang="0">
                  <a:pos x="T4" y="T5"/>
                </a:cxn>
                <a:cxn ang="0">
                  <a:pos x="T6" y="T7"/>
                </a:cxn>
                <a:cxn ang="0">
                  <a:pos x="T8" y="T9"/>
                </a:cxn>
                <a:cxn ang="0">
                  <a:pos x="T10" y="T11"/>
                </a:cxn>
                <a:cxn ang="0">
                  <a:pos x="T12" y="T13"/>
                </a:cxn>
              </a:cxnLst>
              <a:rect l="0" t="0" r="r" b="b"/>
              <a:pathLst>
                <a:path w="240" h="276">
                  <a:moveTo>
                    <a:pt x="0" y="207"/>
                  </a:moveTo>
                  <a:lnTo>
                    <a:pt x="0" y="69"/>
                  </a:lnTo>
                  <a:lnTo>
                    <a:pt x="121" y="0"/>
                  </a:lnTo>
                  <a:lnTo>
                    <a:pt x="240" y="69"/>
                  </a:lnTo>
                  <a:lnTo>
                    <a:pt x="240" y="207"/>
                  </a:lnTo>
                  <a:lnTo>
                    <a:pt x="121" y="276"/>
                  </a:lnTo>
                  <a:lnTo>
                    <a:pt x="0" y="2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 xmlns:a16="http://schemas.microsoft.com/office/drawing/2014/main" id="{6B1519A2-106D-46BB-B848-4C8F87C86088}"/>
                </a:ext>
              </a:extLst>
            </p:cNvPr>
            <p:cNvSpPr>
              <a:spLocks/>
            </p:cNvSpPr>
            <p:nvPr/>
          </p:nvSpPr>
          <p:spPr bwMode="auto">
            <a:xfrm>
              <a:off x="2161" y="2188"/>
              <a:ext cx="216" cy="247"/>
            </a:xfrm>
            <a:custGeom>
              <a:avLst/>
              <a:gdLst>
                <a:gd name="T0" fmla="*/ 216 w 216"/>
                <a:gd name="T1" fmla="*/ 185 h 247"/>
                <a:gd name="T2" fmla="*/ 109 w 216"/>
                <a:gd name="T3" fmla="*/ 247 h 247"/>
                <a:gd name="T4" fmla="*/ 0 w 216"/>
                <a:gd name="T5" fmla="*/ 185 h 247"/>
                <a:gd name="T6" fmla="*/ 0 w 216"/>
                <a:gd name="T7" fmla="*/ 62 h 247"/>
                <a:gd name="T8" fmla="*/ 109 w 216"/>
                <a:gd name="T9" fmla="*/ 0 h 247"/>
                <a:gd name="T10" fmla="*/ 216 w 216"/>
                <a:gd name="T11" fmla="*/ 62 h 247"/>
                <a:gd name="T12" fmla="*/ 216 w 216"/>
                <a:gd name="T13" fmla="*/ 185 h 247"/>
              </a:gdLst>
              <a:ahLst/>
              <a:cxnLst>
                <a:cxn ang="0">
                  <a:pos x="T0" y="T1"/>
                </a:cxn>
                <a:cxn ang="0">
                  <a:pos x="T2" y="T3"/>
                </a:cxn>
                <a:cxn ang="0">
                  <a:pos x="T4" y="T5"/>
                </a:cxn>
                <a:cxn ang="0">
                  <a:pos x="T6" y="T7"/>
                </a:cxn>
                <a:cxn ang="0">
                  <a:pos x="T8" y="T9"/>
                </a:cxn>
                <a:cxn ang="0">
                  <a:pos x="T10" y="T11"/>
                </a:cxn>
                <a:cxn ang="0">
                  <a:pos x="T12" y="T13"/>
                </a:cxn>
              </a:cxnLst>
              <a:rect l="0" t="0" r="r" b="b"/>
              <a:pathLst>
                <a:path w="216" h="247">
                  <a:moveTo>
                    <a:pt x="216" y="185"/>
                  </a:moveTo>
                  <a:lnTo>
                    <a:pt x="109" y="247"/>
                  </a:lnTo>
                  <a:lnTo>
                    <a:pt x="0" y="185"/>
                  </a:lnTo>
                  <a:lnTo>
                    <a:pt x="0" y="62"/>
                  </a:lnTo>
                  <a:lnTo>
                    <a:pt x="109" y="0"/>
                  </a:lnTo>
                  <a:lnTo>
                    <a:pt x="216" y="62"/>
                  </a:lnTo>
                  <a:lnTo>
                    <a:pt x="216" y="185"/>
                  </a:lnTo>
                  <a:close/>
                </a:path>
              </a:pathLst>
            </a:custGeom>
            <a:solidFill>
              <a:srgbClr val="207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 xmlns:a16="http://schemas.microsoft.com/office/drawing/2014/main" id="{06F73649-F5D9-4C23-B60B-B5C530AF1AF7}"/>
                </a:ext>
              </a:extLst>
            </p:cNvPr>
            <p:cNvSpPr>
              <a:spLocks/>
            </p:cNvSpPr>
            <p:nvPr/>
          </p:nvSpPr>
          <p:spPr bwMode="auto">
            <a:xfrm>
              <a:off x="2112" y="2296"/>
              <a:ext cx="131" cy="156"/>
            </a:xfrm>
            <a:custGeom>
              <a:avLst/>
              <a:gdLst>
                <a:gd name="T0" fmla="*/ 0 w 131"/>
                <a:gd name="T1" fmla="*/ 117 h 156"/>
                <a:gd name="T2" fmla="*/ 0 w 131"/>
                <a:gd name="T3" fmla="*/ 39 h 156"/>
                <a:gd name="T4" fmla="*/ 65 w 131"/>
                <a:gd name="T5" fmla="*/ 0 h 156"/>
                <a:gd name="T6" fmla="*/ 131 w 131"/>
                <a:gd name="T7" fmla="*/ 39 h 156"/>
                <a:gd name="T8" fmla="*/ 131 w 131"/>
                <a:gd name="T9" fmla="*/ 117 h 156"/>
                <a:gd name="T10" fmla="*/ 65 w 131"/>
                <a:gd name="T11" fmla="*/ 156 h 156"/>
                <a:gd name="T12" fmla="*/ 0 w 131"/>
                <a:gd name="T13" fmla="*/ 117 h 156"/>
              </a:gdLst>
              <a:ahLst/>
              <a:cxnLst>
                <a:cxn ang="0">
                  <a:pos x="T0" y="T1"/>
                </a:cxn>
                <a:cxn ang="0">
                  <a:pos x="T2" y="T3"/>
                </a:cxn>
                <a:cxn ang="0">
                  <a:pos x="T4" y="T5"/>
                </a:cxn>
                <a:cxn ang="0">
                  <a:pos x="T6" y="T7"/>
                </a:cxn>
                <a:cxn ang="0">
                  <a:pos x="T8" y="T9"/>
                </a:cxn>
                <a:cxn ang="0">
                  <a:pos x="T10" y="T11"/>
                </a:cxn>
                <a:cxn ang="0">
                  <a:pos x="T12" y="T13"/>
                </a:cxn>
              </a:cxnLst>
              <a:rect l="0" t="0" r="r" b="b"/>
              <a:pathLst>
                <a:path w="131" h="156">
                  <a:moveTo>
                    <a:pt x="0" y="117"/>
                  </a:moveTo>
                  <a:lnTo>
                    <a:pt x="0" y="39"/>
                  </a:lnTo>
                  <a:lnTo>
                    <a:pt x="65" y="0"/>
                  </a:lnTo>
                  <a:lnTo>
                    <a:pt x="131" y="39"/>
                  </a:lnTo>
                  <a:lnTo>
                    <a:pt x="131" y="117"/>
                  </a:lnTo>
                  <a:lnTo>
                    <a:pt x="65" y="156"/>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 xmlns:a16="http://schemas.microsoft.com/office/drawing/2014/main" id="{DD612C8D-1F5F-432C-878E-7AFC41AA1D44}"/>
                </a:ext>
              </a:extLst>
            </p:cNvPr>
            <p:cNvSpPr>
              <a:spLocks/>
            </p:cNvSpPr>
            <p:nvPr/>
          </p:nvSpPr>
          <p:spPr bwMode="auto">
            <a:xfrm>
              <a:off x="2124" y="2310"/>
              <a:ext cx="106" cy="128"/>
            </a:xfrm>
            <a:custGeom>
              <a:avLst/>
              <a:gdLst>
                <a:gd name="T0" fmla="*/ 106 w 106"/>
                <a:gd name="T1" fmla="*/ 96 h 128"/>
                <a:gd name="T2" fmla="*/ 53 w 106"/>
                <a:gd name="T3" fmla="*/ 128 h 128"/>
                <a:gd name="T4" fmla="*/ 0 w 106"/>
                <a:gd name="T5" fmla="*/ 96 h 128"/>
                <a:gd name="T6" fmla="*/ 0 w 106"/>
                <a:gd name="T7" fmla="*/ 32 h 128"/>
                <a:gd name="T8" fmla="*/ 53 w 106"/>
                <a:gd name="T9" fmla="*/ 0 h 128"/>
                <a:gd name="T10" fmla="*/ 106 w 106"/>
                <a:gd name="T11" fmla="*/ 32 h 128"/>
                <a:gd name="T12" fmla="*/ 106 w 106"/>
                <a:gd name="T13" fmla="*/ 96 h 128"/>
              </a:gdLst>
              <a:ahLst/>
              <a:cxnLst>
                <a:cxn ang="0">
                  <a:pos x="T0" y="T1"/>
                </a:cxn>
                <a:cxn ang="0">
                  <a:pos x="T2" y="T3"/>
                </a:cxn>
                <a:cxn ang="0">
                  <a:pos x="T4" y="T5"/>
                </a:cxn>
                <a:cxn ang="0">
                  <a:pos x="T6" y="T7"/>
                </a:cxn>
                <a:cxn ang="0">
                  <a:pos x="T8" y="T9"/>
                </a:cxn>
                <a:cxn ang="0">
                  <a:pos x="T10" y="T11"/>
                </a:cxn>
                <a:cxn ang="0">
                  <a:pos x="T12" y="T13"/>
                </a:cxn>
              </a:cxnLst>
              <a:rect l="0" t="0" r="r" b="b"/>
              <a:pathLst>
                <a:path w="106" h="128">
                  <a:moveTo>
                    <a:pt x="106" y="96"/>
                  </a:moveTo>
                  <a:lnTo>
                    <a:pt x="53" y="128"/>
                  </a:lnTo>
                  <a:lnTo>
                    <a:pt x="0" y="96"/>
                  </a:lnTo>
                  <a:lnTo>
                    <a:pt x="0" y="32"/>
                  </a:lnTo>
                  <a:lnTo>
                    <a:pt x="53" y="0"/>
                  </a:lnTo>
                  <a:lnTo>
                    <a:pt x="106" y="32"/>
                  </a:lnTo>
                  <a:lnTo>
                    <a:pt x="106" y="96"/>
                  </a:lnTo>
                  <a:close/>
                </a:path>
              </a:pathLst>
            </a:custGeom>
            <a:solidFill>
              <a:srgbClr val="207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4">
              <a:extLst>
                <a:ext uri="{FF2B5EF4-FFF2-40B4-BE49-F238E27FC236}">
                  <a16:creationId xmlns="" xmlns:a16="http://schemas.microsoft.com/office/drawing/2014/main" id="{8DF506F9-6D4F-47E5-90D7-060BC4BEEFD6}"/>
                </a:ext>
              </a:extLst>
            </p:cNvPr>
            <p:cNvSpPr>
              <a:spLocks/>
            </p:cNvSpPr>
            <p:nvPr/>
          </p:nvSpPr>
          <p:spPr bwMode="auto">
            <a:xfrm>
              <a:off x="1870" y="1988"/>
              <a:ext cx="199" cy="325"/>
            </a:xfrm>
            <a:custGeom>
              <a:avLst/>
              <a:gdLst>
                <a:gd name="T0" fmla="*/ 0 w 199"/>
                <a:gd name="T1" fmla="*/ 0 h 325"/>
                <a:gd name="T2" fmla="*/ 54 w 199"/>
                <a:gd name="T3" fmla="*/ 0 h 325"/>
                <a:gd name="T4" fmla="*/ 54 w 199"/>
                <a:gd name="T5" fmla="*/ 325 h 325"/>
                <a:gd name="T6" fmla="*/ 199 w 199"/>
                <a:gd name="T7" fmla="*/ 325 h 325"/>
              </a:gdLst>
              <a:ahLst/>
              <a:cxnLst>
                <a:cxn ang="0">
                  <a:pos x="T0" y="T1"/>
                </a:cxn>
                <a:cxn ang="0">
                  <a:pos x="T2" y="T3"/>
                </a:cxn>
                <a:cxn ang="0">
                  <a:pos x="T4" y="T5"/>
                </a:cxn>
                <a:cxn ang="0">
                  <a:pos x="T6" y="T7"/>
                </a:cxn>
              </a:cxnLst>
              <a:rect l="0" t="0" r="r" b="b"/>
              <a:pathLst>
                <a:path w="199" h="325">
                  <a:moveTo>
                    <a:pt x="0" y="0"/>
                  </a:moveTo>
                  <a:lnTo>
                    <a:pt x="54" y="0"/>
                  </a:lnTo>
                  <a:lnTo>
                    <a:pt x="54" y="325"/>
                  </a:lnTo>
                  <a:lnTo>
                    <a:pt x="199" y="325"/>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45">
              <a:extLst>
                <a:ext uri="{FF2B5EF4-FFF2-40B4-BE49-F238E27FC236}">
                  <a16:creationId xmlns="" xmlns:a16="http://schemas.microsoft.com/office/drawing/2014/main" id="{E7D0765E-6349-4AEE-A6DE-FA3F29660A5F}"/>
                </a:ext>
              </a:extLst>
            </p:cNvPr>
            <p:cNvSpPr>
              <a:spLocks/>
            </p:cNvSpPr>
            <p:nvPr/>
          </p:nvSpPr>
          <p:spPr bwMode="auto">
            <a:xfrm>
              <a:off x="1646" y="2693"/>
              <a:ext cx="133" cy="390"/>
            </a:xfrm>
            <a:custGeom>
              <a:avLst/>
              <a:gdLst>
                <a:gd name="T0" fmla="*/ 0 w 133"/>
                <a:gd name="T1" fmla="*/ 390 h 390"/>
                <a:gd name="T2" fmla="*/ 0 w 133"/>
                <a:gd name="T3" fmla="*/ 337 h 390"/>
                <a:gd name="T4" fmla="*/ 133 w 133"/>
                <a:gd name="T5" fmla="*/ 337 h 390"/>
                <a:gd name="T6" fmla="*/ 133 w 133"/>
                <a:gd name="T7" fmla="*/ 0 h 390"/>
              </a:gdLst>
              <a:ahLst/>
              <a:cxnLst>
                <a:cxn ang="0">
                  <a:pos x="T0" y="T1"/>
                </a:cxn>
                <a:cxn ang="0">
                  <a:pos x="T2" y="T3"/>
                </a:cxn>
                <a:cxn ang="0">
                  <a:pos x="T4" y="T5"/>
                </a:cxn>
                <a:cxn ang="0">
                  <a:pos x="T6" y="T7"/>
                </a:cxn>
              </a:cxnLst>
              <a:rect l="0" t="0" r="r" b="b"/>
              <a:pathLst>
                <a:path w="133" h="390">
                  <a:moveTo>
                    <a:pt x="0" y="390"/>
                  </a:moveTo>
                  <a:lnTo>
                    <a:pt x="0" y="337"/>
                  </a:lnTo>
                  <a:lnTo>
                    <a:pt x="133" y="337"/>
                  </a:lnTo>
                  <a:lnTo>
                    <a:pt x="13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 xmlns:a16="http://schemas.microsoft.com/office/drawing/2014/main" id="{F2183C2A-EE78-483F-8E3A-072DD6DC173F}"/>
                </a:ext>
              </a:extLst>
            </p:cNvPr>
            <p:cNvSpPr>
              <a:spLocks/>
            </p:cNvSpPr>
            <p:nvPr/>
          </p:nvSpPr>
          <p:spPr bwMode="auto">
            <a:xfrm>
              <a:off x="1645" y="2521"/>
              <a:ext cx="49" cy="218"/>
            </a:xfrm>
            <a:custGeom>
              <a:avLst/>
              <a:gdLst>
                <a:gd name="T0" fmla="*/ 0 w 49"/>
                <a:gd name="T1" fmla="*/ 218 h 218"/>
                <a:gd name="T2" fmla="*/ 0 w 49"/>
                <a:gd name="T3" fmla="*/ 0 h 218"/>
                <a:gd name="T4" fmla="*/ 49 w 49"/>
                <a:gd name="T5" fmla="*/ 0 h 218"/>
              </a:gdLst>
              <a:ahLst/>
              <a:cxnLst>
                <a:cxn ang="0">
                  <a:pos x="T0" y="T1"/>
                </a:cxn>
                <a:cxn ang="0">
                  <a:pos x="T2" y="T3"/>
                </a:cxn>
                <a:cxn ang="0">
                  <a:pos x="T4" y="T5"/>
                </a:cxn>
              </a:cxnLst>
              <a:rect l="0" t="0" r="r" b="b"/>
              <a:pathLst>
                <a:path w="49" h="218">
                  <a:moveTo>
                    <a:pt x="0" y="218"/>
                  </a:moveTo>
                  <a:lnTo>
                    <a:pt x="0" y="0"/>
                  </a:lnTo>
                  <a:lnTo>
                    <a:pt x="49"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47">
              <a:extLst>
                <a:ext uri="{FF2B5EF4-FFF2-40B4-BE49-F238E27FC236}">
                  <a16:creationId xmlns="" xmlns:a16="http://schemas.microsoft.com/office/drawing/2014/main" id="{057C94BC-48F0-4228-8120-6C71AD28575D}"/>
                </a:ext>
              </a:extLst>
            </p:cNvPr>
            <p:cNvSpPr>
              <a:spLocks/>
            </p:cNvSpPr>
            <p:nvPr/>
          </p:nvSpPr>
          <p:spPr bwMode="auto">
            <a:xfrm>
              <a:off x="1862" y="2313"/>
              <a:ext cx="207" cy="208"/>
            </a:xfrm>
            <a:custGeom>
              <a:avLst/>
              <a:gdLst>
                <a:gd name="T0" fmla="*/ 0 w 207"/>
                <a:gd name="T1" fmla="*/ 208 h 208"/>
                <a:gd name="T2" fmla="*/ 62 w 207"/>
                <a:gd name="T3" fmla="*/ 208 h 208"/>
                <a:gd name="T4" fmla="*/ 62 w 207"/>
                <a:gd name="T5" fmla="*/ 0 h 208"/>
                <a:gd name="T6" fmla="*/ 207 w 207"/>
                <a:gd name="T7" fmla="*/ 0 h 208"/>
              </a:gdLst>
              <a:ahLst/>
              <a:cxnLst>
                <a:cxn ang="0">
                  <a:pos x="T0" y="T1"/>
                </a:cxn>
                <a:cxn ang="0">
                  <a:pos x="T2" y="T3"/>
                </a:cxn>
                <a:cxn ang="0">
                  <a:pos x="T4" y="T5"/>
                </a:cxn>
                <a:cxn ang="0">
                  <a:pos x="T6" y="T7"/>
                </a:cxn>
              </a:cxnLst>
              <a:rect l="0" t="0" r="r" b="b"/>
              <a:pathLst>
                <a:path w="207" h="208">
                  <a:moveTo>
                    <a:pt x="0" y="208"/>
                  </a:moveTo>
                  <a:lnTo>
                    <a:pt x="62" y="208"/>
                  </a:lnTo>
                  <a:lnTo>
                    <a:pt x="62" y="0"/>
                  </a:lnTo>
                  <a:lnTo>
                    <a:pt x="207"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5" name="Left Brace 64">
            <a:extLst>
              <a:ext uri="{FF2B5EF4-FFF2-40B4-BE49-F238E27FC236}">
                <a16:creationId xmlns="" xmlns:a16="http://schemas.microsoft.com/office/drawing/2014/main" id="{11621206-4A4F-46CE-A352-03B096ADC142}"/>
              </a:ext>
            </a:extLst>
          </p:cNvPr>
          <p:cNvSpPr/>
          <p:nvPr/>
        </p:nvSpPr>
        <p:spPr>
          <a:xfrm rot="5400000">
            <a:off x="3504623" y="3608184"/>
            <a:ext cx="102431" cy="192485"/>
          </a:xfrm>
          <a:prstGeom prst="leftBrace">
            <a:avLst>
              <a:gd name="adj1" fmla="val 51383"/>
              <a:gd name="adj2" fmla="val 50000"/>
            </a:avLst>
          </a:prstGeom>
          <a:ln w="254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66" name="Picture 16" descr="Image result for salesforce logo png">
            <a:extLst>
              <a:ext uri="{FF2B5EF4-FFF2-40B4-BE49-F238E27FC236}">
                <a16:creationId xmlns="" xmlns:a16="http://schemas.microsoft.com/office/drawing/2014/main" id="{0345ACF4-E05D-49A1-98D3-5B3933AEE3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011" y="3824153"/>
            <a:ext cx="1276199" cy="893784"/>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Gewinkelte Verbindung 30">
            <a:extLst>
              <a:ext uri="{FF2B5EF4-FFF2-40B4-BE49-F238E27FC236}">
                <a16:creationId xmlns="" xmlns:a16="http://schemas.microsoft.com/office/drawing/2014/main" id="{E21278F9-D512-4DCA-8BEE-955D01CCC3A2}"/>
              </a:ext>
            </a:extLst>
          </p:cNvPr>
          <p:cNvCxnSpPr>
            <a:cxnSpLocks/>
            <a:stCxn id="66" idx="0"/>
            <a:endCxn id="4" idx="1"/>
          </p:cNvCxnSpPr>
          <p:nvPr/>
        </p:nvCxnSpPr>
        <p:spPr>
          <a:xfrm rot="5400000" flipH="1" flipV="1">
            <a:off x="1094384" y="2512048"/>
            <a:ext cx="1150832" cy="1473379"/>
          </a:xfrm>
          <a:prstGeom prst="bentConnector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5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50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50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500"/>
                                  </p:stCondLst>
                                  <p:childTnLst>
                                    <p:set>
                                      <p:cBhvr>
                                        <p:cTn id="47"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DBA4F-C0E1-48FB-9782-514A70D4300F}"/>
              </a:ext>
            </a:extLst>
          </p:cNvPr>
          <p:cNvSpPr>
            <a:spLocks noGrp="1"/>
          </p:cNvSpPr>
          <p:nvPr>
            <p:ph type="title"/>
          </p:nvPr>
        </p:nvSpPr>
        <p:spPr>
          <a:xfrm>
            <a:off x="122237" y="3116262"/>
            <a:ext cx="11887200" cy="849463"/>
          </a:xfrm>
        </p:spPr>
        <p:txBody>
          <a:bodyPr/>
          <a:lstStyle/>
          <a:p>
            <a:r>
              <a:rPr lang="en-US" sz="4800" b="1" dirty="0"/>
              <a:t>Demo</a:t>
            </a:r>
            <a:endParaRPr lang="en-US" sz="4800" dirty="0"/>
          </a:p>
        </p:txBody>
      </p:sp>
      <p:sp>
        <p:nvSpPr>
          <p:cNvPr id="3" name="hand_2">
            <a:extLst>
              <a:ext uri="{FF2B5EF4-FFF2-40B4-BE49-F238E27FC236}">
                <a16:creationId xmlns="" xmlns:a16="http://schemas.microsoft.com/office/drawing/2014/main" id="{1C84759C-A8A0-47B8-A27C-E8B2E376E683}"/>
              </a:ext>
            </a:extLst>
          </p:cNvPr>
          <p:cNvSpPr>
            <a:spLocks noChangeAspect="1"/>
          </p:cNvSpPr>
          <p:nvPr/>
        </p:nvSpPr>
        <p:spPr bwMode="auto">
          <a:xfrm>
            <a:off x="503237" y="677862"/>
            <a:ext cx="2924143" cy="1455516"/>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Tree>
    <p:extLst>
      <p:ext uri="{BB962C8B-B14F-4D97-AF65-F5344CB8AC3E}">
        <p14:creationId xmlns:p14="http://schemas.microsoft.com/office/powerpoint/2010/main" val="355530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7B3F79-6CAD-4BC3-A707-B9F5200F5B1F}"/>
              </a:ext>
            </a:extLst>
          </p:cNvPr>
          <p:cNvSpPr/>
          <p:nvPr/>
        </p:nvSpPr>
        <p:spPr bwMode="auto">
          <a:xfrm>
            <a:off x="5075399" y="3004458"/>
            <a:ext cx="2285676" cy="2285676"/>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 name="Title 6">
            <a:extLst>
              <a:ext uri="{FF2B5EF4-FFF2-40B4-BE49-F238E27FC236}">
                <a16:creationId xmlns="" xmlns:a16="http://schemas.microsoft.com/office/drawing/2014/main" id="{0ACFA053-2FCC-4C69-B579-FE2A1EE26422}"/>
              </a:ext>
            </a:extLst>
          </p:cNvPr>
          <p:cNvSpPr>
            <a:spLocks noGrp="1"/>
          </p:cNvSpPr>
          <p:nvPr>
            <p:ph type="title"/>
          </p:nvPr>
        </p:nvSpPr>
        <p:spPr>
          <a:xfrm>
            <a:off x="275482" y="295730"/>
            <a:ext cx="11887878" cy="917444"/>
          </a:xfrm>
        </p:spPr>
        <p:txBody>
          <a:bodyPr/>
          <a:lstStyle/>
          <a:p>
            <a:pPr>
              <a:defRPr/>
            </a:pPr>
            <a:r>
              <a:rPr lang="en-US" dirty="0"/>
              <a:t>Event Grid: Manage all events in one place</a:t>
            </a:r>
          </a:p>
        </p:txBody>
      </p:sp>
      <p:sp>
        <p:nvSpPr>
          <p:cNvPr id="112" name="TextBox 111"/>
          <p:cNvSpPr txBox="1"/>
          <p:nvPr/>
        </p:nvSpPr>
        <p:spPr>
          <a:xfrm>
            <a:off x="1496219" y="1577315"/>
            <a:ext cx="3044250" cy="683222"/>
          </a:xfrm>
          <a:prstGeom prst="rect">
            <a:avLst/>
          </a:prstGeom>
          <a:noFill/>
          <a:ln>
            <a:noFill/>
          </a:ln>
        </p:spPr>
        <p:txBody>
          <a:bodyPr wrap="square" lIns="182854" tIns="146283" rIns="182854" bIns="146283" rtlCol="0">
            <a:spAutoFit/>
          </a:bodyPr>
          <a:lstStyle/>
          <a:p>
            <a:pPr marL="0" marR="0" lvl="0" indent="0" algn="ctr" defTabSz="1242953" rtl="0" eaLnBrk="1" fontAlgn="auto" latinLnBrk="0" hangingPunct="1">
              <a:lnSpc>
                <a:spcPct val="90000"/>
              </a:lnSpc>
              <a:spcBef>
                <a:spcPts val="0"/>
              </a:spcBef>
              <a:spcAft>
                <a:spcPts val="1224"/>
              </a:spcAft>
              <a:buClrTx/>
              <a:buSzTx/>
              <a:buFontTx/>
              <a:buNone/>
              <a:tabLst/>
              <a:defRPr/>
            </a:pPr>
            <a:r>
              <a:rPr kumimoji="0" lang="en-US" sz="2800" b="0" i="0" u="none" strike="noStrike" kern="0" cap="none" spc="0" normalizeH="0" baseline="0" noProof="0" dirty="0">
                <a:ln>
                  <a:noFill/>
                </a:ln>
                <a:gradFill>
                  <a:gsLst>
                    <a:gs pos="16250">
                      <a:srgbClr val="353535"/>
                    </a:gs>
                    <a:gs pos="36000">
                      <a:srgbClr val="353535"/>
                    </a:gs>
                  </a:gsLst>
                  <a:lin ang="5400000" scaled="0"/>
                </a:gradFill>
                <a:effectLst/>
                <a:uLnTx/>
                <a:uFillTx/>
                <a:latin typeface="Segoe UI Semilight"/>
                <a:ea typeface="+mn-ea"/>
                <a:cs typeface="Segoe UI"/>
              </a:rPr>
              <a:t>Event publishers</a:t>
            </a:r>
          </a:p>
        </p:txBody>
      </p:sp>
      <p:sp>
        <p:nvSpPr>
          <p:cNvPr id="166" name="TextBox 165"/>
          <p:cNvSpPr txBox="1"/>
          <p:nvPr/>
        </p:nvSpPr>
        <p:spPr>
          <a:xfrm>
            <a:off x="8046758" y="1943019"/>
            <a:ext cx="2742810" cy="683222"/>
          </a:xfrm>
          <a:prstGeom prst="rect">
            <a:avLst/>
          </a:prstGeom>
          <a:noFill/>
          <a:ln>
            <a:noFill/>
          </a:ln>
        </p:spPr>
        <p:txBody>
          <a:bodyPr wrap="square" lIns="182854" tIns="146283" rIns="182854" bIns="146283" rtlCol="0">
            <a:spAutoFit/>
          </a:bodyPr>
          <a:lstStyle/>
          <a:p>
            <a:pPr marL="0" marR="0" lvl="0" indent="0" algn="ctr" defTabSz="1242953" rtl="0" eaLnBrk="1" fontAlgn="auto" latinLnBrk="0" hangingPunct="1">
              <a:lnSpc>
                <a:spcPct val="90000"/>
              </a:lnSpc>
              <a:spcBef>
                <a:spcPts val="0"/>
              </a:spcBef>
              <a:spcAft>
                <a:spcPts val="1224"/>
              </a:spcAft>
              <a:buClrTx/>
              <a:buSzTx/>
              <a:buFontTx/>
              <a:buNone/>
              <a:tabLst/>
              <a:defRPr/>
            </a:pPr>
            <a:r>
              <a:rPr kumimoji="0" lang="en-US" sz="2800" b="0" i="0" u="none" strike="noStrike" kern="0" cap="none" spc="0" normalizeH="0" baseline="0" noProof="0" dirty="0">
                <a:ln>
                  <a:noFill/>
                </a:ln>
                <a:gradFill>
                  <a:gsLst>
                    <a:gs pos="16250">
                      <a:srgbClr val="353535"/>
                    </a:gs>
                    <a:gs pos="36000">
                      <a:srgbClr val="353535"/>
                    </a:gs>
                  </a:gsLst>
                  <a:lin ang="5400000" scaled="0"/>
                </a:gradFill>
                <a:effectLst/>
                <a:uLnTx/>
                <a:uFillTx/>
                <a:latin typeface="Segoe UI Semilight"/>
                <a:ea typeface="+mn-ea"/>
                <a:cs typeface="Segoe UI"/>
              </a:rPr>
              <a:t>Event handlers</a:t>
            </a:r>
          </a:p>
        </p:txBody>
      </p:sp>
      <p:cxnSp>
        <p:nvCxnSpPr>
          <p:cNvPr id="59" name="Straight Connector 58"/>
          <p:cNvCxnSpPr>
            <a:cxnSpLocks/>
          </p:cNvCxnSpPr>
          <p:nvPr/>
        </p:nvCxnSpPr>
        <p:spPr>
          <a:xfrm>
            <a:off x="4508709" y="3569380"/>
            <a:ext cx="936906" cy="909200"/>
          </a:xfrm>
          <a:prstGeom prst="line">
            <a:avLst/>
          </a:prstGeom>
          <a:noFill/>
          <a:ln w="9525" cap="flat" cmpd="sng" algn="ctr">
            <a:noFill/>
            <a:prstDash val="solid"/>
            <a:headEnd type="none"/>
            <a:tailEnd type="none"/>
          </a:ln>
          <a:effectLst/>
        </p:spPr>
      </p:cxnSp>
      <p:pic>
        <p:nvPicPr>
          <p:cNvPr id="54" name="Picture 53">
            <a:extLst>
              <a:ext uri="{FF2B5EF4-FFF2-40B4-BE49-F238E27FC236}">
                <a16:creationId xmlns="" xmlns:a16="http://schemas.microsoft.com/office/drawing/2014/main" id="{1E82793E-5FE5-4462-9B8C-E0E347E4E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095" y="3521153"/>
            <a:ext cx="1252286" cy="1252286"/>
          </a:xfrm>
          <a:prstGeom prst="rect">
            <a:avLst/>
          </a:prstGeom>
        </p:spPr>
      </p:pic>
      <p:grpSp>
        <p:nvGrpSpPr>
          <p:cNvPr id="25" name="Group 24">
            <a:extLst>
              <a:ext uri="{FF2B5EF4-FFF2-40B4-BE49-F238E27FC236}">
                <a16:creationId xmlns="" xmlns:a16="http://schemas.microsoft.com/office/drawing/2014/main" id="{2C411C01-8BBD-4D4D-BE16-17641B77B3D3}"/>
              </a:ext>
            </a:extLst>
          </p:cNvPr>
          <p:cNvGrpSpPr/>
          <p:nvPr/>
        </p:nvGrpSpPr>
        <p:grpSpPr>
          <a:xfrm>
            <a:off x="7223925" y="2913031"/>
            <a:ext cx="661046" cy="2468530"/>
            <a:chOff x="7224067" y="2912948"/>
            <a:chExt cx="661140" cy="2468880"/>
          </a:xfrm>
        </p:grpSpPr>
        <p:sp>
          <p:nvSpPr>
            <p:cNvPr id="57" name="Freeform 5">
              <a:extLst>
                <a:ext uri="{FF2B5EF4-FFF2-40B4-BE49-F238E27FC236}">
                  <a16:creationId xmlns="" xmlns:a16="http://schemas.microsoft.com/office/drawing/2014/main" id="{36F42455-FAFB-4E72-BE9F-884620B09793}"/>
                </a:ext>
              </a:extLst>
            </p:cNvPr>
            <p:cNvSpPr>
              <a:spLocks/>
            </p:cNvSpPr>
            <p:nvPr/>
          </p:nvSpPr>
          <p:spPr bwMode="auto">
            <a:xfrm rot="10800000">
              <a:off x="7224067" y="2912948"/>
              <a:ext cx="228600" cy="2468880"/>
            </a:xfrm>
            <a:custGeom>
              <a:avLst/>
              <a:gdLst>
                <a:gd name="T0" fmla="*/ 100 w 100"/>
                <a:gd name="T1" fmla="*/ 0 h 228"/>
                <a:gd name="T2" fmla="*/ 0 w 100"/>
                <a:gd name="T3" fmla="*/ 0 h 228"/>
                <a:gd name="T4" fmla="*/ 0 w 100"/>
                <a:gd name="T5" fmla="*/ 228 h 228"/>
                <a:gd name="T6" fmla="*/ 100 w 100"/>
                <a:gd name="T7" fmla="*/ 228 h 228"/>
              </a:gdLst>
              <a:ahLst/>
              <a:cxnLst>
                <a:cxn ang="0">
                  <a:pos x="T0" y="T1"/>
                </a:cxn>
                <a:cxn ang="0">
                  <a:pos x="T2" y="T3"/>
                </a:cxn>
                <a:cxn ang="0">
                  <a:pos x="T4" y="T5"/>
                </a:cxn>
                <a:cxn ang="0">
                  <a:pos x="T6" y="T7"/>
                </a:cxn>
              </a:cxnLst>
              <a:rect l="0" t="0" r="r" b="b"/>
              <a:pathLst>
                <a:path w="100" h="228">
                  <a:moveTo>
                    <a:pt x="100" y="0"/>
                  </a:moveTo>
                  <a:lnTo>
                    <a:pt x="0" y="0"/>
                  </a:lnTo>
                  <a:lnTo>
                    <a:pt x="0" y="228"/>
                  </a:lnTo>
                  <a:lnTo>
                    <a:pt x="100" y="228"/>
                  </a:lnTo>
                </a:path>
              </a:pathLst>
            </a:custGeom>
            <a:noFill/>
            <a:ln w="190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42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58" name="arrow">
              <a:extLst>
                <a:ext uri="{FF2B5EF4-FFF2-40B4-BE49-F238E27FC236}">
                  <a16:creationId xmlns="" xmlns:a16="http://schemas.microsoft.com/office/drawing/2014/main" id="{7AEC3121-3761-4D31-8522-828FC7FB9FF6}"/>
                </a:ext>
              </a:extLst>
            </p:cNvPr>
            <p:cNvSpPr>
              <a:spLocks noChangeAspect="1" noEditPoints="1"/>
            </p:cNvSpPr>
            <p:nvPr/>
          </p:nvSpPr>
          <p:spPr bwMode="auto">
            <a:xfrm>
              <a:off x="7614477" y="4022479"/>
              <a:ext cx="270730" cy="24981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5"/>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42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26" name="Group 25">
            <a:extLst>
              <a:ext uri="{FF2B5EF4-FFF2-40B4-BE49-F238E27FC236}">
                <a16:creationId xmlns="" xmlns:a16="http://schemas.microsoft.com/office/drawing/2014/main" id="{0FEFE59A-A912-413A-B282-19A791EE6F48}"/>
              </a:ext>
            </a:extLst>
          </p:cNvPr>
          <p:cNvGrpSpPr/>
          <p:nvPr/>
        </p:nvGrpSpPr>
        <p:grpSpPr>
          <a:xfrm>
            <a:off x="4262247" y="2227325"/>
            <a:ext cx="656206" cy="3839935"/>
            <a:chOff x="4261969" y="2227145"/>
            <a:chExt cx="656299" cy="3840480"/>
          </a:xfrm>
        </p:grpSpPr>
        <p:sp>
          <p:nvSpPr>
            <p:cNvPr id="62" name="Freeform 5">
              <a:extLst>
                <a:ext uri="{FF2B5EF4-FFF2-40B4-BE49-F238E27FC236}">
                  <a16:creationId xmlns="" xmlns:a16="http://schemas.microsoft.com/office/drawing/2014/main" id="{5352CC2B-B969-4202-863D-AD50CA17D694}"/>
                </a:ext>
              </a:extLst>
            </p:cNvPr>
            <p:cNvSpPr>
              <a:spLocks/>
            </p:cNvSpPr>
            <p:nvPr/>
          </p:nvSpPr>
          <p:spPr bwMode="auto">
            <a:xfrm rot="10800000">
              <a:off x="4261969" y="2227145"/>
              <a:ext cx="228600" cy="3840480"/>
            </a:xfrm>
            <a:custGeom>
              <a:avLst/>
              <a:gdLst>
                <a:gd name="T0" fmla="*/ 100 w 100"/>
                <a:gd name="T1" fmla="*/ 0 h 228"/>
                <a:gd name="T2" fmla="*/ 0 w 100"/>
                <a:gd name="T3" fmla="*/ 0 h 228"/>
                <a:gd name="T4" fmla="*/ 0 w 100"/>
                <a:gd name="T5" fmla="*/ 228 h 228"/>
                <a:gd name="T6" fmla="*/ 100 w 100"/>
                <a:gd name="T7" fmla="*/ 228 h 228"/>
              </a:gdLst>
              <a:ahLst/>
              <a:cxnLst>
                <a:cxn ang="0">
                  <a:pos x="T0" y="T1"/>
                </a:cxn>
                <a:cxn ang="0">
                  <a:pos x="T2" y="T3"/>
                </a:cxn>
                <a:cxn ang="0">
                  <a:pos x="T4" y="T5"/>
                </a:cxn>
                <a:cxn ang="0">
                  <a:pos x="T6" y="T7"/>
                </a:cxn>
              </a:cxnLst>
              <a:rect l="0" t="0" r="r" b="b"/>
              <a:pathLst>
                <a:path w="100" h="228">
                  <a:moveTo>
                    <a:pt x="100" y="0"/>
                  </a:moveTo>
                  <a:lnTo>
                    <a:pt x="0" y="0"/>
                  </a:lnTo>
                  <a:lnTo>
                    <a:pt x="0" y="228"/>
                  </a:lnTo>
                  <a:lnTo>
                    <a:pt x="100" y="228"/>
                  </a:lnTo>
                </a:path>
              </a:pathLst>
            </a:custGeom>
            <a:noFill/>
            <a:ln w="19050"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42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65" name="arrow">
              <a:extLst>
                <a:ext uri="{FF2B5EF4-FFF2-40B4-BE49-F238E27FC236}">
                  <a16:creationId xmlns="" xmlns:a16="http://schemas.microsoft.com/office/drawing/2014/main" id="{D26BEF4C-17CB-43F0-B578-A566D8937FD4}"/>
                </a:ext>
              </a:extLst>
            </p:cNvPr>
            <p:cNvSpPr>
              <a:spLocks noChangeAspect="1" noEditPoints="1"/>
            </p:cNvSpPr>
            <p:nvPr/>
          </p:nvSpPr>
          <p:spPr bwMode="auto">
            <a:xfrm>
              <a:off x="4647538" y="4022479"/>
              <a:ext cx="270730" cy="24981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5"/>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42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21" name="Group 20">
            <a:extLst>
              <a:ext uri="{FF2B5EF4-FFF2-40B4-BE49-F238E27FC236}">
                <a16:creationId xmlns="" xmlns:a16="http://schemas.microsoft.com/office/drawing/2014/main" id="{D932B88A-9652-4DC4-82A3-6C9565AC5CCC}"/>
              </a:ext>
            </a:extLst>
          </p:cNvPr>
          <p:cNvGrpSpPr/>
          <p:nvPr/>
        </p:nvGrpSpPr>
        <p:grpSpPr>
          <a:xfrm>
            <a:off x="1646939" y="2327908"/>
            <a:ext cx="2742810" cy="3638772"/>
            <a:chOff x="1646290" y="2327742"/>
            <a:chExt cx="2743200" cy="3639288"/>
          </a:xfrm>
        </p:grpSpPr>
        <p:sp>
          <p:nvSpPr>
            <p:cNvPr id="13" name="Rectangle 12">
              <a:extLst>
                <a:ext uri="{FF2B5EF4-FFF2-40B4-BE49-F238E27FC236}">
                  <a16:creationId xmlns="" xmlns:a16="http://schemas.microsoft.com/office/drawing/2014/main" id="{C4C1B0A2-A315-4563-AA64-C374A5ECF32C}"/>
                </a:ext>
              </a:extLst>
            </p:cNvPr>
            <p:cNvSpPr/>
            <p:nvPr/>
          </p:nvSpPr>
          <p:spPr bwMode="auto">
            <a:xfrm>
              <a:off x="1646290" y="2327742"/>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6" name="Rectangle 65">
              <a:extLst>
                <a:ext uri="{FF2B5EF4-FFF2-40B4-BE49-F238E27FC236}">
                  <a16:creationId xmlns="" xmlns:a16="http://schemas.microsoft.com/office/drawing/2014/main" id="{7D62C885-950A-4FEE-84B3-A4EB7E8433FA}"/>
                </a:ext>
              </a:extLst>
            </p:cNvPr>
            <p:cNvSpPr/>
            <p:nvPr/>
          </p:nvSpPr>
          <p:spPr bwMode="auto">
            <a:xfrm>
              <a:off x="1646290" y="3059262"/>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8" name="Rectangle 67">
              <a:extLst>
                <a:ext uri="{FF2B5EF4-FFF2-40B4-BE49-F238E27FC236}">
                  <a16:creationId xmlns="" xmlns:a16="http://schemas.microsoft.com/office/drawing/2014/main" id="{D91401D8-6628-4D5F-8BE0-43ADB2FE205D}"/>
                </a:ext>
              </a:extLst>
            </p:cNvPr>
            <p:cNvSpPr/>
            <p:nvPr/>
          </p:nvSpPr>
          <p:spPr bwMode="auto">
            <a:xfrm>
              <a:off x="1646290" y="3790774"/>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9" name="Rectangle 68">
              <a:extLst>
                <a:ext uri="{FF2B5EF4-FFF2-40B4-BE49-F238E27FC236}">
                  <a16:creationId xmlns="" xmlns:a16="http://schemas.microsoft.com/office/drawing/2014/main" id="{18A92E95-6C4E-47E7-80A5-B8E8F54E28C1}"/>
                </a:ext>
              </a:extLst>
            </p:cNvPr>
            <p:cNvSpPr/>
            <p:nvPr/>
          </p:nvSpPr>
          <p:spPr bwMode="auto">
            <a:xfrm>
              <a:off x="1646290" y="4522286"/>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0" name="Rectangle 69">
              <a:extLst>
                <a:ext uri="{FF2B5EF4-FFF2-40B4-BE49-F238E27FC236}">
                  <a16:creationId xmlns="" xmlns:a16="http://schemas.microsoft.com/office/drawing/2014/main" id="{52F8D129-625B-450C-8B9B-A79D7DD04708}"/>
                </a:ext>
              </a:extLst>
            </p:cNvPr>
            <p:cNvSpPr/>
            <p:nvPr/>
          </p:nvSpPr>
          <p:spPr bwMode="auto">
            <a:xfrm>
              <a:off x="1646290" y="5253798"/>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24" name="Group 23">
            <a:extLst>
              <a:ext uri="{FF2B5EF4-FFF2-40B4-BE49-F238E27FC236}">
                <a16:creationId xmlns="" xmlns:a16="http://schemas.microsoft.com/office/drawing/2014/main" id="{85352EA2-E345-47A8-B979-D2F2D70F5AF4}"/>
              </a:ext>
            </a:extLst>
          </p:cNvPr>
          <p:cNvGrpSpPr/>
          <p:nvPr/>
        </p:nvGrpSpPr>
        <p:grpSpPr>
          <a:xfrm>
            <a:off x="8046758" y="2693612"/>
            <a:ext cx="2742810" cy="2916502"/>
            <a:chOff x="8047017" y="2693498"/>
            <a:chExt cx="2743200" cy="2916916"/>
          </a:xfrm>
        </p:grpSpPr>
        <p:sp>
          <p:nvSpPr>
            <p:cNvPr id="72" name="Rectangle 71">
              <a:extLst>
                <a:ext uri="{FF2B5EF4-FFF2-40B4-BE49-F238E27FC236}">
                  <a16:creationId xmlns="" xmlns:a16="http://schemas.microsoft.com/office/drawing/2014/main" id="{5088C66C-6F39-40B2-95FB-F1A545E6C60D}"/>
                </a:ext>
              </a:extLst>
            </p:cNvPr>
            <p:cNvSpPr/>
            <p:nvPr/>
          </p:nvSpPr>
          <p:spPr bwMode="auto">
            <a:xfrm>
              <a:off x="8047017" y="2693498"/>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3" name="Rectangle 72">
              <a:extLst>
                <a:ext uri="{FF2B5EF4-FFF2-40B4-BE49-F238E27FC236}">
                  <a16:creationId xmlns="" xmlns:a16="http://schemas.microsoft.com/office/drawing/2014/main" id="{4F3D54C8-E82F-4769-94D4-30351411D36E}"/>
                </a:ext>
              </a:extLst>
            </p:cNvPr>
            <p:cNvSpPr/>
            <p:nvPr/>
          </p:nvSpPr>
          <p:spPr bwMode="auto">
            <a:xfrm>
              <a:off x="8047017" y="3425018"/>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7" name="Rectangle 76">
              <a:extLst>
                <a:ext uri="{FF2B5EF4-FFF2-40B4-BE49-F238E27FC236}">
                  <a16:creationId xmlns="" xmlns:a16="http://schemas.microsoft.com/office/drawing/2014/main" id="{92B57EAE-A63A-49F0-AC99-9950DE11059A}"/>
                </a:ext>
              </a:extLst>
            </p:cNvPr>
            <p:cNvSpPr/>
            <p:nvPr/>
          </p:nvSpPr>
          <p:spPr bwMode="auto">
            <a:xfrm>
              <a:off x="8047017" y="4156530"/>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8" name="Rectangle 77">
              <a:extLst>
                <a:ext uri="{FF2B5EF4-FFF2-40B4-BE49-F238E27FC236}">
                  <a16:creationId xmlns="" xmlns:a16="http://schemas.microsoft.com/office/drawing/2014/main" id="{9B9AF45E-BB62-40C9-B30A-FA601FD745A7}"/>
                </a:ext>
              </a:extLst>
            </p:cNvPr>
            <p:cNvSpPr/>
            <p:nvPr/>
          </p:nvSpPr>
          <p:spPr bwMode="auto">
            <a:xfrm>
              <a:off x="8047017" y="4897182"/>
              <a:ext cx="2743200" cy="7132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27" name="Group 26">
            <a:extLst>
              <a:ext uri="{FF2B5EF4-FFF2-40B4-BE49-F238E27FC236}">
                <a16:creationId xmlns="" xmlns:a16="http://schemas.microsoft.com/office/drawing/2014/main" id="{765B14C9-3992-4098-89C2-40174474D10C}"/>
              </a:ext>
            </a:extLst>
          </p:cNvPr>
          <p:cNvGrpSpPr/>
          <p:nvPr/>
        </p:nvGrpSpPr>
        <p:grpSpPr>
          <a:xfrm>
            <a:off x="1646935" y="2571535"/>
            <a:ext cx="2468533" cy="3151521"/>
            <a:chOff x="1646287" y="2571403"/>
            <a:chExt cx="2468883" cy="3151967"/>
          </a:xfrm>
        </p:grpSpPr>
        <p:sp>
          <p:nvSpPr>
            <p:cNvPr id="139" name="TextBox 138"/>
            <p:cNvSpPr txBox="1"/>
            <p:nvPr/>
          </p:nvSpPr>
          <p:spPr>
            <a:xfrm>
              <a:off x="1646289" y="3302923"/>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Resource Groups</a:t>
              </a:r>
            </a:p>
          </p:txBody>
        </p:sp>
        <p:sp>
          <p:nvSpPr>
            <p:cNvPr id="142" name="TextBox 141"/>
            <p:cNvSpPr txBox="1"/>
            <p:nvPr/>
          </p:nvSpPr>
          <p:spPr>
            <a:xfrm>
              <a:off x="1646290" y="4765947"/>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Event Hubs</a:t>
              </a:r>
            </a:p>
          </p:txBody>
        </p:sp>
        <p:sp>
          <p:nvSpPr>
            <p:cNvPr id="136" name="TextBox 135"/>
            <p:cNvSpPr txBox="1"/>
            <p:nvPr/>
          </p:nvSpPr>
          <p:spPr>
            <a:xfrm>
              <a:off x="1646290" y="4034435"/>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Azure Subscriptions</a:t>
              </a:r>
            </a:p>
          </p:txBody>
        </p:sp>
        <p:sp>
          <p:nvSpPr>
            <p:cNvPr id="133" name="TextBox 132"/>
            <p:cNvSpPr txBox="1"/>
            <p:nvPr/>
          </p:nvSpPr>
          <p:spPr>
            <a:xfrm>
              <a:off x="1646287" y="5497458"/>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Custom Events</a:t>
              </a:r>
            </a:p>
          </p:txBody>
        </p:sp>
        <p:sp>
          <p:nvSpPr>
            <p:cNvPr id="130" name="TextBox 129"/>
            <p:cNvSpPr txBox="1"/>
            <p:nvPr/>
          </p:nvSpPr>
          <p:spPr>
            <a:xfrm>
              <a:off x="1646290" y="2571403"/>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Blob Storage</a:t>
              </a:r>
            </a:p>
          </p:txBody>
        </p:sp>
      </p:grpSp>
      <p:grpSp>
        <p:nvGrpSpPr>
          <p:cNvPr id="28" name="Group 27">
            <a:extLst>
              <a:ext uri="{FF2B5EF4-FFF2-40B4-BE49-F238E27FC236}">
                <a16:creationId xmlns="" xmlns:a16="http://schemas.microsoft.com/office/drawing/2014/main" id="{E8AD474A-D44D-4068-9AC0-E075C4A15FB1}"/>
              </a:ext>
            </a:extLst>
          </p:cNvPr>
          <p:cNvGrpSpPr/>
          <p:nvPr/>
        </p:nvGrpSpPr>
        <p:grpSpPr>
          <a:xfrm>
            <a:off x="8046758" y="2937239"/>
            <a:ext cx="2468530" cy="2420113"/>
            <a:chOff x="8047017" y="2937159"/>
            <a:chExt cx="2468880" cy="2420455"/>
          </a:xfrm>
        </p:grpSpPr>
        <p:sp>
          <p:nvSpPr>
            <p:cNvPr id="80" name="TextBox 79">
              <a:extLst>
                <a:ext uri="{FF2B5EF4-FFF2-40B4-BE49-F238E27FC236}">
                  <a16:creationId xmlns="" xmlns:a16="http://schemas.microsoft.com/office/drawing/2014/main" id="{FB218A8C-0032-4D10-9AA8-9B7816410325}"/>
                </a:ext>
              </a:extLst>
            </p:cNvPr>
            <p:cNvSpPr txBox="1"/>
            <p:nvPr/>
          </p:nvSpPr>
          <p:spPr>
            <a:xfrm>
              <a:off x="8047017" y="2937159"/>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Azure Functions</a:t>
              </a:r>
            </a:p>
          </p:txBody>
        </p:sp>
        <p:sp>
          <p:nvSpPr>
            <p:cNvPr id="81" name="TextBox 80">
              <a:extLst>
                <a:ext uri="{FF2B5EF4-FFF2-40B4-BE49-F238E27FC236}">
                  <a16:creationId xmlns="" xmlns:a16="http://schemas.microsoft.com/office/drawing/2014/main" id="{ACF3C21B-22D1-474D-B696-373FC1C5250A}"/>
                </a:ext>
              </a:extLst>
            </p:cNvPr>
            <p:cNvSpPr txBox="1"/>
            <p:nvPr/>
          </p:nvSpPr>
          <p:spPr>
            <a:xfrm>
              <a:off x="8047017" y="4400191"/>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Azure Automation</a:t>
              </a:r>
            </a:p>
          </p:txBody>
        </p:sp>
        <p:sp>
          <p:nvSpPr>
            <p:cNvPr id="82" name="TextBox 81">
              <a:extLst>
                <a:ext uri="{FF2B5EF4-FFF2-40B4-BE49-F238E27FC236}">
                  <a16:creationId xmlns="" xmlns:a16="http://schemas.microsoft.com/office/drawing/2014/main" id="{5132851C-5C6B-487F-B36C-5FABED0EBCF8}"/>
                </a:ext>
              </a:extLst>
            </p:cNvPr>
            <p:cNvSpPr txBox="1"/>
            <p:nvPr/>
          </p:nvSpPr>
          <p:spPr>
            <a:xfrm>
              <a:off x="8047017" y="3668679"/>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rPr>
                <a:t>Logic Apps</a:t>
              </a:r>
            </a:p>
          </p:txBody>
        </p:sp>
        <p:sp>
          <p:nvSpPr>
            <p:cNvPr id="83" name="TextBox 82">
              <a:extLst>
                <a:ext uri="{FF2B5EF4-FFF2-40B4-BE49-F238E27FC236}">
                  <a16:creationId xmlns="" xmlns:a16="http://schemas.microsoft.com/office/drawing/2014/main" id="{E6ECB19F-78B2-4F77-83D6-D1CA12618F6D}"/>
                </a:ext>
              </a:extLst>
            </p:cNvPr>
            <p:cNvSpPr txBox="1"/>
            <p:nvPr/>
          </p:nvSpPr>
          <p:spPr>
            <a:xfrm>
              <a:off x="8047017" y="5131702"/>
              <a:ext cx="2468880" cy="225912"/>
            </a:xfrm>
            <a:prstGeom prst="rect">
              <a:avLst/>
            </a:prstGeom>
            <a:noFill/>
            <a:ln>
              <a:noFill/>
            </a:ln>
          </p:spPr>
          <p:txBody>
            <a:bodyPr wrap="square" lIns="639989" tIns="0" rIns="0" bIns="0" rtlCol="0" anchor="ctr" anchorCtr="0">
              <a:spAutoFit/>
            </a:bodyPr>
            <a:lstStyle/>
            <a:p>
              <a:pPr marL="0" marR="0" lvl="0" indent="0" algn="l" defTabSz="951121" rtl="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err="1">
                  <a:ln>
                    <a:noFill/>
                  </a:ln>
                  <a:gradFill>
                    <a:gsLst>
                      <a:gs pos="2500">
                        <a:srgbClr val="353535"/>
                      </a:gs>
                      <a:gs pos="34000">
                        <a:srgbClr val="353535"/>
                      </a:gs>
                    </a:gsLst>
                    <a:lin ang="5400000" scaled="0"/>
                  </a:gradFill>
                  <a:effectLst/>
                  <a:uLnTx/>
                  <a:uFillTx/>
                  <a:latin typeface="Segoe UI"/>
                  <a:ea typeface="+mn-ea"/>
                  <a:cs typeface="+mn-cs"/>
                </a:rPr>
                <a:t>WebHooks</a:t>
              </a:r>
              <a:endParaRPr kumimoji="0" lang="en-US" sz="1599" b="0" i="0" u="none" strike="noStrike" kern="0" cap="none" spc="0" normalizeH="0" baseline="0" noProof="0" dirty="0">
                <a:ln>
                  <a:noFill/>
                </a:ln>
                <a:gradFill>
                  <a:gsLst>
                    <a:gs pos="2500">
                      <a:srgbClr val="353535"/>
                    </a:gs>
                    <a:gs pos="34000">
                      <a:srgbClr val="353535"/>
                    </a:gs>
                  </a:gsLst>
                  <a:lin ang="5400000" scaled="0"/>
                </a:gradFill>
                <a:effectLst/>
                <a:uLnTx/>
                <a:uFillTx/>
                <a:latin typeface="Segoe UI"/>
                <a:ea typeface="+mn-ea"/>
                <a:cs typeface="+mn-cs"/>
              </a:endParaRPr>
            </a:p>
          </p:txBody>
        </p:sp>
      </p:grpSp>
      <p:grpSp>
        <p:nvGrpSpPr>
          <p:cNvPr id="22" name="Group 21">
            <a:extLst>
              <a:ext uri="{FF2B5EF4-FFF2-40B4-BE49-F238E27FC236}">
                <a16:creationId xmlns="" xmlns:a16="http://schemas.microsoft.com/office/drawing/2014/main" id="{393536B3-83E9-4175-A7C3-A24CC551DC03}"/>
              </a:ext>
            </a:extLst>
          </p:cNvPr>
          <p:cNvGrpSpPr/>
          <p:nvPr/>
        </p:nvGrpSpPr>
        <p:grpSpPr>
          <a:xfrm>
            <a:off x="1813085" y="2525483"/>
            <a:ext cx="317982" cy="3229996"/>
            <a:chOff x="1812459" y="2525345"/>
            <a:chExt cx="318027" cy="3230454"/>
          </a:xfrm>
        </p:grpSpPr>
        <p:pic>
          <p:nvPicPr>
            <p:cNvPr id="144" name="Picture 143"/>
            <p:cNvPicPr>
              <a:picLocks noChangeAspect="1"/>
            </p:cNvPicPr>
            <p:nvPr/>
          </p:nvPicPr>
          <p:blipFill rotWithShape="1">
            <a:blip r:embed="rId4"/>
            <a:srcRect b="32970"/>
            <a:stretch/>
          </p:blipFill>
          <p:spPr>
            <a:xfrm>
              <a:off x="1812459" y="4718545"/>
              <a:ext cx="318027" cy="320715"/>
            </a:xfrm>
            <a:prstGeom prst="rect">
              <a:avLst/>
            </a:prstGeom>
            <a:ln>
              <a:noFill/>
            </a:ln>
          </p:spPr>
        </p:pic>
        <p:pic>
          <p:nvPicPr>
            <p:cNvPr id="141" name="Picture 140"/>
            <p:cNvPicPr>
              <a:picLocks noChangeAspect="1"/>
            </p:cNvPicPr>
            <p:nvPr/>
          </p:nvPicPr>
          <p:blipFill>
            <a:blip r:embed="rId5"/>
            <a:stretch>
              <a:fillRect/>
            </a:stretch>
          </p:blipFill>
          <p:spPr>
            <a:xfrm>
              <a:off x="1812459" y="3256865"/>
              <a:ext cx="318027" cy="318027"/>
            </a:xfrm>
            <a:prstGeom prst="rect">
              <a:avLst/>
            </a:prstGeom>
            <a:ln>
              <a:noFill/>
            </a:ln>
          </p:spPr>
        </p:pic>
        <p:pic>
          <p:nvPicPr>
            <p:cNvPr id="138" name="Picture 137"/>
            <p:cNvPicPr>
              <a:picLocks noChangeAspect="1"/>
            </p:cNvPicPr>
            <p:nvPr/>
          </p:nvPicPr>
          <p:blipFill>
            <a:blip r:embed="rId6"/>
            <a:stretch>
              <a:fillRect/>
            </a:stretch>
          </p:blipFill>
          <p:spPr>
            <a:xfrm>
              <a:off x="1819273" y="3995191"/>
              <a:ext cx="304398" cy="304398"/>
            </a:xfrm>
            <a:prstGeom prst="rect">
              <a:avLst/>
            </a:prstGeom>
            <a:ln>
              <a:noFill/>
            </a:ln>
          </p:spPr>
        </p:pic>
        <p:pic>
          <p:nvPicPr>
            <p:cNvPr id="135" name="Picture 134"/>
            <p:cNvPicPr>
              <a:picLocks noChangeAspect="1"/>
            </p:cNvPicPr>
            <p:nvPr/>
          </p:nvPicPr>
          <p:blipFill>
            <a:blip r:embed="rId7"/>
            <a:stretch>
              <a:fillRect/>
            </a:stretch>
          </p:blipFill>
          <p:spPr>
            <a:xfrm>
              <a:off x="1826087" y="5465029"/>
              <a:ext cx="290770" cy="290770"/>
            </a:xfrm>
            <a:prstGeom prst="rect">
              <a:avLst/>
            </a:prstGeom>
            <a:ln>
              <a:noFill/>
            </a:ln>
          </p:spPr>
        </p:pic>
        <p:pic>
          <p:nvPicPr>
            <p:cNvPr id="132" name="Picture 131"/>
            <p:cNvPicPr>
              <a:picLocks noChangeAspect="1"/>
            </p:cNvPicPr>
            <p:nvPr/>
          </p:nvPicPr>
          <p:blipFill>
            <a:blip r:embed="rId8"/>
            <a:stretch>
              <a:fillRect/>
            </a:stretch>
          </p:blipFill>
          <p:spPr>
            <a:xfrm>
              <a:off x="1812459" y="2525345"/>
              <a:ext cx="318027" cy="318027"/>
            </a:xfrm>
            <a:prstGeom prst="rect">
              <a:avLst/>
            </a:prstGeom>
            <a:ln>
              <a:noFill/>
            </a:ln>
          </p:spPr>
        </p:pic>
      </p:grpSp>
      <p:grpSp>
        <p:nvGrpSpPr>
          <p:cNvPr id="23" name="Group 22">
            <a:extLst>
              <a:ext uri="{FF2B5EF4-FFF2-40B4-BE49-F238E27FC236}">
                <a16:creationId xmlns="" xmlns:a16="http://schemas.microsoft.com/office/drawing/2014/main" id="{B45EC93F-AE7A-4524-BFD8-A11B62F34E5B}"/>
              </a:ext>
            </a:extLst>
          </p:cNvPr>
          <p:cNvGrpSpPr/>
          <p:nvPr/>
        </p:nvGrpSpPr>
        <p:grpSpPr>
          <a:xfrm>
            <a:off x="8221328" y="2890955"/>
            <a:ext cx="318446" cy="2512679"/>
            <a:chOff x="8221612" y="2890869"/>
            <a:chExt cx="318491" cy="2513035"/>
          </a:xfrm>
        </p:grpSpPr>
        <p:pic>
          <p:nvPicPr>
            <p:cNvPr id="163" name="Picture 162"/>
            <p:cNvPicPr>
              <a:picLocks noChangeAspect="1"/>
            </p:cNvPicPr>
            <p:nvPr/>
          </p:nvPicPr>
          <p:blipFill>
            <a:blip r:embed="rId9"/>
            <a:stretch>
              <a:fillRect/>
            </a:stretch>
          </p:blipFill>
          <p:spPr>
            <a:xfrm>
              <a:off x="8221612" y="2890869"/>
              <a:ext cx="318491" cy="318491"/>
            </a:xfrm>
            <a:prstGeom prst="rect">
              <a:avLst/>
            </a:prstGeom>
            <a:ln>
              <a:noFill/>
            </a:ln>
          </p:spPr>
        </p:pic>
        <p:pic>
          <p:nvPicPr>
            <p:cNvPr id="155" name="Picture 154"/>
            <p:cNvPicPr>
              <a:picLocks noChangeAspect="1"/>
            </p:cNvPicPr>
            <p:nvPr/>
          </p:nvPicPr>
          <p:blipFill>
            <a:blip r:embed="rId10"/>
            <a:stretch>
              <a:fillRect/>
            </a:stretch>
          </p:blipFill>
          <p:spPr>
            <a:xfrm>
              <a:off x="8221612" y="4353901"/>
              <a:ext cx="318491" cy="318491"/>
            </a:xfrm>
            <a:prstGeom prst="rect">
              <a:avLst/>
            </a:prstGeom>
            <a:ln>
              <a:noFill/>
            </a:ln>
          </p:spPr>
        </p:pic>
        <p:pic>
          <p:nvPicPr>
            <p:cNvPr id="151" name="Picture 150"/>
            <p:cNvPicPr>
              <a:picLocks noChangeAspect="1"/>
            </p:cNvPicPr>
            <p:nvPr/>
          </p:nvPicPr>
          <p:blipFill>
            <a:blip r:embed="rId11"/>
            <a:stretch>
              <a:fillRect/>
            </a:stretch>
          </p:blipFill>
          <p:spPr>
            <a:xfrm>
              <a:off x="8221612" y="5085413"/>
              <a:ext cx="318491" cy="318491"/>
            </a:xfrm>
            <a:prstGeom prst="rect">
              <a:avLst/>
            </a:prstGeom>
            <a:ln>
              <a:noFill/>
            </a:ln>
          </p:spPr>
        </p:pic>
        <p:pic>
          <p:nvPicPr>
            <p:cNvPr id="180" name="Picture 1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1612" y="3622389"/>
              <a:ext cx="318491" cy="318491"/>
            </a:xfrm>
            <a:prstGeom prst="rect">
              <a:avLst/>
            </a:prstGeom>
          </p:spPr>
        </p:pic>
      </p:grpSp>
    </p:spTree>
    <p:extLst>
      <p:ext uri="{BB962C8B-B14F-4D97-AF65-F5344CB8AC3E}">
        <p14:creationId xmlns:p14="http://schemas.microsoft.com/office/powerpoint/2010/main" val="1896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63" presetClass="path" presetSubtype="0" decel="100000" fill="hold" grpId="1" nodeType="withEffect">
                                  <p:stCondLst>
                                    <p:cond delay="0"/>
                                  </p:stCondLst>
                                  <p:childTnLst>
                                    <p:animMotion origin="layout" path="M -1.99132E-7 1.45256E-6 L -0.02578 1.45256E-6 " pathEditMode="relative" rAng="0" ptsTypes="AA">
                                      <p:cBhvr>
                                        <p:cTn id="9" dur="500" spd="-100000" fill="hold"/>
                                        <p:tgtEl>
                                          <p:spTgt spid="112"/>
                                        </p:tgtEl>
                                        <p:attrNameLst>
                                          <p:attrName>ppt_x</p:attrName>
                                          <p:attrName>ppt_y</p:attrName>
                                        </p:attrNameLst>
                                      </p:cBhvr>
                                      <p:rCtr x="-1289" y="0"/>
                                    </p:animMotion>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63" presetClass="path" presetSubtype="0" decel="100000" fill="hold" nodeType="withEffect">
                                  <p:stCondLst>
                                    <p:cond delay="0"/>
                                  </p:stCondLst>
                                  <p:childTnLst>
                                    <p:animMotion origin="layout" path="M -9.9566E-8 4.1035E-6 L -0.02578 4.1035E-6 " pathEditMode="relative" rAng="0" ptsTypes="AA">
                                      <p:cBhvr>
                                        <p:cTn id="14" dur="500" spd="-100000" fill="hold"/>
                                        <p:tgtEl>
                                          <p:spTgt spid="21"/>
                                        </p:tgtEl>
                                        <p:attrNameLst>
                                          <p:attrName>ppt_x</p:attrName>
                                          <p:attrName>ppt_y</p:attrName>
                                        </p:attrNameLst>
                                      </p:cBhvr>
                                      <p:rCtr x="-1289" y="0"/>
                                    </p:animMotion>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63" presetClass="path" presetSubtype="0" decel="100000" fill="hold" nodeType="withEffect">
                                  <p:stCondLst>
                                    <p:cond delay="0"/>
                                  </p:stCondLst>
                                  <p:childTnLst>
                                    <p:animMotion origin="layout" path="M -9.9566E-8 4.1035E-6 L -0.02578 4.1035E-6 " pathEditMode="relative" rAng="0" ptsTypes="AA">
                                      <p:cBhvr>
                                        <p:cTn id="19" dur="500" spd="-100000" fill="hold"/>
                                        <p:tgtEl>
                                          <p:spTgt spid="22"/>
                                        </p:tgtEl>
                                        <p:attrNameLst>
                                          <p:attrName>ppt_x</p:attrName>
                                          <p:attrName>ppt_y</p:attrName>
                                        </p:attrNameLst>
                                      </p:cBhvr>
                                      <p:rCtr x="-1289" y="0"/>
                                    </p:animMotion>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3" presetClass="path" presetSubtype="0" decel="100000" fill="hold" nodeType="withEffect">
                                  <p:stCondLst>
                                    <p:cond delay="0"/>
                                  </p:stCondLst>
                                  <p:childTnLst>
                                    <p:animMotion origin="layout" path="M -9.9566E-8 4.1035E-6 L -0.02578 4.1035E-6 " pathEditMode="relative" rAng="0" ptsTypes="AA">
                                      <p:cBhvr>
                                        <p:cTn id="24" dur="500" spd="-100000" fill="hold"/>
                                        <p:tgtEl>
                                          <p:spTgt spid="27"/>
                                        </p:tgtEl>
                                        <p:attrNameLst>
                                          <p:attrName>ppt_x</p:attrName>
                                          <p:attrName>ppt_y</p:attrName>
                                        </p:attrNameLst>
                                      </p:cBhvr>
                                      <p:rCtr x="-1289" y="0"/>
                                    </p:animMotion>
                                  </p:childTnLst>
                                </p:cTn>
                              </p:par>
                              <p:par>
                                <p:cTn id="25" presetID="10" presetClass="entr" presetSubtype="0" fill="hold" nodeType="withEffect">
                                  <p:stCondLst>
                                    <p:cond delay="1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63" presetClass="path" presetSubtype="0" decel="100000" fill="hold" nodeType="withEffect">
                                  <p:stCondLst>
                                    <p:cond delay="100"/>
                                  </p:stCondLst>
                                  <p:childTnLst>
                                    <p:animMotion origin="layout" path="M -9.9566E-8 4.1035E-6 L -0.02578 4.1035E-6 " pathEditMode="relative" rAng="0" ptsTypes="AA">
                                      <p:cBhvr>
                                        <p:cTn id="29" dur="500" spd="-100000" fill="hold"/>
                                        <p:tgtEl>
                                          <p:spTgt spid="26"/>
                                        </p:tgtEl>
                                        <p:attrNameLst>
                                          <p:attrName>ppt_x</p:attrName>
                                          <p:attrName>ppt_y</p:attrName>
                                        </p:attrNameLst>
                                      </p:cBhvr>
                                      <p:rCtr x="-1289" y="0"/>
                                    </p:animMotion>
                                  </p:childTnLst>
                                </p:cTn>
                              </p:par>
                              <p:par>
                                <p:cTn id="30" presetID="10" presetClass="entr" presetSubtype="0" fill="hold" grpId="0" nodeType="withEffect">
                                  <p:stCondLst>
                                    <p:cond delay="2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63" presetClass="path" presetSubtype="0" decel="100000" fill="hold" grpId="1" nodeType="withEffect">
                                  <p:stCondLst>
                                    <p:cond delay="200"/>
                                  </p:stCondLst>
                                  <p:childTnLst>
                                    <p:animMotion origin="layout" path="M -9.9566E-8 4.1035E-6 L -0.02578 4.1035E-6 " pathEditMode="relative" rAng="0" ptsTypes="AA">
                                      <p:cBhvr>
                                        <p:cTn id="34" dur="500" spd="-100000" fill="hold"/>
                                        <p:tgtEl>
                                          <p:spTgt spid="8"/>
                                        </p:tgtEl>
                                        <p:attrNameLst>
                                          <p:attrName>ppt_x</p:attrName>
                                          <p:attrName>ppt_y</p:attrName>
                                        </p:attrNameLst>
                                      </p:cBhvr>
                                      <p:rCtr x="-1289" y="0"/>
                                    </p:animMotion>
                                  </p:childTnLst>
                                </p:cTn>
                              </p:par>
                              <p:par>
                                <p:cTn id="35" presetID="10" presetClass="entr" presetSubtype="0" fill="hold" nodeType="withEffect">
                                  <p:stCondLst>
                                    <p:cond delay="20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63" presetClass="path" presetSubtype="0" decel="100000" fill="hold" nodeType="withEffect">
                                  <p:stCondLst>
                                    <p:cond delay="200"/>
                                  </p:stCondLst>
                                  <p:childTnLst>
                                    <p:animMotion origin="layout" path="M -9.9566E-8 4.1035E-6 L -0.02578 4.1035E-6 " pathEditMode="relative" rAng="0" ptsTypes="AA">
                                      <p:cBhvr>
                                        <p:cTn id="39" dur="500" spd="-100000" fill="hold"/>
                                        <p:tgtEl>
                                          <p:spTgt spid="54"/>
                                        </p:tgtEl>
                                        <p:attrNameLst>
                                          <p:attrName>ppt_x</p:attrName>
                                          <p:attrName>ppt_y</p:attrName>
                                        </p:attrNameLst>
                                      </p:cBhvr>
                                      <p:rCtr x="-1289" y="0"/>
                                    </p:animMotion>
                                  </p:childTnLst>
                                </p:cTn>
                              </p:par>
                              <p:par>
                                <p:cTn id="40" presetID="10" presetClass="entr" presetSubtype="0" fill="hold" nodeType="withEffect">
                                  <p:stCondLst>
                                    <p:cond delay="30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63" presetClass="path" presetSubtype="0" decel="100000" fill="hold" nodeType="withEffect">
                                  <p:stCondLst>
                                    <p:cond delay="300"/>
                                  </p:stCondLst>
                                  <p:childTnLst>
                                    <p:animMotion origin="layout" path="M -9.9566E-8 4.1035E-6 L -0.02578 4.1035E-6 " pathEditMode="relative" rAng="0" ptsTypes="AA">
                                      <p:cBhvr>
                                        <p:cTn id="44" dur="500" spd="-100000" fill="hold"/>
                                        <p:tgtEl>
                                          <p:spTgt spid="25"/>
                                        </p:tgtEl>
                                        <p:attrNameLst>
                                          <p:attrName>ppt_x</p:attrName>
                                          <p:attrName>ppt_y</p:attrName>
                                        </p:attrNameLst>
                                      </p:cBhvr>
                                      <p:rCtr x="-1289" y="0"/>
                                    </p:animMotion>
                                  </p:childTnLst>
                                </p:cTn>
                              </p:par>
                              <p:par>
                                <p:cTn id="45" presetID="10" presetClass="entr" presetSubtype="0" fill="hold" grpId="0" nodeType="withEffect">
                                  <p:stCondLst>
                                    <p:cond delay="400"/>
                                  </p:stCondLst>
                                  <p:childTnLst>
                                    <p:set>
                                      <p:cBhvr>
                                        <p:cTn id="46" dur="1" fill="hold">
                                          <p:stCondLst>
                                            <p:cond delay="0"/>
                                          </p:stCondLst>
                                        </p:cTn>
                                        <p:tgtEl>
                                          <p:spTgt spid="166"/>
                                        </p:tgtEl>
                                        <p:attrNameLst>
                                          <p:attrName>style.visibility</p:attrName>
                                        </p:attrNameLst>
                                      </p:cBhvr>
                                      <p:to>
                                        <p:strVal val="visible"/>
                                      </p:to>
                                    </p:set>
                                    <p:animEffect transition="in" filter="fade">
                                      <p:cBhvr>
                                        <p:cTn id="47" dur="500"/>
                                        <p:tgtEl>
                                          <p:spTgt spid="166"/>
                                        </p:tgtEl>
                                      </p:cBhvr>
                                    </p:animEffect>
                                  </p:childTnLst>
                                </p:cTn>
                              </p:par>
                              <p:par>
                                <p:cTn id="48" presetID="63" presetClass="path" presetSubtype="0" decel="100000" fill="hold" grpId="1" nodeType="withEffect">
                                  <p:stCondLst>
                                    <p:cond delay="400"/>
                                  </p:stCondLst>
                                  <p:childTnLst>
                                    <p:animMotion origin="layout" path="M 1.99132E-7 -9.07853E-8 L -0.02579 -9.07853E-8 " pathEditMode="relative" rAng="0" ptsTypes="AA">
                                      <p:cBhvr>
                                        <p:cTn id="49" dur="500" spd="-100000" fill="hold"/>
                                        <p:tgtEl>
                                          <p:spTgt spid="166"/>
                                        </p:tgtEl>
                                        <p:attrNameLst>
                                          <p:attrName>ppt_x</p:attrName>
                                          <p:attrName>ppt_y</p:attrName>
                                        </p:attrNameLst>
                                      </p:cBhvr>
                                      <p:rCtr x="-1289" y="0"/>
                                    </p:animMotion>
                                  </p:childTnLst>
                                </p:cTn>
                              </p:par>
                              <p:par>
                                <p:cTn id="50" presetID="10" presetClass="entr" presetSubtype="0" fill="hold" nodeType="withEffect">
                                  <p:stCondLst>
                                    <p:cond delay="4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63" presetClass="path" presetSubtype="0" decel="100000" fill="hold" nodeType="withEffect">
                                  <p:stCondLst>
                                    <p:cond delay="400"/>
                                  </p:stCondLst>
                                  <p:childTnLst>
                                    <p:animMotion origin="layout" path="M 1.99132E-7 1.14843E-6 L -0.02579 1.14843E-6 " pathEditMode="relative" rAng="0" ptsTypes="AA">
                                      <p:cBhvr>
                                        <p:cTn id="54" dur="500" spd="-100000" fill="hold"/>
                                        <p:tgtEl>
                                          <p:spTgt spid="24"/>
                                        </p:tgtEl>
                                        <p:attrNameLst>
                                          <p:attrName>ppt_x</p:attrName>
                                          <p:attrName>ppt_y</p:attrName>
                                        </p:attrNameLst>
                                      </p:cBhvr>
                                      <p:rCtr x="-1289" y="0"/>
                                    </p:animMotion>
                                  </p:childTnLst>
                                </p:cTn>
                              </p:par>
                              <p:par>
                                <p:cTn id="55" presetID="10" presetClass="entr" presetSubtype="0" fill="hold" nodeType="withEffect">
                                  <p:stCondLst>
                                    <p:cond delay="40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63" presetClass="path" presetSubtype="0" decel="100000" fill="hold" nodeType="withEffect">
                                  <p:stCondLst>
                                    <p:cond delay="400"/>
                                  </p:stCondLst>
                                  <p:childTnLst>
                                    <p:animMotion origin="layout" path="M -9.9566E-8 4.1035E-6 L -0.02578 4.1035E-6 " pathEditMode="relative" rAng="0" ptsTypes="AA">
                                      <p:cBhvr>
                                        <p:cTn id="59" dur="500" spd="-100000" fill="hold"/>
                                        <p:tgtEl>
                                          <p:spTgt spid="23"/>
                                        </p:tgtEl>
                                        <p:attrNameLst>
                                          <p:attrName>ppt_x</p:attrName>
                                          <p:attrName>ppt_y</p:attrName>
                                        </p:attrNameLst>
                                      </p:cBhvr>
                                      <p:rCtr x="-1289" y="0"/>
                                    </p:animMotion>
                                  </p:childTnLst>
                                </p:cTn>
                              </p:par>
                              <p:par>
                                <p:cTn id="60" presetID="10" presetClass="entr" presetSubtype="0" fill="hold" nodeType="withEffect">
                                  <p:stCondLst>
                                    <p:cond delay="4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63" presetClass="path" presetSubtype="0" decel="100000" fill="hold" nodeType="withEffect">
                                  <p:stCondLst>
                                    <p:cond delay="400"/>
                                  </p:stCondLst>
                                  <p:childTnLst>
                                    <p:animMotion origin="layout" path="M -9.9566E-8 4.1035E-6 L -0.02578 4.1035E-6 " pathEditMode="relative" rAng="0" ptsTypes="AA">
                                      <p:cBhvr>
                                        <p:cTn id="64" dur="500" spd="-100000" fill="hold"/>
                                        <p:tgtEl>
                                          <p:spTgt spid="28"/>
                                        </p:tgtEl>
                                        <p:attrNameLst>
                                          <p:attrName>ppt_x</p:attrName>
                                          <p:attrName>ppt_y</p:attrName>
                                        </p:attrNameLst>
                                      </p:cBhvr>
                                      <p:rCtr x="-12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2" grpId="0"/>
      <p:bldP spid="112" grpId="1"/>
      <p:bldP spid="166" grpId="0"/>
      <p:bldP spid="16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497"/>
            <a:ext cx="4312625" cy="6993533"/>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Title 1"/>
          <p:cNvSpPr txBox="1">
            <a:spLocks/>
          </p:cNvSpPr>
          <p:nvPr/>
        </p:nvSpPr>
        <p:spPr>
          <a:xfrm>
            <a:off x="275484" y="295730"/>
            <a:ext cx="3809457"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NZ" sz="4799" b="0" i="0" u="none" strike="noStrike" kern="1200" cap="none" spc="-102" normalizeH="0" baseline="0" noProof="0" dirty="0">
                <a:ln w="3175">
                  <a:noFill/>
                </a:ln>
                <a:gradFill>
                  <a:gsLst>
                    <a:gs pos="2917">
                      <a:srgbClr val="FFFFFF"/>
                    </a:gs>
                    <a:gs pos="30000">
                      <a:srgbClr val="FFFFFF"/>
                    </a:gs>
                  </a:gsLst>
                  <a:lin ang="5400000" scaled="0"/>
                </a:gradFill>
                <a:effectLst/>
                <a:uLnTx/>
                <a:uFillTx/>
                <a:latin typeface="Segoe UI Light"/>
                <a:ea typeface="+mn-ea"/>
                <a:cs typeface="Segoe UI" pitchFamily="34" charset="0"/>
              </a:rPr>
              <a:t>Functions</a:t>
            </a:r>
          </a:p>
        </p:txBody>
      </p:sp>
      <p:sp>
        <p:nvSpPr>
          <p:cNvPr id="8" name="Text Placeholder 2"/>
          <p:cNvSpPr txBox="1">
            <a:spLocks/>
          </p:cNvSpPr>
          <p:nvPr/>
        </p:nvSpPr>
        <p:spPr>
          <a:xfrm>
            <a:off x="268225" y="2405217"/>
            <a:ext cx="3686506" cy="4589307"/>
          </a:xfrm>
          <a:prstGeom prst="rect">
            <a:avLst/>
          </a:prstGeom>
        </p:spPr>
        <p:txBody>
          <a:bodyPr lIns="182750" tIns="146200" rIns="182750"/>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1" indent="0" algn="l" defTabSz="932563" rtl="0" eaLnBrk="1" fontAlgn="auto" latinLnBrk="0" hangingPunct="1">
              <a:lnSpc>
                <a:spcPct val="90000"/>
              </a:lnSpc>
              <a:spcBef>
                <a:spcPts val="0"/>
              </a:spcBef>
              <a:spcAft>
                <a:spcPts val="1800"/>
              </a:spcAft>
              <a:buClrTx/>
              <a:buSzPct val="90000"/>
              <a:buFont typeface="Arial" pitchFamily="34" charset="0"/>
              <a:buNone/>
              <a:tabLst/>
              <a:defRPr/>
            </a:pPr>
            <a:r>
              <a:rPr kumimoji="0" lang="en-US" sz="2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Segoe UI" panose="020B0502040204020203" pitchFamily="34" charset="0"/>
              </a:rPr>
              <a:t>Develop locally using best of class developer tools</a:t>
            </a:r>
          </a:p>
          <a:p>
            <a:pPr marL="0" marR="0" lvl="1" indent="0" algn="l" defTabSz="932563" rtl="0" eaLnBrk="1" fontAlgn="auto" latinLnBrk="0" hangingPunct="1">
              <a:lnSpc>
                <a:spcPct val="90000"/>
              </a:lnSpc>
              <a:spcBef>
                <a:spcPts val="0"/>
              </a:spcBef>
              <a:spcAft>
                <a:spcPts val="1800"/>
              </a:spcAft>
              <a:buClrTx/>
              <a:buSzPct val="90000"/>
              <a:buFont typeface="Arial" pitchFamily="34" charset="0"/>
              <a:buNone/>
              <a:tabLst/>
              <a:defRPr/>
            </a:pPr>
            <a:r>
              <a:rPr kumimoji="0" lang="en-US" sz="2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Segoe UI" panose="020B0502040204020203" pitchFamily="34" charset="0"/>
              </a:rPr>
              <a:t>Boost productivity through triggers and bindings</a:t>
            </a:r>
          </a:p>
          <a:p>
            <a:pPr marL="0" marR="0" lvl="1" indent="0" algn="l" defTabSz="932563" rtl="0" eaLnBrk="1" fontAlgn="auto" latinLnBrk="0" hangingPunct="1">
              <a:lnSpc>
                <a:spcPct val="90000"/>
              </a:lnSpc>
              <a:spcBef>
                <a:spcPts val="0"/>
              </a:spcBef>
              <a:spcAft>
                <a:spcPts val="1800"/>
              </a:spcAft>
              <a:buClrTx/>
              <a:buSzPct val="90000"/>
              <a:buFont typeface="Arial" pitchFamily="34" charset="0"/>
              <a:buNone/>
              <a:tabLst/>
              <a:defRPr/>
            </a:pPr>
            <a:r>
              <a:rPr kumimoji="0" lang="en-US" sz="2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Segoe UI" panose="020B0502040204020203" pitchFamily="34" charset="0"/>
              </a:rPr>
              <a:t>Choose from a variety of programming languages</a:t>
            </a:r>
          </a:p>
          <a:p>
            <a:pPr marL="0" marR="0" lvl="1" indent="0" algn="l" defTabSz="932563" rtl="0" eaLnBrk="1" fontAlgn="auto" latinLnBrk="0" hangingPunct="1">
              <a:lnSpc>
                <a:spcPct val="90000"/>
              </a:lnSpc>
              <a:spcBef>
                <a:spcPts val="0"/>
              </a:spcBef>
              <a:spcAft>
                <a:spcPts val="1800"/>
              </a:spcAft>
              <a:buClrTx/>
              <a:buSzPct val="90000"/>
              <a:buFont typeface="Arial" pitchFamily="34" charset="0"/>
              <a:buNone/>
              <a:tabLst/>
              <a:defRPr/>
            </a:pPr>
            <a:r>
              <a:rPr kumimoji="0" lang="en-US" sz="2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Segoe UI" panose="020B0502040204020203" pitchFamily="34" charset="0"/>
              </a:rPr>
              <a:t>Integrate with existing DevOps processes</a:t>
            </a:r>
          </a:p>
        </p:txBody>
      </p:sp>
      <p:sp>
        <p:nvSpPr>
          <p:cNvPr id="7" name="Rectangle 6">
            <a:extLst>
              <a:ext uri="{FF2B5EF4-FFF2-40B4-BE49-F238E27FC236}">
                <a16:creationId xmlns="" xmlns:a16="http://schemas.microsoft.com/office/drawing/2014/main" id="{00B502EB-C60D-4CFB-943C-0A15E79D8139}"/>
              </a:ext>
            </a:extLst>
          </p:cNvPr>
          <p:cNvSpPr/>
          <p:nvPr/>
        </p:nvSpPr>
        <p:spPr bwMode="auto">
          <a:xfrm>
            <a:off x="4781900" y="4612965"/>
            <a:ext cx="219956" cy="173810"/>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Plus 17">
            <a:extLst>
              <a:ext uri="{FF2B5EF4-FFF2-40B4-BE49-F238E27FC236}">
                <a16:creationId xmlns="" xmlns:a16="http://schemas.microsoft.com/office/drawing/2014/main" id="{F7900C71-79EE-4E7E-BB7D-B084EF1082BF}"/>
              </a:ext>
            </a:extLst>
          </p:cNvPr>
          <p:cNvSpPr/>
          <p:nvPr/>
        </p:nvSpPr>
        <p:spPr bwMode="auto">
          <a:xfrm>
            <a:off x="8322820" y="3466793"/>
            <a:ext cx="819199" cy="711794"/>
          </a:xfrm>
          <a:prstGeom prst="mathPlus">
            <a:avLst>
              <a:gd name="adj1" fmla="val 875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180" tIns="152145" rIns="190180" bIns="152145" numCol="1" spcCol="0" rtlCol="0" fromWordArt="0" anchor="t" anchorCtr="0" forceAA="0" compatLnSpc="1">
            <a:prstTxWarp prst="textNoShape">
              <a:avLst/>
            </a:prstTxWarp>
            <a:noAutofit/>
          </a:bodyPr>
          <a:lstStyle/>
          <a:p>
            <a:pPr marL="0" marR="0" lvl="0" indent="0" algn="ctr" defTabSz="969581" rtl="0" eaLnBrk="1" fontAlgn="base" latinLnBrk="0" hangingPunct="1">
              <a:lnSpc>
                <a:spcPct val="90000"/>
              </a:lnSpc>
              <a:spcBef>
                <a:spcPct val="0"/>
              </a:spcBef>
              <a:spcAft>
                <a:spcPct val="0"/>
              </a:spcAft>
              <a:buClrTx/>
              <a:buSzTx/>
              <a:buFontTx/>
              <a:buNone/>
              <a:tabLst/>
              <a:defRPr/>
            </a:pPr>
            <a:endParaRPr kumimoji="0" lang="en-US" sz="187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Box 11">
            <a:extLst>
              <a:ext uri="{FF2B5EF4-FFF2-40B4-BE49-F238E27FC236}">
                <a16:creationId xmlns="" xmlns:a16="http://schemas.microsoft.com/office/drawing/2014/main" id="{AC3E88B7-86A7-4EDF-BEB4-088D86677001}"/>
              </a:ext>
            </a:extLst>
          </p:cNvPr>
          <p:cNvSpPr txBox="1"/>
          <p:nvPr/>
        </p:nvSpPr>
        <p:spPr>
          <a:xfrm>
            <a:off x="4783235" y="2091127"/>
            <a:ext cx="1942025" cy="589734"/>
          </a:xfrm>
          <a:prstGeom prst="rect">
            <a:avLst/>
          </a:prstGeom>
          <a:noFill/>
        </p:spPr>
        <p:txBody>
          <a:bodyPr wrap="square" lIns="190180" tIns="152145" rIns="190180" bIns="152145" rtlCol="0">
            <a:spAutoFit/>
          </a:bodyPr>
          <a:lstStyle/>
          <a:p>
            <a:pPr marL="0" marR="0" lvl="0" indent="0" algn="ctr" defTabSz="950938" rtl="0" eaLnBrk="1" fontAlgn="auto" latinLnBrk="0" hangingPunct="1">
              <a:lnSpc>
                <a:spcPct val="90000"/>
              </a:lnSpc>
              <a:spcBef>
                <a:spcPts val="0"/>
              </a:spcBef>
              <a:spcAft>
                <a:spcPts val="624"/>
              </a:spcAft>
              <a:buClrTx/>
              <a:buSzTx/>
              <a:buFontTx/>
              <a:buNone/>
              <a:tabLst/>
              <a:defRPr/>
            </a:pPr>
            <a:r>
              <a:rPr kumimoji="0" lang="en-US" sz="2040"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a:ea typeface="+mn-ea"/>
                <a:cs typeface="+mn-cs"/>
              </a:rPr>
              <a:t>Code</a:t>
            </a:r>
          </a:p>
        </p:txBody>
      </p:sp>
      <p:sp>
        <p:nvSpPr>
          <p:cNvPr id="13" name="TextBox 12">
            <a:extLst>
              <a:ext uri="{FF2B5EF4-FFF2-40B4-BE49-F238E27FC236}">
                <a16:creationId xmlns="" xmlns:a16="http://schemas.microsoft.com/office/drawing/2014/main" id="{C78B42CC-EE9C-477D-944B-715002736FB5}"/>
              </a:ext>
            </a:extLst>
          </p:cNvPr>
          <p:cNvSpPr txBox="1"/>
          <p:nvPr/>
        </p:nvSpPr>
        <p:spPr>
          <a:xfrm>
            <a:off x="10241345" y="2091127"/>
            <a:ext cx="1998914" cy="589775"/>
          </a:xfrm>
          <a:prstGeom prst="rect">
            <a:avLst/>
          </a:prstGeom>
          <a:noFill/>
        </p:spPr>
        <p:txBody>
          <a:bodyPr wrap="square" lIns="190180" tIns="152145" rIns="190180" bIns="152145" rtlCol="0">
            <a:spAutoFit/>
          </a:bodyPr>
          <a:lstStyle/>
          <a:p>
            <a:pPr marL="0" marR="0" lvl="0" indent="0" algn="ctr" defTabSz="950938" rtl="0" eaLnBrk="1" fontAlgn="auto" latinLnBrk="0" hangingPunct="1">
              <a:lnSpc>
                <a:spcPct val="90000"/>
              </a:lnSpc>
              <a:spcBef>
                <a:spcPts val="0"/>
              </a:spcBef>
              <a:spcAft>
                <a:spcPts val="624"/>
              </a:spcAft>
              <a:buClrTx/>
              <a:buSzTx/>
              <a:buFontTx/>
              <a:buNone/>
              <a:tabLst/>
              <a:defRPr/>
            </a:pPr>
            <a:r>
              <a:rPr kumimoji="0" lang="en-US" sz="2040"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a:ea typeface="+mn-ea"/>
                <a:cs typeface="+mn-cs"/>
              </a:rPr>
              <a:t>Events &amp; Data</a:t>
            </a:r>
          </a:p>
        </p:txBody>
      </p:sp>
      <p:sp>
        <p:nvSpPr>
          <p:cNvPr id="14" name="TextBox 13">
            <a:extLst>
              <a:ext uri="{FF2B5EF4-FFF2-40B4-BE49-F238E27FC236}">
                <a16:creationId xmlns="" xmlns:a16="http://schemas.microsoft.com/office/drawing/2014/main" id="{3B68E272-E13B-415C-B943-DA61490C0734}"/>
              </a:ext>
            </a:extLst>
          </p:cNvPr>
          <p:cNvSpPr txBox="1"/>
          <p:nvPr/>
        </p:nvSpPr>
        <p:spPr>
          <a:xfrm>
            <a:off x="7503482" y="2091127"/>
            <a:ext cx="2285433" cy="589734"/>
          </a:xfrm>
          <a:prstGeom prst="rect">
            <a:avLst/>
          </a:prstGeom>
          <a:noFill/>
        </p:spPr>
        <p:txBody>
          <a:bodyPr wrap="square" lIns="190180" tIns="152145" rIns="190180" bIns="152145" rtlCol="0">
            <a:spAutoFit/>
          </a:bodyPr>
          <a:lstStyle/>
          <a:p>
            <a:pPr marL="0" marR="0" lvl="0" indent="0" algn="ctr" defTabSz="950938" rtl="0" eaLnBrk="1" fontAlgn="auto" latinLnBrk="0" hangingPunct="1">
              <a:lnSpc>
                <a:spcPct val="90000"/>
              </a:lnSpc>
              <a:spcBef>
                <a:spcPts val="0"/>
              </a:spcBef>
              <a:spcAft>
                <a:spcPts val="624"/>
              </a:spcAft>
              <a:buClrTx/>
              <a:buSzTx/>
              <a:buFontTx/>
              <a:buNone/>
              <a:tabLst/>
              <a:defRPr/>
            </a:pPr>
            <a:r>
              <a:rPr kumimoji="0" lang="en-US" sz="2040"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a:ea typeface="+mn-ea"/>
                <a:cs typeface="+mn-cs"/>
              </a:rPr>
              <a:t>Azure Functions</a:t>
            </a:r>
          </a:p>
        </p:txBody>
      </p:sp>
      <p:pic>
        <p:nvPicPr>
          <p:cNvPr id="15" name="Picture 14">
            <a:extLst>
              <a:ext uri="{FF2B5EF4-FFF2-40B4-BE49-F238E27FC236}">
                <a16:creationId xmlns="" xmlns:a16="http://schemas.microsoft.com/office/drawing/2014/main" id="{695C3787-335E-491D-AF31-F724819729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22125" y="2444325"/>
            <a:ext cx="1057606" cy="2906177"/>
          </a:xfrm>
          <a:prstGeom prst="rect">
            <a:avLst/>
          </a:prstGeom>
        </p:spPr>
      </p:pic>
      <p:pic>
        <p:nvPicPr>
          <p:cNvPr id="16" name="Picture 15">
            <a:extLst>
              <a:ext uri="{FF2B5EF4-FFF2-40B4-BE49-F238E27FC236}">
                <a16:creationId xmlns="" xmlns:a16="http://schemas.microsoft.com/office/drawing/2014/main" id="{91F56DBA-2069-4669-AF1A-8CD1B52DC27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336764" y="2431636"/>
            <a:ext cx="1021464" cy="2906177"/>
          </a:xfrm>
          <a:prstGeom prst="rect">
            <a:avLst/>
          </a:prstGeom>
        </p:spPr>
      </p:pic>
      <p:pic>
        <p:nvPicPr>
          <p:cNvPr id="17" name="slash">
            <a:extLst>
              <a:ext uri="{FF2B5EF4-FFF2-40B4-BE49-F238E27FC236}">
                <a16:creationId xmlns="" xmlns:a16="http://schemas.microsoft.com/office/drawing/2014/main" id="{009733A8-9D12-47E7-86C5-DDB130AB0EA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16163" y="2447765"/>
            <a:ext cx="976874" cy="2906177"/>
          </a:xfrm>
          <a:prstGeom prst="rect">
            <a:avLst/>
          </a:prstGeom>
        </p:spPr>
      </p:pic>
      <p:pic>
        <p:nvPicPr>
          <p:cNvPr id="18" name="Picture 17">
            <a:extLst>
              <a:ext uri="{FF2B5EF4-FFF2-40B4-BE49-F238E27FC236}">
                <a16:creationId xmlns="" xmlns:a16="http://schemas.microsoft.com/office/drawing/2014/main" id="{DC70797F-47B5-4602-A6E8-3F13C27BA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4447" y="2483448"/>
            <a:ext cx="3140968" cy="2771807"/>
          </a:xfrm>
          <a:prstGeom prst="rect">
            <a:avLst/>
          </a:prstGeom>
        </p:spPr>
      </p:pic>
    </p:spTree>
    <p:extLst>
      <p:ext uri="{BB962C8B-B14F-4D97-AF65-F5344CB8AC3E}">
        <p14:creationId xmlns:p14="http://schemas.microsoft.com/office/powerpoint/2010/main" val="3116719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42" presetClass="path" presetSubtype="0" decel="100000" fill="hold" nodeType="withEffect">
                                  <p:stCondLst>
                                    <p:cond delay="0"/>
                                  </p:stCondLst>
                                  <p:childTnLst>
                                    <p:animMotion origin="layout" path="M 3.54167E-6 -7.40741E-7 L -0.1944 -0.00555 " pathEditMode="relative" rAng="0" ptsTypes="AA">
                                      <p:cBhvr>
                                        <p:cTn id="15" dur="750" fill="hold"/>
                                        <p:tgtEl>
                                          <p:spTgt spid="18"/>
                                        </p:tgtEl>
                                        <p:attrNameLst>
                                          <p:attrName>ppt_x</p:attrName>
                                          <p:attrName>ppt_y</p:attrName>
                                        </p:attrNameLst>
                                      </p:cBhvr>
                                      <p:rCtr x="-9727" y="-278"/>
                                    </p:animMotion>
                                  </p:childTnLst>
                                </p:cTn>
                              </p:par>
                              <p:par>
                                <p:cTn id="16" presetID="42" presetClass="path" presetSubtype="0" decel="100000" fill="hold" nodeType="withEffect">
                                  <p:stCondLst>
                                    <p:cond delay="0"/>
                                  </p:stCondLst>
                                  <p:childTnLst>
                                    <p:animMotion origin="layout" path="M -3.95833E-6 4.07407E-6 L 0.23295 -0.00649 " pathEditMode="relative" rAng="0" ptsTypes="AA">
                                      <p:cBhvr>
                                        <p:cTn id="17" dur="750" fill="hold"/>
                                        <p:tgtEl>
                                          <p:spTgt spid="15"/>
                                        </p:tgtEl>
                                        <p:attrNameLst>
                                          <p:attrName>ppt_x</p:attrName>
                                          <p:attrName>ppt_y</p:attrName>
                                        </p:attrNameLst>
                                      </p:cBhvr>
                                      <p:rCtr x="11641" y="-324"/>
                                    </p:animMotion>
                                  </p:childTnLst>
                                </p:cTn>
                              </p:par>
                              <p:par>
                                <p:cTn id="18" presetID="42" presetClass="path" presetSubtype="0" decel="100000" fill="hold" nodeType="withEffect">
                                  <p:stCondLst>
                                    <p:cond delay="0"/>
                                  </p:stCondLst>
                                  <p:childTnLst>
                                    <p:animMotion origin="layout" path="M -8.33333E-7 -4.07407E-6 L 0.23516 -0.00648 " pathEditMode="relative" rAng="0" ptsTypes="AA">
                                      <p:cBhvr>
                                        <p:cTn id="19" dur="750" fill="hold"/>
                                        <p:tgtEl>
                                          <p:spTgt spid="16"/>
                                        </p:tgtEl>
                                        <p:attrNameLst>
                                          <p:attrName>ppt_x</p:attrName>
                                          <p:attrName>ppt_y</p:attrName>
                                        </p:attrNameLst>
                                      </p:cBhvr>
                                      <p:rCtr x="11758" y="-324"/>
                                    </p:animMotion>
                                  </p:childTnLst>
                                </p:cTn>
                              </p:par>
                              <p:par>
                                <p:cTn id="20" presetID="42" presetClass="path" presetSubtype="0" decel="100000" fill="hold" nodeType="withEffect">
                                  <p:stCondLst>
                                    <p:cond delay="0"/>
                                  </p:stCondLst>
                                  <p:childTnLst>
                                    <p:animMotion origin="layout" path="M 3.33333E-6 1.11111E-6 L 0.23216 -0.00648 " pathEditMode="relative" rAng="0" ptsTypes="AA">
                                      <p:cBhvr>
                                        <p:cTn id="21" dur="750" fill="hold"/>
                                        <p:tgtEl>
                                          <p:spTgt spid="17"/>
                                        </p:tgtEl>
                                        <p:attrNameLst>
                                          <p:attrName>ppt_x</p:attrName>
                                          <p:attrName>ppt_y</p:attrName>
                                        </p:attrNameLst>
                                      </p:cBhvr>
                                      <p:rCtr x="11602" y="-324"/>
                                    </p:animMotion>
                                  </p:childTnLst>
                                </p:cTn>
                              </p:par>
                              <p:par>
                                <p:cTn id="22" presetID="6" presetClass="emph" presetSubtype="0" decel="100000" fill="hold" nodeType="withEffect">
                                  <p:stCondLst>
                                    <p:cond delay="300"/>
                                  </p:stCondLst>
                                  <p:childTnLst>
                                    <p:animScale>
                                      <p:cBhvr>
                                        <p:cTn id="23" dur="450" fill="hold"/>
                                        <p:tgtEl>
                                          <p:spTgt spid="17"/>
                                        </p:tgtEl>
                                      </p:cBhvr>
                                      <p:by x="0" y="0"/>
                                    </p:animScale>
                                  </p:childTnLst>
                                </p:cTn>
                              </p:par>
                              <p:par>
                                <p:cTn id="24" presetID="10" presetClass="entr" presetSubtype="0" fill="hold" grpId="0" nodeType="withEffect">
                                  <p:stCondLst>
                                    <p:cond delay="7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42" presetClass="path" presetSubtype="0" decel="100000" fill="hold" grpId="1" nodeType="withEffect">
                                  <p:stCondLst>
                                    <p:cond delay="750"/>
                                  </p:stCondLst>
                                  <p:childTnLst>
                                    <p:animMotion origin="layout" path="M -2.29167E-6 -3.7037E-6 L -2.29167E-6 -0.05439 " pathEditMode="relative" rAng="0" ptsTypes="AA">
                                      <p:cBhvr>
                                        <p:cTn id="28" dur="500" spd="-100000" fill="hold"/>
                                        <p:tgtEl>
                                          <p:spTgt spid="14"/>
                                        </p:tgtEl>
                                        <p:attrNameLst>
                                          <p:attrName>ppt_x</p:attrName>
                                          <p:attrName>ppt_y</p:attrName>
                                        </p:attrNameLst>
                                      </p:cBhvr>
                                      <p:rCtr x="0" y="-2731"/>
                                    </p:animMotion>
                                  </p:childTnLst>
                                </p:cTn>
                              </p:par>
                              <p:par>
                                <p:cTn id="29" presetID="10" presetClass="entr" presetSubtype="0" fill="hold"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500"/>
                                        <p:tgtEl>
                                          <p:spTgt spid="8">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2728B25-7953-42DB-898E-92A464B54800}"/>
              </a:ext>
            </a:extLst>
          </p:cNvPr>
          <p:cNvSpPr>
            <a:spLocks noGrp="1"/>
          </p:cNvSpPr>
          <p:nvPr>
            <p:ph type="title"/>
          </p:nvPr>
        </p:nvSpPr>
        <p:spPr>
          <a:xfrm>
            <a:off x="552302" y="2806674"/>
            <a:ext cx="5309965" cy="1381176"/>
          </a:xfrm>
        </p:spPr>
        <p:txBody>
          <a:bodyPr/>
          <a:lstStyle/>
          <a:p>
            <a:pPr algn="ctr"/>
            <a:r>
              <a:rPr lang="en-US" sz="4488" b="1">
                <a:latin typeface="Segoe UI Semilight" panose="020B0402040204020203" pitchFamily="34" charset="0"/>
                <a:cs typeface="Segoe UI Semilight" panose="020B0402040204020203" pitchFamily="34" charset="0"/>
              </a:rPr>
              <a:t>General Availability of Functions 2.0</a:t>
            </a:r>
          </a:p>
        </p:txBody>
      </p:sp>
      <p:pic>
        <p:nvPicPr>
          <p:cNvPr id="3" name="Picture Placeholder 2" descr="A picture containing table, sitting, wine, indoor&#10;&#10;Description generated with high confidence">
            <a:extLst>
              <a:ext uri="{FF2B5EF4-FFF2-40B4-BE49-F238E27FC236}">
                <a16:creationId xmlns="" xmlns:a16="http://schemas.microsoft.com/office/drawing/2014/main" id="{B3136F8C-1E51-416C-B4C7-8C68773472A7}"/>
              </a:ext>
            </a:extLst>
          </p:cNvPr>
          <p:cNvPicPr>
            <a:picLocks noGrp="1" noChangeAspect="1"/>
          </p:cNvPicPr>
          <p:nvPr>
            <p:ph type="pic" sz="quarter" idx="4294967295"/>
          </p:nvPr>
        </p:nvPicPr>
        <p:blipFill rotWithShape="1">
          <a:blip r:embed="rId2"/>
          <a:srcRect l="901" t="10726" r="21556" b="10726"/>
          <a:stretch/>
        </p:blipFill>
        <p:spPr>
          <a:xfrm>
            <a:off x="6486525" y="0"/>
            <a:ext cx="5949950" cy="6994525"/>
          </a:xfrm>
        </p:spPr>
      </p:pic>
    </p:spTree>
    <p:extLst>
      <p:ext uri="{BB962C8B-B14F-4D97-AF65-F5344CB8AC3E}">
        <p14:creationId xmlns:p14="http://schemas.microsoft.com/office/powerpoint/2010/main" val="12390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9FFA1FA-7615-4F33-87D9-C616C710F22D}"/>
              </a:ext>
            </a:extLst>
          </p:cNvPr>
          <p:cNvSpPr>
            <a:spLocks noGrp="1"/>
          </p:cNvSpPr>
          <p:nvPr>
            <p:ph type="title"/>
          </p:nvPr>
        </p:nvSpPr>
        <p:spPr/>
        <p:txBody>
          <a:bodyPr/>
          <a:lstStyle/>
          <a:p>
            <a:r>
              <a:rPr lang="en-US"/>
              <a:t>Functions 2.0 – What in this GA announcement? </a:t>
            </a:r>
          </a:p>
        </p:txBody>
      </p:sp>
      <p:sp>
        <p:nvSpPr>
          <p:cNvPr id="4" name="Text Placeholder 3">
            <a:extLst>
              <a:ext uri="{FF2B5EF4-FFF2-40B4-BE49-F238E27FC236}">
                <a16:creationId xmlns="" xmlns:a16="http://schemas.microsoft.com/office/drawing/2014/main" id="{6DD6CFBE-6D91-4023-A0F0-793CDCF56178}"/>
              </a:ext>
            </a:extLst>
          </p:cNvPr>
          <p:cNvSpPr>
            <a:spLocks noGrp="1"/>
          </p:cNvSpPr>
          <p:nvPr>
            <p:ph type="body" sz="quarter" idx="10"/>
          </p:nvPr>
        </p:nvSpPr>
        <p:spPr>
          <a:xfrm>
            <a:off x="599302" y="1583334"/>
            <a:ext cx="11237870" cy="5529935"/>
          </a:xfrm>
        </p:spPr>
        <p:txBody>
          <a:bodyPr/>
          <a:lstStyle/>
          <a:p>
            <a:pPr marL="466298" indent="-466298">
              <a:buFont typeface="Wingdings" panose="05000000000000000000" pitchFamily="2" charset="2"/>
              <a:buChar char="ü"/>
            </a:pPr>
            <a:r>
              <a:rPr lang="en-US"/>
              <a:t>New Functions </a:t>
            </a:r>
            <a:r>
              <a:rPr lang="en-US" err="1"/>
              <a:t>Quickstarts</a:t>
            </a:r>
            <a:r>
              <a:rPr lang="en-US"/>
              <a:t> by Language</a:t>
            </a:r>
          </a:p>
          <a:p>
            <a:pPr marL="466298" indent="-466298">
              <a:buFont typeface="Wingdings" panose="05000000000000000000" pitchFamily="2" charset="2"/>
              <a:buChar char="ü"/>
            </a:pPr>
            <a:r>
              <a:rPr lang="en-US"/>
              <a:t>Updated runtime built on .NET Core 2.1</a:t>
            </a:r>
          </a:p>
          <a:p>
            <a:pPr marL="466298" indent="-466298">
              <a:buFont typeface="Wingdings" panose="05000000000000000000" pitchFamily="2" charset="2"/>
              <a:buChar char="ü"/>
            </a:pPr>
            <a:r>
              <a:rPr lang="en-US"/>
              <a:t>.NET Functions loading changes</a:t>
            </a:r>
          </a:p>
          <a:p>
            <a:pPr marL="466298" indent="-466298">
              <a:buFont typeface="Wingdings" panose="05000000000000000000" pitchFamily="2" charset="2"/>
              <a:buChar char="ü"/>
            </a:pPr>
            <a:r>
              <a:rPr lang="en-US"/>
              <a:t>New extensibility model </a:t>
            </a:r>
          </a:p>
          <a:p>
            <a:pPr marL="699447" lvl="1" indent="-466298">
              <a:buFont typeface="Wingdings" panose="05000000000000000000" pitchFamily="2" charset="2"/>
              <a:buChar char="ü"/>
            </a:pPr>
            <a:r>
              <a:rPr lang="en-US"/>
              <a:t>Decoupled from language providers and bindings</a:t>
            </a:r>
          </a:p>
          <a:p>
            <a:pPr marL="466298" indent="-466298">
              <a:buFont typeface="Wingdings" panose="05000000000000000000" pitchFamily="2" charset="2"/>
              <a:buChar char="ü"/>
            </a:pPr>
            <a:r>
              <a:rPr lang="en-US"/>
              <a:t>Run code from a package </a:t>
            </a:r>
          </a:p>
          <a:p>
            <a:pPr marL="466298" indent="-466298">
              <a:buFont typeface="Wingdings" panose="05000000000000000000" pitchFamily="2" charset="2"/>
              <a:buChar char="ü"/>
            </a:pPr>
            <a:r>
              <a:rPr lang="en-US"/>
              <a:t>Tooling updates: CLI, Visual Studio &amp; VS Code</a:t>
            </a:r>
          </a:p>
          <a:p>
            <a:pPr marL="466298" indent="-466298">
              <a:buFont typeface="Wingdings" panose="05000000000000000000" pitchFamily="2" charset="2"/>
              <a:buChar char="ü"/>
            </a:pPr>
            <a:r>
              <a:rPr lang="en-US"/>
              <a:t>Durable Functions (GA)</a:t>
            </a:r>
          </a:p>
          <a:p>
            <a:pPr marL="466298" indent="-466298">
              <a:buFont typeface="Wingdings" panose="05000000000000000000" pitchFamily="2" charset="2"/>
              <a:buChar char="ü"/>
            </a:pPr>
            <a:r>
              <a:rPr lang="en-US"/>
              <a:t>Consumption mode SLA</a:t>
            </a:r>
          </a:p>
        </p:txBody>
      </p:sp>
      <p:sp>
        <p:nvSpPr>
          <p:cNvPr id="5" name="Rectangle 4">
            <a:extLst>
              <a:ext uri="{FF2B5EF4-FFF2-40B4-BE49-F238E27FC236}">
                <a16:creationId xmlns="" xmlns:a16="http://schemas.microsoft.com/office/drawing/2014/main" id="{F6E6AF6B-CF75-4BAB-9994-D815C422B85E}"/>
              </a:ext>
            </a:extLst>
          </p:cNvPr>
          <p:cNvSpPr/>
          <p:nvPr/>
        </p:nvSpPr>
        <p:spPr>
          <a:xfrm>
            <a:off x="6095454" y="3311667"/>
            <a:ext cx="247199" cy="376684"/>
          </a:xfrm>
          <a:prstGeom prst="rect">
            <a:avLst/>
          </a:prstGeom>
        </p:spPr>
        <p:txBody>
          <a:bodyPr wrap="none">
            <a:spAutoFit/>
          </a:bodyPr>
          <a:lstStyle/>
          <a:p>
            <a:pPr defTabSz="932563">
              <a:defRPr/>
            </a:pPr>
            <a:r>
              <a:rPr lang="en-US">
                <a:solidFill>
                  <a:srgbClr val="000000"/>
                </a:solidFill>
                <a:latin typeface="Times New Roman" panose="02020603050405020304" pitchFamily="18" charset="0"/>
              </a:rPr>
              <a:t> </a:t>
            </a:r>
            <a:endParaRPr lang="en-US">
              <a:solidFill>
                <a:srgbClr val="1A1A1A"/>
              </a:solidFill>
              <a:latin typeface="Segoe UI"/>
            </a:endParaRPr>
          </a:p>
        </p:txBody>
      </p:sp>
    </p:spTree>
    <p:extLst>
      <p:ext uri="{BB962C8B-B14F-4D97-AF65-F5344CB8AC3E}">
        <p14:creationId xmlns:p14="http://schemas.microsoft.com/office/powerpoint/2010/main" val="2004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AD0D4D-2D9D-4D61-B6A4-1BD4000CC74A}"/>
              </a:ext>
            </a:extLst>
          </p:cNvPr>
          <p:cNvSpPr>
            <a:spLocks noGrp="1"/>
          </p:cNvSpPr>
          <p:nvPr>
            <p:ph type="title"/>
          </p:nvPr>
        </p:nvSpPr>
        <p:spPr>
          <a:xfrm>
            <a:off x="882" y="256213"/>
            <a:ext cx="12434711" cy="565027"/>
          </a:xfrm>
        </p:spPr>
        <p:txBody>
          <a:bodyPr/>
          <a:lstStyle/>
          <a:p>
            <a:pPr algn="ctr"/>
            <a:r>
              <a:rPr lang="en-US"/>
              <a:t>Functions runtime 1.0 and 2.0 key differences</a:t>
            </a:r>
          </a:p>
        </p:txBody>
      </p:sp>
      <p:graphicFrame>
        <p:nvGraphicFramePr>
          <p:cNvPr id="15" name="Table 14">
            <a:extLst>
              <a:ext uri="{FF2B5EF4-FFF2-40B4-BE49-F238E27FC236}">
                <a16:creationId xmlns="" xmlns:a16="http://schemas.microsoft.com/office/drawing/2014/main" id="{92C7FB3E-0C36-4D8A-8209-BAFD53BA5DFE}"/>
              </a:ext>
            </a:extLst>
          </p:cNvPr>
          <p:cNvGraphicFramePr>
            <a:graphicFrameLocks noGrp="1"/>
          </p:cNvGraphicFramePr>
          <p:nvPr>
            <p:extLst/>
          </p:nvPr>
        </p:nvGraphicFramePr>
        <p:xfrm>
          <a:off x="283106" y="1154693"/>
          <a:ext cx="11870265" cy="5265050"/>
        </p:xfrm>
        <a:graphic>
          <a:graphicData uri="http://schemas.openxmlformats.org/drawingml/2006/table">
            <a:tbl>
              <a:tblPr firstRow="1" firstCol="1" bandRow="1">
                <a:tableStyleId>{5C22544A-7EE6-4342-B048-85BDC9FD1C3A}</a:tableStyleId>
              </a:tblPr>
              <a:tblGrid>
                <a:gridCol w="2849603">
                  <a:extLst>
                    <a:ext uri="{9D8B030D-6E8A-4147-A177-3AD203B41FA5}">
                      <a16:colId xmlns="" xmlns:a16="http://schemas.microsoft.com/office/drawing/2014/main" val="3699066349"/>
                    </a:ext>
                  </a:extLst>
                </a:gridCol>
                <a:gridCol w="4402172">
                  <a:extLst>
                    <a:ext uri="{9D8B030D-6E8A-4147-A177-3AD203B41FA5}">
                      <a16:colId xmlns="" xmlns:a16="http://schemas.microsoft.com/office/drawing/2014/main" val="3420335259"/>
                    </a:ext>
                  </a:extLst>
                </a:gridCol>
                <a:gridCol w="4618490">
                  <a:extLst>
                    <a:ext uri="{9D8B030D-6E8A-4147-A177-3AD203B41FA5}">
                      <a16:colId xmlns="" xmlns:a16="http://schemas.microsoft.com/office/drawing/2014/main" val="2552208409"/>
                    </a:ext>
                  </a:extLst>
                </a:gridCol>
              </a:tblGrid>
              <a:tr h="430062">
                <a:tc>
                  <a:txBody>
                    <a:bodyPr/>
                    <a:lstStyle/>
                    <a:p>
                      <a:endParaRPr lang="en-US" sz="1800"/>
                    </a:p>
                  </a:txBody>
                  <a:tcPr marL="93260" marR="93260" marT="46630" marB="46630"/>
                </a:tc>
                <a:tc>
                  <a:txBody>
                    <a:bodyPr/>
                    <a:lstStyle/>
                    <a:p>
                      <a:pPr algn="ctr"/>
                      <a:r>
                        <a:rPr lang="en-US" sz="1800"/>
                        <a:t>Functions 1.0</a:t>
                      </a:r>
                    </a:p>
                  </a:txBody>
                  <a:tcPr marL="93260" marR="93260" marT="46630" marB="46630"/>
                </a:tc>
                <a:tc>
                  <a:txBody>
                    <a:bodyPr/>
                    <a:lstStyle/>
                    <a:p>
                      <a:pPr algn="ctr"/>
                      <a:r>
                        <a:rPr lang="en-US" sz="1800"/>
                        <a:t>Functions 2.0</a:t>
                      </a:r>
                    </a:p>
                  </a:txBody>
                  <a:tcPr marL="93260" marR="93260" marT="46630" marB="46630"/>
                </a:tc>
                <a:extLst>
                  <a:ext uri="{0D108BD9-81ED-4DB2-BD59-A6C34878D82A}">
                    <a16:rowId xmlns="" xmlns:a16="http://schemas.microsoft.com/office/drawing/2014/main" val="226175432"/>
                  </a:ext>
                </a:extLst>
              </a:tr>
              <a:tr h="452324">
                <a:tc>
                  <a:txBody>
                    <a:bodyPr/>
                    <a:lstStyle/>
                    <a:p>
                      <a:r>
                        <a:rPr lang="en-US" sz="1800"/>
                        <a:t>.NET Support</a:t>
                      </a:r>
                    </a:p>
                  </a:txBody>
                  <a:tcPr marL="93260" marR="93260" marT="46630" marB="46630"/>
                </a:tc>
                <a:tc>
                  <a:txBody>
                    <a:bodyPr/>
                    <a:lstStyle/>
                    <a:p>
                      <a:r>
                        <a:rPr lang="en-US" sz="1800"/>
                        <a:t>.NET Framework 4.7.1</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.NET Core 2.1</a:t>
                      </a:r>
                    </a:p>
                  </a:txBody>
                  <a:tcPr marL="93260" marR="93260" marT="46630" marB="46630"/>
                </a:tc>
                <a:extLst>
                  <a:ext uri="{0D108BD9-81ED-4DB2-BD59-A6C34878D82A}">
                    <a16:rowId xmlns="" xmlns:a16="http://schemas.microsoft.com/office/drawing/2014/main" val="3530862195"/>
                  </a:ext>
                </a:extLst>
              </a:tr>
              <a:tr h="430062">
                <a:tc>
                  <a:txBody>
                    <a:bodyPr/>
                    <a:lstStyle/>
                    <a:p>
                      <a:r>
                        <a:rPr lang="en-US" sz="1800"/>
                        <a:t>Assembly isolation</a:t>
                      </a:r>
                    </a:p>
                  </a:txBody>
                  <a:tcPr marL="93260" marR="93260" marT="46630" marB="46630"/>
                </a:tc>
                <a:tc>
                  <a:txBody>
                    <a:bodyPr/>
                    <a:lstStyle/>
                    <a:p>
                      <a:r>
                        <a:rPr lang="en-US" sz="1800"/>
                        <a:t>No</a:t>
                      </a:r>
                    </a:p>
                  </a:txBody>
                  <a:tcPr marL="93260" marR="93260" marT="46630" marB="46630"/>
                </a:tc>
                <a:tc>
                  <a:txBody>
                    <a:bodyPr/>
                    <a:lstStyle/>
                    <a:p>
                      <a:r>
                        <a:rPr lang="en-US" sz="1800"/>
                        <a:t>Yes</a:t>
                      </a:r>
                    </a:p>
                  </a:txBody>
                  <a:tcPr marL="93260" marR="93260" marT="46630" marB="46630"/>
                </a:tc>
                <a:extLst>
                  <a:ext uri="{0D108BD9-81ED-4DB2-BD59-A6C34878D82A}">
                    <a16:rowId xmlns="" xmlns:a16="http://schemas.microsoft.com/office/drawing/2014/main" val="946859047"/>
                  </a:ext>
                </a:extLst>
              </a:tr>
              <a:tr h="428603">
                <a:tc>
                  <a:txBody>
                    <a:bodyPr/>
                    <a:lstStyle/>
                    <a:p>
                      <a:r>
                        <a:rPr lang="en-US" sz="1800"/>
                        <a:t>Bindings versions</a:t>
                      </a:r>
                    </a:p>
                  </a:txBody>
                  <a:tcPr marL="93260" marR="93260" marT="46630" marB="46630"/>
                </a:tc>
                <a:tc>
                  <a:txBody>
                    <a:bodyPr/>
                    <a:lstStyle/>
                    <a:p>
                      <a:r>
                        <a:rPr lang="en-US" sz="1800"/>
                        <a:t>Runtime versions</a:t>
                      </a:r>
                    </a:p>
                  </a:txBody>
                  <a:tcPr marL="93260" marR="93260" marT="46630" marB="46630"/>
                </a:tc>
                <a:tc>
                  <a:txBody>
                    <a:bodyPr/>
                    <a:lstStyle/>
                    <a:p>
                      <a:r>
                        <a:rPr lang="en-US" sz="1800"/>
                        <a:t>User controlled</a:t>
                      </a:r>
                    </a:p>
                  </a:txBody>
                  <a:tcPr marL="93260" marR="93260" marT="46630" marB="46630"/>
                </a:tc>
                <a:extLst>
                  <a:ext uri="{0D108BD9-81ED-4DB2-BD59-A6C34878D82A}">
                    <a16:rowId xmlns="" xmlns:a16="http://schemas.microsoft.com/office/drawing/2014/main" val="936154421"/>
                  </a:ext>
                </a:extLst>
              </a:tr>
              <a:tr h="476583">
                <a:tc>
                  <a:txBody>
                    <a:bodyPr/>
                    <a:lstStyle/>
                    <a:p>
                      <a:r>
                        <a:rPr lang="en-US" sz="1800"/>
                        <a:t>Language options</a:t>
                      </a:r>
                    </a:p>
                  </a:txBody>
                  <a:tcPr marL="93260" marR="93260" marT="46630" marB="46630"/>
                </a:tc>
                <a:tc>
                  <a:txBody>
                    <a:bodyPr/>
                    <a:lstStyle/>
                    <a:p>
                      <a:r>
                        <a:rPr lang="en-US" sz="1800"/>
                        <a:t>Limitations in languages and versions</a:t>
                      </a:r>
                    </a:p>
                  </a:txBody>
                  <a:tcPr marL="93260" marR="93260" marT="46630" marB="46630"/>
                </a:tc>
                <a:tc>
                  <a:txBody>
                    <a:bodyPr/>
                    <a:lstStyle/>
                    <a:p>
                      <a:r>
                        <a:rPr lang="en-US" sz="1800"/>
                        <a:t>Languages are external to the host</a:t>
                      </a:r>
                    </a:p>
                  </a:txBody>
                  <a:tcPr marL="93260" marR="93260" marT="46630" marB="46630"/>
                </a:tc>
                <a:extLst>
                  <a:ext uri="{0D108BD9-81ED-4DB2-BD59-A6C34878D82A}">
                    <a16:rowId xmlns="" xmlns:a16="http://schemas.microsoft.com/office/drawing/2014/main" val="3808210069"/>
                  </a:ext>
                </a:extLst>
              </a:tr>
              <a:tr h="467044">
                <a:tc>
                  <a:txBody>
                    <a:bodyPr/>
                    <a:lstStyle/>
                    <a:p>
                      <a:r>
                        <a:rPr lang="en-US" sz="1800"/>
                        <a:t>Node.js version</a:t>
                      </a:r>
                    </a:p>
                  </a:txBody>
                  <a:tcPr marL="93260" marR="93260" marT="46630" marB="46630"/>
                </a:tc>
                <a:tc>
                  <a:txBody>
                    <a:bodyPr/>
                    <a:lstStyle/>
                    <a:p>
                      <a:r>
                        <a:rPr lang="en-US" sz="1800"/>
                        <a:t>Node.js 6 only</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Node.js 8 &amp; 10 + future versions</a:t>
                      </a:r>
                    </a:p>
                  </a:txBody>
                  <a:tcPr marL="93260" marR="93260" marT="46630" marB="46630"/>
                </a:tc>
                <a:extLst>
                  <a:ext uri="{0D108BD9-81ED-4DB2-BD59-A6C34878D82A}">
                    <a16:rowId xmlns="" xmlns:a16="http://schemas.microsoft.com/office/drawing/2014/main" val="589885027"/>
                  </a:ext>
                </a:extLst>
              </a:tr>
              <a:tr h="430062">
                <a:tc>
                  <a:txBody>
                    <a:bodyPr/>
                    <a:lstStyle/>
                    <a:p>
                      <a:r>
                        <a:rPr lang="en-US" sz="1800"/>
                        <a:t>Node.js native modules</a:t>
                      </a:r>
                    </a:p>
                  </a:txBody>
                  <a:tcPr marL="93260" marR="93260" marT="46630" marB="46630"/>
                </a:tc>
                <a:tc>
                  <a:txBody>
                    <a:bodyPr/>
                    <a:lstStyle/>
                    <a:p>
                      <a:r>
                        <a:rPr lang="en-US" sz="1800"/>
                        <a:t>Not supported</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Supported</a:t>
                      </a:r>
                    </a:p>
                  </a:txBody>
                  <a:tcPr marL="93260" marR="93260" marT="46630" marB="46630"/>
                </a:tc>
                <a:extLst>
                  <a:ext uri="{0D108BD9-81ED-4DB2-BD59-A6C34878D82A}">
                    <a16:rowId xmlns="" xmlns:a16="http://schemas.microsoft.com/office/drawing/2014/main" val="2481981757"/>
                  </a:ext>
                </a:extLst>
              </a:tr>
              <a:tr h="430062">
                <a:tc>
                  <a:txBody>
                    <a:bodyPr/>
                    <a:lstStyle/>
                    <a:p>
                      <a:r>
                        <a:rPr lang="en-US" sz="1800"/>
                        <a:t>HTTP triggers</a:t>
                      </a:r>
                    </a:p>
                  </a:txBody>
                  <a:tcPr marL="93260" marR="93260" marT="46630" marB="46630"/>
                </a:tc>
                <a:tc>
                  <a:txBody>
                    <a:bodyPr/>
                    <a:lstStyle/>
                    <a:p>
                      <a:r>
                        <a:rPr lang="en-US" sz="1800"/>
                        <a:t>HTTP and specialized Webhooks</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HTTP (supports Webhooks)</a:t>
                      </a:r>
                    </a:p>
                  </a:txBody>
                  <a:tcPr marL="93260" marR="93260" marT="46630" marB="46630"/>
                </a:tc>
                <a:extLst>
                  <a:ext uri="{0D108BD9-81ED-4DB2-BD59-A6C34878D82A}">
                    <a16:rowId xmlns="" xmlns:a16="http://schemas.microsoft.com/office/drawing/2014/main" val="3791267493"/>
                  </a:ext>
                </a:extLst>
              </a:tr>
              <a:tr h="430062">
                <a:tc>
                  <a:txBody>
                    <a:bodyPr/>
                    <a:lstStyle/>
                    <a:p>
                      <a:r>
                        <a:rPr lang="en-US" sz="1800"/>
                        <a:t>Language Runtime</a:t>
                      </a:r>
                    </a:p>
                  </a:txBody>
                  <a:tcPr marL="93260" marR="93260" marT="46630" marB="46630"/>
                </a:tc>
                <a:tc>
                  <a:txBody>
                    <a:bodyPr/>
                    <a:lstStyle/>
                    <a:p>
                      <a:r>
                        <a:rPr lang="en-US" sz="1800"/>
                        <a:t>Multiple languages per function app</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Single language per function app</a:t>
                      </a:r>
                    </a:p>
                  </a:txBody>
                  <a:tcPr marL="93260" marR="93260" marT="46630" marB="46630"/>
                </a:tc>
                <a:extLst>
                  <a:ext uri="{0D108BD9-81ED-4DB2-BD59-A6C34878D82A}">
                    <a16:rowId xmlns="" xmlns:a16="http://schemas.microsoft.com/office/drawing/2014/main" val="2275831756"/>
                  </a:ext>
                </a:extLst>
              </a:tr>
              <a:tr h="430062">
                <a:tc>
                  <a:txBody>
                    <a:bodyPr/>
                    <a:lstStyle/>
                    <a:p>
                      <a:r>
                        <a:rPr lang="en-US" sz="1800"/>
                        <a:t>Functions Proxies</a:t>
                      </a:r>
                    </a:p>
                  </a:txBody>
                  <a:tcPr marL="93260" marR="93260" marT="46630" marB="46630"/>
                </a:tc>
                <a:tc>
                  <a:txBody>
                    <a:bodyPr/>
                    <a:lstStyle/>
                    <a:p>
                      <a:r>
                        <a:rPr lang="en-US" sz="1800"/>
                        <a:t>GA</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GA</a:t>
                      </a:r>
                    </a:p>
                  </a:txBody>
                  <a:tcPr marL="93260" marR="93260" marT="46630" marB="46630"/>
                </a:tc>
                <a:extLst>
                  <a:ext uri="{0D108BD9-81ED-4DB2-BD59-A6C34878D82A}">
                    <a16:rowId xmlns="" xmlns:a16="http://schemas.microsoft.com/office/drawing/2014/main" val="2273075293"/>
                  </a:ext>
                </a:extLst>
              </a:tr>
              <a:tr h="430062">
                <a:tc>
                  <a:txBody>
                    <a:bodyPr/>
                    <a:lstStyle/>
                    <a:p>
                      <a:r>
                        <a:rPr lang="en-US" sz="1800"/>
                        <a:t>OpenAPI definition</a:t>
                      </a:r>
                    </a:p>
                  </a:txBody>
                  <a:tcPr marL="93260" marR="93260" marT="46630" marB="46630"/>
                </a:tc>
                <a:tc>
                  <a:txBody>
                    <a:bodyPr/>
                    <a:lstStyle/>
                    <a:p>
                      <a:r>
                        <a:rPr lang="en-US" sz="1800"/>
                        <a:t>Preview</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a:t>Not yet available</a:t>
                      </a:r>
                    </a:p>
                  </a:txBody>
                  <a:tcPr marL="93260" marR="93260" marT="46630" marB="46630"/>
                </a:tc>
                <a:extLst>
                  <a:ext uri="{0D108BD9-81ED-4DB2-BD59-A6C34878D82A}">
                    <a16:rowId xmlns="" xmlns:a16="http://schemas.microsoft.com/office/drawing/2014/main" val="1496664146"/>
                  </a:ext>
                </a:extLst>
              </a:tr>
              <a:tr h="430062">
                <a:tc>
                  <a:txBody>
                    <a:bodyPr/>
                    <a:lstStyle/>
                    <a:p>
                      <a:r>
                        <a:rPr lang="en-US" sz="1800"/>
                        <a:t>Observability</a:t>
                      </a:r>
                    </a:p>
                  </a:txBody>
                  <a:tcPr marL="93260" marR="93260" marT="46630" marB="46630"/>
                </a:tc>
                <a:tc>
                  <a:txBody>
                    <a:bodyPr/>
                    <a:lstStyle/>
                    <a:p>
                      <a:r>
                        <a:rPr lang="en-US" sz="1800"/>
                        <a:t>Application Insights/WebJobs dashboard</a:t>
                      </a:r>
                    </a:p>
                  </a:txBody>
                  <a:tcPr marL="93260" marR="93260" marT="46630" marB="46630"/>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dirty="0"/>
                        <a:t>App Insights</a:t>
                      </a:r>
                    </a:p>
                  </a:txBody>
                  <a:tcPr marL="93260" marR="93260" marT="46630" marB="46630"/>
                </a:tc>
                <a:extLst>
                  <a:ext uri="{0D108BD9-81ED-4DB2-BD59-A6C34878D82A}">
                    <a16:rowId xmlns="" xmlns:a16="http://schemas.microsoft.com/office/drawing/2014/main" val="532237751"/>
                  </a:ext>
                </a:extLst>
              </a:tr>
            </a:tbl>
          </a:graphicData>
        </a:graphic>
      </p:graphicFrame>
    </p:spTree>
    <p:extLst>
      <p:ext uri="{BB962C8B-B14F-4D97-AF65-F5344CB8AC3E}">
        <p14:creationId xmlns:p14="http://schemas.microsoft.com/office/powerpoint/2010/main" val="5496774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497"/>
            <a:ext cx="4312625" cy="6993533"/>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Title 1"/>
          <p:cNvSpPr txBox="1">
            <a:spLocks/>
          </p:cNvSpPr>
          <p:nvPr/>
        </p:nvSpPr>
        <p:spPr>
          <a:xfrm>
            <a:off x="252467" y="496"/>
            <a:ext cx="3809457" cy="6993532"/>
          </a:xfrm>
          <a:prstGeom prst="rect">
            <a:avLst/>
          </a:prstGeom>
        </p:spPr>
        <p:txBody>
          <a:bodyPr vert="horz" wrap="square" lIns="146283" tIns="91427" rIns="146283" bIns="91427"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NZ" sz="4799" b="0" i="0" u="none" strike="noStrike" kern="1200" cap="none" spc="-102" normalizeH="0" baseline="0" noProof="0" dirty="0">
                <a:ln w="3175">
                  <a:noFill/>
                </a:ln>
                <a:gradFill>
                  <a:gsLst>
                    <a:gs pos="2917">
                      <a:srgbClr val="FFFFFF"/>
                    </a:gs>
                    <a:gs pos="30000">
                      <a:srgbClr val="FFFFFF"/>
                    </a:gs>
                  </a:gsLst>
                  <a:lin ang="5400000" scaled="0"/>
                </a:gradFill>
                <a:effectLst/>
                <a:uLnTx/>
                <a:uFillTx/>
                <a:latin typeface="Segoe UI Light"/>
                <a:ea typeface="+mn-ea"/>
                <a:cs typeface="Segoe UI" pitchFamily="34" charset="0"/>
              </a:rPr>
              <a:t>Functions triggers and bindings</a:t>
            </a:r>
          </a:p>
        </p:txBody>
      </p:sp>
      <p:sp>
        <p:nvSpPr>
          <p:cNvPr id="7" name="Rectangle 6">
            <a:extLst>
              <a:ext uri="{FF2B5EF4-FFF2-40B4-BE49-F238E27FC236}">
                <a16:creationId xmlns="" xmlns:a16="http://schemas.microsoft.com/office/drawing/2014/main" id="{00B502EB-C60D-4CFB-943C-0A15E79D8139}"/>
              </a:ext>
            </a:extLst>
          </p:cNvPr>
          <p:cNvSpPr/>
          <p:nvPr/>
        </p:nvSpPr>
        <p:spPr bwMode="auto">
          <a:xfrm>
            <a:off x="4315598" y="4612965"/>
            <a:ext cx="219956" cy="173810"/>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2" name="Picture 1">
            <a:extLst>
              <a:ext uri="{FF2B5EF4-FFF2-40B4-BE49-F238E27FC236}">
                <a16:creationId xmlns="" xmlns:a16="http://schemas.microsoft.com/office/drawing/2014/main" id="{7580DD7B-FC00-49A0-B59D-472A48BDC3BB}"/>
              </a:ext>
            </a:extLst>
          </p:cNvPr>
          <p:cNvPicPr>
            <a:picLocks noChangeAspect="1"/>
          </p:cNvPicPr>
          <p:nvPr/>
        </p:nvPicPr>
        <p:blipFill>
          <a:blip r:embed="rId3"/>
          <a:stretch>
            <a:fillRect/>
          </a:stretch>
        </p:blipFill>
        <p:spPr>
          <a:xfrm>
            <a:off x="4452787" y="525462"/>
            <a:ext cx="7608661" cy="5867400"/>
          </a:xfrm>
          <a:prstGeom prst="rect">
            <a:avLst/>
          </a:prstGeom>
        </p:spPr>
      </p:pic>
    </p:spTree>
    <p:extLst>
      <p:ext uri="{BB962C8B-B14F-4D97-AF65-F5344CB8AC3E}">
        <p14:creationId xmlns:p14="http://schemas.microsoft.com/office/powerpoint/2010/main" val="164608905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What’s new in Azure Functions</a:t>
            </a:r>
          </a:p>
        </p:txBody>
      </p:sp>
      <p:sp>
        <p:nvSpPr>
          <p:cNvPr id="78" name="Rectangle 77"/>
          <p:cNvSpPr/>
          <p:nvPr/>
        </p:nvSpPr>
        <p:spPr bwMode="auto">
          <a:xfrm>
            <a:off x="10409237" y="4945062"/>
            <a:ext cx="1347015" cy="1137358"/>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41" rIns="0"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Analytics</a:t>
            </a:r>
          </a:p>
        </p:txBody>
      </p:sp>
      <p:sp>
        <p:nvSpPr>
          <p:cNvPr id="73" name="Rectangle 72"/>
          <p:cNvSpPr/>
          <p:nvPr/>
        </p:nvSpPr>
        <p:spPr bwMode="auto">
          <a:xfrm>
            <a:off x="10408503" y="1439862"/>
            <a:ext cx="1347015" cy="1137358"/>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41" rIns="0"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Database</a:t>
            </a:r>
          </a:p>
        </p:txBody>
      </p:sp>
      <p:sp>
        <p:nvSpPr>
          <p:cNvPr id="96" name="Rectangle 95"/>
          <p:cNvSpPr/>
          <p:nvPr/>
        </p:nvSpPr>
        <p:spPr bwMode="auto">
          <a:xfrm>
            <a:off x="10409237" y="3192462"/>
            <a:ext cx="1347015" cy="1137358"/>
          </a:xfrm>
          <a:prstGeom prst="rect">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41" rIns="0" bIns="146241" numCol="1" spcCol="0" rtlCol="0" fromWordArt="0" anchor="t" anchorCtr="0" forceAA="0" compatLnSpc="1">
            <a:prstTxWarp prst="textNoShape">
              <a:avLst/>
            </a:prstTxWarp>
            <a:noAutofit/>
          </a:bodyPr>
          <a:lstStyle/>
          <a:p>
            <a:pPr marL="0" marR="0" lvl="0" indent="0" algn="ctr" defTabSz="9319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Security</a:t>
            </a:r>
          </a:p>
        </p:txBody>
      </p:sp>
      <p:pic>
        <p:nvPicPr>
          <p:cNvPr id="26" name="Picture 2" descr="Image result for azure cosmos db icon">
            <a:hlinkClick r:id="rId3"/>
            <a:extLst>
              <a:ext uri="{FF2B5EF4-FFF2-40B4-BE49-F238E27FC236}">
                <a16:creationId xmlns="" xmlns:a16="http://schemas.microsoft.com/office/drawing/2014/main" id="{B4E57D9A-AA17-47D4-935A-F80D233984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647774" y="2005097"/>
            <a:ext cx="813582" cy="427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zure stream analytics icon">
            <a:hlinkClick r:id="rId6"/>
            <a:extLst>
              <a:ext uri="{FF2B5EF4-FFF2-40B4-BE49-F238E27FC236}">
                <a16:creationId xmlns="" xmlns:a16="http://schemas.microsoft.com/office/drawing/2014/main" id="{FF9A9356-9504-45FE-853D-229892799C74}"/>
              </a:ext>
            </a:extLst>
          </p:cNvPr>
          <p:cNvPicPr>
            <a:picLocks noChangeAspect="1" noChangeArrowheads="1"/>
          </p:cNvPicPr>
          <p:nvPr/>
        </p:nvPicPr>
        <p:blipFill rotWithShape="1">
          <a:blip r:embed="rId7">
            <a:biLevel thresh="25000"/>
            <a:extLst>
              <a:ext uri="{28A0092B-C50C-407E-A947-70E740481C1C}">
                <a14:useLocalDpi xmlns:a14="http://schemas.microsoft.com/office/drawing/2010/main" val="0"/>
              </a:ext>
            </a:extLst>
          </a:blip>
          <a:srcRect t="7228" b="7991"/>
          <a:stretch/>
        </p:blipFill>
        <p:spPr bwMode="auto">
          <a:xfrm>
            <a:off x="10808901" y="5486448"/>
            <a:ext cx="547685" cy="4643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zure active directory icon">
            <a:hlinkClick r:id="rId8"/>
            <a:extLst>
              <a:ext uri="{FF2B5EF4-FFF2-40B4-BE49-F238E27FC236}">
                <a16:creationId xmlns="" xmlns:a16="http://schemas.microsoft.com/office/drawing/2014/main" id="{AD844650-CF5F-47A0-93CA-0DACD0DD31F6}"/>
              </a:ext>
            </a:extLst>
          </p:cNvPr>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10856091" y="3744886"/>
            <a:ext cx="453305" cy="453305"/>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105"/>
          <p:cNvSpPr/>
          <p:nvPr/>
        </p:nvSpPr>
        <p:spPr bwMode="auto">
          <a:xfrm>
            <a:off x="497814" y="1998736"/>
            <a:ext cx="2367623" cy="75884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727" tIns="146241" rIns="182802" bIns="146241" numCol="1" spcCol="0" rtlCol="0" fromWordArt="0" anchor="ctr" anchorCtr="0" forceAA="0" compatLnSpc="1">
            <a:prstTxWarp prst="textNoShape">
              <a:avLst/>
            </a:prstTxWarp>
            <a:noAutofit/>
          </a:bodyPr>
          <a:lstStyle/>
          <a:p>
            <a:pPr marL="0" marR="0" lvl="0" indent="0" algn="l" defTabSz="931946" rtl="0" eaLnBrk="1" fontAlgn="base" latinLnBrk="0" hangingPunct="1">
              <a:lnSpc>
                <a:spcPct val="90000"/>
              </a:lnSpc>
              <a:spcBef>
                <a:spcPct val="0"/>
              </a:spcBef>
              <a:spcAft>
                <a:spcPct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Local Development</a:t>
            </a:r>
          </a:p>
        </p:txBody>
      </p:sp>
      <p:sp>
        <p:nvSpPr>
          <p:cNvPr id="104" name="Rectangle 103"/>
          <p:cNvSpPr/>
          <p:nvPr/>
        </p:nvSpPr>
        <p:spPr bwMode="auto">
          <a:xfrm>
            <a:off x="497814" y="4719616"/>
            <a:ext cx="2367623" cy="75884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727" tIns="146241" rIns="182802" bIns="146241" numCol="1" spcCol="0" rtlCol="0" fromWordArt="0" anchor="ctr" anchorCtr="0" forceAA="0" compatLnSpc="1">
            <a:prstTxWarp prst="textNoShape">
              <a:avLst/>
            </a:prstTxWarp>
            <a:noAutofit/>
          </a:bodyPr>
          <a:lstStyle/>
          <a:p>
            <a:pPr marL="0" marR="0" lvl="0" indent="0" algn="l" defTabSz="931946" rtl="0" eaLnBrk="1" fontAlgn="base" latinLnBrk="0" hangingPunct="1">
              <a:lnSpc>
                <a:spcPct val="90000"/>
              </a:lnSpc>
              <a:spcBef>
                <a:spcPct val="0"/>
              </a:spcBef>
              <a:spcAft>
                <a:spcPct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Monitoring</a:t>
            </a:r>
          </a:p>
        </p:txBody>
      </p:sp>
      <p:sp>
        <p:nvSpPr>
          <p:cNvPr id="67" name="Freeform 33"/>
          <p:cNvSpPr>
            <a:spLocks noEditPoints="1"/>
          </p:cNvSpPr>
          <p:nvPr/>
        </p:nvSpPr>
        <p:spPr bwMode="auto">
          <a:xfrm>
            <a:off x="725546" y="2218848"/>
            <a:ext cx="367898" cy="331765"/>
          </a:xfrm>
          <a:custGeom>
            <a:avLst/>
            <a:gdLst>
              <a:gd name="T0" fmla="*/ 110 w 236"/>
              <a:gd name="T1" fmla="*/ 0 h 204"/>
              <a:gd name="T2" fmla="*/ 110 w 236"/>
              <a:gd name="T3" fmla="*/ 51 h 204"/>
              <a:gd name="T4" fmla="*/ 0 w 236"/>
              <a:gd name="T5" fmla="*/ 51 h 204"/>
              <a:gd name="T6" fmla="*/ 0 w 236"/>
              <a:gd name="T7" fmla="*/ 60 h 204"/>
              <a:gd name="T8" fmla="*/ 0 w 236"/>
              <a:gd name="T9" fmla="*/ 170 h 204"/>
              <a:gd name="T10" fmla="*/ 84 w 236"/>
              <a:gd name="T11" fmla="*/ 170 h 204"/>
              <a:gd name="T12" fmla="*/ 84 w 236"/>
              <a:gd name="T13" fmla="*/ 187 h 204"/>
              <a:gd name="T14" fmla="*/ 51 w 236"/>
              <a:gd name="T15" fmla="*/ 187 h 204"/>
              <a:gd name="T16" fmla="*/ 51 w 236"/>
              <a:gd name="T17" fmla="*/ 204 h 204"/>
              <a:gd name="T18" fmla="*/ 236 w 236"/>
              <a:gd name="T19" fmla="*/ 204 h 204"/>
              <a:gd name="T20" fmla="*/ 236 w 236"/>
              <a:gd name="T21" fmla="*/ 0 h 204"/>
              <a:gd name="T22" fmla="*/ 110 w 236"/>
              <a:gd name="T23" fmla="*/ 0 h 204"/>
              <a:gd name="T24" fmla="*/ 126 w 236"/>
              <a:gd name="T25" fmla="*/ 17 h 204"/>
              <a:gd name="T26" fmla="*/ 219 w 236"/>
              <a:gd name="T27" fmla="*/ 17 h 204"/>
              <a:gd name="T28" fmla="*/ 219 w 236"/>
              <a:gd name="T29" fmla="*/ 68 h 204"/>
              <a:gd name="T30" fmla="*/ 177 w 236"/>
              <a:gd name="T31" fmla="*/ 68 h 204"/>
              <a:gd name="T32" fmla="*/ 177 w 236"/>
              <a:gd name="T33" fmla="*/ 51 h 204"/>
              <a:gd name="T34" fmla="*/ 126 w 236"/>
              <a:gd name="T35" fmla="*/ 51 h 204"/>
              <a:gd name="T36" fmla="*/ 126 w 236"/>
              <a:gd name="T37" fmla="*/ 17 h 204"/>
              <a:gd name="T38" fmla="*/ 177 w 236"/>
              <a:gd name="T39" fmla="*/ 85 h 204"/>
              <a:gd name="T40" fmla="*/ 219 w 236"/>
              <a:gd name="T41" fmla="*/ 85 h 204"/>
              <a:gd name="T42" fmla="*/ 219 w 236"/>
              <a:gd name="T43" fmla="*/ 119 h 204"/>
              <a:gd name="T44" fmla="*/ 177 w 236"/>
              <a:gd name="T45" fmla="*/ 119 h 204"/>
              <a:gd name="T46" fmla="*/ 177 w 236"/>
              <a:gd name="T47" fmla="*/ 85 h 204"/>
              <a:gd name="T48" fmla="*/ 17 w 236"/>
              <a:gd name="T49" fmla="*/ 68 h 204"/>
              <a:gd name="T50" fmla="*/ 160 w 236"/>
              <a:gd name="T51" fmla="*/ 68 h 204"/>
              <a:gd name="T52" fmla="*/ 160 w 236"/>
              <a:gd name="T53" fmla="*/ 153 h 204"/>
              <a:gd name="T54" fmla="*/ 17 w 236"/>
              <a:gd name="T55" fmla="*/ 153 h 204"/>
              <a:gd name="T56" fmla="*/ 17 w 236"/>
              <a:gd name="T57" fmla="*/ 68 h 204"/>
              <a:gd name="T58" fmla="*/ 101 w 236"/>
              <a:gd name="T59" fmla="*/ 187 h 204"/>
              <a:gd name="T60" fmla="*/ 101 w 236"/>
              <a:gd name="T61" fmla="*/ 170 h 204"/>
              <a:gd name="T62" fmla="*/ 177 w 236"/>
              <a:gd name="T63" fmla="*/ 170 h 204"/>
              <a:gd name="T64" fmla="*/ 177 w 236"/>
              <a:gd name="T65" fmla="*/ 136 h 204"/>
              <a:gd name="T66" fmla="*/ 219 w 236"/>
              <a:gd name="T67" fmla="*/ 136 h 204"/>
              <a:gd name="T68" fmla="*/ 219 w 236"/>
              <a:gd name="T69" fmla="*/ 187 h 204"/>
              <a:gd name="T70" fmla="*/ 101 w 236"/>
              <a:gd name="T71" fmla="*/ 187 h 204"/>
              <a:gd name="T72" fmla="*/ 202 w 236"/>
              <a:gd name="T73" fmla="*/ 51 h 204"/>
              <a:gd name="T74" fmla="*/ 185 w 236"/>
              <a:gd name="T75" fmla="*/ 51 h 204"/>
              <a:gd name="T76" fmla="*/ 185 w 236"/>
              <a:gd name="T77" fmla="*/ 34 h 204"/>
              <a:gd name="T78" fmla="*/ 202 w 236"/>
              <a:gd name="T79" fmla="*/ 34 h 204"/>
              <a:gd name="T80" fmla="*/ 202 w 236"/>
              <a:gd name="T81" fmla="*/ 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04">
                <a:moveTo>
                  <a:pt x="110" y="0"/>
                </a:moveTo>
                <a:lnTo>
                  <a:pt x="110" y="51"/>
                </a:lnTo>
                <a:lnTo>
                  <a:pt x="0" y="51"/>
                </a:lnTo>
                <a:lnTo>
                  <a:pt x="0" y="60"/>
                </a:lnTo>
                <a:lnTo>
                  <a:pt x="0" y="170"/>
                </a:lnTo>
                <a:lnTo>
                  <a:pt x="84" y="170"/>
                </a:lnTo>
                <a:lnTo>
                  <a:pt x="84" y="187"/>
                </a:lnTo>
                <a:lnTo>
                  <a:pt x="51" y="187"/>
                </a:lnTo>
                <a:lnTo>
                  <a:pt x="51" y="204"/>
                </a:lnTo>
                <a:lnTo>
                  <a:pt x="236" y="204"/>
                </a:lnTo>
                <a:lnTo>
                  <a:pt x="236" y="0"/>
                </a:lnTo>
                <a:lnTo>
                  <a:pt x="110" y="0"/>
                </a:lnTo>
                <a:close/>
                <a:moveTo>
                  <a:pt x="126" y="17"/>
                </a:moveTo>
                <a:lnTo>
                  <a:pt x="219" y="17"/>
                </a:lnTo>
                <a:lnTo>
                  <a:pt x="219" y="68"/>
                </a:lnTo>
                <a:lnTo>
                  <a:pt x="177" y="68"/>
                </a:lnTo>
                <a:lnTo>
                  <a:pt x="177" y="51"/>
                </a:lnTo>
                <a:lnTo>
                  <a:pt x="126" y="51"/>
                </a:lnTo>
                <a:lnTo>
                  <a:pt x="126" y="17"/>
                </a:lnTo>
                <a:close/>
                <a:moveTo>
                  <a:pt x="177" y="85"/>
                </a:moveTo>
                <a:lnTo>
                  <a:pt x="219" y="85"/>
                </a:lnTo>
                <a:lnTo>
                  <a:pt x="219" y="119"/>
                </a:lnTo>
                <a:lnTo>
                  <a:pt x="177" y="119"/>
                </a:lnTo>
                <a:lnTo>
                  <a:pt x="177" y="85"/>
                </a:lnTo>
                <a:close/>
                <a:moveTo>
                  <a:pt x="17" y="68"/>
                </a:moveTo>
                <a:lnTo>
                  <a:pt x="160" y="68"/>
                </a:lnTo>
                <a:lnTo>
                  <a:pt x="160" y="153"/>
                </a:lnTo>
                <a:lnTo>
                  <a:pt x="17" y="153"/>
                </a:lnTo>
                <a:lnTo>
                  <a:pt x="17" y="68"/>
                </a:lnTo>
                <a:close/>
                <a:moveTo>
                  <a:pt x="101" y="187"/>
                </a:moveTo>
                <a:lnTo>
                  <a:pt x="101" y="170"/>
                </a:lnTo>
                <a:lnTo>
                  <a:pt x="177" y="170"/>
                </a:lnTo>
                <a:lnTo>
                  <a:pt x="177" y="136"/>
                </a:lnTo>
                <a:lnTo>
                  <a:pt x="219" y="136"/>
                </a:lnTo>
                <a:lnTo>
                  <a:pt x="219" y="187"/>
                </a:lnTo>
                <a:lnTo>
                  <a:pt x="101" y="187"/>
                </a:lnTo>
                <a:close/>
                <a:moveTo>
                  <a:pt x="202" y="51"/>
                </a:moveTo>
                <a:lnTo>
                  <a:pt x="185" y="51"/>
                </a:lnTo>
                <a:lnTo>
                  <a:pt x="185" y="34"/>
                </a:lnTo>
                <a:lnTo>
                  <a:pt x="202" y="34"/>
                </a:lnTo>
                <a:lnTo>
                  <a:pt x="202" y="51"/>
                </a:lnTo>
                <a:close/>
              </a:path>
            </a:pathLst>
          </a:custGeom>
          <a:solidFill>
            <a:schemeClr val="bg1"/>
          </a:solidFill>
          <a:ln>
            <a:noFill/>
          </a:ln>
        </p:spPr>
        <p:txBody>
          <a:bodyPr vert="horz" wrap="square" lIns="91401" tIns="45700" rIns="91401" bIns="45700" numCol="1" anchor="t" anchorCtr="0" compatLnSpc="1">
            <a:prstTxWarp prst="textNoShape">
              <a:avLst/>
            </a:prstTxWarp>
          </a:bodyPr>
          <a:lstStyle/>
          <a:p>
            <a:pPr marL="0" marR="0" lvl="0" indent="0" algn="l"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17" name="Freeform 41"/>
          <p:cNvSpPr>
            <a:spLocks noEditPoints="1"/>
          </p:cNvSpPr>
          <p:nvPr/>
        </p:nvSpPr>
        <p:spPr bwMode="auto">
          <a:xfrm>
            <a:off x="703044" y="4880155"/>
            <a:ext cx="412902" cy="441370"/>
          </a:xfrm>
          <a:custGeom>
            <a:avLst/>
            <a:gdLst>
              <a:gd name="T0" fmla="*/ 56 w 104"/>
              <a:gd name="T1" fmla="*/ 104 h 104"/>
              <a:gd name="T2" fmla="*/ 56 w 104"/>
              <a:gd name="T3" fmla="*/ 88 h 104"/>
              <a:gd name="T4" fmla="*/ 88 w 104"/>
              <a:gd name="T5" fmla="*/ 56 h 104"/>
              <a:gd name="T6" fmla="*/ 104 w 104"/>
              <a:gd name="T7" fmla="*/ 56 h 104"/>
              <a:gd name="T8" fmla="*/ 104 w 104"/>
              <a:gd name="T9" fmla="*/ 48 h 104"/>
              <a:gd name="T10" fmla="*/ 88 w 104"/>
              <a:gd name="T11" fmla="*/ 48 h 104"/>
              <a:gd name="T12" fmla="*/ 56 w 104"/>
              <a:gd name="T13" fmla="*/ 16 h 104"/>
              <a:gd name="T14" fmla="*/ 56 w 104"/>
              <a:gd name="T15" fmla="*/ 0 h 104"/>
              <a:gd name="T16" fmla="*/ 48 w 104"/>
              <a:gd name="T17" fmla="*/ 0 h 104"/>
              <a:gd name="T18" fmla="*/ 48 w 104"/>
              <a:gd name="T19" fmla="*/ 16 h 104"/>
              <a:gd name="T20" fmla="*/ 16 w 104"/>
              <a:gd name="T21" fmla="*/ 48 h 104"/>
              <a:gd name="T22" fmla="*/ 0 w 104"/>
              <a:gd name="T23" fmla="*/ 48 h 104"/>
              <a:gd name="T24" fmla="*/ 0 w 104"/>
              <a:gd name="T25" fmla="*/ 56 h 104"/>
              <a:gd name="T26" fmla="*/ 16 w 104"/>
              <a:gd name="T27" fmla="*/ 56 h 104"/>
              <a:gd name="T28" fmla="*/ 48 w 104"/>
              <a:gd name="T29" fmla="*/ 88 h 104"/>
              <a:gd name="T30" fmla="*/ 48 w 104"/>
              <a:gd name="T31" fmla="*/ 104 h 104"/>
              <a:gd name="T32" fmla="*/ 56 w 104"/>
              <a:gd name="T33" fmla="*/ 104 h 104"/>
              <a:gd name="T34" fmla="*/ 24 w 104"/>
              <a:gd name="T35" fmla="*/ 52 h 104"/>
              <a:gd name="T36" fmla="*/ 52 w 104"/>
              <a:gd name="T37" fmla="*/ 24 h 104"/>
              <a:gd name="T38" fmla="*/ 80 w 104"/>
              <a:gd name="T39" fmla="*/ 52 h 104"/>
              <a:gd name="T40" fmla="*/ 52 w 104"/>
              <a:gd name="T41" fmla="*/ 80 h 104"/>
              <a:gd name="T42" fmla="*/ 24 w 104"/>
              <a:gd name="T43" fmla="*/ 52 h 104"/>
              <a:gd name="T44" fmla="*/ 68 w 104"/>
              <a:gd name="T45" fmla="*/ 52 h 104"/>
              <a:gd name="T46" fmla="*/ 52 w 104"/>
              <a:gd name="T47" fmla="*/ 36 h 104"/>
              <a:gd name="T48" fmla="*/ 36 w 104"/>
              <a:gd name="T49" fmla="*/ 52 h 104"/>
              <a:gd name="T50" fmla="*/ 52 w 104"/>
              <a:gd name="T51" fmla="*/ 68 h 104"/>
              <a:gd name="T52" fmla="*/ 68 w 104"/>
              <a:gd name="T53" fmla="*/ 52 h 104"/>
              <a:gd name="T54" fmla="*/ 44 w 104"/>
              <a:gd name="T55" fmla="*/ 52 h 104"/>
              <a:gd name="T56" fmla="*/ 52 w 104"/>
              <a:gd name="T57" fmla="*/ 44 h 104"/>
              <a:gd name="T58" fmla="*/ 60 w 104"/>
              <a:gd name="T59" fmla="*/ 52 h 104"/>
              <a:gd name="T60" fmla="*/ 52 w 104"/>
              <a:gd name="T61" fmla="*/ 60 h 104"/>
              <a:gd name="T62" fmla="*/ 44 w 104"/>
              <a:gd name="T63"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04">
                <a:moveTo>
                  <a:pt x="56" y="104"/>
                </a:moveTo>
                <a:cubicBezTo>
                  <a:pt x="56" y="88"/>
                  <a:pt x="56" y="88"/>
                  <a:pt x="56" y="88"/>
                </a:cubicBezTo>
                <a:cubicBezTo>
                  <a:pt x="73" y="86"/>
                  <a:pt x="86" y="73"/>
                  <a:pt x="88" y="56"/>
                </a:cubicBezTo>
                <a:cubicBezTo>
                  <a:pt x="104" y="56"/>
                  <a:pt x="104" y="56"/>
                  <a:pt x="104" y="56"/>
                </a:cubicBezTo>
                <a:cubicBezTo>
                  <a:pt x="104" y="48"/>
                  <a:pt x="104" y="48"/>
                  <a:pt x="104" y="48"/>
                </a:cubicBezTo>
                <a:cubicBezTo>
                  <a:pt x="88" y="48"/>
                  <a:pt x="88" y="48"/>
                  <a:pt x="88" y="48"/>
                </a:cubicBezTo>
                <a:cubicBezTo>
                  <a:pt x="86" y="31"/>
                  <a:pt x="73" y="18"/>
                  <a:pt x="56" y="16"/>
                </a:cubicBezTo>
                <a:cubicBezTo>
                  <a:pt x="56" y="0"/>
                  <a:pt x="56" y="0"/>
                  <a:pt x="56" y="0"/>
                </a:cubicBezTo>
                <a:cubicBezTo>
                  <a:pt x="48" y="0"/>
                  <a:pt x="48" y="0"/>
                  <a:pt x="48" y="0"/>
                </a:cubicBezTo>
                <a:cubicBezTo>
                  <a:pt x="48" y="16"/>
                  <a:pt x="48" y="16"/>
                  <a:pt x="48" y="16"/>
                </a:cubicBezTo>
                <a:cubicBezTo>
                  <a:pt x="31" y="18"/>
                  <a:pt x="18" y="31"/>
                  <a:pt x="16" y="48"/>
                </a:cubicBezTo>
                <a:cubicBezTo>
                  <a:pt x="0" y="48"/>
                  <a:pt x="0" y="48"/>
                  <a:pt x="0" y="48"/>
                </a:cubicBezTo>
                <a:cubicBezTo>
                  <a:pt x="0" y="56"/>
                  <a:pt x="0" y="56"/>
                  <a:pt x="0" y="56"/>
                </a:cubicBezTo>
                <a:cubicBezTo>
                  <a:pt x="16" y="56"/>
                  <a:pt x="16" y="56"/>
                  <a:pt x="16" y="56"/>
                </a:cubicBezTo>
                <a:cubicBezTo>
                  <a:pt x="18" y="73"/>
                  <a:pt x="31" y="86"/>
                  <a:pt x="48" y="88"/>
                </a:cubicBezTo>
                <a:cubicBezTo>
                  <a:pt x="48" y="104"/>
                  <a:pt x="48" y="104"/>
                  <a:pt x="48" y="104"/>
                </a:cubicBezTo>
                <a:lnTo>
                  <a:pt x="56" y="104"/>
                </a:lnTo>
                <a:close/>
                <a:moveTo>
                  <a:pt x="24" y="52"/>
                </a:moveTo>
                <a:cubicBezTo>
                  <a:pt x="24" y="37"/>
                  <a:pt x="37" y="24"/>
                  <a:pt x="52" y="24"/>
                </a:cubicBezTo>
                <a:cubicBezTo>
                  <a:pt x="67" y="24"/>
                  <a:pt x="80" y="37"/>
                  <a:pt x="80" y="52"/>
                </a:cubicBezTo>
                <a:cubicBezTo>
                  <a:pt x="80" y="67"/>
                  <a:pt x="67" y="80"/>
                  <a:pt x="52" y="80"/>
                </a:cubicBezTo>
                <a:cubicBezTo>
                  <a:pt x="37" y="80"/>
                  <a:pt x="24" y="67"/>
                  <a:pt x="24" y="52"/>
                </a:cubicBezTo>
                <a:close/>
                <a:moveTo>
                  <a:pt x="68" y="52"/>
                </a:moveTo>
                <a:cubicBezTo>
                  <a:pt x="68" y="43"/>
                  <a:pt x="61" y="36"/>
                  <a:pt x="52" y="36"/>
                </a:cubicBezTo>
                <a:cubicBezTo>
                  <a:pt x="43" y="36"/>
                  <a:pt x="36" y="43"/>
                  <a:pt x="36" y="52"/>
                </a:cubicBezTo>
                <a:cubicBezTo>
                  <a:pt x="36" y="61"/>
                  <a:pt x="43" y="68"/>
                  <a:pt x="52" y="68"/>
                </a:cubicBezTo>
                <a:cubicBezTo>
                  <a:pt x="61" y="68"/>
                  <a:pt x="68" y="61"/>
                  <a:pt x="68" y="52"/>
                </a:cubicBezTo>
                <a:close/>
                <a:moveTo>
                  <a:pt x="44" y="52"/>
                </a:moveTo>
                <a:cubicBezTo>
                  <a:pt x="44" y="48"/>
                  <a:pt x="48" y="44"/>
                  <a:pt x="52" y="44"/>
                </a:cubicBezTo>
                <a:cubicBezTo>
                  <a:pt x="56" y="44"/>
                  <a:pt x="60" y="48"/>
                  <a:pt x="60" y="52"/>
                </a:cubicBezTo>
                <a:cubicBezTo>
                  <a:pt x="60" y="56"/>
                  <a:pt x="56" y="60"/>
                  <a:pt x="52" y="60"/>
                </a:cubicBezTo>
                <a:cubicBezTo>
                  <a:pt x="48" y="60"/>
                  <a:pt x="44" y="56"/>
                  <a:pt x="44" y="52"/>
                </a:cubicBezTo>
                <a:close/>
              </a:path>
            </a:pathLst>
          </a:custGeom>
          <a:solidFill>
            <a:schemeClr val="bg1"/>
          </a:solidFill>
          <a:ln>
            <a:noFill/>
          </a:ln>
        </p:spPr>
        <p:txBody>
          <a:bodyPr vert="horz" wrap="square" lIns="91401" tIns="45700" rIns="91401" bIns="45700" numCol="1" anchor="t" anchorCtr="0" compatLnSpc="1">
            <a:prstTxWarp prst="textNoShape">
              <a:avLst/>
            </a:prstTxWarp>
          </a:bodyPr>
          <a:lstStyle/>
          <a:p>
            <a:pPr marL="0" marR="0" lvl="0" indent="0" algn="l"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5" name="Eye">
            <a:extLst>
              <a:ext uri="{FF2B5EF4-FFF2-40B4-BE49-F238E27FC236}">
                <a16:creationId xmlns="" xmlns:a16="http://schemas.microsoft.com/office/drawing/2014/main" id="{A345FAC2-D06D-47B9-A9D6-D14DFA1C23B7}"/>
              </a:ext>
            </a:extLst>
          </p:cNvPr>
          <p:cNvSpPr>
            <a:spLocks noChangeAspect="1" noEditPoints="1"/>
          </p:cNvSpPr>
          <p:nvPr/>
        </p:nvSpPr>
        <p:spPr bwMode="auto">
          <a:xfrm>
            <a:off x="806893" y="5787479"/>
            <a:ext cx="411422" cy="227154"/>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nvGrpSpPr>
          <p:cNvPr id="79" name="Group 78">
            <a:extLst>
              <a:ext uri="{FF2B5EF4-FFF2-40B4-BE49-F238E27FC236}">
                <a16:creationId xmlns="" xmlns:a16="http://schemas.microsoft.com/office/drawing/2014/main" id="{FD7A6A91-8AEF-44FA-B6FE-3C40FFEA9B3F}"/>
              </a:ext>
            </a:extLst>
          </p:cNvPr>
          <p:cNvGrpSpPr/>
          <p:nvPr/>
        </p:nvGrpSpPr>
        <p:grpSpPr>
          <a:xfrm>
            <a:off x="4948480" y="2780490"/>
            <a:ext cx="2793757" cy="2011027"/>
            <a:chOff x="3436883" y="2389036"/>
            <a:chExt cx="2794153" cy="2011312"/>
          </a:xfrm>
          <a:solidFill>
            <a:srgbClr val="56609E"/>
          </a:solidFill>
        </p:grpSpPr>
        <p:sp>
          <p:nvSpPr>
            <p:cNvPr id="80" name="Rectangle 79">
              <a:extLst>
                <a:ext uri="{FF2B5EF4-FFF2-40B4-BE49-F238E27FC236}">
                  <a16:creationId xmlns="" xmlns:a16="http://schemas.microsoft.com/office/drawing/2014/main" id="{16CA87FF-784A-4D45-BC6F-90202E1A6172}"/>
                </a:ext>
              </a:extLst>
            </p:cNvPr>
            <p:cNvSpPr/>
            <p:nvPr/>
          </p:nvSpPr>
          <p:spPr bwMode="auto">
            <a:xfrm>
              <a:off x="3436883" y="2389036"/>
              <a:ext cx="2794153" cy="60566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1" tIns="149196" rIns="186494" bIns="149196" numCol="1" spcCol="0" rtlCol="0" fromWordArt="0" anchor="ctr" anchorCtr="0" forceAA="0" compatLnSpc="1">
              <a:prstTxWarp prst="textNoShape">
                <a:avLst/>
              </a:prstTxWarp>
              <a:noAutofit/>
            </a:bodyPr>
            <a:lstStyle/>
            <a:p>
              <a:pPr marL="0" marR="0" lvl="0" indent="0" algn="l" defTabSz="950857"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Functions</a:t>
              </a:r>
            </a:p>
          </p:txBody>
        </p:sp>
        <p:sp>
          <p:nvSpPr>
            <p:cNvPr id="81" name="Rectangle 80">
              <a:extLst>
                <a:ext uri="{FF2B5EF4-FFF2-40B4-BE49-F238E27FC236}">
                  <a16:creationId xmlns="" xmlns:a16="http://schemas.microsoft.com/office/drawing/2014/main" id="{5963908D-859E-47FB-8875-B0023036FA7D}"/>
                </a:ext>
              </a:extLst>
            </p:cNvPr>
            <p:cNvSpPr/>
            <p:nvPr/>
          </p:nvSpPr>
          <p:spPr bwMode="auto">
            <a:xfrm>
              <a:off x="3436883" y="2994701"/>
              <a:ext cx="2794153" cy="14056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32418"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solidFill>
                    <a:schemeClr val="bg1"/>
                  </a:solidFill>
                  <a:effectLst/>
                  <a:uLnTx/>
                  <a:uFillTx/>
                  <a:latin typeface="Segoe UI Semilight"/>
                  <a:ea typeface="Times New Roman" panose="02020603050405020304" pitchFamily="18" charset="0"/>
                  <a:cs typeface="+mn-cs"/>
                </a:rPr>
                <a:t>Execute your code based on events you specify</a:t>
              </a:r>
              <a:endParaRPr kumimoji="0" lang="en-US" sz="1599" b="0" i="0" u="none" strike="noStrike" kern="1200" cap="none" spc="0" normalizeH="0" baseline="0" noProof="0" dirty="0">
                <a:ln>
                  <a:noFill/>
                </a:ln>
                <a:solidFill>
                  <a:schemeClr val="bg1"/>
                </a:solidFill>
                <a:effectLst/>
                <a:uLnTx/>
                <a:uFillTx/>
                <a:latin typeface="Segoe UI Semilight"/>
                <a:ea typeface="Calibri" panose="020F0502020204030204" pitchFamily="34" charset="0"/>
                <a:cs typeface="+mn-cs"/>
              </a:endParaRPr>
            </a:p>
          </p:txBody>
        </p:sp>
        <p:grpSp>
          <p:nvGrpSpPr>
            <p:cNvPr id="82" name="Group 81">
              <a:extLst>
                <a:ext uri="{FF2B5EF4-FFF2-40B4-BE49-F238E27FC236}">
                  <a16:creationId xmlns="" xmlns:a16="http://schemas.microsoft.com/office/drawing/2014/main" id="{B0BB7A18-A4D8-4715-B2FF-2A3873F68BDA}"/>
                </a:ext>
              </a:extLst>
            </p:cNvPr>
            <p:cNvGrpSpPr/>
            <p:nvPr/>
          </p:nvGrpSpPr>
          <p:grpSpPr>
            <a:xfrm>
              <a:off x="3626039" y="2531117"/>
              <a:ext cx="481498" cy="321504"/>
              <a:chOff x="6795675" y="2984792"/>
              <a:chExt cx="651897" cy="435283"/>
            </a:xfrm>
            <a:grpFill/>
          </p:grpSpPr>
          <p:sp>
            <p:nvSpPr>
              <p:cNvPr id="83" name="Freeform 18">
                <a:extLst>
                  <a:ext uri="{FF2B5EF4-FFF2-40B4-BE49-F238E27FC236}">
                    <a16:creationId xmlns="" xmlns:a16="http://schemas.microsoft.com/office/drawing/2014/main" id="{30C93AC4-7FE8-4FB9-B1C7-4BA5B24D1522}"/>
                  </a:ext>
                </a:extLst>
              </p:cNvPr>
              <p:cNvSpPr>
                <a:spLocks noEditPoints="1"/>
              </p:cNvSpPr>
              <p:nvPr/>
            </p:nvSpPr>
            <p:spPr bwMode="auto">
              <a:xfrm>
                <a:off x="6989720" y="2984792"/>
                <a:ext cx="263807" cy="435283"/>
              </a:xfrm>
              <a:custGeom>
                <a:avLst/>
                <a:gdLst>
                  <a:gd name="T0" fmla="*/ 160 w 160"/>
                  <a:gd name="T1" fmla="*/ 82 h 264"/>
                  <a:gd name="T2" fmla="*/ 143 w 160"/>
                  <a:gd name="T3" fmla="*/ 82 h 264"/>
                  <a:gd name="T4" fmla="*/ 105 w 160"/>
                  <a:gd name="T5" fmla="*/ 82 h 264"/>
                  <a:gd name="T6" fmla="*/ 149 w 160"/>
                  <a:gd name="T7" fmla="*/ 0 h 264"/>
                  <a:gd name="T8" fmla="*/ 41 w 160"/>
                  <a:gd name="T9" fmla="*/ 0 h 264"/>
                  <a:gd name="T10" fmla="*/ 0 w 160"/>
                  <a:gd name="T11" fmla="*/ 136 h 264"/>
                  <a:gd name="T12" fmla="*/ 55 w 160"/>
                  <a:gd name="T13" fmla="*/ 136 h 264"/>
                  <a:gd name="T14" fmla="*/ 28 w 160"/>
                  <a:gd name="T15" fmla="*/ 264 h 264"/>
                  <a:gd name="T16" fmla="*/ 160 w 160"/>
                  <a:gd name="T17" fmla="*/ 82 h 264"/>
                  <a:gd name="T18" fmla="*/ 23 w 160"/>
                  <a:gd name="T19" fmla="*/ 120 h 264"/>
                  <a:gd name="T20" fmla="*/ 53 w 160"/>
                  <a:gd name="T21" fmla="*/ 17 h 264"/>
                  <a:gd name="T22" fmla="*/ 119 w 160"/>
                  <a:gd name="T23" fmla="*/ 17 h 264"/>
                  <a:gd name="T24" fmla="*/ 77 w 160"/>
                  <a:gd name="T25" fmla="*/ 99 h 264"/>
                  <a:gd name="T26" fmla="*/ 126 w 160"/>
                  <a:gd name="T27" fmla="*/ 99 h 264"/>
                  <a:gd name="T28" fmla="*/ 62 w 160"/>
                  <a:gd name="T29" fmla="*/ 189 h 264"/>
                  <a:gd name="T30" fmla="*/ 75 w 160"/>
                  <a:gd name="T31" fmla="*/ 120 h 264"/>
                  <a:gd name="T32" fmla="*/ 23 w 160"/>
                  <a:gd name="T33" fmla="*/ 12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64">
                    <a:moveTo>
                      <a:pt x="160" y="82"/>
                    </a:moveTo>
                    <a:lnTo>
                      <a:pt x="143" y="82"/>
                    </a:lnTo>
                    <a:lnTo>
                      <a:pt x="105" y="82"/>
                    </a:lnTo>
                    <a:lnTo>
                      <a:pt x="149" y="0"/>
                    </a:lnTo>
                    <a:lnTo>
                      <a:pt x="41" y="0"/>
                    </a:lnTo>
                    <a:lnTo>
                      <a:pt x="0" y="136"/>
                    </a:lnTo>
                    <a:lnTo>
                      <a:pt x="55" y="136"/>
                    </a:lnTo>
                    <a:lnTo>
                      <a:pt x="28" y="264"/>
                    </a:lnTo>
                    <a:lnTo>
                      <a:pt x="160" y="82"/>
                    </a:lnTo>
                    <a:close/>
                    <a:moveTo>
                      <a:pt x="23" y="120"/>
                    </a:moveTo>
                    <a:lnTo>
                      <a:pt x="53" y="17"/>
                    </a:lnTo>
                    <a:lnTo>
                      <a:pt x="119" y="17"/>
                    </a:lnTo>
                    <a:lnTo>
                      <a:pt x="77" y="99"/>
                    </a:lnTo>
                    <a:lnTo>
                      <a:pt x="126" y="99"/>
                    </a:lnTo>
                    <a:lnTo>
                      <a:pt x="62" y="189"/>
                    </a:lnTo>
                    <a:lnTo>
                      <a:pt x="75" y="120"/>
                    </a:lnTo>
                    <a:lnTo>
                      <a:pt x="23" y="120"/>
                    </a:lnTo>
                    <a:close/>
                  </a:path>
                </a:pathLst>
              </a:custGeom>
              <a:grpFill/>
              <a:ln>
                <a:noFill/>
              </a:ln>
            </p:spPr>
            <p:txBody>
              <a:bodyPr vert="horz" wrap="square" lIns="91401" tIns="45700" rIns="91401" bIns="45700" numCol="1" anchor="t" anchorCtr="0" compatLnSpc="1">
                <a:prstTxWarp prst="textNoShape">
                  <a:avLst/>
                </a:prstTxWarp>
              </a:bodyPr>
              <a:lstStyle/>
              <a:p>
                <a:pPr marL="0" marR="0" lvl="0" indent="0" algn="l" defTabSz="932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nvGrpSpPr>
              <p:cNvPr id="84" name="Group 83">
                <a:extLst>
                  <a:ext uri="{FF2B5EF4-FFF2-40B4-BE49-F238E27FC236}">
                    <a16:creationId xmlns="" xmlns:a16="http://schemas.microsoft.com/office/drawing/2014/main" id="{0C72BFD4-65BC-44C1-88F1-F0D19D943467}"/>
                  </a:ext>
                </a:extLst>
              </p:cNvPr>
              <p:cNvGrpSpPr/>
              <p:nvPr/>
            </p:nvGrpSpPr>
            <p:grpSpPr>
              <a:xfrm>
                <a:off x="6795675" y="3059346"/>
                <a:ext cx="141873" cy="271583"/>
                <a:chOff x="3016688" y="2176623"/>
                <a:chExt cx="166688" cy="319087"/>
              </a:xfrm>
              <a:grpFill/>
            </p:grpSpPr>
            <p:cxnSp>
              <p:nvCxnSpPr>
                <p:cNvPr id="88" name="Straight Connector 87">
                  <a:extLst>
                    <a:ext uri="{FF2B5EF4-FFF2-40B4-BE49-F238E27FC236}">
                      <a16:creationId xmlns="" xmlns:a16="http://schemas.microsoft.com/office/drawing/2014/main" id="{9C4B5603-DE5C-4520-B806-7F961E992E43}"/>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97D91688-7AAB-4BF4-BC4D-EE160A1D869A}"/>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 xmlns:a16="http://schemas.microsoft.com/office/drawing/2014/main" id="{F0488DD9-1C06-4339-AAD2-35369D6F752E}"/>
                  </a:ext>
                </a:extLst>
              </p:cNvPr>
              <p:cNvGrpSpPr/>
              <p:nvPr/>
            </p:nvGrpSpPr>
            <p:grpSpPr>
              <a:xfrm flipH="1">
                <a:off x="7305699" y="3059346"/>
                <a:ext cx="141873" cy="271583"/>
                <a:chOff x="3016688" y="2176623"/>
                <a:chExt cx="166688" cy="319087"/>
              </a:xfrm>
              <a:grpFill/>
            </p:grpSpPr>
            <p:cxnSp>
              <p:nvCxnSpPr>
                <p:cNvPr id="86" name="Straight Connector 85">
                  <a:extLst>
                    <a:ext uri="{FF2B5EF4-FFF2-40B4-BE49-F238E27FC236}">
                      <a16:creationId xmlns="" xmlns:a16="http://schemas.microsoft.com/office/drawing/2014/main" id="{C019AEA0-97EF-4EBF-9D51-BF6FBB32F3D9}"/>
                    </a:ext>
                  </a:extLst>
                </p:cNvPr>
                <p:cNvCxnSpPr>
                  <a:cxnSpLocks/>
                </p:cNvCxnSpPr>
                <p:nvPr/>
              </p:nvCxnSpPr>
              <p:spPr>
                <a:xfrm>
                  <a:off x="3019069" y="2333785"/>
                  <a:ext cx="164307" cy="161925"/>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E07DF6C4-6018-4BE4-A325-072E0F460AF7}"/>
                    </a:ext>
                  </a:extLst>
                </p:cNvPr>
                <p:cNvCxnSpPr>
                  <a:cxnSpLocks/>
                </p:cNvCxnSpPr>
                <p:nvPr/>
              </p:nvCxnSpPr>
              <p:spPr>
                <a:xfrm flipV="1">
                  <a:off x="3016688" y="2176623"/>
                  <a:ext cx="159544" cy="157230"/>
                </a:xfrm>
                <a:prstGeom prst="line">
                  <a:avLst/>
                </a:prstGeom>
                <a:grpFill/>
                <a:ln w="317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sp>
        <p:nvSpPr>
          <p:cNvPr id="3" name="TextBox 2">
            <a:extLst>
              <a:ext uri="{FF2B5EF4-FFF2-40B4-BE49-F238E27FC236}">
                <a16:creationId xmlns="" xmlns:a16="http://schemas.microsoft.com/office/drawing/2014/main" id="{C90F2EC7-6F9E-41DA-810C-9C326531E820}"/>
              </a:ext>
            </a:extLst>
          </p:cNvPr>
          <p:cNvSpPr txBox="1"/>
          <p:nvPr/>
        </p:nvSpPr>
        <p:spPr>
          <a:xfrm>
            <a:off x="8504237" y="1567506"/>
            <a:ext cx="2023902" cy="877163"/>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Trigger a function based on changes in Cosmos DB</a:t>
            </a:r>
          </a:p>
        </p:txBody>
      </p:sp>
      <p:sp>
        <p:nvSpPr>
          <p:cNvPr id="53" name="TextBox 52">
            <a:extLst>
              <a:ext uri="{FF2B5EF4-FFF2-40B4-BE49-F238E27FC236}">
                <a16:creationId xmlns="" xmlns:a16="http://schemas.microsoft.com/office/drawing/2014/main" id="{CC30763B-14AD-4573-B5BB-F899A6A0CD2C}"/>
              </a:ext>
            </a:extLst>
          </p:cNvPr>
          <p:cNvSpPr txBox="1"/>
          <p:nvPr/>
        </p:nvSpPr>
        <p:spPr>
          <a:xfrm>
            <a:off x="8496971" y="3225610"/>
            <a:ext cx="2023902" cy="1071062"/>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Securely provide access to information in Microsoft Graph through a function</a:t>
            </a:r>
          </a:p>
        </p:txBody>
      </p:sp>
      <p:sp>
        <p:nvSpPr>
          <p:cNvPr id="59" name="TextBox 58">
            <a:extLst>
              <a:ext uri="{FF2B5EF4-FFF2-40B4-BE49-F238E27FC236}">
                <a16:creationId xmlns="" xmlns:a16="http://schemas.microsoft.com/office/drawing/2014/main" id="{0087E411-51DD-4AFE-B11E-7D85209E1667}"/>
              </a:ext>
            </a:extLst>
          </p:cNvPr>
          <p:cNvSpPr txBox="1"/>
          <p:nvPr/>
        </p:nvSpPr>
        <p:spPr>
          <a:xfrm>
            <a:off x="8482520" y="4984055"/>
            <a:ext cx="2023902" cy="1071062"/>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Trigger a function from a real-time analytics pipeline in Stream Analytics</a:t>
            </a:r>
          </a:p>
        </p:txBody>
      </p:sp>
      <p:sp>
        <p:nvSpPr>
          <p:cNvPr id="60" name="TextBox 59">
            <a:extLst>
              <a:ext uri="{FF2B5EF4-FFF2-40B4-BE49-F238E27FC236}">
                <a16:creationId xmlns="" xmlns:a16="http://schemas.microsoft.com/office/drawing/2014/main" id="{96F8E2FD-1110-4817-910F-D8543CDE08E6}"/>
              </a:ext>
            </a:extLst>
          </p:cNvPr>
          <p:cNvSpPr txBox="1"/>
          <p:nvPr/>
        </p:nvSpPr>
        <p:spPr>
          <a:xfrm>
            <a:off x="2804943" y="1939577"/>
            <a:ext cx="2023902" cy="877163"/>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Develop functions locally on Linux, MacOS, Windows</a:t>
            </a:r>
          </a:p>
        </p:txBody>
      </p:sp>
      <p:sp>
        <p:nvSpPr>
          <p:cNvPr id="63" name="TextBox 62">
            <a:extLst>
              <a:ext uri="{FF2B5EF4-FFF2-40B4-BE49-F238E27FC236}">
                <a16:creationId xmlns="" xmlns:a16="http://schemas.microsoft.com/office/drawing/2014/main" id="{E137874E-F77B-44E7-AB72-4B7CC299E13C}"/>
              </a:ext>
            </a:extLst>
          </p:cNvPr>
          <p:cNvSpPr txBox="1"/>
          <p:nvPr/>
        </p:nvSpPr>
        <p:spPr>
          <a:xfrm>
            <a:off x="2804943" y="4673309"/>
            <a:ext cx="2023902" cy="877163"/>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Monitor serverless applications using Application Insights</a:t>
            </a:r>
          </a:p>
        </p:txBody>
      </p:sp>
      <p:pic>
        <p:nvPicPr>
          <p:cNvPr id="6" name="Graphic 5" descr="Star">
            <a:extLst>
              <a:ext uri="{FF2B5EF4-FFF2-40B4-BE49-F238E27FC236}">
                <a16:creationId xmlns="" xmlns:a16="http://schemas.microsoft.com/office/drawing/2014/main" id="{34EE2C3F-8C1E-4329-AF1F-706F0DB793D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804943" y="1486683"/>
            <a:ext cx="406072" cy="406072"/>
          </a:xfrm>
          <a:prstGeom prst="rect">
            <a:avLst/>
          </a:prstGeom>
        </p:spPr>
      </p:pic>
      <p:pic>
        <p:nvPicPr>
          <p:cNvPr id="64" name="Graphic 63" descr="Star">
            <a:extLst>
              <a:ext uri="{FF2B5EF4-FFF2-40B4-BE49-F238E27FC236}">
                <a16:creationId xmlns="" xmlns:a16="http://schemas.microsoft.com/office/drawing/2014/main" id="{21621CCC-746F-42F9-9EDF-090A0577132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865437" y="4241534"/>
            <a:ext cx="406072" cy="406072"/>
          </a:xfrm>
          <a:prstGeom prst="rect">
            <a:avLst/>
          </a:prstGeom>
        </p:spPr>
      </p:pic>
      <p:pic>
        <p:nvPicPr>
          <p:cNvPr id="65" name="Graphic 64" descr="Star">
            <a:extLst>
              <a:ext uri="{FF2B5EF4-FFF2-40B4-BE49-F238E27FC236}">
                <a16:creationId xmlns="" xmlns:a16="http://schemas.microsoft.com/office/drawing/2014/main" id="{B173E468-3B3F-4F5C-838B-9227E959706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952037" y="1160285"/>
            <a:ext cx="406072" cy="406072"/>
          </a:xfrm>
          <a:prstGeom prst="rect">
            <a:avLst/>
          </a:prstGeom>
        </p:spPr>
      </p:pic>
      <p:pic>
        <p:nvPicPr>
          <p:cNvPr id="69" name="Graphic 68" descr="Star">
            <a:extLst>
              <a:ext uri="{FF2B5EF4-FFF2-40B4-BE49-F238E27FC236}">
                <a16:creationId xmlns="" xmlns:a16="http://schemas.microsoft.com/office/drawing/2014/main" id="{782715FF-3514-481D-A60F-11F8E18E863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952037" y="2875920"/>
            <a:ext cx="406072" cy="406072"/>
          </a:xfrm>
          <a:prstGeom prst="rect">
            <a:avLst/>
          </a:prstGeom>
        </p:spPr>
      </p:pic>
      <p:pic>
        <p:nvPicPr>
          <p:cNvPr id="70" name="Graphic 69" descr="Star">
            <a:extLst>
              <a:ext uri="{FF2B5EF4-FFF2-40B4-BE49-F238E27FC236}">
                <a16:creationId xmlns="" xmlns:a16="http://schemas.microsoft.com/office/drawing/2014/main" id="{3AC7D11A-B391-4C6E-8E5D-6D943FA6F39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952037" y="4646362"/>
            <a:ext cx="406072" cy="406072"/>
          </a:xfrm>
          <a:prstGeom prst="rect">
            <a:avLst/>
          </a:prstGeom>
        </p:spPr>
      </p:pic>
    </p:spTree>
    <p:extLst>
      <p:ext uri="{BB962C8B-B14F-4D97-AF65-F5344CB8AC3E}">
        <p14:creationId xmlns:p14="http://schemas.microsoft.com/office/powerpoint/2010/main" val="39899282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6609E"/>
        </a:solidFill>
        <a:effectLst/>
      </p:bgPr>
    </p:bg>
    <p:spTree>
      <p:nvGrpSpPr>
        <p:cNvPr id="1" name=""/>
        <p:cNvGrpSpPr/>
        <p:nvPr/>
      </p:nvGrpSpPr>
      <p:grpSpPr>
        <a:xfrm>
          <a:off x="0" y="0"/>
          <a:ext cx="0" cy="0"/>
          <a:chOff x="0" y="0"/>
          <a:chExt cx="0" cy="0"/>
        </a:xfrm>
      </p:grpSpPr>
      <p:sp>
        <p:nvSpPr>
          <p:cNvPr id="9" name="Rectangle 8"/>
          <p:cNvSpPr/>
          <p:nvPr/>
        </p:nvSpPr>
        <p:spPr bwMode="auto">
          <a:xfrm>
            <a:off x="8857765" y="136150"/>
            <a:ext cx="3339302" cy="5948807"/>
          </a:xfrm>
          <a:prstGeom prst="rect">
            <a:avLst/>
          </a:prstGeom>
          <a:solidFill>
            <a:schemeClr val="tx1">
              <a:alpha val="21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1" name="Rectangle 100"/>
          <p:cNvSpPr/>
          <p:nvPr/>
        </p:nvSpPr>
        <p:spPr bwMode="auto">
          <a:xfrm>
            <a:off x="9002630" y="4280948"/>
            <a:ext cx="3171931" cy="18040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7851" tIns="43925" rIns="87851" bIns="43925" numCol="1" rtlCol="0" anchor="ctr" anchorCtr="0" compatLnSpc="1">
            <a:prstTxWarp prst="textNoShape">
              <a:avLst/>
            </a:prstTxWarp>
          </a:bodyPr>
          <a:lstStyle/>
          <a:p>
            <a:pPr marL="0" marR="0" lvl="0" indent="0" algn="l" defTabSz="895871" rtl="0" eaLnBrk="1" fontAlgn="auto" latinLnBrk="0" hangingPunct="1">
              <a:lnSpc>
                <a:spcPct val="90000"/>
              </a:lnSpc>
              <a:spcBef>
                <a:spcPts val="0"/>
              </a:spcBef>
              <a:spcAft>
                <a:spcPts val="0"/>
              </a:spcAft>
              <a:buClrTx/>
              <a:buSzTx/>
              <a:buFontTx/>
              <a:buNone/>
              <a:tabLst/>
              <a:defRPr/>
            </a:pPr>
            <a:endParaRPr kumimoji="0" lang="en-US" sz="1374" b="0" i="0" u="none" strike="noStrike" kern="1200" cap="none" spc="-48" normalizeH="0" baseline="0" noProof="0">
              <a:ln>
                <a:noFill/>
              </a:ln>
              <a:solidFill>
                <a:srgbClr val="FFC000"/>
              </a:solidFill>
              <a:effectLst/>
              <a:uLnTx/>
              <a:uFillTx/>
              <a:latin typeface="Segoe UI"/>
              <a:ea typeface="+mn-ea"/>
              <a:cs typeface="+mn-cs"/>
            </a:endParaRPr>
          </a:p>
        </p:txBody>
      </p:sp>
      <p:sp>
        <p:nvSpPr>
          <p:cNvPr id="90" name="Rectangle 89"/>
          <p:cNvSpPr/>
          <p:nvPr/>
        </p:nvSpPr>
        <p:spPr bwMode="auto">
          <a:xfrm>
            <a:off x="242076" y="6074859"/>
            <a:ext cx="11981319" cy="787324"/>
          </a:xfrm>
          <a:prstGeom prst="rect">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7839" tIns="43919" rIns="87839" bIns="43919" numCol="1" rtlCol="0" anchor="ctr" anchorCtr="0" compatLnSpc="1">
            <a:prstTxWarp prst="textNoShape">
              <a:avLst/>
            </a:prstTxWarp>
          </a:bodyPr>
          <a:lstStyle/>
          <a:p>
            <a:pPr marL="0" marR="0" lvl="0" indent="0" algn="ctr" defTabSz="877932" rtl="0" eaLnBrk="1" fontAlgn="base" latinLnBrk="0" hangingPunct="1">
              <a:lnSpc>
                <a:spcPct val="90000"/>
              </a:lnSpc>
              <a:spcBef>
                <a:spcPct val="0"/>
              </a:spcBef>
              <a:spcAft>
                <a:spcPct val="0"/>
              </a:spcAft>
              <a:buClrTx/>
              <a:buSzTx/>
              <a:buFontTx/>
              <a:buNone/>
              <a:tabLst/>
              <a:defRPr/>
            </a:pPr>
            <a:endParaRPr kumimoji="0" lang="en-US" sz="1922" b="0" i="0" u="none" strike="noStrike" kern="1200" cap="none" spc="-48" normalizeH="0" baseline="0" noProof="0">
              <a:ln>
                <a:noFill/>
              </a:ln>
              <a:solidFill>
                <a:srgbClr val="E7E6E6"/>
              </a:solidFill>
              <a:effectLst/>
              <a:uLnTx/>
              <a:uFillTx/>
              <a:latin typeface="Segoe UI"/>
              <a:ea typeface="+mn-ea"/>
              <a:cs typeface="+mn-cs"/>
            </a:endParaRPr>
          </a:p>
        </p:txBody>
      </p:sp>
      <p:grpSp>
        <p:nvGrpSpPr>
          <p:cNvPr id="91" name="Group 90"/>
          <p:cNvGrpSpPr/>
          <p:nvPr/>
        </p:nvGrpSpPr>
        <p:grpSpPr>
          <a:xfrm>
            <a:off x="939917" y="6347400"/>
            <a:ext cx="9088124" cy="252559"/>
            <a:chOff x="449655" y="6278126"/>
            <a:chExt cx="8097219" cy="257696"/>
          </a:xfrm>
        </p:grpSpPr>
        <p:sp>
          <p:nvSpPr>
            <p:cNvPr id="94" name="TextBox 93"/>
            <p:cNvSpPr txBox="1"/>
            <p:nvPr/>
          </p:nvSpPr>
          <p:spPr>
            <a:xfrm>
              <a:off x="3844265" y="6278126"/>
              <a:ext cx="4702609" cy="249369"/>
            </a:xfrm>
            <a:prstGeom prst="rect">
              <a:avLst/>
            </a:prstGeom>
            <a:noFill/>
          </p:spPr>
          <p:txBody>
            <a:bodyPr wrap="square" lIns="0" tIns="0" rIns="0" bIns="0" rtlCol="0">
              <a:spAutoFit/>
            </a:bodyPr>
            <a:lstStyle/>
            <a:p>
              <a:pPr marL="0" marR="0" lvl="0" indent="0" algn="l" defTabSz="913896" rtl="0" eaLnBrk="1" fontAlgn="auto" latinLnBrk="0" hangingPunct="1">
                <a:lnSpc>
                  <a:spcPct val="90000"/>
                </a:lnSpc>
                <a:spcBef>
                  <a:spcPts val="0"/>
                </a:spcBef>
                <a:spcAft>
                  <a:spcPts val="0"/>
                </a:spcAft>
                <a:buClrTx/>
                <a:buSzTx/>
                <a:buFontTx/>
                <a:buNone/>
                <a:tabLst/>
                <a:defRPr/>
              </a:pPr>
              <a:r>
                <a:rPr kumimoji="0" lang="en-US" sz="1765" b="1" i="0" u="none" strike="noStrike" kern="1200" cap="none" spc="-49" normalizeH="0" baseline="0" noProof="0" dirty="0">
                  <a:ln>
                    <a:noFill/>
                  </a:ln>
                  <a:gradFill>
                    <a:gsLst>
                      <a:gs pos="0">
                        <a:srgbClr val="505050"/>
                      </a:gs>
                      <a:gs pos="100000">
                        <a:srgbClr val="505050"/>
                      </a:gs>
                    </a:gsLst>
                    <a:lin ang="5400000" scaled="1"/>
                  </a:gradFill>
                  <a:effectLst/>
                  <a:uLnTx/>
                  <a:uFillTx/>
                  <a:latin typeface="Segoe UI Light" panose="020B0502040204020203" pitchFamily="34" charset="0"/>
                  <a:ea typeface="+mn-ea"/>
                  <a:cs typeface="Segoe UI Light" panose="020B0502040204020203" pitchFamily="34" charset="0"/>
                </a:rPr>
                <a:t>Hybrid management	Integrate existing systems </a:t>
              </a:r>
            </a:p>
          </p:txBody>
        </p:sp>
        <p:sp>
          <p:nvSpPr>
            <p:cNvPr id="99" name="TextBox 98"/>
            <p:cNvSpPr txBox="1"/>
            <p:nvPr/>
          </p:nvSpPr>
          <p:spPr>
            <a:xfrm>
              <a:off x="449655" y="6286512"/>
              <a:ext cx="3080477" cy="249310"/>
            </a:xfrm>
            <a:prstGeom prst="rect">
              <a:avLst/>
            </a:prstGeom>
            <a:noFill/>
          </p:spPr>
          <p:txBody>
            <a:bodyPr wrap="square" lIns="0" tIns="0" rIns="0" bIns="0" rtlCol="0">
              <a:spAutoFit/>
            </a:bodyPr>
            <a:lstStyle/>
            <a:p>
              <a:pPr marL="0" marR="0" lvl="0" indent="0" algn="l" defTabSz="913896" rtl="0" eaLnBrk="1" fontAlgn="auto" latinLnBrk="0" hangingPunct="1">
                <a:lnSpc>
                  <a:spcPct val="90000"/>
                </a:lnSpc>
                <a:spcBef>
                  <a:spcPts val="0"/>
                </a:spcBef>
                <a:spcAft>
                  <a:spcPts val="0"/>
                </a:spcAft>
                <a:buClrTx/>
                <a:buSzTx/>
                <a:buFontTx/>
                <a:buNone/>
                <a:tabLst/>
                <a:defRPr/>
              </a:pPr>
              <a:r>
                <a:rPr kumimoji="0" lang="en-US" sz="1765" b="1" i="0" u="none" strike="noStrike" kern="1200" cap="none" spc="-49" normalizeH="0" baseline="0" noProof="0" dirty="0">
                  <a:ln>
                    <a:noFill/>
                  </a:ln>
                  <a:gradFill>
                    <a:gsLst>
                      <a:gs pos="0">
                        <a:srgbClr val="505050"/>
                      </a:gs>
                      <a:gs pos="100000">
                        <a:srgbClr val="505050"/>
                      </a:gs>
                    </a:gsLst>
                    <a:lin ang="5400000" scaled="1"/>
                  </a:gradFill>
                  <a:effectLst/>
                  <a:uLnTx/>
                  <a:uFillTx/>
                  <a:latin typeface="Segoe UI Light" panose="020B0502040204020203" pitchFamily="34" charset="0"/>
                  <a:ea typeface="+mn-ea"/>
                  <a:cs typeface="Segoe UI Light" panose="020B0502040204020203" pitchFamily="34" charset="0"/>
                </a:rPr>
                <a:t>Reliable, highly available, scalable</a:t>
              </a:r>
            </a:p>
          </p:txBody>
        </p:sp>
      </p:grpSp>
      <p:sp>
        <p:nvSpPr>
          <p:cNvPr id="150" name="TextBox 149"/>
          <p:cNvSpPr txBox="1"/>
          <p:nvPr/>
        </p:nvSpPr>
        <p:spPr>
          <a:xfrm>
            <a:off x="9060796" y="952513"/>
            <a:ext cx="2942920" cy="5225020"/>
          </a:xfrm>
          <a:prstGeom prst="rect">
            <a:avLst/>
          </a:prstGeom>
          <a:noFill/>
        </p:spPr>
        <p:txBody>
          <a:bodyPr wrap="square" lIns="0" tIns="0" rIns="0" bIns="0" rtlCol="0">
            <a:spAutoFit/>
          </a:bodyPr>
          <a:lstStyle/>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Configuration Management</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DSC Configurations, Pull service</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Node Management &amp; Reporting</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Change tracking &amp; Inventory</a:t>
            </a:r>
          </a:p>
          <a:p>
            <a:pPr marL="0" marR="0" lvl="0" indent="0" algn="l" defTabSz="895871" rtl="0" eaLnBrk="1" fontAlgn="auto" latinLnBrk="0" hangingPunct="1">
              <a:lnSpc>
                <a:spcPct val="90000"/>
              </a:lnSpc>
              <a:spcBef>
                <a:spcPts val="0"/>
              </a:spcBef>
              <a:spcAft>
                <a:spcPts val="0"/>
              </a:spcAft>
              <a:buClrTx/>
              <a:buSzTx/>
              <a:buFontTx/>
              <a:buNone/>
              <a:tabLst/>
              <a:defRPr/>
            </a:pPr>
            <a:endParaRPr kumimoji="0" lang="en-US" sz="1176"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endParaRPr>
          </a:p>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Process Automation</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Author runbooks  - PowerShell, scripts PowerShell workflow, Graphical, Python2</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Hybrid Runbook Workers with Proxy support</a:t>
            </a:r>
          </a:p>
          <a:p>
            <a:pPr marL="0" marR="0" lvl="0" indent="0" algn="l" defTabSz="895871" rtl="0" eaLnBrk="1" fontAlgn="auto" latinLnBrk="0" hangingPunct="1">
              <a:lnSpc>
                <a:spcPct val="90000"/>
              </a:lnSpc>
              <a:spcBef>
                <a:spcPts val="0"/>
              </a:spcBef>
              <a:spcAft>
                <a:spcPts val="0"/>
              </a:spcAft>
              <a:buClrTx/>
              <a:buSzTx/>
              <a:buFontTx/>
              <a:buNone/>
              <a:tabLst/>
              <a:defRPr/>
            </a:pPr>
            <a:endParaRPr kumimoji="0" lang="en-US" sz="1372"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endParaRPr>
          </a:p>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Update Management</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Insights across your </a:t>
            </a:r>
            <a:r>
              <a:rPr kumimoji="0" lang="en-US" sz="1100" b="0" i="0" u="none" strike="noStrike" kern="1200" cap="none" spc="-48" normalizeH="0" baseline="0" noProof="0" dirty="0" err="1">
                <a:ln>
                  <a:noFill/>
                </a:ln>
                <a:gradFill>
                  <a:gsLst>
                    <a:gs pos="0">
                      <a:srgbClr val="FFFFFF"/>
                    </a:gs>
                    <a:gs pos="100000">
                      <a:srgbClr val="FFFFFF"/>
                    </a:gs>
                  </a:gsLst>
                  <a:lin ang="5400000" scaled="1"/>
                </a:gradFill>
                <a:effectLst/>
                <a:uLnTx/>
                <a:uFillTx/>
                <a:latin typeface="Segoe UI"/>
                <a:ea typeface="+mn-ea"/>
                <a:cs typeface="+mn-cs"/>
              </a:rPr>
              <a:t>hydrid</a:t>
            </a: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 Environment</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Orchestrated updates and troubleshooting</a:t>
            </a:r>
          </a:p>
          <a:p>
            <a:pPr marL="0" marR="0" lvl="0" indent="0" algn="l" defTabSz="895871" rtl="0" eaLnBrk="1" fontAlgn="auto" latinLnBrk="0" hangingPunct="1">
              <a:lnSpc>
                <a:spcPct val="90000"/>
              </a:lnSpc>
              <a:spcBef>
                <a:spcPts val="0"/>
              </a:spcBef>
              <a:spcAft>
                <a:spcPts val="0"/>
              </a:spcAft>
              <a:buClrTx/>
              <a:buSzTx/>
              <a:buFontTx/>
              <a:buNone/>
              <a:tabLst/>
              <a:defRPr/>
            </a:pPr>
            <a:endParaRPr kumimoji="0" lang="en-US" sz="1372"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endParaRPr>
          </a:p>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Easy Onboarding</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Run As account for Azure management</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Gallery of runbooks and modules from Microsoft and community</a:t>
            </a:r>
          </a:p>
          <a:p>
            <a:pPr marL="0" marR="0" lvl="0" indent="0" algn="l" defTabSz="895871" rtl="0" eaLnBrk="1" fontAlgn="auto" latinLnBrk="0" hangingPunct="1">
              <a:lnSpc>
                <a:spcPct val="90000"/>
              </a:lnSpc>
              <a:spcBef>
                <a:spcPts val="0"/>
              </a:spcBef>
              <a:spcAft>
                <a:spcPts val="0"/>
              </a:spcAft>
              <a:buClrTx/>
              <a:buSzTx/>
              <a:buFontTx/>
              <a:buNone/>
              <a:tabLst/>
              <a:defRPr/>
            </a:pPr>
            <a:endParaRPr kumimoji="0" lang="en-US" sz="1372"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endParaRPr>
          </a:p>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Shared capabilities across features</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Role Based Access Control</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Secure, global store for variables, credentials, certificates, connections</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Schedules</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Modules</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Source control support</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Auditing</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1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Tags</a:t>
            </a:r>
          </a:p>
          <a:p>
            <a:pPr marL="164761" marR="0" lvl="0" indent="-164761" algn="l" defTabSz="895871" rtl="0" eaLnBrk="1" fontAlgn="auto" latinLnBrk="0" hangingPunct="1">
              <a:lnSpc>
                <a:spcPct val="90000"/>
              </a:lnSpc>
              <a:spcBef>
                <a:spcPts val="0"/>
              </a:spcBef>
              <a:spcAft>
                <a:spcPts val="0"/>
              </a:spcAft>
              <a:buClrTx/>
              <a:buSzTx/>
              <a:buFontTx/>
              <a:buChar char="-"/>
              <a:tabLst/>
              <a:defRPr/>
            </a:pPr>
            <a:endParaRPr kumimoji="0" lang="en-US" sz="1078"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endParaRPr>
          </a:p>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Integration</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078"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Included with Azure SDK</a:t>
            </a:r>
          </a:p>
          <a:p>
            <a:pPr marL="164761" marR="0" lvl="0" indent="-164761" algn="l" defTabSz="895871" rtl="0" eaLnBrk="1" fontAlgn="auto" latinLnBrk="0" hangingPunct="1">
              <a:lnSpc>
                <a:spcPct val="90000"/>
              </a:lnSpc>
              <a:spcBef>
                <a:spcPts val="0"/>
              </a:spcBef>
              <a:spcAft>
                <a:spcPts val="0"/>
              </a:spcAft>
              <a:buClrTx/>
              <a:buSzTx/>
              <a:buFontTx/>
              <a:buChar char="-"/>
              <a:tabLst/>
              <a:defRPr/>
            </a:pPr>
            <a:r>
              <a:rPr kumimoji="0" lang="en-US" sz="1078" b="0" i="0" u="none" strike="noStrike" kern="1200" cap="none" spc="-48" normalizeH="0" baseline="0" noProof="0" dirty="0" err="1">
                <a:ln>
                  <a:noFill/>
                </a:ln>
                <a:gradFill>
                  <a:gsLst>
                    <a:gs pos="0">
                      <a:srgbClr val="FFFFFF"/>
                    </a:gs>
                    <a:gs pos="100000">
                      <a:srgbClr val="FFFFFF"/>
                    </a:gs>
                  </a:gsLst>
                  <a:lin ang="5400000" scaled="1"/>
                </a:gradFill>
                <a:effectLst/>
                <a:uLnTx/>
                <a:uFillTx/>
                <a:latin typeface="Segoe UI"/>
                <a:ea typeface="+mn-ea"/>
                <a:cs typeface="+mn-cs"/>
              </a:rPr>
              <a:t>Webhooks</a:t>
            </a:r>
            <a:r>
              <a:rPr kumimoji="0" lang="en-US" sz="1078"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 to start runbook remotely</a:t>
            </a:r>
          </a:p>
        </p:txBody>
      </p:sp>
      <p:sp>
        <p:nvSpPr>
          <p:cNvPr id="2" name="Rectangle 1"/>
          <p:cNvSpPr/>
          <p:nvPr/>
        </p:nvSpPr>
        <p:spPr>
          <a:xfrm>
            <a:off x="8938561" y="465900"/>
            <a:ext cx="1755673" cy="411844"/>
          </a:xfrm>
          <a:prstGeom prst="rect">
            <a:avLst/>
          </a:prstGeom>
        </p:spPr>
        <p:txBody>
          <a:bodyPr wrap="none">
            <a:spAutoFit/>
          </a:bodyPr>
          <a:lstStyle/>
          <a:p>
            <a:pPr marL="0" marR="0" lvl="0" indent="0" algn="l" defTabSz="895871" rtl="0" eaLnBrk="1" fontAlgn="auto" latinLnBrk="0" hangingPunct="1">
              <a:lnSpc>
                <a:spcPct val="90000"/>
              </a:lnSpc>
              <a:spcBef>
                <a:spcPts val="0"/>
              </a:spcBef>
              <a:spcAft>
                <a:spcPts val="0"/>
              </a:spcAft>
              <a:buClrTx/>
              <a:buSzTx/>
              <a:buFontTx/>
              <a:buNone/>
              <a:tabLst/>
              <a:defRPr/>
            </a:pPr>
            <a:r>
              <a:rPr kumimoji="0" lang="en-US" sz="2307" b="0" i="0" u="none" strike="noStrike" kern="1200" cap="none" spc="-48" normalizeH="0" baseline="0" noProof="0" dirty="0">
                <a:ln>
                  <a:noFill/>
                </a:ln>
                <a:gradFill>
                  <a:gsLst>
                    <a:gs pos="0">
                      <a:srgbClr val="FFFFFF"/>
                    </a:gs>
                    <a:gs pos="100000">
                      <a:srgbClr val="FFFFFF"/>
                    </a:gs>
                  </a:gsLst>
                  <a:lin ang="5400000" scaled="1"/>
                </a:gradFill>
                <a:effectLst/>
                <a:uLnTx/>
                <a:uFillTx/>
                <a:latin typeface="Segoe UI"/>
                <a:ea typeface="+mn-ea"/>
                <a:cs typeface="+mn-cs"/>
              </a:rPr>
              <a:t>Key Features</a:t>
            </a:r>
          </a:p>
        </p:txBody>
      </p:sp>
      <p:sp>
        <p:nvSpPr>
          <p:cNvPr id="682" name="Rectangle 681"/>
          <p:cNvSpPr/>
          <p:nvPr/>
        </p:nvSpPr>
        <p:spPr bwMode="auto">
          <a:xfrm>
            <a:off x="5022684" y="901029"/>
            <a:ext cx="3915877" cy="459704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7851" tIns="43925" rIns="87851" bIns="43925" numCol="1" rtlCol="0" anchor="ctr" anchorCtr="0" compatLnSpc="1">
            <a:prstTxWarp prst="textNoShape">
              <a:avLst/>
            </a:prstTxWarp>
          </a:bodyPr>
          <a:lstStyle/>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r>
              <a:rPr kumimoji="0" lang="en-US" sz="1961" b="0" i="0" u="none" strike="noStrike" kern="1200" cap="none" spc="-48" normalizeH="0" baseline="0" noProof="0" dirty="0">
                <a:ln>
                  <a:noFill/>
                </a:ln>
                <a:solidFill>
                  <a:srgbClr val="FFFFFF"/>
                </a:solidFill>
                <a:effectLst/>
                <a:uLnTx/>
                <a:uFillTx/>
                <a:latin typeface="Segoe UI Light"/>
                <a:ea typeface="+mn-ea"/>
                <a:cs typeface="+mn-cs"/>
              </a:rPr>
              <a:t>Manage any cloud &amp; on premises</a:t>
            </a: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endParaRPr kumimoji="0" lang="en-US" sz="1961" b="0" i="0" u="none" strike="noStrike" kern="1200" cap="none" spc="-48" normalizeH="0" baseline="0" noProof="0" dirty="0">
              <a:ln>
                <a:noFill/>
              </a:ln>
              <a:solidFill>
                <a:srgbClr val="FFFFFF"/>
              </a:solidFill>
              <a:effectLst/>
              <a:uLnTx/>
              <a:uFillTx/>
              <a:latin typeface="Segoe UI Light"/>
              <a:ea typeface="+mn-ea"/>
              <a:cs typeface="+mn-cs"/>
            </a:endParaRP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r>
              <a:rPr kumimoji="0" lang="en-US" sz="1961" b="0" i="0" u="none" strike="noStrike" kern="1200" cap="none" spc="-48" normalizeH="0" baseline="0" noProof="0" dirty="0">
                <a:ln>
                  <a:noFill/>
                </a:ln>
                <a:solidFill>
                  <a:srgbClr val="FFFFFF"/>
                </a:solidFill>
                <a:effectLst/>
                <a:uLnTx/>
                <a:uFillTx/>
                <a:latin typeface="Segoe UI Light"/>
                <a:ea typeface="+mn-ea"/>
                <a:cs typeface="+mn-cs"/>
              </a:rPr>
              <a:t>Windows &amp; Linux</a:t>
            </a: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endParaRPr kumimoji="0" lang="en-US" sz="1961" b="0" i="0" u="none" strike="noStrike" kern="1200" cap="none" spc="-48" normalizeH="0" baseline="0" noProof="0" dirty="0">
              <a:ln>
                <a:noFill/>
              </a:ln>
              <a:solidFill>
                <a:srgbClr val="FFFFFF"/>
              </a:solidFill>
              <a:effectLst/>
              <a:uLnTx/>
              <a:uFillTx/>
              <a:latin typeface="Segoe UI Light"/>
              <a:ea typeface="+mn-ea"/>
              <a:cs typeface="+mn-cs"/>
            </a:endParaRP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r>
              <a:rPr kumimoji="0" lang="en-US" sz="1961" b="0" i="0" u="none" strike="noStrike" kern="1200" cap="none" spc="-48" normalizeH="0" baseline="0" noProof="0" dirty="0">
                <a:ln>
                  <a:noFill/>
                </a:ln>
                <a:solidFill>
                  <a:srgbClr val="FFFFFF"/>
                </a:solidFill>
                <a:effectLst/>
                <a:uLnTx/>
                <a:uFillTx/>
                <a:latin typeface="Segoe UI Light"/>
                <a:ea typeface="+mn-ea"/>
                <a:cs typeface="+mn-cs"/>
              </a:rPr>
              <a:t>Configuration Management</a:t>
            </a:r>
          </a:p>
          <a:p>
            <a:pPr marL="0" marR="0" lvl="0" indent="0" algn="l" defTabSz="878101"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48" normalizeH="0" baseline="0" noProof="0" dirty="0">
              <a:ln>
                <a:noFill/>
              </a:ln>
              <a:solidFill>
                <a:srgbClr val="FFFFFF"/>
              </a:solidFill>
              <a:effectLst/>
              <a:uLnTx/>
              <a:uFillTx/>
              <a:latin typeface="Segoe UI Light"/>
              <a:ea typeface="+mn-ea"/>
              <a:cs typeface="+mn-cs"/>
            </a:endParaRP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r>
              <a:rPr kumimoji="0" lang="en-US" sz="1961" b="0" i="0" u="none" strike="noStrike" kern="1200" cap="none" spc="-48" normalizeH="0" baseline="0" noProof="0" dirty="0">
                <a:ln>
                  <a:noFill/>
                </a:ln>
                <a:solidFill>
                  <a:srgbClr val="FFFFFF"/>
                </a:solidFill>
                <a:effectLst/>
                <a:uLnTx/>
                <a:uFillTx/>
                <a:latin typeface="Segoe UI Light"/>
                <a:ea typeface="+mn-ea"/>
                <a:cs typeface="+mn-cs"/>
              </a:rPr>
              <a:t>Process Automation</a:t>
            </a: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endParaRPr kumimoji="0" lang="en-US" sz="1961" b="0" i="0" u="none" strike="noStrike" kern="1200" cap="none" spc="-48" normalizeH="0" baseline="0" noProof="0" dirty="0">
              <a:ln>
                <a:noFill/>
              </a:ln>
              <a:solidFill>
                <a:srgbClr val="FFFFFF"/>
              </a:solidFill>
              <a:effectLst/>
              <a:uLnTx/>
              <a:uFillTx/>
              <a:latin typeface="Segoe UI Light"/>
              <a:ea typeface="+mn-ea"/>
              <a:cs typeface="+mn-cs"/>
            </a:endParaRPr>
          </a:p>
          <a:p>
            <a:pPr marL="336080" marR="0" lvl="0" indent="-336080" algn="l" defTabSz="878101" rtl="0" eaLnBrk="1" fontAlgn="base" latinLnBrk="0" hangingPunct="1">
              <a:lnSpc>
                <a:spcPct val="90000"/>
              </a:lnSpc>
              <a:spcBef>
                <a:spcPct val="0"/>
              </a:spcBef>
              <a:spcAft>
                <a:spcPct val="0"/>
              </a:spcAft>
              <a:buClrTx/>
              <a:buSzTx/>
              <a:buFont typeface="Wingdings" panose="05000000000000000000" pitchFamily="2" charset="2"/>
              <a:buChar char="ü"/>
              <a:tabLst/>
              <a:defRPr/>
            </a:pPr>
            <a:r>
              <a:rPr kumimoji="0" lang="en-US" sz="1961" b="0" i="0" u="none" strike="noStrike" kern="1200" cap="none" spc="-48" normalizeH="0" baseline="0" noProof="0" dirty="0">
                <a:ln>
                  <a:noFill/>
                </a:ln>
                <a:solidFill>
                  <a:srgbClr val="FFFFFF"/>
                </a:solidFill>
                <a:effectLst/>
                <a:uLnTx/>
                <a:uFillTx/>
                <a:latin typeface="Segoe UI Light"/>
                <a:ea typeface="+mn-ea"/>
                <a:cs typeface="+mn-cs"/>
              </a:rPr>
              <a:t>Update Management</a:t>
            </a:r>
          </a:p>
        </p:txBody>
      </p:sp>
      <p:pic>
        <p:nvPicPr>
          <p:cNvPr id="21" name="Picture 20" descr="\\MAGNUM\Projects\Microsoft\Cloud Power FY12\Design\ICONS_PNG\Application.png"/>
          <p:cNvPicPr>
            <a:picLocks noChangeAspect="1" noChangeArrowheads="1"/>
          </p:cNvPicPr>
          <p:nvPr/>
        </p:nvPicPr>
        <p:blipFill rotWithShape="1">
          <a:blip r:embed="rId3" cstate="print">
            <a:biLevel thresh="25000"/>
          </a:blip>
          <a:srcRect l="30174" t="36465" r="28608" b="29915"/>
          <a:stretch/>
        </p:blipFill>
        <p:spPr bwMode="auto">
          <a:xfrm>
            <a:off x="550438" y="6340554"/>
            <a:ext cx="313685" cy="255928"/>
          </a:xfrm>
          <a:prstGeom prst="rect">
            <a:avLst/>
          </a:prstGeom>
          <a:noFill/>
          <a:ln>
            <a:noFill/>
          </a:ln>
        </p:spPr>
      </p:pic>
      <p:grpSp>
        <p:nvGrpSpPr>
          <p:cNvPr id="8" name="Group 7"/>
          <p:cNvGrpSpPr/>
          <p:nvPr/>
        </p:nvGrpSpPr>
        <p:grpSpPr>
          <a:xfrm>
            <a:off x="4275829" y="6320995"/>
            <a:ext cx="363358" cy="278977"/>
            <a:chOff x="2818947" y="6380572"/>
            <a:chExt cx="404990" cy="292996"/>
          </a:xfrm>
          <a:solidFill>
            <a:schemeClr val="tx1"/>
          </a:solidFill>
        </p:grpSpPr>
        <p:sp>
          <p:nvSpPr>
            <p:cNvPr id="23" name="Freeform 26"/>
            <p:cNvSpPr>
              <a:spLocks noChangeAspect="1" noEditPoints="1"/>
            </p:cNvSpPr>
            <p:nvPr/>
          </p:nvSpPr>
          <p:spPr bwMode="auto">
            <a:xfrm>
              <a:off x="2818947" y="6552216"/>
              <a:ext cx="150203" cy="121352"/>
            </a:xfrm>
            <a:custGeom>
              <a:avLst/>
              <a:gdLst>
                <a:gd name="T0" fmla="*/ 913 w 1219"/>
                <a:gd name="T1" fmla="*/ 603 h 985"/>
                <a:gd name="T2" fmla="*/ 1214 w 1219"/>
                <a:gd name="T3" fmla="*/ 523 h 985"/>
                <a:gd name="T4" fmla="*/ 1214 w 1219"/>
                <a:gd name="T5" fmla="*/ 660 h 985"/>
                <a:gd name="T6" fmla="*/ 1130 w 1219"/>
                <a:gd name="T7" fmla="*/ 732 h 985"/>
                <a:gd name="T8" fmla="*/ 1156 w 1219"/>
                <a:gd name="T9" fmla="*/ 814 h 985"/>
                <a:gd name="T10" fmla="*/ 1005 w 1219"/>
                <a:gd name="T11" fmla="*/ 873 h 985"/>
                <a:gd name="T12" fmla="*/ 937 w 1219"/>
                <a:gd name="T13" fmla="*/ 906 h 985"/>
                <a:gd name="T14" fmla="*/ 788 w 1219"/>
                <a:gd name="T15" fmla="*/ 985 h 985"/>
                <a:gd name="T16" fmla="*/ 749 w 1219"/>
                <a:gd name="T17" fmla="*/ 891 h 985"/>
                <a:gd name="T18" fmla="*/ 631 w 1219"/>
                <a:gd name="T19" fmla="*/ 899 h 985"/>
                <a:gd name="T20" fmla="*/ 533 w 1219"/>
                <a:gd name="T21" fmla="*/ 802 h 985"/>
                <a:gd name="T22" fmla="*/ 546 w 1219"/>
                <a:gd name="T23" fmla="*/ 689 h 985"/>
                <a:gd name="T24" fmla="*/ 463 w 1219"/>
                <a:gd name="T25" fmla="*/ 649 h 985"/>
                <a:gd name="T26" fmla="*/ 536 w 1219"/>
                <a:gd name="T27" fmla="*/ 501 h 985"/>
                <a:gd name="T28" fmla="*/ 563 w 1219"/>
                <a:gd name="T29" fmla="*/ 436 h 985"/>
                <a:gd name="T30" fmla="*/ 619 w 1219"/>
                <a:gd name="T31" fmla="*/ 279 h 985"/>
                <a:gd name="T32" fmla="*/ 706 w 1219"/>
                <a:gd name="T33" fmla="*/ 308 h 985"/>
                <a:gd name="T34" fmla="*/ 778 w 1219"/>
                <a:gd name="T35" fmla="*/ 230 h 985"/>
                <a:gd name="T36" fmla="*/ 915 w 1219"/>
                <a:gd name="T37" fmla="*/ 230 h 985"/>
                <a:gd name="T38" fmla="*/ 986 w 1219"/>
                <a:gd name="T39" fmla="*/ 307 h 985"/>
                <a:gd name="T40" fmla="*/ 1072 w 1219"/>
                <a:gd name="T41" fmla="*/ 279 h 985"/>
                <a:gd name="T42" fmla="*/ 1129 w 1219"/>
                <a:gd name="T43" fmla="*/ 434 h 985"/>
                <a:gd name="T44" fmla="*/ 1156 w 1219"/>
                <a:gd name="T45" fmla="*/ 501 h 985"/>
                <a:gd name="T46" fmla="*/ 1035 w 1219"/>
                <a:gd name="T47" fmla="*/ 603 h 985"/>
                <a:gd name="T48" fmla="*/ 846 w 1219"/>
                <a:gd name="T49" fmla="*/ 792 h 985"/>
                <a:gd name="T50" fmla="*/ 316 w 1219"/>
                <a:gd name="T51" fmla="*/ 263 h 985"/>
                <a:gd name="T52" fmla="*/ 526 w 1219"/>
                <a:gd name="T53" fmla="*/ 206 h 985"/>
                <a:gd name="T54" fmla="*/ 526 w 1219"/>
                <a:gd name="T55" fmla="*/ 302 h 985"/>
                <a:gd name="T56" fmla="*/ 468 w 1219"/>
                <a:gd name="T57" fmla="*/ 352 h 985"/>
                <a:gd name="T58" fmla="*/ 486 w 1219"/>
                <a:gd name="T59" fmla="*/ 410 h 985"/>
                <a:gd name="T60" fmla="*/ 380 w 1219"/>
                <a:gd name="T61" fmla="*/ 452 h 985"/>
                <a:gd name="T62" fmla="*/ 333 w 1219"/>
                <a:gd name="T63" fmla="*/ 475 h 985"/>
                <a:gd name="T64" fmla="*/ 229 w 1219"/>
                <a:gd name="T65" fmla="*/ 532 h 985"/>
                <a:gd name="T66" fmla="*/ 200 w 1219"/>
                <a:gd name="T67" fmla="*/ 465 h 985"/>
                <a:gd name="T68" fmla="*/ 118 w 1219"/>
                <a:gd name="T69" fmla="*/ 470 h 985"/>
                <a:gd name="T70" fmla="*/ 50 w 1219"/>
                <a:gd name="T71" fmla="*/ 402 h 985"/>
                <a:gd name="T72" fmla="*/ 59 w 1219"/>
                <a:gd name="T73" fmla="*/ 323 h 985"/>
                <a:gd name="T74" fmla="*/ 0 w 1219"/>
                <a:gd name="T75" fmla="*/ 295 h 985"/>
                <a:gd name="T76" fmla="*/ 53 w 1219"/>
                <a:gd name="T77" fmla="*/ 192 h 985"/>
                <a:gd name="T78" fmla="*/ 72 w 1219"/>
                <a:gd name="T79" fmla="*/ 146 h 985"/>
                <a:gd name="T80" fmla="*/ 109 w 1219"/>
                <a:gd name="T81" fmla="*/ 36 h 985"/>
                <a:gd name="T82" fmla="*/ 171 w 1219"/>
                <a:gd name="T83" fmla="*/ 56 h 985"/>
                <a:gd name="T84" fmla="*/ 222 w 1219"/>
                <a:gd name="T85" fmla="*/ 2 h 985"/>
                <a:gd name="T86" fmla="*/ 318 w 1219"/>
                <a:gd name="T87" fmla="*/ 2 h 985"/>
                <a:gd name="T88" fmla="*/ 368 w 1219"/>
                <a:gd name="T89" fmla="*/ 55 h 985"/>
                <a:gd name="T90" fmla="*/ 428 w 1219"/>
                <a:gd name="T91" fmla="*/ 36 h 985"/>
                <a:gd name="T92" fmla="*/ 467 w 1219"/>
                <a:gd name="T93" fmla="*/ 145 h 985"/>
                <a:gd name="T94" fmla="*/ 486 w 1219"/>
                <a:gd name="T95" fmla="*/ 192 h 985"/>
                <a:gd name="T96" fmla="*/ 401 w 1219"/>
                <a:gd name="T97" fmla="*/ 263 h 985"/>
                <a:gd name="T98" fmla="*/ 269 w 1219"/>
                <a:gd name="T99" fmla="*/ 395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9" h="985">
                  <a:moveTo>
                    <a:pt x="778" y="603"/>
                  </a:moveTo>
                  <a:cubicBezTo>
                    <a:pt x="778" y="566"/>
                    <a:pt x="808" y="536"/>
                    <a:pt x="845" y="536"/>
                  </a:cubicBezTo>
                  <a:cubicBezTo>
                    <a:pt x="882" y="536"/>
                    <a:pt x="913" y="566"/>
                    <a:pt x="913" y="603"/>
                  </a:cubicBezTo>
                  <a:cubicBezTo>
                    <a:pt x="913" y="640"/>
                    <a:pt x="882" y="670"/>
                    <a:pt x="845" y="670"/>
                  </a:cubicBezTo>
                  <a:cubicBezTo>
                    <a:pt x="808" y="670"/>
                    <a:pt x="778" y="640"/>
                    <a:pt x="778" y="603"/>
                  </a:cubicBezTo>
                  <a:close/>
                  <a:moveTo>
                    <a:pt x="1214" y="523"/>
                  </a:moveTo>
                  <a:cubicBezTo>
                    <a:pt x="1218" y="524"/>
                    <a:pt x="1219" y="529"/>
                    <a:pt x="1219" y="532"/>
                  </a:cubicBezTo>
                  <a:cubicBezTo>
                    <a:pt x="1219" y="532"/>
                    <a:pt x="1219" y="532"/>
                    <a:pt x="1219" y="649"/>
                  </a:cubicBezTo>
                  <a:cubicBezTo>
                    <a:pt x="1219" y="654"/>
                    <a:pt x="1218" y="658"/>
                    <a:pt x="1214" y="660"/>
                  </a:cubicBezTo>
                  <a:cubicBezTo>
                    <a:pt x="1214" y="660"/>
                    <a:pt x="1214" y="660"/>
                    <a:pt x="1157" y="680"/>
                  </a:cubicBezTo>
                  <a:cubicBezTo>
                    <a:pt x="1154" y="681"/>
                    <a:pt x="1149" y="686"/>
                    <a:pt x="1148" y="689"/>
                  </a:cubicBezTo>
                  <a:cubicBezTo>
                    <a:pt x="1148" y="689"/>
                    <a:pt x="1148" y="689"/>
                    <a:pt x="1130" y="732"/>
                  </a:cubicBezTo>
                  <a:cubicBezTo>
                    <a:pt x="1129" y="735"/>
                    <a:pt x="1129" y="742"/>
                    <a:pt x="1130" y="746"/>
                  </a:cubicBezTo>
                  <a:cubicBezTo>
                    <a:pt x="1130" y="746"/>
                    <a:pt x="1130" y="746"/>
                    <a:pt x="1157" y="802"/>
                  </a:cubicBezTo>
                  <a:cubicBezTo>
                    <a:pt x="1160" y="806"/>
                    <a:pt x="1159" y="812"/>
                    <a:pt x="1156" y="814"/>
                  </a:cubicBezTo>
                  <a:cubicBezTo>
                    <a:pt x="1156" y="814"/>
                    <a:pt x="1156" y="814"/>
                    <a:pt x="1072" y="897"/>
                  </a:cubicBezTo>
                  <a:cubicBezTo>
                    <a:pt x="1070" y="900"/>
                    <a:pt x="1064" y="902"/>
                    <a:pt x="1061" y="899"/>
                  </a:cubicBezTo>
                  <a:cubicBezTo>
                    <a:pt x="1061" y="899"/>
                    <a:pt x="1061" y="899"/>
                    <a:pt x="1005" y="873"/>
                  </a:cubicBezTo>
                  <a:cubicBezTo>
                    <a:pt x="1002" y="871"/>
                    <a:pt x="996" y="872"/>
                    <a:pt x="991" y="873"/>
                  </a:cubicBezTo>
                  <a:cubicBezTo>
                    <a:pt x="991" y="873"/>
                    <a:pt x="991" y="873"/>
                    <a:pt x="946" y="893"/>
                  </a:cubicBezTo>
                  <a:cubicBezTo>
                    <a:pt x="941" y="896"/>
                    <a:pt x="938" y="902"/>
                    <a:pt x="937" y="906"/>
                  </a:cubicBezTo>
                  <a:cubicBezTo>
                    <a:pt x="937" y="906"/>
                    <a:pt x="937" y="906"/>
                    <a:pt x="915" y="969"/>
                  </a:cubicBezTo>
                  <a:cubicBezTo>
                    <a:pt x="914" y="972"/>
                    <a:pt x="909" y="985"/>
                    <a:pt x="906" y="985"/>
                  </a:cubicBezTo>
                  <a:cubicBezTo>
                    <a:pt x="906" y="985"/>
                    <a:pt x="906" y="985"/>
                    <a:pt x="788" y="985"/>
                  </a:cubicBezTo>
                  <a:cubicBezTo>
                    <a:pt x="784" y="985"/>
                    <a:pt x="779" y="972"/>
                    <a:pt x="778" y="969"/>
                  </a:cubicBezTo>
                  <a:cubicBezTo>
                    <a:pt x="778" y="969"/>
                    <a:pt x="778" y="969"/>
                    <a:pt x="758" y="902"/>
                  </a:cubicBezTo>
                  <a:cubicBezTo>
                    <a:pt x="757" y="897"/>
                    <a:pt x="752" y="893"/>
                    <a:pt x="749" y="891"/>
                  </a:cubicBezTo>
                  <a:cubicBezTo>
                    <a:pt x="749" y="891"/>
                    <a:pt x="749" y="891"/>
                    <a:pt x="701" y="872"/>
                  </a:cubicBezTo>
                  <a:cubicBezTo>
                    <a:pt x="698" y="870"/>
                    <a:pt x="691" y="870"/>
                    <a:pt x="687" y="872"/>
                  </a:cubicBezTo>
                  <a:cubicBezTo>
                    <a:pt x="687" y="872"/>
                    <a:pt x="687" y="872"/>
                    <a:pt x="631" y="899"/>
                  </a:cubicBezTo>
                  <a:cubicBezTo>
                    <a:pt x="627" y="902"/>
                    <a:pt x="621" y="900"/>
                    <a:pt x="619" y="897"/>
                  </a:cubicBezTo>
                  <a:cubicBezTo>
                    <a:pt x="619" y="897"/>
                    <a:pt x="619" y="897"/>
                    <a:pt x="535" y="814"/>
                  </a:cubicBezTo>
                  <a:cubicBezTo>
                    <a:pt x="533" y="812"/>
                    <a:pt x="531" y="806"/>
                    <a:pt x="533" y="802"/>
                  </a:cubicBezTo>
                  <a:cubicBezTo>
                    <a:pt x="533" y="802"/>
                    <a:pt x="533" y="802"/>
                    <a:pt x="562" y="742"/>
                  </a:cubicBezTo>
                  <a:cubicBezTo>
                    <a:pt x="563" y="739"/>
                    <a:pt x="563" y="733"/>
                    <a:pt x="562" y="729"/>
                  </a:cubicBezTo>
                  <a:cubicBezTo>
                    <a:pt x="562" y="729"/>
                    <a:pt x="562" y="729"/>
                    <a:pt x="546" y="689"/>
                  </a:cubicBezTo>
                  <a:cubicBezTo>
                    <a:pt x="543" y="686"/>
                    <a:pt x="538" y="681"/>
                    <a:pt x="535" y="680"/>
                  </a:cubicBezTo>
                  <a:cubicBezTo>
                    <a:pt x="535" y="680"/>
                    <a:pt x="535" y="680"/>
                    <a:pt x="473" y="660"/>
                  </a:cubicBezTo>
                  <a:cubicBezTo>
                    <a:pt x="470" y="658"/>
                    <a:pt x="463" y="654"/>
                    <a:pt x="463" y="649"/>
                  </a:cubicBezTo>
                  <a:cubicBezTo>
                    <a:pt x="463" y="649"/>
                    <a:pt x="463" y="649"/>
                    <a:pt x="463" y="532"/>
                  </a:cubicBezTo>
                  <a:cubicBezTo>
                    <a:pt x="463" y="529"/>
                    <a:pt x="470" y="524"/>
                    <a:pt x="473" y="523"/>
                  </a:cubicBezTo>
                  <a:cubicBezTo>
                    <a:pt x="473" y="523"/>
                    <a:pt x="473" y="523"/>
                    <a:pt x="536" y="501"/>
                  </a:cubicBezTo>
                  <a:cubicBezTo>
                    <a:pt x="541" y="500"/>
                    <a:pt x="544" y="496"/>
                    <a:pt x="546" y="492"/>
                  </a:cubicBezTo>
                  <a:cubicBezTo>
                    <a:pt x="546" y="492"/>
                    <a:pt x="546" y="492"/>
                    <a:pt x="563" y="449"/>
                  </a:cubicBezTo>
                  <a:cubicBezTo>
                    <a:pt x="566" y="446"/>
                    <a:pt x="564" y="440"/>
                    <a:pt x="563" y="436"/>
                  </a:cubicBezTo>
                  <a:cubicBezTo>
                    <a:pt x="563" y="436"/>
                    <a:pt x="563" y="436"/>
                    <a:pt x="534" y="374"/>
                  </a:cubicBezTo>
                  <a:cubicBezTo>
                    <a:pt x="531" y="370"/>
                    <a:pt x="533" y="366"/>
                    <a:pt x="535" y="362"/>
                  </a:cubicBezTo>
                  <a:cubicBezTo>
                    <a:pt x="535" y="362"/>
                    <a:pt x="535" y="362"/>
                    <a:pt x="619" y="279"/>
                  </a:cubicBezTo>
                  <a:cubicBezTo>
                    <a:pt x="621" y="277"/>
                    <a:pt x="627" y="276"/>
                    <a:pt x="631" y="277"/>
                  </a:cubicBezTo>
                  <a:cubicBezTo>
                    <a:pt x="631" y="277"/>
                    <a:pt x="631" y="277"/>
                    <a:pt x="692" y="308"/>
                  </a:cubicBezTo>
                  <a:cubicBezTo>
                    <a:pt x="696" y="309"/>
                    <a:pt x="703" y="310"/>
                    <a:pt x="706" y="308"/>
                  </a:cubicBezTo>
                  <a:cubicBezTo>
                    <a:pt x="706" y="308"/>
                    <a:pt x="706" y="308"/>
                    <a:pt x="749" y="292"/>
                  </a:cubicBezTo>
                  <a:cubicBezTo>
                    <a:pt x="752" y="290"/>
                    <a:pt x="757" y="288"/>
                    <a:pt x="758" y="284"/>
                  </a:cubicBezTo>
                  <a:cubicBezTo>
                    <a:pt x="758" y="284"/>
                    <a:pt x="758" y="284"/>
                    <a:pt x="778" y="230"/>
                  </a:cubicBezTo>
                  <a:cubicBezTo>
                    <a:pt x="779" y="225"/>
                    <a:pt x="784" y="230"/>
                    <a:pt x="788" y="230"/>
                  </a:cubicBezTo>
                  <a:cubicBezTo>
                    <a:pt x="788" y="230"/>
                    <a:pt x="788" y="230"/>
                    <a:pt x="906" y="230"/>
                  </a:cubicBezTo>
                  <a:cubicBezTo>
                    <a:pt x="909" y="230"/>
                    <a:pt x="914" y="225"/>
                    <a:pt x="915" y="230"/>
                  </a:cubicBezTo>
                  <a:cubicBezTo>
                    <a:pt x="915" y="230"/>
                    <a:pt x="915" y="230"/>
                    <a:pt x="937" y="281"/>
                  </a:cubicBezTo>
                  <a:cubicBezTo>
                    <a:pt x="938" y="284"/>
                    <a:pt x="941" y="289"/>
                    <a:pt x="946" y="290"/>
                  </a:cubicBezTo>
                  <a:cubicBezTo>
                    <a:pt x="946" y="290"/>
                    <a:pt x="946" y="290"/>
                    <a:pt x="986" y="307"/>
                  </a:cubicBezTo>
                  <a:cubicBezTo>
                    <a:pt x="990" y="309"/>
                    <a:pt x="997" y="308"/>
                    <a:pt x="1000" y="307"/>
                  </a:cubicBezTo>
                  <a:cubicBezTo>
                    <a:pt x="1000" y="307"/>
                    <a:pt x="1000" y="307"/>
                    <a:pt x="1061" y="277"/>
                  </a:cubicBezTo>
                  <a:cubicBezTo>
                    <a:pt x="1064" y="276"/>
                    <a:pt x="1070" y="276"/>
                    <a:pt x="1072" y="279"/>
                  </a:cubicBezTo>
                  <a:cubicBezTo>
                    <a:pt x="1072" y="279"/>
                    <a:pt x="1072" y="279"/>
                    <a:pt x="1156" y="362"/>
                  </a:cubicBezTo>
                  <a:cubicBezTo>
                    <a:pt x="1159" y="366"/>
                    <a:pt x="1160" y="370"/>
                    <a:pt x="1157" y="374"/>
                  </a:cubicBezTo>
                  <a:cubicBezTo>
                    <a:pt x="1157" y="374"/>
                    <a:pt x="1157" y="374"/>
                    <a:pt x="1129" y="434"/>
                  </a:cubicBezTo>
                  <a:cubicBezTo>
                    <a:pt x="1127" y="438"/>
                    <a:pt x="1127" y="444"/>
                    <a:pt x="1129" y="447"/>
                  </a:cubicBezTo>
                  <a:cubicBezTo>
                    <a:pt x="1129" y="447"/>
                    <a:pt x="1129" y="447"/>
                    <a:pt x="1147" y="492"/>
                  </a:cubicBezTo>
                  <a:cubicBezTo>
                    <a:pt x="1149" y="496"/>
                    <a:pt x="1153" y="500"/>
                    <a:pt x="1156" y="501"/>
                  </a:cubicBezTo>
                  <a:cubicBezTo>
                    <a:pt x="1156" y="501"/>
                    <a:pt x="1156" y="501"/>
                    <a:pt x="1214" y="523"/>
                  </a:cubicBezTo>
                  <a:close/>
                  <a:moveTo>
                    <a:pt x="846" y="792"/>
                  </a:moveTo>
                  <a:cubicBezTo>
                    <a:pt x="950" y="792"/>
                    <a:pt x="1035" y="707"/>
                    <a:pt x="1035" y="603"/>
                  </a:cubicBezTo>
                  <a:cubicBezTo>
                    <a:pt x="1035" y="499"/>
                    <a:pt x="950" y="414"/>
                    <a:pt x="846" y="414"/>
                  </a:cubicBezTo>
                  <a:cubicBezTo>
                    <a:pt x="742" y="414"/>
                    <a:pt x="657" y="499"/>
                    <a:pt x="657" y="603"/>
                  </a:cubicBezTo>
                  <a:cubicBezTo>
                    <a:pt x="657" y="707"/>
                    <a:pt x="742" y="792"/>
                    <a:pt x="846" y="792"/>
                  </a:cubicBezTo>
                  <a:close/>
                  <a:moveTo>
                    <a:pt x="222" y="263"/>
                  </a:moveTo>
                  <a:cubicBezTo>
                    <a:pt x="222" y="289"/>
                    <a:pt x="243" y="310"/>
                    <a:pt x="269" y="310"/>
                  </a:cubicBezTo>
                  <a:cubicBezTo>
                    <a:pt x="295" y="310"/>
                    <a:pt x="316" y="289"/>
                    <a:pt x="316" y="263"/>
                  </a:cubicBezTo>
                  <a:cubicBezTo>
                    <a:pt x="316" y="237"/>
                    <a:pt x="295" y="216"/>
                    <a:pt x="269" y="216"/>
                  </a:cubicBezTo>
                  <a:cubicBezTo>
                    <a:pt x="243" y="216"/>
                    <a:pt x="222" y="237"/>
                    <a:pt x="222" y="263"/>
                  </a:cubicBezTo>
                  <a:close/>
                  <a:moveTo>
                    <a:pt x="526" y="206"/>
                  </a:moveTo>
                  <a:cubicBezTo>
                    <a:pt x="529" y="207"/>
                    <a:pt x="529" y="211"/>
                    <a:pt x="529" y="213"/>
                  </a:cubicBezTo>
                  <a:cubicBezTo>
                    <a:pt x="529" y="213"/>
                    <a:pt x="529" y="213"/>
                    <a:pt x="529" y="295"/>
                  </a:cubicBezTo>
                  <a:cubicBezTo>
                    <a:pt x="529" y="298"/>
                    <a:pt x="529" y="302"/>
                    <a:pt x="526" y="302"/>
                  </a:cubicBezTo>
                  <a:cubicBezTo>
                    <a:pt x="526" y="302"/>
                    <a:pt x="526" y="302"/>
                    <a:pt x="487" y="317"/>
                  </a:cubicBezTo>
                  <a:cubicBezTo>
                    <a:pt x="485" y="317"/>
                    <a:pt x="481" y="321"/>
                    <a:pt x="480" y="323"/>
                  </a:cubicBezTo>
                  <a:cubicBezTo>
                    <a:pt x="480" y="323"/>
                    <a:pt x="480" y="323"/>
                    <a:pt x="468" y="352"/>
                  </a:cubicBezTo>
                  <a:cubicBezTo>
                    <a:pt x="467" y="356"/>
                    <a:pt x="467" y="360"/>
                    <a:pt x="468" y="363"/>
                  </a:cubicBezTo>
                  <a:cubicBezTo>
                    <a:pt x="468" y="363"/>
                    <a:pt x="468" y="363"/>
                    <a:pt x="487" y="402"/>
                  </a:cubicBezTo>
                  <a:cubicBezTo>
                    <a:pt x="488" y="404"/>
                    <a:pt x="488" y="409"/>
                    <a:pt x="486" y="410"/>
                  </a:cubicBezTo>
                  <a:cubicBezTo>
                    <a:pt x="486" y="410"/>
                    <a:pt x="486" y="410"/>
                    <a:pt x="428" y="469"/>
                  </a:cubicBezTo>
                  <a:cubicBezTo>
                    <a:pt x="426" y="470"/>
                    <a:pt x="422" y="472"/>
                    <a:pt x="420" y="470"/>
                  </a:cubicBezTo>
                  <a:cubicBezTo>
                    <a:pt x="420" y="470"/>
                    <a:pt x="420" y="470"/>
                    <a:pt x="380" y="452"/>
                  </a:cubicBezTo>
                  <a:cubicBezTo>
                    <a:pt x="377" y="450"/>
                    <a:pt x="374" y="450"/>
                    <a:pt x="370" y="453"/>
                  </a:cubicBezTo>
                  <a:cubicBezTo>
                    <a:pt x="370" y="453"/>
                    <a:pt x="370" y="453"/>
                    <a:pt x="339" y="467"/>
                  </a:cubicBezTo>
                  <a:cubicBezTo>
                    <a:pt x="336" y="467"/>
                    <a:pt x="333" y="473"/>
                    <a:pt x="333" y="475"/>
                  </a:cubicBezTo>
                  <a:cubicBezTo>
                    <a:pt x="333" y="475"/>
                    <a:pt x="333" y="475"/>
                    <a:pt x="318" y="520"/>
                  </a:cubicBezTo>
                  <a:cubicBezTo>
                    <a:pt x="317" y="522"/>
                    <a:pt x="314" y="532"/>
                    <a:pt x="311" y="532"/>
                  </a:cubicBezTo>
                  <a:cubicBezTo>
                    <a:pt x="311" y="532"/>
                    <a:pt x="311" y="532"/>
                    <a:pt x="229" y="532"/>
                  </a:cubicBezTo>
                  <a:cubicBezTo>
                    <a:pt x="226" y="532"/>
                    <a:pt x="223" y="522"/>
                    <a:pt x="222" y="520"/>
                  </a:cubicBezTo>
                  <a:cubicBezTo>
                    <a:pt x="222" y="520"/>
                    <a:pt x="222" y="520"/>
                    <a:pt x="207" y="472"/>
                  </a:cubicBezTo>
                  <a:cubicBezTo>
                    <a:pt x="206" y="468"/>
                    <a:pt x="204" y="466"/>
                    <a:pt x="200" y="465"/>
                  </a:cubicBezTo>
                  <a:cubicBezTo>
                    <a:pt x="200" y="465"/>
                    <a:pt x="200" y="465"/>
                    <a:pt x="167" y="450"/>
                  </a:cubicBezTo>
                  <a:cubicBezTo>
                    <a:pt x="165" y="449"/>
                    <a:pt x="161" y="449"/>
                    <a:pt x="158" y="450"/>
                  </a:cubicBezTo>
                  <a:cubicBezTo>
                    <a:pt x="158" y="450"/>
                    <a:pt x="158" y="450"/>
                    <a:pt x="118" y="470"/>
                  </a:cubicBezTo>
                  <a:cubicBezTo>
                    <a:pt x="115" y="472"/>
                    <a:pt x="112" y="470"/>
                    <a:pt x="109" y="469"/>
                  </a:cubicBezTo>
                  <a:cubicBezTo>
                    <a:pt x="109" y="469"/>
                    <a:pt x="109" y="469"/>
                    <a:pt x="52" y="410"/>
                  </a:cubicBezTo>
                  <a:cubicBezTo>
                    <a:pt x="49" y="409"/>
                    <a:pt x="49" y="404"/>
                    <a:pt x="50" y="402"/>
                  </a:cubicBezTo>
                  <a:cubicBezTo>
                    <a:pt x="50" y="402"/>
                    <a:pt x="50" y="402"/>
                    <a:pt x="71" y="361"/>
                  </a:cubicBezTo>
                  <a:cubicBezTo>
                    <a:pt x="72" y="358"/>
                    <a:pt x="72" y="354"/>
                    <a:pt x="71" y="351"/>
                  </a:cubicBezTo>
                  <a:cubicBezTo>
                    <a:pt x="71" y="351"/>
                    <a:pt x="71" y="351"/>
                    <a:pt x="59" y="323"/>
                  </a:cubicBezTo>
                  <a:cubicBezTo>
                    <a:pt x="58" y="321"/>
                    <a:pt x="54" y="317"/>
                    <a:pt x="50" y="317"/>
                  </a:cubicBezTo>
                  <a:cubicBezTo>
                    <a:pt x="50" y="317"/>
                    <a:pt x="50" y="317"/>
                    <a:pt x="8" y="302"/>
                  </a:cubicBezTo>
                  <a:cubicBezTo>
                    <a:pt x="6" y="302"/>
                    <a:pt x="0" y="298"/>
                    <a:pt x="0" y="295"/>
                  </a:cubicBezTo>
                  <a:cubicBezTo>
                    <a:pt x="0" y="295"/>
                    <a:pt x="0" y="295"/>
                    <a:pt x="0" y="213"/>
                  </a:cubicBezTo>
                  <a:cubicBezTo>
                    <a:pt x="0" y="211"/>
                    <a:pt x="6" y="207"/>
                    <a:pt x="8" y="206"/>
                  </a:cubicBezTo>
                  <a:cubicBezTo>
                    <a:pt x="8" y="206"/>
                    <a:pt x="8" y="206"/>
                    <a:pt x="53" y="192"/>
                  </a:cubicBezTo>
                  <a:cubicBezTo>
                    <a:pt x="55" y="191"/>
                    <a:pt x="59" y="188"/>
                    <a:pt x="59" y="185"/>
                  </a:cubicBezTo>
                  <a:cubicBezTo>
                    <a:pt x="59" y="185"/>
                    <a:pt x="59" y="185"/>
                    <a:pt x="72" y="155"/>
                  </a:cubicBezTo>
                  <a:cubicBezTo>
                    <a:pt x="73" y="153"/>
                    <a:pt x="73" y="148"/>
                    <a:pt x="72" y="146"/>
                  </a:cubicBezTo>
                  <a:cubicBezTo>
                    <a:pt x="72" y="146"/>
                    <a:pt x="72" y="146"/>
                    <a:pt x="50" y="102"/>
                  </a:cubicBezTo>
                  <a:cubicBezTo>
                    <a:pt x="49" y="100"/>
                    <a:pt x="49" y="96"/>
                    <a:pt x="52" y="94"/>
                  </a:cubicBezTo>
                  <a:cubicBezTo>
                    <a:pt x="52" y="94"/>
                    <a:pt x="52" y="94"/>
                    <a:pt x="109" y="36"/>
                  </a:cubicBezTo>
                  <a:cubicBezTo>
                    <a:pt x="112" y="34"/>
                    <a:pt x="115" y="34"/>
                    <a:pt x="118" y="35"/>
                  </a:cubicBezTo>
                  <a:cubicBezTo>
                    <a:pt x="118" y="35"/>
                    <a:pt x="118" y="35"/>
                    <a:pt x="161" y="56"/>
                  </a:cubicBezTo>
                  <a:cubicBezTo>
                    <a:pt x="164" y="57"/>
                    <a:pt x="169" y="57"/>
                    <a:pt x="171" y="56"/>
                  </a:cubicBezTo>
                  <a:cubicBezTo>
                    <a:pt x="171" y="56"/>
                    <a:pt x="171" y="56"/>
                    <a:pt x="200" y="46"/>
                  </a:cubicBezTo>
                  <a:cubicBezTo>
                    <a:pt x="204" y="44"/>
                    <a:pt x="206" y="43"/>
                    <a:pt x="207" y="40"/>
                  </a:cubicBezTo>
                  <a:cubicBezTo>
                    <a:pt x="207" y="40"/>
                    <a:pt x="207" y="40"/>
                    <a:pt x="222" y="2"/>
                  </a:cubicBezTo>
                  <a:cubicBezTo>
                    <a:pt x="223" y="0"/>
                    <a:pt x="226" y="3"/>
                    <a:pt x="229" y="3"/>
                  </a:cubicBezTo>
                  <a:cubicBezTo>
                    <a:pt x="229" y="3"/>
                    <a:pt x="229" y="3"/>
                    <a:pt x="311" y="3"/>
                  </a:cubicBezTo>
                  <a:cubicBezTo>
                    <a:pt x="314" y="3"/>
                    <a:pt x="317" y="0"/>
                    <a:pt x="318" y="2"/>
                  </a:cubicBezTo>
                  <a:cubicBezTo>
                    <a:pt x="318" y="2"/>
                    <a:pt x="318" y="2"/>
                    <a:pt x="333" y="37"/>
                  </a:cubicBezTo>
                  <a:cubicBezTo>
                    <a:pt x="333" y="40"/>
                    <a:pt x="336" y="43"/>
                    <a:pt x="339" y="43"/>
                  </a:cubicBezTo>
                  <a:cubicBezTo>
                    <a:pt x="339" y="43"/>
                    <a:pt x="339" y="43"/>
                    <a:pt x="368" y="55"/>
                  </a:cubicBezTo>
                  <a:cubicBezTo>
                    <a:pt x="370" y="56"/>
                    <a:pt x="374" y="56"/>
                    <a:pt x="377" y="55"/>
                  </a:cubicBezTo>
                  <a:cubicBezTo>
                    <a:pt x="377" y="55"/>
                    <a:pt x="377" y="55"/>
                    <a:pt x="420" y="35"/>
                  </a:cubicBezTo>
                  <a:cubicBezTo>
                    <a:pt x="422" y="34"/>
                    <a:pt x="426" y="34"/>
                    <a:pt x="428" y="36"/>
                  </a:cubicBezTo>
                  <a:cubicBezTo>
                    <a:pt x="428" y="36"/>
                    <a:pt x="428" y="36"/>
                    <a:pt x="486" y="94"/>
                  </a:cubicBezTo>
                  <a:cubicBezTo>
                    <a:pt x="488" y="96"/>
                    <a:pt x="488" y="100"/>
                    <a:pt x="487" y="102"/>
                  </a:cubicBezTo>
                  <a:cubicBezTo>
                    <a:pt x="487" y="102"/>
                    <a:pt x="487" y="102"/>
                    <a:pt x="467" y="145"/>
                  </a:cubicBezTo>
                  <a:cubicBezTo>
                    <a:pt x="466" y="147"/>
                    <a:pt x="466" y="151"/>
                    <a:pt x="467" y="154"/>
                  </a:cubicBezTo>
                  <a:cubicBezTo>
                    <a:pt x="467" y="154"/>
                    <a:pt x="467" y="154"/>
                    <a:pt x="480" y="185"/>
                  </a:cubicBezTo>
                  <a:cubicBezTo>
                    <a:pt x="481" y="188"/>
                    <a:pt x="484" y="191"/>
                    <a:pt x="486" y="192"/>
                  </a:cubicBezTo>
                  <a:cubicBezTo>
                    <a:pt x="486" y="192"/>
                    <a:pt x="486" y="192"/>
                    <a:pt x="526" y="206"/>
                  </a:cubicBezTo>
                  <a:close/>
                  <a:moveTo>
                    <a:pt x="269" y="395"/>
                  </a:moveTo>
                  <a:cubicBezTo>
                    <a:pt x="342" y="395"/>
                    <a:pt x="401" y="336"/>
                    <a:pt x="401" y="263"/>
                  </a:cubicBezTo>
                  <a:cubicBezTo>
                    <a:pt x="401" y="190"/>
                    <a:pt x="342" y="131"/>
                    <a:pt x="269" y="131"/>
                  </a:cubicBezTo>
                  <a:cubicBezTo>
                    <a:pt x="196" y="131"/>
                    <a:pt x="137" y="190"/>
                    <a:pt x="137" y="263"/>
                  </a:cubicBezTo>
                  <a:cubicBezTo>
                    <a:pt x="137" y="336"/>
                    <a:pt x="196" y="395"/>
                    <a:pt x="269" y="395"/>
                  </a:cubicBezTo>
                  <a:close/>
                </a:path>
              </a:pathLst>
            </a:custGeom>
            <a:solidFill>
              <a:srgbClr val="FFFFFF"/>
            </a:solidFill>
            <a:ln>
              <a:solidFill>
                <a:schemeClr val="bg1">
                  <a:lumMod val="75000"/>
                  <a:lumOff val="25000"/>
                </a:schemeClr>
              </a:solidFill>
            </a:ln>
          </p:spPr>
          <p:txBody>
            <a:bodyPr vert="horz" wrap="square" lIns="121885" tIns="60943" rIns="121885" bIns="6094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5" name="Freeform 143"/>
            <p:cNvSpPr>
              <a:spLocks noChangeAspect="1" noEditPoints="1"/>
            </p:cNvSpPr>
            <p:nvPr/>
          </p:nvSpPr>
          <p:spPr bwMode="auto">
            <a:xfrm>
              <a:off x="2953754" y="6380572"/>
              <a:ext cx="114157" cy="149097"/>
            </a:xfrm>
            <a:custGeom>
              <a:avLst/>
              <a:gdLst>
                <a:gd name="T0" fmla="*/ 702 w 709"/>
                <a:gd name="T1" fmla="*/ 208 h 926"/>
                <a:gd name="T2" fmla="*/ 702 w 709"/>
                <a:gd name="T3" fmla="*/ 158 h 926"/>
                <a:gd name="T4" fmla="*/ 428 w 709"/>
                <a:gd name="T5" fmla="*/ 0 h 926"/>
                <a:gd name="T6" fmla="*/ 19 w 709"/>
                <a:gd name="T7" fmla="*/ 130 h 926"/>
                <a:gd name="T8" fmla="*/ 19 w 709"/>
                <a:gd name="T9" fmla="*/ 175 h 926"/>
                <a:gd name="T10" fmla="*/ 0 w 709"/>
                <a:gd name="T11" fmla="*/ 180 h 926"/>
                <a:gd name="T12" fmla="*/ 0 w 709"/>
                <a:gd name="T13" fmla="*/ 789 h 926"/>
                <a:gd name="T14" fmla="*/ 412 w 709"/>
                <a:gd name="T15" fmla="*/ 926 h 926"/>
                <a:gd name="T16" fmla="*/ 709 w 709"/>
                <a:gd name="T17" fmla="*/ 754 h 926"/>
                <a:gd name="T18" fmla="*/ 709 w 709"/>
                <a:gd name="T19" fmla="*/ 210 h 926"/>
                <a:gd name="T20" fmla="*/ 702 w 709"/>
                <a:gd name="T21" fmla="*/ 208 h 926"/>
                <a:gd name="T22" fmla="*/ 442 w 709"/>
                <a:gd name="T23" fmla="*/ 31 h 926"/>
                <a:gd name="T24" fmla="*/ 695 w 709"/>
                <a:gd name="T25" fmla="*/ 170 h 926"/>
                <a:gd name="T26" fmla="*/ 695 w 709"/>
                <a:gd name="T27" fmla="*/ 189 h 926"/>
                <a:gd name="T28" fmla="*/ 442 w 709"/>
                <a:gd name="T29" fmla="*/ 59 h 926"/>
                <a:gd name="T30" fmla="*/ 442 w 709"/>
                <a:gd name="T31" fmla="*/ 31 h 926"/>
                <a:gd name="T32" fmla="*/ 702 w 709"/>
                <a:gd name="T33" fmla="*/ 730 h 926"/>
                <a:gd name="T34" fmla="*/ 430 w 709"/>
                <a:gd name="T35" fmla="*/ 872 h 926"/>
                <a:gd name="T36" fmla="*/ 430 w 709"/>
                <a:gd name="T37" fmla="*/ 817 h 926"/>
                <a:gd name="T38" fmla="*/ 702 w 709"/>
                <a:gd name="T39" fmla="*/ 692 h 926"/>
                <a:gd name="T40" fmla="*/ 702 w 709"/>
                <a:gd name="T41" fmla="*/ 730 h 926"/>
                <a:gd name="T42" fmla="*/ 702 w 709"/>
                <a:gd name="T43" fmla="*/ 652 h 926"/>
                <a:gd name="T44" fmla="*/ 430 w 709"/>
                <a:gd name="T45" fmla="*/ 756 h 926"/>
                <a:gd name="T46" fmla="*/ 430 w 709"/>
                <a:gd name="T47" fmla="*/ 699 h 926"/>
                <a:gd name="T48" fmla="*/ 702 w 709"/>
                <a:gd name="T49" fmla="*/ 617 h 926"/>
                <a:gd name="T50" fmla="*/ 702 w 709"/>
                <a:gd name="T51" fmla="*/ 652 h 926"/>
                <a:gd name="T52" fmla="*/ 702 w 709"/>
                <a:gd name="T53" fmla="*/ 576 h 926"/>
                <a:gd name="T54" fmla="*/ 430 w 709"/>
                <a:gd name="T55" fmla="*/ 638 h 926"/>
                <a:gd name="T56" fmla="*/ 430 w 709"/>
                <a:gd name="T57" fmla="*/ 584 h 926"/>
                <a:gd name="T58" fmla="*/ 702 w 709"/>
                <a:gd name="T59" fmla="*/ 541 h 926"/>
                <a:gd name="T60" fmla="*/ 702 w 709"/>
                <a:gd name="T61" fmla="*/ 576 h 926"/>
                <a:gd name="T62" fmla="*/ 702 w 709"/>
                <a:gd name="T63" fmla="*/ 501 h 926"/>
                <a:gd name="T64" fmla="*/ 430 w 709"/>
                <a:gd name="T65" fmla="*/ 522 h 926"/>
                <a:gd name="T66" fmla="*/ 430 w 709"/>
                <a:gd name="T67" fmla="*/ 468 h 926"/>
                <a:gd name="T68" fmla="*/ 702 w 709"/>
                <a:gd name="T69" fmla="*/ 463 h 926"/>
                <a:gd name="T70" fmla="*/ 702 w 709"/>
                <a:gd name="T71" fmla="*/ 501 h 926"/>
                <a:gd name="T72" fmla="*/ 702 w 709"/>
                <a:gd name="T73" fmla="*/ 423 h 926"/>
                <a:gd name="T74" fmla="*/ 430 w 709"/>
                <a:gd name="T75" fmla="*/ 406 h 926"/>
                <a:gd name="T76" fmla="*/ 430 w 709"/>
                <a:gd name="T77" fmla="*/ 350 h 926"/>
                <a:gd name="T78" fmla="*/ 702 w 709"/>
                <a:gd name="T79" fmla="*/ 388 h 926"/>
                <a:gd name="T80" fmla="*/ 702 w 709"/>
                <a:gd name="T81" fmla="*/ 423 h 926"/>
                <a:gd name="T82" fmla="*/ 702 w 709"/>
                <a:gd name="T83" fmla="*/ 347 h 926"/>
                <a:gd name="T84" fmla="*/ 430 w 709"/>
                <a:gd name="T85" fmla="*/ 291 h 926"/>
                <a:gd name="T86" fmla="*/ 430 w 709"/>
                <a:gd name="T87" fmla="*/ 234 h 926"/>
                <a:gd name="T88" fmla="*/ 702 w 709"/>
                <a:gd name="T89" fmla="*/ 312 h 926"/>
                <a:gd name="T90" fmla="*/ 702 w 709"/>
                <a:gd name="T91" fmla="*/ 347 h 926"/>
                <a:gd name="T92" fmla="*/ 702 w 709"/>
                <a:gd name="T93" fmla="*/ 272 h 926"/>
                <a:gd name="T94" fmla="*/ 430 w 709"/>
                <a:gd name="T95" fmla="*/ 173 h 926"/>
                <a:gd name="T96" fmla="*/ 430 w 709"/>
                <a:gd name="T97" fmla="*/ 118 h 926"/>
                <a:gd name="T98" fmla="*/ 702 w 709"/>
                <a:gd name="T99" fmla="*/ 234 h 926"/>
                <a:gd name="T100" fmla="*/ 702 w 709"/>
                <a:gd name="T101" fmla="*/ 272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9" h="926">
                  <a:moveTo>
                    <a:pt x="702" y="208"/>
                  </a:moveTo>
                  <a:lnTo>
                    <a:pt x="702" y="158"/>
                  </a:lnTo>
                  <a:lnTo>
                    <a:pt x="428" y="0"/>
                  </a:lnTo>
                  <a:lnTo>
                    <a:pt x="19" y="130"/>
                  </a:lnTo>
                  <a:lnTo>
                    <a:pt x="19" y="175"/>
                  </a:lnTo>
                  <a:lnTo>
                    <a:pt x="0" y="180"/>
                  </a:lnTo>
                  <a:lnTo>
                    <a:pt x="0" y="789"/>
                  </a:lnTo>
                  <a:lnTo>
                    <a:pt x="412" y="926"/>
                  </a:lnTo>
                  <a:lnTo>
                    <a:pt x="709" y="754"/>
                  </a:lnTo>
                  <a:lnTo>
                    <a:pt x="709" y="210"/>
                  </a:lnTo>
                  <a:lnTo>
                    <a:pt x="702" y="208"/>
                  </a:lnTo>
                  <a:close/>
                  <a:moveTo>
                    <a:pt x="442" y="31"/>
                  </a:moveTo>
                  <a:lnTo>
                    <a:pt x="695" y="170"/>
                  </a:lnTo>
                  <a:lnTo>
                    <a:pt x="695" y="189"/>
                  </a:lnTo>
                  <a:lnTo>
                    <a:pt x="442" y="59"/>
                  </a:lnTo>
                  <a:lnTo>
                    <a:pt x="442" y="31"/>
                  </a:lnTo>
                  <a:close/>
                  <a:moveTo>
                    <a:pt x="702" y="730"/>
                  </a:moveTo>
                  <a:lnTo>
                    <a:pt x="430" y="872"/>
                  </a:lnTo>
                  <a:lnTo>
                    <a:pt x="430" y="817"/>
                  </a:lnTo>
                  <a:lnTo>
                    <a:pt x="702" y="692"/>
                  </a:lnTo>
                  <a:lnTo>
                    <a:pt x="702" y="730"/>
                  </a:lnTo>
                  <a:close/>
                  <a:moveTo>
                    <a:pt x="702" y="652"/>
                  </a:moveTo>
                  <a:lnTo>
                    <a:pt x="430" y="756"/>
                  </a:lnTo>
                  <a:lnTo>
                    <a:pt x="430" y="699"/>
                  </a:lnTo>
                  <a:lnTo>
                    <a:pt x="702" y="617"/>
                  </a:lnTo>
                  <a:lnTo>
                    <a:pt x="702" y="652"/>
                  </a:lnTo>
                  <a:close/>
                  <a:moveTo>
                    <a:pt x="702" y="576"/>
                  </a:moveTo>
                  <a:lnTo>
                    <a:pt x="430" y="638"/>
                  </a:lnTo>
                  <a:lnTo>
                    <a:pt x="430" y="584"/>
                  </a:lnTo>
                  <a:lnTo>
                    <a:pt x="702" y="541"/>
                  </a:lnTo>
                  <a:lnTo>
                    <a:pt x="702" y="576"/>
                  </a:lnTo>
                  <a:close/>
                  <a:moveTo>
                    <a:pt x="702" y="501"/>
                  </a:moveTo>
                  <a:lnTo>
                    <a:pt x="430" y="522"/>
                  </a:lnTo>
                  <a:lnTo>
                    <a:pt x="430" y="468"/>
                  </a:lnTo>
                  <a:lnTo>
                    <a:pt x="702" y="463"/>
                  </a:lnTo>
                  <a:lnTo>
                    <a:pt x="702" y="501"/>
                  </a:lnTo>
                  <a:close/>
                  <a:moveTo>
                    <a:pt x="702" y="423"/>
                  </a:moveTo>
                  <a:lnTo>
                    <a:pt x="430" y="406"/>
                  </a:lnTo>
                  <a:lnTo>
                    <a:pt x="430" y="350"/>
                  </a:lnTo>
                  <a:lnTo>
                    <a:pt x="702" y="388"/>
                  </a:lnTo>
                  <a:lnTo>
                    <a:pt x="702" y="423"/>
                  </a:lnTo>
                  <a:close/>
                  <a:moveTo>
                    <a:pt x="702" y="347"/>
                  </a:moveTo>
                  <a:lnTo>
                    <a:pt x="430" y="291"/>
                  </a:lnTo>
                  <a:lnTo>
                    <a:pt x="430" y="234"/>
                  </a:lnTo>
                  <a:lnTo>
                    <a:pt x="702" y="312"/>
                  </a:lnTo>
                  <a:lnTo>
                    <a:pt x="702" y="347"/>
                  </a:lnTo>
                  <a:close/>
                  <a:moveTo>
                    <a:pt x="702" y="272"/>
                  </a:moveTo>
                  <a:lnTo>
                    <a:pt x="430" y="173"/>
                  </a:lnTo>
                  <a:lnTo>
                    <a:pt x="430" y="118"/>
                  </a:lnTo>
                  <a:lnTo>
                    <a:pt x="702" y="234"/>
                  </a:lnTo>
                  <a:lnTo>
                    <a:pt x="702" y="272"/>
                  </a:lnTo>
                  <a:close/>
                </a:path>
              </a:pathLst>
            </a:custGeom>
            <a:solidFill>
              <a:srgbClr val="FFFFFF"/>
            </a:solidFill>
            <a:ln>
              <a:solidFill>
                <a:schemeClr val="bg1">
                  <a:lumMod val="75000"/>
                  <a:lumOff val="25000"/>
                </a:schemeClr>
              </a:solidFill>
            </a:ln>
            <a:extLst/>
          </p:spPr>
          <p:txBody>
            <a:bodyPr vert="horz" wrap="square" lIns="121885" tIns="60943" rIns="121885" bIns="6094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 name="Cloud 6"/>
            <p:cNvSpPr/>
            <p:nvPr/>
          </p:nvSpPr>
          <p:spPr bwMode="auto">
            <a:xfrm>
              <a:off x="3015460" y="6542637"/>
              <a:ext cx="208477" cy="129931"/>
            </a:xfrm>
            <a:prstGeom prst="clou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8" name="Freeform 95"/>
          <p:cNvSpPr>
            <a:spLocks/>
          </p:cNvSpPr>
          <p:nvPr/>
        </p:nvSpPr>
        <p:spPr bwMode="auto">
          <a:xfrm flipH="1">
            <a:off x="2548028" y="1521475"/>
            <a:ext cx="981081" cy="7734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tx1"/>
          </a:solidFill>
          <a:ln>
            <a:noFill/>
          </a:ln>
          <a:extLst/>
        </p:spPr>
        <p:txBody>
          <a:bodyPr vert="horz" wrap="square" lIns="91388" tIns="45694" rIns="91388" bIns="4569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95"/>
          <p:cNvSpPr>
            <a:spLocks/>
          </p:cNvSpPr>
          <p:nvPr/>
        </p:nvSpPr>
        <p:spPr bwMode="auto">
          <a:xfrm flipH="1">
            <a:off x="1074227" y="1806865"/>
            <a:ext cx="1142089" cy="85256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bg1">
              <a:lumMod val="50000"/>
              <a:lumOff val="50000"/>
            </a:schemeClr>
          </a:solidFill>
          <a:ln>
            <a:noFill/>
          </a:ln>
          <a:extLst/>
        </p:spPr>
        <p:txBody>
          <a:bodyPr vert="horz" wrap="square" lIns="91388" tIns="45694" rIns="91388" bIns="45694" numCol="1" anchor="t" anchorCtr="0" compatLnSpc="1">
            <a:prstTxWarp prst="textNoShape">
              <a:avLst/>
            </a:prstTxWarp>
          </a:bodyPr>
          <a:lstStyle/>
          <a:p>
            <a:pPr marL="0" marR="0" lvl="0" indent="0" algn="l" defTabSz="895769" rtl="0" eaLnBrk="1" fontAlgn="base" latinLnBrk="0" hangingPunct="1">
              <a:lnSpc>
                <a:spcPct val="90000"/>
              </a:lnSpc>
              <a:spcBef>
                <a:spcPct val="0"/>
              </a:spcBef>
              <a:spcAft>
                <a:spcPct val="0"/>
              </a:spcAft>
              <a:buClrTx/>
              <a:buSzTx/>
              <a:buFontTx/>
              <a:buNone/>
              <a:tabLst/>
              <a:defRPr/>
            </a:pPr>
            <a:endParaRPr kumimoji="0" lang="en-US" sz="1200" b="1" i="0" u="none" strike="noStrike" kern="1200" cap="none" spc="-49" normalizeH="0" baseline="0" noProof="0">
              <a:ln>
                <a:noFill/>
              </a:ln>
              <a:solidFill>
                <a:srgbClr val="505050">
                  <a:lumMod val="50000"/>
                </a:srgbClr>
              </a:solidFill>
              <a:effectLst/>
              <a:uLnTx/>
              <a:uFillTx/>
              <a:latin typeface="Segoe UI"/>
              <a:ea typeface="+mn-ea"/>
              <a:cs typeface="+mn-cs"/>
            </a:endParaRPr>
          </a:p>
        </p:txBody>
      </p:sp>
      <p:sp>
        <p:nvSpPr>
          <p:cNvPr id="30" name="Rectangle 5"/>
          <p:cNvSpPr>
            <a:spLocks noChangeArrowheads="1"/>
          </p:cNvSpPr>
          <p:nvPr/>
        </p:nvSpPr>
        <p:spPr bwMode="auto">
          <a:xfrm>
            <a:off x="1700465" y="3737865"/>
            <a:ext cx="826144" cy="1532199"/>
          </a:xfrm>
          <a:prstGeom prst="rect">
            <a:avLst/>
          </a:prstGeom>
          <a:solidFill>
            <a:schemeClr val="bg1">
              <a:lumMod val="75000"/>
              <a:lumOff val="25000"/>
            </a:schemeClr>
          </a:solidFill>
          <a:ln>
            <a:noFill/>
          </a:ln>
        </p:spPr>
        <p:txBody>
          <a:bodyPr vert="horz" wrap="square" lIns="91388" tIns="45694" rIns="91388" bIns="4569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6"/>
          <p:cNvSpPr>
            <a:spLocks/>
          </p:cNvSpPr>
          <p:nvPr/>
        </p:nvSpPr>
        <p:spPr bwMode="auto">
          <a:xfrm flipH="1">
            <a:off x="2507560" y="1405950"/>
            <a:ext cx="2345813" cy="1388704"/>
          </a:xfrm>
          <a:custGeom>
            <a:avLst/>
            <a:gdLst>
              <a:gd name="T0" fmla="*/ 349 w 391"/>
              <a:gd name="T1" fmla="*/ 74 h 158"/>
              <a:gd name="T2" fmla="*/ 342 w 391"/>
              <a:gd name="T3" fmla="*/ 75 h 158"/>
              <a:gd name="T4" fmla="*/ 263 w 391"/>
              <a:gd name="T5" fmla="*/ 0 h 158"/>
              <a:gd name="T6" fmla="*/ 186 w 391"/>
              <a:gd name="T7" fmla="*/ 59 h 158"/>
              <a:gd name="T8" fmla="*/ 145 w 391"/>
              <a:gd name="T9" fmla="*/ 41 h 158"/>
              <a:gd name="T10" fmla="*/ 86 w 391"/>
              <a:gd name="T11" fmla="*/ 94 h 158"/>
              <a:gd name="T12" fmla="*/ 59 w 391"/>
              <a:gd name="T13" fmla="*/ 107 h 158"/>
              <a:gd name="T14" fmla="*/ 32 w 391"/>
              <a:gd name="T15" fmla="*/ 93 h 158"/>
              <a:gd name="T16" fmla="*/ 0 w 391"/>
              <a:gd name="T17" fmla="*/ 126 h 158"/>
              <a:gd name="T18" fmla="*/ 32 w 391"/>
              <a:gd name="T19" fmla="*/ 158 h 158"/>
              <a:gd name="T20" fmla="*/ 41 w 391"/>
              <a:gd name="T21" fmla="*/ 158 h 158"/>
              <a:gd name="T22" fmla="*/ 148 w 391"/>
              <a:gd name="T23" fmla="*/ 158 h 158"/>
              <a:gd name="T24" fmla="*/ 208 w 391"/>
              <a:gd name="T25" fmla="*/ 158 h 158"/>
              <a:gd name="T26" fmla="*/ 351 w 391"/>
              <a:gd name="T27" fmla="*/ 158 h 158"/>
              <a:gd name="T28" fmla="*/ 351 w 391"/>
              <a:gd name="T29" fmla="*/ 158 h 158"/>
              <a:gd name="T30" fmla="*/ 391 w 391"/>
              <a:gd name="T31" fmla="*/ 116 h 158"/>
              <a:gd name="T32" fmla="*/ 349 w 391"/>
              <a:gd name="T33" fmla="*/ 7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8">
                <a:moveTo>
                  <a:pt x="349" y="74"/>
                </a:moveTo>
                <a:cubicBezTo>
                  <a:pt x="347" y="74"/>
                  <a:pt x="344" y="75"/>
                  <a:pt x="342" y="75"/>
                </a:cubicBezTo>
                <a:cubicBezTo>
                  <a:pt x="340" y="33"/>
                  <a:pt x="305" y="0"/>
                  <a:pt x="263" y="0"/>
                </a:cubicBezTo>
                <a:cubicBezTo>
                  <a:pt x="226" y="0"/>
                  <a:pt x="195" y="25"/>
                  <a:pt x="186" y="59"/>
                </a:cubicBezTo>
                <a:cubicBezTo>
                  <a:pt x="176" y="48"/>
                  <a:pt x="161" y="41"/>
                  <a:pt x="145" y="41"/>
                </a:cubicBezTo>
                <a:cubicBezTo>
                  <a:pt x="114" y="41"/>
                  <a:pt x="89" y="64"/>
                  <a:pt x="86" y="94"/>
                </a:cubicBezTo>
                <a:cubicBezTo>
                  <a:pt x="76" y="95"/>
                  <a:pt x="66" y="100"/>
                  <a:pt x="59" y="107"/>
                </a:cubicBezTo>
                <a:cubicBezTo>
                  <a:pt x="53" y="98"/>
                  <a:pt x="43" y="93"/>
                  <a:pt x="32" y="93"/>
                </a:cubicBezTo>
                <a:cubicBezTo>
                  <a:pt x="14" y="93"/>
                  <a:pt x="0" y="108"/>
                  <a:pt x="0" y="126"/>
                </a:cubicBezTo>
                <a:cubicBezTo>
                  <a:pt x="0" y="144"/>
                  <a:pt x="14" y="158"/>
                  <a:pt x="32" y="158"/>
                </a:cubicBezTo>
                <a:cubicBezTo>
                  <a:pt x="41" y="158"/>
                  <a:pt x="41" y="158"/>
                  <a:pt x="41" y="158"/>
                </a:cubicBezTo>
                <a:cubicBezTo>
                  <a:pt x="148" y="158"/>
                  <a:pt x="148" y="158"/>
                  <a:pt x="148" y="158"/>
                </a:cubicBezTo>
                <a:cubicBezTo>
                  <a:pt x="208" y="158"/>
                  <a:pt x="208" y="158"/>
                  <a:pt x="208" y="158"/>
                </a:cubicBezTo>
                <a:cubicBezTo>
                  <a:pt x="351" y="158"/>
                  <a:pt x="351" y="158"/>
                  <a:pt x="351" y="158"/>
                </a:cubicBezTo>
                <a:cubicBezTo>
                  <a:pt x="351" y="158"/>
                  <a:pt x="351" y="158"/>
                  <a:pt x="351" y="158"/>
                </a:cubicBezTo>
                <a:cubicBezTo>
                  <a:pt x="373" y="157"/>
                  <a:pt x="391" y="139"/>
                  <a:pt x="391" y="116"/>
                </a:cubicBezTo>
                <a:cubicBezTo>
                  <a:pt x="391" y="93"/>
                  <a:pt x="372" y="74"/>
                  <a:pt x="349" y="74"/>
                </a:cubicBezTo>
                <a:close/>
              </a:path>
            </a:pathLst>
          </a:custGeom>
          <a:solidFill>
            <a:srgbClr val="0072C6"/>
          </a:solidFill>
          <a:ln>
            <a:solidFill>
              <a:schemeClr val="tx1"/>
            </a:solidFill>
          </a:ln>
          <a:effectLst/>
          <a:extLst/>
        </p:spPr>
        <p:txBody>
          <a:bodyPr vert="horz" wrap="square" lIns="89617" tIns="44808" rIns="89617" bIns="44808" numCol="1" anchor="t" anchorCtr="0" compatLnSpc="1">
            <a:prstTxWarp prst="textNoShape">
              <a:avLst/>
            </a:prstTxWarp>
            <a:noAutofit/>
          </a:bodyPr>
          <a:lstStyle/>
          <a:p>
            <a:pPr marL="0" marR="0" lvl="0" indent="0" algn="ctr" defTabSz="932742" rtl="0" eaLnBrk="1" fontAlgn="base"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rgbClr val="505050"/>
              </a:solidFill>
              <a:effectLst/>
              <a:uLnTx/>
              <a:uFillTx/>
              <a:latin typeface="Segoe UI"/>
              <a:ea typeface="+mn-ea"/>
              <a:cs typeface="+mn-cs"/>
            </a:endParaRPr>
          </a:p>
        </p:txBody>
      </p:sp>
      <p:cxnSp>
        <p:nvCxnSpPr>
          <p:cNvPr id="62" name="Straight Arrow Connector 61"/>
          <p:cNvCxnSpPr/>
          <p:nvPr/>
        </p:nvCxnSpPr>
        <p:spPr>
          <a:xfrm>
            <a:off x="4314473" y="2975537"/>
            <a:ext cx="0" cy="662933"/>
          </a:xfrm>
          <a:prstGeom prst="straightConnector1">
            <a:avLst/>
          </a:prstGeom>
          <a:ln w="857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575525" y="3591047"/>
            <a:ext cx="1544871" cy="1552447"/>
            <a:chOff x="6750148" y="2909926"/>
            <a:chExt cx="2084029" cy="2175665"/>
          </a:xfrm>
        </p:grpSpPr>
        <p:grpSp>
          <p:nvGrpSpPr>
            <p:cNvPr id="73" name="Group 72"/>
            <p:cNvGrpSpPr/>
            <p:nvPr/>
          </p:nvGrpSpPr>
          <p:grpSpPr>
            <a:xfrm>
              <a:off x="6750148" y="2909926"/>
              <a:ext cx="2084029" cy="2175665"/>
              <a:chOff x="2063885" y="3545948"/>
              <a:chExt cx="2084029" cy="2175665"/>
            </a:xfrm>
          </p:grpSpPr>
          <p:grpSp>
            <p:nvGrpSpPr>
              <p:cNvPr id="84" name="Group 83"/>
              <p:cNvGrpSpPr/>
              <p:nvPr/>
            </p:nvGrpSpPr>
            <p:grpSpPr>
              <a:xfrm>
                <a:off x="2562428" y="5127383"/>
                <a:ext cx="457014" cy="540604"/>
                <a:chOff x="13103226" y="2775830"/>
                <a:chExt cx="1039812" cy="1202475"/>
              </a:xfrm>
            </p:grpSpPr>
            <p:sp>
              <p:nvSpPr>
                <p:cNvPr id="108" name="Rectangle 5"/>
                <p:cNvSpPr>
                  <a:spLocks noChangeArrowheads="1"/>
                </p:cNvSpPr>
                <p:nvPr/>
              </p:nvSpPr>
              <p:spPr bwMode="auto">
                <a:xfrm>
                  <a:off x="13103226" y="2775830"/>
                  <a:ext cx="1039812" cy="1202475"/>
                </a:xfrm>
                <a:prstGeom prst="rect">
                  <a:avLst/>
                </a:prstGeom>
                <a:solidFill>
                  <a:srgbClr val="005695"/>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3" name="Oval 14"/>
                <p:cNvSpPr>
                  <a:spLocks noChangeArrowheads="1"/>
                </p:cNvSpPr>
                <p:nvPr/>
              </p:nvSpPr>
              <p:spPr bwMode="auto">
                <a:xfrm>
                  <a:off x="13875539" y="2970470"/>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4" name="Oval 15"/>
                <p:cNvSpPr>
                  <a:spLocks noChangeArrowheads="1"/>
                </p:cNvSpPr>
                <p:nvPr/>
              </p:nvSpPr>
              <p:spPr bwMode="auto">
                <a:xfrm>
                  <a:off x="13875539" y="3224438"/>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5" name="Oval 16"/>
                <p:cNvSpPr>
                  <a:spLocks noChangeArrowheads="1"/>
                </p:cNvSpPr>
                <p:nvPr/>
              </p:nvSpPr>
              <p:spPr bwMode="auto">
                <a:xfrm>
                  <a:off x="13875539" y="3478406"/>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16" name="Oval 17"/>
                <p:cNvSpPr>
                  <a:spLocks noChangeArrowheads="1"/>
                </p:cNvSpPr>
                <p:nvPr/>
              </p:nvSpPr>
              <p:spPr bwMode="auto">
                <a:xfrm>
                  <a:off x="13875539" y="3732374"/>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5" name="Group 84"/>
              <p:cNvGrpSpPr/>
              <p:nvPr/>
            </p:nvGrpSpPr>
            <p:grpSpPr>
              <a:xfrm>
                <a:off x="3146951" y="5127383"/>
                <a:ext cx="457014" cy="540604"/>
                <a:chOff x="13103226" y="2775830"/>
                <a:chExt cx="1039812" cy="1202475"/>
              </a:xfrm>
            </p:grpSpPr>
            <p:sp>
              <p:nvSpPr>
                <p:cNvPr id="88" name="Rectangle 5"/>
                <p:cNvSpPr>
                  <a:spLocks noChangeArrowheads="1"/>
                </p:cNvSpPr>
                <p:nvPr/>
              </p:nvSpPr>
              <p:spPr bwMode="auto">
                <a:xfrm>
                  <a:off x="13103226" y="2775830"/>
                  <a:ext cx="1039812" cy="1202475"/>
                </a:xfrm>
                <a:prstGeom prst="rect">
                  <a:avLst/>
                </a:prstGeom>
                <a:solidFill>
                  <a:srgbClr val="005695"/>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95"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2"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3"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4" name="Oval 14"/>
                <p:cNvSpPr>
                  <a:spLocks noChangeArrowheads="1"/>
                </p:cNvSpPr>
                <p:nvPr/>
              </p:nvSpPr>
              <p:spPr bwMode="auto">
                <a:xfrm>
                  <a:off x="13875539" y="2970470"/>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5" name="Oval 15"/>
                <p:cNvSpPr>
                  <a:spLocks noChangeArrowheads="1"/>
                </p:cNvSpPr>
                <p:nvPr/>
              </p:nvSpPr>
              <p:spPr bwMode="auto">
                <a:xfrm>
                  <a:off x="13875539" y="3224438"/>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6" name="Oval 16"/>
                <p:cNvSpPr>
                  <a:spLocks noChangeArrowheads="1"/>
                </p:cNvSpPr>
                <p:nvPr/>
              </p:nvSpPr>
              <p:spPr bwMode="auto">
                <a:xfrm>
                  <a:off x="13875539" y="3478406"/>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sp>
              <p:nvSpPr>
                <p:cNvPr id="107" name="Oval 17"/>
                <p:cNvSpPr>
                  <a:spLocks noChangeArrowheads="1"/>
                </p:cNvSpPr>
                <p:nvPr/>
              </p:nvSpPr>
              <p:spPr bwMode="auto">
                <a:xfrm>
                  <a:off x="13875539" y="3732374"/>
                  <a:ext cx="79105" cy="79105"/>
                </a:xfrm>
                <a:prstGeom prst="ellipse">
                  <a:avLst/>
                </a:prstGeom>
                <a:solidFill>
                  <a:schemeClr val="accent1"/>
                </a:solidFill>
                <a:ln>
                  <a:noFill/>
                </a:ln>
              </p:spPr>
              <p:txBody>
                <a:bodyPr vert="horz" wrap="square" lIns="121852" tIns="60924" rIns="121852" bIns="6092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a:ea typeface="+mn-ea"/>
                    <a:cs typeface="+mn-cs"/>
                  </a:endParaRPr>
                </a:p>
              </p:txBody>
            </p:sp>
          </p:grpSp>
          <p:sp>
            <p:nvSpPr>
              <p:cNvPr id="86" name="Rounded Rectangle 85"/>
              <p:cNvSpPr/>
              <p:nvPr/>
            </p:nvSpPr>
            <p:spPr bwMode="auto">
              <a:xfrm>
                <a:off x="2472569" y="4265084"/>
                <a:ext cx="1209968" cy="1456529"/>
              </a:xfrm>
              <a:prstGeom prst="roundRect">
                <a:avLst>
                  <a:gd name="adj" fmla="val 7220"/>
                </a:avLst>
              </a:prstGeom>
              <a:noFill/>
              <a:ln w="28575">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71" tIns="195017" rIns="243771" bIns="195017" numCol="1" spcCol="0" rtlCol="0" fromWordArt="0" anchor="t" anchorCtr="0" forceAA="0" compatLnSpc="1">
                <a:prstTxWarp prst="textNoShape">
                  <a:avLst/>
                </a:prstTxWarp>
                <a:noAutofit/>
              </a:bodyPr>
              <a:lstStyle/>
              <a:p>
                <a:pPr marL="0" marR="0" lvl="0" indent="0" algn="ctr" defTabSz="93213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Rectangle 86"/>
              <p:cNvSpPr/>
              <p:nvPr/>
            </p:nvSpPr>
            <p:spPr bwMode="auto">
              <a:xfrm>
                <a:off x="2063885" y="3545948"/>
                <a:ext cx="2084029" cy="97765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19485" tIns="59741" rIns="119485" bIns="59741" numCol="1" rtlCol="0" anchor="ctr" anchorCtr="0" compatLnSpc="1">
                <a:prstTxWarp prst="textNoShape">
                  <a:avLst/>
                </a:prstTxWarp>
              </a:bodyPr>
              <a:lstStyle/>
              <a:p>
                <a:pPr marL="0" marR="0" lvl="0" indent="0" algn="ctr" defTabSz="895769" rtl="0" eaLnBrk="1" fontAlgn="base" latinLnBrk="0" hangingPunct="1">
                  <a:lnSpc>
                    <a:spcPct val="90000"/>
                  </a:lnSpc>
                  <a:spcBef>
                    <a:spcPct val="0"/>
                  </a:spcBef>
                  <a:spcAft>
                    <a:spcPct val="0"/>
                  </a:spcAft>
                  <a:buClrTx/>
                  <a:buSzTx/>
                  <a:buFontTx/>
                  <a:buNone/>
                  <a:tabLst/>
                  <a:defRPr/>
                </a:pPr>
                <a:r>
                  <a:rPr kumimoji="0" lang="en-US" sz="1599" b="0" i="0" u="none" strike="noStrike" kern="1200" cap="none" spc="-49" normalizeH="0" baseline="0" noProof="0">
                    <a:ln>
                      <a:noFill/>
                    </a:ln>
                    <a:gradFill>
                      <a:gsLst>
                        <a:gs pos="0">
                          <a:srgbClr val="FFFFFF"/>
                        </a:gs>
                        <a:gs pos="100000">
                          <a:srgbClr val="FFFFFF"/>
                        </a:gs>
                      </a:gsLst>
                      <a:lin ang="5400000" scaled="0"/>
                    </a:gradFill>
                    <a:effectLst/>
                    <a:uLnTx/>
                    <a:uFillTx/>
                    <a:latin typeface="Segoe UI"/>
                    <a:ea typeface="+mn-ea"/>
                    <a:cs typeface="+mn-cs"/>
                  </a:rPr>
                  <a:t>Hybrid Worker</a:t>
                </a:r>
                <a:endParaRPr kumimoji="0" lang="en-US" sz="933" b="0" i="0" u="none" strike="noStrike" kern="1200" cap="none" spc="-49"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74" name="Group 73"/>
            <p:cNvGrpSpPr/>
            <p:nvPr/>
          </p:nvGrpSpPr>
          <p:grpSpPr>
            <a:xfrm>
              <a:off x="7484034" y="3925399"/>
              <a:ext cx="494302" cy="395874"/>
              <a:chOff x="6811269" y="3505256"/>
              <a:chExt cx="632530" cy="506577"/>
            </a:xfrm>
          </p:grpSpPr>
          <p:grpSp>
            <p:nvGrpSpPr>
              <p:cNvPr id="75" name="Group 74"/>
              <p:cNvGrpSpPr/>
              <p:nvPr/>
            </p:nvGrpSpPr>
            <p:grpSpPr>
              <a:xfrm>
                <a:off x="6811269" y="3772531"/>
                <a:ext cx="239302" cy="239302"/>
                <a:chOff x="605506" y="939157"/>
                <a:chExt cx="337151" cy="337151"/>
              </a:xfrm>
            </p:grpSpPr>
            <p:sp useBgFill="1">
              <p:nvSpPr>
                <p:cNvPr id="82" name="Oval 81"/>
                <p:cNvSpPr/>
                <p:nvPr/>
              </p:nvSpPr>
              <p:spPr bwMode="auto">
                <a:xfrm>
                  <a:off x="605506" y="939157"/>
                  <a:ext cx="337151" cy="337151"/>
                </a:xfrm>
                <a:prstGeom prst="ellipse">
                  <a:avLst/>
                </a:prstGeom>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71" tIns="195017" rIns="243771" bIns="195017" numCol="1" spcCol="0" rtlCol="0" fromWordArt="0" anchor="t" anchorCtr="0" forceAA="0" compatLnSpc="1">
                  <a:prstTxWarp prst="textNoShape">
                    <a:avLst/>
                  </a:prstTxWarp>
                  <a:noAutofit/>
                </a:bodyPr>
                <a:lstStyle/>
                <a:p>
                  <a:pPr marL="0" marR="0" lvl="0" indent="0" algn="ctr" defTabSz="93213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26"/>
                <p:cNvSpPr>
                  <a:spLocks noChangeAspect="1" noEditPoints="1"/>
                </p:cNvSpPr>
                <p:nvPr/>
              </p:nvSpPr>
              <p:spPr bwMode="auto">
                <a:xfrm>
                  <a:off x="640465" y="1009647"/>
                  <a:ext cx="265512" cy="214512"/>
                </a:xfrm>
                <a:custGeom>
                  <a:avLst/>
                  <a:gdLst>
                    <a:gd name="T0" fmla="*/ 913 w 1219"/>
                    <a:gd name="T1" fmla="*/ 603 h 985"/>
                    <a:gd name="T2" fmla="*/ 1214 w 1219"/>
                    <a:gd name="T3" fmla="*/ 523 h 985"/>
                    <a:gd name="T4" fmla="*/ 1214 w 1219"/>
                    <a:gd name="T5" fmla="*/ 660 h 985"/>
                    <a:gd name="T6" fmla="*/ 1130 w 1219"/>
                    <a:gd name="T7" fmla="*/ 732 h 985"/>
                    <a:gd name="T8" fmla="*/ 1156 w 1219"/>
                    <a:gd name="T9" fmla="*/ 814 h 985"/>
                    <a:gd name="T10" fmla="*/ 1005 w 1219"/>
                    <a:gd name="T11" fmla="*/ 873 h 985"/>
                    <a:gd name="T12" fmla="*/ 937 w 1219"/>
                    <a:gd name="T13" fmla="*/ 906 h 985"/>
                    <a:gd name="T14" fmla="*/ 788 w 1219"/>
                    <a:gd name="T15" fmla="*/ 985 h 985"/>
                    <a:gd name="T16" fmla="*/ 749 w 1219"/>
                    <a:gd name="T17" fmla="*/ 891 h 985"/>
                    <a:gd name="T18" fmla="*/ 631 w 1219"/>
                    <a:gd name="T19" fmla="*/ 899 h 985"/>
                    <a:gd name="T20" fmla="*/ 533 w 1219"/>
                    <a:gd name="T21" fmla="*/ 802 h 985"/>
                    <a:gd name="T22" fmla="*/ 546 w 1219"/>
                    <a:gd name="T23" fmla="*/ 689 h 985"/>
                    <a:gd name="T24" fmla="*/ 463 w 1219"/>
                    <a:gd name="T25" fmla="*/ 649 h 985"/>
                    <a:gd name="T26" fmla="*/ 536 w 1219"/>
                    <a:gd name="T27" fmla="*/ 501 h 985"/>
                    <a:gd name="T28" fmla="*/ 563 w 1219"/>
                    <a:gd name="T29" fmla="*/ 436 h 985"/>
                    <a:gd name="T30" fmla="*/ 619 w 1219"/>
                    <a:gd name="T31" fmla="*/ 279 h 985"/>
                    <a:gd name="T32" fmla="*/ 706 w 1219"/>
                    <a:gd name="T33" fmla="*/ 308 h 985"/>
                    <a:gd name="T34" fmla="*/ 778 w 1219"/>
                    <a:gd name="T35" fmla="*/ 230 h 985"/>
                    <a:gd name="T36" fmla="*/ 915 w 1219"/>
                    <a:gd name="T37" fmla="*/ 230 h 985"/>
                    <a:gd name="T38" fmla="*/ 986 w 1219"/>
                    <a:gd name="T39" fmla="*/ 307 h 985"/>
                    <a:gd name="T40" fmla="*/ 1072 w 1219"/>
                    <a:gd name="T41" fmla="*/ 279 h 985"/>
                    <a:gd name="T42" fmla="*/ 1129 w 1219"/>
                    <a:gd name="T43" fmla="*/ 434 h 985"/>
                    <a:gd name="T44" fmla="*/ 1156 w 1219"/>
                    <a:gd name="T45" fmla="*/ 501 h 985"/>
                    <a:gd name="T46" fmla="*/ 1035 w 1219"/>
                    <a:gd name="T47" fmla="*/ 603 h 985"/>
                    <a:gd name="T48" fmla="*/ 846 w 1219"/>
                    <a:gd name="T49" fmla="*/ 792 h 985"/>
                    <a:gd name="T50" fmla="*/ 316 w 1219"/>
                    <a:gd name="T51" fmla="*/ 263 h 985"/>
                    <a:gd name="T52" fmla="*/ 526 w 1219"/>
                    <a:gd name="T53" fmla="*/ 206 h 985"/>
                    <a:gd name="T54" fmla="*/ 526 w 1219"/>
                    <a:gd name="T55" fmla="*/ 302 h 985"/>
                    <a:gd name="T56" fmla="*/ 468 w 1219"/>
                    <a:gd name="T57" fmla="*/ 352 h 985"/>
                    <a:gd name="T58" fmla="*/ 486 w 1219"/>
                    <a:gd name="T59" fmla="*/ 410 h 985"/>
                    <a:gd name="T60" fmla="*/ 380 w 1219"/>
                    <a:gd name="T61" fmla="*/ 452 h 985"/>
                    <a:gd name="T62" fmla="*/ 333 w 1219"/>
                    <a:gd name="T63" fmla="*/ 475 h 985"/>
                    <a:gd name="T64" fmla="*/ 229 w 1219"/>
                    <a:gd name="T65" fmla="*/ 532 h 985"/>
                    <a:gd name="T66" fmla="*/ 200 w 1219"/>
                    <a:gd name="T67" fmla="*/ 465 h 985"/>
                    <a:gd name="T68" fmla="*/ 118 w 1219"/>
                    <a:gd name="T69" fmla="*/ 470 h 985"/>
                    <a:gd name="T70" fmla="*/ 50 w 1219"/>
                    <a:gd name="T71" fmla="*/ 402 h 985"/>
                    <a:gd name="T72" fmla="*/ 59 w 1219"/>
                    <a:gd name="T73" fmla="*/ 323 h 985"/>
                    <a:gd name="T74" fmla="*/ 0 w 1219"/>
                    <a:gd name="T75" fmla="*/ 295 h 985"/>
                    <a:gd name="T76" fmla="*/ 53 w 1219"/>
                    <a:gd name="T77" fmla="*/ 192 h 985"/>
                    <a:gd name="T78" fmla="*/ 72 w 1219"/>
                    <a:gd name="T79" fmla="*/ 146 h 985"/>
                    <a:gd name="T80" fmla="*/ 109 w 1219"/>
                    <a:gd name="T81" fmla="*/ 36 h 985"/>
                    <a:gd name="T82" fmla="*/ 171 w 1219"/>
                    <a:gd name="T83" fmla="*/ 56 h 985"/>
                    <a:gd name="T84" fmla="*/ 222 w 1219"/>
                    <a:gd name="T85" fmla="*/ 2 h 985"/>
                    <a:gd name="T86" fmla="*/ 318 w 1219"/>
                    <a:gd name="T87" fmla="*/ 2 h 985"/>
                    <a:gd name="T88" fmla="*/ 368 w 1219"/>
                    <a:gd name="T89" fmla="*/ 55 h 985"/>
                    <a:gd name="T90" fmla="*/ 428 w 1219"/>
                    <a:gd name="T91" fmla="*/ 36 h 985"/>
                    <a:gd name="T92" fmla="*/ 467 w 1219"/>
                    <a:gd name="T93" fmla="*/ 145 h 985"/>
                    <a:gd name="T94" fmla="*/ 486 w 1219"/>
                    <a:gd name="T95" fmla="*/ 192 h 985"/>
                    <a:gd name="T96" fmla="*/ 401 w 1219"/>
                    <a:gd name="T97" fmla="*/ 263 h 985"/>
                    <a:gd name="T98" fmla="*/ 269 w 1219"/>
                    <a:gd name="T99" fmla="*/ 395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9" h="985">
                      <a:moveTo>
                        <a:pt x="778" y="603"/>
                      </a:moveTo>
                      <a:cubicBezTo>
                        <a:pt x="778" y="566"/>
                        <a:pt x="808" y="536"/>
                        <a:pt x="845" y="536"/>
                      </a:cubicBezTo>
                      <a:cubicBezTo>
                        <a:pt x="882" y="536"/>
                        <a:pt x="913" y="566"/>
                        <a:pt x="913" y="603"/>
                      </a:cubicBezTo>
                      <a:cubicBezTo>
                        <a:pt x="913" y="640"/>
                        <a:pt x="882" y="670"/>
                        <a:pt x="845" y="670"/>
                      </a:cubicBezTo>
                      <a:cubicBezTo>
                        <a:pt x="808" y="670"/>
                        <a:pt x="778" y="640"/>
                        <a:pt x="778" y="603"/>
                      </a:cubicBezTo>
                      <a:close/>
                      <a:moveTo>
                        <a:pt x="1214" y="523"/>
                      </a:moveTo>
                      <a:cubicBezTo>
                        <a:pt x="1218" y="524"/>
                        <a:pt x="1219" y="529"/>
                        <a:pt x="1219" y="532"/>
                      </a:cubicBezTo>
                      <a:cubicBezTo>
                        <a:pt x="1219" y="532"/>
                        <a:pt x="1219" y="532"/>
                        <a:pt x="1219" y="649"/>
                      </a:cubicBezTo>
                      <a:cubicBezTo>
                        <a:pt x="1219" y="654"/>
                        <a:pt x="1218" y="658"/>
                        <a:pt x="1214" y="660"/>
                      </a:cubicBezTo>
                      <a:cubicBezTo>
                        <a:pt x="1214" y="660"/>
                        <a:pt x="1214" y="660"/>
                        <a:pt x="1157" y="680"/>
                      </a:cubicBezTo>
                      <a:cubicBezTo>
                        <a:pt x="1154" y="681"/>
                        <a:pt x="1149" y="686"/>
                        <a:pt x="1148" y="689"/>
                      </a:cubicBezTo>
                      <a:cubicBezTo>
                        <a:pt x="1148" y="689"/>
                        <a:pt x="1148" y="689"/>
                        <a:pt x="1130" y="732"/>
                      </a:cubicBezTo>
                      <a:cubicBezTo>
                        <a:pt x="1129" y="735"/>
                        <a:pt x="1129" y="742"/>
                        <a:pt x="1130" y="746"/>
                      </a:cubicBezTo>
                      <a:cubicBezTo>
                        <a:pt x="1130" y="746"/>
                        <a:pt x="1130" y="746"/>
                        <a:pt x="1157" y="802"/>
                      </a:cubicBezTo>
                      <a:cubicBezTo>
                        <a:pt x="1160" y="806"/>
                        <a:pt x="1159" y="812"/>
                        <a:pt x="1156" y="814"/>
                      </a:cubicBezTo>
                      <a:cubicBezTo>
                        <a:pt x="1156" y="814"/>
                        <a:pt x="1156" y="814"/>
                        <a:pt x="1072" y="897"/>
                      </a:cubicBezTo>
                      <a:cubicBezTo>
                        <a:pt x="1070" y="900"/>
                        <a:pt x="1064" y="902"/>
                        <a:pt x="1061" y="899"/>
                      </a:cubicBezTo>
                      <a:cubicBezTo>
                        <a:pt x="1061" y="899"/>
                        <a:pt x="1061" y="899"/>
                        <a:pt x="1005" y="873"/>
                      </a:cubicBezTo>
                      <a:cubicBezTo>
                        <a:pt x="1002" y="871"/>
                        <a:pt x="996" y="872"/>
                        <a:pt x="991" y="873"/>
                      </a:cubicBezTo>
                      <a:cubicBezTo>
                        <a:pt x="991" y="873"/>
                        <a:pt x="991" y="873"/>
                        <a:pt x="946" y="893"/>
                      </a:cubicBezTo>
                      <a:cubicBezTo>
                        <a:pt x="941" y="896"/>
                        <a:pt x="938" y="902"/>
                        <a:pt x="937" y="906"/>
                      </a:cubicBezTo>
                      <a:cubicBezTo>
                        <a:pt x="937" y="906"/>
                        <a:pt x="937" y="906"/>
                        <a:pt x="915" y="969"/>
                      </a:cubicBezTo>
                      <a:cubicBezTo>
                        <a:pt x="914" y="972"/>
                        <a:pt x="909" y="985"/>
                        <a:pt x="906" y="985"/>
                      </a:cubicBezTo>
                      <a:cubicBezTo>
                        <a:pt x="906" y="985"/>
                        <a:pt x="906" y="985"/>
                        <a:pt x="788" y="985"/>
                      </a:cubicBezTo>
                      <a:cubicBezTo>
                        <a:pt x="784" y="985"/>
                        <a:pt x="779" y="972"/>
                        <a:pt x="778" y="969"/>
                      </a:cubicBezTo>
                      <a:cubicBezTo>
                        <a:pt x="778" y="969"/>
                        <a:pt x="778" y="969"/>
                        <a:pt x="758" y="902"/>
                      </a:cubicBezTo>
                      <a:cubicBezTo>
                        <a:pt x="757" y="897"/>
                        <a:pt x="752" y="893"/>
                        <a:pt x="749" y="891"/>
                      </a:cubicBezTo>
                      <a:cubicBezTo>
                        <a:pt x="749" y="891"/>
                        <a:pt x="749" y="891"/>
                        <a:pt x="701" y="872"/>
                      </a:cubicBezTo>
                      <a:cubicBezTo>
                        <a:pt x="698" y="870"/>
                        <a:pt x="691" y="870"/>
                        <a:pt x="687" y="872"/>
                      </a:cubicBezTo>
                      <a:cubicBezTo>
                        <a:pt x="687" y="872"/>
                        <a:pt x="687" y="872"/>
                        <a:pt x="631" y="899"/>
                      </a:cubicBezTo>
                      <a:cubicBezTo>
                        <a:pt x="627" y="902"/>
                        <a:pt x="621" y="900"/>
                        <a:pt x="619" y="897"/>
                      </a:cubicBezTo>
                      <a:cubicBezTo>
                        <a:pt x="619" y="897"/>
                        <a:pt x="619" y="897"/>
                        <a:pt x="535" y="814"/>
                      </a:cubicBezTo>
                      <a:cubicBezTo>
                        <a:pt x="533" y="812"/>
                        <a:pt x="531" y="806"/>
                        <a:pt x="533" y="802"/>
                      </a:cubicBezTo>
                      <a:cubicBezTo>
                        <a:pt x="533" y="802"/>
                        <a:pt x="533" y="802"/>
                        <a:pt x="562" y="742"/>
                      </a:cubicBezTo>
                      <a:cubicBezTo>
                        <a:pt x="563" y="739"/>
                        <a:pt x="563" y="733"/>
                        <a:pt x="562" y="729"/>
                      </a:cubicBezTo>
                      <a:cubicBezTo>
                        <a:pt x="562" y="729"/>
                        <a:pt x="562" y="729"/>
                        <a:pt x="546" y="689"/>
                      </a:cubicBezTo>
                      <a:cubicBezTo>
                        <a:pt x="543" y="686"/>
                        <a:pt x="538" y="681"/>
                        <a:pt x="535" y="680"/>
                      </a:cubicBezTo>
                      <a:cubicBezTo>
                        <a:pt x="535" y="680"/>
                        <a:pt x="535" y="680"/>
                        <a:pt x="473" y="660"/>
                      </a:cubicBezTo>
                      <a:cubicBezTo>
                        <a:pt x="470" y="658"/>
                        <a:pt x="463" y="654"/>
                        <a:pt x="463" y="649"/>
                      </a:cubicBezTo>
                      <a:cubicBezTo>
                        <a:pt x="463" y="649"/>
                        <a:pt x="463" y="649"/>
                        <a:pt x="463" y="532"/>
                      </a:cubicBezTo>
                      <a:cubicBezTo>
                        <a:pt x="463" y="529"/>
                        <a:pt x="470" y="524"/>
                        <a:pt x="473" y="523"/>
                      </a:cubicBezTo>
                      <a:cubicBezTo>
                        <a:pt x="473" y="523"/>
                        <a:pt x="473" y="523"/>
                        <a:pt x="536" y="501"/>
                      </a:cubicBezTo>
                      <a:cubicBezTo>
                        <a:pt x="541" y="500"/>
                        <a:pt x="544" y="496"/>
                        <a:pt x="546" y="492"/>
                      </a:cubicBezTo>
                      <a:cubicBezTo>
                        <a:pt x="546" y="492"/>
                        <a:pt x="546" y="492"/>
                        <a:pt x="563" y="449"/>
                      </a:cubicBezTo>
                      <a:cubicBezTo>
                        <a:pt x="566" y="446"/>
                        <a:pt x="564" y="440"/>
                        <a:pt x="563" y="436"/>
                      </a:cubicBezTo>
                      <a:cubicBezTo>
                        <a:pt x="563" y="436"/>
                        <a:pt x="563" y="436"/>
                        <a:pt x="534" y="374"/>
                      </a:cubicBezTo>
                      <a:cubicBezTo>
                        <a:pt x="531" y="370"/>
                        <a:pt x="533" y="366"/>
                        <a:pt x="535" y="362"/>
                      </a:cubicBezTo>
                      <a:cubicBezTo>
                        <a:pt x="535" y="362"/>
                        <a:pt x="535" y="362"/>
                        <a:pt x="619" y="279"/>
                      </a:cubicBezTo>
                      <a:cubicBezTo>
                        <a:pt x="621" y="277"/>
                        <a:pt x="627" y="276"/>
                        <a:pt x="631" y="277"/>
                      </a:cubicBezTo>
                      <a:cubicBezTo>
                        <a:pt x="631" y="277"/>
                        <a:pt x="631" y="277"/>
                        <a:pt x="692" y="308"/>
                      </a:cubicBezTo>
                      <a:cubicBezTo>
                        <a:pt x="696" y="309"/>
                        <a:pt x="703" y="310"/>
                        <a:pt x="706" y="308"/>
                      </a:cubicBezTo>
                      <a:cubicBezTo>
                        <a:pt x="706" y="308"/>
                        <a:pt x="706" y="308"/>
                        <a:pt x="749" y="292"/>
                      </a:cubicBezTo>
                      <a:cubicBezTo>
                        <a:pt x="752" y="290"/>
                        <a:pt x="757" y="288"/>
                        <a:pt x="758" y="284"/>
                      </a:cubicBezTo>
                      <a:cubicBezTo>
                        <a:pt x="758" y="284"/>
                        <a:pt x="758" y="284"/>
                        <a:pt x="778" y="230"/>
                      </a:cubicBezTo>
                      <a:cubicBezTo>
                        <a:pt x="779" y="225"/>
                        <a:pt x="784" y="230"/>
                        <a:pt x="788" y="230"/>
                      </a:cubicBezTo>
                      <a:cubicBezTo>
                        <a:pt x="788" y="230"/>
                        <a:pt x="788" y="230"/>
                        <a:pt x="906" y="230"/>
                      </a:cubicBezTo>
                      <a:cubicBezTo>
                        <a:pt x="909" y="230"/>
                        <a:pt x="914" y="225"/>
                        <a:pt x="915" y="230"/>
                      </a:cubicBezTo>
                      <a:cubicBezTo>
                        <a:pt x="915" y="230"/>
                        <a:pt x="915" y="230"/>
                        <a:pt x="937" y="281"/>
                      </a:cubicBezTo>
                      <a:cubicBezTo>
                        <a:pt x="938" y="284"/>
                        <a:pt x="941" y="289"/>
                        <a:pt x="946" y="290"/>
                      </a:cubicBezTo>
                      <a:cubicBezTo>
                        <a:pt x="946" y="290"/>
                        <a:pt x="946" y="290"/>
                        <a:pt x="986" y="307"/>
                      </a:cubicBezTo>
                      <a:cubicBezTo>
                        <a:pt x="990" y="309"/>
                        <a:pt x="997" y="308"/>
                        <a:pt x="1000" y="307"/>
                      </a:cubicBezTo>
                      <a:cubicBezTo>
                        <a:pt x="1000" y="307"/>
                        <a:pt x="1000" y="307"/>
                        <a:pt x="1061" y="277"/>
                      </a:cubicBezTo>
                      <a:cubicBezTo>
                        <a:pt x="1064" y="276"/>
                        <a:pt x="1070" y="276"/>
                        <a:pt x="1072" y="279"/>
                      </a:cubicBezTo>
                      <a:cubicBezTo>
                        <a:pt x="1072" y="279"/>
                        <a:pt x="1072" y="279"/>
                        <a:pt x="1156" y="362"/>
                      </a:cubicBezTo>
                      <a:cubicBezTo>
                        <a:pt x="1159" y="366"/>
                        <a:pt x="1160" y="370"/>
                        <a:pt x="1157" y="374"/>
                      </a:cubicBezTo>
                      <a:cubicBezTo>
                        <a:pt x="1157" y="374"/>
                        <a:pt x="1157" y="374"/>
                        <a:pt x="1129" y="434"/>
                      </a:cubicBezTo>
                      <a:cubicBezTo>
                        <a:pt x="1127" y="438"/>
                        <a:pt x="1127" y="444"/>
                        <a:pt x="1129" y="447"/>
                      </a:cubicBezTo>
                      <a:cubicBezTo>
                        <a:pt x="1129" y="447"/>
                        <a:pt x="1129" y="447"/>
                        <a:pt x="1147" y="492"/>
                      </a:cubicBezTo>
                      <a:cubicBezTo>
                        <a:pt x="1149" y="496"/>
                        <a:pt x="1153" y="500"/>
                        <a:pt x="1156" y="501"/>
                      </a:cubicBezTo>
                      <a:cubicBezTo>
                        <a:pt x="1156" y="501"/>
                        <a:pt x="1156" y="501"/>
                        <a:pt x="1214" y="523"/>
                      </a:cubicBezTo>
                      <a:close/>
                      <a:moveTo>
                        <a:pt x="846" y="792"/>
                      </a:moveTo>
                      <a:cubicBezTo>
                        <a:pt x="950" y="792"/>
                        <a:pt x="1035" y="707"/>
                        <a:pt x="1035" y="603"/>
                      </a:cubicBezTo>
                      <a:cubicBezTo>
                        <a:pt x="1035" y="499"/>
                        <a:pt x="950" y="414"/>
                        <a:pt x="846" y="414"/>
                      </a:cubicBezTo>
                      <a:cubicBezTo>
                        <a:pt x="742" y="414"/>
                        <a:pt x="657" y="499"/>
                        <a:pt x="657" y="603"/>
                      </a:cubicBezTo>
                      <a:cubicBezTo>
                        <a:pt x="657" y="707"/>
                        <a:pt x="742" y="792"/>
                        <a:pt x="846" y="792"/>
                      </a:cubicBezTo>
                      <a:close/>
                      <a:moveTo>
                        <a:pt x="222" y="263"/>
                      </a:moveTo>
                      <a:cubicBezTo>
                        <a:pt x="222" y="289"/>
                        <a:pt x="243" y="310"/>
                        <a:pt x="269" y="310"/>
                      </a:cubicBezTo>
                      <a:cubicBezTo>
                        <a:pt x="295" y="310"/>
                        <a:pt x="316" y="289"/>
                        <a:pt x="316" y="263"/>
                      </a:cubicBezTo>
                      <a:cubicBezTo>
                        <a:pt x="316" y="237"/>
                        <a:pt x="295" y="216"/>
                        <a:pt x="269" y="216"/>
                      </a:cubicBezTo>
                      <a:cubicBezTo>
                        <a:pt x="243" y="216"/>
                        <a:pt x="222" y="237"/>
                        <a:pt x="222" y="263"/>
                      </a:cubicBezTo>
                      <a:close/>
                      <a:moveTo>
                        <a:pt x="526" y="206"/>
                      </a:moveTo>
                      <a:cubicBezTo>
                        <a:pt x="529" y="207"/>
                        <a:pt x="529" y="211"/>
                        <a:pt x="529" y="213"/>
                      </a:cubicBezTo>
                      <a:cubicBezTo>
                        <a:pt x="529" y="213"/>
                        <a:pt x="529" y="213"/>
                        <a:pt x="529" y="295"/>
                      </a:cubicBezTo>
                      <a:cubicBezTo>
                        <a:pt x="529" y="298"/>
                        <a:pt x="529" y="302"/>
                        <a:pt x="526" y="302"/>
                      </a:cubicBezTo>
                      <a:cubicBezTo>
                        <a:pt x="526" y="302"/>
                        <a:pt x="526" y="302"/>
                        <a:pt x="487" y="317"/>
                      </a:cubicBezTo>
                      <a:cubicBezTo>
                        <a:pt x="485" y="317"/>
                        <a:pt x="481" y="321"/>
                        <a:pt x="480" y="323"/>
                      </a:cubicBezTo>
                      <a:cubicBezTo>
                        <a:pt x="480" y="323"/>
                        <a:pt x="480" y="323"/>
                        <a:pt x="468" y="352"/>
                      </a:cubicBezTo>
                      <a:cubicBezTo>
                        <a:pt x="467" y="356"/>
                        <a:pt x="467" y="360"/>
                        <a:pt x="468" y="363"/>
                      </a:cubicBezTo>
                      <a:cubicBezTo>
                        <a:pt x="468" y="363"/>
                        <a:pt x="468" y="363"/>
                        <a:pt x="487" y="402"/>
                      </a:cubicBezTo>
                      <a:cubicBezTo>
                        <a:pt x="488" y="404"/>
                        <a:pt x="488" y="409"/>
                        <a:pt x="486" y="410"/>
                      </a:cubicBezTo>
                      <a:cubicBezTo>
                        <a:pt x="486" y="410"/>
                        <a:pt x="486" y="410"/>
                        <a:pt x="428" y="469"/>
                      </a:cubicBezTo>
                      <a:cubicBezTo>
                        <a:pt x="426" y="470"/>
                        <a:pt x="422" y="472"/>
                        <a:pt x="420" y="470"/>
                      </a:cubicBezTo>
                      <a:cubicBezTo>
                        <a:pt x="420" y="470"/>
                        <a:pt x="420" y="470"/>
                        <a:pt x="380" y="452"/>
                      </a:cubicBezTo>
                      <a:cubicBezTo>
                        <a:pt x="377" y="450"/>
                        <a:pt x="374" y="450"/>
                        <a:pt x="370" y="453"/>
                      </a:cubicBezTo>
                      <a:cubicBezTo>
                        <a:pt x="370" y="453"/>
                        <a:pt x="370" y="453"/>
                        <a:pt x="339" y="467"/>
                      </a:cubicBezTo>
                      <a:cubicBezTo>
                        <a:pt x="336" y="467"/>
                        <a:pt x="333" y="473"/>
                        <a:pt x="333" y="475"/>
                      </a:cubicBezTo>
                      <a:cubicBezTo>
                        <a:pt x="333" y="475"/>
                        <a:pt x="333" y="475"/>
                        <a:pt x="318" y="520"/>
                      </a:cubicBezTo>
                      <a:cubicBezTo>
                        <a:pt x="317" y="522"/>
                        <a:pt x="314" y="532"/>
                        <a:pt x="311" y="532"/>
                      </a:cubicBezTo>
                      <a:cubicBezTo>
                        <a:pt x="311" y="532"/>
                        <a:pt x="311" y="532"/>
                        <a:pt x="229" y="532"/>
                      </a:cubicBezTo>
                      <a:cubicBezTo>
                        <a:pt x="226" y="532"/>
                        <a:pt x="223" y="522"/>
                        <a:pt x="222" y="520"/>
                      </a:cubicBezTo>
                      <a:cubicBezTo>
                        <a:pt x="222" y="520"/>
                        <a:pt x="222" y="520"/>
                        <a:pt x="207" y="472"/>
                      </a:cubicBezTo>
                      <a:cubicBezTo>
                        <a:pt x="206" y="468"/>
                        <a:pt x="204" y="466"/>
                        <a:pt x="200" y="465"/>
                      </a:cubicBezTo>
                      <a:cubicBezTo>
                        <a:pt x="200" y="465"/>
                        <a:pt x="200" y="465"/>
                        <a:pt x="167" y="450"/>
                      </a:cubicBezTo>
                      <a:cubicBezTo>
                        <a:pt x="165" y="449"/>
                        <a:pt x="161" y="449"/>
                        <a:pt x="158" y="450"/>
                      </a:cubicBezTo>
                      <a:cubicBezTo>
                        <a:pt x="158" y="450"/>
                        <a:pt x="158" y="450"/>
                        <a:pt x="118" y="470"/>
                      </a:cubicBezTo>
                      <a:cubicBezTo>
                        <a:pt x="115" y="472"/>
                        <a:pt x="112" y="470"/>
                        <a:pt x="109" y="469"/>
                      </a:cubicBezTo>
                      <a:cubicBezTo>
                        <a:pt x="109" y="469"/>
                        <a:pt x="109" y="469"/>
                        <a:pt x="52" y="410"/>
                      </a:cubicBezTo>
                      <a:cubicBezTo>
                        <a:pt x="49" y="409"/>
                        <a:pt x="49" y="404"/>
                        <a:pt x="50" y="402"/>
                      </a:cubicBezTo>
                      <a:cubicBezTo>
                        <a:pt x="50" y="402"/>
                        <a:pt x="50" y="402"/>
                        <a:pt x="71" y="361"/>
                      </a:cubicBezTo>
                      <a:cubicBezTo>
                        <a:pt x="72" y="358"/>
                        <a:pt x="72" y="354"/>
                        <a:pt x="71" y="351"/>
                      </a:cubicBezTo>
                      <a:cubicBezTo>
                        <a:pt x="71" y="351"/>
                        <a:pt x="71" y="351"/>
                        <a:pt x="59" y="323"/>
                      </a:cubicBezTo>
                      <a:cubicBezTo>
                        <a:pt x="58" y="321"/>
                        <a:pt x="54" y="317"/>
                        <a:pt x="50" y="317"/>
                      </a:cubicBezTo>
                      <a:cubicBezTo>
                        <a:pt x="50" y="317"/>
                        <a:pt x="50" y="317"/>
                        <a:pt x="8" y="302"/>
                      </a:cubicBezTo>
                      <a:cubicBezTo>
                        <a:pt x="6" y="302"/>
                        <a:pt x="0" y="298"/>
                        <a:pt x="0" y="295"/>
                      </a:cubicBezTo>
                      <a:cubicBezTo>
                        <a:pt x="0" y="295"/>
                        <a:pt x="0" y="295"/>
                        <a:pt x="0" y="213"/>
                      </a:cubicBezTo>
                      <a:cubicBezTo>
                        <a:pt x="0" y="211"/>
                        <a:pt x="6" y="207"/>
                        <a:pt x="8" y="206"/>
                      </a:cubicBezTo>
                      <a:cubicBezTo>
                        <a:pt x="8" y="206"/>
                        <a:pt x="8" y="206"/>
                        <a:pt x="53" y="192"/>
                      </a:cubicBezTo>
                      <a:cubicBezTo>
                        <a:pt x="55" y="191"/>
                        <a:pt x="59" y="188"/>
                        <a:pt x="59" y="185"/>
                      </a:cubicBezTo>
                      <a:cubicBezTo>
                        <a:pt x="59" y="185"/>
                        <a:pt x="59" y="185"/>
                        <a:pt x="72" y="155"/>
                      </a:cubicBezTo>
                      <a:cubicBezTo>
                        <a:pt x="73" y="153"/>
                        <a:pt x="73" y="148"/>
                        <a:pt x="72" y="146"/>
                      </a:cubicBezTo>
                      <a:cubicBezTo>
                        <a:pt x="72" y="146"/>
                        <a:pt x="72" y="146"/>
                        <a:pt x="50" y="102"/>
                      </a:cubicBezTo>
                      <a:cubicBezTo>
                        <a:pt x="49" y="100"/>
                        <a:pt x="49" y="96"/>
                        <a:pt x="52" y="94"/>
                      </a:cubicBezTo>
                      <a:cubicBezTo>
                        <a:pt x="52" y="94"/>
                        <a:pt x="52" y="94"/>
                        <a:pt x="109" y="36"/>
                      </a:cubicBezTo>
                      <a:cubicBezTo>
                        <a:pt x="112" y="34"/>
                        <a:pt x="115" y="34"/>
                        <a:pt x="118" y="35"/>
                      </a:cubicBezTo>
                      <a:cubicBezTo>
                        <a:pt x="118" y="35"/>
                        <a:pt x="118" y="35"/>
                        <a:pt x="161" y="56"/>
                      </a:cubicBezTo>
                      <a:cubicBezTo>
                        <a:pt x="164" y="57"/>
                        <a:pt x="169" y="57"/>
                        <a:pt x="171" y="56"/>
                      </a:cubicBezTo>
                      <a:cubicBezTo>
                        <a:pt x="171" y="56"/>
                        <a:pt x="171" y="56"/>
                        <a:pt x="200" y="46"/>
                      </a:cubicBezTo>
                      <a:cubicBezTo>
                        <a:pt x="204" y="44"/>
                        <a:pt x="206" y="43"/>
                        <a:pt x="207" y="40"/>
                      </a:cubicBezTo>
                      <a:cubicBezTo>
                        <a:pt x="207" y="40"/>
                        <a:pt x="207" y="40"/>
                        <a:pt x="222" y="2"/>
                      </a:cubicBezTo>
                      <a:cubicBezTo>
                        <a:pt x="223" y="0"/>
                        <a:pt x="226" y="3"/>
                        <a:pt x="229" y="3"/>
                      </a:cubicBezTo>
                      <a:cubicBezTo>
                        <a:pt x="229" y="3"/>
                        <a:pt x="229" y="3"/>
                        <a:pt x="311" y="3"/>
                      </a:cubicBezTo>
                      <a:cubicBezTo>
                        <a:pt x="314" y="3"/>
                        <a:pt x="317" y="0"/>
                        <a:pt x="318" y="2"/>
                      </a:cubicBezTo>
                      <a:cubicBezTo>
                        <a:pt x="318" y="2"/>
                        <a:pt x="318" y="2"/>
                        <a:pt x="333" y="37"/>
                      </a:cubicBezTo>
                      <a:cubicBezTo>
                        <a:pt x="333" y="40"/>
                        <a:pt x="336" y="43"/>
                        <a:pt x="339" y="43"/>
                      </a:cubicBezTo>
                      <a:cubicBezTo>
                        <a:pt x="339" y="43"/>
                        <a:pt x="339" y="43"/>
                        <a:pt x="368" y="55"/>
                      </a:cubicBezTo>
                      <a:cubicBezTo>
                        <a:pt x="370" y="56"/>
                        <a:pt x="374" y="56"/>
                        <a:pt x="377" y="55"/>
                      </a:cubicBezTo>
                      <a:cubicBezTo>
                        <a:pt x="377" y="55"/>
                        <a:pt x="377" y="55"/>
                        <a:pt x="420" y="35"/>
                      </a:cubicBezTo>
                      <a:cubicBezTo>
                        <a:pt x="422" y="34"/>
                        <a:pt x="426" y="34"/>
                        <a:pt x="428" y="36"/>
                      </a:cubicBezTo>
                      <a:cubicBezTo>
                        <a:pt x="428" y="36"/>
                        <a:pt x="428" y="36"/>
                        <a:pt x="486" y="94"/>
                      </a:cubicBezTo>
                      <a:cubicBezTo>
                        <a:pt x="488" y="96"/>
                        <a:pt x="488" y="100"/>
                        <a:pt x="487" y="102"/>
                      </a:cubicBezTo>
                      <a:cubicBezTo>
                        <a:pt x="487" y="102"/>
                        <a:pt x="487" y="102"/>
                        <a:pt x="467" y="145"/>
                      </a:cubicBezTo>
                      <a:cubicBezTo>
                        <a:pt x="466" y="147"/>
                        <a:pt x="466" y="151"/>
                        <a:pt x="467" y="154"/>
                      </a:cubicBezTo>
                      <a:cubicBezTo>
                        <a:pt x="467" y="154"/>
                        <a:pt x="467" y="154"/>
                        <a:pt x="480" y="185"/>
                      </a:cubicBezTo>
                      <a:cubicBezTo>
                        <a:pt x="481" y="188"/>
                        <a:pt x="484" y="191"/>
                        <a:pt x="486" y="192"/>
                      </a:cubicBezTo>
                      <a:cubicBezTo>
                        <a:pt x="486" y="192"/>
                        <a:pt x="486" y="192"/>
                        <a:pt x="526" y="206"/>
                      </a:cubicBezTo>
                      <a:close/>
                      <a:moveTo>
                        <a:pt x="269" y="395"/>
                      </a:moveTo>
                      <a:cubicBezTo>
                        <a:pt x="342" y="395"/>
                        <a:pt x="401" y="336"/>
                        <a:pt x="401" y="263"/>
                      </a:cubicBezTo>
                      <a:cubicBezTo>
                        <a:pt x="401" y="190"/>
                        <a:pt x="342" y="131"/>
                        <a:pt x="269" y="131"/>
                      </a:cubicBezTo>
                      <a:cubicBezTo>
                        <a:pt x="196" y="131"/>
                        <a:pt x="137" y="190"/>
                        <a:pt x="137" y="263"/>
                      </a:cubicBezTo>
                      <a:cubicBezTo>
                        <a:pt x="137" y="336"/>
                        <a:pt x="196" y="395"/>
                        <a:pt x="269" y="395"/>
                      </a:cubicBezTo>
                      <a:close/>
                    </a:path>
                  </a:pathLst>
                </a:custGeom>
                <a:solidFill>
                  <a:srgbClr val="505050"/>
                </a:solidFill>
                <a:ln>
                  <a:noFill/>
                </a:ln>
              </p:spPr>
              <p:txBody>
                <a:bodyPr vert="horz" wrap="square" lIns="121885" tIns="60943" rIns="121885" bIns="6094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76" name="Group 75"/>
              <p:cNvGrpSpPr/>
              <p:nvPr/>
            </p:nvGrpSpPr>
            <p:grpSpPr>
              <a:xfrm>
                <a:off x="7204497" y="3768286"/>
                <a:ext cx="239302" cy="239302"/>
                <a:chOff x="1713665" y="948075"/>
                <a:chExt cx="337151" cy="337151"/>
              </a:xfrm>
            </p:grpSpPr>
            <p:sp useBgFill="1">
              <p:nvSpPr>
                <p:cNvPr id="80" name="Oval 79"/>
                <p:cNvSpPr/>
                <p:nvPr/>
              </p:nvSpPr>
              <p:spPr bwMode="auto">
                <a:xfrm>
                  <a:off x="1713665" y="948075"/>
                  <a:ext cx="337151" cy="337151"/>
                </a:xfrm>
                <a:prstGeom prst="ellipse">
                  <a:avLst/>
                </a:prstGeom>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71" tIns="195017" rIns="243771" bIns="195017" numCol="1" spcCol="0" rtlCol="0" fromWordArt="0" anchor="t" anchorCtr="0" forceAA="0" compatLnSpc="1">
                  <a:prstTxWarp prst="textNoShape">
                    <a:avLst/>
                  </a:prstTxWarp>
                  <a:noAutofit/>
                </a:bodyPr>
                <a:lstStyle/>
                <a:p>
                  <a:pPr marL="0" marR="0" lvl="0" indent="0" algn="ctr" defTabSz="93213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Freeform 662"/>
                <p:cNvSpPr>
                  <a:spLocks noChangeAspect="1"/>
                </p:cNvSpPr>
                <p:nvPr/>
              </p:nvSpPr>
              <p:spPr bwMode="auto">
                <a:xfrm>
                  <a:off x="1759995" y="996769"/>
                  <a:ext cx="200436" cy="239761"/>
                </a:xfrm>
                <a:custGeom>
                  <a:avLst/>
                  <a:gdLst>
                    <a:gd name="T0" fmla="*/ 790 w 790"/>
                    <a:gd name="T1" fmla="*/ 277 h 945"/>
                    <a:gd name="T2" fmla="*/ 790 w 790"/>
                    <a:gd name="T3" fmla="*/ 0 h 945"/>
                    <a:gd name="T4" fmla="*/ 513 w 790"/>
                    <a:gd name="T5" fmla="*/ 0 h 945"/>
                    <a:gd name="T6" fmla="*/ 513 w 790"/>
                    <a:gd name="T7" fmla="*/ 114 h 945"/>
                    <a:gd name="T8" fmla="*/ 419 w 790"/>
                    <a:gd name="T9" fmla="*/ 114 h 945"/>
                    <a:gd name="T10" fmla="*/ 419 w 790"/>
                    <a:gd name="T11" fmla="*/ 5 h 945"/>
                    <a:gd name="T12" fmla="*/ 371 w 790"/>
                    <a:gd name="T13" fmla="*/ 5 h 945"/>
                    <a:gd name="T14" fmla="*/ 371 w 790"/>
                    <a:gd name="T15" fmla="*/ 451 h 945"/>
                    <a:gd name="T16" fmla="*/ 277 w 790"/>
                    <a:gd name="T17" fmla="*/ 451 h 945"/>
                    <a:gd name="T18" fmla="*/ 277 w 790"/>
                    <a:gd name="T19" fmla="*/ 336 h 945"/>
                    <a:gd name="T20" fmla="*/ 0 w 790"/>
                    <a:gd name="T21" fmla="*/ 336 h 945"/>
                    <a:gd name="T22" fmla="*/ 0 w 790"/>
                    <a:gd name="T23" fmla="*/ 612 h 945"/>
                    <a:gd name="T24" fmla="*/ 277 w 790"/>
                    <a:gd name="T25" fmla="*/ 612 h 945"/>
                    <a:gd name="T26" fmla="*/ 277 w 790"/>
                    <a:gd name="T27" fmla="*/ 498 h 945"/>
                    <a:gd name="T28" fmla="*/ 371 w 790"/>
                    <a:gd name="T29" fmla="*/ 498 h 945"/>
                    <a:gd name="T30" fmla="*/ 371 w 790"/>
                    <a:gd name="T31" fmla="*/ 945 h 945"/>
                    <a:gd name="T32" fmla="*/ 419 w 790"/>
                    <a:gd name="T33" fmla="*/ 945 h 945"/>
                    <a:gd name="T34" fmla="*/ 419 w 790"/>
                    <a:gd name="T35" fmla="*/ 831 h 945"/>
                    <a:gd name="T36" fmla="*/ 513 w 790"/>
                    <a:gd name="T37" fmla="*/ 831 h 945"/>
                    <a:gd name="T38" fmla="*/ 513 w 790"/>
                    <a:gd name="T39" fmla="*/ 945 h 945"/>
                    <a:gd name="T40" fmla="*/ 790 w 790"/>
                    <a:gd name="T41" fmla="*/ 945 h 945"/>
                    <a:gd name="T42" fmla="*/ 790 w 790"/>
                    <a:gd name="T43" fmla="*/ 668 h 945"/>
                    <a:gd name="T44" fmla="*/ 513 w 790"/>
                    <a:gd name="T45" fmla="*/ 668 h 945"/>
                    <a:gd name="T46" fmla="*/ 513 w 790"/>
                    <a:gd name="T47" fmla="*/ 782 h 945"/>
                    <a:gd name="T48" fmla="*/ 419 w 790"/>
                    <a:gd name="T49" fmla="*/ 782 h 945"/>
                    <a:gd name="T50" fmla="*/ 419 w 790"/>
                    <a:gd name="T51" fmla="*/ 163 h 945"/>
                    <a:gd name="T52" fmla="*/ 513 w 790"/>
                    <a:gd name="T53" fmla="*/ 163 h 945"/>
                    <a:gd name="T54" fmla="*/ 513 w 790"/>
                    <a:gd name="T55" fmla="*/ 277 h 945"/>
                    <a:gd name="T56" fmla="*/ 790 w 790"/>
                    <a:gd name="T57" fmla="*/ 277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0" h="945">
                      <a:moveTo>
                        <a:pt x="790" y="277"/>
                      </a:moveTo>
                      <a:lnTo>
                        <a:pt x="790" y="0"/>
                      </a:lnTo>
                      <a:lnTo>
                        <a:pt x="513" y="0"/>
                      </a:lnTo>
                      <a:lnTo>
                        <a:pt x="513" y="114"/>
                      </a:lnTo>
                      <a:lnTo>
                        <a:pt x="419" y="114"/>
                      </a:lnTo>
                      <a:lnTo>
                        <a:pt x="419" y="5"/>
                      </a:lnTo>
                      <a:lnTo>
                        <a:pt x="371" y="5"/>
                      </a:lnTo>
                      <a:lnTo>
                        <a:pt x="371" y="451"/>
                      </a:lnTo>
                      <a:lnTo>
                        <a:pt x="277" y="451"/>
                      </a:lnTo>
                      <a:lnTo>
                        <a:pt x="277" y="336"/>
                      </a:lnTo>
                      <a:lnTo>
                        <a:pt x="0" y="336"/>
                      </a:lnTo>
                      <a:lnTo>
                        <a:pt x="0" y="612"/>
                      </a:lnTo>
                      <a:lnTo>
                        <a:pt x="277" y="612"/>
                      </a:lnTo>
                      <a:lnTo>
                        <a:pt x="277" y="498"/>
                      </a:lnTo>
                      <a:lnTo>
                        <a:pt x="371" y="498"/>
                      </a:lnTo>
                      <a:lnTo>
                        <a:pt x="371" y="945"/>
                      </a:lnTo>
                      <a:lnTo>
                        <a:pt x="419" y="945"/>
                      </a:lnTo>
                      <a:lnTo>
                        <a:pt x="419" y="831"/>
                      </a:lnTo>
                      <a:lnTo>
                        <a:pt x="513" y="831"/>
                      </a:lnTo>
                      <a:lnTo>
                        <a:pt x="513" y="945"/>
                      </a:lnTo>
                      <a:lnTo>
                        <a:pt x="790" y="945"/>
                      </a:lnTo>
                      <a:lnTo>
                        <a:pt x="790" y="668"/>
                      </a:lnTo>
                      <a:lnTo>
                        <a:pt x="513" y="668"/>
                      </a:lnTo>
                      <a:lnTo>
                        <a:pt x="513" y="782"/>
                      </a:lnTo>
                      <a:lnTo>
                        <a:pt x="419" y="782"/>
                      </a:lnTo>
                      <a:lnTo>
                        <a:pt x="419" y="163"/>
                      </a:lnTo>
                      <a:lnTo>
                        <a:pt x="513" y="163"/>
                      </a:lnTo>
                      <a:lnTo>
                        <a:pt x="513" y="277"/>
                      </a:lnTo>
                      <a:lnTo>
                        <a:pt x="790" y="277"/>
                      </a:lnTo>
                      <a:close/>
                    </a:path>
                  </a:pathLst>
                </a:custGeom>
                <a:solidFill>
                  <a:srgbClr val="505050"/>
                </a:solidFill>
                <a:ln>
                  <a:noFill/>
                </a:ln>
                <a:extLst/>
              </p:spPr>
              <p:txBody>
                <a:bodyPr vert="horz" wrap="square" lIns="121885" tIns="60943" rIns="121885" bIns="6094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77" name="Group 76"/>
              <p:cNvGrpSpPr/>
              <p:nvPr/>
            </p:nvGrpSpPr>
            <p:grpSpPr>
              <a:xfrm>
                <a:off x="7009333" y="3505256"/>
                <a:ext cx="239302" cy="239302"/>
                <a:chOff x="1199321" y="504115"/>
                <a:chExt cx="337151" cy="337151"/>
              </a:xfrm>
            </p:grpSpPr>
            <p:sp useBgFill="1">
              <p:nvSpPr>
                <p:cNvPr id="78" name="Oval 77"/>
                <p:cNvSpPr/>
                <p:nvPr/>
              </p:nvSpPr>
              <p:spPr bwMode="auto">
                <a:xfrm>
                  <a:off x="1199321" y="504115"/>
                  <a:ext cx="337151" cy="337151"/>
                </a:xfrm>
                <a:prstGeom prst="ellipse">
                  <a:avLst/>
                </a:prstGeom>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71" tIns="195017" rIns="243771" bIns="195017" numCol="1" spcCol="0" rtlCol="0" fromWordArt="0" anchor="t" anchorCtr="0" forceAA="0" compatLnSpc="1">
                  <a:prstTxWarp prst="textNoShape">
                    <a:avLst/>
                  </a:prstTxWarp>
                  <a:noAutofit/>
                </a:bodyPr>
                <a:lstStyle/>
                <a:p>
                  <a:pPr marL="0" marR="0" lvl="0" indent="0" algn="ctr" defTabSz="93213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Freeform 143"/>
                <p:cNvSpPr>
                  <a:spLocks noChangeAspect="1" noEditPoints="1"/>
                </p:cNvSpPr>
                <p:nvPr/>
              </p:nvSpPr>
              <p:spPr bwMode="auto">
                <a:xfrm>
                  <a:off x="1266999" y="537545"/>
                  <a:ext cx="201794" cy="263557"/>
                </a:xfrm>
                <a:custGeom>
                  <a:avLst/>
                  <a:gdLst>
                    <a:gd name="T0" fmla="*/ 702 w 709"/>
                    <a:gd name="T1" fmla="*/ 208 h 926"/>
                    <a:gd name="T2" fmla="*/ 702 w 709"/>
                    <a:gd name="T3" fmla="*/ 158 h 926"/>
                    <a:gd name="T4" fmla="*/ 428 w 709"/>
                    <a:gd name="T5" fmla="*/ 0 h 926"/>
                    <a:gd name="T6" fmla="*/ 19 w 709"/>
                    <a:gd name="T7" fmla="*/ 130 h 926"/>
                    <a:gd name="T8" fmla="*/ 19 w 709"/>
                    <a:gd name="T9" fmla="*/ 175 h 926"/>
                    <a:gd name="T10" fmla="*/ 0 w 709"/>
                    <a:gd name="T11" fmla="*/ 180 h 926"/>
                    <a:gd name="T12" fmla="*/ 0 w 709"/>
                    <a:gd name="T13" fmla="*/ 789 h 926"/>
                    <a:gd name="T14" fmla="*/ 412 w 709"/>
                    <a:gd name="T15" fmla="*/ 926 h 926"/>
                    <a:gd name="T16" fmla="*/ 709 w 709"/>
                    <a:gd name="T17" fmla="*/ 754 h 926"/>
                    <a:gd name="T18" fmla="*/ 709 w 709"/>
                    <a:gd name="T19" fmla="*/ 210 h 926"/>
                    <a:gd name="T20" fmla="*/ 702 w 709"/>
                    <a:gd name="T21" fmla="*/ 208 h 926"/>
                    <a:gd name="T22" fmla="*/ 442 w 709"/>
                    <a:gd name="T23" fmla="*/ 31 h 926"/>
                    <a:gd name="T24" fmla="*/ 695 w 709"/>
                    <a:gd name="T25" fmla="*/ 170 h 926"/>
                    <a:gd name="T26" fmla="*/ 695 w 709"/>
                    <a:gd name="T27" fmla="*/ 189 h 926"/>
                    <a:gd name="T28" fmla="*/ 442 w 709"/>
                    <a:gd name="T29" fmla="*/ 59 h 926"/>
                    <a:gd name="T30" fmla="*/ 442 w 709"/>
                    <a:gd name="T31" fmla="*/ 31 h 926"/>
                    <a:gd name="T32" fmla="*/ 702 w 709"/>
                    <a:gd name="T33" fmla="*/ 730 h 926"/>
                    <a:gd name="T34" fmla="*/ 430 w 709"/>
                    <a:gd name="T35" fmla="*/ 872 h 926"/>
                    <a:gd name="T36" fmla="*/ 430 w 709"/>
                    <a:gd name="T37" fmla="*/ 817 h 926"/>
                    <a:gd name="T38" fmla="*/ 702 w 709"/>
                    <a:gd name="T39" fmla="*/ 692 h 926"/>
                    <a:gd name="T40" fmla="*/ 702 w 709"/>
                    <a:gd name="T41" fmla="*/ 730 h 926"/>
                    <a:gd name="T42" fmla="*/ 702 w 709"/>
                    <a:gd name="T43" fmla="*/ 652 h 926"/>
                    <a:gd name="T44" fmla="*/ 430 w 709"/>
                    <a:gd name="T45" fmla="*/ 756 h 926"/>
                    <a:gd name="T46" fmla="*/ 430 w 709"/>
                    <a:gd name="T47" fmla="*/ 699 h 926"/>
                    <a:gd name="T48" fmla="*/ 702 w 709"/>
                    <a:gd name="T49" fmla="*/ 617 h 926"/>
                    <a:gd name="T50" fmla="*/ 702 w 709"/>
                    <a:gd name="T51" fmla="*/ 652 h 926"/>
                    <a:gd name="T52" fmla="*/ 702 w 709"/>
                    <a:gd name="T53" fmla="*/ 576 h 926"/>
                    <a:gd name="T54" fmla="*/ 430 w 709"/>
                    <a:gd name="T55" fmla="*/ 638 h 926"/>
                    <a:gd name="T56" fmla="*/ 430 w 709"/>
                    <a:gd name="T57" fmla="*/ 584 h 926"/>
                    <a:gd name="T58" fmla="*/ 702 w 709"/>
                    <a:gd name="T59" fmla="*/ 541 h 926"/>
                    <a:gd name="T60" fmla="*/ 702 w 709"/>
                    <a:gd name="T61" fmla="*/ 576 h 926"/>
                    <a:gd name="T62" fmla="*/ 702 w 709"/>
                    <a:gd name="T63" fmla="*/ 501 h 926"/>
                    <a:gd name="T64" fmla="*/ 430 w 709"/>
                    <a:gd name="T65" fmla="*/ 522 h 926"/>
                    <a:gd name="T66" fmla="*/ 430 w 709"/>
                    <a:gd name="T67" fmla="*/ 468 h 926"/>
                    <a:gd name="T68" fmla="*/ 702 w 709"/>
                    <a:gd name="T69" fmla="*/ 463 h 926"/>
                    <a:gd name="T70" fmla="*/ 702 w 709"/>
                    <a:gd name="T71" fmla="*/ 501 h 926"/>
                    <a:gd name="T72" fmla="*/ 702 w 709"/>
                    <a:gd name="T73" fmla="*/ 423 h 926"/>
                    <a:gd name="T74" fmla="*/ 430 w 709"/>
                    <a:gd name="T75" fmla="*/ 406 h 926"/>
                    <a:gd name="T76" fmla="*/ 430 w 709"/>
                    <a:gd name="T77" fmla="*/ 350 h 926"/>
                    <a:gd name="T78" fmla="*/ 702 w 709"/>
                    <a:gd name="T79" fmla="*/ 388 h 926"/>
                    <a:gd name="T80" fmla="*/ 702 w 709"/>
                    <a:gd name="T81" fmla="*/ 423 h 926"/>
                    <a:gd name="T82" fmla="*/ 702 w 709"/>
                    <a:gd name="T83" fmla="*/ 347 h 926"/>
                    <a:gd name="T84" fmla="*/ 430 w 709"/>
                    <a:gd name="T85" fmla="*/ 291 h 926"/>
                    <a:gd name="T86" fmla="*/ 430 w 709"/>
                    <a:gd name="T87" fmla="*/ 234 h 926"/>
                    <a:gd name="T88" fmla="*/ 702 w 709"/>
                    <a:gd name="T89" fmla="*/ 312 h 926"/>
                    <a:gd name="T90" fmla="*/ 702 w 709"/>
                    <a:gd name="T91" fmla="*/ 347 h 926"/>
                    <a:gd name="T92" fmla="*/ 702 w 709"/>
                    <a:gd name="T93" fmla="*/ 272 h 926"/>
                    <a:gd name="T94" fmla="*/ 430 w 709"/>
                    <a:gd name="T95" fmla="*/ 173 h 926"/>
                    <a:gd name="T96" fmla="*/ 430 w 709"/>
                    <a:gd name="T97" fmla="*/ 118 h 926"/>
                    <a:gd name="T98" fmla="*/ 702 w 709"/>
                    <a:gd name="T99" fmla="*/ 234 h 926"/>
                    <a:gd name="T100" fmla="*/ 702 w 709"/>
                    <a:gd name="T101" fmla="*/ 272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9" h="926">
                      <a:moveTo>
                        <a:pt x="702" y="208"/>
                      </a:moveTo>
                      <a:lnTo>
                        <a:pt x="702" y="158"/>
                      </a:lnTo>
                      <a:lnTo>
                        <a:pt x="428" y="0"/>
                      </a:lnTo>
                      <a:lnTo>
                        <a:pt x="19" y="130"/>
                      </a:lnTo>
                      <a:lnTo>
                        <a:pt x="19" y="175"/>
                      </a:lnTo>
                      <a:lnTo>
                        <a:pt x="0" y="180"/>
                      </a:lnTo>
                      <a:lnTo>
                        <a:pt x="0" y="789"/>
                      </a:lnTo>
                      <a:lnTo>
                        <a:pt x="412" y="926"/>
                      </a:lnTo>
                      <a:lnTo>
                        <a:pt x="709" y="754"/>
                      </a:lnTo>
                      <a:lnTo>
                        <a:pt x="709" y="210"/>
                      </a:lnTo>
                      <a:lnTo>
                        <a:pt x="702" y="208"/>
                      </a:lnTo>
                      <a:close/>
                      <a:moveTo>
                        <a:pt x="442" y="31"/>
                      </a:moveTo>
                      <a:lnTo>
                        <a:pt x="695" y="170"/>
                      </a:lnTo>
                      <a:lnTo>
                        <a:pt x="695" y="189"/>
                      </a:lnTo>
                      <a:lnTo>
                        <a:pt x="442" y="59"/>
                      </a:lnTo>
                      <a:lnTo>
                        <a:pt x="442" y="31"/>
                      </a:lnTo>
                      <a:close/>
                      <a:moveTo>
                        <a:pt x="702" y="730"/>
                      </a:moveTo>
                      <a:lnTo>
                        <a:pt x="430" y="872"/>
                      </a:lnTo>
                      <a:lnTo>
                        <a:pt x="430" y="817"/>
                      </a:lnTo>
                      <a:lnTo>
                        <a:pt x="702" y="692"/>
                      </a:lnTo>
                      <a:lnTo>
                        <a:pt x="702" y="730"/>
                      </a:lnTo>
                      <a:close/>
                      <a:moveTo>
                        <a:pt x="702" y="652"/>
                      </a:moveTo>
                      <a:lnTo>
                        <a:pt x="430" y="756"/>
                      </a:lnTo>
                      <a:lnTo>
                        <a:pt x="430" y="699"/>
                      </a:lnTo>
                      <a:lnTo>
                        <a:pt x="702" y="617"/>
                      </a:lnTo>
                      <a:lnTo>
                        <a:pt x="702" y="652"/>
                      </a:lnTo>
                      <a:close/>
                      <a:moveTo>
                        <a:pt x="702" y="576"/>
                      </a:moveTo>
                      <a:lnTo>
                        <a:pt x="430" y="638"/>
                      </a:lnTo>
                      <a:lnTo>
                        <a:pt x="430" y="584"/>
                      </a:lnTo>
                      <a:lnTo>
                        <a:pt x="702" y="541"/>
                      </a:lnTo>
                      <a:lnTo>
                        <a:pt x="702" y="576"/>
                      </a:lnTo>
                      <a:close/>
                      <a:moveTo>
                        <a:pt x="702" y="501"/>
                      </a:moveTo>
                      <a:lnTo>
                        <a:pt x="430" y="522"/>
                      </a:lnTo>
                      <a:lnTo>
                        <a:pt x="430" y="468"/>
                      </a:lnTo>
                      <a:lnTo>
                        <a:pt x="702" y="463"/>
                      </a:lnTo>
                      <a:lnTo>
                        <a:pt x="702" y="501"/>
                      </a:lnTo>
                      <a:close/>
                      <a:moveTo>
                        <a:pt x="702" y="423"/>
                      </a:moveTo>
                      <a:lnTo>
                        <a:pt x="430" y="406"/>
                      </a:lnTo>
                      <a:lnTo>
                        <a:pt x="430" y="350"/>
                      </a:lnTo>
                      <a:lnTo>
                        <a:pt x="702" y="388"/>
                      </a:lnTo>
                      <a:lnTo>
                        <a:pt x="702" y="423"/>
                      </a:lnTo>
                      <a:close/>
                      <a:moveTo>
                        <a:pt x="702" y="347"/>
                      </a:moveTo>
                      <a:lnTo>
                        <a:pt x="430" y="291"/>
                      </a:lnTo>
                      <a:lnTo>
                        <a:pt x="430" y="234"/>
                      </a:lnTo>
                      <a:lnTo>
                        <a:pt x="702" y="312"/>
                      </a:lnTo>
                      <a:lnTo>
                        <a:pt x="702" y="347"/>
                      </a:lnTo>
                      <a:close/>
                      <a:moveTo>
                        <a:pt x="702" y="272"/>
                      </a:moveTo>
                      <a:lnTo>
                        <a:pt x="430" y="173"/>
                      </a:lnTo>
                      <a:lnTo>
                        <a:pt x="430" y="118"/>
                      </a:lnTo>
                      <a:lnTo>
                        <a:pt x="702" y="234"/>
                      </a:lnTo>
                      <a:lnTo>
                        <a:pt x="702" y="272"/>
                      </a:lnTo>
                      <a:close/>
                    </a:path>
                  </a:pathLst>
                </a:custGeom>
                <a:solidFill>
                  <a:srgbClr val="505050"/>
                </a:solidFill>
                <a:ln>
                  <a:noFill/>
                </a:ln>
                <a:extLst/>
              </p:spPr>
              <p:txBody>
                <a:bodyPr vert="horz" wrap="square" lIns="121885" tIns="60943" rIns="121885" bIns="6094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sp>
        <p:nvSpPr>
          <p:cNvPr id="168" name="Freeform 167"/>
          <p:cNvSpPr>
            <a:spLocks/>
          </p:cNvSpPr>
          <p:nvPr/>
        </p:nvSpPr>
        <p:spPr bwMode="auto">
          <a:xfrm>
            <a:off x="1749854" y="4020661"/>
            <a:ext cx="1476701" cy="1249402"/>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chemeClr val="bg1">
              <a:lumMod val="50000"/>
              <a:lumOff val="50000"/>
            </a:schemeClr>
          </a:solidFill>
          <a:ln>
            <a:noFill/>
          </a:ln>
          <a:extLst/>
        </p:spPr>
        <p:txBody>
          <a:bodyPr vert="horz" wrap="square" lIns="91388" tIns="45694" rIns="91388" bIns="4569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69" name="Up-Down Arrow 168"/>
          <p:cNvSpPr/>
          <p:nvPr/>
        </p:nvSpPr>
        <p:spPr bwMode="auto">
          <a:xfrm rot="5400000">
            <a:off x="3461581" y="4359689"/>
            <a:ext cx="176280" cy="464828"/>
          </a:xfrm>
          <a:prstGeom prst="upDow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0" name="TextBox 169"/>
          <p:cNvSpPr txBox="1"/>
          <p:nvPr/>
        </p:nvSpPr>
        <p:spPr>
          <a:xfrm>
            <a:off x="2089017" y="4394212"/>
            <a:ext cx="1174919" cy="1064942"/>
          </a:xfrm>
          <a:prstGeom prst="rect">
            <a:avLst/>
          </a:prstGeom>
          <a:solidFill>
            <a:schemeClr val="bg1">
              <a:lumMod val="50000"/>
              <a:lumOff val="50000"/>
            </a:schemeClr>
          </a:solidFill>
          <a:ln>
            <a:noFill/>
          </a:ln>
        </p:spPr>
        <p:txBody>
          <a:bodyPr wrap="square" lIns="179259" tIns="143408" rIns="179259" bIns="143408" rtlCol="0">
            <a:spAutoFit/>
          </a:bodyPr>
          <a:lstStyle/>
          <a:p>
            <a:pPr marL="0" marR="0" lvl="0" indent="0" algn="l" defTabSz="895769"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49" normalizeH="0" baseline="0" noProof="0">
                <a:ln>
                  <a:noFill/>
                </a:ln>
                <a:solidFill>
                  <a:srgbClr val="505050"/>
                </a:solidFill>
                <a:effectLst/>
                <a:uLnTx/>
                <a:uFillTx/>
                <a:latin typeface="Segoe UI"/>
                <a:ea typeface="+mn-ea"/>
                <a:cs typeface="+mn-cs"/>
              </a:rPr>
              <a:t>Hyper-V</a:t>
            </a:r>
          </a:p>
          <a:p>
            <a:pPr marL="0" marR="0" lvl="0" indent="0" algn="l" defTabSz="895769"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49" normalizeH="0" baseline="0" noProof="0">
                <a:ln>
                  <a:noFill/>
                </a:ln>
                <a:solidFill>
                  <a:srgbClr val="505050"/>
                </a:solidFill>
                <a:effectLst/>
                <a:uLnTx/>
                <a:uFillTx/>
                <a:latin typeface="Segoe UI"/>
                <a:ea typeface="+mn-ea"/>
                <a:cs typeface="+mn-cs"/>
              </a:rPr>
              <a:t>VMWare</a:t>
            </a:r>
          </a:p>
          <a:p>
            <a:pPr marL="0" marR="0" lvl="0" indent="0" algn="l" defTabSz="895769"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49" normalizeH="0" baseline="0" noProof="0">
                <a:ln>
                  <a:noFill/>
                </a:ln>
                <a:solidFill>
                  <a:srgbClr val="505050"/>
                </a:solidFill>
                <a:effectLst/>
                <a:uLnTx/>
                <a:uFillTx/>
                <a:latin typeface="Segoe UI"/>
                <a:ea typeface="+mn-ea"/>
                <a:cs typeface="+mn-cs"/>
              </a:rPr>
              <a:t>OpenStack</a:t>
            </a:r>
          </a:p>
          <a:p>
            <a:pPr marL="0" marR="0" lvl="0" indent="0" algn="l" defTabSz="932742" rtl="0" eaLnBrk="1" fontAlgn="auto" latinLnBrk="0" hangingPunct="1">
              <a:lnSpc>
                <a:spcPct val="90000"/>
              </a:lnSpc>
              <a:spcBef>
                <a:spcPts val="0"/>
              </a:spcBef>
              <a:spcAft>
                <a:spcPts val="588"/>
              </a:spcAft>
              <a:buClrTx/>
              <a:buSzTx/>
              <a:buFontTx/>
              <a:buNone/>
              <a:tabLst/>
              <a:defRPr/>
            </a:pPr>
            <a:endParaRPr kumimoji="0" lang="en-US" sz="1372" b="0" i="0" u="none" strike="noStrike" kern="1200" cap="none" spc="0" normalizeH="0" baseline="0" noProof="0">
              <a:ln>
                <a:noFill/>
              </a:ln>
              <a:solidFill>
                <a:srgbClr val="505050"/>
              </a:solidFill>
              <a:effectLst/>
              <a:uLnTx/>
              <a:uFillTx/>
              <a:latin typeface="Segoe UI"/>
              <a:ea typeface="+mn-ea"/>
              <a:cs typeface="+mn-cs"/>
            </a:endParaRPr>
          </a:p>
        </p:txBody>
      </p:sp>
      <p:sp>
        <p:nvSpPr>
          <p:cNvPr id="120" name="Title 16"/>
          <p:cNvSpPr txBox="1">
            <a:spLocks/>
          </p:cNvSpPr>
          <p:nvPr/>
        </p:nvSpPr>
        <p:spPr>
          <a:xfrm>
            <a:off x="506021" y="419928"/>
            <a:ext cx="7007617" cy="881854"/>
          </a:xfrm>
          <a:prstGeom prst="rect">
            <a:avLst/>
          </a:prstGeom>
        </p:spPr>
        <p:txBody>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667" rtl="0" eaLnBrk="1" fontAlgn="auto" latinLnBrk="0" hangingPunct="1">
              <a:lnSpc>
                <a:spcPct val="90000"/>
              </a:lnSpc>
              <a:spcBef>
                <a:spcPct val="0"/>
              </a:spcBef>
              <a:spcAft>
                <a:spcPts val="0"/>
              </a:spcAft>
              <a:buClrTx/>
              <a:buSzTx/>
              <a:buFontTx/>
              <a:buNone/>
              <a:tabLst/>
              <a:defRPr/>
            </a:pPr>
            <a:r>
              <a:rPr kumimoji="0" lang="en-US" sz="4612"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Automation &amp; Configuration</a:t>
            </a:r>
          </a:p>
        </p:txBody>
      </p:sp>
      <p:sp>
        <p:nvSpPr>
          <p:cNvPr id="119" name="Freeform 95"/>
          <p:cNvSpPr>
            <a:spLocks/>
          </p:cNvSpPr>
          <p:nvPr/>
        </p:nvSpPr>
        <p:spPr bwMode="auto">
          <a:xfrm flipH="1">
            <a:off x="3380029" y="1955339"/>
            <a:ext cx="1320942" cy="85256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bg1">
              <a:lumMod val="50000"/>
              <a:lumOff val="50000"/>
            </a:schemeClr>
          </a:solidFill>
          <a:ln>
            <a:noFill/>
          </a:ln>
          <a:extLst/>
        </p:spPr>
        <p:txBody>
          <a:bodyPr vert="horz" wrap="square" lIns="91388" tIns="45694" rIns="91388" bIns="45694" numCol="1" anchor="t" anchorCtr="0" compatLnSpc="1">
            <a:prstTxWarp prst="textNoShape">
              <a:avLst/>
            </a:prstTxWarp>
          </a:bodyPr>
          <a:lstStyle/>
          <a:p>
            <a:pPr marL="0" marR="0" lvl="0" indent="0" algn="l" defTabSz="91372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29" name="Rectangle 128"/>
          <p:cNvSpPr/>
          <p:nvPr/>
        </p:nvSpPr>
        <p:spPr bwMode="auto">
          <a:xfrm>
            <a:off x="3409452" y="2148101"/>
            <a:ext cx="1320497" cy="70599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13" tIns="44807" rIns="89613" bIns="44807" numCol="1" rtlCol="0" anchor="ctr" anchorCtr="0" compatLnSpc="1">
            <a:prstTxWarp prst="textNoShape">
              <a:avLst/>
            </a:prstTxWarp>
          </a:bodyPr>
          <a:lstStyle/>
          <a:p>
            <a:pPr marL="0" marR="0" lvl="0" indent="0" algn="ctr" defTabSz="895769" rtl="0" eaLnBrk="1" fontAlgn="base" latinLnBrk="0" hangingPunct="1">
              <a:lnSpc>
                <a:spcPct val="90000"/>
              </a:lnSpc>
              <a:spcBef>
                <a:spcPct val="0"/>
              </a:spcBef>
              <a:spcAft>
                <a:spcPct val="0"/>
              </a:spcAft>
              <a:buClrTx/>
              <a:buSzTx/>
              <a:buFontTx/>
              <a:buNone/>
              <a:tabLst/>
              <a:defRPr/>
            </a:pPr>
            <a:r>
              <a:rPr kumimoji="0" lang="en-US" sz="1599" b="0" i="0" u="none" strike="noStrike" kern="1200" cap="none" spc="-49" normalizeH="0" baseline="0" noProof="0" dirty="0">
                <a:ln>
                  <a:noFill/>
                </a:ln>
                <a:gradFill>
                  <a:gsLst>
                    <a:gs pos="0">
                      <a:srgbClr val="FFFFFF"/>
                    </a:gs>
                    <a:gs pos="100000">
                      <a:srgbClr val="FFFFFF"/>
                    </a:gs>
                  </a:gsLst>
                  <a:lin ang="5400000" scaled="0"/>
                </a:gradFill>
                <a:effectLst/>
                <a:uLnTx/>
                <a:uFillTx/>
                <a:latin typeface="Segoe UI"/>
                <a:ea typeface="+mn-ea"/>
                <a:cs typeface="+mn-cs"/>
              </a:rPr>
              <a:t>Automation &amp; Config</a:t>
            </a:r>
            <a:endParaRPr kumimoji="0" lang="en-US" sz="933" b="0" i="0" u="none" strike="noStrike" kern="1200" cap="none" spc="-49"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0" name="Rectangle 129"/>
          <p:cNvSpPr/>
          <p:nvPr/>
        </p:nvSpPr>
        <p:spPr bwMode="auto">
          <a:xfrm>
            <a:off x="2579893" y="1517095"/>
            <a:ext cx="1320497" cy="70599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13" tIns="44807" rIns="89613" bIns="44807" numCol="1" rtlCol="0" anchor="ctr" anchorCtr="0" compatLnSpc="1">
            <a:prstTxWarp prst="textNoShape">
              <a:avLst/>
            </a:prstTxWarp>
          </a:bodyPr>
          <a:lstStyle/>
          <a:p>
            <a:pPr marL="0" marR="0" lvl="0" indent="0" algn="ctr" defTabSz="895769" rtl="0" eaLnBrk="1" fontAlgn="base" latinLnBrk="0" hangingPunct="1">
              <a:lnSpc>
                <a:spcPct val="90000"/>
              </a:lnSpc>
              <a:spcBef>
                <a:spcPct val="0"/>
              </a:spcBef>
              <a:spcAft>
                <a:spcPct val="0"/>
              </a:spcAft>
              <a:buClrTx/>
              <a:buSzTx/>
              <a:buFontTx/>
              <a:buNone/>
              <a:tabLst/>
              <a:defRPr/>
            </a:pPr>
            <a:r>
              <a:rPr kumimoji="0" lang="en-US" sz="1599" b="1" i="0" u="none" strike="noStrike" kern="1200" cap="none" spc="-49" normalizeH="0" baseline="0" noProof="0" dirty="0">
                <a:ln>
                  <a:noFill/>
                </a:ln>
                <a:gradFill>
                  <a:gsLst>
                    <a:gs pos="0">
                      <a:srgbClr val="FFFFFF"/>
                    </a:gs>
                    <a:gs pos="100000">
                      <a:srgbClr val="FFFFFF"/>
                    </a:gs>
                  </a:gsLst>
                  <a:lin ang="5400000" scaled="0"/>
                </a:gradFill>
                <a:effectLst/>
                <a:uLnTx/>
                <a:uFillTx/>
                <a:latin typeface="Segoe UI"/>
                <a:ea typeface="+mn-ea"/>
                <a:cs typeface="+mn-cs"/>
              </a:rPr>
              <a:t>Azure</a:t>
            </a:r>
            <a:endParaRPr kumimoji="0" lang="en-US" sz="933" b="1" i="0" u="none" strike="noStrike" kern="1200" cap="none" spc="-49"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ectangle 64"/>
          <p:cNvSpPr/>
          <p:nvPr/>
        </p:nvSpPr>
        <p:spPr>
          <a:xfrm>
            <a:off x="1294291" y="2127957"/>
            <a:ext cx="784735" cy="424732"/>
          </a:xfrm>
          <a:prstGeom prst="rect">
            <a:avLst/>
          </a:prstGeom>
        </p:spPr>
        <p:txBody>
          <a:bodyPr wrap="square">
            <a:spAutoFit/>
          </a:bodyPr>
          <a:lstStyle/>
          <a:p>
            <a:pPr marL="0" marR="0" lvl="0" indent="0" algn="l" defTabSz="895769"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49" normalizeH="0" baseline="0" noProof="0" dirty="0">
                <a:ln>
                  <a:noFill/>
                </a:ln>
                <a:solidFill>
                  <a:srgbClr val="505050">
                    <a:lumMod val="50000"/>
                  </a:srgbClr>
                </a:solidFill>
                <a:effectLst/>
                <a:uLnTx/>
                <a:uFillTx/>
                <a:latin typeface="Segoe UI"/>
                <a:ea typeface="+mn-ea"/>
                <a:cs typeface="+mn-cs"/>
              </a:rPr>
              <a:t>Any Cloud</a:t>
            </a:r>
          </a:p>
        </p:txBody>
      </p:sp>
      <p:sp>
        <p:nvSpPr>
          <p:cNvPr id="66" name="Rectangle 65"/>
          <p:cNvSpPr/>
          <p:nvPr/>
        </p:nvSpPr>
        <p:spPr>
          <a:xfrm>
            <a:off x="1636511" y="3751942"/>
            <a:ext cx="1071246" cy="239872"/>
          </a:xfrm>
          <a:prstGeom prst="rect">
            <a:avLst/>
          </a:prstGeom>
        </p:spPr>
        <p:txBody>
          <a:bodyPr wrap="square">
            <a:spAutoFit/>
          </a:bodyPr>
          <a:lstStyle/>
          <a:p>
            <a:pPr marL="0" marR="0" lvl="0" indent="0" algn="l" defTabSz="895769" rtl="0" eaLnBrk="1" fontAlgn="base" latinLnBrk="0" hangingPunct="1">
              <a:lnSpc>
                <a:spcPct val="90000"/>
              </a:lnSpc>
              <a:spcBef>
                <a:spcPct val="0"/>
              </a:spcBef>
              <a:spcAft>
                <a:spcPct val="0"/>
              </a:spcAft>
              <a:buClrTx/>
              <a:buSzTx/>
              <a:buFontTx/>
              <a:buNone/>
              <a:tabLst/>
              <a:defRPr/>
            </a:pPr>
            <a:r>
              <a:rPr kumimoji="0" lang="en-US" sz="1078" b="1" i="0" u="none" strike="noStrike" kern="1200" cap="none" spc="-49" normalizeH="0" baseline="0" noProof="0">
                <a:ln>
                  <a:noFill/>
                </a:ln>
                <a:solidFill>
                  <a:srgbClr val="505050">
                    <a:lumMod val="50000"/>
                  </a:srgbClr>
                </a:solidFill>
                <a:effectLst/>
                <a:uLnTx/>
                <a:uFillTx/>
                <a:latin typeface="Segoe UI"/>
                <a:ea typeface="+mn-ea"/>
                <a:cs typeface="+mn-cs"/>
              </a:rPr>
              <a:t>On-Premises</a:t>
            </a:r>
          </a:p>
        </p:txBody>
      </p:sp>
      <p:pic>
        <p:nvPicPr>
          <p:cNvPr id="69" name="Picture 68" descr="\\MAGNUM\Projects\Microsoft\Cloud Power FY12\Design\ICONS_PNG\Application.png"/>
          <p:cNvPicPr>
            <a:picLocks noChangeAspect="1" noChangeArrowheads="1"/>
          </p:cNvPicPr>
          <p:nvPr/>
        </p:nvPicPr>
        <p:blipFill rotWithShape="1">
          <a:blip r:embed="rId3" cstate="print">
            <a:biLevel thresh="25000"/>
          </a:blip>
          <a:srcRect l="30174" t="36465" r="28608" b="29915"/>
          <a:stretch/>
        </p:blipFill>
        <p:spPr bwMode="auto">
          <a:xfrm>
            <a:off x="7137139" y="6344009"/>
            <a:ext cx="313685" cy="255928"/>
          </a:xfrm>
          <a:prstGeom prst="rect">
            <a:avLst/>
          </a:prstGeom>
          <a:noFill/>
          <a:ln>
            <a:noFill/>
          </a:ln>
        </p:spPr>
      </p:pic>
      <p:sp>
        <p:nvSpPr>
          <p:cNvPr id="68" name="Up-Down Arrow 168">
            <a:extLst>
              <a:ext uri="{FF2B5EF4-FFF2-40B4-BE49-F238E27FC236}">
                <a16:creationId xmlns="" xmlns:a16="http://schemas.microsoft.com/office/drawing/2014/main" id="{348DADAD-2067-4EE5-9855-EEBD1A15F337}"/>
              </a:ext>
            </a:extLst>
          </p:cNvPr>
          <p:cNvSpPr/>
          <p:nvPr/>
        </p:nvSpPr>
        <p:spPr bwMode="auto">
          <a:xfrm rot="5400000">
            <a:off x="2279285" y="2123531"/>
            <a:ext cx="176280" cy="464828"/>
          </a:xfrm>
          <a:prstGeom prst="upDow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976875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0">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0">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0">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0">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0">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0">
                                            <p:txEl>
                                              <p:pRg st="19" end="1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0">
                                            <p:txEl>
                                              <p:pRg st="20" end="2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0">
                                            <p:txEl>
                                              <p:pRg st="21" end="2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0">
                                            <p:txEl>
                                              <p:pRg st="22" end="2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0">
                                            <p:txEl>
                                              <p:pRg st="23" end="2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0">
                                            <p:txEl>
                                              <p:pRg st="24" end="2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0">
                                            <p:txEl>
                                              <p:pRg st="26" end="2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0">
                                            <p:txEl>
                                              <p:pRg st="27" end="2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0">
                                            <p:txEl>
                                              <p:pRg st="28" end="2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5359" y="6014388"/>
            <a:ext cx="2772499" cy="756451"/>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3264" kern="0" dirty="0">
                <a:solidFill>
                  <a:srgbClr val="0070C0"/>
                </a:solidFill>
                <a:latin typeface="Segoe UI"/>
              </a:rPr>
              <a:t>On-Premises</a:t>
            </a:r>
          </a:p>
        </p:txBody>
      </p:sp>
      <p:cxnSp>
        <p:nvCxnSpPr>
          <p:cNvPr id="11" name="Straight Arrow Connector 10"/>
          <p:cNvCxnSpPr>
            <a:cxnSpLocks/>
          </p:cNvCxnSpPr>
          <p:nvPr/>
        </p:nvCxnSpPr>
        <p:spPr>
          <a:xfrm>
            <a:off x="-11679" y="6028080"/>
            <a:ext cx="2812123" cy="0"/>
          </a:xfrm>
          <a:prstGeom prst="straightConnector1">
            <a:avLst/>
          </a:prstGeom>
          <a:ln w="254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1234816"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2" name="TextBox 471">
            <a:extLst>
              <a:ext uri="{FF2B5EF4-FFF2-40B4-BE49-F238E27FC236}">
                <a16:creationId xmlns="" xmlns:a16="http://schemas.microsoft.com/office/drawing/2014/main" id="{08AC357A-CE29-4061-B66B-61B9106B951F}"/>
              </a:ext>
            </a:extLst>
          </p:cNvPr>
          <p:cNvSpPr txBox="1"/>
          <p:nvPr/>
        </p:nvSpPr>
        <p:spPr>
          <a:xfrm rot="20877579">
            <a:off x="591805" y="4733395"/>
            <a:ext cx="1868769"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many </a:t>
            </a:r>
            <a:r>
              <a:rPr lang="en-US" sz="1498" b="1" kern="0" dirty="0">
                <a:gradFill>
                  <a:gsLst>
                    <a:gs pos="1250">
                      <a:srgbClr val="353535"/>
                    </a:gs>
                    <a:gs pos="100000">
                      <a:srgbClr val="353535"/>
                    </a:gs>
                  </a:gsLst>
                  <a:lin ang="5400000" scaled="0"/>
                </a:gradFill>
                <a:latin typeface="Segoe UI"/>
              </a:rPr>
              <a:t>servers </a:t>
            </a:r>
          </a:p>
          <a:p>
            <a:pPr defTabSz="913873">
              <a:lnSpc>
                <a:spcPct val="90000"/>
              </a:lnSpc>
              <a:defRPr/>
            </a:pPr>
            <a:r>
              <a:rPr lang="en-US" sz="1498" kern="0" dirty="0">
                <a:gradFill>
                  <a:gsLst>
                    <a:gs pos="1250">
                      <a:srgbClr val="353535"/>
                    </a:gs>
                    <a:gs pos="100000">
                      <a:srgbClr val="353535"/>
                    </a:gs>
                  </a:gsLst>
                  <a:lin ang="5400000" scaled="0"/>
                </a:gradFill>
                <a:latin typeface="Segoe UI"/>
              </a:rPr>
              <a:t>do I need?</a:t>
            </a:r>
          </a:p>
        </p:txBody>
      </p:sp>
      <p:sp>
        <p:nvSpPr>
          <p:cNvPr id="473" name="TextBox 472">
            <a:extLst>
              <a:ext uri="{FF2B5EF4-FFF2-40B4-BE49-F238E27FC236}">
                <a16:creationId xmlns="" xmlns:a16="http://schemas.microsoft.com/office/drawing/2014/main" id="{22C7F164-D5DC-4773-A6B6-0FA281150922}"/>
              </a:ext>
            </a:extLst>
          </p:cNvPr>
          <p:cNvSpPr txBox="1"/>
          <p:nvPr/>
        </p:nvSpPr>
        <p:spPr>
          <a:xfrm rot="21066084">
            <a:off x="7016207" y="3141859"/>
            <a:ext cx="1318068"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Which OS </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should I use?</a:t>
            </a:r>
          </a:p>
        </p:txBody>
      </p:sp>
      <p:sp>
        <p:nvSpPr>
          <p:cNvPr id="474" name="TextBox 473">
            <a:extLst>
              <a:ext uri="{FF2B5EF4-FFF2-40B4-BE49-F238E27FC236}">
                <a16:creationId xmlns="" xmlns:a16="http://schemas.microsoft.com/office/drawing/2014/main" id="{B419743A-E54D-4F29-A536-BE914D6DD763}"/>
              </a:ext>
            </a:extLst>
          </p:cNvPr>
          <p:cNvSpPr txBox="1"/>
          <p:nvPr/>
        </p:nvSpPr>
        <p:spPr>
          <a:xfrm>
            <a:off x="7569988" y="4951532"/>
            <a:ext cx="1919445"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often should </a:t>
            </a:r>
          </a:p>
          <a:p>
            <a:pPr defTabSz="913873">
              <a:lnSpc>
                <a:spcPct val="90000"/>
              </a:lnSpc>
              <a:defRPr/>
            </a:pPr>
            <a:r>
              <a:rPr lang="en-US" sz="1498" kern="0" dirty="0">
                <a:gradFill>
                  <a:gsLst>
                    <a:gs pos="1250">
                      <a:srgbClr val="353535"/>
                    </a:gs>
                    <a:gs pos="100000">
                      <a:srgbClr val="353535"/>
                    </a:gs>
                  </a:gsLst>
                  <a:lin ang="5400000" scaled="0"/>
                </a:gradFill>
                <a:latin typeface="Segoe UI"/>
              </a:rPr>
              <a:t>I </a:t>
            </a:r>
            <a:r>
              <a:rPr lang="en-US" sz="1498" b="1" kern="0" dirty="0">
                <a:gradFill>
                  <a:gsLst>
                    <a:gs pos="1250">
                      <a:srgbClr val="353535"/>
                    </a:gs>
                    <a:gs pos="100000">
                      <a:srgbClr val="353535"/>
                    </a:gs>
                  </a:gsLst>
                  <a:lin ang="5400000" scaled="0"/>
                </a:gradFill>
                <a:latin typeface="Segoe UI"/>
              </a:rPr>
              <a:t>patch</a:t>
            </a:r>
            <a:r>
              <a:rPr lang="en-US" sz="1498" kern="0" dirty="0">
                <a:gradFill>
                  <a:gsLst>
                    <a:gs pos="1250">
                      <a:srgbClr val="353535"/>
                    </a:gs>
                    <a:gs pos="100000">
                      <a:srgbClr val="353535"/>
                    </a:gs>
                  </a:gsLst>
                  <a:lin ang="5400000" scaled="0"/>
                </a:gradFill>
                <a:latin typeface="Segoe UI"/>
              </a:rPr>
              <a:t> my </a:t>
            </a:r>
            <a:r>
              <a:rPr lang="en-US" sz="1498" b="1" kern="0" dirty="0">
                <a:gradFill>
                  <a:gsLst>
                    <a:gs pos="1250">
                      <a:srgbClr val="353535"/>
                    </a:gs>
                    <a:gs pos="100000">
                      <a:srgbClr val="353535"/>
                    </a:gs>
                  </a:gsLst>
                  <a:lin ang="5400000" scaled="0"/>
                </a:gradFill>
                <a:latin typeface="Segoe UI"/>
              </a:rPr>
              <a:t>servers</a:t>
            </a:r>
            <a:r>
              <a:rPr lang="en-US" sz="1498" kern="0" dirty="0">
                <a:gradFill>
                  <a:gsLst>
                    <a:gs pos="1250">
                      <a:srgbClr val="353535"/>
                    </a:gs>
                    <a:gs pos="100000">
                      <a:srgbClr val="353535"/>
                    </a:gs>
                  </a:gsLst>
                  <a:lin ang="5400000" scaled="0"/>
                </a:gradFill>
                <a:latin typeface="Segoe UI"/>
              </a:rPr>
              <a:t>?</a:t>
            </a:r>
          </a:p>
        </p:txBody>
      </p:sp>
      <p:sp>
        <p:nvSpPr>
          <p:cNvPr id="475" name="TextBox 474">
            <a:extLst>
              <a:ext uri="{FF2B5EF4-FFF2-40B4-BE49-F238E27FC236}">
                <a16:creationId xmlns="" xmlns:a16="http://schemas.microsoft.com/office/drawing/2014/main" id="{4FFEFDA6-DC12-4102-B56A-92DABB0AA1A9}"/>
              </a:ext>
            </a:extLst>
          </p:cNvPr>
          <p:cNvSpPr txBox="1"/>
          <p:nvPr/>
        </p:nvSpPr>
        <p:spPr>
          <a:xfrm rot="20700000">
            <a:off x="1080315" y="1276546"/>
            <a:ext cx="2012621"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What size of </a:t>
            </a:r>
            <a:r>
              <a:rPr lang="en-US" sz="1498" b="1" kern="0" dirty="0">
                <a:gradFill>
                  <a:gsLst>
                    <a:gs pos="1250">
                      <a:srgbClr val="353535"/>
                    </a:gs>
                    <a:gs pos="100000">
                      <a:srgbClr val="353535"/>
                    </a:gs>
                  </a:gsLst>
                  <a:lin ang="5400000" scaled="0"/>
                </a:gradFill>
                <a:latin typeface="Segoe UI"/>
              </a:rPr>
              <a:t>servers</a:t>
            </a:r>
            <a:r>
              <a:rPr lang="en-US" sz="1498" kern="0" dirty="0">
                <a:gradFill>
                  <a:gsLst>
                    <a:gs pos="1250">
                      <a:srgbClr val="353535"/>
                    </a:gs>
                    <a:gs pos="100000">
                      <a:srgbClr val="353535"/>
                    </a:gs>
                  </a:gsLst>
                  <a:lin ang="5400000" scaled="0"/>
                </a:gradFill>
                <a:latin typeface="Segoe UI"/>
              </a:rPr>
              <a:t> </a:t>
            </a:r>
          </a:p>
          <a:p>
            <a:pPr defTabSz="913873">
              <a:lnSpc>
                <a:spcPct val="90000"/>
              </a:lnSpc>
              <a:defRPr/>
            </a:pPr>
            <a:r>
              <a:rPr lang="en-US" sz="1498" kern="0" dirty="0">
                <a:gradFill>
                  <a:gsLst>
                    <a:gs pos="1250">
                      <a:srgbClr val="353535"/>
                    </a:gs>
                    <a:gs pos="100000">
                      <a:srgbClr val="353535"/>
                    </a:gs>
                  </a:gsLst>
                  <a:lin ang="5400000" scaled="0"/>
                </a:gradFill>
                <a:latin typeface="Segoe UI"/>
              </a:rPr>
              <a:t>should I </a:t>
            </a:r>
            <a:r>
              <a:rPr lang="en-US" sz="1498" b="1" kern="0" dirty="0">
                <a:gradFill>
                  <a:gsLst>
                    <a:gs pos="1250">
                      <a:srgbClr val="353535"/>
                    </a:gs>
                    <a:gs pos="100000">
                      <a:srgbClr val="353535"/>
                    </a:gs>
                  </a:gsLst>
                  <a:lin ang="5400000" scaled="0"/>
                </a:gradFill>
                <a:latin typeface="Segoe UI"/>
              </a:rPr>
              <a:t>buy</a:t>
            </a:r>
            <a:r>
              <a:rPr lang="en-US" sz="1498" kern="0" dirty="0">
                <a:gradFill>
                  <a:gsLst>
                    <a:gs pos="1250">
                      <a:srgbClr val="353535"/>
                    </a:gs>
                    <a:gs pos="100000">
                      <a:srgbClr val="353535"/>
                    </a:gs>
                  </a:gsLst>
                  <a:lin ang="5400000" scaled="0"/>
                </a:gradFill>
                <a:latin typeface="Segoe UI"/>
              </a:rPr>
              <a:t>?</a:t>
            </a:r>
          </a:p>
        </p:txBody>
      </p:sp>
      <p:sp>
        <p:nvSpPr>
          <p:cNvPr id="476" name="TextBox 475">
            <a:extLst>
              <a:ext uri="{FF2B5EF4-FFF2-40B4-BE49-F238E27FC236}">
                <a16:creationId xmlns="" xmlns:a16="http://schemas.microsoft.com/office/drawing/2014/main" id="{0FAC1726-28A7-4960-BA0C-BB764E2E31A2}"/>
              </a:ext>
            </a:extLst>
          </p:cNvPr>
          <p:cNvSpPr txBox="1"/>
          <p:nvPr/>
        </p:nvSpPr>
        <p:spPr>
          <a:xfrm rot="1233718">
            <a:off x="10208087" y="1397980"/>
            <a:ext cx="1893558"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often should I </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backup my </a:t>
            </a: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a:t>
            </a:r>
          </a:p>
        </p:txBody>
      </p:sp>
      <p:sp>
        <p:nvSpPr>
          <p:cNvPr id="477" name="TextBox 476">
            <a:extLst>
              <a:ext uri="{FF2B5EF4-FFF2-40B4-BE49-F238E27FC236}">
                <a16:creationId xmlns="" xmlns:a16="http://schemas.microsoft.com/office/drawing/2014/main" id="{3379046E-538C-4A49-B064-DABE32C84478}"/>
              </a:ext>
            </a:extLst>
          </p:cNvPr>
          <p:cNvSpPr txBox="1"/>
          <p:nvPr/>
        </p:nvSpPr>
        <p:spPr>
          <a:xfrm>
            <a:off x="10188816" y="2257610"/>
            <a:ext cx="1859225"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can I increase </a:t>
            </a:r>
            <a:br>
              <a:rPr lang="en-US" sz="1498" kern="0" dirty="0">
                <a:gradFill>
                  <a:gsLst>
                    <a:gs pos="1250">
                      <a:srgbClr val="353535"/>
                    </a:gs>
                    <a:gs pos="100000">
                      <a:srgbClr val="353535"/>
                    </a:gs>
                  </a:gsLst>
                  <a:lin ang="5400000" scaled="0"/>
                </a:gradFill>
                <a:latin typeface="Segoe UI"/>
              </a:rPr>
            </a:b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 utilization?</a:t>
            </a:r>
          </a:p>
        </p:txBody>
      </p:sp>
      <p:sp>
        <p:nvSpPr>
          <p:cNvPr id="478" name="TextBox 477">
            <a:extLst>
              <a:ext uri="{FF2B5EF4-FFF2-40B4-BE49-F238E27FC236}">
                <a16:creationId xmlns="" xmlns:a16="http://schemas.microsoft.com/office/drawing/2014/main" id="{074C5B96-3B22-4E4B-A609-C17613CB2BEA}"/>
              </a:ext>
            </a:extLst>
          </p:cNvPr>
          <p:cNvSpPr txBox="1"/>
          <p:nvPr/>
        </p:nvSpPr>
        <p:spPr>
          <a:xfrm>
            <a:off x="6842547" y="185130"/>
            <a:ext cx="2120811"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do I </a:t>
            </a:r>
            <a:r>
              <a:rPr lang="en-US" sz="1498" b="1" kern="0" dirty="0">
                <a:gradFill>
                  <a:gsLst>
                    <a:gs pos="1250">
                      <a:srgbClr val="353535"/>
                    </a:gs>
                    <a:gs pos="100000">
                      <a:srgbClr val="353535"/>
                    </a:gs>
                  </a:gsLst>
                  <a:lin ang="5400000" scaled="0"/>
                </a:gradFill>
                <a:latin typeface="Segoe UI"/>
              </a:rPr>
              <a:t>deploy</a:t>
            </a:r>
            <a:r>
              <a:rPr lang="en-US" sz="1498" kern="0" dirty="0">
                <a:gradFill>
                  <a:gsLst>
                    <a:gs pos="1250">
                      <a:srgbClr val="353535"/>
                    </a:gs>
                    <a:gs pos="100000">
                      <a:srgbClr val="353535"/>
                    </a:gs>
                  </a:gsLst>
                  <a:lin ang="5400000" scaled="0"/>
                </a:gradFill>
                <a:latin typeface="Segoe UI"/>
              </a:rPr>
              <a:t> new </a:t>
            </a:r>
            <a:br>
              <a:rPr lang="en-US" sz="1498" kern="0" dirty="0">
                <a:gradFill>
                  <a:gsLst>
                    <a:gs pos="1250">
                      <a:srgbClr val="353535"/>
                    </a:gs>
                    <a:gs pos="100000">
                      <a:srgbClr val="353535"/>
                    </a:gs>
                  </a:gsLst>
                  <a:lin ang="5400000" scaled="0"/>
                </a:gradFill>
                <a:latin typeface="Segoe UI"/>
              </a:rPr>
            </a:br>
            <a:r>
              <a:rPr lang="en-US" sz="1498" b="1" kern="0" dirty="0">
                <a:gradFill>
                  <a:gsLst>
                    <a:gs pos="1250">
                      <a:srgbClr val="353535"/>
                    </a:gs>
                    <a:gs pos="100000">
                      <a:srgbClr val="353535"/>
                    </a:gs>
                  </a:gsLst>
                  <a:lin ang="5400000" scaled="0"/>
                </a:gradFill>
                <a:latin typeface="Segoe UI"/>
              </a:rPr>
              <a:t>code</a:t>
            </a:r>
            <a:r>
              <a:rPr lang="en-US" sz="1498" kern="0" dirty="0">
                <a:gradFill>
                  <a:gsLst>
                    <a:gs pos="1250">
                      <a:srgbClr val="353535"/>
                    </a:gs>
                    <a:gs pos="100000">
                      <a:srgbClr val="353535"/>
                    </a:gs>
                  </a:gsLst>
                  <a:lin ang="5400000" scaled="0"/>
                </a:gradFill>
                <a:latin typeface="Segoe UI"/>
              </a:rPr>
              <a:t> to my </a:t>
            </a: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a:t>
            </a:r>
          </a:p>
        </p:txBody>
      </p:sp>
      <p:sp>
        <p:nvSpPr>
          <p:cNvPr id="479" name="TextBox 478">
            <a:extLst>
              <a:ext uri="{FF2B5EF4-FFF2-40B4-BE49-F238E27FC236}">
                <a16:creationId xmlns="" xmlns:a16="http://schemas.microsoft.com/office/drawing/2014/main" id="{A2EB86EB-157E-4144-905B-F13291770571}"/>
              </a:ext>
            </a:extLst>
          </p:cNvPr>
          <p:cNvSpPr txBox="1"/>
          <p:nvPr/>
        </p:nvSpPr>
        <p:spPr>
          <a:xfrm>
            <a:off x="4748080" y="895480"/>
            <a:ext cx="2227081"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Which packages should</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be on my </a:t>
            </a: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a:t>
            </a:r>
          </a:p>
        </p:txBody>
      </p:sp>
      <p:sp>
        <p:nvSpPr>
          <p:cNvPr id="480" name="TextBox 479">
            <a:extLst>
              <a:ext uri="{FF2B5EF4-FFF2-40B4-BE49-F238E27FC236}">
                <a16:creationId xmlns="" xmlns:a16="http://schemas.microsoft.com/office/drawing/2014/main" id="{75527077-AE97-47AA-BD97-F755BDFD8D79}"/>
              </a:ext>
            </a:extLst>
          </p:cNvPr>
          <p:cNvSpPr txBox="1"/>
          <p:nvPr/>
        </p:nvSpPr>
        <p:spPr>
          <a:xfrm>
            <a:off x="2588762" y="4911804"/>
            <a:ext cx="2318636"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It takes how long to </a:t>
            </a:r>
            <a:br>
              <a:rPr lang="en-US" sz="1498" kern="0" dirty="0">
                <a:gradFill>
                  <a:gsLst>
                    <a:gs pos="1250">
                      <a:srgbClr val="353535"/>
                    </a:gs>
                    <a:gs pos="100000">
                      <a:srgbClr val="353535"/>
                    </a:gs>
                  </a:gsLst>
                  <a:lin ang="5400000" scaled="0"/>
                </a:gradFill>
                <a:latin typeface="Segoe UI"/>
              </a:rPr>
            </a:br>
            <a:r>
              <a:rPr lang="en-US" sz="1498" b="1" kern="0" dirty="0">
                <a:gradFill>
                  <a:gsLst>
                    <a:gs pos="1250">
                      <a:srgbClr val="353535"/>
                    </a:gs>
                    <a:gs pos="100000">
                      <a:srgbClr val="353535"/>
                    </a:gs>
                  </a:gsLst>
                  <a:lin ang="5400000" scaled="0"/>
                </a:gradFill>
                <a:latin typeface="Segoe UI"/>
              </a:rPr>
              <a:t>provision</a:t>
            </a:r>
            <a:r>
              <a:rPr lang="en-US" sz="1498" kern="0" dirty="0">
                <a:gradFill>
                  <a:gsLst>
                    <a:gs pos="1250">
                      <a:srgbClr val="353535"/>
                    </a:gs>
                    <a:gs pos="100000">
                      <a:srgbClr val="353535"/>
                    </a:gs>
                  </a:gsLst>
                  <a:lin ang="5400000" scaled="0"/>
                </a:gradFill>
                <a:latin typeface="Segoe UI"/>
              </a:rPr>
              <a:t> a new </a:t>
            </a: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a:t>
            </a:r>
          </a:p>
        </p:txBody>
      </p:sp>
      <p:sp>
        <p:nvSpPr>
          <p:cNvPr id="481" name="TextBox 480">
            <a:extLst>
              <a:ext uri="{FF2B5EF4-FFF2-40B4-BE49-F238E27FC236}">
                <a16:creationId xmlns="" xmlns:a16="http://schemas.microsoft.com/office/drawing/2014/main" id="{5F48CB9B-1183-4C06-A7C5-90F0F4BC485D}"/>
              </a:ext>
            </a:extLst>
          </p:cNvPr>
          <p:cNvSpPr txBox="1"/>
          <p:nvPr/>
        </p:nvSpPr>
        <p:spPr>
          <a:xfrm rot="2037234">
            <a:off x="9861754" y="3492402"/>
            <a:ext cx="1839345"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Are my </a:t>
            </a: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 in a </a:t>
            </a:r>
          </a:p>
          <a:p>
            <a:pPr defTabSz="913873">
              <a:lnSpc>
                <a:spcPct val="90000"/>
              </a:lnSpc>
              <a:defRPr/>
            </a:pPr>
            <a:r>
              <a:rPr lang="en-US" sz="1498" kern="0" dirty="0">
                <a:gradFill>
                  <a:gsLst>
                    <a:gs pos="1250">
                      <a:srgbClr val="353535"/>
                    </a:gs>
                    <a:gs pos="100000">
                      <a:srgbClr val="353535"/>
                    </a:gs>
                  </a:gsLst>
                  <a:lin ang="5400000" scaled="0"/>
                </a:gradFill>
                <a:latin typeface="Segoe UI"/>
              </a:rPr>
              <a:t>secure location?</a:t>
            </a:r>
          </a:p>
        </p:txBody>
      </p:sp>
      <p:sp>
        <p:nvSpPr>
          <p:cNvPr id="482" name="TextBox 481">
            <a:extLst>
              <a:ext uri="{FF2B5EF4-FFF2-40B4-BE49-F238E27FC236}">
                <a16:creationId xmlns="" xmlns:a16="http://schemas.microsoft.com/office/drawing/2014/main" id="{449688C2-16E4-4EE7-8F0A-4FCEF65B818F}"/>
              </a:ext>
            </a:extLst>
          </p:cNvPr>
          <p:cNvSpPr txBox="1"/>
          <p:nvPr/>
        </p:nvSpPr>
        <p:spPr>
          <a:xfrm rot="20116499">
            <a:off x="7280921" y="3768737"/>
            <a:ext cx="1993005"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What happens if the </a:t>
            </a:r>
          </a:p>
          <a:p>
            <a:pPr defTabSz="913873">
              <a:lnSpc>
                <a:spcPct val="90000"/>
              </a:lnSpc>
              <a:defRPr/>
            </a:pPr>
            <a:r>
              <a:rPr lang="en-US" sz="1498" kern="0" dirty="0">
                <a:gradFill>
                  <a:gsLst>
                    <a:gs pos="1250">
                      <a:srgbClr val="353535"/>
                    </a:gs>
                    <a:gs pos="100000">
                      <a:srgbClr val="353535"/>
                    </a:gs>
                  </a:gsLst>
                  <a:lin ang="5400000" scaled="0"/>
                </a:gradFill>
                <a:latin typeface="Segoe UI"/>
              </a:rPr>
              <a:t>power goes out?</a:t>
            </a:r>
          </a:p>
        </p:txBody>
      </p:sp>
      <p:sp>
        <p:nvSpPr>
          <p:cNvPr id="483" name="TextBox 482">
            <a:extLst>
              <a:ext uri="{FF2B5EF4-FFF2-40B4-BE49-F238E27FC236}">
                <a16:creationId xmlns="" xmlns:a16="http://schemas.microsoft.com/office/drawing/2014/main" id="{CDD9048F-D154-4AE8-8943-AF540591AEC4}"/>
              </a:ext>
            </a:extLst>
          </p:cNvPr>
          <p:cNvSpPr txBox="1"/>
          <p:nvPr/>
        </p:nvSpPr>
        <p:spPr>
          <a:xfrm rot="19484879">
            <a:off x="463571" y="3506839"/>
            <a:ext cx="1994924"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Do I need secondary</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network connection?</a:t>
            </a:r>
          </a:p>
        </p:txBody>
      </p:sp>
      <p:sp>
        <p:nvSpPr>
          <p:cNvPr id="484" name="TextBox 483">
            <a:extLst>
              <a:ext uri="{FF2B5EF4-FFF2-40B4-BE49-F238E27FC236}">
                <a16:creationId xmlns="" xmlns:a16="http://schemas.microsoft.com/office/drawing/2014/main" id="{400E6DC3-6FE4-4B92-A837-44D524EE6889}"/>
              </a:ext>
            </a:extLst>
          </p:cNvPr>
          <p:cNvSpPr txBox="1"/>
          <p:nvPr/>
        </p:nvSpPr>
        <p:spPr>
          <a:xfrm rot="21388068">
            <a:off x="2944547" y="154460"/>
            <a:ext cx="2903935"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What is the right </a:t>
            </a:r>
            <a:r>
              <a:rPr lang="en-US" sz="1498" b="1" kern="0" dirty="0">
                <a:gradFill>
                  <a:gsLst>
                    <a:gs pos="1250">
                      <a:srgbClr val="353535"/>
                    </a:gs>
                    <a:gs pos="100000">
                      <a:srgbClr val="353535"/>
                    </a:gs>
                  </a:gsLst>
                  <a:lin ang="5400000" scaled="0"/>
                </a:gradFill>
                <a:latin typeface="Segoe UI"/>
              </a:rPr>
              <a:t>size</a:t>
            </a:r>
            <a:r>
              <a:rPr lang="en-US" sz="1498" kern="0" dirty="0">
                <a:gradFill>
                  <a:gsLst>
                    <a:gs pos="1250">
                      <a:srgbClr val="353535"/>
                    </a:gs>
                    <a:gs pos="100000">
                      <a:srgbClr val="353535"/>
                    </a:gs>
                  </a:gsLst>
                  <a:lin ang="5400000" scaled="0"/>
                </a:gradFill>
                <a:latin typeface="Segoe UI"/>
              </a:rPr>
              <a:t> of </a:t>
            </a:r>
          </a:p>
          <a:p>
            <a:pPr defTabSz="913873">
              <a:lnSpc>
                <a:spcPct val="90000"/>
              </a:lnSpc>
              <a:defRPr/>
            </a:pPr>
            <a:r>
              <a:rPr lang="en-US" sz="1498" b="1" kern="0" dirty="0">
                <a:gradFill>
                  <a:gsLst>
                    <a:gs pos="1250">
                      <a:srgbClr val="353535"/>
                    </a:gs>
                    <a:gs pos="100000">
                      <a:srgbClr val="353535"/>
                    </a:gs>
                  </a:gsLst>
                  <a:lin ang="5400000" scaled="0"/>
                </a:gradFill>
                <a:latin typeface="Segoe UI"/>
              </a:rPr>
              <a:t>servers </a:t>
            </a:r>
            <a:r>
              <a:rPr lang="en-US" sz="1498" kern="0" dirty="0">
                <a:gradFill>
                  <a:gsLst>
                    <a:gs pos="1250">
                      <a:srgbClr val="353535"/>
                    </a:gs>
                    <a:gs pos="100000">
                      <a:srgbClr val="353535"/>
                    </a:gs>
                  </a:gsLst>
                  <a:lin ang="5400000" scaled="0"/>
                </a:gradFill>
                <a:latin typeface="Segoe UI"/>
              </a:rPr>
              <a:t>for my business needs?</a:t>
            </a:r>
          </a:p>
        </p:txBody>
      </p:sp>
      <p:sp>
        <p:nvSpPr>
          <p:cNvPr id="485" name="TextBox 484">
            <a:extLst>
              <a:ext uri="{FF2B5EF4-FFF2-40B4-BE49-F238E27FC236}">
                <a16:creationId xmlns="" xmlns:a16="http://schemas.microsoft.com/office/drawing/2014/main" id="{18DA3D07-DFDE-4BAE-A823-A35FDB08F22E}"/>
              </a:ext>
            </a:extLst>
          </p:cNvPr>
          <p:cNvSpPr txBox="1"/>
          <p:nvPr/>
        </p:nvSpPr>
        <p:spPr>
          <a:xfrm rot="20700000">
            <a:off x="3675057" y="3133690"/>
            <a:ext cx="2081278"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Who has </a:t>
            </a:r>
            <a:r>
              <a:rPr lang="en-US" sz="1498" b="1" kern="0" dirty="0">
                <a:gradFill>
                  <a:gsLst>
                    <a:gs pos="1250">
                      <a:srgbClr val="353535"/>
                    </a:gs>
                    <a:gs pos="100000">
                      <a:srgbClr val="353535"/>
                    </a:gs>
                  </a:gsLst>
                  <a:lin ang="5400000" scaled="0"/>
                </a:gradFill>
                <a:latin typeface="Segoe UI"/>
              </a:rPr>
              <a:t>physical</a:t>
            </a:r>
            <a:r>
              <a:rPr lang="en-US" sz="1498" kern="0" dirty="0">
                <a:gradFill>
                  <a:gsLst>
                    <a:gs pos="1250">
                      <a:srgbClr val="353535"/>
                    </a:gs>
                    <a:gs pos="100000">
                      <a:srgbClr val="353535"/>
                    </a:gs>
                  </a:gsLst>
                  <a:lin ang="5400000" scaled="0"/>
                </a:gradFill>
                <a:latin typeface="Segoe UI"/>
              </a:rPr>
              <a:t> </a:t>
            </a:r>
          </a:p>
          <a:p>
            <a:pPr defTabSz="913873">
              <a:lnSpc>
                <a:spcPct val="90000"/>
              </a:lnSpc>
              <a:defRPr/>
            </a:pPr>
            <a:r>
              <a:rPr lang="en-US" sz="1498" kern="0" dirty="0">
                <a:gradFill>
                  <a:gsLst>
                    <a:gs pos="1250">
                      <a:srgbClr val="353535"/>
                    </a:gs>
                    <a:gs pos="100000">
                      <a:srgbClr val="353535"/>
                    </a:gs>
                  </a:gsLst>
                  <a:lin ang="5400000" scaled="0"/>
                </a:gradFill>
                <a:latin typeface="Segoe UI"/>
              </a:rPr>
              <a:t>access to my </a:t>
            </a:r>
            <a:r>
              <a:rPr lang="en-US" sz="1498" b="1" kern="0" dirty="0">
                <a:gradFill>
                  <a:gsLst>
                    <a:gs pos="1250">
                      <a:srgbClr val="353535"/>
                    </a:gs>
                    <a:gs pos="100000">
                      <a:srgbClr val="353535"/>
                    </a:gs>
                  </a:gsLst>
                  <a:lin ang="5400000" scaled="0"/>
                </a:gradFill>
                <a:latin typeface="Segoe UI"/>
              </a:rPr>
              <a:t>servers</a:t>
            </a:r>
            <a:r>
              <a:rPr lang="en-US" sz="1498" kern="0" dirty="0">
                <a:gradFill>
                  <a:gsLst>
                    <a:gs pos="1250">
                      <a:srgbClr val="353535"/>
                    </a:gs>
                    <a:gs pos="100000">
                      <a:srgbClr val="353535"/>
                    </a:gs>
                  </a:gsLst>
                  <a:lin ang="5400000" scaled="0"/>
                </a:gradFill>
                <a:latin typeface="Segoe UI"/>
              </a:rPr>
              <a:t>?</a:t>
            </a:r>
          </a:p>
        </p:txBody>
      </p:sp>
      <p:sp>
        <p:nvSpPr>
          <p:cNvPr id="486" name="TextBox 485">
            <a:extLst>
              <a:ext uri="{FF2B5EF4-FFF2-40B4-BE49-F238E27FC236}">
                <a16:creationId xmlns="" xmlns:a16="http://schemas.microsoft.com/office/drawing/2014/main" id="{72BB1518-288E-4A04-A584-D069A31E1589}"/>
              </a:ext>
            </a:extLst>
          </p:cNvPr>
          <p:cNvSpPr txBox="1"/>
          <p:nvPr/>
        </p:nvSpPr>
        <p:spPr>
          <a:xfrm rot="19699786">
            <a:off x="4349293" y="3957964"/>
            <a:ext cx="1087546"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Do I need </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a UPS?</a:t>
            </a:r>
          </a:p>
        </p:txBody>
      </p:sp>
      <p:sp>
        <p:nvSpPr>
          <p:cNvPr id="487" name="TextBox 486">
            <a:extLst>
              <a:ext uri="{FF2B5EF4-FFF2-40B4-BE49-F238E27FC236}">
                <a16:creationId xmlns="" xmlns:a16="http://schemas.microsoft.com/office/drawing/2014/main" id="{CBE850DA-80E5-46EA-8144-F9570F419EB8}"/>
              </a:ext>
            </a:extLst>
          </p:cNvPr>
          <p:cNvSpPr txBox="1"/>
          <p:nvPr/>
        </p:nvSpPr>
        <p:spPr>
          <a:xfrm rot="20103308">
            <a:off x="538905" y="402105"/>
            <a:ext cx="2035795"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What media should I </a:t>
            </a:r>
          </a:p>
          <a:p>
            <a:pPr defTabSz="913873">
              <a:lnSpc>
                <a:spcPct val="90000"/>
              </a:lnSpc>
              <a:defRPr/>
            </a:pPr>
            <a:r>
              <a:rPr lang="en-US" sz="1498" kern="0" dirty="0">
                <a:gradFill>
                  <a:gsLst>
                    <a:gs pos="1250">
                      <a:srgbClr val="353535"/>
                    </a:gs>
                    <a:gs pos="100000">
                      <a:srgbClr val="353535"/>
                    </a:gs>
                  </a:gsLst>
                  <a:lin ang="5400000" scaled="0"/>
                </a:gradFill>
                <a:latin typeface="Segoe UI"/>
              </a:rPr>
              <a:t>use to keep backup?</a:t>
            </a:r>
          </a:p>
        </p:txBody>
      </p:sp>
      <p:sp>
        <p:nvSpPr>
          <p:cNvPr id="488" name="TextBox 487">
            <a:extLst>
              <a:ext uri="{FF2B5EF4-FFF2-40B4-BE49-F238E27FC236}">
                <a16:creationId xmlns="" xmlns:a16="http://schemas.microsoft.com/office/drawing/2014/main" id="{24AD7F0D-29D6-4E2C-A0F7-4537B2290E71}"/>
              </a:ext>
            </a:extLst>
          </p:cNvPr>
          <p:cNvSpPr txBox="1"/>
          <p:nvPr/>
        </p:nvSpPr>
        <p:spPr>
          <a:xfrm rot="469746">
            <a:off x="9128415" y="4041303"/>
            <a:ext cx="2262459" cy="517417"/>
          </a:xfrm>
          <a:prstGeom prst="rect">
            <a:avLst/>
          </a:prstGeom>
          <a:noFill/>
        </p:spPr>
        <p:txBody>
          <a:bodyPr wrap="squar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What storage I </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need to use?</a:t>
            </a:r>
          </a:p>
        </p:txBody>
      </p:sp>
      <p:sp>
        <p:nvSpPr>
          <p:cNvPr id="489" name="TextBox 488">
            <a:extLst>
              <a:ext uri="{FF2B5EF4-FFF2-40B4-BE49-F238E27FC236}">
                <a16:creationId xmlns="" xmlns:a16="http://schemas.microsoft.com/office/drawing/2014/main" id="{A5E9F7C7-2085-4410-96F4-81B73EC1BA4C}"/>
              </a:ext>
            </a:extLst>
          </p:cNvPr>
          <p:cNvSpPr txBox="1"/>
          <p:nvPr/>
        </p:nvSpPr>
        <p:spPr>
          <a:xfrm rot="736380">
            <a:off x="686398" y="2371049"/>
            <a:ext cx="1424337"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can I </a:t>
            </a:r>
            <a:br>
              <a:rPr lang="en-US" sz="1498" kern="0" dirty="0">
                <a:gradFill>
                  <a:gsLst>
                    <a:gs pos="1250">
                      <a:srgbClr val="353535"/>
                    </a:gs>
                    <a:gs pos="100000">
                      <a:srgbClr val="353535"/>
                    </a:gs>
                  </a:gsLst>
                  <a:lin ang="5400000" scaled="0"/>
                </a:gradFill>
                <a:latin typeface="Segoe UI"/>
              </a:rPr>
            </a:br>
            <a:r>
              <a:rPr lang="en-US" sz="1498" b="1" kern="0" dirty="0">
                <a:gradFill>
                  <a:gsLst>
                    <a:gs pos="1250">
                      <a:srgbClr val="353535"/>
                    </a:gs>
                    <a:gs pos="100000">
                      <a:srgbClr val="353535"/>
                    </a:gs>
                  </a:gsLst>
                  <a:lin ang="5400000" scaled="0"/>
                </a:gradFill>
                <a:latin typeface="Segoe UI"/>
              </a:rPr>
              <a:t>scale</a:t>
            </a:r>
            <a:r>
              <a:rPr lang="en-US" sz="1498" kern="0" dirty="0">
                <a:gradFill>
                  <a:gsLst>
                    <a:gs pos="1250">
                      <a:srgbClr val="353535"/>
                    </a:gs>
                    <a:gs pos="100000">
                      <a:srgbClr val="353535"/>
                    </a:gs>
                  </a:gsLst>
                  <a:lin ang="5400000" scaled="0"/>
                </a:gradFill>
                <a:latin typeface="Segoe UI"/>
              </a:rPr>
              <a:t> my app?</a:t>
            </a:r>
          </a:p>
        </p:txBody>
      </p:sp>
      <p:sp>
        <p:nvSpPr>
          <p:cNvPr id="490" name="TextBox 489">
            <a:extLst>
              <a:ext uri="{FF2B5EF4-FFF2-40B4-BE49-F238E27FC236}">
                <a16:creationId xmlns="" xmlns:a16="http://schemas.microsoft.com/office/drawing/2014/main" id="{80A1BCD9-3DD2-4F6C-B01F-7F702194436E}"/>
              </a:ext>
            </a:extLst>
          </p:cNvPr>
          <p:cNvSpPr txBox="1"/>
          <p:nvPr/>
        </p:nvSpPr>
        <p:spPr>
          <a:xfrm rot="20700000">
            <a:off x="9297551" y="336886"/>
            <a:ext cx="2354604"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What happens in case of</a:t>
            </a:r>
          </a:p>
          <a:p>
            <a:pPr defTabSz="913873">
              <a:lnSpc>
                <a:spcPct val="90000"/>
              </a:lnSpc>
              <a:defRPr/>
            </a:pPr>
            <a:r>
              <a:rPr lang="en-US" sz="1498" b="1" kern="0" dirty="0">
                <a:gradFill>
                  <a:gsLst>
                    <a:gs pos="1250">
                      <a:srgbClr val="353535"/>
                    </a:gs>
                    <a:gs pos="100000">
                      <a:srgbClr val="353535"/>
                    </a:gs>
                  </a:gsLst>
                  <a:lin ang="5400000" scaled="0"/>
                </a:gradFill>
                <a:latin typeface="Segoe UI"/>
              </a:rPr>
              <a:t>server</a:t>
            </a:r>
            <a:r>
              <a:rPr lang="en-US" sz="1498" kern="0" dirty="0">
                <a:gradFill>
                  <a:gsLst>
                    <a:gs pos="1250">
                      <a:srgbClr val="353535"/>
                    </a:gs>
                    <a:gs pos="100000">
                      <a:srgbClr val="353535"/>
                    </a:gs>
                  </a:gsLst>
                  <a:lin ang="5400000" scaled="0"/>
                </a:gradFill>
                <a:latin typeface="Segoe UI"/>
              </a:rPr>
              <a:t> </a:t>
            </a:r>
            <a:r>
              <a:rPr lang="en-US" sz="1498" b="1" kern="0" dirty="0">
                <a:gradFill>
                  <a:gsLst>
                    <a:gs pos="1250">
                      <a:srgbClr val="353535"/>
                    </a:gs>
                    <a:gs pos="100000">
                      <a:srgbClr val="353535"/>
                    </a:gs>
                  </a:gsLst>
                  <a:lin ang="5400000" scaled="0"/>
                </a:gradFill>
                <a:latin typeface="Segoe UI"/>
              </a:rPr>
              <a:t>hardware</a:t>
            </a:r>
            <a:r>
              <a:rPr lang="en-US" sz="1498" kern="0" dirty="0">
                <a:gradFill>
                  <a:gsLst>
                    <a:gs pos="1250">
                      <a:srgbClr val="353535"/>
                    </a:gs>
                    <a:gs pos="100000">
                      <a:srgbClr val="353535"/>
                    </a:gs>
                  </a:gsLst>
                  <a:lin ang="5400000" scaled="0"/>
                </a:gradFill>
                <a:latin typeface="Segoe UI"/>
              </a:rPr>
              <a:t> failure?</a:t>
            </a:r>
          </a:p>
        </p:txBody>
      </p:sp>
      <p:sp>
        <p:nvSpPr>
          <p:cNvPr id="491" name="TextBox 490">
            <a:extLst>
              <a:ext uri="{FF2B5EF4-FFF2-40B4-BE49-F238E27FC236}">
                <a16:creationId xmlns="" xmlns:a16="http://schemas.microsoft.com/office/drawing/2014/main" id="{FB72B630-EEEA-4E45-B90C-AC753A4B7240}"/>
              </a:ext>
            </a:extLst>
          </p:cNvPr>
          <p:cNvSpPr txBox="1"/>
          <p:nvPr/>
        </p:nvSpPr>
        <p:spPr>
          <a:xfrm rot="164117">
            <a:off x="9921068" y="4787578"/>
            <a:ext cx="2115907" cy="517417"/>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How can I dynamically</a:t>
            </a:r>
            <a:br>
              <a:rPr lang="en-US" sz="1498" kern="0" dirty="0">
                <a:gradFill>
                  <a:gsLst>
                    <a:gs pos="1250">
                      <a:srgbClr val="353535"/>
                    </a:gs>
                    <a:gs pos="100000">
                      <a:srgbClr val="353535"/>
                    </a:gs>
                  </a:gsLst>
                  <a:lin ang="5400000" scaled="0"/>
                </a:gradFill>
                <a:latin typeface="Segoe UI"/>
              </a:rPr>
            </a:br>
            <a:r>
              <a:rPr lang="en-US" sz="1498" kern="0" dirty="0">
                <a:gradFill>
                  <a:gsLst>
                    <a:gs pos="1250">
                      <a:srgbClr val="353535"/>
                    </a:gs>
                    <a:gs pos="100000">
                      <a:srgbClr val="353535"/>
                    </a:gs>
                  </a:gsLst>
                  <a:lin ang="5400000" scaled="0"/>
                </a:gradFill>
                <a:latin typeface="Segoe UI"/>
              </a:rPr>
              <a:t>configure my app?</a:t>
            </a:r>
          </a:p>
        </p:txBody>
      </p:sp>
      <p:sp>
        <p:nvSpPr>
          <p:cNvPr id="492" name="TextBox 491">
            <a:extLst>
              <a:ext uri="{FF2B5EF4-FFF2-40B4-BE49-F238E27FC236}">
                <a16:creationId xmlns="" xmlns:a16="http://schemas.microsoft.com/office/drawing/2014/main" id="{D053BDE4-E7ED-4FE9-854E-748588B368DD}"/>
              </a:ext>
            </a:extLst>
          </p:cNvPr>
          <p:cNvSpPr txBox="1"/>
          <p:nvPr/>
        </p:nvSpPr>
        <p:spPr>
          <a:xfrm rot="1660797">
            <a:off x="2326213" y="3942811"/>
            <a:ext cx="1540199"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Who </a:t>
            </a:r>
            <a:r>
              <a:rPr lang="en-US" sz="1498" b="1" kern="0" dirty="0">
                <a:gradFill>
                  <a:gsLst>
                    <a:gs pos="1250">
                      <a:srgbClr val="353535"/>
                    </a:gs>
                    <a:gs pos="100000">
                      <a:srgbClr val="353535"/>
                    </a:gs>
                  </a:gsLst>
                  <a:lin ang="5400000" scaled="0"/>
                </a:gradFill>
                <a:latin typeface="Segoe UI"/>
              </a:rPr>
              <a:t>monitors</a:t>
            </a:r>
            <a:r>
              <a:rPr lang="en-US" sz="1498" kern="0" dirty="0">
                <a:gradFill>
                  <a:gsLst>
                    <a:gs pos="1250">
                      <a:srgbClr val="353535"/>
                    </a:gs>
                    <a:gs pos="100000">
                      <a:srgbClr val="353535"/>
                    </a:gs>
                  </a:gsLst>
                  <a:lin ang="5400000" scaled="0"/>
                </a:gradFill>
                <a:latin typeface="Segoe UI"/>
              </a:rPr>
              <a:t> </a:t>
            </a:r>
          </a:p>
          <a:p>
            <a:pPr defTabSz="913873">
              <a:lnSpc>
                <a:spcPct val="90000"/>
              </a:lnSpc>
              <a:defRPr/>
            </a:pPr>
            <a:r>
              <a:rPr lang="en-US" sz="1498" kern="0" dirty="0">
                <a:gradFill>
                  <a:gsLst>
                    <a:gs pos="1250">
                      <a:srgbClr val="353535"/>
                    </a:gs>
                    <a:gs pos="100000">
                      <a:srgbClr val="353535"/>
                    </a:gs>
                  </a:gsLst>
                  <a:lin ang="5400000" scaled="0"/>
                </a:gradFill>
                <a:latin typeface="Segoe UI"/>
              </a:rPr>
              <a:t>my </a:t>
            </a:r>
            <a:r>
              <a:rPr lang="en-US" sz="1498" b="1" kern="0" dirty="0">
                <a:gradFill>
                  <a:gsLst>
                    <a:gs pos="1250">
                      <a:srgbClr val="353535"/>
                    </a:gs>
                    <a:gs pos="100000">
                      <a:srgbClr val="353535"/>
                    </a:gs>
                  </a:gsLst>
                  <a:lin ang="5400000" scaled="0"/>
                </a:gradFill>
                <a:latin typeface="Segoe UI"/>
              </a:rPr>
              <a:t>Servers</a:t>
            </a:r>
            <a:r>
              <a:rPr lang="en-US" sz="1498" kern="0" dirty="0">
                <a:gradFill>
                  <a:gsLst>
                    <a:gs pos="1250">
                      <a:srgbClr val="353535"/>
                    </a:gs>
                    <a:gs pos="100000">
                      <a:srgbClr val="353535"/>
                    </a:gs>
                  </a:gsLst>
                  <a:lin ang="5400000" scaled="0"/>
                </a:gradFill>
                <a:latin typeface="Segoe UI"/>
              </a:rPr>
              <a:t>?</a:t>
            </a:r>
          </a:p>
        </p:txBody>
      </p:sp>
      <p:sp>
        <p:nvSpPr>
          <p:cNvPr id="493" name="TextBox 492">
            <a:extLst>
              <a:ext uri="{FF2B5EF4-FFF2-40B4-BE49-F238E27FC236}">
                <a16:creationId xmlns="" xmlns:a16="http://schemas.microsoft.com/office/drawing/2014/main" id="{4D438378-49C5-4372-A33E-8179C3CE13B9}"/>
              </a:ext>
            </a:extLst>
          </p:cNvPr>
          <p:cNvSpPr txBox="1"/>
          <p:nvPr/>
        </p:nvSpPr>
        <p:spPr>
          <a:xfrm rot="20084240">
            <a:off x="7235776" y="1166013"/>
            <a:ext cx="1540199" cy="517606"/>
          </a:xfrm>
          <a:prstGeom prst="rect">
            <a:avLst/>
          </a:prstGeom>
          <a:noFill/>
        </p:spPr>
        <p:txBody>
          <a:bodyPr wrap="none" rtlCol="0">
            <a:spAutoFit/>
          </a:bodyPr>
          <a:lstStyle/>
          <a:p>
            <a:pPr defTabSz="913873">
              <a:lnSpc>
                <a:spcPct val="90000"/>
              </a:lnSpc>
              <a:defRPr/>
            </a:pPr>
            <a:r>
              <a:rPr lang="en-US" sz="1498" kern="0" dirty="0">
                <a:gradFill>
                  <a:gsLst>
                    <a:gs pos="1250">
                      <a:srgbClr val="353535"/>
                    </a:gs>
                    <a:gs pos="100000">
                      <a:srgbClr val="353535"/>
                    </a:gs>
                  </a:gsLst>
                  <a:lin ang="5400000" scaled="0"/>
                </a:gradFill>
                <a:latin typeface="Segoe UI"/>
              </a:rPr>
              <a:t>Who </a:t>
            </a:r>
            <a:r>
              <a:rPr lang="en-US" sz="1498" b="1" kern="0" dirty="0">
                <a:gradFill>
                  <a:gsLst>
                    <a:gs pos="1250">
                      <a:srgbClr val="353535"/>
                    </a:gs>
                    <a:gs pos="100000">
                      <a:srgbClr val="353535"/>
                    </a:gs>
                  </a:gsLst>
                  <a:lin ang="5400000" scaled="0"/>
                </a:gradFill>
                <a:latin typeface="Segoe UI"/>
              </a:rPr>
              <a:t>monitors</a:t>
            </a:r>
            <a:r>
              <a:rPr lang="en-US" sz="1498" kern="0" dirty="0">
                <a:gradFill>
                  <a:gsLst>
                    <a:gs pos="1250">
                      <a:srgbClr val="353535"/>
                    </a:gs>
                    <a:gs pos="100000">
                      <a:srgbClr val="353535"/>
                    </a:gs>
                  </a:gsLst>
                  <a:lin ang="5400000" scaled="0"/>
                </a:gradFill>
                <a:latin typeface="Segoe UI"/>
              </a:rPr>
              <a:t> </a:t>
            </a:r>
          </a:p>
          <a:p>
            <a:pPr defTabSz="913873">
              <a:lnSpc>
                <a:spcPct val="90000"/>
              </a:lnSpc>
              <a:defRPr/>
            </a:pPr>
            <a:r>
              <a:rPr lang="en-US" sz="1498" kern="0" dirty="0">
                <a:gradFill>
                  <a:gsLst>
                    <a:gs pos="1250">
                      <a:srgbClr val="353535"/>
                    </a:gs>
                    <a:gs pos="100000">
                      <a:srgbClr val="353535"/>
                    </a:gs>
                  </a:gsLst>
                  <a:lin ang="5400000" scaled="0"/>
                </a:gradFill>
                <a:latin typeface="Segoe UI"/>
              </a:rPr>
              <a:t>my </a:t>
            </a:r>
            <a:r>
              <a:rPr lang="en-US" sz="1498" b="1" kern="0" dirty="0">
                <a:gradFill>
                  <a:gsLst>
                    <a:gs pos="1250">
                      <a:srgbClr val="353535"/>
                    </a:gs>
                    <a:gs pos="100000">
                      <a:srgbClr val="353535"/>
                    </a:gs>
                  </a:gsLst>
                  <a:lin ang="5400000" scaled="0"/>
                </a:gradFill>
                <a:latin typeface="Segoe UI"/>
              </a:rPr>
              <a:t>App</a:t>
            </a:r>
            <a:r>
              <a:rPr lang="en-US" sz="1498" kern="0" dirty="0">
                <a:gradFill>
                  <a:gsLst>
                    <a:gs pos="1250">
                      <a:srgbClr val="353535"/>
                    </a:gs>
                    <a:gs pos="100000">
                      <a:srgbClr val="353535"/>
                    </a:gs>
                  </a:gsLst>
                  <a:lin ang="5400000" scaled="0"/>
                </a:gradFill>
                <a:latin typeface="Segoe UI"/>
              </a:rPr>
              <a:t>?</a:t>
            </a:r>
          </a:p>
        </p:txBody>
      </p:sp>
      <p:grpSp>
        <p:nvGrpSpPr>
          <p:cNvPr id="494" name="Group 493">
            <a:extLst>
              <a:ext uri="{FF2B5EF4-FFF2-40B4-BE49-F238E27FC236}">
                <a16:creationId xmlns="" xmlns:a16="http://schemas.microsoft.com/office/drawing/2014/main" id="{C7248088-4FC8-469C-A0A6-5A4EB7560C4F}"/>
              </a:ext>
            </a:extLst>
          </p:cNvPr>
          <p:cNvGrpSpPr/>
          <p:nvPr/>
        </p:nvGrpSpPr>
        <p:grpSpPr>
          <a:xfrm>
            <a:off x="5548092" y="4203371"/>
            <a:ext cx="1340292" cy="1340292"/>
            <a:chOff x="5547902" y="4202399"/>
            <a:chExt cx="1340672" cy="1340672"/>
          </a:xfrm>
        </p:grpSpPr>
        <p:sp>
          <p:nvSpPr>
            <p:cNvPr id="495" name="Oval 494">
              <a:extLst>
                <a:ext uri="{FF2B5EF4-FFF2-40B4-BE49-F238E27FC236}">
                  <a16:creationId xmlns="" xmlns:a16="http://schemas.microsoft.com/office/drawing/2014/main" id="{6755518F-1332-4581-9621-61C43CC711ED}"/>
                </a:ext>
              </a:extLst>
            </p:cNvPr>
            <p:cNvSpPr/>
            <p:nvPr/>
          </p:nvSpPr>
          <p:spPr bwMode="auto">
            <a:xfrm>
              <a:off x="5547902" y="4202399"/>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96" name="Group 495">
              <a:extLst>
                <a:ext uri="{FF2B5EF4-FFF2-40B4-BE49-F238E27FC236}">
                  <a16:creationId xmlns="" xmlns:a16="http://schemas.microsoft.com/office/drawing/2014/main" id="{A2D496DD-C6EA-4BFF-BA41-68E7019CF029}"/>
                </a:ext>
              </a:extLst>
            </p:cNvPr>
            <p:cNvGrpSpPr/>
            <p:nvPr/>
          </p:nvGrpSpPr>
          <p:grpSpPr>
            <a:xfrm>
              <a:off x="5882043" y="4461171"/>
              <a:ext cx="744667" cy="794664"/>
              <a:chOff x="2084593" y="2157479"/>
              <a:chExt cx="958326" cy="1022668"/>
            </a:xfrm>
          </p:grpSpPr>
          <p:grpSp>
            <p:nvGrpSpPr>
              <p:cNvPr id="497" name="Group 4">
                <a:extLst>
                  <a:ext uri="{FF2B5EF4-FFF2-40B4-BE49-F238E27FC236}">
                    <a16:creationId xmlns="" xmlns:a16="http://schemas.microsoft.com/office/drawing/2014/main" id="{DB37634A-166C-4754-9F49-03E7D8207C58}"/>
                  </a:ext>
                </a:extLst>
              </p:cNvPr>
              <p:cNvGrpSpPr>
                <a:grpSpLocks noChangeAspect="1"/>
              </p:cNvGrpSpPr>
              <p:nvPr/>
            </p:nvGrpSpPr>
            <p:grpSpPr bwMode="auto">
              <a:xfrm>
                <a:off x="2084593" y="2157479"/>
                <a:ext cx="475727" cy="1022668"/>
                <a:chOff x="7" y="12"/>
                <a:chExt cx="167" cy="359"/>
              </a:xfrm>
            </p:grpSpPr>
            <p:sp>
              <p:nvSpPr>
                <p:cNvPr id="505" name="Rectangle 5">
                  <a:extLst>
                    <a:ext uri="{FF2B5EF4-FFF2-40B4-BE49-F238E27FC236}">
                      <a16:creationId xmlns="" xmlns:a16="http://schemas.microsoft.com/office/drawing/2014/main" id="{0705E0AF-7F2B-4C8C-AAD9-19630E779725}"/>
                    </a:ext>
                  </a:extLst>
                </p:cNvPr>
                <p:cNvSpPr>
                  <a:spLocks noChangeArrowheads="1"/>
                </p:cNvSpPr>
                <p:nvPr/>
              </p:nvSpPr>
              <p:spPr bwMode="auto">
                <a:xfrm>
                  <a:off x="7" y="45"/>
                  <a:ext cx="167" cy="32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6" name="Freeform 6">
                  <a:extLst>
                    <a:ext uri="{FF2B5EF4-FFF2-40B4-BE49-F238E27FC236}">
                      <a16:creationId xmlns="" xmlns:a16="http://schemas.microsoft.com/office/drawing/2014/main" id="{37BC0BC6-0C65-4CFB-B333-43BB4C140FEF}"/>
                    </a:ext>
                  </a:extLst>
                </p:cNvPr>
                <p:cNvSpPr>
                  <a:spLocks/>
                </p:cNvSpPr>
                <p:nvPr/>
              </p:nvSpPr>
              <p:spPr bwMode="auto">
                <a:xfrm>
                  <a:off x="69" y="312"/>
                  <a:ext cx="43" cy="59"/>
                </a:xfrm>
                <a:custGeom>
                  <a:avLst/>
                  <a:gdLst>
                    <a:gd name="T0" fmla="*/ 20 w 20"/>
                    <a:gd name="T1" fmla="*/ 28 h 28"/>
                    <a:gd name="T2" fmla="*/ 20 w 20"/>
                    <a:gd name="T3" fmla="*/ 10 h 28"/>
                    <a:gd name="T4" fmla="*/ 10 w 20"/>
                    <a:gd name="T5" fmla="*/ 0 h 28"/>
                    <a:gd name="T6" fmla="*/ 0 w 20"/>
                    <a:gd name="T7" fmla="*/ 10 h 28"/>
                    <a:gd name="T8" fmla="*/ 0 w 20"/>
                    <a:gd name="T9" fmla="*/ 28 h 28"/>
                  </a:gdLst>
                  <a:ahLst/>
                  <a:cxnLst>
                    <a:cxn ang="0">
                      <a:pos x="T0" y="T1"/>
                    </a:cxn>
                    <a:cxn ang="0">
                      <a:pos x="T2" y="T3"/>
                    </a:cxn>
                    <a:cxn ang="0">
                      <a:pos x="T4" y="T5"/>
                    </a:cxn>
                    <a:cxn ang="0">
                      <a:pos x="T6" y="T7"/>
                    </a:cxn>
                    <a:cxn ang="0">
                      <a:pos x="T8" y="T9"/>
                    </a:cxn>
                  </a:cxnLst>
                  <a:rect l="0" t="0" r="r" b="b"/>
                  <a:pathLst>
                    <a:path w="20" h="28">
                      <a:moveTo>
                        <a:pt x="20" y="28"/>
                      </a:moveTo>
                      <a:cubicBezTo>
                        <a:pt x="20" y="10"/>
                        <a:pt x="20" y="10"/>
                        <a:pt x="20" y="10"/>
                      </a:cubicBezTo>
                      <a:cubicBezTo>
                        <a:pt x="20" y="5"/>
                        <a:pt x="15" y="0"/>
                        <a:pt x="10" y="0"/>
                      </a:cubicBezTo>
                      <a:cubicBezTo>
                        <a:pt x="5" y="0"/>
                        <a:pt x="0" y="5"/>
                        <a:pt x="0" y="10"/>
                      </a:cubicBezTo>
                      <a:cubicBezTo>
                        <a:pt x="0" y="28"/>
                        <a:pt x="0" y="28"/>
                        <a:pt x="0" y="28"/>
                      </a:cubicBez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7" name="Rectangle 7">
                  <a:extLst>
                    <a:ext uri="{FF2B5EF4-FFF2-40B4-BE49-F238E27FC236}">
                      <a16:creationId xmlns="" xmlns:a16="http://schemas.microsoft.com/office/drawing/2014/main" id="{07710CB3-5D29-45C8-A1E8-0E4C5C6CB867}"/>
                    </a:ext>
                  </a:extLst>
                </p:cNvPr>
                <p:cNvSpPr>
                  <a:spLocks noChangeArrowheads="1"/>
                </p:cNvSpPr>
                <p:nvPr/>
              </p:nvSpPr>
              <p:spPr bwMode="auto">
                <a:xfrm>
                  <a:off x="42" y="232"/>
                  <a:ext cx="25"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8" name="Rectangle 8">
                  <a:extLst>
                    <a:ext uri="{FF2B5EF4-FFF2-40B4-BE49-F238E27FC236}">
                      <a16:creationId xmlns="" xmlns:a16="http://schemas.microsoft.com/office/drawing/2014/main" id="{CE7F3212-77CE-4133-8C7C-33E0487829C6}"/>
                    </a:ext>
                  </a:extLst>
                </p:cNvPr>
                <p:cNvSpPr>
                  <a:spLocks noChangeArrowheads="1"/>
                </p:cNvSpPr>
                <p:nvPr/>
              </p:nvSpPr>
              <p:spPr bwMode="auto">
                <a:xfrm>
                  <a:off x="114" y="232"/>
                  <a:ext cx="26"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9" name="Rectangle 9">
                  <a:extLst>
                    <a:ext uri="{FF2B5EF4-FFF2-40B4-BE49-F238E27FC236}">
                      <a16:creationId xmlns="" xmlns:a16="http://schemas.microsoft.com/office/drawing/2014/main" id="{938177DE-9762-4054-A951-1138B211F8B2}"/>
                    </a:ext>
                  </a:extLst>
                </p:cNvPr>
                <p:cNvSpPr>
                  <a:spLocks noChangeArrowheads="1"/>
                </p:cNvSpPr>
                <p:nvPr/>
              </p:nvSpPr>
              <p:spPr bwMode="auto">
                <a:xfrm>
                  <a:off x="42" y="164"/>
                  <a:ext cx="25"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10" name="Rectangle 10">
                  <a:extLst>
                    <a:ext uri="{FF2B5EF4-FFF2-40B4-BE49-F238E27FC236}">
                      <a16:creationId xmlns="" xmlns:a16="http://schemas.microsoft.com/office/drawing/2014/main" id="{89A86235-957F-403E-9D9E-9B5CB6487192}"/>
                    </a:ext>
                  </a:extLst>
                </p:cNvPr>
                <p:cNvSpPr>
                  <a:spLocks noChangeArrowheads="1"/>
                </p:cNvSpPr>
                <p:nvPr/>
              </p:nvSpPr>
              <p:spPr bwMode="auto">
                <a:xfrm>
                  <a:off x="114" y="164"/>
                  <a:ext cx="26"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11" name="Rectangle 11">
                  <a:extLst>
                    <a:ext uri="{FF2B5EF4-FFF2-40B4-BE49-F238E27FC236}">
                      <a16:creationId xmlns="" xmlns:a16="http://schemas.microsoft.com/office/drawing/2014/main" id="{A68CA5FC-1D23-464E-9A7B-B0E75C1A11C7}"/>
                    </a:ext>
                  </a:extLst>
                </p:cNvPr>
                <p:cNvSpPr>
                  <a:spLocks noChangeArrowheads="1"/>
                </p:cNvSpPr>
                <p:nvPr/>
              </p:nvSpPr>
              <p:spPr bwMode="auto">
                <a:xfrm>
                  <a:off x="42" y="98"/>
                  <a:ext cx="25" cy="24"/>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12" name="Rectangle 12">
                  <a:extLst>
                    <a:ext uri="{FF2B5EF4-FFF2-40B4-BE49-F238E27FC236}">
                      <a16:creationId xmlns="" xmlns:a16="http://schemas.microsoft.com/office/drawing/2014/main" id="{D67ADD76-14AE-4C4E-B77C-EEEF51B788E2}"/>
                    </a:ext>
                  </a:extLst>
                </p:cNvPr>
                <p:cNvSpPr>
                  <a:spLocks noChangeArrowheads="1"/>
                </p:cNvSpPr>
                <p:nvPr/>
              </p:nvSpPr>
              <p:spPr bwMode="auto">
                <a:xfrm>
                  <a:off x="114" y="98"/>
                  <a:ext cx="26" cy="24"/>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13" name="Rectangle 13">
                  <a:extLst>
                    <a:ext uri="{FF2B5EF4-FFF2-40B4-BE49-F238E27FC236}">
                      <a16:creationId xmlns="" xmlns:a16="http://schemas.microsoft.com/office/drawing/2014/main" id="{68BDCE7E-9662-4DBC-81CF-EF2D9224EB0F}"/>
                    </a:ext>
                  </a:extLst>
                </p:cNvPr>
                <p:cNvSpPr>
                  <a:spLocks noChangeArrowheads="1"/>
                </p:cNvSpPr>
                <p:nvPr/>
              </p:nvSpPr>
              <p:spPr bwMode="auto">
                <a:xfrm>
                  <a:off x="31" y="12"/>
                  <a:ext cx="47" cy="33"/>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498" name="Group 497">
                <a:extLst>
                  <a:ext uri="{FF2B5EF4-FFF2-40B4-BE49-F238E27FC236}">
                    <a16:creationId xmlns="" xmlns:a16="http://schemas.microsoft.com/office/drawing/2014/main" id="{08E9E1A6-24A5-4201-85F8-42C05D0D866D}"/>
                  </a:ext>
                </a:extLst>
              </p:cNvPr>
              <p:cNvGrpSpPr/>
              <p:nvPr/>
            </p:nvGrpSpPr>
            <p:grpSpPr>
              <a:xfrm>
                <a:off x="2561534" y="2758439"/>
                <a:ext cx="475727" cy="421466"/>
                <a:chOff x="2779974" y="2727959"/>
                <a:chExt cx="475727" cy="421466"/>
              </a:xfrm>
            </p:grpSpPr>
            <p:sp>
              <p:nvSpPr>
                <p:cNvPr id="500" name="Rectangle 5">
                  <a:extLst>
                    <a:ext uri="{FF2B5EF4-FFF2-40B4-BE49-F238E27FC236}">
                      <a16:creationId xmlns="" xmlns:a16="http://schemas.microsoft.com/office/drawing/2014/main" id="{BB58F740-7CDB-4F56-92D6-14E27F4BB058}"/>
                    </a:ext>
                  </a:extLst>
                </p:cNvPr>
                <p:cNvSpPr>
                  <a:spLocks noChangeArrowheads="1"/>
                </p:cNvSpPr>
                <p:nvPr/>
              </p:nvSpPr>
              <p:spPr bwMode="auto">
                <a:xfrm>
                  <a:off x="2779974" y="2727959"/>
                  <a:ext cx="475727" cy="42146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1" name="Freeform 6">
                  <a:extLst>
                    <a:ext uri="{FF2B5EF4-FFF2-40B4-BE49-F238E27FC236}">
                      <a16:creationId xmlns="" xmlns:a16="http://schemas.microsoft.com/office/drawing/2014/main" id="{0F11372C-6001-4F01-8407-E6520D0F9368}"/>
                    </a:ext>
                  </a:extLst>
                </p:cNvPr>
                <p:cNvSpPr>
                  <a:spLocks/>
                </p:cNvSpPr>
                <p:nvPr/>
              </p:nvSpPr>
              <p:spPr bwMode="auto">
                <a:xfrm>
                  <a:off x="3058191" y="2981354"/>
                  <a:ext cx="122493" cy="168071"/>
                </a:xfrm>
                <a:custGeom>
                  <a:avLst/>
                  <a:gdLst>
                    <a:gd name="T0" fmla="*/ 20 w 20"/>
                    <a:gd name="T1" fmla="*/ 28 h 28"/>
                    <a:gd name="T2" fmla="*/ 20 w 20"/>
                    <a:gd name="T3" fmla="*/ 10 h 28"/>
                    <a:gd name="T4" fmla="*/ 10 w 20"/>
                    <a:gd name="T5" fmla="*/ 0 h 28"/>
                    <a:gd name="T6" fmla="*/ 0 w 20"/>
                    <a:gd name="T7" fmla="*/ 10 h 28"/>
                    <a:gd name="T8" fmla="*/ 0 w 20"/>
                    <a:gd name="T9" fmla="*/ 28 h 28"/>
                  </a:gdLst>
                  <a:ahLst/>
                  <a:cxnLst>
                    <a:cxn ang="0">
                      <a:pos x="T0" y="T1"/>
                    </a:cxn>
                    <a:cxn ang="0">
                      <a:pos x="T2" y="T3"/>
                    </a:cxn>
                    <a:cxn ang="0">
                      <a:pos x="T4" y="T5"/>
                    </a:cxn>
                    <a:cxn ang="0">
                      <a:pos x="T6" y="T7"/>
                    </a:cxn>
                    <a:cxn ang="0">
                      <a:pos x="T8" y="T9"/>
                    </a:cxn>
                  </a:cxnLst>
                  <a:rect l="0" t="0" r="r" b="b"/>
                  <a:pathLst>
                    <a:path w="20" h="28">
                      <a:moveTo>
                        <a:pt x="20" y="28"/>
                      </a:moveTo>
                      <a:cubicBezTo>
                        <a:pt x="20" y="10"/>
                        <a:pt x="20" y="10"/>
                        <a:pt x="20" y="10"/>
                      </a:cubicBezTo>
                      <a:cubicBezTo>
                        <a:pt x="20" y="5"/>
                        <a:pt x="15" y="0"/>
                        <a:pt x="10" y="0"/>
                      </a:cubicBezTo>
                      <a:cubicBezTo>
                        <a:pt x="5" y="0"/>
                        <a:pt x="0" y="5"/>
                        <a:pt x="0" y="10"/>
                      </a:cubicBezTo>
                      <a:cubicBezTo>
                        <a:pt x="0" y="28"/>
                        <a:pt x="0" y="28"/>
                        <a:pt x="0" y="28"/>
                      </a:cubicBez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2" name="Rectangle 7">
                  <a:extLst>
                    <a:ext uri="{FF2B5EF4-FFF2-40B4-BE49-F238E27FC236}">
                      <a16:creationId xmlns="" xmlns:a16="http://schemas.microsoft.com/office/drawing/2014/main" id="{E2BE5618-CBDD-4FB6-9226-32DEBF6A2493}"/>
                    </a:ext>
                  </a:extLst>
                </p:cNvPr>
                <p:cNvSpPr>
                  <a:spLocks noChangeArrowheads="1"/>
                </p:cNvSpPr>
                <p:nvPr/>
              </p:nvSpPr>
              <p:spPr bwMode="auto">
                <a:xfrm>
                  <a:off x="2879677" y="2829662"/>
                  <a:ext cx="71217" cy="7121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3" name="Rectangle 8">
                  <a:extLst>
                    <a:ext uri="{FF2B5EF4-FFF2-40B4-BE49-F238E27FC236}">
                      <a16:creationId xmlns="" xmlns:a16="http://schemas.microsoft.com/office/drawing/2014/main" id="{2BF4E629-CDC1-44BB-AF62-6D4B700DB1A6}"/>
                    </a:ext>
                  </a:extLst>
                </p:cNvPr>
                <p:cNvSpPr>
                  <a:spLocks noChangeArrowheads="1"/>
                </p:cNvSpPr>
                <p:nvPr/>
              </p:nvSpPr>
              <p:spPr bwMode="auto">
                <a:xfrm>
                  <a:off x="3084781" y="2829662"/>
                  <a:ext cx="74065" cy="7121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04" name="Rectangle 9">
                  <a:extLst>
                    <a:ext uri="{FF2B5EF4-FFF2-40B4-BE49-F238E27FC236}">
                      <a16:creationId xmlns="" xmlns:a16="http://schemas.microsoft.com/office/drawing/2014/main" id="{C29C09C2-C8D6-414C-861A-969125645B61}"/>
                    </a:ext>
                  </a:extLst>
                </p:cNvPr>
                <p:cNvSpPr>
                  <a:spLocks noChangeArrowheads="1"/>
                </p:cNvSpPr>
                <p:nvPr/>
              </p:nvSpPr>
              <p:spPr bwMode="auto">
                <a:xfrm>
                  <a:off x="2879677" y="3004253"/>
                  <a:ext cx="71217" cy="7121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sp>
            <p:nvSpPr>
              <p:cNvPr id="499" name="Isosceles Triangle 498">
                <a:extLst>
                  <a:ext uri="{FF2B5EF4-FFF2-40B4-BE49-F238E27FC236}">
                    <a16:creationId xmlns="" xmlns:a16="http://schemas.microsoft.com/office/drawing/2014/main" id="{724AC76B-2EF3-4F15-83E3-0DBC08AE5C8B}"/>
                  </a:ext>
                </a:extLst>
              </p:cNvPr>
              <p:cNvSpPr/>
              <p:nvPr/>
            </p:nvSpPr>
            <p:spPr bwMode="auto">
              <a:xfrm>
                <a:off x="2560320" y="2537142"/>
                <a:ext cx="482599" cy="221297"/>
              </a:xfrm>
              <a:prstGeom prst="triangle">
                <a:avLst>
                  <a:gd name="adj" fmla="val 0"/>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err="1">
                  <a:solidFill>
                    <a:srgbClr val="353535"/>
                  </a:solidFill>
                  <a:latin typeface="Segoe UI Semilight"/>
                </a:endParaRPr>
              </a:p>
            </p:txBody>
          </p:sp>
        </p:grpSp>
      </p:grpSp>
      <p:grpSp>
        <p:nvGrpSpPr>
          <p:cNvPr id="514" name="Group 513">
            <a:extLst>
              <a:ext uri="{FF2B5EF4-FFF2-40B4-BE49-F238E27FC236}">
                <a16:creationId xmlns="" xmlns:a16="http://schemas.microsoft.com/office/drawing/2014/main" id="{04703DEA-9C90-443E-893E-DF200A2BD659}"/>
              </a:ext>
            </a:extLst>
          </p:cNvPr>
          <p:cNvGrpSpPr/>
          <p:nvPr/>
        </p:nvGrpSpPr>
        <p:grpSpPr>
          <a:xfrm>
            <a:off x="5548092" y="1723123"/>
            <a:ext cx="1340292" cy="1340292"/>
            <a:chOff x="5547902" y="2127586"/>
            <a:chExt cx="1340672" cy="1340672"/>
          </a:xfrm>
        </p:grpSpPr>
        <p:sp>
          <p:nvSpPr>
            <p:cNvPr id="515" name="Oval 514">
              <a:extLst>
                <a:ext uri="{FF2B5EF4-FFF2-40B4-BE49-F238E27FC236}">
                  <a16:creationId xmlns="" xmlns:a16="http://schemas.microsoft.com/office/drawing/2014/main" id="{05A0A71C-A96A-40E3-A038-D5CD153D0CAD}"/>
                </a:ext>
              </a:extLst>
            </p:cNvPr>
            <p:cNvSpPr/>
            <p:nvPr/>
          </p:nvSpPr>
          <p:spPr bwMode="auto">
            <a:xfrm>
              <a:off x="5547902"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516" name="Group 16">
              <a:extLst>
                <a:ext uri="{FF2B5EF4-FFF2-40B4-BE49-F238E27FC236}">
                  <a16:creationId xmlns="" xmlns:a16="http://schemas.microsoft.com/office/drawing/2014/main" id="{9451A24D-1EDA-430A-934A-8014299FA217}"/>
                </a:ext>
              </a:extLst>
            </p:cNvPr>
            <p:cNvGrpSpPr>
              <a:grpSpLocks noChangeAspect="1"/>
            </p:cNvGrpSpPr>
            <p:nvPr/>
          </p:nvGrpSpPr>
          <p:grpSpPr bwMode="auto">
            <a:xfrm>
              <a:off x="5824049" y="2333627"/>
              <a:ext cx="770389" cy="891106"/>
              <a:chOff x="13" y="7"/>
              <a:chExt cx="351" cy="406"/>
            </a:xfrm>
          </p:grpSpPr>
          <p:sp>
            <p:nvSpPr>
              <p:cNvPr id="517" name="Freeform 17">
                <a:extLst>
                  <a:ext uri="{FF2B5EF4-FFF2-40B4-BE49-F238E27FC236}">
                    <a16:creationId xmlns="" xmlns:a16="http://schemas.microsoft.com/office/drawing/2014/main" id="{9800920D-A144-4F0C-9501-4F02788AACB8}"/>
                  </a:ext>
                </a:extLst>
              </p:cNvPr>
              <p:cNvSpPr>
                <a:spLocks/>
              </p:cNvSpPr>
              <p:nvPr/>
            </p:nvSpPr>
            <p:spPr bwMode="auto">
              <a:xfrm>
                <a:off x="212"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18" name="Freeform 18">
                <a:extLst>
                  <a:ext uri="{FF2B5EF4-FFF2-40B4-BE49-F238E27FC236}">
                    <a16:creationId xmlns="" xmlns:a16="http://schemas.microsoft.com/office/drawing/2014/main" id="{7D620620-4656-4353-A03C-C8E1E8DE2AB9}"/>
                  </a:ext>
                </a:extLst>
              </p:cNvPr>
              <p:cNvSpPr>
                <a:spLocks/>
              </p:cNvSpPr>
              <p:nvPr/>
            </p:nvSpPr>
            <p:spPr bwMode="auto">
              <a:xfrm>
                <a:off x="212"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19" name="Line 19">
                <a:extLst>
                  <a:ext uri="{FF2B5EF4-FFF2-40B4-BE49-F238E27FC236}">
                    <a16:creationId xmlns="" xmlns:a16="http://schemas.microsoft.com/office/drawing/2014/main" id="{D5426AE5-E555-4EAB-B53D-1AE41F0A645F}"/>
                  </a:ext>
                </a:extLst>
              </p:cNvPr>
              <p:cNvSpPr>
                <a:spLocks noChangeShapeType="1"/>
              </p:cNvSpPr>
              <p:nvPr/>
            </p:nvSpPr>
            <p:spPr bwMode="auto">
              <a:xfrm>
                <a:off x="288" y="282"/>
                <a:ext cx="0" cy="93"/>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0" name="Freeform 20">
                <a:extLst>
                  <a:ext uri="{FF2B5EF4-FFF2-40B4-BE49-F238E27FC236}">
                    <a16:creationId xmlns="" xmlns:a16="http://schemas.microsoft.com/office/drawing/2014/main" id="{E2364337-AA43-4732-9972-8440843AB661}"/>
                  </a:ext>
                </a:extLst>
              </p:cNvPr>
              <p:cNvSpPr>
                <a:spLocks/>
              </p:cNvSpPr>
              <p:nvPr/>
            </p:nvSpPr>
            <p:spPr bwMode="auto">
              <a:xfrm>
                <a:off x="13"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1" name="Freeform 21">
                <a:extLst>
                  <a:ext uri="{FF2B5EF4-FFF2-40B4-BE49-F238E27FC236}">
                    <a16:creationId xmlns="" xmlns:a16="http://schemas.microsoft.com/office/drawing/2014/main" id="{5164D626-7A59-4491-852D-1ED981C68724}"/>
                  </a:ext>
                </a:extLst>
              </p:cNvPr>
              <p:cNvSpPr>
                <a:spLocks/>
              </p:cNvSpPr>
              <p:nvPr/>
            </p:nvSpPr>
            <p:spPr bwMode="auto">
              <a:xfrm>
                <a:off x="13"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2" name="Line 22">
                <a:extLst>
                  <a:ext uri="{FF2B5EF4-FFF2-40B4-BE49-F238E27FC236}">
                    <a16:creationId xmlns="" xmlns:a16="http://schemas.microsoft.com/office/drawing/2014/main" id="{880977D3-945C-41F8-91F0-AA3182F68367}"/>
                  </a:ext>
                </a:extLst>
              </p:cNvPr>
              <p:cNvSpPr>
                <a:spLocks noChangeShapeType="1"/>
              </p:cNvSpPr>
              <p:nvPr/>
            </p:nvSpPr>
            <p:spPr bwMode="auto">
              <a:xfrm>
                <a:off x="89" y="282"/>
                <a:ext cx="0" cy="93"/>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3" name="Freeform 23">
                <a:extLst>
                  <a:ext uri="{FF2B5EF4-FFF2-40B4-BE49-F238E27FC236}">
                    <a16:creationId xmlns="" xmlns:a16="http://schemas.microsoft.com/office/drawing/2014/main" id="{82B04A9D-661C-4C4C-8191-B48424B3053C}"/>
                  </a:ext>
                </a:extLst>
              </p:cNvPr>
              <p:cNvSpPr>
                <a:spLocks/>
              </p:cNvSpPr>
              <p:nvPr/>
            </p:nvSpPr>
            <p:spPr bwMode="auto">
              <a:xfrm>
                <a:off x="106" y="364"/>
                <a:ext cx="163" cy="49"/>
              </a:xfrm>
              <a:custGeom>
                <a:avLst/>
                <a:gdLst>
                  <a:gd name="T0" fmla="*/ 163 w 163"/>
                  <a:gd name="T1" fmla="*/ 2 h 49"/>
                  <a:gd name="T2" fmla="*/ 83 w 163"/>
                  <a:gd name="T3" fmla="*/ 49 h 49"/>
                  <a:gd name="T4" fmla="*/ 0 w 163"/>
                  <a:gd name="T5" fmla="*/ 0 h 49"/>
                </a:gdLst>
                <a:ahLst/>
                <a:cxnLst>
                  <a:cxn ang="0">
                    <a:pos x="T0" y="T1"/>
                  </a:cxn>
                  <a:cxn ang="0">
                    <a:pos x="T2" y="T3"/>
                  </a:cxn>
                  <a:cxn ang="0">
                    <a:pos x="T4" y="T5"/>
                  </a:cxn>
                </a:cxnLst>
                <a:rect l="0" t="0" r="r" b="b"/>
                <a:pathLst>
                  <a:path w="163" h="49">
                    <a:moveTo>
                      <a:pt x="163" y="2"/>
                    </a:moveTo>
                    <a:lnTo>
                      <a:pt x="83" y="49"/>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4" name="Freeform 24">
                <a:extLst>
                  <a:ext uri="{FF2B5EF4-FFF2-40B4-BE49-F238E27FC236}">
                    <a16:creationId xmlns="" xmlns:a16="http://schemas.microsoft.com/office/drawing/2014/main" id="{2316E637-8CE9-4371-A78E-96C693520D74}"/>
                  </a:ext>
                </a:extLst>
              </p:cNvPr>
              <p:cNvSpPr>
                <a:spLocks/>
              </p:cNvSpPr>
              <p:nvPr/>
            </p:nvSpPr>
            <p:spPr bwMode="auto">
              <a:xfrm>
                <a:off x="113" y="7"/>
                <a:ext cx="152" cy="176"/>
              </a:xfrm>
              <a:custGeom>
                <a:avLst/>
                <a:gdLst>
                  <a:gd name="T0" fmla="*/ 0 w 152"/>
                  <a:gd name="T1" fmla="*/ 45 h 176"/>
                  <a:gd name="T2" fmla="*/ 76 w 152"/>
                  <a:gd name="T3" fmla="*/ 0 h 176"/>
                  <a:gd name="T4" fmla="*/ 152 w 152"/>
                  <a:gd name="T5" fmla="*/ 45 h 176"/>
                  <a:gd name="T6" fmla="*/ 152 w 152"/>
                  <a:gd name="T7" fmla="*/ 133 h 176"/>
                  <a:gd name="T8" fmla="*/ 76 w 152"/>
                  <a:gd name="T9" fmla="*/ 176 h 176"/>
                  <a:gd name="T10" fmla="*/ 0 w 152"/>
                  <a:gd name="T11" fmla="*/ 133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3"/>
                    </a:lnTo>
                    <a:lnTo>
                      <a:pt x="76" y="176"/>
                    </a:lnTo>
                    <a:lnTo>
                      <a:pt x="0" y="133"/>
                    </a:lnTo>
                    <a:lnTo>
                      <a:pt x="0" y="45"/>
                    </a:lnTo>
                    <a:close/>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5" name="Freeform 25">
                <a:extLst>
                  <a:ext uri="{FF2B5EF4-FFF2-40B4-BE49-F238E27FC236}">
                    <a16:creationId xmlns="" xmlns:a16="http://schemas.microsoft.com/office/drawing/2014/main" id="{6D242E18-3D57-4367-A2C5-99CC9D641833}"/>
                  </a:ext>
                </a:extLst>
              </p:cNvPr>
              <p:cNvSpPr>
                <a:spLocks/>
              </p:cNvSpPr>
              <p:nvPr/>
            </p:nvSpPr>
            <p:spPr bwMode="auto">
              <a:xfrm>
                <a:off x="113" y="52"/>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6" name="Line 26">
                <a:extLst>
                  <a:ext uri="{FF2B5EF4-FFF2-40B4-BE49-F238E27FC236}">
                    <a16:creationId xmlns="" xmlns:a16="http://schemas.microsoft.com/office/drawing/2014/main" id="{AD4DDCC5-23E1-4BF0-B86C-5477FA27B4D8}"/>
                  </a:ext>
                </a:extLst>
              </p:cNvPr>
              <p:cNvSpPr>
                <a:spLocks noChangeShapeType="1"/>
              </p:cNvSpPr>
              <p:nvPr/>
            </p:nvSpPr>
            <p:spPr bwMode="auto">
              <a:xfrm>
                <a:off x="189" y="96"/>
                <a:ext cx="0" cy="87"/>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7" name="Freeform 27">
                <a:extLst>
                  <a:ext uri="{FF2B5EF4-FFF2-40B4-BE49-F238E27FC236}">
                    <a16:creationId xmlns="" xmlns:a16="http://schemas.microsoft.com/office/drawing/2014/main" id="{DD15874A-F6A7-47D3-81D8-CC6503675289}"/>
                  </a:ext>
                </a:extLst>
              </p:cNvPr>
              <p:cNvSpPr>
                <a:spLocks/>
              </p:cNvSpPr>
              <p:nvPr/>
            </p:nvSpPr>
            <p:spPr bwMode="auto">
              <a:xfrm>
                <a:off x="265" y="92"/>
                <a:ext cx="82" cy="141"/>
              </a:xfrm>
              <a:custGeom>
                <a:avLst/>
                <a:gdLst>
                  <a:gd name="T0" fmla="*/ 0 w 82"/>
                  <a:gd name="T1" fmla="*/ 0 h 141"/>
                  <a:gd name="T2" fmla="*/ 82 w 82"/>
                  <a:gd name="T3" fmla="*/ 46 h 141"/>
                  <a:gd name="T4" fmla="*/ 82 w 82"/>
                  <a:gd name="T5" fmla="*/ 141 h 141"/>
                </a:gdLst>
                <a:ahLst/>
                <a:cxnLst>
                  <a:cxn ang="0">
                    <a:pos x="T0" y="T1"/>
                  </a:cxn>
                  <a:cxn ang="0">
                    <a:pos x="T2" y="T3"/>
                  </a:cxn>
                  <a:cxn ang="0">
                    <a:pos x="T4" y="T5"/>
                  </a:cxn>
                </a:cxnLst>
                <a:rect l="0" t="0" r="r" b="b"/>
                <a:pathLst>
                  <a:path w="82" h="141">
                    <a:moveTo>
                      <a:pt x="0" y="0"/>
                    </a:moveTo>
                    <a:lnTo>
                      <a:pt x="82" y="46"/>
                    </a:lnTo>
                    <a:lnTo>
                      <a:pt x="82" y="141"/>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528" name="Freeform 28">
                <a:extLst>
                  <a:ext uri="{FF2B5EF4-FFF2-40B4-BE49-F238E27FC236}">
                    <a16:creationId xmlns="" xmlns:a16="http://schemas.microsoft.com/office/drawing/2014/main" id="{CE678D07-7CB7-4F05-83F0-EA35E820D665}"/>
                  </a:ext>
                </a:extLst>
              </p:cNvPr>
              <p:cNvSpPr>
                <a:spLocks/>
              </p:cNvSpPr>
              <p:nvPr/>
            </p:nvSpPr>
            <p:spPr bwMode="auto">
              <a:xfrm>
                <a:off x="30" y="92"/>
                <a:ext cx="83" cy="141"/>
              </a:xfrm>
              <a:custGeom>
                <a:avLst/>
                <a:gdLst>
                  <a:gd name="T0" fmla="*/ 0 w 83"/>
                  <a:gd name="T1" fmla="*/ 141 h 141"/>
                  <a:gd name="T2" fmla="*/ 0 w 83"/>
                  <a:gd name="T3" fmla="*/ 46 h 141"/>
                  <a:gd name="T4" fmla="*/ 83 w 83"/>
                  <a:gd name="T5" fmla="*/ 0 h 141"/>
                </a:gdLst>
                <a:ahLst/>
                <a:cxnLst>
                  <a:cxn ang="0">
                    <a:pos x="T0" y="T1"/>
                  </a:cxn>
                  <a:cxn ang="0">
                    <a:pos x="T2" y="T3"/>
                  </a:cxn>
                  <a:cxn ang="0">
                    <a:pos x="T4" y="T5"/>
                  </a:cxn>
                </a:cxnLst>
                <a:rect l="0" t="0" r="r" b="b"/>
                <a:pathLst>
                  <a:path w="83" h="141">
                    <a:moveTo>
                      <a:pt x="0" y="141"/>
                    </a:moveTo>
                    <a:lnTo>
                      <a:pt x="0" y="46"/>
                    </a:lnTo>
                    <a:lnTo>
                      <a:pt x="83"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grpSp>
      </p:grpSp>
      <p:grpSp>
        <p:nvGrpSpPr>
          <p:cNvPr id="529" name="Group 528">
            <a:extLst>
              <a:ext uri="{FF2B5EF4-FFF2-40B4-BE49-F238E27FC236}">
                <a16:creationId xmlns="" xmlns:a16="http://schemas.microsoft.com/office/drawing/2014/main" id="{1D988519-8146-451D-8F25-3B533B4ECA97}"/>
              </a:ext>
            </a:extLst>
          </p:cNvPr>
          <p:cNvGrpSpPr/>
          <p:nvPr/>
        </p:nvGrpSpPr>
        <p:grpSpPr>
          <a:xfrm>
            <a:off x="2776127" y="1723123"/>
            <a:ext cx="1340292" cy="1340292"/>
            <a:chOff x="2775150" y="2127586"/>
            <a:chExt cx="1340672" cy="1340672"/>
          </a:xfrm>
        </p:grpSpPr>
        <p:sp>
          <p:nvSpPr>
            <p:cNvPr id="530" name="Oval 529">
              <a:extLst>
                <a:ext uri="{FF2B5EF4-FFF2-40B4-BE49-F238E27FC236}">
                  <a16:creationId xmlns="" xmlns:a16="http://schemas.microsoft.com/office/drawing/2014/main" id="{E35854F8-56A6-4C22-9AFB-B702C1B85B3D}"/>
                </a:ext>
              </a:extLst>
            </p:cNvPr>
            <p:cNvSpPr/>
            <p:nvPr/>
          </p:nvSpPr>
          <p:spPr bwMode="auto">
            <a:xfrm>
              <a:off x="2775150"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1" name="Freeform 5">
              <a:extLst>
                <a:ext uri="{FF2B5EF4-FFF2-40B4-BE49-F238E27FC236}">
                  <a16:creationId xmlns="" xmlns:a16="http://schemas.microsoft.com/office/drawing/2014/main" id="{E2D2AE4D-36E1-4C34-8A33-B6FADBDBC863}"/>
                </a:ext>
              </a:extLst>
            </p:cNvPr>
            <p:cNvSpPr>
              <a:spLocks noEditPoints="1"/>
            </p:cNvSpPr>
            <p:nvPr/>
          </p:nvSpPr>
          <p:spPr bwMode="auto">
            <a:xfrm>
              <a:off x="3028228" y="2365339"/>
              <a:ext cx="794968" cy="855843"/>
            </a:xfrm>
            <a:custGeom>
              <a:avLst/>
              <a:gdLst>
                <a:gd name="T0" fmla="*/ 8 w 104"/>
                <a:gd name="T1" fmla="*/ 112 h 112"/>
                <a:gd name="T2" fmla="*/ 92 w 104"/>
                <a:gd name="T3" fmla="*/ 112 h 112"/>
                <a:gd name="T4" fmla="*/ 100 w 104"/>
                <a:gd name="T5" fmla="*/ 112 h 112"/>
                <a:gd name="T6" fmla="*/ 104 w 104"/>
                <a:gd name="T7" fmla="*/ 40 h 112"/>
                <a:gd name="T8" fmla="*/ 72 w 104"/>
                <a:gd name="T9" fmla="*/ 24 h 112"/>
                <a:gd name="T10" fmla="*/ 68 w 104"/>
                <a:gd name="T11" fmla="*/ 0 h 112"/>
                <a:gd name="T12" fmla="*/ 40 w 104"/>
                <a:gd name="T13" fmla="*/ 0 h 112"/>
                <a:gd name="T14" fmla="*/ 32 w 104"/>
                <a:gd name="T15" fmla="*/ 0 h 112"/>
                <a:gd name="T16" fmla="*/ 0 w 104"/>
                <a:gd name="T17" fmla="*/ 24 h 112"/>
                <a:gd name="T18" fmla="*/ 4 w 104"/>
                <a:gd name="T19" fmla="*/ 50 h 112"/>
                <a:gd name="T20" fmla="*/ 28 w 104"/>
                <a:gd name="T21" fmla="*/ 72 h 112"/>
                <a:gd name="T22" fmla="*/ 48 w 104"/>
                <a:gd name="T23" fmla="*/ 104 h 112"/>
                <a:gd name="T24" fmla="*/ 28 w 104"/>
                <a:gd name="T25" fmla="*/ 72 h 112"/>
                <a:gd name="T26" fmla="*/ 76 w 104"/>
                <a:gd name="T27" fmla="*/ 104 h 112"/>
                <a:gd name="T28" fmla="*/ 56 w 104"/>
                <a:gd name="T29" fmla="*/ 72 h 112"/>
                <a:gd name="T30" fmla="*/ 84 w 104"/>
                <a:gd name="T31" fmla="*/ 104 h 112"/>
                <a:gd name="T32" fmla="*/ 84 w 104"/>
                <a:gd name="T33" fmla="*/ 68 h 112"/>
                <a:gd name="T34" fmla="*/ 28 w 104"/>
                <a:gd name="T35" fmla="*/ 64 h 112"/>
                <a:gd name="T36" fmla="*/ 20 w 104"/>
                <a:gd name="T37" fmla="*/ 64 h 112"/>
                <a:gd name="T38" fmla="*/ 12 w 104"/>
                <a:gd name="T39" fmla="*/ 104 h 112"/>
                <a:gd name="T40" fmla="*/ 16 w 104"/>
                <a:gd name="T41" fmla="*/ 56 h 112"/>
                <a:gd name="T42" fmla="*/ 40 w 104"/>
                <a:gd name="T43" fmla="*/ 56 h 112"/>
                <a:gd name="T44" fmla="*/ 64 w 104"/>
                <a:gd name="T45" fmla="*/ 56 h 112"/>
                <a:gd name="T46" fmla="*/ 88 w 104"/>
                <a:gd name="T47" fmla="*/ 56 h 112"/>
                <a:gd name="T48" fmla="*/ 92 w 104"/>
                <a:gd name="T49" fmla="*/ 104 h 112"/>
                <a:gd name="T50" fmla="*/ 32 w 104"/>
                <a:gd name="T51" fmla="*/ 32 h 112"/>
                <a:gd name="T52" fmla="*/ 48 w 104"/>
                <a:gd name="T53" fmla="*/ 40 h 112"/>
                <a:gd name="T54" fmla="*/ 32 w 104"/>
                <a:gd name="T55" fmla="*/ 40 h 112"/>
                <a:gd name="T56" fmla="*/ 56 w 104"/>
                <a:gd name="T57" fmla="*/ 32 h 112"/>
                <a:gd name="T58" fmla="*/ 72 w 104"/>
                <a:gd name="T59" fmla="*/ 40 h 112"/>
                <a:gd name="T60" fmla="*/ 56 w 104"/>
                <a:gd name="T61" fmla="*/ 40 h 112"/>
                <a:gd name="T62" fmla="*/ 96 w 104"/>
                <a:gd name="T63" fmla="*/ 40 h 112"/>
                <a:gd name="T64" fmla="*/ 80 w 104"/>
                <a:gd name="T65" fmla="*/ 40 h 112"/>
                <a:gd name="T66" fmla="*/ 96 w 104"/>
                <a:gd name="T67" fmla="*/ 32 h 112"/>
                <a:gd name="T68" fmla="*/ 40 w 104"/>
                <a:gd name="T69" fmla="*/ 8 h 112"/>
                <a:gd name="T70" fmla="*/ 64 w 104"/>
                <a:gd name="T71" fmla="*/ 24 h 112"/>
                <a:gd name="T72" fmla="*/ 40 w 104"/>
                <a:gd name="T73" fmla="*/ 8 h 112"/>
                <a:gd name="T74" fmla="*/ 24 w 104"/>
                <a:gd name="T75" fmla="*/ 32 h 112"/>
                <a:gd name="T76" fmla="*/ 16 w 104"/>
                <a:gd name="T77" fmla="*/ 48 h 112"/>
                <a:gd name="T78" fmla="*/ 8 w 104"/>
                <a:gd name="T7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12">
                  <a:moveTo>
                    <a:pt x="4" y="112"/>
                  </a:moveTo>
                  <a:cubicBezTo>
                    <a:pt x="8" y="112"/>
                    <a:pt x="8" y="112"/>
                    <a:pt x="8" y="112"/>
                  </a:cubicBezTo>
                  <a:cubicBezTo>
                    <a:pt x="12" y="112"/>
                    <a:pt x="12" y="112"/>
                    <a:pt x="12" y="112"/>
                  </a:cubicBezTo>
                  <a:cubicBezTo>
                    <a:pt x="92" y="112"/>
                    <a:pt x="92" y="112"/>
                    <a:pt x="92" y="112"/>
                  </a:cubicBezTo>
                  <a:cubicBezTo>
                    <a:pt x="96" y="112"/>
                    <a:pt x="96" y="112"/>
                    <a:pt x="96" y="112"/>
                  </a:cubicBezTo>
                  <a:cubicBezTo>
                    <a:pt x="100" y="112"/>
                    <a:pt x="100" y="112"/>
                    <a:pt x="100" y="112"/>
                  </a:cubicBezTo>
                  <a:cubicBezTo>
                    <a:pt x="100" y="50"/>
                    <a:pt x="100" y="50"/>
                    <a:pt x="100" y="50"/>
                  </a:cubicBezTo>
                  <a:cubicBezTo>
                    <a:pt x="102" y="48"/>
                    <a:pt x="104" y="44"/>
                    <a:pt x="104" y="40"/>
                  </a:cubicBezTo>
                  <a:cubicBezTo>
                    <a:pt x="104" y="24"/>
                    <a:pt x="104" y="24"/>
                    <a:pt x="104" y="24"/>
                  </a:cubicBezTo>
                  <a:cubicBezTo>
                    <a:pt x="72" y="24"/>
                    <a:pt x="72" y="24"/>
                    <a:pt x="72" y="24"/>
                  </a:cubicBezTo>
                  <a:cubicBezTo>
                    <a:pt x="72" y="0"/>
                    <a:pt x="72" y="0"/>
                    <a:pt x="72" y="0"/>
                  </a:cubicBezTo>
                  <a:cubicBezTo>
                    <a:pt x="68" y="0"/>
                    <a:pt x="68" y="0"/>
                    <a:pt x="68" y="0"/>
                  </a:cubicBezTo>
                  <a:cubicBezTo>
                    <a:pt x="64" y="0"/>
                    <a:pt x="64" y="0"/>
                    <a:pt x="64" y="0"/>
                  </a:cubicBezTo>
                  <a:cubicBezTo>
                    <a:pt x="40" y="0"/>
                    <a:pt x="40" y="0"/>
                    <a:pt x="40" y="0"/>
                  </a:cubicBezTo>
                  <a:cubicBezTo>
                    <a:pt x="36" y="0"/>
                    <a:pt x="36" y="0"/>
                    <a:pt x="36" y="0"/>
                  </a:cubicBezTo>
                  <a:cubicBezTo>
                    <a:pt x="32" y="0"/>
                    <a:pt x="32" y="0"/>
                    <a:pt x="32" y="0"/>
                  </a:cubicBezTo>
                  <a:cubicBezTo>
                    <a:pt x="32" y="24"/>
                    <a:pt x="32" y="24"/>
                    <a:pt x="32" y="24"/>
                  </a:cubicBezTo>
                  <a:cubicBezTo>
                    <a:pt x="0" y="24"/>
                    <a:pt x="0" y="24"/>
                    <a:pt x="0" y="24"/>
                  </a:cubicBezTo>
                  <a:cubicBezTo>
                    <a:pt x="0" y="40"/>
                    <a:pt x="0" y="40"/>
                    <a:pt x="0" y="40"/>
                  </a:cubicBezTo>
                  <a:cubicBezTo>
                    <a:pt x="0" y="44"/>
                    <a:pt x="2" y="48"/>
                    <a:pt x="4" y="50"/>
                  </a:cubicBezTo>
                  <a:lnTo>
                    <a:pt x="4" y="112"/>
                  </a:lnTo>
                  <a:close/>
                  <a:moveTo>
                    <a:pt x="28" y="72"/>
                  </a:moveTo>
                  <a:cubicBezTo>
                    <a:pt x="48" y="72"/>
                    <a:pt x="48" y="72"/>
                    <a:pt x="48" y="72"/>
                  </a:cubicBezTo>
                  <a:cubicBezTo>
                    <a:pt x="48" y="104"/>
                    <a:pt x="48" y="104"/>
                    <a:pt x="48" y="104"/>
                  </a:cubicBezTo>
                  <a:cubicBezTo>
                    <a:pt x="28" y="104"/>
                    <a:pt x="28" y="104"/>
                    <a:pt x="28" y="104"/>
                  </a:cubicBezTo>
                  <a:lnTo>
                    <a:pt x="28" y="72"/>
                  </a:lnTo>
                  <a:close/>
                  <a:moveTo>
                    <a:pt x="76" y="72"/>
                  </a:moveTo>
                  <a:cubicBezTo>
                    <a:pt x="76" y="104"/>
                    <a:pt x="76" y="104"/>
                    <a:pt x="76" y="104"/>
                  </a:cubicBezTo>
                  <a:cubicBezTo>
                    <a:pt x="56" y="104"/>
                    <a:pt x="56" y="104"/>
                    <a:pt x="56" y="104"/>
                  </a:cubicBezTo>
                  <a:cubicBezTo>
                    <a:pt x="56" y="72"/>
                    <a:pt x="56" y="72"/>
                    <a:pt x="56" y="72"/>
                  </a:cubicBezTo>
                  <a:lnTo>
                    <a:pt x="76" y="72"/>
                  </a:lnTo>
                  <a:close/>
                  <a:moveTo>
                    <a:pt x="84" y="104"/>
                  </a:moveTo>
                  <a:cubicBezTo>
                    <a:pt x="84" y="72"/>
                    <a:pt x="84" y="72"/>
                    <a:pt x="84" y="72"/>
                  </a:cubicBezTo>
                  <a:cubicBezTo>
                    <a:pt x="84" y="68"/>
                    <a:pt x="84" y="68"/>
                    <a:pt x="84" y="68"/>
                  </a:cubicBezTo>
                  <a:cubicBezTo>
                    <a:pt x="84" y="64"/>
                    <a:pt x="84" y="64"/>
                    <a:pt x="84" y="64"/>
                  </a:cubicBezTo>
                  <a:cubicBezTo>
                    <a:pt x="28" y="64"/>
                    <a:pt x="28" y="64"/>
                    <a:pt x="28" y="64"/>
                  </a:cubicBezTo>
                  <a:cubicBezTo>
                    <a:pt x="24" y="64"/>
                    <a:pt x="24" y="64"/>
                    <a:pt x="24" y="64"/>
                  </a:cubicBezTo>
                  <a:cubicBezTo>
                    <a:pt x="20" y="64"/>
                    <a:pt x="20" y="64"/>
                    <a:pt x="20" y="64"/>
                  </a:cubicBezTo>
                  <a:cubicBezTo>
                    <a:pt x="20" y="104"/>
                    <a:pt x="20" y="104"/>
                    <a:pt x="20" y="104"/>
                  </a:cubicBezTo>
                  <a:cubicBezTo>
                    <a:pt x="12" y="104"/>
                    <a:pt x="12" y="104"/>
                    <a:pt x="12" y="104"/>
                  </a:cubicBezTo>
                  <a:cubicBezTo>
                    <a:pt x="12" y="55"/>
                    <a:pt x="12" y="55"/>
                    <a:pt x="12" y="55"/>
                  </a:cubicBezTo>
                  <a:cubicBezTo>
                    <a:pt x="13" y="56"/>
                    <a:pt x="15" y="56"/>
                    <a:pt x="16" y="56"/>
                  </a:cubicBezTo>
                  <a:cubicBezTo>
                    <a:pt x="21" y="56"/>
                    <a:pt x="25" y="54"/>
                    <a:pt x="28" y="50"/>
                  </a:cubicBezTo>
                  <a:cubicBezTo>
                    <a:pt x="31" y="54"/>
                    <a:pt x="35" y="56"/>
                    <a:pt x="40" y="56"/>
                  </a:cubicBezTo>
                  <a:cubicBezTo>
                    <a:pt x="45" y="56"/>
                    <a:pt x="49" y="54"/>
                    <a:pt x="52" y="50"/>
                  </a:cubicBezTo>
                  <a:cubicBezTo>
                    <a:pt x="55" y="54"/>
                    <a:pt x="59" y="56"/>
                    <a:pt x="64" y="56"/>
                  </a:cubicBezTo>
                  <a:cubicBezTo>
                    <a:pt x="69" y="56"/>
                    <a:pt x="73" y="54"/>
                    <a:pt x="76" y="50"/>
                  </a:cubicBezTo>
                  <a:cubicBezTo>
                    <a:pt x="79" y="54"/>
                    <a:pt x="83" y="56"/>
                    <a:pt x="88" y="56"/>
                  </a:cubicBezTo>
                  <a:cubicBezTo>
                    <a:pt x="89" y="56"/>
                    <a:pt x="91" y="56"/>
                    <a:pt x="92" y="55"/>
                  </a:cubicBezTo>
                  <a:cubicBezTo>
                    <a:pt x="92" y="104"/>
                    <a:pt x="92" y="104"/>
                    <a:pt x="92" y="104"/>
                  </a:cubicBezTo>
                  <a:lnTo>
                    <a:pt x="84" y="104"/>
                  </a:lnTo>
                  <a:close/>
                  <a:moveTo>
                    <a:pt x="32" y="32"/>
                  </a:moveTo>
                  <a:cubicBezTo>
                    <a:pt x="48" y="32"/>
                    <a:pt x="48" y="32"/>
                    <a:pt x="48" y="32"/>
                  </a:cubicBezTo>
                  <a:cubicBezTo>
                    <a:pt x="48" y="40"/>
                    <a:pt x="48" y="40"/>
                    <a:pt x="48" y="40"/>
                  </a:cubicBezTo>
                  <a:cubicBezTo>
                    <a:pt x="48" y="44"/>
                    <a:pt x="44" y="48"/>
                    <a:pt x="40" y="48"/>
                  </a:cubicBezTo>
                  <a:cubicBezTo>
                    <a:pt x="36" y="48"/>
                    <a:pt x="32" y="44"/>
                    <a:pt x="32" y="40"/>
                  </a:cubicBezTo>
                  <a:lnTo>
                    <a:pt x="32" y="32"/>
                  </a:lnTo>
                  <a:close/>
                  <a:moveTo>
                    <a:pt x="56" y="32"/>
                  </a:moveTo>
                  <a:cubicBezTo>
                    <a:pt x="72" y="32"/>
                    <a:pt x="72" y="32"/>
                    <a:pt x="72" y="32"/>
                  </a:cubicBezTo>
                  <a:cubicBezTo>
                    <a:pt x="72" y="40"/>
                    <a:pt x="72" y="40"/>
                    <a:pt x="72" y="40"/>
                  </a:cubicBezTo>
                  <a:cubicBezTo>
                    <a:pt x="72" y="44"/>
                    <a:pt x="68" y="48"/>
                    <a:pt x="64" y="48"/>
                  </a:cubicBezTo>
                  <a:cubicBezTo>
                    <a:pt x="60" y="48"/>
                    <a:pt x="56" y="44"/>
                    <a:pt x="56" y="40"/>
                  </a:cubicBezTo>
                  <a:lnTo>
                    <a:pt x="56" y="32"/>
                  </a:lnTo>
                  <a:close/>
                  <a:moveTo>
                    <a:pt x="96" y="40"/>
                  </a:moveTo>
                  <a:cubicBezTo>
                    <a:pt x="96" y="44"/>
                    <a:pt x="92" y="48"/>
                    <a:pt x="88" y="48"/>
                  </a:cubicBezTo>
                  <a:cubicBezTo>
                    <a:pt x="84" y="48"/>
                    <a:pt x="80" y="44"/>
                    <a:pt x="80" y="40"/>
                  </a:cubicBezTo>
                  <a:cubicBezTo>
                    <a:pt x="80" y="32"/>
                    <a:pt x="80" y="32"/>
                    <a:pt x="80" y="32"/>
                  </a:cubicBezTo>
                  <a:cubicBezTo>
                    <a:pt x="96" y="32"/>
                    <a:pt x="96" y="32"/>
                    <a:pt x="96" y="32"/>
                  </a:cubicBezTo>
                  <a:lnTo>
                    <a:pt x="96" y="40"/>
                  </a:lnTo>
                  <a:close/>
                  <a:moveTo>
                    <a:pt x="40" y="8"/>
                  </a:moveTo>
                  <a:cubicBezTo>
                    <a:pt x="64" y="8"/>
                    <a:pt x="64" y="8"/>
                    <a:pt x="64" y="8"/>
                  </a:cubicBezTo>
                  <a:cubicBezTo>
                    <a:pt x="64" y="24"/>
                    <a:pt x="64" y="24"/>
                    <a:pt x="64" y="24"/>
                  </a:cubicBezTo>
                  <a:cubicBezTo>
                    <a:pt x="40" y="24"/>
                    <a:pt x="40" y="24"/>
                    <a:pt x="40" y="24"/>
                  </a:cubicBezTo>
                  <a:lnTo>
                    <a:pt x="40" y="8"/>
                  </a:lnTo>
                  <a:close/>
                  <a:moveTo>
                    <a:pt x="8" y="32"/>
                  </a:moveTo>
                  <a:cubicBezTo>
                    <a:pt x="24" y="32"/>
                    <a:pt x="24" y="32"/>
                    <a:pt x="24" y="32"/>
                  </a:cubicBezTo>
                  <a:cubicBezTo>
                    <a:pt x="24" y="40"/>
                    <a:pt x="24" y="40"/>
                    <a:pt x="24" y="40"/>
                  </a:cubicBezTo>
                  <a:cubicBezTo>
                    <a:pt x="24" y="44"/>
                    <a:pt x="20" y="48"/>
                    <a:pt x="16" y="48"/>
                  </a:cubicBezTo>
                  <a:cubicBezTo>
                    <a:pt x="12" y="48"/>
                    <a:pt x="8" y="44"/>
                    <a:pt x="8" y="40"/>
                  </a:cubicBezTo>
                  <a:lnTo>
                    <a:pt x="8" y="32"/>
                  </a:lnTo>
                  <a:close/>
                </a:path>
              </a:pathLst>
            </a:custGeom>
            <a:solidFill>
              <a:srgbClr val="002050"/>
            </a:solidFill>
            <a:ln w="41275">
              <a:solidFill>
                <a:srgbClr val="EAEAEA"/>
              </a:solidFill>
              <a:miter lim="800000"/>
            </a:ln>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532" name="Group 531">
            <a:extLst>
              <a:ext uri="{FF2B5EF4-FFF2-40B4-BE49-F238E27FC236}">
                <a16:creationId xmlns="" xmlns:a16="http://schemas.microsoft.com/office/drawing/2014/main" id="{6789EF9E-3FCA-48E2-B5EA-1CF973C60096}"/>
              </a:ext>
            </a:extLst>
          </p:cNvPr>
          <p:cNvGrpSpPr/>
          <p:nvPr/>
        </p:nvGrpSpPr>
        <p:grpSpPr>
          <a:xfrm>
            <a:off x="8320057" y="1723123"/>
            <a:ext cx="1340292" cy="1340292"/>
            <a:chOff x="8320652" y="2127586"/>
            <a:chExt cx="1340672" cy="1340672"/>
          </a:xfrm>
        </p:grpSpPr>
        <p:sp>
          <p:nvSpPr>
            <p:cNvPr id="533" name="Oval 532">
              <a:extLst>
                <a:ext uri="{FF2B5EF4-FFF2-40B4-BE49-F238E27FC236}">
                  <a16:creationId xmlns="" xmlns:a16="http://schemas.microsoft.com/office/drawing/2014/main" id="{840BAEE5-92E3-4E0D-8264-413E6FC5E3E3}"/>
                </a:ext>
              </a:extLst>
            </p:cNvPr>
            <p:cNvSpPr/>
            <p:nvPr/>
          </p:nvSpPr>
          <p:spPr bwMode="auto">
            <a:xfrm>
              <a:off x="8320652"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534" name="Group 8">
              <a:extLst>
                <a:ext uri="{FF2B5EF4-FFF2-40B4-BE49-F238E27FC236}">
                  <a16:creationId xmlns="" xmlns:a16="http://schemas.microsoft.com/office/drawing/2014/main" id="{5D59A34B-3CF5-4141-B98D-9DC351DDF459}"/>
                </a:ext>
              </a:extLst>
            </p:cNvPr>
            <p:cNvGrpSpPr>
              <a:grpSpLocks noChangeAspect="1"/>
            </p:cNvGrpSpPr>
            <p:nvPr/>
          </p:nvGrpSpPr>
          <p:grpSpPr bwMode="auto">
            <a:xfrm>
              <a:off x="8561965" y="2577338"/>
              <a:ext cx="897974" cy="451613"/>
              <a:chOff x="7" y="12"/>
              <a:chExt cx="342" cy="172"/>
            </a:xfrm>
          </p:grpSpPr>
          <p:sp>
            <p:nvSpPr>
              <p:cNvPr id="535" name="Rectangle 9">
                <a:extLst>
                  <a:ext uri="{FF2B5EF4-FFF2-40B4-BE49-F238E27FC236}">
                    <a16:creationId xmlns="" xmlns:a16="http://schemas.microsoft.com/office/drawing/2014/main" id="{F6D23592-8E61-461E-842C-40ECE1817676}"/>
                  </a:ext>
                </a:extLst>
              </p:cNvPr>
              <p:cNvSpPr>
                <a:spLocks noChangeArrowheads="1"/>
              </p:cNvSpPr>
              <p:nvPr/>
            </p:nvSpPr>
            <p:spPr bwMode="auto">
              <a:xfrm>
                <a:off x="7" y="64"/>
                <a:ext cx="87" cy="120"/>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36" name="Rectangle 10">
                <a:extLst>
                  <a:ext uri="{FF2B5EF4-FFF2-40B4-BE49-F238E27FC236}">
                    <a16:creationId xmlns="" xmlns:a16="http://schemas.microsoft.com/office/drawing/2014/main" id="{E836CEFA-DB45-4E39-A58B-BEB260157F68}"/>
                  </a:ext>
                </a:extLst>
              </p:cNvPr>
              <p:cNvSpPr>
                <a:spLocks noChangeArrowheads="1"/>
              </p:cNvSpPr>
              <p:nvPr/>
            </p:nvSpPr>
            <p:spPr bwMode="auto">
              <a:xfrm>
                <a:off x="195" y="76"/>
                <a:ext cx="154" cy="108"/>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37" name="Line 11">
                <a:extLst>
                  <a:ext uri="{FF2B5EF4-FFF2-40B4-BE49-F238E27FC236}">
                    <a16:creationId xmlns="" xmlns:a16="http://schemas.microsoft.com/office/drawing/2014/main" id="{AC8B0C4D-25B9-4EFC-A139-4CC2251A0832}"/>
                  </a:ext>
                </a:extLst>
              </p:cNvPr>
              <p:cNvSpPr>
                <a:spLocks noChangeShapeType="1"/>
              </p:cNvSpPr>
              <p:nvPr/>
            </p:nvSpPr>
            <p:spPr bwMode="auto">
              <a:xfrm flipV="1">
                <a:off x="311" y="124"/>
                <a:ext cx="0" cy="17"/>
              </a:xfrm>
              <a:prstGeom prst="line">
                <a:avLst/>
              </a:prstGeom>
              <a:noFill/>
              <a:ln w="25400" cap="flat">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38" name="Freeform 12">
                <a:extLst>
                  <a:ext uri="{FF2B5EF4-FFF2-40B4-BE49-F238E27FC236}">
                    <a16:creationId xmlns="" xmlns:a16="http://schemas.microsoft.com/office/drawing/2014/main" id="{B40FBF82-3572-4D8D-AEE8-56AD60F021CA}"/>
                  </a:ext>
                </a:extLst>
              </p:cNvPr>
              <p:cNvSpPr>
                <a:spLocks/>
              </p:cNvSpPr>
              <p:nvPr/>
            </p:nvSpPr>
            <p:spPr bwMode="auto">
              <a:xfrm>
                <a:off x="127" y="150"/>
                <a:ext cx="68" cy="34"/>
              </a:xfrm>
              <a:custGeom>
                <a:avLst/>
                <a:gdLst>
                  <a:gd name="T0" fmla="*/ 68 w 68"/>
                  <a:gd name="T1" fmla="*/ 0 h 34"/>
                  <a:gd name="T2" fmla="*/ 0 w 68"/>
                  <a:gd name="T3" fmla="*/ 0 h 34"/>
                  <a:gd name="T4" fmla="*/ 0 w 68"/>
                  <a:gd name="T5" fmla="*/ 34 h 34"/>
                  <a:gd name="T6" fmla="*/ 43 w 68"/>
                  <a:gd name="T7" fmla="*/ 34 h 34"/>
                </a:gdLst>
                <a:ahLst/>
                <a:cxnLst>
                  <a:cxn ang="0">
                    <a:pos x="T0" y="T1"/>
                  </a:cxn>
                  <a:cxn ang="0">
                    <a:pos x="T2" y="T3"/>
                  </a:cxn>
                  <a:cxn ang="0">
                    <a:pos x="T4" y="T5"/>
                  </a:cxn>
                  <a:cxn ang="0">
                    <a:pos x="T6" y="T7"/>
                  </a:cxn>
                </a:cxnLst>
                <a:rect l="0" t="0" r="r" b="b"/>
                <a:pathLst>
                  <a:path w="68" h="34">
                    <a:moveTo>
                      <a:pt x="68" y="0"/>
                    </a:moveTo>
                    <a:lnTo>
                      <a:pt x="0" y="0"/>
                    </a:lnTo>
                    <a:lnTo>
                      <a:pt x="0" y="34"/>
                    </a:lnTo>
                    <a:lnTo>
                      <a:pt x="43" y="34"/>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539" name="Freeform 13">
                <a:extLst>
                  <a:ext uri="{FF2B5EF4-FFF2-40B4-BE49-F238E27FC236}">
                    <a16:creationId xmlns="" xmlns:a16="http://schemas.microsoft.com/office/drawing/2014/main" id="{6CDD0301-554E-4256-B1A2-3E5A6C5C7F65}"/>
                  </a:ext>
                </a:extLst>
              </p:cNvPr>
              <p:cNvSpPr>
                <a:spLocks/>
              </p:cNvSpPr>
              <p:nvPr/>
            </p:nvSpPr>
            <p:spPr bwMode="auto">
              <a:xfrm>
                <a:off x="7" y="12"/>
                <a:ext cx="238" cy="64"/>
              </a:xfrm>
              <a:custGeom>
                <a:avLst/>
                <a:gdLst>
                  <a:gd name="T0" fmla="*/ 0 w 238"/>
                  <a:gd name="T1" fmla="*/ 26 h 64"/>
                  <a:gd name="T2" fmla="*/ 0 w 238"/>
                  <a:gd name="T3" fmla="*/ 0 h 64"/>
                  <a:gd name="T4" fmla="*/ 238 w 238"/>
                  <a:gd name="T5" fmla="*/ 0 h 64"/>
                  <a:gd name="T6" fmla="*/ 238 w 238"/>
                  <a:gd name="T7" fmla="*/ 64 h 64"/>
                </a:gdLst>
                <a:ahLst/>
                <a:cxnLst>
                  <a:cxn ang="0">
                    <a:pos x="T0" y="T1"/>
                  </a:cxn>
                  <a:cxn ang="0">
                    <a:pos x="T2" y="T3"/>
                  </a:cxn>
                  <a:cxn ang="0">
                    <a:pos x="T4" y="T5"/>
                  </a:cxn>
                  <a:cxn ang="0">
                    <a:pos x="T6" y="T7"/>
                  </a:cxn>
                </a:cxnLst>
                <a:rect l="0" t="0" r="r" b="b"/>
                <a:pathLst>
                  <a:path w="238" h="64">
                    <a:moveTo>
                      <a:pt x="0" y="26"/>
                    </a:moveTo>
                    <a:lnTo>
                      <a:pt x="0" y="0"/>
                    </a:lnTo>
                    <a:lnTo>
                      <a:pt x="238" y="0"/>
                    </a:lnTo>
                    <a:lnTo>
                      <a:pt x="238" y="64"/>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cxnSp>
        <p:nvCxnSpPr>
          <p:cNvPr id="540" name="Straight Arrow Connector 539">
            <a:extLst>
              <a:ext uri="{FF2B5EF4-FFF2-40B4-BE49-F238E27FC236}">
                <a16:creationId xmlns="" xmlns:a16="http://schemas.microsoft.com/office/drawing/2014/main" id="{2DE70EA6-AE62-4AC8-897E-B85BCA169BA6}"/>
              </a:ext>
            </a:extLst>
          </p:cNvPr>
          <p:cNvCxnSpPr>
            <a:cxnSpLocks/>
          </p:cNvCxnSpPr>
          <p:nvPr/>
        </p:nvCxnSpPr>
        <p:spPr>
          <a:xfrm>
            <a:off x="4228653" y="2368281"/>
            <a:ext cx="1207204" cy="0"/>
          </a:xfrm>
          <a:prstGeom prst="straightConnector1">
            <a:avLst/>
          </a:prstGeom>
          <a:noFill/>
          <a:ln w="25400" cap="flat" cmpd="sng" algn="ctr">
            <a:solidFill>
              <a:srgbClr val="002050"/>
            </a:solidFill>
            <a:prstDash val="solid"/>
            <a:headEnd type="none"/>
            <a:tailEnd type="triangle" w="lg" len="med"/>
          </a:ln>
          <a:effectLst/>
        </p:spPr>
      </p:cxnSp>
      <p:cxnSp>
        <p:nvCxnSpPr>
          <p:cNvPr id="541" name="Straight Arrow Connector 540">
            <a:extLst>
              <a:ext uri="{FF2B5EF4-FFF2-40B4-BE49-F238E27FC236}">
                <a16:creationId xmlns="" xmlns:a16="http://schemas.microsoft.com/office/drawing/2014/main" id="{78FAE31C-4A75-4906-96C9-0877C02C6748}"/>
              </a:ext>
            </a:extLst>
          </p:cNvPr>
          <p:cNvCxnSpPr>
            <a:cxnSpLocks/>
          </p:cNvCxnSpPr>
          <p:nvPr/>
        </p:nvCxnSpPr>
        <p:spPr>
          <a:xfrm flipH="1">
            <a:off x="7000618" y="2368281"/>
            <a:ext cx="1207204" cy="0"/>
          </a:xfrm>
          <a:prstGeom prst="straightConnector1">
            <a:avLst/>
          </a:prstGeom>
          <a:noFill/>
          <a:ln w="25400" cap="flat" cmpd="sng" algn="ctr">
            <a:solidFill>
              <a:srgbClr val="002050"/>
            </a:solidFill>
            <a:prstDash val="solid"/>
            <a:headEnd type="none"/>
            <a:tailEnd type="triangle" w="lg" len="med"/>
          </a:ln>
          <a:effectLst/>
        </p:spPr>
      </p:cxnSp>
      <p:cxnSp>
        <p:nvCxnSpPr>
          <p:cNvPr id="542" name="Straight Arrow Connector 541">
            <a:extLst>
              <a:ext uri="{FF2B5EF4-FFF2-40B4-BE49-F238E27FC236}">
                <a16:creationId xmlns="" xmlns:a16="http://schemas.microsoft.com/office/drawing/2014/main" id="{3CDBC16B-7507-4E84-9DFE-DB998FF247E2}"/>
              </a:ext>
            </a:extLst>
          </p:cNvPr>
          <p:cNvCxnSpPr>
            <a:cxnSpLocks/>
          </p:cNvCxnSpPr>
          <p:nvPr/>
        </p:nvCxnSpPr>
        <p:spPr>
          <a:xfrm>
            <a:off x="6213407" y="3160728"/>
            <a:ext cx="0" cy="940820"/>
          </a:xfrm>
          <a:prstGeom prst="straightConnector1">
            <a:avLst/>
          </a:prstGeom>
          <a:noFill/>
          <a:ln w="25400" cap="flat" cmpd="sng" algn="ctr">
            <a:solidFill>
              <a:srgbClr val="002050"/>
            </a:solidFill>
            <a:prstDash val="solid"/>
            <a:headEnd type="none"/>
            <a:tailEnd type="triangle" w="lg" len="med"/>
          </a:ln>
          <a:effectLst/>
        </p:spPr>
      </p:cxnSp>
      <p:sp>
        <p:nvSpPr>
          <p:cNvPr id="543" name="Oval 542">
            <a:extLst>
              <a:ext uri="{FF2B5EF4-FFF2-40B4-BE49-F238E27FC236}">
                <a16:creationId xmlns="" xmlns:a16="http://schemas.microsoft.com/office/drawing/2014/main" id="{3A4CD934-1ED8-4465-B865-4AFB8FE1CA84}"/>
              </a:ext>
            </a:extLst>
          </p:cNvPr>
          <p:cNvSpPr/>
          <p:nvPr/>
        </p:nvSpPr>
        <p:spPr bwMode="auto">
          <a:xfrm>
            <a:off x="2280118" y="3725720"/>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4" name="Oval 543">
            <a:extLst>
              <a:ext uri="{FF2B5EF4-FFF2-40B4-BE49-F238E27FC236}">
                <a16:creationId xmlns="" xmlns:a16="http://schemas.microsoft.com/office/drawing/2014/main" id="{2C6D1179-D909-40BE-9FD3-5D4470C13B42}"/>
              </a:ext>
            </a:extLst>
          </p:cNvPr>
          <p:cNvSpPr/>
          <p:nvPr/>
        </p:nvSpPr>
        <p:spPr bwMode="auto">
          <a:xfrm>
            <a:off x="470963" y="1043289"/>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5" name="Oval 544">
            <a:extLst>
              <a:ext uri="{FF2B5EF4-FFF2-40B4-BE49-F238E27FC236}">
                <a16:creationId xmlns="" xmlns:a16="http://schemas.microsoft.com/office/drawing/2014/main" id="{6D1EE5E1-50F5-4300-A682-D31260CD8509}"/>
              </a:ext>
            </a:extLst>
          </p:cNvPr>
          <p:cNvSpPr/>
          <p:nvPr/>
        </p:nvSpPr>
        <p:spPr bwMode="auto">
          <a:xfrm>
            <a:off x="990983" y="1764432"/>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6" name="Oval 545">
            <a:extLst>
              <a:ext uri="{FF2B5EF4-FFF2-40B4-BE49-F238E27FC236}">
                <a16:creationId xmlns="" xmlns:a16="http://schemas.microsoft.com/office/drawing/2014/main" id="{80E02038-2426-436C-BCC9-C7B77426D7EE}"/>
              </a:ext>
            </a:extLst>
          </p:cNvPr>
          <p:cNvSpPr/>
          <p:nvPr/>
        </p:nvSpPr>
        <p:spPr bwMode="auto">
          <a:xfrm>
            <a:off x="593060" y="2363839"/>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7" name="Oval 546">
            <a:extLst>
              <a:ext uri="{FF2B5EF4-FFF2-40B4-BE49-F238E27FC236}">
                <a16:creationId xmlns="" xmlns:a16="http://schemas.microsoft.com/office/drawing/2014/main" id="{79A8A834-588F-41A4-9CDF-666D6C6A5390}"/>
              </a:ext>
            </a:extLst>
          </p:cNvPr>
          <p:cNvSpPr/>
          <p:nvPr/>
        </p:nvSpPr>
        <p:spPr bwMode="auto">
          <a:xfrm>
            <a:off x="4638090" y="1074558"/>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8" name="Oval 547">
            <a:extLst>
              <a:ext uri="{FF2B5EF4-FFF2-40B4-BE49-F238E27FC236}">
                <a16:creationId xmlns="" xmlns:a16="http://schemas.microsoft.com/office/drawing/2014/main" id="{6B04DB3F-CDD6-4983-B89A-639B0461ED45}"/>
              </a:ext>
            </a:extLst>
          </p:cNvPr>
          <p:cNvSpPr/>
          <p:nvPr/>
        </p:nvSpPr>
        <p:spPr bwMode="auto">
          <a:xfrm>
            <a:off x="2787415" y="443933"/>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9" name="Oval 548">
            <a:extLst>
              <a:ext uri="{FF2B5EF4-FFF2-40B4-BE49-F238E27FC236}">
                <a16:creationId xmlns="" xmlns:a16="http://schemas.microsoft.com/office/drawing/2014/main" id="{DC18E073-B565-4775-94BB-A6068D8A5CFA}"/>
              </a:ext>
            </a:extLst>
          </p:cNvPr>
          <p:cNvSpPr/>
          <p:nvPr/>
        </p:nvSpPr>
        <p:spPr bwMode="auto">
          <a:xfrm>
            <a:off x="6705406" y="375799"/>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0" name="Oval 549">
            <a:extLst>
              <a:ext uri="{FF2B5EF4-FFF2-40B4-BE49-F238E27FC236}">
                <a16:creationId xmlns="" xmlns:a16="http://schemas.microsoft.com/office/drawing/2014/main" id="{74EE2AB3-B69C-4291-A6F2-538AED1059B6}"/>
              </a:ext>
            </a:extLst>
          </p:cNvPr>
          <p:cNvSpPr/>
          <p:nvPr/>
        </p:nvSpPr>
        <p:spPr bwMode="auto">
          <a:xfrm>
            <a:off x="7170895" y="1729801"/>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1" name="Oval 550">
            <a:extLst>
              <a:ext uri="{FF2B5EF4-FFF2-40B4-BE49-F238E27FC236}">
                <a16:creationId xmlns="" xmlns:a16="http://schemas.microsoft.com/office/drawing/2014/main" id="{DAE697DB-1783-44AE-9B25-50B9CF44B241}"/>
              </a:ext>
            </a:extLst>
          </p:cNvPr>
          <p:cNvSpPr/>
          <p:nvPr/>
        </p:nvSpPr>
        <p:spPr bwMode="auto">
          <a:xfrm>
            <a:off x="519082" y="4333176"/>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2" name="Oval 551">
            <a:extLst>
              <a:ext uri="{FF2B5EF4-FFF2-40B4-BE49-F238E27FC236}">
                <a16:creationId xmlns="" xmlns:a16="http://schemas.microsoft.com/office/drawing/2014/main" id="{29E3600E-240B-4AB1-B7E6-68670A30433C}"/>
              </a:ext>
            </a:extLst>
          </p:cNvPr>
          <p:cNvSpPr/>
          <p:nvPr/>
        </p:nvSpPr>
        <p:spPr bwMode="auto">
          <a:xfrm>
            <a:off x="502123" y="5152681"/>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3" name="Oval 552">
            <a:extLst>
              <a:ext uri="{FF2B5EF4-FFF2-40B4-BE49-F238E27FC236}">
                <a16:creationId xmlns="" xmlns:a16="http://schemas.microsoft.com/office/drawing/2014/main" id="{AE7A2947-A970-41E3-AF2E-3017486C2CE8}"/>
              </a:ext>
            </a:extLst>
          </p:cNvPr>
          <p:cNvSpPr/>
          <p:nvPr/>
        </p:nvSpPr>
        <p:spPr bwMode="auto">
          <a:xfrm>
            <a:off x="4259996" y="4503713"/>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4" name="Oval 553">
            <a:extLst>
              <a:ext uri="{FF2B5EF4-FFF2-40B4-BE49-F238E27FC236}">
                <a16:creationId xmlns="" xmlns:a16="http://schemas.microsoft.com/office/drawing/2014/main" id="{268C6DF1-3555-4513-AC69-782EA0F6C0BD}"/>
              </a:ext>
            </a:extLst>
          </p:cNvPr>
          <p:cNvSpPr/>
          <p:nvPr/>
        </p:nvSpPr>
        <p:spPr bwMode="auto">
          <a:xfrm>
            <a:off x="9164342" y="945675"/>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5" name="Oval 554">
            <a:extLst>
              <a:ext uri="{FF2B5EF4-FFF2-40B4-BE49-F238E27FC236}">
                <a16:creationId xmlns="" xmlns:a16="http://schemas.microsoft.com/office/drawing/2014/main" id="{33015EF7-5EF7-466D-83B1-9882E9FE5D68}"/>
              </a:ext>
            </a:extLst>
          </p:cNvPr>
          <p:cNvSpPr/>
          <p:nvPr/>
        </p:nvSpPr>
        <p:spPr bwMode="auto">
          <a:xfrm>
            <a:off x="10088624" y="2450456"/>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6" name="Oval 555">
            <a:extLst>
              <a:ext uri="{FF2B5EF4-FFF2-40B4-BE49-F238E27FC236}">
                <a16:creationId xmlns="" xmlns:a16="http://schemas.microsoft.com/office/drawing/2014/main" id="{944DAC71-03EE-4B81-9F24-8A4ABD965BD9}"/>
              </a:ext>
            </a:extLst>
          </p:cNvPr>
          <p:cNvSpPr/>
          <p:nvPr/>
        </p:nvSpPr>
        <p:spPr bwMode="auto">
          <a:xfrm>
            <a:off x="10168218" y="1243056"/>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7" name="Oval 556">
            <a:extLst>
              <a:ext uri="{FF2B5EF4-FFF2-40B4-BE49-F238E27FC236}">
                <a16:creationId xmlns="" xmlns:a16="http://schemas.microsoft.com/office/drawing/2014/main" id="{382A47CC-7225-45AA-970C-07FB55A56E31}"/>
              </a:ext>
            </a:extLst>
          </p:cNvPr>
          <p:cNvSpPr/>
          <p:nvPr/>
        </p:nvSpPr>
        <p:spPr bwMode="auto">
          <a:xfrm>
            <a:off x="9051198" y="4076698"/>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8" name="Oval 557">
            <a:extLst>
              <a:ext uri="{FF2B5EF4-FFF2-40B4-BE49-F238E27FC236}">
                <a16:creationId xmlns="" xmlns:a16="http://schemas.microsoft.com/office/drawing/2014/main" id="{A62E9B1E-C8C5-4206-95D6-FC4C95D8E5AA}"/>
              </a:ext>
            </a:extLst>
          </p:cNvPr>
          <p:cNvSpPr/>
          <p:nvPr/>
        </p:nvSpPr>
        <p:spPr bwMode="auto">
          <a:xfrm>
            <a:off x="9780333" y="4935670"/>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9" name="Oval 558">
            <a:extLst>
              <a:ext uri="{FF2B5EF4-FFF2-40B4-BE49-F238E27FC236}">
                <a16:creationId xmlns="" xmlns:a16="http://schemas.microsoft.com/office/drawing/2014/main" id="{164FFD3F-04E6-4D1B-9D1B-D9222CF83CCA}"/>
              </a:ext>
            </a:extLst>
          </p:cNvPr>
          <p:cNvSpPr/>
          <p:nvPr/>
        </p:nvSpPr>
        <p:spPr bwMode="auto">
          <a:xfrm>
            <a:off x="7265737" y="4415920"/>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0" name="Oval 559">
            <a:extLst>
              <a:ext uri="{FF2B5EF4-FFF2-40B4-BE49-F238E27FC236}">
                <a16:creationId xmlns="" xmlns:a16="http://schemas.microsoft.com/office/drawing/2014/main" id="{8D5C7517-9E57-4B31-A025-3E7121472746}"/>
              </a:ext>
            </a:extLst>
          </p:cNvPr>
          <p:cNvSpPr/>
          <p:nvPr/>
        </p:nvSpPr>
        <p:spPr bwMode="auto">
          <a:xfrm>
            <a:off x="7428415" y="5113487"/>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1" name="Oval 560">
            <a:extLst>
              <a:ext uri="{FF2B5EF4-FFF2-40B4-BE49-F238E27FC236}">
                <a16:creationId xmlns="" xmlns:a16="http://schemas.microsoft.com/office/drawing/2014/main" id="{87A6B4BD-6F6D-416E-9842-51D55477C578}"/>
              </a:ext>
            </a:extLst>
          </p:cNvPr>
          <p:cNvSpPr/>
          <p:nvPr/>
        </p:nvSpPr>
        <p:spPr bwMode="auto">
          <a:xfrm>
            <a:off x="6914138" y="3481768"/>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2" name="Oval 561">
            <a:extLst>
              <a:ext uri="{FF2B5EF4-FFF2-40B4-BE49-F238E27FC236}">
                <a16:creationId xmlns="" xmlns:a16="http://schemas.microsoft.com/office/drawing/2014/main" id="{4908A143-9D14-4869-B7FB-6E4DEB1BA182}"/>
              </a:ext>
            </a:extLst>
          </p:cNvPr>
          <p:cNvSpPr/>
          <p:nvPr/>
        </p:nvSpPr>
        <p:spPr bwMode="auto">
          <a:xfrm>
            <a:off x="9910073" y="3115730"/>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3" name="Oval 562">
            <a:extLst>
              <a:ext uri="{FF2B5EF4-FFF2-40B4-BE49-F238E27FC236}">
                <a16:creationId xmlns="" xmlns:a16="http://schemas.microsoft.com/office/drawing/2014/main" id="{4FC3D33F-0C0E-4D04-80B1-6F90B4BB357D}"/>
              </a:ext>
            </a:extLst>
          </p:cNvPr>
          <p:cNvSpPr/>
          <p:nvPr/>
        </p:nvSpPr>
        <p:spPr bwMode="auto">
          <a:xfrm>
            <a:off x="2443527" y="5118496"/>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4" name="Oval 563">
            <a:extLst>
              <a:ext uri="{FF2B5EF4-FFF2-40B4-BE49-F238E27FC236}">
                <a16:creationId xmlns="" xmlns:a16="http://schemas.microsoft.com/office/drawing/2014/main" id="{6F067F0A-BEE8-42B1-8400-EDEE0464DCC5}"/>
              </a:ext>
            </a:extLst>
          </p:cNvPr>
          <p:cNvSpPr/>
          <p:nvPr/>
        </p:nvSpPr>
        <p:spPr bwMode="auto">
          <a:xfrm>
            <a:off x="3534385" y="3676516"/>
            <a:ext cx="91427" cy="91427"/>
          </a:xfrm>
          <a:prstGeom prst="ellipse">
            <a:avLst/>
          </a:prstGeom>
          <a:solidFill>
            <a:srgbClr val="FFFFFF"/>
          </a:solidFill>
          <a:ln w="25400" cap="flat" cmpd="sng" algn="ctr">
            <a:solidFill>
              <a:srgbClr val="00BCF2"/>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 name="Title 1">
            <a:extLst>
              <a:ext uri="{FF2B5EF4-FFF2-40B4-BE49-F238E27FC236}">
                <a16:creationId xmlns="" xmlns:a16="http://schemas.microsoft.com/office/drawing/2014/main" id="{96F58931-72DE-4EFD-9830-571AD5FC2402}"/>
              </a:ext>
            </a:extLst>
          </p:cNvPr>
          <p:cNvSpPr txBox="1">
            <a:spLocks/>
          </p:cNvSpPr>
          <p:nvPr/>
        </p:nvSpPr>
        <p:spPr>
          <a:xfrm>
            <a:off x="3755413" y="6593353"/>
            <a:ext cx="4842086" cy="329701"/>
          </a:xfrm>
          <a:prstGeom prst="rect">
            <a:avLst/>
          </a:prstGeom>
        </p:spPr>
        <p:txBody>
          <a:bodyPr vert="horz" lIns="93260" tIns="46630" rIns="93260" bIns="4663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597"/>
            <a:r>
              <a:rPr lang="en-US" sz="2244" dirty="0">
                <a:solidFill>
                  <a:prstClr val="black"/>
                </a:solidFill>
                <a:latin typeface="Segoe UI" panose="020B0502040204020203" pitchFamily="34" charset="0"/>
                <a:cs typeface="Segoe UI" panose="020B0502040204020203" pitchFamily="34" charset="0"/>
              </a:rPr>
              <a:t>The “evolution” of application platforms</a:t>
            </a:r>
          </a:p>
        </p:txBody>
      </p:sp>
    </p:spTree>
    <p:extLst>
      <p:ext uri="{BB962C8B-B14F-4D97-AF65-F5344CB8AC3E}">
        <p14:creationId xmlns:p14="http://schemas.microsoft.com/office/powerpoint/2010/main" val="3010372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42" presetClass="path" presetSubtype="0" decel="100000" fill="hold" grpId="1" nodeType="withEffect">
                                  <p:stCondLst>
                                    <p:cond delay="100"/>
                                  </p:stCondLst>
                                  <p:childTnLst>
                                    <p:animMotion origin="layout" path="M -4.79167E-6 -4.44444E-6 L -4.79167E-6 0.04352 " pathEditMode="relative" rAng="0" ptsTypes="AA">
                                      <p:cBhvr>
                                        <p:cTn id="17" dur="500" spd="-100000" fill="hold"/>
                                        <p:tgtEl>
                                          <p:spTgt spid="27"/>
                                        </p:tgtEl>
                                        <p:attrNameLst>
                                          <p:attrName>ppt_x</p:attrName>
                                          <p:attrName>ppt_y</p:attrName>
                                        </p:attrNameLst>
                                      </p:cBhvr>
                                      <p:rCtr x="0" y="2176"/>
                                    </p:animMotion>
                                  </p:childTnLst>
                                </p:cTn>
                              </p:par>
                              <p:par>
                                <p:cTn id="18" presetID="53" presetClass="entr" presetSubtype="16" fill="hold" nodeType="withEffect">
                                  <p:stCondLst>
                                    <p:cond delay="0"/>
                                  </p:stCondLst>
                                  <p:childTnLst>
                                    <p:set>
                                      <p:cBhvr>
                                        <p:cTn id="19" dur="1" fill="hold">
                                          <p:stCondLst>
                                            <p:cond delay="0"/>
                                          </p:stCondLst>
                                        </p:cTn>
                                        <p:tgtEl>
                                          <p:spTgt spid="529"/>
                                        </p:tgtEl>
                                        <p:attrNameLst>
                                          <p:attrName>style.visibility</p:attrName>
                                        </p:attrNameLst>
                                      </p:cBhvr>
                                      <p:to>
                                        <p:strVal val="visible"/>
                                      </p:to>
                                    </p:set>
                                    <p:anim calcmode="lin" valueType="num">
                                      <p:cBhvr>
                                        <p:cTn id="20" dur="500" fill="hold"/>
                                        <p:tgtEl>
                                          <p:spTgt spid="529"/>
                                        </p:tgtEl>
                                        <p:attrNameLst>
                                          <p:attrName>ppt_w</p:attrName>
                                        </p:attrNameLst>
                                      </p:cBhvr>
                                      <p:tavLst>
                                        <p:tav tm="0">
                                          <p:val>
                                            <p:fltVal val="0"/>
                                          </p:val>
                                        </p:tav>
                                        <p:tav tm="100000">
                                          <p:val>
                                            <p:strVal val="#ppt_w"/>
                                          </p:val>
                                        </p:tav>
                                      </p:tavLst>
                                    </p:anim>
                                    <p:anim calcmode="lin" valueType="num">
                                      <p:cBhvr>
                                        <p:cTn id="21" dur="500" fill="hold"/>
                                        <p:tgtEl>
                                          <p:spTgt spid="529"/>
                                        </p:tgtEl>
                                        <p:attrNameLst>
                                          <p:attrName>ppt_h</p:attrName>
                                        </p:attrNameLst>
                                      </p:cBhvr>
                                      <p:tavLst>
                                        <p:tav tm="0">
                                          <p:val>
                                            <p:fltVal val="0"/>
                                          </p:val>
                                        </p:tav>
                                        <p:tav tm="100000">
                                          <p:val>
                                            <p:strVal val="#ppt_h"/>
                                          </p:val>
                                        </p:tav>
                                      </p:tavLst>
                                    </p:anim>
                                    <p:animEffect transition="in" filter="fade">
                                      <p:cBhvr>
                                        <p:cTn id="22" dur="500"/>
                                        <p:tgtEl>
                                          <p:spTgt spid="529"/>
                                        </p:tgtEl>
                                      </p:cBhvr>
                                    </p:animEffect>
                                  </p:childTnLst>
                                </p:cTn>
                              </p:par>
                              <p:par>
                                <p:cTn id="23" presetID="53" presetClass="entr" presetSubtype="16" fill="hold" nodeType="withEffect">
                                  <p:stCondLst>
                                    <p:cond delay="0"/>
                                  </p:stCondLst>
                                  <p:childTnLst>
                                    <p:set>
                                      <p:cBhvr>
                                        <p:cTn id="24" dur="1" fill="hold">
                                          <p:stCondLst>
                                            <p:cond delay="0"/>
                                          </p:stCondLst>
                                        </p:cTn>
                                        <p:tgtEl>
                                          <p:spTgt spid="514"/>
                                        </p:tgtEl>
                                        <p:attrNameLst>
                                          <p:attrName>style.visibility</p:attrName>
                                        </p:attrNameLst>
                                      </p:cBhvr>
                                      <p:to>
                                        <p:strVal val="visible"/>
                                      </p:to>
                                    </p:set>
                                    <p:anim calcmode="lin" valueType="num">
                                      <p:cBhvr>
                                        <p:cTn id="25" dur="500" fill="hold"/>
                                        <p:tgtEl>
                                          <p:spTgt spid="514"/>
                                        </p:tgtEl>
                                        <p:attrNameLst>
                                          <p:attrName>ppt_w</p:attrName>
                                        </p:attrNameLst>
                                      </p:cBhvr>
                                      <p:tavLst>
                                        <p:tav tm="0">
                                          <p:val>
                                            <p:fltVal val="0"/>
                                          </p:val>
                                        </p:tav>
                                        <p:tav tm="100000">
                                          <p:val>
                                            <p:strVal val="#ppt_w"/>
                                          </p:val>
                                        </p:tav>
                                      </p:tavLst>
                                    </p:anim>
                                    <p:anim calcmode="lin" valueType="num">
                                      <p:cBhvr>
                                        <p:cTn id="26" dur="500" fill="hold"/>
                                        <p:tgtEl>
                                          <p:spTgt spid="514"/>
                                        </p:tgtEl>
                                        <p:attrNameLst>
                                          <p:attrName>ppt_h</p:attrName>
                                        </p:attrNameLst>
                                      </p:cBhvr>
                                      <p:tavLst>
                                        <p:tav tm="0">
                                          <p:val>
                                            <p:fltVal val="0"/>
                                          </p:val>
                                        </p:tav>
                                        <p:tav tm="100000">
                                          <p:val>
                                            <p:strVal val="#ppt_h"/>
                                          </p:val>
                                        </p:tav>
                                      </p:tavLst>
                                    </p:anim>
                                    <p:animEffect transition="in" filter="fade">
                                      <p:cBhvr>
                                        <p:cTn id="27" dur="500"/>
                                        <p:tgtEl>
                                          <p:spTgt spid="514"/>
                                        </p:tgtEl>
                                      </p:cBhvr>
                                    </p:animEffect>
                                  </p:childTnLst>
                                </p:cTn>
                              </p:par>
                              <p:par>
                                <p:cTn id="28" presetID="53" presetClass="entr" presetSubtype="16" fill="hold" nodeType="withEffect">
                                  <p:stCondLst>
                                    <p:cond delay="0"/>
                                  </p:stCondLst>
                                  <p:childTnLst>
                                    <p:set>
                                      <p:cBhvr>
                                        <p:cTn id="29" dur="1" fill="hold">
                                          <p:stCondLst>
                                            <p:cond delay="0"/>
                                          </p:stCondLst>
                                        </p:cTn>
                                        <p:tgtEl>
                                          <p:spTgt spid="532"/>
                                        </p:tgtEl>
                                        <p:attrNameLst>
                                          <p:attrName>style.visibility</p:attrName>
                                        </p:attrNameLst>
                                      </p:cBhvr>
                                      <p:to>
                                        <p:strVal val="visible"/>
                                      </p:to>
                                    </p:set>
                                    <p:anim calcmode="lin" valueType="num">
                                      <p:cBhvr>
                                        <p:cTn id="30" dur="500" fill="hold"/>
                                        <p:tgtEl>
                                          <p:spTgt spid="532"/>
                                        </p:tgtEl>
                                        <p:attrNameLst>
                                          <p:attrName>ppt_w</p:attrName>
                                        </p:attrNameLst>
                                      </p:cBhvr>
                                      <p:tavLst>
                                        <p:tav tm="0">
                                          <p:val>
                                            <p:fltVal val="0"/>
                                          </p:val>
                                        </p:tav>
                                        <p:tav tm="100000">
                                          <p:val>
                                            <p:strVal val="#ppt_w"/>
                                          </p:val>
                                        </p:tav>
                                      </p:tavLst>
                                    </p:anim>
                                    <p:anim calcmode="lin" valueType="num">
                                      <p:cBhvr>
                                        <p:cTn id="31" dur="500" fill="hold"/>
                                        <p:tgtEl>
                                          <p:spTgt spid="532"/>
                                        </p:tgtEl>
                                        <p:attrNameLst>
                                          <p:attrName>ppt_h</p:attrName>
                                        </p:attrNameLst>
                                      </p:cBhvr>
                                      <p:tavLst>
                                        <p:tav tm="0">
                                          <p:val>
                                            <p:fltVal val="0"/>
                                          </p:val>
                                        </p:tav>
                                        <p:tav tm="100000">
                                          <p:val>
                                            <p:strVal val="#ppt_h"/>
                                          </p:val>
                                        </p:tav>
                                      </p:tavLst>
                                    </p:anim>
                                    <p:animEffect transition="in" filter="fade">
                                      <p:cBhvr>
                                        <p:cTn id="32" dur="500"/>
                                        <p:tgtEl>
                                          <p:spTgt spid="532"/>
                                        </p:tgtEl>
                                      </p:cBhvr>
                                    </p:animEffect>
                                  </p:childTnLst>
                                </p:cTn>
                              </p:par>
                              <p:par>
                                <p:cTn id="33" presetID="53" presetClass="entr" presetSubtype="16" fill="hold" nodeType="withEffect">
                                  <p:stCondLst>
                                    <p:cond delay="0"/>
                                  </p:stCondLst>
                                  <p:childTnLst>
                                    <p:set>
                                      <p:cBhvr>
                                        <p:cTn id="34" dur="1" fill="hold">
                                          <p:stCondLst>
                                            <p:cond delay="0"/>
                                          </p:stCondLst>
                                        </p:cTn>
                                        <p:tgtEl>
                                          <p:spTgt spid="494"/>
                                        </p:tgtEl>
                                        <p:attrNameLst>
                                          <p:attrName>style.visibility</p:attrName>
                                        </p:attrNameLst>
                                      </p:cBhvr>
                                      <p:to>
                                        <p:strVal val="visible"/>
                                      </p:to>
                                    </p:set>
                                    <p:anim calcmode="lin" valueType="num">
                                      <p:cBhvr>
                                        <p:cTn id="35" dur="500" fill="hold"/>
                                        <p:tgtEl>
                                          <p:spTgt spid="494"/>
                                        </p:tgtEl>
                                        <p:attrNameLst>
                                          <p:attrName>ppt_w</p:attrName>
                                        </p:attrNameLst>
                                      </p:cBhvr>
                                      <p:tavLst>
                                        <p:tav tm="0">
                                          <p:val>
                                            <p:fltVal val="0"/>
                                          </p:val>
                                        </p:tav>
                                        <p:tav tm="100000">
                                          <p:val>
                                            <p:strVal val="#ppt_w"/>
                                          </p:val>
                                        </p:tav>
                                      </p:tavLst>
                                    </p:anim>
                                    <p:anim calcmode="lin" valueType="num">
                                      <p:cBhvr>
                                        <p:cTn id="36" dur="500" fill="hold"/>
                                        <p:tgtEl>
                                          <p:spTgt spid="494"/>
                                        </p:tgtEl>
                                        <p:attrNameLst>
                                          <p:attrName>ppt_h</p:attrName>
                                        </p:attrNameLst>
                                      </p:cBhvr>
                                      <p:tavLst>
                                        <p:tav tm="0">
                                          <p:val>
                                            <p:fltVal val="0"/>
                                          </p:val>
                                        </p:tav>
                                        <p:tav tm="100000">
                                          <p:val>
                                            <p:strVal val="#ppt_h"/>
                                          </p:val>
                                        </p:tav>
                                      </p:tavLst>
                                    </p:anim>
                                    <p:animEffect transition="in" filter="fade">
                                      <p:cBhvr>
                                        <p:cTn id="37" dur="500"/>
                                        <p:tgtEl>
                                          <p:spTgt spid="494"/>
                                        </p:tgtEl>
                                      </p:cBhvr>
                                    </p:animEffect>
                                  </p:childTnLst>
                                </p:cTn>
                              </p:par>
                              <p:par>
                                <p:cTn id="38" presetID="22" presetClass="entr" presetSubtype="8" fill="hold" nodeType="withEffect">
                                  <p:stCondLst>
                                    <p:cond delay="0"/>
                                  </p:stCondLst>
                                  <p:childTnLst>
                                    <p:set>
                                      <p:cBhvr>
                                        <p:cTn id="39" dur="1" fill="hold">
                                          <p:stCondLst>
                                            <p:cond delay="0"/>
                                          </p:stCondLst>
                                        </p:cTn>
                                        <p:tgtEl>
                                          <p:spTgt spid="540"/>
                                        </p:tgtEl>
                                        <p:attrNameLst>
                                          <p:attrName>style.visibility</p:attrName>
                                        </p:attrNameLst>
                                      </p:cBhvr>
                                      <p:to>
                                        <p:strVal val="visible"/>
                                      </p:to>
                                    </p:set>
                                    <p:animEffect transition="in" filter="wipe(left)">
                                      <p:cBhvr>
                                        <p:cTn id="40" dur="500"/>
                                        <p:tgtEl>
                                          <p:spTgt spid="540"/>
                                        </p:tgtEl>
                                      </p:cBhvr>
                                    </p:animEffect>
                                  </p:childTnLst>
                                </p:cTn>
                              </p:par>
                              <p:par>
                                <p:cTn id="41" presetID="22" presetClass="entr" presetSubtype="2" fill="hold" nodeType="withEffect">
                                  <p:stCondLst>
                                    <p:cond delay="0"/>
                                  </p:stCondLst>
                                  <p:childTnLst>
                                    <p:set>
                                      <p:cBhvr>
                                        <p:cTn id="42" dur="1" fill="hold">
                                          <p:stCondLst>
                                            <p:cond delay="0"/>
                                          </p:stCondLst>
                                        </p:cTn>
                                        <p:tgtEl>
                                          <p:spTgt spid="541"/>
                                        </p:tgtEl>
                                        <p:attrNameLst>
                                          <p:attrName>style.visibility</p:attrName>
                                        </p:attrNameLst>
                                      </p:cBhvr>
                                      <p:to>
                                        <p:strVal val="visible"/>
                                      </p:to>
                                    </p:set>
                                    <p:animEffect transition="in" filter="wipe(right)">
                                      <p:cBhvr>
                                        <p:cTn id="43" dur="500"/>
                                        <p:tgtEl>
                                          <p:spTgt spid="541"/>
                                        </p:tgtEl>
                                      </p:cBhvr>
                                    </p:animEffect>
                                  </p:childTnLst>
                                </p:cTn>
                              </p:par>
                              <p:par>
                                <p:cTn id="44" presetID="22" presetClass="entr" presetSubtype="4" fill="hold" nodeType="withEffect">
                                  <p:stCondLst>
                                    <p:cond delay="0"/>
                                  </p:stCondLst>
                                  <p:childTnLst>
                                    <p:set>
                                      <p:cBhvr>
                                        <p:cTn id="45" dur="1" fill="hold">
                                          <p:stCondLst>
                                            <p:cond delay="0"/>
                                          </p:stCondLst>
                                        </p:cTn>
                                        <p:tgtEl>
                                          <p:spTgt spid="542"/>
                                        </p:tgtEl>
                                        <p:attrNameLst>
                                          <p:attrName>style.visibility</p:attrName>
                                        </p:attrNameLst>
                                      </p:cBhvr>
                                      <p:to>
                                        <p:strVal val="visible"/>
                                      </p:to>
                                    </p:set>
                                    <p:animEffect transition="in" filter="wipe(down)">
                                      <p:cBhvr>
                                        <p:cTn id="46" dur="500"/>
                                        <p:tgtEl>
                                          <p:spTgt spid="5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2"/>
                                        </p:tgtEl>
                                        <p:attrNameLst>
                                          <p:attrName>style.visibility</p:attrName>
                                        </p:attrNameLst>
                                      </p:cBhvr>
                                      <p:to>
                                        <p:strVal val="visible"/>
                                      </p:to>
                                    </p:set>
                                    <p:animEffect transition="in" filter="fade">
                                      <p:cBhvr>
                                        <p:cTn id="51" dur="1000"/>
                                        <p:tgtEl>
                                          <p:spTgt spid="472"/>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474"/>
                                        </p:tgtEl>
                                        <p:attrNameLst>
                                          <p:attrName>style.visibility</p:attrName>
                                        </p:attrNameLst>
                                      </p:cBhvr>
                                      <p:to>
                                        <p:strVal val="visible"/>
                                      </p:to>
                                    </p:set>
                                    <p:animEffect transition="in" filter="fade">
                                      <p:cBhvr>
                                        <p:cTn id="54" dur="1000"/>
                                        <p:tgtEl>
                                          <p:spTgt spid="474"/>
                                        </p:tgtEl>
                                      </p:cBhvr>
                                    </p:animEffect>
                                  </p:childTnLst>
                                </p:cTn>
                              </p:par>
                              <p:par>
                                <p:cTn id="55" presetID="10" presetClass="entr" presetSubtype="0" fill="hold" grpId="0" nodeType="withEffect">
                                  <p:stCondLst>
                                    <p:cond delay="200"/>
                                  </p:stCondLst>
                                  <p:childTnLst>
                                    <p:set>
                                      <p:cBhvr>
                                        <p:cTn id="56" dur="1" fill="hold">
                                          <p:stCondLst>
                                            <p:cond delay="0"/>
                                          </p:stCondLst>
                                        </p:cTn>
                                        <p:tgtEl>
                                          <p:spTgt spid="478"/>
                                        </p:tgtEl>
                                        <p:attrNameLst>
                                          <p:attrName>style.visibility</p:attrName>
                                        </p:attrNameLst>
                                      </p:cBhvr>
                                      <p:to>
                                        <p:strVal val="visible"/>
                                      </p:to>
                                    </p:set>
                                    <p:animEffect transition="in" filter="fade">
                                      <p:cBhvr>
                                        <p:cTn id="57" dur="1000"/>
                                        <p:tgtEl>
                                          <p:spTgt spid="478"/>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480"/>
                                        </p:tgtEl>
                                        <p:attrNameLst>
                                          <p:attrName>style.visibility</p:attrName>
                                        </p:attrNameLst>
                                      </p:cBhvr>
                                      <p:to>
                                        <p:strVal val="visible"/>
                                      </p:to>
                                    </p:set>
                                    <p:animEffect transition="in" filter="fade">
                                      <p:cBhvr>
                                        <p:cTn id="60" dur="1000"/>
                                        <p:tgtEl>
                                          <p:spTgt spid="480"/>
                                        </p:tgtEl>
                                      </p:cBhvr>
                                    </p:animEffect>
                                  </p:childTnLst>
                                </p:cTn>
                              </p:par>
                              <p:par>
                                <p:cTn id="61" presetID="10" presetClass="entr" presetSubtype="0" fill="hold" grpId="0" nodeType="withEffect">
                                  <p:stCondLst>
                                    <p:cond delay="400"/>
                                  </p:stCondLst>
                                  <p:childTnLst>
                                    <p:set>
                                      <p:cBhvr>
                                        <p:cTn id="62" dur="1" fill="hold">
                                          <p:stCondLst>
                                            <p:cond delay="0"/>
                                          </p:stCondLst>
                                        </p:cTn>
                                        <p:tgtEl>
                                          <p:spTgt spid="482"/>
                                        </p:tgtEl>
                                        <p:attrNameLst>
                                          <p:attrName>style.visibility</p:attrName>
                                        </p:attrNameLst>
                                      </p:cBhvr>
                                      <p:to>
                                        <p:strVal val="visible"/>
                                      </p:to>
                                    </p:set>
                                    <p:animEffect transition="in" filter="fade">
                                      <p:cBhvr>
                                        <p:cTn id="63" dur="1000"/>
                                        <p:tgtEl>
                                          <p:spTgt spid="482"/>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483"/>
                                        </p:tgtEl>
                                        <p:attrNameLst>
                                          <p:attrName>style.visibility</p:attrName>
                                        </p:attrNameLst>
                                      </p:cBhvr>
                                      <p:to>
                                        <p:strVal val="visible"/>
                                      </p:to>
                                    </p:set>
                                    <p:animEffect transition="in" filter="fade">
                                      <p:cBhvr>
                                        <p:cTn id="66" dur="1000"/>
                                        <p:tgtEl>
                                          <p:spTgt spid="483"/>
                                        </p:tgtEl>
                                      </p:cBhvr>
                                    </p:animEffect>
                                  </p:childTnLst>
                                </p:cTn>
                              </p:par>
                              <p:par>
                                <p:cTn id="67" presetID="10" presetClass="entr" presetSubtype="0" fill="hold" grpId="0" nodeType="withEffect">
                                  <p:stCondLst>
                                    <p:cond delay="50"/>
                                  </p:stCondLst>
                                  <p:childTnLst>
                                    <p:set>
                                      <p:cBhvr>
                                        <p:cTn id="68" dur="1" fill="hold">
                                          <p:stCondLst>
                                            <p:cond delay="0"/>
                                          </p:stCondLst>
                                        </p:cTn>
                                        <p:tgtEl>
                                          <p:spTgt spid="490"/>
                                        </p:tgtEl>
                                        <p:attrNameLst>
                                          <p:attrName>style.visibility</p:attrName>
                                        </p:attrNameLst>
                                      </p:cBhvr>
                                      <p:to>
                                        <p:strVal val="visible"/>
                                      </p:to>
                                    </p:set>
                                    <p:animEffect transition="in" filter="fade">
                                      <p:cBhvr>
                                        <p:cTn id="69" dur="1000"/>
                                        <p:tgtEl>
                                          <p:spTgt spid="490"/>
                                        </p:tgtEl>
                                      </p:cBhvr>
                                    </p:animEffect>
                                  </p:childTnLst>
                                </p:cTn>
                              </p:par>
                              <p:par>
                                <p:cTn id="70" presetID="10" presetClass="entr" presetSubtype="0" fill="hold" grpId="0" nodeType="withEffect">
                                  <p:stCondLst>
                                    <p:cond delay="150"/>
                                  </p:stCondLst>
                                  <p:childTnLst>
                                    <p:set>
                                      <p:cBhvr>
                                        <p:cTn id="71" dur="1" fill="hold">
                                          <p:stCondLst>
                                            <p:cond delay="0"/>
                                          </p:stCondLst>
                                        </p:cTn>
                                        <p:tgtEl>
                                          <p:spTgt spid="487"/>
                                        </p:tgtEl>
                                        <p:attrNameLst>
                                          <p:attrName>style.visibility</p:attrName>
                                        </p:attrNameLst>
                                      </p:cBhvr>
                                      <p:to>
                                        <p:strVal val="visible"/>
                                      </p:to>
                                    </p:set>
                                    <p:animEffect transition="in" filter="fade">
                                      <p:cBhvr>
                                        <p:cTn id="72" dur="1000"/>
                                        <p:tgtEl>
                                          <p:spTgt spid="487"/>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93"/>
                                        </p:tgtEl>
                                        <p:attrNameLst>
                                          <p:attrName>style.visibility</p:attrName>
                                        </p:attrNameLst>
                                      </p:cBhvr>
                                      <p:to>
                                        <p:strVal val="visible"/>
                                      </p:to>
                                    </p:set>
                                    <p:animEffect transition="in" filter="fade">
                                      <p:cBhvr>
                                        <p:cTn id="75" dur="1000"/>
                                        <p:tgtEl>
                                          <p:spTgt spid="493"/>
                                        </p:tgtEl>
                                      </p:cBhvr>
                                    </p:animEffect>
                                  </p:childTnLst>
                                </p:cTn>
                              </p:par>
                              <p:par>
                                <p:cTn id="76" presetID="10" presetClass="entr" presetSubtype="0" fill="hold" grpId="0" nodeType="withEffect">
                                  <p:stCondLst>
                                    <p:cond delay="350"/>
                                  </p:stCondLst>
                                  <p:childTnLst>
                                    <p:set>
                                      <p:cBhvr>
                                        <p:cTn id="77" dur="1" fill="hold">
                                          <p:stCondLst>
                                            <p:cond delay="0"/>
                                          </p:stCondLst>
                                        </p:cTn>
                                        <p:tgtEl>
                                          <p:spTgt spid="488"/>
                                        </p:tgtEl>
                                        <p:attrNameLst>
                                          <p:attrName>style.visibility</p:attrName>
                                        </p:attrNameLst>
                                      </p:cBhvr>
                                      <p:to>
                                        <p:strVal val="visible"/>
                                      </p:to>
                                    </p:set>
                                    <p:animEffect transition="in" filter="fade">
                                      <p:cBhvr>
                                        <p:cTn id="78" dur="1000"/>
                                        <p:tgtEl>
                                          <p:spTgt spid="488"/>
                                        </p:tgtEl>
                                      </p:cBhvr>
                                    </p:animEffect>
                                  </p:childTnLst>
                                </p:cTn>
                              </p:par>
                              <p:par>
                                <p:cTn id="79" presetID="10" presetClass="entr" presetSubtype="0" fill="hold" grpId="0" nodeType="withEffect">
                                  <p:stCondLst>
                                    <p:cond delay="450"/>
                                  </p:stCondLst>
                                  <p:childTnLst>
                                    <p:set>
                                      <p:cBhvr>
                                        <p:cTn id="80" dur="1" fill="hold">
                                          <p:stCondLst>
                                            <p:cond delay="0"/>
                                          </p:stCondLst>
                                        </p:cTn>
                                        <p:tgtEl>
                                          <p:spTgt spid="486"/>
                                        </p:tgtEl>
                                        <p:attrNameLst>
                                          <p:attrName>style.visibility</p:attrName>
                                        </p:attrNameLst>
                                      </p:cBhvr>
                                      <p:to>
                                        <p:strVal val="visible"/>
                                      </p:to>
                                    </p:set>
                                    <p:animEffect transition="in" filter="fade">
                                      <p:cBhvr>
                                        <p:cTn id="81" dur="1000"/>
                                        <p:tgtEl>
                                          <p:spTgt spid="486"/>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477"/>
                                        </p:tgtEl>
                                        <p:attrNameLst>
                                          <p:attrName>style.visibility</p:attrName>
                                        </p:attrNameLst>
                                      </p:cBhvr>
                                      <p:to>
                                        <p:strVal val="visible"/>
                                      </p:to>
                                    </p:set>
                                    <p:animEffect transition="in" filter="fade">
                                      <p:cBhvr>
                                        <p:cTn id="84" dur="1000"/>
                                        <p:tgtEl>
                                          <p:spTgt spid="477"/>
                                        </p:tgtEl>
                                      </p:cBhvr>
                                    </p:animEffect>
                                  </p:childTnLst>
                                </p:cTn>
                              </p:par>
                              <p:par>
                                <p:cTn id="85" presetID="10" presetClass="entr" presetSubtype="0" fill="hold" grpId="0" nodeType="withEffect">
                                  <p:stCondLst>
                                    <p:cond delay="600"/>
                                  </p:stCondLst>
                                  <p:childTnLst>
                                    <p:set>
                                      <p:cBhvr>
                                        <p:cTn id="86" dur="1" fill="hold">
                                          <p:stCondLst>
                                            <p:cond delay="0"/>
                                          </p:stCondLst>
                                        </p:cTn>
                                        <p:tgtEl>
                                          <p:spTgt spid="481"/>
                                        </p:tgtEl>
                                        <p:attrNameLst>
                                          <p:attrName>style.visibility</p:attrName>
                                        </p:attrNameLst>
                                      </p:cBhvr>
                                      <p:to>
                                        <p:strVal val="visible"/>
                                      </p:to>
                                    </p:set>
                                    <p:animEffect transition="in" filter="fade">
                                      <p:cBhvr>
                                        <p:cTn id="87" dur="1000"/>
                                        <p:tgtEl>
                                          <p:spTgt spid="481"/>
                                        </p:tgtEl>
                                      </p:cBhvr>
                                    </p:animEffect>
                                  </p:childTnLst>
                                </p:cTn>
                              </p:par>
                              <p:par>
                                <p:cTn id="88" presetID="10" presetClass="entr" presetSubtype="0" fill="hold" grpId="0" nodeType="withEffect">
                                  <p:stCondLst>
                                    <p:cond delay="700"/>
                                  </p:stCondLst>
                                  <p:childTnLst>
                                    <p:set>
                                      <p:cBhvr>
                                        <p:cTn id="89" dur="1" fill="hold">
                                          <p:stCondLst>
                                            <p:cond delay="0"/>
                                          </p:stCondLst>
                                        </p:cTn>
                                        <p:tgtEl>
                                          <p:spTgt spid="492"/>
                                        </p:tgtEl>
                                        <p:attrNameLst>
                                          <p:attrName>style.visibility</p:attrName>
                                        </p:attrNameLst>
                                      </p:cBhvr>
                                      <p:to>
                                        <p:strVal val="visible"/>
                                      </p:to>
                                    </p:set>
                                    <p:animEffect transition="in" filter="fade">
                                      <p:cBhvr>
                                        <p:cTn id="90" dur="1000"/>
                                        <p:tgtEl>
                                          <p:spTgt spid="492"/>
                                        </p:tgtEl>
                                      </p:cBhvr>
                                    </p:animEffect>
                                  </p:childTnLst>
                                </p:cTn>
                              </p:par>
                              <p:par>
                                <p:cTn id="91" presetID="10" presetClass="entr" presetSubtype="0" fill="hold" grpId="0" nodeType="withEffect">
                                  <p:stCondLst>
                                    <p:cond delay="800"/>
                                  </p:stCondLst>
                                  <p:childTnLst>
                                    <p:set>
                                      <p:cBhvr>
                                        <p:cTn id="92" dur="1" fill="hold">
                                          <p:stCondLst>
                                            <p:cond delay="0"/>
                                          </p:stCondLst>
                                        </p:cTn>
                                        <p:tgtEl>
                                          <p:spTgt spid="479"/>
                                        </p:tgtEl>
                                        <p:attrNameLst>
                                          <p:attrName>style.visibility</p:attrName>
                                        </p:attrNameLst>
                                      </p:cBhvr>
                                      <p:to>
                                        <p:strVal val="visible"/>
                                      </p:to>
                                    </p:set>
                                    <p:animEffect transition="in" filter="fade">
                                      <p:cBhvr>
                                        <p:cTn id="93" dur="1000"/>
                                        <p:tgtEl>
                                          <p:spTgt spid="479"/>
                                        </p:tgtEl>
                                      </p:cBhvr>
                                    </p:animEffect>
                                  </p:childTnLst>
                                </p:cTn>
                              </p:par>
                              <p:par>
                                <p:cTn id="94" presetID="10" presetClass="entr" presetSubtype="0" fill="hold" grpId="0" nodeType="withEffect">
                                  <p:stCondLst>
                                    <p:cond delay="900"/>
                                  </p:stCondLst>
                                  <p:childTnLst>
                                    <p:set>
                                      <p:cBhvr>
                                        <p:cTn id="95" dur="1" fill="hold">
                                          <p:stCondLst>
                                            <p:cond delay="0"/>
                                          </p:stCondLst>
                                        </p:cTn>
                                        <p:tgtEl>
                                          <p:spTgt spid="485"/>
                                        </p:tgtEl>
                                        <p:attrNameLst>
                                          <p:attrName>style.visibility</p:attrName>
                                        </p:attrNameLst>
                                      </p:cBhvr>
                                      <p:to>
                                        <p:strVal val="visible"/>
                                      </p:to>
                                    </p:set>
                                    <p:animEffect transition="in" filter="fade">
                                      <p:cBhvr>
                                        <p:cTn id="96" dur="1000"/>
                                        <p:tgtEl>
                                          <p:spTgt spid="485"/>
                                        </p:tgtEl>
                                      </p:cBhvr>
                                    </p:animEffect>
                                  </p:childTnLst>
                                </p:cTn>
                              </p:par>
                              <p:par>
                                <p:cTn id="97" presetID="10" presetClass="entr" presetSubtype="0" fill="hold" grpId="0" nodeType="withEffect">
                                  <p:stCondLst>
                                    <p:cond delay="650"/>
                                  </p:stCondLst>
                                  <p:childTnLst>
                                    <p:set>
                                      <p:cBhvr>
                                        <p:cTn id="98" dur="1" fill="hold">
                                          <p:stCondLst>
                                            <p:cond delay="0"/>
                                          </p:stCondLst>
                                        </p:cTn>
                                        <p:tgtEl>
                                          <p:spTgt spid="489"/>
                                        </p:tgtEl>
                                        <p:attrNameLst>
                                          <p:attrName>style.visibility</p:attrName>
                                        </p:attrNameLst>
                                      </p:cBhvr>
                                      <p:to>
                                        <p:strVal val="visible"/>
                                      </p:to>
                                    </p:set>
                                    <p:animEffect transition="in" filter="fade">
                                      <p:cBhvr>
                                        <p:cTn id="99" dur="1000"/>
                                        <p:tgtEl>
                                          <p:spTgt spid="489"/>
                                        </p:tgtEl>
                                      </p:cBhvr>
                                    </p:animEffect>
                                  </p:childTnLst>
                                </p:cTn>
                              </p:par>
                              <p:par>
                                <p:cTn id="100" presetID="10" presetClass="entr" presetSubtype="0" fill="hold" grpId="0" nodeType="withEffect">
                                  <p:stCondLst>
                                    <p:cond delay="750"/>
                                  </p:stCondLst>
                                  <p:childTnLst>
                                    <p:set>
                                      <p:cBhvr>
                                        <p:cTn id="101" dur="1" fill="hold">
                                          <p:stCondLst>
                                            <p:cond delay="0"/>
                                          </p:stCondLst>
                                        </p:cTn>
                                        <p:tgtEl>
                                          <p:spTgt spid="476"/>
                                        </p:tgtEl>
                                        <p:attrNameLst>
                                          <p:attrName>style.visibility</p:attrName>
                                        </p:attrNameLst>
                                      </p:cBhvr>
                                      <p:to>
                                        <p:strVal val="visible"/>
                                      </p:to>
                                    </p:set>
                                    <p:animEffect transition="in" filter="fade">
                                      <p:cBhvr>
                                        <p:cTn id="102" dur="1000"/>
                                        <p:tgtEl>
                                          <p:spTgt spid="476"/>
                                        </p:tgtEl>
                                      </p:cBhvr>
                                    </p:animEffect>
                                  </p:childTnLst>
                                </p:cTn>
                              </p:par>
                              <p:par>
                                <p:cTn id="103" presetID="10" presetClass="entr" presetSubtype="0" fill="hold" grpId="0" nodeType="withEffect">
                                  <p:stCondLst>
                                    <p:cond delay="850"/>
                                  </p:stCondLst>
                                  <p:childTnLst>
                                    <p:set>
                                      <p:cBhvr>
                                        <p:cTn id="104" dur="1" fill="hold">
                                          <p:stCondLst>
                                            <p:cond delay="0"/>
                                          </p:stCondLst>
                                        </p:cTn>
                                        <p:tgtEl>
                                          <p:spTgt spid="484"/>
                                        </p:tgtEl>
                                        <p:attrNameLst>
                                          <p:attrName>style.visibility</p:attrName>
                                        </p:attrNameLst>
                                      </p:cBhvr>
                                      <p:to>
                                        <p:strVal val="visible"/>
                                      </p:to>
                                    </p:set>
                                    <p:animEffect transition="in" filter="fade">
                                      <p:cBhvr>
                                        <p:cTn id="105" dur="1000"/>
                                        <p:tgtEl>
                                          <p:spTgt spid="484"/>
                                        </p:tgtEl>
                                      </p:cBhvr>
                                    </p:animEffect>
                                  </p:childTnLst>
                                </p:cTn>
                              </p:par>
                              <p:par>
                                <p:cTn id="106" presetID="10" presetClass="entr" presetSubtype="0" fill="hold" grpId="0" nodeType="withEffect">
                                  <p:stCondLst>
                                    <p:cond delay="950"/>
                                  </p:stCondLst>
                                  <p:childTnLst>
                                    <p:set>
                                      <p:cBhvr>
                                        <p:cTn id="107" dur="1" fill="hold">
                                          <p:stCondLst>
                                            <p:cond delay="0"/>
                                          </p:stCondLst>
                                        </p:cTn>
                                        <p:tgtEl>
                                          <p:spTgt spid="473"/>
                                        </p:tgtEl>
                                        <p:attrNameLst>
                                          <p:attrName>style.visibility</p:attrName>
                                        </p:attrNameLst>
                                      </p:cBhvr>
                                      <p:to>
                                        <p:strVal val="visible"/>
                                      </p:to>
                                    </p:set>
                                    <p:animEffect transition="in" filter="fade">
                                      <p:cBhvr>
                                        <p:cTn id="108" dur="1000"/>
                                        <p:tgtEl>
                                          <p:spTgt spid="473"/>
                                        </p:tgtEl>
                                      </p:cBhvr>
                                    </p:animEffect>
                                  </p:childTnLst>
                                </p:cTn>
                              </p:par>
                              <p:par>
                                <p:cTn id="109" presetID="10" presetClass="entr" presetSubtype="0" fill="hold" grpId="0" nodeType="withEffect">
                                  <p:stCondLst>
                                    <p:cond delay="1000"/>
                                  </p:stCondLst>
                                  <p:childTnLst>
                                    <p:set>
                                      <p:cBhvr>
                                        <p:cTn id="110" dur="1" fill="hold">
                                          <p:stCondLst>
                                            <p:cond delay="0"/>
                                          </p:stCondLst>
                                        </p:cTn>
                                        <p:tgtEl>
                                          <p:spTgt spid="475"/>
                                        </p:tgtEl>
                                        <p:attrNameLst>
                                          <p:attrName>style.visibility</p:attrName>
                                        </p:attrNameLst>
                                      </p:cBhvr>
                                      <p:to>
                                        <p:strVal val="visible"/>
                                      </p:to>
                                    </p:set>
                                    <p:animEffect transition="in" filter="fade">
                                      <p:cBhvr>
                                        <p:cTn id="111" dur="1000"/>
                                        <p:tgtEl>
                                          <p:spTgt spid="475"/>
                                        </p:tgtEl>
                                      </p:cBhvr>
                                    </p:animEffect>
                                  </p:childTnLst>
                                </p:cTn>
                              </p:par>
                              <p:par>
                                <p:cTn id="112" presetID="10" presetClass="entr" presetSubtype="0" fill="hold" grpId="0" nodeType="withEffect">
                                  <p:stCondLst>
                                    <p:cond delay="1050"/>
                                  </p:stCondLst>
                                  <p:childTnLst>
                                    <p:set>
                                      <p:cBhvr>
                                        <p:cTn id="113" dur="1" fill="hold">
                                          <p:stCondLst>
                                            <p:cond delay="0"/>
                                          </p:stCondLst>
                                        </p:cTn>
                                        <p:tgtEl>
                                          <p:spTgt spid="491"/>
                                        </p:tgtEl>
                                        <p:attrNameLst>
                                          <p:attrName>style.visibility</p:attrName>
                                        </p:attrNameLst>
                                      </p:cBhvr>
                                      <p:to>
                                        <p:strVal val="visible"/>
                                      </p:to>
                                    </p:set>
                                    <p:animEffect transition="in" filter="fade">
                                      <p:cBhvr>
                                        <p:cTn id="114" dur="1000"/>
                                        <p:tgtEl>
                                          <p:spTgt spid="491"/>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543"/>
                                        </p:tgtEl>
                                        <p:attrNameLst>
                                          <p:attrName>style.visibility</p:attrName>
                                        </p:attrNameLst>
                                      </p:cBhvr>
                                      <p:to>
                                        <p:strVal val="visible"/>
                                      </p:to>
                                    </p:set>
                                    <p:anim calcmode="lin" valueType="num">
                                      <p:cBhvr>
                                        <p:cTn id="117" dur="500" fill="hold"/>
                                        <p:tgtEl>
                                          <p:spTgt spid="543"/>
                                        </p:tgtEl>
                                        <p:attrNameLst>
                                          <p:attrName>ppt_w</p:attrName>
                                        </p:attrNameLst>
                                      </p:cBhvr>
                                      <p:tavLst>
                                        <p:tav tm="0">
                                          <p:val>
                                            <p:fltVal val="0"/>
                                          </p:val>
                                        </p:tav>
                                        <p:tav tm="100000">
                                          <p:val>
                                            <p:strVal val="#ppt_w"/>
                                          </p:val>
                                        </p:tav>
                                      </p:tavLst>
                                    </p:anim>
                                    <p:anim calcmode="lin" valueType="num">
                                      <p:cBhvr>
                                        <p:cTn id="118" dur="500" fill="hold"/>
                                        <p:tgtEl>
                                          <p:spTgt spid="543"/>
                                        </p:tgtEl>
                                        <p:attrNameLst>
                                          <p:attrName>ppt_h</p:attrName>
                                        </p:attrNameLst>
                                      </p:cBhvr>
                                      <p:tavLst>
                                        <p:tav tm="0">
                                          <p:val>
                                            <p:fltVal val="0"/>
                                          </p:val>
                                        </p:tav>
                                        <p:tav tm="100000">
                                          <p:val>
                                            <p:strVal val="#ppt_h"/>
                                          </p:val>
                                        </p:tav>
                                      </p:tavLst>
                                    </p:anim>
                                    <p:animEffect transition="in" filter="fade">
                                      <p:cBhvr>
                                        <p:cTn id="119" dur="500"/>
                                        <p:tgtEl>
                                          <p:spTgt spid="54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59"/>
                                        </p:tgtEl>
                                        <p:attrNameLst>
                                          <p:attrName>style.visibility</p:attrName>
                                        </p:attrNameLst>
                                      </p:cBhvr>
                                      <p:to>
                                        <p:strVal val="visible"/>
                                      </p:to>
                                    </p:set>
                                    <p:anim calcmode="lin" valueType="num">
                                      <p:cBhvr>
                                        <p:cTn id="122" dur="500" fill="hold"/>
                                        <p:tgtEl>
                                          <p:spTgt spid="559"/>
                                        </p:tgtEl>
                                        <p:attrNameLst>
                                          <p:attrName>ppt_w</p:attrName>
                                        </p:attrNameLst>
                                      </p:cBhvr>
                                      <p:tavLst>
                                        <p:tav tm="0">
                                          <p:val>
                                            <p:fltVal val="0"/>
                                          </p:val>
                                        </p:tav>
                                        <p:tav tm="100000">
                                          <p:val>
                                            <p:strVal val="#ppt_w"/>
                                          </p:val>
                                        </p:tav>
                                      </p:tavLst>
                                    </p:anim>
                                    <p:anim calcmode="lin" valueType="num">
                                      <p:cBhvr>
                                        <p:cTn id="123" dur="500" fill="hold"/>
                                        <p:tgtEl>
                                          <p:spTgt spid="559"/>
                                        </p:tgtEl>
                                        <p:attrNameLst>
                                          <p:attrName>ppt_h</p:attrName>
                                        </p:attrNameLst>
                                      </p:cBhvr>
                                      <p:tavLst>
                                        <p:tav tm="0">
                                          <p:val>
                                            <p:fltVal val="0"/>
                                          </p:val>
                                        </p:tav>
                                        <p:tav tm="100000">
                                          <p:val>
                                            <p:strVal val="#ppt_h"/>
                                          </p:val>
                                        </p:tav>
                                      </p:tavLst>
                                    </p:anim>
                                    <p:animEffect transition="in" filter="fade">
                                      <p:cBhvr>
                                        <p:cTn id="124" dur="500"/>
                                        <p:tgtEl>
                                          <p:spTgt spid="559"/>
                                        </p:tgtEl>
                                      </p:cBhvr>
                                    </p:animEffect>
                                  </p:childTnLst>
                                </p:cTn>
                              </p:par>
                              <p:par>
                                <p:cTn id="125" presetID="10" presetClass="entr" presetSubtype="0" fill="hold" grpId="0" nodeType="withEffect">
                                  <p:stCondLst>
                                    <p:cond delay="850"/>
                                  </p:stCondLst>
                                  <p:childTnLst>
                                    <p:set>
                                      <p:cBhvr>
                                        <p:cTn id="126" dur="1" fill="hold">
                                          <p:stCondLst>
                                            <p:cond delay="0"/>
                                          </p:stCondLst>
                                        </p:cTn>
                                        <p:tgtEl>
                                          <p:spTgt spid="548"/>
                                        </p:tgtEl>
                                        <p:attrNameLst>
                                          <p:attrName>style.visibility</p:attrName>
                                        </p:attrNameLst>
                                      </p:cBhvr>
                                      <p:to>
                                        <p:strVal val="visible"/>
                                      </p:to>
                                    </p:set>
                                    <p:animEffect transition="in" filter="fade">
                                      <p:cBhvr>
                                        <p:cTn id="127" dur="1000"/>
                                        <p:tgtEl>
                                          <p:spTgt spid="548"/>
                                        </p:tgtEl>
                                      </p:cBhvr>
                                    </p:animEffect>
                                  </p:childTnLst>
                                </p:cTn>
                              </p:par>
                              <p:par>
                                <p:cTn id="128" presetID="10" presetClass="entr" presetSubtype="0" fill="hold" grpId="0" nodeType="withEffect">
                                  <p:stCondLst>
                                    <p:cond delay="150"/>
                                  </p:stCondLst>
                                  <p:childTnLst>
                                    <p:set>
                                      <p:cBhvr>
                                        <p:cTn id="129" dur="1" fill="hold">
                                          <p:stCondLst>
                                            <p:cond delay="0"/>
                                          </p:stCondLst>
                                        </p:cTn>
                                        <p:tgtEl>
                                          <p:spTgt spid="544"/>
                                        </p:tgtEl>
                                        <p:attrNameLst>
                                          <p:attrName>style.visibility</p:attrName>
                                        </p:attrNameLst>
                                      </p:cBhvr>
                                      <p:to>
                                        <p:strVal val="visible"/>
                                      </p:to>
                                    </p:set>
                                    <p:animEffect transition="in" filter="fade">
                                      <p:cBhvr>
                                        <p:cTn id="130" dur="1000"/>
                                        <p:tgtEl>
                                          <p:spTgt spid="544"/>
                                        </p:tgtEl>
                                      </p:cBhvr>
                                    </p:animEffect>
                                  </p:childTnLst>
                                </p:cTn>
                              </p:par>
                              <p:par>
                                <p:cTn id="131" presetID="10" presetClass="entr" presetSubtype="0" fill="hold" grpId="0" nodeType="withEffect">
                                  <p:stCondLst>
                                    <p:cond delay="1000"/>
                                  </p:stCondLst>
                                  <p:childTnLst>
                                    <p:set>
                                      <p:cBhvr>
                                        <p:cTn id="132" dur="1" fill="hold">
                                          <p:stCondLst>
                                            <p:cond delay="0"/>
                                          </p:stCondLst>
                                        </p:cTn>
                                        <p:tgtEl>
                                          <p:spTgt spid="545"/>
                                        </p:tgtEl>
                                        <p:attrNameLst>
                                          <p:attrName>style.visibility</p:attrName>
                                        </p:attrNameLst>
                                      </p:cBhvr>
                                      <p:to>
                                        <p:strVal val="visible"/>
                                      </p:to>
                                    </p:set>
                                    <p:animEffect transition="in" filter="fade">
                                      <p:cBhvr>
                                        <p:cTn id="133" dur="1000"/>
                                        <p:tgtEl>
                                          <p:spTgt spid="545"/>
                                        </p:tgtEl>
                                      </p:cBhvr>
                                    </p:animEffect>
                                  </p:childTnLst>
                                </p:cTn>
                              </p:par>
                              <p:par>
                                <p:cTn id="134" presetID="10" presetClass="entr" presetSubtype="0" fill="hold" grpId="0" nodeType="withEffect">
                                  <p:stCondLst>
                                    <p:cond delay="800"/>
                                  </p:stCondLst>
                                  <p:childTnLst>
                                    <p:set>
                                      <p:cBhvr>
                                        <p:cTn id="135" dur="1" fill="hold">
                                          <p:stCondLst>
                                            <p:cond delay="0"/>
                                          </p:stCondLst>
                                        </p:cTn>
                                        <p:tgtEl>
                                          <p:spTgt spid="547"/>
                                        </p:tgtEl>
                                        <p:attrNameLst>
                                          <p:attrName>style.visibility</p:attrName>
                                        </p:attrNameLst>
                                      </p:cBhvr>
                                      <p:to>
                                        <p:strVal val="visible"/>
                                      </p:to>
                                    </p:set>
                                    <p:animEffect transition="in" filter="fade">
                                      <p:cBhvr>
                                        <p:cTn id="136" dur="1000"/>
                                        <p:tgtEl>
                                          <p:spTgt spid="547"/>
                                        </p:tgtEl>
                                      </p:cBhvr>
                                    </p:animEffect>
                                  </p:childTnLst>
                                </p:cTn>
                              </p:par>
                              <p:par>
                                <p:cTn id="137" presetID="10" presetClass="entr" presetSubtype="0" fill="hold" grpId="0" nodeType="withEffect">
                                  <p:stCondLst>
                                    <p:cond delay="200"/>
                                  </p:stCondLst>
                                  <p:childTnLst>
                                    <p:set>
                                      <p:cBhvr>
                                        <p:cTn id="138" dur="1" fill="hold">
                                          <p:stCondLst>
                                            <p:cond delay="0"/>
                                          </p:stCondLst>
                                        </p:cTn>
                                        <p:tgtEl>
                                          <p:spTgt spid="549"/>
                                        </p:tgtEl>
                                        <p:attrNameLst>
                                          <p:attrName>style.visibility</p:attrName>
                                        </p:attrNameLst>
                                      </p:cBhvr>
                                      <p:to>
                                        <p:strVal val="visible"/>
                                      </p:to>
                                    </p:set>
                                    <p:animEffect transition="in" filter="fade">
                                      <p:cBhvr>
                                        <p:cTn id="139" dur="1000"/>
                                        <p:tgtEl>
                                          <p:spTgt spid="549"/>
                                        </p:tgtEl>
                                      </p:cBhvr>
                                    </p:animEffect>
                                  </p:childTnLst>
                                </p:cTn>
                              </p:par>
                              <p:par>
                                <p:cTn id="140" presetID="10" presetClass="entr" presetSubtype="0" fill="hold" grpId="0" nodeType="withEffect">
                                  <p:stCondLst>
                                    <p:cond delay="250"/>
                                  </p:stCondLst>
                                  <p:childTnLst>
                                    <p:set>
                                      <p:cBhvr>
                                        <p:cTn id="141" dur="1" fill="hold">
                                          <p:stCondLst>
                                            <p:cond delay="0"/>
                                          </p:stCondLst>
                                        </p:cTn>
                                        <p:tgtEl>
                                          <p:spTgt spid="550"/>
                                        </p:tgtEl>
                                        <p:attrNameLst>
                                          <p:attrName>style.visibility</p:attrName>
                                        </p:attrNameLst>
                                      </p:cBhvr>
                                      <p:to>
                                        <p:strVal val="visible"/>
                                      </p:to>
                                    </p:set>
                                    <p:animEffect transition="in" filter="fade">
                                      <p:cBhvr>
                                        <p:cTn id="142" dur="1000"/>
                                        <p:tgtEl>
                                          <p:spTgt spid="550"/>
                                        </p:tgtEl>
                                      </p:cBhvr>
                                    </p:animEffect>
                                  </p:childTnLst>
                                </p:cTn>
                              </p:par>
                              <p:par>
                                <p:cTn id="143" presetID="10" presetClass="entr" presetSubtype="0" fill="hold" grpId="0" nodeType="withEffect">
                                  <p:stCondLst>
                                    <p:cond delay="50"/>
                                  </p:stCondLst>
                                  <p:childTnLst>
                                    <p:set>
                                      <p:cBhvr>
                                        <p:cTn id="144" dur="1" fill="hold">
                                          <p:stCondLst>
                                            <p:cond delay="0"/>
                                          </p:stCondLst>
                                        </p:cTn>
                                        <p:tgtEl>
                                          <p:spTgt spid="554"/>
                                        </p:tgtEl>
                                        <p:attrNameLst>
                                          <p:attrName>style.visibility</p:attrName>
                                        </p:attrNameLst>
                                      </p:cBhvr>
                                      <p:to>
                                        <p:strVal val="visible"/>
                                      </p:to>
                                    </p:set>
                                    <p:animEffect transition="in" filter="fade">
                                      <p:cBhvr>
                                        <p:cTn id="145" dur="1000"/>
                                        <p:tgtEl>
                                          <p:spTgt spid="554"/>
                                        </p:tgtEl>
                                      </p:cBhvr>
                                    </p:animEffect>
                                  </p:childTnLst>
                                </p:cTn>
                              </p:par>
                              <p:par>
                                <p:cTn id="146" presetID="10" presetClass="entr" presetSubtype="0" fill="hold" grpId="0" nodeType="withEffect">
                                  <p:stCondLst>
                                    <p:cond delay="750"/>
                                  </p:stCondLst>
                                  <p:childTnLst>
                                    <p:set>
                                      <p:cBhvr>
                                        <p:cTn id="147" dur="1" fill="hold">
                                          <p:stCondLst>
                                            <p:cond delay="0"/>
                                          </p:stCondLst>
                                        </p:cTn>
                                        <p:tgtEl>
                                          <p:spTgt spid="556"/>
                                        </p:tgtEl>
                                        <p:attrNameLst>
                                          <p:attrName>style.visibility</p:attrName>
                                        </p:attrNameLst>
                                      </p:cBhvr>
                                      <p:to>
                                        <p:strVal val="visible"/>
                                      </p:to>
                                    </p:set>
                                    <p:animEffect transition="in" filter="fade">
                                      <p:cBhvr>
                                        <p:cTn id="148" dur="1000"/>
                                        <p:tgtEl>
                                          <p:spTgt spid="556"/>
                                        </p:tgtEl>
                                      </p:cBhvr>
                                    </p:animEffect>
                                  </p:childTnLst>
                                </p:cTn>
                              </p:par>
                              <p:par>
                                <p:cTn id="149" presetID="10" presetClass="entr" presetSubtype="0" fill="hold" grpId="0" nodeType="withEffect">
                                  <p:stCondLst>
                                    <p:cond delay="550"/>
                                  </p:stCondLst>
                                  <p:childTnLst>
                                    <p:set>
                                      <p:cBhvr>
                                        <p:cTn id="150" dur="1" fill="hold">
                                          <p:stCondLst>
                                            <p:cond delay="0"/>
                                          </p:stCondLst>
                                        </p:cTn>
                                        <p:tgtEl>
                                          <p:spTgt spid="555"/>
                                        </p:tgtEl>
                                        <p:attrNameLst>
                                          <p:attrName>style.visibility</p:attrName>
                                        </p:attrNameLst>
                                      </p:cBhvr>
                                      <p:to>
                                        <p:strVal val="visible"/>
                                      </p:to>
                                    </p:set>
                                    <p:animEffect transition="in" filter="fade">
                                      <p:cBhvr>
                                        <p:cTn id="151" dur="1000"/>
                                        <p:tgtEl>
                                          <p:spTgt spid="555"/>
                                        </p:tgtEl>
                                      </p:cBhvr>
                                    </p:animEffect>
                                  </p:childTnLst>
                                </p:cTn>
                              </p:par>
                              <p:par>
                                <p:cTn id="152" presetID="10" presetClass="entr" presetSubtype="0" fill="hold" grpId="0" nodeType="withEffect">
                                  <p:stCondLst>
                                    <p:cond delay="650"/>
                                  </p:stCondLst>
                                  <p:childTnLst>
                                    <p:set>
                                      <p:cBhvr>
                                        <p:cTn id="153" dur="1" fill="hold">
                                          <p:stCondLst>
                                            <p:cond delay="0"/>
                                          </p:stCondLst>
                                        </p:cTn>
                                        <p:tgtEl>
                                          <p:spTgt spid="546"/>
                                        </p:tgtEl>
                                        <p:attrNameLst>
                                          <p:attrName>style.visibility</p:attrName>
                                        </p:attrNameLst>
                                      </p:cBhvr>
                                      <p:to>
                                        <p:strVal val="visible"/>
                                      </p:to>
                                    </p:set>
                                    <p:animEffect transition="in" filter="fade">
                                      <p:cBhvr>
                                        <p:cTn id="154" dur="1000"/>
                                        <p:tgtEl>
                                          <p:spTgt spid="546"/>
                                        </p:tgtEl>
                                      </p:cBhvr>
                                    </p:animEffect>
                                  </p:childTnLst>
                                </p:cTn>
                              </p:par>
                              <p:par>
                                <p:cTn id="155" presetID="10" presetClass="entr" presetSubtype="0" fill="hold" grpId="0" nodeType="withEffect">
                                  <p:stCondLst>
                                    <p:cond delay="900"/>
                                  </p:stCondLst>
                                  <p:childTnLst>
                                    <p:set>
                                      <p:cBhvr>
                                        <p:cTn id="156" dur="1" fill="hold">
                                          <p:stCondLst>
                                            <p:cond delay="0"/>
                                          </p:stCondLst>
                                        </p:cTn>
                                        <p:tgtEl>
                                          <p:spTgt spid="564"/>
                                        </p:tgtEl>
                                        <p:attrNameLst>
                                          <p:attrName>style.visibility</p:attrName>
                                        </p:attrNameLst>
                                      </p:cBhvr>
                                      <p:to>
                                        <p:strVal val="visible"/>
                                      </p:to>
                                    </p:set>
                                    <p:animEffect transition="in" filter="fade">
                                      <p:cBhvr>
                                        <p:cTn id="157" dur="1000"/>
                                        <p:tgtEl>
                                          <p:spTgt spid="564"/>
                                        </p:tgtEl>
                                      </p:cBhvr>
                                    </p:animEffect>
                                  </p:childTnLst>
                                </p:cTn>
                              </p:par>
                              <p:par>
                                <p:cTn id="158" presetID="10" presetClass="entr" presetSubtype="0" fill="hold" grpId="0" nodeType="withEffect">
                                  <p:stCondLst>
                                    <p:cond delay="950"/>
                                  </p:stCondLst>
                                  <p:childTnLst>
                                    <p:set>
                                      <p:cBhvr>
                                        <p:cTn id="159" dur="1" fill="hold">
                                          <p:stCondLst>
                                            <p:cond delay="0"/>
                                          </p:stCondLst>
                                        </p:cTn>
                                        <p:tgtEl>
                                          <p:spTgt spid="561"/>
                                        </p:tgtEl>
                                        <p:attrNameLst>
                                          <p:attrName>style.visibility</p:attrName>
                                        </p:attrNameLst>
                                      </p:cBhvr>
                                      <p:to>
                                        <p:strVal val="visible"/>
                                      </p:to>
                                    </p:set>
                                    <p:animEffect transition="in" filter="fade">
                                      <p:cBhvr>
                                        <p:cTn id="160" dur="1000"/>
                                        <p:tgtEl>
                                          <p:spTgt spid="561"/>
                                        </p:tgtEl>
                                      </p:cBhvr>
                                    </p:animEffect>
                                  </p:childTnLst>
                                </p:cTn>
                              </p:par>
                              <p:par>
                                <p:cTn id="161" presetID="10" presetClass="entr" presetSubtype="0" fill="hold" grpId="0" nodeType="withEffect">
                                  <p:stCondLst>
                                    <p:cond delay="350"/>
                                  </p:stCondLst>
                                  <p:childTnLst>
                                    <p:set>
                                      <p:cBhvr>
                                        <p:cTn id="162" dur="1" fill="hold">
                                          <p:stCondLst>
                                            <p:cond delay="0"/>
                                          </p:stCondLst>
                                        </p:cTn>
                                        <p:tgtEl>
                                          <p:spTgt spid="557"/>
                                        </p:tgtEl>
                                        <p:attrNameLst>
                                          <p:attrName>style.visibility</p:attrName>
                                        </p:attrNameLst>
                                      </p:cBhvr>
                                      <p:to>
                                        <p:strVal val="visible"/>
                                      </p:to>
                                    </p:set>
                                    <p:animEffect transition="in" filter="fade">
                                      <p:cBhvr>
                                        <p:cTn id="163" dur="1000"/>
                                        <p:tgtEl>
                                          <p:spTgt spid="557"/>
                                        </p:tgtEl>
                                      </p:cBhvr>
                                    </p:animEffect>
                                  </p:childTnLst>
                                </p:cTn>
                              </p:par>
                              <p:par>
                                <p:cTn id="164" presetID="10" presetClass="entr" presetSubtype="0" fill="hold" grpId="0" nodeType="withEffect">
                                  <p:stCondLst>
                                    <p:cond delay="600"/>
                                  </p:stCondLst>
                                  <p:childTnLst>
                                    <p:set>
                                      <p:cBhvr>
                                        <p:cTn id="165" dur="1" fill="hold">
                                          <p:stCondLst>
                                            <p:cond delay="0"/>
                                          </p:stCondLst>
                                        </p:cTn>
                                        <p:tgtEl>
                                          <p:spTgt spid="562"/>
                                        </p:tgtEl>
                                        <p:attrNameLst>
                                          <p:attrName>style.visibility</p:attrName>
                                        </p:attrNameLst>
                                      </p:cBhvr>
                                      <p:to>
                                        <p:strVal val="visible"/>
                                      </p:to>
                                    </p:set>
                                    <p:animEffect transition="in" filter="fade">
                                      <p:cBhvr>
                                        <p:cTn id="166" dur="1000"/>
                                        <p:tgtEl>
                                          <p:spTgt spid="562"/>
                                        </p:tgtEl>
                                      </p:cBhvr>
                                    </p:animEffect>
                                  </p:childTnLst>
                                </p:cTn>
                              </p:par>
                              <p:par>
                                <p:cTn id="167" presetID="10" presetClass="entr" presetSubtype="0" fill="hold" grpId="0" nodeType="withEffect">
                                  <p:stCondLst>
                                    <p:cond delay="1050"/>
                                  </p:stCondLst>
                                  <p:childTnLst>
                                    <p:set>
                                      <p:cBhvr>
                                        <p:cTn id="168" dur="1" fill="hold">
                                          <p:stCondLst>
                                            <p:cond delay="0"/>
                                          </p:stCondLst>
                                        </p:cTn>
                                        <p:tgtEl>
                                          <p:spTgt spid="558"/>
                                        </p:tgtEl>
                                        <p:attrNameLst>
                                          <p:attrName>style.visibility</p:attrName>
                                        </p:attrNameLst>
                                      </p:cBhvr>
                                      <p:to>
                                        <p:strVal val="visible"/>
                                      </p:to>
                                    </p:set>
                                    <p:animEffect transition="in" filter="fade">
                                      <p:cBhvr>
                                        <p:cTn id="169" dur="1000"/>
                                        <p:tgtEl>
                                          <p:spTgt spid="558"/>
                                        </p:tgtEl>
                                      </p:cBhvr>
                                    </p:animEffect>
                                  </p:childTnLst>
                                </p:cTn>
                              </p:par>
                              <p:par>
                                <p:cTn id="170" presetID="10" presetClass="entr" presetSubtype="0" fill="hold" grpId="0" nodeType="withEffect">
                                  <p:stCondLst>
                                    <p:cond delay="100"/>
                                  </p:stCondLst>
                                  <p:childTnLst>
                                    <p:set>
                                      <p:cBhvr>
                                        <p:cTn id="171" dur="1" fill="hold">
                                          <p:stCondLst>
                                            <p:cond delay="0"/>
                                          </p:stCondLst>
                                        </p:cTn>
                                        <p:tgtEl>
                                          <p:spTgt spid="560"/>
                                        </p:tgtEl>
                                        <p:attrNameLst>
                                          <p:attrName>style.visibility</p:attrName>
                                        </p:attrNameLst>
                                      </p:cBhvr>
                                      <p:to>
                                        <p:strVal val="visible"/>
                                      </p:to>
                                    </p:set>
                                    <p:animEffect transition="in" filter="fade">
                                      <p:cBhvr>
                                        <p:cTn id="172" dur="1000"/>
                                        <p:tgtEl>
                                          <p:spTgt spid="560"/>
                                        </p:tgtEl>
                                      </p:cBhvr>
                                    </p:animEffect>
                                  </p:childTnLst>
                                </p:cTn>
                              </p:par>
                              <p:par>
                                <p:cTn id="173" presetID="10" presetClass="entr" presetSubtype="0" fill="hold" grpId="0" nodeType="withEffect">
                                  <p:stCondLst>
                                    <p:cond delay="450"/>
                                  </p:stCondLst>
                                  <p:childTnLst>
                                    <p:set>
                                      <p:cBhvr>
                                        <p:cTn id="174" dur="1" fill="hold">
                                          <p:stCondLst>
                                            <p:cond delay="0"/>
                                          </p:stCondLst>
                                        </p:cTn>
                                        <p:tgtEl>
                                          <p:spTgt spid="553"/>
                                        </p:tgtEl>
                                        <p:attrNameLst>
                                          <p:attrName>style.visibility</p:attrName>
                                        </p:attrNameLst>
                                      </p:cBhvr>
                                      <p:to>
                                        <p:strVal val="visible"/>
                                      </p:to>
                                    </p:set>
                                    <p:animEffect transition="in" filter="fade">
                                      <p:cBhvr>
                                        <p:cTn id="175" dur="1000"/>
                                        <p:tgtEl>
                                          <p:spTgt spid="553"/>
                                        </p:tgtEl>
                                      </p:cBhvr>
                                    </p:animEffect>
                                  </p:childTnLst>
                                </p:cTn>
                              </p:par>
                              <p:par>
                                <p:cTn id="176" presetID="10" presetClass="entr" presetSubtype="0" fill="hold" grpId="0" nodeType="withEffect">
                                  <p:stCondLst>
                                    <p:cond delay="300"/>
                                  </p:stCondLst>
                                  <p:childTnLst>
                                    <p:set>
                                      <p:cBhvr>
                                        <p:cTn id="177" dur="1" fill="hold">
                                          <p:stCondLst>
                                            <p:cond delay="0"/>
                                          </p:stCondLst>
                                        </p:cTn>
                                        <p:tgtEl>
                                          <p:spTgt spid="563"/>
                                        </p:tgtEl>
                                        <p:attrNameLst>
                                          <p:attrName>style.visibility</p:attrName>
                                        </p:attrNameLst>
                                      </p:cBhvr>
                                      <p:to>
                                        <p:strVal val="visible"/>
                                      </p:to>
                                    </p:set>
                                    <p:animEffect transition="in" filter="fade">
                                      <p:cBhvr>
                                        <p:cTn id="178" dur="1000"/>
                                        <p:tgtEl>
                                          <p:spTgt spid="563"/>
                                        </p:tgtEl>
                                      </p:cBhvr>
                                    </p:animEffect>
                                  </p:childTnLst>
                                </p:cTn>
                              </p:par>
                              <p:par>
                                <p:cTn id="179" presetID="10" presetClass="entr" presetSubtype="0" fill="hold" grpId="0" nodeType="withEffect">
                                  <p:stCondLst>
                                    <p:cond delay="300"/>
                                  </p:stCondLst>
                                  <p:childTnLst>
                                    <p:set>
                                      <p:cBhvr>
                                        <p:cTn id="180" dur="1" fill="hold">
                                          <p:stCondLst>
                                            <p:cond delay="0"/>
                                          </p:stCondLst>
                                        </p:cTn>
                                        <p:tgtEl>
                                          <p:spTgt spid="552"/>
                                        </p:tgtEl>
                                        <p:attrNameLst>
                                          <p:attrName>style.visibility</p:attrName>
                                        </p:attrNameLst>
                                      </p:cBhvr>
                                      <p:to>
                                        <p:strVal val="visible"/>
                                      </p:to>
                                    </p:set>
                                    <p:animEffect transition="in" filter="fade">
                                      <p:cBhvr>
                                        <p:cTn id="181" dur="1000"/>
                                        <p:tgtEl>
                                          <p:spTgt spid="552"/>
                                        </p:tgtEl>
                                      </p:cBhvr>
                                    </p:animEffect>
                                  </p:childTnLst>
                                </p:cTn>
                              </p:par>
                              <p:par>
                                <p:cTn id="182" presetID="10" presetClass="entr" presetSubtype="0" fill="hold" grpId="0" nodeType="withEffect">
                                  <p:stCondLst>
                                    <p:cond delay="500"/>
                                  </p:stCondLst>
                                  <p:childTnLst>
                                    <p:set>
                                      <p:cBhvr>
                                        <p:cTn id="183" dur="1" fill="hold">
                                          <p:stCondLst>
                                            <p:cond delay="0"/>
                                          </p:stCondLst>
                                        </p:cTn>
                                        <p:tgtEl>
                                          <p:spTgt spid="551"/>
                                        </p:tgtEl>
                                        <p:attrNameLst>
                                          <p:attrName>style.visibility</p:attrName>
                                        </p:attrNameLst>
                                      </p:cBhvr>
                                      <p:to>
                                        <p:strVal val="visible"/>
                                      </p:to>
                                    </p:set>
                                    <p:animEffect transition="in" filter="fade">
                                      <p:cBhvr>
                                        <p:cTn id="184" dur="1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2" grpId="0" animBg="1"/>
      <p:bldP spid="472" grpId="0"/>
      <p:bldP spid="473" grpId="0"/>
      <p:bldP spid="474" grpId="0"/>
      <p:bldP spid="475" grpId="0"/>
      <p:bldP spid="476" grpId="0"/>
      <p:bldP spid="477" grpId="0"/>
      <p:bldP spid="478" grpId="0"/>
      <p:bldP spid="479" grpId="0"/>
      <p:bldP spid="480" grpId="0"/>
      <p:bldP spid="481" grpId="0"/>
      <p:bldP spid="482" grpId="0"/>
      <p:bldP spid="483" grpId="0"/>
      <p:bldP spid="484" grpId="0"/>
      <p:bldP spid="485" grpId="0"/>
      <p:bldP spid="486" grpId="0"/>
      <p:bldP spid="487" grpId="0"/>
      <p:bldP spid="488" grpId="0"/>
      <p:bldP spid="489" grpId="0"/>
      <p:bldP spid="490" grpId="0"/>
      <p:bldP spid="491" grpId="0"/>
      <p:bldP spid="492" grpId="0"/>
      <p:bldP spid="493" grpId="0"/>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660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DBA4F-C0E1-48FB-9782-514A70D4300F}"/>
              </a:ext>
            </a:extLst>
          </p:cNvPr>
          <p:cNvSpPr>
            <a:spLocks noGrp="1"/>
          </p:cNvSpPr>
          <p:nvPr>
            <p:ph type="title"/>
          </p:nvPr>
        </p:nvSpPr>
        <p:spPr>
          <a:xfrm>
            <a:off x="122237" y="3116262"/>
            <a:ext cx="11887200" cy="849463"/>
          </a:xfrm>
        </p:spPr>
        <p:txBody>
          <a:bodyPr/>
          <a:lstStyle/>
          <a:p>
            <a:r>
              <a:rPr lang="en-US" sz="4800" b="1" dirty="0"/>
              <a:t>Demo</a:t>
            </a:r>
            <a:endParaRPr lang="en-US" sz="4800" dirty="0"/>
          </a:p>
        </p:txBody>
      </p:sp>
      <p:sp>
        <p:nvSpPr>
          <p:cNvPr id="3" name="hand_2">
            <a:extLst>
              <a:ext uri="{FF2B5EF4-FFF2-40B4-BE49-F238E27FC236}">
                <a16:creationId xmlns="" xmlns:a16="http://schemas.microsoft.com/office/drawing/2014/main" id="{1C84759C-A8A0-47B8-A27C-E8B2E376E683}"/>
              </a:ext>
            </a:extLst>
          </p:cNvPr>
          <p:cNvSpPr>
            <a:spLocks noChangeAspect="1"/>
          </p:cNvSpPr>
          <p:nvPr/>
        </p:nvSpPr>
        <p:spPr bwMode="auto">
          <a:xfrm>
            <a:off x="503237" y="677862"/>
            <a:ext cx="2924143" cy="1455516"/>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Tree>
    <p:extLst>
      <p:ext uri="{BB962C8B-B14F-4D97-AF65-F5344CB8AC3E}">
        <p14:creationId xmlns:p14="http://schemas.microsoft.com/office/powerpoint/2010/main" val="376933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D05F08-5CF3-4E00-8629-D8A06E92AB89}"/>
              </a:ext>
            </a:extLst>
          </p:cNvPr>
          <p:cNvSpPr>
            <a:spLocks noGrp="1"/>
          </p:cNvSpPr>
          <p:nvPr>
            <p:ph type="title"/>
          </p:nvPr>
        </p:nvSpPr>
        <p:spPr/>
        <p:txBody>
          <a:bodyPr/>
          <a:lstStyle/>
          <a:p>
            <a:r>
              <a:rPr lang="en-US" dirty="0"/>
              <a:t>Take away</a:t>
            </a:r>
          </a:p>
        </p:txBody>
      </p:sp>
      <p:sp>
        <p:nvSpPr>
          <p:cNvPr id="3" name="Text Placeholder 2">
            <a:extLst>
              <a:ext uri="{FF2B5EF4-FFF2-40B4-BE49-F238E27FC236}">
                <a16:creationId xmlns="" xmlns:a16="http://schemas.microsoft.com/office/drawing/2014/main" id="{25BCAF99-F386-4844-9B77-62AF41DA23B3}"/>
              </a:ext>
            </a:extLst>
          </p:cNvPr>
          <p:cNvSpPr>
            <a:spLocks noGrp="1"/>
          </p:cNvSpPr>
          <p:nvPr>
            <p:ph type="body" sz="quarter" idx="10"/>
          </p:nvPr>
        </p:nvSpPr>
        <p:spPr>
          <a:xfrm>
            <a:off x="274702" y="1211287"/>
            <a:ext cx="11888787" cy="4007251"/>
          </a:xfrm>
        </p:spPr>
        <p:txBody>
          <a:bodyPr/>
          <a:lstStyle/>
          <a:p>
            <a:r>
              <a:rPr lang="en-US" dirty="0"/>
              <a:t>Azure Serverless technologies like Functions, Logic App and Event Grid enhances Business productivity by connecting different systems easily</a:t>
            </a:r>
          </a:p>
          <a:p>
            <a:r>
              <a:rPr lang="en-US" dirty="0"/>
              <a:t>Logic Apps you access contextual Office 365 data</a:t>
            </a:r>
          </a:p>
          <a:p>
            <a:r>
              <a:rPr lang="en-US" dirty="0"/>
              <a:t>Options to run Functions or Automation</a:t>
            </a:r>
          </a:p>
          <a:p>
            <a:r>
              <a:rPr lang="en-US" dirty="0"/>
              <a:t>Host Office Canvases, Mobile or Web app related to your Office data on Azure easily with App Service and SQL DB</a:t>
            </a:r>
          </a:p>
        </p:txBody>
      </p:sp>
    </p:spTree>
    <p:extLst>
      <p:ext uri="{BB962C8B-B14F-4D97-AF65-F5344CB8AC3E}">
        <p14:creationId xmlns:p14="http://schemas.microsoft.com/office/powerpoint/2010/main" val="34216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D05F08-5CF3-4E00-8629-D8A06E92AB89}"/>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 xmlns:a16="http://schemas.microsoft.com/office/drawing/2014/main" id="{25BCAF99-F386-4844-9B77-62AF41DA23B3}"/>
              </a:ext>
            </a:extLst>
          </p:cNvPr>
          <p:cNvSpPr>
            <a:spLocks noGrp="1"/>
          </p:cNvSpPr>
          <p:nvPr>
            <p:ph type="body" sz="quarter" idx="10"/>
          </p:nvPr>
        </p:nvSpPr>
        <p:spPr>
          <a:xfrm>
            <a:off x="274702" y="1211287"/>
            <a:ext cx="11888787" cy="4949047"/>
          </a:xfrm>
        </p:spPr>
        <p:txBody>
          <a:bodyPr/>
          <a:lstStyle/>
          <a:p>
            <a:r>
              <a:rPr lang="en-US" dirty="0">
                <a:hlinkClick r:id="rId3"/>
              </a:rPr>
              <a:t>https://azure.microsoft.com/en-us/services/logic-apps/</a:t>
            </a:r>
            <a:endParaRPr lang="en-US" dirty="0"/>
          </a:p>
          <a:p>
            <a:endParaRPr lang="en-US" dirty="0"/>
          </a:p>
          <a:p>
            <a:r>
              <a:rPr lang="en-US" dirty="0">
                <a:hlinkClick r:id="rId4"/>
              </a:rPr>
              <a:t>https://azure.microsoft.com/en-us/services/functions/</a:t>
            </a:r>
            <a:endParaRPr lang="en-US" dirty="0"/>
          </a:p>
          <a:p>
            <a:endParaRPr lang="en-US" dirty="0"/>
          </a:p>
          <a:p>
            <a:r>
              <a:rPr lang="en-US" dirty="0">
                <a:hlinkClick r:id="rId5"/>
              </a:rPr>
              <a:t>https://azure.microsoft.com/en-gb/services/event-grid/</a:t>
            </a:r>
            <a:r>
              <a:rPr lang="en-US" dirty="0"/>
              <a:t> </a:t>
            </a:r>
          </a:p>
          <a:p>
            <a:endParaRPr lang="en-US" dirty="0"/>
          </a:p>
          <a:p>
            <a:r>
              <a:rPr lang="en-US" dirty="0">
                <a:hlinkClick r:id="rId6"/>
              </a:rPr>
              <a:t>https://azure.microsoft.com/en-us/services/automation/</a:t>
            </a:r>
            <a:endParaRPr lang="en-US" dirty="0"/>
          </a:p>
          <a:p>
            <a:endParaRPr lang="en-US" dirty="0"/>
          </a:p>
        </p:txBody>
      </p:sp>
    </p:spTree>
    <p:extLst>
      <p:ext uri="{BB962C8B-B14F-4D97-AF65-F5344CB8AC3E}">
        <p14:creationId xmlns:p14="http://schemas.microsoft.com/office/powerpoint/2010/main" val="307965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 xmlns:a16="http://schemas.microsoft.com/office/drawing/2014/main" id="{A65F9492-B6D4-46BA-A091-D4DAA99ADC38}"/>
              </a:ext>
            </a:extLst>
          </p:cNvPr>
          <p:cNvCxnSpPr>
            <a:cxnSpLocks/>
          </p:cNvCxnSpPr>
          <p:nvPr/>
        </p:nvCxnSpPr>
        <p:spPr>
          <a:xfrm>
            <a:off x="-11678" y="6028086"/>
            <a:ext cx="2401583" cy="0"/>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28378" y="6014388"/>
            <a:ext cx="1144124" cy="756451"/>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3264" kern="0" dirty="0">
                <a:solidFill>
                  <a:srgbClr val="0070C0"/>
                </a:solidFill>
                <a:latin typeface="Segoe UI"/>
              </a:rPr>
              <a:t>IaaS</a:t>
            </a:r>
          </a:p>
        </p:txBody>
      </p:sp>
      <p:sp>
        <p:nvSpPr>
          <p:cNvPr id="27" name="TextBox 26"/>
          <p:cNvSpPr txBox="1"/>
          <p:nvPr/>
        </p:nvSpPr>
        <p:spPr>
          <a:xfrm>
            <a:off x="255522" y="6014388"/>
            <a:ext cx="2134383" cy="634260"/>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2400" kern="0" dirty="0">
                <a:solidFill>
                  <a:srgbClr val="E7E6E6">
                    <a:lumMod val="75000"/>
                  </a:srgbClr>
                </a:solidFill>
                <a:latin typeface="Segoe UI"/>
              </a:rPr>
              <a:t>On-Premises</a:t>
            </a:r>
          </a:p>
        </p:txBody>
      </p:sp>
      <p:cxnSp>
        <p:nvCxnSpPr>
          <p:cNvPr id="11" name="Straight Arrow Connector 10"/>
          <p:cNvCxnSpPr>
            <a:cxnSpLocks/>
          </p:cNvCxnSpPr>
          <p:nvPr/>
        </p:nvCxnSpPr>
        <p:spPr>
          <a:xfrm>
            <a:off x="-11678" y="6028080"/>
            <a:ext cx="6059440" cy="0"/>
          </a:xfrm>
          <a:prstGeom prst="straightConnector1">
            <a:avLst/>
          </a:prstGeom>
          <a:ln w="254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1234816"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0" name="Oval 19"/>
          <p:cNvSpPr/>
          <p:nvPr/>
        </p:nvSpPr>
        <p:spPr bwMode="auto">
          <a:xfrm>
            <a:off x="5416259"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 name="Freeform 50">
            <a:extLst>
              <a:ext uri="{FF2B5EF4-FFF2-40B4-BE49-F238E27FC236}">
                <a16:creationId xmlns="" xmlns:a16="http://schemas.microsoft.com/office/drawing/2014/main" id="{B585CF75-7DCA-475B-90E9-24F1DEF69AAA}"/>
              </a:ext>
            </a:extLst>
          </p:cNvPr>
          <p:cNvSpPr>
            <a:spLocks/>
          </p:cNvSpPr>
          <p:nvPr/>
        </p:nvSpPr>
        <p:spPr bwMode="auto">
          <a:xfrm>
            <a:off x="5144943" y="4314232"/>
            <a:ext cx="874195" cy="586225"/>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rgbClr val="00BCF2"/>
          </a:solidFill>
          <a:ln w="19050" cap="flat">
            <a:noFill/>
            <a:prstDash val="solid"/>
            <a:miter lim="800000"/>
            <a:headEnd/>
            <a:tailEnd/>
          </a:ln>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45" name="TextBox 144">
            <a:extLst>
              <a:ext uri="{FF2B5EF4-FFF2-40B4-BE49-F238E27FC236}">
                <a16:creationId xmlns="" xmlns:a16="http://schemas.microsoft.com/office/drawing/2014/main" id="{95A82C52-E907-4381-8EAC-67D2E2F60276}"/>
              </a:ext>
            </a:extLst>
          </p:cNvPr>
          <p:cNvSpPr txBox="1"/>
          <p:nvPr/>
        </p:nvSpPr>
        <p:spPr>
          <a:xfrm>
            <a:off x="1541382" y="3222659"/>
            <a:ext cx="3816530" cy="329421"/>
          </a:xfrm>
          <a:prstGeom prst="rect">
            <a:avLst/>
          </a:prstGeom>
          <a:noFill/>
        </p:spPr>
        <p:txBody>
          <a:bodyPr wrap="square" rtlCol="0">
            <a:spAutoFit/>
          </a:bodyPr>
          <a:lstStyle/>
          <a:p>
            <a:pPr algn="ctr" defTabSz="913873">
              <a:defRPr/>
            </a:pPr>
            <a:r>
              <a:rPr lang="en-US" sz="1498" kern="0">
                <a:gradFill>
                  <a:gsLst>
                    <a:gs pos="1250">
                      <a:srgbClr val="353535"/>
                    </a:gs>
                    <a:gs pos="100000">
                      <a:srgbClr val="353535"/>
                    </a:gs>
                  </a:gsLst>
                  <a:lin ang="5400000" scaled="0"/>
                </a:gradFill>
                <a:latin typeface="Segoe UI"/>
              </a:rPr>
              <a:t>How often should I </a:t>
            </a:r>
            <a:r>
              <a:rPr lang="en-US" sz="1498" b="1" kern="0">
                <a:gradFill>
                  <a:gsLst>
                    <a:gs pos="1250">
                      <a:srgbClr val="353535"/>
                    </a:gs>
                    <a:gs pos="100000">
                      <a:srgbClr val="353535"/>
                    </a:gs>
                  </a:gsLst>
                  <a:lin ang="5400000" scaled="0"/>
                </a:gradFill>
                <a:latin typeface="Segoe UI"/>
              </a:rPr>
              <a:t>patch</a:t>
            </a:r>
            <a:r>
              <a:rPr lang="en-US" sz="1498" kern="0">
                <a:gradFill>
                  <a:gsLst>
                    <a:gs pos="1250">
                      <a:srgbClr val="353535"/>
                    </a:gs>
                    <a:gs pos="100000">
                      <a:srgbClr val="353535"/>
                    </a:gs>
                  </a:gsLst>
                  <a:lin ang="5400000" scaled="0"/>
                </a:gradFill>
                <a:latin typeface="Segoe UI"/>
              </a:rPr>
              <a:t> my </a:t>
            </a:r>
            <a:r>
              <a:rPr lang="en-US" sz="1498" b="1" kern="0">
                <a:gradFill>
                  <a:gsLst>
                    <a:gs pos="1250">
                      <a:srgbClr val="353535"/>
                    </a:gs>
                    <a:gs pos="100000">
                      <a:srgbClr val="353535"/>
                    </a:gs>
                  </a:gsLst>
                  <a:lin ang="5400000" scaled="0"/>
                </a:gradFill>
                <a:latin typeface="Segoe UI"/>
              </a:rPr>
              <a:t>servers</a:t>
            </a:r>
            <a:r>
              <a:rPr lang="en-US" sz="1498" kern="0">
                <a:gradFill>
                  <a:gsLst>
                    <a:gs pos="1250">
                      <a:srgbClr val="353535"/>
                    </a:gs>
                    <a:gs pos="100000">
                      <a:srgbClr val="353535"/>
                    </a:gs>
                  </a:gsLst>
                  <a:lin ang="5400000" scaled="0"/>
                </a:gradFill>
                <a:latin typeface="Segoe UI"/>
              </a:rPr>
              <a:t>?</a:t>
            </a:r>
          </a:p>
        </p:txBody>
      </p:sp>
      <p:sp>
        <p:nvSpPr>
          <p:cNvPr id="146" name="TextBox 145">
            <a:extLst>
              <a:ext uri="{FF2B5EF4-FFF2-40B4-BE49-F238E27FC236}">
                <a16:creationId xmlns="" xmlns:a16="http://schemas.microsoft.com/office/drawing/2014/main" id="{2721B15A-534C-49A0-8D60-1A23CC2FF5EA}"/>
              </a:ext>
            </a:extLst>
          </p:cNvPr>
          <p:cNvSpPr txBox="1"/>
          <p:nvPr/>
        </p:nvSpPr>
        <p:spPr>
          <a:xfrm>
            <a:off x="1678052" y="3619182"/>
            <a:ext cx="3543188" cy="329272"/>
          </a:xfrm>
          <a:prstGeom prst="rect">
            <a:avLst/>
          </a:prstGeom>
          <a:noFill/>
        </p:spPr>
        <p:txBody>
          <a:bodyPr wrap="none" rtlCol="0">
            <a:spAutoFit/>
          </a:bodyPr>
          <a:lstStyle/>
          <a:p>
            <a:pPr algn="ctr" defTabSz="913873">
              <a:defRPr/>
            </a:pPr>
            <a:r>
              <a:rPr lang="en-US" sz="1498" kern="0">
                <a:gradFill>
                  <a:gsLst>
                    <a:gs pos="1250">
                      <a:srgbClr val="353535"/>
                    </a:gs>
                    <a:gs pos="100000">
                      <a:srgbClr val="353535"/>
                    </a:gs>
                  </a:gsLst>
                  <a:lin ang="5400000" scaled="0"/>
                </a:gradFill>
                <a:latin typeface="Segoe UI"/>
              </a:rPr>
              <a:t>How often should I backup my </a:t>
            </a:r>
            <a:r>
              <a:rPr lang="en-US" sz="1498" b="1" kern="0">
                <a:gradFill>
                  <a:gsLst>
                    <a:gs pos="1250">
                      <a:srgbClr val="353535"/>
                    </a:gs>
                    <a:gs pos="100000">
                      <a:srgbClr val="353535"/>
                    </a:gs>
                  </a:gsLst>
                  <a:lin ang="5400000" scaled="0"/>
                </a:gradFill>
                <a:latin typeface="Segoe UI"/>
              </a:rPr>
              <a:t>server</a:t>
            </a:r>
            <a:r>
              <a:rPr lang="en-US" sz="1498" kern="0">
                <a:gradFill>
                  <a:gsLst>
                    <a:gs pos="1250">
                      <a:srgbClr val="353535"/>
                    </a:gs>
                    <a:gs pos="100000">
                      <a:srgbClr val="353535"/>
                    </a:gs>
                  </a:gsLst>
                  <a:lin ang="5400000" scaled="0"/>
                </a:gradFill>
                <a:latin typeface="Segoe UI"/>
              </a:rPr>
              <a:t>?</a:t>
            </a:r>
          </a:p>
        </p:txBody>
      </p:sp>
      <p:sp>
        <p:nvSpPr>
          <p:cNvPr id="147" name="TextBox 146">
            <a:extLst>
              <a:ext uri="{FF2B5EF4-FFF2-40B4-BE49-F238E27FC236}">
                <a16:creationId xmlns="" xmlns:a16="http://schemas.microsoft.com/office/drawing/2014/main" id="{282E83BC-BD11-4FDB-ACC0-57F30AC60E41}"/>
              </a:ext>
            </a:extLst>
          </p:cNvPr>
          <p:cNvSpPr txBox="1"/>
          <p:nvPr/>
        </p:nvSpPr>
        <p:spPr>
          <a:xfrm>
            <a:off x="1448391" y="4015706"/>
            <a:ext cx="4002513" cy="329421"/>
          </a:xfrm>
          <a:prstGeom prst="rect">
            <a:avLst/>
          </a:prstGeom>
          <a:noFill/>
        </p:spPr>
        <p:txBody>
          <a:bodyPr wrap="square" rtlCol="0">
            <a:spAutoFit/>
          </a:bodyPr>
          <a:lstStyle/>
          <a:p>
            <a:pPr algn="ctr" defTabSz="913873">
              <a:defRPr/>
            </a:pPr>
            <a:r>
              <a:rPr lang="en-US" sz="1498" kern="0">
                <a:gradFill>
                  <a:gsLst>
                    <a:gs pos="1250">
                      <a:srgbClr val="353535"/>
                    </a:gs>
                    <a:gs pos="100000">
                      <a:srgbClr val="353535"/>
                    </a:gs>
                  </a:gsLst>
                  <a:lin ang="5400000" scaled="0"/>
                </a:gradFill>
                <a:latin typeface="Segoe UI"/>
              </a:rPr>
              <a:t>Which packages should be on my </a:t>
            </a:r>
            <a:r>
              <a:rPr lang="en-US" sz="1498" b="1" kern="0">
                <a:gradFill>
                  <a:gsLst>
                    <a:gs pos="1250">
                      <a:srgbClr val="353535"/>
                    </a:gs>
                    <a:gs pos="100000">
                      <a:srgbClr val="353535"/>
                    </a:gs>
                  </a:gsLst>
                  <a:lin ang="5400000" scaled="0"/>
                </a:gradFill>
                <a:latin typeface="Segoe UI"/>
              </a:rPr>
              <a:t>server</a:t>
            </a:r>
            <a:r>
              <a:rPr lang="en-US" sz="1498" kern="0">
                <a:gradFill>
                  <a:gsLst>
                    <a:gs pos="1250">
                      <a:srgbClr val="353535"/>
                    </a:gs>
                    <a:gs pos="100000">
                      <a:srgbClr val="353535"/>
                    </a:gs>
                  </a:gsLst>
                  <a:lin ang="5400000" scaled="0"/>
                </a:gradFill>
                <a:latin typeface="Segoe UI"/>
              </a:rPr>
              <a:t>?</a:t>
            </a:r>
          </a:p>
        </p:txBody>
      </p:sp>
      <p:sp>
        <p:nvSpPr>
          <p:cNvPr id="148" name="TextBox 147">
            <a:extLst>
              <a:ext uri="{FF2B5EF4-FFF2-40B4-BE49-F238E27FC236}">
                <a16:creationId xmlns="" xmlns:a16="http://schemas.microsoft.com/office/drawing/2014/main" id="{38A3AADE-CFC2-43EB-83DE-C2201929E8B5}"/>
              </a:ext>
            </a:extLst>
          </p:cNvPr>
          <p:cNvSpPr txBox="1"/>
          <p:nvPr/>
        </p:nvSpPr>
        <p:spPr>
          <a:xfrm>
            <a:off x="4283357" y="927986"/>
            <a:ext cx="3862752" cy="329421"/>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How many </a:t>
            </a:r>
            <a:r>
              <a:rPr lang="en-US" sz="1498" b="1">
                <a:gradFill>
                  <a:gsLst>
                    <a:gs pos="1250">
                      <a:srgbClr val="353535"/>
                    </a:gs>
                    <a:gs pos="100000">
                      <a:srgbClr val="353535"/>
                    </a:gs>
                  </a:gsLst>
                  <a:lin ang="5400000" scaled="0"/>
                </a:gradFill>
              </a:rPr>
              <a:t>servers</a:t>
            </a:r>
            <a:r>
              <a:rPr lang="en-US" sz="1498">
                <a:gradFill>
                  <a:gsLst>
                    <a:gs pos="1250">
                      <a:srgbClr val="353535"/>
                    </a:gs>
                    <a:gs pos="100000">
                      <a:srgbClr val="353535"/>
                    </a:gs>
                  </a:gsLst>
                  <a:lin ang="5400000" scaled="0"/>
                </a:gradFill>
              </a:rPr>
              <a:t> do I need?</a:t>
            </a:r>
          </a:p>
        </p:txBody>
      </p:sp>
      <p:sp>
        <p:nvSpPr>
          <p:cNvPr id="149" name="TextBox 148">
            <a:extLst>
              <a:ext uri="{FF2B5EF4-FFF2-40B4-BE49-F238E27FC236}">
                <a16:creationId xmlns="" xmlns:a16="http://schemas.microsoft.com/office/drawing/2014/main" id="{5E934033-4FA6-4CEB-B07F-0E940257269D}"/>
              </a:ext>
            </a:extLst>
          </p:cNvPr>
          <p:cNvSpPr txBox="1"/>
          <p:nvPr/>
        </p:nvSpPr>
        <p:spPr>
          <a:xfrm>
            <a:off x="4542313" y="553457"/>
            <a:ext cx="3344839" cy="322845"/>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How can I increase </a:t>
            </a:r>
            <a:r>
              <a:rPr lang="en-US" sz="1498" b="1">
                <a:gradFill>
                  <a:gsLst>
                    <a:gs pos="1250">
                      <a:srgbClr val="353535"/>
                    </a:gs>
                    <a:gs pos="100000">
                      <a:srgbClr val="353535"/>
                    </a:gs>
                  </a:gsLst>
                  <a:lin ang="5400000" scaled="0"/>
                </a:gradFill>
              </a:rPr>
              <a:t>server</a:t>
            </a:r>
            <a:r>
              <a:rPr lang="en-US" sz="1498">
                <a:gradFill>
                  <a:gsLst>
                    <a:gs pos="1250">
                      <a:srgbClr val="353535"/>
                    </a:gs>
                    <a:gs pos="100000">
                      <a:srgbClr val="353535"/>
                    </a:gs>
                  </a:gsLst>
                  <a:lin ang="5400000" scaled="0"/>
                </a:gradFill>
              </a:rPr>
              <a:t> utilization?</a:t>
            </a:r>
          </a:p>
        </p:txBody>
      </p:sp>
      <p:sp>
        <p:nvSpPr>
          <p:cNvPr id="150" name="TextBox 149">
            <a:extLst>
              <a:ext uri="{FF2B5EF4-FFF2-40B4-BE49-F238E27FC236}">
                <a16:creationId xmlns="" xmlns:a16="http://schemas.microsoft.com/office/drawing/2014/main" id="{C0F85953-5B53-4A0F-B9A9-B5D0FAF01A29}"/>
              </a:ext>
            </a:extLst>
          </p:cNvPr>
          <p:cNvSpPr txBox="1"/>
          <p:nvPr/>
        </p:nvSpPr>
        <p:spPr>
          <a:xfrm>
            <a:off x="3364765" y="178928"/>
            <a:ext cx="5699936" cy="329421"/>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What is the right </a:t>
            </a:r>
            <a:r>
              <a:rPr lang="en-US" sz="1498" b="1">
                <a:gradFill>
                  <a:gsLst>
                    <a:gs pos="1250">
                      <a:srgbClr val="353535"/>
                    </a:gs>
                    <a:gs pos="100000">
                      <a:srgbClr val="353535"/>
                    </a:gs>
                  </a:gsLst>
                  <a:lin ang="5400000" scaled="0"/>
                </a:gradFill>
              </a:rPr>
              <a:t>size</a:t>
            </a:r>
            <a:r>
              <a:rPr lang="en-US" sz="1498">
                <a:gradFill>
                  <a:gsLst>
                    <a:gs pos="1250">
                      <a:srgbClr val="353535"/>
                    </a:gs>
                    <a:gs pos="100000">
                      <a:srgbClr val="353535"/>
                    </a:gs>
                  </a:gsLst>
                  <a:lin ang="5400000" scaled="0"/>
                </a:gradFill>
              </a:rPr>
              <a:t> of </a:t>
            </a:r>
            <a:r>
              <a:rPr lang="en-US" sz="1498" b="1">
                <a:gradFill>
                  <a:gsLst>
                    <a:gs pos="1250">
                      <a:srgbClr val="353535"/>
                    </a:gs>
                    <a:gs pos="100000">
                      <a:srgbClr val="353535"/>
                    </a:gs>
                  </a:gsLst>
                  <a:lin ang="5400000" scaled="0"/>
                </a:gradFill>
              </a:rPr>
              <a:t>servers</a:t>
            </a:r>
            <a:r>
              <a:rPr lang="en-US" sz="1498">
                <a:gradFill>
                  <a:gsLst>
                    <a:gs pos="1250">
                      <a:srgbClr val="353535"/>
                    </a:gs>
                    <a:gs pos="100000">
                      <a:srgbClr val="353535"/>
                    </a:gs>
                  </a:gsLst>
                  <a:lin ang="5400000" scaled="0"/>
                </a:gradFill>
              </a:rPr>
              <a:t> for my business needs?</a:t>
            </a:r>
          </a:p>
        </p:txBody>
      </p:sp>
      <p:sp>
        <p:nvSpPr>
          <p:cNvPr id="151" name="TextBox 150">
            <a:extLst>
              <a:ext uri="{FF2B5EF4-FFF2-40B4-BE49-F238E27FC236}">
                <a16:creationId xmlns="" xmlns:a16="http://schemas.microsoft.com/office/drawing/2014/main" id="{8B8E1811-0910-4BE6-A34C-1EB6C3763202}"/>
              </a:ext>
            </a:extLst>
          </p:cNvPr>
          <p:cNvSpPr txBox="1"/>
          <p:nvPr/>
        </p:nvSpPr>
        <p:spPr>
          <a:xfrm>
            <a:off x="5067949" y="1302516"/>
            <a:ext cx="2293567" cy="322845"/>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How can I </a:t>
            </a:r>
            <a:r>
              <a:rPr lang="en-US" sz="1498" b="1">
                <a:gradFill>
                  <a:gsLst>
                    <a:gs pos="1250">
                      <a:srgbClr val="353535"/>
                    </a:gs>
                    <a:gs pos="100000">
                      <a:srgbClr val="353535"/>
                    </a:gs>
                  </a:gsLst>
                  <a:lin ang="5400000" scaled="0"/>
                </a:gradFill>
              </a:rPr>
              <a:t>scale</a:t>
            </a:r>
            <a:r>
              <a:rPr lang="en-US" sz="1498">
                <a:gradFill>
                  <a:gsLst>
                    <a:gs pos="1250">
                      <a:srgbClr val="353535"/>
                    </a:gs>
                    <a:gs pos="100000">
                      <a:srgbClr val="353535"/>
                    </a:gs>
                  </a:gsLst>
                  <a:lin ang="5400000" scaled="0"/>
                </a:gradFill>
              </a:rPr>
              <a:t> my app?</a:t>
            </a:r>
          </a:p>
        </p:txBody>
      </p:sp>
      <p:sp>
        <p:nvSpPr>
          <p:cNvPr id="152" name="TextBox 151">
            <a:extLst>
              <a:ext uri="{FF2B5EF4-FFF2-40B4-BE49-F238E27FC236}">
                <a16:creationId xmlns="" xmlns:a16="http://schemas.microsoft.com/office/drawing/2014/main" id="{8FF408DB-43B6-43F3-B511-0A64F4F8D39F}"/>
              </a:ext>
            </a:extLst>
          </p:cNvPr>
          <p:cNvSpPr txBox="1"/>
          <p:nvPr/>
        </p:nvSpPr>
        <p:spPr>
          <a:xfrm>
            <a:off x="7738982" y="3619182"/>
            <a:ext cx="2532264" cy="329421"/>
          </a:xfrm>
          <a:prstGeom prst="rect">
            <a:avLst/>
          </a:prstGeom>
          <a:noFill/>
        </p:spPr>
        <p:txBody>
          <a:bodyPr wrap="square" rtlCol="0">
            <a:spAutoFit/>
          </a:bodyPr>
          <a:lstStyle>
            <a:defPPr>
              <a:defRPr lang="en-US"/>
            </a:defPPr>
            <a:lvl1pPr algn="ctr" defTabSz="914224">
              <a:defRPr sz="1500" kern="0">
                <a:gradFill>
                  <a:gsLst>
                    <a:gs pos="1250">
                      <a:schemeClr val="tx1"/>
                    </a:gs>
                    <a:gs pos="100000">
                      <a:schemeClr val="tx1"/>
                    </a:gs>
                  </a:gsLst>
                  <a:lin ang="5400000" scaled="0"/>
                </a:gradFill>
                <a:latin typeface="Segoe UI"/>
              </a:defRPr>
            </a:lvl1pPr>
          </a:lstStyle>
          <a:p>
            <a:pPr defTabSz="913873">
              <a:defRPr/>
            </a:pPr>
            <a:r>
              <a:rPr lang="en-US" sz="1498" b="1">
                <a:gradFill>
                  <a:gsLst>
                    <a:gs pos="1250">
                      <a:srgbClr val="353535"/>
                    </a:gs>
                    <a:gs pos="100000">
                      <a:srgbClr val="353535"/>
                    </a:gs>
                  </a:gsLst>
                  <a:lin ang="5400000" scaled="0"/>
                </a:gradFill>
              </a:rPr>
              <a:t>Which OS </a:t>
            </a:r>
            <a:r>
              <a:rPr lang="en-US" sz="1498">
                <a:gradFill>
                  <a:gsLst>
                    <a:gs pos="1250">
                      <a:srgbClr val="353535"/>
                    </a:gs>
                    <a:gs pos="100000">
                      <a:srgbClr val="353535"/>
                    </a:gs>
                  </a:gsLst>
                  <a:lin ang="5400000" scaled="0"/>
                </a:gradFill>
              </a:rPr>
              <a:t>should I use?</a:t>
            </a:r>
          </a:p>
        </p:txBody>
      </p:sp>
      <p:sp>
        <p:nvSpPr>
          <p:cNvPr id="153" name="TextBox 152">
            <a:extLst>
              <a:ext uri="{FF2B5EF4-FFF2-40B4-BE49-F238E27FC236}">
                <a16:creationId xmlns="" xmlns:a16="http://schemas.microsoft.com/office/drawing/2014/main" id="{C7C964EC-E014-40C1-944C-FCECAE824ECF}"/>
              </a:ext>
            </a:extLst>
          </p:cNvPr>
          <p:cNvSpPr txBox="1"/>
          <p:nvPr/>
        </p:nvSpPr>
        <p:spPr>
          <a:xfrm>
            <a:off x="6533502" y="3222659"/>
            <a:ext cx="4943222" cy="329421"/>
          </a:xfrm>
          <a:prstGeom prst="rect">
            <a:avLst/>
          </a:prstGeom>
          <a:noFill/>
        </p:spPr>
        <p:txBody>
          <a:bodyPr wrap="square" rtlCol="0">
            <a:spAutoFit/>
          </a:bodyPr>
          <a:lstStyle>
            <a:defPPr>
              <a:defRPr lang="en-US"/>
            </a:defPPr>
            <a:lvl1pPr algn="ctr" defTabSz="914224">
              <a:defRPr sz="1500" kern="0">
                <a:gradFill>
                  <a:gsLst>
                    <a:gs pos="1250">
                      <a:schemeClr val="tx1"/>
                    </a:gs>
                    <a:gs pos="100000">
                      <a:schemeClr val="tx1"/>
                    </a:gs>
                  </a:gsLst>
                  <a:lin ang="5400000" scaled="0"/>
                </a:gradFill>
                <a:latin typeface="Segoe UI"/>
              </a:defRPr>
            </a:lvl1pPr>
          </a:lstStyle>
          <a:p>
            <a:pPr defTabSz="913873">
              <a:defRPr/>
            </a:pPr>
            <a:r>
              <a:rPr lang="en-US" sz="1498">
                <a:gradFill>
                  <a:gsLst>
                    <a:gs pos="1250">
                      <a:srgbClr val="353535"/>
                    </a:gs>
                    <a:gs pos="100000">
                      <a:srgbClr val="353535"/>
                    </a:gs>
                  </a:gsLst>
                  <a:lin ang="5400000" scaled="0"/>
                </a:gradFill>
              </a:rPr>
              <a:t>How do I </a:t>
            </a:r>
            <a:r>
              <a:rPr lang="en-US" sz="1498" b="1">
                <a:gradFill>
                  <a:gsLst>
                    <a:gs pos="1250">
                      <a:srgbClr val="353535"/>
                    </a:gs>
                    <a:gs pos="100000">
                      <a:srgbClr val="353535"/>
                    </a:gs>
                  </a:gsLst>
                  <a:lin ang="5400000" scaled="0"/>
                </a:gradFill>
              </a:rPr>
              <a:t>deploy</a:t>
            </a:r>
            <a:r>
              <a:rPr lang="en-US" sz="1498">
                <a:gradFill>
                  <a:gsLst>
                    <a:gs pos="1250">
                      <a:srgbClr val="353535"/>
                    </a:gs>
                    <a:gs pos="100000">
                      <a:srgbClr val="353535"/>
                    </a:gs>
                  </a:gsLst>
                  <a:lin ang="5400000" scaled="0"/>
                </a:gradFill>
              </a:rPr>
              <a:t> new </a:t>
            </a:r>
            <a:r>
              <a:rPr lang="en-US" sz="1498" b="1">
                <a:gradFill>
                  <a:gsLst>
                    <a:gs pos="1250">
                      <a:srgbClr val="353535"/>
                    </a:gs>
                    <a:gs pos="100000">
                      <a:srgbClr val="353535"/>
                    </a:gs>
                  </a:gsLst>
                  <a:lin ang="5400000" scaled="0"/>
                </a:gradFill>
              </a:rPr>
              <a:t>code</a:t>
            </a:r>
            <a:r>
              <a:rPr lang="en-US" sz="1498">
                <a:gradFill>
                  <a:gsLst>
                    <a:gs pos="1250">
                      <a:srgbClr val="353535"/>
                    </a:gs>
                    <a:gs pos="100000">
                      <a:srgbClr val="353535"/>
                    </a:gs>
                  </a:gsLst>
                  <a:lin ang="5400000" scaled="0"/>
                </a:gradFill>
              </a:rPr>
              <a:t> to my </a:t>
            </a:r>
            <a:r>
              <a:rPr lang="en-US" sz="1498" b="1">
                <a:gradFill>
                  <a:gsLst>
                    <a:gs pos="1250">
                      <a:srgbClr val="353535"/>
                    </a:gs>
                    <a:gs pos="100000">
                      <a:srgbClr val="353535"/>
                    </a:gs>
                  </a:gsLst>
                  <a:lin ang="5400000" scaled="0"/>
                </a:gradFill>
              </a:rPr>
              <a:t>server</a:t>
            </a:r>
            <a:r>
              <a:rPr lang="en-US" sz="1498">
                <a:gradFill>
                  <a:gsLst>
                    <a:gs pos="1250">
                      <a:srgbClr val="353535"/>
                    </a:gs>
                    <a:gs pos="100000">
                      <a:srgbClr val="353535"/>
                    </a:gs>
                  </a:gsLst>
                  <a:lin ang="5400000" scaled="0"/>
                </a:gradFill>
              </a:rPr>
              <a:t>?</a:t>
            </a:r>
          </a:p>
        </p:txBody>
      </p:sp>
      <p:sp>
        <p:nvSpPr>
          <p:cNvPr id="154" name="TextBox 153">
            <a:extLst>
              <a:ext uri="{FF2B5EF4-FFF2-40B4-BE49-F238E27FC236}">
                <a16:creationId xmlns="" xmlns:a16="http://schemas.microsoft.com/office/drawing/2014/main" id="{B1C8ECD1-61F6-4199-A0A4-56815FE45991}"/>
              </a:ext>
            </a:extLst>
          </p:cNvPr>
          <p:cNvSpPr txBox="1"/>
          <p:nvPr/>
        </p:nvSpPr>
        <p:spPr>
          <a:xfrm>
            <a:off x="6917238" y="4015706"/>
            <a:ext cx="4175749" cy="329421"/>
          </a:xfrm>
          <a:prstGeom prst="rect">
            <a:avLst/>
          </a:prstGeom>
          <a:noFill/>
        </p:spPr>
        <p:txBody>
          <a:bodyPr wrap="square" rtlCol="0">
            <a:spAutoFit/>
          </a:bodyPr>
          <a:lstStyle>
            <a:defPPr>
              <a:defRPr lang="en-US"/>
            </a:defPPr>
            <a:lvl1pPr algn="ctr" defTabSz="914224">
              <a:defRPr sz="1500" kern="0">
                <a:gradFill>
                  <a:gsLst>
                    <a:gs pos="1250">
                      <a:schemeClr val="tx1"/>
                    </a:gs>
                    <a:gs pos="100000">
                      <a:schemeClr val="tx1"/>
                    </a:gs>
                  </a:gsLst>
                  <a:lin ang="5400000" scaled="0"/>
                </a:gradFill>
                <a:latin typeface="Segoe UI"/>
              </a:defRPr>
            </a:lvl1pPr>
          </a:lstStyle>
          <a:p>
            <a:pPr defTabSz="913873">
              <a:defRPr/>
            </a:pPr>
            <a:r>
              <a:rPr lang="en-US" sz="1498">
                <a:gradFill>
                  <a:gsLst>
                    <a:gs pos="1250">
                      <a:srgbClr val="353535"/>
                    </a:gs>
                    <a:gs pos="100000">
                      <a:srgbClr val="353535"/>
                    </a:gs>
                  </a:gsLst>
                  <a:lin ang="5400000" scaled="0"/>
                </a:gradFill>
              </a:rPr>
              <a:t>Who </a:t>
            </a:r>
            <a:r>
              <a:rPr lang="en-US" sz="1498" b="1">
                <a:gradFill>
                  <a:gsLst>
                    <a:gs pos="1250">
                      <a:srgbClr val="353535"/>
                    </a:gs>
                    <a:gs pos="100000">
                      <a:srgbClr val="353535"/>
                    </a:gs>
                  </a:gsLst>
                  <a:lin ang="5400000" scaled="0"/>
                </a:gradFill>
              </a:rPr>
              <a:t>monitors</a:t>
            </a:r>
            <a:r>
              <a:rPr lang="en-US" sz="1498">
                <a:gradFill>
                  <a:gsLst>
                    <a:gs pos="1250">
                      <a:srgbClr val="353535"/>
                    </a:gs>
                    <a:gs pos="100000">
                      <a:srgbClr val="353535"/>
                    </a:gs>
                  </a:gsLst>
                  <a:lin ang="5400000" scaled="0"/>
                </a:gradFill>
              </a:rPr>
              <a:t> my App?</a:t>
            </a:r>
          </a:p>
        </p:txBody>
      </p:sp>
      <p:grpSp>
        <p:nvGrpSpPr>
          <p:cNvPr id="155" name="Group 154">
            <a:extLst>
              <a:ext uri="{FF2B5EF4-FFF2-40B4-BE49-F238E27FC236}">
                <a16:creationId xmlns="" xmlns:a16="http://schemas.microsoft.com/office/drawing/2014/main" id="{0B1354B0-D4DF-4AA5-AA8A-878EFCABCE5B}"/>
              </a:ext>
            </a:extLst>
          </p:cNvPr>
          <p:cNvGrpSpPr/>
          <p:nvPr/>
        </p:nvGrpSpPr>
        <p:grpSpPr>
          <a:xfrm>
            <a:off x="5548092" y="4203026"/>
            <a:ext cx="1340292" cy="1340292"/>
            <a:chOff x="5547902" y="4202399"/>
            <a:chExt cx="1340672" cy="1340672"/>
          </a:xfrm>
        </p:grpSpPr>
        <p:sp>
          <p:nvSpPr>
            <p:cNvPr id="156" name="Oval 155">
              <a:extLst>
                <a:ext uri="{FF2B5EF4-FFF2-40B4-BE49-F238E27FC236}">
                  <a16:creationId xmlns="" xmlns:a16="http://schemas.microsoft.com/office/drawing/2014/main" id="{F3D4FFE9-AD0F-4BE8-B127-6B58FF2F9CCB}"/>
                </a:ext>
              </a:extLst>
            </p:cNvPr>
            <p:cNvSpPr/>
            <p:nvPr/>
          </p:nvSpPr>
          <p:spPr bwMode="auto">
            <a:xfrm>
              <a:off x="5547902" y="4202399"/>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57" name="Group 156">
              <a:extLst>
                <a:ext uri="{FF2B5EF4-FFF2-40B4-BE49-F238E27FC236}">
                  <a16:creationId xmlns="" xmlns:a16="http://schemas.microsoft.com/office/drawing/2014/main" id="{7F640996-FA02-4963-AFCC-76C8F9FF2200}"/>
                </a:ext>
              </a:extLst>
            </p:cNvPr>
            <p:cNvGrpSpPr/>
            <p:nvPr/>
          </p:nvGrpSpPr>
          <p:grpSpPr>
            <a:xfrm>
              <a:off x="5882043" y="4461171"/>
              <a:ext cx="744667" cy="794664"/>
              <a:chOff x="2084593" y="2157479"/>
              <a:chExt cx="958326" cy="1022668"/>
            </a:xfrm>
          </p:grpSpPr>
          <p:grpSp>
            <p:nvGrpSpPr>
              <p:cNvPr id="158" name="Group 4">
                <a:extLst>
                  <a:ext uri="{FF2B5EF4-FFF2-40B4-BE49-F238E27FC236}">
                    <a16:creationId xmlns="" xmlns:a16="http://schemas.microsoft.com/office/drawing/2014/main" id="{421B0FDB-BBF9-439B-9DE9-F60472F0BE17}"/>
                  </a:ext>
                </a:extLst>
              </p:cNvPr>
              <p:cNvGrpSpPr>
                <a:grpSpLocks noChangeAspect="1"/>
              </p:cNvGrpSpPr>
              <p:nvPr/>
            </p:nvGrpSpPr>
            <p:grpSpPr bwMode="auto">
              <a:xfrm>
                <a:off x="2084593" y="2157479"/>
                <a:ext cx="475727" cy="1022668"/>
                <a:chOff x="7" y="12"/>
                <a:chExt cx="167" cy="359"/>
              </a:xfrm>
            </p:grpSpPr>
            <p:sp>
              <p:nvSpPr>
                <p:cNvPr id="166" name="Rectangle 5">
                  <a:extLst>
                    <a:ext uri="{FF2B5EF4-FFF2-40B4-BE49-F238E27FC236}">
                      <a16:creationId xmlns="" xmlns:a16="http://schemas.microsoft.com/office/drawing/2014/main" id="{D523CB19-43A9-4878-AD73-2F2665BE7116}"/>
                    </a:ext>
                  </a:extLst>
                </p:cNvPr>
                <p:cNvSpPr>
                  <a:spLocks noChangeArrowheads="1"/>
                </p:cNvSpPr>
                <p:nvPr/>
              </p:nvSpPr>
              <p:spPr bwMode="auto">
                <a:xfrm>
                  <a:off x="7" y="45"/>
                  <a:ext cx="167" cy="32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7" name="Freeform 6">
                  <a:extLst>
                    <a:ext uri="{FF2B5EF4-FFF2-40B4-BE49-F238E27FC236}">
                      <a16:creationId xmlns="" xmlns:a16="http://schemas.microsoft.com/office/drawing/2014/main" id="{517C05B1-2470-47F4-8CA1-474A44D76531}"/>
                    </a:ext>
                  </a:extLst>
                </p:cNvPr>
                <p:cNvSpPr>
                  <a:spLocks/>
                </p:cNvSpPr>
                <p:nvPr/>
              </p:nvSpPr>
              <p:spPr bwMode="auto">
                <a:xfrm>
                  <a:off x="69" y="312"/>
                  <a:ext cx="43" cy="59"/>
                </a:xfrm>
                <a:custGeom>
                  <a:avLst/>
                  <a:gdLst>
                    <a:gd name="T0" fmla="*/ 20 w 20"/>
                    <a:gd name="T1" fmla="*/ 28 h 28"/>
                    <a:gd name="T2" fmla="*/ 20 w 20"/>
                    <a:gd name="T3" fmla="*/ 10 h 28"/>
                    <a:gd name="T4" fmla="*/ 10 w 20"/>
                    <a:gd name="T5" fmla="*/ 0 h 28"/>
                    <a:gd name="T6" fmla="*/ 0 w 20"/>
                    <a:gd name="T7" fmla="*/ 10 h 28"/>
                    <a:gd name="T8" fmla="*/ 0 w 20"/>
                    <a:gd name="T9" fmla="*/ 28 h 28"/>
                  </a:gdLst>
                  <a:ahLst/>
                  <a:cxnLst>
                    <a:cxn ang="0">
                      <a:pos x="T0" y="T1"/>
                    </a:cxn>
                    <a:cxn ang="0">
                      <a:pos x="T2" y="T3"/>
                    </a:cxn>
                    <a:cxn ang="0">
                      <a:pos x="T4" y="T5"/>
                    </a:cxn>
                    <a:cxn ang="0">
                      <a:pos x="T6" y="T7"/>
                    </a:cxn>
                    <a:cxn ang="0">
                      <a:pos x="T8" y="T9"/>
                    </a:cxn>
                  </a:cxnLst>
                  <a:rect l="0" t="0" r="r" b="b"/>
                  <a:pathLst>
                    <a:path w="20" h="28">
                      <a:moveTo>
                        <a:pt x="20" y="28"/>
                      </a:moveTo>
                      <a:cubicBezTo>
                        <a:pt x="20" y="10"/>
                        <a:pt x="20" y="10"/>
                        <a:pt x="20" y="10"/>
                      </a:cubicBezTo>
                      <a:cubicBezTo>
                        <a:pt x="20" y="5"/>
                        <a:pt x="15" y="0"/>
                        <a:pt x="10" y="0"/>
                      </a:cubicBezTo>
                      <a:cubicBezTo>
                        <a:pt x="5" y="0"/>
                        <a:pt x="0" y="5"/>
                        <a:pt x="0" y="10"/>
                      </a:cubicBezTo>
                      <a:cubicBezTo>
                        <a:pt x="0" y="28"/>
                        <a:pt x="0" y="28"/>
                        <a:pt x="0" y="28"/>
                      </a:cubicBez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8" name="Rectangle 7">
                  <a:extLst>
                    <a:ext uri="{FF2B5EF4-FFF2-40B4-BE49-F238E27FC236}">
                      <a16:creationId xmlns="" xmlns:a16="http://schemas.microsoft.com/office/drawing/2014/main" id="{B3DF8D36-2CB5-4579-92A4-B1D725DCC07D}"/>
                    </a:ext>
                  </a:extLst>
                </p:cNvPr>
                <p:cNvSpPr>
                  <a:spLocks noChangeArrowheads="1"/>
                </p:cNvSpPr>
                <p:nvPr/>
              </p:nvSpPr>
              <p:spPr bwMode="auto">
                <a:xfrm>
                  <a:off x="42" y="232"/>
                  <a:ext cx="25"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9" name="Rectangle 8">
                  <a:extLst>
                    <a:ext uri="{FF2B5EF4-FFF2-40B4-BE49-F238E27FC236}">
                      <a16:creationId xmlns="" xmlns:a16="http://schemas.microsoft.com/office/drawing/2014/main" id="{BF17BBCE-8C9C-4283-B05C-725C159A2261}"/>
                    </a:ext>
                  </a:extLst>
                </p:cNvPr>
                <p:cNvSpPr>
                  <a:spLocks noChangeArrowheads="1"/>
                </p:cNvSpPr>
                <p:nvPr/>
              </p:nvSpPr>
              <p:spPr bwMode="auto">
                <a:xfrm>
                  <a:off x="114" y="232"/>
                  <a:ext cx="26"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0" name="Rectangle 9">
                  <a:extLst>
                    <a:ext uri="{FF2B5EF4-FFF2-40B4-BE49-F238E27FC236}">
                      <a16:creationId xmlns="" xmlns:a16="http://schemas.microsoft.com/office/drawing/2014/main" id="{E83CD25C-461C-4ADB-8005-5580E886866C}"/>
                    </a:ext>
                  </a:extLst>
                </p:cNvPr>
                <p:cNvSpPr>
                  <a:spLocks noChangeArrowheads="1"/>
                </p:cNvSpPr>
                <p:nvPr/>
              </p:nvSpPr>
              <p:spPr bwMode="auto">
                <a:xfrm>
                  <a:off x="42" y="164"/>
                  <a:ext cx="25"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1" name="Rectangle 10">
                  <a:extLst>
                    <a:ext uri="{FF2B5EF4-FFF2-40B4-BE49-F238E27FC236}">
                      <a16:creationId xmlns="" xmlns:a16="http://schemas.microsoft.com/office/drawing/2014/main" id="{AC86172E-6DA6-47CC-99DF-F7026BD27047}"/>
                    </a:ext>
                  </a:extLst>
                </p:cNvPr>
                <p:cNvSpPr>
                  <a:spLocks noChangeArrowheads="1"/>
                </p:cNvSpPr>
                <p:nvPr/>
              </p:nvSpPr>
              <p:spPr bwMode="auto">
                <a:xfrm>
                  <a:off x="114" y="164"/>
                  <a:ext cx="26" cy="2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2" name="Rectangle 11">
                  <a:extLst>
                    <a:ext uri="{FF2B5EF4-FFF2-40B4-BE49-F238E27FC236}">
                      <a16:creationId xmlns="" xmlns:a16="http://schemas.microsoft.com/office/drawing/2014/main" id="{0A4B2234-1B67-46BE-83B9-E0910C443A36}"/>
                    </a:ext>
                  </a:extLst>
                </p:cNvPr>
                <p:cNvSpPr>
                  <a:spLocks noChangeArrowheads="1"/>
                </p:cNvSpPr>
                <p:nvPr/>
              </p:nvSpPr>
              <p:spPr bwMode="auto">
                <a:xfrm>
                  <a:off x="42" y="98"/>
                  <a:ext cx="25" cy="24"/>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3" name="Rectangle 12">
                  <a:extLst>
                    <a:ext uri="{FF2B5EF4-FFF2-40B4-BE49-F238E27FC236}">
                      <a16:creationId xmlns="" xmlns:a16="http://schemas.microsoft.com/office/drawing/2014/main" id="{5E458580-80A1-427A-88CD-6E8F282CFF33}"/>
                    </a:ext>
                  </a:extLst>
                </p:cNvPr>
                <p:cNvSpPr>
                  <a:spLocks noChangeArrowheads="1"/>
                </p:cNvSpPr>
                <p:nvPr/>
              </p:nvSpPr>
              <p:spPr bwMode="auto">
                <a:xfrm>
                  <a:off x="114" y="98"/>
                  <a:ext cx="26" cy="24"/>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4" name="Rectangle 13">
                  <a:extLst>
                    <a:ext uri="{FF2B5EF4-FFF2-40B4-BE49-F238E27FC236}">
                      <a16:creationId xmlns="" xmlns:a16="http://schemas.microsoft.com/office/drawing/2014/main" id="{0FB5E1C3-A45E-4C3B-AE12-9FDD344AA6EA}"/>
                    </a:ext>
                  </a:extLst>
                </p:cNvPr>
                <p:cNvSpPr>
                  <a:spLocks noChangeArrowheads="1"/>
                </p:cNvSpPr>
                <p:nvPr/>
              </p:nvSpPr>
              <p:spPr bwMode="auto">
                <a:xfrm>
                  <a:off x="31" y="12"/>
                  <a:ext cx="47" cy="33"/>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59" name="Group 158">
                <a:extLst>
                  <a:ext uri="{FF2B5EF4-FFF2-40B4-BE49-F238E27FC236}">
                    <a16:creationId xmlns="" xmlns:a16="http://schemas.microsoft.com/office/drawing/2014/main" id="{426CE35E-934D-4FE3-9A5A-A10941E90CC9}"/>
                  </a:ext>
                </a:extLst>
              </p:cNvPr>
              <p:cNvGrpSpPr/>
              <p:nvPr/>
            </p:nvGrpSpPr>
            <p:grpSpPr>
              <a:xfrm>
                <a:off x="2561534" y="2758439"/>
                <a:ext cx="475727" cy="421466"/>
                <a:chOff x="2779974" y="2727959"/>
                <a:chExt cx="475727" cy="421466"/>
              </a:xfrm>
            </p:grpSpPr>
            <p:sp>
              <p:nvSpPr>
                <p:cNvPr id="161" name="Rectangle 5">
                  <a:extLst>
                    <a:ext uri="{FF2B5EF4-FFF2-40B4-BE49-F238E27FC236}">
                      <a16:creationId xmlns="" xmlns:a16="http://schemas.microsoft.com/office/drawing/2014/main" id="{391D9726-C10E-4408-B364-9018948AEACD}"/>
                    </a:ext>
                  </a:extLst>
                </p:cNvPr>
                <p:cNvSpPr>
                  <a:spLocks noChangeArrowheads="1"/>
                </p:cNvSpPr>
                <p:nvPr/>
              </p:nvSpPr>
              <p:spPr bwMode="auto">
                <a:xfrm>
                  <a:off x="2779974" y="2727959"/>
                  <a:ext cx="475727" cy="421465"/>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2" name="Freeform 6">
                  <a:extLst>
                    <a:ext uri="{FF2B5EF4-FFF2-40B4-BE49-F238E27FC236}">
                      <a16:creationId xmlns="" xmlns:a16="http://schemas.microsoft.com/office/drawing/2014/main" id="{EE6B4B5C-23B0-4DB1-AC2B-0224496CF77D}"/>
                    </a:ext>
                  </a:extLst>
                </p:cNvPr>
                <p:cNvSpPr>
                  <a:spLocks/>
                </p:cNvSpPr>
                <p:nvPr/>
              </p:nvSpPr>
              <p:spPr bwMode="auto">
                <a:xfrm>
                  <a:off x="3058191" y="2981354"/>
                  <a:ext cx="122493" cy="168071"/>
                </a:xfrm>
                <a:custGeom>
                  <a:avLst/>
                  <a:gdLst>
                    <a:gd name="T0" fmla="*/ 20 w 20"/>
                    <a:gd name="T1" fmla="*/ 28 h 28"/>
                    <a:gd name="T2" fmla="*/ 20 w 20"/>
                    <a:gd name="T3" fmla="*/ 10 h 28"/>
                    <a:gd name="T4" fmla="*/ 10 w 20"/>
                    <a:gd name="T5" fmla="*/ 0 h 28"/>
                    <a:gd name="T6" fmla="*/ 0 w 20"/>
                    <a:gd name="T7" fmla="*/ 10 h 28"/>
                    <a:gd name="T8" fmla="*/ 0 w 20"/>
                    <a:gd name="T9" fmla="*/ 28 h 28"/>
                  </a:gdLst>
                  <a:ahLst/>
                  <a:cxnLst>
                    <a:cxn ang="0">
                      <a:pos x="T0" y="T1"/>
                    </a:cxn>
                    <a:cxn ang="0">
                      <a:pos x="T2" y="T3"/>
                    </a:cxn>
                    <a:cxn ang="0">
                      <a:pos x="T4" y="T5"/>
                    </a:cxn>
                    <a:cxn ang="0">
                      <a:pos x="T6" y="T7"/>
                    </a:cxn>
                    <a:cxn ang="0">
                      <a:pos x="T8" y="T9"/>
                    </a:cxn>
                  </a:cxnLst>
                  <a:rect l="0" t="0" r="r" b="b"/>
                  <a:pathLst>
                    <a:path w="20" h="28">
                      <a:moveTo>
                        <a:pt x="20" y="28"/>
                      </a:moveTo>
                      <a:cubicBezTo>
                        <a:pt x="20" y="10"/>
                        <a:pt x="20" y="10"/>
                        <a:pt x="20" y="10"/>
                      </a:cubicBezTo>
                      <a:cubicBezTo>
                        <a:pt x="20" y="5"/>
                        <a:pt x="15" y="0"/>
                        <a:pt x="10" y="0"/>
                      </a:cubicBezTo>
                      <a:cubicBezTo>
                        <a:pt x="5" y="0"/>
                        <a:pt x="0" y="5"/>
                        <a:pt x="0" y="10"/>
                      </a:cubicBezTo>
                      <a:cubicBezTo>
                        <a:pt x="0" y="28"/>
                        <a:pt x="0" y="28"/>
                        <a:pt x="0" y="28"/>
                      </a:cubicBez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3" name="Rectangle 7">
                  <a:extLst>
                    <a:ext uri="{FF2B5EF4-FFF2-40B4-BE49-F238E27FC236}">
                      <a16:creationId xmlns="" xmlns:a16="http://schemas.microsoft.com/office/drawing/2014/main" id="{34449B9C-34D1-4195-845B-9C8A9FBFA10D}"/>
                    </a:ext>
                  </a:extLst>
                </p:cNvPr>
                <p:cNvSpPr>
                  <a:spLocks noChangeArrowheads="1"/>
                </p:cNvSpPr>
                <p:nvPr/>
              </p:nvSpPr>
              <p:spPr bwMode="auto">
                <a:xfrm>
                  <a:off x="2879677" y="2829662"/>
                  <a:ext cx="71217" cy="7121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4" name="Rectangle 8">
                  <a:extLst>
                    <a:ext uri="{FF2B5EF4-FFF2-40B4-BE49-F238E27FC236}">
                      <a16:creationId xmlns="" xmlns:a16="http://schemas.microsoft.com/office/drawing/2014/main" id="{C9E112B0-F388-434F-A175-797D4C3DB0D8}"/>
                    </a:ext>
                  </a:extLst>
                </p:cNvPr>
                <p:cNvSpPr>
                  <a:spLocks noChangeArrowheads="1"/>
                </p:cNvSpPr>
                <p:nvPr/>
              </p:nvSpPr>
              <p:spPr bwMode="auto">
                <a:xfrm>
                  <a:off x="3084781" y="2829662"/>
                  <a:ext cx="74065" cy="7121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5" name="Rectangle 9">
                  <a:extLst>
                    <a:ext uri="{FF2B5EF4-FFF2-40B4-BE49-F238E27FC236}">
                      <a16:creationId xmlns="" xmlns:a16="http://schemas.microsoft.com/office/drawing/2014/main" id="{689BF551-AA5E-4AFA-8774-43D3C4438B61}"/>
                    </a:ext>
                  </a:extLst>
                </p:cNvPr>
                <p:cNvSpPr>
                  <a:spLocks noChangeArrowheads="1"/>
                </p:cNvSpPr>
                <p:nvPr/>
              </p:nvSpPr>
              <p:spPr bwMode="auto">
                <a:xfrm>
                  <a:off x="2879677" y="3004253"/>
                  <a:ext cx="71217" cy="71216"/>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sp>
            <p:nvSpPr>
              <p:cNvPr id="160" name="Isosceles Triangle 159">
                <a:extLst>
                  <a:ext uri="{FF2B5EF4-FFF2-40B4-BE49-F238E27FC236}">
                    <a16:creationId xmlns="" xmlns:a16="http://schemas.microsoft.com/office/drawing/2014/main" id="{A77F3200-4D0B-459D-9F18-8EF974E23490}"/>
                  </a:ext>
                </a:extLst>
              </p:cNvPr>
              <p:cNvSpPr/>
              <p:nvPr/>
            </p:nvSpPr>
            <p:spPr bwMode="auto">
              <a:xfrm>
                <a:off x="2560320" y="2537142"/>
                <a:ext cx="482599" cy="221297"/>
              </a:xfrm>
              <a:prstGeom prst="triangle">
                <a:avLst>
                  <a:gd name="adj" fmla="val 0"/>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err="1">
                  <a:solidFill>
                    <a:srgbClr val="353535"/>
                  </a:solidFill>
                  <a:latin typeface="Segoe UI Semilight"/>
                </a:endParaRPr>
              </a:p>
            </p:txBody>
          </p:sp>
        </p:grpSp>
      </p:grpSp>
      <p:grpSp>
        <p:nvGrpSpPr>
          <p:cNvPr id="175" name="Group 174">
            <a:extLst>
              <a:ext uri="{FF2B5EF4-FFF2-40B4-BE49-F238E27FC236}">
                <a16:creationId xmlns="" xmlns:a16="http://schemas.microsoft.com/office/drawing/2014/main" id="{7C0EBAA9-C068-4822-906A-695BBB847FDB}"/>
              </a:ext>
            </a:extLst>
          </p:cNvPr>
          <p:cNvGrpSpPr/>
          <p:nvPr/>
        </p:nvGrpSpPr>
        <p:grpSpPr>
          <a:xfrm>
            <a:off x="5548092" y="1722779"/>
            <a:ext cx="1340292" cy="1340292"/>
            <a:chOff x="5547902" y="2127586"/>
            <a:chExt cx="1340672" cy="1340672"/>
          </a:xfrm>
        </p:grpSpPr>
        <p:sp>
          <p:nvSpPr>
            <p:cNvPr id="176" name="Oval 175">
              <a:extLst>
                <a:ext uri="{FF2B5EF4-FFF2-40B4-BE49-F238E27FC236}">
                  <a16:creationId xmlns="" xmlns:a16="http://schemas.microsoft.com/office/drawing/2014/main" id="{18BEF007-618F-4863-9EC5-C14453B59708}"/>
                </a:ext>
              </a:extLst>
            </p:cNvPr>
            <p:cNvSpPr/>
            <p:nvPr/>
          </p:nvSpPr>
          <p:spPr bwMode="auto">
            <a:xfrm>
              <a:off x="5547902"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77" name="Group 16">
              <a:extLst>
                <a:ext uri="{FF2B5EF4-FFF2-40B4-BE49-F238E27FC236}">
                  <a16:creationId xmlns="" xmlns:a16="http://schemas.microsoft.com/office/drawing/2014/main" id="{1673FA0A-CCB3-4E02-97FA-6F0F6F24FA3E}"/>
                </a:ext>
              </a:extLst>
            </p:cNvPr>
            <p:cNvGrpSpPr>
              <a:grpSpLocks noChangeAspect="1"/>
            </p:cNvGrpSpPr>
            <p:nvPr/>
          </p:nvGrpSpPr>
          <p:grpSpPr bwMode="auto">
            <a:xfrm>
              <a:off x="5824049" y="2333627"/>
              <a:ext cx="770389" cy="891106"/>
              <a:chOff x="13" y="7"/>
              <a:chExt cx="351" cy="406"/>
            </a:xfrm>
          </p:grpSpPr>
          <p:sp>
            <p:nvSpPr>
              <p:cNvPr id="178" name="Freeform 17">
                <a:extLst>
                  <a:ext uri="{FF2B5EF4-FFF2-40B4-BE49-F238E27FC236}">
                    <a16:creationId xmlns="" xmlns:a16="http://schemas.microsoft.com/office/drawing/2014/main" id="{D2EECDBE-BF0A-4EA6-8603-084AD055EA78}"/>
                  </a:ext>
                </a:extLst>
              </p:cNvPr>
              <p:cNvSpPr>
                <a:spLocks/>
              </p:cNvSpPr>
              <p:nvPr/>
            </p:nvSpPr>
            <p:spPr bwMode="auto">
              <a:xfrm>
                <a:off x="212"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79" name="Freeform 18">
                <a:extLst>
                  <a:ext uri="{FF2B5EF4-FFF2-40B4-BE49-F238E27FC236}">
                    <a16:creationId xmlns="" xmlns:a16="http://schemas.microsoft.com/office/drawing/2014/main" id="{0E080E3F-2DFF-47C6-AC94-CA9FAFCAEC7C}"/>
                  </a:ext>
                </a:extLst>
              </p:cNvPr>
              <p:cNvSpPr>
                <a:spLocks/>
              </p:cNvSpPr>
              <p:nvPr/>
            </p:nvSpPr>
            <p:spPr bwMode="auto">
              <a:xfrm>
                <a:off x="212"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0" name="Line 19">
                <a:extLst>
                  <a:ext uri="{FF2B5EF4-FFF2-40B4-BE49-F238E27FC236}">
                    <a16:creationId xmlns="" xmlns:a16="http://schemas.microsoft.com/office/drawing/2014/main" id="{4B980296-D320-461B-9631-BB7F02986A17}"/>
                  </a:ext>
                </a:extLst>
              </p:cNvPr>
              <p:cNvSpPr>
                <a:spLocks noChangeShapeType="1"/>
              </p:cNvSpPr>
              <p:nvPr/>
            </p:nvSpPr>
            <p:spPr bwMode="auto">
              <a:xfrm>
                <a:off x="288" y="282"/>
                <a:ext cx="0" cy="93"/>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1" name="Freeform 20">
                <a:extLst>
                  <a:ext uri="{FF2B5EF4-FFF2-40B4-BE49-F238E27FC236}">
                    <a16:creationId xmlns="" xmlns:a16="http://schemas.microsoft.com/office/drawing/2014/main" id="{9BEA336B-D380-4A16-B54C-40299E2E63CC}"/>
                  </a:ext>
                </a:extLst>
              </p:cNvPr>
              <p:cNvSpPr>
                <a:spLocks/>
              </p:cNvSpPr>
              <p:nvPr/>
            </p:nvSpPr>
            <p:spPr bwMode="auto">
              <a:xfrm>
                <a:off x="13"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2" name="Freeform 21">
                <a:extLst>
                  <a:ext uri="{FF2B5EF4-FFF2-40B4-BE49-F238E27FC236}">
                    <a16:creationId xmlns="" xmlns:a16="http://schemas.microsoft.com/office/drawing/2014/main" id="{8E828F03-26BA-4C60-A397-CD8D5915D367}"/>
                  </a:ext>
                </a:extLst>
              </p:cNvPr>
              <p:cNvSpPr>
                <a:spLocks/>
              </p:cNvSpPr>
              <p:nvPr/>
            </p:nvSpPr>
            <p:spPr bwMode="auto">
              <a:xfrm>
                <a:off x="13"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3" name="Line 22">
                <a:extLst>
                  <a:ext uri="{FF2B5EF4-FFF2-40B4-BE49-F238E27FC236}">
                    <a16:creationId xmlns="" xmlns:a16="http://schemas.microsoft.com/office/drawing/2014/main" id="{7B4BDB71-83E8-497A-8EEC-8B4B76546537}"/>
                  </a:ext>
                </a:extLst>
              </p:cNvPr>
              <p:cNvSpPr>
                <a:spLocks noChangeShapeType="1"/>
              </p:cNvSpPr>
              <p:nvPr/>
            </p:nvSpPr>
            <p:spPr bwMode="auto">
              <a:xfrm>
                <a:off x="89" y="282"/>
                <a:ext cx="0" cy="93"/>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4" name="Freeform 23">
                <a:extLst>
                  <a:ext uri="{FF2B5EF4-FFF2-40B4-BE49-F238E27FC236}">
                    <a16:creationId xmlns="" xmlns:a16="http://schemas.microsoft.com/office/drawing/2014/main" id="{272D0024-3180-40E0-89B1-6172E3A42BFA}"/>
                  </a:ext>
                </a:extLst>
              </p:cNvPr>
              <p:cNvSpPr>
                <a:spLocks/>
              </p:cNvSpPr>
              <p:nvPr/>
            </p:nvSpPr>
            <p:spPr bwMode="auto">
              <a:xfrm>
                <a:off x="106" y="364"/>
                <a:ext cx="163" cy="49"/>
              </a:xfrm>
              <a:custGeom>
                <a:avLst/>
                <a:gdLst>
                  <a:gd name="T0" fmla="*/ 163 w 163"/>
                  <a:gd name="T1" fmla="*/ 2 h 49"/>
                  <a:gd name="T2" fmla="*/ 83 w 163"/>
                  <a:gd name="T3" fmla="*/ 49 h 49"/>
                  <a:gd name="T4" fmla="*/ 0 w 163"/>
                  <a:gd name="T5" fmla="*/ 0 h 49"/>
                </a:gdLst>
                <a:ahLst/>
                <a:cxnLst>
                  <a:cxn ang="0">
                    <a:pos x="T0" y="T1"/>
                  </a:cxn>
                  <a:cxn ang="0">
                    <a:pos x="T2" y="T3"/>
                  </a:cxn>
                  <a:cxn ang="0">
                    <a:pos x="T4" y="T5"/>
                  </a:cxn>
                </a:cxnLst>
                <a:rect l="0" t="0" r="r" b="b"/>
                <a:pathLst>
                  <a:path w="163" h="49">
                    <a:moveTo>
                      <a:pt x="163" y="2"/>
                    </a:moveTo>
                    <a:lnTo>
                      <a:pt x="83" y="49"/>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5" name="Freeform 24">
                <a:extLst>
                  <a:ext uri="{FF2B5EF4-FFF2-40B4-BE49-F238E27FC236}">
                    <a16:creationId xmlns="" xmlns:a16="http://schemas.microsoft.com/office/drawing/2014/main" id="{0422B94B-FC1D-40DF-A7FA-F7EB3BF7D9E1}"/>
                  </a:ext>
                </a:extLst>
              </p:cNvPr>
              <p:cNvSpPr>
                <a:spLocks/>
              </p:cNvSpPr>
              <p:nvPr/>
            </p:nvSpPr>
            <p:spPr bwMode="auto">
              <a:xfrm>
                <a:off x="113" y="7"/>
                <a:ext cx="152" cy="176"/>
              </a:xfrm>
              <a:custGeom>
                <a:avLst/>
                <a:gdLst>
                  <a:gd name="T0" fmla="*/ 0 w 152"/>
                  <a:gd name="T1" fmla="*/ 45 h 176"/>
                  <a:gd name="T2" fmla="*/ 76 w 152"/>
                  <a:gd name="T3" fmla="*/ 0 h 176"/>
                  <a:gd name="T4" fmla="*/ 152 w 152"/>
                  <a:gd name="T5" fmla="*/ 45 h 176"/>
                  <a:gd name="T6" fmla="*/ 152 w 152"/>
                  <a:gd name="T7" fmla="*/ 133 h 176"/>
                  <a:gd name="T8" fmla="*/ 76 w 152"/>
                  <a:gd name="T9" fmla="*/ 176 h 176"/>
                  <a:gd name="T10" fmla="*/ 0 w 152"/>
                  <a:gd name="T11" fmla="*/ 133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3"/>
                    </a:lnTo>
                    <a:lnTo>
                      <a:pt x="76" y="176"/>
                    </a:lnTo>
                    <a:lnTo>
                      <a:pt x="0" y="133"/>
                    </a:lnTo>
                    <a:lnTo>
                      <a:pt x="0" y="45"/>
                    </a:lnTo>
                    <a:close/>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6" name="Freeform 25">
                <a:extLst>
                  <a:ext uri="{FF2B5EF4-FFF2-40B4-BE49-F238E27FC236}">
                    <a16:creationId xmlns="" xmlns:a16="http://schemas.microsoft.com/office/drawing/2014/main" id="{C79953D4-2DA2-4392-A251-BDD1A63B36EE}"/>
                  </a:ext>
                </a:extLst>
              </p:cNvPr>
              <p:cNvSpPr>
                <a:spLocks/>
              </p:cNvSpPr>
              <p:nvPr/>
            </p:nvSpPr>
            <p:spPr bwMode="auto">
              <a:xfrm>
                <a:off x="113" y="52"/>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7" name="Line 26">
                <a:extLst>
                  <a:ext uri="{FF2B5EF4-FFF2-40B4-BE49-F238E27FC236}">
                    <a16:creationId xmlns="" xmlns:a16="http://schemas.microsoft.com/office/drawing/2014/main" id="{70EF93E8-1867-4B47-B2DA-9205E9217E01}"/>
                  </a:ext>
                </a:extLst>
              </p:cNvPr>
              <p:cNvSpPr>
                <a:spLocks noChangeShapeType="1"/>
              </p:cNvSpPr>
              <p:nvPr/>
            </p:nvSpPr>
            <p:spPr bwMode="auto">
              <a:xfrm>
                <a:off x="189" y="96"/>
                <a:ext cx="0" cy="87"/>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8" name="Freeform 27">
                <a:extLst>
                  <a:ext uri="{FF2B5EF4-FFF2-40B4-BE49-F238E27FC236}">
                    <a16:creationId xmlns="" xmlns:a16="http://schemas.microsoft.com/office/drawing/2014/main" id="{B4144D8F-8042-41E7-ADF4-A3660C86B23D}"/>
                  </a:ext>
                </a:extLst>
              </p:cNvPr>
              <p:cNvSpPr>
                <a:spLocks/>
              </p:cNvSpPr>
              <p:nvPr/>
            </p:nvSpPr>
            <p:spPr bwMode="auto">
              <a:xfrm>
                <a:off x="265" y="92"/>
                <a:ext cx="82" cy="141"/>
              </a:xfrm>
              <a:custGeom>
                <a:avLst/>
                <a:gdLst>
                  <a:gd name="T0" fmla="*/ 0 w 82"/>
                  <a:gd name="T1" fmla="*/ 0 h 141"/>
                  <a:gd name="T2" fmla="*/ 82 w 82"/>
                  <a:gd name="T3" fmla="*/ 46 h 141"/>
                  <a:gd name="T4" fmla="*/ 82 w 82"/>
                  <a:gd name="T5" fmla="*/ 141 h 141"/>
                </a:gdLst>
                <a:ahLst/>
                <a:cxnLst>
                  <a:cxn ang="0">
                    <a:pos x="T0" y="T1"/>
                  </a:cxn>
                  <a:cxn ang="0">
                    <a:pos x="T2" y="T3"/>
                  </a:cxn>
                  <a:cxn ang="0">
                    <a:pos x="T4" y="T5"/>
                  </a:cxn>
                </a:cxnLst>
                <a:rect l="0" t="0" r="r" b="b"/>
                <a:pathLst>
                  <a:path w="82" h="141">
                    <a:moveTo>
                      <a:pt x="0" y="0"/>
                    </a:moveTo>
                    <a:lnTo>
                      <a:pt x="82" y="46"/>
                    </a:lnTo>
                    <a:lnTo>
                      <a:pt x="82" y="141"/>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89" name="Freeform 28">
                <a:extLst>
                  <a:ext uri="{FF2B5EF4-FFF2-40B4-BE49-F238E27FC236}">
                    <a16:creationId xmlns="" xmlns:a16="http://schemas.microsoft.com/office/drawing/2014/main" id="{7E5840F9-C411-4952-B4AF-F0ED8B48227F}"/>
                  </a:ext>
                </a:extLst>
              </p:cNvPr>
              <p:cNvSpPr>
                <a:spLocks/>
              </p:cNvSpPr>
              <p:nvPr/>
            </p:nvSpPr>
            <p:spPr bwMode="auto">
              <a:xfrm>
                <a:off x="30" y="92"/>
                <a:ext cx="83" cy="141"/>
              </a:xfrm>
              <a:custGeom>
                <a:avLst/>
                <a:gdLst>
                  <a:gd name="T0" fmla="*/ 0 w 83"/>
                  <a:gd name="T1" fmla="*/ 141 h 141"/>
                  <a:gd name="T2" fmla="*/ 0 w 83"/>
                  <a:gd name="T3" fmla="*/ 46 h 141"/>
                  <a:gd name="T4" fmla="*/ 83 w 83"/>
                  <a:gd name="T5" fmla="*/ 0 h 141"/>
                </a:gdLst>
                <a:ahLst/>
                <a:cxnLst>
                  <a:cxn ang="0">
                    <a:pos x="T0" y="T1"/>
                  </a:cxn>
                  <a:cxn ang="0">
                    <a:pos x="T2" y="T3"/>
                  </a:cxn>
                  <a:cxn ang="0">
                    <a:pos x="T4" y="T5"/>
                  </a:cxn>
                </a:cxnLst>
                <a:rect l="0" t="0" r="r" b="b"/>
                <a:pathLst>
                  <a:path w="83" h="141">
                    <a:moveTo>
                      <a:pt x="0" y="141"/>
                    </a:moveTo>
                    <a:lnTo>
                      <a:pt x="0" y="46"/>
                    </a:lnTo>
                    <a:lnTo>
                      <a:pt x="83" y="0"/>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grpSp>
      </p:grpSp>
      <p:grpSp>
        <p:nvGrpSpPr>
          <p:cNvPr id="190" name="Group 189">
            <a:extLst>
              <a:ext uri="{FF2B5EF4-FFF2-40B4-BE49-F238E27FC236}">
                <a16:creationId xmlns="" xmlns:a16="http://schemas.microsoft.com/office/drawing/2014/main" id="{1CD5BCC7-C85B-44FB-A2B5-8B03B10A4F47}"/>
              </a:ext>
            </a:extLst>
          </p:cNvPr>
          <p:cNvGrpSpPr/>
          <p:nvPr/>
        </p:nvGrpSpPr>
        <p:grpSpPr>
          <a:xfrm>
            <a:off x="2776127" y="1722779"/>
            <a:ext cx="1340292" cy="1340292"/>
            <a:chOff x="2775150" y="2127586"/>
            <a:chExt cx="1340672" cy="1340672"/>
          </a:xfrm>
        </p:grpSpPr>
        <p:sp>
          <p:nvSpPr>
            <p:cNvPr id="191" name="Oval 190">
              <a:extLst>
                <a:ext uri="{FF2B5EF4-FFF2-40B4-BE49-F238E27FC236}">
                  <a16:creationId xmlns="" xmlns:a16="http://schemas.microsoft.com/office/drawing/2014/main" id="{90203890-B46B-466A-A2E8-25ECAABE3663}"/>
                </a:ext>
              </a:extLst>
            </p:cNvPr>
            <p:cNvSpPr/>
            <p:nvPr/>
          </p:nvSpPr>
          <p:spPr bwMode="auto">
            <a:xfrm>
              <a:off x="2775150"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2" name="Freeform 5">
              <a:extLst>
                <a:ext uri="{FF2B5EF4-FFF2-40B4-BE49-F238E27FC236}">
                  <a16:creationId xmlns="" xmlns:a16="http://schemas.microsoft.com/office/drawing/2014/main" id="{86B04566-A37E-4DF8-8054-4586B15CEC8D}"/>
                </a:ext>
              </a:extLst>
            </p:cNvPr>
            <p:cNvSpPr>
              <a:spLocks noEditPoints="1"/>
            </p:cNvSpPr>
            <p:nvPr/>
          </p:nvSpPr>
          <p:spPr bwMode="auto">
            <a:xfrm>
              <a:off x="3028228" y="2365339"/>
              <a:ext cx="794968" cy="855843"/>
            </a:xfrm>
            <a:custGeom>
              <a:avLst/>
              <a:gdLst>
                <a:gd name="T0" fmla="*/ 8 w 104"/>
                <a:gd name="T1" fmla="*/ 112 h 112"/>
                <a:gd name="T2" fmla="*/ 92 w 104"/>
                <a:gd name="T3" fmla="*/ 112 h 112"/>
                <a:gd name="T4" fmla="*/ 100 w 104"/>
                <a:gd name="T5" fmla="*/ 112 h 112"/>
                <a:gd name="T6" fmla="*/ 104 w 104"/>
                <a:gd name="T7" fmla="*/ 40 h 112"/>
                <a:gd name="T8" fmla="*/ 72 w 104"/>
                <a:gd name="T9" fmla="*/ 24 h 112"/>
                <a:gd name="T10" fmla="*/ 68 w 104"/>
                <a:gd name="T11" fmla="*/ 0 h 112"/>
                <a:gd name="T12" fmla="*/ 40 w 104"/>
                <a:gd name="T13" fmla="*/ 0 h 112"/>
                <a:gd name="T14" fmla="*/ 32 w 104"/>
                <a:gd name="T15" fmla="*/ 0 h 112"/>
                <a:gd name="T16" fmla="*/ 0 w 104"/>
                <a:gd name="T17" fmla="*/ 24 h 112"/>
                <a:gd name="T18" fmla="*/ 4 w 104"/>
                <a:gd name="T19" fmla="*/ 50 h 112"/>
                <a:gd name="T20" fmla="*/ 28 w 104"/>
                <a:gd name="T21" fmla="*/ 72 h 112"/>
                <a:gd name="T22" fmla="*/ 48 w 104"/>
                <a:gd name="T23" fmla="*/ 104 h 112"/>
                <a:gd name="T24" fmla="*/ 28 w 104"/>
                <a:gd name="T25" fmla="*/ 72 h 112"/>
                <a:gd name="T26" fmla="*/ 76 w 104"/>
                <a:gd name="T27" fmla="*/ 104 h 112"/>
                <a:gd name="T28" fmla="*/ 56 w 104"/>
                <a:gd name="T29" fmla="*/ 72 h 112"/>
                <a:gd name="T30" fmla="*/ 84 w 104"/>
                <a:gd name="T31" fmla="*/ 104 h 112"/>
                <a:gd name="T32" fmla="*/ 84 w 104"/>
                <a:gd name="T33" fmla="*/ 68 h 112"/>
                <a:gd name="T34" fmla="*/ 28 w 104"/>
                <a:gd name="T35" fmla="*/ 64 h 112"/>
                <a:gd name="T36" fmla="*/ 20 w 104"/>
                <a:gd name="T37" fmla="*/ 64 h 112"/>
                <a:gd name="T38" fmla="*/ 12 w 104"/>
                <a:gd name="T39" fmla="*/ 104 h 112"/>
                <a:gd name="T40" fmla="*/ 16 w 104"/>
                <a:gd name="T41" fmla="*/ 56 h 112"/>
                <a:gd name="T42" fmla="*/ 40 w 104"/>
                <a:gd name="T43" fmla="*/ 56 h 112"/>
                <a:gd name="T44" fmla="*/ 64 w 104"/>
                <a:gd name="T45" fmla="*/ 56 h 112"/>
                <a:gd name="T46" fmla="*/ 88 w 104"/>
                <a:gd name="T47" fmla="*/ 56 h 112"/>
                <a:gd name="T48" fmla="*/ 92 w 104"/>
                <a:gd name="T49" fmla="*/ 104 h 112"/>
                <a:gd name="T50" fmla="*/ 32 w 104"/>
                <a:gd name="T51" fmla="*/ 32 h 112"/>
                <a:gd name="T52" fmla="*/ 48 w 104"/>
                <a:gd name="T53" fmla="*/ 40 h 112"/>
                <a:gd name="T54" fmla="*/ 32 w 104"/>
                <a:gd name="T55" fmla="*/ 40 h 112"/>
                <a:gd name="T56" fmla="*/ 56 w 104"/>
                <a:gd name="T57" fmla="*/ 32 h 112"/>
                <a:gd name="T58" fmla="*/ 72 w 104"/>
                <a:gd name="T59" fmla="*/ 40 h 112"/>
                <a:gd name="T60" fmla="*/ 56 w 104"/>
                <a:gd name="T61" fmla="*/ 40 h 112"/>
                <a:gd name="T62" fmla="*/ 96 w 104"/>
                <a:gd name="T63" fmla="*/ 40 h 112"/>
                <a:gd name="T64" fmla="*/ 80 w 104"/>
                <a:gd name="T65" fmla="*/ 40 h 112"/>
                <a:gd name="T66" fmla="*/ 96 w 104"/>
                <a:gd name="T67" fmla="*/ 32 h 112"/>
                <a:gd name="T68" fmla="*/ 40 w 104"/>
                <a:gd name="T69" fmla="*/ 8 h 112"/>
                <a:gd name="T70" fmla="*/ 64 w 104"/>
                <a:gd name="T71" fmla="*/ 24 h 112"/>
                <a:gd name="T72" fmla="*/ 40 w 104"/>
                <a:gd name="T73" fmla="*/ 8 h 112"/>
                <a:gd name="T74" fmla="*/ 24 w 104"/>
                <a:gd name="T75" fmla="*/ 32 h 112"/>
                <a:gd name="T76" fmla="*/ 16 w 104"/>
                <a:gd name="T77" fmla="*/ 48 h 112"/>
                <a:gd name="T78" fmla="*/ 8 w 104"/>
                <a:gd name="T7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12">
                  <a:moveTo>
                    <a:pt x="4" y="112"/>
                  </a:moveTo>
                  <a:cubicBezTo>
                    <a:pt x="8" y="112"/>
                    <a:pt x="8" y="112"/>
                    <a:pt x="8" y="112"/>
                  </a:cubicBezTo>
                  <a:cubicBezTo>
                    <a:pt x="12" y="112"/>
                    <a:pt x="12" y="112"/>
                    <a:pt x="12" y="112"/>
                  </a:cubicBezTo>
                  <a:cubicBezTo>
                    <a:pt x="92" y="112"/>
                    <a:pt x="92" y="112"/>
                    <a:pt x="92" y="112"/>
                  </a:cubicBezTo>
                  <a:cubicBezTo>
                    <a:pt x="96" y="112"/>
                    <a:pt x="96" y="112"/>
                    <a:pt x="96" y="112"/>
                  </a:cubicBezTo>
                  <a:cubicBezTo>
                    <a:pt x="100" y="112"/>
                    <a:pt x="100" y="112"/>
                    <a:pt x="100" y="112"/>
                  </a:cubicBezTo>
                  <a:cubicBezTo>
                    <a:pt x="100" y="50"/>
                    <a:pt x="100" y="50"/>
                    <a:pt x="100" y="50"/>
                  </a:cubicBezTo>
                  <a:cubicBezTo>
                    <a:pt x="102" y="48"/>
                    <a:pt x="104" y="44"/>
                    <a:pt x="104" y="40"/>
                  </a:cubicBezTo>
                  <a:cubicBezTo>
                    <a:pt x="104" y="24"/>
                    <a:pt x="104" y="24"/>
                    <a:pt x="104" y="24"/>
                  </a:cubicBezTo>
                  <a:cubicBezTo>
                    <a:pt x="72" y="24"/>
                    <a:pt x="72" y="24"/>
                    <a:pt x="72" y="24"/>
                  </a:cubicBezTo>
                  <a:cubicBezTo>
                    <a:pt x="72" y="0"/>
                    <a:pt x="72" y="0"/>
                    <a:pt x="72" y="0"/>
                  </a:cubicBezTo>
                  <a:cubicBezTo>
                    <a:pt x="68" y="0"/>
                    <a:pt x="68" y="0"/>
                    <a:pt x="68" y="0"/>
                  </a:cubicBezTo>
                  <a:cubicBezTo>
                    <a:pt x="64" y="0"/>
                    <a:pt x="64" y="0"/>
                    <a:pt x="64" y="0"/>
                  </a:cubicBezTo>
                  <a:cubicBezTo>
                    <a:pt x="40" y="0"/>
                    <a:pt x="40" y="0"/>
                    <a:pt x="40" y="0"/>
                  </a:cubicBezTo>
                  <a:cubicBezTo>
                    <a:pt x="36" y="0"/>
                    <a:pt x="36" y="0"/>
                    <a:pt x="36" y="0"/>
                  </a:cubicBezTo>
                  <a:cubicBezTo>
                    <a:pt x="32" y="0"/>
                    <a:pt x="32" y="0"/>
                    <a:pt x="32" y="0"/>
                  </a:cubicBezTo>
                  <a:cubicBezTo>
                    <a:pt x="32" y="24"/>
                    <a:pt x="32" y="24"/>
                    <a:pt x="32" y="24"/>
                  </a:cubicBezTo>
                  <a:cubicBezTo>
                    <a:pt x="0" y="24"/>
                    <a:pt x="0" y="24"/>
                    <a:pt x="0" y="24"/>
                  </a:cubicBezTo>
                  <a:cubicBezTo>
                    <a:pt x="0" y="40"/>
                    <a:pt x="0" y="40"/>
                    <a:pt x="0" y="40"/>
                  </a:cubicBezTo>
                  <a:cubicBezTo>
                    <a:pt x="0" y="44"/>
                    <a:pt x="2" y="48"/>
                    <a:pt x="4" y="50"/>
                  </a:cubicBezTo>
                  <a:lnTo>
                    <a:pt x="4" y="112"/>
                  </a:lnTo>
                  <a:close/>
                  <a:moveTo>
                    <a:pt x="28" y="72"/>
                  </a:moveTo>
                  <a:cubicBezTo>
                    <a:pt x="48" y="72"/>
                    <a:pt x="48" y="72"/>
                    <a:pt x="48" y="72"/>
                  </a:cubicBezTo>
                  <a:cubicBezTo>
                    <a:pt x="48" y="104"/>
                    <a:pt x="48" y="104"/>
                    <a:pt x="48" y="104"/>
                  </a:cubicBezTo>
                  <a:cubicBezTo>
                    <a:pt x="28" y="104"/>
                    <a:pt x="28" y="104"/>
                    <a:pt x="28" y="104"/>
                  </a:cubicBezTo>
                  <a:lnTo>
                    <a:pt x="28" y="72"/>
                  </a:lnTo>
                  <a:close/>
                  <a:moveTo>
                    <a:pt x="76" y="72"/>
                  </a:moveTo>
                  <a:cubicBezTo>
                    <a:pt x="76" y="104"/>
                    <a:pt x="76" y="104"/>
                    <a:pt x="76" y="104"/>
                  </a:cubicBezTo>
                  <a:cubicBezTo>
                    <a:pt x="56" y="104"/>
                    <a:pt x="56" y="104"/>
                    <a:pt x="56" y="104"/>
                  </a:cubicBezTo>
                  <a:cubicBezTo>
                    <a:pt x="56" y="72"/>
                    <a:pt x="56" y="72"/>
                    <a:pt x="56" y="72"/>
                  </a:cubicBezTo>
                  <a:lnTo>
                    <a:pt x="76" y="72"/>
                  </a:lnTo>
                  <a:close/>
                  <a:moveTo>
                    <a:pt x="84" y="104"/>
                  </a:moveTo>
                  <a:cubicBezTo>
                    <a:pt x="84" y="72"/>
                    <a:pt x="84" y="72"/>
                    <a:pt x="84" y="72"/>
                  </a:cubicBezTo>
                  <a:cubicBezTo>
                    <a:pt x="84" y="68"/>
                    <a:pt x="84" y="68"/>
                    <a:pt x="84" y="68"/>
                  </a:cubicBezTo>
                  <a:cubicBezTo>
                    <a:pt x="84" y="64"/>
                    <a:pt x="84" y="64"/>
                    <a:pt x="84" y="64"/>
                  </a:cubicBezTo>
                  <a:cubicBezTo>
                    <a:pt x="28" y="64"/>
                    <a:pt x="28" y="64"/>
                    <a:pt x="28" y="64"/>
                  </a:cubicBezTo>
                  <a:cubicBezTo>
                    <a:pt x="24" y="64"/>
                    <a:pt x="24" y="64"/>
                    <a:pt x="24" y="64"/>
                  </a:cubicBezTo>
                  <a:cubicBezTo>
                    <a:pt x="20" y="64"/>
                    <a:pt x="20" y="64"/>
                    <a:pt x="20" y="64"/>
                  </a:cubicBezTo>
                  <a:cubicBezTo>
                    <a:pt x="20" y="104"/>
                    <a:pt x="20" y="104"/>
                    <a:pt x="20" y="104"/>
                  </a:cubicBezTo>
                  <a:cubicBezTo>
                    <a:pt x="12" y="104"/>
                    <a:pt x="12" y="104"/>
                    <a:pt x="12" y="104"/>
                  </a:cubicBezTo>
                  <a:cubicBezTo>
                    <a:pt x="12" y="55"/>
                    <a:pt x="12" y="55"/>
                    <a:pt x="12" y="55"/>
                  </a:cubicBezTo>
                  <a:cubicBezTo>
                    <a:pt x="13" y="56"/>
                    <a:pt x="15" y="56"/>
                    <a:pt x="16" y="56"/>
                  </a:cubicBezTo>
                  <a:cubicBezTo>
                    <a:pt x="21" y="56"/>
                    <a:pt x="25" y="54"/>
                    <a:pt x="28" y="50"/>
                  </a:cubicBezTo>
                  <a:cubicBezTo>
                    <a:pt x="31" y="54"/>
                    <a:pt x="35" y="56"/>
                    <a:pt x="40" y="56"/>
                  </a:cubicBezTo>
                  <a:cubicBezTo>
                    <a:pt x="45" y="56"/>
                    <a:pt x="49" y="54"/>
                    <a:pt x="52" y="50"/>
                  </a:cubicBezTo>
                  <a:cubicBezTo>
                    <a:pt x="55" y="54"/>
                    <a:pt x="59" y="56"/>
                    <a:pt x="64" y="56"/>
                  </a:cubicBezTo>
                  <a:cubicBezTo>
                    <a:pt x="69" y="56"/>
                    <a:pt x="73" y="54"/>
                    <a:pt x="76" y="50"/>
                  </a:cubicBezTo>
                  <a:cubicBezTo>
                    <a:pt x="79" y="54"/>
                    <a:pt x="83" y="56"/>
                    <a:pt x="88" y="56"/>
                  </a:cubicBezTo>
                  <a:cubicBezTo>
                    <a:pt x="89" y="56"/>
                    <a:pt x="91" y="56"/>
                    <a:pt x="92" y="55"/>
                  </a:cubicBezTo>
                  <a:cubicBezTo>
                    <a:pt x="92" y="104"/>
                    <a:pt x="92" y="104"/>
                    <a:pt x="92" y="104"/>
                  </a:cubicBezTo>
                  <a:lnTo>
                    <a:pt x="84" y="104"/>
                  </a:lnTo>
                  <a:close/>
                  <a:moveTo>
                    <a:pt x="32" y="32"/>
                  </a:moveTo>
                  <a:cubicBezTo>
                    <a:pt x="48" y="32"/>
                    <a:pt x="48" y="32"/>
                    <a:pt x="48" y="32"/>
                  </a:cubicBezTo>
                  <a:cubicBezTo>
                    <a:pt x="48" y="40"/>
                    <a:pt x="48" y="40"/>
                    <a:pt x="48" y="40"/>
                  </a:cubicBezTo>
                  <a:cubicBezTo>
                    <a:pt x="48" y="44"/>
                    <a:pt x="44" y="48"/>
                    <a:pt x="40" y="48"/>
                  </a:cubicBezTo>
                  <a:cubicBezTo>
                    <a:pt x="36" y="48"/>
                    <a:pt x="32" y="44"/>
                    <a:pt x="32" y="40"/>
                  </a:cubicBezTo>
                  <a:lnTo>
                    <a:pt x="32" y="32"/>
                  </a:lnTo>
                  <a:close/>
                  <a:moveTo>
                    <a:pt x="56" y="32"/>
                  </a:moveTo>
                  <a:cubicBezTo>
                    <a:pt x="72" y="32"/>
                    <a:pt x="72" y="32"/>
                    <a:pt x="72" y="32"/>
                  </a:cubicBezTo>
                  <a:cubicBezTo>
                    <a:pt x="72" y="40"/>
                    <a:pt x="72" y="40"/>
                    <a:pt x="72" y="40"/>
                  </a:cubicBezTo>
                  <a:cubicBezTo>
                    <a:pt x="72" y="44"/>
                    <a:pt x="68" y="48"/>
                    <a:pt x="64" y="48"/>
                  </a:cubicBezTo>
                  <a:cubicBezTo>
                    <a:pt x="60" y="48"/>
                    <a:pt x="56" y="44"/>
                    <a:pt x="56" y="40"/>
                  </a:cubicBezTo>
                  <a:lnTo>
                    <a:pt x="56" y="32"/>
                  </a:lnTo>
                  <a:close/>
                  <a:moveTo>
                    <a:pt x="96" y="40"/>
                  </a:moveTo>
                  <a:cubicBezTo>
                    <a:pt x="96" y="44"/>
                    <a:pt x="92" y="48"/>
                    <a:pt x="88" y="48"/>
                  </a:cubicBezTo>
                  <a:cubicBezTo>
                    <a:pt x="84" y="48"/>
                    <a:pt x="80" y="44"/>
                    <a:pt x="80" y="40"/>
                  </a:cubicBezTo>
                  <a:cubicBezTo>
                    <a:pt x="80" y="32"/>
                    <a:pt x="80" y="32"/>
                    <a:pt x="80" y="32"/>
                  </a:cubicBezTo>
                  <a:cubicBezTo>
                    <a:pt x="96" y="32"/>
                    <a:pt x="96" y="32"/>
                    <a:pt x="96" y="32"/>
                  </a:cubicBezTo>
                  <a:lnTo>
                    <a:pt x="96" y="40"/>
                  </a:lnTo>
                  <a:close/>
                  <a:moveTo>
                    <a:pt x="40" y="8"/>
                  </a:moveTo>
                  <a:cubicBezTo>
                    <a:pt x="64" y="8"/>
                    <a:pt x="64" y="8"/>
                    <a:pt x="64" y="8"/>
                  </a:cubicBezTo>
                  <a:cubicBezTo>
                    <a:pt x="64" y="24"/>
                    <a:pt x="64" y="24"/>
                    <a:pt x="64" y="24"/>
                  </a:cubicBezTo>
                  <a:cubicBezTo>
                    <a:pt x="40" y="24"/>
                    <a:pt x="40" y="24"/>
                    <a:pt x="40" y="24"/>
                  </a:cubicBezTo>
                  <a:lnTo>
                    <a:pt x="40" y="8"/>
                  </a:lnTo>
                  <a:close/>
                  <a:moveTo>
                    <a:pt x="8" y="32"/>
                  </a:moveTo>
                  <a:cubicBezTo>
                    <a:pt x="24" y="32"/>
                    <a:pt x="24" y="32"/>
                    <a:pt x="24" y="32"/>
                  </a:cubicBezTo>
                  <a:cubicBezTo>
                    <a:pt x="24" y="40"/>
                    <a:pt x="24" y="40"/>
                    <a:pt x="24" y="40"/>
                  </a:cubicBezTo>
                  <a:cubicBezTo>
                    <a:pt x="24" y="44"/>
                    <a:pt x="20" y="48"/>
                    <a:pt x="16" y="48"/>
                  </a:cubicBezTo>
                  <a:cubicBezTo>
                    <a:pt x="12" y="48"/>
                    <a:pt x="8" y="44"/>
                    <a:pt x="8" y="40"/>
                  </a:cubicBezTo>
                  <a:lnTo>
                    <a:pt x="8" y="32"/>
                  </a:lnTo>
                  <a:close/>
                </a:path>
              </a:pathLst>
            </a:custGeom>
            <a:solidFill>
              <a:srgbClr val="353535"/>
            </a:solidFill>
            <a:ln w="38100">
              <a:solidFill>
                <a:srgbClr val="EAEAEA"/>
              </a:solidFill>
              <a:miter lim="800000"/>
            </a:ln>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93" name="Group 192">
            <a:extLst>
              <a:ext uri="{FF2B5EF4-FFF2-40B4-BE49-F238E27FC236}">
                <a16:creationId xmlns="" xmlns:a16="http://schemas.microsoft.com/office/drawing/2014/main" id="{B42BAE1F-97B2-4117-A536-18FA657F389D}"/>
              </a:ext>
            </a:extLst>
          </p:cNvPr>
          <p:cNvGrpSpPr/>
          <p:nvPr/>
        </p:nvGrpSpPr>
        <p:grpSpPr>
          <a:xfrm>
            <a:off x="8320057" y="1722779"/>
            <a:ext cx="1340292" cy="1340292"/>
            <a:chOff x="8320652" y="2127586"/>
            <a:chExt cx="1340672" cy="1340672"/>
          </a:xfrm>
        </p:grpSpPr>
        <p:sp>
          <p:nvSpPr>
            <p:cNvPr id="194" name="Oval 193">
              <a:extLst>
                <a:ext uri="{FF2B5EF4-FFF2-40B4-BE49-F238E27FC236}">
                  <a16:creationId xmlns="" xmlns:a16="http://schemas.microsoft.com/office/drawing/2014/main" id="{9BE4F214-8E80-45A6-B3A4-30AA1670A0A2}"/>
                </a:ext>
              </a:extLst>
            </p:cNvPr>
            <p:cNvSpPr/>
            <p:nvPr/>
          </p:nvSpPr>
          <p:spPr bwMode="auto">
            <a:xfrm>
              <a:off x="8320652"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95" name="Group 8">
              <a:extLst>
                <a:ext uri="{FF2B5EF4-FFF2-40B4-BE49-F238E27FC236}">
                  <a16:creationId xmlns="" xmlns:a16="http://schemas.microsoft.com/office/drawing/2014/main" id="{83005A0C-3AB3-412F-BAD6-DF5D7FF1A02B}"/>
                </a:ext>
              </a:extLst>
            </p:cNvPr>
            <p:cNvGrpSpPr>
              <a:grpSpLocks noChangeAspect="1"/>
            </p:cNvGrpSpPr>
            <p:nvPr/>
          </p:nvGrpSpPr>
          <p:grpSpPr bwMode="auto">
            <a:xfrm>
              <a:off x="8561965" y="2577338"/>
              <a:ext cx="897974" cy="451613"/>
              <a:chOff x="7" y="12"/>
              <a:chExt cx="342" cy="172"/>
            </a:xfrm>
          </p:grpSpPr>
          <p:sp>
            <p:nvSpPr>
              <p:cNvPr id="196" name="Rectangle 9">
                <a:extLst>
                  <a:ext uri="{FF2B5EF4-FFF2-40B4-BE49-F238E27FC236}">
                    <a16:creationId xmlns="" xmlns:a16="http://schemas.microsoft.com/office/drawing/2014/main" id="{D260A608-1537-4C62-825A-72D6E9170837}"/>
                  </a:ext>
                </a:extLst>
              </p:cNvPr>
              <p:cNvSpPr>
                <a:spLocks noChangeArrowheads="1"/>
              </p:cNvSpPr>
              <p:nvPr/>
            </p:nvSpPr>
            <p:spPr bwMode="auto">
              <a:xfrm>
                <a:off x="7" y="64"/>
                <a:ext cx="87" cy="120"/>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7" name="Rectangle 10">
                <a:extLst>
                  <a:ext uri="{FF2B5EF4-FFF2-40B4-BE49-F238E27FC236}">
                    <a16:creationId xmlns="" xmlns:a16="http://schemas.microsoft.com/office/drawing/2014/main" id="{5726F2E1-A109-401C-B6E3-B724EEF53419}"/>
                  </a:ext>
                </a:extLst>
              </p:cNvPr>
              <p:cNvSpPr>
                <a:spLocks noChangeArrowheads="1"/>
              </p:cNvSpPr>
              <p:nvPr/>
            </p:nvSpPr>
            <p:spPr bwMode="auto">
              <a:xfrm>
                <a:off x="195" y="76"/>
                <a:ext cx="154" cy="108"/>
              </a:xfrm>
              <a:prstGeom prst="rect">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8" name="Line 11">
                <a:extLst>
                  <a:ext uri="{FF2B5EF4-FFF2-40B4-BE49-F238E27FC236}">
                    <a16:creationId xmlns="" xmlns:a16="http://schemas.microsoft.com/office/drawing/2014/main" id="{77746DD8-6DF4-407A-B116-2E67F30B8025}"/>
                  </a:ext>
                </a:extLst>
              </p:cNvPr>
              <p:cNvSpPr>
                <a:spLocks noChangeShapeType="1"/>
              </p:cNvSpPr>
              <p:nvPr/>
            </p:nvSpPr>
            <p:spPr bwMode="auto">
              <a:xfrm flipV="1">
                <a:off x="311" y="124"/>
                <a:ext cx="0" cy="17"/>
              </a:xfrm>
              <a:prstGeom prst="line">
                <a:avLst/>
              </a:prstGeom>
              <a:noFill/>
              <a:ln w="25400" cap="flat">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9" name="Freeform 12">
                <a:extLst>
                  <a:ext uri="{FF2B5EF4-FFF2-40B4-BE49-F238E27FC236}">
                    <a16:creationId xmlns="" xmlns:a16="http://schemas.microsoft.com/office/drawing/2014/main" id="{8850CAC7-5FE6-415E-B748-C20C757E0153}"/>
                  </a:ext>
                </a:extLst>
              </p:cNvPr>
              <p:cNvSpPr>
                <a:spLocks/>
              </p:cNvSpPr>
              <p:nvPr/>
            </p:nvSpPr>
            <p:spPr bwMode="auto">
              <a:xfrm>
                <a:off x="127" y="150"/>
                <a:ext cx="68" cy="34"/>
              </a:xfrm>
              <a:custGeom>
                <a:avLst/>
                <a:gdLst>
                  <a:gd name="T0" fmla="*/ 68 w 68"/>
                  <a:gd name="T1" fmla="*/ 0 h 34"/>
                  <a:gd name="T2" fmla="*/ 0 w 68"/>
                  <a:gd name="T3" fmla="*/ 0 h 34"/>
                  <a:gd name="T4" fmla="*/ 0 w 68"/>
                  <a:gd name="T5" fmla="*/ 34 h 34"/>
                  <a:gd name="T6" fmla="*/ 43 w 68"/>
                  <a:gd name="T7" fmla="*/ 34 h 34"/>
                </a:gdLst>
                <a:ahLst/>
                <a:cxnLst>
                  <a:cxn ang="0">
                    <a:pos x="T0" y="T1"/>
                  </a:cxn>
                  <a:cxn ang="0">
                    <a:pos x="T2" y="T3"/>
                  </a:cxn>
                  <a:cxn ang="0">
                    <a:pos x="T4" y="T5"/>
                  </a:cxn>
                  <a:cxn ang="0">
                    <a:pos x="T6" y="T7"/>
                  </a:cxn>
                </a:cxnLst>
                <a:rect l="0" t="0" r="r" b="b"/>
                <a:pathLst>
                  <a:path w="68" h="34">
                    <a:moveTo>
                      <a:pt x="68" y="0"/>
                    </a:moveTo>
                    <a:lnTo>
                      <a:pt x="0" y="0"/>
                    </a:lnTo>
                    <a:lnTo>
                      <a:pt x="0" y="34"/>
                    </a:lnTo>
                    <a:lnTo>
                      <a:pt x="43" y="34"/>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0" name="Freeform 13">
                <a:extLst>
                  <a:ext uri="{FF2B5EF4-FFF2-40B4-BE49-F238E27FC236}">
                    <a16:creationId xmlns="" xmlns:a16="http://schemas.microsoft.com/office/drawing/2014/main" id="{A3044B18-4AB5-48E7-9167-6CB7BEF72AC3}"/>
                  </a:ext>
                </a:extLst>
              </p:cNvPr>
              <p:cNvSpPr>
                <a:spLocks/>
              </p:cNvSpPr>
              <p:nvPr/>
            </p:nvSpPr>
            <p:spPr bwMode="auto">
              <a:xfrm>
                <a:off x="7" y="12"/>
                <a:ext cx="238" cy="64"/>
              </a:xfrm>
              <a:custGeom>
                <a:avLst/>
                <a:gdLst>
                  <a:gd name="T0" fmla="*/ 0 w 238"/>
                  <a:gd name="T1" fmla="*/ 26 h 64"/>
                  <a:gd name="T2" fmla="*/ 0 w 238"/>
                  <a:gd name="T3" fmla="*/ 0 h 64"/>
                  <a:gd name="T4" fmla="*/ 238 w 238"/>
                  <a:gd name="T5" fmla="*/ 0 h 64"/>
                  <a:gd name="T6" fmla="*/ 238 w 238"/>
                  <a:gd name="T7" fmla="*/ 64 h 64"/>
                </a:gdLst>
                <a:ahLst/>
                <a:cxnLst>
                  <a:cxn ang="0">
                    <a:pos x="T0" y="T1"/>
                  </a:cxn>
                  <a:cxn ang="0">
                    <a:pos x="T2" y="T3"/>
                  </a:cxn>
                  <a:cxn ang="0">
                    <a:pos x="T4" y="T5"/>
                  </a:cxn>
                  <a:cxn ang="0">
                    <a:pos x="T6" y="T7"/>
                  </a:cxn>
                </a:cxnLst>
                <a:rect l="0" t="0" r="r" b="b"/>
                <a:pathLst>
                  <a:path w="238" h="64">
                    <a:moveTo>
                      <a:pt x="0" y="26"/>
                    </a:moveTo>
                    <a:lnTo>
                      <a:pt x="0" y="0"/>
                    </a:lnTo>
                    <a:lnTo>
                      <a:pt x="238" y="0"/>
                    </a:lnTo>
                    <a:lnTo>
                      <a:pt x="238" y="64"/>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cxnSp>
        <p:nvCxnSpPr>
          <p:cNvPr id="201" name="Straight Arrow Connector 200">
            <a:extLst>
              <a:ext uri="{FF2B5EF4-FFF2-40B4-BE49-F238E27FC236}">
                <a16:creationId xmlns="" xmlns:a16="http://schemas.microsoft.com/office/drawing/2014/main" id="{97B8B613-F57D-4D95-A063-0B7062837798}"/>
              </a:ext>
            </a:extLst>
          </p:cNvPr>
          <p:cNvCxnSpPr>
            <a:cxnSpLocks/>
          </p:cNvCxnSpPr>
          <p:nvPr/>
        </p:nvCxnSpPr>
        <p:spPr>
          <a:xfrm>
            <a:off x="4228653" y="2367936"/>
            <a:ext cx="1207204" cy="0"/>
          </a:xfrm>
          <a:prstGeom prst="straightConnector1">
            <a:avLst/>
          </a:prstGeom>
          <a:noFill/>
          <a:ln w="25400" cap="flat" cmpd="sng" algn="ctr">
            <a:solidFill>
              <a:srgbClr val="002050"/>
            </a:solidFill>
            <a:prstDash val="solid"/>
            <a:headEnd type="none"/>
            <a:tailEnd type="triangle" w="lg" len="med"/>
          </a:ln>
          <a:effectLst/>
        </p:spPr>
      </p:cxnSp>
      <p:cxnSp>
        <p:nvCxnSpPr>
          <p:cNvPr id="202" name="Straight Arrow Connector 201">
            <a:extLst>
              <a:ext uri="{FF2B5EF4-FFF2-40B4-BE49-F238E27FC236}">
                <a16:creationId xmlns="" xmlns:a16="http://schemas.microsoft.com/office/drawing/2014/main" id="{73CD8E75-0582-40B8-89F8-5FE3AD200767}"/>
              </a:ext>
            </a:extLst>
          </p:cNvPr>
          <p:cNvCxnSpPr>
            <a:cxnSpLocks/>
          </p:cNvCxnSpPr>
          <p:nvPr/>
        </p:nvCxnSpPr>
        <p:spPr>
          <a:xfrm flipH="1">
            <a:off x="7000618" y="2367936"/>
            <a:ext cx="1207204" cy="0"/>
          </a:xfrm>
          <a:prstGeom prst="straightConnector1">
            <a:avLst/>
          </a:prstGeom>
          <a:noFill/>
          <a:ln w="25400" cap="flat" cmpd="sng" algn="ctr">
            <a:solidFill>
              <a:srgbClr val="002050"/>
            </a:solidFill>
            <a:prstDash val="solid"/>
            <a:headEnd type="none"/>
            <a:tailEnd type="triangle" w="lg" len="med"/>
          </a:ln>
          <a:effectLst/>
        </p:spPr>
      </p:cxnSp>
      <p:cxnSp>
        <p:nvCxnSpPr>
          <p:cNvPr id="203" name="Straight Arrow Connector 202">
            <a:extLst>
              <a:ext uri="{FF2B5EF4-FFF2-40B4-BE49-F238E27FC236}">
                <a16:creationId xmlns="" xmlns:a16="http://schemas.microsoft.com/office/drawing/2014/main" id="{0EE4F724-AA70-4374-A69F-29F60EDF98D9}"/>
              </a:ext>
            </a:extLst>
          </p:cNvPr>
          <p:cNvCxnSpPr>
            <a:cxnSpLocks/>
          </p:cNvCxnSpPr>
          <p:nvPr/>
        </p:nvCxnSpPr>
        <p:spPr>
          <a:xfrm>
            <a:off x="6213407" y="3160383"/>
            <a:ext cx="0" cy="940820"/>
          </a:xfrm>
          <a:prstGeom prst="straightConnector1">
            <a:avLst/>
          </a:prstGeom>
          <a:noFill/>
          <a:ln w="25400" cap="flat" cmpd="sng" algn="ctr">
            <a:solidFill>
              <a:srgbClr val="002050"/>
            </a:solidFill>
            <a:prstDash val="solid"/>
            <a:headEnd type="none"/>
            <a:tailEnd type="triangle" w="lg" len="med"/>
          </a:ln>
          <a:effectLst/>
        </p:spPr>
      </p:cxnSp>
      <p:sp>
        <p:nvSpPr>
          <p:cNvPr id="204" name="Freeform 50">
            <a:extLst>
              <a:ext uri="{FF2B5EF4-FFF2-40B4-BE49-F238E27FC236}">
                <a16:creationId xmlns="" xmlns:a16="http://schemas.microsoft.com/office/drawing/2014/main" id="{C2D57E37-1F0C-423E-B38A-BE0A28892030}"/>
              </a:ext>
            </a:extLst>
          </p:cNvPr>
          <p:cNvSpPr>
            <a:spLocks/>
          </p:cNvSpPr>
          <p:nvPr/>
        </p:nvSpPr>
        <p:spPr bwMode="auto">
          <a:xfrm flipH="1">
            <a:off x="6378757" y="5097217"/>
            <a:ext cx="614249" cy="411909"/>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rgbClr val="00BCF2"/>
          </a:solidFill>
          <a:ln w="19050" cap="flat">
            <a:noFill/>
            <a:prstDash val="solid"/>
            <a:miter lim="800000"/>
            <a:headEnd/>
            <a:tailEnd/>
          </a:ln>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70" name="Title 1">
            <a:extLst>
              <a:ext uri="{FF2B5EF4-FFF2-40B4-BE49-F238E27FC236}">
                <a16:creationId xmlns="" xmlns:a16="http://schemas.microsoft.com/office/drawing/2014/main" id="{7F028B8A-BAB2-4949-ACD1-F4F3AC14D22B}"/>
              </a:ext>
            </a:extLst>
          </p:cNvPr>
          <p:cNvSpPr txBox="1">
            <a:spLocks/>
          </p:cNvSpPr>
          <p:nvPr/>
        </p:nvSpPr>
        <p:spPr>
          <a:xfrm>
            <a:off x="3755413" y="6593353"/>
            <a:ext cx="4842086" cy="329701"/>
          </a:xfrm>
          <a:prstGeom prst="rect">
            <a:avLst/>
          </a:prstGeom>
        </p:spPr>
        <p:txBody>
          <a:bodyPr vert="horz" lIns="93260" tIns="46630" rIns="93260" bIns="4663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597"/>
            <a:r>
              <a:rPr lang="en-US" sz="2244" dirty="0">
                <a:solidFill>
                  <a:prstClr val="black"/>
                </a:solidFill>
                <a:latin typeface="Segoe UI" panose="020B0502040204020203" pitchFamily="34" charset="0"/>
                <a:cs typeface="Segoe UI" panose="020B0502040204020203" pitchFamily="34" charset="0"/>
              </a:rPr>
              <a:t>The “evolution” of application platforms</a:t>
            </a:r>
          </a:p>
        </p:txBody>
      </p:sp>
    </p:spTree>
    <p:extLst>
      <p:ext uri="{BB962C8B-B14F-4D97-AF65-F5344CB8AC3E}">
        <p14:creationId xmlns:p14="http://schemas.microsoft.com/office/powerpoint/2010/main" val="358166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53" presetClass="entr" presetSubtype="16" fill="hold" grpId="0" nodeType="withEffect">
                                  <p:stCondLst>
                                    <p:cond delay="20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par>
                                <p:cTn id="13" presetID="10" presetClass="entr" presetSubtype="0" fill="hold" grpId="0" nodeType="withEffect">
                                  <p:stCondLst>
                                    <p:cond delay="3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42" presetClass="path" presetSubtype="0" decel="100000" fill="hold" grpId="1" nodeType="withEffect">
                                  <p:stCondLst>
                                    <p:cond delay="300"/>
                                  </p:stCondLst>
                                  <p:childTnLst>
                                    <p:animMotion origin="layout" path="M 3.54167E-6 -4.44444E-6 L 3.54167E-6 0.04352 " pathEditMode="relative" rAng="0" ptsTypes="AA">
                                      <p:cBhvr>
                                        <p:cTn id="17" dur="500" spd="-100000" fill="hold"/>
                                        <p:tgtEl>
                                          <p:spTgt spid="28"/>
                                        </p:tgtEl>
                                        <p:attrNameLst>
                                          <p:attrName>ppt_x</p:attrName>
                                          <p:attrName>ppt_y</p:attrName>
                                        </p:attrNameLst>
                                      </p:cBhvr>
                                      <p:rCtr x="0" y="2176"/>
                                    </p:animMotion>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fade">
                                      <p:cBhvr>
                                        <p:cTn id="21" dur="500"/>
                                        <p:tgtEl>
                                          <p:spTgt spid="145"/>
                                        </p:tgtEl>
                                      </p:cBhvr>
                                    </p:animEffect>
                                  </p:childTnLst>
                                </p:cTn>
                              </p:par>
                              <p:par>
                                <p:cTn id="22" presetID="42" presetClass="path" presetSubtype="0" decel="100000" fill="hold" grpId="1" nodeType="withEffect">
                                  <p:stCondLst>
                                    <p:cond delay="0"/>
                                  </p:stCondLst>
                                  <p:childTnLst>
                                    <p:animMotion origin="layout" path="M -3.75E-6 7.40741E-7 L -3.75E-6 0.04352 " pathEditMode="relative" rAng="0" ptsTypes="AA">
                                      <p:cBhvr>
                                        <p:cTn id="23" dur="500" spd="-100000" fill="hold"/>
                                        <p:tgtEl>
                                          <p:spTgt spid="145"/>
                                        </p:tgtEl>
                                        <p:attrNameLst>
                                          <p:attrName>ppt_x</p:attrName>
                                          <p:attrName>ppt_y</p:attrName>
                                        </p:attrNameLst>
                                      </p:cBhvr>
                                      <p:rCtr x="0" y="2176"/>
                                    </p:animMotion>
                                  </p:childTnLst>
                                </p:cTn>
                              </p:par>
                              <p:par>
                                <p:cTn id="24" presetID="10" presetClass="entr" presetSubtype="0" fill="hold" grpId="0" nodeType="withEffect">
                                  <p:stCondLst>
                                    <p:cond delay="10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par>
                                <p:cTn id="27" presetID="42" presetClass="path" presetSubtype="0" decel="100000" fill="hold" grpId="1" nodeType="withEffect">
                                  <p:stCondLst>
                                    <p:cond delay="100"/>
                                  </p:stCondLst>
                                  <p:childTnLst>
                                    <p:animMotion origin="layout" path="M -3.75E-6 7.40741E-7 L -3.75E-6 0.04352 " pathEditMode="relative" rAng="0" ptsTypes="AA">
                                      <p:cBhvr>
                                        <p:cTn id="28" dur="500" spd="-100000" fill="hold"/>
                                        <p:tgtEl>
                                          <p:spTgt spid="146"/>
                                        </p:tgtEl>
                                        <p:attrNameLst>
                                          <p:attrName>ppt_x</p:attrName>
                                          <p:attrName>ppt_y</p:attrName>
                                        </p:attrNameLst>
                                      </p:cBhvr>
                                      <p:rCtr x="0" y="2176"/>
                                    </p:animMotion>
                                  </p:childTnLst>
                                </p:cTn>
                              </p:par>
                              <p:par>
                                <p:cTn id="29" presetID="10" presetClass="entr" presetSubtype="0" fill="hold" grpId="0" nodeType="withEffect">
                                  <p:stCondLst>
                                    <p:cond delay="300"/>
                                  </p:stCondLst>
                                  <p:childTnLst>
                                    <p:set>
                                      <p:cBhvr>
                                        <p:cTn id="30" dur="1" fill="hold">
                                          <p:stCondLst>
                                            <p:cond delay="0"/>
                                          </p:stCondLst>
                                        </p:cTn>
                                        <p:tgtEl>
                                          <p:spTgt spid="147"/>
                                        </p:tgtEl>
                                        <p:attrNameLst>
                                          <p:attrName>style.visibility</p:attrName>
                                        </p:attrNameLst>
                                      </p:cBhvr>
                                      <p:to>
                                        <p:strVal val="visible"/>
                                      </p:to>
                                    </p:set>
                                    <p:animEffect transition="in" filter="fade">
                                      <p:cBhvr>
                                        <p:cTn id="31" dur="500"/>
                                        <p:tgtEl>
                                          <p:spTgt spid="147"/>
                                        </p:tgtEl>
                                      </p:cBhvr>
                                    </p:animEffect>
                                  </p:childTnLst>
                                </p:cTn>
                              </p:par>
                              <p:par>
                                <p:cTn id="32" presetID="42" presetClass="path" presetSubtype="0" decel="100000" fill="hold" grpId="1" nodeType="withEffect">
                                  <p:stCondLst>
                                    <p:cond delay="300"/>
                                  </p:stCondLst>
                                  <p:childTnLst>
                                    <p:animMotion origin="layout" path="M -3.75E-6 4.81481E-6 L -3.75E-6 0.04351 " pathEditMode="relative" rAng="0" ptsTypes="AA">
                                      <p:cBhvr>
                                        <p:cTn id="33" dur="500" spd="-100000" fill="hold"/>
                                        <p:tgtEl>
                                          <p:spTgt spid="147"/>
                                        </p:tgtEl>
                                        <p:attrNameLst>
                                          <p:attrName>ppt_x</p:attrName>
                                          <p:attrName>ppt_y</p:attrName>
                                        </p:attrNameLst>
                                      </p:cBhvr>
                                      <p:rCtr x="0" y="2176"/>
                                    </p:animMotion>
                                  </p:childTnLst>
                                </p:cTn>
                              </p:par>
                              <p:par>
                                <p:cTn id="34" presetID="10" presetClass="entr" presetSubtype="0"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fade">
                                      <p:cBhvr>
                                        <p:cTn id="36" dur="500"/>
                                        <p:tgtEl>
                                          <p:spTgt spid="151"/>
                                        </p:tgtEl>
                                      </p:cBhvr>
                                    </p:animEffect>
                                  </p:childTnLst>
                                </p:cTn>
                              </p:par>
                              <p:par>
                                <p:cTn id="37" presetID="42" presetClass="path" presetSubtype="0" decel="100000" fill="hold" grpId="1" nodeType="withEffect">
                                  <p:stCondLst>
                                    <p:cond delay="0"/>
                                  </p:stCondLst>
                                  <p:childTnLst>
                                    <p:animMotion origin="layout" path="M 4.16667E-7 7.40741E-7 L 4.16667E-7 -0.0544 " pathEditMode="relative" rAng="0" ptsTypes="AA">
                                      <p:cBhvr>
                                        <p:cTn id="38" dur="500" spd="-100000" fill="hold"/>
                                        <p:tgtEl>
                                          <p:spTgt spid="151"/>
                                        </p:tgtEl>
                                        <p:attrNameLst>
                                          <p:attrName>ppt_x</p:attrName>
                                          <p:attrName>ppt_y</p:attrName>
                                        </p:attrNameLst>
                                      </p:cBhvr>
                                      <p:rCtr x="0" y="-2731"/>
                                    </p:animMotion>
                                  </p:childTnLst>
                                </p:cTn>
                              </p:par>
                              <p:par>
                                <p:cTn id="39" presetID="10" presetClass="entr" presetSubtype="0" fill="hold" grpId="0" nodeType="withEffect">
                                  <p:stCondLst>
                                    <p:cond delay="100"/>
                                  </p:stCondLst>
                                  <p:childTnLst>
                                    <p:set>
                                      <p:cBhvr>
                                        <p:cTn id="40" dur="1" fill="hold">
                                          <p:stCondLst>
                                            <p:cond delay="0"/>
                                          </p:stCondLst>
                                        </p:cTn>
                                        <p:tgtEl>
                                          <p:spTgt spid="148"/>
                                        </p:tgtEl>
                                        <p:attrNameLst>
                                          <p:attrName>style.visibility</p:attrName>
                                        </p:attrNameLst>
                                      </p:cBhvr>
                                      <p:to>
                                        <p:strVal val="visible"/>
                                      </p:to>
                                    </p:set>
                                    <p:animEffect transition="in" filter="fade">
                                      <p:cBhvr>
                                        <p:cTn id="41" dur="500"/>
                                        <p:tgtEl>
                                          <p:spTgt spid="148"/>
                                        </p:tgtEl>
                                      </p:cBhvr>
                                    </p:animEffect>
                                  </p:childTnLst>
                                </p:cTn>
                              </p:par>
                              <p:par>
                                <p:cTn id="42" presetID="42" presetClass="path" presetSubtype="0" decel="100000" fill="hold" grpId="1" nodeType="withEffect">
                                  <p:stCondLst>
                                    <p:cond delay="100"/>
                                  </p:stCondLst>
                                  <p:childTnLst>
                                    <p:animMotion origin="layout" path="M 4.16667E-7 2.77556E-17 L 4.16667E-7 -0.0544 " pathEditMode="relative" rAng="0" ptsTypes="AA">
                                      <p:cBhvr>
                                        <p:cTn id="43" dur="500" spd="-100000" fill="hold"/>
                                        <p:tgtEl>
                                          <p:spTgt spid="148"/>
                                        </p:tgtEl>
                                        <p:attrNameLst>
                                          <p:attrName>ppt_x</p:attrName>
                                          <p:attrName>ppt_y</p:attrName>
                                        </p:attrNameLst>
                                      </p:cBhvr>
                                      <p:rCtr x="0" y="-2731"/>
                                    </p:animMotion>
                                  </p:childTnLst>
                                </p:cTn>
                              </p:par>
                              <p:par>
                                <p:cTn id="44" presetID="10" presetClass="entr" presetSubtype="0" fill="hold" grpId="0" nodeType="withEffect">
                                  <p:stCondLst>
                                    <p:cond delay="30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500"/>
                                        <p:tgtEl>
                                          <p:spTgt spid="149"/>
                                        </p:tgtEl>
                                      </p:cBhvr>
                                    </p:animEffect>
                                  </p:childTnLst>
                                </p:cTn>
                              </p:par>
                              <p:par>
                                <p:cTn id="47" presetID="42" presetClass="path" presetSubtype="0" decel="100000" fill="hold" grpId="1" nodeType="withEffect">
                                  <p:stCondLst>
                                    <p:cond delay="300"/>
                                  </p:stCondLst>
                                  <p:childTnLst>
                                    <p:animMotion origin="layout" path="M 4.16667E-7 -3.33333E-6 L 4.16667E-7 -0.05439 " pathEditMode="relative" rAng="0" ptsTypes="AA">
                                      <p:cBhvr>
                                        <p:cTn id="48" dur="500" spd="-100000" fill="hold"/>
                                        <p:tgtEl>
                                          <p:spTgt spid="149"/>
                                        </p:tgtEl>
                                        <p:attrNameLst>
                                          <p:attrName>ppt_x</p:attrName>
                                          <p:attrName>ppt_y</p:attrName>
                                        </p:attrNameLst>
                                      </p:cBhvr>
                                      <p:rCtr x="0" y="-2731"/>
                                    </p:animMotion>
                                  </p:childTnLst>
                                </p:cTn>
                              </p:par>
                              <p:par>
                                <p:cTn id="49" presetID="10" presetClass="entr" presetSubtype="0" fill="hold" grpId="0" nodeType="withEffect">
                                  <p:stCondLst>
                                    <p:cond delay="400"/>
                                  </p:stCondLst>
                                  <p:childTnLst>
                                    <p:set>
                                      <p:cBhvr>
                                        <p:cTn id="50" dur="1" fill="hold">
                                          <p:stCondLst>
                                            <p:cond delay="0"/>
                                          </p:stCondLst>
                                        </p:cTn>
                                        <p:tgtEl>
                                          <p:spTgt spid="150"/>
                                        </p:tgtEl>
                                        <p:attrNameLst>
                                          <p:attrName>style.visibility</p:attrName>
                                        </p:attrNameLst>
                                      </p:cBhvr>
                                      <p:to>
                                        <p:strVal val="visible"/>
                                      </p:to>
                                    </p:set>
                                    <p:animEffect transition="in" filter="fade">
                                      <p:cBhvr>
                                        <p:cTn id="51" dur="500"/>
                                        <p:tgtEl>
                                          <p:spTgt spid="150"/>
                                        </p:tgtEl>
                                      </p:cBhvr>
                                    </p:animEffect>
                                  </p:childTnLst>
                                </p:cTn>
                              </p:par>
                              <p:par>
                                <p:cTn id="52" presetID="42" presetClass="path" presetSubtype="0" decel="100000" fill="hold" grpId="1" nodeType="withEffect">
                                  <p:stCondLst>
                                    <p:cond delay="400"/>
                                  </p:stCondLst>
                                  <p:childTnLst>
                                    <p:animMotion origin="layout" path="M 4.16667E-7 -4.07407E-6 L 4.16667E-7 -0.05439 " pathEditMode="relative" rAng="0" ptsTypes="AA">
                                      <p:cBhvr>
                                        <p:cTn id="53" dur="500" spd="-100000" fill="hold"/>
                                        <p:tgtEl>
                                          <p:spTgt spid="150"/>
                                        </p:tgtEl>
                                        <p:attrNameLst>
                                          <p:attrName>ppt_x</p:attrName>
                                          <p:attrName>ppt_y</p:attrName>
                                        </p:attrNameLst>
                                      </p:cBhvr>
                                      <p:rCtr x="0" y="-2731"/>
                                    </p:animMotion>
                                  </p:childTnLst>
                                </p:cTn>
                              </p:par>
                              <p:par>
                                <p:cTn id="54" presetID="10" presetClass="entr" presetSubtype="0" fill="hold" grpId="0" nodeType="withEffect">
                                  <p:stCondLst>
                                    <p:cond delay="0"/>
                                  </p:stCondLst>
                                  <p:childTnLst>
                                    <p:set>
                                      <p:cBhvr>
                                        <p:cTn id="55" dur="1" fill="hold">
                                          <p:stCondLst>
                                            <p:cond delay="0"/>
                                          </p:stCondLst>
                                        </p:cTn>
                                        <p:tgtEl>
                                          <p:spTgt spid="153"/>
                                        </p:tgtEl>
                                        <p:attrNameLst>
                                          <p:attrName>style.visibility</p:attrName>
                                        </p:attrNameLst>
                                      </p:cBhvr>
                                      <p:to>
                                        <p:strVal val="visible"/>
                                      </p:to>
                                    </p:set>
                                    <p:animEffect transition="in" filter="fade">
                                      <p:cBhvr>
                                        <p:cTn id="56" dur="500"/>
                                        <p:tgtEl>
                                          <p:spTgt spid="153"/>
                                        </p:tgtEl>
                                      </p:cBhvr>
                                    </p:animEffect>
                                  </p:childTnLst>
                                </p:cTn>
                              </p:par>
                              <p:par>
                                <p:cTn id="57" presetID="42" presetClass="path" presetSubtype="0" decel="100000" fill="hold" grpId="1" nodeType="withEffect">
                                  <p:stCondLst>
                                    <p:cond delay="0"/>
                                  </p:stCondLst>
                                  <p:childTnLst>
                                    <p:animMotion origin="layout" path="M 1.45833E-6 7.40741E-7 L 1.45833E-6 0.04352 " pathEditMode="relative" rAng="0" ptsTypes="AA">
                                      <p:cBhvr>
                                        <p:cTn id="58" dur="500" spd="-100000" fill="hold"/>
                                        <p:tgtEl>
                                          <p:spTgt spid="153"/>
                                        </p:tgtEl>
                                        <p:attrNameLst>
                                          <p:attrName>ppt_x</p:attrName>
                                          <p:attrName>ppt_y</p:attrName>
                                        </p:attrNameLst>
                                      </p:cBhvr>
                                      <p:rCtr x="0" y="2176"/>
                                    </p:animMotion>
                                  </p:childTnLst>
                                </p:cTn>
                              </p:par>
                              <p:par>
                                <p:cTn id="59" presetID="10" presetClass="entr" presetSubtype="0" fill="hold" grpId="0" nodeType="withEffect">
                                  <p:stCondLst>
                                    <p:cond delay="100"/>
                                  </p:stCondLst>
                                  <p:childTnLst>
                                    <p:set>
                                      <p:cBhvr>
                                        <p:cTn id="60" dur="1" fill="hold">
                                          <p:stCondLst>
                                            <p:cond delay="0"/>
                                          </p:stCondLst>
                                        </p:cTn>
                                        <p:tgtEl>
                                          <p:spTgt spid="152"/>
                                        </p:tgtEl>
                                        <p:attrNameLst>
                                          <p:attrName>style.visibility</p:attrName>
                                        </p:attrNameLst>
                                      </p:cBhvr>
                                      <p:to>
                                        <p:strVal val="visible"/>
                                      </p:to>
                                    </p:set>
                                    <p:animEffect transition="in" filter="fade">
                                      <p:cBhvr>
                                        <p:cTn id="61" dur="500"/>
                                        <p:tgtEl>
                                          <p:spTgt spid="152"/>
                                        </p:tgtEl>
                                      </p:cBhvr>
                                    </p:animEffect>
                                  </p:childTnLst>
                                </p:cTn>
                              </p:par>
                              <p:par>
                                <p:cTn id="62" presetID="42" presetClass="path" presetSubtype="0" decel="100000" fill="hold" grpId="1" nodeType="withEffect">
                                  <p:stCondLst>
                                    <p:cond delay="100"/>
                                  </p:stCondLst>
                                  <p:childTnLst>
                                    <p:animMotion origin="layout" path="M 1.45833E-6 -2.22222E-6 L 1.45833E-6 0.04352 " pathEditMode="relative" rAng="0" ptsTypes="AA">
                                      <p:cBhvr>
                                        <p:cTn id="63" dur="500" spd="-100000" fill="hold"/>
                                        <p:tgtEl>
                                          <p:spTgt spid="152"/>
                                        </p:tgtEl>
                                        <p:attrNameLst>
                                          <p:attrName>ppt_x</p:attrName>
                                          <p:attrName>ppt_y</p:attrName>
                                        </p:attrNameLst>
                                      </p:cBhvr>
                                      <p:rCtr x="0" y="2176"/>
                                    </p:animMotion>
                                  </p:childTnLst>
                                </p:cTn>
                              </p:par>
                              <p:par>
                                <p:cTn id="64" presetID="10" presetClass="entr" presetSubtype="0" fill="hold" grpId="0" nodeType="withEffect">
                                  <p:stCondLst>
                                    <p:cond delay="300"/>
                                  </p:stCondLst>
                                  <p:childTnLst>
                                    <p:set>
                                      <p:cBhvr>
                                        <p:cTn id="65" dur="1" fill="hold">
                                          <p:stCondLst>
                                            <p:cond delay="0"/>
                                          </p:stCondLst>
                                        </p:cTn>
                                        <p:tgtEl>
                                          <p:spTgt spid="154"/>
                                        </p:tgtEl>
                                        <p:attrNameLst>
                                          <p:attrName>style.visibility</p:attrName>
                                        </p:attrNameLst>
                                      </p:cBhvr>
                                      <p:to>
                                        <p:strVal val="visible"/>
                                      </p:to>
                                    </p:set>
                                    <p:animEffect transition="in" filter="fade">
                                      <p:cBhvr>
                                        <p:cTn id="66" dur="500"/>
                                        <p:tgtEl>
                                          <p:spTgt spid="154"/>
                                        </p:tgtEl>
                                      </p:cBhvr>
                                    </p:animEffect>
                                  </p:childTnLst>
                                </p:cTn>
                              </p:par>
                              <p:par>
                                <p:cTn id="67" presetID="42" presetClass="path" presetSubtype="0" decel="100000" fill="hold" grpId="1" nodeType="withEffect">
                                  <p:stCondLst>
                                    <p:cond delay="300"/>
                                  </p:stCondLst>
                                  <p:childTnLst>
                                    <p:animMotion origin="layout" path="M 1.45833E-6 4.81481E-6 L 1.45833E-6 0.04351 " pathEditMode="relative" rAng="0" ptsTypes="AA">
                                      <p:cBhvr>
                                        <p:cTn id="68" dur="500" spd="-100000" fill="hold"/>
                                        <p:tgtEl>
                                          <p:spTgt spid="154"/>
                                        </p:tgtEl>
                                        <p:attrNameLst>
                                          <p:attrName>ppt_x</p:attrName>
                                          <p:attrName>ppt_y</p:attrName>
                                        </p:attrNameLst>
                                      </p:cBhvr>
                                      <p:rCtr x="0" y="2176"/>
                                    </p:animMotion>
                                  </p:childTnLst>
                                </p:cTn>
                              </p:par>
                              <p:par>
                                <p:cTn id="69" presetID="10" presetClass="entr" presetSubtype="0" fill="hold" grpId="0" nodeType="withEffect">
                                  <p:stCondLst>
                                    <p:cond delay="350"/>
                                  </p:stCondLst>
                                  <p:childTnLst>
                                    <p:set>
                                      <p:cBhvr>
                                        <p:cTn id="70" dur="1" fill="hold">
                                          <p:stCondLst>
                                            <p:cond delay="0"/>
                                          </p:stCondLst>
                                        </p:cTn>
                                        <p:tgtEl>
                                          <p:spTgt spid="144"/>
                                        </p:tgtEl>
                                        <p:attrNameLst>
                                          <p:attrName>style.visibility</p:attrName>
                                        </p:attrNameLst>
                                      </p:cBhvr>
                                      <p:to>
                                        <p:strVal val="visible"/>
                                      </p:to>
                                    </p:set>
                                    <p:animEffect transition="in" filter="fade">
                                      <p:cBhvr>
                                        <p:cTn id="71" dur="500"/>
                                        <p:tgtEl>
                                          <p:spTgt spid="144"/>
                                        </p:tgtEl>
                                      </p:cBhvr>
                                    </p:animEffect>
                                  </p:childTnLst>
                                </p:cTn>
                              </p:par>
                              <p:par>
                                <p:cTn id="72" presetID="42" presetClass="path" presetSubtype="0" decel="100000" fill="hold" grpId="1" nodeType="withEffect">
                                  <p:stCondLst>
                                    <p:cond delay="350"/>
                                  </p:stCondLst>
                                  <p:childTnLst>
                                    <p:animMotion origin="layout" path="M 1.875E-6 3.7037E-6 L -0.03672 3.7037E-6 " pathEditMode="relative" rAng="0" ptsTypes="AA">
                                      <p:cBhvr>
                                        <p:cTn id="73" dur="500" spd="-100000" fill="hold"/>
                                        <p:tgtEl>
                                          <p:spTgt spid="144"/>
                                        </p:tgtEl>
                                        <p:attrNameLst>
                                          <p:attrName>ppt_x</p:attrName>
                                          <p:attrName>ppt_y</p:attrName>
                                        </p:attrNameLst>
                                      </p:cBhvr>
                                      <p:rCtr x="-1836" y="0"/>
                                    </p:animMotion>
                                  </p:childTnLst>
                                </p:cTn>
                              </p:par>
                              <p:par>
                                <p:cTn id="74" presetID="10" presetClass="entr" presetSubtype="0" fill="hold" grpId="0" nodeType="withEffect">
                                  <p:stCondLst>
                                    <p:cond delay="350"/>
                                  </p:stCondLst>
                                  <p:childTnLst>
                                    <p:set>
                                      <p:cBhvr>
                                        <p:cTn id="75" dur="1" fill="hold">
                                          <p:stCondLst>
                                            <p:cond delay="0"/>
                                          </p:stCondLst>
                                        </p:cTn>
                                        <p:tgtEl>
                                          <p:spTgt spid="204"/>
                                        </p:tgtEl>
                                        <p:attrNameLst>
                                          <p:attrName>style.visibility</p:attrName>
                                        </p:attrNameLst>
                                      </p:cBhvr>
                                      <p:to>
                                        <p:strVal val="visible"/>
                                      </p:to>
                                    </p:set>
                                    <p:animEffect transition="in" filter="fade">
                                      <p:cBhvr>
                                        <p:cTn id="76" dur="500"/>
                                        <p:tgtEl>
                                          <p:spTgt spid="204"/>
                                        </p:tgtEl>
                                      </p:cBhvr>
                                    </p:animEffect>
                                  </p:childTnLst>
                                </p:cTn>
                              </p:par>
                              <p:par>
                                <p:cTn id="77" presetID="42" presetClass="path" presetSubtype="0" decel="100000" fill="hold" grpId="1" nodeType="withEffect">
                                  <p:stCondLst>
                                    <p:cond delay="350"/>
                                  </p:stCondLst>
                                  <p:childTnLst>
                                    <p:animMotion origin="layout" path="M -2.08333E-7 -1.85185E-6 L 0.03672 -1.85185E-6 " pathEditMode="relative" rAng="0" ptsTypes="AA">
                                      <p:cBhvr>
                                        <p:cTn id="78" dur="500" spd="-100000" fill="hold"/>
                                        <p:tgtEl>
                                          <p:spTgt spid="204"/>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0" grpId="0" animBg="1"/>
      <p:bldP spid="144" grpId="0" animBg="1"/>
      <p:bldP spid="144" grpId="1" animBg="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204" grpId="0" animBg="1"/>
      <p:bldP spid="20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 xmlns:a16="http://schemas.microsoft.com/office/drawing/2014/main" id="{84EBFDCF-CCEF-4C9E-96DA-E638A3759B4D}"/>
              </a:ext>
            </a:extLst>
          </p:cNvPr>
          <p:cNvCxnSpPr>
            <a:cxnSpLocks/>
          </p:cNvCxnSpPr>
          <p:nvPr/>
        </p:nvCxnSpPr>
        <p:spPr>
          <a:xfrm>
            <a:off x="-11678" y="6028080"/>
            <a:ext cx="6059440" cy="0"/>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49685" y="6014388"/>
            <a:ext cx="1270013" cy="756451"/>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3264" kern="0" dirty="0">
                <a:solidFill>
                  <a:srgbClr val="0070C0"/>
                </a:solidFill>
                <a:latin typeface="Segoe UI"/>
              </a:rPr>
              <a:t>PaaS</a:t>
            </a:r>
          </a:p>
        </p:txBody>
      </p:sp>
      <p:sp>
        <p:nvSpPr>
          <p:cNvPr id="28" name="TextBox 27"/>
          <p:cNvSpPr txBox="1"/>
          <p:nvPr/>
        </p:nvSpPr>
        <p:spPr>
          <a:xfrm>
            <a:off x="5034357" y="6014388"/>
            <a:ext cx="939598" cy="634260"/>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2400" kern="0">
                <a:solidFill>
                  <a:srgbClr val="E7E6E6">
                    <a:lumMod val="75000"/>
                  </a:srgbClr>
                </a:solidFill>
                <a:latin typeface="Segoe UI"/>
              </a:rPr>
              <a:t>IaaS</a:t>
            </a:r>
          </a:p>
        </p:txBody>
      </p:sp>
      <p:sp>
        <p:nvSpPr>
          <p:cNvPr id="27" name="TextBox 26"/>
          <p:cNvSpPr txBox="1"/>
          <p:nvPr/>
        </p:nvSpPr>
        <p:spPr>
          <a:xfrm>
            <a:off x="255522" y="6014388"/>
            <a:ext cx="2134383" cy="634260"/>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2400" kern="0" dirty="0">
                <a:solidFill>
                  <a:srgbClr val="E7E6E6">
                    <a:lumMod val="75000"/>
                  </a:srgbClr>
                </a:solidFill>
                <a:latin typeface="Segoe UI"/>
              </a:rPr>
              <a:t>On-Premises</a:t>
            </a:r>
          </a:p>
        </p:txBody>
      </p:sp>
      <p:cxnSp>
        <p:nvCxnSpPr>
          <p:cNvPr id="11" name="Straight Arrow Connector 10"/>
          <p:cNvCxnSpPr>
            <a:cxnSpLocks/>
          </p:cNvCxnSpPr>
          <p:nvPr/>
        </p:nvCxnSpPr>
        <p:spPr>
          <a:xfrm>
            <a:off x="-11678" y="6028080"/>
            <a:ext cx="8810702" cy="0"/>
          </a:xfrm>
          <a:prstGeom prst="straightConnector1">
            <a:avLst/>
          </a:prstGeom>
          <a:ln w="254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1234816"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0" name="Oval 19"/>
          <p:cNvSpPr/>
          <p:nvPr/>
        </p:nvSpPr>
        <p:spPr bwMode="auto">
          <a:xfrm>
            <a:off x="5416259"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 name="Oval 20"/>
          <p:cNvSpPr/>
          <p:nvPr/>
        </p:nvSpPr>
        <p:spPr bwMode="auto">
          <a:xfrm>
            <a:off x="8194746"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 name="Freeform 50">
            <a:extLst>
              <a:ext uri="{FF2B5EF4-FFF2-40B4-BE49-F238E27FC236}">
                <a16:creationId xmlns="" xmlns:a16="http://schemas.microsoft.com/office/drawing/2014/main" id="{FDAEEEA6-5AF6-41FC-A616-ED0B2C977966}"/>
              </a:ext>
            </a:extLst>
          </p:cNvPr>
          <p:cNvSpPr>
            <a:spLocks/>
          </p:cNvSpPr>
          <p:nvPr/>
        </p:nvSpPr>
        <p:spPr bwMode="auto">
          <a:xfrm>
            <a:off x="5256892" y="2438153"/>
            <a:ext cx="874195" cy="586225"/>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rgbClr val="00BCF2"/>
          </a:solidFill>
          <a:ln w="19050" cap="flat">
            <a:noFill/>
            <a:prstDash val="solid"/>
            <a:miter lim="800000"/>
            <a:headEnd/>
            <a:tailEnd/>
          </a:ln>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grpSp>
        <p:nvGrpSpPr>
          <p:cNvPr id="90" name="Group 89">
            <a:extLst>
              <a:ext uri="{FF2B5EF4-FFF2-40B4-BE49-F238E27FC236}">
                <a16:creationId xmlns="" xmlns:a16="http://schemas.microsoft.com/office/drawing/2014/main" id="{0143D328-F81A-4D2A-9A77-13A43681F68D}"/>
              </a:ext>
            </a:extLst>
          </p:cNvPr>
          <p:cNvGrpSpPr/>
          <p:nvPr/>
        </p:nvGrpSpPr>
        <p:grpSpPr>
          <a:xfrm>
            <a:off x="5547779" y="1723095"/>
            <a:ext cx="1340292" cy="1340292"/>
            <a:chOff x="5547902" y="2127586"/>
            <a:chExt cx="1340672" cy="1340672"/>
          </a:xfrm>
        </p:grpSpPr>
        <p:sp>
          <p:nvSpPr>
            <p:cNvPr id="91" name="Oval 90">
              <a:extLst>
                <a:ext uri="{FF2B5EF4-FFF2-40B4-BE49-F238E27FC236}">
                  <a16:creationId xmlns="" xmlns:a16="http://schemas.microsoft.com/office/drawing/2014/main" id="{15287FF7-676A-4112-8417-9E596FFB426E}"/>
                </a:ext>
              </a:extLst>
            </p:cNvPr>
            <p:cNvSpPr/>
            <p:nvPr/>
          </p:nvSpPr>
          <p:spPr bwMode="auto">
            <a:xfrm>
              <a:off x="5547902"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92" name="Group 16">
              <a:extLst>
                <a:ext uri="{FF2B5EF4-FFF2-40B4-BE49-F238E27FC236}">
                  <a16:creationId xmlns="" xmlns:a16="http://schemas.microsoft.com/office/drawing/2014/main" id="{6A6F3DDE-FC5F-4505-8FC2-B86C581ECAD0}"/>
                </a:ext>
              </a:extLst>
            </p:cNvPr>
            <p:cNvGrpSpPr>
              <a:grpSpLocks noChangeAspect="1"/>
            </p:cNvGrpSpPr>
            <p:nvPr/>
          </p:nvGrpSpPr>
          <p:grpSpPr bwMode="auto">
            <a:xfrm>
              <a:off x="5824049" y="2333627"/>
              <a:ext cx="770389" cy="891106"/>
              <a:chOff x="13" y="7"/>
              <a:chExt cx="351" cy="406"/>
            </a:xfrm>
          </p:grpSpPr>
          <p:sp>
            <p:nvSpPr>
              <p:cNvPr id="93" name="Freeform 17">
                <a:extLst>
                  <a:ext uri="{FF2B5EF4-FFF2-40B4-BE49-F238E27FC236}">
                    <a16:creationId xmlns="" xmlns:a16="http://schemas.microsoft.com/office/drawing/2014/main" id="{0F5AF14D-EBCB-4345-BC67-BBBAFF2D32F0}"/>
                  </a:ext>
                </a:extLst>
              </p:cNvPr>
              <p:cNvSpPr>
                <a:spLocks/>
              </p:cNvSpPr>
              <p:nvPr/>
            </p:nvSpPr>
            <p:spPr bwMode="auto">
              <a:xfrm>
                <a:off x="212"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94" name="Freeform 18">
                <a:extLst>
                  <a:ext uri="{FF2B5EF4-FFF2-40B4-BE49-F238E27FC236}">
                    <a16:creationId xmlns="" xmlns:a16="http://schemas.microsoft.com/office/drawing/2014/main" id="{791F65EB-F9A1-499D-AE21-9743275763D3}"/>
                  </a:ext>
                </a:extLst>
              </p:cNvPr>
              <p:cNvSpPr>
                <a:spLocks/>
              </p:cNvSpPr>
              <p:nvPr/>
            </p:nvSpPr>
            <p:spPr bwMode="auto">
              <a:xfrm>
                <a:off x="212"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95" name="Line 19">
                <a:extLst>
                  <a:ext uri="{FF2B5EF4-FFF2-40B4-BE49-F238E27FC236}">
                    <a16:creationId xmlns="" xmlns:a16="http://schemas.microsoft.com/office/drawing/2014/main" id="{EA337B93-3074-477D-8561-7675789FD7A7}"/>
                  </a:ext>
                </a:extLst>
              </p:cNvPr>
              <p:cNvSpPr>
                <a:spLocks noChangeShapeType="1"/>
              </p:cNvSpPr>
              <p:nvPr/>
            </p:nvSpPr>
            <p:spPr bwMode="auto">
              <a:xfrm>
                <a:off x="288" y="282"/>
                <a:ext cx="0" cy="93"/>
              </a:xfrm>
              <a:prstGeom prst="line">
                <a:avLst/>
              </a:pr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96" name="Freeform 20">
                <a:extLst>
                  <a:ext uri="{FF2B5EF4-FFF2-40B4-BE49-F238E27FC236}">
                    <a16:creationId xmlns="" xmlns:a16="http://schemas.microsoft.com/office/drawing/2014/main" id="{38229C58-1288-4DDA-8BCA-DCC5433A2C7B}"/>
                  </a:ext>
                </a:extLst>
              </p:cNvPr>
              <p:cNvSpPr>
                <a:spLocks/>
              </p:cNvSpPr>
              <p:nvPr/>
            </p:nvSpPr>
            <p:spPr bwMode="auto">
              <a:xfrm>
                <a:off x="13" y="199"/>
                <a:ext cx="152" cy="176"/>
              </a:xfrm>
              <a:custGeom>
                <a:avLst/>
                <a:gdLst>
                  <a:gd name="T0" fmla="*/ 0 w 152"/>
                  <a:gd name="T1" fmla="*/ 45 h 176"/>
                  <a:gd name="T2" fmla="*/ 76 w 152"/>
                  <a:gd name="T3" fmla="*/ 0 h 176"/>
                  <a:gd name="T4" fmla="*/ 152 w 152"/>
                  <a:gd name="T5" fmla="*/ 45 h 176"/>
                  <a:gd name="T6" fmla="*/ 152 w 152"/>
                  <a:gd name="T7" fmla="*/ 131 h 176"/>
                  <a:gd name="T8" fmla="*/ 76 w 152"/>
                  <a:gd name="T9" fmla="*/ 176 h 176"/>
                  <a:gd name="T10" fmla="*/ 0 w 152"/>
                  <a:gd name="T11" fmla="*/ 131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1"/>
                    </a:lnTo>
                    <a:lnTo>
                      <a:pt x="76" y="176"/>
                    </a:lnTo>
                    <a:lnTo>
                      <a:pt x="0" y="131"/>
                    </a:lnTo>
                    <a:lnTo>
                      <a:pt x="0" y="45"/>
                    </a:lnTo>
                    <a:close/>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97" name="Freeform 21">
                <a:extLst>
                  <a:ext uri="{FF2B5EF4-FFF2-40B4-BE49-F238E27FC236}">
                    <a16:creationId xmlns="" xmlns:a16="http://schemas.microsoft.com/office/drawing/2014/main" id="{F34503F0-7832-4311-8060-F8C427CACD63}"/>
                  </a:ext>
                </a:extLst>
              </p:cNvPr>
              <p:cNvSpPr>
                <a:spLocks/>
              </p:cNvSpPr>
              <p:nvPr/>
            </p:nvSpPr>
            <p:spPr bwMode="auto">
              <a:xfrm>
                <a:off x="13" y="244"/>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98" name="Line 22">
                <a:extLst>
                  <a:ext uri="{FF2B5EF4-FFF2-40B4-BE49-F238E27FC236}">
                    <a16:creationId xmlns="" xmlns:a16="http://schemas.microsoft.com/office/drawing/2014/main" id="{35125E77-4A78-430F-B9F3-25AFA583E395}"/>
                  </a:ext>
                </a:extLst>
              </p:cNvPr>
              <p:cNvSpPr>
                <a:spLocks noChangeShapeType="1"/>
              </p:cNvSpPr>
              <p:nvPr/>
            </p:nvSpPr>
            <p:spPr bwMode="auto">
              <a:xfrm>
                <a:off x="89" y="282"/>
                <a:ext cx="0" cy="93"/>
              </a:xfrm>
              <a:prstGeom prst="line">
                <a:avLst/>
              </a:pr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99" name="Freeform 23">
                <a:extLst>
                  <a:ext uri="{FF2B5EF4-FFF2-40B4-BE49-F238E27FC236}">
                    <a16:creationId xmlns="" xmlns:a16="http://schemas.microsoft.com/office/drawing/2014/main" id="{5DB23350-3B9C-4761-855B-6F7196FE21F8}"/>
                  </a:ext>
                </a:extLst>
              </p:cNvPr>
              <p:cNvSpPr>
                <a:spLocks/>
              </p:cNvSpPr>
              <p:nvPr/>
            </p:nvSpPr>
            <p:spPr bwMode="auto">
              <a:xfrm>
                <a:off x="106" y="364"/>
                <a:ext cx="163" cy="49"/>
              </a:xfrm>
              <a:custGeom>
                <a:avLst/>
                <a:gdLst>
                  <a:gd name="T0" fmla="*/ 163 w 163"/>
                  <a:gd name="T1" fmla="*/ 2 h 49"/>
                  <a:gd name="T2" fmla="*/ 83 w 163"/>
                  <a:gd name="T3" fmla="*/ 49 h 49"/>
                  <a:gd name="T4" fmla="*/ 0 w 163"/>
                  <a:gd name="T5" fmla="*/ 0 h 49"/>
                </a:gdLst>
                <a:ahLst/>
                <a:cxnLst>
                  <a:cxn ang="0">
                    <a:pos x="T0" y="T1"/>
                  </a:cxn>
                  <a:cxn ang="0">
                    <a:pos x="T2" y="T3"/>
                  </a:cxn>
                  <a:cxn ang="0">
                    <a:pos x="T4" y="T5"/>
                  </a:cxn>
                </a:cxnLst>
                <a:rect l="0" t="0" r="r" b="b"/>
                <a:pathLst>
                  <a:path w="163" h="49">
                    <a:moveTo>
                      <a:pt x="163" y="2"/>
                    </a:moveTo>
                    <a:lnTo>
                      <a:pt x="83" y="49"/>
                    </a:lnTo>
                    <a:lnTo>
                      <a:pt x="0" y="0"/>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00" name="Freeform 24">
                <a:extLst>
                  <a:ext uri="{FF2B5EF4-FFF2-40B4-BE49-F238E27FC236}">
                    <a16:creationId xmlns="" xmlns:a16="http://schemas.microsoft.com/office/drawing/2014/main" id="{0114C85D-CD51-4192-B543-9DD3D49327AF}"/>
                  </a:ext>
                </a:extLst>
              </p:cNvPr>
              <p:cNvSpPr>
                <a:spLocks/>
              </p:cNvSpPr>
              <p:nvPr/>
            </p:nvSpPr>
            <p:spPr bwMode="auto">
              <a:xfrm>
                <a:off x="113" y="7"/>
                <a:ext cx="152" cy="176"/>
              </a:xfrm>
              <a:custGeom>
                <a:avLst/>
                <a:gdLst>
                  <a:gd name="T0" fmla="*/ 0 w 152"/>
                  <a:gd name="T1" fmla="*/ 45 h 176"/>
                  <a:gd name="T2" fmla="*/ 76 w 152"/>
                  <a:gd name="T3" fmla="*/ 0 h 176"/>
                  <a:gd name="T4" fmla="*/ 152 w 152"/>
                  <a:gd name="T5" fmla="*/ 45 h 176"/>
                  <a:gd name="T6" fmla="*/ 152 w 152"/>
                  <a:gd name="T7" fmla="*/ 133 h 176"/>
                  <a:gd name="T8" fmla="*/ 76 w 152"/>
                  <a:gd name="T9" fmla="*/ 176 h 176"/>
                  <a:gd name="T10" fmla="*/ 0 w 152"/>
                  <a:gd name="T11" fmla="*/ 133 h 176"/>
                  <a:gd name="T12" fmla="*/ 0 w 152"/>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5"/>
                    </a:moveTo>
                    <a:lnTo>
                      <a:pt x="76" y="0"/>
                    </a:lnTo>
                    <a:lnTo>
                      <a:pt x="152" y="45"/>
                    </a:lnTo>
                    <a:lnTo>
                      <a:pt x="152" y="133"/>
                    </a:lnTo>
                    <a:lnTo>
                      <a:pt x="76" y="176"/>
                    </a:lnTo>
                    <a:lnTo>
                      <a:pt x="0" y="133"/>
                    </a:lnTo>
                    <a:lnTo>
                      <a:pt x="0" y="45"/>
                    </a:lnTo>
                    <a:close/>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01" name="Freeform 25">
                <a:extLst>
                  <a:ext uri="{FF2B5EF4-FFF2-40B4-BE49-F238E27FC236}">
                    <a16:creationId xmlns="" xmlns:a16="http://schemas.microsoft.com/office/drawing/2014/main" id="{5DA3A728-4C57-46D7-9F0A-3B45CDF4F76D}"/>
                  </a:ext>
                </a:extLst>
              </p:cNvPr>
              <p:cNvSpPr>
                <a:spLocks/>
              </p:cNvSpPr>
              <p:nvPr/>
            </p:nvSpPr>
            <p:spPr bwMode="auto">
              <a:xfrm>
                <a:off x="113" y="52"/>
                <a:ext cx="152" cy="44"/>
              </a:xfrm>
              <a:custGeom>
                <a:avLst/>
                <a:gdLst>
                  <a:gd name="T0" fmla="*/ 152 w 152"/>
                  <a:gd name="T1" fmla="*/ 0 h 44"/>
                  <a:gd name="T2" fmla="*/ 76 w 152"/>
                  <a:gd name="T3" fmla="*/ 44 h 44"/>
                  <a:gd name="T4" fmla="*/ 0 w 152"/>
                  <a:gd name="T5" fmla="*/ 0 h 44"/>
                </a:gdLst>
                <a:ahLst/>
                <a:cxnLst>
                  <a:cxn ang="0">
                    <a:pos x="T0" y="T1"/>
                  </a:cxn>
                  <a:cxn ang="0">
                    <a:pos x="T2" y="T3"/>
                  </a:cxn>
                  <a:cxn ang="0">
                    <a:pos x="T4" y="T5"/>
                  </a:cxn>
                </a:cxnLst>
                <a:rect l="0" t="0" r="r" b="b"/>
                <a:pathLst>
                  <a:path w="152" h="44">
                    <a:moveTo>
                      <a:pt x="152" y="0"/>
                    </a:moveTo>
                    <a:lnTo>
                      <a:pt x="76" y="44"/>
                    </a:lnTo>
                    <a:lnTo>
                      <a:pt x="0" y="0"/>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02" name="Line 26">
                <a:extLst>
                  <a:ext uri="{FF2B5EF4-FFF2-40B4-BE49-F238E27FC236}">
                    <a16:creationId xmlns="" xmlns:a16="http://schemas.microsoft.com/office/drawing/2014/main" id="{914FE8BD-3DDB-40DA-AD70-4753C329E85B}"/>
                  </a:ext>
                </a:extLst>
              </p:cNvPr>
              <p:cNvSpPr>
                <a:spLocks noChangeShapeType="1"/>
              </p:cNvSpPr>
              <p:nvPr/>
            </p:nvSpPr>
            <p:spPr bwMode="auto">
              <a:xfrm>
                <a:off x="189" y="96"/>
                <a:ext cx="0" cy="87"/>
              </a:xfrm>
              <a:prstGeom prst="line">
                <a:avLst/>
              </a:pr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03" name="Freeform 27">
                <a:extLst>
                  <a:ext uri="{FF2B5EF4-FFF2-40B4-BE49-F238E27FC236}">
                    <a16:creationId xmlns="" xmlns:a16="http://schemas.microsoft.com/office/drawing/2014/main" id="{BF271611-D719-4179-BD53-6F56E9F7B058}"/>
                  </a:ext>
                </a:extLst>
              </p:cNvPr>
              <p:cNvSpPr>
                <a:spLocks/>
              </p:cNvSpPr>
              <p:nvPr/>
            </p:nvSpPr>
            <p:spPr bwMode="auto">
              <a:xfrm>
                <a:off x="265" y="92"/>
                <a:ext cx="82" cy="141"/>
              </a:xfrm>
              <a:custGeom>
                <a:avLst/>
                <a:gdLst>
                  <a:gd name="T0" fmla="*/ 0 w 82"/>
                  <a:gd name="T1" fmla="*/ 0 h 141"/>
                  <a:gd name="T2" fmla="*/ 82 w 82"/>
                  <a:gd name="T3" fmla="*/ 46 h 141"/>
                  <a:gd name="T4" fmla="*/ 82 w 82"/>
                  <a:gd name="T5" fmla="*/ 141 h 141"/>
                </a:gdLst>
                <a:ahLst/>
                <a:cxnLst>
                  <a:cxn ang="0">
                    <a:pos x="T0" y="T1"/>
                  </a:cxn>
                  <a:cxn ang="0">
                    <a:pos x="T2" y="T3"/>
                  </a:cxn>
                  <a:cxn ang="0">
                    <a:pos x="T4" y="T5"/>
                  </a:cxn>
                </a:cxnLst>
                <a:rect l="0" t="0" r="r" b="b"/>
                <a:pathLst>
                  <a:path w="82" h="141">
                    <a:moveTo>
                      <a:pt x="0" y="0"/>
                    </a:moveTo>
                    <a:lnTo>
                      <a:pt x="82" y="46"/>
                    </a:lnTo>
                    <a:lnTo>
                      <a:pt x="82" y="141"/>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04" name="Freeform 28">
                <a:extLst>
                  <a:ext uri="{FF2B5EF4-FFF2-40B4-BE49-F238E27FC236}">
                    <a16:creationId xmlns="" xmlns:a16="http://schemas.microsoft.com/office/drawing/2014/main" id="{C17514F1-5B79-4106-9666-5E31FC7A9642}"/>
                  </a:ext>
                </a:extLst>
              </p:cNvPr>
              <p:cNvSpPr>
                <a:spLocks/>
              </p:cNvSpPr>
              <p:nvPr/>
            </p:nvSpPr>
            <p:spPr bwMode="auto">
              <a:xfrm>
                <a:off x="30" y="92"/>
                <a:ext cx="83" cy="141"/>
              </a:xfrm>
              <a:custGeom>
                <a:avLst/>
                <a:gdLst>
                  <a:gd name="T0" fmla="*/ 0 w 83"/>
                  <a:gd name="T1" fmla="*/ 141 h 141"/>
                  <a:gd name="T2" fmla="*/ 0 w 83"/>
                  <a:gd name="T3" fmla="*/ 46 h 141"/>
                  <a:gd name="T4" fmla="*/ 83 w 83"/>
                  <a:gd name="T5" fmla="*/ 0 h 141"/>
                </a:gdLst>
                <a:ahLst/>
                <a:cxnLst>
                  <a:cxn ang="0">
                    <a:pos x="T0" y="T1"/>
                  </a:cxn>
                  <a:cxn ang="0">
                    <a:pos x="T2" y="T3"/>
                  </a:cxn>
                  <a:cxn ang="0">
                    <a:pos x="T4" y="T5"/>
                  </a:cxn>
                </a:cxnLst>
                <a:rect l="0" t="0" r="r" b="b"/>
                <a:pathLst>
                  <a:path w="83" h="141">
                    <a:moveTo>
                      <a:pt x="0" y="141"/>
                    </a:moveTo>
                    <a:lnTo>
                      <a:pt x="0" y="46"/>
                    </a:lnTo>
                    <a:lnTo>
                      <a:pt x="83" y="0"/>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grpSp>
      </p:grpSp>
      <p:grpSp>
        <p:nvGrpSpPr>
          <p:cNvPr id="105" name="Group 104">
            <a:extLst>
              <a:ext uri="{FF2B5EF4-FFF2-40B4-BE49-F238E27FC236}">
                <a16:creationId xmlns="" xmlns:a16="http://schemas.microsoft.com/office/drawing/2014/main" id="{078508C3-DCBB-4DAE-B2E4-415BA4CAEFF0}"/>
              </a:ext>
            </a:extLst>
          </p:cNvPr>
          <p:cNvGrpSpPr/>
          <p:nvPr/>
        </p:nvGrpSpPr>
        <p:grpSpPr>
          <a:xfrm>
            <a:off x="2775814" y="1723095"/>
            <a:ext cx="1340292" cy="1340292"/>
            <a:chOff x="2775150" y="2127586"/>
            <a:chExt cx="1340672" cy="1340672"/>
          </a:xfrm>
        </p:grpSpPr>
        <p:sp>
          <p:nvSpPr>
            <p:cNvPr id="106" name="Oval 105">
              <a:extLst>
                <a:ext uri="{FF2B5EF4-FFF2-40B4-BE49-F238E27FC236}">
                  <a16:creationId xmlns="" xmlns:a16="http://schemas.microsoft.com/office/drawing/2014/main" id="{8DB154C6-54CC-4144-B92C-97BC20FB7113}"/>
                </a:ext>
              </a:extLst>
            </p:cNvPr>
            <p:cNvSpPr/>
            <p:nvPr/>
          </p:nvSpPr>
          <p:spPr bwMode="auto">
            <a:xfrm>
              <a:off x="2775150"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 name="Freeform 5">
              <a:extLst>
                <a:ext uri="{FF2B5EF4-FFF2-40B4-BE49-F238E27FC236}">
                  <a16:creationId xmlns="" xmlns:a16="http://schemas.microsoft.com/office/drawing/2014/main" id="{E77B2B0C-A0D3-488B-9B4A-A40233133E63}"/>
                </a:ext>
              </a:extLst>
            </p:cNvPr>
            <p:cNvSpPr>
              <a:spLocks noEditPoints="1"/>
            </p:cNvSpPr>
            <p:nvPr/>
          </p:nvSpPr>
          <p:spPr bwMode="auto">
            <a:xfrm>
              <a:off x="3028228" y="2365339"/>
              <a:ext cx="794968" cy="855843"/>
            </a:xfrm>
            <a:custGeom>
              <a:avLst/>
              <a:gdLst>
                <a:gd name="T0" fmla="*/ 8 w 104"/>
                <a:gd name="T1" fmla="*/ 112 h 112"/>
                <a:gd name="T2" fmla="*/ 92 w 104"/>
                <a:gd name="T3" fmla="*/ 112 h 112"/>
                <a:gd name="T4" fmla="*/ 100 w 104"/>
                <a:gd name="T5" fmla="*/ 112 h 112"/>
                <a:gd name="T6" fmla="*/ 104 w 104"/>
                <a:gd name="T7" fmla="*/ 40 h 112"/>
                <a:gd name="T8" fmla="*/ 72 w 104"/>
                <a:gd name="T9" fmla="*/ 24 h 112"/>
                <a:gd name="T10" fmla="*/ 68 w 104"/>
                <a:gd name="T11" fmla="*/ 0 h 112"/>
                <a:gd name="T12" fmla="*/ 40 w 104"/>
                <a:gd name="T13" fmla="*/ 0 h 112"/>
                <a:gd name="T14" fmla="*/ 32 w 104"/>
                <a:gd name="T15" fmla="*/ 0 h 112"/>
                <a:gd name="T16" fmla="*/ 0 w 104"/>
                <a:gd name="T17" fmla="*/ 24 h 112"/>
                <a:gd name="T18" fmla="*/ 4 w 104"/>
                <a:gd name="T19" fmla="*/ 50 h 112"/>
                <a:gd name="T20" fmla="*/ 28 w 104"/>
                <a:gd name="T21" fmla="*/ 72 h 112"/>
                <a:gd name="T22" fmla="*/ 48 w 104"/>
                <a:gd name="T23" fmla="*/ 104 h 112"/>
                <a:gd name="T24" fmla="*/ 28 w 104"/>
                <a:gd name="T25" fmla="*/ 72 h 112"/>
                <a:gd name="T26" fmla="*/ 76 w 104"/>
                <a:gd name="T27" fmla="*/ 104 h 112"/>
                <a:gd name="T28" fmla="*/ 56 w 104"/>
                <a:gd name="T29" fmla="*/ 72 h 112"/>
                <a:gd name="T30" fmla="*/ 84 w 104"/>
                <a:gd name="T31" fmla="*/ 104 h 112"/>
                <a:gd name="T32" fmla="*/ 84 w 104"/>
                <a:gd name="T33" fmla="*/ 68 h 112"/>
                <a:gd name="T34" fmla="*/ 28 w 104"/>
                <a:gd name="T35" fmla="*/ 64 h 112"/>
                <a:gd name="T36" fmla="*/ 20 w 104"/>
                <a:gd name="T37" fmla="*/ 64 h 112"/>
                <a:gd name="T38" fmla="*/ 12 w 104"/>
                <a:gd name="T39" fmla="*/ 104 h 112"/>
                <a:gd name="T40" fmla="*/ 16 w 104"/>
                <a:gd name="T41" fmla="*/ 56 h 112"/>
                <a:gd name="T42" fmla="*/ 40 w 104"/>
                <a:gd name="T43" fmla="*/ 56 h 112"/>
                <a:gd name="T44" fmla="*/ 64 w 104"/>
                <a:gd name="T45" fmla="*/ 56 h 112"/>
                <a:gd name="T46" fmla="*/ 88 w 104"/>
                <a:gd name="T47" fmla="*/ 56 h 112"/>
                <a:gd name="T48" fmla="*/ 92 w 104"/>
                <a:gd name="T49" fmla="*/ 104 h 112"/>
                <a:gd name="T50" fmla="*/ 32 w 104"/>
                <a:gd name="T51" fmla="*/ 32 h 112"/>
                <a:gd name="T52" fmla="*/ 48 w 104"/>
                <a:gd name="T53" fmla="*/ 40 h 112"/>
                <a:gd name="T54" fmla="*/ 32 w 104"/>
                <a:gd name="T55" fmla="*/ 40 h 112"/>
                <a:gd name="T56" fmla="*/ 56 w 104"/>
                <a:gd name="T57" fmla="*/ 32 h 112"/>
                <a:gd name="T58" fmla="*/ 72 w 104"/>
                <a:gd name="T59" fmla="*/ 40 h 112"/>
                <a:gd name="T60" fmla="*/ 56 w 104"/>
                <a:gd name="T61" fmla="*/ 40 h 112"/>
                <a:gd name="T62" fmla="*/ 96 w 104"/>
                <a:gd name="T63" fmla="*/ 40 h 112"/>
                <a:gd name="T64" fmla="*/ 80 w 104"/>
                <a:gd name="T65" fmla="*/ 40 h 112"/>
                <a:gd name="T66" fmla="*/ 96 w 104"/>
                <a:gd name="T67" fmla="*/ 32 h 112"/>
                <a:gd name="T68" fmla="*/ 40 w 104"/>
                <a:gd name="T69" fmla="*/ 8 h 112"/>
                <a:gd name="T70" fmla="*/ 64 w 104"/>
                <a:gd name="T71" fmla="*/ 24 h 112"/>
                <a:gd name="T72" fmla="*/ 40 w 104"/>
                <a:gd name="T73" fmla="*/ 8 h 112"/>
                <a:gd name="T74" fmla="*/ 24 w 104"/>
                <a:gd name="T75" fmla="*/ 32 h 112"/>
                <a:gd name="T76" fmla="*/ 16 w 104"/>
                <a:gd name="T77" fmla="*/ 48 h 112"/>
                <a:gd name="T78" fmla="*/ 8 w 104"/>
                <a:gd name="T7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12">
                  <a:moveTo>
                    <a:pt x="4" y="112"/>
                  </a:moveTo>
                  <a:cubicBezTo>
                    <a:pt x="8" y="112"/>
                    <a:pt x="8" y="112"/>
                    <a:pt x="8" y="112"/>
                  </a:cubicBezTo>
                  <a:cubicBezTo>
                    <a:pt x="12" y="112"/>
                    <a:pt x="12" y="112"/>
                    <a:pt x="12" y="112"/>
                  </a:cubicBezTo>
                  <a:cubicBezTo>
                    <a:pt x="92" y="112"/>
                    <a:pt x="92" y="112"/>
                    <a:pt x="92" y="112"/>
                  </a:cubicBezTo>
                  <a:cubicBezTo>
                    <a:pt x="96" y="112"/>
                    <a:pt x="96" y="112"/>
                    <a:pt x="96" y="112"/>
                  </a:cubicBezTo>
                  <a:cubicBezTo>
                    <a:pt x="100" y="112"/>
                    <a:pt x="100" y="112"/>
                    <a:pt x="100" y="112"/>
                  </a:cubicBezTo>
                  <a:cubicBezTo>
                    <a:pt x="100" y="50"/>
                    <a:pt x="100" y="50"/>
                    <a:pt x="100" y="50"/>
                  </a:cubicBezTo>
                  <a:cubicBezTo>
                    <a:pt x="102" y="48"/>
                    <a:pt x="104" y="44"/>
                    <a:pt x="104" y="40"/>
                  </a:cubicBezTo>
                  <a:cubicBezTo>
                    <a:pt x="104" y="24"/>
                    <a:pt x="104" y="24"/>
                    <a:pt x="104" y="24"/>
                  </a:cubicBezTo>
                  <a:cubicBezTo>
                    <a:pt x="72" y="24"/>
                    <a:pt x="72" y="24"/>
                    <a:pt x="72" y="24"/>
                  </a:cubicBezTo>
                  <a:cubicBezTo>
                    <a:pt x="72" y="0"/>
                    <a:pt x="72" y="0"/>
                    <a:pt x="72" y="0"/>
                  </a:cubicBezTo>
                  <a:cubicBezTo>
                    <a:pt x="68" y="0"/>
                    <a:pt x="68" y="0"/>
                    <a:pt x="68" y="0"/>
                  </a:cubicBezTo>
                  <a:cubicBezTo>
                    <a:pt x="64" y="0"/>
                    <a:pt x="64" y="0"/>
                    <a:pt x="64" y="0"/>
                  </a:cubicBezTo>
                  <a:cubicBezTo>
                    <a:pt x="40" y="0"/>
                    <a:pt x="40" y="0"/>
                    <a:pt x="40" y="0"/>
                  </a:cubicBezTo>
                  <a:cubicBezTo>
                    <a:pt x="36" y="0"/>
                    <a:pt x="36" y="0"/>
                    <a:pt x="36" y="0"/>
                  </a:cubicBezTo>
                  <a:cubicBezTo>
                    <a:pt x="32" y="0"/>
                    <a:pt x="32" y="0"/>
                    <a:pt x="32" y="0"/>
                  </a:cubicBezTo>
                  <a:cubicBezTo>
                    <a:pt x="32" y="24"/>
                    <a:pt x="32" y="24"/>
                    <a:pt x="32" y="24"/>
                  </a:cubicBezTo>
                  <a:cubicBezTo>
                    <a:pt x="0" y="24"/>
                    <a:pt x="0" y="24"/>
                    <a:pt x="0" y="24"/>
                  </a:cubicBezTo>
                  <a:cubicBezTo>
                    <a:pt x="0" y="40"/>
                    <a:pt x="0" y="40"/>
                    <a:pt x="0" y="40"/>
                  </a:cubicBezTo>
                  <a:cubicBezTo>
                    <a:pt x="0" y="44"/>
                    <a:pt x="2" y="48"/>
                    <a:pt x="4" y="50"/>
                  </a:cubicBezTo>
                  <a:lnTo>
                    <a:pt x="4" y="112"/>
                  </a:lnTo>
                  <a:close/>
                  <a:moveTo>
                    <a:pt x="28" y="72"/>
                  </a:moveTo>
                  <a:cubicBezTo>
                    <a:pt x="48" y="72"/>
                    <a:pt x="48" y="72"/>
                    <a:pt x="48" y="72"/>
                  </a:cubicBezTo>
                  <a:cubicBezTo>
                    <a:pt x="48" y="104"/>
                    <a:pt x="48" y="104"/>
                    <a:pt x="48" y="104"/>
                  </a:cubicBezTo>
                  <a:cubicBezTo>
                    <a:pt x="28" y="104"/>
                    <a:pt x="28" y="104"/>
                    <a:pt x="28" y="104"/>
                  </a:cubicBezTo>
                  <a:lnTo>
                    <a:pt x="28" y="72"/>
                  </a:lnTo>
                  <a:close/>
                  <a:moveTo>
                    <a:pt x="76" y="72"/>
                  </a:moveTo>
                  <a:cubicBezTo>
                    <a:pt x="76" y="104"/>
                    <a:pt x="76" y="104"/>
                    <a:pt x="76" y="104"/>
                  </a:cubicBezTo>
                  <a:cubicBezTo>
                    <a:pt x="56" y="104"/>
                    <a:pt x="56" y="104"/>
                    <a:pt x="56" y="104"/>
                  </a:cubicBezTo>
                  <a:cubicBezTo>
                    <a:pt x="56" y="72"/>
                    <a:pt x="56" y="72"/>
                    <a:pt x="56" y="72"/>
                  </a:cubicBezTo>
                  <a:lnTo>
                    <a:pt x="76" y="72"/>
                  </a:lnTo>
                  <a:close/>
                  <a:moveTo>
                    <a:pt x="84" y="104"/>
                  </a:moveTo>
                  <a:cubicBezTo>
                    <a:pt x="84" y="72"/>
                    <a:pt x="84" y="72"/>
                    <a:pt x="84" y="72"/>
                  </a:cubicBezTo>
                  <a:cubicBezTo>
                    <a:pt x="84" y="68"/>
                    <a:pt x="84" y="68"/>
                    <a:pt x="84" y="68"/>
                  </a:cubicBezTo>
                  <a:cubicBezTo>
                    <a:pt x="84" y="64"/>
                    <a:pt x="84" y="64"/>
                    <a:pt x="84" y="64"/>
                  </a:cubicBezTo>
                  <a:cubicBezTo>
                    <a:pt x="28" y="64"/>
                    <a:pt x="28" y="64"/>
                    <a:pt x="28" y="64"/>
                  </a:cubicBezTo>
                  <a:cubicBezTo>
                    <a:pt x="24" y="64"/>
                    <a:pt x="24" y="64"/>
                    <a:pt x="24" y="64"/>
                  </a:cubicBezTo>
                  <a:cubicBezTo>
                    <a:pt x="20" y="64"/>
                    <a:pt x="20" y="64"/>
                    <a:pt x="20" y="64"/>
                  </a:cubicBezTo>
                  <a:cubicBezTo>
                    <a:pt x="20" y="104"/>
                    <a:pt x="20" y="104"/>
                    <a:pt x="20" y="104"/>
                  </a:cubicBezTo>
                  <a:cubicBezTo>
                    <a:pt x="12" y="104"/>
                    <a:pt x="12" y="104"/>
                    <a:pt x="12" y="104"/>
                  </a:cubicBezTo>
                  <a:cubicBezTo>
                    <a:pt x="12" y="55"/>
                    <a:pt x="12" y="55"/>
                    <a:pt x="12" y="55"/>
                  </a:cubicBezTo>
                  <a:cubicBezTo>
                    <a:pt x="13" y="56"/>
                    <a:pt x="15" y="56"/>
                    <a:pt x="16" y="56"/>
                  </a:cubicBezTo>
                  <a:cubicBezTo>
                    <a:pt x="21" y="56"/>
                    <a:pt x="25" y="54"/>
                    <a:pt x="28" y="50"/>
                  </a:cubicBezTo>
                  <a:cubicBezTo>
                    <a:pt x="31" y="54"/>
                    <a:pt x="35" y="56"/>
                    <a:pt x="40" y="56"/>
                  </a:cubicBezTo>
                  <a:cubicBezTo>
                    <a:pt x="45" y="56"/>
                    <a:pt x="49" y="54"/>
                    <a:pt x="52" y="50"/>
                  </a:cubicBezTo>
                  <a:cubicBezTo>
                    <a:pt x="55" y="54"/>
                    <a:pt x="59" y="56"/>
                    <a:pt x="64" y="56"/>
                  </a:cubicBezTo>
                  <a:cubicBezTo>
                    <a:pt x="69" y="56"/>
                    <a:pt x="73" y="54"/>
                    <a:pt x="76" y="50"/>
                  </a:cubicBezTo>
                  <a:cubicBezTo>
                    <a:pt x="79" y="54"/>
                    <a:pt x="83" y="56"/>
                    <a:pt x="88" y="56"/>
                  </a:cubicBezTo>
                  <a:cubicBezTo>
                    <a:pt x="89" y="56"/>
                    <a:pt x="91" y="56"/>
                    <a:pt x="92" y="55"/>
                  </a:cubicBezTo>
                  <a:cubicBezTo>
                    <a:pt x="92" y="104"/>
                    <a:pt x="92" y="104"/>
                    <a:pt x="92" y="104"/>
                  </a:cubicBezTo>
                  <a:lnTo>
                    <a:pt x="84" y="104"/>
                  </a:lnTo>
                  <a:close/>
                  <a:moveTo>
                    <a:pt x="32" y="32"/>
                  </a:moveTo>
                  <a:cubicBezTo>
                    <a:pt x="48" y="32"/>
                    <a:pt x="48" y="32"/>
                    <a:pt x="48" y="32"/>
                  </a:cubicBezTo>
                  <a:cubicBezTo>
                    <a:pt x="48" y="40"/>
                    <a:pt x="48" y="40"/>
                    <a:pt x="48" y="40"/>
                  </a:cubicBezTo>
                  <a:cubicBezTo>
                    <a:pt x="48" y="44"/>
                    <a:pt x="44" y="48"/>
                    <a:pt x="40" y="48"/>
                  </a:cubicBezTo>
                  <a:cubicBezTo>
                    <a:pt x="36" y="48"/>
                    <a:pt x="32" y="44"/>
                    <a:pt x="32" y="40"/>
                  </a:cubicBezTo>
                  <a:lnTo>
                    <a:pt x="32" y="32"/>
                  </a:lnTo>
                  <a:close/>
                  <a:moveTo>
                    <a:pt x="56" y="32"/>
                  </a:moveTo>
                  <a:cubicBezTo>
                    <a:pt x="72" y="32"/>
                    <a:pt x="72" y="32"/>
                    <a:pt x="72" y="32"/>
                  </a:cubicBezTo>
                  <a:cubicBezTo>
                    <a:pt x="72" y="40"/>
                    <a:pt x="72" y="40"/>
                    <a:pt x="72" y="40"/>
                  </a:cubicBezTo>
                  <a:cubicBezTo>
                    <a:pt x="72" y="44"/>
                    <a:pt x="68" y="48"/>
                    <a:pt x="64" y="48"/>
                  </a:cubicBezTo>
                  <a:cubicBezTo>
                    <a:pt x="60" y="48"/>
                    <a:pt x="56" y="44"/>
                    <a:pt x="56" y="40"/>
                  </a:cubicBezTo>
                  <a:lnTo>
                    <a:pt x="56" y="32"/>
                  </a:lnTo>
                  <a:close/>
                  <a:moveTo>
                    <a:pt x="96" y="40"/>
                  </a:moveTo>
                  <a:cubicBezTo>
                    <a:pt x="96" y="44"/>
                    <a:pt x="92" y="48"/>
                    <a:pt x="88" y="48"/>
                  </a:cubicBezTo>
                  <a:cubicBezTo>
                    <a:pt x="84" y="48"/>
                    <a:pt x="80" y="44"/>
                    <a:pt x="80" y="40"/>
                  </a:cubicBezTo>
                  <a:cubicBezTo>
                    <a:pt x="80" y="32"/>
                    <a:pt x="80" y="32"/>
                    <a:pt x="80" y="32"/>
                  </a:cubicBezTo>
                  <a:cubicBezTo>
                    <a:pt x="96" y="32"/>
                    <a:pt x="96" y="32"/>
                    <a:pt x="96" y="32"/>
                  </a:cubicBezTo>
                  <a:lnTo>
                    <a:pt x="96" y="40"/>
                  </a:lnTo>
                  <a:close/>
                  <a:moveTo>
                    <a:pt x="40" y="8"/>
                  </a:moveTo>
                  <a:cubicBezTo>
                    <a:pt x="64" y="8"/>
                    <a:pt x="64" y="8"/>
                    <a:pt x="64" y="8"/>
                  </a:cubicBezTo>
                  <a:cubicBezTo>
                    <a:pt x="64" y="24"/>
                    <a:pt x="64" y="24"/>
                    <a:pt x="64" y="24"/>
                  </a:cubicBezTo>
                  <a:cubicBezTo>
                    <a:pt x="40" y="24"/>
                    <a:pt x="40" y="24"/>
                    <a:pt x="40" y="24"/>
                  </a:cubicBezTo>
                  <a:lnTo>
                    <a:pt x="40" y="8"/>
                  </a:lnTo>
                  <a:close/>
                  <a:moveTo>
                    <a:pt x="8" y="32"/>
                  </a:moveTo>
                  <a:cubicBezTo>
                    <a:pt x="24" y="32"/>
                    <a:pt x="24" y="32"/>
                    <a:pt x="24" y="32"/>
                  </a:cubicBezTo>
                  <a:cubicBezTo>
                    <a:pt x="24" y="40"/>
                    <a:pt x="24" y="40"/>
                    <a:pt x="24" y="40"/>
                  </a:cubicBezTo>
                  <a:cubicBezTo>
                    <a:pt x="24" y="44"/>
                    <a:pt x="20" y="48"/>
                    <a:pt x="16" y="48"/>
                  </a:cubicBezTo>
                  <a:cubicBezTo>
                    <a:pt x="12" y="48"/>
                    <a:pt x="8" y="44"/>
                    <a:pt x="8" y="40"/>
                  </a:cubicBezTo>
                  <a:lnTo>
                    <a:pt x="8" y="32"/>
                  </a:lnTo>
                  <a:close/>
                </a:path>
              </a:pathLst>
            </a:custGeom>
            <a:solidFill>
              <a:srgbClr val="353535"/>
            </a:solidFill>
            <a:ln w="41275">
              <a:solidFill>
                <a:srgbClr val="EAEAEA"/>
              </a:solidFill>
              <a:miter lim="800000"/>
            </a:ln>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08" name="Group 107">
            <a:extLst>
              <a:ext uri="{FF2B5EF4-FFF2-40B4-BE49-F238E27FC236}">
                <a16:creationId xmlns="" xmlns:a16="http://schemas.microsoft.com/office/drawing/2014/main" id="{9BB9F61A-4D9A-450E-8DF8-D98BCB13E2FD}"/>
              </a:ext>
            </a:extLst>
          </p:cNvPr>
          <p:cNvGrpSpPr/>
          <p:nvPr/>
        </p:nvGrpSpPr>
        <p:grpSpPr>
          <a:xfrm>
            <a:off x="8319743" y="1723095"/>
            <a:ext cx="1340292" cy="1340292"/>
            <a:chOff x="8320652" y="2127586"/>
            <a:chExt cx="1340672" cy="1340672"/>
          </a:xfrm>
        </p:grpSpPr>
        <p:sp>
          <p:nvSpPr>
            <p:cNvPr id="109" name="Oval 108">
              <a:extLst>
                <a:ext uri="{FF2B5EF4-FFF2-40B4-BE49-F238E27FC236}">
                  <a16:creationId xmlns="" xmlns:a16="http://schemas.microsoft.com/office/drawing/2014/main" id="{EC7B89C4-1935-4808-8F08-D9D50C540668}"/>
                </a:ext>
              </a:extLst>
            </p:cNvPr>
            <p:cNvSpPr/>
            <p:nvPr/>
          </p:nvSpPr>
          <p:spPr bwMode="auto">
            <a:xfrm>
              <a:off x="8320652" y="2127586"/>
              <a:ext cx="1340672" cy="1340672"/>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10" name="Group 8">
              <a:extLst>
                <a:ext uri="{FF2B5EF4-FFF2-40B4-BE49-F238E27FC236}">
                  <a16:creationId xmlns="" xmlns:a16="http://schemas.microsoft.com/office/drawing/2014/main" id="{D5C791F4-343F-43E7-88F1-1A8AB8DBAB8E}"/>
                </a:ext>
              </a:extLst>
            </p:cNvPr>
            <p:cNvGrpSpPr>
              <a:grpSpLocks noChangeAspect="1"/>
            </p:cNvGrpSpPr>
            <p:nvPr/>
          </p:nvGrpSpPr>
          <p:grpSpPr bwMode="auto">
            <a:xfrm>
              <a:off x="8561965" y="2577338"/>
              <a:ext cx="897974" cy="451613"/>
              <a:chOff x="7" y="12"/>
              <a:chExt cx="342" cy="172"/>
            </a:xfrm>
          </p:grpSpPr>
          <p:sp>
            <p:nvSpPr>
              <p:cNvPr id="111" name="Rectangle 9">
                <a:extLst>
                  <a:ext uri="{FF2B5EF4-FFF2-40B4-BE49-F238E27FC236}">
                    <a16:creationId xmlns="" xmlns:a16="http://schemas.microsoft.com/office/drawing/2014/main" id="{AC9B2A4F-BEC8-4F4A-AA61-6E0D052C3632}"/>
                  </a:ext>
                </a:extLst>
              </p:cNvPr>
              <p:cNvSpPr>
                <a:spLocks noChangeArrowheads="1"/>
              </p:cNvSpPr>
              <p:nvPr/>
            </p:nvSpPr>
            <p:spPr bwMode="auto">
              <a:xfrm>
                <a:off x="7" y="64"/>
                <a:ext cx="87" cy="120"/>
              </a:xfrm>
              <a:prstGeom prst="rect">
                <a:avLst/>
              </a:pr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12" name="Rectangle 10">
                <a:extLst>
                  <a:ext uri="{FF2B5EF4-FFF2-40B4-BE49-F238E27FC236}">
                    <a16:creationId xmlns="" xmlns:a16="http://schemas.microsoft.com/office/drawing/2014/main" id="{DE3FCA96-223A-4B32-98D4-C02A1D7D6AE0}"/>
                  </a:ext>
                </a:extLst>
              </p:cNvPr>
              <p:cNvSpPr>
                <a:spLocks noChangeArrowheads="1"/>
              </p:cNvSpPr>
              <p:nvPr/>
            </p:nvSpPr>
            <p:spPr bwMode="auto">
              <a:xfrm>
                <a:off x="195" y="76"/>
                <a:ext cx="154" cy="108"/>
              </a:xfrm>
              <a:prstGeom prst="rect">
                <a:avLst/>
              </a:pr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13" name="Line 11">
                <a:extLst>
                  <a:ext uri="{FF2B5EF4-FFF2-40B4-BE49-F238E27FC236}">
                    <a16:creationId xmlns="" xmlns:a16="http://schemas.microsoft.com/office/drawing/2014/main" id="{05834F1F-FEE1-4242-B36E-F00EBA639194}"/>
                  </a:ext>
                </a:extLst>
              </p:cNvPr>
              <p:cNvSpPr>
                <a:spLocks noChangeShapeType="1"/>
              </p:cNvSpPr>
              <p:nvPr/>
            </p:nvSpPr>
            <p:spPr bwMode="auto">
              <a:xfrm flipV="1">
                <a:off x="311" y="124"/>
                <a:ext cx="0" cy="17"/>
              </a:xfrm>
              <a:prstGeom prst="line">
                <a:avLst/>
              </a:prstGeom>
              <a:noFill/>
              <a:ln w="25400" cap="flat">
                <a:solidFill>
                  <a:srgbClr val="353535"/>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14" name="Freeform 12">
                <a:extLst>
                  <a:ext uri="{FF2B5EF4-FFF2-40B4-BE49-F238E27FC236}">
                    <a16:creationId xmlns="" xmlns:a16="http://schemas.microsoft.com/office/drawing/2014/main" id="{F41CEEB4-30CA-4141-9AE9-56435A0C377F}"/>
                  </a:ext>
                </a:extLst>
              </p:cNvPr>
              <p:cNvSpPr>
                <a:spLocks/>
              </p:cNvSpPr>
              <p:nvPr/>
            </p:nvSpPr>
            <p:spPr bwMode="auto">
              <a:xfrm>
                <a:off x="127" y="150"/>
                <a:ext cx="68" cy="34"/>
              </a:xfrm>
              <a:custGeom>
                <a:avLst/>
                <a:gdLst>
                  <a:gd name="T0" fmla="*/ 68 w 68"/>
                  <a:gd name="T1" fmla="*/ 0 h 34"/>
                  <a:gd name="T2" fmla="*/ 0 w 68"/>
                  <a:gd name="T3" fmla="*/ 0 h 34"/>
                  <a:gd name="T4" fmla="*/ 0 w 68"/>
                  <a:gd name="T5" fmla="*/ 34 h 34"/>
                  <a:gd name="T6" fmla="*/ 43 w 68"/>
                  <a:gd name="T7" fmla="*/ 34 h 34"/>
                </a:gdLst>
                <a:ahLst/>
                <a:cxnLst>
                  <a:cxn ang="0">
                    <a:pos x="T0" y="T1"/>
                  </a:cxn>
                  <a:cxn ang="0">
                    <a:pos x="T2" y="T3"/>
                  </a:cxn>
                  <a:cxn ang="0">
                    <a:pos x="T4" y="T5"/>
                  </a:cxn>
                  <a:cxn ang="0">
                    <a:pos x="T6" y="T7"/>
                  </a:cxn>
                </a:cxnLst>
                <a:rect l="0" t="0" r="r" b="b"/>
                <a:pathLst>
                  <a:path w="68" h="34">
                    <a:moveTo>
                      <a:pt x="68" y="0"/>
                    </a:moveTo>
                    <a:lnTo>
                      <a:pt x="0" y="0"/>
                    </a:lnTo>
                    <a:lnTo>
                      <a:pt x="0" y="34"/>
                    </a:lnTo>
                    <a:lnTo>
                      <a:pt x="43" y="34"/>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15" name="Freeform 13">
                <a:extLst>
                  <a:ext uri="{FF2B5EF4-FFF2-40B4-BE49-F238E27FC236}">
                    <a16:creationId xmlns="" xmlns:a16="http://schemas.microsoft.com/office/drawing/2014/main" id="{9BD7D112-BB33-40D5-9B70-998B6852C430}"/>
                  </a:ext>
                </a:extLst>
              </p:cNvPr>
              <p:cNvSpPr>
                <a:spLocks/>
              </p:cNvSpPr>
              <p:nvPr/>
            </p:nvSpPr>
            <p:spPr bwMode="auto">
              <a:xfrm>
                <a:off x="7" y="12"/>
                <a:ext cx="238" cy="64"/>
              </a:xfrm>
              <a:custGeom>
                <a:avLst/>
                <a:gdLst>
                  <a:gd name="T0" fmla="*/ 0 w 238"/>
                  <a:gd name="T1" fmla="*/ 26 h 64"/>
                  <a:gd name="T2" fmla="*/ 0 w 238"/>
                  <a:gd name="T3" fmla="*/ 0 h 64"/>
                  <a:gd name="T4" fmla="*/ 238 w 238"/>
                  <a:gd name="T5" fmla="*/ 0 h 64"/>
                  <a:gd name="T6" fmla="*/ 238 w 238"/>
                  <a:gd name="T7" fmla="*/ 64 h 64"/>
                </a:gdLst>
                <a:ahLst/>
                <a:cxnLst>
                  <a:cxn ang="0">
                    <a:pos x="T0" y="T1"/>
                  </a:cxn>
                  <a:cxn ang="0">
                    <a:pos x="T2" y="T3"/>
                  </a:cxn>
                  <a:cxn ang="0">
                    <a:pos x="T4" y="T5"/>
                  </a:cxn>
                  <a:cxn ang="0">
                    <a:pos x="T6" y="T7"/>
                  </a:cxn>
                </a:cxnLst>
                <a:rect l="0" t="0" r="r" b="b"/>
                <a:pathLst>
                  <a:path w="238" h="64">
                    <a:moveTo>
                      <a:pt x="0" y="26"/>
                    </a:moveTo>
                    <a:lnTo>
                      <a:pt x="0" y="0"/>
                    </a:lnTo>
                    <a:lnTo>
                      <a:pt x="238" y="0"/>
                    </a:lnTo>
                    <a:lnTo>
                      <a:pt x="238" y="64"/>
                    </a:lnTo>
                  </a:path>
                </a:pathLst>
              </a:custGeom>
              <a:noFill/>
              <a:ln w="1905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cxnSp>
        <p:nvCxnSpPr>
          <p:cNvPr id="116" name="Straight Arrow Connector 115">
            <a:extLst>
              <a:ext uri="{FF2B5EF4-FFF2-40B4-BE49-F238E27FC236}">
                <a16:creationId xmlns="" xmlns:a16="http://schemas.microsoft.com/office/drawing/2014/main" id="{221A7774-6F4A-4B0F-B38A-F1EEA9C44CB9}"/>
              </a:ext>
            </a:extLst>
          </p:cNvPr>
          <p:cNvCxnSpPr>
            <a:cxnSpLocks/>
          </p:cNvCxnSpPr>
          <p:nvPr/>
        </p:nvCxnSpPr>
        <p:spPr>
          <a:xfrm>
            <a:off x="4228340" y="2368252"/>
            <a:ext cx="1207204" cy="0"/>
          </a:xfrm>
          <a:prstGeom prst="straightConnector1">
            <a:avLst/>
          </a:prstGeom>
          <a:noFill/>
          <a:ln w="25400" cap="flat" cmpd="sng" algn="ctr">
            <a:solidFill>
              <a:srgbClr val="002050"/>
            </a:solidFill>
            <a:prstDash val="solid"/>
            <a:headEnd type="none"/>
            <a:tailEnd type="triangle" w="lg" len="med"/>
          </a:ln>
          <a:effectLst/>
        </p:spPr>
      </p:cxnSp>
      <p:cxnSp>
        <p:nvCxnSpPr>
          <p:cNvPr id="117" name="Straight Arrow Connector 116">
            <a:extLst>
              <a:ext uri="{FF2B5EF4-FFF2-40B4-BE49-F238E27FC236}">
                <a16:creationId xmlns="" xmlns:a16="http://schemas.microsoft.com/office/drawing/2014/main" id="{C03ED660-3948-4347-8C57-797499DF5643}"/>
              </a:ext>
            </a:extLst>
          </p:cNvPr>
          <p:cNvCxnSpPr>
            <a:cxnSpLocks/>
          </p:cNvCxnSpPr>
          <p:nvPr/>
        </p:nvCxnSpPr>
        <p:spPr>
          <a:xfrm flipH="1">
            <a:off x="7000305" y="2368252"/>
            <a:ext cx="1207204" cy="0"/>
          </a:xfrm>
          <a:prstGeom prst="straightConnector1">
            <a:avLst/>
          </a:prstGeom>
          <a:noFill/>
          <a:ln w="25400" cap="flat" cmpd="sng" algn="ctr">
            <a:solidFill>
              <a:srgbClr val="002050"/>
            </a:solidFill>
            <a:prstDash val="solid"/>
            <a:headEnd type="none"/>
            <a:tailEnd type="triangle" w="lg" len="med"/>
          </a:ln>
          <a:effectLst/>
        </p:spPr>
      </p:cxnSp>
      <p:sp>
        <p:nvSpPr>
          <p:cNvPr id="118" name="Freeform 50">
            <a:extLst>
              <a:ext uri="{FF2B5EF4-FFF2-40B4-BE49-F238E27FC236}">
                <a16:creationId xmlns="" xmlns:a16="http://schemas.microsoft.com/office/drawing/2014/main" id="{597CA007-C7D1-4087-81BC-C2A897A42EF8}"/>
              </a:ext>
            </a:extLst>
          </p:cNvPr>
          <p:cNvSpPr>
            <a:spLocks/>
          </p:cNvSpPr>
          <p:nvPr/>
        </p:nvSpPr>
        <p:spPr bwMode="auto">
          <a:xfrm flipH="1">
            <a:off x="6522640" y="1813949"/>
            <a:ext cx="614249" cy="411909"/>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rgbClr val="00BCF2"/>
          </a:solidFill>
          <a:ln w="19050" cap="flat">
            <a:noFill/>
            <a:prstDash val="solid"/>
            <a:miter lim="800000"/>
            <a:headEnd/>
            <a:tailEnd/>
          </a:ln>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sp>
        <p:nvSpPr>
          <p:cNvPr id="119" name="TextBox 118">
            <a:extLst>
              <a:ext uri="{FF2B5EF4-FFF2-40B4-BE49-F238E27FC236}">
                <a16:creationId xmlns="" xmlns:a16="http://schemas.microsoft.com/office/drawing/2014/main" id="{F0BAF0D5-3650-4CE4-B539-F1CC7328CC54}"/>
              </a:ext>
            </a:extLst>
          </p:cNvPr>
          <p:cNvSpPr txBox="1"/>
          <p:nvPr/>
        </p:nvSpPr>
        <p:spPr>
          <a:xfrm>
            <a:off x="4283043" y="928302"/>
            <a:ext cx="3862752" cy="329421"/>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How many </a:t>
            </a:r>
            <a:r>
              <a:rPr lang="en-US" sz="1498" b="1">
                <a:gradFill>
                  <a:gsLst>
                    <a:gs pos="1250">
                      <a:srgbClr val="353535"/>
                    </a:gs>
                    <a:gs pos="100000">
                      <a:srgbClr val="353535"/>
                    </a:gs>
                  </a:gsLst>
                  <a:lin ang="5400000" scaled="0"/>
                </a:gradFill>
              </a:rPr>
              <a:t>“servers” </a:t>
            </a:r>
            <a:r>
              <a:rPr lang="en-US" sz="1498">
                <a:gradFill>
                  <a:gsLst>
                    <a:gs pos="1250">
                      <a:srgbClr val="353535"/>
                    </a:gs>
                    <a:gs pos="100000">
                      <a:srgbClr val="353535"/>
                    </a:gs>
                  </a:gsLst>
                  <a:lin ang="5400000" scaled="0"/>
                </a:gradFill>
              </a:rPr>
              <a:t>do I need?</a:t>
            </a:r>
          </a:p>
        </p:txBody>
      </p:sp>
      <p:sp>
        <p:nvSpPr>
          <p:cNvPr id="120" name="TextBox 119">
            <a:extLst>
              <a:ext uri="{FF2B5EF4-FFF2-40B4-BE49-F238E27FC236}">
                <a16:creationId xmlns="" xmlns:a16="http://schemas.microsoft.com/office/drawing/2014/main" id="{748CD300-DDC9-4119-9016-50D61794578E}"/>
              </a:ext>
            </a:extLst>
          </p:cNvPr>
          <p:cNvSpPr txBox="1"/>
          <p:nvPr/>
        </p:nvSpPr>
        <p:spPr>
          <a:xfrm>
            <a:off x="4269773" y="553773"/>
            <a:ext cx="4094945" cy="329421"/>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How can I increase</a:t>
            </a:r>
            <a:r>
              <a:rPr lang="en-US" sz="1498" b="1">
                <a:gradFill>
                  <a:gsLst>
                    <a:gs pos="1250">
                      <a:srgbClr val="353535"/>
                    </a:gs>
                    <a:gs pos="100000">
                      <a:srgbClr val="353535"/>
                    </a:gs>
                  </a:gsLst>
                  <a:lin ang="5400000" scaled="0"/>
                </a:gradFill>
              </a:rPr>
              <a:t> “server”</a:t>
            </a:r>
            <a:r>
              <a:rPr lang="en-US" sz="1498">
                <a:gradFill>
                  <a:gsLst>
                    <a:gs pos="1250">
                      <a:srgbClr val="353535"/>
                    </a:gs>
                    <a:gs pos="100000">
                      <a:srgbClr val="353535"/>
                    </a:gs>
                  </a:gsLst>
                  <a:lin ang="5400000" scaled="0"/>
                </a:gradFill>
              </a:rPr>
              <a:t> utilization?</a:t>
            </a:r>
          </a:p>
        </p:txBody>
      </p:sp>
      <p:sp>
        <p:nvSpPr>
          <p:cNvPr id="121" name="TextBox 120">
            <a:extLst>
              <a:ext uri="{FF2B5EF4-FFF2-40B4-BE49-F238E27FC236}">
                <a16:creationId xmlns="" xmlns:a16="http://schemas.microsoft.com/office/drawing/2014/main" id="{B27BA939-472B-45D9-8290-34BBCA5C3672}"/>
              </a:ext>
            </a:extLst>
          </p:cNvPr>
          <p:cNvSpPr txBox="1"/>
          <p:nvPr/>
        </p:nvSpPr>
        <p:spPr>
          <a:xfrm>
            <a:off x="3364451" y="179245"/>
            <a:ext cx="5699936" cy="329421"/>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What is the right </a:t>
            </a:r>
            <a:r>
              <a:rPr lang="en-US" sz="1498" b="1">
                <a:gradFill>
                  <a:gsLst>
                    <a:gs pos="1250">
                      <a:srgbClr val="353535"/>
                    </a:gs>
                    <a:gs pos="100000">
                      <a:srgbClr val="353535"/>
                    </a:gs>
                  </a:gsLst>
                  <a:lin ang="5400000" scaled="0"/>
                </a:gradFill>
              </a:rPr>
              <a:t>size</a:t>
            </a:r>
            <a:r>
              <a:rPr lang="en-US" sz="1498">
                <a:gradFill>
                  <a:gsLst>
                    <a:gs pos="1250">
                      <a:srgbClr val="353535"/>
                    </a:gs>
                    <a:gs pos="100000">
                      <a:srgbClr val="353535"/>
                    </a:gs>
                  </a:gsLst>
                  <a:lin ang="5400000" scaled="0"/>
                </a:gradFill>
              </a:rPr>
              <a:t> of </a:t>
            </a:r>
            <a:r>
              <a:rPr lang="en-US" sz="1498" b="1">
                <a:gradFill>
                  <a:gsLst>
                    <a:gs pos="1250">
                      <a:srgbClr val="353535"/>
                    </a:gs>
                    <a:gs pos="100000">
                      <a:srgbClr val="353535"/>
                    </a:gs>
                  </a:gsLst>
                  <a:lin ang="5400000" scaled="0"/>
                </a:gradFill>
              </a:rPr>
              <a:t>“servers”</a:t>
            </a:r>
            <a:r>
              <a:rPr lang="en-US" sz="1498">
                <a:gradFill>
                  <a:gsLst>
                    <a:gs pos="1250">
                      <a:srgbClr val="353535"/>
                    </a:gs>
                    <a:gs pos="100000">
                      <a:srgbClr val="353535"/>
                    </a:gs>
                  </a:gsLst>
                  <a:lin ang="5400000" scaled="0"/>
                </a:gradFill>
              </a:rPr>
              <a:t> for my business needs?</a:t>
            </a:r>
          </a:p>
        </p:txBody>
      </p:sp>
      <p:sp>
        <p:nvSpPr>
          <p:cNvPr id="122" name="TextBox 121">
            <a:extLst>
              <a:ext uri="{FF2B5EF4-FFF2-40B4-BE49-F238E27FC236}">
                <a16:creationId xmlns="" xmlns:a16="http://schemas.microsoft.com/office/drawing/2014/main" id="{5E4803FE-0CF2-40ED-A9DC-FD3E91D8416D}"/>
              </a:ext>
            </a:extLst>
          </p:cNvPr>
          <p:cNvSpPr txBox="1"/>
          <p:nvPr/>
        </p:nvSpPr>
        <p:spPr>
          <a:xfrm>
            <a:off x="5067636" y="1302832"/>
            <a:ext cx="2293567" cy="322845"/>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1498">
                <a:gradFill>
                  <a:gsLst>
                    <a:gs pos="1250">
                      <a:srgbClr val="353535"/>
                    </a:gs>
                    <a:gs pos="100000">
                      <a:srgbClr val="353535"/>
                    </a:gs>
                  </a:gsLst>
                  <a:lin ang="5400000" scaled="0"/>
                </a:gradFill>
              </a:rPr>
              <a:t>How can I </a:t>
            </a:r>
            <a:r>
              <a:rPr lang="en-US" sz="1498" b="1">
                <a:gradFill>
                  <a:gsLst>
                    <a:gs pos="1250">
                      <a:srgbClr val="353535"/>
                    </a:gs>
                    <a:gs pos="100000">
                      <a:srgbClr val="353535"/>
                    </a:gs>
                  </a:gsLst>
                  <a:lin ang="5400000" scaled="0"/>
                </a:gradFill>
              </a:rPr>
              <a:t>scale</a:t>
            </a:r>
            <a:r>
              <a:rPr lang="en-US" sz="1498">
                <a:gradFill>
                  <a:gsLst>
                    <a:gs pos="1250">
                      <a:srgbClr val="353535"/>
                    </a:gs>
                    <a:gs pos="100000">
                      <a:srgbClr val="353535"/>
                    </a:gs>
                  </a:gsLst>
                  <a:lin ang="5400000" scaled="0"/>
                </a:gradFill>
              </a:rPr>
              <a:t> my app?</a:t>
            </a:r>
          </a:p>
        </p:txBody>
      </p:sp>
      <p:sp>
        <p:nvSpPr>
          <p:cNvPr id="44" name="Title 1">
            <a:extLst>
              <a:ext uri="{FF2B5EF4-FFF2-40B4-BE49-F238E27FC236}">
                <a16:creationId xmlns="" xmlns:a16="http://schemas.microsoft.com/office/drawing/2014/main" id="{DFFB1F06-F7ED-4FC9-B8DD-821790D92BC1}"/>
              </a:ext>
            </a:extLst>
          </p:cNvPr>
          <p:cNvSpPr txBox="1">
            <a:spLocks/>
          </p:cNvSpPr>
          <p:nvPr/>
        </p:nvSpPr>
        <p:spPr>
          <a:xfrm>
            <a:off x="3755413" y="6593353"/>
            <a:ext cx="4842086" cy="329701"/>
          </a:xfrm>
          <a:prstGeom prst="rect">
            <a:avLst/>
          </a:prstGeom>
        </p:spPr>
        <p:txBody>
          <a:bodyPr vert="horz" lIns="93260" tIns="46630" rIns="93260" bIns="4663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597"/>
            <a:r>
              <a:rPr lang="en-US" sz="2244" dirty="0">
                <a:solidFill>
                  <a:prstClr val="black"/>
                </a:solidFill>
                <a:latin typeface="Segoe UI" panose="020B0502040204020203" pitchFamily="34" charset="0"/>
                <a:cs typeface="Segoe UI" panose="020B0502040204020203" pitchFamily="34" charset="0"/>
              </a:rPr>
              <a:t>The “evolution” of application platforms</a:t>
            </a:r>
          </a:p>
        </p:txBody>
      </p:sp>
    </p:spTree>
    <p:extLst>
      <p:ext uri="{BB962C8B-B14F-4D97-AF65-F5344CB8AC3E}">
        <p14:creationId xmlns:p14="http://schemas.microsoft.com/office/powerpoint/2010/main" val="144663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53" presetClass="entr" presetSubtype="16" fill="hold" grpId="0" nodeType="withEffect">
                                  <p:stCondLst>
                                    <p:cond delay="4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42" presetClass="path" presetSubtype="0" decel="100000" fill="hold" grpId="1" nodeType="withEffect">
                                  <p:stCondLst>
                                    <p:cond delay="500"/>
                                  </p:stCondLst>
                                  <p:childTnLst>
                                    <p:animMotion origin="layout" path="M -4.58333E-6 -4.44444E-6 L -4.58333E-6 0.04352 " pathEditMode="relative" rAng="0" ptsTypes="AA">
                                      <p:cBhvr>
                                        <p:cTn id="17" dur="500" spd="-100000" fill="hold"/>
                                        <p:tgtEl>
                                          <p:spTgt spid="29"/>
                                        </p:tgtEl>
                                        <p:attrNameLst>
                                          <p:attrName>ppt_x</p:attrName>
                                          <p:attrName>ppt_y</p:attrName>
                                        </p:attrNameLst>
                                      </p:cBhvr>
                                      <p:rCtr x="0" y="2176"/>
                                    </p:animMotion>
                                  </p:childTnLst>
                                </p:cTn>
                              </p:par>
                              <p:par>
                                <p:cTn id="18" presetID="10" presetClass="entr" presetSubtype="0" fill="hold" grpId="0" nodeType="withEffect">
                                  <p:stCondLst>
                                    <p:cond delay="35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42" presetClass="path" presetSubtype="0" decel="100000" fill="hold" grpId="1" nodeType="withEffect">
                                  <p:stCondLst>
                                    <p:cond delay="350"/>
                                  </p:stCondLst>
                                  <p:childTnLst>
                                    <p:animMotion origin="layout" path="M -2.5E-6 7.40741E-7 L -0.03672 7.40741E-7 " pathEditMode="relative" rAng="0" ptsTypes="AA">
                                      <p:cBhvr>
                                        <p:cTn id="22" dur="500" spd="-100000" fill="hold"/>
                                        <p:tgtEl>
                                          <p:spTgt spid="89"/>
                                        </p:tgtEl>
                                        <p:attrNameLst>
                                          <p:attrName>ppt_x</p:attrName>
                                          <p:attrName>ppt_y</p:attrName>
                                        </p:attrNameLst>
                                      </p:cBhvr>
                                      <p:rCtr x="-1836" y="0"/>
                                    </p:animMotion>
                                  </p:childTnLst>
                                </p:cTn>
                              </p:par>
                              <p:par>
                                <p:cTn id="23" presetID="10" presetClass="entr" presetSubtype="0" fill="hold" grpId="0" nodeType="withEffect">
                                  <p:stCondLst>
                                    <p:cond delay="35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par>
                                <p:cTn id="26" presetID="42" presetClass="path" presetSubtype="0" decel="100000" fill="hold" grpId="1" nodeType="withEffect">
                                  <p:stCondLst>
                                    <p:cond delay="350"/>
                                  </p:stCondLst>
                                  <p:childTnLst>
                                    <p:animMotion origin="layout" path="M 1.45833E-6 2.59259E-6 L 0.03672 2.59259E-6 " pathEditMode="relative" rAng="0" ptsTypes="AA">
                                      <p:cBhvr>
                                        <p:cTn id="27" dur="500" spd="-100000" fill="hold"/>
                                        <p:tgtEl>
                                          <p:spTgt spid="118"/>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1" grpId="0" animBg="1"/>
      <p:bldP spid="89" grpId="0" animBg="1"/>
      <p:bldP spid="89" grpId="1" animBg="1"/>
      <p:bldP spid="118" grpId="0" animBg="1"/>
      <p:bldP spid="1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 xmlns:a16="http://schemas.microsoft.com/office/drawing/2014/main" id="{0220C7E6-7B52-4BB4-9542-95243A52A5E5}"/>
              </a:ext>
            </a:extLst>
          </p:cNvPr>
          <p:cNvCxnSpPr>
            <a:cxnSpLocks/>
          </p:cNvCxnSpPr>
          <p:nvPr/>
        </p:nvCxnSpPr>
        <p:spPr>
          <a:xfrm>
            <a:off x="-11678" y="6028080"/>
            <a:ext cx="8810702" cy="0"/>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766262" y="6014388"/>
            <a:ext cx="1032761" cy="634260"/>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2400" kern="0" dirty="0">
                <a:solidFill>
                  <a:srgbClr val="E7E6E6">
                    <a:lumMod val="75000"/>
                  </a:srgbClr>
                </a:solidFill>
                <a:latin typeface="Segoe UI"/>
              </a:rPr>
              <a:t>PaaS</a:t>
            </a:r>
          </a:p>
        </p:txBody>
      </p:sp>
      <p:sp>
        <p:nvSpPr>
          <p:cNvPr id="28" name="TextBox 27"/>
          <p:cNvSpPr txBox="1"/>
          <p:nvPr/>
        </p:nvSpPr>
        <p:spPr>
          <a:xfrm>
            <a:off x="5034357" y="6014388"/>
            <a:ext cx="939598" cy="634260"/>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2400" kern="0">
                <a:solidFill>
                  <a:srgbClr val="E7E6E6">
                    <a:lumMod val="75000"/>
                  </a:srgbClr>
                </a:solidFill>
                <a:latin typeface="Segoe UI"/>
              </a:rPr>
              <a:t>IaaS</a:t>
            </a:r>
          </a:p>
        </p:txBody>
      </p:sp>
      <p:sp>
        <p:nvSpPr>
          <p:cNvPr id="27" name="TextBox 26"/>
          <p:cNvSpPr txBox="1"/>
          <p:nvPr/>
        </p:nvSpPr>
        <p:spPr>
          <a:xfrm>
            <a:off x="255522" y="6014388"/>
            <a:ext cx="2134383" cy="634260"/>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2400" kern="0" dirty="0">
                <a:solidFill>
                  <a:srgbClr val="E7E6E6">
                    <a:lumMod val="75000"/>
                  </a:srgbClr>
                </a:solidFill>
                <a:latin typeface="Segoe UI"/>
              </a:rPr>
              <a:t>On-Premises</a:t>
            </a:r>
          </a:p>
        </p:txBody>
      </p:sp>
      <p:cxnSp>
        <p:nvCxnSpPr>
          <p:cNvPr id="11" name="Straight Arrow Connector 10"/>
          <p:cNvCxnSpPr>
            <a:cxnSpLocks/>
          </p:cNvCxnSpPr>
          <p:nvPr/>
        </p:nvCxnSpPr>
        <p:spPr>
          <a:xfrm>
            <a:off x="-11678" y="6028080"/>
            <a:ext cx="11989321" cy="0"/>
          </a:xfrm>
          <a:prstGeom prst="straightConnector1">
            <a:avLst/>
          </a:prstGeom>
          <a:ln w="254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1234816"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0" name="Oval 19"/>
          <p:cNvSpPr/>
          <p:nvPr/>
        </p:nvSpPr>
        <p:spPr bwMode="auto">
          <a:xfrm>
            <a:off x="5416259"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 name="Oval 20"/>
          <p:cNvSpPr/>
          <p:nvPr/>
        </p:nvSpPr>
        <p:spPr bwMode="auto">
          <a:xfrm>
            <a:off x="8194746"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 name="Oval 21"/>
          <p:cNvSpPr/>
          <p:nvPr/>
        </p:nvSpPr>
        <p:spPr bwMode="auto">
          <a:xfrm>
            <a:off x="10973234" y="5940184"/>
            <a:ext cx="175796" cy="175796"/>
          </a:xfrm>
          <a:prstGeom prst="ellipse">
            <a:avLst/>
          </a:prstGeom>
          <a:solidFill>
            <a:schemeClr val="bg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2" name="TextBox 71">
            <a:extLst>
              <a:ext uri="{FF2B5EF4-FFF2-40B4-BE49-F238E27FC236}">
                <a16:creationId xmlns="" xmlns:a16="http://schemas.microsoft.com/office/drawing/2014/main" id="{FD82D69E-B73B-4B7D-B1A5-A3E895CAB4A1}"/>
              </a:ext>
            </a:extLst>
          </p:cNvPr>
          <p:cNvSpPr txBox="1"/>
          <p:nvPr/>
        </p:nvSpPr>
        <p:spPr>
          <a:xfrm>
            <a:off x="10012265" y="6010972"/>
            <a:ext cx="2236247" cy="756451"/>
          </a:xfrm>
          <a:prstGeom prst="rect">
            <a:avLst/>
          </a:prstGeom>
          <a:noFill/>
        </p:spPr>
        <p:txBody>
          <a:bodyPr wrap="none" lIns="182802" tIns="146241" rIns="182802" bIns="146241" rtlCol="0">
            <a:spAutoFit/>
          </a:bodyPr>
          <a:lstStyle/>
          <a:p>
            <a:pPr defTabSz="913873">
              <a:lnSpc>
                <a:spcPct val="90000"/>
              </a:lnSpc>
              <a:spcAft>
                <a:spcPts val="600"/>
              </a:spcAft>
              <a:defRPr/>
            </a:pPr>
            <a:r>
              <a:rPr lang="en-US" sz="3264" kern="0" dirty="0">
                <a:solidFill>
                  <a:srgbClr val="0070C0"/>
                </a:solidFill>
                <a:latin typeface="Segoe UI"/>
              </a:rPr>
              <a:t>Serverless</a:t>
            </a:r>
          </a:p>
        </p:txBody>
      </p:sp>
      <p:sp>
        <p:nvSpPr>
          <p:cNvPr id="126" name="Freeform 50">
            <a:extLst>
              <a:ext uri="{FF2B5EF4-FFF2-40B4-BE49-F238E27FC236}">
                <a16:creationId xmlns="" xmlns:a16="http://schemas.microsoft.com/office/drawing/2014/main" id="{FCCC52A2-43E4-471C-AC79-2A7E572669F7}"/>
              </a:ext>
            </a:extLst>
          </p:cNvPr>
          <p:cNvSpPr>
            <a:spLocks/>
          </p:cNvSpPr>
          <p:nvPr/>
        </p:nvSpPr>
        <p:spPr bwMode="auto">
          <a:xfrm>
            <a:off x="4810124" y="2160644"/>
            <a:ext cx="2793630" cy="1873378"/>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solidFill>
            <a:srgbClr val="00BCF2"/>
          </a:solidFill>
          <a:ln w="19050" cap="flat">
            <a:noFill/>
            <a:prstDash val="solid"/>
            <a:miter lim="800000"/>
            <a:headEnd/>
            <a:tailEnd/>
          </a:ln>
        </p:spPr>
        <p:txBody>
          <a:bodyPr rot="0" spcFirstLastPara="0" vertOverflow="overflow" horzOverflow="overflow" vert="horz" wrap="square" lIns="91414" tIns="45706" rIns="91414" bIns="45706" numCol="1" spcCol="0" rtlCol="0" fromWordArt="0" anchor="t" anchorCtr="0" forceAA="0" compatLnSpc="1">
            <a:prstTxWarp prst="textNoShape">
              <a:avLst/>
            </a:prstTxWarp>
            <a:noAutofit/>
          </a:bodyPr>
          <a:lstStyle/>
          <a:p>
            <a:pPr defTabSz="932384">
              <a:defRPr/>
            </a:pPr>
            <a:endParaRPr lang="en-US" kern="0">
              <a:solidFill>
                <a:srgbClr val="353535"/>
              </a:solidFill>
              <a:latin typeface="Segoe UI Semilight"/>
            </a:endParaRPr>
          </a:p>
        </p:txBody>
      </p:sp>
      <p:grpSp>
        <p:nvGrpSpPr>
          <p:cNvPr id="127" name="Group 126">
            <a:extLst>
              <a:ext uri="{FF2B5EF4-FFF2-40B4-BE49-F238E27FC236}">
                <a16:creationId xmlns="" xmlns:a16="http://schemas.microsoft.com/office/drawing/2014/main" id="{3DD8E030-AA29-4CBD-BE0E-6F46E7FEDF1D}"/>
              </a:ext>
            </a:extLst>
          </p:cNvPr>
          <p:cNvGrpSpPr/>
          <p:nvPr/>
        </p:nvGrpSpPr>
        <p:grpSpPr>
          <a:xfrm>
            <a:off x="1756509" y="2545027"/>
            <a:ext cx="1340292" cy="1340292"/>
            <a:chOff x="2775150" y="2127586"/>
            <a:chExt cx="1340672" cy="1340672"/>
          </a:xfrm>
        </p:grpSpPr>
        <p:sp>
          <p:nvSpPr>
            <p:cNvPr id="128" name="Oval 127">
              <a:extLst>
                <a:ext uri="{FF2B5EF4-FFF2-40B4-BE49-F238E27FC236}">
                  <a16:creationId xmlns="" xmlns:a16="http://schemas.microsoft.com/office/drawing/2014/main" id="{F6879692-3E2E-4EE2-85C1-3DBD3749CAD2}"/>
                </a:ext>
              </a:extLst>
            </p:cNvPr>
            <p:cNvSpPr/>
            <p:nvPr/>
          </p:nvSpPr>
          <p:spPr bwMode="auto">
            <a:xfrm>
              <a:off x="2775150" y="2127586"/>
              <a:ext cx="1340672" cy="1340672"/>
            </a:xfrm>
            <a:prstGeom prst="ellipse">
              <a:avLst/>
            </a:prstGeom>
            <a:solidFill>
              <a:srgbClr val="EAEAEA"/>
            </a:solidFill>
            <a:ln w="9525"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 name="Freeform 5">
              <a:extLst>
                <a:ext uri="{FF2B5EF4-FFF2-40B4-BE49-F238E27FC236}">
                  <a16:creationId xmlns="" xmlns:a16="http://schemas.microsoft.com/office/drawing/2014/main" id="{91A948C4-86A9-4817-956C-F2494363A1AD}"/>
                </a:ext>
              </a:extLst>
            </p:cNvPr>
            <p:cNvSpPr>
              <a:spLocks noEditPoints="1"/>
            </p:cNvSpPr>
            <p:nvPr/>
          </p:nvSpPr>
          <p:spPr bwMode="auto">
            <a:xfrm>
              <a:off x="3028228" y="2365339"/>
              <a:ext cx="794968" cy="855843"/>
            </a:xfrm>
            <a:custGeom>
              <a:avLst/>
              <a:gdLst>
                <a:gd name="T0" fmla="*/ 8 w 104"/>
                <a:gd name="T1" fmla="*/ 112 h 112"/>
                <a:gd name="T2" fmla="*/ 92 w 104"/>
                <a:gd name="T3" fmla="*/ 112 h 112"/>
                <a:gd name="T4" fmla="*/ 100 w 104"/>
                <a:gd name="T5" fmla="*/ 112 h 112"/>
                <a:gd name="T6" fmla="*/ 104 w 104"/>
                <a:gd name="T7" fmla="*/ 40 h 112"/>
                <a:gd name="T8" fmla="*/ 72 w 104"/>
                <a:gd name="T9" fmla="*/ 24 h 112"/>
                <a:gd name="T10" fmla="*/ 68 w 104"/>
                <a:gd name="T11" fmla="*/ 0 h 112"/>
                <a:gd name="T12" fmla="*/ 40 w 104"/>
                <a:gd name="T13" fmla="*/ 0 h 112"/>
                <a:gd name="T14" fmla="*/ 32 w 104"/>
                <a:gd name="T15" fmla="*/ 0 h 112"/>
                <a:gd name="T16" fmla="*/ 0 w 104"/>
                <a:gd name="T17" fmla="*/ 24 h 112"/>
                <a:gd name="T18" fmla="*/ 4 w 104"/>
                <a:gd name="T19" fmla="*/ 50 h 112"/>
                <a:gd name="T20" fmla="*/ 28 w 104"/>
                <a:gd name="T21" fmla="*/ 72 h 112"/>
                <a:gd name="T22" fmla="*/ 48 w 104"/>
                <a:gd name="T23" fmla="*/ 104 h 112"/>
                <a:gd name="T24" fmla="*/ 28 w 104"/>
                <a:gd name="T25" fmla="*/ 72 h 112"/>
                <a:gd name="T26" fmla="*/ 76 w 104"/>
                <a:gd name="T27" fmla="*/ 104 h 112"/>
                <a:gd name="T28" fmla="*/ 56 w 104"/>
                <a:gd name="T29" fmla="*/ 72 h 112"/>
                <a:gd name="T30" fmla="*/ 84 w 104"/>
                <a:gd name="T31" fmla="*/ 104 h 112"/>
                <a:gd name="T32" fmla="*/ 84 w 104"/>
                <a:gd name="T33" fmla="*/ 68 h 112"/>
                <a:gd name="T34" fmla="*/ 28 w 104"/>
                <a:gd name="T35" fmla="*/ 64 h 112"/>
                <a:gd name="T36" fmla="*/ 20 w 104"/>
                <a:gd name="T37" fmla="*/ 64 h 112"/>
                <a:gd name="T38" fmla="*/ 12 w 104"/>
                <a:gd name="T39" fmla="*/ 104 h 112"/>
                <a:gd name="T40" fmla="*/ 16 w 104"/>
                <a:gd name="T41" fmla="*/ 56 h 112"/>
                <a:gd name="T42" fmla="*/ 40 w 104"/>
                <a:gd name="T43" fmla="*/ 56 h 112"/>
                <a:gd name="T44" fmla="*/ 64 w 104"/>
                <a:gd name="T45" fmla="*/ 56 h 112"/>
                <a:gd name="T46" fmla="*/ 88 w 104"/>
                <a:gd name="T47" fmla="*/ 56 h 112"/>
                <a:gd name="T48" fmla="*/ 92 w 104"/>
                <a:gd name="T49" fmla="*/ 104 h 112"/>
                <a:gd name="T50" fmla="*/ 32 w 104"/>
                <a:gd name="T51" fmla="*/ 32 h 112"/>
                <a:gd name="T52" fmla="*/ 48 w 104"/>
                <a:gd name="T53" fmla="*/ 40 h 112"/>
                <a:gd name="T54" fmla="*/ 32 w 104"/>
                <a:gd name="T55" fmla="*/ 40 h 112"/>
                <a:gd name="T56" fmla="*/ 56 w 104"/>
                <a:gd name="T57" fmla="*/ 32 h 112"/>
                <a:gd name="T58" fmla="*/ 72 w 104"/>
                <a:gd name="T59" fmla="*/ 40 h 112"/>
                <a:gd name="T60" fmla="*/ 56 w 104"/>
                <a:gd name="T61" fmla="*/ 40 h 112"/>
                <a:gd name="T62" fmla="*/ 96 w 104"/>
                <a:gd name="T63" fmla="*/ 40 h 112"/>
                <a:gd name="T64" fmla="*/ 80 w 104"/>
                <a:gd name="T65" fmla="*/ 40 h 112"/>
                <a:gd name="T66" fmla="*/ 96 w 104"/>
                <a:gd name="T67" fmla="*/ 32 h 112"/>
                <a:gd name="T68" fmla="*/ 40 w 104"/>
                <a:gd name="T69" fmla="*/ 8 h 112"/>
                <a:gd name="T70" fmla="*/ 64 w 104"/>
                <a:gd name="T71" fmla="*/ 24 h 112"/>
                <a:gd name="T72" fmla="*/ 40 w 104"/>
                <a:gd name="T73" fmla="*/ 8 h 112"/>
                <a:gd name="T74" fmla="*/ 24 w 104"/>
                <a:gd name="T75" fmla="*/ 32 h 112"/>
                <a:gd name="T76" fmla="*/ 16 w 104"/>
                <a:gd name="T77" fmla="*/ 48 h 112"/>
                <a:gd name="T78" fmla="*/ 8 w 104"/>
                <a:gd name="T7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12">
                  <a:moveTo>
                    <a:pt x="4" y="112"/>
                  </a:moveTo>
                  <a:cubicBezTo>
                    <a:pt x="8" y="112"/>
                    <a:pt x="8" y="112"/>
                    <a:pt x="8" y="112"/>
                  </a:cubicBezTo>
                  <a:cubicBezTo>
                    <a:pt x="12" y="112"/>
                    <a:pt x="12" y="112"/>
                    <a:pt x="12" y="112"/>
                  </a:cubicBezTo>
                  <a:cubicBezTo>
                    <a:pt x="92" y="112"/>
                    <a:pt x="92" y="112"/>
                    <a:pt x="92" y="112"/>
                  </a:cubicBezTo>
                  <a:cubicBezTo>
                    <a:pt x="96" y="112"/>
                    <a:pt x="96" y="112"/>
                    <a:pt x="96" y="112"/>
                  </a:cubicBezTo>
                  <a:cubicBezTo>
                    <a:pt x="100" y="112"/>
                    <a:pt x="100" y="112"/>
                    <a:pt x="100" y="112"/>
                  </a:cubicBezTo>
                  <a:cubicBezTo>
                    <a:pt x="100" y="50"/>
                    <a:pt x="100" y="50"/>
                    <a:pt x="100" y="50"/>
                  </a:cubicBezTo>
                  <a:cubicBezTo>
                    <a:pt x="102" y="48"/>
                    <a:pt x="104" y="44"/>
                    <a:pt x="104" y="40"/>
                  </a:cubicBezTo>
                  <a:cubicBezTo>
                    <a:pt x="104" y="24"/>
                    <a:pt x="104" y="24"/>
                    <a:pt x="104" y="24"/>
                  </a:cubicBezTo>
                  <a:cubicBezTo>
                    <a:pt x="72" y="24"/>
                    <a:pt x="72" y="24"/>
                    <a:pt x="72" y="24"/>
                  </a:cubicBezTo>
                  <a:cubicBezTo>
                    <a:pt x="72" y="0"/>
                    <a:pt x="72" y="0"/>
                    <a:pt x="72" y="0"/>
                  </a:cubicBezTo>
                  <a:cubicBezTo>
                    <a:pt x="68" y="0"/>
                    <a:pt x="68" y="0"/>
                    <a:pt x="68" y="0"/>
                  </a:cubicBezTo>
                  <a:cubicBezTo>
                    <a:pt x="64" y="0"/>
                    <a:pt x="64" y="0"/>
                    <a:pt x="64" y="0"/>
                  </a:cubicBezTo>
                  <a:cubicBezTo>
                    <a:pt x="40" y="0"/>
                    <a:pt x="40" y="0"/>
                    <a:pt x="40" y="0"/>
                  </a:cubicBezTo>
                  <a:cubicBezTo>
                    <a:pt x="36" y="0"/>
                    <a:pt x="36" y="0"/>
                    <a:pt x="36" y="0"/>
                  </a:cubicBezTo>
                  <a:cubicBezTo>
                    <a:pt x="32" y="0"/>
                    <a:pt x="32" y="0"/>
                    <a:pt x="32" y="0"/>
                  </a:cubicBezTo>
                  <a:cubicBezTo>
                    <a:pt x="32" y="24"/>
                    <a:pt x="32" y="24"/>
                    <a:pt x="32" y="24"/>
                  </a:cubicBezTo>
                  <a:cubicBezTo>
                    <a:pt x="0" y="24"/>
                    <a:pt x="0" y="24"/>
                    <a:pt x="0" y="24"/>
                  </a:cubicBezTo>
                  <a:cubicBezTo>
                    <a:pt x="0" y="40"/>
                    <a:pt x="0" y="40"/>
                    <a:pt x="0" y="40"/>
                  </a:cubicBezTo>
                  <a:cubicBezTo>
                    <a:pt x="0" y="44"/>
                    <a:pt x="2" y="48"/>
                    <a:pt x="4" y="50"/>
                  </a:cubicBezTo>
                  <a:lnTo>
                    <a:pt x="4" y="112"/>
                  </a:lnTo>
                  <a:close/>
                  <a:moveTo>
                    <a:pt x="28" y="72"/>
                  </a:moveTo>
                  <a:cubicBezTo>
                    <a:pt x="48" y="72"/>
                    <a:pt x="48" y="72"/>
                    <a:pt x="48" y="72"/>
                  </a:cubicBezTo>
                  <a:cubicBezTo>
                    <a:pt x="48" y="104"/>
                    <a:pt x="48" y="104"/>
                    <a:pt x="48" y="104"/>
                  </a:cubicBezTo>
                  <a:cubicBezTo>
                    <a:pt x="28" y="104"/>
                    <a:pt x="28" y="104"/>
                    <a:pt x="28" y="104"/>
                  </a:cubicBezTo>
                  <a:lnTo>
                    <a:pt x="28" y="72"/>
                  </a:lnTo>
                  <a:close/>
                  <a:moveTo>
                    <a:pt x="76" y="72"/>
                  </a:moveTo>
                  <a:cubicBezTo>
                    <a:pt x="76" y="104"/>
                    <a:pt x="76" y="104"/>
                    <a:pt x="76" y="104"/>
                  </a:cubicBezTo>
                  <a:cubicBezTo>
                    <a:pt x="56" y="104"/>
                    <a:pt x="56" y="104"/>
                    <a:pt x="56" y="104"/>
                  </a:cubicBezTo>
                  <a:cubicBezTo>
                    <a:pt x="56" y="72"/>
                    <a:pt x="56" y="72"/>
                    <a:pt x="56" y="72"/>
                  </a:cubicBezTo>
                  <a:lnTo>
                    <a:pt x="76" y="72"/>
                  </a:lnTo>
                  <a:close/>
                  <a:moveTo>
                    <a:pt x="84" y="104"/>
                  </a:moveTo>
                  <a:cubicBezTo>
                    <a:pt x="84" y="72"/>
                    <a:pt x="84" y="72"/>
                    <a:pt x="84" y="72"/>
                  </a:cubicBezTo>
                  <a:cubicBezTo>
                    <a:pt x="84" y="68"/>
                    <a:pt x="84" y="68"/>
                    <a:pt x="84" y="68"/>
                  </a:cubicBezTo>
                  <a:cubicBezTo>
                    <a:pt x="84" y="64"/>
                    <a:pt x="84" y="64"/>
                    <a:pt x="84" y="64"/>
                  </a:cubicBezTo>
                  <a:cubicBezTo>
                    <a:pt x="28" y="64"/>
                    <a:pt x="28" y="64"/>
                    <a:pt x="28" y="64"/>
                  </a:cubicBezTo>
                  <a:cubicBezTo>
                    <a:pt x="24" y="64"/>
                    <a:pt x="24" y="64"/>
                    <a:pt x="24" y="64"/>
                  </a:cubicBezTo>
                  <a:cubicBezTo>
                    <a:pt x="20" y="64"/>
                    <a:pt x="20" y="64"/>
                    <a:pt x="20" y="64"/>
                  </a:cubicBezTo>
                  <a:cubicBezTo>
                    <a:pt x="20" y="104"/>
                    <a:pt x="20" y="104"/>
                    <a:pt x="20" y="104"/>
                  </a:cubicBezTo>
                  <a:cubicBezTo>
                    <a:pt x="12" y="104"/>
                    <a:pt x="12" y="104"/>
                    <a:pt x="12" y="104"/>
                  </a:cubicBezTo>
                  <a:cubicBezTo>
                    <a:pt x="12" y="55"/>
                    <a:pt x="12" y="55"/>
                    <a:pt x="12" y="55"/>
                  </a:cubicBezTo>
                  <a:cubicBezTo>
                    <a:pt x="13" y="56"/>
                    <a:pt x="15" y="56"/>
                    <a:pt x="16" y="56"/>
                  </a:cubicBezTo>
                  <a:cubicBezTo>
                    <a:pt x="21" y="56"/>
                    <a:pt x="25" y="54"/>
                    <a:pt x="28" y="50"/>
                  </a:cubicBezTo>
                  <a:cubicBezTo>
                    <a:pt x="31" y="54"/>
                    <a:pt x="35" y="56"/>
                    <a:pt x="40" y="56"/>
                  </a:cubicBezTo>
                  <a:cubicBezTo>
                    <a:pt x="45" y="56"/>
                    <a:pt x="49" y="54"/>
                    <a:pt x="52" y="50"/>
                  </a:cubicBezTo>
                  <a:cubicBezTo>
                    <a:pt x="55" y="54"/>
                    <a:pt x="59" y="56"/>
                    <a:pt x="64" y="56"/>
                  </a:cubicBezTo>
                  <a:cubicBezTo>
                    <a:pt x="69" y="56"/>
                    <a:pt x="73" y="54"/>
                    <a:pt x="76" y="50"/>
                  </a:cubicBezTo>
                  <a:cubicBezTo>
                    <a:pt x="79" y="54"/>
                    <a:pt x="83" y="56"/>
                    <a:pt x="88" y="56"/>
                  </a:cubicBezTo>
                  <a:cubicBezTo>
                    <a:pt x="89" y="56"/>
                    <a:pt x="91" y="56"/>
                    <a:pt x="92" y="55"/>
                  </a:cubicBezTo>
                  <a:cubicBezTo>
                    <a:pt x="92" y="104"/>
                    <a:pt x="92" y="104"/>
                    <a:pt x="92" y="104"/>
                  </a:cubicBezTo>
                  <a:lnTo>
                    <a:pt x="84" y="104"/>
                  </a:lnTo>
                  <a:close/>
                  <a:moveTo>
                    <a:pt x="32" y="32"/>
                  </a:moveTo>
                  <a:cubicBezTo>
                    <a:pt x="48" y="32"/>
                    <a:pt x="48" y="32"/>
                    <a:pt x="48" y="32"/>
                  </a:cubicBezTo>
                  <a:cubicBezTo>
                    <a:pt x="48" y="40"/>
                    <a:pt x="48" y="40"/>
                    <a:pt x="48" y="40"/>
                  </a:cubicBezTo>
                  <a:cubicBezTo>
                    <a:pt x="48" y="44"/>
                    <a:pt x="44" y="48"/>
                    <a:pt x="40" y="48"/>
                  </a:cubicBezTo>
                  <a:cubicBezTo>
                    <a:pt x="36" y="48"/>
                    <a:pt x="32" y="44"/>
                    <a:pt x="32" y="40"/>
                  </a:cubicBezTo>
                  <a:lnTo>
                    <a:pt x="32" y="32"/>
                  </a:lnTo>
                  <a:close/>
                  <a:moveTo>
                    <a:pt x="56" y="32"/>
                  </a:moveTo>
                  <a:cubicBezTo>
                    <a:pt x="72" y="32"/>
                    <a:pt x="72" y="32"/>
                    <a:pt x="72" y="32"/>
                  </a:cubicBezTo>
                  <a:cubicBezTo>
                    <a:pt x="72" y="40"/>
                    <a:pt x="72" y="40"/>
                    <a:pt x="72" y="40"/>
                  </a:cubicBezTo>
                  <a:cubicBezTo>
                    <a:pt x="72" y="44"/>
                    <a:pt x="68" y="48"/>
                    <a:pt x="64" y="48"/>
                  </a:cubicBezTo>
                  <a:cubicBezTo>
                    <a:pt x="60" y="48"/>
                    <a:pt x="56" y="44"/>
                    <a:pt x="56" y="40"/>
                  </a:cubicBezTo>
                  <a:lnTo>
                    <a:pt x="56" y="32"/>
                  </a:lnTo>
                  <a:close/>
                  <a:moveTo>
                    <a:pt x="96" y="40"/>
                  </a:moveTo>
                  <a:cubicBezTo>
                    <a:pt x="96" y="44"/>
                    <a:pt x="92" y="48"/>
                    <a:pt x="88" y="48"/>
                  </a:cubicBezTo>
                  <a:cubicBezTo>
                    <a:pt x="84" y="48"/>
                    <a:pt x="80" y="44"/>
                    <a:pt x="80" y="40"/>
                  </a:cubicBezTo>
                  <a:cubicBezTo>
                    <a:pt x="80" y="32"/>
                    <a:pt x="80" y="32"/>
                    <a:pt x="80" y="32"/>
                  </a:cubicBezTo>
                  <a:cubicBezTo>
                    <a:pt x="96" y="32"/>
                    <a:pt x="96" y="32"/>
                    <a:pt x="96" y="32"/>
                  </a:cubicBezTo>
                  <a:lnTo>
                    <a:pt x="96" y="40"/>
                  </a:lnTo>
                  <a:close/>
                  <a:moveTo>
                    <a:pt x="40" y="8"/>
                  </a:moveTo>
                  <a:cubicBezTo>
                    <a:pt x="64" y="8"/>
                    <a:pt x="64" y="8"/>
                    <a:pt x="64" y="8"/>
                  </a:cubicBezTo>
                  <a:cubicBezTo>
                    <a:pt x="64" y="24"/>
                    <a:pt x="64" y="24"/>
                    <a:pt x="64" y="24"/>
                  </a:cubicBezTo>
                  <a:cubicBezTo>
                    <a:pt x="40" y="24"/>
                    <a:pt x="40" y="24"/>
                    <a:pt x="40" y="24"/>
                  </a:cubicBezTo>
                  <a:lnTo>
                    <a:pt x="40" y="8"/>
                  </a:lnTo>
                  <a:close/>
                  <a:moveTo>
                    <a:pt x="8" y="32"/>
                  </a:moveTo>
                  <a:cubicBezTo>
                    <a:pt x="24" y="32"/>
                    <a:pt x="24" y="32"/>
                    <a:pt x="24" y="32"/>
                  </a:cubicBezTo>
                  <a:cubicBezTo>
                    <a:pt x="24" y="40"/>
                    <a:pt x="24" y="40"/>
                    <a:pt x="24" y="40"/>
                  </a:cubicBezTo>
                  <a:cubicBezTo>
                    <a:pt x="24" y="44"/>
                    <a:pt x="20" y="48"/>
                    <a:pt x="16" y="48"/>
                  </a:cubicBezTo>
                  <a:cubicBezTo>
                    <a:pt x="12" y="48"/>
                    <a:pt x="8" y="44"/>
                    <a:pt x="8" y="40"/>
                  </a:cubicBezTo>
                  <a:lnTo>
                    <a:pt x="8" y="32"/>
                  </a:lnTo>
                  <a:close/>
                </a:path>
              </a:pathLst>
            </a:custGeom>
            <a:solidFill>
              <a:srgbClr val="353535"/>
            </a:solidFill>
            <a:ln w="38100">
              <a:solidFill>
                <a:srgbClr val="EAEAEA"/>
              </a:solidFill>
              <a:miter lim="800000"/>
            </a:ln>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30" name="Group 129">
            <a:extLst>
              <a:ext uri="{FF2B5EF4-FFF2-40B4-BE49-F238E27FC236}">
                <a16:creationId xmlns="" xmlns:a16="http://schemas.microsoft.com/office/drawing/2014/main" id="{B22F3358-EA7D-4FBD-9E06-62CE18DFD656}"/>
              </a:ext>
            </a:extLst>
          </p:cNvPr>
          <p:cNvGrpSpPr/>
          <p:nvPr/>
        </p:nvGrpSpPr>
        <p:grpSpPr>
          <a:xfrm>
            <a:off x="9374833" y="2545027"/>
            <a:ext cx="1340292" cy="1340292"/>
            <a:chOff x="8320652" y="2127586"/>
            <a:chExt cx="1340672" cy="1340672"/>
          </a:xfrm>
        </p:grpSpPr>
        <p:sp>
          <p:nvSpPr>
            <p:cNvPr id="131" name="Oval 130">
              <a:extLst>
                <a:ext uri="{FF2B5EF4-FFF2-40B4-BE49-F238E27FC236}">
                  <a16:creationId xmlns="" xmlns:a16="http://schemas.microsoft.com/office/drawing/2014/main" id="{6AB53901-7DD7-4FD5-966E-AC8B8CE6CDE8}"/>
                </a:ext>
              </a:extLst>
            </p:cNvPr>
            <p:cNvSpPr/>
            <p:nvPr/>
          </p:nvSpPr>
          <p:spPr bwMode="auto">
            <a:xfrm>
              <a:off x="8320652" y="2127586"/>
              <a:ext cx="1340672" cy="1340672"/>
            </a:xfrm>
            <a:prstGeom prst="ellipse">
              <a:avLst/>
            </a:prstGeom>
            <a:solidFill>
              <a:srgbClr val="EAEAEA"/>
            </a:solidFill>
            <a:ln w="9525"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32" name="Group 8">
              <a:extLst>
                <a:ext uri="{FF2B5EF4-FFF2-40B4-BE49-F238E27FC236}">
                  <a16:creationId xmlns="" xmlns:a16="http://schemas.microsoft.com/office/drawing/2014/main" id="{27242C46-9FCA-493F-BC45-8ED3A8DA2ACC}"/>
                </a:ext>
              </a:extLst>
            </p:cNvPr>
            <p:cNvGrpSpPr>
              <a:grpSpLocks noChangeAspect="1"/>
            </p:cNvGrpSpPr>
            <p:nvPr/>
          </p:nvGrpSpPr>
          <p:grpSpPr bwMode="auto">
            <a:xfrm>
              <a:off x="8561965" y="2577338"/>
              <a:ext cx="897974" cy="451613"/>
              <a:chOff x="7" y="12"/>
              <a:chExt cx="342" cy="172"/>
            </a:xfrm>
          </p:grpSpPr>
          <p:sp>
            <p:nvSpPr>
              <p:cNvPr id="133" name="Rectangle 9">
                <a:extLst>
                  <a:ext uri="{FF2B5EF4-FFF2-40B4-BE49-F238E27FC236}">
                    <a16:creationId xmlns="" xmlns:a16="http://schemas.microsoft.com/office/drawing/2014/main" id="{024EEC5A-4BD2-4501-91C5-69D3EDA3B7F7}"/>
                  </a:ext>
                </a:extLst>
              </p:cNvPr>
              <p:cNvSpPr>
                <a:spLocks noChangeArrowheads="1"/>
              </p:cNvSpPr>
              <p:nvPr/>
            </p:nvSpPr>
            <p:spPr bwMode="auto">
              <a:xfrm>
                <a:off x="7" y="64"/>
                <a:ext cx="87" cy="120"/>
              </a:xfrm>
              <a:prstGeom prst="rect">
                <a:avLst/>
              </a:prstGeom>
              <a:noFill/>
              <a:ln w="19050" cap="flat">
                <a:solidFill>
                  <a:srgbClr val="353535"/>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34" name="Rectangle 10">
                <a:extLst>
                  <a:ext uri="{FF2B5EF4-FFF2-40B4-BE49-F238E27FC236}">
                    <a16:creationId xmlns="" xmlns:a16="http://schemas.microsoft.com/office/drawing/2014/main" id="{99DD7739-5ED4-4E98-BEE5-92E992AD8335}"/>
                  </a:ext>
                </a:extLst>
              </p:cNvPr>
              <p:cNvSpPr>
                <a:spLocks noChangeArrowheads="1"/>
              </p:cNvSpPr>
              <p:nvPr/>
            </p:nvSpPr>
            <p:spPr bwMode="auto">
              <a:xfrm>
                <a:off x="195" y="76"/>
                <a:ext cx="154" cy="108"/>
              </a:xfrm>
              <a:prstGeom prst="rect">
                <a:avLst/>
              </a:prstGeom>
              <a:noFill/>
              <a:ln w="19050" cap="flat">
                <a:solidFill>
                  <a:srgbClr val="353535"/>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35" name="Line 11">
                <a:extLst>
                  <a:ext uri="{FF2B5EF4-FFF2-40B4-BE49-F238E27FC236}">
                    <a16:creationId xmlns="" xmlns:a16="http://schemas.microsoft.com/office/drawing/2014/main" id="{8AF393FB-AC7F-4694-AD3B-A8026322A03A}"/>
                  </a:ext>
                </a:extLst>
              </p:cNvPr>
              <p:cNvSpPr>
                <a:spLocks noChangeShapeType="1"/>
              </p:cNvSpPr>
              <p:nvPr/>
            </p:nvSpPr>
            <p:spPr bwMode="auto">
              <a:xfrm flipV="1">
                <a:off x="311" y="124"/>
                <a:ext cx="0" cy="17"/>
              </a:xfrm>
              <a:prstGeom prst="line">
                <a:avLst/>
              </a:prstGeom>
              <a:noFill/>
              <a:ln w="25400" cap="flat">
                <a:solidFill>
                  <a:srgbClr val="353535"/>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36" name="Freeform 12">
                <a:extLst>
                  <a:ext uri="{FF2B5EF4-FFF2-40B4-BE49-F238E27FC236}">
                    <a16:creationId xmlns="" xmlns:a16="http://schemas.microsoft.com/office/drawing/2014/main" id="{711AB873-3817-4CF8-A9A3-9055C37E27B9}"/>
                  </a:ext>
                </a:extLst>
              </p:cNvPr>
              <p:cNvSpPr>
                <a:spLocks/>
              </p:cNvSpPr>
              <p:nvPr/>
            </p:nvSpPr>
            <p:spPr bwMode="auto">
              <a:xfrm>
                <a:off x="127" y="150"/>
                <a:ext cx="68" cy="34"/>
              </a:xfrm>
              <a:custGeom>
                <a:avLst/>
                <a:gdLst>
                  <a:gd name="T0" fmla="*/ 68 w 68"/>
                  <a:gd name="T1" fmla="*/ 0 h 34"/>
                  <a:gd name="T2" fmla="*/ 0 w 68"/>
                  <a:gd name="T3" fmla="*/ 0 h 34"/>
                  <a:gd name="T4" fmla="*/ 0 w 68"/>
                  <a:gd name="T5" fmla="*/ 34 h 34"/>
                  <a:gd name="T6" fmla="*/ 43 w 68"/>
                  <a:gd name="T7" fmla="*/ 34 h 34"/>
                </a:gdLst>
                <a:ahLst/>
                <a:cxnLst>
                  <a:cxn ang="0">
                    <a:pos x="T0" y="T1"/>
                  </a:cxn>
                  <a:cxn ang="0">
                    <a:pos x="T2" y="T3"/>
                  </a:cxn>
                  <a:cxn ang="0">
                    <a:pos x="T4" y="T5"/>
                  </a:cxn>
                  <a:cxn ang="0">
                    <a:pos x="T6" y="T7"/>
                  </a:cxn>
                </a:cxnLst>
                <a:rect l="0" t="0" r="r" b="b"/>
                <a:pathLst>
                  <a:path w="68" h="34">
                    <a:moveTo>
                      <a:pt x="68" y="0"/>
                    </a:moveTo>
                    <a:lnTo>
                      <a:pt x="0" y="0"/>
                    </a:lnTo>
                    <a:lnTo>
                      <a:pt x="0" y="34"/>
                    </a:lnTo>
                    <a:lnTo>
                      <a:pt x="43" y="34"/>
                    </a:lnTo>
                  </a:path>
                </a:pathLst>
              </a:custGeom>
              <a:noFill/>
              <a:ln w="19050" cap="flat">
                <a:solidFill>
                  <a:srgbClr val="353535"/>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37" name="Freeform 13">
                <a:extLst>
                  <a:ext uri="{FF2B5EF4-FFF2-40B4-BE49-F238E27FC236}">
                    <a16:creationId xmlns="" xmlns:a16="http://schemas.microsoft.com/office/drawing/2014/main" id="{FA223EEE-C6D5-4A3E-9837-671A2B6B7378}"/>
                  </a:ext>
                </a:extLst>
              </p:cNvPr>
              <p:cNvSpPr>
                <a:spLocks/>
              </p:cNvSpPr>
              <p:nvPr/>
            </p:nvSpPr>
            <p:spPr bwMode="auto">
              <a:xfrm>
                <a:off x="7" y="12"/>
                <a:ext cx="238" cy="64"/>
              </a:xfrm>
              <a:custGeom>
                <a:avLst/>
                <a:gdLst>
                  <a:gd name="T0" fmla="*/ 0 w 238"/>
                  <a:gd name="T1" fmla="*/ 26 h 64"/>
                  <a:gd name="T2" fmla="*/ 0 w 238"/>
                  <a:gd name="T3" fmla="*/ 0 h 64"/>
                  <a:gd name="T4" fmla="*/ 238 w 238"/>
                  <a:gd name="T5" fmla="*/ 0 h 64"/>
                  <a:gd name="T6" fmla="*/ 238 w 238"/>
                  <a:gd name="T7" fmla="*/ 64 h 64"/>
                </a:gdLst>
                <a:ahLst/>
                <a:cxnLst>
                  <a:cxn ang="0">
                    <a:pos x="T0" y="T1"/>
                  </a:cxn>
                  <a:cxn ang="0">
                    <a:pos x="T2" y="T3"/>
                  </a:cxn>
                  <a:cxn ang="0">
                    <a:pos x="T4" y="T5"/>
                  </a:cxn>
                  <a:cxn ang="0">
                    <a:pos x="T6" y="T7"/>
                  </a:cxn>
                </a:cxnLst>
                <a:rect l="0" t="0" r="r" b="b"/>
                <a:pathLst>
                  <a:path w="238" h="64">
                    <a:moveTo>
                      <a:pt x="0" y="26"/>
                    </a:moveTo>
                    <a:lnTo>
                      <a:pt x="0" y="0"/>
                    </a:lnTo>
                    <a:lnTo>
                      <a:pt x="238" y="0"/>
                    </a:lnTo>
                    <a:lnTo>
                      <a:pt x="238" y="64"/>
                    </a:lnTo>
                  </a:path>
                </a:pathLst>
              </a:custGeom>
              <a:noFill/>
              <a:ln w="19050" cap="flat">
                <a:solidFill>
                  <a:srgbClr val="353535"/>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cxnSp>
        <p:nvCxnSpPr>
          <p:cNvPr id="138" name="Straight Arrow Connector 137">
            <a:extLst>
              <a:ext uri="{FF2B5EF4-FFF2-40B4-BE49-F238E27FC236}">
                <a16:creationId xmlns="" xmlns:a16="http://schemas.microsoft.com/office/drawing/2014/main" id="{674D7B54-5CC5-42CE-85C6-48957FDCC72B}"/>
              </a:ext>
            </a:extLst>
          </p:cNvPr>
          <p:cNvCxnSpPr>
            <a:cxnSpLocks/>
          </p:cNvCxnSpPr>
          <p:nvPr/>
        </p:nvCxnSpPr>
        <p:spPr>
          <a:xfrm>
            <a:off x="3314512" y="3190184"/>
            <a:ext cx="1207204" cy="0"/>
          </a:xfrm>
          <a:prstGeom prst="straightConnector1">
            <a:avLst/>
          </a:prstGeom>
          <a:noFill/>
          <a:ln w="25400" cap="flat" cmpd="sng" algn="ctr">
            <a:solidFill>
              <a:srgbClr val="002050"/>
            </a:solidFill>
            <a:prstDash val="solid"/>
            <a:headEnd type="none"/>
            <a:tailEnd type="triangle" w="lg" len="med"/>
          </a:ln>
          <a:effectLst/>
        </p:spPr>
      </p:cxnSp>
      <p:cxnSp>
        <p:nvCxnSpPr>
          <p:cNvPr id="139" name="Straight Arrow Connector 138">
            <a:extLst>
              <a:ext uri="{FF2B5EF4-FFF2-40B4-BE49-F238E27FC236}">
                <a16:creationId xmlns="" xmlns:a16="http://schemas.microsoft.com/office/drawing/2014/main" id="{855196FF-98F4-40FF-9138-F4F9B30D2C98}"/>
              </a:ext>
            </a:extLst>
          </p:cNvPr>
          <p:cNvCxnSpPr>
            <a:cxnSpLocks/>
          </p:cNvCxnSpPr>
          <p:nvPr/>
        </p:nvCxnSpPr>
        <p:spPr>
          <a:xfrm flipH="1">
            <a:off x="7897179" y="3190184"/>
            <a:ext cx="1207204" cy="0"/>
          </a:xfrm>
          <a:prstGeom prst="straightConnector1">
            <a:avLst/>
          </a:prstGeom>
          <a:noFill/>
          <a:ln w="25400" cap="flat" cmpd="sng" algn="ctr">
            <a:solidFill>
              <a:srgbClr val="002050"/>
            </a:solidFill>
            <a:prstDash val="solid"/>
            <a:headEnd type="none"/>
            <a:tailEnd type="triangle" w="lg" len="med"/>
          </a:ln>
          <a:effectLst/>
        </p:spPr>
      </p:cxnSp>
      <p:sp>
        <p:nvSpPr>
          <p:cNvPr id="140" name="TextBox 139">
            <a:extLst>
              <a:ext uri="{FF2B5EF4-FFF2-40B4-BE49-F238E27FC236}">
                <a16:creationId xmlns="" xmlns:a16="http://schemas.microsoft.com/office/drawing/2014/main" id="{008C5D32-0218-437E-A473-5F7E316C3959}"/>
              </a:ext>
            </a:extLst>
          </p:cNvPr>
          <p:cNvSpPr txBox="1"/>
          <p:nvPr/>
        </p:nvSpPr>
        <p:spPr>
          <a:xfrm>
            <a:off x="3044377" y="1414886"/>
            <a:ext cx="6163586" cy="408017"/>
          </a:xfrm>
          <a:prstGeom prst="rect">
            <a:avLst/>
          </a:prstGeom>
          <a:noFill/>
        </p:spPr>
        <p:txBody>
          <a:bodyPr wrap="square" rtlCol="0">
            <a:spAutoFit/>
          </a:bodyPr>
          <a:lstStyle>
            <a:defPPr>
              <a:defRPr lang="en-US"/>
            </a:defPPr>
            <a:lvl1pPr defTabSz="914224">
              <a:defRPr sz="1500" kern="0">
                <a:gradFill>
                  <a:gsLst>
                    <a:gs pos="1250">
                      <a:schemeClr val="tx1"/>
                    </a:gs>
                    <a:gs pos="100000">
                      <a:schemeClr val="tx1"/>
                    </a:gs>
                  </a:gsLst>
                  <a:lin ang="5400000" scaled="0"/>
                </a:gradFill>
                <a:latin typeface="Segoe UI"/>
              </a:defRPr>
            </a:lvl1pPr>
          </a:lstStyle>
          <a:p>
            <a:pPr algn="ctr" defTabSz="913873">
              <a:defRPr/>
            </a:pPr>
            <a:r>
              <a:rPr lang="en-US" sz="2000" dirty="0">
                <a:gradFill>
                  <a:gsLst>
                    <a:gs pos="1250">
                      <a:srgbClr val="353535"/>
                    </a:gs>
                    <a:gs pos="100000">
                      <a:srgbClr val="353535"/>
                    </a:gs>
                  </a:gsLst>
                  <a:lin ang="5400000" scaled="0"/>
                </a:gradFill>
              </a:rPr>
              <a:t>How do I </a:t>
            </a:r>
            <a:r>
              <a:rPr lang="en-US" sz="2000" b="1" dirty="0">
                <a:gradFill>
                  <a:gsLst>
                    <a:gs pos="1250">
                      <a:srgbClr val="353535"/>
                    </a:gs>
                    <a:gs pos="100000">
                      <a:srgbClr val="353535"/>
                    </a:gs>
                  </a:gsLst>
                  <a:lin ang="5400000" scaled="0"/>
                </a:gradFill>
              </a:rPr>
              <a:t>architect</a:t>
            </a:r>
            <a:r>
              <a:rPr lang="en-US" sz="2000" dirty="0">
                <a:gradFill>
                  <a:gsLst>
                    <a:gs pos="1250">
                      <a:srgbClr val="353535"/>
                    </a:gs>
                    <a:gs pos="100000">
                      <a:srgbClr val="353535"/>
                    </a:gs>
                  </a:gsLst>
                  <a:lin ang="5400000" scaled="0"/>
                </a:gradFill>
              </a:rPr>
              <a:t> my app?</a:t>
            </a:r>
          </a:p>
        </p:txBody>
      </p:sp>
      <p:grpSp>
        <p:nvGrpSpPr>
          <p:cNvPr id="141" name="Group 4">
            <a:extLst>
              <a:ext uri="{FF2B5EF4-FFF2-40B4-BE49-F238E27FC236}">
                <a16:creationId xmlns="" xmlns:a16="http://schemas.microsoft.com/office/drawing/2014/main" id="{699C7ADE-F7C0-4B3F-9C01-4113975AD414}"/>
              </a:ext>
            </a:extLst>
          </p:cNvPr>
          <p:cNvGrpSpPr>
            <a:grpSpLocks noChangeAspect="1"/>
          </p:cNvGrpSpPr>
          <p:nvPr/>
        </p:nvGrpSpPr>
        <p:grpSpPr bwMode="auto">
          <a:xfrm>
            <a:off x="5661134" y="2601753"/>
            <a:ext cx="163556" cy="262372"/>
            <a:chOff x="6" y="12"/>
            <a:chExt cx="192" cy="308"/>
          </a:xfrm>
        </p:grpSpPr>
        <p:sp>
          <p:nvSpPr>
            <p:cNvPr id="142" name="Rectangle 141">
              <a:extLst>
                <a:ext uri="{FF2B5EF4-FFF2-40B4-BE49-F238E27FC236}">
                  <a16:creationId xmlns="" xmlns:a16="http://schemas.microsoft.com/office/drawing/2014/main" id="{6648707D-5801-4121-BA1D-38F7ED8F9D1C}"/>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3" name="Rectangle 142">
              <a:extLst>
                <a:ext uri="{FF2B5EF4-FFF2-40B4-BE49-F238E27FC236}">
                  <a16:creationId xmlns="" xmlns:a16="http://schemas.microsoft.com/office/drawing/2014/main" id="{12E1C954-FF6E-4936-A724-A471DD19695A}"/>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4" name="Rectangle 143">
              <a:extLst>
                <a:ext uri="{FF2B5EF4-FFF2-40B4-BE49-F238E27FC236}">
                  <a16:creationId xmlns="" xmlns:a16="http://schemas.microsoft.com/office/drawing/2014/main" id="{315AA5B4-9259-45C5-98FE-365FF7DBC72F}"/>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5" name="Rectangle 144">
              <a:extLst>
                <a:ext uri="{FF2B5EF4-FFF2-40B4-BE49-F238E27FC236}">
                  <a16:creationId xmlns="" xmlns:a16="http://schemas.microsoft.com/office/drawing/2014/main" id="{3F74386A-5DA1-44C5-B9EC-F9A5A39C92A5}"/>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6" name="Freeform 9">
              <a:extLst>
                <a:ext uri="{FF2B5EF4-FFF2-40B4-BE49-F238E27FC236}">
                  <a16:creationId xmlns="" xmlns:a16="http://schemas.microsoft.com/office/drawing/2014/main" id="{2304EE55-6462-4EE1-A9AE-2B97627396E2}"/>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7" name="Freeform 10">
              <a:extLst>
                <a:ext uri="{FF2B5EF4-FFF2-40B4-BE49-F238E27FC236}">
                  <a16:creationId xmlns="" xmlns:a16="http://schemas.microsoft.com/office/drawing/2014/main" id="{D27D02D9-84DB-430A-9CCA-D4A39C43E98B}"/>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8" name="Oval 147">
              <a:extLst>
                <a:ext uri="{FF2B5EF4-FFF2-40B4-BE49-F238E27FC236}">
                  <a16:creationId xmlns="" xmlns:a16="http://schemas.microsoft.com/office/drawing/2014/main" id="{B1AE21C8-D87B-4BA3-A5CD-7695E47D1539}"/>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49" name="Oval 148">
              <a:extLst>
                <a:ext uri="{FF2B5EF4-FFF2-40B4-BE49-F238E27FC236}">
                  <a16:creationId xmlns="" xmlns:a16="http://schemas.microsoft.com/office/drawing/2014/main" id="{6E747BDE-2923-45D9-8C70-1902DC4CC920}"/>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0" name="Rectangle 149">
              <a:extLst>
                <a:ext uri="{FF2B5EF4-FFF2-40B4-BE49-F238E27FC236}">
                  <a16:creationId xmlns="" xmlns:a16="http://schemas.microsoft.com/office/drawing/2014/main" id="{8AF0740A-1B27-47F2-84E9-8905D90ED8A2}"/>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51" name="Group 4">
            <a:extLst>
              <a:ext uri="{FF2B5EF4-FFF2-40B4-BE49-F238E27FC236}">
                <a16:creationId xmlns="" xmlns:a16="http://schemas.microsoft.com/office/drawing/2014/main" id="{800A0E57-331D-4488-AC45-CE0744AAD472}"/>
              </a:ext>
            </a:extLst>
          </p:cNvPr>
          <p:cNvGrpSpPr>
            <a:grpSpLocks noChangeAspect="1"/>
          </p:cNvGrpSpPr>
          <p:nvPr/>
        </p:nvGrpSpPr>
        <p:grpSpPr bwMode="auto">
          <a:xfrm>
            <a:off x="6270562" y="2382425"/>
            <a:ext cx="163556" cy="262372"/>
            <a:chOff x="6" y="12"/>
            <a:chExt cx="192" cy="308"/>
          </a:xfrm>
        </p:grpSpPr>
        <p:sp>
          <p:nvSpPr>
            <p:cNvPr id="152" name="Rectangle 151">
              <a:extLst>
                <a:ext uri="{FF2B5EF4-FFF2-40B4-BE49-F238E27FC236}">
                  <a16:creationId xmlns="" xmlns:a16="http://schemas.microsoft.com/office/drawing/2014/main" id="{A737ACA5-9B61-47A0-900B-C2A2FC5F347E}"/>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3" name="Rectangle 152">
              <a:extLst>
                <a:ext uri="{FF2B5EF4-FFF2-40B4-BE49-F238E27FC236}">
                  <a16:creationId xmlns="" xmlns:a16="http://schemas.microsoft.com/office/drawing/2014/main" id="{D523FDFC-DF09-42EF-94A7-836627A23A03}"/>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4" name="Rectangle 153">
              <a:extLst>
                <a:ext uri="{FF2B5EF4-FFF2-40B4-BE49-F238E27FC236}">
                  <a16:creationId xmlns="" xmlns:a16="http://schemas.microsoft.com/office/drawing/2014/main" id="{48BF0CAD-A194-459C-B552-50230573D0AA}"/>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5" name="Rectangle 154">
              <a:extLst>
                <a:ext uri="{FF2B5EF4-FFF2-40B4-BE49-F238E27FC236}">
                  <a16:creationId xmlns="" xmlns:a16="http://schemas.microsoft.com/office/drawing/2014/main" id="{F7B8ED4F-6EC7-426B-AC3D-60D6A33613C9}"/>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6" name="Freeform 9">
              <a:extLst>
                <a:ext uri="{FF2B5EF4-FFF2-40B4-BE49-F238E27FC236}">
                  <a16:creationId xmlns="" xmlns:a16="http://schemas.microsoft.com/office/drawing/2014/main" id="{0D12C6C3-141F-4101-9719-E725C53CA567}"/>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7" name="Freeform 10">
              <a:extLst>
                <a:ext uri="{FF2B5EF4-FFF2-40B4-BE49-F238E27FC236}">
                  <a16:creationId xmlns="" xmlns:a16="http://schemas.microsoft.com/office/drawing/2014/main" id="{1D8E19FE-E69C-419B-9698-4AE8B461C9BB}"/>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8" name="Oval 157">
              <a:extLst>
                <a:ext uri="{FF2B5EF4-FFF2-40B4-BE49-F238E27FC236}">
                  <a16:creationId xmlns="" xmlns:a16="http://schemas.microsoft.com/office/drawing/2014/main" id="{33115AF9-8714-491E-8664-655CE7218EA7}"/>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59" name="Oval 158">
              <a:extLst>
                <a:ext uri="{FF2B5EF4-FFF2-40B4-BE49-F238E27FC236}">
                  <a16:creationId xmlns="" xmlns:a16="http://schemas.microsoft.com/office/drawing/2014/main" id="{522F6E03-6833-4672-8C6E-539518D1893B}"/>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0" name="Rectangle 159">
              <a:extLst>
                <a:ext uri="{FF2B5EF4-FFF2-40B4-BE49-F238E27FC236}">
                  <a16:creationId xmlns="" xmlns:a16="http://schemas.microsoft.com/office/drawing/2014/main" id="{8BD4BAED-39CF-4A15-9D73-BD1561968B00}"/>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61" name="Group 4">
            <a:extLst>
              <a:ext uri="{FF2B5EF4-FFF2-40B4-BE49-F238E27FC236}">
                <a16:creationId xmlns="" xmlns:a16="http://schemas.microsoft.com/office/drawing/2014/main" id="{EFAFC49A-7B89-4A51-8191-5AC1B9BAF012}"/>
              </a:ext>
            </a:extLst>
          </p:cNvPr>
          <p:cNvGrpSpPr>
            <a:grpSpLocks noChangeAspect="1"/>
          </p:cNvGrpSpPr>
          <p:nvPr/>
        </p:nvGrpSpPr>
        <p:grpSpPr bwMode="auto">
          <a:xfrm>
            <a:off x="5418369" y="3167649"/>
            <a:ext cx="163556" cy="262372"/>
            <a:chOff x="6" y="12"/>
            <a:chExt cx="192" cy="308"/>
          </a:xfrm>
        </p:grpSpPr>
        <p:sp>
          <p:nvSpPr>
            <p:cNvPr id="162" name="Rectangle 161">
              <a:extLst>
                <a:ext uri="{FF2B5EF4-FFF2-40B4-BE49-F238E27FC236}">
                  <a16:creationId xmlns="" xmlns:a16="http://schemas.microsoft.com/office/drawing/2014/main" id="{9FE131F7-6140-4A29-9CF3-F338B85AB991}"/>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3" name="Rectangle 162">
              <a:extLst>
                <a:ext uri="{FF2B5EF4-FFF2-40B4-BE49-F238E27FC236}">
                  <a16:creationId xmlns="" xmlns:a16="http://schemas.microsoft.com/office/drawing/2014/main" id="{6A88D500-5C4D-495D-980E-3DB54AD4C2FD}"/>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4" name="Rectangle 163">
              <a:extLst>
                <a:ext uri="{FF2B5EF4-FFF2-40B4-BE49-F238E27FC236}">
                  <a16:creationId xmlns="" xmlns:a16="http://schemas.microsoft.com/office/drawing/2014/main" id="{7FBBC02A-D3B8-4DCF-9D32-C13EB2E6B050}"/>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5" name="Rectangle 164">
              <a:extLst>
                <a:ext uri="{FF2B5EF4-FFF2-40B4-BE49-F238E27FC236}">
                  <a16:creationId xmlns="" xmlns:a16="http://schemas.microsoft.com/office/drawing/2014/main" id="{4D3E20B0-58EE-43E1-84E0-61A81380B75B}"/>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6" name="Freeform 9">
              <a:extLst>
                <a:ext uri="{FF2B5EF4-FFF2-40B4-BE49-F238E27FC236}">
                  <a16:creationId xmlns="" xmlns:a16="http://schemas.microsoft.com/office/drawing/2014/main" id="{4BD93028-0ADA-4959-94FC-5992D588BB2D}"/>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7" name="Freeform 10">
              <a:extLst>
                <a:ext uri="{FF2B5EF4-FFF2-40B4-BE49-F238E27FC236}">
                  <a16:creationId xmlns="" xmlns:a16="http://schemas.microsoft.com/office/drawing/2014/main" id="{9B9B8AAA-1713-4B6C-898D-7BE3434272DF}"/>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8" name="Oval 167">
              <a:extLst>
                <a:ext uri="{FF2B5EF4-FFF2-40B4-BE49-F238E27FC236}">
                  <a16:creationId xmlns="" xmlns:a16="http://schemas.microsoft.com/office/drawing/2014/main" id="{8D083569-94D7-4F39-80CA-0387011D5DCD}"/>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69" name="Oval 168">
              <a:extLst>
                <a:ext uri="{FF2B5EF4-FFF2-40B4-BE49-F238E27FC236}">
                  <a16:creationId xmlns="" xmlns:a16="http://schemas.microsoft.com/office/drawing/2014/main" id="{89ADC1B7-1444-4F0C-BD03-DFFBC41E2BD9}"/>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0" name="Rectangle 169">
              <a:extLst>
                <a:ext uri="{FF2B5EF4-FFF2-40B4-BE49-F238E27FC236}">
                  <a16:creationId xmlns="" xmlns:a16="http://schemas.microsoft.com/office/drawing/2014/main" id="{751FCF71-B1EF-4E4B-8AEE-E5EE8EEBDD88}"/>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71" name="Group 4">
            <a:extLst>
              <a:ext uri="{FF2B5EF4-FFF2-40B4-BE49-F238E27FC236}">
                <a16:creationId xmlns="" xmlns:a16="http://schemas.microsoft.com/office/drawing/2014/main" id="{3475EA0A-EAF4-4B76-A808-02903B833CF7}"/>
              </a:ext>
            </a:extLst>
          </p:cNvPr>
          <p:cNvGrpSpPr>
            <a:grpSpLocks noChangeAspect="1"/>
          </p:cNvGrpSpPr>
          <p:nvPr/>
        </p:nvGrpSpPr>
        <p:grpSpPr bwMode="auto">
          <a:xfrm>
            <a:off x="6027795" y="3063845"/>
            <a:ext cx="163556" cy="262372"/>
            <a:chOff x="6" y="12"/>
            <a:chExt cx="192" cy="308"/>
          </a:xfrm>
        </p:grpSpPr>
        <p:sp>
          <p:nvSpPr>
            <p:cNvPr id="172" name="Rectangle 171">
              <a:extLst>
                <a:ext uri="{FF2B5EF4-FFF2-40B4-BE49-F238E27FC236}">
                  <a16:creationId xmlns="" xmlns:a16="http://schemas.microsoft.com/office/drawing/2014/main" id="{30202E6D-433D-4E67-9485-DCADFDBE11CA}"/>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3" name="Rectangle 172">
              <a:extLst>
                <a:ext uri="{FF2B5EF4-FFF2-40B4-BE49-F238E27FC236}">
                  <a16:creationId xmlns="" xmlns:a16="http://schemas.microsoft.com/office/drawing/2014/main" id="{13E05F20-711C-4702-9CF7-0A55D4F03D69}"/>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4" name="Rectangle 173">
              <a:extLst>
                <a:ext uri="{FF2B5EF4-FFF2-40B4-BE49-F238E27FC236}">
                  <a16:creationId xmlns="" xmlns:a16="http://schemas.microsoft.com/office/drawing/2014/main" id="{F2E6EECF-FC6D-4E78-91A7-835ED6BE0263}"/>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5" name="Rectangle 174">
              <a:extLst>
                <a:ext uri="{FF2B5EF4-FFF2-40B4-BE49-F238E27FC236}">
                  <a16:creationId xmlns="" xmlns:a16="http://schemas.microsoft.com/office/drawing/2014/main" id="{978730F6-2333-465A-A79D-FC9EC30B1D05}"/>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6" name="Freeform 9">
              <a:extLst>
                <a:ext uri="{FF2B5EF4-FFF2-40B4-BE49-F238E27FC236}">
                  <a16:creationId xmlns="" xmlns:a16="http://schemas.microsoft.com/office/drawing/2014/main" id="{16A08B85-DC10-4B83-813C-E20FDEF75561}"/>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7" name="Freeform 10">
              <a:extLst>
                <a:ext uri="{FF2B5EF4-FFF2-40B4-BE49-F238E27FC236}">
                  <a16:creationId xmlns="" xmlns:a16="http://schemas.microsoft.com/office/drawing/2014/main" id="{44D1488C-B3A3-47CA-9260-C2192F6E56FC}"/>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8" name="Oval 177">
              <a:extLst>
                <a:ext uri="{FF2B5EF4-FFF2-40B4-BE49-F238E27FC236}">
                  <a16:creationId xmlns="" xmlns:a16="http://schemas.microsoft.com/office/drawing/2014/main" id="{32198FEE-ED38-4E83-8EEC-DBA177E67A6F}"/>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79" name="Oval 178">
              <a:extLst>
                <a:ext uri="{FF2B5EF4-FFF2-40B4-BE49-F238E27FC236}">
                  <a16:creationId xmlns="" xmlns:a16="http://schemas.microsoft.com/office/drawing/2014/main" id="{191927BC-D119-4B49-AB0D-A37E6E885B07}"/>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0" name="Rectangle 179">
              <a:extLst>
                <a:ext uri="{FF2B5EF4-FFF2-40B4-BE49-F238E27FC236}">
                  <a16:creationId xmlns="" xmlns:a16="http://schemas.microsoft.com/office/drawing/2014/main" id="{2D6BDB25-6677-4DA3-A6BC-FF49308DD8E0}"/>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81" name="Group 4">
            <a:extLst>
              <a:ext uri="{FF2B5EF4-FFF2-40B4-BE49-F238E27FC236}">
                <a16:creationId xmlns="" xmlns:a16="http://schemas.microsoft.com/office/drawing/2014/main" id="{F8C7FD3A-1EB8-40A8-80D0-92BFA7F4AF69}"/>
              </a:ext>
            </a:extLst>
          </p:cNvPr>
          <p:cNvGrpSpPr>
            <a:grpSpLocks noChangeAspect="1"/>
          </p:cNvGrpSpPr>
          <p:nvPr/>
        </p:nvGrpSpPr>
        <p:grpSpPr bwMode="auto">
          <a:xfrm>
            <a:off x="6792928" y="3487432"/>
            <a:ext cx="163556" cy="262372"/>
            <a:chOff x="6" y="12"/>
            <a:chExt cx="192" cy="308"/>
          </a:xfrm>
        </p:grpSpPr>
        <p:sp>
          <p:nvSpPr>
            <p:cNvPr id="182" name="Rectangle 181">
              <a:extLst>
                <a:ext uri="{FF2B5EF4-FFF2-40B4-BE49-F238E27FC236}">
                  <a16:creationId xmlns="" xmlns:a16="http://schemas.microsoft.com/office/drawing/2014/main" id="{BB7C0810-1CD6-4A92-B1BF-E25D9B2DA553}"/>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3" name="Rectangle 182">
              <a:extLst>
                <a:ext uri="{FF2B5EF4-FFF2-40B4-BE49-F238E27FC236}">
                  <a16:creationId xmlns="" xmlns:a16="http://schemas.microsoft.com/office/drawing/2014/main" id="{4CE187BC-B62B-4B55-B653-3741B458A6F5}"/>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4" name="Rectangle 183">
              <a:extLst>
                <a:ext uri="{FF2B5EF4-FFF2-40B4-BE49-F238E27FC236}">
                  <a16:creationId xmlns="" xmlns:a16="http://schemas.microsoft.com/office/drawing/2014/main" id="{4EAF297E-99A9-42DC-9608-DDF060955E1A}"/>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5" name="Rectangle 184">
              <a:extLst>
                <a:ext uri="{FF2B5EF4-FFF2-40B4-BE49-F238E27FC236}">
                  <a16:creationId xmlns="" xmlns:a16="http://schemas.microsoft.com/office/drawing/2014/main" id="{506E4DE7-ECCC-476A-9886-DAB9B4A01727}"/>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6" name="Freeform 9">
              <a:extLst>
                <a:ext uri="{FF2B5EF4-FFF2-40B4-BE49-F238E27FC236}">
                  <a16:creationId xmlns="" xmlns:a16="http://schemas.microsoft.com/office/drawing/2014/main" id="{3493D56A-8B2B-4B4D-9080-7048900CFC0E}"/>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7" name="Freeform 10">
              <a:extLst>
                <a:ext uri="{FF2B5EF4-FFF2-40B4-BE49-F238E27FC236}">
                  <a16:creationId xmlns="" xmlns:a16="http://schemas.microsoft.com/office/drawing/2014/main" id="{C0CACF1C-06BA-4C26-A4A5-16BA6BABE86B}"/>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8" name="Oval 187">
              <a:extLst>
                <a:ext uri="{FF2B5EF4-FFF2-40B4-BE49-F238E27FC236}">
                  <a16:creationId xmlns="" xmlns:a16="http://schemas.microsoft.com/office/drawing/2014/main" id="{818D7A0B-2997-4E2C-ADCF-F4768F5050F5}"/>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89" name="Oval 188">
              <a:extLst>
                <a:ext uri="{FF2B5EF4-FFF2-40B4-BE49-F238E27FC236}">
                  <a16:creationId xmlns="" xmlns:a16="http://schemas.microsoft.com/office/drawing/2014/main" id="{546E589E-E388-46D8-85E2-25FB3F64C258}"/>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0" name="Rectangle 189">
              <a:extLst>
                <a:ext uri="{FF2B5EF4-FFF2-40B4-BE49-F238E27FC236}">
                  <a16:creationId xmlns="" xmlns:a16="http://schemas.microsoft.com/office/drawing/2014/main" id="{4D8B548F-F6EC-4D30-B601-27374723428F}"/>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191" name="Group 4">
            <a:extLst>
              <a:ext uri="{FF2B5EF4-FFF2-40B4-BE49-F238E27FC236}">
                <a16:creationId xmlns="" xmlns:a16="http://schemas.microsoft.com/office/drawing/2014/main" id="{1ED48BD5-62B4-4DFA-8664-2FF08F4EEA6C}"/>
              </a:ext>
            </a:extLst>
          </p:cNvPr>
          <p:cNvGrpSpPr>
            <a:grpSpLocks noChangeAspect="1"/>
          </p:cNvGrpSpPr>
          <p:nvPr/>
        </p:nvGrpSpPr>
        <p:grpSpPr bwMode="auto">
          <a:xfrm>
            <a:off x="6603738" y="2941626"/>
            <a:ext cx="163556" cy="262372"/>
            <a:chOff x="6" y="12"/>
            <a:chExt cx="192" cy="308"/>
          </a:xfrm>
        </p:grpSpPr>
        <p:sp>
          <p:nvSpPr>
            <p:cNvPr id="192" name="Rectangle 191">
              <a:extLst>
                <a:ext uri="{FF2B5EF4-FFF2-40B4-BE49-F238E27FC236}">
                  <a16:creationId xmlns="" xmlns:a16="http://schemas.microsoft.com/office/drawing/2014/main" id="{3ECEA24B-5A7D-4D57-A09E-687D393E138C}"/>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3" name="Rectangle 192">
              <a:extLst>
                <a:ext uri="{FF2B5EF4-FFF2-40B4-BE49-F238E27FC236}">
                  <a16:creationId xmlns="" xmlns:a16="http://schemas.microsoft.com/office/drawing/2014/main" id="{E89F73E9-F2DA-4B1D-828D-2E6F77278A71}"/>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4" name="Rectangle 193">
              <a:extLst>
                <a:ext uri="{FF2B5EF4-FFF2-40B4-BE49-F238E27FC236}">
                  <a16:creationId xmlns="" xmlns:a16="http://schemas.microsoft.com/office/drawing/2014/main" id="{AEAB0D20-FE0E-4047-AFBF-808BDB47FD2D}"/>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5" name="Rectangle 194">
              <a:extLst>
                <a:ext uri="{FF2B5EF4-FFF2-40B4-BE49-F238E27FC236}">
                  <a16:creationId xmlns="" xmlns:a16="http://schemas.microsoft.com/office/drawing/2014/main" id="{81EDD396-02F1-4A11-A4B7-713499A8A765}"/>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6" name="Freeform 9">
              <a:extLst>
                <a:ext uri="{FF2B5EF4-FFF2-40B4-BE49-F238E27FC236}">
                  <a16:creationId xmlns="" xmlns:a16="http://schemas.microsoft.com/office/drawing/2014/main" id="{2EB5F315-070E-4885-8F14-64DCE55417AF}"/>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7" name="Freeform 10">
              <a:extLst>
                <a:ext uri="{FF2B5EF4-FFF2-40B4-BE49-F238E27FC236}">
                  <a16:creationId xmlns="" xmlns:a16="http://schemas.microsoft.com/office/drawing/2014/main" id="{B5AB442D-93FF-4557-856C-E76CD037EB60}"/>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8" name="Oval 197">
              <a:extLst>
                <a:ext uri="{FF2B5EF4-FFF2-40B4-BE49-F238E27FC236}">
                  <a16:creationId xmlns="" xmlns:a16="http://schemas.microsoft.com/office/drawing/2014/main" id="{EA95D65D-5007-427F-BBED-C25E7FD4BAF4}"/>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199" name="Oval 198">
              <a:extLst>
                <a:ext uri="{FF2B5EF4-FFF2-40B4-BE49-F238E27FC236}">
                  <a16:creationId xmlns="" xmlns:a16="http://schemas.microsoft.com/office/drawing/2014/main" id="{124C6ACA-E6EB-43C1-848C-6071F7BA3761}"/>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0" name="Rectangle 199">
              <a:extLst>
                <a:ext uri="{FF2B5EF4-FFF2-40B4-BE49-F238E27FC236}">
                  <a16:creationId xmlns="" xmlns:a16="http://schemas.microsoft.com/office/drawing/2014/main" id="{B4278564-C4C8-4FEC-9104-39EBDA737243}"/>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201" name="Group 4">
            <a:extLst>
              <a:ext uri="{FF2B5EF4-FFF2-40B4-BE49-F238E27FC236}">
                <a16:creationId xmlns="" xmlns:a16="http://schemas.microsoft.com/office/drawing/2014/main" id="{9F3B0DD9-EAFD-46B6-9925-634D9F0F8632}"/>
              </a:ext>
            </a:extLst>
          </p:cNvPr>
          <p:cNvGrpSpPr>
            <a:grpSpLocks noChangeAspect="1"/>
          </p:cNvGrpSpPr>
          <p:nvPr/>
        </p:nvGrpSpPr>
        <p:grpSpPr bwMode="auto">
          <a:xfrm>
            <a:off x="7147870" y="3083937"/>
            <a:ext cx="163556" cy="262372"/>
            <a:chOff x="6" y="12"/>
            <a:chExt cx="192" cy="308"/>
          </a:xfrm>
        </p:grpSpPr>
        <p:sp>
          <p:nvSpPr>
            <p:cNvPr id="202" name="Rectangle 201">
              <a:extLst>
                <a:ext uri="{FF2B5EF4-FFF2-40B4-BE49-F238E27FC236}">
                  <a16:creationId xmlns="" xmlns:a16="http://schemas.microsoft.com/office/drawing/2014/main" id="{1BD8FA37-F3F3-4893-AA24-F50F352A2264}"/>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3" name="Rectangle 202">
              <a:extLst>
                <a:ext uri="{FF2B5EF4-FFF2-40B4-BE49-F238E27FC236}">
                  <a16:creationId xmlns="" xmlns:a16="http://schemas.microsoft.com/office/drawing/2014/main" id="{3714E58F-8FB0-422E-BC6F-7C7879600B7D}"/>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4" name="Rectangle 203">
              <a:extLst>
                <a:ext uri="{FF2B5EF4-FFF2-40B4-BE49-F238E27FC236}">
                  <a16:creationId xmlns="" xmlns:a16="http://schemas.microsoft.com/office/drawing/2014/main" id="{CE83FF08-7163-4B6F-AE3B-020EBB3FB553}"/>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5" name="Rectangle 204">
              <a:extLst>
                <a:ext uri="{FF2B5EF4-FFF2-40B4-BE49-F238E27FC236}">
                  <a16:creationId xmlns="" xmlns:a16="http://schemas.microsoft.com/office/drawing/2014/main" id="{D428E740-8DE3-4C93-B70B-DA935FDB5B0C}"/>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6" name="Freeform 9">
              <a:extLst>
                <a:ext uri="{FF2B5EF4-FFF2-40B4-BE49-F238E27FC236}">
                  <a16:creationId xmlns="" xmlns:a16="http://schemas.microsoft.com/office/drawing/2014/main" id="{BD1D130E-46DB-4CBC-9B6C-01BCB7B79B77}"/>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7" name="Freeform 10">
              <a:extLst>
                <a:ext uri="{FF2B5EF4-FFF2-40B4-BE49-F238E27FC236}">
                  <a16:creationId xmlns="" xmlns:a16="http://schemas.microsoft.com/office/drawing/2014/main" id="{7F1D7D00-BD6D-482F-A99A-7BFAE658EFC7}"/>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8" name="Oval 207">
              <a:extLst>
                <a:ext uri="{FF2B5EF4-FFF2-40B4-BE49-F238E27FC236}">
                  <a16:creationId xmlns="" xmlns:a16="http://schemas.microsoft.com/office/drawing/2014/main" id="{33760273-30F9-44B0-9EA5-0CE5616C1820}"/>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09" name="Oval 208">
              <a:extLst>
                <a:ext uri="{FF2B5EF4-FFF2-40B4-BE49-F238E27FC236}">
                  <a16:creationId xmlns="" xmlns:a16="http://schemas.microsoft.com/office/drawing/2014/main" id="{91D7BACD-F4D0-4B0D-A0F8-B66E405B8DA8}"/>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0" name="Rectangle 209">
              <a:extLst>
                <a:ext uri="{FF2B5EF4-FFF2-40B4-BE49-F238E27FC236}">
                  <a16:creationId xmlns="" xmlns:a16="http://schemas.microsoft.com/office/drawing/2014/main" id="{CAC45B93-807D-47F9-859B-5B7A43789FD1}"/>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211" name="Group 4">
            <a:extLst>
              <a:ext uri="{FF2B5EF4-FFF2-40B4-BE49-F238E27FC236}">
                <a16:creationId xmlns="" xmlns:a16="http://schemas.microsoft.com/office/drawing/2014/main" id="{E688496F-CBBD-469E-B4E3-BD6BF7226DB4}"/>
              </a:ext>
            </a:extLst>
          </p:cNvPr>
          <p:cNvGrpSpPr>
            <a:grpSpLocks noChangeAspect="1"/>
          </p:cNvGrpSpPr>
          <p:nvPr/>
        </p:nvGrpSpPr>
        <p:grpSpPr bwMode="auto">
          <a:xfrm>
            <a:off x="6004354" y="3628069"/>
            <a:ext cx="163556" cy="262372"/>
            <a:chOff x="6" y="12"/>
            <a:chExt cx="192" cy="308"/>
          </a:xfrm>
        </p:grpSpPr>
        <p:sp>
          <p:nvSpPr>
            <p:cNvPr id="212" name="Rectangle 211">
              <a:extLst>
                <a:ext uri="{FF2B5EF4-FFF2-40B4-BE49-F238E27FC236}">
                  <a16:creationId xmlns="" xmlns:a16="http://schemas.microsoft.com/office/drawing/2014/main" id="{8F2111BB-AA63-4D99-B606-72331441BE84}"/>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3" name="Rectangle 212">
              <a:extLst>
                <a:ext uri="{FF2B5EF4-FFF2-40B4-BE49-F238E27FC236}">
                  <a16:creationId xmlns="" xmlns:a16="http://schemas.microsoft.com/office/drawing/2014/main" id="{7697BE6E-FFC0-440C-B206-F2B2A46E9067}"/>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4" name="Rectangle 213">
              <a:extLst>
                <a:ext uri="{FF2B5EF4-FFF2-40B4-BE49-F238E27FC236}">
                  <a16:creationId xmlns="" xmlns:a16="http://schemas.microsoft.com/office/drawing/2014/main" id="{72DED754-0ABE-4F32-AD37-754177D5DFBC}"/>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5" name="Rectangle 214">
              <a:extLst>
                <a:ext uri="{FF2B5EF4-FFF2-40B4-BE49-F238E27FC236}">
                  <a16:creationId xmlns="" xmlns:a16="http://schemas.microsoft.com/office/drawing/2014/main" id="{14517E12-A36D-4D6A-8518-5B6E38C24DB6}"/>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6" name="Freeform 9">
              <a:extLst>
                <a:ext uri="{FF2B5EF4-FFF2-40B4-BE49-F238E27FC236}">
                  <a16:creationId xmlns="" xmlns:a16="http://schemas.microsoft.com/office/drawing/2014/main" id="{734C3213-46C0-40E4-8F4D-65D5CAEF018F}"/>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7" name="Freeform 10">
              <a:extLst>
                <a:ext uri="{FF2B5EF4-FFF2-40B4-BE49-F238E27FC236}">
                  <a16:creationId xmlns="" xmlns:a16="http://schemas.microsoft.com/office/drawing/2014/main" id="{87523452-0613-4F47-AEF6-ABD2D8E150C1}"/>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8" name="Oval 217">
              <a:extLst>
                <a:ext uri="{FF2B5EF4-FFF2-40B4-BE49-F238E27FC236}">
                  <a16:creationId xmlns="" xmlns:a16="http://schemas.microsoft.com/office/drawing/2014/main" id="{7D62AC00-DD0D-41AF-8BBB-D826D2B434C5}"/>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19" name="Oval 218">
              <a:extLst>
                <a:ext uri="{FF2B5EF4-FFF2-40B4-BE49-F238E27FC236}">
                  <a16:creationId xmlns="" xmlns:a16="http://schemas.microsoft.com/office/drawing/2014/main" id="{2D5CBFA4-5A4F-48AB-AD20-B38192DB3B56}"/>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0" name="Rectangle 219">
              <a:extLst>
                <a:ext uri="{FF2B5EF4-FFF2-40B4-BE49-F238E27FC236}">
                  <a16:creationId xmlns="" xmlns:a16="http://schemas.microsoft.com/office/drawing/2014/main" id="{E89C6B1A-27F1-4D0B-AACB-59ADB89782CD}"/>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grpSp>
        <p:nvGrpSpPr>
          <p:cNvPr id="221" name="Group 4">
            <a:extLst>
              <a:ext uri="{FF2B5EF4-FFF2-40B4-BE49-F238E27FC236}">
                <a16:creationId xmlns="" xmlns:a16="http://schemas.microsoft.com/office/drawing/2014/main" id="{8B2491AD-9050-48FD-A6BB-38D9B9057537}"/>
              </a:ext>
            </a:extLst>
          </p:cNvPr>
          <p:cNvGrpSpPr>
            <a:grpSpLocks noChangeAspect="1"/>
          </p:cNvGrpSpPr>
          <p:nvPr/>
        </p:nvGrpSpPr>
        <p:grpSpPr bwMode="auto">
          <a:xfrm>
            <a:off x="5117002" y="3579515"/>
            <a:ext cx="163556" cy="262372"/>
            <a:chOff x="6" y="12"/>
            <a:chExt cx="192" cy="308"/>
          </a:xfrm>
        </p:grpSpPr>
        <p:sp>
          <p:nvSpPr>
            <p:cNvPr id="222" name="Rectangle 221">
              <a:extLst>
                <a:ext uri="{FF2B5EF4-FFF2-40B4-BE49-F238E27FC236}">
                  <a16:creationId xmlns="" xmlns:a16="http://schemas.microsoft.com/office/drawing/2014/main" id="{7A2E5BF4-907D-4D25-B217-30EF8332D96A}"/>
                </a:ext>
              </a:extLst>
            </p:cNvPr>
            <p:cNvSpPr>
              <a:spLocks noChangeArrowheads="1"/>
            </p:cNvSpPr>
            <p:nvPr/>
          </p:nvSpPr>
          <p:spPr bwMode="auto">
            <a:xfrm>
              <a:off x="28" y="12"/>
              <a:ext cx="170" cy="308"/>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3" name="Rectangle 222">
              <a:extLst>
                <a:ext uri="{FF2B5EF4-FFF2-40B4-BE49-F238E27FC236}">
                  <a16:creationId xmlns="" xmlns:a16="http://schemas.microsoft.com/office/drawing/2014/main" id="{582875D1-2CB1-44F3-BB0E-1D4F87C2007F}"/>
                </a:ext>
              </a:extLst>
            </p:cNvPr>
            <p:cNvSpPr>
              <a:spLocks noChangeArrowheads="1"/>
            </p:cNvSpPr>
            <p:nvPr/>
          </p:nvSpPr>
          <p:spPr bwMode="auto">
            <a:xfrm>
              <a:off x="53" y="35"/>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4" name="Rectangle 223">
              <a:extLst>
                <a:ext uri="{FF2B5EF4-FFF2-40B4-BE49-F238E27FC236}">
                  <a16:creationId xmlns="" xmlns:a16="http://schemas.microsoft.com/office/drawing/2014/main" id="{14C99DD1-9F0E-41F6-9E6D-C182BD5F0367}"/>
                </a:ext>
              </a:extLst>
            </p:cNvPr>
            <p:cNvSpPr>
              <a:spLocks noChangeArrowheads="1"/>
            </p:cNvSpPr>
            <p:nvPr/>
          </p:nvSpPr>
          <p:spPr bwMode="auto">
            <a:xfrm>
              <a:off x="53" y="100"/>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5" name="Rectangle 224">
              <a:extLst>
                <a:ext uri="{FF2B5EF4-FFF2-40B4-BE49-F238E27FC236}">
                  <a16:creationId xmlns="" xmlns:a16="http://schemas.microsoft.com/office/drawing/2014/main" id="{D4764409-655E-4F50-AA3A-4CF0CD36C9CC}"/>
                </a:ext>
              </a:extLst>
            </p:cNvPr>
            <p:cNvSpPr>
              <a:spLocks noChangeArrowheads="1"/>
            </p:cNvSpPr>
            <p:nvPr/>
          </p:nvSpPr>
          <p:spPr bwMode="auto">
            <a:xfrm>
              <a:off x="53" y="166"/>
              <a:ext cx="120" cy="32"/>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6" name="Freeform 9">
              <a:extLst>
                <a:ext uri="{FF2B5EF4-FFF2-40B4-BE49-F238E27FC236}">
                  <a16:creationId xmlns="" xmlns:a16="http://schemas.microsoft.com/office/drawing/2014/main" id="{CCDBF3E8-CDDB-476C-A822-B01A2B4BB2D9}"/>
                </a:ext>
              </a:extLst>
            </p:cNvPr>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7" name="Freeform 10">
              <a:extLst>
                <a:ext uri="{FF2B5EF4-FFF2-40B4-BE49-F238E27FC236}">
                  <a16:creationId xmlns="" xmlns:a16="http://schemas.microsoft.com/office/drawing/2014/main" id="{46B8E8AE-AAC8-4C88-9F8D-B6D34EEB3DB1}"/>
                </a:ext>
              </a:extLst>
            </p:cNvPr>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8" name="Oval 227">
              <a:extLst>
                <a:ext uri="{FF2B5EF4-FFF2-40B4-BE49-F238E27FC236}">
                  <a16:creationId xmlns="" xmlns:a16="http://schemas.microsoft.com/office/drawing/2014/main" id="{BEE52AE3-D390-4FA0-AE6F-50654EE31338}"/>
                </a:ext>
              </a:extLst>
            </p:cNvPr>
            <p:cNvSpPr>
              <a:spLocks noChangeArrowheads="1"/>
            </p:cNvSpPr>
            <p:nvPr/>
          </p:nvSpPr>
          <p:spPr bwMode="auto">
            <a:xfrm>
              <a:off x="53"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29" name="Oval 228">
              <a:extLst>
                <a:ext uri="{FF2B5EF4-FFF2-40B4-BE49-F238E27FC236}">
                  <a16:creationId xmlns="" xmlns:a16="http://schemas.microsoft.com/office/drawing/2014/main" id="{2C5EC4EE-D0CC-4563-B45E-B1D725450D91}"/>
                </a:ext>
              </a:extLst>
            </p:cNvPr>
            <p:cNvSpPr>
              <a:spLocks noChangeArrowheads="1"/>
            </p:cNvSpPr>
            <p:nvPr/>
          </p:nvSpPr>
          <p:spPr bwMode="auto">
            <a:xfrm>
              <a:off x="100" y="263"/>
              <a:ext cx="26" cy="26"/>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sp>
          <p:nvSpPr>
            <p:cNvPr id="230" name="Rectangle 229">
              <a:extLst>
                <a:ext uri="{FF2B5EF4-FFF2-40B4-BE49-F238E27FC236}">
                  <a16:creationId xmlns="" xmlns:a16="http://schemas.microsoft.com/office/drawing/2014/main" id="{12D315A3-2E58-481C-801E-8C75EBF57B41}"/>
                </a:ext>
              </a:extLst>
            </p:cNvPr>
            <p:cNvSpPr>
              <a:spLocks noChangeArrowheads="1"/>
            </p:cNvSpPr>
            <p:nvPr/>
          </p:nvSpPr>
          <p:spPr bwMode="auto">
            <a:xfrm>
              <a:off x="149" y="263"/>
              <a:ext cx="24" cy="24"/>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353535"/>
                </a:solidFill>
                <a:latin typeface="Segoe UI Semilight"/>
              </a:endParaRPr>
            </a:p>
          </p:txBody>
        </p:sp>
      </p:grpSp>
      <p:sp>
        <p:nvSpPr>
          <p:cNvPr id="118" name="Title 30">
            <a:extLst>
              <a:ext uri="{FF2B5EF4-FFF2-40B4-BE49-F238E27FC236}">
                <a16:creationId xmlns="" xmlns:a16="http://schemas.microsoft.com/office/drawing/2014/main" id="{6E476C36-7170-487C-B457-B60A21AA65EC}"/>
              </a:ext>
            </a:extLst>
          </p:cNvPr>
          <p:cNvSpPr txBox="1">
            <a:spLocks/>
          </p:cNvSpPr>
          <p:nvPr/>
        </p:nvSpPr>
        <p:spPr>
          <a:xfrm>
            <a:off x="2637408" y="4398512"/>
            <a:ext cx="7139063"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US" sz="3264" spc="-102" dirty="0">
                <a:gradFill>
                  <a:gsLst>
                    <a:gs pos="1250">
                      <a:srgbClr val="353535"/>
                    </a:gs>
                    <a:gs pos="100000">
                      <a:srgbClr val="353535"/>
                    </a:gs>
                  </a:gsLst>
                  <a:lin ang="5400000" scaled="0"/>
                </a:gradFill>
                <a:latin typeface="Segoe UI Light"/>
              </a:rPr>
              <a:t>Serverless, the platform for next gen apps </a:t>
            </a:r>
          </a:p>
        </p:txBody>
      </p:sp>
      <p:sp>
        <p:nvSpPr>
          <p:cNvPr id="119" name="Title 1">
            <a:extLst>
              <a:ext uri="{FF2B5EF4-FFF2-40B4-BE49-F238E27FC236}">
                <a16:creationId xmlns="" xmlns:a16="http://schemas.microsoft.com/office/drawing/2014/main" id="{614DD8F0-91B4-4997-9BE5-2DB29A5948EB}"/>
              </a:ext>
            </a:extLst>
          </p:cNvPr>
          <p:cNvSpPr txBox="1">
            <a:spLocks/>
          </p:cNvSpPr>
          <p:nvPr/>
        </p:nvSpPr>
        <p:spPr>
          <a:xfrm>
            <a:off x="3755413" y="6593353"/>
            <a:ext cx="4842086" cy="329701"/>
          </a:xfrm>
          <a:prstGeom prst="rect">
            <a:avLst/>
          </a:prstGeom>
        </p:spPr>
        <p:txBody>
          <a:bodyPr vert="horz" lIns="93260" tIns="46630" rIns="93260" bIns="4663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597"/>
            <a:r>
              <a:rPr lang="en-US" sz="2244" dirty="0">
                <a:solidFill>
                  <a:prstClr val="black"/>
                </a:solidFill>
                <a:latin typeface="Segoe UI" panose="020B0502040204020203" pitchFamily="34" charset="0"/>
                <a:cs typeface="Segoe UI" panose="020B0502040204020203" pitchFamily="34" charset="0"/>
              </a:rPr>
              <a:t>The “evolution” of application platforms</a:t>
            </a:r>
          </a:p>
        </p:txBody>
      </p:sp>
    </p:spTree>
    <p:extLst>
      <p:ext uri="{BB962C8B-B14F-4D97-AF65-F5344CB8AC3E}">
        <p14:creationId xmlns:p14="http://schemas.microsoft.com/office/powerpoint/2010/main" val="296543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53" presetClass="entr" presetSubtype="16" fill="hold" grpId="0" nodeType="withEffect">
                                  <p:stCondLst>
                                    <p:cond delay="80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42" presetClass="path" presetSubtype="0" decel="100000" fill="hold" grpId="1" nodeType="withEffect">
                                  <p:stCondLst>
                                    <p:cond delay="500"/>
                                  </p:stCondLst>
                                  <p:childTnLst>
                                    <p:animMotion origin="layout" path="M 4.16667E-7 -1.48148E-6 L 4.16667E-7 0.04352 " pathEditMode="relative" rAng="0" ptsTypes="AA">
                                      <p:cBhvr>
                                        <p:cTn id="17" dur="500" spd="-100000" fill="hold"/>
                                        <p:tgtEl>
                                          <p:spTgt spid="72"/>
                                        </p:tgtEl>
                                        <p:attrNameLst>
                                          <p:attrName>ppt_x</p:attrName>
                                          <p:attrName>ppt_y</p:attrName>
                                        </p:attrNameLst>
                                      </p:cBhvr>
                                      <p:rCtr x="0" y="2176"/>
                                    </p:animMotion>
                                  </p:childTnLst>
                                </p:cTn>
                              </p:par>
                            </p:childTnLst>
                          </p:cTn>
                        </p:par>
                        <p:par>
                          <p:cTn id="18" fill="hold">
                            <p:stCondLst>
                              <p:cond delay="1300"/>
                            </p:stCondLst>
                            <p:childTnLst>
                              <p:par>
                                <p:cTn id="19" presetID="53" presetClass="entr" presetSubtype="16" fill="hold" nodeType="afterEffect">
                                  <p:stCondLst>
                                    <p:cond delay="0"/>
                                  </p:stCondLst>
                                  <p:childTnLst>
                                    <p:set>
                                      <p:cBhvr>
                                        <p:cTn id="20" dur="1" fill="hold">
                                          <p:stCondLst>
                                            <p:cond delay="0"/>
                                          </p:stCondLst>
                                        </p:cTn>
                                        <p:tgtEl>
                                          <p:spTgt spid="221"/>
                                        </p:tgtEl>
                                        <p:attrNameLst>
                                          <p:attrName>style.visibility</p:attrName>
                                        </p:attrNameLst>
                                      </p:cBhvr>
                                      <p:to>
                                        <p:strVal val="visible"/>
                                      </p:to>
                                    </p:set>
                                    <p:anim calcmode="lin" valueType="num">
                                      <p:cBhvr>
                                        <p:cTn id="21" dur="500" fill="hold"/>
                                        <p:tgtEl>
                                          <p:spTgt spid="221"/>
                                        </p:tgtEl>
                                        <p:attrNameLst>
                                          <p:attrName>ppt_w</p:attrName>
                                        </p:attrNameLst>
                                      </p:cBhvr>
                                      <p:tavLst>
                                        <p:tav tm="0">
                                          <p:val>
                                            <p:fltVal val="0"/>
                                          </p:val>
                                        </p:tav>
                                        <p:tav tm="100000">
                                          <p:val>
                                            <p:strVal val="#ppt_w"/>
                                          </p:val>
                                        </p:tav>
                                      </p:tavLst>
                                    </p:anim>
                                    <p:anim calcmode="lin" valueType="num">
                                      <p:cBhvr>
                                        <p:cTn id="22" dur="500" fill="hold"/>
                                        <p:tgtEl>
                                          <p:spTgt spid="221"/>
                                        </p:tgtEl>
                                        <p:attrNameLst>
                                          <p:attrName>ppt_h</p:attrName>
                                        </p:attrNameLst>
                                      </p:cBhvr>
                                      <p:tavLst>
                                        <p:tav tm="0">
                                          <p:val>
                                            <p:fltVal val="0"/>
                                          </p:val>
                                        </p:tav>
                                        <p:tav tm="100000">
                                          <p:val>
                                            <p:strVal val="#ppt_h"/>
                                          </p:val>
                                        </p:tav>
                                      </p:tavLst>
                                    </p:anim>
                                    <p:animEffect transition="in" filter="fade">
                                      <p:cBhvr>
                                        <p:cTn id="23" dur="500"/>
                                        <p:tgtEl>
                                          <p:spTgt spid="2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650"/>
                                        <p:tgtEl>
                                          <p:spTgt spid="140"/>
                                        </p:tgtEl>
                                      </p:cBhvr>
                                    </p:animEffect>
                                  </p:childTnLst>
                                </p:cTn>
                              </p:par>
                              <p:par>
                                <p:cTn id="27" presetID="42" presetClass="path" presetSubtype="0" decel="100000" fill="hold" grpId="1" nodeType="withEffect">
                                  <p:stCondLst>
                                    <p:cond delay="0"/>
                                  </p:stCondLst>
                                  <p:childTnLst>
                                    <p:animMotion origin="layout" path="M -4.70258E-6 -4.61189E-6 L -4.70258E-6 0.04358 " pathEditMode="relative" rAng="0" ptsTypes="AA">
                                      <p:cBhvr>
                                        <p:cTn id="28" dur="650" spd="-100000" fill="hold"/>
                                        <p:tgtEl>
                                          <p:spTgt spid="140"/>
                                        </p:tgtEl>
                                        <p:attrNameLst>
                                          <p:attrName>ppt_x</p:attrName>
                                          <p:attrName>ppt_y</p:attrName>
                                        </p:attrNameLst>
                                      </p:cBhvr>
                                      <p:rCtr x="0" y="2179"/>
                                    </p:animMotion>
                                  </p:childTnLst>
                                </p:cTn>
                              </p:par>
                              <p:par>
                                <p:cTn id="29" presetID="53" presetClass="entr" presetSubtype="16" fill="hold" nodeType="withEffect">
                                  <p:stCondLst>
                                    <p:cond delay="5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nodeType="withEffect">
                                  <p:stCondLst>
                                    <p:cond delay="100"/>
                                  </p:stCondLst>
                                  <p:childTnLst>
                                    <p:set>
                                      <p:cBhvr>
                                        <p:cTn id="35" dur="1" fill="hold">
                                          <p:stCondLst>
                                            <p:cond delay="0"/>
                                          </p:stCondLst>
                                        </p:cTn>
                                        <p:tgtEl>
                                          <p:spTgt spid="171"/>
                                        </p:tgtEl>
                                        <p:attrNameLst>
                                          <p:attrName>style.visibility</p:attrName>
                                        </p:attrNameLst>
                                      </p:cBhvr>
                                      <p:to>
                                        <p:strVal val="visible"/>
                                      </p:to>
                                    </p:set>
                                    <p:anim calcmode="lin" valueType="num">
                                      <p:cBhvr>
                                        <p:cTn id="36" dur="500" fill="hold"/>
                                        <p:tgtEl>
                                          <p:spTgt spid="171"/>
                                        </p:tgtEl>
                                        <p:attrNameLst>
                                          <p:attrName>ppt_w</p:attrName>
                                        </p:attrNameLst>
                                      </p:cBhvr>
                                      <p:tavLst>
                                        <p:tav tm="0">
                                          <p:val>
                                            <p:fltVal val="0"/>
                                          </p:val>
                                        </p:tav>
                                        <p:tav tm="100000">
                                          <p:val>
                                            <p:strVal val="#ppt_w"/>
                                          </p:val>
                                        </p:tav>
                                      </p:tavLst>
                                    </p:anim>
                                    <p:anim calcmode="lin" valueType="num">
                                      <p:cBhvr>
                                        <p:cTn id="37" dur="500" fill="hold"/>
                                        <p:tgtEl>
                                          <p:spTgt spid="171"/>
                                        </p:tgtEl>
                                        <p:attrNameLst>
                                          <p:attrName>ppt_h</p:attrName>
                                        </p:attrNameLst>
                                      </p:cBhvr>
                                      <p:tavLst>
                                        <p:tav tm="0">
                                          <p:val>
                                            <p:fltVal val="0"/>
                                          </p:val>
                                        </p:tav>
                                        <p:tav tm="100000">
                                          <p:val>
                                            <p:strVal val="#ppt_h"/>
                                          </p:val>
                                        </p:tav>
                                      </p:tavLst>
                                    </p:anim>
                                    <p:animEffect transition="in" filter="fade">
                                      <p:cBhvr>
                                        <p:cTn id="38" dur="500"/>
                                        <p:tgtEl>
                                          <p:spTgt spid="171"/>
                                        </p:tgtEl>
                                      </p:cBhvr>
                                    </p:animEffect>
                                  </p:childTnLst>
                                </p:cTn>
                              </p:par>
                              <p:par>
                                <p:cTn id="39" presetID="53" presetClass="entr" presetSubtype="16" fill="hold" nodeType="withEffect">
                                  <p:stCondLst>
                                    <p:cond delay="150"/>
                                  </p:stCondLst>
                                  <p:childTnLst>
                                    <p:set>
                                      <p:cBhvr>
                                        <p:cTn id="40" dur="1" fill="hold">
                                          <p:stCondLst>
                                            <p:cond delay="0"/>
                                          </p:stCondLst>
                                        </p:cTn>
                                        <p:tgtEl>
                                          <p:spTgt spid="191"/>
                                        </p:tgtEl>
                                        <p:attrNameLst>
                                          <p:attrName>style.visibility</p:attrName>
                                        </p:attrNameLst>
                                      </p:cBhvr>
                                      <p:to>
                                        <p:strVal val="visible"/>
                                      </p:to>
                                    </p:set>
                                    <p:anim calcmode="lin" valueType="num">
                                      <p:cBhvr>
                                        <p:cTn id="41" dur="500" fill="hold"/>
                                        <p:tgtEl>
                                          <p:spTgt spid="191"/>
                                        </p:tgtEl>
                                        <p:attrNameLst>
                                          <p:attrName>ppt_w</p:attrName>
                                        </p:attrNameLst>
                                      </p:cBhvr>
                                      <p:tavLst>
                                        <p:tav tm="0">
                                          <p:val>
                                            <p:fltVal val="0"/>
                                          </p:val>
                                        </p:tav>
                                        <p:tav tm="100000">
                                          <p:val>
                                            <p:strVal val="#ppt_w"/>
                                          </p:val>
                                        </p:tav>
                                      </p:tavLst>
                                    </p:anim>
                                    <p:anim calcmode="lin" valueType="num">
                                      <p:cBhvr>
                                        <p:cTn id="42" dur="500" fill="hold"/>
                                        <p:tgtEl>
                                          <p:spTgt spid="191"/>
                                        </p:tgtEl>
                                        <p:attrNameLst>
                                          <p:attrName>ppt_h</p:attrName>
                                        </p:attrNameLst>
                                      </p:cBhvr>
                                      <p:tavLst>
                                        <p:tav tm="0">
                                          <p:val>
                                            <p:fltVal val="0"/>
                                          </p:val>
                                        </p:tav>
                                        <p:tav tm="100000">
                                          <p:val>
                                            <p:strVal val="#ppt_h"/>
                                          </p:val>
                                        </p:tav>
                                      </p:tavLst>
                                    </p:anim>
                                    <p:animEffect transition="in" filter="fade">
                                      <p:cBhvr>
                                        <p:cTn id="43" dur="500"/>
                                        <p:tgtEl>
                                          <p:spTgt spid="191"/>
                                        </p:tgtEl>
                                      </p:cBhvr>
                                    </p:animEffect>
                                  </p:childTnLst>
                                </p:cTn>
                              </p:par>
                              <p:par>
                                <p:cTn id="44" presetID="53" presetClass="entr" presetSubtype="16" fill="hold" nodeType="withEffect">
                                  <p:stCondLst>
                                    <p:cond delay="200"/>
                                  </p:stCondLst>
                                  <p:childTnLst>
                                    <p:set>
                                      <p:cBhvr>
                                        <p:cTn id="45" dur="1" fill="hold">
                                          <p:stCondLst>
                                            <p:cond delay="0"/>
                                          </p:stCondLst>
                                        </p:cTn>
                                        <p:tgtEl>
                                          <p:spTgt spid="181"/>
                                        </p:tgtEl>
                                        <p:attrNameLst>
                                          <p:attrName>style.visibility</p:attrName>
                                        </p:attrNameLst>
                                      </p:cBhvr>
                                      <p:to>
                                        <p:strVal val="visible"/>
                                      </p:to>
                                    </p:set>
                                    <p:anim calcmode="lin" valueType="num">
                                      <p:cBhvr>
                                        <p:cTn id="46" dur="500" fill="hold"/>
                                        <p:tgtEl>
                                          <p:spTgt spid="181"/>
                                        </p:tgtEl>
                                        <p:attrNameLst>
                                          <p:attrName>ppt_w</p:attrName>
                                        </p:attrNameLst>
                                      </p:cBhvr>
                                      <p:tavLst>
                                        <p:tav tm="0">
                                          <p:val>
                                            <p:fltVal val="0"/>
                                          </p:val>
                                        </p:tav>
                                        <p:tav tm="100000">
                                          <p:val>
                                            <p:strVal val="#ppt_w"/>
                                          </p:val>
                                        </p:tav>
                                      </p:tavLst>
                                    </p:anim>
                                    <p:anim calcmode="lin" valueType="num">
                                      <p:cBhvr>
                                        <p:cTn id="47" dur="500" fill="hold"/>
                                        <p:tgtEl>
                                          <p:spTgt spid="181"/>
                                        </p:tgtEl>
                                        <p:attrNameLst>
                                          <p:attrName>ppt_h</p:attrName>
                                        </p:attrNameLst>
                                      </p:cBhvr>
                                      <p:tavLst>
                                        <p:tav tm="0">
                                          <p:val>
                                            <p:fltVal val="0"/>
                                          </p:val>
                                        </p:tav>
                                        <p:tav tm="100000">
                                          <p:val>
                                            <p:strVal val="#ppt_h"/>
                                          </p:val>
                                        </p:tav>
                                      </p:tavLst>
                                    </p:anim>
                                    <p:animEffect transition="in" filter="fade">
                                      <p:cBhvr>
                                        <p:cTn id="48" dur="500"/>
                                        <p:tgtEl>
                                          <p:spTgt spid="181"/>
                                        </p:tgtEl>
                                      </p:cBhvr>
                                    </p:animEffect>
                                  </p:childTnLst>
                                </p:cTn>
                              </p:par>
                              <p:par>
                                <p:cTn id="49" presetID="53" presetClass="entr" presetSubtype="16" fill="hold" nodeType="withEffect">
                                  <p:stCondLst>
                                    <p:cond delay="250"/>
                                  </p:stCondLst>
                                  <p:childTnLst>
                                    <p:set>
                                      <p:cBhvr>
                                        <p:cTn id="50" dur="1" fill="hold">
                                          <p:stCondLst>
                                            <p:cond delay="0"/>
                                          </p:stCondLst>
                                        </p:cTn>
                                        <p:tgtEl>
                                          <p:spTgt spid="201"/>
                                        </p:tgtEl>
                                        <p:attrNameLst>
                                          <p:attrName>style.visibility</p:attrName>
                                        </p:attrNameLst>
                                      </p:cBhvr>
                                      <p:to>
                                        <p:strVal val="visible"/>
                                      </p:to>
                                    </p:set>
                                    <p:anim calcmode="lin" valueType="num">
                                      <p:cBhvr>
                                        <p:cTn id="51" dur="500" fill="hold"/>
                                        <p:tgtEl>
                                          <p:spTgt spid="201"/>
                                        </p:tgtEl>
                                        <p:attrNameLst>
                                          <p:attrName>ppt_w</p:attrName>
                                        </p:attrNameLst>
                                      </p:cBhvr>
                                      <p:tavLst>
                                        <p:tav tm="0">
                                          <p:val>
                                            <p:fltVal val="0"/>
                                          </p:val>
                                        </p:tav>
                                        <p:tav tm="100000">
                                          <p:val>
                                            <p:strVal val="#ppt_w"/>
                                          </p:val>
                                        </p:tav>
                                      </p:tavLst>
                                    </p:anim>
                                    <p:anim calcmode="lin" valueType="num">
                                      <p:cBhvr>
                                        <p:cTn id="52" dur="500" fill="hold"/>
                                        <p:tgtEl>
                                          <p:spTgt spid="201"/>
                                        </p:tgtEl>
                                        <p:attrNameLst>
                                          <p:attrName>ppt_h</p:attrName>
                                        </p:attrNameLst>
                                      </p:cBhvr>
                                      <p:tavLst>
                                        <p:tav tm="0">
                                          <p:val>
                                            <p:fltVal val="0"/>
                                          </p:val>
                                        </p:tav>
                                        <p:tav tm="100000">
                                          <p:val>
                                            <p:strVal val="#ppt_h"/>
                                          </p:val>
                                        </p:tav>
                                      </p:tavLst>
                                    </p:anim>
                                    <p:animEffect transition="in" filter="fade">
                                      <p:cBhvr>
                                        <p:cTn id="53" dur="500"/>
                                        <p:tgtEl>
                                          <p:spTgt spid="201"/>
                                        </p:tgtEl>
                                      </p:cBhvr>
                                    </p:animEffect>
                                  </p:childTnLst>
                                </p:cTn>
                              </p:par>
                              <p:par>
                                <p:cTn id="54" presetID="53" presetClass="entr" presetSubtype="16" fill="hold" nodeType="withEffect">
                                  <p:stCondLst>
                                    <p:cond delay="300"/>
                                  </p:stCondLst>
                                  <p:childTnLst>
                                    <p:set>
                                      <p:cBhvr>
                                        <p:cTn id="55" dur="1" fill="hold">
                                          <p:stCondLst>
                                            <p:cond delay="0"/>
                                          </p:stCondLst>
                                        </p:cTn>
                                        <p:tgtEl>
                                          <p:spTgt spid="141"/>
                                        </p:tgtEl>
                                        <p:attrNameLst>
                                          <p:attrName>style.visibility</p:attrName>
                                        </p:attrNameLst>
                                      </p:cBhvr>
                                      <p:to>
                                        <p:strVal val="visible"/>
                                      </p:to>
                                    </p:set>
                                    <p:anim calcmode="lin" valueType="num">
                                      <p:cBhvr>
                                        <p:cTn id="56" dur="500" fill="hold"/>
                                        <p:tgtEl>
                                          <p:spTgt spid="141"/>
                                        </p:tgtEl>
                                        <p:attrNameLst>
                                          <p:attrName>ppt_w</p:attrName>
                                        </p:attrNameLst>
                                      </p:cBhvr>
                                      <p:tavLst>
                                        <p:tav tm="0">
                                          <p:val>
                                            <p:fltVal val="0"/>
                                          </p:val>
                                        </p:tav>
                                        <p:tav tm="100000">
                                          <p:val>
                                            <p:strVal val="#ppt_w"/>
                                          </p:val>
                                        </p:tav>
                                      </p:tavLst>
                                    </p:anim>
                                    <p:anim calcmode="lin" valueType="num">
                                      <p:cBhvr>
                                        <p:cTn id="57" dur="500" fill="hold"/>
                                        <p:tgtEl>
                                          <p:spTgt spid="141"/>
                                        </p:tgtEl>
                                        <p:attrNameLst>
                                          <p:attrName>ppt_h</p:attrName>
                                        </p:attrNameLst>
                                      </p:cBhvr>
                                      <p:tavLst>
                                        <p:tav tm="0">
                                          <p:val>
                                            <p:fltVal val="0"/>
                                          </p:val>
                                        </p:tav>
                                        <p:tav tm="100000">
                                          <p:val>
                                            <p:strVal val="#ppt_h"/>
                                          </p:val>
                                        </p:tav>
                                      </p:tavLst>
                                    </p:anim>
                                    <p:animEffect transition="in" filter="fade">
                                      <p:cBhvr>
                                        <p:cTn id="58" dur="500"/>
                                        <p:tgtEl>
                                          <p:spTgt spid="141"/>
                                        </p:tgtEl>
                                      </p:cBhvr>
                                    </p:animEffect>
                                  </p:childTnLst>
                                </p:cTn>
                              </p:par>
                              <p:par>
                                <p:cTn id="59" presetID="53" presetClass="entr" presetSubtype="16" fill="hold" nodeType="withEffect">
                                  <p:stCondLst>
                                    <p:cond delay="350"/>
                                  </p:stCondLst>
                                  <p:childTnLst>
                                    <p:set>
                                      <p:cBhvr>
                                        <p:cTn id="60" dur="1" fill="hold">
                                          <p:stCondLst>
                                            <p:cond delay="0"/>
                                          </p:stCondLst>
                                        </p:cTn>
                                        <p:tgtEl>
                                          <p:spTgt spid="151"/>
                                        </p:tgtEl>
                                        <p:attrNameLst>
                                          <p:attrName>style.visibility</p:attrName>
                                        </p:attrNameLst>
                                      </p:cBhvr>
                                      <p:to>
                                        <p:strVal val="visible"/>
                                      </p:to>
                                    </p:set>
                                    <p:anim calcmode="lin" valueType="num">
                                      <p:cBhvr>
                                        <p:cTn id="61" dur="500" fill="hold"/>
                                        <p:tgtEl>
                                          <p:spTgt spid="151"/>
                                        </p:tgtEl>
                                        <p:attrNameLst>
                                          <p:attrName>ppt_w</p:attrName>
                                        </p:attrNameLst>
                                      </p:cBhvr>
                                      <p:tavLst>
                                        <p:tav tm="0">
                                          <p:val>
                                            <p:fltVal val="0"/>
                                          </p:val>
                                        </p:tav>
                                        <p:tav tm="100000">
                                          <p:val>
                                            <p:strVal val="#ppt_w"/>
                                          </p:val>
                                        </p:tav>
                                      </p:tavLst>
                                    </p:anim>
                                    <p:anim calcmode="lin" valueType="num">
                                      <p:cBhvr>
                                        <p:cTn id="62" dur="500" fill="hold"/>
                                        <p:tgtEl>
                                          <p:spTgt spid="151"/>
                                        </p:tgtEl>
                                        <p:attrNameLst>
                                          <p:attrName>ppt_h</p:attrName>
                                        </p:attrNameLst>
                                      </p:cBhvr>
                                      <p:tavLst>
                                        <p:tav tm="0">
                                          <p:val>
                                            <p:fltVal val="0"/>
                                          </p:val>
                                        </p:tav>
                                        <p:tav tm="100000">
                                          <p:val>
                                            <p:strVal val="#ppt_h"/>
                                          </p:val>
                                        </p:tav>
                                      </p:tavLst>
                                    </p:anim>
                                    <p:animEffect transition="in" filter="fade">
                                      <p:cBhvr>
                                        <p:cTn id="63" dur="500"/>
                                        <p:tgtEl>
                                          <p:spTgt spid="151"/>
                                        </p:tgtEl>
                                      </p:cBhvr>
                                    </p:animEffect>
                                  </p:childTnLst>
                                </p:cTn>
                              </p:par>
                              <p:par>
                                <p:cTn id="64" presetID="53" presetClass="entr" presetSubtype="16" fill="hold" nodeType="withEffect">
                                  <p:stCondLst>
                                    <p:cond delay="400"/>
                                  </p:stCondLst>
                                  <p:childTnLst>
                                    <p:set>
                                      <p:cBhvr>
                                        <p:cTn id="65" dur="1" fill="hold">
                                          <p:stCondLst>
                                            <p:cond delay="0"/>
                                          </p:stCondLst>
                                        </p:cTn>
                                        <p:tgtEl>
                                          <p:spTgt spid="211"/>
                                        </p:tgtEl>
                                        <p:attrNameLst>
                                          <p:attrName>style.visibility</p:attrName>
                                        </p:attrNameLst>
                                      </p:cBhvr>
                                      <p:to>
                                        <p:strVal val="visible"/>
                                      </p:to>
                                    </p:set>
                                    <p:anim calcmode="lin" valueType="num">
                                      <p:cBhvr>
                                        <p:cTn id="66" dur="500" fill="hold"/>
                                        <p:tgtEl>
                                          <p:spTgt spid="211"/>
                                        </p:tgtEl>
                                        <p:attrNameLst>
                                          <p:attrName>ppt_w</p:attrName>
                                        </p:attrNameLst>
                                      </p:cBhvr>
                                      <p:tavLst>
                                        <p:tav tm="0">
                                          <p:val>
                                            <p:fltVal val="0"/>
                                          </p:val>
                                        </p:tav>
                                        <p:tav tm="100000">
                                          <p:val>
                                            <p:strVal val="#ppt_w"/>
                                          </p:val>
                                        </p:tav>
                                      </p:tavLst>
                                    </p:anim>
                                    <p:anim calcmode="lin" valueType="num">
                                      <p:cBhvr>
                                        <p:cTn id="67" dur="500" fill="hold"/>
                                        <p:tgtEl>
                                          <p:spTgt spid="211"/>
                                        </p:tgtEl>
                                        <p:attrNameLst>
                                          <p:attrName>ppt_h</p:attrName>
                                        </p:attrNameLst>
                                      </p:cBhvr>
                                      <p:tavLst>
                                        <p:tav tm="0">
                                          <p:val>
                                            <p:fltVal val="0"/>
                                          </p:val>
                                        </p:tav>
                                        <p:tav tm="100000">
                                          <p:val>
                                            <p:strVal val="#ppt_h"/>
                                          </p:val>
                                        </p:tav>
                                      </p:tavLst>
                                    </p:anim>
                                    <p:animEffect transition="in" filter="fade">
                                      <p:cBhvr>
                                        <p:cTn id="68" dur="500"/>
                                        <p:tgtEl>
                                          <p:spTgt spid="211"/>
                                        </p:tgtEl>
                                      </p:cBhvr>
                                    </p:animEffect>
                                  </p:childTnLst>
                                </p:cTn>
                              </p:par>
                              <p:par>
                                <p:cTn id="69" presetID="10" presetClass="entr" presetSubtype="0" fill="hold" grpId="0" nodeType="withEffect">
                                  <p:stCondLst>
                                    <p:cond delay="650"/>
                                  </p:stCondLst>
                                  <p:childTnLst>
                                    <p:set>
                                      <p:cBhvr>
                                        <p:cTn id="70" dur="1" fill="hold">
                                          <p:stCondLst>
                                            <p:cond delay="0"/>
                                          </p:stCondLst>
                                        </p:cTn>
                                        <p:tgtEl>
                                          <p:spTgt spid="118"/>
                                        </p:tgtEl>
                                        <p:attrNameLst>
                                          <p:attrName>style.visibility</p:attrName>
                                        </p:attrNameLst>
                                      </p:cBhvr>
                                      <p:to>
                                        <p:strVal val="visible"/>
                                      </p:to>
                                    </p:set>
                                    <p:animEffect transition="in" filter="fade">
                                      <p:cBhvr>
                                        <p:cTn id="71" dur="500"/>
                                        <p:tgtEl>
                                          <p:spTgt spid="118"/>
                                        </p:tgtEl>
                                      </p:cBhvr>
                                    </p:animEffect>
                                  </p:childTnLst>
                                </p:cTn>
                              </p:par>
                              <p:par>
                                <p:cTn id="72" presetID="42" presetClass="path" presetSubtype="0" decel="100000" fill="hold" grpId="1" nodeType="withEffect">
                                  <p:stCondLst>
                                    <p:cond delay="650"/>
                                  </p:stCondLst>
                                  <p:childTnLst>
                                    <p:animMotion origin="layout" path="M 1.45833E-6 -4.44444E-6 L 0.03672 -4.44444E-6 " pathEditMode="relative" rAng="0" ptsTypes="AA">
                                      <p:cBhvr>
                                        <p:cTn id="73" dur="500" spd="-100000" fill="hold"/>
                                        <p:tgtEl>
                                          <p:spTgt spid="118"/>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P spid="72" grpId="1"/>
      <p:bldP spid="140" grpId="0"/>
      <p:bldP spid="140" grpId="1"/>
      <p:bldP spid="118" grpId="0"/>
      <p:bldP spid="1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23205" y="4131136"/>
            <a:ext cx="2719376" cy="979295"/>
          </a:xfrm>
          <a:prstGeom prst="rect">
            <a:avLst/>
          </a:prstGeom>
          <a:noFill/>
        </p:spPr>
        <p:txBody>
          <a:bodyPr wrap="square" lIns="93234" tIns="149175" rIns="186468" bIns="149175" rtlCol="0">
            <a:spAutoFit/>
          </a:bodyPr>
          <a:lstStyle/>
          <a:p>
            <a:pPr algn="ctr" defTabSz="1242953">
              <a:lnSpc>
                <a:spcPct val="90000"/>
              </a:lnSpc>
              <a:spcAft>
                <a:spcPts val="600"/>
              </a:spcAft>
              <a:defRPr/>
            </a:pPr>
            <a:r>
              <a:rPr lang="en-US" sz="2400" kern="0">
                <a:gradFill>
                  <a:gsLst>
                    <a:gs pos="1250">
                      <a:srgbClr val="353535"/>
                    </a:gs>
                    <a:gs pos="100000">
                      <a:srgbClr val="353535"/>
                    </a:gs>
                  </a:gsLst>
                  <a:lin ang="5400000" scaled="0"/>
                </a:gradFill>
                <a:latin typeface="Segoe UI Semilight"/>
                <a:cs typeface="Segoe UI"/>
              </a:rPr>
              <a:t>Event-driven/ instant scale</a:t>
            </a:r>
          </a:p>
        </p:txBody>
      </p:sp>
      <p:sp>
        <p:nvSpPr>
          <p:cNvPr id="61" name="TextBox 60"/>
          <p:cNvSpPr txBox="1"/>
          <p:nvPr/>
        </p:nvSpPr>
        <p:spPr>
          <a:xfrm>
            <a:off x="8589400" y="4131137"/>
            <a:ext cx="2504256" cy="640278"/>
          </a:xfrm>
          <a:prstGeom prst="rect">
            <a:avLst/>
          </a:prstGeom>
          <a:noFill/>
        </p:spPr>
        <p:txBody>
          <a:bodyPr wrap="square" lIns="93234" tIns="149175" rIns="186468" bIns="149175" rtlCol="0">
            <a:spAutoFit/>
          </a:bodyPr>
          <a:lstStyle/>
          <a:p>
            <a:pPr algn="ctr" defTabSz="1242953">
              <a:lnSpc>
                <a:spcPct val="90000"/>
              </a:lnSpc>
              <a:spcAft>
                <a:spcPts val="600"/>
              </a:spcAft>
              <a:defRPr/>
            </a:pPr>
            <a:r>
              <a:rPr lang="en-US" sz="2400" kern="0">
                <a:gradFill>
                  <a:gsLst>
                    <a:gs pos="1250">
                      <a:srgbClr val="353535"/>
                    </a:gs>
                    <a:gs pos="100000">
                      <a:srgbClr val="353535"/>
                    </a:gs>
                  </a:gsLst>
                  <a:lin ang="5400000" scaled="0"/>
                </a:gradFill>
                <a:latin typeface="Segoe UI Semilight"/>
                <a:cs typeface="Segoe UI"/>
              </a:rPr>
              <a:t>Micro-billing</a:t>
            </a:r>
          </a:p>
        </p:txBody>
      </p:sp>
      <p:sp>
        <p:nvSpPr>
          <p:cNvPr id="60" name="TextBox 59"/>
          <p:cNvSpPr txBox="1"/>
          <p:nvPr/>
        </p:nvSpPr>
        <p:spPr>
          <a:xfrm>
            <a:off x="1344817" y="4131136"/>
            <a:ext cx="2631569" cy="979295"/>
          </a:xfrm>
          <a:prstGeom prst="rect">
            <a:avLst/>
          </a:prstGeom>
          <a:noFill/>
        </p:spPr>
        <p:txBody>
          <a:bodyPr wrap="square" lIns="93234" tIns="149175" rIns="186468" bIns="149175" rtlCol="0">
            <a:spAutoFit/>
          </a:bodyPr>
          <a:lstStyle/>
          <a:p>
            <a:pPr algn="ctr" defTabSz="1242953">
              <a:lnSpc>
                <a:spcPct val="90000"/>
              </a:lnSpc>
              <a:spcAft>
                <a:spcPts val="600"/>
              </a:spcAft>
              <a:defRPr/>
            </a:pPr>
            <a:r>
              <a:rPr lang="en-US" sz="2400" kern="0" dirty="0">
                <a:gradFill>
                  <a:gsLst>
                    <a:gs pos="1250">
                      <a:srgbClr val="353535"/>
                    </a:gs>
                    <a:gs pos="100000">
                      <a:srgbClr val="353535"/>
                    </a:gs>
                  </a:gsLst>
                  <a:lin ang="5400000" scaled="0"/>
                </a:gradFill>
                <a:latin typeface="Segoe UI Semilight"/>
                <a:cs typeface="Segoe UI"/>
              </a:rPr>
              <a:t>Abstraction </a:t>
            </a:r>
            <a:br>
              <a:rPr lang="en-US" sz="2400" kern="0" dirty="0">
                <a:gradFill>
                  <a:gsLst>
                    <a:gs pos="1250">
                      <a:srgbClr val="353535"/>
                    </a:gs>
                    <a:gs pos="100000">
                      <a:srgbClr val="353535"/>
                    </a:gs>
                  </a:gsLst>
                  <a:lin ang="5400000" scaled="0"/>
                </a:gradFill>
                <a:latin typeface="Segoe UI Semilight"/>
                <a:cs typeface="Segoe UI"/>
              </a:rPr>
            </a:br>
            <a:r>
              <a:rPr lang="en-US" sz="2400" kern="0" dirty="0">
                <a:gradFill>
                  <a:gsLst>
                    <a:gs pos="1250">
                      <a:srgbClr val="353535"/>
                    </a:gs>
                    <a:gs pos="100000">
                      <a:srgbClr val="353535"/>
                    </a:gs>
                  </a:gsLst>
                  <a:lin ang="5400000" scaled="0"/>
                </a:gradFill>
                <a:latin typeface="Segoe UI Semilight"/>
                <a:cs typeface="Segoe UI"/>
              </a:rPr>
              <a:t>of servers</a:t>
            </a:r>
          </a:p>
        </p:txBody>
      </p:sp>
      <p:grpSp>
        <p:nvGrpSpPr>
          <p:cNvPr id="20" name="Group 19"/>
          <p:cNvGrpSpPr/>
          <p:nvPr/>
        </p:nvGrpSpPr>
        <p:grpSpPr>
          <a:xfrm>
            <a:off x="8982031" y="2349671"/>
            <a:ext cx="1718990" cy="1718990"/>
            <a:chOff x="8982815" y="2349343"/>
            <a:chExt cx="1719478" cy="1719478"/>
          </a:xfrm>
        </p:grpSpPr>
        <p:sp>
          <p:nvSpPr>
            <p:cNvPr id="207" name="Oval 206"/>
            <p:cNvSpPr/>
            <p:nvPr/>
          </p:nvSpPr>
          <p:spPr bwMode="auto">
            <a:xfrm>
              <a:off x="8982815" y="2349343"/>
              <a:ext cx="1719478" cy="1719478"/>
            </a:xfrm>
            <a:prstGeom prst="ellipse">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9" name="Group 4"/>
            <p:cNvGrpSpPr>
              <a:grpSpLocks noChangeAspect="1"/>
            </p:cNvGrpSpPr>
            <p:nvPr/>
          </p:nvGrpSpPr>
          <p:grpSpPr bwMode="auto">
            <a:xfrm>
              <a:off x="9516647" y="2813805"/>
              <a:ext cx="651814" cy="755044"/>
              <a:chOff x="6136" y="1969"/>
              <a:chExt cx="221" cy="256"/>
            </a:xfrm>
          </p:grpSpPr>
          <p:sp>
            <p:nvSpPr>
              <p:cNvPr id="12" name="Freeform 5"/>
              <p:cNvSpPr>
                <a:spLocks/>
              </p:cNvSpPr>
              <p:nvPr/>
            </p:nvSpPr>
            <p:spPr bwMode="auto">
              <a:xfrm>
                <a:off x="6247" y="2046"/>
                <a:ext cx="42" cy="111"/>
              </a:xfrm>
              <a:custGeom>
                <a:avLst/>
                <a:gdLst>
                  <a:gd name="T0" fmla="*/ 0 w 42"/>
                  <a:gd name="T1" fmla="*/ 0 h 111"/>
                  <a:gd name="T2" fmla="*/ 0 w 42"/>
                  <a:gd name="T3" fmla="*/ 68 h 111"/>
                  <a:gd name="T4" fmla="*/ 42 w 42"/>
                  <a:gd name="T5" fmla="*/ 111 h 111"/>
                </a:gdLst>
                <a:ahLst/>
                <a:cxnLst>
                  <a:cxn ang="0">
                    <a:pos x="T0" y="T1"/>
                  </a:cxn>
                  <a:cxn ang="0">
                    <a:pos x="T2" y="T3"/>
                  </a:cxn>
                  <a:cxn ang="0">
                    <a:pos x="T4" y="T5"/>
                  </a:cxn>
                </a:cxnLst>
                <a:rect l="0" t="0" r="r" b="b"/>
                <a:pathLst>
                  <a:path w="42" h="111">
                    <a:moveTo>
                      <a:pt x="0" y="0"/>
                    </a:moveTo>
                    <a:lnTo>
                      <a:pt x="0" y="68"/>
                    </a:lnTo>
                    <a:lnTo>
                      <a:pt x="42" y="111"/>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13" name="Oval 6"/>
              <p:cNvSpPr>
                <a:spLocks noChangeArrowheads="1"/>
              </p:cNvSpPr>
              <p:nvPr/>
            </p:nvSpPr>
            <p:spPr bwMode="auto">
              <a:xfrm>
                <a:off x="6136" y="2003"/>
                <a:ext cx="221" cy="222"/>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14" name="Line 7"/>
              <p:cNvSpPr>
                <a:spLocks noChangeShapeType="1"/>
              </p:cNvSpPr>
              <p:nvPr/>
            </p:nvSpPr>
            <p:spPr bwMode="auto">
              <a:xfrm>
                <a:off x="6221" y="1969"/>
                <a:ext cx="51"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15" name="Line 8"/>
              <p:cNvSpPr>
                <a:spLocks noChangeShapeType="1"/>
              </p:cNvSpPr>
              <p:nvPr/>
            </p:nvSpPr>
            <p:spPr bwMode="auto">
              <a:xfrm flipV="1">
                <a:off x="6247" y="1969"/>
                <a:ext cx="0" cy="34"/>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16" name="Line 9"/>
              <p:cNvSpPr>
                <a:spLocks noChangeShapeType="1"/>
              </p:cNvSpPr>
              <p:nvPr/>
            </p:nvSpPr>
            <p:spPr bwMode="auto">
              <a:xfrm flipH="1">
                <a:off x="6323" y="2008"/>
                <a:ext cx="30" cy="29"/>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17" name="Line 10"/>
              <p:cNvSpPr>
                <a:spLocks noChangeShapeType="1"/>
              </p:cNvSpPr>
              <p:nvPr/>
            </p:nvSpPr>
            <p:spPr bwMode="auto">
              <a:xfrm>
                <a:off x="6140" y="2008"/>
                <a:ext cx="30" cy="29"/>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grpSp>
        <p:sp>
          <p:nvSpPr>
            <p:cNvPr id="18" name="Oval 17"/>
            <p:cNvSpPr/>
            <p:nvPr/>
          </p:nvSpPr>
          <p:spPr bwMode="auto">
            <a:xfrm>
              <a:off x="9558292" y="3400148"/>
              <a:ext cx="210105" cy="210105"/>
            </a:xfrm>
            <a:prstGeom prst="ellipse">
              <a:avLst/>
            </a:prstGeom>
            <a:solidFill>
              <a:schemeClr val="bg1"/>
            </a:solidFill>
            <a:ln w="254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27" name="Group 26"/>
          <p:cNvGrpSpPr/>
          <p:nvPr/>
        </p:nvGrpSpPr>
        <p:grpSpPr>
          <a:xfrm>
            <a:off x="5423397" y="2349671"/>
            <a:ext cx="1718990" cy="1718990"/>
            <a:chOff x="5423171" y="2349343"/>
            <a:chExt cx="1719478" cy="1719478"/>
          </a:xfrm>
        </p:grpSpPr>
        <p:sp>
          <p:nvSpPr>
            <p:cNvPr id="195" name="Oval 194"/>
            <p:cNvSpPr/>
            <p:nvPr/>
          </p:nvSpPr>
          <p:spPr bwMode="auto">
            <a:xfrm>
              <a:off x="5423171" y="2349343"/>
              <a:ext cx="1719478" cy="1719478"/>
            </a:xfrm>
            <a:prstGeom prst="ellipse">
              <a:avLst/>
            </a:prstGeom>
            <a:solidFill>
              <a:srgbClr val="566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6" name="Group 25"/>
            <p:cNvGrpSpPr/>
            <p:nvPr/>
          </p:nvGrpSpPr>
          <p:grpSpPr>
            <a:xfrm>
              <a:off x="5899566" y="2925199"/>
              <a:ext cx="712436" cy="614067"/>
              <a:chOff x="6093204" y="2914441"/>
              <a:chExt cx="379412" cy="327025"/>
            </a:xfrm>
            <a:solidFill>
              <a:schemeClr val="bg1"/>
            </a:solidFill>
          </p:grpSpPr>
          <p:sp>
            <p:nvSpPr>
              <p:cNvPr id="24" name="Freeform 14"/>
              <p:cNvSpPr>
                <a:spLocks noEditPoints="1"/>
              </p:cNvSpPr>
              <p:nvPr/>
            </p:nvSpPr>
            <p:spPr bwMode="auto">
              <a:xfrm>
                <a:off x="6093204" y="2914441"/>
                <a:ext cx="379412" cy="327025"/>
              </a:xfrm>
              <a:custGeom>
                <a:avLst/>
                <a:gdLst>
                  <a:gd name="T0" fmla="*/ 222 w 239"/>
                  <a:gd name="T1" fmla="*/ 189 h 206"/>
                  <a:gd name="T2" fmla="*/ 145 w 239"/>
                  <a:gd name="T3" fmla="*/ 189 h 206"/>
                  <a:gd name="T4" fmla="*/ 145 w 239"/>
                  <a:gd name="T5" fmla="*/ 94 h 206"/>
                  <a:gd name="T6" fmla="*/ 17 w 239"/>
                  <a:gd name="T7" fmla="*/ 94 h 206"/>
                  <a:gd name="T8" fmla="*/ 17 w 239"/>
                  <a:gd name="T9" fmla="*/ 17 h 206"/>
                  <a:gd name="T10" fmla="*/ 162 w 239"/>
                  <a:gd name="T11" fmla="*/ 17 h 206"/>
                  <a:gd name="T12" fmla="*/ 162 w 239"/>
                  <a:gd name="T13" fmla="*/ 0 h 206"/>
                  <a:gd name="T14" fmla="*/ 0 w 239"/>
                  <a:gd name="T15" fmla="*/ 0 h 206"/>
                  <a:gd name="T16" fmla="*/ 0 w 239"/>
                  <a:gd name="T17" fmla="*/ 206 h 206"/>
                  <a:gd name="T18" fmla="*/ 239 w 239"/>
                  <a:gd name="T19" fmla="*/ 206 h 206"/>
                  <a:gd name="T20" fmla="*/ 239 w 239"/>
                  <a:gd name="T21" fmla="*/ 77 h 206"/>
                  <a:gd name="T22" fmla="*/ 222 w 239"/>
                  <a:gd name="T23" fmla="*/ 77 h 206"/>
                  <a:gd name="T24" fmla="*/ 222 w 239"/>
                  <a:gd name="T25" fmla="*/ 189 h 206"/>
                  <a:gd name="T26" fmla="*/ 17 w 239"/>
                  <a:gd name="T27" fmla="*/ 112 h 206"/>
                  <a:gd name="T28" fmla="*/ 128 w 239"/>
                  <a:gd name="T29" fmla="*/ 112 h 206"/>
                  <a:gd name="T30" fmla="*/ 128 w 239"/>
                  <a:gd name="T31" fmla="*/ 189 h 206"/>
                  <a:gd name="T32" fmla="*/ 17 w 239"/>
                  <a:gd name="T33" fmla="*/ 189 h 206"/>
                  <a:gd name="T34" fmla="*/ 17 w 239"/>
                  <a:gd name="T35" fmla="*/ 11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206">
                    <a:moveTo>
                      <a:pt x="222" y="189"/>
                    </a:moveTo>
                    <a:lnTo>
                      <a:pt x="145" y="189"/>
                    </a:lnTo>
                    <a:lnTo>
                      <a:pt x="145" y="94"/>
                    </a:lnTo>
                    <a:lnTo>
                      <a:pt x="17" y="94"/>
                    </a:lnTo>
                    <a:lnTo>
                      <a:pt x="17" y="17"/>
                    </a:lnTo>
                    <a:lnTo>
                      <a:pt x="162" y="17"/>
                    </a:lnTo>
                    <a:lnTo>
                      <a:pt x="162" y="0"/>
                    </a:lnTo>
                    <a:lnTo>
                      <a:pt x="0" y="0"/>
                    </a:lnTo>
                    <a:lnTo>
                      <a:pt x="0" y="206"/>
                    </a:lnTo>
                    <a:lnTo>
                      <a:pt x="239" y="206"/>
                    </a:lnTo>
                    <a:lnTo>
                      <a:pt x="239" y="77"/>
                    </a:lnTo>
                    <a:lnTo>
                      <a:pt x="222" y="77"/>
                    </a:lnTo>
                    <a:lnTo>
                      <a:pt x="222" y="189"/>
                    </a:lnTo>
                    <a:close/>
                    <a:moveTo>
                      <a:pt x="17" y="112"/>
                    </a:moveTo>
                    <a:lnTo>
                      <a:pt x="128" y="112"/>
                    </a:lnTo>
                    <a:lnTo>
                      <a:pt x="128" y="189"/>
                    </a:lnTo>
                    <a:lnTo>
                      <a:pt x="17" y="189"/>
                    </a:lnTo>
                    <a:lnTo>
                      <a:pt x="17" y="112"/>
                    </a:lnTo>
                    <a:close/>
                  </a:path>
                </a:pathLst>
              </a:custGeom>
              <a:grpFill/>
              <a:ln w="15875">
                <a:noFill/>
                <a:miter lim="800000"/>
                <a:headEnd/>
                <a:tailEnd/>
              </a:ln>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5" name="Freeform 15"/>
              <p:cNvSpPr>
                <a:spLocks/>
              </p:cNvSpPr>
              <p:nvPr/>
            </p:nvSpPr>
            <p:spPr bwMode="auto">
              <a:xfrm>
                <a:off x="6326566" y="2914441"/>
                <a:ext cx="146050" cy="146050"/>
              </a:xfrm>
              <a:custGeom>
                <a:avLst/>
                <a:gdLst>
                  <a:gd name="T0" fmla="*/ 32 w 92"/>
                  <a:gd name="T1" fmla="*/ 17 h 92"/>
                  <a:gd name="T2" fmla="*/ 62 w 92"/>
                  <a:gd name="T3" fmla="*/ 17 h 92"/>
                  <a:gd name="T4" fmla="*/ 0 w 92"/>
                  <a:gd name="T5" fmla="*/ 79 h 92"/>
                  <a:gd name="T6" fmla="*/ 13 w 92"/>
                  <a:gd name="T7" fmla="*/ 92 h 92"/>
                  <a:gd name="T8" fmla="*/ 75 w 92"/>
                  <a:gd name="T9" fmla="*/ 30 h 92"/>
                  <a:gd name="T10" fmla="*/ 75 w 92"/>
                  <a:gd name="T11" fmla="*/ 60 h 92"/>
                  <a:gd name="T12" fmla="*/ 92 w 92"/>
                  <a:gd name="T13" fmla="*/ 60 h 92"/>
                  <a:gd name="T14" fmla="*/ 92 w 92"/>
                  <a:gd name="T15" fmla="*/ 0 h 92"/>
                  <a:gd name="T16" fmla="*/ 32 w 92"/>
                  <a:gd name="T17" fmla="*/ 0 h 92"/>
                  <a:gd name="T18" fmla="*/ 32 w 92"/>
                  <a:gd name="T19"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32" y="17"/>
                    </a:moveTo>
                    <a:lnTo>
                      <a:pt x="62" y="17"/>
                    </a:lnTo>
                    <a:lnTo>
                      <a:pt x="0" y="79"/>
                    </a:lnTo>
                    <a:lnTo>
                      <a:pt x="13" y="92"/>
                    </a:lnTo>
                    <a:lnTo>
                      <a:pt x="75" y="30"/>
                    </a:lnTo>
                    <a:lnTo>
                      <a:pt x="75" y="60"/>
                    </a:lnTo>
                    <a:lnTo>
                      <a:pt x="92" y="60"/>
                    </a:lnTo>
                    <a:lnTo>
                      <a:pt x="92" y="0"/>
                    </a:lnTo>
                    <a:lnTo>
                      <a:pt x="32" y="0"/>
                    </a:lnTo>
                    <a:lnTo>
                      <a:pt x="32" y="17"/>
                    </a:lnTo>
                    <a:close/>
                  </a:path>
                </a:pathLst>
              </a:custGeom>
              <a:grpFill/>
              <a:ln w="15875">
                <a:noFill/>
                <a:miter lim="800000"/>
                <a:headEnd/>
                <a:tailEnd/>
              </a:ln>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grpSp>
      </p:grpSp>
      <p:grpSp>
        <p:nvGrpSpPr>
          <p:cNvPr id="30" name="Group 29"/>
          <p:cNvGrpSpPr/>
          <p:nvPr/>
        </p:nvGrpSpPr>
        <p:grpSpPr>
          <a:xfrm>
            <a:off x="1801106" y="2349671"/>
            <a:ext cx="1718990" cy="1718990"/>
            <a:chOff x="1799852" y="2349343"/>
            <a:chExt cx="1719478" cy="1719478"/>
          </a:xfrm>
          <a:solidFill>
            <a:srgbClr val="56609E"/>
          </a:solidFill>
        </p:grpSpPr>
        <p:sp>
          <p:nvSpPr>
            <p:cNvPr id="190" name="Oval 189"/>
            <p:cNvSpPr/>
            <p:nvPr/>
          </p:nvSpPr>
          <p:spPr bwMode="auto">
            <a:xfrm>
              <a:off x="1799852" y="2349343"/>
              <a:ext cx="1719478" cy="171947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09" name="Group 4"/>
            <p:cNvGrpSpPr>
              <a:grpSpLocks noChangeAspect="1"/>
            </p:cNvGrpSpPr>
            <p:nvPr/>
          </p:nvGrpSpPr>
          <p:grpSpPr bwMode="auto">
            <a:xfrm>
              <a:off x="2340343" y="2748281"/>
              <a:ext cx="562401" cy="902183"/>
              <a:chOff x="6" y="12"/>
              <a:chExt cx="192" cy="308"/>
            </a:xfrm>
            <a:grpFill/>
          </p:grpSpPr>
          <p:sp>
            <p:nvSpPr>
              <p:cNvPr id="210" name="Rectangle 209"/>
              <p:cNvSpPr>
                <a:spLocks noChangeArrowheads="1"/>
              </p:cNvSpPr>
              <p:nvPr/>
            </p:nvSpPr>
            <p:spPr bwMode="auto">
              <a:xfrm>
                <a:off x="28" y="12"/>
                <a:ext cx="170" cy="308"/>
              </a:xfrm>
              <a:prstGeom prst="rect">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1" name="Rectangle 210"/>
              <p:cNvSpPr>
                <a:spLocks noChangeArrowheads="1"/>
              </p:cNvSpPr>
              <p:nvPr/>
            </p:nvSpPr>
            <p:spPr bwMode="auto">
              <a:xfrm>
                <a:off x="53" y="35"/>
                <a:ext cx="120" cy="32"/>
              </a:xfrm>
              <a:prstGeom prst="rect">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2" name="Rectangle 211"/>
              <p:cNvSpPr>
                <a:spLocks noChangeArrowheads="1"/>
              </p:cNvSpPr>
              <p:nvPr/>
            </p:nvSpPr>
            <p:spPr bwMode="auto">
              <a:xfrm>
                <a:off x="53" y="100"/>
                <a:ext cx="120" cy="32"/>
              </a:xfrm>
              <a:prstGeom prst="rect">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3" name="Rectangle 212"/>
              <p:cNvSpPr>
                <a:spLocks noChangeArrowheads="1"/>
              </p:cNvSpPr>
              <p:nvPr/>
            </p:nvSpPr>
            <p:spPr bwMode="auto">
              <a:xfrm>
                <a:off x="53" y="166"/>
                <a:ext cx="120" cy="32"/>
              </a:xfrm>
              <a:prstGeom prst="rect">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4" name="Freeform 9"/>
              <p:cNvSpPr>
                <a:spLocks/>
              </p:cNvSpPr>
              <p:nvPr/>
            </p:nvSpPr>
            <p:spPr bwMode="auto">
              <a:xfrm>
                <a:off x="6" y="50"/>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5" name="Freeform 10"/>
              <p:cNvSpPr>
                <a:spLocks/>
              </p:cNvSpPr>
              <p:nvPr/>
            </p:nvSpPr>
            <p:spPr bwMode="auto">
              <a:xfrm>
                <a:off x="6" y="162"/>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6" name="Oval 215"/>
              <p:cNvSpPr>
                <a:spLocks noChangeArrowheads="1"/>
              </p:cNvSpPr>
              <p:nvPr/>
            </p:nvSpPr>
            <p:spPr bwMode="auto">
              <a:xfrm>
                <a:off x="53" y="263"/>
                <a:ext cx="26" cy="26"/>
              </a:xfrm>
              <a:prstGeom prst="ellipse">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7" name="Oval 216"/>
              <p:cNvSpPr>
                <a:spLocks noChangeArrowheads="1"/>
              </p:cNvSpPr>
              <p:nvPr/>
            </p:nvSpPr>
            <p:spPr bwMode="auto">
              <a:xfrm>
                <a:off x="100" y="263"/>
                <a:ext cx="26" cy="26"/>
              </a:xfrm>
              <a:prstGeom prst="ellipse">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8" name="Rectangle 217"/>
              <p:cNvSpPr>
                <a:spLocks noChangeArrowheads="1"/>
              </p:cNvSpPr>
              <p:nvPr/>
            </p:nvSpPr>
            <p:spPr bwMode="auto">
              <a:xfrm>
                <a:off x="149" y="263"/>
                <a:ext cx="24" cy="24"/>
              </a:xfrm>
              <a:prstGeom prst="rect">
                <a:avLst/>
              </a:prstGeom>
              <a:grpFill/>
              <a:ln w="25400"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grpSp>
        <p:sp>
          <p:nvSpPr>
            <p:cNvPr id="29" name="Rectangle 28"/>
            <p:cNvSpPr/>
            <p:nvPr/>
          </p:nvSpPr>
          <p:spPr bwMode="auto">
            <a:xfrm>
              <a:off x="2540162" y="2722564"/>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9" name="Rectangle 218"/>
            <p:cNvSpPr/>
            <p:nvPr/>
          </p:nvSpPr>
          <p:spPr bwMode="auto">
            <a:xfrm>
              <a:off x="2720322" y="2718442"/>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0" name="Rectangle 219"/>
            <p:cNvSpPr/>
            <p:nvPr/>
          </p:nvSpPr>
          <p:spPr bwMode="auto">
            <a:xfrm>
              <a:off x="2797315" y="2716060"/>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1" name="Rectangle 220"/>
            <p:cNvSpPr/>
            <p:nvPr/>
          </p:nvSpPr>
          <p:spPr bwMode="auto">
            <a:xfrm>
              <a:off x="2865967" y="2719713"/>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2" name="Rectangle 221"/>
            <p:cNvSpPr/>
            <p:nvPr/>
          </p:nvSpPr>
          <p:spPr bwMode="auto">
            <a:xfrm>
              <a:off x="2791040" y="2793014"/>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3" name="Rectangle 222"/>
            <p:cNvSpPr/>
            <p:nvPr/>
          </p:nvSpPr>
          <p:spPr bwMode="auto">
            <a:xfrm>
              <a:off x="2717221" y="2781108"/>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4" name="Rectangle 223"/>
            <p:cNvSpPr/>
            <p:nvPr/>
          </p:nvSpPr>
          <p:spPr bwMode="auto">
            <a:xfrm>
              <a:off x="2793421" y="2859589"/>
              <a:ext cx="57247" cy="7243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5" name="Rectangle 224"/>
            <p:cNvSpPr/>
            <p:nvPr/>
          </p:nvSpPr>
          <p:spPr bwMode="auto">
            <a:xfrm>
              <a:off x="2628239" y="2715498"/>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7" name="Rectangle 226"/>
            <p:cNvSpPr/>
            <p:nvPr/>
          </p:nvSpPr>
          <p:spPr bwMode="auto">
            <a:xfrm>
              <a:off x="2878277" y="2792260"/>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8" name="Rectangle 227"/>
            <p:cNvSpPr/>
            <p:nvPr/>
          </p:nvSpPr>
          <p:spPr bwMode="auto">
            <a:xfrm>
              <a:off x="2877485" y="2870842"/>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9" name="Rectangle 228"/>
            <p:cNvSpPr/>
            <p:nvPr/>
          </p:nvSpPr>
          <p:spPr bwMode="auto">
            <a:xfrm>
              <a:off x="2873508" y="2956004"/>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0" name="Rectangle 229"/>
            <p:cNvSpPr/>
            <p:nvPr/>
          </p:nvSpPr>
          <p:spPr bwMode="auto">
            <a:xfrm>
              <a:off x="2873508" y="3048980"/>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1" name="Rectangle 230"/>
            <p:cNvSpPr/>
            <p:nvPr/>
          </p:nvSpPr>
          <p:spPr bwMode="auto">
            <a:xfrm>
              <a:off x="2715944" y="2881977"/>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2" name="Rectangle 231"/>
            <p:cNvSpPr/>
            <p:nvPr/>
          </p:nvSpPr>
          <p:spPr bwMode="auto">
            <a:xfrm>
              <a:off x="2753880" y="2981337"/>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3" name="Rectangle 232"/>
            <p:cNvSpPr/>
            <p:nvPr/>
          </p:nvSpPr>
          <p:spPr bwMode="auto">
            <a:xfrm>
              <a:off x="2796117" y="3016317"/>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4" name="Rectangle 233"/>
            <p:cNvSpPr/>
            <p:nvPr/>
          </p:nvSpPr>
          <p:spPr bwMode="auto">
            <a:xfrm>
              <a:off x="2678699" y="2980353"/>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5" name="Rectangle 234"/>
            <p:cNvSpPr/>
            <p:nvPr/>
          </p:nvSpPr>
          <p:spPr bwMode="auto">
            <a:xfrm>
              <a:off x="2628238" y="2775588"/>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6" name="Rectangle 235"/>
            <p:cNvSpPr/>
            <p:nvPr/>
          </p:nvSpPr>
          <p:spPr bwMode="auto">
            <a:xfrm>
              <a:off x="2633652" y="2889549"/>
              <a:ext cx="57247" cy="5724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52" name="TextBox 51"/>
          <p:cNvSpPr txBox="1"/>
          <p:nvPr/>
        </p:nvSpPr>
        <p:spPr>
          <a:xfrm>
            <a:off x="9435284" y="3287879"/>
            <a:ext cx="454163" cy="461534"/>
          </a:xfrm>
          <a:prstGeom prst="rect">
            <a:avLst/>
          </a:prstGeom>
          <a:noFill/>
          <a:ln>
            <a:solidFill>
              <a:srgbClr val="56609E"/>
            </a:solidFill>
          </a:ln>
        </p:spPr>
        <p:txBody>
          <a:bodyPr wrap="square" lIns="182828" tIns="146262" rIns="182828" bIns="146262" rtlCol="0">
            <a:spAutoFit/>
          </a:bodyPr>
          <a:lstStyle/>
          <a:p>
            <a:pPr defTabSz="932384">
              <a:lnSpc>
                <a:spcPct val="90000"/>
              </a:lnSpc>
              <a:spcAft>
                <a:spcPts val="600"/>
              </a:spcAft>
              <a:defRPr/>
            </a:pPr>
            <a:r>
              <a:rPr lang="en-US" sz="1198" dirty="0">
                <a:solidFill>
                  <a:srgbClr val="56609E"/>
                </a:solidFill>
                <a:latin typeface="Segoe UI Semibold" panose="020B0702040204020203" pitchFamily="34" charset="0"/>
                <a:cs typeface="Segoe UI Semibold" panose="020B0702040204020203" pitchFamily="34" charset="0"/>
              </a:rPr>
              <a:t>$</a:t>
            </a:r>
          </a:p>
        </p:txBody>
      </p:sp>
      <p:sp>
        <p:nvSpPr>
          <p:cNvPr id="53" name="Rectangle 52"/>
          <p:cNvSpPr/>
          <p:nvPr/>
        </p:nvSpPr>
        <p:spPr>
          <a:xfrm>
            <a:off x="882" y="0"/>
            <a:ext cx="12434711" cy="1887076"/>
          </a:xfrm>
          <a:prstGeom prst="rect">
            <a:avLst/>
          </a:prstGeom>
          <a:solidFill>
            <a:srgbClr val="566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Calibri" panose="020F0502020204030204"/>
            </a:endParaRPr>
          </a:p>
        </p:txBody>
      </p:sp>
      <p:sp>
        <p:nvSpPr>
          <p:cNvPr id="54" name="Title 3"/>
          <p:cNvSpPr txBox="1">
            <a:spLocks/>
          </p:cNvSpPr>
          <p:nvPr/>
        </p:nvSpPr>
        <p:spPr>
          <a:xfrm>
            <a:off x="427860" y="663479"/>
            <a:ext cx="11887878" cy="554185"/>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3672" spc="-104" dirty="0">
                <a:solidFill>
                  <a:prstClr val="white"/>
                </a:solidFill>
                <a:latin typeface="Calibri Light" panose="020F0302020204030204"/>
              </a:rPr>
              <a:t>What is </a:t>
            </a:r>
            <a:r>
              <a:rPr lang="en-US" sz="3672" spc="-104" dirty="0" err="1">
                <a:solidFill>
                  <a:prstClr val="white"/>
                </a:solidFill>
                <a:latin typeface="Calibri Light" panose="020F0302020204030204"/>
              </a:rPr>
              <a:t>Serverless</a:t>
            </a:r>
            <a:r>
              <a:rPr lang="en-US" sz="3672" spc="-104" dirty="0">
                <a:solidFill>
                  <a:prstClr val="white"/>
                </a:solidFill>
                <a:latin typeface="Calibri Light" panose="020F0302020204030204"/>
              </a:rPr>
              <a:t>?</a:t>
            </a:r>
          </a:p>
        </p:txBody>
      </p:sp>
    </p:spTree>
    <p:extLst>
      <p:ext uri="{BB962C8B-B14F-4D97-AF65-F5344CB8AC3E}">
        <p14:creationId xmlns:p14="http://schemas.microsoft.com/office/powerpoint/2010/main" val="167786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42" presetClass="path" presetSubtype="0" decel="100000" fill="hold" grpId="1" nodeType="withEffect">
                                  <p:stCondLst>
                                    <p:cond delay="0"/>
                                  </p:stCondLst>
                                  <p:childTnLst>
                                    <p:animMotion origin="layout" path="M 3.55629E-6 4.87971E-6 L 3.55629E-6 -0.05448 " pathEditMode="relative" rAng="0" ptsTypes="AA">
                                      <p:cBhvr>
                                        <p:cTn id="14" dur="500" spd="-100000" fill="hold"/>
                                        <p:tgtEl>
                                          <p:spTgt spid="60"/>
                                        </p:tgtEl>
                                        <p:attrNameLst>
                                          <p:attrName>ppt_x</p:attrName>
                                          <p:attrName>ppt_y</p:attrName>
                                        </p:attrNameLst>
                                      </p:cBhvr>
                                      <p:rCtr x="0" y="-2724"/>
                                    </p:animMotion>
                                  </p:childTnLst>
                                </p:cTn>
                              </p:par>
                              <p:par>
                                <p:cTn id="15" presetID="53" presetClass="entr" presetSubtype="16" fill="hold" nodeType="withEffect">
                                  <p:stCondLst>
                                    <p:cond delay="2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200"/>
                                  </p:stCondLst>
                                  <p:childTnLst>
                                    <p:animMotion origin="layout" path="M 3.55629E-6 4.87971E-6 L 3.55629E-6 -0.05448 " pathEditMode="relative" rAng="0" ptsTypes="AA">
                                      <p:cBhvr>
                                        <p:cTn id="24" dur="500" spd="-100000" fill="hold"/>
                                        <p:tgtEl>
                                          <p:spTgt spid="10"/>
                                        </p:tgtEl>
                                        <p:attrNameLst>
                                          <p:attrName>ppt_x</p:attrName>
                                          <p:attrName>ppt_y</p:attrName>
                                        </p:attrNameLst>
                                      </p:cBhvr>
                                      <p:rCtr x="0" y="-2724"/>
                                    </p:animMotion>
                                  </p:childTnLst>
                                </p:cTn>
                              </p:par>
                              <p:par>
                                <p:cTn id="25" presetID="53" presetClass="entr" presetSubtype="16" fill="hold" nodeType="withEffect">
                                  <p:stCondLst>
                                    <p:cond delay="4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42" presetClass="path" presetSubtype="0" decel="100000" fill="hold" grpId="1" nodeType="withEffect">
                                  <p:stCondLst>
                                    <p:cond delay="400"/>
                                  </p:stCondLst>
                                  <p:childTnLst>
                                    <p:animMotion origin="layout" path="M 3.55629E-6 4.87971E-6 L 3.55629E-6 -0.05448 " pathEditMode="relative" rAng="0" ptsTypes="AA">
                                      <p:cBhvr>
                                        <p:cTn id="34" dur="500" spd="-100000" fill="hold"/>
                                        <p:tgtEl>
                                          <p:spTgt spid="61"/>
                                        </p:tgtEl>
                                        <p:attrNameLst>
                                          <p:attrName>ppt_x</p:attrName>
                                          <p:attrName>ppt_y</p:attrName>
                                        </p:attrNameLst>
                                      </p:cBhvr>
                                      <p:rCtr x="0" y="-2724"/>
                                    </p:animMotion>
                                  </p:childTnLst>
                                </p:cTn>
                              </p:par>
                              <p:par>
                                <p:cTn id="35" presetID="1" presetClass="entr" presetSubtype="0" fill="hold" grpId="0" nodeType="withEffect">
                                  <p:stCondLst>
                                    <p:cond delay="400"/>
                                  </p:stCondLst>
                                  <p:childTnLst>
                                    <p:set>
                                      <p:cBhvr>
                                        <p:cTn id="36" dur="1" fill="hold">
                                          <p:stCondLst>
                                            <p:cond delay="4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1" grpId="0"/>
      <p:bldP spid="61" grpId="1"/>
      <p:bldP spid="60" grpId="0"/>
      <p:bldP spid="60" grpId="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4958838" y="4089071"/>
            <a:ext cx="2631569" cy="979295"/>
          </a:xfrm>
          <a:prstGeom prst="rect">
            <a:avLst/>
          </a:prstGeom>
          <a:noFill/>
        </p:spPr>
        <p:txBody>
          <a:bodyPr wrap="square" lIns="93234" tIns="149175" rIns="186468" bIns="149175" rtlCol="0">
            <a:spAutoFit/>
          </a:bodyPr>
          <a:lstStyle/>
          <a:p>
            <a:pPr algn="ctr" defTabSz="1242953">
              <a:lnSpc>
                <a:spcPct val="90000"/>
              </a:lnSpc>
              <a:spcAft>
                <a:spcPts val="600"/>
              </a:spcAft>
              <a:defRPr/>
            </a:pPr>
            <a:r>
              <a:rPr lang="en-US" sz="2400" kern="0" dirty="0">
                <a:gradFill>
                  <a:gsLst>
                    <a:gs pos="1250">
                      <a:srgbClr val="353535"/>
                    </a:gs>
                    <a:gs pos="100000">
                      <a:srgbClr val="353535"/>
                    </a:gs>
                  </a:gsLst>
                  <a:lin ang="5400000" scaled="0"/>
                </a:gradFill>
                <a:latin typeface="Segoe UI Semilight"/>
                <a:cs typeface="Segoe UI"/>
              </a:rPr>
              <a:t>Reduced </a:t>
            </a:r>
            <a:br>
              <a:rPr lang="en-US" sz="2400" kern="0" dirty="0">
                <a:gradFill>
                  <a:gsLst>
                    <a:gs pos="1250">
                      <a:srgbClr val="353535"/>
                    </a:gs>
                    <a:gs pos="100000">
                      <a:srgbClr val="353535"/>
                    </a:gs>
                  </a:gsLst>
                  <a:lin ang="5400000" scaled="0"/>
                </a:gradFill>
                <a:latin typeface="Segoe UI Semilight"/>
                <a:cs typeface="Segoe UI"/>
              </a:rPr>
            </a:br>
            <a:r>
              <a:rPr lang="en-US" sz="2400" kern="0" dirty="0">
                <a:gradFill>
                  <a:gsLst>
                    <a:gs pos="1250">
                      <a:srgbClr val="353535"/>
                    </a:gs>
                    <a:gs pos="100000">
                      <a:srgbClr val="353535"/>
                    </a:gs>
                  </a:gsLst>
                  <a:lin ang="5400000" scaled="0"/>
                </a:gradFill>
                <a:latin typeface="Segoe UI Semilight"/>
                <a:cs typeface="Segoe UI"/>
              </a:rPr>
              <a:t>DevOps</a:t>
            </a:r>
          </a:p>
        </p:txBody>
      </p:sp>
      <p:grpSp>
        <p:nvGrpSpPr>
          <p:cNvPr id="237" name="Group 236"/>
          <p:cNvGrpSpPr/>
          <p:nvPr/>
        </p:nvGrpSpPr>
        <p:grpSpPr>
          <a:xfrm>
            <a:off x="5415128" y="2307603"/>
            <a:ext cx="1718990" cy="1718991"/>
            <a:chOff x="1799852" y="2349343"/>
            <a:chExt cx="1719478" cy="1719478"/>
          </a:xfrm>
          <a:solidFill>
            <a:srgbClr val="56609E"/>
          </a:solidFill>
        </p:grpSpPr>
        <p:sp>
          <p:nvSpPr>
            <p:cNvPr id="190" name="Oval 189"/>
            <p:cNvSpPr/>
            <p:nvPr/>
          </p:nvSpPr>
          <p:spPr bwMode="auto">
            <a:xfrm>
              <a:off x="1799852" y="2349343"/>
              <a:ext cx="1719478" cy="171947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 name="Group 4"/>
            <p:cNvGrpSpPr>
              <a:grpSpLocks noChangeAspect="1"/>
            </p:cNvGrpSpPr>
            <p:nvPr/>
          </p:nvGrpSpPr>
          <p:grpSpPr bwMode="auto">
            <a:xfrm>
              <a:off x="2084315" y="2864915"/>
              <a:ext cx="1119410" cy="646770"/>
              <a:chOff x="12" y="8"/>
              <a:chExt cx="270" cy="156"/>
            </a:xfrm>
            <a:grpFill/>
          </p:grpSpPr>
          <p:sp>
            <p:nvSpPr>
              <p:cNvPr id="6" name="Oval 5"/>
              <p:cNvSpPr>
                <a:spLocks noChangeArrowheads="1"/>
              </p:cNvSpPr>
              <p:nvPr/>
            </p:nvSpPr>
            <p:spPr bwMode="auto">
              <a:xfrm>
                <a:off x="31" y="8"/>
                <a:ext cx="89" cy="91"/>
              </a:xfrm>
              <a:prstGeom prst="ellips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7" name="Freeform 6"/>
              <p:cNvSpPr>
                <a:spLocks/>
              </p:cNvSpPr>
              <p:nvPr/>
            </p:nvSpPr>
            <p:spPr bwMode="auto">
              <a:xfrm>
                <a:off x="12" y="99"/>
                <a:ext cx="124" cy="65"/>
              </a:xfrm>
              <a:custGeom>
                <a:avLst/>
                <a:gdLst>
                  <a:gd name="T0" fmla="*/ 59 w 59"/>
                  <a:gd name="T1" fmla="*/ 30 h 30"/>
                  <a:gd name="T2" fmla="*/ 30 w 59"/>
                  <a:gd name="T3" fmla="*/ 0 h 30"/>
                  <a:gd name="T4" fmla="*/ 0 w 59"/>
                  <a:gd name="T5" fmla="*/ 30 h 30"/>
                </a:gdLst>
                <a:ahLst/>
                <a:cxnLst>
                  <a:cxn ang="0">
                    <a:pos x="T0" y="T1"/>
                  </a:cxn>
                  <a:cxn ang="0">
                    <a:pos x="T2" y="T3"/>
                  </a:cxn>
                  <a:cxn ang="0">
                    <a:pos x="T4" y="T5"/>
                  </a:cxn>
                </a:cxnLst>
                <a:rect l="0" t="0" r="r" b="b"/>
                <a:pathLst>
                  <a:path w="59" h="30">
                    <a:moveTo>
                      <a:pt x="59" y="30"/>
                    </a:moveTo>
                    <a:cubicBezTo>
                      <a:pt x="59" y="13"/>
                      <a:pt x="46" y="0"/>
                      <a:pt x="30" y="0"/>
                    </a:cubicBezTo>
                    <a:cubicBezTo>
                      <a:pt x="13" y="0"/>
                      <a:pt x="0" y="13"/>
                      <a:pt x="0" y="30"/>
                    </a:cubicBez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8" name="Freeform 7"/>
              <p:cNvSpPr>
                <a:spLocks/>
              </p:cNvSpPr>
              <p:nvPr/>
            </p:nvSpPr>
            <p:spPr bwMode="auto">
              <a:xfrm>
                <a:off x="113" y="30"/>
                <a:ext cx="125" cy="93"/>
              </a:xfrm>
              <a:custGeom>
                <a:avLst/>
                <a:gdLst>
                  <a:gd name="T0" fmla="*/ 11 w 125"/>
                  <a:gd name="T1" fmla="*/ 93 h 93"/>
                  <a:gd name="T2" fmla="*/ 125 w 125"/>
                  <a:gd name="T3" fmla="*/ 93 h 93"/>
                  <a:gd name="T4" fmla="*/ 125 w 125"/>
                  <a:gd name="T5" fmla="*/ 0 h 93"/>
                  <a:gd name="T6" fmla="*/ 0 w 125"/>
                  <a:gd name="T7" fmla="*/ 0 h 93"/>
                </a:gdLst>
                <a:ahLst/>
                <a:cxnLst>
                  <a:cxn ang="0">
                    <a:pos x="T0" y="T1"/>
                  </a:cxn>
                  <a:cxn ang="0">
                    <a:pos x="T2" y="T3"/>
                  </a:cxn>
                  <a:cxn ang="0">
                    <a:pos x="T4" y="T5"/>
                  </a:cxn>
                  <a:cxn ang="0">
                    <a:pos x="T6" y="T7"/>
                  </a:cxn>
                </a:cxnLst>
                <a:rect l="0" t="0" r="r" b="b"/>
                <a:pathLst>
                  <a:path w="125" h="93">
                    <a:moveTo>
                      <a:pt x="11" y="93"/>
                    </a:moveTo>
                    <a:lnTo>
                      <a:pt x="125" y="93"/>
                    </a:lnTo>
                    <a:lnTo>
                      <a:pt x="125" y="0"/>
                    </a:lnTo>
                    <a:lnTo>
                      <a:pt x="0" y="0"/>
                    </a:ln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11" name="Line 8"/>
              <p:cNvSpPr>
                <a:spLocks noChangeShapeType="1"/>
              </p:cNvSpPr>
              <p:nvPr/>
            </p:nvSpPr>
            <p:spPr bwMode="auto">
              <a:xfrm flipV="1">
                <a:off x="170" y="123"/>
                <a:ext cx="0" cy="32"/>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1" name="Freeform 9"/>
              <p:cNvSpPr>
                <a:spLocks/>
              </p:cNvSpPr>
              <p:nvPr/>
            </p:nvSpPr>
            <p:spPr bwMode="auto">
              <a:xfrm>
                <a:off x="223" y="47"/>
                <a:ext cx="59" cy="108"/>
              </a:xfrm>
              <a:custGeom>
                <a:avLst/>
                <a:gdLst>
                  <a:gd name="T0" fmla="*/ 15 w 59"/>
                  <a:gd name="T1" fmla="*/ 0 h 108"/>
                  <a:gd name="T2" fmla="*/ 59 w 59"/>
                  <a:gd name="T3" fmla="*/ 0 h 108"/>
                  <a:gd name="T4" fmla="*/ 59 w 59"/>
                  <a:gd name="T5" fmla="*/ 108 h 108"/>
                  <a:gd name="T6" fmla="*/ 0 w 59"/>
                  <a:gd name="T7" fmla="*/ 108 h 108"/>
                  <a:gd name="T8" fmla="*/ 0 w 59"/>
                  <a:gd name="T9" fmla="*/ 76 h 108"/>
                </a:gdLst>
                <a:ahLst/>
                <a:cxnLst>
                  <a:cxn ang="0">
                    <a:pos x="T0" y="T1"/>
                  </a:cxn>
                  <a:cxn ang="0">
                    <a:pos x="T2" y="T3"/>
                  </a:cxn>
                  <a:cxn ang="0">
                    <a:pos x="T4" y="T5"/>
                  </a:cxn>
                  <a:cxn ang="0">
                    <a:pos x="T6" y="T7"/>
                  </a:cxn>
                  <a:cxn ang="0">
                    <a:pos x="T8" y="T9"/>
                  </a:cxn>
                </a:cxnLst>
                <a:rect l="0" t="0" r="r" b="b"/>
                <a:pathLst>
                  <a:path w="59" h="108">
                    <a:moveTo>
                      <a:pt x="15" y="0"/>
                    </a:moveTo>
                    <a:lnTo>
                      <a:pt x="59" y="0"/>
                    </a:lnTo>
                    <a:lnTo>
                      <a:pt x="59" y="108"/>
                    </a:lnTo>
                    <a:lnTo>
                      <a:pt x="0" y="108"/>
                    </a:lnTo>
                    <a:lnTo>
                      <a:pt x="0" y="76"/>
                    </a:ln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2" name="Line 10"/>
              <p:cNvSpPr>
                <a:spLocks noChangeShapeType="1"/>
              </p:cNvSpPr>
              <p:nvPr/>
            </p:nvSpPr>
            <p:spPr bwMode="auto">
              <a:xfrm flipH="1">
                <a:off x="130" y="155"/>
                <a:ext cx="68"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3" name="Line 11"/>
              <p:cNvSpPr>
                <a:spLocks noChangeShapeType="1"/>
              </p:cNvSpPr>
              <p:nvPr/>
            </p:nvSpPr>
            <p:spPr bwMode="auto">
              <a:xfrm flipH="1">
                <a:off x="238" y="82"/>
                <a:ext cx="44"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8" name="Line 12"/>
              <p:cNvSpPr>
                <a:spLocks noChangeShapeType="1"/>
              </p:cNvSpPr>
              <p:nvPr/>
            </p:nvSpPr>
            <p:spPr bwMode="auto">
              <a:xfrm flipH="1">
                <a:off x="238" y="110"/>
                <a:ext cx="44"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31" name="Line 13"/>
              <p:cNvSpPr>
                <a:spLocks noChangeShapeType="1"/>
              </p:cNvSpPr>
              <p:nvPr/>
            </p:nvSpPr>
            <p:spPr bwMode="auto">
              <a:xfrm>
                <a:off x="145" y="58"/>
                <a:ext cx="19" cy="37"/>
              </a:xfrm>
              <a:prstGeom prst="line">
                <a:avLst/>
              </a:prstGeom>
              <a:grpFill/>
              <a:ln w="2063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26" name="Freeform 14"/>
              <p:cNvSpPr>
                <a:spLocks/>
              </p:cNvSpPr>
              <p:nvPr/>
            </p:nvSpPr>
            <p:spPr bwMode="auto">
              <a:xfrm>
                <a:off x="183" y="54"/>
                <a:ext cx="19" cy="41"/>
              </a:xfrm>
              <a:custGeom>
                <a:avLst/>
                <a:gdLst>
                  <a:gd name="T0" fmla="*/ 0 w 19"/>
                  <a:gd name="T1" fmla="*/ 0 h 41"/>
                  <a:gd name="T2" fmla="*/ 19 w 19"/>
                  <a:gd name="T3" fmla="*/ 21 h 41"/>
                  <a:gd name="T4" fmla="*/ 0 w 19"/>
                  <a:gd name="T5" fmla="*/ 41 h 41"/>
                </a:gdLst>
                <a:ahLst/>
                <a:cxnLst>
                  <a:cxn ang="0">
                    <a:pos x="T0" y="T1"/>
                  </a:cxn>
                  <a:cxn ang="0">
                    <a:pos x="T2" y="T3"/>
                  </a:cxn>
                  <a:cxn ang="0">
                    <a:pos x="T4" y="T5"/>
                  </a:cxn>
                </a:cxnLst>
                <a:rect l="0" t="0" r="r" b="b"/>
                <a:pathLst>
                  <a:path w="19" h="41">
                    <a:moveTo>
                      <a:pt x="0" y="0"/>
                    </a:moveTo>
                    <a:lnTo>
                      <a:pt x="19" y="21"/>
                    </a:lnTo>
                    <a:lnTo>
                      <a:pt x="0" y="41"/>
                    </a:lnTo>
                  </a:path>
                </a:pathLst>
              </a:custGeom>
              <a:grpFill/>
              <a:ln w="2063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grpSp>
      </p:grpSp>
      <p:sp>
        <p:nvSpPr>
          <p:cNvPr id="10" name="TextBox 9"/>
          <p:cNvSpPr txBox="1"/>
          <p:nvPr/>
        </p:nvSpPr>
        <p:spPr>
          <a:xfrm>
            <a:off x="1329390" y="4089071"/>
            <a:ext cx="2719376" cy="979295"/>
          </a:xfrm>
          <a:prstGeom prst="rect">
            <a:avLst/>
          </a:prstGeom>
          <a:noFill/>
        </p:spPr>
        <p:txBody>
          <a:bodyPr wrap="square" lIns="93234" tIns="149175" rIns="186468" bIns="149175" rtlCol="0">
            <a:spAutoFit/>
          </a:bodyPr>
          <a:lstStyle/>
          <a:p>
            <a:pPr algn="ctr" defTabSz="1242953">
              <a:lnSpc>
                <a:spcPct val="90000"/>
              </a:lnSpc>
              <a:spcAft>
                <a:spcPts val="600"/>
              </a:spcAft>
              <a:defRPr/>
            </a:pPr>
            <a:r>
              <a:rPr lang="en-US" sz="2400" kern="0" dirty="0">
                <a:gradFill>
                  <a:gsLst>
                    <a:gs pos="1250">
                      <a:srgbClr val="353535"/>
                    </a:gs>
                    <a:gs pos="100000">
                      <a:srgbClr val="353535"/>
                    </a:gs>
                  </a:gsLst>
                  <a:lin ang="5400000" scaled="0"/>
                </a:gradFill>
                <a:latin typeface="Segoe UI Semilight"/>
                <a:cs typeface="Segoe UI"/>
              </a:rPr>
              <a:t>Manage apps </a:t>
            </a:r>
            <a:br>
              <a:rPr lang="en-US" sz="2400" kern="0" dirty="0">
                <a:gradFill>
                  <a:gsLst>
                    <a:gs pos="1250">
                      <a:srgbClr val="353535"/>
                    </a:gs>
                    <a:gs pos="100000">
                      <a:srgbClr val="353535"/>
                    </a:gs>
                  </a:gsLst>
                  <a:lin ang="5400000" scaled="0"/>
                </a:gradFill>
                <a:latin typeface="Segoe UI Semilight"/>
                <a:cs typeface="Segoe UI"/>
              </a:rPr>
            </a:br>
            <a:r>
              <a:rPr lang="en-US" sz="2400" kern="0" dirty="0">
                <a:gradFill>
                  <a:gsLst>
                    <a:gs pos="1250">
                      <a:srgbClr val="353535"/>
                    </a:gs>
                    <a:gs pos="100000">
                      <a:srgbClr val="353535"/>
                    </a:gs>
                  </a:gsLst>
                  <a:lin ang="5400000" scaled="0"/>
                </a:gradFill>
                <a:latin typeface="Segoe UI Semilight"/>
                <a:cs typeface="Segoe UI"/>
              </a:rPr>
              <a:t>not servers</a:t>
            </a:r>
          </a:p>
        </p:txBody>
      </p:sp>
      <p:grpSp>
        <p:nvGrpSpPr>
          <p:cNvPr id="250" name="Group 249"/>
          <p:cNvGrpSpPr/>
          <p:nvPr/>
        </p:nvGrpSpPr>
        <p:grpSpPr>
          <a:xfrm>
            <a:off x="1829582" y="2307603"/>
            <a:ext cx="1718991" cy="1718991"/>
            <a:chOff x="5423171" y="2349343"/>
            <a:chExt cx="1719478" cy="1719478"/>
          </a:xfrm>
          <a:solidFill>
            <a:srgbClr val="56609E"/>
          </a:solidFill>
        </p:grpSpPr>
        <p:sp>
          <p:nvSpPr>
            <p:cNvPr id="195" name="Oval 194"/>
            <p:cNvSpPr/>
            <p:nvPr/>
          </p:nvSpPr>
          <p:spPr bwMode="auto">
            <a:xfrm>
              <a:off x="5423171" y="2349343"/>
              <a:ext cx="1719478" cy="171947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40" name="Group 17"/>
            <p:cNvGrpSpPr>
              <a:grpSpLocks noChangeAspect="1"/>
            </p:cNvGrpSpPr>
            <p:nvPr/>
          </p:nvGrpSpPr>
          <p:grpSpPr bwMode="auto">
            <a:xfrm>
              <a:off x="5954114" y="2865066"/>
              <a:ext cx="646697" cy="749504"/>
              <a:chOff x="9" y="9"/>
              <a:chExt cx="195" cy="226"/>
            </a:xfrm>
            <a:grpFill/>
          </p:grpSpPr>
          <p:sp>
            <p:nvSpPr>
              <p:cNvPr id="242" name="Freeform 18"/>
              <p:cNvSpPr>
                <a:spLocks/>
              </p:cNvSpPr>
              <p:nvPr/>
            </p:nvSpPr>
            <p:spPr bwMode="auto">
              <a:xfrm>
                <a:off x="9" y="204"/>
                <a:ext cx="195" cy="31"/>
              </a:xfrm>
              <a:custGeom>
                <a:avLst/>
                <a:gdLst>
                  <a:gd name="T0" fmla="*/ 0 w 91"/>
                  <a:gd name="T1" fmla="*/ 0 h 15"/>
                  <a:gd name="T2" fmla="*/ 16 w 91"/>
                  <a:gd name="T3" fmla="*/ 15 h 15"/>
                  <a:gd name="T4" fmla="*/ 31 w 91"/>
                  <a:gd name="T5" fmla="*/ 0 h 15"/>
                  <a:gd name="T6" fmla="*/ 91 w 91"/>
                  <a:gd name="T7" fmla="*/ 0 h 15"/>
                  <a:gd name="T8" fmla="*/ 75 w 91"/>
                  <a:gd name="T9" fmla="*/ 15 h 15"/>
                  <a:gd name="T10" fmla="*/ 16 w 91"/>
                  <a:gd name="T11" fmla="*/ 15 h 15"/>
                </a:gdLst>
                <a:ahLst/>
                <a:cxnLst>
                  <a:cxn ang="0">
                    <a:pos x="T0" y="T1"/>
                  </a:cxn>
                  <a:cxn ang="0">
                    <a:pos x="T2" y="T3"/>
                  </a:cxn>
                  <a:cxn ang="0">
                    <a:pos x="T4" y="T5"/>
                  </a:cxn>
                  <a:cxn ang="0">
                    <a:pos x="T6" y="T7"/>
                  </a:cxn>
                  <a:cxn ang="0">
                    <a:pos x="T8" y="T9"/>
                  </a:cxn>
                  <a:cxn ang="0">
                    <a:pos x="T10" y="T11"/>
                  </a:cxn>
                </a:cxnLst>
                <a:rect l="0" t="0" r="r" b="b"/>
                <a:pathLst>
                  <a:path w="91" h="15">
                    <a:moveTo>
                      <a:pt x="0" y="0"/>
                    </a:moveTo>
                    <a:cubicBezTo>
                      <a:pt x="0" y="8"/>
                      <a:pt x="7" y="15"/>
                      <a:pt x="16" y="15"/>
                    </a:cubicBezTo>
                    <a:cubicBezTo>
                      <a:pt x="24" y="15"/>
                      <a:pt x="31" y="8"/>
                      <a:pt x="31" y="0"/>
                    </a:cubicBezTo>
                    <a:cubicBezTo>
                      <a:pt x="91" y="0"/>
                      <a:pt x="91" y="0"/>
                      <a:pt x="91" y="0"/>
                    </a:cubicBezTo>
                    <a:cubicBezTo>
                      <a:pt x="91" y="8"/>
                      <a:pt x="84" y="15"/>
                      <a:pt x="75" y="15"/>
                    </a:cubicBezTo>
                    <a:cubicBezTo>
                      <a:pt x="16" y="15"/>
                      <a:pt x="16" y="15"/>
                      <a:pt x="16" y="15"/>
                    </a:cubicBez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3" name="Freeform 19"/>
              <p:cNvSpPr>
                <a:spLocks/>
              </p:cNvSpPr>
              <p:nvPr/>
            </p:nvSpPr>
            <p:spPr bwMode="auto">
              <a:xfrm>
                <a:off x="9" y="9"/>
                <a:ext cx="172" cy="197"/>
              </a:xfrm>
              <a:custGeom>
                <a:avLst/>
                <a:gdLst>
                  <a:gd name="T0" fmla="*/ 0 w 172"/>
                  <a:gd name="T1" fmla="*/ 197 h 197"/>
                  <a:gd name="T2" fmla="*/ 0 w 172"/>
                  <a:gd name="T3" fmla="*/ 0 h 197"/>
                  <a:gd name="T4" fmla="*/ 172 w 172"/>
                  <a:gd name="T5" fmla="*/ 0 h 197"/>
                  <a:gd name="T6" fmla="*/ 172 w 172"/>
                  <a:gd name="T7" fmla="*/ 195 h 197"/>
                </a:gdLst>
                <a:ahLst/>
                <a:cxnLst>
                  <a:cxn ang="0">
                    <a:pos x="T0" y="T1"/>
                  </a:cxn>
                  <a:cxn ang="0">
                    <a:pos x="T2" y="T3"/>
                  </a:cxn>
                  <a:cxn ang="0">
                    <a:pos x="T4" y="T5"/>
                  </a:cxn>
                  <a:cxn ang="0">
                    <a:pos x="T6" y="T7"/>
                  </a:cxn>
                </a:cxnLst>
                <a:rect l="0" t="0" r="r" b="b"/>
                <a:pathLst>
                  <a:path w="172" h="197">
                    <a:moveTo>
                      <a:pt x="0" y="197"/>
                    </a:moveTo>
                    <a:lnTo>
                      <a:pt x="0" y="0"/>
                    </a:lnTo>
                    <a:lnTo>
                      <a:pt x="172" y="0"/>
                    </a:lnTo>
                    <a:lnTo>
                      <a:pt x="172" y="195"/>
                    </a:ln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4" name="Line 20"/>
              <p:cNvSpPr>
                <a:spLocks noChangeShapeType="1"/>
              </p:cNvSpPr>
              <p:nvPr/>
            </p:nvSpPr>
            <p:spPr bwMode="auto">
              <a:xfrm>
                <a:off x="78" y="58"/>
                <a:ext cx="69"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5" name="Line 21"/>
              <p:cNvSpPr>
                <a:spLocks noChangeShapeType="1"/>
              </p:cNvSpPr>
              <p:nvPr/>
            </p:nvSpPr>
            <p:spPr bwMode="auto">
              <a:xfrm>
                <a:off x="78" y="105"/>
                <a:ext cx="69"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6" name="Line 22"/>
              <p:cNvSpPr>
                <a:spLocks noChangeShapeType="1"/>
              </p:cNvSpPr>
              <p:nvPr/>
            </p:nvSpPr>
            <p:spPr bwMode="auto">
              <a:xfrm>
                <a:off x="78" y="154"/>
                <a:ext cx="69"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7" name="Line 23"/>
              <p:cNvSpPr>
                <a:spLocks noChangeShapeType="1"/>
              </p:cNvSpPr>
              <p:nvPr/>
            </p:nvSpPr>
            <p:spPr bwMode="auto">
              <a:xfrm>
                <a:off x="44" y="58"/>
                <a:ext cx="17"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8" name="Line 24"/>
              <p:cNvSpPr>
                <a:spLocks noChangeShapeType="1"/>
              </p:cNvSpPr>
              <p:nvPr/>
            </p:nvSpPr>
            <p:spPr bwMode="auto">
              <a:xfrm>
                <a:off x="44" y="105"/>
                <a:ext cx="17"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49" name="Line 25"/>
              <p:cNvSpPr>
                <a:spLocks noChangeShapeType="1"/>
              </p:cNvSpPr>
              <p:nvPr/>
            </p:nvSpPr>
            <p:spPr bwMode="auto">
              <a:xfrm>
                <a:off x="44" y="154"/>
                <a:ext cx="17" cy="0"/>
              </a:xfrm>
              <a:prstGeom prst="line">
                <a:avLst/>
              </a:pr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grpSp>
      </p:grpSp>
      <p:sp>
        <p:nvSpPr>
          <p:cNvPr id="61" name="TextBox 60"/>
          <p:cNvSpPr txBox="1"/>
          <p:nvPr/>
        </p:nvSpPr>
        <p:spPr>
          <a:xfrm>
            <a:off x="8527063" y="4118167"/>
            <a:ext cx="2504256" cy="979295"/>
          </a:xfrm>
          <a:prstGeom prst="rect">
            <a:avLst/>
          </a:prstGeom>
          <a:noFill/>
        </p:spPr>
        <p:txBody>
          <a:bodyPr wrap="square" lIns="93234" tIns="149175" rIns="186468" bIns="149175" rtlCol="0">
            <a:spAutoFit/>
          </a:bodyPr>
          <a:lstStyle/>
          <a:p>
            <a:pPr algn="ctr" defTabSz="1242953">
              <a:lnSpc>
                <a:spcPct val="90000"/>
              </a:lnSpc>
              <a:spcAft>
                <a:spcPts val="600"/>
              </a:spcAft>
              <a:defRPr/>
            </a:pPr>
            <a:r>
              <a:rPr lang="en-US" sz="2400" kern="0" dirty="0">
                <a:gradFill>
                  <a:gsLst>
                    <a:gs pos="1250">
                      <a:srgbClr val="353535"/>
                    </a:gs>
                    <a:gs pos="100000">
                      <a:srgbClr val="353535"/>
                    </a:gs>
                  </a:gsLst>
                  <a:lin ang="5400000" scaled="0"/>
                </a:gradFill>
                <a:latin typeface="Segoe UI Semilight"/>
                <a:cs typeface="Segoe UI"/>
              </a:rPr>
              <a:t>Faster time </a:t>
            </a:r>
            <a:br>
              <a:rPr lang="en-US" sz="2400" kern="0" dirty="0">
                <a:gradFill>
                  <a:gsLst>
                    <a:gs pos="1250">
                      <a:srgbClr val="353535"/>
                    </a:gs>
                    <a:gs pos="100000">
                      <a:srgbClr val="353535"/>
                    </a:gs>
                  </a:gsLst>
                  <a:lin ang="5400000" scaled="0"/>
                </a:gradFill>
                <a:latin typeface="Segoe UI Semilight"/>
                <a:cs typeface="Segoe UI"/>
              </a:rPr>
            </a:br>
            <a:r>
              <a:rPr lang="en-US" sz="2400" kern="0" dirty="0">
                <a:gradFill>
                  <a:gsLst>
                    <a:gs pos="1250">
                      <a:srgbClr val="353535"/>
                    </a:gs>
                    <a:gs pos="100000">
                      <a:srgbClr val="353535"/>
                    </a:gs>
                  </a:gsLst>
                  <a:lin ang="5400000" scaled="0"/>
                </a:gradFill>
                <a:latin typeface="Segoe UI Semilight"/>
                <a:cs typeface="Segoe UI"/>
              </a:rPr>
              <a:t>to market</a:t>
            </a:r>
          </a:p>
        </p:txBody>
      </p:sp>
      <p:grpSp>
        <p:nvGrpSpPr>
          <p:cNvPr id="33" name="Group 32"/>
          <p:cNvGrpSpPr/>
          <p:nvPr/>
        </p:nvGrpSpPr>
        <p:grpSpPr>
          <a:xfrm>
            <a:off x="8919695" y="2336699"/>
            <a:ext cx="1718990" cy="1718991"/>
            <a:chOff x="8982815" y="2349343"/>
            <a:chExt cx="1719478" cy="1719478"/>
          </a:xfrm>
          <a:solidFill>
            <a:srgbClr val="56609E"/>
          </a:solidFill>
        </p:grpSpPr>
        <p:sp>
          <p:nvSpPr>
            <p:cNvPr id="207" name="Oval 206"/>
            <p:cNvSpPr/>
            <p:nvPr/>
          </p:nvSpPr>
          <p:spPr bwMode="auto">
            <a:xfrm>
              <a:off x="8982815" y="2349343"/>
              <a:ext cx="1719478" cy="171947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52" name="Group 28"/>
            <p:cNvGrpSpPr>
              <a:grpSpLocks noChangeAspect="1"/>
            </p:cNvGrpSpPr>
            <p:nvPr/>
          </p:nvGrpSpPr>
          <p:grpSpPr bwMode="auto">
            <a:xfrm>
              <a:off x="9491591" y="2863270"/>
              <a:ext cx="684072" cy="686754"/>
              <a:chOff x="8" y="7"/>
              <a:chExt cx="255" cy="256"/>
            </a:xfrm>
            <a:grpFill/>
          </p:grpSpPr>
          <p:sp>
            <p:nvSpPr>
              <p:cNvPr id="254" name="Freeform 29"/>
              <p:cNvSpPr>
                <a:spLocks/>
              </p:cNvSpPr>
              <p:nvPr/>
            </p:nvSpPr>
            <p:spPr bwMode="auto">
              <a:xfrm>
                <a:off x="8" y="7"/>
                <a:ext cx="255" cy="256"/>
              </a:xfrm>
              <a:custGeom>
                <a:avLst/>
                <a:gdLst>
                  <a:gd name="T0" fmla="*/ 4 w 120"/>
                  <a:gd name="T1" fmla="*/ 38 h 120"/>
                  <a:gd name="T2" fmla="*/ 5 w 120"/>
                  <a:gd name="T3" fmla="*/ 36 h 120"/>
                  <a:gd name="T4" fmla="*/ 9 w 120"/>
                  <a:gd name="T5" fmla="*/ 28 h 120"/>
                  <a:gd name="T6" fmla="*/ 60 w 120"/>
                  <a:gd name="T7" fmla="*/ 0 h 120"/>
                  <a:gd name="T8" fmla="*/ 120 w 120"/>
                  <a:gd name="T9" fmla="*/ 60 h 120"/>
                  <a:gd name="T10" fmla="*/ 60 w 120"/>
                  <a:gd name="T11" fmla="*/ 120 h 120"/>
                  <a:gd name="T12" fmla="*/ 0 w 12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120" h="120">
                    <a:moveTo>
                      <a:pt x="4" y="38"/>
                    </a:moveTo>
                    <a:cubicBezTo>
                      <a:pt x="4" y="38"/>
                      <a:pt x="5" y="37"/>
                      <a:pt x="5" y="36"/>
                    </a:cubicBezTo>
                    <a:cubicBezTo>
                      <a:pt x="6" y="33"/>
                      <a:pt x="8" y="31"/>
                      <a:pt x="9" y="28"/>
                    </a:cubicBezTo>
                    <a:cubicBezTo>
                      <a:pt x="20" y="11"/>
                      <a:pt x="39" y="0"/>
                      <a:pt x="60" y="0"/>
                    </a:cubicBezTo>
                    <a:cubicBezTo>
                      <a:pt x="93" y="0"/>
                      <a:pt x="120" y="27"/>
                      <a:pt x="120" y="60"/>
                    </a:cubicBezTo>
                    <a:cubicBezTo>
                      <a:pt x="120" y="93"/>
                      <a:pt x="93" y="120"/>
                      <a:pt x="60" y="120"/>
                    </a:cubicBezTo>
                    <a:cubicBezTo>
                      <a:pt x="27" y="120"/>
                      <a:pt x="0" y="93"/>
                      <a:pt x="0" y="60"/>
                    </a:cubicBez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255" name="Freeform 30"/>
              <p:cNvSpPr>
                <a:spLocks/>
              </p:cNvSpPr>
              <p:nvPr/>
            </p:nvSpPr>
            <p:spPr bwMode="auto">
              <a:xfrm>
                <a:off x="136" y="67"/>
                <a:ext cx="48" cy="117"/>
              </a:xfrm>
              <a:custGeom>
                <a:avLst/>
                <a:gdLst>
                  <a:gd name="T0" fmla="*/ 0 w 48"/>
                  <a:gd name="T1" fmla="*/ 0 h 117"/>
                  <a:gd name="T2" fmla="*/ 0 w 48"/>
                  <a:gd name="T3" fmla="*/ 68 h 117"/>
                  <a:gd name="T4" fmla="*/ 48 w 48"/>
                  <a:gd name="T5" fmla="*/ 117 h 117"/>
                </a:gdLst>
                <a:ahLst/>
                <a:cxnLst>
                  <a:cxn ang="0">
                    <a:pos x="T0" y="T1"/>
                  </a:cxn>
                  <a:cxn ang="0">
                    <a:pos x="T2" y="T3"/>
                  </a:cxn>
                  <a:cxn ang="0">
                    <a:pos x="T4" y="T5"/>
                  </a:cxn>
                </a:cxnLst>
                <a:rect l="0" t="0" r="r" b="b"/>
                <a:pathLst>
                  <a:path w="48" h="117">
                    <a:moveTo>
                      <a:pt x="0" y="0"/>
                    </a:moveTo>
                    <a:lnTo>
                      <a:pt x="0" y="68"/>
                    </a:lnTo>
                    <a:lnTo>
                      <a:pt x="48" y="117"/>
                    </a:ln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sp>
            <p:nvSpPr>
              <p:cNvPr id="32" name="Freeform 31"/>
              <p:cNvSpPr>
                <a:spLocks/>
              </p:cNvSpPr>
              <p:nvPr/>
            </p:nvSpPr>
            <p:spPr bwMode="auto">
              <a:xfrm>
                <a:off x="8" y="33"/>
                <a:ext cx="60" cy="59"/>
              </a:xfrm>
              <a:custGeom>
                <a:avLst/>
                <a:gdLst>
                  <a:gd name="T0" fmla="*/ 60 w 60"/>
                  <a:gd name="T1" fmla="*/ 59 h 59"/>
                  <a:gd name="T2" fmla="*/ 0 w 60"/>
                  <a:gd name="T3" fmla="*/ 59 h 59"/>
                  <a:gd name="T4" fmla="*/ 0 w 60"/>
                  <a:gd name="T5" fmla="*/ 0 h 59"/>
                </a:gdLst>
                <a:ahLst/>
                <a:cxnLst>
                  <a:cxn ang="0">
                    <a:pos x="T0" y="T1"/>
                  </a:cxn>
                  <a:cxn ang="0">
                    <a:pos x="T2" y="T3"/>
                  </a:cxn>
                  <a:cxn ang="0">
                    <a:pos x="T4" y="T5"/>
                  </a:cxn>
                </a:cxnLst>
                <a:rect l="0" t="0" r="r" b="b"/>
                <a:pathLst>
                  <a:path w="60" h="59">
                    <a:moveTo>
                      <a:pt x="60" y="59"/>
                    </a:moveTo>
                    <a:lnTo>
                      <a:pt x="0" y="59"/>
                    </a:lnTo>
                    <a:lnTo>
                      <a:pt x="0" y="0"/>
                    </a:lnTo>
                  </a:path>
                </a:pathLst>
              </a:custGeom>
              <a:grpFill/>
              <a:ln w="26988" cap="flat">
                <a:solidFill>
                  <a:schemeClr val="bg1"/>
                </a:solidFill>
                <a:prstDash val="solid"/>
                <a:miter lim="800000"/>
                <a:headEnd/>
                <a:tailEnd/>
              </a:ln>
              <a:extLst/>
            </p:spPr>
            <p:txBody>
              <a:bodyPr vert="horz" wrap="square" lIns="91414" tIns="45706" rIns="91414" bIns="45706" numCol="1" anchor="t" anchorCtr="0" compatLnSpc="1">
                <a:prstTxWarp prst="textNoShape">
                  <a:avLst/>
                </a:prstTxWarp>
              </a:bodyPr>
              <a:lstStyle/>
              <a:p>
                <a:pPr defTabSz="932384">
                  <a:defRPr/>
                </a:pPr>
                <a:endParaRPr lang="en-US">
                  <a:solidFill>
                    <a:srgbClr val="353535"/>
                  </a:solidFill>
                  <a:latin typeface="Segoe UI Semilight"/>
                </a:endParaRPr>
              </a:p>
            </p:txBody>
          </p:sp>
        </p:grpSp>
      </p:grpSp>
      <p:sp>
        <p:nvSpPr>
          <p:cNvPr id="38" name="Rectangle 37"/>
          <p:cNvSpPr/>
          <p:nvPr/>
        </p:nvSpPr>
        <p:spPr>
          <a:xfrm>
            <a:off x="882" y="0"/>
            <a:ext cx="12434711" cy="1887076"/>
          </a:xfrm>
          <a:prstGeom prst="rect">
            <a:avLst/>
          </a:prstGeom>
          <a:solidFill>
            <a:srgbClr val="56609E"/>
          </a:solidFill>
          <a:ln>
            <a:solidFill>
              <a:srgbClr val="56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Calibri" panose="020F0502020204030204"/>
            </a:endParaRPr>
          </a:p>
        </p:txBody>
      </p:sp>
      <p:sp>
        <p:nvSpPr>
          <p:cNvPr id="39" name="Title 3"/>
          <p:cNvSpPr txBox="1">
            <a:spLocks/>
          </p:cNvSpPr>
          <p:nvPr/>
        </p:nvSpPr>
        <p:spPr>
          <a:xfrm>
            <a:off x="427860" y="663479"/>
            <a:ext cx="11887878" cy="554185"/>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3672" spc="-104" dirty="0">
                <a:solidFill>
                  <a:prstClr val="white"/>
                </a:solidFill>
                <a:latin typeface="Calibri Light" panose="020F0302020204030204"/>
              </a:rPr>
              <a:t>Benefits of </a:t>
            </a:r>
            <a:r>
              <a:rPr lang="en-US" sz="3672" spc="-104" dirty="0" err="1">
                <a:solidFill>
                  <a:prstClr val="white"/>
                </a:solidFill>
                <a:latin typeface="Calibri Light" panose="020F0302020204030204"/>
              </a:rPr>
              <a:t>Serverless</a:t>
            </a:r>
            <a:endParaRPr lang="en-US" sz="3672" spc="-104" dirty="0">
              <a:solidFill>
                <a:prstClr val="white"/>
              </a:solidFill>
              <a:latin typeface="Calibri Light" panose="020F0302020204030204"/>
            </a:endParaRPr>
          </a:p>
        </p:txBody>
      </p:sp>
    </p:spTree>
    <p:extLst>
      <p:ext uri="{BB962C8B-B14F-4D97-AF65-F5344CB8AC3E}">
        <p14:creationId xmlns:p14="http://schemas.microsoft.com/office/powerpoint/2010/main" val="18953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par>
                                <p:cTn id="8" presetID="42" presetClass="path" presetSubtype="0" decel="100000" fill="hold" nodeType="withEffect">
                                  <p:stCondLst>
                                    <p:cond delay="0"/>
                                  </p:stCondLst>
                                  <p:childTnLst>
                                    <p:animMotion origin="layout" path="M -3.125E-6 4.44444E-6 L -3.125E-6 0.03703 " pathEditMode="relative" rAng="0" ptsTypes="AA">
                                      <p:cBhvr>
                                        <p:cTn id="9" dur="750" spd="-100000" fill="hold"/>
                                        <p:tgtEl>
                                          <p:spTgt spid="250"/>
                                        </p:tgtEl>
                                        <p:attrNameLst>
                                          <p:attrName>ppt_x</p:attrName>
                                          <p:attrName>ppt_y</p:attrName>
                                        </p:attrNameLst>
                                      </p:cBhvr>
                                      <p:rCtr x="0" y="1852"/>
                                    </p:animMotion>
                                  </p:childTnLst>
                                </p:cTn>
                              </p:par>
                              <p:par>
                                <p:cTn id="10" presetID="10" presetClass="entr" presetSubtype="0" fill="hold" grpId="0" nodeType="withEffect">
                                  <p:stCondLst>
                                    <p:cond delay="1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4" presetClass="path" presetSubtype="0" decel="100000" fill="hold" grpId="1" nodeType="withEffect">
                                  <p:stCondLst>
                                    <p:cond delay="150"/>
                                  </p:stCondLst>
                                  <p:childTnLst>
                                    <p:animMotion origin="layout" path="M 7.32704E-7 -1.01226E-6 L 7.32704E-7 -0.04539 " pathEditMode="relative" rAng="0" ptsTypes="AA">
                                      <p:cBhvr>
                                        <p:cTn id="14" dur="750" spd="-100000" fill="hold"/>
                                        <p:tgtEl>
                                          <p:spTgt spid="10"/>
                                        </p:tgtEl>
                                        <p:attrNameLst>
                                          <p:attrName>ppt_x</p:attrName>
                                          <p:attrName>ppt_y</p:attrName>
                                        </p:attrNameLst>
                                      </p:cBhvr>
                                      <p:rCtr x="0" y="-227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par>
                                <p:cTn id="20" presetID="42" presetClass="path" presetSubtype="0" decel="100000" fill="hold" nodeType="withEffect">
                                  <p:stCondLst>
                                    <p:cond delay="0"/>
                                  </p:stCondLst>
                                  <p:childTnLst>
                                    <p:animMotion origin="layout" path="M -3.125E-6 4.44444E-6 L -3.125E-6 0.03703 " pathEditMode="relative" rAng="0" ptsTypes="AA">
                                      <p:cBhvr>
                                        <p:cTn id="21" dur="750" spd="-100000" fill="hold"/>
                                        <p:tgtEl>
                                          <p:spTgt spid="237"/>
                                        </p:tgtEl>
                                        <p:attrNameLst>
                                          <p:attrName>ppt_x</p:attrName>
                                          <p:attrName>ppt_y</p:attrName>
                                        </p:attrNameLst>
                                      </p:cBhvr>
                                      <p:rCtr x="0" y="1852"/>
                                    </p:animMotion>
                                  </p:childTnLst>
                                </p:cTn>
                              </p:par>
                              <p:par>
                                <p:cTn id="22" presetID="10" presetClass="entr" presetSubtype="0" fill="hold" grpId="0" nodeType="withEffect">
                                  <p:stCondLst>
                                    <p:cond delay="15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64" presetClass="path" presetSubtype="0" decel="100000" fill="hold" grpId="1" nodeType="withEffect">
                                  <p:stCondLst>
                                    <p:cond delay="150"/>
                                  </p:stCondLst>
                                  <p:childTnLst>
                                    <p:animMotion origin="layout" path="M 7.32704E-7 -1.01226E-6 L 7.32704E-7 -0.04539 " pathEditMode="relative" rAng="0" ptsTypes="AA">
                                      <p:cBhvr>
                                        <p:cTn id="26" dur="750" spd="-100000" fill="hold"/>
                                        <p:tgtEl>
                                          <p:spTgt spid="60"/>
                                        </p:tgtEl>
                                        <p:attrNameLst>
                                          <p:attrName>ppt_x</p:attrName>
                                          <p:attrName>ppt_y</p:attrName>
                                        </p:attrNameLst>
                                      </p:cBhvr>
                                      <p:rCtr x="0" y="-2270"/>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42" presetClass="path" presetSubtype="0" decel="100000" fill="hold" nodeType="withEffect">
                                  <p:stCondLst>
                                    <p:cond delay="0"/>
                                  </p:stCondLst>
                                  <p:childTnLst>
                                    <p:animMotion origin="layout" path="M -3.125E-6 4.44444E-6 L -3.125E-6 0.03703 " pathEditMode="relative" rAng="0" ptsTypes="AA">
                                      <p:cBhvr>
                                        <p:cTn id="33" dur="750" spd="-100000" fill="hold"/>
                                        <p:tgtEl>
                                          <p:spTgt spid="33"/>
                                        </p:tgtEl>
                                        <p:attrNameLst>
                                          <p:attrName>ppt_x</p:attrName>
                                          <p:attrName>ppt_y</p:attrName>
                                        </p:attrNameLst>
                                      </p:cBhvr>
                                      <p:rCtr x="0" y="1852"/>
                                    </p:animMotion>
                                  </p:childTnLst>
                                </p:cTn>
                              </p:par>
                              <p:par>
                                <p:cTn id="34" presetID="10" presetClass="entr" presetSubtype="0" fill="hold" grpId="0" nodeType="withEffect">
                                  <p:stCondLst>
                                    <p:cond delay="15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64" presetClass="path" presetSubtype="0" decel="100000" fill="hold" grpId="1" nodeType="withEffect">
                                  <p:stCondLst>
                                    <p:cond delay="150"/>
                                  </p:stCondLst>
                                  <p:childTnLst>
                                    <p:animMotion origin="layout" path="M 7.32704E-7 -1.01226E-6 L 7.32704E-7 -0.04539 " pathEditMode="relative" rAng="0" ptsTypes="AA">
                                      <p:cBhvr>
                                        <p:cTn id="38" dur="750" spd="-100000" fill="hold"/>
                                        <p:tgtEl>
                                          <p:spTgt spid="61"/>
                                        </p:tgtEl>
                                        <p:attrNameLst>
                                          <p:attrName>ppt_x</p:attrName>
                                          <p:attrName>ppt_y</p:attrName>
                                        </p:attrNameLst>
                                      </p:cBhvr>
                                      <p:rCtr x="0" y="-22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10" grpId="0"/>
      <p:bldP spid="10" grpId="1"/>
      <p:bldP spid="61" grpId="0"/>
      <p:bldP spid="61" grpId="1"/>
    </p:bldLst>
  </p:timing>
</p:sld>
</file>

<file path=ppt/theme/theme1.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42DFBAD3-C25F-4FC8-963A-1F73730D7E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3237</Words>
  <Application>Microsoft Office PowerPoint</Application>
  <PresentationFormat>Custom</PresentationFormat>
  <Paragraphs>714</Paragraphs>
  <Slides>42</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Calibri Light</vt:lpstr>
      <vt:lpstr>Century Gothic</vt:lpstr>
      <vt:lpstr>Segoe UI</vt:lpstr>
      <vt:lpstr>Segoe UI Light</vt:lpstr>
      <vt:lpstr>Segoe UI Semibold</vt:lpstr>
      <vt:lpstr>Segoe UI Semilight</vt:lpstr>
      <vt:lpstr>Times New Roman</vt:lpstr>
      <vt:lpstr>Wingdings</vt:lpstr>
      <vt:lpstr>5-50109_Microsoft_Light_Template</vt:lpstr>
      <vt:lpstr>Increase your Collaboration with Azure Automation</vt:lpstr>
      <vt:lpstr>Process automation that simplifies cloud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Serverless application platform components</vt:lpstr>
      <vt:lpstr>Serverless application platform components</vt:lpstr>
      <vt:lpstr>Serverless application platform components</vt:lpstr>
      <vt:lpstr>Serverless application platform components</vt:lpstr>
      <vt:lpstr>PowerPoint Presentation</vt:lpstr>
      <vt:lpstr>Logic Apps </vt:lpstr>
      <vt:lpstr>Connected</vt:lpstr>
      <vt:lpstr>Logic Apps connects everything</vt:lpstr>
      <vt:lpstr>PowerPoint Presentation</vt:lpstr>
      <vt:lpstr>Demo</vt:lpstr>
      <vt:lpstr>Typical Azure Automation Scenarios</vt:lpstr>
      <vt:lpstr>If you think you will do a task twice – automate it!</vt:lpstr>
      <vt:lpstr>PowerPoint Presentation</vt:lpstr>
      <vt:lpstr>Office 365 and Azure for Cloud productivity </vt:lpstr>
      <vt:lpstr>Salesforce Integration Use Case</vt:lpstr>
      <vt:lpstr>Current Data Structure</vt:lpstr>
      <vt:lpstr>Salesforce Integration Method</vt:lpstr>
      <vt:lpstr>Salesforce Integration Method</vt:lpstr>
      <vt:lpstr>Protection Outside ECM</vt:lpstr>
      <vt:lpstr>Provisioning Engine - Basics </vt:lpstr>
      <vt:lpstr>Architecture &amp; Logic Flow – in the Cloud</vt:lpstr>
      <vt:lpstr>Demo</vt:lpstr>
      <vt:lpstr>Event Grid: Manage all events in one place</vt:lpstr>
      <vt:lpstr>PowerPoint Presentation</vt:lpstr>
      <vt:lpstr>General Availability of Functions 2.0</vt:lpstr>
      <vt:lpstr>Functions 2.0 – What in this GA announcement? </vt:lpstr>
      <vt:lpstr>Functions runtime 1.0 and 2.0 key differences</vt:lpstr>
      <vt:lpstr>PowerPoint Presentation</vt:lpstr>
      <vt:lpstr>What’s new in Azure Functions</vt:lpstr>
      <vt:lpstr>PowerPoint Presentation</vt:lpstr>
      <vt:lpstr>Demo</vt:lpstr>
      <vt:lpstr>Take away</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2021-08-22T06:10:57Z</dcterms:modified>
</cp:coreProperties>
</file>