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23"/>
  </p:notesMasterIdLst>
  <p:handoutMasterIdLst>
    <p:handoutMasterId r:id="rId24"/>
  </p:handoutMasterIdLst>
  <p:sldIdLst>
    <p:sldId id="263" r:id="rId4"/>
    <p:sldId id="318" r:id="rId5"/>
    <p:sldId id="271" r:id="rId6"/>
    <p:sldId id="389" r:id="rId7"/>
    <p:sldId id="374" r:id="rId8"/>
    <p:sldId id="396" r:id="rId9"/>
    <p:sldId id="391" r:id="rId10"/>
    <p:sldId id="390" r:id="rId11"/>
    <p:sldId id="397" r:id="rId12"/>
    <p:sldId id="398" r:id="rId13"/>
    <p:sldId id="399" r:id="rId14"/>
    <p:sldId id="400" r:id="rId15"/>
    <p:sldId id="401" r:id="rId16"/>
    <p:sldId id="380" r:id="rId17"/>
    <p:sldId id="367" r:id="rId18"/>
    <p:sldId id="381" r:id="rId19"/>
    <p:sldId id="393" r:id="rId20"/>
    <p:sldId id="394" r:id="rId21"/>
    <p:sldId id="395"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80672" autoAdjust="0"/>
  </p:normalViewPr>
  <p:slideViewPr>
    <p:cSldViewPr>
      <p:cViewPr varScale="1">
        <p:scale>
          <a:sx n="90" d="100"/>
          <a:sy n="90" d="100"/>
        </p:scale>
        <p:origin x="-152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100" d="100"/>
          <a:sy n="100" d="100"/>
        </p:scale>
        <p:origin x="-78" y="276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8/30/2010</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8/30/2010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kern="1200" dirty="0" smtClean="0">
                <a:solidFill>
                  <a:schemeClr val="tx1"/>
                </a:solidFill>
                <a:effectLst/>
                <a:latin typeface="+mn-lt"/>
                <a:ea typeface="+mn-ea"/>
                <a:cs typeface="+mn-cs"/>
              </a:rPr>
              <a:t>Copyright © 2010 Microsoft Corporation. All rights reserved. Complying with the applicable copyright laws is your responsibility.  By using or providing feedback on this documentation, you agree to the license agreement below.</a:t>
            </a:r>
          </a:p>
          <a:p>
            <a:r>
              <a:rPr lang="en-US" sz="900" kern="1200" dirty="0" smtClean="0">
                <a:solidFill>
                  <a:schemeClr val="tx1"/>
                </a:solidFill>
                <a:effectLst/>
                <a:latin typeface="+mn-lt"/>
                <a:ea typeface="+mn-ea"/>
                <a:cs typeface="+mn-cs"/>
              </a:rPr>
              <a:t>If you are using this documentation solely for non-commercial purposes internally within YOUR company or organization, then this documentation is licensed to you under the Creative Commons Attribution-NonCommercial License. To view a copy of this license, visit http://creativecommons.org/licenses/by-nc/2.5/ or send a letter to Creative Commons, 543 Howard Street, 5th Floor, San Francisco, California, 94105, USA.</a:t>
            </a:r>
          </a:p>
          <a:p>
            <a:r>
              <a:rPr lang="en-US" sz="900" kern="1200" dirty="0" smtClean="0">
                <a:solidFill>
                  <a:schemeClr val="tx1"/>
                </a:solidFill>
                <a:effectLst/>
                <a:latin typeface="+mn-lt"/>
                <a:ea typeface="+mn-ea"/>
                <a:cs typeface="+mn-cs"/>
              </a:rPr>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900" kern="1200" dirty="0" smtClean="0">
                <a:solidFill>
                  <a:schemeClr val="tx1"/>
                </a:solidFill>
                <a:effectLst/>
                <a:latin typeface="+mn-lt"/>
                <a:ea typeface="+mn-ea"/>
                <a:cs typeface="+mn-cs"/>
              </a:rPr>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900" kern="1200" dirty="0" smtClean="0">
                <a:solidFill>
                  <a:schemeClr val="tx1"/>
                </a:solidFill>
                <a:effectLst/>
                <a:latin typeface="+mn-lt"/>
                <a:ea typeface="+mn-ea"/>
                <a:cs typeface="+mn-cs"/>
              </a:rPr>
              <a:t>Information in this document, including URL and other Internet Web site references, is subject to change without notice. Unless otherwise noted, the example companies, organizations, products, domain names, e-mail addresses, logos, people, places and events depicted herein are fictitious.   </a:t>
            </a:r>
          </a:p>
          <a:p>
            <a:r>
              <a:rPr lang="en-US" sz="900" kern="1200" dirty="0" smtClean="0">
                <a:solidFill>
                  <a:schemeClr val="tx1"/>
                </a:solidFill>
                <a:effectLst/>
                <a:latin typeface="+mn-lt"/>
                <a:ea typeface="+mn-ea"/>
                <a:cs typeface="+mn-cs"/>
              </a:rPr>
              <a:t>Microsoft, Active Directory, Outlook, and Windows, are either registered trademarks or trademarks of Microsoft Corporation in the United States and/or other countries and regions. </a:t>
            </a:r>
          </a:p>
          <a:p>
            <a:r>
              <a:rPr lang="en-US" sz="900" kern="1200" dirty="0" smtClean="0">
                <a:solidFill>
                  <a:schemeClr val="tx1"/>
                </a:solidFill>
                <a:effectLst/>
                <a:latin typeface="+mn-lt"/>
                <a:ea typeface="+mn-ea"/>
                <a:cs typeface="+mn-cs"/>
              </a:rPr>
              <a:t>The names of actual companies and products mentioned herein may be the trademarks of their respective owners.</a:t>
            </a:r>
          </a:p>
          <a:p>
            <a:r>
              <a:rPr lang="en-US" sz="900" kern="1200" dirty="0" smtClean="0">
                <a:solidFill>
                  <a:schemeClr val="tx1"/>
                </a:solidFill>
                <a:effectLst/>
                <a:latin typeface="+mn-lt"/>
                <a:ea typeface="+mn-ea"/>
                <a:cs typeface="+mn-cs"/>
              </a:rPr>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1" dirty="0" smtClean="0"/>
              <a:t>Step 2: Assess User Settings Requirements</a:t>
            </a:r>
          </a:p>
          <a:p>
            <a:endParaRPr lang="en-US" sz="1000" dirty="0" smtClean="0"/>
          </a:p>
          <a:p>
            <a:r>
              <a:rPr lang="en-US" sz="1000" dirty="0" smtClean="0"/>
              <a:t>This step addresses virtualization of the user settings portion of Windows user state. In this step the reader will identify which components of user settings are relevant to the business, discover technology limitations, and identify real-world considerations that apply to the organization.</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1" dirty="0" smtClean="0"/>
              <a:t>Step 3: Evaluate Compatibility Considerations</a:t>
            </a:r>
          </a:p>
          <a:p>
            <a:endParaRPr lang="en-US" sz="1000" dirty="0" smtClean="0"/>
          </a:p>
          <a:p>
            <a:r>
              <a:rPr lang="en-US" sz="1000" dirty="0" smtClean="0"/>
              <a:t>This step identifies common real-world compatibility considerations that might affect the planning and design of a Windows USV solution. Software and hardware infrastructures in mid- to large-sized organizations are seldom standardized. Therefore, planning a Windows USV solution often requires consideration of compatibility between different operating systems, platforms, and applications.</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1" dirty="0" smtClean="0"/>
              <a:t>Step 4: </a:t>
            </a:r>
            <a:r>
              <a:rPr lang="it-IT" sz="1000" b="1" dirty="0" smtClean="0"/>
              <a:t>Evaluate Different Usage Scenario Considerations</a:t>
            </a:r>
            <a:endParaRPr lang="en-CA" sz="1000" b="1" dirty="0" smtClean="0"/>
          </a:p>
          <a:p>
            <a:endParaRPr lang="en-US" sz="1000" dirty="0" smtClean="0"/>
          </a:p>
          <a:p>
            <a:r>
              <a:rPr lang="en-US" sz="1000" dirty="0" smtClean="0"/>
              <a:t>This step identifies and describes different common usage scenarios and considerations for each. Guidance from the field is also provided.</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1" dirty="0" smtClean="0"/>
              <a:t>Step 5: </a:t>
            </a:r>
            <a:r>
              <a:rPr lang="en-US" sz="1000" b="1" dirty="0" smtClean="0"/>
              <a:t>Evaluate Infrastructure and Manageability Requirements</a:t>
            </a:r>
            <a:endParaRPr lang="en-CA" sz="1000" b="1" dirty="0" smtClean="0"/>
          </a:p>
          <a:p>
            <a:endParaRPr lang="en-US" sz="1000" dirty="0" smtClean="0"/>
          </a:p>
          <a:p>
            <a:r>
              <a:rPr lang="en-US" sz="1000" dirty="0" smtClean="0"/>
              <a:t>This step identifies common network infrastructure and manageability requirements.</a:t>
            </a:r>
          </a:p>
          <a:p>
            <a:endParaRPr lang="en-US" sz="1000" dirty="0" smtClean="0"/>
          </a:p>
          <a:p>
            <a:r>
              <a:rPr lang="en-US" sz="1000" dirty="0" smtClean="0"/>
              <a:t>Because Windows USV technologies can move considerable amounts of data, it is important that these technologies be optimally configured for each environment so that they provide optimal functionality and manageability. Although the requirements listed in this step are not comprehensive, they are based on subjective analysis of mid- to large-sized organizations, and may apply to organizations planning or designing a Windows USV solution.</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Summary and Conclusion</a:t>
            </a:r>
          </a:p>
          <a:p>
            <a:r>
              <a:rPr lang="en-US" sz="1000" dirty="0" smtClean="0"/>
              <a:t>Windows USV helps IT find the right balance between centralized management of business-critical data and a flexible work experience for users. In order to design a suitable USV solution, user requirements and IT requirements need to be well understood. </a:t>
            </a:r>
          </a:p>
          <a:p>
            <a:endParaRPr lang="en-US" sz="1000" dirty="0" smtClean="0"/>
          </a:p>
          <a:p>
            <a:r>
              <a:rPr lang="en-US" sz="1000" dirty="0" smtClean="0"/>
              <a:t>Additionally, the best fitting combination of technologies should be employed to suit the organization’s business priorities.</a:t>
            </a:r>
          </a:p>
          <a:p>
            <a:endParaRPr lang="en-US" sz="1000" dirty="0" smtClean="0"/>
          </a:p>
          <a:p>
            <a:r>
              <a:rPr lang="en-US" sz="1000" dirty="0" smtClean="0"/>
              <a:t>The goal of this guide is to help IT pros get started with planning and designing effective Windows USV solutions. It was designed to provide a systematic approach to gathering user and IT requirements and comparing the suitability of the various Windows USV technologies from the perspectives of relevant business scenarios, and to provide guidance based on subjective analysis of real-world deployments in mid- to large-sized organizations.</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478893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endParaRPr lang="en-CA"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Windows USV Guide</a:t>
            </a:r>
          </a:p>
          <a:p>
            <a:pPr>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Infrastructure that is sized appropriately to meet business requirements.</a:t>
            </a:r>
          </a:p>
          <a:p>
            <a:pPr>
              <a:defRPr/>
            </a:pPr>
            <a:endParaRPr lang="en-US" sz="100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a:t>
            </a:r>
            <a:r>
              <a:rPr lang="en-US" sz="1000" b="1" dirty="0" smtClean="0">
                <a:latin typeface="+mn-lt"/>
              </a:rPr>
              <a:t>Windows</a:t>
            </a:r>
            <a:r>
              <a:rPr lang="en-US" sz="1000" b="1" baseline="0" dirty="0" smtClean="0">
                <a:latin typeface="+mn-lt"/>
              </a:rPr>
              <a:t> USV Guide </a:t>
            </a:r>
            <a:r>
              <a:rPr lang="en-US" sz="1000" b="1" dirty="0" smtClean="0"/>
              <a:t>(continued)</a:t>
            </a:r>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71450" indent="-171450">
              <a:buFontTx/>
              <a:buChar char="•"/>
            </a:pPr>
            <a:r>
              <a:rPr lang="en-US" sz="1000" dirty="0" smtClean="0"/>
              <a:t>Defining the technical decision flow (flow chart) through the planning process.</a:t>
            </a:r>
          </a:p>
          <a:p>
            <a:pPr marL="171450" indent="-171450">
              <a:buFontTx/>
              <a:buChar char="•"/>
            </a:pPr>
            <a:r>
              <a:rPr lang="en-US" sz="1000" dirty="0" smtClean="0"/>
              <a:t>Describing the decisions to be made and the commonly available options to consider in making the decisions.</a:t>
            </a:r>
          </a:p>
          <a:p>
            <a:pPr marL="171450" indent="-171450">
              <a:buFontTx/>
              <a:buChar char="•"/>
            </a:pPr>
            <a:r>
              <a:rPr lang="en-US" sz="1000" dirty="0" smtClean="0"/>
              <a:t>Relating the decisions and options for the business in terms of cost, complexity, and other characteristics.</a:t>
            </a:r>
          </a:p>
          <a:p>
            <a:pPr marL="171450" indent="-171450">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900" dirty="0" smtClean="0"/>
          </a:p>
          <a:p>
            <a:endParaRPr lang="en-US" sz="9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27400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Windows user state virtualization (USV) is a collection of Microsoft technologies that enables synchronization of user state information from individual computers to a central location. Centralized management and storage of user state is desirable because it provides users with mobility and flexibility while helping IT departments manage costs and compliance.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260588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smtClean="0">
              <a:solidFill>
                <a:schemeClr val="tx2"/>
              </a:solidFill>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260588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What are Windows USV Technologies?</a:t>
            </a:r>
          </a:p>
          <a:p>
            <a:endParaRPr lang="en-US" sz="1000" dirty="0" smtClean="0"/>
          </a:p>
          <a:p>
            <a:r>
              <a:rPr lang="en-US" sz="1000" dirty="0" smtClean="0"/>
              <a:t>Windows user state virtualization (USV) is a collection of Microsoft technologies that enables synchronization of user state information from individual computers to a central location. Centralized management and storage of user state is desirable because it provides users with mobility and flexibility while helping IT departments manage costs and compliance.</a:t>
            </a:r>
          </a:p>
          <a:p>
            <a:endParaRPr lang="en-US" sz="1000" dirty="0" smtClean="0"/>
          </a:p>
          <a:p>
            <a:r>
              <a:rPr lang="en-US" sz="1000" dirty="0" smtClean="0"/>
              <a:t>Developing a USV strategy requires consideration of numerous factors, including mixed environments of different operating system versions, different applications and platform architectures, security concerns, backup considerations, network bandwidth, and different user needs.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5</a:t>
            </a:fld>
            <a:endParaRPr lang="en-US" dirty="0"/>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IPD guide describes a scenario assessment process that helps IT pros understand their USV requirements and map them to appropriate USV technologies. It also explains real-world caveats and considerations that might apply so IT pros can develop realistic strategies for their organizations.</a:t>
            </a:r>
          </a:p>
          <a:p>
            <a:endParaRPr lang="en-US" sz="1000" dirty="0" smtClean="0"/>
          </a:p>
          <a:p>
            <a:r>
              <a:rPr lang="en-US" sz="1000" dirty="0" smtClean="0"/>
              <a:t>This guide focuses on the following three Windows USV technologies:</a:t>
            </a:r>
          </a:p>
          <a:p>
            <a:pPr marL="171450" indent="-171450">
              <a:buFont typeface="Arial" pitchFamily="34" charset="0"/>
              <a:buChar char="•"/>
            </a:pPr>
            <a:r>
              <a:rPr lang="en-US" sz="1000" dirty="0" smtClean="0"/>
              <a:t>Folder Redirection (FR)</a:t>
            </a:r>
          </a:p>
          <a:p>
            <a:pPr marL="171450" indent="-171450">
              <a:buFont typeface="Arial" pitchFamily="34" charset="0"/>
              <a:buChar char="•"/>
            </a:pPr>
            <a:r>
              <a:rPr lang="en-US" sz="1000" dirty="0" smtClean="0"/>
              <a:t>Offline Files (OF)</a:t>
            </a:r>
          </a:p>
          <a:p>
            <a:pPr marL="171450" indent="-171450">
              <a:buFont typeface="Arial" pitchFamily="34" charset="0"/>
              <a:buChar char="•"/>
            </a:pPr>
            <a:r>
              <a:rPr lang="en-US" sz="1000" dirty="0" smtClean="0"/>
              <a:t>Roaming User Profiles (RUP)</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6</a:t>
            </a:fld>
            <a:endParaRPr lang="en-US" dirty="0"/>
          </a:p>
        </p:txBody>
      </p:sp>
    </p:spTree>
    <p:extLst>
      <p:ext uri="{BB962C8B-B14F-4D97-AF65-F5344CB8AC3E}">
        <p14:creationId xmlns:p14="http://schemas.microsoft.com/office/powerpoint/2010/main" val="3181664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Benefits of USV</a:t>
            </a:r>
          </a:p>
          <a:p>
            <a:endParaRPr lang="en-US" sz="1000" b="1" dirty="0" smtClean="0"/>
          </a:p>
          <a:p>
            <a:r>
              <a:rPr lang="en-US" sz="1000" b="0" dirty="0" smtClean="0"/>
              <a:t>By centralizing the storage of user state that typically resides on users’ computers, USV simplifies backup and management of business-critical data; when the central storage is backed up, the user state that was synchronized from users’ computers is also backed up. </a:t>
            </a:r>
          </a:p>
          <a:p>
            <a:endParaRPr lang="en-US" sz="1000" b="0" dirty="0" smtClean="0"/>
          </a:p>
          <a:p>
            <a:r>
              <a:rPr lang="en-US" sz="1000" b="0" dirty="0" smtClean="0"/>
              <a:t>Centralized management of user state also yields the following benefits:</a:t>
            </a:r>
          </a:p>
          <a:p>
            <a:pPr marL="171450" indent="-171450">
              <a:buFont typeface="Arial" pitchFamily="34" charset="0"/>
              <a:buChar char="•"/>
            </a:pPr>
            <a:r>
              <a:rPr lang="en-US" sz="1000" b="0" dirty="0" smtClean="0"/>
              <a:t>The ability to work from different computers. Centralized data and settings can be synchronized and cached locally across different computers, thereby providing users with flexibility and mobility options that can help them be more productive.</a:t>
            </a:r>
          </a:p>
          <a:p>
            <a:pPr marL="171450" indent="-171450">
              <a:buFont typeface="Arial" pitchFamily="34" charset="0"/>
              <a:buChar char="•"/>
            </a:pPr>
            <a:r>
              <a:rPr lang="en-US" sz="1000" b="0" dirty="0" smtClean="0"/>
              <a:t>The ability to work when disconnected from the organization’s network. USV technologies automatically and seamlessly cache local updates to user data and settings so as to synchronize them with the central store when network connectivity is reestablished.</a:t>
            </a:r>
          </a:p>
          <a:p>
            <a:pPr marL="171450" indent="-171450">
              <a:buFont typeface="Arial" pitchFamily="34" charset="0"/>
              <a:buChar char="•"/>
            </a:pPr>
            <a:r>
              <a:rPr lang="en-US" sz="1000" b="0" dirty="0" smtClean="0"/>
              <a:t>Faster and simpler user migration. USV technologies enable the dynamic composition of user state on new computers over the network and thereby simplify migration.</a:t>
            </a:r>
          </a:p>
          <a:p>
            <a:pPr marL="171450" indent="-171450">
              <a:buFont typeface="Arial" pitchFamily="34" charset="0"/>
              <a:buChar char="•"/>
            </a:pPr>
            <a:r>
              <a:rPr lang="en-US" sz="1000" b="0" dirty="0" smtClean="0"/>
              <a:t>Recovery from disaster scenarios and when hard disks fail or computers are lost or stolen. Centralized data and settings that are regularly backed up can be automatically restored to new hard disks when the user logs in, thereby reducing the time required for organizations and users to become productive again.</a:t>
            </a:r>
          </a:p>
        </p:txBody>
      </p:sp>
      <p:sp>
        <p:nvSpPr>
          <p:cNvPr id="4" name="Slide Number Placeholder 3"/>
          <p:cNvSpPr>
            <a:spLocks noGrp="1"/>
          </p:cNvSpPr>
          <p:nvPr>
            <p:ph type="sldNum" sz="quarter" idx="10"/>
          </p:nvPr>
        </p:nvSpPr>
        <p:spPr/>
        <p:txBody>
          <a:bodyPr/>
          <a:lstStyle/>
          <a:p>
            <a:fld id="{77BFE34B-84EC-4BEA-98B5-B4B34A22B3EF}" type="slidenum">
              <a:rPr lang="en-US" smtClean="0"/>
              <a:pPr/>
              <a:t>7</a:t>
            </a:fld>
            <a:endParaRPr lang="en-US" dirty="0"/>
          </a:p>
        </p:txBody>
      </p:sp>
    </p:spTree>
    <p:extLst>
      <p:ext uri="{BB962C8B-B14F-4D97-AF65-F5344CB8AC3E}">
        <p14:creationId xmlns:p14="http://schemas.microsoft.com/office/powerpoint/2010/main" val="106031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planning</a:t>
            </a:r>
            <a:r>
              <a:rPr lang="en-US" sz="1000" baseline="0" dirty="0" smtClean="0"/>
              <a:t> for a Windows user state virtualization strategy, IT organizations should:</a:t>
            </a:r>
            <a:endParaRPr lang="en-US" sz="1000" dirty="0" smtClean="0"/>
          </a:p>
          <a:p>
            <a:pPr marL="171450" indent="-171450">
              <a:buFont typeface="Arial" pitchFamily="34" charset="0"/>
              <a:buChar char="•"/>
            </a:pPr>
            <a:r>
              <a:rPr lang="en-US" sz="1000" dirty="0" smtClean="0"/>
              <a:t>Assess user data requirements</a:t>
            </a:r>
          </a:p>
          <a:p>
            <a:pPr marL="171450" indent="-171450">
              <a:buFont typeface="Arial" pitchFamily="34" charset="0"/>
              <a:buChar char="•"/>
            </a:pPr>
            <a:r>
              <a:rPr lang="en-US" sz="1000" dirty="0" smtClean="0"/>
              <a:t>Assess user settings requirements</a:t>
            </a:r>
          </a:p>
          <a:p>
            <a:pPr marL="171450" indent="-171450">
              <a:buFont typeface="Arial" pitchFamily="34" charset="0"/>
              <a:buChar char="•"/>
            </a:pPr>
            <a:r>
              <a:rPr lang="en-US" sz="1000" dirty="0" smtClean="0"/>
              <a:t>Evaluate compatibility considerations</a:t>
            </a:r>
          </a:p>
          <a:p>
            <a:pPr marL="171450" indent="-171450">
              <a:buFont typeface="Arial" pitchFamily="34" charset="0"/>
              <a:buChar char="•"/>
            </a:pPr>
            <a:r>
              <a:rPr lang="en-US" sz="1000" dirty="0" smtClean="0"/>
              <a:t>Evaluate different usage scenario considerations</a:t>
            </a:r>
          </a:p>
          <a:p>
            <a:pPr marL="171450" indent="-171450">
              <a:buFont typeface="Arial" pitchFamily="34" charset="0"/>
              <a:buChar char="•"/>
            </a:pPr>
            <a:r>
              <a:rPr lang="en-US" sz="1000" dirty="0" smtClean="0"/>
              <a:t>Evaluate infrastructure and manageability requirements</a:t>
            </a:r>
          </a:p>
          <a:p>
            <a:endParaRPr lang="en-US" sz="1000" dirty="0" smtClean="0"/>
          </a:p>
          <a:p>
            <a:r>
              <a:rPr lang="en-US" sz="1000" dirty="0" smtClean="0"/>
              <a:t>The USV IPD guide contains </a:t>
            </a:r>
            <a:r>
              <a:rPr lang="en-US" sz="1000" baseline="0" dirty="0" smtClean="0"/>
              <a:t>descriptions and </a:t>
            </a:r>
            <a:r>
              <a:rPr lang="en-US" sz="1000" dirty="0" smtClean="0"/>
              <a:t>details on each step; it compares the capabilities of the various USV technologies in</a:t>
            </a:r>
            <a:r>
              <a:rPr lang="en-US" sz="1000" baseline="0" dirty="0" smtClean="0"/>
              <a:t> light of real-world scenarios that may be applicable to the organization</a:t>
            </a:r>
            <a:r>
              <a:rPr lang="en-US" sz="1000" dirty="0" smtClean="0"/>
              <a:t>.</a:t>
            </a:r>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1060312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1" dirty="0" smtClean="0"/>
              <a:t>Step 1: Assess User Data Requirements</a:t>
            </a:r>
          </a:p>
          <a:p>
            <a:endParaRPr lang="en-US" sz="1000" dirty="0" smtClean="0"/>
          </a:p>
          <a:p>
            <a:r>
              <a:rPr lang="en-US" sz="1000" dirty="0" smtClean="0"/>
              <a:t>This step addresses virtualization of the user data aspects of Windows user state. In this step the reader will identify which portions of user data are important to the business, discover technology limitations, and identify real-world considerations that apply to the organization.</a:t>
            </a:r>
          </a:p>
          <a:p>
            <a:endParaRPr lang="en-US" sz="1000" dirty="0" smtClean="0"/>
          </a:p>
          <a:p>
            <a:r>
              <a:rPr lang="en-US" sz="1000" dirty="0" smtClean="0"/>
              <a:t>User data pertains to files that are specific to users in the organization. Users may store data within or outside of their user profile, if they have access to do so. The core USV technologies Folder Redirection (FR) and Roaming User Profiles (RUP) only enable virtualization of user data that is stored within the user profile.</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atfdbk@microsoft.com?subject=Microsoft%20SharePoint%20Online--Evaluating%20Software-plus-Servic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microsoft.com/ipd" TargetMode="External"/><Relationship Id="rId3" Type="http://schemas.openxmlformats.org/officeDocument/2006/relationships/hyperlink" Target="http://technet.microsoft.com/en-gb/library/ff458273(WS.10).aspx" TargetMode="External"/><Relationship Id="rId7" Type="http://schemas.openxmlformats.org/officeDocument/2006/relationships/hyperlink" Target="http://technet.microsoft.com/en-us/library/cc766489.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microsoft.com/downloads/details.aspx?displaylang=en&amp;FamilyID=d8541618-5c63-4c4d-a0fd-d942cd3d2ec6" TargetMode="External"/><Relationship Id="rId5" Type="http://schemas.openxmlformats.org/officeDocument/2006/relationships/hyperlink" Target="http://www.microsoft.com/downloads/details.aspx?displaylang=en&amp;FamilyID=fd01ed7a-c603-4f7c-8a60-8e4872b58bdf" TargetMode="External"/><Relationship Id="rId10" Type="http://schemas.openxmlformats.org/officeDocument/2006/relationships/hyperlink" Target="http://www.microsoft.com/technet/SolutionAccelerators" TargetMode="External"/><Relationship Id="rId4" Type="http://schemas.openxmlformats.org/officeDocument/2006/relationships/hyperlink" Target="http://technet.microsoft.com/en-us/library/ff183315(WS.10).aspx" TargetMode="External"/><Relationship Id="rId9" Type="http://schemas.openxmlformats.org/officeDocument/2006/relationships/hyperlink" Target="mailto:satfdbk@microsoft.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295400"/>
            <a:ext cx="8382000" cy="584775"/>
          </a:xfrm>
          <a:prstGeom prst="rect">
            <a:avLst/>
          </a:prstGeom>
          <a:noFill/>
        </p:spPr>
        <p:txBody>
          <a:bodyPr wrap="square" rtlCol="0">
            <a:spAutoFit/>
          </a:bodyPr>
          <a:lstStyle/>
          <a:p>
            <a:r>
              <a:rPr lang="en-US" sz="3200" dirty="0" smtClean="0"/>
              <a:t>Windows</a:t>
            </a:r>
            <a:r>
              <a:rPr lang="en-US" sz="3200" baseline="30000" dirty="0" smtClean="0"/>
              <a:t>®</a:t>
            </a:r>
            <a:r>
              <a:rPr lang="en-US" sz="3200" dirty="0" smtClean="0"/>
              <a:t> User State Virtualization</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307777"/>
          </a:xfrm>
          <a:prstGeom prst="rect">
            <a:avLst/>
          </a:prstGeom>
          <a:noFill/>
        </p:spPr>
        <p:txBody>
          <a:bodyPr wrap="square" rtlCol="0">
            <a:spAutoFit/>
          </a:bodyPr>
          <a:lstStyle/>
          <a:p>
            <a:r>
              <a:rPr lang="en-US" sz="1400" dirty="0" smtClean="0"/>
              <a:t>Published: August 2010</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2: </a:t>
            </a:r>
            <a:r>
              <a:rPr lang="en-US" dirty="0"/>
              <a:t>Assess User Settings Requirements</a:t>
            </a:r>
          </a:p>
        </p:txBody>
      </p:sp>
      <p:sp>
        <p:nvSpPr>
          <p:cNvPr id="3" name="Content Placeholder 2"/>
          <p:cNvSpPr>
            <a:spLocks noGrp="1"/>
          </p:cNvSpPr>
          <p:nvPr>
            <p:ph idx="1"/>
          </p:nvPr>
        </p:nvSpPr>
        <p:spPr>
          <a:xfrm>
            <a:off x="533400" y="1447800"/>
            <a:ext cx="8229600" cy="5029199"/>
          </a:xfrm>
        </p:spPr>
        <p:txBody>
          <a:bodyPr>
            <a:normAutofit/>
          </a:bodyPr>
          <a:lstStyle/>
          <a:p>
            <a:pPr marL="282575" indent="-282575"/>
            <a:r>
              <a:rPr lang="en-US" sz="2200" dirty="0">
                <a:solidFill>
                  <a:schemeClr val="tx1"/>
                </a:solidFill>
              </a:rPr>
              <a:t>Identify user settings that are important to the business</a:t>
            </a:r>
          </a:p>
          <a:p>
            <a:pPr marL="522288" lvl="1" indent="-282575">
              <a:buFont typeface="Arial" pitchFamily="34" charset="0"/>
              <a:buChar char="•"/>
            </a:pPr>
            <a:r>
              <a:rPr lang="en-US" dirty="0"/>
              <a:t>Such as desktop, sound, keyboard, and mouse </a:t>
            </a:r>
            <a:r>
              <a:rPr lang="en-US" dirty="0" smtClean="0"/>
              <a:t>settings</a:t>
            </a:r>
          </a:p>
          <a:p>
            <a:pPr marL="282575" indent="-282575"/>
            <a:r>
              <a:rPr lang="en-US" sz="2200" dirty="0" smtClean="0">
                <a:solidFill>
                  <a:schemeClr val="tx1"/>
                </a:solidFill>
              </a:rPr>
              <a:t>Compare </a:t>
            </a:r>
            <a:r>
              <a:rPr lang="en-US" sz="2200" dirty="0">
                <a:solidFill>
                  <a:schemeClr val="tx1"/>
                </a:solidFill>
              </a:rPr>
              <a:t>Windows USV technologies and Group Policy preferences to identify the best technology combination for the target environment</a:t>
            </a:r>
          </a:p>
          <a:p>
            <a:endParaRPr lang="en-US" sz="20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91000"/>
            <a:ext cx="577088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5400000">
            <a:off x="4486246" y="923955"/>
            <a:ext cx="400110" cy="5867401"/>
          </a:xfrm>
          <a:prstGeom prst="rect">
            <a:avLst/>
          </a:prstGeom>
          <a:noFill/>
        </p:spPr>
        <p:txBody>
          <a:bodyPr vert="vert270" wrap="square" rtlCol="0">
            <a:spAutoFit/>
          </a:bodyPr>
          <a:lstStyle/>
          <a:p>
            <a:r>
              <a:rPr lang="en-US" sz="1400" b="1" dirty="0" smtClean="0"/>
              <a:t>Example: User settings virtualization</a:t>
            </a:r>
            <a:endParaRPr lang="en-US" sz="1400" b="1" dirty="0"/>
          </a:p>
        </p:txBody>
      </p:sp>
    </p:spTree>
    <p:extLst>
      <p:ext uri="{BB962C8B-B14F-4D97-AF65-F5344CB8AC3E}">
        <p14:creationId xmlns:p14="http://schemas.microsoft.com/office/powerpoint/2010/main" val="75041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CA" dirty="0"/>
              <a:t>Step </a:t>
            </a:r>
            <a:r>
              <a:rPr lang="en-CA" dirty="0" smtClean="0"/>
              <a:t>3: </a:t>
            </a:r>
            <a:r>
              <a:rPr lang="en-CA" dirty="0"/>
              <a:t>Evaluate Compatibility Considerations</a:t>
            </a:r>
            <a:r>
              <a:rPr lang="en-US" dirty="0"/>
              <a:t/>
            </a:r>
            <a:br>
              <a:rPr lang="en-US" dirty="0"/>
            </a:br>
            <a:endParaRPr lang="en-US" dirty="0"/>
          </a:p>
        </p:txBody>
      </p:sp>
      <p:sp>
        <p:nvSpPr>
          <p:cNvPr id="3" name="Content Placeholder 2"/>
          <p:cNvSpPr>
            <a:spLocks noGrp="1"/>
          </p:cNvSpPr>
          <p:nvPr>
            <p:ph idx="1"/>
          </p:nvPr>
        </p:nvSpPr>
        <p:spPr>
          <a:xfrm>
            <a:off x="533400" y="1524000"/>
            <a:ext cx="8229600" cy="5029199"/>
          </a:xfrm>
        </p:spPr>
        <p:txBody>
          <a:bodyPr>
            <a:normAutofit/>
          </a:bodyPr>
          <a:lstStyle/>
          <a:p>
            <a:pPr marL="282575" indent="-282575"/>
            <a:r>
              <a:rPr lang="en-US" sz="2200" dirty="0">
                <a:solidFill>
                  <a:schemeClr val="tx1"/>
                </a:solidFill>
              </a:rPr>
              <a:t>Identify real-world compatibility considerations for USV that apply to the organization</a:t>
            </a:r>
          </a:p>
          <a:p>
            <a:pPr marL="522288" lvl="1" indent="-282575">
              <a:buFont typeface="Arial" pitchFamily="34" charset="0"/>
              <a:buChar char="•"/>
            </a:pPr>
            <a:r>
              <a:rPr lang="en-US" dirty="0" smtClean="0"/>
              <a:t>Such as operating </a:t>
            </a:r>
            <a:r>
              <a:rPr lang="en-US" dirty="0"/>
              <a:t>system, platform, and application compatibility considerations</a:t>
            </a:r>
          </a:p>
          <a:p>
            <a:pPr marL="282575" indent="-282575"/>
            <a:r>
              <a:rPr lang="en-US" sz="2200" dirty="0" smtClean="0">
                <a:solidFill>
                  <a:schemeClr val="tx1"/>
                </a:solidFill>
              </a:rPr>
              <a:t>Compare </a:t>
            </a:r>
            <a:r>
              <a:rPr lang="en-US" sz="2200" dirty="0">
                <a:solidFill>
                  <a:schemeClr val="tx1"/>
                </a:solidFill>
              </a:rPr>
              <a:t>Windows USV technology limitations with these compatibility considerations to identify the best technology combination for the target environment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724400"/>
            <a:ext cx="629058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5400000">
            <a:off x="4671797" y="1414306"/>
            <a:ext cx="400110" cy="5953498"/>
          </a:xfrm>
          <a:prstGeom prst="rect">
            <a:avLst/>
          </a:prstGeom>
          <a:noFill/>
        </p:spPr>
        <p:txBody>
          <a:bodyPr vert="vert270" wrap="square" rtlCol="0">
            <a:spAutoFit/>
          </a:bodyPr>
          <a:lstStyle/>
          <a:p>
            <a:r>
              <a:rPr lang="en-US" sz="1400" b="1" dirty="0" smtClean="0"/>
              <a:t>Example: Compatibility considerations</a:t>
            </a:r>
            <a:endParaRPr lang="en-US" sz="1400" b="1" dirty="0"/>
          </a:p>
        </p:txBody>
      </p:sp>
    </p:spTree>
    <p:extLst>
      <p:ext uri="{BB962C8B-B14F-4D97-AF65-F5344CB8AC3E}">
        <p14:creationId xmlns:p14="http://schemas.microsoft.com/office/powerpoint/2010/main" val="785139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200329"/>
          </a:xfrm>
        </p:spPr>
        <p:txBody>
          <a:bodyPr/>
          <a:lstStyle/>
          <a:p>
            <a:r>
              <a:rPr lang="en-CA" dirty="0"/>
              <a:t>Step </a:t>
            </a:r>
            <a:r>
              <a:rPr lang="en-CA" dirty="0" smtClean="0"/>
              <a:t>4: </a:t>
            </a:r>
            <a:r>
              <a:rPr lang="it-IT" dirty="0"/>
              <a:t>Evaluate Different Usage Scenario Considerations</a:t>
            </a:r>
            <a:r>
              <a:rPr lang="en-US" dirty="0"/>
              <a:t/>
            </a:r>
            <a:br>
              <a:rPr lang="en-US" dirty="0"/>
            </a:br>
            <a:endParaRPr lang="en-US" dirty="0"/>
          </a:p>
        </p:txBody>
      </p:sp>
      <p:sp>
        <p:nvSpPr>
          <p:cNvPr id="3" name="Content Placeholder 2"/>
          <p:cNvSpPr>
            <a:spLocks noGrp="1"/>
          </p:cNvSpPr>
          <p:nvPr>
            <p:ph idx="1"/>
          </p:nvPr>
        </p:nvSpPr>
        <p:spPr>
          <a:xfrm>
            <a:off x="533400" y="1828801"/>
            <a:ext cx="8229600" cy="5029199"/>
          </a:xfrm>
        </p:spPr>
        <p:txBody>
          <a:bodyPr>
            <a:normAutofit/>
          </a:bodyPr>
          <a:lstStyle/>
          <a:p>
            <a:pPr marL="282575" indent="-282575"/>
            <a:r>
              <a:rPr lang="en-US" sz="2200" dirty="0">
                <a:solidFill>
                  <a:schemeClr val="tx1"/>
                </a:solidFill>
              </a:rPr>
              <a:t>Understand common usage scenarios for USV and identify those that apply to the target organization</a:t>
            </a:r>
          </a:p>
          <a:p>
            <a:pPr marL="522288" lvl="1" indent="-282575">
              <a:buFont typeface="Arial" pitchFamily="34" charset="0"/>
              <a:buChar char="•"/>
            </a:pPr>
            <a:r>
              <a:rPr lang="en-US" dirty="0" smtClean="0"/>
              <a:t>Such as Assigned Computer</a:t>
            </a:r>
            <a:r>
              <a:rPr lang="en-US" dirty="0"/>
              <a:t>, </a:t>
            </a:r>
            <a:r>
              <a:rPr lang="en-US" dirty="0" smtClean="0"/>
              <a:t>Occasionally Roaming User</a:t>
            </a:r>
            <a:r>
              <a:rPr lang="en-US" dirty="0"/>
              <a:t>, and </a:t>
            </a:r>
            <a:r>
              <a:rPr lang="en-US" dirty="0" smtClean="0"/>
              <a:t>Always Roaming User </a:t>
            </a:r>
            <a:r>
              <a:rPr lang="en-US" dirty="0"/>
              <a:t>scenarios</a:t>
            </a:r>
          </a:p>
          <a:p>
            <a:pPr lvl="1"/>
            <a:endParaRPr lang="en-US" sz="800" dirty="0" smtClean="0"/>
          </a:p>
          <a:p>
            <a:pPr marL="282575" indent="-282575"/>
            <a:r>
              <a:rPr lang="en-US" sz="2200" dirty="0">
                <a:solidFill>
                  <a:schemeClr val="tx1"/>
                </a:solidFill>
              </a:rPr>
              <a:t>Review subjective analysis, features, and limitations of Windows USV technologies to identify the best technology combination for the target environment</a:t>
            </a:r>
          </a:p>
          <a:p>
            <a:endParaRPr lang="en-US" sz="800" dirty="0" smtClean="0"/>
          </a:p>
          <a:p>
            <a:pPr marL="282575" indent="-282575"/>
            <a:r>
              <a:rPr lang="en-US" sz="2200" dirty="0">
                <a:solidFill>
                  <a:schemeClr val="tx1"/>
                </a:solidFill>
              </a:rPr>
              <a:t>Review subjective analysis on using Outlook® and Exchange Server for these scenarios</a:t>
            </a:r>
          </a:p>
        </p:txBody>
      </p:sp>
    </p:spTree>
    <p:extLst>
      <p:ext uri="{BB962C8B-B14F-4D97-AF65-F5344CB8AC3E}">
        <p14:creationId xmlns:p14="http://schemas.microsoft.com/office/powerpoint/2010/main" val="774271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200329"/>
          </a:xfrm>
        </p:spPr>
        <p:txBody>
          <a:bodyPr/>
          <a:lstStyle/>
          <a:p>
            <a:r>
              <a:rPr lang="en-CA" dirty="0"/>
              <a:t>Step </a:t>
            </a:r>
            <a:r>
              <a:rPr lang="en-CA" dirty="0" smtClean="0"/>
              <a:t>5: </a:t>
            </a:r>
            <a:r>
              <a:rPr lang="en-US" dirty="0"/>
              <a:t>Evaluate Infrastructure and Manageability Requirements</a:t>
            </a:r>
            <a:br>
              <a:rPr lang="en-US" dirty="0"/>
            </a:br>
            <a:endParaRPr lang="en-US" dirty="0"/>
          </a:p>
        </p:txBody>
      </p:sp>
      <p:sp>
        <p:nvSpPr>
          <p:cNvPr id="3" name="Content Placeholder 2"/>
          <p:cNvSpPr>
            <a:spLocks noGrp="1"/>
          </p:cNvSpPr>
          <p:nvPr>
            <p:ph idx="1"/>
          </p:nvPr>
        </p:nvSpPr>
        <p:spPr>
          <a:xfrm>
            <a:off x="533400" y="1752600"/>
            <a:ext cx="8229600" cy="5029199"/>
          </a:xfrm>
        </p:spPr>
        <p:txBody>
          <a:bodyPr>
            <a:normAutofit/>
          </a:bodyPr>
          <a:lstStyle/>
          <a:p>
            <a:pPr marL="282575" indent="-282575"/>
            <a:r>
              <a:rPr lang="en-US" sz="2200" dirty="0">
                <a:solidFill>
                  <a:schemeClr val="tx1"/>
                </a:solidFill>
              </a:rPr>
              <a:t>Understand common Infrastructure and Manageability requirements for USV and identify those that apply to the target organization</a:t>
            </a:r>
          </a:p>
          <a:p>
            <a:pPr marL="522288" lvl="1" indent="-282575">
              <a:buFont typeface="Arial" pitchFamily="34" charset="0"/>
              <a:buChar char="•"/>
            </a:pPr>
            <a:r>
              <a:rPr lang="en-US" dirty="0" smtClean="0"/>
              <a:t>Such as high </a:t>
            </a:r>
            <a:r>
              <a:rPr lang="en-US" dirty="0"/>
              <a:t>latency, </a:t>
            </a:r>
            <a:r>
              <a:rPr lang="en-US" dirty="0" smtClean="0"/>
              <a:t>low </a:t>
            </a:r>
            <a:r>
              <a:rPr lang="en-US" dirty="0"/>
              <a:t>bandwidth, </a:t>
            </a:r>
            <a:r>
              <a:rPr lang="en-US" dirty="0" smtClean="0"/>
              <a:t>availability</a:t>
            </a:r>
            <a:r>
              <a:rPr lang="en-US" dirty="0"/>
              <a:t>, and </a:t>
            </a:r>
            <a:r>
              <a:rPr lang="en-US" dirty="0" smtClean="0"/>
              <a:t>redundancy</a:t>
            </a:r>
            <a:endParaRPr lang="en-US" dirty="0"/>
          </a:p>
          <a:p>
            <a:pPr marL="282575" indent="-282575"/>
            <a:r>
              <a:rPr lang="en-US" sz="2200" dirty="0" smtClean="0">
                <a:solidFill>
                  <a:schemeClr val="tx1"/>
                </a:solidFill>
              </a:rPr>
              <a:t>Review </a:t>
            </a:r>
            <a:r>
              <a:rPr lang="en-US" sz="2200" dirty="0">
                <a:solidFill>
                  <a:schemeClr val="tx1"/>
                </a:solidFill>
              </a:rPr>
              <a:t>subjective analysis, features, and limitations of Windows USV technologies that are relevant to these requirements</a:t>
            </a:r>
            <a:endParaRPr lang="en-CA" sz="2200" dirty="0">
              <a:solidFill>
                <a:schemeClr val="tx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156" y="4953000"/>
            <a:ext cx="6595844"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5400000">
            <a:off x="4905346" y="962054"/>
            <a:ext cx="400110" cy="7315202"/>
          </a:xfrm>
          <a:prstGeom prst="rect">
            <a:avLst/>
          </a:prstGeom>
          <a:noFill/>
        </p:spPr>
        <p:txBody>
          <a:bodyPr vert="vert270" wrap="square" rtlCol="0">
            <a:spAutoFit/>
          </a:bodyPr>
          <a:lstStyle/>
          <a:p>
            <a:r>
              <a:rPr lang="en-US" sz="1400" b="1" dirty="0" smtClean="0"/>
              <a:t>Example: Infrastructure and Manageability Requirements</a:t>
            </a:r>
            <a:endParaRPr lang="en-US" sz="1400" b="1" dirty="0"/>
          </a:p>
        </p:txBody>
      </p:sp>
    </p:spTree>
    <p:extLst>
      <p:ext uri="{BB962C8B-B14F-4D97-AF65-F5344CB8AC3E}">
        <p14:creationId xmlns:p14="http://schemas.microsoft.com/office/powerpoint/2010/main" val="1380238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Summary and Conclusion</a:t>
            </a:r>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a:p>
          <a:p>
            <a:endParaRPr lang="en-US" dirty="0"/>
          </a:p>
          <a:p>
            <a:endParaRPr lang="en-US" dirty="0" smtClean="0"/>
          </a:p>
          <a:p>
            <a:endParaRPr lang="en-US" dirty="0"/>
          </a:p>
        </p:txBody>
      </p:sp>
      <p:sp>
        <p:nvSpPr>
          <p:cNvPr id="5" name="Rectangle 4"/>
          <p:cNvSpPr/>
          <p:nvPr/>
        </p:nvSpPr>
        <p:spPr>
          <a:xfrm>
            <a:off x="537029" y="1502926"/>
            <a:ext cx="8153400" cy="3754874"/>
          </a:xfrm>
          <a:prstGeom prst="rect">
            <a:avLst/>
          </a:prstGeom>
        </p:spPr>
        <p:txBody>
          <a:bodyPr wrap="square">
            <a:spAutoFit/>
          </a:bodyPr>
          <a:lstStyle/>
          <a:p>
            <a:pPr marL="282575" indent="-282575">
              <a:spcBef>
                <a:spcPts val="1200"/>
              </a:spcBef>
              <a:buClr>
                <a:schemeClr val="accent1"/>
              </a:buClr>
              <a:buFont typeface="Arial" pitchFamily="34" charset="0"/>
              <a:buChar char="•"/>
            </a:pPr>
            <a:r>
              <a:rPr lang="en-US" dirty="0"/>
              <a:t>Windows USV helps IT find the right balance between centralized management of business-critical data and a flexible work experience for users</a:t>
            </a:r>
            <a:r>
              <a:rPr lang="en-US" dirty="0" smtClean="0"/>
              <a:t>.</a:t>
            </a:r>
            <a:endParaRPr lang="en-US" dirty="0"/>
          </a:p>
          <a:p>
            <a:pPr marL="282575" indent="-282575">
              <a:spcBef>
                <a:spcPts val="1200"/>
              </a:spcBef>
              <a:buClr>
                <a:schemeClr val="accent1"/>
              </a:buClr>
              <a:buFont typeface="Arial" pitchFamily="34" charset="0"/>
              <a:buChar char="•"/>
            </a:pPr>
            <a:r>
              <a:rPr lang="en-US" dirty="0"/>
              <a:t>The Windows USV guide was designed to help IT pros get started with planning and designing effective Windows USV solutions.</a:t>
            </a:r>
          </a:p>
          <a:p>
            <a:pPr marL="282575" indent="-282575">
              <a:spcBef>
                <a:spcPts val="1200"/>
              </a:spcBef>
              <a:buClr>
                <a:schemeClr val="accent1"/>
              </a:buClr>
              <a:buFont typeface="Arial" pitchFamily="34" charset="0"/>
              <a:buChar char="•"/>
            </a:pPr>
            <a:r>
              <a:rPr lang="en-US" dirty="0"/>
              <a:t>Use the guide to provide a systematic approach to gathering user and IT requirements, comparing the suitability of the various Windows USV technologies, and planning for relevant real-world business scenarios.</a:t>
            </a:r>
          </a:p>
          <a:p>
            <a:pPr marL="231775" indent="-231775">
              <a:spcBef>
                <a:spcPts val="1200"/>
              </a:spcBef>
              <a:buClr>
                <a:schemeClr val="accent1"/>
              </a:buClr>
            </a:pPr>
            <a:r>
              <a:rPr lang="en-US" dirty="0" smtClean="0"/>
              <a:t>Provide feedback to </a:t>
            </a:r>
            <a:r>
              <a:rPr lang="en-US" dirty="0" smtClean="0">
                <a:hlinkClick r:id="rId3"/>
              </a:rPr>
              <a:t>satfdbk@microsoft.com</a:t>
            </a:r>
            <a:endParaRPr lang="en-US" dirty="0" smtClean="0"/>
          </a:p>
          <a:p>
            <a:pPr marL="231775" indent="-231775">
              <a:spcBef>
                <a:spcPts val="1200"/>
              </a:spcBef>
              <a:buClr>
                <a:schemeClr val="accent1"/>
              </a:buClr>
            </a:pPr>
            <a:endParaRPr lang="en-US" dirty="0">
              <a:solidFill>
                <a:schemeClr val="tx2"/>
              </a:solidFill>
            </a:endParaRPr>
          </a:p>
        </p:txBody>
      </p:sp>
    </p:spTree>
    <p:extLst>
      <p:ext uri="{BB962C8B-B14F-4D97-AF65-F5344CB8AC3E}">
        <p14:creationId xmlns:p14="http://schemas.microsoft.com/office/powerpoint/2010/main" val="994528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5105400"/>
          </a:xfrm>
        </p:spPr>
        <p:txBody>
          <a:bodyPr>
            <a:normAutofit fontScale="92500" lnSpcReduction="20000"/>
          </a:bodyPr>
          <a:lstStyle/>
          <a:p>
            <a:pPr marL="465138" lvl="2" indent="-290513">
              <a:spcBef>
                <a:spcPts val="1200"/>
              </a:spcBef>
              <a:buFont typeface="Arial" pitchFamily="34" charset="0"/>
              <a:buChar char="•"/>
            </a:pPr>
            <a:r>
              <a:rPr lang="en-US" dirty="0" smtClean="0"/>
              <a:t>What's New </a:t>
            </a:r>
            <a:r>
              <a:rPr lang="en-US" dirty="0"/>
              <a:t>in Folder Redirection and </a:t>
            </a:r>
            <a:r>
              <a:rPr lang="en-US" dirty="0" smtClean="0"/>
              <a:t>User </a:t>
            </a:r>
            <a:r>
              <a:rPr lang="en-US" dirty="0"/>
              <a:t>Profiles: </a:t>
            </a:r>
            <a:r>
              <a:rPr lang="en-US" dirty="0" smtClean="0">
                <a:hlinkClick r:id="rId3"/>
              </a:rPr>
              <a:t>technet.microsoft.com/en-</a:t>
            </a:r>
            <a:r>
              <a:rPr lang="en-US" dirty="0" err="1" smtClean="0">
                <a:hlinkClick r:id="rId3"/>
              </a:rPr>
              <a:t>gb</a:t>
            </a:r>
            <a:r>
              <a:rPr lang="en-US" dirty="0" smtClean="0">
                <a:hlinkClick r:id="rId3"/>
              </a:rPr>
              <a:t>/library/ff458273.aspx</a:t>
            </a:r>
            <a:r>
              <a:rPr lang="en-US" dirty="0" smtClean="0"/>
              <a:t>  </a:t>
            </a:r>
            <a:endParaRPr lang="en-US" dirty="0"/>
          </a:p>
          <a:p>
            <a:pPr marL="465138" lvl="2" indent="-290513">
              <a:spcBef>
                <a:spcPts val="1200"/>
              </a:spcBef>
              <a:buFont typeface="Arial" pitchFamily="34" charset="0"/>
              <a:buChar char="•"/>
            </a:pPr>
            <a:r>
              <a:rPr lang="en-US" dirty="0" smtClean="0"/>
              <a:t>What’s New </a:t>
            </a:r>
            <a:r>
              <a:rPr lang="en-US" dirty="0"/>
              <a:t>in Offline </a:t>
            </a:r>
            <a:r>
              <a:rPr lang="en-US" dirty="0" smtClean="0"/>
              <a:t>Files: </a:t>
            </a:r>
            <a:r>
              <a:rPr lang="en-US" dirty="0"/>
              <a:t/>
            </a:r>
            <a:br>
              <a:rPr lang="en-US" dirty="0"/>
            </a:br>
            <a:r>
              <a:rPr lang="en-US" dirty="0" smtClean="0">
                <a:hlinkClick r:id="rId4"/>
              </a:rPr>
              <a:t>technet.microsoft.com/en-us/library/ff183315.aspx</a:t>
            </a:r>
            <a:r>
              <a:rPr lang="en-US" dirty="0" smtClean="0"/>
              <a:t>  </a:t>
            </a:r>
            <a:endParaRPr lang="en-US" dirty="0"/>
          </a:p>
          <a:p>
            <a:pPr marL="465138" lvl="2" indent="-290513">
              <a:spcBef>
                <a:spcPts val="1200"/>
              </a:spcBef>
              <a:buFont typeface="Arial" pitchFamily="34" charset="0"/>
              <a:buChar char="•"/>
            </a:pPr>
            <a:r>
              <a:rPr lang="en-US" dirty="0" smtClean="0"/>
              <a:t>“Choosing </a:t>
            </a:r>
            <a:r>
              <a:rPr lang="en-US" dirty="0"/>
              <a:t>an Appropriate User State Virtualization </a:t>
            </a:r>
            <a:r>
              <a:rPr lang="en-US" dirty="0" smtClean="0"/>
              <a:t>Solution”:</a:t>
            </a:r>
            <a:r>
              <a:rPr lang="en-US" dirty="0"/>
              <a:t/>
            </a:r>
            <a:br>
              <a:rPr lang="en-US" dirty="0"/>
            </a:br>
            <a:r>
              <a:rPr lang="en-US" dirty="0" smtClean="0">
                <a:hlinkClick r:id="rId5"/>
              </a:rPr>
              <a:t>www.microsoft.com/downloads/details.aspx?displaylang=en&amp;FamilyID=fd01ed7a-c603-4f7c-8a60-8e4872b58bdf</a:t>
            </a:r>
            <a:r>
              <a:rPr lang="en-US" dirty="0" smtClean="0"/>
              <a:t>   </a:t>
            </a:r>
            <a:endParaRPr lang="en-US" dirty="0"/>
          </a:p>
          <a:p>
            <a:pPr marL="465138" lvl="2" indent="-290513">
              <a:spcBef>
                <a:spcPts val="1200"/>
              </a:spcBef>
              <a:buFont typeface="Arial" pitchFamily="34" charset="0"/>
              <a:buChar char="•"/>
            </a:pPr>
            <a:r>
              <a:rPr lang="en-US" dirty="0" smtClean="0"/>
              <a:t>“Implementing </a:t>
            </a:r>
            <a:r>
              <a:rPr lang="en-US" dirty="0"/>
              <a:t>an </a:t>
            </a:r>
            <a:r>
              <a:rPr lang="en-US" dirty="0" smtClean="0"/>
              <a:t>End-User </a:t>
            </a:r>
            <a:r>
              <a:rPr lang="en-US" dirty="0"/>
              <a:t>Data Centralization </a:t>
            </a:r>
            <a:r>
              <a:rPr lang="en-US" dirty="0" smtClean="0"/>
              <a:t>Solution”: </a:t>
            </a:r>
            <a:r>
              <a:rPr lang="en-US" dirty="0" smtClean="0">
                <a:hlinkClick r:id="rId6"/>
              </a:rPr>
              <a:t>www.microsoft.com/downloads/details.aspx?displaylang=en&amp;FamilyID=d8541618-5c63-4c4d-a0fd-d942cd3d2ec6</a:t>
            </a:r>
            <a:r>
              <a:rPr lang="en-US" dirty="0" smtClean="0"/>
              <a:t>  </a:t>
            </a:r>
            <a:endParaRPr lang="en-US" dirty="0"/>
          </a:p>
          <a:p>
            <a:pPr marL="465138" lvl="2" indent="-290513">
              <a:spcBef>
                <a:spcPts val="1200"/>
              </a:spcBef>
              <a:buFont typeface="Arial" pitchFamily="34" charset="0"/>
              <a:buChar char="•"/>
            </a:pPr>
            <a:r>
              <a:rPr lang="en-US" i="1" dirty="0" smtClean="0"/>
              <a:t>Managing </a:t>
            </a:r>
            <a:r>
              <a:rPr lang="en-US" i="1" dirty="0"/>
              <a:t>Roaming User Data Deployment Guide</a:t>
            </a:r>
            <a:r>
              <a:rPr lang="en-US" dirty="0"/>
              <a:t>: </a:t>
            </a:r>
            <a:r>
              <a:rPr lang="en-US" dirty="0" smtClean="0">
                <a:hlinkClick r:id="rId7"/>
              </a:rPr>
              <a:t>technet.microsoft.com/en-us/library/cc766489.aspx</a:t>
            </a:r>
            <a:r>
              <a:rPr lang="en-US" dirty="0" smtClean="0"/>
              <a:t>  </a:t>
            </a:r>
            <a:endParaRPr lang="en-US" dirty="0"/>
          </a:p>
          <a:p>
            <a:pPr marL="465138" indent="-290513"/>
            <a:r>
              <a:rPr lang="en-US" dirty="0"/>
              <a:t>Download the full document and other IPD guides: </a:t>
            </a:r>
            <a:r>
              <a:rPr lang="en-US" dirty="0">
                <a:hlinkClick r:id="rId8"/>
              </a:rPr>
              <a:t>www.microsoft.com/ipd </a:t>
            </a:r>
            <a:endParaRPr lang="en-US" dirty="0"/>
          </a:p>
          <a:p>
            <a:pPr marL="465138" lvl="1" indent="-290513">
              <a:spcBef>
                <a:spcPts val="1200"/>
              </a:spcBef>
              <a:buFont typeface="Arial" pitchFamily="34" charset="0"/>
              <a:buChar char="•"/>
            </a:pPr>
            <a:r>
              <a:rPr lang="en-US" dirty="0"/>
              <a:t>Contact the IPD team: </a:t>
            </a:r>
            <a:r>
              <a:rPr lang="en-US" dirty="0">
                <a:hlinkClick r:id="rId9"/>
              </a:rPr>
              <a:t>satfdbk@microsoft.com</a:t>
            </a:r>
            <a:endParaRPr lang="en-US" dirty="0"/>
          </a:p>
          <a:p>
            <a:pPr marL="465138" lvl="2" indent="-290513">
              <a:spcBef>
                <a:spcPts val="1200"/>
              </a:spcBef>
              <a:buFont typeface="Arial" pitchFamily="34" charset="0"/>
              <a:buChar char="•"/>
            </a:pPr>
            <a:r>
              <a:rPr lang="en-US" dirty="0"/>
              <a:t>Access the Microsoft Solution Accelerators </a:t>
            </a:r>
            <a:r>
              <a:rPr lang="en-US" dirty="0" smtClean="0"/>
              <a:t>website</a:t>
            </a:r>
            <a:r>
              <a:rPr lang="en-US" dirty="0"/>
              <a:t>:</a:t>
            </a:r>
            <a:br>
              <a:rPr lang="en-US" dirty="0"/>
            </a:br>
            <a:r>
              <a:rPr lang="en-US" dirty="0" smtClean="0">
                <a:hlinkClick r:id="rId10"/>
              </a:rPr>
              <a:t>www.microsoft.com/technet/SolutionAccelerators</a:t>
            </a:r>
            <a:endParaRPr lang="en-US" dirty="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Appendix</a:t>
            </a:r>
            <a:r>
              <a:rPr lang="en-US" dirty="0"/>
              <a:t/>
            </a:r>
            <a:br>
              <a:rPr lang="en-US" dirty="0"/>
            </a:br>
            <a:endParaRPr lang="en-US" dirty="0"/>
          </a:p>
        </p:txBody>
      </p:sp>
      <p:sp>
        <p:nvSpPr>
          <p:cNvPr id="3" name="Content Placeholder 2"/>
          <p:cNvSpPr>
            <a:spLocks noGrp="1"/>
          </p:cNvSpPr>
          <p:nvPr>
            <p:ph idx="1"/>
          </p:nvPr>
        </p:nvSpPr>
        <p:spPr>
          <a:xfrm>
            <a:off x="457200" y="1752600"/>
            <a:ext cx="8229600" cy="5029199"/>
          </a:xfrm>
        </p:spPr>
        <p:txBody>
          <a:bodyPr>
            <a:normAutofit/>
          </a:bodyPr>
          <a:lstStyle/>
          <a:p>
            <a:pPr lvl="1">
              <a:buFont typeface="Arial" pitchFamily="34" charset="0"/>
              <a:buChar char="•"/>
            </a:pPr>
            <a:endParaRPr lang="en-US"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22882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Benefits of Using IPD Guides</a:t>
            </a:r>
            <a:endParaRPr lang="en-US" dirty="0"/>
          </a:p>
        </p:txBody>
      </p:sp>
      <p:sp>
        <p:nvSpPr>
          <p:cNvPr id="3" name="Content Placeholder 2"/>
          <p:cNvSpPr>
            <a:spLocks noGrp="1"/>
          </p:cNvSpPr>
          <p:nvPr>
            <p:ph idx="1"/>
          </p:nvPr>
        </p:nvSpPr>
        <p:spPr>
          <a:xfrm>
            <a:off x="537027" y="1524000"/>
            <a:ext cx="8229600" cy="4241797"/>
          </a:xfrm>
        </p:spPr>
        <p:txBody>
          <a:bodyPr>
            <a:normAutofit/>
          </a:bodyPr>
          <a:lstStyle/>
          <a:p>
            <a:r>
              <a:rPr lang="en-US" dirty="0" smtClean="0"/>
              <a:t>Benefits for Business Stakeholders/Decision Makers</a:t>
            </a:r>
          </a:p>
          <a:p>
            <a:pPr lvl="1"/>
            <a:r>
              <a:rPr lang="en-US" sz="1500" dirty="0" smtClean="0"/>
              <a:t>Most cost-effective design solution for implementation</a:t>
            </a:r>
          </a:p>
          <a:p>
            <a:pPr lvl="1"/>
            <a:r>
              <a:rPr lang="en-US" sz="1500" dirty="0" smtClean="0"/>
              <a:t>Alignment between the business and IT from the beginning of the design process to the end</a:t>
            </a:r>
          </a:p>
          <a:p>
            <a:r>
              <a:rPr lang="en-US" dirty="0" smtClean="0"/>
              <a:t>Benefits for Infrastructure Stakeholders/</a:t>
            </a:r>
            <a:br>
              <a:rPr lang="en-US" dirty="0" smtClean="0"/>
            </a:br>
            <a:r>
              <a:rPr lang="en-US" dirty="0" smtClean="0"/>
              <a:t>Decision Makers</a:t>
            </a:r>
          </a:p>
          <a:p>
            <a:pPr lvl="1"/>
            <a:r>
              <a:rPr lang="en-US" sz="1500" dirty="0" smtClean="0"/>
              <a:t>Authoritative guidance</a:t>
            </a:r>
          </a:p>
          <a:p>
            <a:pPr lvl="1"/>
            <a:r>
              <a:rPr lang="en-US" sz="1500" dirty="0" smtClean="0"/>
              <a:t>Business validation questions ensuring solution meets requirements of business and infrastructure stakeholders</a:t>
            </a:r>
          </a:p>
          <a:p>
            <a:pPr lvl="1"/>
            <a:r>
              <a:rPr lang="en-US" sz="1500" dirty="0" smtClean="0"/>
              <a:t>High-integrity design criteria that includes product limitations</a:t>
            </a:r>
          </a:p>
          <a:p>
            <a:pPr lvl="1"/>
            <a:r>
              <a:rPr lang="en-US" sz="1500" dirty="0" smtClean="0"/>
              <a:t>Fault-tolerant infrastructure</a:t>
            </a:r>
          </a:p>
          <a:p>
            <a:pPr lvl="1"/>
            <a:r>
              <a:rPr lang="en-US" sz="1500" dirty="0" smtClean="0"/>
              <a:t>Infrastructure that is sized appropriately for business requirements</a:t>
            </a:r>
          </a:p>
          <a:p>
            <a:endParaRPr lang="en-US" dirty="0"/>
          </a:p>
        </p:txBody>
      </p:sp>
    </p:spTree>
    <p:extLst>
      <p:ext uri="{BB962C8B-B14F-4D97-AF65-F5344CB8AC3E}">
        <p14:creationId xmlns:p14="http://schemas.microsoft.com/office/powerpoint/2010/main" val="2820973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Benefits of Using IPD Guides (Continued)</a:t>
            </a:r>
            <a:endParaRPr lang="en-US" dirty="0"/>
          </a:p>
        </p:txBody>
      </p:sp>
      <p:sp>
        <p:nvSpPr>
          <p:cNvPr id="3" name="Content Placeholder 2"/>
          <p:cNvSpPr>
            <a:spLocks noGrp="1"/>
          </p:cNvSpPr>
          <p:nvPr>
            <p:ph idx="1"/>
          </p:nvPr>
        </p:nvSpPr>
        <p:spPr>
          <a:xfrm>
            <a:off x="537027" y="1524000"/>
            <a:ext cx="8229600" cy="4241797"/>
          </a:xfrm>
        </p:spPr>
        <p:txBody>
          <a:bodyPr>
            <a:normAutofit/>
          </a:bodyPr>
          <a:lstStyle/>
          <a:p>
            <a:r>
              <a:rPr lang="en-US" dirty="0" smtClean="0"/>
              <a:t>Benefits for Consultants or Partners</a:t>
            </a:r>
          </a:p>
          <a:p>
            <a:pPr lvl="1"/>
            <a:r>
              <a:rPr lang="en-US" sz="1500" dirty="0" smtClean="0"/>
              <a:t>Rapid readiness for consulting engagements</a:t>
            </a:r>
          </a:p>
          <a:p>
            <a:pPr lvl="1"/>
            <a:r>
              <a:rPr lang="en-US" sz="1500" dirty="0" smtClean="0"/>
              <a:t>Planning and design template to standardize design and peer reviews</a:t>
            </a:r>
          </a:p>
          <a:p>
            <a:pPr lvl="1"/>
            <a:r>
              <a:rPr lang="en-US" sz="1500" dirty="0" smtClean="0"/>
              <a:t>A “leave-behind” for pre- and post-sales visits to customer sites</a:t>
            </a:r>
          </a:p>
          <a:p>
            <a:pPr lvl="1"/>
            <a:r>
              <a:rPr lang="en-US" sz="1500" dirty="0" smtClean="0"/>
              <a:t>General classroom instruction/preparation</a:t>
            </a:r>
          </a:p>
          <a:p>
            <a:r>
              <a:rPr lang="en-US" dirty="0" smtClean="0"/>
              <a:t>Benefits for the Entire Organization</a:t>
            </a:r>
          </a:p>
          <a:p>
            <a:pPr lvl="1"/>
            <a:r>
              <a:rPr lang="en-US" sz="1500" dirty="0" smtClean="0"/>
              <a:t>Using the guide should result in a design that will be sized, configured, and appropriately placed to deliver a solution for achieving stated business requirements</a:t>
            </a:r>
          </a:p>
          <a:p>
            <a:endParaRPr lang="en-US" dirty="0"/>
          </a:p>
        </p:txBody>
      </p:sp>
    </p:spTree>
    <p:extLst>
      <p:ext uri="{BB962C8B-B14F-4D97-AF65-F5344CB8AC3E}">
        <p14:creationId xmlns:p14="http://schemas.microsoft.com/office/powerpoint/2010/main" val="1085789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5240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590800"/>
            <a:ext cx="5029200" cy="4047404"/>
          </a:xfrm>
          <a:prstGeom prst="rect">
            <a:avLst/>
          </a:prstGeom>
          <a:noFill/>
          <a:ln w="9525">
            <a:noFill/>
            <a:miter lim="800000"/>
            <a:headEnd/>
            <a:tailEnd/>
          </a:ln>
        </p:spPr>
      </p:pic>
    </p:spTree>
    <p:extLst>
      <p:ext uri="{BB962C8B-B14F-4D97-AF65-F5344CB8AC3E}">
        <p14:creationId xmlns:p14="http://schemas.microsoft.com/office/powerpoint/2010/main" val="1811360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What is IPD?</a:t>
            </a:r>
            <a:endParaRPr lang="en-US" sz="20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47663" indent="-173038"/>
            <a:r>
              <a:rPr lang="en-US" dirty="0" smtClean="0"/>
              <a:t>Defines decision flow</a:t>
            </a:r>
          </a:p>
          <a:p>
            <a:pPr marL="347663" indent="-173038"/>
            <a:r>
              <a:rPr lang="en-US" dirty="0" smtClean="0"/>
              <a:t>Describes decisions to be made</a:t>
            </a:r>
          </a:p>
          <a:p>
            <a:pPr marL="347663" indent="-173038"/>
            <a:r>
              <a:rPr lang="en-US" dirty="0" smtClean="0"/>
              <a:t>Relates decisions and options for the business</a:t>
            </a:r>
          </a:p>
          <a:p>
            <a:pPr marL="347663" indent="-173038"/>
            <a:r>
              <a:rPr lang="en-US" dirty="0" smtClean="0"/>
              <a:t>Frames additional questions for business understanding</a:t>
            </a:r>
          </a:p>
          <a:p>
            <a:pPr indent="0">
              <a:buNone/>
            </a:pPr>
            <a:r>
              <a:rPr lang="en-US" dirty="0" smtClean="0"/>
              <a:t>IPD guides are available at </a:t>
            </a:r>
            <a:r>
              <a:rPr lang="en-US" dirty="0" smtClean="0">
                <a:hlinkClick r:id="rId3"/>
              </a:rPr>
              <a:t>www.microsoft.com/ipd</a:t>
            </a:r>
            <a:endParaRPr lang="en-US" dirty="0" smtClean="0"/>
          </a:p>
          <a:p>
            <a:pPr>
              <a:buNone/>
            </a:pPr>
            <a:endParaRPr lang="en-US" dirty="0"/>
          </a:p>
        </p:txBody>
      </p:sp>
      <p:sp>
        <p:nvSpPr>
          <p:cNvPr id="3" name="Rectangle 2"/>
          <p:cNvSpPr/>
          <p:nvPr/>
        </p:nvSpPr>
        <p:spPr>
          <a:xfrm>
            <a:off x="537026" y="1487269"/>
            <a:ext cx="8149773" cy="646331"/>
          </a:xfrm>
          <a:prstGeom prst="rect">
            <a:avLst/>
          </a:prstGeom>
        </p:spPr>
        <p:txBody>
          <a:bodyPr wrap="square">
            <a:spAutoFit/>
          </a:bodyPr>
          <a:lstStyle/>
          <a:p>
            <a:r>
              <a:rPr lang="en-US" b="1" dirty="0"/>
              <a:t>Guidance that clarifies and streamlines the planning and design process for Microsoft</a:t>
            </a:r>
            <a:r>
              <a:rPr lang="en-US" b="1" baseline="30000" dirty="0"/>
              <a:t>® </a:t>
            </a:r>
            <a:r>
              <a:rPr lang="en-US" b="1" dirty="0"/>
              <a:t>infrastructure technologies</a:t>
            </a:r>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81000" y="2286000"/>
            <a:ext cx="8229600" cy="461665"/>
          </a:xfrm>
        </p:spPr>
        <p:txBody>
          <a:bodyPr/>
          <a:lstStyle/>
          <a:p>
            <a:r>
              <a:rPr lang="en-US" dirty="0" smtClean="0"/>
              <a:t>Getting Started</a:t>
            </a:r>
            <a:endParaRPr lang="en-US" dirty="0"/>
          </a:p>
        </p:txBody>
      </p:sp>
      <p:sp>
        <p:nvSpPr>
          <p:cNvPr id="54" name="TextBox 53"/>
          <p:cNvSpPr txBox="1"/>
          <p:nvPr/>
        </p:nvSpPr>
        <p:spPr>
          <a:xfrm>
            <a:off x="304800" y="2743200"/>
            <a:ext cx="8534400" cy="584775"/>
          </a:xfrm>
          <a:prstGeom prst="rect">
            <a:avLst/>
          </a:prstGeom>
          <a:noFill/>
        </p:spPr>
        <p:txBody>
          <a:bodyPr wrap="square" rtlCol="0">
            <a:spAutoFit/>
          </a:bodyPr>
          <a:lstStyle/>
          <a:p>
            <a:r>
              <a:rPr lang="en-US" sz="3200" dirty="0" smtClean="0"/>
              <a:t>Windows</a:t>
            </a:r>
            <a:r>
              <a:rPr lang="en-US" sz="3200" baseline="30000" dirty="0" smtClean="0"/>
              <a:t>®</a:t>
            </a:r>
            <a:r>
              <a:rPr lang="en-US" sz="3200" dirty="0" smtClean="0"/>
              <a:t> User State Virtualization</a:t>
            </a:r>
            <a:endParaRPr lang="en-US" sz="3200" dirty="0"/>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19125" y="914400"/>
            <a:ext cx="8229600" cy="461665"/>
          </a:xfrm>
        </p:spPr>
        <p:txBody>
          <a:bodyPr/>
          <a:lstStyle/>
          <a:p>
            <a:r>
              <a:rPr lang="en-US" dirty="0"/>
              <a:t>Purpose and </a:t>
            </a:r>
            <a:r>
              <a:rPr lang="en-US" dirty="0" smtClean="0"/>
              <a:t>Contents of the Guide</a:t>
            </a:r>
            <a:endParaRPr lang="en-US" dirty="0"/>
          </a:p>
        </p:txBody>
      </p:sp>
      <p:sp>
        <p:nvSpPr>
          <p:cNvPr id="4" name="TextBox 3"/>
          <p:cNvSpPr txBox="1"/>
          <p:nvPr/>
        </p:nvSpPr>
        <p:spPr>
          <a:xfrm>
            <a:off x="551543" y="1429657"/>
            <a:ext cx="7239000" cy="3970318"/>
          </a:xfrm>
          <a:prstGeom prst="rect">
            <a:avLst/>
          </a:prstGeom>
          <a:noFill/>
        </p:spPr>
        <p:txBody>
          <a:bodyPr wrap="square" rtlCol="0">
            <a:spAutoFit/>
          </a:bodyPr>
          <a:lstStyle/>
          <a:p>
            <a:r>
              <a:rPr lang="en-US" sz="2400" dirty="0" smtClean="0"/>
              <a:t>Purpose</a:t>
            </a:r>
          </a:p>
          <a:p>
            <a:pPr marL="174625" indent="-174625">
              <a:spcBef>
                <a:spcPts val="1200"/>
              </a:spcBef>
              <a:buClr>
                <a:schemeClr val="accent1"/>
              </a:buClr>
              <a:buFont typeface="Arial" pitchFamily="34" charset="0"/>
              <a:buChar char="•"/>
            </a:pPr>
            <a:r>
              <a:rPr lang="en-US" dirty="0" smtClean="0">
                <a:solidFill>
                  <a:schemeClr val="tx2"/>
                </a:solidFill>
              </a:rPr>
              <a:t>Describes </a:t>
            </a:r>
            <a:r>
              <a:rPr lang="en-US" dirty="0">
                <a:solidFill>
                  <a:schemeClr val="tx2"/>
                </a:solidFill>
              </a:rPr>
              <a:t>a scenario assessment process that helps IT </a:t>
            </a:r>
            <a:r>
              <a:rPr lang="en-US" dirty="0" smtClean="0">
                <a:solidFill>
                  <a:schemeClr val="tx2"/>
                </a:solidFill>
              </a:rPr>
              <a:t>professionals get started with planning a Windows User State Virtualization solution</a:t>
            </a:r>
          </a:p>
          <a:p>
            <a:pPr marL="174625" indent="-174625">
              <a:spcBef>
                <a:spcPts val="1200"/>
              </a:spcBef>
              <a:buClr>
                <a:schemeClr val="accent1"/>
              </a:buClr>
              <a:buFont typeface="Arial" pitchFamily="34" charset="0"/>
              <a:buChar char="•"/>
            </a:pPr>
            <a:endParaRPr lang="en-US" dirty="0" smtClean="0"/>
          </a:p>
          <a:p>
            <a:r>
              <a:rPr lang="en-US" sz="2400" dirty="0" smtClean="0"/>
              <a:t>Contents</a:t>
            </a:r>
          </a:p>
          <a:p>
            <a:pPr marL="174625" indent="-174625">
              <a:spcBef>
                <a:spcPts val="1200"/>
              </a:spcBef>
              <a:buClr>
                <a:schemeClr val="accent1"/>
              </a:buClr>
              <a:buFont typeface="Arial" pitchFamily="34" charset="0"/>
              <a:buChar char="•"/>
            </a:pPr>
            <a:r>
              <a:rPr lang="en-US" dirty="0" smtClean="0">
                <a:solidFill>
                  <a:schemeClr val="tx2"/>
                </a:solidFill>
              </a:rPr>
              <a:t>About Windows User State Virtualization</a:t>
            </a:r>
          </a:p>
          <a:p>
            <a:pPr marL="174625" indent="-174625">
              <a:spcBef>
                <a:spcPts val="1200"/>
              </a:spcBef>
              <a:buClr>
                <a:schemeClr val="accent1"/>
              </a:buClr>
              <a:buFont typeface="Arial" pitchFamily="34" charset="0"/>
              <a:buChar char="•"/>
            </a:pPr>
            <a:r>
              <a:rPr lang="en-US" dirty="0" smtClean="0">
                <a:solidFill>
                  <a:schemeClr val="tx2"/>
                </a:solidFill>
              </a:rPr>
              <a:t>User </a:t>
            </a:r>
            <a:r>
              <a:rPr lang="en-US" dirty="0">
                <a:solidFill>
                  <a:schemeClr val="tx2"/>
                </a:solidFill>
              </a:rPr>
              <a:t>and IT requirements</a:t>
            </a:r>
          </a:p>
          <a:p>
            <a:pPr marL="174625" indent="-174625">
              <a:spcBef>
                <a:spcPts val="1200"/>
              </a:spcBef>
              <a:buClr>
                <a:schemeClr val="accent1"/>
              </a:buClr>
              <a:buFont typeface="Arial" pitchFamily="34" charset="0"/>
              <a:buChar char="•"/>
            </a:pPr>
            <a:r>
              <a:rPr lang="en-US" dirty="0" smtClean="0">
                <a:solidFill>
                  <a:schemeClr val="tx2"/>
                </a:solidFill>
              </a:rPr>
              <a:t>Real-world scenario assessment and notes from the field</a:t>
            </a:r>
            <a:endParaRPr lang="en-US" dirty="0">
              <a:solidFill>
                <a:schemeClr val="tx2"/>
              </a:solidFill>
            </a:endParaRPr>
          </a:p>
          <a:p>
            <a:pPr marL="174625" indent="-174625">
              <a:spcBef>
                <a:spcPts val="1200"/>
              </a:spcBef>
              <a:buClr>
                <a:schemeClr val="accent1"/>
              </a:buClr>
              <a:buFont typeface="Arial" pitchFamily="34" charset="0"/>
              <a:buChar char="•"/>
            </a:pPr>
            <a:r>
              <a:rPr lang="en-US" dirty="0" smtClean="0">
                <a:solidFill>
                  <a:schemeClr val="tx2"/>
                </a:solidFill>
              </a:rPr>
              <a:t>Comparison of USV technologies</a:t>
            </a:r>
          </a:p>
        </p:txBody>
      </p:sp>
    </p:spTree>
    <p:extLst>
      <p:ext uri="{BB962C8B-B14F-4D97-AF65-F5344CB8AC3E}">
        <p14:creationId xmlns:p14="http://schemas.microsoft.com/office/powerpoint/2010/main" val="805207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What </a:t>
            </a:r>
            <a:r>
              <a:rPr lang="en-US" dirty="0" smtClean="0"/>
              <a:t>Is Windows User State Virtualization?</a:t>
            </a:r>
            <a:endParaRPr lang="en-US" dirty="0"/>
          </a:p>
        </p:txBody>
      </p:sp>
      <p:sp>
        <p:nvSpPr>
          <p:cNvPr id="3" name="Rectangle 2"/>
          <p:cNvSpPr/>
          <p:nvPr/>
        </p:nvSpPr>
        <p:spPr>
          <a:xfrm>
            <a:off x="533400" y="1603828"/>
            <a:ext cx="8305800" cy="4031873"/>
          </a:xfrm>
          <a:prstGeom prst="rect">
            <a:avLst/>
          </a:prstGeom>
        </p:spPr>
        <p:txBody>
          <a:bodyPr wrap="square">
            <a:spAutoFit/>
          </a:bodyPr>
          <a:lstStyle/>
          <a:p>
            <a:pPr marL="239713" indent="-239713">
              <a:spcBef>
                <a:spcPts val="1200"/>
              </a:spcBef>
              <a:buClr>
                <a:schemeClr val="accent1"/>
              </a:buClr>
              <a:buFont typeface="Arial" pitchFamily="34" charset="0"/>
              <a:buChar char="•"/>
            </a:pPr>
            <a:r>
              <a:rPr lang="en-US" sz="2400" dirty="0">
                <a:solidFill>
                  <a:schemeClr val="tx2"/>
                </a:solidFill>
              </a:rPr>
              <a:t>Windows user state virtualization (USV) is a collection of Microsoft Windows-based technologies that enable synchronization of user state information from individual computers to a central </a:t>
            </a:r>
            <a:r>
              <a:rPr lang="en-US" sz="2400" dirty="0" smtClean="0">
                <a:solidFill>
                  <a:schemeClr val="tx2"/>
                </a:solidFill>
              </a:rPr>
              <a:t>location </a:t>
            </a:r>
            <a:endParaRPr lang="en-US" sz="2400" dirty="0">
              <a:solidFill>
                <a:schemeClr val="tx2"/>
              </a:solidFill>
            </a:endParaRPr>
          </a:p>
          <a:p>
            <a:pPr marL="174625" indent="-174625">
              <a:spcBef>
                <a:spcPts val="1200"/>
              </a:spcBef>
              <a:buClr>
                <a:schemeClr val="accent1"/>
              </a:buClr>
              <a:buFont typeface="Arial" pitchFamily="34" charset="0"/>
              <a:buChar char="•"/>
            </a:pPr>
            <a:endParaRPr lang="en-US" sz="2000" dirty="0" smtClean="0"/>
          </a:p>
          <a:p>
            <a:pPr marL="239713" indent="-239713">
              <a:spcBef>
                <a:spcPts val="1200"/>
              </a:spcBef>
              <a:buClr>
                <a:schemeClr val="accent1"/>
              </a:buClr>
              <a:buFont typeface="Arial" pitchFamily="34" charset="0"/>
              <a:buChar char="•"/>
            </a:pPr>
            <a:r>
              <a:rPr lang="en-US" sz="2400" dirty="0">
                <a:solidFill>
                  <a:schemeClr val="tx2"/>
                </a:solidFill>
              </a:rPr>
              <a:t>The Windows USV strategy is about finding the right balance between centralization/management of user state and flexibility of the desktop </a:t>
            </a:r>
            <a:r>
              <a:rPr lang="en-US" sz="2400" dirty="0" smtClean="0">
                <a:solidFill>
                  <a:schemeClr val="tx2"/>
                </a:solidFill>
              </a:rPr>
              <a:t>environment</a:t>
            </a:r>
            <a:endParaRPr lang="en-US" sz="2400" dirty="0">
              <a:solidFill>
                <a:schemeClr val="tx2"/>
              </a:solidFill>
            </a:endParaRPr>
          </a:p>
        </p:txBody>
      </p:sp>
    </p:spTree>
    <p:extLst>
      <p:ext uri="{BB962C8B-B14F-4D97-AF65-F5344CB8AC3E}">
        <p14:creationId xmlns:p14="http://schemas.microsoft.com/office/powerpoint/2010/main" val="3995434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Core </a:t>
            </a:r>
            <a:r>
              <a:rPr lang="en-US" dirty="0" smtClean="0"/>
              <a:t>Windows USV technologies </a:t>
            </a:r>
            <a:endParaRPr lang="en-US" dirty="0"/>
          </a:p>
        </p:txBody>
      </p:sp>
      <p:sp>
        <p:nvSpPr>
          <p:cNvPr id="3" name="Rectangle 2"/>
          <p:cNvSpPr/>
          <p:nvPr/>
        </p:nvSpPr>
        <p:spPr>
          <a:xfrm>
            <a:off x="3429000" y="2078001"/>
            <a:ext cx="4953000" cy="707886"/>
          </a:xfrm>
          <a:prstGeom prst="rect">
            <a:avLst/>
          </a:prstGeom>
        </p:spPr>
        <p:txBody>
          <a:bodyPr wrap="square">
            <a:spAutoFit/>
          </a:bodyPr>
          <a:lstStyle/>
          <a:p>
            <a:pPr marL="457200" lvl="2">
              <a:spcBef>
                <a:spcPts val="1200"/>
              </a:spcBef>
              <a:buClr>
                <a:schemeClr val="accent1"/>
              </a:buClr>
            </a:pPr>
            <a:r>
              <a:rPr lang="en-US" sz="2000" dirty="0" smtClean="0">
                <a:solidFill>
                  <a:schemeClr val="tx2"/>
                </a:solidFill>
              </a:rPr>
              <a:t>Access user data on </a:t>
            </a:r>
            <a:r>
              <a:rPr lang="en-US" sz="2000" dirty="0">
                <a:solidFill>
                  <a:schemeClr val="tx2"/>
                </a:solidFill>
              </a:rPr>
              <a:t>redirected folders over the </a:t>
            </a:r>
            <a:r>
              <a:rPr lang="en-US" sz="2000" dirty="0" smtClean="0">
                <a:solidFill>
                  <a:schemeClr val="tx2"/>
                </a:solidFill>
              </a:rPr>
              <a:t>network</a:t>
            </a:r>
            <a:endParaRPr lang="en-US" sz="2000" dirty="0">
              <a:solidFill>
                <a:schemeClr val="tx2"/>
              </a:solidFill>
            </a:endParaRPr>
          </a:p>
        </p:txBody>
      </p:sp>
      <p:sp>
        <p:nvSpPr>
          <p:cNvPr id="4" name="Rounded Rectangle 3"/>
          <p:cNvSpPr/>
          <p:nvPr/>
        </p:nvSpPr>
        <p:spPr bwMode="auto">
          <a:xfrm>
            <a:off x="812176" y="2078001"/>
            <a:ext cx="2845424" cy="1039615"/>
          </a:xfrm>
          <a:prstGeom prst="roundRect">
            <a:avLst>
              <a:gd name="adj" fmla="val 377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182880" bIns="91440" numCol="1" rtlCol="0" anchor="ctr" anchorCtr="0" compatLnSpc="1">
            <a:prstTxWarp prst="textNoShape">
              <a:avLst/>
            </a:prstTxWarp>
          </a:bodyPr>
          <a:lstStyle/>
          <a:p>
            <a:pPr lvl="0" algn="ctr" defTabSz="914328">
              <a:lnSpc>
                <a:spcPct val="88000"/>
              </a:lnSpc>
              <a:spcBef>
                <a:spcPct val="30000"/>
              </a:spcBef>
              <a:buClr>
                <a:srgbClr val="1F497D"/>
              </a:buClr>
              <a:buSzPct val="95000"/>
              <a:defRPr/>
            </a:pPr>
            <a:endParaRPr lang="en-US" altLang="zh-CN" sz="1600" dirty="0" smtClean="0">
              <a:solidFill>
                <a:srgbClr val="FFFFFF"/>
              </a:solidFill>
            </a:endParaRPr>
          </a:p>
        </p:txBody>
      </p:sp>
      <p:pic>
        <p:nvPicPr>
          <p:cNvPr id="5" name="Picture 4" descr="FolderRedirect.png"/>
          <p:cNvPicPr>
            <a:picLocks noChangeAspect="1"/>
          </p:cNvPicPr>
          <p:nvPr/>
        </p:nvPicPr>
        <p:blipFill>
          <a:blip r:embed="rId3"/>
          <a:stretch>
            <a:fillRect/>
          </a:stretch>
        </p:blipFill>
        <p:spPr>
          <a:xfrm>
            <a:off x="1464536" y="2093904"/>
            <a:ext cx="1583464" cy="967672"/>
          </a:xfrm>
          <a:prstGeom prst="rect">
            <a:avLst/>
          </a:prstGeom>
        </p:spPr>
      </p:pic>
      <p:sp>
        <p:nvSpPr>
          <p:cNvPr id="6" name="Rounded Rectangle 5"/>
          <p:cNvSpPr/>
          <p:nvPr/>
        </p:nvSpPr>
        <p:spPr bwMode="auto">
          <a:xfrm>
            <a:off x="827364" y="3505200"/>
            <a:ext cx="2830236" cy="1050836"/>
          </a:xfrm>
          <a:prstGeom prst="roundRect">
            <a:avLst>
              <a:gd name="adj" fmla="val 377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182880" bIns="91440" numCol="1" rtlCol="0" anchor="ctr" anchorCtr="0" compatLnSpc="1">
            <a:prstTxWarp prst="textNoShape">
              <a:avLst/>
            </a:prstTxWarp>
          </a:bodyPr>
          <a:lstStyle/>
          <a:p>
            <a:pPr lvl="0" algn="ctr" defTabSz="914328">
              <a:lnSpc>
                <a:spcPct val="88000"/>
              </a:lnSpc>
              <a:spcBef>
                <a:spcPct val="30000"/>
              </a:spcBef>
              <a:buClr>
                <a:srgbClr val="1F497D"/>
              </a:buClr>
              <a:buSzPct val="95000"/>
              <a:defRPr/>
            </a:pPr>
            <a:endParaRPr lang="en-US" altLang="zh-CN" sz="1600" dirty="0" smtClean="0">
              <a:solidFill>
                <a:srgbClr val="FFFFFF"/>
              </a:solidFill>
            </a:endParaRPr>
          </a:p>
        </p:txBody>
      </p:sp>
      <p:pic>
        <p:nvPicPr>
          <p:cNvPr id="7" name="Picture 6" descr="Offline.png"/>
          <p:cNvPicPr>
            <a:picLocks noChangeAspect="1"/>
          </p:cNvPicPr>
          <p:nvPr/>
        </p:nvPicPr>
        <p:blipFill>
          <a:blip r:embed="rId4"/>
          <a:stretch>
            <a:fillRect/>
          </a:stretch>
        </p:blipFill>
        <p:spPr>
          <a:xfrm>
            <a:off x="1575685" y="3498946"/>
            <a:ext cx="1777115" cy="1086015"/>
          </a:xfrm>
          <a:prstGeom prst="rect">
            <a:avLst/>
          </a:prstGeom>
        </p:spPr>
      </p:pic>
      <p:sp>
        <p:nvSpPr>
          <p:cNvPr id="8" name="Rounded Rectangle 7"/>
          <p:cNvSpPr/>
          <p:nvPr/>
        </p:nvSpPr>
        <p:spPr bwMode="auto">
          <a:xfrm>
            <a:off x="827364" y="4953000"/>
            <a:ext cx="2830236" cy="1061976"/>
          </a:xfrm>
          <a:prstGeom prst="roundRect">
            <a:avLst>
              <a:gd name="adj" fmla="val 377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182880" bIns="91440" numCol="1" rtlCol="0" anchor="ctr" anchorCtr="0" compatLnSpc="1">
            <a:prstTxWarp prst="textNoShape">
              <a:avLst/>
            </a:prstTxWarp>
          </a:bodyPr>
          <a:lstStyle/>
          <a:p>
            <a:pPr lvl="0" algn="ctr" defTabSz="914328">
              <a:lnSpc>
                <a:spcPct val="88000"/>
              </a:lnSpc>
              <a:spcBef>
                <a:spcPct val="30000"/>
              </a:spcBef>
              <a:buClr>
                <a:srgbClr val="1F497D"/>
              </a:buClr>
              <a:buSzPct val="95000"/>
              <a:defRPr/>
            </a:pPr>
            <a:endParaRPr lang="en-US" altLang="zh-CN" sz="1600" dirty="0" smtClean="0">
              <a:solidFill>
                <a:srgbClr val="FFFFFF"/>
              </a:solidFill>
            </a:endParaRPr>
          </a:p>
        </p:txBody>
      </p:sp>
      <p:pic>
        <p:nvPicPr>
          <p:cNvPr id="9" name="Picture 8" descr="win_roaming_logo.png"/>
          <p:cNvPicPr>
            <a:picLocks noChangeAspect="1"/>
          </p:cNvPicPr>
          <p:nvPr/>
        </p:nvPicPr>
        <p:blipFill>
          <a:blip r:embed="rId5"/>
          <a:stretch>
            <a:fillRect/>
          </a:stretch>
        </p:blipFill>
        <p:spPr>
          <a:xfrm>
            <a:off x="1278930" y="5052400"/>
            <a:ext cx="1921470" cy="893483"/>
          </a:xfrm>
          <a:prstGeom prst="rect">
            <a:avLst/>
          </a:prstGeom>
        </p:spPr>
      </p:pic>
      <p:sp>
        <p:nvSpPr>
          <p:cNvPr id="10" name="Rectangle 9"/>
          <p:cNvSpPr/>
          <p:nvPr/>
        </p:nvSpPr>
        <p:spPr>
          <a:xfrm>
            <a:off x="3429000" y="3505200"/>
            <a:ext cx="4572000" cy="707886"/>
          </a:xfrm>
          <a:prstGeom prst="rect">
            <a:avLst/>
          </a:prstGeom>
        </p:spPr>
        <p:txBody>
          <a:bodyPr>
            <a:spAutoFit/>
          </a:bodyPr>
          <a:lstStyle/>
          <a:p>
            <a:pPr marL="457200" lvl="2">
              <a:spcBef>
                <a:spcPts val="1200"/>
              </a:spcBef>
              <a:buClr>
                <a:schemeClr val="accent1"/>
              </a:buClr>
            </a:pPr>
            <a:r>
              <a:rPr lang="en-US" sz="2000" dirty="0" smtClean="0">
                <a:solidFill>
                  <a:schemeClr val="tx2"/>
                </a:solidFill>
              </a:rPr>
              <a:t>Access locally </a:t>
            </a:r>
            <a:r>
              <a:rPr lang="en-US" sz="2000" dirty="0">
                <a:solidFill>
                  <a:schemeClr val="tx2"/>
                </a:solidFill>
              </a:rPr>
              <a:t>cached copies of user </a:t>
            </a:r>
            <a:r>
              <a:rPr lang="en-US" sz="2000" dirty="0" smtClean="0">
                <a:solidFill>
                  <a:schemeClr val="tx2"/>
                </a:solidFill>
              </a:rPr>
              <a:t>data</a:t>
            </a:r>
            <a:endParaRPr lang="en-US" sz="2000" dirty="0">
              <a:solidFill>
                <a:schemeClr val="tx2"/>
              </a:solidFill>
            </a:endParaRPr>
          </a:p>
        </p:txBody>
      </p:sp>
      <p:sp>
        <p:nvSpPr>
          <p:cNvPr id="11" name="Rectangle 10"/>
          <p:cNvSpPr/>
          <p:nvPr/>
        </p:nvSpPr>
        <p:spPr>
          <a:xfrm>
            <a:off x="3429000" y="4953000"/>
            <a:ext cx="4572000" cy="707886"/>
          </a:xfrm>
          <a:prstGeom prst="rect">
            <a:avLst/>
          </a:prstGeom>
        </p:spPr>
        <p:txBody>
          <a:bodyPr>
            <a:spAutoFit/>
          </a:bodyPr>
          <a:lstStyle/>
          <a:p>
            <a:pPr marL="457200" lvl="2">
              <a:spcBef>
                <a:spcPts val="1200"/>
              </a:spcBef>
              <a:buClr>
                <a:schemeClr val="accent1"/>
              </a:buClr>
            </a:pPr>
            <a:r>
              <a:rPr lang="en-US" sz="2000" dirty="0" smtClean="0">
                <a:solidFill>
                  <a:schemeClr val="tx2"/>
                </a:solidFill>
              </a:rPr>
              <a:t>Access user </a:t>
            </a:r>
            <a:r>
              <a:rPr lang="en-US" sz="2000" dirty="0">
                <a:solidFill>
                  <a:schemeClr val="tx2"/>
                </a:solidFill>
              </a:rPr>
              <a:t>settings over the network</a:t>
            </a:r>
          </a:p>
        </p:txBody>
      </p:sp>
    </p:spTree>
    <p:extLst>
      <p:ext uri="{BB962C8B-B14F-4D97-AF65-F5344CB8AC3E}">
        <p14:creationId xmlns:p14="http://schemas.microsoft.com/office/powerpoint/2010/main" val="1989024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Windows User State Virtualization</a:t>
            </a:r>
            <a:r>
              <a:rPr lang="en-US" dirty="0"/>
              <a:t/>
            </a:r>
            <a:br>
              <a:rPr lang="en-US" dirty="0"/>
            </a:br>
            <a:endParaRPr lang="en-US" dirty="0"/>
          </a:p>
        </p:txBody>
      </p:sp>
      <p:sp>
        <p:nvSpPr>
          <p:cNvPr id="3" name="Rectangle 2"/>
          <p:cNvSpPr/>
          <p:nvPr/>
        </p:nvSpPr>
        <p:spPr>
          <a:xfrm>
            <a:off x="457200" y="1942743"/>
            <a:ext cx="8382000" cy="2769989"/>
          </a:xfrm>
          <a:prstGeom prst="rect">
            <a:avLst/>
          </a:prstGeom>
        </p:spPr>
        <p:txBody>
          <a:bodyPr wrap="square">
            <a:spAutoFit/>
          </a:bodyPr>
          <a:lstStyle/>
          <a:p>
            <a:pPr marL="239713" indent="-239713">
              <a:spcBef>
                <a:spcPts val="1200"/>
              </a:spcBef>
              <a:buClr>
                <a:schemeClr val="accent1"/>
              </a:buClr>
              <a:buFont typeface="Arial" pitchFamily="34" charset="0"/>
              <a:buChar char="•"/>
            </a:pPr>
            <a:r>
              <a:rPr lang="en-US" sz="2400" dirty="0">
                <a:solidFill>
                  <a:schemeClr val="tx2"/>
                </a:solidFill>
              </a:rPr>
              <a:t>Ability to work from different computers</a:t>
            </a:r>
          </a:p>
          <a:p>
            <a:pPr marL="239713" indent="-239713">
              <a:spcBef>
                <a:spcPts val="1200"/>
              </a:spcBef>
              <a:buClr>
                <a:schemeClr val="accent1"/>
              </a:buClr>
              <a:buFont typeface="Arial" pitchFamily="34" charset="0"/>
              <a:buChar char="•"/>
            </a:pPr>
            <a:r>
              <a:rPr lang="en-US" sz="2400" dirty="0">
                <a:solidFill>
                  <a:schemeClr val="tx2"/>
                </a:solidFill>
              </a:rPr>
              <a:t>Ability to work when disconnected from the organization’s network</a:t>
            </a:r>
          </a:p>
          <a:p>
            <a:pPr marL="239713" indent="-239713">
              <a:spcBef>
                <a:spcPts val="1200"/>
              </a:spcBef>
              <a:buClr>
                <a:schemeClr val="accent1"/>
              </a:buClr>
              <a:buFont typeface="Arial" pitchFamily="34" charset="0"/>
              <a:buChar char="•"/>
            </a:pPr>
            <a:r>
              <a:rPr lang="en-US" sz="2400" dirty="0">
                <a:solidFill>
                  <a:schemeClr val="tx2"/>
                </a:solidFill>
              </a:rPr>
              <a:t>Faster and simpler user migration</a:t>
            </a:r>
          </a:p>
          <a:p>
            <a:pPr marL="239713" indent="-239713">
              <a:spcBef>
                <a:spcPts val="1200"/>
              </a:spcBef>
              <a:buClr>
                <a:schemeClr val="accent1"/>
              </a:buClr>
              <a:buFont typeface="Arial" pitchFamily="34" charset="0"/>
              <a:buChar char="•"/>
            </a:pPr>
            <a:r>
              <a:rPr lang="en-US" sz="2400" dirty="0">
                <a:solidFill>
                  <a:schemeClr val="tx2"/>
                </a:solidFill>
              </a:rPr>
              <a:t>Recovery from disaster scenarios and when hard disks fail or computers are lost or stolen</a:t>
            </a:r>
          </a:p>
        </p:txBody>
      </p:sp>
    </p:spTree>
    <p:extLst>
      <p:ext uri="{BB962C8B-B14F-4D97-AF65-F5344CB8AC3E}">
        <p14:creationId xmlns:p14="http://schemas.microsoft.com/office/powerpoint/2010/main" val="225729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Windows USV Steps</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26567"/>
            <a:ext cx="4267201" cy="4875485"/>
          </a:xfrm>
          <a:prstGeom prst="rect">
            <a:avLst/>
          </a:prstGeom>
        </p:spPr>
      </p:pic>
    </p:spTree>
    <p:extLst>
      <p:ext uri="{BB962C8B-B14F-4D97-AF65-F5344CB8AC3E}">
        <p14:creationId xmlns:p14="http://schemas.microsoft.com/office/powerpoint/2010/main" val="85826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1: Assess User </a:t>
            </a:r>
            <a:r>
              <a:rPr lang="en-US" dirty="0"/>
              <a:t>Data Requirements</a:t>
            </a:r>
            <a:br>
              <a:rPr lang="en-US" dirty="0"/>
            </a:br>
            <a:endParaRPr lang="en-US" dirty="0"/>
          </a:p>
        </p:txBody>
      </p:sp>
      <p:sp>
        <p:nvSpPr>
          <p:cNvPr id="3" name="Content Placeholder 2"/>
          <p:cNvSpPr>
            <a:spLocks noGrp="1"/>
          </p:cNvSpPr>
          <p:nvPr>
            <p:ph idx="1"/>
          </p:nvPr>
        </p:nvSpPr>
        <p:spPr>
          <a:xfrm>
            <a:off x="533400" y="1752601"/>
            <a:ext cx="8229600" cy="5029199"/>
          </a:xfrm>
        </p:spPr>
        <p:txBody>
          <a:bodyPr>
            <a:normAutofit/>
          </a:bodyPr>
          <a:lstStyle/>
          <a:p>
            <a:pPr marL="282575" indent="-282575"/>
            <a:r>
              <a:rPr lang="en-US" sz="2400" dirty="0">
                <a:solidFill>
                  <a:schemeClr val="tx1"/>
                </a:solidFill>
              </a:rPr>
              <a:t>Identify user data that is important to the business</a:t>
            </a:r>
          </a:p>
          <a:p>
            <a:pPr marL="522288" lvl="1" indent="-282575">
              <a:buFont typeface="Arial" pitchFamily="34" charset="0"/>
              <a:buChar char="•"/>
            </a:pPr>
            <a:r>
              <a:rPr lang="en-US" dirty="0" smtClean="0"/>
              <a:t>Such as Desktop</a:t>
            </a:r>
            <a:r>
              <a:rPr lang="en-US" dirty="0"/>
              <a:t>, My Documents, Contacts</a:t>
            </a:r>
          </a:p>
          <a:p>
            <a:pPr lvl="1"/>
            <a:endParaRPr lang="en-US" dirty="0" smtClean="0"/>
          </a:p>
          <a:p>
            <a:pPr marL="282575" indent="-282575"/>
            <a:r>
              <a:rPr lang="en-US" sz="2400" dirty="0">
                <a:solidFill>
                  <a:schemeClr val="tx1"/>
                </a:solidFill>
              </a:rPr>
              <a:t>Identify real-world considerations that apply to the organization</a:t>
            </a:r>
          </a:p>
          <a:p>
            <a:pPr marL="522288" lvl="1" indent="-282575">
              <a:buFont typeface="Arial" pitchFamily="34" charset="0"/>
              <a:buChar char="•"/>
            </a:pPr>
            <a:r>
              <a:rPr lang="en-US" dirty="0" smtClean="0"/>
              <a:t>Such as concurrent </a:t>
            </a:r>
            <a:r>
              <a:rPr lang="en-US" dirty="0"/>
              <a:t>logon, performance, and AppData\Roaming considerations</a:t>
            </a:r>
          </a:p>
          <a:p>
            <a:pPr lvl="1"/>
            <a:endParaRPr lang="en-US" dirty="0" smtClean="0"/>
          </a:p>
          <a:p>
            <a:pPr marL="282575" indent="-282575"/>
            <a:r>
              <a:rPr lang="en-US" sz="2400" dirty="0">
                <a:solidFill>
                  <a:schemeClr val="tx1"/>
                </a:solidFill>
              </a:rPr>
              <a:t>Compare Windows USV technologies to identify the best technology for the target environment</a:t>
            </a:r>
          </a:p>
        </p:txBody>
      </p:sp>
    </p:spTree>
    <p:extLst>
      <p:ext uri="{BB962C8B-B14F-4D97-AF65-F5344CB8AC3E}">
        <p14:creationId xmlns:p14="http://schemas.microsoft.com/office/powerpoint/2010/main" val="2340948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2655</Words>
  <Application>Microsoft Office PowerPoint</Application>
  <PresentationFormat>On-screen Show (4:3)</PresentationFormat>
  <Paragraphs>227</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SAT powerpoint template december 2009 (2)</vt:lpstr>
      <vt:lpstr>MSA Theme - Dark</vt:lpstr>
      <vt:lpstr>PowerPoint Presentation</vt:lpstr>
      <vt:lpstr>What is IPD?</vt:lpstr>
      <vt:lpstr>Getting Started</vt:lpstr>
      <vt:lpstr>Purpose and Contents of the Guide</vt:lpstr>
      <vt:lpstr>What Is Windows User State Virtualization?</vt:lpstr>
      <vt:lpstr>Core Windows USV technologies </vt:lpstr>
      <vt:lpstr>Benefits of Windows User State Virtualization </vt:lpstr>
      <vt:lpstr>Windows USV Steps</vt:lpstr>
      <vt:lpstr>Step 1: Assess User Data Requirements </vt:lpstr>
      <vt:lpstr>Step 2: Assess User Settings Requirements</vt:lpstr>
      <vt:lpstr>Step 3: Evaluate Compatibility Considerations </vt:lpstr>
      <vt:lpstr>Step 4: Evaluate Different Usage Scenario Considerations </vt:lpstr>
      <vt:lpstr>Step 5: Evaluate Infrastructure and Manageability Requirements </vt:lpstr>
      <vt:lpstr>Summary and Conclusion</vt:lpstr>
      <vt:lpstr>Find More Information </vt:lpstr>
      <vt:lpstr>Appendix </vt:lpstr>
      <vt:lpstr>Benefits of Using IPD Guides</vt:lpstr>
      <vt:lpstr>Benefits of Using IPD Guides (Continued)</vt:lpstr>
      <vt:lpstr>IPD in Microsoft Operations Framework 4.0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Windows User State Virtualization</dc:title>
  <dc:subject>IPD - Windows User State Virtualization</dc:subject>
  <dc:creator/>
  <cp:lastModifiedBy/>
  <cp:revision>1</cp:revision>
  <dcterms:created xsi:type="dcterms:W3CDTF">2010-08-30T15:24:33Z</dcterms:created>
  <dcterms:modified xsi:type="dcterms:W3CDTF">2010-08-30T15:25:09Z</dcterms:modified>
</cp:coreProperties>
</file>