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31"/>
  </p:notesMasterIdLst>
  <p:handoutMasterIdLst>
    <p:handoutMasterId r:id="rId32"/>
  </p:handoutMasterIdLst>
  <p:sldIdLst>
    <p:sldId id="263" r:id="rId4"/>
    <p:sldId id="318" r:id="rId5"/>
    <p:sldId id="271" r:id="rId6"/>
    <p:sldId id="387" r:id="rId7"/>
    <p:sldId id="374" r:id="rId8"/>
    <p:sldId id="321" r:id="rId9"/>
    <p:sldId id="394" r:id="rId10"/>
    <p:sldId id="336" r:id="rId11"/>
    <p:sldId id="405" r:id="rId12"/>
    <p:sldId id="366" r:id="rId13"/>
    <p:sldId id="379" r:id="rId14"/>
    <p:sldId id="402" r:id="rId15"/>
    <p:sldId id="406" r:id="rId16"/>
    <p:sldId id="409" r:id="rId17"/>
    <p:sldId id="407" r:id="rId18"/>
    <p:sldId id="381" r:id="rId19"/>
    <p:sldId id="408" r:id="rId20"/>
    <p:sldId id="410" r:id="rId21"/>
    <p:sldId id="399" r:id="rId22"/>
    <p:sldId id="377" r:id="rId23"/>
    <p:sldId id="367" r:id="rId24"/>
    <p:sldId id="347" r:id="rId25"/>
    <p:sldId id="348" r:id="rId26"/>
    <p:sldId id="368" r:id="rId27"/>
    <p:sldId id="369" r:id="rId28"/>
    <p:sldId id="395" r:id="rId29"/>
    <p:sldId id="396"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75462" autoAdjust="0"/>
  </p:normalViewPr>
  <p:slideViewPr>
    <p:cSldViewPr>
      <p:cViewPr varScale="1">
        <p:scale>
          <a:sx n="84" d="100"/>
          <a:sy n="84" d="100"/>
        </p:scale>
        <p:origin x="-167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10" d="100"/>
          <a:sy n="110" d="100"/>
        </p:scale>
        <p:origin x="-1164" y="324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5E54BD43-B418-4D61-A553-A3344576806B}"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09" tIns="48302" rIns="96609" bIns="48302" rtlCol="0"/>
          <a:lstStyle>
            <a:lvl1pPr algn="l">
              <a:defRPr sz="1200"/>
            </a:lvl1pPr>
          </a:lstStyle>
          <a:p>
            <a:endParaRPr lang="en-US" dirty="0"/>
          </a:p>
        </p:txBody>
      </p:sp>
      <p:sp>
        <p:nvSpPr>
          <p:cNvPr id="3" name="Date Placeholder 2"/>
          <p:cNvSpPr>
            <a:spLocks noGrp="1"/>
          </p:cNvSpPr>
          <p:nvPr>
            <p:ph type="dt" sz="quarter" idx="1"/>
          </p:nvPr>
        </p:nvSpPr>
        <p:spPr>
          <a:xfrm>
            <a:off x="4143593" y="1"/>
            <a:ext cx="3169920" cy="480060"/>
          </a:xfrm>
          <a:prstGeom prst="rect">
            <a:avLst/>
          </a:prstGeom>
        </p:spPr>
        <p:txBody>
          <a:bodyPr vert="horz" lIns="96609" tIns="48302" rIns="96609" bIns="48302" rtlCol="0"/>
          <a:lstStyle>
            <a:lvl1pPr algn="r">
              <a:defRPr sz="1200"/>
            </a:lvl1pPr>
          </a:lstStyle>
          <a:p>
            <a:fld id="{D22A889E-7651-451A-9369-FD18BE5B76D0}" type="datetimeFigureOut">
              <a:rPr lang="en-US" smtClean="0"/>
              <a:pPr/>
              <a:t>12/16/2010</a:t>
            </a:fld>
            <a:endParaRPr lang="en-US" dirty="0"/>
          </a:p>
        </p:txBody>
      </p:sp>
      <p:sp>
        <p:nvSpPr>
          <p:cNvPr id="4" name="Footer Placeholder 3"/>
          <p:cNvSpPr>
            <a:spLocks noGrp="1"/>
          </p:cNvSpPr>
          <p:nvPr>
            <p:ph type="ftr" sz="quarter" idx="2"/>
          </p:nvPr>
        </p:nvSpPr>
        <p:spPr>
          <a:xfrm>
            <a:off x="0" y="9119479"/>
            <a:ext cx="3169920" cy="480060"/>
          </a:xfrm>
          <a:prstGeom prst="rect">
            <a:avLst/>
          </a:prstGeom>
        </p:spPr>
        <p:txBody>
          <a:bodyPr vert="horz" lIns="96609" tIns="48302" rIns="96609" bIns="483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93" y="9119479"/>
            <a:ext cx="3169920" cy="480060"/>
          </a:xfrm>
          <a:prstGeom prst="rect">
            <a:avLst/>
          </a:prstGeom>
        </p:spPr>
        <p:txBody>
          <a:bodyPr vert="horz" lIns="96609" tIns="48302" rIns="96609" bIns="48302"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09" tIns="48302" rIns="96609" bIns="48302" rtlCol="0"/>
          <a:lstStyle>
            <a:lvl1pPr algn="l">
              <a:defRPr sz="1200"/>
            </a:lvl1pPr>
          </a:lstStyle>
          <a:p>
            <a:endParaRPr lang="en-US" dirty="0"/>
          </a:p>
        </p:txBody>
      </p:sp>
      <p:sp>
        <p:nvSpPr>
          <p:cNvPr id="3" name="Date Placeholder 2"/>
          <p:cNvSpPr>
            <a:spLocks noGrp="1"/>
          </p:cNvSpPr>
          <p:nvPr>
            <p:ph type="dt" idx="1"/>
          </p:nvPr>
        </p:nvSpPr>
        <p:spPr>
          <a:xfrm>
            <a:off x="4143593" y="1"/>
            <a:ext cx="3169920" cy="480060"/>
          </a:xfrm>
          <a:prstGeom prst="rect">
            <a:avLst/>
          </a:prstGeom>
        </p:spPr>
        <p:txBody>
          <a:bodyPr vert="horz" lIns="96609" tIns="48302" rIns="96609" bIns="48302" rtlCol="0"/>
          <a:lstStyle>
            <a:lvl1pPr algn="r">
              <a:defRPr sz="1200"/>
            </a:lvl1pPr>
          </a:lstStyle>
          <a:p>
            <a:fld id="{95841FB4-A474-4CB4-AFCF-80393C03D10D}" type="datetimeFigureOut">
              <a:rPr lang="en-US" smtClean="0"/>
              <a:pPr/>
              <a:t>12/16/2010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09" tIns="48302" rIns="96609" bIns="48302" rtlCol="0" anchor="ctr"/>
          <a:lstStyle/>
          <a:p>
            <a:endParaRPr lang="en-US" dirty="0"/>
          </a:p>
        </p:txBody>
      </p:sp>
      <p:sp>
        <p:nvSpPr>
          <p:cNvPr id="5" name="Notes Placeholder 4"/>
          <p:cNvSpPr>
            <a:spLocks noGrp="1"/>
          </p:cNvSpPr>
          <p:nvPr>
            <p:ph type="body" sz="quarter" idx="3"/>
          </p:nvPr>
        </p:nvSpPr>
        <p:spPr>
          <a:xfrm>
            <a:off x="731520" y="4560576"/>
            <a:ext cx="5852160" cy="4320540"/>
          </a:xfrm>
          <a:prstGeom prst="rect">
            <a:avLst/>
          </a:prstGeom>
        </p:spPr>
        <p:txBody>
          <a:bodyPr vert="horz" lIns="96609" tIns="48302" rIns="96609" bIns="483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9"/>
            <a:ext cx="3169920" cy="480060"/>
          </a:xfrm>
          <a:prstGeom prst="rect">
            <a:avLst/>
          </a:prstGeom>
        </p:spPr>
        <p:txBody>
          <a:bodyPr vert="horz" lIns="96609" tIns="48302" rIns="96609" bIns="483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3" y="9119479"/>
            <a:ext cx="3169920" cy="480060"/>
          </a:xfrm>
          <a:prstGeom prst="rect">
            <a:avLst/>
          </a:prstGeom>
        </p:spPr>
        <p:txBody>
          <a:bodyPr vert="horz" lIns="96609" tIns="48302" rIns="96609" bIns="48302"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nc/2.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kern="1200" dirty="0" smtClean="0">
                <a:solidFill>
                  <a:schemeClr val="tx1"/>
                </a:solidFill>
                <a:effectLst/>
                <a:latin typeface="+mn-lt"/>
                <a:ea typeface="+mn-ea"/>
                <a:cs typeface="+mn-cs"/>
              </a:rPr>
              <a:t>Copyright © 2010 Microsoft Corporation. All rights reserved. Complying with the applicable copyright laws is your responsibility. By using or providing feedback on this documentation, you agree to the license agreement below.</a:t>
            </a:r>
          </a:p>
          <a:p>
            <a:r>
              <a:rPr lang="en-US" sz="10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a:t>
            </a:r>
            <a:r>
              <a:rPr lang="en-US" sz="1000" u="sng" kern="1200" dirty="0" smtClean="0">
                <a:solidFill>
                  <a:schemeClr val="tx1"/>
                </a:solidFill>
                <a:effectLst/>
                <a:latin typeface="+mn-lt"/>
                <a:ea typeface="+mn-ea"/>
                <a:cs typeface="+mn-cs"/>
                <a:hlinkClick r:id="rId3"/>
              </a:rPr>
              <a:t>http://creativecommons.org/licenses/by-nc/2.5/</a:t>
            </a:r>
            <a:r>
              <a:rPr lang="en-US" sz="1000" kern="1200" dirty="0" smtClean="0">
                <a:solidFill>
                  <a:schemeClr val="tx1"/>
                </a:solidFill>
                <a:effectLst/>
                <a:latin typeface="+mn-lt"/>
                <a:ea typeface="+mn-ea"/>
                <a:cs typeface="+mn-cs"/>
              </a:rPr>
              <a:t> or send a letter to Creative Commons, 543 Howard Street, 5th Floor, San Francisco, California, 94105, USA.</a:t>
            </a:r>
          </a:p>
          <a:p>
            <a:r>
              <a:rPr lang="en-US" sz="10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10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10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1000" kern="1200" dirty="0" smtClean="0">
                <a:solidFill>
                  <a:schemeClr val="tx1"/>
                </a:solidFill>
                <a:effectLst/>
                <a:latin typeface="+mn-lt"/>
                <a:ea typeface="+mn-ea"/>
                <a:cs typeface="+mn-cs"/>
              </a:rPr>
              <a:t>Microsoft, </a:t>
            </a:r>
            <a:r>
              <a:rPr lang="en-US" sz="1000" dirty="0" smtClean="0"/>
              <a:t>Active Directory, SharePoint, and Windows </a:t>
            </a:r>
            <a:r>
              <a:rPr lang="en-US" sz="1000" kern="1200" dirty="0" smtClean="0">
                <a:solidFill>
                  <a:schemeClr val="tx1"/>
                </a:solidFill>
                <a:effectLst/>
                <a:latin typeface="+mn-lt"/>
                <a:ea typeface="+mn-ea"/>
                <a:cs typeface="+mn-cs"/>
              </a:rPr>
              <a:t>are either registered trademarks or trademarks of Microsoft Corporation in the United States and/or other countries and regions. </a:t>
            </a:r>
          </a:p>
          <a:p>
            <a:r>
              <a:rPr lang="en-US" sz="10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10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endParaRPr lang="en-US" sz="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b="1" dirty="0"/>
              <a:t>Step 2: Design the Management Groups</a:t>
            </a:r>
          </a:p>
          <a:p>
            <a:pPr defTabSz="947044">
              <a:defRPr/>
            </a:pPr>
            <a:endParaRPr lang="en-US" sz="1000" b="1" dirty="0"/>
          </a:p>
          <a:p>
            <a:pPr defTabSz="947044">
              <a:defRPr/>
            </a:pPr>
            <a:r>
              <a:rPr lang="en-US" sz="1000" b="1" dirty="0"/>
              <a:t>Task 1: Determine the Number of Service Manager Management Groups</a:t>
            </a:r>
          </a:p>
          <a:p>
            <a:pPr defTabSz="947044">
              <a:defRPr/>
            </a:pPr>
            <a:r>
              <a:rPr lang="en-US" sz="1000" dirty="0"/>
              <a:t>Service Manager management groups are used to define an administrative boundary for managed devices. The Service Manager database stores all the configuration information and configuration items for a management group. An organization can have one or more management groups to define different administrative boundaries for managed devices.</a:t>
            </a:r>
          </a:p>
          <a:p>
            <a:pPr defTabSz="947044">
              <a:defRPr/>
            </a:pPr>
            <a:r>
              <a:rPr lang="en-US" sz="1000" dirty="0"/>
              <a:t>Start with a single Service Manager management group, and add additional only if needed for: </a:t>
            </a:r>
          </a:p>
          <a:p>
            <a:pPr marL="177571" indent="-177571" defTabSz="947044">
              <a:buFont typeface="Arial" pitchFamily="34" charset="0"/>
              <a:buChar char="•"/>
              <a:defRPr/>
            </a:pPr>
            <a:r>
              <a:rPr lang="en-US" sz="1000" b="0" dirty="0"/>
              <a:t>Larger scale deployments. </a:t>
            </a:r>
          </a:p>
          <a:p>
            <a:pPr marL="177571" indent="-177571" defTabSz="947044">
              <a:buFont typeface="Arial" pitchFamily="34" charset="0"/>
              <a:buChar char="•"/>
              <a:defRPr/>
            </a:pPr>
            <a:r>
              <a:rPr lang="en-US" sz="1000" b="0" dirty="0"/>
              <a:t>Security and administrative requirements. </a:t>
            </a:r>
          </a:p>
          <a:p>
            <a:pPr marL="177571" indent="-177571" defTabSz="947044">
              <a:buFont typeface="Arial" pitchFamily="34" charset="0"/>
              <a:buChar char="•"/>
              <a:defRPr/>
            </a:pPr>
            <a:r>
              <a:rPr lang="en-US" sz="1000" b="0" dirty="0"/>
              <a:t>Separate test environments. </a:t>
            </a:r>
          </a:p>
          <a:p>
            <a:pPr marL="177571" indent="-177571" defTabSz="947044">
              <a:buFont typeface="Arial" pitchFamily="34" charset="0"/>
              <a:buChar char="•"/>
              <a:defRPr/>
            </a:pPr>
            <a:r>
              <a:rPr lang="en-US" sz="1000" b="0" dirty="0"/>
              <a:t>Disaster recovery functionality. </a:t>
            </a:r>
          </a:p>
          <a:p>
            <a:pPr defTabSz="947044">
              <a:defRPr/>
            </a:pPr>
            <a:endParaRPr lang="en-US" sz="1000" b="1" dirty="0"/>
          </a:p>
          <a:p>
            <a:pPr defTabSz="947044">
              <a:defRPr/>
            </a:pPr>
            <a:r>
              <a:rPr lang="en-US" sz="1000" b="1" dirty="0"/>
              <a:t>Task 2: Determine the Number of Data Warehouse Management Groups</a:t>
            </a:r>
          </a:p>
          <a:p>
            <a:pPr defTabSz="947044">
              <a:defRPr/>
            </a:pPr>
            <a:r>
              <a:rPr lang="en-US" sz="1000" dirty="0"/>
              <a:t>The data warehouse components are optional and may be implemented </a:t>
            </a:r>
            <a:r>
              <a:rPr lang="en-US" sz="1000" dirty="0" smtClean="0"/>
              <a:t>to </a:t>
            </a:r>
            <a:r>
              <a:rPr lang="en-US" sz="1000" dirty="0"/>
              <a:t>provide reporting, storage of data, and/or to assist with performance issues. In this task, it will be determined whether the </a:t>
            </a:r>
            <a:r>
              <a:rPr lang="en-US" sz="1000" dirty="0" smtClean="0"/>
              <a:t>data warehouse </a:t>
            </a:r>
            <a:r>
              <a:rPr lang="en-US" sz="1000" dirty="0"/>
              <a:t>is required, and if so, the number of data warehouse management groups will be determined.</a:t>
            </a:r>
          </a:p>
          <a:p>
            <a:pPr defTabSz="947044">
              <a:defRPr/>
            </a:pPr>
            <a:endParaRPr lang="en-US" sz="1000" dirty="0"/>
          </a:p>
          <a:p>
            <a:pPr defTabSz="947044">
              <a:defRPr/>
            </a:pPr>
            <a:r>
              <a:rPr lang="en-US" sz="1000" b="1" dirty="0"/>
              <a:t>Task 3: Align Service Manager Management Groups to Data Warehouse Management Groups </a:t>
            </a:r>
          </a:p>
          <a:p>
            <a:pPr defTabSz="947044">
              <a:defRPr/>
            </a:pPr>
            <a:r>
              <a:rPr lang="en-US" sz="1000" dirty="0"/>
              <a:t>This task only needs to be completed if it was decided in Task 2 that </a:t>
            </a:r>
            <a:r>
              <a:rPr lang="en-US" sz="1000" dirty="0" smtClean="0"/>
              <a:t>data warehouse management groups </a:t>
            </a:r>
            <a:r>
              <a:rPr lang="en-US" sz="1000" dirty="0"/>
              <a:t>were required.</a:t>
            </a:r>
          </a:p>
          <a:p>
            <a:pPr defTabSz="947044">
              <a:defRPr/>
            </a:pPr>
            <a:r>
              <a:rPr lang="en-US" sz="1000" dirty="0"/>
              <a:t>Determine which Service Manager management groups will have their historical information extracted to each </a:t>
            </a:r>
            <a:r>
              <a:rPr lang="en-US" sz="1000" dirty="0" smtClean="0"/>
              <a:t>data warehouse </a:t>
            </a:r>
            <a:r>
              <a:rPr lang="en-US" sz="1000" dirty="0"/>
              <a:t>management group. As indicated previously, there is a maximum of five Service Manager management groups that can have data archived to a given </a:t>
            </a:r>
            <a:r>
              <a:rPr lang="en-US" sz="1000" dirty="0" smtClean="0"/>
              <a:t>data warehouse </a:t>
            </a:r>
            <a:r>
              <a:rPr lang="en-US" sz="1000" dirty="0"/>
              <a:t>management group. </a:t>
            </a:r>
          </a:p>
          <a:p>
            <a:pPr defTabSz="947044">
              <a:defRPr/>
            </a:pPr>
            <a:endParaRPr lang="en-US" sz="1000" b="1" dirty="0"/>
          </a:p>
          <a:p>
            <a:pPr defTabSz="947044">
              <a:defRPr/>
            </a:pPr>
            <a:endParaRPr lang="en-US" sz="1000" b="1" dirty="0"/>
          </a:p>
          <a:p>
            <a:pPr defTabSz="947044">
              <a:defRPr/>
            </a:pPr>
            <a:endParaRPr lang="en-US" sz="1000" b="1"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b="1" dirty="0"/>
              <a:t>Step 3: Design the Service Manager Management Server </a:t>
            </a:r>
            <a:r>
              <a:rPr lang="en-US" sz="1000" b="1" dirty="0" smtClean="0"/>
              <a:t>Infrastructure</a:t>
            </a:r>
          </a:p>
          <a:p>
            <a:pPr defTabSz="947044">
              <a:defRPr/>
            </a:pPr>
            <a:r>
              <a:rPr lang="en-US" sz="1000" b="1" dirty="0" smtClean="0"/>
              <a:t>Task </a:t>
            </a:r>
            <a:r>
              <a:rPr lang="en-US" sz="1000" b="1" dirty="0"/>
              <a:t>1: Determine the Placement of Each Component</a:t>
            </a:r>
          </a:p>
          <a:p>
            <a:pPr defTabSz="947044">
              <a:defRPr/>
            </a:pPr>
            <a:r>
              <a:rPr lang="en-US" sz="1000" dirty="0"/>
              <a:t>The Service Manager management servers and databases should be well-connected via </a:t>
            </a:r>
            <a:r>
              <a:rPr lang="en-US" sz="1000" dirty="0" smtClean="0"/>
              <a:t>local area network (LAN) </a:t>
            </a:r>
            <a:r>
              <a:rPr lang="en-US" sz="1000" dirty="0"/>
              <a:t>or very high-speed </a:t>
            </a:r>
            <a:r>
              <a:rPr lang="en-US" sz="1000" dirty="0" smtClean="0"/>
              <a:t>wide area network (WAN) </a:t>
            </a:r>
            <a:r>
              <a:rPr lang="en-US" sz="1000" dirty="0"/>
              <a:t>with </a:t>
            </a:r>
            <a:r>
              <a:rPr lang="en-US" sz="1000" dirty="0" smtClean="0"/>
              <a:t>less than 50 milliseconds (ms) latency </a:t>
            </a:r>
            <a:r>
              <a:rPr lang="en-US" sz="1000" dirty="0"/>
              <a:t>between them. While the database can be located on the same computer as the management server, the most common reason for deploying the database on a separate server </a:t>
            </a:r>
            <a:r>
              <a:rPr lang="en-US" sz="1000" dirty="0" smtClean="0"/>
              <a:t>is </a:t>
            </a:r>
            <a:r>
              <a:rPr lang="en-US" sz="1000" dirty="0"/>
              <a:t>performance gain from role specialization. Deploying them separately isolates them for potentially easier recovery from disaster-type </a:t>
            </a:r>
            <a:r>
              <a:rPr lang="en-US" sz="1000" dirty="0" smtClean="0"/>
              <a:t>scenarios because </a:t>
            </a:r>
            <a:r>
              <a:rPr lang="en-US" sz="1000" dirty="0"/>
              <a:t>they have different fault tolerance options. (The database can be clustered, but the management server cannot. This will be discussed further in Task 3.) The Service Manager management server cannot </a:t>
            </a:r>
            <a:r>
              <a:rPr lang="en-US" sz="1000" dirty="0" smtClean="0"/>
              <a:t>coexist </a:t>
            </a:r>
            <a:r>
              <a:rPr lang="en-US" sz="1000" dirty="0"/>
              <a:t>on the same computer with the </a:t>
            </a:r>
            <a:r>
              <a:rPr lang="en-US" sz="1000" dirty="0" smtClean="0"/>
              <a:t>data warehouse </a:t>
            </a:r>
            <a:r>
              <a:rPr lang="en-US" sz="1000" dirty="0"/>
              <a:t>management server</a:t>
            </a:r>
            <a:r>
              <a:rPr lang="en-US" sz="1000" dirty="0" smtClean="0"/>
              <a:t>.</a:t>
            </a:r>
          </a:p>
          <a:p>
            <a:pPr defTabSz="947044">
              <a:defRPr/>
            </a:pPr>
            <a:endParaRPr lang="en-US" sz="1000" dirty="0"/>
          </a:p>
          <a:p>
            <a:pPr defTabSz="947044">
              <a:defRPr/>
            </a:pPr>
            <a:r>
              <a:rPr lang="en-US" sz="1000" b="1" dirty="0"/>
              <a:t>Task 2: Determine the Number of Servers Required for Scaling</a:t>
            </a:r>
          </a:p>
          <a:p>
            <a:pPr defTabSz="947044">
              <a:defRPr/>
            </a:pPr>
            <a:r>
              <a:rPr lang="en-US" sz="1000" dirty="0"/>
              <a:t>In this task, the constraints of the software will be applied to determine the number of </a:t>
            </a:r>
            <a:r>
              <a:rPr lang="en-US" sz="1000" dirty="0" smtClean="0"/>
              <a:t>Service Manager Self-Service Portals </a:t>
            </a:r>
            <a:r>
              <a:rPr lang="en-US" sz="1000" dirty="0"/>
              <a:t>and Service Manager management servers required for scaling</a:t>
            </a:r>
            <a:r>
              <a:rPr lang="en-US" sz="1000" dirty="0" smtClean="0"/>
              <a:t>.</a:t>
            </a:r>
          </a:p>
          <a:p>
            <a:pPr defTabSz="947044">
              <a:defRPr/>
            </a:pPr>
            <a:r>
              <a:rPr lang="en-US" sz="1000" b="1" dirty="0" smtClean="0"/>
              <a:t>Service </a:t>
            </a:r>
            <a:r>
              <a:rPr lang="en-US" sz="1000" b="1" dirty="0"/>
              <a:t>Manager Management Servers - </a:t>
            </a:r>
            <a:r>
              <a:rPr lang="en-US" sz="1000" dirty="0"/>
              <a:t>Multiple Service Manager management servers may be required for:</a:t>
            </a:r>
          </a:p>
          <a:p>
            <a:pPr marL="177571" indent="-177571" defTabSz="947044">
              <a:buFont typeface="Arial" pitchFamily="34" charset="0"/>
              <a:buChar char="•"/>
              <a:defRPr/>
            </a:pPr>
            <a:r>
              <a:rPr lang="en-US" sz="1000" b="0" dirty="0"/>
              <a:t>Scaling of console connections. </a:t>
            </a:r>
          </a:p>
          <a:p>
            <a:pPr marL="177571" indent="-177571" defTabSz="947044">
              <a:buFont typeface="Arial" pitchFamily="34" charset="0"/>
              <a:buChar char="•"/>
              <a:defRPr/>
            </a:pPr>
            <a:r>
              <a:rPr lang="en-US" sz="1000" b="0" dirty="0"/>
              <a:t>Dedicating a management server to running workflows.</a:t>
            </a:r>
          </a:p>
          <a:p>
            <a:pPr marL="177571" indent="-177571" defTabSz="947044">
              <a:buFont typeface="Arial" pitchFamily="34" charset="0"/>
              <a:buChar char="•"/>
              <a:defRPr/>
            </a:pPr>
            <a:r>
              <a:rPr lang="en-US" sz="1000" b="0" dirty="0"/>
              <a:t>Warm standby for quicker recovery of workflow management server.  </a:t>
            </a:r>
            <a:endParaRPr lang="en-US" sz="1000" b="0" dirty="0" smtClean="0"/>
          </a:p>
          <a:p>
            <a:pPr defTabSz="947044">
              <a:defRPr/>
            </a:pPr>
            <a:r>
              <a:rPr lang="en-US" sz="1000" b="1" dirty="0" smtClean="0"/>
              <a:t>Service Manager Self-Service </a:t>
            </a:r>
            <a:r>
              <a:rPr lang="en-US" sz="1000" b="1" dirty="0"/>
              <a:t>Portal - </a:t>
            </a:r>
            <a:r>
              <a:rPr lang="en-US" sz="1000" b="0" dirty="0" smtClean="0"/>
              <a:t>This</a:t>
            </a:r>
            <a:r>
              <a:rPr lang="en-US" sz="1000" dirty="0" smtClean="0"/>
              <a:t> </a:t>
            </a:r>
            <a:r>
              <a:rPr lang="en-US" sz="1000" dirty="0"/>
              <a:t>runs on an </a:t>
            </a:r>
            <a:r>
              <a:rPr lang="en-US" sz="1000" dirty="0" smtClean="0"/>
              <a:t>Internet Information Services (IIS) </a:t>
            </a:r>
            <a:r>
              <a:rPr lang="en-US" sz="1000" dirty="0"/>
              <a:t>server. It may be installed separately or in combination with the Service Manager database or </a:t>
            </a:r>
            <a:r>
              <a:rPr lang="en-US" sz="1000" dirty="0" smtClean="0"/>
              <a:t>data warehouse </a:t>
            </a:r>
            <a:r>
              <a:rPr lang="en-US" sz="1000" dirty="0"/>
              <a:t>databases in production, or the management server in non-production environments. The database and management server components </a:t>
            </a:r>
            <a:r>
              <a:rPr lang="en-US" sz="1000" dirty="0" smtClean="0"/>
              <a:t>typically </a:t>
            </a:r>
            <a:r>
              <a:rPr lang="en-US" sz="1000" dirty="0"/>
              <a:t>use more resources than the portal, although this is partially determined by what custom workflows are in place and how many user transactions are expected. If it’s expected that the </a:t>
            </a:r>
            <a:r>
              <a:rPr lang="en-US" sz="1000" dirty="0" smtClean="0"/>
              <a:t>Self-Service </a:t>
            </a:r>
            <a:r>
              <a:rPr lang="en-US" sz="1000" dirty="0"/>
              <a:t>Portal will be heavily burdened, the first step is to move </a:t>
            </a:r>
            <a:r>
              <a:rPr lang="en-US" sz="1000" dirty="0" smtClean="0"/>
              <a:t>it </a:t>
            </a:r>
            <a:r>
              <a:rPr lang="en-US" sz="1000" dirty="0"/>
              <a:t>to a dedicated server, then to deploy multiple portal servers in a load-balanced configuration if required for scaling.</a:t>
            </a:r>
          </a:p>
          <a:p>
            <a:pPr defTabSz="947044">
              <a:defRPr/>
            </a:pPr>
            <a:endParaRPr lang="en-US" sz="1000" b="1" dirty="0"/>
          </a:p>
          <a:p>
            <a:pPr defTabSz="947044">
              <a:defRPr/>
            </a:pPr>
            <a:endParaRPr lang="en-US" sz="1000" b="1"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b="1" dirty="0"/>
              <a:t>Step 3: Design the Service Manager Management Server Infrastructure (Continued) </a:t>
            </a:r>
            <a:endParaRPr lang="en-US" sz="1000" b="1" dirty="0" smtClean="0"/>
          </a:p>
          <a:p>
            <a:pPr defTabSz="947044">
              <a:defRPr/>
            </a:pPr>
            <a:endParaRPr lang="en-US" sz="1000" b="1" dirty="0"/>
          </a:p>
          <a:p>
            <a:pPr defTabSz="947044">
              <a:defRPr/>
            </a:pPr>
            <a:r>
              <a:rPr lang="en-US" sz="1000" b="1" dirty="0"/>
              <a:t>Task 3: Apply Fault-Tolerance Requirements</a:t>
            </a:r>
          </a:p>
          <a:p>
            <a:pPr defTabSz="947044">
              <a:defRPr/>
            </a:pPr>
            <a:r>
              <a:rPr lang="en-US" sz="1000" b="1" dirty="0"/>
              <a:t>Service Manager Management Servers - </a:t>
            </a:r>
            <a:r>
              <a:rPr lang="en-US" sz="1000" dirty="0"/>
              <a:t>The Service Manager management server is not </a:t>
            </a:r>
            <a:r>
              <a:rPr lang="en-US" sz="1000" dirty="0" smtClean="0"/>
              <a:t>cluster-aware</a:t>
            </a:r>
            <a:r>
              <a:rPr lang="en-US" sz="1000" dirty="0"/>
              <a:t>. </a:t>
            </a:r>
          </a:p>
          <a:p>
            <a:pPr marL="177571" indent="-177571" defTabSz="947044">
              <a:buFont typeface="Arial" pitchFamily="34" charset="0"/>
              <a:buChar char="•"/>
              <a:defRPr/>
            </a:pPr>
            <a:r>
              <a:rPr lang="en-US" sz="1000" b="1" dirty="0"/>
              <a:t>Server running the workflows. </a:t>
            </a:r>
            <a:r>
              <a:rPr lang="en-US" sz="1000" dirty="0"/>
              <a:t>The workflow management server is a single point of failure. There are no </a:t>
            </a:r>
            <a:r>
              <a:rPr lang="en-US" sz="1000" dirty="0" smtClean="0"/>
              <a:t>fault-tolerance </a:t>
            </a:r>
            <a:r>
              <a:rPr lang="en-US" sz="1000" dirty="0"/>
              <a:t>options such as clustering or load-balancing that are workflow-aware. If this server fails, the workflows and connectors will fail to run, and manual administrator intervention will be required to restore it to service. </a:t>
            </a:r>
          </a:p>
          <a:p>
            <a:pPr marL="177571" indent="-177571" defTabSz="947044">
              <a:buFont typeface="Arial" pitchFamily="34" charset="0"/>
              <a:buChar char="•"/>
              <a:defRPr/>
            </a:pPr>
            <a:r>
              <a:rPr lang="en-US" sz="1000" b="1" dirty="0"/>
              <a:t>Additional management servers.</a:t>
            </a:r>
            <a:r>
              <a:rPr lang="en-US" sz="1000" dirty="0"/>
              <a:t> For console connections, additional servers may be deployed in a hardware or software load-balanced configuration to provide fault tolerance. Each management server must be configured to communicate with the same Service Manager database. The Service Manager clients should communicate with the Service Manager management servers via the load-balanced IP or host name and not the actual hosts in order to automatically adjust if one of the nodes in the load-balanced management servers fails</a:t>
            </a:r>
          </a:p>
          <a:p>
            <a:pPr defTabSz="947044">
              <a:defRPr/>
            </a:pPr>
            <a:r>
              <a:rPr lang="en-US" sz="1000" b="1" dirty="0"/>
              <a:t>Service Manager Database - </a:t>
            </a:r>
            <a:r>
              <a:rPr lang="en-US" sz="1000" dirty="0"/>
              <a:t>Clustering, log shipping, and mirroring are the only supported SQL Server </a:t>
            </a:r>
            <a:r>
              <a:rPr lang="en-US" sz="1000" dirty="0" smtClean="0"/>
              <a:t>fault-tolerance </a:t>
            </a:r>
            <a:r>
              <a:rPr lang="en-US" sz="1000" dirty="0"/>
              <a:t>options in Service </a:t>
            </a:r>
            <a:r>
              <a:rPr lang="en-US" sz="1000" dirty="0" smtClean="0"/>
              <a:t>Manager; </a:t>
            </a:r>
            <a:r>
              <a:rPr lang="en-US" sz="1000" dirty="0"/>
              <a:t>however, the management servers must be installed on separate servers if SQL Server clustering is used since the Service Manager management service is incompatible with clustering (not only is it not cluster-aware, but </a:t>
            </a:r>
            <a:r>
              <a:rPr lang="en-US" sz="1000" dirty="0" smtClean="0"/>
              <a:t>the </a:t>
            </a:r>
            <a:r>
              <a:rPr lang="en-US" sz="1000" dirty="0"/>
              <a:t>management service will not function if installed on the SQL Server cluster). For off-site redundancy, log shipping is the method currently supported by the product group.</a:t>
            </a:r>
          </a:p>
          <a:p>
            <a:pPr defTabSz="947044">
              <a:defRPr/>
            </a:pPr>
            <a:r>
              <a:rPr lang="en-US" sz="1000" b="1" dirty="0" smtClean="0"/>
              <a:t>Self-Service </a:t>
            </a:r>
            <a:r>
              <a:rPr lang="en-US" sz="1000" b="1" dirty="0"/>
              <a:t>Portal - </a:t>
            </a:r>
            <a:r>
              <a:rPr lang="en-US" sz="1000" dirty="0"/>
              <a:t>The </a:t>
            </a:r>
            <a:r>
              <a:rPr lang="en-US" sz="1000" dirty="0" smtClean="0"/>
              <a:t>Self-Service </a:t>
            </a:r>
            <a:r>
              <a:rPr lang="en-US" sz="1000" dirty="0"/>
              <a:t>Portal is not </a:t>
            </a:r>
            <a:r>
              <a:rPr lang="en-US" sz="1000" dirty="0" smtClean="0"/>
              <a:t>cluster-aware</a:t>
            </a:r>
            <a:r>
              <a:rPr lang="en-US" sz="1000" dirty="0"/>
              <a:t>. Multiple servers may be deployed in a hardware or software load-balancing configuration to provide fault tolerance. Note that the </a:t>
            </a:r>
            <a:r>
              <a:rPr lang="en-US" sz="1000" dirty="0" smtClean="0"/>
              <a:t>Self-Service Portal </a:t>
            </a:r>
            <a:r>
              <a:rPr lang="en-US" sz="1000" dirty="0"/>
              <a:t>should not be coupled with the management server since it does not need it. If it was decided in Task 2 to implement the </a:t>
            </a:r>
            <a:r>
              <a:rPr lang="en-US" sz="1000" dirty="0" smtClean="0"/>
              <a:t>Self-Service </a:t>
            </a:r>
            <a:r>
              <a:rPr lang="en-US" sz="1000" dirty="0"/>
              <a:t>Portal in a load-balanced configuration for </a:t>
            </a:r>
            <a:r>
              <a:rPr lang="en-US" sz="1000" dirty="0" smtClean="0"/>
              <a:t>scale-out</a:t>
            </a:r>
            <a:r>
              <a:rPr lang="en-US" sz="1000" dirty="0"/>
              <a:t>, then fault tolerance is also provided by this configuration, as long as an adequate number of servers are deployed to accommodate the users in case of actual failure of a node in the load-balanced farm.</a:t>
            </a:r>
          </a:p>
          <a:p>
            <a:pPr defTabSz="947044">
              <a:defRPr/>
            </a:pPr>
            <a:endParaRPr lang="en-US" sz="1000" b="1"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b="1" dirty="0"/>
              <a:t>Step 3: Design the Service Manager Management Server Infrastructure (Continued) </a:t>
            </a:r>
          </a:p>
          <a:p>
            <a:pPr defTabSz="947044">
              <a:defRPr/>
            </a:pPr>
            <a:endParaRPr lang="en-US" sz="1000" b="1" dirty="0"/>
          </a:p>
          <a:p>
            <a:pPr defTabSz="947044">
              <a:defRPr/>
            </a:pPr>
            <a:r>
              <a:rPr lang="en-US" sz="1000" b="1" dirty="0"/>
              <a:t>Task 4: Determine the Hardware Configuration</a:t>
            </a:r>
          </a:p>
          <a:p>
            <a:pPr defTabSz="947044">
              <a:defRPr/>
            </a:pPr>
            <a:r>
              <a:rPr lang="en-US" sz="1000" dirty="0"/>
              <a:t>Service Manager supports a variety of deployment topologies. Each of the main components of Service Manager may be installed either separately or in some combination as described below. The Service Manager components can be run in a virtualized environment or in a physical server environment. </a:t>
            </a:r>
          </a:p>
          <a:p>
            <a:pPr defTabSz="947044">
              <a:defRPr/>
            </a:pPr>
            <a:r>
              <a:rPr lang="en-US" sz="1000" b="1" dirty="0"/>
              <a:t>Service Manager Management Servers - </a:t>
            </a:r>
            <a:r>
              <a:rPr lang="en-US" sz="1000" dirty="0"/>
              <a:t>Factors that influence the load on the </a:t>
            </a:r>
            <a:r>
              <a:rPr lang="en-US" sz="1000" dirty="0" smtClean="0"/>
              <a:t>Service Manager management server </a:t>
            </a:r>
            <a:r>
              <a:rPr lang="en-US" sz="1000" dirty="0"/>
              <a:t>include the following: number of computers being managed, rate of instance space changes, and number of consoles, portals, and other </a:t>
            </a:r>
            <a:r>
              <a:rPr lang="en-US" sz="1000" dirty="0" smtClean="0"/>
              <a:t>System Center Data Access service clients </a:t>
            </a:r>
            <a:r>
              <a:rPr lang="en-US" sz="1000" dirty="0"/>
              <a:t>running simultaneously.  </a:t>
            </a:r>
          </a:p>
          <a:p>
            <a:pPr defTabSz="947044">
              <a:defRPr/>
            </a:pPr>
            <a:r>
              <a:rPr lang="en-US" sz="1000" b="1" dirty="0"/>
              <a:t>Service Manager Databases - </a:t>
            </a:r>
            <a:r>
              <a:rPr lang="en-US" sz="1000" dirty="0"/>
              <a:t>The database can be co-located on a Service Manager management server if there are no conflicts between the </a:t>
            </a:r>
            <a:r>
              <a:rPr lang="en-US" sz="1000" dirty="0" smtClean="0"/>
              <a:t>fault-tolerance </a:t>
            </a:r>
            <a:r>
              <a:rPr lang="en-US" sz="1000" dirty="0"/>
              <a:t>configurations selected. It can share a server or participate in a cluster with the </a:t>
            </a:r>
            <a:r>
              <a:rPr lang="en-US" sz="1000" dirty="0" smtClean="0"/>
              <a:t>data warehouse </a:t>
            </a:r>
            <a:r>
              <a:rPr lang="en-US" sz="1000" dirty="0"/>
              <a:t>databases. Another possible driver for placing the Service Manager database on a separate server is if the organization’s policies dictate that a separate team manages the database infrastructure.</a:t>
            </a:r>
          </a:p>
          <a:p>
            <a:pPr defTabSz="947044">
              <a:defRPr/>
            </a:pPr>
            <a:r>
              <a:rPr lang="en-US" sz="1000" b="1" dirty="0" smtClean="0"/>
              <a:t>Service Manager Self-Service </a:t>
            </a:r>
            <a:r>
              <a:rPr lang="en-US" sz="1000" b="1" dirty="0"/>
              <a:t>Portal Servers - </a:t>
            </a:r>
            <a:r>
              <a:rPr lang="en-US" sz="1000" dirty="0"/>
              <a:t>Performance testing by the product group for the </a:t>
            </a:r>
            <a:r>
              <a:rPr lang="en-US" sz="1000" dirty="0" smtClean="0"/>
              <a:t>Service Manager Self-Service </a:t>
            </a:r>
            <a:r>
              <a:rPr lang="en-US" sz="1000" dirty="0"/>
              <a:t>Portal was focused on typical “Monday morning” scenarios. Specifically, </a:t>
            </a:r>
            <a:r>
              <a:rPr lang="en-US" sz="1000" dirty="0" smtClean="0"/>
              <a:t>that means ensuring </a:t>
            </a:r>
            <a:r>
              <a:rPr lang="en-US" sz="1000" dirty="0"/>
              <a:t>that on Monday morning hundreds of users can log in within the span of 5-10 minutes and open incidents with acceptable (less than 4-5 seconds) response times. The product group recommends deploying the </a:t>
            </a:r>
            <a:r>
              <a:rPr lang="en-US" sz="1000" dirty="0" smtClean="0"/>
              <a:t>Service Manager Self-Service </a:t>
            </a:r>
            <a:r>
              <a:rPr lang="en-US" sz="1000" dirty="0"/>
              <a:t>Portal on a </a:t>
            </a:r>
            <a:r>
              <a:rPr lang="en-US" sz="1000" dirty="0" smtClean="0"/>
              <a:t>stand-alone </a:t>
            </a:r>
            <a:r>
              <a:rPr lang="en-US" sz="1000" dirty="0"/>
              <a:t>server, separate from other Service Manager components. It is possible but not recommended by the product group to install the </a:t>
            </a:r>
            <a:r>
              <a:rPr lang="en-US" sz="1000" dirty="0" smtClean="0"/>
              <a:t>Service Manager Self-Service </a:t>
            </a:r>
            <a:r>
              <a:rPr lang="en-US" sz="1000" dirty="0"/>
              <a:t>Portal on the same server as the Service Manager management server for non-production environments. </a:t>
            </a:r>
          </a:p>
          <a:p>
            <a:pPr defTabSz="947044">
              <a:defRPr/>
            </a:pPr>
            <a:endParaRPr lang="en-US" sz="1000" dirty="0"/>
          </a:p>
          <a:p>
            <a:pPr defTabSz="947044">
              <a:defRP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6"/>
            <a:ext cx="5852160" cy="4735824"/>
          </a:xfrm>
        </p:spPr>
        <p:txBody>
          <a:bodyPr>
            <a:normAutofit lnSpcReduction="10000"/>
          </a:bodyPr>
          <a:lstStyle/>
          <a:p>
            <a:pPr defTabSz="947044">
              <a:defRPr/>
            </a:pPr>
            <a:r>
              <a:rPr lang="en-US" sz="1000" b="1" dirty="0"/>
              <a:t>Step 3: Design the Service Manager Management Server Infrastructure (Continued) </a:t>
            </a:r>
          </a:p>
          <a:p>
            <a:pPr defTabSz="947044">
              <a:defRPr/>
            </a:pPr>
            <a:endParaRPr lang="en-US" sz="900" b="1" dirty="0" smtClean="0"/>
          </a:p>
          <a:p>
            <a:r>
              <a:rPr lang="en-US" sz="900" b="1" kern="1200" dirty="0" smtClean="0">
                <a:solidFill>
                  <a:schemeClr val="tx1"/>
                </a:solidFill>
                <a:effectLst/>
                <a:latin typeface="+mn-lt"/>
                <a:ea typeface="+mn-ea"/>
                <a:cs typeface="+mn-cs"/>
              </a:rPr>
              <a:t>Component: </a:t>
            </a:r>
            <a:r>
              <a:rPr lang="en-US" sz="900" kern="1200" dirty="0" smtClean="0">
                <a:solidFill>
                  <a:schemeClr val="tx1"/>
                </a:solidFill>
                <a:effectLst/>
                <a:latin typeface="+mn-lt"/>
                <a:ea typeface="+mn-ea"/>
                <a:cs typeface="+mn-cs"/>
              </a:rPr>
              <a:t>Management server</a:t>
            </a:r>
          </a:p>
          <a:p>
            <a:r>
              <a:rPr lang="en-US" sz="900" b="1" kern="1200" dirty="0" smtClean="0">
                <a:solidFill>
                  <a:schemeClr val="tx1"/>
                </a:solidFill>
                <a:effectLst/>
                <a:latin typeface="+mn-lt"/>
                <a:ea typeface="+mn-ea"/>
                <a:cs typeface="+mn-cs"/>
              </a:rPr>
              <a:t>Description:</a:t>
            </a:r>
            <a:endParaRPr lang="en-US" sz="900" kern="1200" dirty="0" smtClean="0">
              <a:solidFill>
                <a:schemeClr val="tx1"/>
              </a:solidFill>
              <a:effectLst/>
              <a:latin typeface="+mn-lt"/>
              <a:ea typeface="+mn-ea"/>
              <a:cs typeface="+mn-cs"/>
            </a:endParaRPr>
          </a:p>
          <a:p>
            <a:pPr marL="171450" indent="-171450">
              <a:buFont typeface="Arial" pitchFamily="34" charset="0"/>
              <a:buChar char="•"/>
            </a:pPr>
            <a:r>
              <a:rPr lang="en-US" sz="900" b="0" kern="1200" dirty="0" smtClean="0">
                <a:solidFill>
                  <a:schemeClr val="tx1"/>
                </a:solidFill>
                <a:effectLst/>
                <a:latin typeface="+mn-lt"/>
                <a:ea typeface="+mn-ea"/>
                <a:cs typeface="+mn-cs"/>
              </a:rPr>
              <a:t>Minimum number required:</a:t>
            </a:r>
            <a:r>
              <a:rPr lang="en-US" sz="900" kern="1200" dirty="0" smtClean="0">
                <a:solidFill>
                  <a:schemeClr val="tx1"/>
                </a:solidFill>
                <a:effectLst/>
                <a:latin typeface="+mn-lt"/>
                <a:ea typeface="+mn-ea"/>
                <a:cs typeface="+mn-cs"/>
              </a:rPr>
              <a:t> 1 per Service Manager management group</a:t>
            </a:r>
          </a:p>
          <a:p>
            <a:pPr marL="171450" indent="-171450">
              <a:buFont typeface="Arial" pitchFamily="34" charset="0"/>
              <a:buChar char="•"/>
            </a:pPr>
            <a:r>
              <a:rPr lang="en-US" sz="900" b="0" kern="1200" dirty="0" smtClean="0">
                <a:solidFill>
                  <a:schemeClr val="tx1"/>
                </a:solidFill>
                <a:effectLst/>
                <a:latin typeface="+mn-lt"/>
                <a:ea typeface="+mn-ea"/>
                <a:cs typeface="+mn-cs"/>
              </a:rPr>
              <a:t>Maximum number possible:</a:t>
            </a:r>
            <a:r>
              <a:rPr lang="en-US" sz="900" kern="1200" dirty="0" smtClean="0">
                <a:solidFill>
                  <a:schemeClr val="tx1"/>
                </a:solidFill>
                <a:effectLst/>
                <a:latin typeface="+mn-lt"/>
                <a:ea typeface="+mn-ea"/>
                <a:cs typeface="+mn-cs"/>
              </a:rPr>
              <a:t> No limits</a:t>
            </a:r>
          </a:p>
          <a:p>
            <a:pPr marL="171450" indent="-171450">
              <a:buFont typeface="Arial" pitchFamily="34" charset="0"/>
              <a:buChar char="•"/>
            </a:pPr>
            <a:r>
              <a:rPr lang="en-US" sz="900" b="0" kern="1200" dirty="0" smtClean="0">
                <a:solidFill>
                  <a:schemeClr val="tx1"/>
                </a:solidFill>
                <a:effectLst/>
                <a:latin typeface="+mn-lt"/>
                <a:ea typeface="+mn-ea"/>
                <a:cs typeface="+mn-cs"/>
              </a:rPr>
              <a:t>Fault-tolerance option:</a:t>
            </a:r>
            <a:r>
              <a:rPr lang="en-US" sz="900" kern="1200" dirty="0" smtClean="0">
                <a:solidFill>
                  <a:schemeClr val="tx1"/>
                </a:solidFill>
                <a:effectLst/>
                <a:latin typeface="+mn-lt"/>
                <a:ea typeface="+mn-ea"/>
                <a:cs typeface="+mn-cs"/>
              </a:rPr>
              <a:t> Load balancing available for console connections (The management server running workflows cannot be made fault tolerant)</a:t>
            </a:r>
          </a:p>
          <a:p>
            <a:pPr marL="171450" indent="-171450">
              <a:buFont typeface="Arial" pitchFamily="34" charset="0"/>
              <a:buChar char="•"/>
            </a:pPr>
            <a:r>
              <a:rPr lang="en-US" sz="900" b="0" kern="1200" dirty="0" smtClean="0">
                <a:solidFill>
                  <a:schemeClr val="tx1"/>
                </a:solidFill>
                <a:effectLst/>
                <a:latin typeface="+mn-lt"/>
                <a:ea typeface="+mn-ea"/>
                <a:cs typeface="+mn-cs"/>
              </a:rPr>
              <a:t>Dependent on:</a:t>
            </a:r>
            <a:r>
              <a:rPr lang="en-US" sz="900" kern="1200" dirty="0" smtClean="0">
                <a:solidFill>
                  <a:schemeClr val="tx1"/>
                </a:solidFill>
                <a:effectLst/>
                <a:latin typeface="+mn-lt"/>
                <a:ea typeface="+mn-ea"/>
                <a:cs typeface="+mn-cs"/>
              </a:rPr>
              <a:t> Service Manager database</a:t>
            </a:r>
          </a:p>
          <a:p>
            <a:pPr marL="171450" indent="-171450">
              <a:buFont typeface="Arial" pitchFamily="34" charset="0"/>
              <a:buChar char="•"/>
            </a:pPr>
            <a:r>
              <a:rPr lang="en-US" sz="900" b="0" kern="1200" dirty="0" smtClean="0">
                <a:solidFill>
                  <a:schemeClr val="tx1"/>
                </a:solidFill>
                <a:effectLst/>
                <a:latin typeface="+mn-lt"/>
                <a:ea typeface="+mn-ea"/>
                <a:cs typeface="+mn-cs"/>
              </a:rPr>
              <a:t>Can coexist with:</a:t>
            </a:r>
            <a:r>
              <a:rPr lang="en-US" sz="900" kern="1200" dirty="0" smtClean="0">
                <a:solidFill>
                  <a:schemeClr val="tx1"/>
                </a:solidFill>
                <a:effectLst/>
                <a:latin typeface="+mn-lt"/>
                <a:ea typeface="+mn-ea"/>
                <a:cs typeface="+mn-cs"/>
              </a:rPr>
              <a:t> Service Manager Self-Service Portal, Service Manager database, data warehouse databases</a:t>
            </a:r>
          </a:p>
          <a:p>
            <a:pPr marL="171450" indent="-171450">
              <a:buFont typeface="Arial" pitchFamily="34" charset="0"/>
              <a:buChar char="•"/>
            </a:pPr>
            <a:r>
              <a:rPr lang="en-US" sz="900" kern="1200" dirty="0" smtClean="0">
                <a:solidFill>
                  <a:schemeClr val="tx1"/>
                </a:solidFill>
                <a:effectLst/>
                <a:latin typeface="+mn-lt"/>
                <a:ea typeface="+mn-ea"/>
                <a:cs typeface="+mn-cs"/>
              </a:rPr>
              <a:t>Cannot be combined with the data warehouse management server</a:t>
            </a:r>
          </a:p>
          <a:p>
            <a:r>
              <a:rPr lang="en-US" sz="900" b="1" kern="1200" dirty="0" smtClean="0">
                <a:solidFill>
                  <a:schemeClr val="tx1"/>
                </a:solidFill>
                <a:effectLst/>
                <a:latin typeface="+mn-lt"/>
                <a:ea typeface="+mn-ea"/>
                <a:cs typeface="+mn-cs"/>
              </a:rPr>
              <a:t> </a:t>
            </a:r>
          </a:p>
          <a:p>
            <a:r>
              <a:rPr lang="en-US" sz="900" b="1" kern="1200" dirty="0" smtClean="0">
                <a:solidFill>
                  <a:schemeClr val="tx1"/>
                </a:solidFill>
                <a:effectLst/>
                <a:latin typeface="+mn-lt"/>
                <a:ea typeface="+mn-ea"/>
                <a:cs typeface="+mn-cs"/>
              </a:rPr>
              <a:t>Component: </a:t>
            </a:r>
            <a:r>
              <a:rPr lang="en-US" sz="900" kern="1200" dirty="0" smtClean="0">
                <a:solidFill>
                  <a:schemeClr val="tx1"/>
                </a:solidFill>
                <a:effectLst/>
                <a:latin typeface="+mn-lt"/>
                <a:ea typeface="+mn-ea"/>
                <a:cs typeface="+mn-cs"/>
              </a:rPr>
              <a:t>Service Manager database</a:t>
            </a:r>
          </a:p>
          <a:p>
            <a:r>
              <a:rPr lang="en-US" sz="900" b="1" kern="1200" dirty="0" smtClean="0">
                <a:solidFill>
                  <a:schemeClr val="tx1"/>
                </a:solidFill>
                <a:effectLst/>
                <a:latin typeface="+mn-lt"/>
                <a:ea typeface="+mn-ea"/>
                <a:cs typeface="+mn-cs"/>
              </a:rPr>
              <a:t>Description:</a:t>
            </a:r>
            <a:endParaRPr lang="en-US" sz="900" kern="1200" dirty="0" smtClean="0">
              <a:solidFill>
                <a:schemeClr val="tx1"/>
              </a:solidFill>
              <a:effectLst/>
              <a:latin typeface="+mn-lt"/>
              <a:ea typeface="+mn-ea"/>
              <a:cs typeface="+mn-cs"/>
            </a:endParaRPr>
          </a:p>
          <a:p>
            <a:pPr marL="171450" indent="-171450">
              <a:buFont typeface="Arial" pitchFamily="34" charset="0"/>
              <a:buChar char="•"/>
            </a:pPr>
            <a:r>
              <a:rPr lang="en-US" sz="900" b="0" kern="1200" dirty="0" smtClean="0">
                <a:solidFill>
                  <a:schemeClr val="tx1"/>
                </a:solidFill>
                <a:effectLst/>
                <a:latin typeface="+mn-lt"/>
                <a:ea typeface="+mn-ea"/>
                <a:cs typeface="+mn-cs"/>
              </a:rPr>
              <a:t>Minimum number required:</a:t>
            </a:r>
            <a:r>
              <a:rPr lang="en-US" sz="900" b="1"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 per Service Manager management group</a:t>
            </a:r>
          </a:p>
          <a:p>
            <a:pPr marL="171450" indent="-171450">
              <a:buFont typeface="Arial" pitchFamily="34" charset="0"/>
              <a:buChar char="•"/>
            </a:pPr>
            <a:r>
              <a:rPr lang="en-US" sz="900" b="0" kern="1200" dirty="0" smtClean="0">
                <a:solidFill>
                  <a:schemeClr val="tx1"/>
                </a:solidFill>
                <a:effectLst/>
                <a:latin typeface="+mn-lt"/>
                <a:ea typeface="+mn-ea"/>
                <a:cs typeface="+mn-cs"/>
              </a:rPr>
              <a:t>Maximum number possible:</a:t>
            </a:r>
            <a:r>
              <a:rPr lang="en-US" sz="900" kern="1200" dirty="0" smtClean="0">
                <a:solidFill>
                  <a:schemeClr val="tx1"/>
                </a:solidFill>
                <a:effectLst/>
                <a:latin typeface="+mn-lt"/>
                <a:ea typeface="+mn-ea"/>
                <a:cs typeface="+mn-cs"/>
              </a:rPr>
              <a:t> 1 per management group</a:t>
            </a:r>
          </a:p>
          <a:p>
            <a:pPr marL="171450" indent="-171450">
              <a:buFont typeface="Arial" pitchFamily="34" charset="0"/>
              <a:buChar char="•"/>
            </a:pPr>
            <a:r>
              <a:rPr lang="en-US" sz="900" b="0" kern="1200" dirty="0" smtClean="0">
                <a:solidFill>
                  <a:schemeClr val="tx1"/>
                </a:solidFill>
                <a:effectLst/>
                <a:latin typeface="+mn-lt"/>
                <a:ea typeface="+mn-ea"/>
                <a:cs typeface="+mn-cs"/>
              </a:rPr>
              <a:t>Fault-tolerance options:</a:t>
            </a:r>
            <a:r>
              <a:rPr lang="en-US" sz="900" kern="1200" dirty="0" smtClean="0">
                <a:solidFill>
                  <a:schemeClr val="tx1"/>
                </a:solidFill>
                <a:effectLst/>
                <a:latin typeface="+mn-lt"/>
                <a:ea typeface="+mn-ea"/>
                <a:cs typeface="+mn-cs"/>
              </a:rPr>
              <a:t> SQL Server clustering, log shipping, and mirroring</a:t>
            </a:r>
          </a:p>
          <a:p>
            <a:pPr marL="171450" indent="-171450">
              <a:buFont typeface="Arial" pitchFamily="34" charset="0"/>
              <a:buChar char="•"/>
            </a:pPr>
            <a:r>
              <a:rPr lang="en-US" sz="900" b="0" kern="1200" dirty="0" smtClean="0">
                <a:solidFill>
                  <a:schemeClr val="tx1"/>
                </a:solidFill>
                <a:effectLst/>
                <a:latin typeface="+mn-lt"/>
                <a:ea typeface="+mn-ea"/>
                <a:cs typeface="+mn-cs"/>
              </a:rPr>
              <a:t>Dependent on:</a:t>
            </a:r>
            <a:r>
              <a:rPr lang="en-US" sz="900" kern="1200" dirty="0" smtClean="0">
                <a:solidFill>
                  <a:schemeClr val="tx1"/>
                </a:solidFill>
                <a:effectLst/>
                <a:latin typeface="+mn-lt"/>
                <a:ea typeface="+mn-ea"/>
                <a:cs typeface="+mn-cs"/>
              </a:rPr>
              <a:t> Service Manager management server</a:t>
            </a:r>
          </a:p>
          <a:p>
            <a:pPr marL="171450" indent="-171450">
              <a:buFont typeface="Arial" pitchFamily="34" charset="0"/>
              <a:buChar char="•"/>
            </a:pPr>
            <a:r>
              <a:rPr lang="en-US" sz="900" b="0" kern="1200" dirty="0" smtClean="0">
                <a:solidFill>
                  <a:schemeClr val="tx1"/>
                </a:solidFill>
                <a:effectLst/>
                <a:latin typeface="+mn-lt"/>
                <a:ea typeface="+mn-ea"/>
                <a:cs typeface="+mn-cs"/>
              </a:rPr>
              <a:t>Can coexist with:</a:t>
            </a:r>
            <a:r>
              <a:rPr lang="en-US" sz="900" kern="1200" dirty="0" smtClean="0">
                <a:solidFill>
                  <a:schemeClr val="tx1"/>
                </a:solidFill>
                <a:effectLst/>
                <a:latin typeface="+mn-lt"/>
                <a:ea typeface="+mn-ea"/>
                <a:cs typeface="+mn-cs"/>
              </a:rPr>
              <a:t> Any other role</a:t>
            </a:r>
          </a:p>
          <a:p>
            <a:r>
              <a:rPr lang="en-US" sz="900" b="1"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r>
              <a:rPr lang="en-US" sz="900" b="1" kern="1200" dirty="0" smtClean="0">
                <a:solidFill>
                  <a:schemeClr val="tx1"/>
                </a:solidFill>
                <a:effectLst/>
                <a:latin typeface="+mn-lt"/>
                <a:ea typeface="+mn-ea"/>
                <a:cs typeface="+mn-cs"/>
              </a:rPr>
              <a:t>Component: </a:t>
            </a:r>
            <a:r>
              <a:rPr lang="en-US" sz="900" kern="1200" dirty="0" smtClean="0">
                <a:solidFill>
                  <a:schemeClr val="tx1"/>
                </a:solidFill>
                <a:effectLst/>
                <a:latin typeface="+mn-lt"/>
                <a:ea typeface="+mn-ea"/>
                <a:cs typeface="+mn-cs"/>
              </a:rPr>
              <a:t>Service Manager management group</a:t>
            </a:r>
          </a:p>
          <a:p>
            <a:r>
              <a:rPr lang="en-US" sz="900" b="1" kern="1200" dirty="0" smtClean="0">
                <a:solidFill>
                  <a:schemeClr val="tx1"/>
                </a:solidFill>
                <a:effectLst/>
                <a:latin typeface="+mn-lt"/>
                <a:ea typeface="+mn-ea"/>
                <a:cs typeface="+mn-cs"/>
              </a:rPr>
              <a:t>Description:</a:t>
            </a:r>
            <a:endParaRPr lang="en-US" sz="900" kern="1200" dirty="0" smtClean="0">
              <a:solidFill>
                <a:schemeClr val="tx1"/>
              </a:solidFill>
              <a:effectLst/>
              <a:latin typeface="+mn-lt"/>
              <a:ea typeface="+mn-ea"/>
              <a:cs typeface="+mn-cs"/>
            </a:endParaRPr>
          </a:p>
          <a:p>
            <a:pPr marL="171450" indent="-171450">
              <a:buFont typeface="Arial" pitchFamily="34" charset="0"/>
              <a:buChar char="•"/>
            </a:pPr>
            <a:r>
              <a:rPr lang="en-US" sz="900" b="0" kern="1200" dirty="0" smtClean="0">
                <a:solidFill>
                  <a:schemeClr val="tx1"/>
                </a:solidFill>
                <a:effectLst/>
                <a:latin typeface="+mn-lt"/>
                <a:ea typeface="+mn-ea"/>
                <a:cs typeface="+mn-cs"/>
              </a:rPr>
              <a:t>Minimum number required:</a:t>
            </a:r>
            <a:r>
              <a:rPr lang="en-US" sz="900" b="1"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 per organization</a:t>
            </a:r>
          </a:p>
          <a:p>
            <a:pPr marL="171450" indent="-171450">
              <a:buFont typeface="Arial" pitchFamily="34" charset="0"/>
              <a:buChar char="•"/>
            </a:pPr>
            <a:r>
              <a:rPr lang="en-US" sz="900" b="0" kern="1200" dirty="0" smtClean="0">
                <a:solidFill>
                  <a:schemeClr val="tx1"/>
                </a:solidFill>
                <a:effectLst/>
                <a:latin typeface="+mn-lt"/>
                <a:ea typeface="+mn-ea"/>
                <a:cs typeface="+mn-cs"/>
              </a:rPr>
              <a:t>Maximum number possible:</a:t>
            </a:r>
            <a:r>
              <a:rPr lang="en-US" sz="900" kern="1200" dirty="0" smtClean="0">
                <a:solidFill>
                  <a:schemeClr val="tx1"/>
                </a:solidFill>
                <a:effectLst/>
                <a:latin typeface="+mn-lt"/>
                <a:ea typeface="+mn-ea"/>
                <a:cs typeface="+mn-cs"/>
              </a:rPr>
              <a:t> 5 per data warehouse management group</a:t>
            </a:r>
          </a:p>
          <a:p>
            <a:r>
              <a:rPr lang="en-US" sz="900" b="1"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r>
              <a:rPr lang="en-US" sz="900" b="1" kern="1200" dirty="0" smtClean="0">
                <a:solidFill>
                  <a:schemeClr val="tx1"/>
                </a:solidFill>
                <a:effectLst/>
                <a:latin typeface="+mn-lt"/>
                <a:ea typeface="+mn-ea"/>
                <a:cs typeface="+mn-cs"/>
              </a:rPr>
              <a:t>Component: </a:t>
            </a:r>
            <a:r>
              <a:rPr lang="en-US" sz="900" kern="1200" dirty="0" smtClean="0">
                <a:solidFill>
                  <a:schemeClr val="tx1"/>
                </a:solidFill>
                <a:effectLst/>
                <a:latin typeface="+mn-lt"/>
                <a:ea typeface="+mn-ea"/>
                <a:cs typeface="+mn-cs"/>
              </a:rPr>
              <a:t>Service Manager Self-Service Portal</a:t>
            </a:r>
          </a:p>
          <a:p>
            <a:r>
              <a:rPr lang="en-US" sz="900" b="1" kern="1200" dirty="0" smtClean="0">
                <a:solidFill>
                  <a:schemeClr val="tx1"/>
                </a:solidFill>
                <a:effectLst/>
                <a:latin typeface="+mn-lt"/>
                <a:ea typeface="+mn-ea"/>
                <a:cs typeface="+mn-cs"/>
              </a:rPr>
              <a:t>Description:</a:t>
            </a:r>
            <a:endParaRPr lang="en-US" sz="900" kern="1200" dirty="0" smtClean="0">
              <a:solidFill>
                <a:schemeClr val="tx1"/>
              </a:solidFill>
              <a:effectLst/>
              <a:latin typeface="+mn-lt"/>
              <a:ea typeface="+mn-ea"/>
              <a:cs typeface="+mn-cs"/>
            </a:endParaRPr>
          </a:p>
          <a:p>
            <a:pPr marL="171450" indent="-171450">
              <a:buFont typeface="Arial" pitchFamily="34" charset="0"/>
              <a:buChar char="•"/>
            </a:pPr>
            <a:r>
              <a:rPr lang="en-US" sz="900" b="0" kern="1200" dirty="0" smtClean="0">
                <a:solidFill>
                  <a:schemeClr val="tx1"/>
                </a:solidFill>
                <a:effectLst/>
                <a:latin typeface="+mn-lt"/>
                <a:ea typeface="+mn-ea"/>
                <a:cs typeface="+mn-cs"/>
              </a:rPr>
              <a:t>Minimum number required:</a:t>
            </a:r>
            <a:r>
              <a:rPr lang="en-US" sz="900" kern="1200" dirty="0" smtClean="0">
                <a:solidFill>
                  <a:schemeClr val="tx1"/>
                </a:solidFill>
                <a:effectLst/>
                <a:latin typeface="+mn-lt"/>
                <a:ea typeface="+mn-ea"/>
                <a:cs typeface="+mn-cs"/>
              </a:rPr>
              <a:t> None</a:t>
            </a:r>
          </a:p>
          <a:p>
            <a:pPr marL="171450" indent="-171450">
              <a:buFont typeface="Arial" pitchFamily="34" charset="0"/>
              <a:buChar char="•"/>
            </a:pPr>
            <a:r>
              <a:rPr lang="en-US" sz="900" b="0" kern="1200" dirty="0" smtClean="0">
                <a:solidFill>
                  <a:schemeClr val="tx1"/>
                </a:solidFill>
                <a:effectLst/>
                <a:latin typeface="+mn-lt"/>
                <a:ea typeface="+mn-ea"/>
                <a:cs typeface="+mn-cs"/>
              </a:rPr>
              <a:t>Maximum number possible:</a:t>
            </a:r>
            <a:r>
              <a:rPr lang="en-US" sz="900" kern="1200" dirty="0" smtClean="0">
                <a:solidFill>
                  <a:schemeClr val="tx1"/>
                </a:solidFill>
                <a:effectLst/>
                <a:latin typeface="+mn-lt"/>
                <a:ea typeface="+mn-ea"/>
                <a:cs typeface="+mn-cs"/>
              </a:rPr>
              <a:t> No limits</a:t>
            </a:r>
          </a:p>
          <a:p>
            <a:pPr marL="171450" indent="-171450">
              <a:buFont typeface="Arial" pitchFamily="34" charset="0"/>
              <a:buChar char="•"/>
            </a:pPr>
            <a:r>
              <a:rPr lang="en-US" sz="900" b="0" kern="1200" dirty="0" smtClean="0">
                <a:solidFill>
                  <a:schemeClr val="tx1"/>
                </a:solidFill>
                <a:effectLst/>
                <a:latin typeface="+mn-lt"/>
                <a:ea typeface="+mn-ea"/>
                <a:cs typeface="+mn-cs"/>
              </a:rPr>
              <a:t>Fault-tolerance option:</a:t>
            </a:r>
            <a:r>
              <a:rPr lang="en-US" sz="900" kern="1200" dirty="0" smtClean="0">
                <a:solidFill>
                  <a:schemeClr val="tx1"/>
                </a:solidFill>
                <a:effectLst/>
                <a:latin typeface="+mn-lt"/>
                <a:ea typeface="+mn-ea"/>
                <a:cs typeface="+mn-cs"/>
              </a:rPr>
              <a:t> Load balancing</a:t>
            </a:r>
          </a:p>
          <a:p>
            <a:pPr marL="171450" indent="-171450">
              <a:buFont typeface="Arial" pitchFamily="34" charset="0"/>
              <a:buChar char="•"/>
            </a:pPr>
            <a:r>
              <a:rPr lang="en-US" sz="900" b="0" kern="1200" dirty="0" smtClean="0">
                <a:solidFill>
                  <a:schemeClr val="tx1"/>
                </a:solidFill>
                <a:effectLst/>
                <a:latin typeface="+mn-lt"/>
                <a:ea typeface="+mn-ea"/>
                <a:cs typeface="+mn-cs"/>
              </a:rPr>
              <a:t>Dependent on:</a:t>
            </a:r>
            <a:r>
              <a:rPr lang="en-US" sz="900" b="1"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Service Manager management server and Service Manager database</a:t>
            </a:r>
          </a:p>
          <a:p>
            <a:pPr marL="171450" indent="-171450">
              <a:buFont typeface="Arial" pitchFamily="34" charset="0"/>
              <a:buChar char="•"/>
            </a:pPr>
            <a:r>
              <a:rPr lang="en-US" sz="900" b="0" kern="1200" dirty="0" smtClean="0">
                <a:solidFill>
                  <a:schemeClr val="tx1"/>
                </a:solidFill>
                <a:effectLst/>
                <a:latin typeface="+mn-lt"/>
                <a:ea typeface="+mn-ea"/>
                <a:cs typeface="+mn-cs"/>
              </a:rPr>
              <a:t>Can coexist with:</a:t>
            </a:r>
            <a:r>
              <a:rPr lang="en-US" sz="900" kern="1200" dirty="0" smtClean="0">
                <a:solidFill>
                  <a:schemeClr val="tx1"/>
                </a:solidFill>
                <a:effectLst/>
                <a:latin typeface="+mn-lt"/>
                <a:ea typeface="+mn-ea"/>
                <a:cs typeface="+mn-cs"/>
              </a:rPr>
              <a:t> Service Manager database, data warehouse databases</a:t>
            </a:r>
          </a:p>
          <a:p>
            <a:pPr marL="171450" indent="-171450">
              <a:buFont typeface="Arial" pitchFamily="34" charset="0"/>
              <a:buChar char="•"/>
            </a:pPr>
            <a:r>
              <a:rPr lang="en-US" sz="900" kern="1200" dirty="0" smtClean="0">
                <a:solidFill>
                  <a:schemeClr val="tx1"/>
                </a:solidFill>
                <a:effectLst/>
                <a:latin typeface="+mn-lt"/>
                <a:ea typeface="+mn-ea"/>
                <a:cs typeface="+mn-cs"/>
              </a:rPr>
              <a:t>Not recommended to install on the Service Manager management server in production environments</a:t>
            </a:r>
          </a:p>
          <a:p>
            <a:pPr marL="171450" indent="-171450">
              <a:buFont typeface="Arial" pitchFamily="34" charset="0"/>
              <a:buChar char="•"/>
            </a:pPr>
            <a:r>
              <a:rPr lang="en-US" sz="900" kern="1200" dirty="0" smtClean="0">
                <a:solidFill>
                  <a:schemeClr val="tx1"/>
                </a:solidFill>
                <a:effectLst/>
                <a:latin typeface="+mn-lt"/>
                <a:ea typeface="+mn-ea"/>
                <a:cs typeface="+mn-cs"/>
              </a:rPr>
              <a:t>Not supported to install on the data warehouse management server</a:t>
            </a:r>
          </a:p>
          <a:p>
            <a:r>
              <a:rPr lang="en-US" sz="900" b="1"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r>
              <a:rPr lang="en-US" sz="900" b="1" kern="1200" dirty="0" smtClean="0">
                <a:solidFill>
                  <a:schemeClr val="tx1"/>
                </a:solidFill>
                <a:effectLst/>
                <a:latin typeface="+mn-lt"/>
                <a:ea typeface="+mn-ea"/>
                <a:cs typeface="+mn-cs"/>
              </a:rPr>
              <a:t> </a:t>
            </a:r>
          </a:p>
          <a:p>
            <a:pPr defTabSz="947044">
              <a:defRPr/>
            </a:pPr>
            <a:endParaRPr lang="en-US" sz="1000" b="1"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b="1" dirty="0"/>
              <a:t>Additional Considerations (Step 3)</a:t>
            </a:r>
          </a:p>
          <a:p>
            <a:pPr defTabSz="947044">
              <a:defRPr/>
            </a:pPr>
            <a:endParaRPr lang="en-US" sz="1000" b="1" dirty="0"/>
          </a:p>
          <a:p>
            <a:pPr defTabSz="947044">
              <a:defRPr/>
            </a:pPr>
            <a:r>
              <a:rPr lang="en-US" sz="1000" dirty="0"/>
              <a:t>The items listed below are generally outside the scope of an infrastructure design; however, they are included here as additional considerations that the architect may need to take into account:</a:t>
            </a:r>
          </a:p>
          <a:p>
            <a:pPr marL="177571" indent="-177571" defTabSz="947044">
              <a:buFont typeface="Arial" pitchFamily="34" charset="0"/>
              <a:buChar char="•"/>
              <a:defRPr/>
            </a:pPr>
            <a:r>
              <a:rPr lang="en-US" sz="1000" b="1" dirty="0"/>
              <a:t>SMTP servers. </a:t>
            </a:r>
            <a:r>
              <a:rPr lang="en-US" sz="1000" dirty="0"/>
              <a:t>Service Manager requires access to </a:t>
            </a:r>
            <a:r>
              <a:rPr lang="en-US" sz="1000" dirty="0" smtClean="0"/>
              <a:t>a Simple Mail Transfer Protocol (SMTP) </a:t>
            </a:r>
            <a:r>
              <a:rPr lang="en-US" sz="1000" dirty="0"/>
              <a:t>server to use the notification feature and for incident creation through email.</a:t>
            </a:r>
          </a:p>
          <a:p>
            <a:pPr marL="177571" indent="-177571" defTabSz="947044">
              <a:buFont typeface="Arial" pitchFamily="34" charset="0"/>
              <a:buChar char="•"/>
              <a:defRPr/>
            </a:pPr>
            <a:r>
              <a:rPr lang="en-US" sz="1000" b="1" dirty="0"/>
              <a:t>Disaster recovery planning. </a:t>
            </a:r>
            <a:r>
              <a:rPr lang="en-US" sz="1000" dirty="0"/>
              <a:t>After Service Manager is implemented, the architect should prepare for recovering </a:t>
            </a:r>
            <a:r>
              <a:rPr lang="en-US" sz="1000" dirty="0" smtClean="0"/>
              <a:t>from </a:t>
            </a:r>
            <a:r>
              <a:rPr lang="en-US" sz="1000" dirty="0"/>
              <a:t>a disaster by backing up the encryption </a:t>
            </a:r>
            <a:r>
              <a:rPr lang="en-US" sz="1000" dirty="0" smtClean="0"/>
              <a:t>keys </a:t>
            </a:r>
            <a:r>
              <a:rPr lang="en-US" sz="1000" dirty="0"/>
              <a:t>and developing the plan for recovering the management servers and database. For more information about Service Manager disaster recovery, see the </a:t>
            </a:r>
            <a:r>
              <a:rPr lang="en-US" sz="1000" i="0" dirty="0"/>
              <a:t>System Center Service Manager </a:t>
            </a:r>
            <a:r>
              <a:rPr lang="en-US" sz="1000" i="0" dirty="0" smtClean="0"/>
              <a:t>2010 SP1 Disaster </a:t>
            </a:r>
            <a:r>
              <a:rPr lang="en-US" sz="1000" i="0" dirty="0"/>
              <a:t>Recovery Guide </a:t>
            </a:r>
            <a:r>
              <a:rPr lang="en-US" sz="1000" dirty="0"/>
              <a:t>at </a:t>
            </a:r>
            <a:r>
              <a:rPr lang="en-US" sz="1000" dirty="0" smtClean="0"/>
              <a:t>http://technet.microsoft.com/en-us/library/ff625768.aspx.</a:t>
            </a:r>
            <a:endParaRPr lang="en-US" sz="1000" dirty="0"/>
          </a:p>
          <a:p>
            <a:pPr marL="177571" indent="-177571" defTabSz="947044">
              <a:buFont typeface="Arial" pitchFamily="34" charset="0"/>
              <a:buChar char="•"/>
              <a:defRPr/>
            </a:pPr>
            <a:endParaRPr lang="en-US" sz="1000" b="1"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7044">
              <a:defRPr/>
            </a:pPr>
            <a:r>
              <a:rPr lang="en-US" sz="1000" b="1" dirty="0"/>
              <a:t>Step 4: Design the Data Warehouse Management Server </a:t>
            </a:r>
            <a:r>
              <a:rPr lang="en-US" sz="1000" b="1" dirty="0" smtClean="0"/>
              <a:t>Infrastructure</a:t>
            </a:r>
          </a:p>
          <a:p>
            <a:pPr defTabSz="947044">
              <a:defRPr/>
            </a:pPr>
            <a:endParaRPr lang="en-US" sz="1000" b="1" dirty="0"/>
          </a:p>
          <a:p>
            <a:pPr defTabSz="947044">
              <a:defRPr/>
            </a:pPr>
            <a:r>
              <a:rPr lang="en-US" sz="1000" b="1" dirty="0"/>
              <a:t>Task 1: Determine the Placement of Each Component</a:t>
            </a:r>
          </a:p>
          <a:p>
            <a:pPr defTabSz="947044">
              <a:defRPr/>
            </a:pPr>
            <a:r>
              <a:rPr lang="en-US" sz="1000" dirty="0"/>
              <a:t>The product group recommends placing the data warehouse management server and database in a location with LAN or </a:t>
            </a:r>
            <a:r>
              <a:rPr lang="en-US" sz="1000" dirty="0" smtClean="0"/>
              <a:t>high-speed </a:t>
            </a:r>
            <a:r>
              <a:rPr lang="en-US" sz="1000" dirty="0"/>
              <a:t>WAN connectivity with 50 milliseconds or less round trip latency to the Service Manager management server and database.</a:t>
            </a:r>
          </a:p>
          <a:p>
            <a:pPr defTabSz="947044">
              <a:defRPr/>
            </a:pPr>
            <a:r>
              <a:rPr lang="en-US" sz="1000" dirty="0"/>
              <a:t>The </a:t>
            </a:r>
            <a:r>
              <a:rPr lang="en-US" sz="1000" dirty="0" smtClean="0"/>
              <a:t>data warehouse </a:t>
            </a:r>
            <a:r>
              <a:rPr lang="en-US" sz="1000" dirty="0"/>
              <a:t>management server cannot </a:t>
            </a:r>
            <a:r>
              <a:rPr lang="en-US" sz="1000" dirty="0" smtClean="0"/>
              <a:t>coexist </a:t>
            </a:r>
            <a:r>
              <a:rPr lang="en-US" sz="1000" dirty="0"/>
              <a:t>on the same computer with the Service Manager management server. Additionally, it is not supported to install the </a:t>
            </a:r>
            <a:r>
              <a:rPr lang="en-US" sz="1000" dirty="0" smtClean="0"/>
              <a:t>Self-Service </a:t>
            </a:r>
            <a:r>
              <a:rPr lang="en-US" sz="1000" dirty="0"/>
              <a:t>Portal on a computer hosting the </a:t>
            </a:r>
            <a:r>
              <a:rPr lang="en-US" sz="1000" dirty="0" smtClean="0"/>
              <a:t>data warehouse </a:t>
            </a:r>
            <a:r>
              <a:rPr lang="en-US" sz="1000" dirty="0"/>
              <a:t>management server.</a:t>
            </a:r>
          </a:p>
          <a:p>
            <a:pPr defTabSz="947044">
              <a:defRPr/>
            </a:pPr>
            <a:r>
              <a:rPr lang="en-US" sz="1000" dirty="0"/>
              <a:t>The data warehouse databases can be located on the same computer as the </a:t>
            </a:r>
            <a:r>
              <a:rPr lang="en-US" sz="1000" dirty="0" smtClean="0"/>
              <a:t>data warehouse </a:t>
            </a:r>
            <a:r>
              <a:rPr lang="en-US" sz="1000" dirty="0"/>
              <a:t>management server or with the Service Manager management server; however, given that they have different </a:t>
            </a:r>
            <a:r>
              <a:rPr lang="en-US" sz="1000" dirty="0" smtClean="0"/>
              <a:t>fault-tolerance </a:t>
            </a:r>
            <a:r>
              <a:rPr lang="en-US" sz="1000" dirty="0"/>
              <a:t>options, deploying them separately isolates them for potentially easier recovery from disaster-type scenarios.</a:t>
            </a:r>
          </a:p>
          <a:p>
            <a:pPr defTabSz="947044">
              <a:defRPr/>
            </a:pPr>
            <a:r>
              <a:rPr lang="en-US" sz="1000" dirty="0"/>
              <a:t>The data warehouse databases could share a server or cluster with the Service Manager database. This would reduce the SQL </a:t>
            </a:r>
            <a:r>
              <a:rPr lang="en-US" sz="1000" dirty="0" smtClean="0"/>
              <a:t>Server</a:t>
            </a:r>
            <a:r>
              <a:rPr lang="en-US" sz="1000" baseline="30000" dirty="0" smtClean="0"/>
              <a:t>®</a:t>
            </a:r>
            <a:r>
              <a:rPr lang="en-US" sz="1000" dirty="0" smtClean="0"/>
              <a:t> </a:t>
            </a:r>
            <a:r>
              <a:rPr lang="en-US" sz="1000" dirty="0"/>
              <a:t>licenses required, but if the </a:t>
            </a:r>
            <a:r>
              <a:rPr lang="en-US" sz="1000" dirty="0" smtClean="0"/>
              <a:t>data warehouse </a:t>
            </a:r>
            <a:r>
              <a:rPr lang="en-US" sz="1000" dirty="0"/>
              <a:t>is large, separate servers are advised by the product group. If the databases are hosted on the same server or cluster, ensure that adequate resources are allocated for the combined load.</a:t>
            </a:r>
          </a:p>
          <a:p>
            <a:pPr defTabSz="947044">
              <a:defRPr/>
            </a:pPr>
            <a:r>
              <a:rPr lang="en-US" sz="1000" dirty="0"/>
              <a:t>Reporting for Service Manager is installed on SQL Server Reporting Services, and any valid configuration of </a:t>
            </a:r>
            <a:r>
              <a:rPr lang="en-US" sz="1000" dirty="0" smtClean="0"/>
              <a:t>SQL Server Reporting </a:t>
            </a:r>
            <a:r>
              <a:rPr lang="en-US" sz="1000" dirty="0"/>
              <a:t>Services will support Service Manager Reporting. For optimum performance, especially in a large environment where the number of </a:t>
            </a:r>
            <a:r>
              <a:rPr lang="en-US" sz="1000" dirty="0" smtClean="0"/>
              <a:t>CIs increase, </a:t>
            </a:r>
            <a:r>
              <a:rPr lang="en-US" sz="1000" dirty="0"/>
              <a:t>the product group recommends that the </a:t>
            </a:r>
            <a:r>
              <a:rPr lang="en-US" sz="1000" dirty="0" smtClean="0"/>
              <a:t>data warehouse </a:t>
            </a:r>
            <a:r>
              <a:rPr lang="en-US" sz="1000" dirty="0"/>
              <a:t>databases be installed on a different server than the Service Manager </a:t>
            </a:r>
            <a:r>
              <a:rPr lang="en-US" sz="1000" dirty="0" smtClean="0"/>
              <a:t>reporting </a:t>
            </a:r>
            <a:r>
              <a:rPr lang="en-US" sz="1000" dirty="0"/>
              <a:t>server.</a:t>
            </a:r>
          </a:p>
          <a:p>
            <a:pPr defTabSz="947044">
              <a:defRPr/>
            </a:pPr>
            <a:r>
              <a:rPr lang="en-US" sz="1000" dirty="0"/>
              <a:t>If a dashboard view is required, the Service Manager Dashboard should be installed on an existing or a new </a:t>
            </a:r>
            <a:r>
              <a:rPr lang="en-US" sz="1000" dirty="0" smtClean="0"/>
              <a:t>Windows</a:t>
            </a:r>
            <a:r>
              <a:rPr lang="en-US" sz="1000" baseline="30000" dirty="0" smtClean="0"/>
              <a:t>®</a:t>
            </a:r>
            <a:r>
              <a:rPr lang="en-US" sz="1000" dirty="0" smtClean="0"/>
              <a:t> SharePoint</a:t>
            </a:r>
            <a:r>
              <a:rPr lang="en-US" sz="1000" baseline="30000" dirty="0" smtClean="0"/>
              <a:t>®</a:t>
            </a:r>
            <a:r>
              <a:rPr lang="en-US" sz="1000" dirty="0" smtClean="0"/>
              <a:t> </a:t>
            </a:r>
            <a:r>
              <a:rPr lang="en-US" sz="1000" dirty="0"/>
              <a:t>Services 3.0 SP2 </a:t>
            </a:r>
            <a:r>
              <a:rPr lang="en-US" sz="1000" dirty="0" smtClean="0"/>
              <a:t>server </a:t>
            </a:r>
            <a:r>
              <a:rPr lang="en-US" sz="1200" b="0" kern="1200" dirty="0" smtClean="0">
                <a:solidFill>
                  <a:schemeClr val="tx1"/>
                </a:solidFill>
                <a:effectLst/>
                <a:latin typeface="+mn-lt"/>
                <a:ea typeface="+mn-ea"/>
                <a:cs typeface="+mn-cs"/>
              </a:rPr>
              <a:t>or Microsoft Office SharePoint Server 2007 SP2</a:t>
            </a:r>
            <a:r>
              <a:rPr lang="en-US" sz="1000" b="0" dirty="0" smtClean="0"/>
              <a:t>. </a:t>
            </a:r>
            <a:r>
              <a:rPr lang="en-US" sz="1000" dirty="0"/>
              <a:t>This role can </a:t>
            </a:r>
            <a:r>
              <a:rPr lang="en-US" sz="1000" dirty="0" smtClean="0"/>
              <a:t>coexist </a:t>
            </a:r>
            <a:r>
              <a:rPr lang="en-US" sz="1000" dirty="0"/>
              <a:t>with other roles including the </a:t>
            </a:r>
            <a:r>
              <a:rPr lang="en-US" sz="1000" dirty="0" smtClean="0"/>
              <a:t>Service Manager Self-Service </a:t>
            </a:r>
            <a:r>
              <a:rPr lang="en-US" sz="1000" dirty="0"/>
              <a:t>Portal</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7044">
              <a:defRPr/>
            </a:pPr>
            <a:r>
              <a:rPr lang="en-US" sz="1000" b="1" dirty="0"/>
              <a:t>Step 4: Design the Data Warehouse Management Server </a:t>
            </a:r>
            <a:r>
              <a:rPr lang="en-US" sz="1000" b="1" dirty="0" smtClean="0"/>
              <a:t>Infrastructure (Continued)</a:t>
            </a:r>
            <a:endParaRPr lang="en-US" sz="1000" b="1" dirty="0"/>
          </a:p>
          <a:p>
            <a:pPr defTabSz="947044">
              <a:defRPr/>
            </a:pPr>
            <a:endParaRPr lang="en-US" sz="1000" b="1" dirty="0"/>
          </a:p>
          <a:p>
            <a:pPr defTabSz="947044">
              <a:defRPr/>
            </a:pPr>
            <a:r>
              <a:rPr lang="en-US" sz="1000" b="1" dirty="0" smtClean="0"/>
              <a:t>Task 2: Apply Fault-Tolerance Requirements for SQL Server Databases</a:t>
            </a:r>
          </a:p>
          <a:p>
            <a:pPr defTabSz="947044">
              <a:defRPr/>
            </a:pPr>
            <a:r>
              <a:rPr lang="en-US" sz="1000" dirty="0" smtClean="0"/>
              <a:t>Clustering, log shipping, and mirroring are the only supported SQL Server fault-tolerance options for the data warehouse databases and reporting services; however, the management servers must be installed on separate servers if SQL Server clustering is used because the data warehouse management service is not cluster-aware. </a:t>
            </a:r>
          </a:p>
          <a:p>
            <a:pPr defTabSz="947044">
              <a:defRPr/>
            </a:pPr>
            <a:r>
              <a:rPr lang="en-US" sz="1000" dirty="0" smtClean="0"/>
              <a:t>For off-site redundancy, log shipping is the method currently supported by the product group.</a:t>
            </a:r>
          </a:p>
          <a:p>
            <a:pPr defTabSz="947044">
              <a:defRPr/>
            </a:pPr>
            <a:endParaRPr lang="en-US" sz="1000" b="1" dirty="0"/>
          </a:p>
          <a:p>
            <a:pPr defTabSz="947044">
              <a:defRPr/>
            </a:pPr>
            <a:r>
              <a:rPr lang="en-US" sz="1000" b="1" dirty="0"/>
              <a:t>Task 3: Determine the Hardware </a:t>
            </a:r>
            <a:r>
              <a:rPr lang="en-US" sz="1000" b="1" dirty="0" smtClean="0"/>
              <a:t>Configuration</a:t>
            </a:r>
          </a:p>
          <a:p>
            <a:pPr defTabSz="947044">
              <a:defRPr/>
            </a:pPr>
            <a:endParaRPr lang="en-US" sz="1000" b="1" dirty="0"/>
          </a:p>
          <a:p>
            <a:pPr defTabSz="947044">
              <a:defRPr/>
            </a:pPr>
            <a:r>
              <a:rPr lang="en-US" sz="1000" b="1" dirty="0"/>
              <a:t>Data Warehouse Management Servers</a:t>
            </a:r>
          </a:p>
          <a:p>
            <a:pPr defTabSz="947044">
              <a:defRPr/>
            </a:pPr>
            <a:r>
              <a:rPr lang="en-US" sz="1000" dirty="0"/>
              <a:t>The minimum product group-recommended hardware requirements for the </a:t>
            </a:r>
            <a:r>
              <a:rPr lang="en-US" sz="1000" dirty="0" smtClean="0"/>
              <a:t>data warehouse </a:t>
            </a:r>
            <a:r>
              <a:rPr lang="en-US" sz="1000" dirty="0"/>
              <a:t>management server are:</a:t>
            </a:r>
          </a:p>
          <a:p>
            <a:pPr marL="177571" indent="-177571" defTabSz="947044">
              <a:buFont typeface="Arial" pitchFamily="34" charset="0"/>
              <a:buChar char="•"/>
              <a:defRPr/>
            </a:pPr>
            <a:r>
              <a:rPr lang="en-US" sz="1000" dirty="0"/>
              <a:t>Dual </a:t>
            </a:r>
            <a:r>
              <a:rPr lang="en-US" sz="1000" dirty="0" smtClean="0"/>
              <a:t>quad-core 2.66-GHz </a:t>
            </a:r>
            <a:r>
              <a:rPr lang="en-US" sz="1000" dirty="0"/>
              <a:t>CPU</a:t>
            </a:r>
          </a:p>
          <a:p>
            <a:pPr marL="177571" indent="-177571" defTabSz="947044">
              <a:buFont typeface="Arial" pitchFamily="34" charset="0"/>
              <a:buChar char="•"/>
              <a:defRPr/>
            </a:pPr>
            <a:r>
              <a:rPr lang="en-US" sz="1000" dirty="0"/>
              <a:t>8 GB of RAM</a:t>
            </a:r>
          </a:p>
          <a:p>
            <a:pPr marL="177571" indent="-177571" defTabSz="947044">
              <a:buFont typeface="Arial" pitchFamily="34" charset="0"/>
              <a:buChar char="•"/>
              <a:defRPr/>
            </a:pPr>
            <a:r>
              <a:rPr lang="en-US" sz="1000" dirty="0"/>
              <a:t>10 GB of available disk space</a:t>
            </a:r>
          </a:p>
          <a:p>
            <a:pPr defTabSz="947044">
              <a:defRPr/>
            </a:pPr>
            <a:endParaRPr lang="en-US" sz="1000" dirty="0"/>
          </a:p>
          <a:p>
            <a:pPr defTabSz="947044">
              <a:defRPr/>
            </a:pPr>
            <a:r>
              <a:rPr lang="en-US" sz="1000" b="1" dirty="0"/>
              <a:t>Data Warehouse Databases</a:t>
            </a:r>
          </a:p>
          <a:p>
            <a:pPr defTabSz="947044">
              <a:defRPr/>
            </a:pPr>
            <a:r>
              <a:rPr lang="en-US" sz="1000" dirty="0"/>
              <a:t>The minimum product group-recommended hardware requirements for the </a:t>
            </a:r>
            <a:r>
              <a:rPr lang="en-US" sz="1000" dirty="0" smtClean="0"/>
              <a:t>data warehouse </a:t>
            </a:r>
            <a:r>
              <a:rPr lang="en-US" sz="1000" dirty="0"/>
              <a:t>database server are:</a:t>
            </a:r>
          </a:p>
          <a:p>
            <a:pPr marL="177571" indent="-177571" defTabSz="947044">
              <a:buFont typeface="Arial" pitchFamily="34" charset="0"/>
              <a:buChar char="•"/>
              <a:defRPr/>
            </a:pPr>
            <a:r>
              <a:rPr lang="en-US" sz="1000" dirty="0"/>
              <a:t>Dual </a:t>
            </a:r>
            <a:r>
              <a:rPr lang="en-US" sz="1000" dirty="0" smtClean="0"/>
              <a:t>quad-core 2.66-GHz </a:t>
            </a:r>
            <a:r>
              <a:rPr lang="en-US" sz="1000" dirty="0"/>
              <a:t>CPU</a:t>
            </a:r>
          </a:p>
          <a:p>
            <a:pPr marL="177571" indent="-177571" defTabSz="947044">
              <a:buFont typeface="Arial" pitchFamily="34" charset="0"/>
              <a:buChar char="•"/>
              <a:defRPr/>
            </a:pPr>
            <a:r>
              <a:rPr lang="en-US" sz="1000" dirty="0"/>
              <a:t>8 GB of RAM (if less than 4,000 computers, 4 GB is sufficient)</a:t>
            </a:r>
          </a:p>
          <a:p>
            <a:pPr marL="177571" indent="-177571" defTabSz="947044">
              <a:buFont typeface="Arial" pitchFamily="34" charset="0"/>
              <a:buChar char="•"/>
              <a:defRPr/>
            </a:pPr>
            <a:r>
              <a:rPr lang="en-US" sz="1000" dirty="0"/>
              <a:t>400 GB of available disk space</a:t>
            </a:r>
          </a:p>
          <a:p>
            <a:pPr defTabSz="947044">
              <a:defRPr/>
            </a:pPr>
            <a:endParaRPr lang="en-US" sz="1000" dirty="0"/>
          </a:p>
          <a:p>
            <a:pPr defTabSz="947044">
              <a:defRPr/>
            </a:pPr>
            <a:endParaRPr lang="en-US" sz="1000" b="1"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7044">
              <a:defRPr/>
            </a:pPr>
            <a:r>
              <a:rPr lang="en-US" sz="1000" b="1" dirty="0"/>
              <a:t>Step 4: Design the Data Warehouse Management Server </a:t>
            </a:r>
            <a:r>
              <a:rPr lang="en-US" sz="1000" b="1" dirty="0" smtClean="0"/>
              <a:t>Infrastructure (Continued)</a:t>
            </a:r>
            <a:endParaRPr lang="en-US" sz="1000" b="1" dirty="0"/>
          </a:p>
          <a:p>
            <a:pPr defTabSz="947044">
              <a:defRPr/>
            </a:pPr>
            <a:endParaRPr lang="en-US" sz="1000" b="1" dirty="0" smtClean="0"/>
          </a:p>
          <a:p>
            <a:r>
              <a:rPr lang="en-US" sz="800" b="1" kern="1200" dirty="0" smtClean="0">
                <a:solidFill>
                  <a:schemeClr val="tx1"/>
                </a:solidFill>
                <a:effectLst/>
                <a:latin typeface="+mn-lt"/>
                <a:ea typeface="+mn-ea"/>
                <a:cs typeface="+mn-cs"/>
              </a:rPr>
              <a:t>Component: </a:t>
            </a:r>
            <a:r>
              <a:rPr lang="en-US" sz="800" kern="1200" dirty="0" smtClean="0">
                <a:solidFill>
                  <a:schemeClr val="tx1"/>
                </a:solidFill>
                <a:effectLst/>
                <a:latin typeface="+mn-lt"/>
                <a:ea typeface="+mn-ea"/>
                <a:cs typeface="+mn-cs"/>
              </a:rPr>
              <a:t>Data warehouse management server</a:t>
            </a:r>
          </a:p>
          <a:p>
            <a:r>
              <a:rPr lang="en-US" sz="800" b="1" kern="1200" dirty="0" smtClean="0">
                <a:solidFill>
                  <a:schemeClr val="tx1"/>
                </a:solidFill>
                <a:effectLst/>
                <a:latin typeface="+mn-lt"/>
                <a:ea typeface="+mn-ea"/>
                <a:cs typeface="+mn-cs"/>
              </a:rPr>
              <a:t>Description:</a:t>
            </a:r>
            <a:endParaRPr lang="en-US" sz="800" kern="1200" dirty="0" smtClean="0">
              <a:solidFill>
                <a:schemeClr val="tx1"/>
              </a:solidFill>
              <a:effectLst/>
              <a:latin typeface="+mn-lt"/>
              <a:ea typeface="+mn-ea"/>
              <a:cs typeface="+mn-cs"/>
            </a:endParaRPr>
          </a:p>
          <a:p>
            <a:pPr marL="171450" lvl="0" indent="-171450">
              <a:buFont typeface="Arial" pitchFamily="34" charset="0"/>
              <a:buChar char="•"/>
            </a:pPr>
            <a:r>
              <a:rPr lang="en-US" sz="800" b="0" kern="1200" dirty="0" smtClean="0">
                <a:solidFill>
                  <a:schemeClr val="tx1"/>
                </a:solidFill>
                <a:effectLst/>
                <a:latin typeface="+mn-lt"/>
                <a:ea typeface="+mn-ea"/>
                <a:cs typeface="+mn-cs"/>
              </a:rPr>
              <a:t>Minimum number required:</a:t>
            </a:r>
            <a:r>
              <a:rPr lang="en-US" sz="800" kern="1200" dirty="0" smtClean="0">
                <a:solidFill>
                  <a:schemeClr val="tx1"/>
                </a:solidFill>
                <a:effectLst/>
                <a:latin typeface="+mn-lt"/>
                <a:ea typeface="+mn-ea"/>
                <a:cs typeface="+mn-cs"/>
              </a:rPr>
              <a:t> 1 per data warehouse management group</a:t>
            </a:r>
          </a:p>
          <a:p>
            <a:pPr marL="171450" lvl="0" indent="-171450">
              <a:buFont typeface="Arial" pitchFamily="34" charset="0"/>
              <a:buChar char="•"/>
            </a:pPr>
            <a:r>
              <a:rPr lang="en-US" sz="800" b="0" kern="1200" dirty="0" smtClean="0">
                <a:solidFill>
                  <a:schemeClr val="tx1"/>
                </a:solidFill>
                <a:effectLst/>
                <a:latin typeface="+mn-lt"/>
                <a:ea typeface="+mn-ea"/>
                <a:cs typeface="+mn-cs"/>
              </a:rPr>
              <a:t>Maximum number possible:</a:t>
            </a:r>
            <a:r>
              <a:rPr lang="en-US" sz="800" kern="1200" dirty="0" smtClean="0">
                <a:solidFill>
                  <a:schemeClr val="tx1"/>
                </a:solidFill>
                <a:effectLst/>
                <a:latin typeface="+mn-lt"/>
                <a:ea typeface="+mn-ea"/>
                <a:cs typeface="+mn-cs"/>
              </a:rPr>
              <a:t> 1 per data warehouse management group</a:t>
            </a:r>
          </a:p>
          <a:p>
            <a:pPr marL="171450" lvl="0" indent="-171450">
              <a:buFont typeface="Arial" pitchFamily="34" charset="0"/>
              <a:buChar char="•"/>
            </a:pPr>
            <a:r>
              <a:rPr lang="en-US" sz="800" b="0" kern="1200" dirty="0" smtClean="0">
                <a:solidFill>
                  <a:schemeClr val="tx1"/>
                </a:solidFill>
                <a:effectLst/>
                <a:latin typeface="+mn-lt"/>
                <a:ea typeface="+mn-ea"/>
                <a:cs typeface="+mn-cs"/>
              </a:rPr>
              <a:t>Fault-tolerance option:</a:t>
            </a:r>
            <a:r>
              <a:rPr lang="en-US" sz="800" kern="1200" dirty="0" smtClean="0">
                <a:solidFill>
                  <a:schemeClr val="tx1"/>
                </a:solidFill>
                <a:effectLst/>
                <a:latin typeface="+mn-lt"/>
                <a:ea typeface="+mn-ea"/>
                <a:cs typeface="+mn-cs"/>
              </a:rPr>
              <a:t> Not applicable</a:t>
            </a:r>
          </a:p>
          <a:p>
            <a:pPr marL="171450" lvl="0" indent="-171450">
              <a:buFont typeface="Arial" pitchFamily="34" charset="0"/>
              <a:buChar char="•"/>
            </a:pPr>
            <a:r>
              <a:rPr lang="en-US" sz="800" b="0" kern="1200" dirty="0" smtClean="0">
                <a:solidFill>
                  <a:schemeClr val="tx1"/>
                </a:solidFill>
                <a:effectLst/>
                <a:latin typeface="+mn-lt"/>
                <a:ea typeface="+mn-ea"/>
                <a:cs typeface="+mn-cs"/>
              </a:rPr>
              <a:t>Dependent on:</a:t>
            </a:r>
            <a:r>
              <a:rPr lang="en-US" sz="800" kern="1200" dirty="0" smtClean="0">
                <a:solidFill>
                  <a:schemeClr val="tx1"/>
                </a:solidFill>
                <a:effectLst/>
                <a:latin typeface="+mn-lt"/>
                <a:ea typeface="+mn-ea"/>
                <a:cs typeface="+mn-cs"/>
              </a:rPr>
              <a:t> Data warehouse database</a:t>
            </a:r>
          </a:p>
          <a:p>
            <a:pPr marL="171450" lvl="0" indent="-171450">
              <a:buFont typeface="Arial" pitchFamily="34" charset="0"/>
              <a:buChar char="•"/>
            </a:pPr>
            <a:r>
              <a:rPr lang="en-US" sz="800" kern="1200" dirty="0" smtClean="0">
                <a:solidFill>
                  <a:schemeClr val="tx1"/>
                </a:solidFill>
                <a:effectLst/>
                <a:latin typeface="+mn-lt"/>
                <a:ea typeface="+mn-ea"/>
                <a:cs typeface="+mn-cs"/>
              </a:rPr>
              <a:t>Connections to the Service Manager management groups will require the Service Manager management server and Service Manager database.</a:t>
            </a:r>
          </a:p>
          <a:p>
            <a:pPr marL="171450" lvl="0" indent="-171450">
              <a:buFont typeface="Arial" pitchFamily="34" charset="0"/>
              <a:buChar char="•"/>
            </a:pPr>
            <a:r>
              <a:rPr lang="en-US" sz="800" b="0" kern="1200" dirty="0" smtClean="0">
                <a:solidFill>
                  <a:schemeClr val="tx1"/>
                </a:solidFill>
                <a:effectLst/>
                <a:latin typeface="+mn-lt"/>
                <a:ea typeface="+mn-ea"/>
                <a:cs typeface="+mn-cs"/>
              </a:rPr>
              <a:t>Can coexist with:</a:t>
            </a:r>
            <a:r>
              <a:rPr lang="en-US" sz="800" kern="1200" dirty="0" smtClean="0">
                <a:solidFill>
                  <a:schemeClr val="tx1"/>
                </a:solidFill>
                <a:effectLst/>
                <a:latin typeface="+mn-lt"/>
                <a:ea typeface="+mn-ea"/>
                <a:cs typeface="+mn-cs"/>
              </a:rPr>
              <a:t> Service Manager database, data warehouse database</a:t>
            </a:r>
          </a:p>
          <a:p>
            <a:pPr marL="171450" lvl="0" indent="-171450">
              <a:buFont typeface="Arial" pitchFamily="34" charset="0"/>
              <a:buChar char="•"/>
            </a:pPr>
            <a:r>
              <a:rPr lang="en-US" sz="800" kern="1200" dirty="0" smtClean="0">
                <a:solidFill>
                  <a:schemeClr val="tx1"/>
                </a:solidFill>
                <a:effectLst/>
                <a:latin typeface="+mn-lt"/>
                <a:ea typeface="+mn-ea"/>
                <a:cs typeface="+mn-cs"/>
              </a:rPr>
              <a:t>Cannot be combined with a Service Manager management server or Service Manager Self-Service Portal.</a:t>
            </a:r>
          </a:p>
          <a:p>
            <a:r>
              <a:rPr lang="en-US" sz="800" b="1" kern="1200" dirty="0" smtClean="0">
                <a:solidFill>
                  <a:schemeClr val="tx1"/>
                </a:solidFill>
                <a:effectLst/>
                <a:latin typeface="+mn-lt"/>
                <a:ea typeface="+mn-ea"/>
                <a:cs typeface="+mn-cs"/>
              </a:rPr>
              <a:t> </a:t>
            </a:r>
          </a:p>
          <a:p>
            <a:r>
              <a:rPr lang="en-US" sz="800" b="1" kern="1200" dirty="0" smtClean="0">
                <a:solidFill>
                  <a:schemeClr val="tx1"/>
                </a:solidFill>
                <a:effectLst/>
                <a:latin typeface="+mn-lt"/>
                <a:ea typeface="+mn-ea"/>
                <a:cs typeface="+mn-cs"/>
              </a:rPr>
              <a:t>Component: </a:t>
            </a:r>
            <a:r>
              <a:rPr lang="en-US" sz="800" kern="1200" dirty="0" smtClean="0">
                <a:solidFill>
                  <a:schemeClr val="tx1"/>
                </a:solidFill>
                <a:effectLst/>
                <a:latin typeface="+mn-lt"/>
                <a:ea typeface="+mn-ea"/>
                <a:cs typeface="+mn-cs"/>
              </a:rPr>
              <a:t>Data warehouse database</a:t>
            </a:r>
          </a:p>
          <a:p>
            <a:r>
              <a:rPr lang="en-US" sz="800" b="1" kern="1200" dirty="0" smtClean="0">
                <a:solidFill>
                  <a:schemeClr val="tx1"/>
                </a:solidFill>
                <a:effectLst/>
                <a:latin typeface="+mn-lt"/>
                <a:ea typeface="+mn-ea"/>
                <a:cs typeface="+mn-cs"/>
              </a:rPr>
              <a:t>Description:</a:t>
            </a:r>
            <a:endParaRPr lang="en-US" sz="800" kern="1200" dirty="0" smtClean="0">
              <a:solidFill>
                <a:schemeClr val="tx1"/>
              </a:solidFill>
              <a:effectLst/>
              <a:latin typeface="+mn-lt"/>
              <a:ea typeface="+mn-ea"/>
              <a:cs typeface="+mn-cs"/>
            </a:endParaRPr>
          </a:p>
          <a:p>
            <a:pPr marL="171450" lvl="0" indent="-171450">
              <a:buFont typeface="Arial" pitchFamily="34" charset="0"/>
              <a:buChar char="•"/>
            </a:pPr>
            <a:r>
              <a:rPr lang="en-US" sz="800" kern="1200" dirty="0" smtClean="0">
                <a:solidFill>
                  <a:schemeClr val="tx1"/>
                </a:solidFill>
                <a:effectLst/>
                <a:latin typeface="+mn-lt"/>
                <a:ea typeface="+mn-ea"/>
                <a:cs typeface="+mn-cs"/>
              </a:rPr>
              <a:t>Minimum number required: 1 per data warehouse management group</a:t>
            </a:r>
          </a:p>
          <a:p>
            <a:pPr marL="171450" lvl="0" indent="-171450">
              <a:buFont typeface="Arial" pitchFamily="34" charset="0"/>
              <a:buChar char="•"/>
            </a:pPr>
            <a:r>
              <a:rPr lang="en-US" sz="800" kern="1200" dirty="0" smtClean="0">
                <a:solidFill>
                  <a:schemeClr val="tx1"/>
                </a:solidFill>
                <a:effectLst/>
                <a:latin typeface="+mn-lt"/>
                <a:ea typeface="+mn-ea"/>
                <a:cs typeface="+mn-cs"/>
              </a:rPr>
              <a:t>Maximum number possible: 1 per data warehouse management group</a:t>
            </a:r>
          </a:p>
          <a:p>
            <a:pPr marL="171450" lvl="0" indent="-171450">
              <a:buFont typeface="Arial" pitchFamily="34" charset="0"/>
              <a:buChar char="•"/>
            </a:pPr>
            <a:r>
              <a:rPr lang="en-US" sz="800" kern="1200" dirty="0" smtClean="0">
                <a:solidFill>
                  <a:schemeClr val="tx1"/>
                </a:solidFill>
                <a:effectLst/>
                <a:latin typeface="+mn-lt"/>
                <a:ea typeface="+mn-ea"/>
                <a:cs typeface="+mn-cs"/>
              </a:rPr>
              <a:t>Fault-tolerance option: SQL Server clustering, log shipping, and mirroring</a:t>
            </a:r>
          </a:p>
          <a:p>
            <a:pPr marL="171450" lvl="0" indent="-171450">
              <a:buFont typeface="Arial" pitchFamily="34" charset="0"/>
              <a:buChar char="•"/>
            </a:pPr>
            <a:r>
              <a:rPr lang="en-US" sz="800" kern="1200" dirty="0" smtClean="0">
                <a:solidFill>
                  <a:schemeClr val="tx1"/>
                </a:solidFill>
                <a:effectLst/>
                <a:latin typeface="+mn-lt"/>
                <a:ea typeface="+mn-ea"/>
                <a:cs typeface="+mn-cs"/>
              </a:rPr>
              <a:t>Dependent on: Data warehouse management server</a:t>
            </a:r>
          </a:p>
          <a:p>
            <a:pPr marL="171450" lvl="0" indent="-171450">
              <a:buFont typeface="Arial" pitchFamily="34" charset="0"/>
              <a:buChar char="•"/>
            </a:pPr>
            <a:r>
              <a:rPr lang="en-US" sz="800" kern="1200" dirty="0" smtClean="0">
                <a:solidFill>
                  <a:schemeClr val="tx1"/>
                </a:solidFill>
                <a:effectLst/>
                <a:latin typeface="+mn-lt"/>
                <a:ea typeface="+mn-ea"/>
                <a:cs typeface="+mn-cs"/>
              </a:rPr>
              <a:t>Can coexist with: Any other role</a:t>
            </a:r>
          </a:p>
          <a:p>
            <a:r>
              <a:rPr lang="en-US" sz="800" b="1" kern="1200" dirty="0" smtClean="0">
                <a:solidFill>
                  <a:schemeClr val="tx1"/>
                </a:solidFill>
                <a:effectLst/>
                <a:latin typeface="+mn-lt"/>
                <a:ea typeface="+mn-ea"/>
                <a:cs typeface="+mn-cs"/>
              </a:rPr>
              <a:t> </a:t>
            </a:r>
            <a:endParaRPr lang="en-US" sz="800" kern="1200" dirty="0" smtClean="0">
              <a:solidFill>
                <a:schemeClr val="tx1"/>
              </a:solidFill>
              <a:effectLst/>
              <a:latin typeface="+mn-lt"/>
              <a:ea typeface="+mn-ea"/>
              <a:cs typeface="+mn-cs"/>
            </a:endParaRPr>
          </a:p>
          <a:p>
            <a:r>
              <a:rPr lang="en-US" sz="800" b="1" kern="1200" dirty="0" smtClean="0">
                <a:solidFill>
                  <a:schemeClr val="tx1"/>
                </a:solidFill>
                <a:effectLst/>
                <a:latin typeface="+mn-lt"/>
                <a:ea typeface="+mn-ea"/>
                <a:cs typeface="+mn-cs"/>
              </a:rPr>
              <a:t>Component: </a:t>
            </a:r>
            <a:r>
              <a:rPr lang="en-US" sz="800" kern="1200" dirty="0" smtClean="0">
                <a:solidFill>
                  <a:schemeClr val="tx1"/>
                </a:solidFill>
                <a:effectLst/>
                <a:latin typeface="+mn-lt"/>
                <a:ea typeface="+mn-ea"/>
                <a:cs typeface="+mn-cs"/>
              </a:rPr>
              <a:t>Data warehouse management group</a:t>
            </a:r>
          </a:p>
          <a:p>
            <a:r>
              <a:rPr lang="en-US" sz="800" b="1" kern="1200" dirty="0" smtClean="0">
                <a:solidFill>
                  <a:schemeClr val="tx1"/>
                </a:solidFill>
                <a:effectLst/>
                <a:latin typeface="+mn-lt"/>
                <a:ea typeface="+mn-ea"/>
                <a:cs typeface="+mn-cs"/>
              </a:rPr>
              <a:t>Description:</a:t>
            </a:r>
            <a:endParaRPr lang="en-US" sz="800" kern="1200" dirty="0" smtClean="0">
              <a:solidFill>
                <a:schemeClr val="tx1"/>
              </a:solidFill>
              <a:effectLst/>
              <a:latin typeface="+mn-lt"/>
              <a:ea typeface="+mn-ea"/>
              <a:cs typeface="+mn-cs"/>
            </a:endParaRPr>
          </a:p>
          <a:p>
            <a:pPr marL="171450" lvl="0" indent="-171450">
              <a:buFont typeface="Arial" pitchFamily="34" charset="0"/>
              <a:buChar char="•"/>
            </a:pPr>
            <a:r>
              <a:rPr lang="en-US" sz="800" kern="1200" dirty="0" smtClean="0">
                <a:solidFill>
                  <a:schemeClr val="tx1"/>
                </a:solidFill>
                <a:effectLst/>
                <a:latin typeface="+mn-lt"/>
                <a:ea typeface="+mn-ea"/>
                <a:cs typeface="+mn-cs"/>
              </a:rPr>
              <a:t>Minimum number required: 0 if not implementing data warehousing, 1 per organization if implementing data warehousing</a:t>
            </a:r>
          </a:p>
          <a:p>
            <a:pPr marL="171450" lvl="0" indent="-171450">
              <a:buFont typeface="Arial" pitchFamily="34" charset="0"/>
              <a:buChar char="•"/>
            </a:pPr>
            <a:r>
              <a:rPr lang="en-US" sz="800" kern="1200" dirty="0" smtClean="0">
                <a:solidFill>
                  <a:schemeClr val="tx1"/>
                </a:solidFill>
                <a:effectLst/>
                <a:latin typeface="+mn-lt"/>
                <a:ea typeface="+mn-ea"/>
                <a:cs typeface="+mn-cs"/>
              </a:rPr>
              <a:t>Maximum number possible: Unlimited, but no communication or links between management groups</a:t>
            </a:r>
          </a:p>
          <a:p>
            <a:r>
              <a:rPr lang="en-US" sz="800" b="1" kern="1200" dirty="0" smtClean="0">
                <a:solidFill>
                  <a:schemeClr val="tx1"/>
                </a:solidFill>
                <a:effectLst/>
                <a:latin typeface="+mn-lt"/>
                <a:ea typeface="+mn-ea"/>
                <a:cs typeface="+mn-cs"/>
              </a:rPr>
              <a:t> </a:t>
            </a:r>
            <a:endParaRPr lang="en-US" sz="800" kern="1200" dirty="0" smtClean="0">
              <a:solidFill>
                <a:schemeClr val="tx1"/>
              </a:solidFill>
              <a:effectLst/>
              <a:latin typeface="+mn-lt"/>
              <a:ea typeface="+mn-ea"/>
              <a:cs typeface="+mn-cs"/>
            </a:endParaRPr>
          </a:p>
          <a:p>
            <a:r>
              <a:rPr lang="en-US" sz="800" b="1" kern="1200" dirty="0" smtClean="0">
                <a:solidFill>
                  <a:schemeClr val="tx1"/>
                </a:solidFill>
                <a:effectLst/>
                <a:latin typeface="+mn-lt"/>
                <a:ea typeface="+mn-ea"/>
                <a:cs typeface="+mn-cs"/>
              </a:rPr>
              <a:t>Component: </a:t>
            </a:r>
            <a:r>
              <a:rPr lang="en-US" sz="800" kern="1200" dirty="0" smtClean="0">
                <a:solidFill>
                  <a:schemeClr val="tx1"/>
                </a:solidFill>
                <a:effectLst/>
                <a:latin typeface="+mn-lt"/>
                <a:ea typeface="+mn-ea"/>
                <a:cs typeface="+mn-cs"/>
              </a:rPr>
              <a:t>System Center Service Manager 2010 Dashboard</a:t>
            </a:r>
          </a:p>
          <a:p>
            <a:r>
              <a:rPr lang="en-US" sz="800" b="1" kern="1200" dirty="0" smtClean="0">
                <a:solidFill>
                  <a:schemeClr val="tx1"/>
                </a:solidFill>
                <a:effectLst/>
                <a:latin typeface="+mn-lt"/>
                <a:ea typeface="+mn-ea"/>
                <a:cs typeface="+mn-cs"/>
              </a:rPr>
              <a:t>Description:</a:t>
            </a:r>
            <a:endParaRPr lang="en-US" sz="800" kern="1200" dirty="0" smtClean="0">
              <a:solidFill>
                <a:schemeClr val="tx1"/>
              </a:solidFill>
              <a:effectLst/>
              <a:latin typeface="+mn-lt"/>
              <a:ea typeface="+mn-ea"/>
              <a:cs typeface="+mn-cs"/>
            </a:endParaRPr>
          </a:p>
          <a:p>
            <a:pPr marL="171450" lvl="0" indent="-171450">
              <a:buFont typeface="Arial" pitchFamily="34" charset="0"/>
              <a:buChar char="•"/>
            </a:pPr>
            <a:r>
              <a:rPr lang="en-US" sz="800" kern="1200" dirty="0" smtClean="0">
                <a:solidFill>
                  <a:schemeClr val="tx1"/>
                </a:solidFill>
                <a:effectLst/>
                <a:latin typeface="+mn-lt"/>
                <a:ea typeface="+mn-ea"/>
                <a:cs typeface="+mn-cs"/>
              </a:rPr>
              <a:t>Minimum number required: 0 if not implementing dashboard, 1 per data warehouse management group if implementing the dashboard</a:t>
            </a:r>
          </a:p>
          <a:p>
            <a:pPr marL="171450" lvl="0" indent="-171450">
              <a:buFont typeface="Arial" pitchFamily="34" charset="0"/>
              <a:buChar char="•"/>
            </a:pPr>
            <a:r>
              <a:rPr lang="en-US" sz="800" kern="1200" dirty="0" smtClean="0">
                <a:solidFill>
                  <a:schemeClr val="tx1"/>
                </a:solidFill>
                <a:effectLst/>
                <a:latin typeface="+mn-lt"/>
                <a:ea typeface="+mn-ea"/>
                <a:cs typeface="+mn-cs"/>
              </a:rPr>
              <a:t>Fault-tolerance option: Windows SharePoint Services 3.0 with SP2 or Microsoft Office SharePoint Server 2007 SP2 farms and SQL Server clustering</a:t>
            </a:r>
          </a:p>
          <a:p>
            <a:pPr marL="171450" lvl="0" indent="-171450">
              <a:buFont typeface="Arial" pitchFamily="34" charset="0"/>
              <a:buChar char="•"/>
            </a:pPr>
            <a:r>
              <a:rPr lang="en-US" sz="800" kern="1200" dirty="0" smtClean="0">
                <a:solidFill>
                  <a:schemeClr val="tx1"/>
                </a:solidFill>
                <a:effectLst/>
                <a:latin typeface="+mn-lt"/>
                <a:ea typeface="+mn-ea"/>
                <a:cs typeface="+mn-cs"/>
              </a:rPr>
              <a:t>Dependent on: Data warehouse database</a:t>
            </a:r>
          </a:p>
          <a:p>
            <a:pPr marL="171450" lvl="0" indent="-171450">
              <a:buFont typeface="Arial" pitchFamily="34" charset="0"/>
              <a:buChar char="•"/>
            </a:pPr>
            <a:r>
              <a:rPr lang="en-US" sz="800" kern="1200" dirty="0" smtClean="0">
                <a:solidFill>
                  <a:schemeClr val="tx1"/>
                </a:solidFill>
                <a:effectLst/>
                <a:latin typeface="+mn-lt"/>
                <a:ea typeface="+mn-ea"/>
                <a:cs typeface="+mn-cs"/>
              </a:rPr>
              <a:t>Can coexist with: Any other role</a:t>
            </a:r>
          </a:p>
          <a:p>
            <a:r>
              <a:rPr lang="en-US" sz="800" b="1" kern="1200" dirty="0" smtClean="0">
                <a:solidFill>
                  <a:schemeClr val="tx1"/>
                </a:solidFill>
                <a:effectLst/>
                <a:latin typeface="+mn-lt"/>
                <a:ea typeface="+mn-ea"/>
                <a:cs typeface="+mn-cs"/>
              </a:rPr>
              <a:t> </a:t>
            </a:r>
          </a:p>
          <a:p>
            <a:r>
              <a:rPr lang="en-US" sz="800" b="1" kern="1200" dirty="0" smtClean="0">
                <a:solidFill>
                  <a:schemeClr val="tx1"/>
                </a:solidFill>
                <a:effectLst/>
                <a:latin typeface="+mn-lt"/>
                <a:ea typeface="+mn-ea"/>
                <a:cs typeface="+mn-cs"/>
              </a:rPr>
              <a:t> </a:t>
            </a:r>
            <a:endParaRPr lang="en-US" sz="8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t>Additional Considerations (Step 4)</a:t>
            </a:r>
          </a:p>
          <a:p>
            <a:endParaRPr lang="en-US" sz="1000" b="1" dirty="0"/>
          </a:p>
          <a:p>
            <a:r>
              <a:rPr lang="en-US" sz="1000" dirty="0"/>
              <a:t>The item listed below is outside the scope of the primary </a:t>
            </a:r>
            <a:r>
              <a:rPr lang="en-US" sz="1000" dirty="0" smtClean="0"/>
              <a:t>data warehouse </a:t>
            </a:r>
            <a:r>
              <a:rPr lang="en-US" sz="1000" dirty="0"/>
              <a:t>infrastructure design; however, it’s included here as an additional consideration that the architect may need to take into account</a:t>
            </a:r>
            <a:r>
              <a:rPr lang="en-US" sz="1000" dirty="0" smtClean="0"/>
              <a:t>:</a:t>
            </a:r>
          </a:p>
          <a:p>
            <a:endParaRPr lang="en-US" sz="1000" dirty="0"/>
          </a:p>
          <a:p>
            <a:r>
              <a:rPr lang="en-US" sz="1000" b="1" dirty="0"/>
              <a:t>System Center Service Manager 2010 Dashboard.</a:t>
            </a:r>
            <a:r>
              <a:rPr lang="en-US" sz="1000" dirty="0"/>
              <a:t> The System Center Service Manager 2010 Dashboard queries the </a:t>
            </a:r>
            <a:r>
              <a:rPr lang="en-US" sz="1000" dirty="0" smtClean="0"/>
              <a:t>data warehouse </a:t>
            </a:r>
            <a:r>
              <a:rPr lang="en-US" sz="1000" dirty="0"/>
              <a:t>database and uses the resulting data set to present key infrastructure metrics in a graphical format</a:t>
            </a:r>
            <a:r>
              <a:rPr lang="en-US" sz="1000" dirty="0" smtClean="0"/>
              <a:t>.</a:t>
            </a:r>
          </a:p>
          <a:p>
            <a:endParaRPr lang="en-US" sz="1000" dirty="0"/>
          </a:p>
          <a:p>
            <a:r>
              <a:rPr lang="en-US" sz="1000" dirty="0"/>
              <a:t>The dashboard integrates with an already functioning deployment of System Center Service Manager 2010 and has no additional infrastructure requirements. The Dashboard can be installed on a new or existing implementation of Windows SharePoint Services 3.0 SP2 </a:t>
            </a:r>
            <a:r>
              <a:rPr lang="en-US" sz="1200" b="0" kern="1200" dirty="0" smtClean="0">
                <a:solidFill>
                  <a:schemeClr val="tx1"/>
                </a:solidFill>
                <a:effectLst/>
                <a:latin typeface="+mn-lt"/>
                <a:ea typeface="+mn-ea"/>
                <a:cs typeface="+mn-cs"/>
              </a:rPr>
              <a:t>or Microsoft Office SharePoint Server 2007 SP2 </a:t>
            </a:r>
            <a:r>
              <a:rPr lang="en-US" sz="1000" b="0" dirty="0" smtClean="0"/>
              <a:t>and </a:t>
            </a:r>
            <a:r>
              <a:rPr lang="en-US" sz="1000" dirty="0"/>
              <a:t>can be co-located with other roles. Fault tolerance is provided by the underlying SharePoint and SQL Server technology.</a:t>
            </a:r>
          </a:p>
          <a:p>
            <a:pPr marL="177571" indent="-177571">
              <a:buFont typeface="Arial" pitchFamily="34" charset="0"/>
              <a:buChar char="•"/>
            </a:pPr>
            <a:endParaRPr lang="en-US" sz="1000" dirty="0"/>
          </a:p>
          <a:p>
            <a:pPr marL="651093" lvl="1" indent="-177571">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Infrastructure Planning and Design (IPD) is a series of planning and design guides created to clarify and streamline the planning and design process for Microsoft</a:t>
            </a:r>
            <a:r>
              <a:rPr lang="en-US" baseline="30000" dirty="0" smtClean="0">
                <a:cs typeface="Arial" charset="0"/>
              </a:rPr>
              <a:t>®</a:t>
            </a:r>
            <a:r>
              <a:rPr lang="en-US" sz="1000" dirty="0"/>
              <a:t> infrastructure technologies. </a:t>
            </a:r>
          </a:p>
          <a:p>
            <a:endParaRPr lang="en-US" sz="1000" dirty="0"/>
          </a:p>
          <a:p>
            <a:r>
              <a:rPr lang="en-US" sz="1000" dirty="0"/>
              <a:t>Each guide in the series addresses a unique infrastructure technology or scenario. </a:t>
            </a:r>
          </a:p>
          <a:p>
            <a:endParaRPr lang="en-US" sz="1000" dirty="0"/>
          </a:p>
          <a:p>
            <a:r>
              <a:rPr lang="en-US" sz="1000" dirty="0"/>
              <a:t>These guides include the following topics:</a:t>
            </a:r>
          </a:p>
          <a:p>
            <a:pPr marL="175927" indent="-175927">
              <a:buFontTx/>
              <a:buChar char="•"/>
            </a:pPr>
            <a:r>
              <a:rPr lang="en-US" sz="1000" dirty="0"/>
              <a:t>Defining the technical decision flow (flow chart) through the planning process.</a:t>
            </a:r>
          </a:p>
          <a:p>
            <a:pPr marL="175927" indent="-175927">
              <a:buFontTx/>
              <a:buChar char="•"/>
            </a:pPr>
            <a:r>
              <a:rPr lang="en-US" sz="1000" dirty="0"/>
              <a:t>Describing the decisions to be made and the commonly available options to consider in making the decisions.</a:t>
            </a:r>
          </a:p>
          <a:p>
            <a:pPr marL="175927" indent="-175927">
              <a:buFontTx/>
              <a:buChar char="•"/>
            </a:pPr>
            <a:r>
              <a:rPr lang="en-US" sz="1000" dirty="0"/>
              <a:t>Relating the decisions and options for the business in terms of cost, complexity, and other characteristics.</a:t>
            </a:r>
          </a:p>
          <a:p>
            <a:pPr marL="175927" indent="-175927">
              <a:buFontTx/>
              <a:buChar char="•"/>
            </a:pPr>
            <a:r>
              <a:rPr lang="en-US" sz="1000" dirty="0"/>
              <a:t>Framing the decisions in terms of additional questions for the business to ensure a comprehensive understanding of the appropriate </a:t>
            </a:r>
            <a:r>
              <a:rPr lang="en-US" sz="1000" dirty="0" smtClean="0"/>
              <a:t>business landscape</a:t>
            </a:r>
            <a:r>
              <a:rPr lang="en-US" sz="1000" dirty="0"/>
              <a:t>.</a:t>
            </a:r>
          </a:p>
          <a:p>
            <a:pPr>
              <a:buFontTx/>
              <a:buChar char="•"/>
            </a:pPr>
            <a:endParaRPr lang="en-US" sz="1000" dirty="0"/>
          </a:p>
          <a:p>
            <a:r>
              <a:rPr lang="en-US" sz="1000" dirty="0"/>
              <a:t>The guides in this series are intended to complement and augment Microsoft product documentation. It is assumed that the reader has a basic understanding of the technologies discussed in these guides. It is the intent of these guides to define business requirements, then align those business requirements to product capabilities, and design the appropriate infrastructure.</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t>Summary and Conclusion</a:t>
            </a:r>
          </a:p>
          <a:p>
            <a:endParaRPr lang="en-US" sz="1000" dirty="0"/>
          </a:p>
          <a:p>
            <a:r>
              <a:rPr lang="en-US" sz="1000" dirty="0"/>
              <a:t>This guide has focused on summarizing the critical design decisions, activities, and tasks required to enable a successful design of System Center Service Manager 2010. It has addressed the business requirements, technical aspects, and service characteristics to complete a comprehensive review of the decision-making process. When used in conjunction with product documentation, this guide can help organizations confidently plan a Service Manager implementation.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b="1" dirty="0"/>
              <a:t>Benefits of Using the System Center Service Manager 2010 </a:t>
            </a:r>
            <a:r>
              <a:rPr lang="en-US" sz="1000" b="1" dirty="0" smtClean="0"/>
              <a:t>Guide</a:t>
            </a:r>
          </a:p>
          <a:p>
            <a:pPr defTabSz="947044">
              <a:defRPr/>
            </a:pPr>
            <a:endParaRPr lang="en-US" sz="1000" b="1" dirty="0"/>
          </a:p>
          <a:p>
            <a:pPr>
              <a:defRPr/>
            </a:pPr>
            <a:r>
              <a:rPr lang="en-US" sz="1000" b="1" dirty="0"/>
              <a:t>Benefits for Business Stakeholders/Decision Makers: </a:t>
            </a:r>
          </a:p>
          <a:p>
            <a:pPr marL="238406" lvl="1" indent="-238406" eaLnBrk="0" fontAlgn="base" hangingPunct="0">
              <a:lnSpc>
                <a:spcPct val="90000"/>
              </a:lnSpc>
              <a:spcBef>
                <a:spcPct val="30000"/>
              </a:spcBef>
              <a:spcAft>
                <a:spcPct val="0"/>
              </a:spcAft>
              <a:buFontTx/>
              <a:buChar char="•"/>
              <a:defRPr/>
            </a:pPr>
            <a:r>
              <a:rPr lang="en-US" sz="1000" dirty="0"/>
              <a:t>Most cost-effective design solution for an implementation. IPD eliminates over-architecting and over-spending by precisely matching the technology solution to the business needs.</a:t>
            </a:r>
          </a:p>
          <a:p>
            <a:pPr marL="238406" lvl="1" indent="-238406" eaLnBrk="0" fontAlgn="base" hangingPunct="0">
              <a:lnSpc>
                <a:spcPct val="90000"/>
              </a:lnSpc>
              <a:spcBef>
                <a:spcPct val="30000"/>
              </a:spcBef>
              <a:spcAft>
                <a:spcPct val="0"/>
              </a:spcAft>
              <a:buFontTx/>
              <a:buChar char="•"/>
              <a:defRPr/>
            </a:pPr>
            <a:r>
              <a:rPr lang="en-US" sz="1000" dirty="0"/>
              <a:t>Alignment between the business and IT from the beginning of the design process to the end. </a:t>
            </a:r>
          </a:p>
          <a:p>
            <a:pPr marL="238406" lvl="1" indent="-238406" eaLnBrk="0" fontAlgn="base" hangingPunct="0">
              <a:lnSpc>
                <a:spcPct val="90000"/>
              </a:lnSpc>
              <a:spcBef>
                <a:spcPct val="30000"/>
              </a:spcBef>
              <a:spcAft>
                <a:spcPct val="0"/>
              </a:spcAft>
              <a:buFontTx/>
              <a:buChar char="•"/>
              <a:defRPr/>
            </a:pPr>
            <a:endParaRPr lang="en-US" sz="1000" dirty="0"/>
          </a:p>
          <a:p>
            <a:pPr>
              <a:defRPr/>
            </a:pPr>
            <a:r>
              <a:rPr lang="en-US" sz="1000" b="1" dirty="0"/>
              <a:t>Benefits for Infrastructure Stakeholders/Decision Makers:</a:t>
            </a:r>
          </a:p>
          <a:p>
            <a:pPr marL="238406" lvl="1" indent="-238406" eaLnBrk="0" fontAlgn="base" hangingPunct="0">
              <a:lnSpc>
                <a:spcPct val="90000"/>
              </a:lnSpc>
              <a:spcBef>
                <a:spcPct val="30000"/>
              </a:spcBef>
              <a:spcAft>
                <a:spcPct val="0"/>
              </a:spcAft>
              <a:buFontTx/>
              <a:buChar char="•"/>
              <a:defRPr/>
            </a:pPr>
            <a:r>
              <a:rPr lang="en-US" sz="1000" dirty="0"/>
              <a:t>Authoritative guidance. Microsoft is the best source for guidance about the design of Microsoft products.</a:t>
            </a:r>
          </a:p>
          <a:p>
            <a:pPr marL="238406" lvl="1" indent="-238406" eaLnBrk="0" fontAlgn="base" hangingPunct="0">
              <a:lnSpc>
                <a:spcPct val="90000"/>
              </a:lnSpc>
              <a:spcBef>
                <a:spcPct val="30000"/>
              </a:spcBef>
              <a:spcAft>
                <a:spcPct val="0"/>
              </a:spcAft>
              <a:buFontTx/>
              <a:buChar char="•"/>
              <a:defRPr/>
            </a:pPr>
            <a:r>
              <a:rPr lang="en-US" sz="1000" dirty="0"/>
              <a:t>Business validation questions to ensure the solution meets the requirements of both business and infrastructure stakeholders.</a:t>
            </a:r>
          </a:p>
          <a:p>
            <a:pPr marL="238406" lvl="1" indent="-238406" eaLnBrk="0" fontAlgn="base" hangingPunct="0">
              <a:lnSpc>
                <a:spcPct val="90000"/>
              </a:lnSpc>
              <a:spcBef>
                <a:spcPct val="30000"/>
              </a:spcBef>
              <a:spcAft>
                <a:spcPct val="0"/>
              </a:spcAft>
              <a:buFontTx/>
              <a:buChar char="•"/>
              <a:defRPr/>
            </a:pPr>
            <a:r>
              <a:rPr lang="en-US" sz="1000" dirty="0" smtClean="0"/>
              <a:t>High-integrity </a:t>
            </a:r>
            <a:r>
              <a:rPr lang="en-US" sz="1000" dirty="0"/>
              <a:t>design criteria that includes product limitations.</a:t>
            </a:r>
          </a:p>
          <a:p>
            <a:pPr marL="238406" lvl="1" indent="-238406" eaLnBrk="0" fontAlgn="base" hangingPunct="0">
              <a:lnSpc>
                <a:spcPct val="90000"/>
              </a:lnSpc>
              <a:spcBef>
                <a:spcPct val="30000"/>
              </a:spcBef>
              <a:spcAft>
                <a:spcPct val="0"/>
              </a:spcAft>
              <a:buFontTx/>
              <a:buChar char="•"/>
              <a:defRPr/>
            </a:pPr>
            <a:r>
              <a:rPr lang="en-US" sz="1000" dirty="0"/>
              <a:t>Fault-tolerant infrastructure, where necessary.</a:t>
            </a:r>
          </a:p>
          <a:p>
            <a:pPr marL="238406" lvl="1" indent="-238406" eaLnBrk="0" fontAlgn="base" hangingPunct="0">
              <a:lnSpc>
                <a:spcPct val="90000"/>
              </a:lnSpc>
              <a:spcBef>
                <a:spcPct val="30000"/>
              </a:spcBef>
              <a:spcAft>
                <a:spcPct val="0"/>
              </a:spcAft>
              <a:buFontTx/>
              <a:buChar char="•"/>
              <a:defRPr/>
            </a:pPr>
            <a:r>
              <a:rPr lang="en-US" sz="1000" dirty="0"/>
              <a:t>Proportionate system and network availability to meet business requirements. Infrastructure that is sized appropriately to meet business requirements.</a:t>
            </a:r>
          </a:p>
          <a:p>
            <a:pPr>
              <a:defRPr/>
            </a:pPr>
            <a:endParaRPr lang="en-US" sz="1000" dirty="0"/>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b="1" dirty="0"/>
              <a:t>Benefits of Using the System Center Service Manager 2010 guide (continued</a:t>
            </a:r>
            <a:r>
              <a:rPr lang="en-US" sz="1000" b="1" dirty="0" smtClean="0"/>
              <a:t>)</a:t>
            </a:r>
          </a:p>
          <a:p>
            <a:pPr defTabSz="947044">
              <a:defRPr/>
            </a:pPr>
            <a:endParaRPr lang="en-US" sz="1000" b="1" dirty="0"/>
          </a:p>
          <a:p>
            <a:pPr defTabSz="945400"/>
            <a:r>
              <a:rPr lang="en-US" sz="1000" b="1" dirty="0"/>
              <a:t>Benefits for Consultants or Partners:</a:t>
            </a:r>
          </a:p>
          <a:p>
            <a:pPr marL="236761" indent="-236761" defTabSz="945400">
              <a:buFontTx/>
              <a:buChar char="•"/>
            </a:pPr>
            <a:r>
              <a:rPr lang="en-US" sz="1000" dirty="0"/>
              <a:t>Rapid readiness for consulting engagements.</a:t>
            </a:r>
          </a:p>
          <a:p>
            <a:pPr marL="236761" indent="-236761" defTabSz="945400">
              <a:buFontTx/>
              <a:buChar char="•"/>
            </a:pPr>
            <a:r>
              <a:rPr lang="en-US" sz="1000" dirty="0"/>
              <a:t>Planning and design template to standardize design and peer reviews.</a:t>
            </a:r>
          </a:p>
          <a:p>
            <a:pPr marL="236761" indent="-236761" defTabSz="945400">
              <a:buFontTx/>
              <a:buChar char="•"/>
            </a:pPr>
            <a:r>
              <a:rPr lang="en-US" sz="1000" dirty="0"/>
              <a:t>A “leave-behind” for pre- and post-sales visits to customer sites.</a:t>
            </a:r>
          </a:p>
          <a:p>
            <a:pPr marL="236761" indent="-236761" defTabSz="945400">
              <a:buFontTx/>
              <a:buChar char="•"/>
            </a:pPr>
            <a:r>
              <a:rPr lang="en-US" sz="1000" dirty="0"/>
              <a:t>General classroom instruction/preparation.</a:t>
            </a:r>
          </a:p>
          <a:p>
            <a:pPr defTabSz="945400"/>
            <a:endParaRPr lang="en-US" sz="1000" b="1" dirty="0"/>
          </a:p>
          <a:p>
            <a:pPr defTabSz="945400"/>
            <a:r>
              <a:rPr lang="en-US" sz="1000" b="1" dirty="0"/>
              <a:t>Benefits for the Entire Organization:</a:t>
            </a:r>
          </a:p>
          <a:p>
            <a:pPr marL="236761" indent="-236761" defTabSz="945400">
              <a:buFontTx/>
              <a:buChar char="•"/>
            </a:pPr>
            <a:r>
              <a:rPr lang="en-US" sz="1000" dirty="0"/>
              <a:t>Using the guide should result in a design that will be sized, configured, and appropriately placed to deliver a solution for stated business requirements, while considering the performance, capacity, manageability, and fault tolerance of the system.</a:t>
            </a:r>
          </a:p>
          <a:p>
            <a:pPr defTabSz="945400"/>
            <a:endParaRPr lang="en-US" sz="1000" dirty="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dirty="0"/>
              <a:t>For more information about Microsoft Operations Framework 4.0, go to </a:t>
            </a:r>
            <a:r>
              <a:rPr lang="en-US" sz="1000" u="sng" dirty="0"/>
              <a:t>www.microsoft.com/mof</a:t>
            </a:r>
            <a:r>
              <a:rPr lang="en-US" sz="1000" dirty="0"/>
              <a:t>.</a:t>
            </a: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t>&lt;This slide shows the effect that </a:t>
            </a:r>
            <a:r>
              <a:rPr lang="da-DK" sz="1000" b="1" dirty="0"/>
              <a:t>System Center Service Manager 2010 </a:t>
            </a:r>
            <a:r>
              <a:rPr lang="en-US" sz="1000" b="1" dirty="0"/>
              <a:t>has on infrastructure maturity as reflected in the Core Infrastructure Optimization Model.&gt;</a:t>
            </a:r>
          </a:p>
          <a:p>
            <a:endParaRPr lang="en-US" sz="1000" b="1" dirty="0">
              <a:latin typeface="Arial" pitchFamily="34" charset="0"/>
            </a:endParaRPr>
          </a:p>
          <a:p>
            <a:r>
              <a:rPr lang="en-US" sz="900" dirty="0"/>
              <a:t>The Infrastructure Optimization (IO) Model at Microsoft groups IT processes and technologies across a continuum of organizational maturity. (For more information, see </a:t>
            </a:r>
            <a:r>
              <a:rPr lang="en-US" sz="900" u="sng" dirty="0" smtClean="0">
                <a:hlinkClick r:id="rId3"/>
              </a:rPr>
              <a:t>www.microsoft.com/infrastructure</a:t>
            </a:r>
            <a:r>
              <a:rPr lang="en-US" sz="900" dirty="0"/>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r>
              <a:rPr lang="en-US" sz="900" dirty="0"/>
              <a:t>IO is structured around three information technology models: Core Infrastructure Optimization, Application Platform Optimization, and Business Productivity Infrastructure Optimization. According to the Core Infrastructure Optimization Model, having near real-time policy enforcement based on company and industry-standard polices that allow for immediate quarantine of non-compliant systems, and consistent compliance reporting and standards exist across all data center services, and a configuration management database such as that provided by Service Manager </a:t>
            </a:r>
            <a:r>
              <a:rPr lang="en-US" sz="900" dirty="0" smtClean="0"/>
              <a:t>2010 </a:t>
            </a:r>
            <a:r>
              <a:rPr lang="en-US" sz="900" dirty="0"/>
              <a:t>will help move an organization to the Rationalized level. Then to move to the Dynamic level, organizations can use Service Manager 2010 to enable real-time policy enforcement with automated non-compliance resolution for all data center services and remediation. </a:t>
            </a:r>
            <a:endParaRPr lang="en-US" sz="900" dirty="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guide was created to enable infrastructure planners to design a </a:t>
            </a:r>
            <a:r>
              <a:rPr lang="en-US" sz="1000" dirty="0" smtClean="0"/>
              <a:t>Microsoft</a:t>
            </a:r>
            <a:r>
              <a:rPr lang="en-US" sz="1000" baseline="0" dirty="0" smtClean="0"/>
              <a:t> </a:t>
            </a:r>
            <a:r>
              <a:rPr lang="da-DK" sz="1000" dirty="0" smtClean="0"/>
              <a:t>System </a:t>
            </a:r>
            <a:r>
              <a:rPr lang="da-DK" sz="1000" dirty="0"/>
              <a:t>Center Service Manager 2010 </a:t>
            </a:r>
            <a:r>
              <a:rPr lang="en-US" sz="1000" dirty="0"/>
              <a:t>infrastructure. </a:t>
            </a:r>
            <a:endParaRPr lang="en-US" sz="1000" dirty="0" smtClean="0"/>
          </a:p>
          <a:p>
            <a:r>
              <a:rPr lang="en-US" sz="1000" dirty="0"/>
              <a:t/>
            </a:r>
            <a:br>
              <a:rPr lang="en-US" sz="1000" dirty="0"/>
            </a:br>
            <a:r>
              <a:rPr lang="en-US" sz="1000" dirty="0"/>
              <a:t>The guide includes specific design information and activities that encourage sound planning. </a:t>
            </a:r>
          </a:p>
          <a:p>
            <a:endParaRPr lang="en-US" sz="1000" dirty="0"/>
          </a:p>
          <a:p>
            <a:r>
              <a:rPr lang="en-US" sz="1000" dirty="0"/>
              <a:t>Each activity includes:</a:t>
            </a:r>
          </a:p>
          <a:p>
            <a:pPr marL="238406" lvl="1" indent="-238406">
              <a:buFontTx/>
              <a:buChar char="•"/>
            </a:pPr>
            <a:r>
              <a:rPr lang="en-US" sz="1000" dirty="0"/>
              <a:t>Prerequisites and background on the activity.</a:t>
            </a:r>
          </a:p>
          <a:p>
            <a:pPr marL="238406" lvl="1" indent="-238406">
              <a:buFontTx/>
              <a:buChar char="•"/>
            </a:pPr>
            <a:r>
              <a:rPr lang="en-US" sz="1000" dirty="0"/>
              <a:t>Tasks that will be performed to complete the activity.</a:t>
            </a:r>
          </a:p>
          <a:p>
            <a:pPr marL="238406" lvl="1" indent="-238406">
              <a:buFontTx/>
              <a:buChar char="•"/>
            </a:pPr>
            <a:r>
              <a:rPr lang="en-US" sz="1000" dirty="0"/>
              <a:t>Reference information regarding the activity’s impact on characteristics such as the cost, complexity, and capacity of the solution.</a:t>
            </a:r>
          </a:p>
          <a:p>
            <a:pPr marL="238406" lvl="1" indent="-238406">
              <a:buFontTx/>
              <a:buChar char="•"/>
            </a:pPr>
            <a:r>
              <a:rPr lang="en-US" sz="1000" dirty="0"/>
              <a:t>Questions to ensure that business needs are captured and reflected in the solution.</a:t>
            </a:r>
          </a:p>
          <a:p>
            <a:endParaRPr lang="en-US" sz="1000" dirty="0"/>
          </a:p>
          <a:p>
            <a:r>
              <a:rPr lang="en-US" sz="1000" dirty="0"/>
              <a:t>The guide is written for information technology (IT) infrastructure specialists who are responsible for planning and designing the infrastructure for </a:t>
            </a:r>
            <a:r>
              <a:rPr lang="da-DK" sz="1000" dirty="0" smtClean="0"/>
              <a:t>System </a:t>
            </a:r>
            <a:r>
              <a:rPr lang="da-DK" sz="1000" dirty="0"/>
              <a:t>Center Service Manager 2010</a:t>
            </a:r>
            <a:r>
              <a:rPr lang="en-US" sz="1000" dirty="0"/>
              <a:t>.</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guide focuses on the elements that organizations must consider when designing a </a:t>
            </a:r>
            <a:r>
              <a:rPr lang="da-DK" sz="1000" dirty="0" smtClean="0"/>
              <a:t>System </a:t>
            </a:r>
            <a:r>
              <a:rPr lang="da-DK" sz="1000" dirty="0"/>
              <a:t>Center Service Manager 2010 </a:t>
            </a:r>
            <a:r>
              <a:rPr lang="en-US" sz="1000" dirty="0"/>
              <a:t>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System Center Service Manager 2010 </a:t>
            </a:r>
            <a:r>
              <a:rPr lang="en-US" sz="1000" dirty="0" smtClean="0"/>
              <a:t>provides </a:t>
            </a:r>
            <a:r>
              <a:rPr lang="en-US" sz="1000" dirty="0"/>
              <a:t>an integrated platform for automating and adapting an organization’s IT service management best practices, such as those found in Microsoft Operations Framework (MOF) and Information Technology Infrastructure Library (ITIL). It provides built-in processes for incident and problem resolution, change control, and asset lifecycle management. It is assumed that the reader has some knowledge of </a:t>
            </a:r>
            <a:r>
              <a:rPr lang="en-US" sz="1000" dirty="0" smtClean="0"/>
              <a:t>Service Manager.</a:t>
            </a:r>
            <a:endParaRPr lang="en-US" sz="1000" dirty="0"/>
          </a:p>
          <a:p>
            <a:endParaRPr lang="en-US" sz="1000" dirty="0"/>
          </a:p>
          <a:p>
            <a:r>
              <a:rPr lang="en-US" sz="1000" dirty="0"/>
              <a:t>To develop and implement a successful Service Manager design, many decisions must be made and strategies determined. Considerations for performance, security, manageability, scalability, and other criteria must be addressed if the design is to be successful.</a:t>
            </a:r>
          </a:p>
          <a:p>
            <a:endParaRPr lang="en-US" sz="1000" dirty="0"/>
          </a:p>
          <a:p>
            <a:r>
              <a:rPr lang="en-US" sz="1000" dirty="0"/>
              <a:t>The purpose of this guide is to assist infrastructure architects in the decision-making process by providing a clear and concise path for designing the Service Manager infrastructure. This guide relies on best practices and real-world experience to offer considerations and alternatives at each point in the design.</a:t>
            </a:r>
          </a:p>
          <a:p>
            <a:endParaRPr lang="en-US" sz="1000" dirty="0"/>
          </a:p>
          <a:p>
            <a:r>
              <a:rPr lang="en-US" sz="1000" dirty="0"/>
              <a:t>This guide, when used in conjunction with product documentation, will help organizations confidently plan a Service Manager implementation. The Appendix includes sample job aids for recording the decisions made during the design process.</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defTabSz="947044">
              <a:lnSpc>
                <a:spcPct val="80000"/>
              </a:lnSpc>
              <a:defRPr/>
            </a:pPr>
            <a:r>
              <a:rPr lang="en-US" sz="1000" dirty="0"/>
              <a:t>This diagram illustrates the relationship between the components that work together to provide an architecture for Service Manager. They are shown together in one possible implementation for illustration purposes, but other configurations are possible. </a:t>
            </a:r>
          </a:p>
          <a:p>
            <a:pPr>
              <a:lnSpc>
                <a:spcPct val="80000"/>
              </a:lnSpc>
            </a:pPr>
            <a:endParaRPr lang="en-US" sz="1000" dirty="0">
              <a:ea typeface="ＭＳ Ｐゴシック" pitchFamily="34" charset="-128"/>
            </a:endParaRPr>
          </a:p>
          <a:p>
            <a:pPr>
              <a:lnSpc>
                <a:spcPct val="80000"/>
              </a:lnSpc>
            </a:pPr>
            <a:r>
              <a:rPr lang="en-US" sz="1000" dirty="0">
                <a:ea typeface="ＭＳ Ｐゴシック" pitchFamily="34" charset="-128"/>
              </a:rPr>
              <a:t>The mandatory roles for a Service Manager implementation are:</a:t>
            </a:r>
          </a:p>
          <a:p>
            <a:pPr marL="177571" indent="-177571">
              <a:lnSpc>
                <a:spcPct val="80000"/>
              </a:lnSpc>
              <a:buFont typeface="Arial" pitchFamily="34" charset="0"/>
              <a:buChar char="•"/>
            </a:pPr>
            <a:r>
              <a:rPr lang="en-US" sz="1000" dirty="0">
                <a:ea typeface="ＭＳ Ｐゴシック" pitchFamily="34" charset="-128"/>
              </a:rPr>
              <a:t>Service Manager management </a:t>
            </a:r>
            <a:r>
              <a:rPr lang="en-US" sz="1000" dirty="0" smtClean="0">
                <a:ea typeface="ＭＳ Ｐゴシック" pitchFamily="34" charset="-128"/>
              </a:rPr>
              <a:t>server</a:t>
            </a:r>
            <a:endParaRPr lang="en-US" sz="1000" dirty="0">
              <a:ea typeface="ＭＳ Ｐゴシック" pitchFamily="34" charset="-128"/>
            </a:endParaRPr>
          </a:p>
          <a:p>
            <a:pPr marL="177571" indent="-177571">
              <a:lnSpc>
                <a:spcPct val="80000"/>
              </a:lnSpc>
              <a:buFont typeface="Arial" pitchFamily="34" charset="0"/>
              <a:buChar char="•"/>
            </a:pPr>
            <a:r>
              <a:rPr lang="en-US" sz="1000" dirty="0">
                <a:ea typeface="ＭＳ Ｐゴシック" pitchFamily="34" charset="-128"/>
              </a:rPr>
              <a:t>Service Manager </a:t>
            </a:r>
            <a:r>
              <a:rPr lang="en-US" sz="1000" dirty="0" smtClean="0">
                <a:ea typeface="ＭＳ Ｐゴシック" pitchFamily="34" charset="-128"/>
              </a:rPr>
              <a:t>database</a:t>
            </a:r>
            <a:endParaRPr lang="en-US" sz="1000" dirty="0">
              <a:ea typeface="ＭＳ Ｐゴシック" pitchFamily="34" charset="-128"/>
            </a:endParaRPr>
          </a:p>
          <a:p>
            <a:pPr marL="177571" indent="-177571">
              <a:lnSpc>
                <a:spcPct val="80000"/>
              </a:lnSpc>
              <a:buFont typeface="Arial" pitchFamily="34" charset="0"/>
              <a:buChar char="•"/>
            </a:pPr>
            <a:r>
              <a:rPr lang="en-US" sz="1000" dirty="0">
                <a:ea typeface="ＭＳ Ｐゴシック" pitchFamily="34" charset="-128"/>
              </a:rPr>
              <a:t>Service Manager </a:t>
            </a:r>
            <a:r>
              <a:rPr lang="en-US" sz="1000" dirty="0" smtClean="0">
                <a:ea typeface="ＭＳ Ｐゴシック" pitchFamily="34" charset="-128"/>
              </a:rPr>
              <a:t>console</a:t>
            </a:r>
            <a:endParaRPr lang="en-US" sz="1000" dirty="0">
              <a:ea typeface="ＭＳ Ｐゴシック" pitchFamily="34" charset="-128"/>
            </a:endParaRP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The </a:t>
            </a:r>
            <a:r>
              <a:rPr lang="en-US" sz="1000" dirty="0">
                <a:ea typeface="ＭＳ Ｐゴシック" pitchFamily="34" charset="-128"/>
              </a:rPr>
              <a:t>optional components of a Service Manager implementation are:</a:t>
            </a:r>
          </a:p>
          <a:p>
            <a:pPr marL="177571" indent="-177571">
              <a:lnSpc>
                <a:spcPct val="80000"/>
              </a:lnSpc>
              <a:buFont typeface="Arial" pitchFamily="34" charset="0"/>
              <a:buChar char="•"/>
            </a:pPr>
            <a:r>
              <a:rPr lang="en-US" sz="1000" dirty="0">
                <a:ea typeface="ＭＳ Ｐゴシック" pitchFamily="34" charset="-128"/>
              </a:rPr>
              <a:t>Additional Service Manager management </a:t>
            </a:r>
            <a:r>
              <a:rPr lang="en-US" sz="1000" dirty="0" smtClean="0">
                <a:ea typeface="ＭＳ Ｐゴシック" pitchFamily="34" charset="-128"/>
              </a:rPr>
              <a:t>servers</a:t>
            </a:r>
            <a:endParaRPr lang="en-US" sz="1000" dirty="0">
              <a:ea typeface="ＭＳ Ｐゴシック" pitchFamily="34" charset="-128"/>
            </a:endParaRPr>
          </a:p>
          <a:p>
            <a:pPr marL="177571" indent="-177571">
              <a:lnSpc>
                <a:spcPct val="80000"/>
              </a:lnSpc>
              <a:buFont typeface="Arial" pitchFamily="34" charset="0"/>
              <a:buChar char="•"/>
            </a:pPr>
            <a:r>
              <a:rPr lang="en-US" sz="1000" dirty="0" smtClean="0">
                <a:ea typeface="ＭＳ Ｐゴシック" pitchFamily="34" charset="-128"/>
              </a:rPr>
              <a:t>Service Manager Self-Service Portal servers</a:t>
            </a:r>
            <a:endParaRPr lang="en-US" sz="1000" dirty="0">
              <a:ea typeface="ＭＳ Ｐゴシック" pitchFamily="34" charset="-128"/>
            </a:endParaRPr>
          </a:p>
          <a:p>
            <a:pPr marL="177571" indent="-177571">
              <a:lnSpc>
                <a:spcPct val="80000"/>
              </a:lnSpc>
              <a:buFont typeface="Arial" pitchFamily="34" charset="0"/>
              <a:buChar char="•"/>
            </a:pPr>
            <a:r>
              <a:rPr lang="en-US" sz="1000" dirty="0">
                <a:ea typeface="ＭＳ Ｐゴシック" pitchFamily="34" charset="-128"/>
              </a:rPr>
              <a:t>Data </a:t>
            </a:r>
            <a:r>
              <a:rPr lang="en-US" sz="1000" dirty="0" smtClean="0">
                <a:ea typeface="ＭＳ Ｐゴシック" pitchFamily="34" charset="-128"/>
              </a:rPr>
              <a:t>warehouse database </a:t>
            </a:r>
            <a:endParaRPr lang="en-US" sz="1000" dirty="0">
              <a:ea typeface="ＭＳ Ｐゴシック" pitchFamily="34" charset="-128"/>
            </a:endParaRPr>
          </a:p>
          <a:p>
            <a:pPr marL="177571" indent="-177571">
              <a:lnSpc>
                <a:spcPct val="80000"/>
              </a:lnSpc>
              <a:buFont typeface="Arial" pitchFamily="34" charset="0"/>
              <a:buChar char="•"/>
            </a:pPr>
            <a:r>
              <a:rPr lang="en-US" sz="1000" dirty="0">
                <a:ea typeface="ＭＳ Ｐゴシック" pitchFamily="34" charset="-128"/>
              </a:rPr>
              <a:t>Data </a:t>
            </a:r>
            <a:r>
              <a:rPr lang="en-US" sz="1000" dirty="0" smtClean="0">
                <a:ea typeface="ＭＳ Ｐゴシック" pitchFamily="34" charset="-128"/>
              </a:rPr>
              <a:t>warehouse </a:t>
            </a:r>
            <a:r>
              <a:rPr lang="en-US" sz="1000" dirty="0">
                <a:ea typeface="ＭＳ Ｐゴシック" pitchFamily="34" charset="-128"/>
              </a:rPr>
              <a:t>management </a:t>
            </a:r>
            <a:r>
              <a:rPr lang="en-US" sz="1000" dirty="0" smtClean="0">
                <a:ea typeface="ＭＳ Ｐゴシック" pitchFamily="34" charset="-128"/>
              </a:rPr>
              <a:t>server </a:t>
            </a:r>
            <a:endParaRPr lang="en-US" sz="1000" dirty="0">
              <a:ea typeface="ＭＳ Ｐゴシック" pitchFamily="34" charset="-128"/>
            </a:endParaRPr>
          </a:p>
          <a:p>
            <a:pPr marL="177571" indent="-177571">
              <a:lnSpc>
                <a:spcPct val="80000"/>
              </a:lnSpc>
              <a:buFont typeface="Arial" pitchFamily="34" charset="0"/>
              <a:buChar char="•"/>
            </a:pPr>
            <a:r>
              <a:rPr lang="en-US" sz="1000" dirty="0">
                <a:ea typeface="ＭＳ Ｐゴシック" pitchFamily="34" charset="-128"/>
              </a:rPr>
              <a:t>Service Manager authoring </a:t>
            </a:r>
            <a:r>
              <a:rPr lang="en-US" sz="1000" dirty="0" smtClean="0">
                <a:ea typeface="ＭＳ Ｐゴシック" pitchFamily="34" charset="-128"/>
              </a:rPr>
              <a:t>console</a:t>
            </a:r>
            <a:endParaRPr lang="en-US" sz="1000" dirty="0">
              <a:ea typeface="ＭＳ Ｐゴシック" pitchFamily="34" charset="-128"/>
            </a:endParaRPr>
          </a:p>
          <a:p>
            <a:pPr>
              <a:lnSpc>
                <a:spcPct val="80000"/>
              </a:lnSpc>
            </a:pPr>
            <a:endParaRPr lang="en-US" sz="1000" dirty="0">
              <a:ea typeface="ＭＳ Ｐゴシック" pitchFamily="34" charset="-128"/>
            </a:endParaRP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05">
              <a:defRPr sz="2500">
                <a:solidFill>
                  <a:schemeClr val="tx1"/>
                </a:solidFill>
                <a:latin typeface="Arial" pitchFamily="34" charset="0"/>
                <a:ea typeface="ＭＳ Ｐゴシック" pitchFamily="34" charset="-128"/>
              </a:defRPr>
            </a:lvl1pPr>
            <a:lvl2pPr marL="768989" indent="-295766" defTabSz="956305">
              <a:defRPr sz="2500">
                <a:solidFill>
                  <a:schemeClr val="tx1"/>
                </a:solidFill>
                <a:latin typeface="Arial" pitchFamily="34" charset="0"/>
                <a:ea typeface="ＭＳ Ｐゴシック" pitchFamily="34" charset="-128"/>
              </a:defRPr>
            </a:lvl2pPr>
            <a:lvl3pPr marL="1183059" indent="-236609" defTabSz="956305">
              <a:defRPr sz="2500">
                <a:solidFill>
                  <a:schemeClr val="tx1"/>
                </a:solidFill>
                <a:latin typeface="Arial" pitchFamily="34" charset="0"/>
                <a:ea typeface="ＭＳ Ｐゴシック" pitchFamily="34" charset="-128"/>
              </a:defRPr>
            </a:lvl3pPr>
            <a:lvl4pPr marL="1656283" indent="-236609" defTabSz="956305">
              <a:defRPr sz="2500">
                <a:solidFill>
                  <a:schemeClr val="tx1"/>
                </a:solidFill>
                <a:latin typeface="Arial" pitchFamily="34" charset="0"/>
                <a:ea typeface="ＭＳ Ｐゴシック" pitchFamily="34" charset="-128"/>
              </a:defRPr>
            </a:lvl4pPr>
            <a:lvl5pPr marL="2129508" indent="-236609" defTabSz="956305">
              <a:defRPr sz="2500">
                <a:solidFill>
                  <a:schemeClr val="tx1"/>
                </a:solidFill>
                <a:latin typeface="Arial" pitchFamily="34" charset="0"/>
                <a:ea typeface="ＭＳ Ｐゴシック" pitchFamily="34" charset="-128"/>
              </a:defRPr>
            </a:lvl5pPr>
            <a:lvl6pPr marL="2602731" indent="-236609" defTabSz="956305" fontAlgn="base">
              <a:spcBef>
                <a:spcPct val="0"/>
              </a:spcBef>
              <a:spcAft>
                <a:spcPct val="0"/>
              </a:spcAft>
              <a:defRPr sz="2500">
                <a:solidFill>
                  <a:schemeClr val="tx1"/>
                </a:solidFill>
                <a:latin typeface="Arial" pitchFamily="34" charset="0"/>
                <a:ea typeface="ＭＳ Ｐゴシック" pitchFamily="34" charset="-128"/>
              </a:defRPr>
            </a:lvl6pPr>
            <a:lvl7pPr marL="3075954" indent="-236609" defTabSz="956305" fontAlgn="base">
              <a:spcBef>
                <a:spcPct val="0"/>
              </a:spcBef>
              <a:spcAft>
                <a:spcPct val="0"/>
              </a:spcAft>
              <a:defRPr sz="2500">
                <a:solidFill>
                  <a:schemeClr val="tx1"/>
                </a:solidFill>
                <a:latin typeface="Arial" pitchFamily="34" charset="0"/>
                <a:ea typeface="ＭＳ Ｐゴシック" pitchFamily="34" charset="-128"/>
              </a:defRPr>
            </a:lvl7pPr>
            <a:lvl8pPr marL="3549177" indent="-236609" defTabSz="956305" fontAlgn="base">
              <a:spcBef>
                <a:spcPct val="0"/>
              </a:spcBef>
              <a:spcAft>
                <a:spcPct val="0"/>
              </a:spcAft>
              <a:defRPr sz="2500">
                <a:solidFill>
                  <a:schemeClr val="tx1"/>
                </a:solidFill>
                <a:latin typeface="Arial" pitchFamily="34" charset="0"/>
                <a:ea typeface="ＭＳ Ｐゴシック" pitchFamily="34" charset="-128"/>
              </a:defRPr>
            </a:lvl8pPr>
            <a:lvl9pPr marL="4022401" indent="-236609" defTabSz="956305" fontAlgn="base">
              <a:spcBef>
                <a:spcPct val="0"/>
              </a:spcBef>
              <a:spcAft>
                <a:spcPct val="0"/>
              </a:spcAft>
              <a:defRPr sz="25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a:defRPr/>
            </a:pPr>
            <a:r>
              <a:rPr lang="en-US" sz="1000" dirty="0"/>
              <a:t>The Service Manager design flow provides a graphical overview of the steps in designing a Service Manager infrastructure.</a:t>
            </a:r>
          </a:p>
          <a:p>
            <a:pPr>
              <a:defRPr/>
            </a:pPr>
            <a:r>
              <a:rPr lang="en-US" sz="1000" dirty="0"/>
              <a:t>These steps are:</a:t>
            </a:r>
          </a:p>
          <a:p>
            <a:pPr marL="236761" indent="-236761">
              <a:buFont typeface="+mj-lt"/>
              <a:buAutoNum type="arabicPeriod"/>
              <a:defRPr/>
            </a:pPr>
            <a:r>
              <a:rPr lang="en-US" sz="1000" dirty="0"/>
              <a:t>Define the Project Scope and Requirements</a:t>
            </a:r>
          </a:p>
          <a:p>
            <a:pPr marL="236761" indent="-236761">
              <a:buFont typeface="+mj-lt"/>
              <a:buAutoNum type="arabicPeriod"/>
              <a:defRPr/>
            </a:pPr>
            <a:r>
              <a:rPr lang="en-US" sz="1000" dirty="0">
                <a:ea typeface="Times New Roman"/>
                <a:cs typeface="Times New Roman"/>
              </a:rPr>
              <a:t>Design the Management Groups</a:t>
            </a:r>
          </a:p>
          <a:p>
            <a:pPr marL="236761" indent="-236761">
              <a:buFont typeface="+mj-lt"/>
              <a:buAutoNum type="arabicPeriod"/>
              <a:defRPr/>
            </a:pPr>
            <a:r>
              <a:rPr lang="en-US" sz="1000" dirty="0"/>
              <a:t>Design the Service Manager Management Server Infrastructure</a:t>
            </a:r>
          </a:p>
          <a:p>
            <a:pPr marL="236761" indent="-236761">
              <a:buFont typeface="+mj-lt"/>
              <a:buAutoNum type="arabicPeriod"/>
              <a:defRPr/>
            </a:pPr>
            <a:r>
              <a:rPr lang="en-US" sz="1000" dirty="0"/>
              <a:t>Design the </a:t>
            </a:r>
            <a:r>
              <a:rPr lang="en-US" sz="1000" dirty="0" smtClean="0"/>
              <a:t>Data </a:t>
            </a:r>
            <a:r>
              <a:rPr lang="en-US" sz="1000" dirty="0"/>
              <a:t>Warehouse Management Server Infrastructure</a:t>
            </a:r>
          </a:p>
          <a:p>
            <a:endParaRPr lang="en-US" sz="1000" dirty="0"/>
          </a:p>
          <a:p>
            <a:r>
              <a:rPr lang="en-US" sz="1000" dirty="0"/>
              <a:t>Each of these steps will be discussed in greater detail in the following slides</a:t>
            </a:r>
            <a:r>
              <a:rPr lang="en-US" sz="1000" dirty="0" smtClean="0"/>
              <a:t>.</a:t>
            </a:r>
          </a:p>
          <a:p>
            <a:endParaRPr lang="en-US" sz="1000" dirty="0" smtClean="0"/>
          </a:p>
          <a:p>
            <a:endParaRPr lang="en-US" sz="1000" dirty="0"/>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05">
              <a:defRPr sz="2500">
                <a:solidFill>
                  <a:schemeClr val="tx1"/>
                </a:solidFill>
                <a:latin typeface="Arial" pitchFamily="34" charset="0"/>
                <a:ea typeface="ＭＳ Ｐゴシック" pitchFamily="34" charset="-128"/>
              </a:defRPr>
            </a:lvl1pPr>
            <a:lvl2pPr marL="768989" indent="-295766" defTabSz="956305">
              <a:defRPr sz="2500">
                <a:solidFill>
                  <a:schemeClr val="tx1"/>
                </a:solidFill>
                <a:latin typeface="Arial" pitchFamily="34" charset="0"/>
                <a:ea typeface="ＭＳ Ｐゴシック" pitchFamily="34" charset="-128"/>
              </a:defRPr>
            </a:lvl2pPr>
            <a:lvl3pPr marL="1183059" indent="-236609" defTabSz="956305">
              <a:defRPr sz="2500">
                <a:solidFill>
                  <a:schemeClr val="tx1"/>
                </a:solidFill>
                <a:latin typeface="Arial" pitchFamily="34" charset="0"/>
                <a:ea typeface="ＭＳ Ｐゴシック" pitchFamily="34" charset="-128"/>
              </a:defRPr>
            </a:lvl3pPr>
            <a:lvl4pPr marL="1656283" indent="-236609" defTabSz="956305">
              <a:defRPr sz="2500">
                <a:solidFill>
                  <a:schemeClr val="tx1"/>
                </a:solidFill>
                <a:latin typeface="Arial" pitchFamily="34" charset="0"/>
                <a:ea typeface="ＭＳ Ｐゴシック" pitchFamily="34" charset="-128"/>
              </a:defRPr>
            </a:lvl4pPr>
            <a:lvl5pPr marL="2129508" indent="-236609" defTabSz="956305">
              <a:defRPr sz="2500">
                <a:solidFill>
                  <a:schemeClr val="tx1"/>
                </a:solidFill>
                <a:latin typeface="Arial" pitchFamily="34" charset="0"/>
                <a:ea typeface="ＭＳ Ｐゴシック" pitchFamily="34" charset="-128"/>
              </a:defRPr>
            </a:lvl5pPr>
            <a:lvl6pPr marL="2602731" indent="-236609" defTabSz="956305" fontAlgn="base">
              <a:spcBef>
                <a:spcPct val="0"/>
              </a:spcBef>
              <a:spcAft>
                <a:spcPct val="0"/>
              </a:spcAft>
              <a:defRPr sz="2500">
                <a:solidFill>
                  <a:schemeClr val="tx1"/>
                </a:solidFill>
                <a:latin typeface="Arial" pitchFamily="34" charset="0"/>
                <a:ea typeface="ＭＳ Ｐゴシック" pitchFamily="34" charset="-128"/>
              </a:defRPr>
            </a:lvl6pPr>
            <a:lvl7pPr marL="3075954" indent="-236609" defTabSz="956305" fontAlgn="base">
              <a:spcBef>
                <a:spcPct val="0"/>
              </a:spcBef>
              <a:spcAft>
                <a:spcPct val="0"/>
              </a:spcAft>
              <a:defRPr sz="2500">
                <a:solidFill>
                  <a:schemeClr val="tx1"/>
                </a:solidFill>
                <a:latin typeface="Arial" pitchFamily="34" charset="0"/>
                <a:ea typeface="ＭＳ Ｐゴシック" pitchFamily="34" charset="-128"/>
              </a:defRPr>
            </a:lvl7pPr>
            <a:lvl8pPr marL="3549177" indent="-236609" defTabSz="956305" fontAlgn="base">
              <a:spcBef>
                <a:spcPct val="0"/>
              </a:spcBef>
              <a:spcAft>
                <a:spcPct val="0"/>
              </a:spcAft>
              <a:defRPr sz="2500">
                <a:solidFill>
                  <a:schemeClr val="tx1"/>
                </a:solidFill>
                <a:latin typeface="Arial" pitchFamily="34" charset="0"/>
                <a:ea typeface="ＭＳ Ｐゴシック" pitchFamily="34" charset="-128"/>
              </a:defRPr>
            </a:lvl8pPr>
            <a:lvl9pPr marL="4022401" indent="-236609" defTabSz="956305" fontAlgn="base">
              <a:spcBef>
                <a:spcPct val="0"/>
              </a:spcBef>
              <a:spcAft>
                <a:spcPct val="0"/>
              </a:spcAft>
              <a:defRPr sz="2500">
                <a:solidFill>
                  <a:schemeClr val="tx1"/>
                </a:solidFill>
                <a:latin typeface="Arial" pitchFamily="34" charset="0"/>
                <a:ea typeface="ＭＳ Ｐゴシック" pitchFamily="34" charset="-128"/>
              </a:defRPr>
            </a:lvl9pPr>
          </a:lstStyle>
          <a:p>
            <a:fld id="{5AE29D7B-0189-475F-8490-B998E9DB594A}"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6"/>
            <a:ext cx="5862743" cy="4641120"/>
          </a:xfrm>
        </p:spPr>
        <p:txBody>
          <a:bodyPr>
            <a:normAutofit/>
          </a:bodyPr>
          <a:lstStyle/>
          <a:p>
            <a:r>
              <a:rPr lang="en-US" sz="1000" b="1" dirty="0"/>
              <a:t>Step 1: Define the Project Scope and Requirements</a:t>
            </a:r>
          </a:p>
          <a:p>
            <a:endParaRPr lang="en-US" sz="1000" b="1" dirty="0"/>
          </a:p>
          <a:p>
            <a:r>
              <a:rPr lang="en-US" sz="1000" b="1" dirty="0"/>
              <a:t>Task 1: Determine the Business Requirements</a:t>
            </a:r>
          </a:p>
          <a:p>
            <a:r>
              <a:rPr lang="en-US" sz="1000" dirty="0"/>
              <a:t>The following questions should be asked </a:t>
            </a:r>
            <a:r>
              <a:rPr lang="en-US" sz="1000" dirty="0" smtClean="0"/>
              <a:t>of </a:t>
            </a:r>
            <a:r>
              <a:rPr lang="en-US" sz="1000" dirty="0"/>
              <a:t>the business to determine the scope and the features that will be implemented:</a:t>
            </a:r>
          </a:p>
          <a:p>
            <a:pPr marL="171450" indent="-171450">
              <a:buFont typeface="Arial" pitchFamily="34" charset="0"/>
              <a:buChar char="•"/>
            </a:pPr>
            <a:r>
              <a:rPr lang="en-US" sz="1000" b="0" dirty="0">
                <a:solidFill>
                  <a:srgbClr val="FF0000"/>
                </a:solidFill>
              </a:rPr>
              <a:t>Which parts of the organization will be participating? </a:t>
            </a:r>
          </a:p>
          <a:p>
            <a:pPr marL="177571" indent="-177571">
              <a:buFont typeface="Arial" pitchFamily="34" charset="0"/>
              <a:buChar char="•"/>
            </a:pPr>
            <a:r>
              <a:rPr lang="en-US" sz="1000" b="0" dirty="0" smtClean="0"/>
              <a:t>Would </a:t>
            </a:r>
            <a:r>
              <a:rPr lang="en-US" sz="1000" b="0" dirty="0"/>
              <a:t>a business or governance policy </a:t>
            </a:r>
            <a:r>
              <a:rPr lang="en-US" sz="1000" b="0" dirty="0" smtClean="0"/>
              <a:t>impact </a:t>
            </a:r>
            <a:r>
              <a:rPr lang="en-US" sz="1000" b="0" dirty="0"/>
              <a:t>the design of the system? </a:t>
            </a:r>
          </a:p>
          <a:p>
            <a:pPr marL="177571" indent="-177571">
              <a:buFont typeface="Arial" pitchFamily="34" charset="0"/>
              <a:buChar char="•"/>
            </a:pPr>
            <a:r>
              <a:rPr lang="en-US" sz="1000" b="0" dirty="0"/>
              <a:t>Does the business have a need to automate the enforcement and measurement of IT controls through the IT lifecycle? </a:t>
            </a:r>
          </a:p>
          <a:p>
            <a:pPr marL="177571" indent="-177571">
              <a:buFont typeface="Arial" pitchFamily="34" charset="0"/>
              <a:buChar char="•"/>
            </a:pPr>
            <a:r>
              <a:rPr lang="en-US" sz="1000" b="0" dirty="0"/>
              <a:t>What relationship will Service Manager have with other systems or information sources? </a:t>
            </a:r>
          </a:p>
          <a:p>
            <a:pPr marL="177571" indent="-177571">
              <a:buFont typeface="Arial" pitchFamily="34" charset="0"/>
              <a:buChar char="•"/>
            </a:pPr>
            <a:r>
              <a:rPr lang="en-US" sz="1000" b="0" dirty="0"/>
              <a:t>Does the business plan to implement any add-in management packs to extend the functionality of Service Manager? </a:t>
            </a:r>
          </a:p>
          <a:p>
            <a:pPr marL="177571" indent="-177571">
              <a:buFont typeface="Arial" pitchFamily="34" charset="0"/>
              <a:buChar char="•"/>
            </a:pPr>
            <a:r>
              <a:rPr lang="en-US" sz="1000" b="0" dirty="0"/>
              <a:t>Is historical retention of and reporting on change or incident information required? </a:t>
            </a:r>
          </a:p>
          <a:p>
            <a:pPr marL="177571" indent="-177571">
              <a:buFont typeface="Arial" pitchFamily="34" charset="0"/>
              <a:buChar char="•"/>
            </a:pPr>
            <a:r>
              <a:rPr lang="en-US" sz="1000" b="0" dirty="0"/>
              <a:t>Does the business want to provide management access to key information in a graphical format without using a console?</a:t>
            </a:r>
          </a:p>
          <a:p>
            <a:pPr marL="177571" indent="-177571">
              <a:buFont typeface="Arial" pitchFamily="34" charset="0"/>
              <a:buChar char="•"/>
            </a:pPr>
            <a:r>
              <a:rPr lang="en-US" sz="1000" b="0" dirty="0"/>
              <a:t>Does the business want end users to be able to interact directly with Service </a:t>
            </a:r>
            <a:r>
              <a:rPr lang="en-US" sz="1000" b="0" dirty="0" smtClean="0"/>
              <a:t>Manager </a:t>
            </a:r>
            <a:r>
              <a:rPr lang="en-US" sz="1000" b="0" dirty="0"/>
              <a:t>via a portal?  </a:t>
            </a:r>
          </a:p>
          <a:p>
            <a:pPr marL="177571" indent="-177571">
              <a:buFont typeface="Arial" pitchFamily="34" charset="0"/>
              <a:buChar char="•"/>
            </a:pPr>
            <a:r>
              <a:rPr lang="en-US" sz="1000" b="0" dirty="0"/>
              <a:t>Does the business want to provide the ability for end users to request software, which is deployed as a software package by System Center Configuration Manager? </a:t>
            </a:r>
          </a:p>
          <a:p>
            <a:endParaRPr lang="en-US" sz="1000" b="1" dirty="0"/>
          </a:p>
          <a:p>
            <a:r>
              <a:rPr lang="en-US" sz="1000" b="1" dirty="0"/>
              <a:t>Availability Requirements</a:t>
            </a:r>
          </a:p>
          <a:p>
            <a:r>
              <a:rPr lang="en-US" sz="1000" dirty="0"/>
              <a:t>Careful consideration should be given to the availability requirements for each functional area. The business should understand and rate the significance of the risk of possible data loss or interruption of business, and then the architect will use this information to select an appropriate fault-tolerance approach for the systems involved.</a:t>
            </a:r>
          </a:p>
          <a:p>
            <a:endParaRPr lang="en-US" sz="1000" b="1"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6"/>
            <a:ext cx="5862743" cy="4641120"/>
          </a:xfrm>
        </p:spPr>
        <p:txBody>
          <a:bodyPr>
            <a:normAutofit/>
          </a:bodyPr>
          <a:lstStyle/>
          <a:p>
            <a:r>
              <a:rPr lang="en-US" sz="1000" b="1" dirty="0"/>
              <a:t>Step 1: Define the Project Scope and Requirements (Continued)</a:t>
            </a:r>
          </a:p>
          <a:p>
            <a:endParaRPr lang="en-US" sz="1000" b="1" dirty="0"/>
          </a:p>
          <a:p>
            <a:r>
              <a:rPr lang="en-US" sz="1000" b="1" dirty="0"/>
              <a:t>Task 2: Determine the </a:t>
            </a:r>
            <a:r>
              <a:rPr lang="en-US" sz="1000" b="1" dirty="0" smtClean="0"/>
              <a:t>Technical Requirements</a:t>
            </a:r>
            <a:endParaRPr lang="en-US" sz="1000" b="1" dirty="0"/>
          </a:p>
          <a:p>
            <a:pPr defTabSz="947044">
              <a:defRPr/>
            </a:pPr>
            <a:r>
              <a:rPr lang="en-US" sz="1000" dirty="0"/>
              <a:t>In this task, information will be gathered from the technical </a:t>
            </a:r>
            <a:r>
              <a:rPr lang="en-US" sz="1000" dirty="0" smtClean="0"/>
              <a:t>decision-makers </a:t>
            </a:r>
            <a:r>
              <a:rPr lang="en-US" sz="1000" dirty="0"/>
              <a:t>in the organization to determine the scope and requirements of the Service Manager implementation</a:t>
            </a:r>
            <a:r>
              <a:rPr lang="en-US" sz="1000" dirty="0" smtClean="0"/>
              <a:t>.</a:t>
            </a:r>
          </a:p>
          <a:p>
            <a:pPr defTabSz="947044">
              <a:defRPr/>
            </a:pPr>
            <a:endParaRPr lang="en-US" sz="1000" dirty="0"/>
          </a:p>
          <a:p>
            <a:pPr defTabSz="947044">
              <a:defRPr/>
            </a:pPr>
            <a:r>
              <a:rPr lang="en-US" sz="1000" b="1" dirty="0"/>
              <a:t>Capacity Requirements</a:t>
            </a:r>
          </a:p>
          <a:p>
            <a:pPr defTabSz="947044">
              <a:defRPr/>
            </a:pPr>
            <a:r>
              <a:rPr lang="en-US" sz="1000" dirty="0"/>
              <a:t>Ask the following questions of the technical personnel in the organization: </a:t>
            </a:r>
          </a:p>
          <a:p>
            <a:pPr marL="177571" indent="-177571" defTabSz="947044">
              <a:buFont typeface="Arial" pitchFamily="34" charset="0"/>
              <a:buChar char="•"/>
              <a:defRPr/>
            </a:pPr>
            <a:r>
              <a:rPr lang="en-US" sz="1000" b="0" dirty="0"/>
              <a:t>What is the approximate number of computers that will be included? </a:t>
            </a:r>
          </a:p>
          <a:p>
            <a:pPr marL="177571" indent="-177571" defTabSz="947044">
              <a:buFont typeface="Arial" pitchFamily="34" charset="0"/>
              <a:buChar char="•"/>
              <a:defRPr/>
            </a:pPr>
            <a:r>
              <a:rPr lang="en-US" sz="1000" b="0" dirty="0"/>
              <a:t>What is the expected usage? </a:t>
            </a:r>
          </a:p>
          <a:p>
            <a:pPr marL="177571" indent="-177571" defTabSz="947044">
              <a:buFont typeface="Arial" pitchFamily="34" charset="0"/>
              <a:buChar char="•"/>
              <a:defRPr/>
            </a:pPr>
            <a:r>
              <a:rPr lang="en-US" sz="1000" b="0" dirty="0"/>
              <a:t>What is the approximate number of end users </a:t>
            </a:r>
            <a:r>
              <a:rPr lang="en-US" sz="1000" b="0" dirty="0" smtClean="0"/>
              <a:t>who may </a:t>
            </a:r>
            <a:r>
              <a:rPr lang="en-US" sz="1000" b="0" dirty="0"/>
              <a:t>access the portal? </a:t>
            </a:r>
          </a:p>
          <a:p>
            <a:pPr marL="177571" indent="-177571" defTabSz="947044">
              <a:buFont typeface="Arial" pitchFamily="34" charset="0"/>
              <a:buChar char="•"/>
              <a:defRPr/>
            </a:pPr>
            <a:r>
              <a:rPr lang="en-US" sz="1000" b="0" dirty="0"/>
              <a:t>What is the approximate number of analysts in each location? </a:t>
            </a:r>
          </a:p>
          <a:p>
            <a:pPr defTabSz="947044">
              <a:defRPr/>
            </a:pPr>
            <a:endParaRPr lang="en-US" sz="1000" b="1" dirty="0"/>
          </a:p>
          <a:p>
            <a:pPr defTabSz="947044">
              <a:defRPr/>
            </a:pPr>
            <a:r>
              <a:rPr lang="en-US" sz="1000" b="1" dirty="0"/>
              <a:t>Connector Requirements</a:t>
            </a:r>
          </a:p>
          <a:p>
            <a:pPr defTabSz="947044">
              <a:defRPr/>
            </a:pPr>
            <a:r>
              <a:rPr lang="en-US" sz="1000" dirty="0"/>
              <a:t>The following questions should be asked to determine the import and synchronization methods in scope:</a:t>
            </a:r>
          </a:p>
          <a:p>
            <a:pPr marL="177571" indent="-177571" defTabSz="947044">
              <a:buFont typeface="Arial" pitchFamily="34" charset="0"/>
              <a:buChar char="•"/>
              <a:defRPr/>
            </a:pPr>
            <a:r>
              <a:rPr lang="en-US" sz="1000" b="0" dirty="0"/>
              <a:t>Will Service Manager integrate with Active Directory Domain Services, and if so, which forests are in scope?</a:t>
            </a:r>
          </a:p>
          <a:p>
            <a:pPr marL="177571" indent="-177571" defTabSz="947044">
              <a:buFont typeface="Arial" pitchFamily="34" charset="0"/>
              <a:buChar char="•"/>
              <a:defRPr/>
            </a:pPr>
            <a:r>
              <a:rPr lang="en-US" sz="1000" b="0" dirty="0"/>
              <a:t>Will Service Manager integrate with </a:t>
            </a:r>
            <a:r>
              <a:rPr lang="en-US" sz="1000" b="0" dirty="0" smtClean="0"/>
              <a:t>System Center Operations </a:t>
            </a:r>
            <a:r>
              <a:rPr lang="en-US" sz="1000" b="0" dirty="0"/>
              <a:t>Manager? </a:t>
            </a:r>
          </a:p>
          <a:p>
            <a:pPr marL="177571" indent="-177571" defTabSz="947044">
              <a:buFont typeface="Arial" pitchFamily="34" charset="0"/>
              <a:buChar char="•"/>
              <a:defRPr/>
            </a:pPr>
            <a:r>
              <a:rPr lang="en-US" sz="1000" b="0" dirty="0"/>
              <a:t>Will Service Manager integrate with </a:t>
            </a:r>
            <a:r>
              <a:rPr lang="en-US" sz="1000" b="0" dirty="0" smtClean="0"/>
              <a:t>System Center Configuration </a:t>
            </a:r>
            <a:r>
              <a:rPr lang="en-US" sz="1000" b="0" dirty="0"/>
              <a:t>Manager, and if so, which site databases?</a:t>
            </a:r>
          </a:p>
          <a:p>
            <a:pPr marL="177571" indent="-177571" defTabSz="947044">
              <a:buFont typeface="Arial" pitchFamily="34" charset="0"/>
              <a:buChar char="•"/>
              <a:defRPr/>
            </a:pPr>
            <a:r>
              <a:rPr lang="en-US" sz="1000" b="0" dirty="0"/>
              <a:t>Are there any other custom connectors that will be used to integrate Service Manager with other systems?  </a:t>
            </a:r>
          </a:p>
          <a:p>
            <a:pPr defTabSz="947044">
              <a:defRPr/>
            </a:pPr>
            <a:endParaRPr lang="en-US" sz="1000" b="1" dirty="0"/>
          </a:p>
          <a:p>
            <a:r>
              <a:rPr lang="en-US" sz="1000" b="1" dirty="0"/>
              <a:t>Management Pack Requirements </a:t>
            </a:r>
          </a:p>
          <a:p>
            <a:r>
              <a:rPr lang="en-US" sz="1000" dirty="0"/>
              <a:t>Service Manager is a platform that is used to manage service management information using management packs. A management pack is a grouping of classes, workflows, views, forms, reports, and knowledge that extends Service Manager with the information necessary to implement all or part of a service management process. For example, the Incident Management pack provides the necessary information to enable Service Manager to implement the incident management process.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ipdfdbk@microsoft.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162800" cy="1077218"/>
          </a:xfrm>
          <a:prstGeom prst="rect">
            <a:avLst/>
          </a:prstGeom>
          <a:noFill/>
        </p:spPr>
        <p:txBody>
          <a:bodyPr wrap="square" rtlCol="0">
            <a:spAutoFit/>
          </a:bodyPr>
          <a:lstStyle/>
          <a:p>
            <a:r>
              <a:rPr lang="da-DK" sz="3200" dirty="0"/>
              <a:t>Microsoft</a:t>
            </a:r>
            <a:r>
              <a:rPr lang="da-DK" sz="2000" baseline="30000" dirty="0" smtClean="0"/>
              <a:t>®</a:t>
            </a:r>
            <a:r>
              <a:rPr lang="da-DK" sz="3200" dirty="0" smtClean="0"/>
              <a:t> System Center</a:t>
            </a:r>
          </a:p>
          <a:p>
            <a:r>
              <a:rPr lang="da-DK" sz="3200" dirty="0" smtClean="0"/>
              <a:t>Service </a:t>
            </a:r>
            <a:r>
              <a:rPr lang="da-DK" sz="3200" dirty="0"/>
              <a:t>Manager 2010</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307777"/>
          </a:xfrm>
          <a:prstGeom prst="rect">
            <a:avLst/>
          </a:prstGeom>
          <a:noFill/>
        </p:spPr>
        <p:txBody>
          <a:bodyPr wrap="square" rtlCol="0">
            <a:spAutoFit/>
          </a:bodyPr>
          <a:lstStyle/>
          <a:p>
            <a:r>
              <a:rPr lang="en-US" sz="1400" dirty="0" smtClean="0"/>
              <a:t>Published: December 2010</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461665"/>
          </a:xfrm>
        </p:spPr>
        <p:txBody>
          <a:bodyPr/>
          <a:lstStyle/>
          <a:p>
            <a:r>
              <a:rPr lang="en-US" dirty="0"/>
              <a:t>Step 2: Design the Management Groups</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447800"/>
            <a:ext cx="7391400" cy="5039841"/>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solidFill>
                  <a:schemeClr val="tx2"/>
                </a:solidFill>
              </a:rPr>
              <a:t>Task 1: Determine the Number of Service Manager Management </a:t>
            </a:r>
            <a:r>
              <a:rPr lang="en-US" sz="2400" dirty="0" smtClean="0">
                <a:solidFill>
                  <a:schemeClr val="tx2"/>
                </a:solidFill>
              </a:rPr>
              <a:t>Groups</a:t>
            </a:r>
          </a:p>
          <a:p>
            <a:pPr marL="509588" lvl="1" indent="-285750">
              <a:spcBef>
                <a:spcPts val="300"/>
              </a:spcBef>
              <a:buClr>
                <a:schemeClr val="accent1"/>
              </a:buClr>
              <a:buFont typeface="Arial" pitchFamily="34" charset="0"/>
              <a:buChar char="•"/>
            </a:pPr>
            <a:r>
              <a:rPr lang="en-US" dirty="0">
                <a:solidFill>
                  <a:schemeClr val="tx2"/>
                </a:solidFill>
              </a:rPr>
              <a:t>Service Manager management groups are used to define an administrative boundary for managed devices</a:t>
            </a:r>
          </a:p>
          <a:p>
            <a:pPr marL="342900" indent="-342900">
              <a:spcBef>
                <a:spcPts val="1200"/>
              </a:spcBef>
              <a:buClr>
                <a:schemeClr val="accent1"/>
              </a:buClr>
              <a:buFont typeface="Arial" pitchFamily="34" charset="0"/>
              <a:buChar char="•"/>
            </a:pPr>
            <a:r>
              <a:rPr lang="en-US" sz="2400" dirty="0">
                <a:solidFill>
                  <a:schemeClr val="tx2"/>
                </a:solidFill>
              </a:rPr>
              <a:t>Task 2: Determine the Number of Data Warehouse Management </a:t>
            </a:r>
            <a:r>
              <a:rPr lang="en-US" sz="2400" dirty="0" smtClean="0">
                <a:solidFill>
                  <a:schemeClr val="tx2"/>
                </a:solidFill>
              </a:rPr>
              <a:t>Groups</a:t>
            </a:r>
          </a:p>
          <a:p>
            <a:pPr marL="509588" lvl="1" indent="-285750">
              <a:spcBef>
                <a:spcPts val="300"/>
              </a:spcBef>
              <a:buClr>
                <a:schemeClr val="accent1"/>
              </a:buClr>
              <a:buFont typeface="Arial" pitchFamily="34" charset="0"/>
              <a:buChar char="•"/>
            </a:pPr>
            <a:r>
              <a:rPr lang="en-US" dirty="0">
                <a:solidFill>
                  <a:schemeClr val="tx2"/>
                </a:solidFill>
              </a:rPr>
              <a:t>The </a:t>
            </a:r>
            <a:r>
              <a:rPr lang="en-US" dirty="0" smtClean="0">
                <a:solidFill>
                  <a:schemeClr val="tx2"/>
                </a:solidFill>
              </a:rPr>
              <a:t>data warehouse </a:t>
            </a:r>
            <a:r>
              <a:rPr lang="en-US" dirty="0">
                <a:solidFill>
                  <a:schemeClr val="tx2"/>
                </a:solidFill>
              </a:rPr>
              <a:t>components are optional and may be implemented </a:t>
            </a:r>
            <a:r>
              <a:rPr lang="en-US" dirty="0" smtClean="0">
                <a:solidFill>
                  <a:schemeClr val="tx2"/>
                </a:solidFill>
              </a:rPr>
              <a:t>to </a:t>
            </a:r>
            <a:r>
              <a:rPr lang="en-US" dirty="0">
                <a:solidFill>
                  <a:schemeClr val="tx2"/>
                </a:solidFill>
              </a:rPr>
              <a:t>provide reporting, storage of data, and/or to assist with performance issues</a:t>
            </a:r>
          </a:p>
          <a:p>
            <a:pPr marL="342900" indent="-342900">
              <a:spcBef>
                <a:spcPts val="1200"/>
              </a:spcBef>
              <a:buClr>
                <a:schemeClr val="accent1"/>
              </a:buClr>
              <a:buFont typeface="Arial" pitchFamily="34" charset="0"/>
              <a:buChar char="•"/>
            </a:pPr>
            <a:r>
              <a:rPr lang="en-US" sz="2400" dirty="0">
                <a:solidFill>
                  <a:schemeClr val="tx2"/>
                </a:solidFill>
              </a:rPr>
              <a:t>Task 3: Align Service Manager Management Groups to Data Warehouse Management Groups </a:t>
            </a:r>
            <a:endParaRPr lang="en-US" sz="2400" dirty="0" smtClean="0">
              <a:solidFill>
                <a:schemeClr val="tx2"/>
              </a:solidFill>
            </a:endParaRPr>
          </a:p>
          <a:p>
            <a:pPr marL="566738" lvl="1" indent="-284163">
              <a:spcBef>
                <a:spcPts val="300"/>
              </a:spcBef>
              <a:buClr>
                <a:schemeClr val="accent1"/>
              </a:buClr>
              <a:buFont typeface="Arial" pitchFamily="34" charset="0"/>
              <a:buChar char="•"/>
            </a:pPr>
            <a:r>
              <a:rPr lang="en-US" dirty="0" smtClean="0">
                <a:solidFill>
                  <a:schemeClr val="tx2"/>
                </a:solidFill>
              </a:rPr>
              <a:t>Complete this </a:t>
            </a:r>
            <a:r>
              <a:rPr lang="en-US" dirty="0">
                <a:solidFill>
                  <a:schemeClr val="tx2"/>
                </a:solidFill>
              </a:rPr>
              <a:t>task</a:t>
            </a:r>
            <a:r>
              <a:rPr lang="en-US" dirty="0" smtClean="0">
                <a:solidFill>
                  <a:schemeClr val="tx2"/>
                </a:solidFill>
              </a:rPr>
              <a:t> if </a:t>
            </a:r>
            <a:r>
              <a:rPr lang="en-US" dirty="0">
                <a:solidFill>
                  <a:schemeClr val="tx2"/>
                </a:solidFill>
              </a:rPr>
              <a:t>it was decided in Task 2 that </a:t>
            </a:r>
            <a:r>
              <a:rPr lang="en-US" dirty="0" smtClean="0">
                <a:solidFill>
                  <a:schemeClr val="tx2"/>
                </a:solidFill>
              </a:rPr>
              <a:t>data warehouse management groups </a:t>
            </a:r>
            <a:r>
              <a:rPr lang="en-US" dirty="0">
                <a:solidFill>
                  <a:schemeClr val="tx2"/>
                </a:solidFill>
              </a:rPr>
              <a:t>were required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Design the Service Manager Management Server Infrastructure</a:t>
            </a:r>
          </a:p>
        </p:txBody>
      </p:sp>
      <p:sp>
        <p:nvSpPr>
          <p:cNvPr id="3" name="Content Placeholder 2"/>
          <p:cNvSpPr>
            <a:spLocks noGrp="1"/>
          </p:cNvSpPr>
          <p:nvPr>
            <p:ph idx="1"/>
          </p:nvPr>
        </p:nvSpPr>
        <p:spPr>
          <a:xfrm>
            <a:off x="537027" y="1752601"/>
            <a:ext cx="8229600" cy="5029199"/>
          </a:xfrm>
        </p:spPr>
        <p:txBody>
          <a:bodyPr>
            <a:normAutofit/>
          </a:bodyPr>
          <a:lstStyle/>
          <a:p>
            <a:r>
              <a:rPr lang="en-US" sz="2400" dirty="0"/>
              <a:t>Task 1: Determine the Placement of Each Component</a:t>
            </a:r>
            <a:endParaRPr lang="en-US" sz="2400" dirty="0" smtClean="0"/>
          </a:p>
          <a:p>
            <a:pPr marL="566738" lvl="1" indent="-284163">
              <a:buFont typeface="Arial" pitchFamily="34" charset="0"/>
              <a:buChar char="•"/>
            </a:pPr>
            <a:r>
              <a:rPr lang="en-US" dirty="0" smtClean="0"/>
              <a:t>The </a:t>
            </a:r>
            <a:r>
              <a:rPr lang="en-US" dirty="0"/>
              <a:t>Service Manager management servers and databases should be </a:t>
            </a:r>
            <a:r>
              <a:rPr lang="en-US" dirty="0" smtClean="0"/>
              <a:t>well connected </a:t>
            </a:r>
            <a:r>
              <a:rPr lang="en-US" dirty="0"/>
              <a:t>via LAN or very high-speed </a:t>
            </a:r>
            <a:r>
              <a:rPr lang="en-US" dirty="0" smtClean="0"/>
              <a:t>WAN (50 milliseconds or less latency)</a:t>
            </a:r>
          </a:p>
          <a:p>
            <a:pPr marL="174625" lvl="1" indent="-174625">
              <a:spcBef>
                <a:spcPts val="1200"/>
              </a:spcBef>
              <a:buFont typeface="Arial" pitchFamily="34" charset="0"/>
              <a:buChar char="•"/>
            </a:pPr>
            <a:r>
              <a:rPr lang="en-US" sz="2400" dirty="0"/>
              <a:t>Task 2: Determine the Number of Servers Required for Scaling</a:t>
            </a:r>
          </a:p>
          <a:p>
            <a:pPr marL="566738" lvl="1" indent="-284163">
              <a:buFont typeface="Arial" pitchFamily="34" charset="0"/>
              <a:buChar char="•"/>
            </a:pPr>
            <a:r>
              <a:rPr lang="en-US" dirty="0" smtClean="0"/>
              <a:t>The </a:t>
            </a:r>
            <a:r>
              <a:rPr lang="en-US" dirty="0"/>
              <a:t>constraints of the software will be applied to determine the number of Service Manager management servers </a:t>
            </a:r>
            <a:r>
              <a:rPr lang="en-US" dirty="0" smtClean="0"/>
              <a:t>and Service Manager Self-Service Portals required </a:t>
            </a:r>
            <a:r>
              <a:rPr lang="en-US" dirty="0"/>
              <a:t>for </a:t>
            </a:r>
            <a:r>
              <a:rPr lang="en-US" dirty="0" smtClean="0"/>
              <a:t>scaling</a:t>
            </a:r>
          </a:p>
          <a:p>
            <a:pPr marL="566738" lvl="1" indent="-284163">
              <a:buFont typeface="Arial" pitchFamily="34" charset="0"/>
              <a:buChar char="•"/>
            </a:pPr>
            <a:r>
              <a:rPr lang="en-US" dirty="0" smtClean="0"/>
              <a:t>Add additional management servers for every 40-60 consoles</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a:t>Step </a:t>
            </a:r>
            <a:r>
              <a:rPr lang="en-US" dirty="0" smtClean="0"/>
              <a:t>3: </a:t>
            </a:r>
            <a:r>
              <a:rPr lang="en-US" dirty="0"/>
              <a:t>Design the Service Manager Management Server Infrastructure (</a:t>
            </a:r>
            <a:r>
              <a:rPr lang="en-US" dirty="0" smtClean="0"/>
              <a:t>Continued)</a:t>
            </a:r>
            <a:endParaRPr lang="en-US" dirty="0"/>
          </a:p>
        </p:txBody>
      </p:sp>
      <p:sp>
        <p:nvSpPr>
          <p:cNvPr id="3" name="Content Placeholder 2"/>
          <p:cNvSpPr>
            <a:spLocks noGrp="1"/>
          </p:cNvSpPr>
          <p:nvPr>
            <p:ph idx="1"/>
          </p:nvPr>
        </p:nvSpPr>
        <p:spPr>
          <a:xfrm>
            <a:off x="533400" y="2286000"/>
            <a:ext cx="8229600" cy="5029199"/>
          </a:xfrm>
        </p:spPr>
        <p:txBody>
          <a:bodyPr>
            <a:normAutofit/>
          </a:bodyPr>
          <a:lstStyle/>
          <a:p>
            <a:r>
              <a:rPr lang="en-US" sz="2400" dirty="0"/>
              <a:t>Task 3: Apply Fault-Tolerance </a:t>
            </a:r>
            <a:r>
              <a:rPr lang="en-US" sz="2400" dirty="0" smtClean="0"/>
              <a:t>Requirements</a:t>
            </a:r>
          </a:p>
          <a:p>
            <a:pPr marL="566738" lvl="1" indent="-284163">
              <a:buFont typeface="Arial" pitchFamily="34" charset="0"/>
              <a:buChar char="•"/>
            </a:pPr>
            <a:r>
              <a:rPr lang="en-US" dirty="0" smtClean="0"/>
              <a:t>Use fault </a:t>
            </a:r>
            <a:r>
              <a:rPr lang="en-US" dirty="0"/>
              <a:t>tolerance </a:t>
            </a:r>
            <a:r>
              <a:rPr lang="en-US" dirty="0" smtClean="0"/>
              <a:t>for </a:t>
            </a:r>
            <a:r>
              <a:rPr lang="en-US" dirty="0"/>
              <a:t>all services that have an impact on </a:t>
            </a:r>
            <a:r>
              <a:rPr lang="en-US" dirty="0" smtClean="0"/>
              <a:t/>
            </a:r>
            <a:br>
              <a:rPr lang="en-US" dirty="0" smtClean="0"/>
            </a:br>
            <a:r>
              <a:rPr lang="en-US" dirty="0" smtClean="0"/>
              <a:t>user-facing </a:t>
            </a:r>
            <a:r>
              <a:rPr lang="en-US" dirty="0"/>
              <a:t>or business-essential </a:t>
            </a:r>
            <a:r>
              <a:rPr lang="en-US" dirty="0" smtClean="0"/>
              <a:t>scenarios</a:t>
            </a:r>
          </a:p>
          <a:p>
            <a:pPr marL="566738" lvl="1" indent="-284163">
              <a:buFont typeface="Arial" pitchFamily="34" charset="0"/>
              <a:buChar char="•"/>
            </a:pPr>
            <a:r>
              <a:rPr lang="en-US" dirty="0" smtClean="0"/>
              <a:t>Use load balancing for fault tolerance of management server console connections</a:t>
            </a:r>
          </a:p>
          <a:p>
            <a:pPr marL="566738" lvl="1" indent="-284163">
              <a:buFont typeface="Arial" pitchFamily="34" charset="0"/>
              <a:buChar char="•"/>
            </a:pPr>
            <a:r>
              <a:rPr lang="en-US" dirty="0" smtClean="0"/>
              <a:t>Use clustering, log shipping, or mirroring for SQL Server</a:t>
            </a:r>
            <a:r>
              <a:rPr lang="en-US" baseline="30000" dirty="0" smtClean="0"/>
              <a:t>®</a:t>
            </a:r>
            <a:r>
              <a:rPr lang="en-US" dirty="0" smtClean="0"/>
              <a:t> database</a:t>
            </a:r>
          </a:p>
          <a:p>
            <a:pPr marL="566738" lvl="1" indent="-284163">
              <a:buFont typeface="Arial" pitchFamily="34" charset="0"/>
              <a:buChar char="•"/>
            </a:pPr>
            <a:r>
              <a:rPr lang="en-US" dirty="0" smtClean="0"/>
              <a:t>Use load balancing for Service Manager Self-Service Portal</a:t>
            </a: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844022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151"/>
            <a:ext cx="8309427" cy="987649"/>
          </a:xfrm>
        </p:spPr>
        <p:txBody>
          <a:bodyPr/>
          <a:lstStyle/>
          <a:p>
            <a:r>
              <a:rPr lang="en-US" dirty="0"/>
              <a:t>Step </a:t>
            </a:r>
            <a:r>
              <a:rPr lang="en-US" dirty="0" smtClean="0"/>
              <a:t>3: </a:t>
            </a:r>
            <a:r>
              <a:rPr lang="en-US" dirty="0"/>
              <a:t>Design the Service Manager Management Server Infrastructure (</a:t>
            </a:r>
            <a:r>
              <a:rPr lang="en-US" dirty="0" smtClean="0"/>
              <a:t>Continued)</a:t>
            </a:r>
            <a:endParaRPr lang="en-US" dirty="0"/>
          </a:p>
        </p:txBody>
      </p:sp>
      <p:sp>
        <p:nvSpPr>
          <p:cNvPr id="3" name="Content Placeholder 2"/>
          <p:cNvSpPr>
            <a:spLocks noGrp="1"/>
          </p:cNvSpPr>
          <p:nvPr>
            <p:ph idx="1"/>
          </p:nvPr>
        </p:nvSpPr>
        <p:spPr>
          <a:xfrm>
            <a:off x="533400" y="1676400"/>
            <a:ext cx="8229600" cy="5029199"/>
          </a:xfrm>
        </p:spPr>
        <p:txBody>
          <a:bodyPr>
            <a:normAutofit lnSpcReduction="10000"/>
          </a:bodyPr>
          <a:lstStyle/>
          <a:p>
            <a:r>
              <a:rPr lang="en-US" sz="2400" dirty="0" smtClean="0"/>
              <a:t>Task </a:t>
            </a:r>
            <a:r>
              <a:rPr lang="en-US" sz="2400" dirty="0"/>
              <a:t>4: Determine the Hardware </a:t>
            </a:r>
            <a:r>
              <a:rPr lang="en-US" sz="2400" dirty="0" smtClean="0"/>
              <a:t>Configuration</a:t>
            </a:r>
            <a:endParaRPr lang="en-US" dirty="0" smtClean="0"/>
          </a:p>
          <a:p>
            <a:pPr marL="566738" lvl="1" indent="-284163">
              <a:buFont typeface="Arial" pitchFamily="34" charset="0"/>
              <a:buChar char="•"/>
            </a:pPr>
            <a:r>
              <a:rPr lang="en-US" dirty="0" smtClean="0"/>
              <a:t>Virtualization supported</a:t>
            </a:r>
          </a:p>
          <a:p>
            <a:pPr marL="566738" lvl="1" indent="-284163">
              <a:buFont typeface="Arial" pitchFamily="34" charset="0"/>
              <a:buChar char="•"/>
            </a:pPr>
            <a:r>
              <a:rPr lang="en-US" dirty="0" smtClean="0"/>
              <a:t>See table on next slide for details on which roles </a:t>
            </a:r>
            <a:br>
              <a:rPr lang="en-US" dirty="0" smtClean="0"/>
            </a:br>
            <a:r>
              <a:rPr lang="en-US" dirty="0" smtClean="0"/>
              <a:t>can be co-located</a:t>
            </a:r>
          </a:p>
          <a:p>
            <a:pPr marL="566738" lvl="1" indent="-284163">
              <a:buFont typeface="Arial" pitchFamily="34" charset="0"/>
              <a:buChar char="•"/>
            </a:pPr>
            <a:r>
              <a:rPr lang="en-US" dirty="0"/>
              <a:t>Product group minimums:</a:t>
            </a:r>
          </a:p>
          <a:p>
            <a:pPr marL="800100" lvl="2" indent="-284163">
              <a:buFont typeface="Arial" pitchFamily="34" charset="0"/>
              <a:buChar char="•"/>
            </a:pPr>
            <a:r>
              <a:rPr lang="en-US" sz="1600" dirty="0"/>
              <a:t>Service Manager management </a:t>
            </a:r>
            <a:r>
              <a:rPr lang="en-US" sz="1600" dirty="0" smtClean="0"/>
              <a:t>server:</a:t>
            </a:r>
          </a:p>
          <a:p>
            <a:pPr marL="1023938" lvl="3" indent="-284163">
              <a:buFont typeface="Arial" pitchFamily="34" charset="0"/>
              <a:buChar char="•"/>
            </a:pPr>
            <a:r>
              <a:rPr lang="en-US" sz="1600" dirty="0" smtClean="0"/>
              <a:t>Dual </a:t>
            </a:r>
            <a:r>
              <a:rPr lang="en-US" sz="1600" dirty="0"/>
              <a:t>quad-core 2.66-GHz CPU</a:t>
            </a:r>
          </a:p>
          <a:p>
            <a:pPr marL="1023938" lvl="3" indent="-284163">
              <a:buFont typeface="Arial" pitchFamily="34" charset="0"/>
              <a:buChar char="•"/>
            </a:pPr>
            <a:r>
              <a:rPr lang="en-US" sz="1600" dirty="0" smtClean="0"/>
              <a:t>8 </a:t>
            </a:r>
            <a:r>
              <a:rPr lang="en-US" sz="1600" dirty="0"/>
              <a:t>gigabytes (GB) of RAM</a:t>
            </a:r>
          </a:p>
          <a:p>
            <a:pPr marL="1023938" lvl="3" indent="-284163">
              <a:buFont typeface="Arial" pitchFamily="34" charset="0"/>
              <a:buChar char="•"/>
            </a:pPr>
            <a:r>
              <a:rPr lang="en-US" sz="1600" dirty="0" smtClean="0"/>
              <a:t>10 </a:t>
            </a:r>
            <a:r>
              <a:rPr lang="en-US" sz="1600" dirty="0"/>
              <a:t>GB of available disk space</a:t>
            </a:r>
          </a:p>
          <a:p>
            <a:pPr marL="800100" lvl="2" indent="-284163">
              <a:buFont typeface="Arial" pitchFamily="34" charset="0"/>
              <a:buChar char="•"/>
            </a:pPr>
            <a:r>
              <a:rPr lang="en-US" sz="1600" dirty="0"/>
              <a:t>Service Manager database server:</a:t>
            </a:r>
          </a:p>
          <a:p>
            <a:pPr marL="1023938" lvl="3" indent="-284163">
              <a:buFont typeface="Arial" pitchFamily="34" charset="0"/>
              <a:buChar char="•"/>
            </a:pPr>
            <a:r>
              <a:rPr lang="en-US" sz="1600" dirty="0"/>
              <a:t>Dual quad-core 2.66-GHz CPU</a:t>
            </a:r>
          </a:p>
          <a:p>
            <a:pPr marL="1023938" lvl="3" indent="-284163">
              <a:buFont typeface="Arial" pitchFamily="34" charset="0"/>
              <a:buChar char="•"/>
            </a:pPr>
            <a:r>
              <a:rPr lang="en-US" sz="1600" dirty="0"/>
              <a:t>8 GB of RAM</a:t>
            </a:r>
          </a:p>
          <a:p>
            <a:pPr marL="1023938" lvl="3" indent="-284163">
              <a:buFont typeface="Arial" pitchFamily="34" charset="0"/>
              <a:buChar char="•"/>
            </a:pPr>
            <a:r>
              <a:rPr lang="en-US" sz="1600" dirty="0"/>
              <a:t>80 GB of available disk space</a:t>
            </a:r>
          </a:p>
          <a:p>
            <a:pPr marL="800100" lvl="2" indent="-284163">
              <a:buFont typeface="Arial" pitchFamily="34" charset="0"/>
              <a:buChar char="•"/>
            </a:pPr>
            <a:r>
              <a:rPr lang="en-US" sz="1600" dirty="0"/>
              <a:t>Service Manager Self-Service Portal servers</a:t>
            </a:r>
            <a:r>
              <a:rPr lang="en-US" sz="1600" dirty="0" smtClean="0"/>
              <a:t>:</a:t>
            </a:r>
          </a:p>
          <a:p>
            <a:pPr marL="1023938" lvl="3" indent="-284163">
              <a:buFont typeface="Arial" pitchFamily="34" charset="0"/>
              <a:buChar char="•"/>
            </a:pPr>
            <a:r>
              <a:rPr lang="en-US" sz="1600" dirty="0"/>
              <a:t>Dual quad-core 2.66-GHz CPU</a:t>
            </a:r>
          </a:p>
          <a:p>
            <a:pPr marL="1023938" lvl="3" indent="-284163">
              <a:buFont typeface="Arial" pitchFamily="34" charset="0"/>
              <a:buChar char="•"/>
            </a:pPr>
            <a:r>
              <a:rPr lang="en-US" sz="1600" dirty="0"/>
              <a:t>8 GB of RAM </a:t>
            </a:r>
          </a:p>
          <a:p>
            <a:pPr marL="1023938" lvl="3" indent="-284163">
              <a:buFont typeface="Arial" pitchFamily="34" charset="0"/>
              <a:buChar char="•"/>
            </a:pPr>
            <a:r>
              <a:rPr lang="en-US" sz="1600" dirty="0"/>
              <a:t>10 GB of available disk space</a:t>
            </a:r>
          </a:p>
          <a:p>
            <a:pPr marL="800100" lvl="2" indent="-284163">
              <a:buFont typeface="Arial" pitchFamily="34" charset="0"/>
              <a:buChar char="•"/>
            </a:pPr>
            <a:endParaRPr lang="en-US" sz="1600" dirty="0"/>
          </a:p>
          <a:p>
            <a:pPr marL="566738" lvl="1" indent="-284163">
              <a:buFont typeface="Arial" pitchFamily="34" charset="0"/>
              <a:buChar char="•"/>
            </a:pPr>
            <a:endParaRPr lang="en-US" dirty="0"/>
          </a:p>
          <a:p>
            <a:pPr marL="566738" lvl="1" indent="-284163">
              <a:buFont typeface="Arial" pitchFamily="34" charset="0"/>
              <a:buChar char="•"/>
            </a:pPr>
            <a:endParaRPr lang="en-US" dirty="0"/>
          </a:p>
          <a:p>
            <a:pPr marL="566738" lvl="1" indent="-284163">
              <a:buFont typeface="Arial" pitchFamily="34" charset="0"/>
              <a:buChar char="•"/>
            </a:pPr>
            <a:endParaRPr lang="en-US" dirty="0" smtClean="0"/>
          </a:p>
          <a:p>
            <a:pPr marL="566738" lvl="1" indent="-284163">
              <a:buFont typeface="Arial" pitchFamily="34" charset="0"/>
              <a:buChar char="•"/>
            </a:pP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18852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a:t>Step </a:t>
            </a:r>
            <a:r>
              <a:rPr lang="en-US" dirty="0" smtClean="0"/>
              <a:t>3: </a:t>
            </a:r>
            <a:r>
              <a:rPr lang="en-US" dirty="0"/>
              <a:t>Design the Service Manager Management Server Infrastructure (</a:t>
            </a:r>
            <a:r>
              <a:rPr lang="en-US" dirty="0" smtClean="0"/>
              <a:t>Continued)</a:t>
            </a:r>
            <a:endParaRPr lang="en-US" dirty="0"/>
          </a:p>
        </p:txBody>
      </p:sp>
      <p:sp>
        <p:nvSpPr>
          <p:cNvPr id="3" name="Content Placeholder 2"/>
          <p:cNvSpPr>
            <a:spLocks noGrp="1"/>
          </p:cNvSpPr>
          <p:nvPr>
            <p:ph idx="1"/>
          </p:nvPr>
        </p:nvSpPr>
        <p:spPr>
          <a:xfrm>
            <a:off x="533400" y="2286000"/>
            <a:ext cx="8229600" cy="5029199"/>
          </a:xfrm>
        </p:spPr>
        <p:txBody>
          <a:bodyPr>
            <a:normAutofit/>
          </a:bodyPr>
          <a:lstStyle/>
          <a:p>
            <a:pPr marL="566738" lvl="1" indent="-284163">
              <a:buFont typeface="Arial" pitchFamily="34" charset="0"/>
              <a:buChar char="•"/>
            </a:pP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03504680"/>
              </p:ext>
            </p:extLst>
          </p:nvPr>
        </p:nvGraphicFramePr>
        <p:xfrm>
          <a:off x="533400" y="2133600"/>
          <a:ext cx="7848600" cy="4477785"/>
        </p:xfrm>
        <a:graphic>
          <a:graphicData uri="http://schemas.openxmlformats.org/drawingml/2006/table">
            <a:tbl>
              <a:tblPr firstRow="1" firstCol="1" bandRow="1" bandCol="1">
                <a:tableStyleId>{5C22544A-7EE6-4342-B048-85BDC9FD1C3A}</a:tableStyleId>
              </a:tblPr>
              <a:tblGrid>
                <a:gridCol w="1295400"/>
                <a:gridCol w="6553200"/>
              </a:tblGrid>
              <a:tr h="87872">
                <a:tc>
                  <a:txBody>
                    <a:bodyPr/>
                    <a:lstStyle/>
                    <a:p>
                      <a:pPr marL="0" marR="0">
                        <a:spcBef>
                          <a:spcPts val="200"/>
                        </a:spcBef>
                        <a:spcAft>
                          <a:spcPts val="200"/>
                        </a:spcAft>
                      </a:pPr>
                      <a:r>
                        <a:rPr lang="en-US" sz="900" dirty="0">
                          <a:effectLst/>
                        </a:rPr>
                        <a:t>Component</a:t>
                      </a:r>
                      <a:endParaRPr lang="en-US" sz="900" b="1" dirty="0">
                        <a:effectLst/>
                        <a:latin typeface="Arial"/>
                        <a:ea typeface="Times New Roman"/>
                        <a:cs typeface="Times New Roman"/>
                      </a:endParaRPr>
                    </a:p>
                  </a:txBody>
                  <a:tcPr marL="47720" marR="47720" marT="0" marB="0"/>
                </a:tc>
                <a:tc>
                  <a:txBody>
                    <a:bodyPr/>
                    <a:lstStyle/>
                    <a:p>
                      <a:pPr marL="0" marR="0">
                        <a:spcBef>
                          <a:spcPts val="200"/>
                        </a:spcBef>
                        <a:spcAft>
                          <a:spcPts val="200"/>
                        </a:spcAft>
                      </a:pPr>
                      <a:r>
                        <a:rPr lang="en-US" sz="900" dirty="0">
                          <a:effectLst/>
                        </a:rPr>
                        <a:t>Description</a:t>
                      </a:r>
                      <a:endParaRPr lang="en-US" sz="900" b="1" dirty="0">
                        <a:effectLst/>
                        <a:latin typeface="Arial"/>
                        <a:ea typeface="Times New Roman"/>
                        <a:cs typeface="Times New Roman"/>
                      </a:endParaRPr>
                    </a:p>
                  </a:txBody>
                  <a:tcPr marL="47720" marR="47720" marT="0" marB="0"/>
                </a:tc>
              </a:tr>
              <a:tr h="1456169">
                <a:tc>
                  <a:txBody>
                    <a:bodyPr/>
                    <a:lstStyle/>
                    <a:p>
                      <a:pPr marL="0" marR="0">
                        <a:spcBef>
                          <a:spcPts val="200"/>
                        </a:spcBef>
                        <a:spcAft>
                          <a:spcPts val="400"/>
                        </a:spcAft>
                      </a:pPr>
                      <a:r>
                        <a:rPr lang="en-US" sz="900" dirty="0">
                          <a:effectLst/>
                        </a:rPr>
                        <a:t>Management server</a:t>
                      </a:r>
                      <a:endParaRPr lang="en-US" sz="900" dirty="0">
                        <a:effectLst/>
                        <a:latin typeface="Arial"/>
                        <a:ea typeface="Times New Roman"/>
                        <a:cs typeface="Times New Roman"/>
                      </a:endParaRPr>
                    </a:p>
                  </a:txBody>
                  <a:tcPr marL="47720" marR="47720" marT="0" marB="0"/>
                </a:tc>
                <a:tc>
                  <a:txBody>
                    <a:bodyPr/>
                    <a:lstStyle/>
                    <a:p>
                      <a:pPr marL="0" marR="0">
                        <a:spcBef>
                          <a:spcPts val="200"/>
                        </a:spcBef>
                        <a:spcAft>
                          <a:spcPts val="400"/>
                        </a:spcAft>
                      </a:pPr>
                      <a:r>
                        <a:rPr lang="en-US" sz="900" dirty="0">
                          <a:effectLst/>
                        </a:rPr>
                        <a:t>Minimum number required:</a:t>
                      </a:r>
                      <a:r>
                        <a:rPr lang="en-US" sz="900" kern="1200" dirty="0">
                          <a:effectLst/>
                        </a:rPr>
                        <a:t> 1 per management group</a:t>
                      </a:r>
                      <a:endParaRPr lang="en-US" sz="900" dirty="0">
                        <a:effectLst/>
                      </a:endParaRPr>
                    </a:p>
                    <a:p>
                      <a:pPr marL="0" marR="0">
                        <a:spcBef>
                          <a:spcPts val="200"/>
                        </a:spcBef>
                        <a:spcAft>
                          <a:spcPts val="400"/>
                        </a:spcAft>
                      </a:pPr>
                      <a:r>
                        <a:rPr lang="en-US" sz="900" dirty="0">
                          <a:effectLst/>
                        </a:rPr>
                        <a:t>Maximum number possible:</a:t>
                      </a:r>
                      <a:r>
                        <a:rPr lang="en-US" sz="900" kern="1200" dirty="0">
                          <a:effectLst/>
                        </a:rPr>
                        <a:t> No limits</a:t>
                      </a:r>
                      <a:endParaRPr lang="en-US" sz="900" dirty="0">
                        <a:effectLst/>
                      </a:endParaRPr>
                    </a:p>
                    <a:p>
                      <a:pPr marL="0" marR="0">
                        <a:spcBef>
                          <a:spcPts val="200"/>
                        </a:spcBef>
                        <a:spcAft>
                          <a:spcPts val="400"/>
                        </a:spcAft>
                      </a:pPr>
                      <a:r>
                        <a:rPr lang="en-US" sz="900" dirty="0">
                          <a:effectLst/>
                        </a:rPr>
                        <a:t>Fault tolerance option:</a:t>
                      </a:r>
                      <a:r>
                        <a:rPr lang="en-US" sz="900" kern="1200" dirty="0">
                          <a:effectLst/>
                        </a:rPr>
                        <a:t> Load balancing available for console connections (The management server running workflows cannot be made fault tolerant.)</a:t>
                      </a:r>
                      <a:endParaRPr lang="en-US" sz="900" dirty="0">
                        <a:effectLst/>
                      </a:endParaRPr>
                    </a:p>
                    <a:p>
                      <a:pPr marL="0" marR="0">
                        <a:spcBef>
                          <a:spcPts val="200"/>
                        </a:spcBef>
                        <a:spcAft>
                          <a:spcPts val="400"/>
                        </a:spcAft>
                      </a:pPr>
                      <a:r>
                        <a:rPr lang="en-US" sz="900" dirty="0">
                          <a:effectLst/>
                        </a:rPr>
                        <a:t>Dependent on:</a:t>
                      </a:r>
                      <a:r>
                        <a:rPr lang="en-US" sz="900" kern="1200" dirty="0">
                          <a:effectLst/>
                        </a:rPr>
                        <a:t> Service Manager database</a:t>
                      </a:r>
                      <a:endParaRPr lang="en-US" sz="900" dirty="0">
                        <a:effectLst/>
                      </a:endParaRPr>
                    </a:p>
                    <a:p>
                      <a:pPr marL="0" marR="0">
                        <a:spcBef>
                          <a:spcPts val="200"/>
                        </a:spcBef>
                        <a:spcAft>
                          <a:spcPts val="400"/>
                        </a:spcAft>
                      </a:pPr>
                      <a:r>
                        <a:rPr lang="en-US" sz="900" dirty="0">
                          <a:effectLst/>
                        </a:rPr>
                        <a:t>Can co-exist with:</a:t>
                      </a:r>
                      <a:r>
                        <a:rPr lang="en-US" sz="900" kern="1200" dirty="0">
                          <a:effectLst/>
                        </a:rPr>
                        <a:t> Service Manager Self-Service portal, Service Manager database, Data Warehouse databases</a:t>
                      </a:r>
                      <a:endParaRPr lang="en-US" sz="900" dirty="0">
                        <a:effectLst/>
                      </a:endParaRPr>
                    </a:p>
                    <a:p>
                      <a:pPr marL="0" marR="0">
                        <a:spcBef>
                          <a:spcPts val="200"/>
                        </a:spcBef>
                        <a:spcAft>
                          <a:spcPts val="400"/>
                        </a:spcAft>
                      </a:pPr>
                      <a:r>
                        <a:rPr lang="en-US" sz="900" kern="1200" dirty="0">
                          <a:effectLst/>
                        </a:rPr>
                        <a:t>Cannot be combined with the Data Warehouse management server</a:t>
                      </a:r>
                      <a:endParaRPr lang="en-US" sz="900" dirty="0">
                        <a:effectLst/>
                        <a:latin typeface="Arial"/>
                        <a:ea typeface="Times New Roman"/>
                        <a:cs typeface="Times New Roman"/>
                      </a:endParaRPr>
                    </a:p>
                  </a:txBody>
                  <a:tcPr marL="47720" marR="47720" marT="0" marB="0"/>
                </a:tc>
              </a:tr>
              <a:tr h="1041914">
                <a:tc>
                  <a:txBody>
                    <a:bodyPr/>
                    <a:lstStyle/>
                    <a:p>
                      <a:pPr marL="0" marR="0">
                        <a:spcBef>
                          <a:spcPts val="200"/>
                        </a:spcBef>
                        <a:spcAft>
                          <a:spcPts val="400"/>
                        </a:spcAft>
                      </a:pPr>
                      <a:r>
                        <a:rPr lang="en-US" sz="900" dirty="0">
                          <a:effectLst/>
                        </a:rPr>
                        <a:t>Service Manager database</a:t>
                      </a:r>
                      <a:endParaRPr lang="en-US" sz="900" dirty="0">
                        <a:effectLst/>
                        <a:latin typeface="Arial"/>
                        <a:ea typeface="Times New Roman"/>
                        <a:cs typeface="Times New Roman"/>
                      </a:endParaRPr>
                    </a:p>
                  </a:txBody>
                  <a:tcPr marL="47720" marR="47720" marT="0" marB="0"/>
                </a:tc>
                <a:tc>
                  <a:txBody>
                    <a:bodyPr/>
                    <a:lstStyle/>
                    <a:p>
                      <a:pPr marL="0" marR="0">
                        <a:spcBef>
                          <a:spcPts val="200"/>
                        </a:spcBef>
                        <a:spcAft>
                          <a:spcPts val="400"/>
                        </a:spcAft>
                      </a:pPr>
                      <a:r>
                        <a:rPr lang="en-US" sz="900" dirty="0">
                          <a:effectLst/>
                        </a:rPr>
                        <a:t>Minimum number required:</a:t>
                      </a:r>
                      <a:r>
                        <a:rPr lang="en-US" sz="900" kern="1200" dirty="0">
                          <a:effectLst/>
                        </a:rPr>
                        <a:t> 1 per management group</a:t>
                      </a:r>
                      <a:endParaRPr lang="en-US" sz="900" dirty="0">
                        <a:effectLst/>
                      </a:endParaRPr>
                    </a:p>
                    <a:p>
                      <a:pPr marL="0" marR="0">
                        <a:spcBef>
                          <a:spcPts val="200"/>
                        </a:spcBef>
                        <a:spcAft>
                          <a:spcPts val="400"/>
                        </a:spcAft>
                      </a:pPr>
                      <a:r>
                        <a:rPr lang="en-US" sz="900" dirty="0">
                          <a:effectLst/>
                        </a:rPr>
                        <a:t>Maximum number possible:</a:t>
                      </a:r>
                      <a:r>
                        <a:rPr lang="en-US" sz="900" kern="1200" dirty="0">
                          <a:effectLst/>
                        </a:rPr>
                        <a:t> 1 per management group</a:t>
                      </a:r>
                      <a:endParaRPr lang="en-US" sz="900" dirty="0">
                        <a:effectLst/>
                      </a:endParaRPr>
                    </a:p>
                    <a:p>
                      <a:pPr marL="0" marR="0">
                        <a:spcBef>
                          <a:spcPts val="200"/>
                        </a:spcBef>
                        <a:spcAft>
                          <a:spcPts val="400"/>
                        </a:spcAft>
                      </a:pPr>
                      <a:r>
                        <a:rPr lang="en-US" sz="900" dirty="0">
                          <a:effectLst/>
                        </a:rPr>
                        <a:t>Fault tolerance options:</a:t>
                      </a:r>
                      <a:r>
                        <a:rPr lang="en-US" sz="900" kern="1200" dirty="0">
                          <a:effectLst/>
                        </a:rPr>
                        <a:t> SQL Server clustering, log shipping, and mirroring</a:t>
                      </a:r>
                      <a:endParaRPr lang="en-US" sz="900" dirty="0">
                        <a:effectLst/>
                      </a:endParaRPr>
                    </a:p>
                    <a:p>
                      <a:pPr marL="0" marR="0">
                        <a:spcBef>
                          <a:spcPts val="200"/>
                        </a:spcBef>
                        <a:spcAft>
                          <a:spcPts val="400"/>
                        </a:spcAft>
                      </a:pPr>
                      <a:r>
                        <a:rPr lang="en-US" sz="900" dirty="0">
                          <a:effectLst/>
                        </a:rPr>
                        <a:t>Dependent on:</a:t>
                      </a:r>
                      <a:r>
                        <a:rPr lang="en-US" sz="900" kern="1200" dirty="0">
                          <a:effectLst/>
                        </a:rPr>
                        <a:t> Service Manager management server</a:t>
                      </a:r>
                      <a:endParaRPr lang="en-US" sz="900" dirty="0">
                        <a:effectLst/>
                      </a:endParaRPr>
                    </a:p>
                    <a:p>
                      <a:pPr marL="0" marR="0">
                        <a:spcBef>
                          <a:spcPts val="200"/>
                        </a:spcBef>
                        <a:spcAft>
                          <a:spcPts val="400"/>
                        </a:spcAft>
                      </a:pPr>
                      <a:r>
                        <a:rPr lang="en-US" sz="900" dirty="0">
                          <a:effectLst/>
                        </a:rPr>
                        <a:t>Can co-exist with:</a:t>
                      </a:r>
                      <a:r>
                        <a:rPr lang="en-US" sz="900" kern="1200" dirty="0">
                          <a:effectLst/>
                        </a:rPr>
                        <a:t> Any other role</a:t>
                      </a:r>
                      <a:endParaRPr lang="en-US" sz="900" dirty="0">
                        <a:effectLst/>
                        <a:latin typeface="Arial"/>
                        <a:ea typeface="Times New Roman"/>
                        <a:cs typeface="Times New Roman"/>
                      </a:endParaRPr>
                    </a:p>
                  </a:txBody>
                  <a:tcPr marL="47720" marR="47720" marT="0" marB="0"/>
                </a:tc>
              </a:tr>
              <a:tr h="326383">
                <a:tc>
                  <a:txBody>
                    <a:bodyPr/>
                    <a:lstStyle/>
                    <a:p>
                      <a:pPr marL="0" marR="0">
                        <a:spcBef>
                          <a:spcPts val="200"/>
                        </a:spcBef>
                        <a:spcAft>
                          <a:spcPts val="400"/>
                        </a:spcAft>
                      </a:pPr>
                      <a:r>
                        <a:rPr lang="en-US" sz="900" dirty="0">
                          <a:effectLst/>
                        </a:rPr>
                        <a:t>Service Manager management group</a:t>
                      </a:r>
                      <a:endParaRPr lang="en-US" sz="900" dirty="0">
                        <a:effectLst/>
                        <a:latin typeface="Arial"/>
                        <a:ea typeface="Times New Roman"/>
                        <a:cs typeface="Times New Roman"/>
                      </a:endParaRPr>
                    </a:p>
                  </a:txBody>
                  <a:tcPr marL="47720" marR="47720" marT="0" marB="0"/>
                </a:tc>
                <a:tc>
                  <a:txBody>
                    <a:bodyPr/>
                    <a:lstStyle/>
                    <a:p>
                      <a:pPr marL="0" marR="0">
                        <a:spcBef>
                          <a:spcPts val="200"/>
                        </a:spcBef>
                        <a:spcAft>
                          <a:spcPts val="400"/>
                        </a:spcAft>
                      </a:pPr>
                      <a:r>
                        <a:rPr lang="en-US" sz="900" dirty="0">
                          <a:effectLst/>
                        </a:rPr>
                        <a:t>Minimum number required: 1 per organization</a:t>
                      </a:r>
                    </a:p>
                    <a:p>
                      <a:pPr marL="0" marR="0">
                        <a:spcBef>
                          <a:spcPts val="200"/>
                        </a:spcBef>
                        <a:spcAft>
                          <a:spcPts val="400"/>
                        </a:spcAft>
                      </a:pPr>
                      <a:r>
                        <a:rPr lang="en-US" sz="900" dirty="0">
                          <a:effectLst/>
                        </a:rPr>
                        <a:t>Maximum number possible: 5 per Data Warehouse management group</a:t>
                      </a:r>
                      <a:endParaRPr lang="en-US" sz="900" dirty="0">
                        <a:effectLst/>
                        <a:latin typeface="Arial"/>
                        <a:ea typeface="Times New Roman"/>
                        <a:cs typeface="Times New Roman"/>
                      </a:endParaRPr>
                    </a:p>
                  </a:txBody>
                  <a:tcPr marL="47720" marR="47720" marT="0" marB="0"/>
                </a:tc>
              </a:tr>
              <a:tr h="1431062">
                <a:tc>
                  <a:txBody>
                    <a:bodyPr/>
                    <a:lstStyle/>
                    <a:p>
                      <a:pPr marL="0" marR="0">
                        <a:spcBef>
                          <a:spcPts val="200"/>
                        </a:spcBef>
                        <a:spcAft>
                          <a:spcPts val="400"/>
                        </a:spcAft>
                      </a:pPr>
                      <a:r>
                        <a:rPr lang="en-US" sz="900" dirty="0">
                          <a:effectLst/>
                        </a:rPr>
                        <a:t>Service Manager Self-Service portal</a:t>
                      </a:r>
                      <a:endParaRPr lang="en-US" sz="900" dirty="0">
                        <a:effectLst/>
                        <a:latin typeface="Arial"/>
                        <a:ea typeface="Times New Roman"/>
                        <a:cs typeface="Times New Roman"/>
                      </a:endParaRPr>
                    </a:p>
                  </a:txBody>
                  <a:tcPr marL="47720" marR="47720" marT="0" marB="0"/>
                </a:tc>
                <a:tc>
                  <a:txBody>
                    <a:bodyPr/>
                    <a:lstStyle/>
                    <a:p>
                      <a:pPr marL="0" marR="0">
                        <a:spcBef>
                          <a:spcPts val="200"/>
                        </a:spcBef>
                        <a:spcAft>
                          <a:spcPts val="400"/>
                        </a:spcAft>
                      </a:pPr>
                      <a:r>
                        <a:rPr lang="en-US" sz="900" dirty="0">
                          <a:effectLst/>
                        </a:rPr>
                        <a:t>Minimum number required:</a:t>
                      </a:r>
                      <a:r>
                        <a:rPr lang="en-US" sz="900" kern="1200" dirty="0">
                          <a:effectLst/>
                        </a:rPr>
                        <a:t> None</a:t>
                      </a:r>
                      <a:endParaRPr lang="en-US" sz="900" dirty="0">
                        <a:effectLst/>
                      </a:endParaRPr>
                    </a:p>
                    <a:p>
                      <a:pPr marL="0" marR="0">
                        <a:spcBef>
                          <a:spcPts val="200"/>
                        </a:spcBef>
                        <a:spcAft>
                          <a:spcPts val="400"/>
                        </a:spcAft>
                      </a:pPr>
                      <a:r>
                        <a:rPr lang="en-US" sz="900" dirty="0">
                          <a:effectLst/>
                        </a:rPr>
                        <a:t>Maximum number possible:</a:t>
                      </a:r>
                      <a:r>
                        <a:rPr lang="en-US" sz="900" kern="1200" dirty="0">
                          <a:effectLst/>
                        </a:rPr>
                        <a:t> No limits</a:t>
                      </a:r>
                      <a:endParaRPr lang="en-US" sz="900" dirty="0">
                        <a:effectLst/>
                      </a:endParaRPr>
                    </a:p>
                    <a:p>
                      <a:pPr marL="0" marR="0">
                        <a:spcBef>
                          <a:spcPts val="200"/>
                        </a:spcBef>
                        <a:spcAft>
                          <a:spcPts val="400"/>
                        </a:spcAft>
                      </a:pPr>
                      <a:r>
                        <a:rPr lang="en-US" sz="900" dirty="0">
                          <a:effectLst/>
                        </a:rPr>
                        <a:t>Fault tolerance option:</a:t>
                      </a:r>
                      <a:r>
                        <a:rPr lang="en-US" sz="900" kern="1200" dirty="0">
                          <a:effectLst/>
                        </a:rPr>
                        <a:t> Load balancing</a:t>
                      </a:r>
                      <a:endParaRPr lang="en-US" sz="900" dirty="0">
                        <a:effectLst/>
                      </a:endParaRPr>
                    </a:p>
                    <a:p>
                      <a:pPr marL="0" marR="0">
                        <a:spcBef>
                          <a:spcPts val="200"/>
                        </a:spcBef>
                        <a:spcAft>
                          <a:spcPts val="400"/>
                        </a:spcAft>
                      </a:pPr>
                      <a:r>
                        <a:rPr lang="en-US" sz="900" dirty="0">
                          <a:effectLst/>
                        </a:rPr>
                        <a:t>Dependent on:</a:t>
                      </a:r>
                      <a:r>
                        <a:rPr lang="en-US" sz="900" kern="1200" dirty="0">
                          <a:effectLst/>
                        </a:rPr>
                        <a:t> Service Manager management server and Service Manager database</a:t>
                      </a:r>
                      <a:endParaRPr lang="en-US" sz="900" dirty="0">
                        <a:effectLst/>
                      </a:endParaRPr>
                    </a:p>
                    <a:p>
                      <a:pPr marL="0" marR="0">
                        <a:spcBef>
                          <a:spcPts val="200"/>
                        </a:spcBef>
                        <a:spcAft>
                          <a:spcPts val="400"/>
                        </a:spcAft>
                      </a:pPr>
                      <a:r>
                        <a:rPr lang="en-US" sz="900" dirty="0">
                          <a:effectLst/>
                        </a:rPr>
                        <a:t>Can co-exist with:</a:t>
                      </a:r>
                      <a:r>
                        <a:rPr lang="en-US" sz="900" kern="1200" dirty="0">
                          <a:effectLst/>
                        </a:rPr>
                        <a:t> Service Manager database, Data Warehouse databases</a:t>
                      </a:r>
                      <a:endParaRPr lang="en-US" sz="900" dirty="0">
                        <a:effectLst/>
                      </a:endParaRPr>
                    </a:p>
                    <a:p>
                      <a:pPr marL="0" marR="0">
                        <a:spcBef>
                          <a:spcPts val="200"/>
                        </a:spcBef>
                        <a:spcAft>
                          <a:spcPts val="400"/>
                        </a:spcAft>
                      </a:pPr>
                      <a:r>
                        <a:rPr lang="en-US" sz="900" kern="1200" dirty="0">
                          <a:effectLst/>
                        </a:rPr>
                        <a:t>Not recommended to install on the Service Manager management server in production environments</a:t>
                      </a:r>
                      <a:endParaRPr lang="en-US" sz="900" dirty="0">
                        <a:effectLst/>
                      </a:endParaRPr>
                    </a:p>
                    <a:p>
                      <a:pPr marL="0" marR="0">
                        <a:spcBef>
                          <a:spcPts val="200"/>
                        </a:spcBef>
                        <a:spcAft>
                          <a:spcPts val="400"/>
                        </a:spcAft>
                      </a:pPr>
                      <a:r>
                        <a:rPr lang="en-US" sz="900" kern="1200" dirty="0">
                          <a:effectLst/>
                        </a:rPr>
                        <a:t>Not supported to install on the Data Warehouse management server</a:t>
                      </a:r>
                      <a:endParaRPr lang="en-US" sz="900" dirty="0">
                        <a:effectLst/>
                        <a:latin typeface="Arial"/>
                        <a:ea typeface="Times New Roman"/>
                        <a:cs typeface="Times New Roman"/>
                      </a:endParaRPr>
                    </a:p>
                  </a:txBody>
                  <a:tcPr marL="47720" marR="47720" marT="0" marB="0"/>
                </a:tc>
              </a:tr>
            </a:tbl>
          </a:graphicData>
        </a:graphic>
      </p:graphicFrame>
    </p:spTree>
    <p:extLst>
      <p:ext uri="{BB962C8B-B14F-4D97-AF65-F5344CB8AC3E}">
        <p14:creationId xmlns:p14="http://schemas.microsoft.com/office/powerpoint/2010/main" val="3120117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Additional Considerations (Step </a:t>
            </a:r>
            <a:r>
              <a:rPr lang="en-US" dirty="0" smtClean="0"/>
              <a:t>3)</a:t>
            </a:r>
            <a:r>
              <a:rPr lang="en-US" dirty="0"/>
              <a:t/>
            </a:r>
            <a:br>
              <a:rPr lang="en-US" dirty="0"/>
            </a:br>
            <a:endParaRPr lang="en-US" dirty="0"/>
          </a:p>
        </p:txBody>
      </p:sp>
      <p:sp>
        <p:nvSpPr>
          <p:cNvPr id="3" name="Content Placeholder 2"/>
          <p:cNvSpPr>
            <a:spLocks noGrp="1"/>
          </p:cNvSpPr>
          <p:nvPr>
            <p:ph idx="1"/>
          </p:nvPr>
        </p:nvSpPr>
        <p:spPr>
          <a:xfrm>
            <a:off x="457200" y="1371600"/>
            <a:ext cx="8229600" cy="5029199"/>
          </a:xfrm>
        </p:spPr>
        <p:txBody>
          <a:bodyPr>
            <a:normAutofit/>
          </a:bodyPr>
          <a:lstStyle/>
          <a:p>
            <a:pPr marL="282575" lvl="1" indent="-282575">
              <a:spcBef>
                <a:spcPts val="1200"/>
              </a:spcBef>
              <a:buFont typeface="Arial" pitchFamily="34" charset="0"/>
              <a:buChar char="•"/>
            </a:pPr>
            <a:r>
              <a:rPr lang="en-US" sz="2400" dirty="0" smtClean="0"/>
              <a:t>SMTP </a:t>
            </a:r>
            <a:r>
              <a:rPr lang="en-US" sz="2400" dirty="0"/>
              <a:t>server access required for notification feature and incident creation through email</a:t>
            </a:r>
          </a:p>
          <a:p>
            <a:pPr marL="282575" lvl="1" indent="-282575">
              <a:spcBef>
                <a:spcPts val="1200"/>
              </a:spcBef>
              <a:buFont typeface="Arial" pitchFamily="34" charset="0"/>
              <a:buChar char="•"/>
            </a:pPr>
            <a:r>
              <a:rPr lang="en-US" sz="2400" dirty="0" smtClean="0"/>
              <a:t>After </a:t>
            </a:r>
            <a:r>
              <a:rPr lang="en-US" sz="2400" dirty="0"/>
              <a:t>deployment, back up encryption </a:t>
            </a:r>
            <a:r>
              <a:rPr lang="en-US" sz="2400" dirty="0" smtClean="0"/>
              <a:t>keys </a:t>
            </a:r>
            <a:r>
              <a:rPr lang="en-US" sz="2400" dirty="0"/>
              <a:t>and develop disaster </a:t>
            </a:r>
            <a:r>
              <a:rPr lang="en-US" sz="2400" dirty="0" smtClean="0"/>
              <a:t>recovery </a:t>
            </a:r>
            <a:r>
              <a:rPr lang="en-US" sz="2400" dirty="0"/>
              <a:t>plan for management servers and database </a:t>
            </a:r>
          </a:p>
          <a:p>
            <a:pPr marL="566738" lvl="1" indent="-284163">
              <a:buFont typeface="Arial" pitchFamily="34" charset="0"/>
              <a:buChar char="•"/>
            </a:pP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34055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4</a:t>
            </a:r>
            <a:r>
              <a:rPr lang="en-US" dirty="0"/>
              <a:t>: Design the Data Warehouse Management Server Infrastructure</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Determine the Placement of Each Component</a:t>
            </a:r>
            <a:endParaRPr lang="en-US" sz="2400" dirty="0" smtClean="0"/>
          </a:p>
          <a:p>
            <a:pPr marL="566738" lvl="1" indent="-284163">
              <a:buFont typeface="Arial" pitchFamily="34" charset="0"/>
              <a:buChar char="•"/>
            </a:pPr>
            <a:r>
              <a:rPr lang="en-US" dirty="0"/>
              <a:t>The data warehouse management server and database should be well-connected via LAN or very high-speed </a:t>
            </a:r>
            <a:r>
              <a:rPr lang="en-US" dirty="0" smtClean="0"/>
              <a:t>WAN </a:t>
            </a:r>
            <a:r>
              <a:rPr lang="en-US" dirty="0"/>
              <a:t>(50 milliseconds or less latency)</a:t>
            </a:r>
            <a:endParaRPr lang="en-US" dirty="0" smtClean="0"/>
          </a:p>
          <a:p>
            <a:pPr marL="566738" lvl="1" indent="-284163">
              <a:buFont typeface="Arial" pitchFamily="34" charset="0"/>
              <a:buChar char="•"/>
            </a:pPr>
            <a:r>
              <a:rPr lang="en-US" dirty="0" smtClean="0"/>
              <a:t>Can co-locate data warehouse database with Service Manager database</a:t>
            </a:r>
          </a:p>
          <a:p>
            <a:pPr marL="566738" lvl="1" indent="-284163">
              <a:buFont typeface="Arial" pitchFamily="34" charset="0"/>
              <a:buChar char="•"/>
            </a:pPr>
            <a:r>
              <a:rPr lang="en-US" dirty="0" smtClean="0"/>
              <a:t>Reporting for Service Manager is installed on any valid configuration of SQL Server Reporting Services</a:t>
            </a:r>
          </a:p>
          <a:p>
            <a:pPr marL="566738" lvl="1" indent="-284163">
              <a:buFont typeface="Arial" pitchFamily="34" charset="0"/>
              <a:buChar char="•"/>
            </a:pPr>
            <a:r>
              <a:rPr lang="en-US" dirty="0" smtClean="0"/>
              <a:t>Be aware of incompatible fault-tolerance options if co-locating roles</a:t>
            </a: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82000" cy="914400"/>
          </a:xfrm>
        </p:spPr>
        <p:txBody>
          <a:bodyPr/>
          <a:lstStyle/>
          <a:p>
            <a:r>
              <a:rPr lang="en-US" dirty="0"/>
              <a:t>Step </a:t>
            </a:r>
            <a:r>
              <a:rPr lang="en-US" dirty="0" smtClean="0"/>
              <a:t>4</a:t>
            </a:r>
            <a:r>
              <a:rPr lang="en-US" dirty="0"/>
              <a:t>: Design the Data Warehouse Management Server </a:t>
            </a:r>
            <a:r>
              <a:rPr lang="en-US" dirty="0" smtClean="0"/>
              <a:t>Infrastructure (Continued)</a:t>
            </a:r>
            <a:endParaRPr lang="en-US" dirty="0"/>
          </a:p>
        </p:txBody>
      </p:sp>
      <p:sp>
        <p:nvSpPr>
          <p:cNvPr id="3" name="Content Placeholder 2"/>
          <p:cNvSpPr>
            <a:spLocks noGrp="1"/>
          </p:cNvSpPr>
          <p:nvPr>
            <p:ph idx="1"/>
          </p:nvPr>
        </p:nvSpPr>
        <p:spPr>
          <a:xfrm>
            <a:off x="533400" y="1752600"/>
            <a:ext cx="8229600" cy="4648199"/>
          </a:xfrm>
        </p:spPr>
        <p:txBody>
          <a:bodyPr>
            <a:normAutofit/>
          </a:bodyPr>
          <a:lstStyle/>
          <a:p>
            <a:r>
              <a:rPr lang="en-US" sz="2400" dirty="0" smtClean="0"/>
              <a:t>Task 2: Apply Fault-Tolerance Requirements for </a:t>
            </a:r>
            <a:br>
              <a:rPr lang="en-US" sz="2400" dirty="0" smtClean="0"/>
            </a:br>
            <a:r>
              <a:rPr lang="en-US" sz="2400" dirty="0" smtClean="0"/>
              <a:t>SQL Server Databases</a:t>
            </a:r>
          </a:p>
          <a:p>
            <a:pPr marL="566738" lvl="1" indent="-284163">
              <a:buFont typeface="Arial" pitchFamily="34" charset="0"/>
              <a:buChar char="•"/>
            </a:pPr>
            <a:r>
              <a:rPr lang="en-US" dirty="0" smtClean="0"/>
              <a:t>Clustering, log shipping, and mirroring are the only supported SQL Server fault-tolerance options </a:t>
            </a:r>
          </a:p>
          <a:p>
            <a:pPr marL="566738" lvl="1" indent="-284163">
              <a:buFont typeface="Arial" pitchFamily="34" charset="0"/>
              <a:buChar char="•"/>
            </a:pPr>
            <a:r>
              <a:rPr lang="en-US" dirty="0" smtClean="0"/>
              <a:t>No fault tolerance for data warehouse management server itself</a:t>
            </a:r>
          </a:p>
          <a:p>
            <a:r>
              <a:rPr lang="en-US" sz="2400" dirty="0" smtClean="0"/>
              <a:t>Task 3: </a:t>
            </a:r>
            <a:r>
              <a:rPr lang="en-US" sz="2400" dirty="0"/>
              <a:t>Determine the Hardware </a:t>
            </a:r>
            <a:r>
              <a:rPr lang="en-US" sz="2400" dirty="0" smtClean="0"/>
              <a:t>Configuration</a:t>
            </a:r>
          </a:p>
          <a:p>
            <a:pPr marL="566738" lvl="1" indent="-284163">
              <a:buFont typeface="Arial" pitchFamily="34" charset="0"/>
              <a:buChar char="•"/>
            </a:pPr>
            <a:r>
              <a:rPr lang="en-US" dirty="0"/>
              <a:t>Product group minimums:</a:t>
            </a:r>
          </a:p>
          <a:p>
            <a:pPr marL="800100" lvl="2" indent="-284163">
              <a:buFont typeface="Arial" pitchFamily="34" charset="0"/>
              <a:buChar char="•"/>
            </a:pPr>
            <a:r>
              <a:rPr lang="en-US" sz="1600" dirty="0"/>
              <a:t>Dual </a:t>
            </a:r>
            <a:r>
              <a:rPr lang="en-US" sz="1600" dirty="0" smtClean="0"/>
              <a:t>quad-core 2.66-GHz </a:t>
            </a:r>
            <a:r>
              <a:rPr lang="en-US" sz="1600" dirty="0"/>
              <a:t>CPU</a:t>
            </a:r>
          </a:p>
          <a:p>
            <a:pPr marL="800100" lvl="2" indent="-284163">
              <a:buFont typeface="Arial" pitchFamily="34" charset="0"/>
              <a:buChar char="•"/>
            </a:pPr>
            <a:r>
              <a:rPr lang="en-US" sz="1600" dirty="0"/>
              <a:t>8 GB of RAM</a:t>
            </a:r>
          </a:p>
          <a:p>
            <a:pPr marL="800100" lvl="2" indent="-284163">
              <a:buFont typeface="Arial" pitchFamily="34" charset="0"/>
              <a:buChar char="•"/>
            </a:pPr>
            <a:r>
              <a:rPr lang="en-US" sz="1600" dirty="0"/>
              <a:t>10 GB of available disk space for </a:t>
            </a:r>
            <a:r>
              <a:rPr lang="en-US" sz="1600" dirty="0" smtClean="0"/>
              <a:t>data warehouse management server</a:t>
            </a:r>
            <a:endParaRPr lang="en-US" sz="1600" dirty="0"/>
          </a:p>
          <a:p>
            <a:pPr marL="800100" lvl="2" indent="-284163">
              <a:buFont typeface="Arial" pitchFamily="34" charset="0"/>
              <a:buChar char="•"/>
            </a:pPr>
            <a:r>
              <a:rPr lang="en-US" sz="1600" dirty="0"/>
              <a:t>400 GB of available disk space for </a:t>
            </a:r>
            <a:r>
              <a:rPr lang="en-US" sz="1600" dirty="0" smtClean="0"/>
              <a:t>data warehouse database</a:t>
            </a:r>
            <a:endParaRPr lang="en-US" sz="1600"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19748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a:t>Step </a:t>
            </a:r>
            <a:r>
              <a:rPr lang="en-US" dirty="0" smtClean="0"/>
              <a:t>4</a:t>
            </a:r>
            <a:r>
              <a:rPr lang="en-US" dirty="0"/>
              <a:t>: Design the Data Warehouse Management Server </a:t>
            </a:r>
            <a:r>
              <a:rPr lang="en-US" dirty="0" smtClean="0"/>
              <a:t>Infrastructure (Continued)</a:t>
            </a:r>
            <a:endParaRPr lang="en-US" dirty="0"/>
          </a:p>
        </p:txBody>
      </p:sp>
      <p:sp>
        <p:nvSpPr>
          <p:cNvPr id="3" name="Content Placeholder 2"/>
          <p:cNvSpPr>
            <a:spLocks noGrp="1"/>
          </p:cNvSpPr>
          <p:nvPr>
            <p:ph idx="1"/>
          </p:nvPr>
        </p:nvSpPr>
        <p:spPr>
          <a:xfrm>
            <a:off x="533400" y="2181102"/>
            <a:ext cx="8229600" cy="46481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13447644"/>
              </p:ext>
            </p:extLst>
          </p:nvPr>
        </p:nvGraphicFramePr>
        <p:xfrm>
          <a:off x="609600" y="2057400"/>
          <a:ext cx="7924800" cy="4648200"/>
        </p:xfrm>
        <a:graphic>
          <a:graphicData uri="http://schemas.openxmlformats.org/drawingml/2006/table">
            <a:tbl>
              <a:tblPr firstRow="1" firstCol="1" bandRow="1" bandCol="1">
                <a:tableStyleId>{5C22544A-7EE6-4342-B048-85BDC9FD1C3A}</a:tableStyleId>
              </a:tblPr>
              <a:tblGrid>
                <a:gridCol w="1219200"/>
                <a:gridCol w="6705600"/>
              </a:tblGrid>
              <a:tr h="86868">
                <a:tc>
                  <a:txBody>
                    <a:bodyPr/>
                    <a:lstStyle/>
                    <a:p>
                      <a:pPr marL="0" marR="0">
                        <a:spcBef>
                          <a:spcPts val="200"/>
                        </a:spcBef>
                        <a:spcAft>
                          <a:spcPts val="200"/>
                        </a:spcAft>
                      </a:pPr>
                      <a:r>
                        <a:rPr lang="en-US" sz="1000" dirty="0">
                          <a:effectLst/>
                        </a:rPr>
                        <a:t>Component</a:t>
                      </a:r>
                      <a:endParaRPr lang="en-US" sz="1000" b="1" dirty="0">
                        <a:effectLst/>
                        <a:latin typeface="Arial"/>
                        <a:ea typeface="Times New Roman"/>
                        <a:cs typeface="Times New Roman"/>
                      </a:endParaRPr>
                    </a:p>
                  </a:txBody>
                  <a:tcPr marL="45448" marR="45448" marT="0" marB="0"/>
                </a:tc>
                <a:tc>
                  <a:txBody>
                    <a:bodyPr/>
                    <a:lstStyle/>
                    <a:p>
                      <a:pPr marL="0" marR="0">
                        <a:spcBef>
                          <a:spcPts val="200"/>
                        </a:spcBef>
                        <a:spcAft>
                          <a:spcPts val="200"/>
                        </a:spcAft>
                      </a:pPr>
                      <a:r>
                        <a:rPr lang="en-US" sz="1000" dirty="0">
                          <a:effectLst/>
                        </a:rPr>
                        <a:t>Description</a:t>
                      </a:r>
                      <a:endParaRPr lang="en-US" sz="1000" b="1" dirty="0">
                        <a:effectLst/>
                        <a:latin typeface="Arial"/>
                        <a:ea typeface="Times New Roman"/>
                        <a:cs typeface="Times New Roman"/>
                      </a:endParaRPr>
                    </a:p>
                  </a:txBody>
                  <a:tcPr marL="45448" marR="45448" marT="0" marB="0"/>
                </a:tc>
              </a:tr>
              <a:tr h="1675311">
                <a:tc>
                  <a:txBody>
                    <a:bodyPr/>
                    <a:lstStyle/>
                    <a:p>
                      <a:pPr marL="0" marR="0">
                        <a:spcBef>
                          <a:spcPts val="200"/>
                        </a:spcBef>
                        <a:spcAft>
                          <a:spcPts val="400"/>
                        </a:spcAft>
                      </a:pPr>
                      <a:r>
                        <a:rPr lang="en-US" sz="1000" dirty="0">
                          <a:effectLst/>
                        </a:rPr>
                        <a:t>Data Warehouse management server</a:t>
                      </a:r>
                      <a:endParaRPr lang="en-US" sz="1000" dirty="0">
                        <a:effectLst/>
                        <a:latin typeface="Arial"/>
                        <a:ea typeface="Times New Roman"/>
                        <a:cs typeface="Times New Roman"/>
                      </a:endParaRPr>
                    </a:p>
                  </a:txBody>
                  <a:tcPr marL="45448" marR="45448" marT="0" marB="0"/>
                </a:tc>
                <a:tc>
                  <a:txBody>
                    <a:bodyPr/>
                    <a:lstStyle/>
                    <a:p>
                      <a:pPr marL="0" marR="0">
                        <a:spcBef>
                          <a:spcPts val="200"/>
                        </a:spcBef>
                        <a:spcAft>
                          <a:spcPts val="400"/>
                        </a:spcAft>
                      </a:pPr>
                      <a:r>
                        <a:rPr lang="en-US" sz="1000" dirty="0">
                          <a:effectLst/>
                        </a:rPr>
                        <a:t>Minimum number required:</a:t>
                      </a:r>
                      <a:r>
                        <a:rPr lang="en-US" sz="1000" kern="1200" dirty="0">
                          <a:effectLst/>
                        </a:rPr>
                        <a:t> 1 per Data Warehouse management group</a:t>
                      </a:r>
                      <a:endParaRPr lang="en-US" sz="1000" dirty="0">
                        <a:effectLst/>
                      </a:endParaRPr>
                    </a:p>
                    <a:p>
                      <a:pPr marL="0" marR="0">
                        <a:spcBef>
                          <a:spcPts val="200"/>
                        </a:spcBef>
                        <a:spcAft>
                          <a:spcPts val="400"/>
                        </a:spcAft>
                      </a:pPr>
                      <a:r>
                        <a:rPr lang="en-US" sz="1000" dirty="0">
                          <a:effectLst/>
                        </a:rPr>
                        <a:t>Maximum number possible:</a:t>
                      </a:r>
                      <a:r>
                        <a:rPr lang="en-US" sz="1000" kern="1200" dirty="0">
                          <a:effectLst/>
                        </a:rPr>
                        <a:t> 1 per Data Warehouse management group</a:t>
                      </a:r>
                      <a:endParaRPr lang="en-US" sz="1000" dirty="0">
                        <a:effectLst/>
                      </a:endParaRPr>
                    </a:p>
                    <a:p>
                      <a:pPr marL="0" marR="0">
                        <a:spcBef>
                          <a:spcPts val="200"/>
                        </a:spcBef>
                        <a:spcAft>
                          <a:spcPts val="400"/>
                        </a:spcAft>
                      </a:pPr>
                      <a:r>
                        <a:rPr lang="en-US" sz="1000" dirty="0">
                          <a:effectLst/>
                        </a:rPr>
                        <a:t>Fault tolerance option:</a:t>
                      </a:r>
                      <a:r>
                        <a:rPr lang="en-US" sz="1000" kern="1200" dirty="0">
                          <a:effectLst/>
                        </a:rPr>
                        <a:t> Not applicable</a:t>
                      </a:r>
                      <a:endParaRPr lang="en-US" sz="1000" dirty="0">
                        <a:effectLst/>
                      </a:endParaRPr>
                    </a:p>
                    <a:p>
                      <a:pPr marL="0" marR="0">
                        <a:spcBef>
                          <a:spcPts val="200"/>
                        </a:spcBef>
                        <a:spcAft>
                          <a:spcPts val="400"/>
                        </a:spcAft>
                      </a:pPr>
                      <a:r>
                        <a:rPr lang="en-US" sz="1000" dirty="0">
                          <a:effectLst/>
                        </a:rPr>
                        <a:t>Dependent on:</a:t>
                      </a:r>
                      <a:r>
                        <a:rPr lang="en-US" sz="1000" kern="1200" dirty="0">
                          <a:effectLst/>
                        </a:rPr>
                        <a:t> Data Warehouse database</a:t>
                      </a:r>
                      <a:endParaRPr lang="en-US" sz="1000" dirty="0">
                        <a:effectLst/>
                      </a:endParaRPr>
                    </a:p>
                    <a:p>
                      <a:pPr marL="0" marR="0">
                        <a:spcBef>
                          <a:spcPts val="200"/>
                        </a:spcBef>
                        <a:spcAft>
                          <a:spcPts val="400"/>
                        </a:spcAft>
                      </a:pPr>
                      <a:r>
                        <a:rPr lang="en-US" sz="1000" kern="1200" dirty="0">
                          <a:effectLst/>
                        </a:rPr>
                        <a:t>Connections to the Service Manager management groups will require the Service Manager management server and Service Manager database.</a:t>
                      </a:r>
                      <a:endParaRPr lang="en-US" sz="1000" dirty="0">
                        <a:effectLst/>
                      </a:endParaRPr>
                    </a:p>
                    <a:p>
                      <a:pPr marL="0" marR="0">
                        <a:spcBef>
                          <a:spcPts val="200"/>
                        </a:spcBef>
                        <a:spcAft>
                          <a:spcPts val="400"/>
                        </a:spcAft>
                      </a:pPr>
                      <a:r>
                        <a:rPr lang="en-US" sz="1000" dirty="0">
                          <a:effectLst/>
                        </a:rPr>
                        <a:t>Can co-exist with:</a:t>
                      </a:r>
                      <a:r>
                        <a:rPr lang="en-US" sz="1000" kern="1200" dirty="0">
                          <a:effectLst/>
                        </a:rPr>
                        <a:t> Service Manager database, Data Warehouse database</a:t>
                      </a:r>
                      <a:endParaRPr lang="en-US" sz="1000" dirty="0">
                        <a:effectLst/>
                      </a:endParaRPr>
                    </a:p>
                    <a:p>
                      <a:pPr marL="0" marR="0">
                        <a:spcBef>
                          <a:spcPts val="200"/>
                        </a:spcBef>
                        <a:spcAft>
                          <a:spcPts val="400"/>
                        </a:spcAft>
                      </a:pPr>
                      <a:r>
                        <a:rPr lang="en-US" sz="1000" kern="1200" dirty="0">
                          <a:effectLst/>
                        </a:rPr>
                        <a:t>Cannot be combined with a Service Manager management server or Service Manager Self-Service portal.</a:t>
                      </a:r>
                      <a:endParaRPr lang="en-US" sz="1000" dirty="0">
                        <a:effectLst/>
                        <a:latin typeface="Arial"/>
                        <a:ea typeface="Times New Roman"/>
                        <a:cs typeface="Times New Roman"/>
                      </a:endParaRPr>
                    </a:p>
                  </a:txBody>
                  <a:tcPr marL="45448" marR="45448" marT="0" marB="0"/>
                </a:tc>
              </a:tr>
              <a:tr h="1030006">
                <a:tc>
                  <a:txBody>
                    <a:bodyPr/>
                    <a:lstStyle/>
                    <a:p>
                      <a:pPr marL="0" marR="0">
                        <a:spcBef>
                          <a:spcPts val="200"/>
                        </a:spcBef>
                        <a:spcAft>
                          <a:spcPts val="400"/>
                        </a:spcAft>
                      </a:pPr>
                      <a:r>
                        <a:rPr lang="en-US" sz="1000" dirty="0">
                          <a:effectLst/>
                        </a:rPr>
                        <a:t>Data Warehouse database</a:t>
                      </a:r>
                      <a:endParaRPr lang="en-US" sz="1000" dirty="0">
                        <a:effectLst/>
                        <a:latin typeface="Arial"/>
                        <a:ea typeface="Times New Roman"/>
                        <a:cs typeface="Times New Roman"/>
                      </a:endParaRPr>
                    </a:p>
                  </a:txBody>
                  <a:tcPr marL="45448" marR="45448" marT="0" marB="0"/>
                </a:tc>
                <a:tc>
                  <a:txBody>
                    <a:bodyPr/>
                    <a:lstStyle/>
                    <a:p>
                      <a:pPr marL="0" marR="0">
                        <a:spcBef>
                          <a:spcPts val="200"/>
                        </a:spcBef>
                        <a:spcAft>
                          <a:spcPts val="400"/>
                        </a:spcAft>
                      </a:pPr>
                      <a:r>
                        <a:rPr lang="en-US" sz="1000" dirty="0">
                          <a:effectLst/>
                        </a:rPr>
                        <a:t>Minimum number required:</a:t>
                      </a:r>
                      <a:r>
                        <a:rPr lang="en-US" sz="1000" kern="1200" dirty="0">
                          <a:effectLst/>
                        </a:rPr>
                        <a:t> 1 per Data Warehouse management group</a:t>
                      </a:r>
                      <a:endParaRPr lang="en-US" sz="1000" dirty="0">
                        <a:effectLst/>
                      </a:endParaRPr>
                    </a:p>
                    <a:p>
                      <a:pPr marL="0" marR="0">
                        <a:spcBef>
                          <a:spcPts val="200"/>
                        </a:spcBef>
                        <a:spcAft>
                          <a:spcPts val="400"/>
                        </a:spcAft>
                      </a:pPr>
                      <a:r>
                        <a:rPr lang="en-US" sz="1000" dirty="0">
                          <a:effectLst/>
                        </a:rPr>
                        <a:t>Maximum number possible:</a:t>
                      </a:r>
                      <a:r>
                        <a:rPr lang="en-US" sz="1000" kern="1200" dirty="0">
                          <a:effectLst/>
                        </a:rPr>
                        <a:t> 1 per Data Warehouse management group</a:t>
                      </a:r>
                      <a:endParaRPr lang="en-US" sz="1000" dirty="0">
                        <a:effectLst/>
                      </a:endParaRPr>
                    </a:p>
                    <a:p>
                      <a:pPr marL="0" marR="0">
                        <a:spcBef>
                          <a:spcPts val="200"/>
                        </a:spcBef>
                        <a:spcAft>
                          <a:spcPts val="400"/>
                        </a:spcAft>
                      </a:pPr>
                      <a:r>
                        <a:rPr lang="en-US" sz="1000" dirty="0">
                          <a:effectLst/>
                        </a:rPr>
                        <a:t>Fault tolerance option:</a:t>
                      </a:r>
                      <a:r>
                        <a:rPr lang="en-US" sz="1000" kern="1200" dirty="0">
                          <a:effectLst/>
                        </a:rPr>
                        <a:t> SQL Server clustering, log shipping, and mirroring</a:t>
                      </a:r>
                      <a:endParaRPr lang="en-US" sz="1000" dirty="0">
                        <a:effectLst/>
                      </a:endParaRPr>
                    </a:p>
                    <a:p>
                      <a:pPr marL="0" marR="0">
                        <a:spcBef>
                          <a:spcPts val="200"/>
                        </a:spcBef>
                        <a:spcAft>
                          <a:spcPts val="400"/>
                        </a:spcAft>
                      </a:pPr>
                      <a:r>
                        <a:rPr lang="en-US" sz="1000" dirty="0">
                          <a:effectLst/>
                        </a:rPr>
                        <a:t>Dependent on:</a:t>
                      </a:r>
                      <a:r>
                        <a:rPr lang="en-US" sz="1000" kern="1200" dirty="0">
                          <a:effectLst/>
                        </a:rPr>
                        <a:t> Data Warehouse management server</a:t>
                      </a:r>
                      <a:endParaRPr lang="en-US" sz="1000" dirty="0">
                        <a:effectLst/>
                      </a:endParaRPr>
                    </a:p>
                    <a:p>
                      <a:pPr marL="0" marR="0">
                        <a:spcBef>
                          <a:spcPts val="200"/>
                        </a:spcBef>
                        <a:spcAft>
                          <a:spcPts val="400"/>
                        </a:spcAft>
                      </a:pPr>
                      <a:r>
                        <a:rPr lang="en-US" sz="1000" dirty="0">
                          <a:effectLst/>
                        </a:rPr>
                        <a:t>Can co-exist with:</a:t>
                      </a:r>
                      <a:r>
                        <a:rPr lang="en-US" sz="1000" kern="1200" dirty="0">
                          <a:effectLst/>
                        </a:rPr>
                        <a:t> Any other role</a:t>
                      </a:r>
                      <a:endParaRPr lang="en-US" sz="1000" dirty="0">
                        <a:effectLst/>
                        <a:latin typeface="Arial"/>
                        <a:ea typeface="Times New Roman"/>
                        <a:cs typeface="Times New Roman"/>
                      </a:endParaRPr>
                    </a:p>
                  </a:txBody>
                  <a:tcPr marL="45448" marR="45448" marT="0" marB="0"/>
                </a:tc>
              </a:tr>
              <a:tr h="583257">
                <a:tc>
                  <a:txBody>
                    <a:bodyPr/>
                    <a:lstStyle/>
                    <a:p>
                      <a:pPr marL="0" marR="0">
                        <a:spcBef>
                          <a:spcPts val="200"/>
                        </a:spcBef>
                        <a:spcAft>
                          <a:spcPts val="400"/>
                        </a:spcAft>
                      </a:pPr>
                      <a:r>
                        <a:rPr lang="en-US" sz="1000" dirty="0">
                          <a:effectLst/>
                        </a:rPr>
                        <a:t>Data Warehouse management group</a:t>
                      </a:r>
                      <a:endParaRPr lang="en-US" sz="1000" dirty="0">
                        <a:effectLst/>
                        <a:latin typeface="Arial"/>
                        <a:ea typeface="Times New Roman"/>
                        <a:cs typeface="Times New Roman"/>
                      </a:endParaRPr>
                    </a:p>
                  </a:txBody>
                  <a:tcPr marL="45448" marR="45448" marT="0" marB="0"/>
                </a:tc>
                <a:tc>
                  <a:txBody>
                    <a:bodyPr/>
                    <a:lstStyle/>
                    <a:p>
                      <a:pPr marL="0" marR="0">
                        <a:spcBef>
                          <a:spcPts val="200"/>
                        </a:spcBef>
                        <a:spcAft>
                          <a:spcPts val="400"/>
                        </a:spcAft>
                      </a:pPr>
                      <a:r>
                        <a:rPr lang="en-US" sz="1000" dirty="0">
                          <a:effectLst/>
                        </a:rPr>
                        <a:t>Minimum number required:</a:t>
                      </a:r>
                      <a:r>
                        <a:rPr lang="en-US" sz="1000" kern="1200" dirty="0">
                          <a:effectLst/>
                        </a:rPr>
                        <a:t> 0 if not implementing data warehousing, 1 per organization if implementing data warehousing</a:t>
                      </a:r>
                      <a:endParaRPr lang="en-US" sz="1000" dirty="0">
                        <a:effectLst/>
                      </a:endParaRPr>
                    </a:p>
                    <a:p>
                      <a:pPr marL="0" marR="0">
                        <a:spcBef>
                          <a:spcPts val="200"/>
                        </a:spcBef>
                        <a:spcAft>
                          <a:spcPts val="400"/>
                        </a:spcAft>
                      </a:pPr>
                      <a:r>
                        <a:rPr lang="en-US" sz="1000" dirty="0">
                          <a:effectLst/>
                        </a:rPr>
                        <a:t>Maximum number possible:</a:t>
                      </a:r>
                      <a:r>
                        <a:rPr lang="en-US" sz="1000" kern="1200" dirty="0">
                          <a:effectLst/>
                        </a:rPr>
                        <a:t> Unlimited, but no communication or links between management groups</a:t>
                      </a:r>
                      <a:endParaRPr lang="en-US" sz="1000" dirty="0">
                        <a:effectLst/>
                        <a:latin typeface="Arial"/>
                        <a:ea typeface="Times New Roman"/>
                        <a:cs typeface="Times New Roman"/>
                      </a:endParaRPr>
                    </a:p>
                  </a:txBody>
                  <a:tcPr marL="45448" marR="45448" marT="0" marB="0"/>
                </a:tc>
              </a:tr>
              <a:tr h="967958">
                <a:tc>
                  <a:txBody>
                    <a:bodyPr/>
                    <a:lstStyle/>
                    <a:p>
                      <a:pPr marL="0" marR="0">
                        <a:spcBef>
                          <a:spcPts val="200"/>
                        </a:spcBef>
                        <a:spcAft>
                          <a:spcPts val="400"/>
                        </a:spcAft>
                      </a:pPr>
                      <a:r>
                        <a:rPr lang="en-US" sz="1000" dirty="0">
                          <a:effectLst/>
                        </a:rPr>
                        <a:t>System Center Service Manager 2010 Dashboard</a:t>
                      </a:r>
                      <a:endParaRPr lang="en-US" sz="1000" dirty="0">
                        <a:effectLst/>
                        <a:latin typeface="Arial"/>
                        <a:ea typeface="Times New Roman"/>
                        <a:cs typeface="Times New Roman"/>
                      </a:endParaRPr>
                    </a:p>
                  </a:txBody>
                  <a:tcPr marL="45448" marR="45448" marT="0" marB="0"/>
                </a:tc>
                <a:tc>
                  <a:txBody>
                    <a:bodyPr/>
                    <a:lstStyle/>
                    <a:p>
                      <a:pPr marL="0" marR="0">
                        <a:spcBef>
                          <a:spcPts val="200"/>
                        </a:spcBef>
                        <a:spcAft>
                          <a:spcPts val="400"/>
                        </a:spcAft>
                      </a:pPr>
                      <a:r>
                        <a:rPr lang="en-US" sz="1000" dirty="0">
                          <a:effectLst/>
                        </a:rPr>
                        <a:t>Minimum number required:</a:t>
                      </a:r>
                      <a:r>
                        <a:rPr lang="en-US" sz="1000" kern="1200" dirty="0">
                          <a:effectLst/>
                        </a:rPr>
                        <a:t> 0 if not implementing dashboard, 1 per Data Warehouse management group if implementing the dashboard</a:t>
                      </a:r>
                      <a:endParaRPr lang="en-US" sz="1000" dirty="0">
                        <a:effectLst/>
                      </a:endParaRPr>
                    </a:p>
                    <a:p>
                      <a:pPr marL="0" marR="0">
                        <a:spcBef>
                          <a:spcPts val="200"/>
                        </a:spcBef>
                        <a:spcAft>
                          <a:spcPts val="400"/>
                        </a:spcAft>
                      </a:pPr>
                      <a:r>
                        <a:rPr lang="en-US" sz="1000" kern="1200" dirty="0">
                          <a:effectLst/>
                        </a:rPr>
                        <a:t>Fault tolerance option: Windows SharePoint Services 3.0 with SP2 farms and SQL Server clustering</a:t>
                      </a:r>
                      <a:endParaRPr lang="en-US" sz="1000" dirty="0">
                        <a:effectLst/>
                      </a:endParaRPr>
                    </a:p>
                    <a:p>
                      <a:pPr marL="0" marR="0">
                        <a:spcBef>
                          <a:spcPts val="200"/>
                        </a:spcBef>
                        <a:spcAft>
                          <a:spcPts val="400"/>
                        </a:spcAft>
                      </a:pPr>
                      <a:r>
                        <a:rPr lang="en-US" sz="1000" dirty="0">
                          <a:effectLst/>
                        </a:rPr>
                        <a:t>Dependent on: Data Warehouse database</a:t>
                      </a:r>
                    </a:p>
                    <a:p>
                      <a:pPr marL="0" marR="0">
                        <a:spcBef>
                          <a:spcPts val="200"/>
                        </a:spcBef>
                        <a:spcAft>
                          <a:spcPts val="400"/>
                        </a:spcAft>
                      </a:pPr>
                      <a:r>
                        <a:rPr lang="en-US" sz="1000" dirty="0">
                          <a:effectLst/>
                        </a:rPr>
                        <a:t>Can co-exist with: Any other role</a:t>
                      </a:r>
                      <a:endParaRPr lang="en-US" sz="1000" dirty="0">
                        <a:effectLst/>
                        <a:latin typeface="Arial"/>
                        <a:ea typeface="Times New Roman"/>
                        <a:cs typeface="Times New Roman"/>
                      </a:endParaRPr>
                    </a:p>
                  </a:txBody>
                  <a:tcPr marL="45448" marR="45448" marT="0" marB="0"/>
                </a:tc>
              </a:tr>
            </a:tbl>
          </a:graphicData>
        </a:graphic>
      </p:graphicFrame>
    </p:spTree>
    <p:extLst>
      <p:ext uri="{BB962C8B-B14F-4D97-AF65-F5344CB8AC3E}">
        <p14:creationId xmlns:p14="http://schemas.microsoft.com/office/powerpoint/2010/main" val="371952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Additional Considerations (Step 4)</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82575" lvl="1" indent="-282575">
              <a:spcBef>
                <a:spcPts val="1200"/>
              </a:spcBef>
              <a:buFont typeface="Arial" pitchFamily="34" charset="0"/>
              <a:buChar char="•"/>
            </a:pPr>
            <a:r>
              <a:rPr lang="en-US" sz="2400" dirty="0" smtClean="0"/>
              <a:t>System </a:t>
            </a:r>
            <a:r>
              <a:rPr lang="en-US" sz="2400" dirty="0"/>
              <a:t>Center Service Manager 2010 Dashboard can be installed on a new or existing implementation of Windows SharePoint Services 3.0 SP2 and can be co-located with other roles</a:t>
            </a:r>
          </a:p>
        </p:txBody>
      </p:sp>
    </p:spTree>
    <p:extLst>
      <p:ext uri="{BB962C8B-B14F-4D97-AF65-F5344CB8AC3E}">
        <p14:creationId xmlns:p14="http://schemas.microsoft.com/office/powerpoint/2010/main" val="1849561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569660"/>
          </a:xfrm>
        </p:spPr>
        <p:txBody>
          <a:bodyPr/>
          <a:lstStyle/>
          <a:p>
            <a:r>
              <a:rPr lang="en-US" dirty="0" smtClean="0"/>
              <a:t>What Is IPD?</a:t>
            </a:r>
            <a:br>
              <a:rPr lang="en-US" dirty="0" smtClean="0"/>
            </a:br>
            <a:r>
              <a:rPr lang="en-US" b="0" dirty="0" smtClean="0">
                <a:solidFill>
                  <a:schemeClr val="tx1"/>
                </a:solidFill>
              </a:rPr>
              <a:t>Guidance that clarifies and streamlines the planning and design process for Microsoft</a:t>
            </a:r>
            <a:r>
              <a:rPr lang="en-US" b="0" baseline="30000" dirty="0" smtClean="0">
                <a:solidFill>
                  <a:schemeClr val="tx1"/>
                </a:solidFill>
              </a:rPr>
              <a:t> </a:t>
            </a:r>
            <a:r>
              <a:rPr lang="en-US" b="0" dirty="0" smtClean="0">
                <a:solidFill>
                  <a:schemeClr val="tx1"/>
                </a:solidFill>
              </a:rPr>
              <a:t>infrastructure technologies</a:t>
            </a:r>
            <a:endParaRPr lang="en-US" b="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r>
              <a:rPr lang="en-US" sz="2400" dirty="0"/>
              <a:t>This guide has focused on summarizing the critical design decisions, activities, and tasks required to enable a successful design of System Center Service Manager </a:t>
            </a:r>
            <a:r>
              <a:rPr lang="en-US" sz="2400" dirty="0" smtClean="0"/>
              <a:t>2010 </a:t>
            </a:r>
            <a:endParaRPr lang="en-US" sz="2400" dirty="0"/>
          </a:p>
          <a:p>
            <a:r>
              <a:rPr lang="en-US" sz="2400" dirty="0" smtClean="0"/>
              <a:t>See the IPD guide appendix for job aids to assist in recording decisions</a:t>
            </a:r>
          </a:p>
          <a:p>
            <a:r>
              <a:rPr lang="en-US" sz="2400" dirty="0" smtClean="0"/>
              <a:t>Provide </a:t>
            </a:r>
            <a:r>
              <a:rPr lang="en-US" sz="2400" dirty="0"/>
              <a:t>feedback to </a:t>
            </a:r>
            <a:r>
              <a:rPr lang="en-US" sz="2400" dirty="0" smtClean="0">
                <a:hlinkClick r:id="rId3"/>
              </a:rPr>
              <a:t>ipdfdbk@microsoft.com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508105"/>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System Center Service Manager 2010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System Center </a:t>
            </a:r>
            <a:br>
              <a:rPr lang="en-US" dirty="0" smtClean="0"/>
            </a:br>
            <a:r>
              <a:rPr lang="en-US" dirty="0" smtClean="0"/>
              <a:t>Service Manager 2010 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marL="566738" lvl="1" indent="-284163">
              <a:buFont typeface="Arial" pitchFamily="34" charset="0"/>
              <a:buChar char="•"/>
            </a:pPr>
            <a:r>
              <a:rPr lang="en-US" sz="1600" dirty="0"/>
              <a:t>Most cost-effective design solution for implementation</a:t>
            </a:r>
          </a:p>
          <a:p>
            <a:pPr marL="566738" lvl="1" indent="-284163">
              <a:buFont typeface="Arial" pitchFamily="34" charset="0"/>
              <a:buChar char="•"/>
            </a:pPr>
            <a:r>
              <a:rPr lang="en-US" sz="1600" dirty="0"/>
              <a:t>Alignment between the business </a:t>
            </a:r>
            <a:r>
              <a:rPr lang="en-US" sz="1600" dirty="0" smtClean="0"/>
              <a:t>and IT </a:t>
            </a:r>
            <a:r>
              <a:rPr lang="en-US" sz="1600" dirty="0"/>
              <a:t>from the beginning of the </a:t>
            </a:r>
            <a:r>
              <a:rPr lang="en-US" sz="1600" dirty="0" smtClean="0"/>
              <a:t/>
            </a:r>
            <a:br>
              <a:rPr lang="en-US" sz="1600" dirty="0" smtClean="0"/>
            </a:br>
            <a:r>
              <a:rPr lang="en-US" sz="1600" dirty="0" smtClean="0"/>
              <a:t>design </a:t>
            </a:r>
            <a:r>
              <a:rPr lang="en-US" sz="1600" dirty="0"/>
              <a:t>process to the end</a:t>
            </a:r>
          </a:p>
          <a:p>
            <a:r>
              <a:rPr lang="en-US" dirty="0" smtClean="0"/>
              <a:t>Benefits for Infrastructure Stakeholders/Decision Makers</a:t>
            </a:r>
          </a:p>
          <a:p>
            <a:pPr marL="566738" lvl="1" indent="-284163">
              <a:buFont typeface="Arial" pitchFamily="34" charset="0"/>
              <a:buChar char="•"/>
            </a:pPr>
            <a:r>
              <a:rPr lang="en-US" sz="1600" dirty="0"/>
              <a:t>Authoritative guidance</a:t>
            </a:r>
          </a:p>
          <a:p>
            <a:pPr marL="566738" lvl="1" indent="-284163">
              <a:buFont typeface="Arial" pitchFamily="34" charset="0"/>
              <a:buChar char="•"/>
            </a:pPr>
            <a:r>
              <a:rPr lang="en-US" sz="1600" dirty="0"/>
              <a:t>Business validation questions ensuring solution meets requirements of business and infrastructure stakeholders</a:t>
            </a:r>
          </a:p>
          <a:p>
            <a:pPr marL="566738" lvl="1" indent="-284163">
              <a:buFont typeface="Arial" pitchFamily="34" charset="0"/>
              <a:buChar char="•"/>
            </a:pPr>
            <a:r>
              <a:rPr lang="en-US" sz="1600" dirty="0" smtClean="0"/>
              <a:t>High-integrity </a:t>
            </a:r>
            <a:r>
              <a:rPr lang="en-US" sz="1600" dirty="0"/>
              <a:t>design criteria that includes product limitations</a:t>
            </a:r>
          </a:p>
          <a:p>
            <a:pPr marL="566738" lvl="1" indent="-284163">
              <a:buFont typeface="Arial" pitchFamily="34" charset="0"/>
              <a:buChar char="•"/>
            </a:pPr>
            <a:r>
              <a:rPr lang="en-US" sz="1600" dirty="0"/>
              <a:t>Fault-tolerant infrastructure</a:t>
            </a:r>
          </a:p>
          <a:p>
            <a:pPr marL="566738" lvl="1" indent="-284163">
              <a:buFont typeface="Arial" pitchFamily="34" charset="0"/>
              <a:buChar char="•"/>
            </a:pPr>
            <a:r>
              <a:rPr lang="en-US" sz="1600" dirty="0"/>
              <a:t>Infrastructure </a:t>
            </a:r>
            <a:r>
              <a:rPr lang="en-US" sz="1600" dirty="0" smtClean="0"/>
              <a:t>that is </a:t>
            </a:r>
            <a:r>
              <a:rPr lang="en-US" sz="1600" dirty="0"/>
              <a:t>sized appropriately for business requirements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a:t>
            </a:r>
            <a:r>
              <a:rPr lang="en-US" dirty="0"/>
              <a:t>System Center </a:t>
            </a:r>
            <a:r>
              <a:rPr lang="en-US" dirty="0" smtClean="0"/>
              <a:t/>
            </a:r>
            <a:br>
              <a:rPr lang="en-US" dirty="0" smtClean="0"/>
            </a:br>
            <a:r>
              <a:rPr lang="en-US" dirty="0" smtClean="0"/>
              <a:t>Service </a:t>
            </a:r>
            <a:r>
              <a:rPr lang="en-US" dirty="0"/>
              <a:t>Manager 2010 Guide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marL="566738" lvl="1" indent="-284163">
              <a:buFont typeface="Arial" pitchFamily="34" charset="0"/>
              <a:buChar char="•"/>
            </a:pPr>
            <a:r>
              <a:rPr lang="en-US" sz="1600" dirty="0"/>
              <a:t>Rapid readiness for consulting engagements</a:t>
            </a:r>
          </a:p>
          <a:p>
            <a:pPr marL="566738" lvl="1" indent="-284163">
              <a:buFont typeface="Arial" pitchFamily="34" charset="0"/>
              <a:buChar char="•"/>
            </a:pPr>
            <a:r>
              <a:rPr lang="en-US" sz="1600" dirty="0"/>
              <a:t>Planning and design template to standardize design and peer reviews</a:t>
            </a:r>
          </a:p>
          <a:p>
            <a:pPr marL="566738" lvl="1" indent="-284163">
              <a:buFont typeface="Arial" pitchFamily="34" charset="0"/>
              <a:buChar char="•"/>
            </a:pPr>
            <a:r>
              <a:rPr lang="en-US" sz="1600" dirty="0"/>
              <a:t>A “leave-behind” for pre- and post-sales visits to customer sites</a:t>
            </a:r>
          </a:p>
          <a:p>
            <a:pPr marL="566738" lvl="1" indent="-284163">
              <a:buFont typeface="Arial" pitchFamily="34" charset="0"/>
              <a:buChar char="•"/>
            </a:pPr>
            <a:r>
              <a:rPr lang="en-US" sz="1600" dirty="0"/>
              <a:t>General classroom instruction/preparation</a:t>
            </a:r>
          </a:p>
          <a:p>
            <a:r>
              <a:rPr lang="en-US" dirty="0" smtClean="0"/>
              <a:t>Benefits for the entire organization</a:t>
            </a:r>
          </a:p>
          <a:p>
            <a:pPr marL="566738" lvl="1" indent="-284163">
              <a:buFont typeface="Arial" pitchFamily="34" charset="0"/>
              <a:buChar char="•"/>
            </a:pPr>
            <a:r>
              <a:rPr lang="en-US" sz="1600" dirty="0"/>
              <a:t>Using the guide should result in a design that will be sized, configured, and appropriately placed to deliver a solution for achieving stated business requirements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5240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6670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System Center Service Manager 2010 in Microsoft Infrastructure Optimization</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09600" y="1981200"/>
            <a:ext cx="6934200" cy="4038600"/>
          </a:xfrm>
          <a:prstGeom prst="rect">
            <a:avLst/>
          </a:prstGeom>
        </p:spPr>
      </p:pic>
    </p:spTree>
    <p:extLst>
      <p:ext uri="{BB962C8B-B14F-4D97-AF65-F5344CB8AC3E}">
        <p14:creationId xmlns:p14="http://schemas.microsoft.com/office/powerpoint/2010/main" val="3516869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077218"/>
          </a:xfrm>
          <a:prstGeom prst="rect">
            <a:avLst/>
          </a:prstGeom>
          <a:noFill/>
        </p:spPr>
        <p:txBody>
          <a:bodyPr wrap="square" rtlCol="0">
            <a:spAutoFit/>
          </a:bodyPr>
          <a:lstStyle/>
          <a:p>
            <a:r>
              <a:rPr lang="da-DK" sz="3200" dirty="0" smtClean="0"/>
              <a:t>Microsoft System Center</a:t>
            </a:r>
          </a:p>
          <a:p>
            <a:r>
              <a:rPr lang="da-DK" sz="3200" dirty="0" smtClean="0"/>
              <a:t>Service </a:t>
            </a:r>
            <a:r>
              <a:rPr lang="da-DK" sz="3200" dirty="0"/>
              <a:t>Manager </a:t>
            </a:r>
            <a:r>
              <a:rPr lang="da-DK" sz="3200" dirty="0" smtClean="0"/>
              <a:t>2010</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354765"/>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a:t>
            </a:r>
            <a:r>
              <a:rPr lang="en-US" dirty="0" smtClean="0">
                <a:solidFill>
                  <a:schemeClr val="tx2"/>
                </a:solidFill>
              </a:rPr>
              <a:t>a Microsoft </a:t>
            </a:r>
            <a:r>
              <a:rPr lang="da-DK" dirty="0" smtClean="0"/>
              <a:t>System </a:t>
            </a:r>
            <a:r>
              <a:rPr lang="da-DK" dirty="0"/>
              <a:t>Center Service Manager 2010 </a:t>
            </a:r>
            <a:r>
              <a:rPr lang="en-US" dirty="0" smtClean="0">
                <a:solidFill>
                  <a:schemeClr val="tx2"/>
                </a:solidFill>
              </a:rPr>
              <a:t>infrastructure</a:t>
            </a:r>
            <a:endParaRPr lang="en-US" dirty="0">
              <a:solidFill>
                <a:schemeClr val="tx2"/>
              </a:solidFill>
            </a:endParaRP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da-DK" dirty="0"/>
              <a:t>System Center </a:t>
            </a:r>
            <a:r>
              <a:rPr lang="en-US" dirty="0" smtClean="0"/>
              <a:t>Service </a:t>
            </a:r>
            <a:r>
              <a:rPr lang="en-US" dirty="0"/>
              <a:t>Manager </a:t>
            </a:r>
            <a:r>
              <a:rPr lang="en-US" dirty="0" smtClean="0">
                <a:solidFill>
                  <a:schemeClr val="tx2"/>
                </a:solidFill>
              </a:rPr>
              <a:t>architecture</a:t>
            </a:r>
            <a:endParaRPr lang="en-US" dirty="0">
              <a:solidFill>
                <a:schemeClr val="tx2"/>
              </a:solidFill>
            </a:endParaRPr>
          </a:p>
          <a:p>
            <a:pPr marL="174625" indent="-174625">
              <a:spcBef>
                <a:spcPts val="1200"/>
              </a:spcBef>
              <a:buClr>
                <a:schemeClr val="accent1"/>
              </a:buClr>
              <a:buFont typeface="Arial" pitchFamily="34" charset="0"/>
              <a:buChar char="•"/>
            </a:pPr>
            <a:r>
              <a:rPr lang="da-DK" dirty="0"/>
              <a:t>System Center </a:t>
            </a:r>
            <a:r>
              <a:rPr lang="en-US" dirty="0" smtClean="0"/>
              <a:t>Service </a:t>
            </a:r>
            <a:r>
              <a:rPr lang="en-US" dirty="0"/>
              <a:t>Manager </a:t>
            </a:r>
            <a:r>
              <a:rPr lang="en-US" dirty="0" smtClean="0">
                <a:solidFill>
                  <a:schemeClr val="tx2"/>
                </a:solidFill>
              </a:rPr>
              <a:t>infrastructure </a:t>
            </a:r>
            <a:r>
              <a:rPr lang="en-US" dirty="0">
                <a:solidFill>
                  <a:schemeClr val="tx2"/>
                </a:solidFill>
              </a:rPr>
              <a:t>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986135"/>
            <a:ext cx="8229600" cy="461665"/>
          </a:xfrm>
        </p:spPr>
        <p:txBody>
          <a:bodyPr/>
          <a:lstStyle/>
          <a:p>
            <a:r>
              <a:rPr lang="en-US" dirty="0" smtClean="0"/>
              <a:t>What Is System Center Service Manager 2010?</a:t>
            </a:r>
            <a:endParaRPr lang="en-US" dirty="0"/>
          </a:p>
        </p:txBody>
      </p:sp>
      <p:sp>
        <p:nvSpPr>
          <p:cNvPr id="3" name="Rectangle 2"/>
          <p:cNvSpPr/>
          <p:nvPr/>
        </p:nvSpPr>
        <p:spPr>
          <a:xfrm>
            <a:off x="609600" y="1905000"/>
            <a:ext cx="6705600" cy="2431435"/>
          </a:xfrm>
          <a:prstGeom prst="rect">
            <a:avLst/>
          </a:prstGeom>
        </p:spPr>
        <p:txBody>
          <a:bodyPr wrap="square">
            <a:spAutoFit/>
          </a:bodyPr>
          <a:lstStyle/>
          <a:p>
            <a:pPr>
              <a:spcBef>
                <a:spcPts val="1200"/>
              </a:spcBef>
              <a:buClr>
                <a:schemeClr val="accent1"/>
              </a:buClr>
            </a:pPr>
            <a:r>
              <a:rPr lang="en-US" sz="2400" dirty="0" smtClean="0"/>
              <a:t>Service Manager provides:</a:t>
            </a:r>
          </a:p>
          <a:p>
            <a:pPr marL="282575" indent="-282575">
              <a:spcBef>
                <a:spcPts val="1200"/>
              </a:spcBef>
              <a:buClr>
                <a:schemeClr val="accent1"/>
              </a:buClr>
              <a:buFont typeface="Arial" pitchFamily="34" charset="0"/>
              <a:buChar char="•"/>
            </a:pPr>
            <a:r>
              <a:rPr lang="en-US" dirty="0" smtClean="0"/>
              <a:t>An </a:t>
            </a:r>
            <a:r>
              <a:rPr lang="en-US" dirty="0"/>
              <a:t>integrated platform for automating and adapting an organization’s IT service management best </a:t>
            </a:r>
            <a:r>
              <a:rPr lang="en-US" dirty="0" smtClean="0"/>
              <a:t>practices</a:t>
            </a:r>
          </a:p>
          <a:p>
            <a:pPr marL="282575" indent="-282575">
              <a:spcBef>
                <a:spcPts val="1200"/>
              </a:spcBef>
              <a:buClr>
                <a:schemeClr val="accent1"/>
              </a:buClr>
              <a:buFont typeface="Arial" pitchFamily="34" charset="0"/>
              <a:buChar char="•"/>
            </a:pPr>
            <a:r>
              <a:rPr lang="en-US" dirty="0" smtClean="0"/>
              <a:t>Built-in </a:t>
            </a:r>
            <a:r>
              <a:rPr lang="en-US" dirty="0"/>
              <a:t>processes for incident and problem resolution, change control, and asset lifecycle </a:t>
            </a:r>
            <a:r>
              <a:rPr lang="en-US" dirty="0" smtClean="0"/>
              <a:t>management</a:t>
            </a:r>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Service Manager </a:t>
            </a:r>
            <a:r>
              <a:rPr lang="en-US" dirty="0" smtClean="0"/>
              <a:t>Architecture Example</a:t>
            </a:r>
            <a:endParaRPr lang="en-US" sz="3200" dirty="0"/>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600200" y="1572577"/>
            <a:ext cx="5486400" cy="4142423"/>
          </a:xfrm>
          <a:prstGeom prst="rect">
            <a:avLst/>
          </a:prstGeom>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Service Manager Decision Flow</a:t>
            </a:r>
            <a:endParaRPr lang="en-US" sz="3200" dirty="0"/>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905000" y="1676400"/>
            <a:ext cx="4343400" cy="4495800"/>
          </a:xfrm>
          <a:prstGeom prst="rect">
            <a:avLst/>
          </a:prstGeom>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1: Define </a:t>
            </a:r>
            <a:r>
              <a:rPr lang="en-US" dirty="0"/>
              <a:t>the Project Scope and Requirements</a:t>
            </a:r>
          </a:p>
        </p:txBody>
      </p:sp>
      <p:sp>
        <p:nvSpPr>
          <p:cNvPr id="3" name="Content Placeholder 2"/>
          <p:cNvSpPr>
            <a:spLocks noGrp="1"/>
          </p:cNvSpPr>
          <p:nvPr>
            <p:ph idx="1"/>
          </p:nvPr>
        </p:nvSpPr>
        <p:spPr>
          <a:xfrm>
            <a:off x="537027" y="1447800"/>
            <a:ext cx="8229600" cy="5029199"/>
          </a:xfrm>
        </p:spPr>
        <p:txBody>
          <a:bodyPr numCol="1">
            <a:normAutofit/>
          </a:bodyPr>
          <a:lstStyle/>
          <a:p>
            <a:pPr>
              <a:buNone/>
            </a:pPr>
            <a:endParaRPr lang="en-US" dirty="0" smtClean="0"/>
          </a:p>
          <a:p>
            <a:pPr marL="239713" indent="-239713"/>
            <a:r>
              <a:rPr lang="en-US" sz="2400" dirty="0"/>
              <a:t>Task </a:t>
            </a:r>
            <a:r>
              <a:rPr lang="en-US" sz="2400" dirty="0" smtClean="0"/>
              <a:t>1: Determine </a:t>
            </a:r>
            <a:r>
              <a:rPr lang="en-US" sz="2400" dirty="0"/>
              <a:t>the </a:t>
            </a:r>
            <a:r>
              <a:rPr lang="en-US" sz="2400" dirty="0" smtClean="0"/>
              <a:t>Business Requirements</a:t>
            </a:r>
          </a:p>
          <a:p>
            <a:pPr lvl="1">
              <a:buFont typeface="Arial" pitchFamily="34" charset="0"/>
              <a:buChar char="•"/>
            </a:pPr>
            <a:r>
              <a:rPr lang="en-US" dirty="0" smtClean="0"/>
              <a:t>What parts of organization included?</a:t>
            </a:r>
          </a:p>
          <a:p>
            <a:pPr lvl="1">
              <a:buFont typeface="Arial" pitchFamily="34" charset="0"/>
              <a:buChar char="•"/>
            </a:pPr>
            <a:r>
              <a:rPr lang="en-US" dirty="0" smtClean="0"/>
              <a:t>Applicable business or governance policies?</a:t>
            </a:r>
          </a:p>
          <a:p>
            <a:pPr lvl="1">
              <a:buFont typeface="Arial" pitchFamily="34" charset="0"/>
              <a:buChar char="•"/>
            </a:pPr>
            <a:r>
              <a:rPr lang="en-US" dirty="0" smtClean="0"/>
              <a:t>IT GRC Process Management Pack needed?</a:t>
            </a:r>
          </a:p>
          <a:p>
            <a:pPr lvl="1">
              <a:buFont typeface="Arial" pitchFamily="34" charset="0"/>
              <a:buChar char="•"/>
            </a:pPr>
            <a:r>
              <a:rPr lang="en-US" dirty="0" smtClean="0"/>
              <a:t>Relationship with other systems?</a:t>
            </a:r>
          </a:p>
          <a:p>
            <a:pPr lvl="1">
              <a:buFont typeface="Arial" pitchFamily="34" charset="0"/>
              <a:buChar char="•"/>
            </a:pPr>
            <a:r>
              <a:rPr lang="en-US" dirty="0" smtClean="0"/>
              <a:t>Any add-in management packs?</a:t>
            </a:r>
          </a:p>
          <a:p>
            <a:pPr lvl="1">
              <a:buFont typeface="Arial" pitchFamily="34" charset="0"/>
              <a:buChar char="•"/>
            </a:pPr>
            <a:r>
              <a:rPr lang="en-US" dirty="0" smtClean="0"/>
              <a:t>Historical retention?</a:t>
            </a:r>
          </a:p>
          <a:p>
            <a:pPr lvl="1">
              <a:buFont typeface="Arial" pitchFamily="34" charset="0"/>
              <a:buChar char="•"/>
            </a:pPr>
            <a:r>
              <a:rPr lang="en-US" dirty="0" smtClean="0"/>
              <a:t>Provide key info in graphical format without using console?</a:t>
            </a:r>
          </a:p>
          <a:p>
            <a:pPr lvl="1">
              <a:buFont typeface="Arial" pitchFamily="34" charset="0"/>
              <a:buChar char="•"/>
            </a:pPr>
            <a:r>
              <a:rPr lang="en-US" dirty="0" smtClean="0"/>
              <a:t>Portal needed?</a:t>
            </a:r>
          </a:p>
          <a:p>
            <a:pPr lvl="1">
              <a:buFont typeface="Arial" pitchFamily="34" charset="0"/>
              <a:buChar char="•"/>
            </a:pPr>
            <a:r>
              <a:rPr lang="en-US" dirty="0" smtClean="0"/>
              <a:t>Should end users be able to request software?</a:t>
            </a:r>
          </a:p>
          <a:p>
            <a:pPr lvl="1">
              <a:buFont typeface="Arial" pitchFamily="34" charset="0"/>
              <a:buChar char="•"/>
            </a:pPr>
            <a:r>
              <a:rPr lang="en-US" dirty="0" smtClean="0"/>
              <a:t>What are the availability requirements?</a:t>
            </a:r>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1: Define </a:t>
            </a:r>
            <a:r>
              <a:rPr lang="en-US" dirty="0"/>
              <a:t>the Project Scope and </a:t>
            </a:r>
            <a:r>
              <a:rPr lang="en-US" dirty="0" smtClean="0"/>
              <a:t>Requirements (Continued)</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342900" lvl="1" indent="-342900">
              <a:spcBef>
                <a:spcPts val="1200"/>
              </a:spcBef>
              <a:buFont typeface="Arial" pitchFamily="34" charset="0"/>
              <a:buChar char="•"/>
            </a:pPr>
            <a:r>
              <a:rPr lang="en-US" sz="2400" dirty="0"/>
              <a:t>Task 2: Determine the </a:t>
            </a:r>
            <a:r>
              <a:rPr lang="en-US" sz="2400" dirty="0" smtClean="0"/>
              <a:t>Technical Requirements</a:t>
            </a:r>
            <a:endParaRPr lang="en-US" sz="2400" dirty="0"/>
          </a:p>
          <a:p>
            <a:pPr marL="566738" lvl="1" indent="-284163">
              <a:buFont typeface="Arial" pitchFamily="34" charset="0"/>
              <a:buChar char="•"/>
            </a:pPr>
            <a:r>
              <a:rPr lang="en-US" dirty="0" smtClean="0"/>
              <a:t>Number of computers?</a:t>
            </a:r>
          </a:p>
          <a:p>
            <a:pPr marL="566738" lvl="1" indent="-284163">
              <a:buFont typeface="Arial" pitchFamily="34" charset="0"/>
              <a:buChar char="•"/>
            </a:pPr>
            <a:r>
              <a:rPr lang="en-US" dirty="0" smtClean="0"/>
              <a:t>Expected usage?</a:t>
            </a:r>
          </a:p>
          <a:p>
            <a:pPr marL="566738" lvl="1" indent="-284163">
              <a:buFont typeface="Arial" pitchFamily="34" charset="0"/>
              <a:buChar char="•"/>
            </a:pPr>
            <a:r>
              <a:rPr lang="en-US" dirty="0" smtClean="0"/>
              <a:t>Number of end users accessing portal?</a:t>
            </a:r>
          </a:p>
          <a:p>
            <a:pPr marL="566738" lvl="1" indent="-284163">
              <a:buFont typeface="Arial" pitchFamily="34" charset="0"/>
              <a:buChar char="•"/>
            </a:pPr>
            <a:r>
              <a:rPr lang="en-US" dirty="0" smtClean="0"/>
              <a:t>Number of analysts in each location?</a:t>
            </a:r>
          </a:p>
          <a:p>
            <a:pPr marL="566738" lvl="1" indent="-284163">
              <a:buFont typeface="Arial" pitchFamily="34" charset="0"/>
              <a:buChar char="•"/>
            </a:pPr>
            <a:r>
              <a:rPr lang="en-US" dirty="0" smtClean="0"/>
              <a:t>Integration with Active Directory</a:t>
            </a:r>
            <a:r>
              <a:rPr lang="en-US" baseline="30000" dirty="0" smtClean="0"/>
              <a:t>®</a:t>
            </a:r>
            <a:r>
              <a:rPr lang="en-US" dirty="0" smtClean="0"/>
              <a:t> Domain Services?</a:t>
            </a:r>
          </a:p>
          <a:p>
            <a:pPr marL="566738" lvl="1" indent="-284163">
              <a:buFont typeface="Arial" pitchFamily="34" charset="0"/>
              <a:buChar char="•"/>
            </a:pPr>
            <a:r>
              <a:rPr lang="en-US" dirty="0" smtClean="0"/>
              <a:t>Integration with System Center Operations Manager?</a:t>
            </a:r>
          </a:p>
          <a:p>
            <a:pPr marL="566738" lvl="1" indent="-284163">
              <a:buFont typeface="Arial" pitchFamily="34" charset="0"/>
              <a:buChar char="•"/>
            </a:pPr>
            <a:r>
              <a:rPr lang="en-US" dirty="0" smtClean="0"/>
              <a:t>Integration with System Center Configuration Manager?</a:t>
            </a:r>
          </a:p>
          <a:p>
            <a:pPr marL="566738" lvl="1" indent="-284163">
              <a:buFont typeface="Arial" pitchFamily="34" charset="0"/>
              <a:buChar char="•"/>
            </a:pPr>
            <a:r>
              <a:rPr lang="en-US" dirty="0" smtClean="0"/>
              <a:t>Any other custom connectors?</a:t>
            </a:r>
          </a:p>
          <a:p>
            <a:pPr marL="566738" lvl="1" indent="-284163">
              <a:buFont typeface="Arial" pitchFamily="34" charset="0"/>
              <a:buChar char="•"/>
            </a:pPr>
            <a:r>
              <a:rPr lang="en-US" dirty="0" smtClean="0"/>
              <a:t>Any special management pack requirements?</a:t>
            </a:r>
          </a:p>
          <a:p>
            <a:pPr marL="566738" lvl="1" indent="-284163">
              <a:buFont typeface="Arial" pitchFamily="34" charset="0"/>
              <a:buChar char="•"/>
            </a:pPr>
            <a:endParaRPr lang="en-US" dirty="0"/>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510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5343</Words>
  <Application>Microsoft Office PowerPoint</Application>
  <PresentationFormat>On-screen Show (4:3)</PresentationFormat>
  <Paragraphs>545</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 Is System Center Service Manager 2010?</vt:lpstr>
      <vt:lpstr>Service Manager Architecture Example</vt:lpstr>
      <vt:lpstr>Service Manager Decision Flow</vt:lpstr>
      <vt:lpstr>Step 1: Define the Project Scope and Requirements</vt:lpstr>
      <vt:lpstr>Step 1: Define the Project Scope and Requirements (Continued)</vt:lpstr>
      <vt:lpstr>Step 2: Design the Management Groups</vt:lpstr>
      <vt:lpstr>Step 3: Design the Service Manager Management Server Infrastructure</vt:lpstr>
      <vt:lpstr>Step 3: Design the Service Manager Management Server Infrastructure (Continued)</vt:lpstr>
      <vt:lpstr>Step 3: Design the Service Manager Management Server Infrastructure (Continued)</vt:lpstr>
      <vt:lpstr>Step 3: Design the Service Manager Management Server Infrastructure (Continued)</vt:lpstr>
      <vt:lpstr>Additional Considerations (Step 3) </vt:lpstr>
      <vt:lpstr>Step 4: Design the Data Warehouse Management Server Infrastructure</vt:lpstr>
      <vt:lpstr>Step 4: Design the Data Warehouse Management Server Infrastructure (Continued)</vt:lpstr>
      <vt:lpstr>Step 4: Design the Data Warehouse Management Server Infrastructure (Continued)</vt:lpstr>
      <vt:lpstr>Additional Considerations (Step 4) </vt:lpstr>
      <vt:lpstr>Summary and Conclusion </vt:lpstr>
      <vt:lpstr>Find More Information </vt:lpstr>
      <vt:lpstr>Questions?</vt:lpstr>
      <vt:lpstr>Addenda</vt:lpstr>
      <vt:lpstr>Benefits of Using the System Center  Service Manager 2010 Guide</vt:lpstr>
      <vt:lpstr>Benefits of Using System Center  Service Manager 2010 Guide (Continued)</vt:lpstr>
      <vt:lpstr>IPD in Microsoft Operations Framework 4.0</vt:lpstr>
      <vt:lpstr>System Center Service Manager 2010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System Center Service Manager 2010</dc:title>
  <dc:subject>IPD - System Center Service Manager 2010</dc:subject>
  <dc:creator/>
  <cp:lastModifiedBy/>
  <cp:revision>1</cp:revision>
  <dcterms:created xsi:type="dcterms:W3CDTF">2010-12-16T17:10:41Z</dcterms:created>
  <dcterms:modified xsi:type="dcterms:W3CDTF">2010-12-16T17:11:26Z</dcterms:modified>
</cp:coreProperties>
</file>