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3"/>
  </p:notesMasterIdLst>
  <p:handoutMasterIdLst>
    <p:handoutMasterId r:id="rId34"/>
  </p:handoutMasterIdLst>
  <p:sldIdLst>
    <p:sldId id="263" r:id="rId4"/>
    <p:sldId id="318" r:id="rId5"/>
    <p:sldId id="271" r:id="rId6"/>
    <p:sldId id="387" r:id="rId7"/>
    <p:sldId id="405" r:id="rId8"/>
    <p:sldId id="321" r:id="rId9"/>
    <p:sldId id="394" r:id="rId10"/>
    <p:sldId id="336" r:id="rId11"/>
    <p:sldId id="366" r:id="rId12"/>
    <p:sldId id="406" r:id="rId13"/>
    <p:sldId id="379" r:id="rId14"/>
    <p:sldId id="381" r:id="rId15"/>
    <p:sldId id="398" r:id="rId16"/>
    <p:sldId id="404" r:id="rId17"/>
    <p:sldId id="407" r:id="rId18"/>
    <p:sldId id="409" r:id="rId19"/>
    <p:sldId id="408" r:id="rId20"/>
    <p:sldId id="410" r:id="rId21"/>
    <p:sldId id="411" r:id="rId22"/>
    <p:sldId id="412" r:id="rId23"/>
    <p:sldId id="413" r:id="rId24"/>
    <p:sldId id="377" r:id="rId25"/>
    <p:sldId id="367" r:id="rId26"/>
    <p:sldId id="347" r:id="rId27"/>
    <p:sldId id="348" r:id="rId28"/>
    <p:sldId id="368" r:id="rId29"/>
    <p:sldId id="369" r:id="rId30"/>
    <p:sldId id="395" r:id="rId31"/>
    <p:sldId id="396"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80355" autoAdjust="0"/>
  </p:normalViewPr>
  <p:slideViewPr>
    <p:cSldViewPr>
      <p:cViewPr>
        <p:scale>
          <a:sx n="50" d="100"/>
          <a:sy n="50" d="100"/>
        </p:scale>
        <p:origin x="-2664" y="-9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56" y="22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7/1/2010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7/1/2010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50" dirty="0" smtClean="0"/>
              <a:t>Copyright © 2010 Microsoft Corporation. This documentation is licensed to you under the Creative Commons Attribution License.  To view a copy of this license, visit </a:t>
            </a:r>
            <a:r>
              <a:rPr lang="en-US" sz="850" u="sng" dirty="0" smtClean="0">
                <a:hlinkClick r:id="rId3"/>
              </a:rPr>
              <a:t>http://creativecommons.org/licenses/by/3.0/us/</a:t>
            </a:r>
            <a:r>
              <a:rPr lang="en-US" sz="85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50" dirty="0" smtClean="0"/>
              <a:t> </a:t>
            </a:r>
          </a:p>
          <a:p>
            <a:r>
              <a:rPr lang="en-US" sz="85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50" dirty="0" smtClean="0"/>
              <a:t> </a:t>
            </a:r>
          </a:p>
          <a:p>
            <a:r>
              <a:rPr lang="en-US" sz="85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50" dirty="0" smtClean="0"/>
              <a:t> </a:t>
            </a:r>
          </a:p>
          <a:p>
            <a:r>
              <a:rPr lang="en-US" sz="85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50" dirty="0" smtClean="0"/>
              <a:t> </a:t>
            </a:r>
          </a:p>
          <a:p>
            <a:r>
              <a:rPr lang="en-US" sz="850" dirty="0" smtClean="0"/>
              <a:t>Microsoft, Active Directory, SharePoint, SQL Server, Visio, Windows, and Windows Server are either registered trademarks or trademarks of Microsoft Corporation in the United States and/or other countries and regions. </a:t>
            </a:r>
          </a:p>
          <a:p>
            <a:r>
              <a:rPr lang="en-US" sz="850" dirty="0" smtClean="0"/>
              <a:t> </a:t>
            </a:r>
          </a:p>
          <a:p>
            <a:r>
              <a:rPr lang="en-US" sz="850" dirty="0" smtClean="0"/>
              <a:t>The names of actual companies and products mentioned herein may be the trademarks of their respective owners.</a:t>
            </a:r>
          </a:p>
          <a:p>
            <a:r>
              <a:rPr lang="en-US" sz="850" dirty="0" smtClean="0"/>
              <a:t> </a:t>
            </a:r>
          </a:p>
          <a:p>
            <a:r>
              <a:rPr lang="en-US" sz="85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8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Determining the desired synthetic transaction monitoring is important because placement of watcher nodes, which requires an Operations Manager 2007 agent, must be considered in infrastructure planning and license costs. Synthetic monitoring should generally be performed from the locations where the application is used (on a per-site basis), and this will require identifying a Windows</a:t>
            </a:r>
            <a:r>
              <a:rPr lang="en-US" sz="1000" baseline="30000" dirty="0" smtClean="0"/>
              <a:t>®</a:t>
            </a:r>
            <a:r>
              <a:rPr lang="en-US" sz="1000" dirty="0" smtClean="0"/>
              <a:t>-based computer with adequate free resources to run the desired synthetic transactions.</a:t>
            </a:r>
          </a:p>
          <a:p>
            <a:endParaRPr lang="en-US" sz="1000" dirty="0" smtClean="0"/>
          </a:p>
          <a:p>
            <a:r>
              <a:rPr lang="en-US" sz="1000" dirty="0" smtClean="0"/>
              <a:t>While client monitoring has fewer management server resource requirements than server monitoring, the number of agents reporting must be taken into consideration when sizing management servers. Agentless Exception Monitoring requires additional disk space for storing crash and hang data. Both must be considered when determining the required number and hardware sizing of management servers.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&lt;</a:t>
            </a:r>
            <a:r>
              <a:rPr lang="en-US" sz="1000" b="1" dirty="0" smtClean="0"/>
              <a:t>Emphasize that the drivers of multiple management groups can be driven not only by technical factors, but also by security requirements and organizational politics.&gt;</a:t>
            </a:r>
          </a:p>
          <a:p>
            <a:endParaRPr lang="en-US" sz="1000" dirty="0" smtClean="0"/>
          </a:p>
          <a:p>
            <a:r>
              <a:rPr lang="en-US" sz="1000" dirty="0" smtClean="0"/>
              <a:t>The size of the infrastructure to be monitored may require multiple management groups in order to meet the scalability requirements of the organization’s infrastructure. Additionally, geographic distribution of infrastructure, such as large numbers of servers on multiple continents separated by WAN links, can also drive the need for multiple management groups. When multiple autonomous IT groups are responsible for portions of the organization’s infrastructure, multiple management groups may be required to provide the autonomy and control these groups require to manage disparate portions of the infrastructure.</a:t>
            </a:r>
          </a:p>
          <a:p>
            <a:endParaRPr lang="en-US" sz="1000" dirty="0" smtClean="0"/>
          </a:p>
          <a:p>
            <a:r>
              <a:rPr lang="en-US" sz="1000" dirty="0" smtClean="0"/>
              <a:t>Since management packs cannot be tested before they are imported into the management group, a management group for testing and staging is always recommended and could require multiple test MGs, depending on an organization’s testing and development needs. Security requirements, such as a security team requirement for an isolated Audit Collection infrastructure, may also require an additional management group(s) to provide the needed administrative isolation and data security for auditors. Since all Operations Manager servers must be installed in the same language, support for multiple languages in Operations Manager servers can drive the need for multiple management groups.</a:t>
            </a:r>
          </a:p>
          <a:p>
            <a:endParaRPr lang="en-US" sz="1000" dirty="0" smtClean="0"/>
          </a:p>
          <a:p>
            <a:r>
              <a:rPr lang="en-US" sz="1000" dirty="0" smtClean="0"/>
              <a:t>Finally, disaster recovery can entail creation of a failover management group. Consolidated views across multiple management groups (called connected management groups) may require a single local management group in a central location to facilitate the consolidated view.</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&lt;There is no one right way to bridge the trust boundary to facilitate mutual authentication.&gt;</a:t>
            </a:r>
          </a:p>
          <a:p>
            <a:pPr marL="233363" indent="-233363"/>
            <a:endParaRPr lang="en-US" sz="1000" dirty="0" smtClean="0"/>
          </a:p>
          <a:p>
            <a:r>
              <a:rPr lang="en-US" sz="1000" dirty="0" smtClean="0"/>
              <a:t>A forest trust is the type of trust required to provide Kerberos authentication between hosts in separate Active Directory</a:t>
            </a:r>
            <a:r>
              <a:rPr lang="en-US" sz="1000" baseline="0" dirty="0" smtClean="0"/>
              <a:t> (AD DS) </a:t>
            </a:r>
            <a:r>
              <a:rPr lang="en-US" sz="1000" dirty="0" smtClean="0"/>
              <a:t>forests.</a:t>
            </a:r>
          </a:p>
          <a:p>
            <a:endParaRPr lang="en-US" sz="1000" dirty="0" smtClean="0"/>
          </a:p>
          <a:p>
            <a:r>
              <a:rPr lang="en-US" sz="1000" dirty="0" smtClean="0"/>
              <a:t>When using certificate authentication to facilitate mutual authentication between hosts separated by trust boundaries, it is important to understand that a gateway server is </a:t>
            </a:r>
            <a:r>
              <a:rPr lang="en-US" sz="1000" u="sng" dirty="0" smtClean="0"/>
              <a:t>never required</a:t>
            </a:r>
            <a:r>
              <a:rPr lang="en-US" sz="1000" dirty="0" smtClean="0"/>
              <a:t>. However, the gateway server can be employed in key scenarios to increase security and efficiency, such as:</a:t>
            </a:r>
          </a:p>
          <a:p>
            <a:endParaRPr lang="en-US" sz="1000" dirty="0" smtClean="0"/>
          </a:p>
          <a:p>
            <a:pPr marL="231572"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Acting as a consolidator to decrease points of egress from a perimeter network. </a:t>
            </a:r>
          </a:p>
          <a:p>
            <a:pPr marL="231572"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Minimizing the need for certificate authentication for computers in an AD DS separate from that in which the management group is located.</a:t>
            </a:r>
          </a:p>
          <a:p>
            <a:pPr marL="231572"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Optimizing bandwidth utilization across WAN links.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Walk through decision structure for determining mutual authentication strategy.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58738" indent="-58738"/>
            <a:r>
              <a:rPr lang="en-US" sz="1000" b="1" dirty="0" smtClean="0"/>
              <a:t>&lt;Emphasize here that server sizing and Operations Manager 2007 role distribution is driven by more than just the scalability requirements of the environment.&gt;</a:t>
            </a:r>
          </a:p>
          <a:p>
            <a:pPr marL="169863" indent="-169863"/>
            <a:endParaRPr lang="en-US" sz="1000" dirty="0" smtClean="0"/>
          </a:p>
          <a:p>
            <a:pPr marL="228600" indent="-169863">
              <a:buFontTx/>
              <a:buChar char="•"/>
            </a:pPr>
            <a:r>
              <a:rPr lang="en-US" sz="1000" dirty="0" smtClean="0"/>
              <a:t>The number of Operations consoles in use can drive the need for separation of the RMS role and drive the need for additional hardware resources. </a:t>
            </a:r>
          </a:p>
          <a:p>
            <a:pPr marL="228600" indent="-169863">
              <a:buFontTx/>
              <a:buChar char="•"/>
            </a:pPr>
            <a:r>
              <a:rPr lang="en-US" sz="1000" dirty="0" smtClean="0"/>
              <a:t>Geographic distribution of servers can drive the need to place gateway servers in remote locations and perimeter networks to optimize bandwidth utilization and security.</a:t>
            </a:r>
          </a:p>
          <a:p>
            <a:pPr marL="228600" indent="-169863">
              <a:buFontTx/>
              <a:buChar char="•"/>
            </a:pPr>
            <a:r>
              <a:rPr lang="en-US" sz="1000" dirty="0" smtClean="0"/>
              <a:t>The fault-tolerance requirements of the organization can necessitate deployment of redundant gateway and management servers to facilitate agent failover in the event of server failure.</a:t>
            </a:r>
          </a:p>
          <a:p>
            <a:pPr marL="169863" indent="-169863">
              <a:buFontTx/>
              <a:buChar char="•"/>
            </a:pPr>
            <a:endParaRPr lang="en-US" sz="1000" dirty="0" smtClean="0"/>
          </a:p>
          <a:p>
            <a:pPr marL="58738"/>
            <a:r>
              <a:rPr lang="en-US" sz="1000" dirty="0" smtClean="0"/>
              <a:t>When selecting a form factor, take into consideration that server virtualization is supported for all server roles (although not recommended for some roles) and can be used to reduce infrastructure costs and ease deployment of fault-tolerant configurations.</a:t>
            </a:r>
          </a:p>
          <a:p>
            <a:pPr marL="169863" indent="-169863"/>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Walk through decision structure for designing server role placement.</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Walk through decision structure for designing server role placement.</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&lt;Emphasize that database sizing requirements are generally driven more by IOps requirements than by disk space requirements. Fault tolerance is the other key driver in database infrastructure design.&gt;</a:t>
            </a:r>
          </a:p>
          <a:p>
            <a:endParaRPr lang="en-US" sz="1000" dirty="0" smtClean="0"/>
          </a:p>
          <a:p>
            <a:r>
              <a:rPr lang="en-US" sz="1000" dirty="0" smtClean="0"/>
              <a:t>Disk IOps is going to be the primary determinant of how many disks are required in the data and log arrays. </a:t>
            </a:r>
          </a:p>
          <a:p>
            <a:endParaRPr lang="en-US" sz="1000" dirty="0" smtClean="0"/>
          </a:p>
          <a:p>
            <a:r>
              <a:rPr lang="en-US" sz="1000" dirty="0" smtClean="0"/>
              <a:t>Database infrastructure is going to be driven by a number of factors, including:</a:t>
            </a:r>
          </a:p>
          <a:p>
            <a:pPr marL="230188" lvl="1" indent="-230188">
              <a:buFontTx/>
              <a:buChar char="•"/>
            </a:pPr>
            <a:r>
              <a:rPr lang="en-US" sz="1000" b="1" dirty="0" smtClean="0"/>
              <a:t>Scalability.</a:t>
            </a:r>
            <a:r>
              <a:rPr lang="en-US" sz="1000" dirty="0" smtClean="0"/>
              <a:t> The number of agents and management packs deployed will determine database load and, along with data retention, determine the database growth.</a:t>
            </a:r>
          </a:p>
          <a:p>
            <a:pPr marL="230188" lvl="1" indent="-230188">
              <a:buFontTx/>
              <a:buChar char="•"/>
            </a:pPr>
            <a:r>
              <a:rPr lang="en-US" sz="1000" b="1" dirty="0" smtClean="0"/>
              <a:t>Fault tolerance. </a:t>
            </a:r>
            <a:r>
              <a:rPr lang="en-US" sz="1000" dirty="0" smtClean="0"/>
              <a:t>For example, the hardware requirements for an failover cluster will be different than requirements for supporting log shipping or database mirroring.</a:t>
            </a:r>
          </a:p>
          <a:p>
            <a:pPr marL="230188" lvl="1" indent="-230188">
              <a:buFontTx/>
              <a:buChar char="•"/>
            </a:pPr>
            <a:r>
              <a:rPr lang="en-US" sz="1000" b="1" dirty="0" smtClean="0"/>
              <a:t>Security. </a:t>
            </a:r>
            <a:r>
              <a:rPr lang="en-US" sz="1000" dirty="0" smtClean="0"/>
              <a:t> A dedicated ACS management group, for example, can even drive the need for a separate database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&lt;For best results, use redundancy within a notification channel AND use multiple notification channels.&gt;</a:t>
            </a:r>
          </a:p>
          <a:p>
            <a:endParaRPr lang="en-US" sz="1000" dirty="0" smtClean="0"/>
          </a:p>
          <a:p>
            <a:r>
              <a:rPr lang="en-US" sz="1000" dirty="0" smtClean="0"/>
              <a:t>To ensure consistent alert notification in the event of an outage, use not only redundancy within a notification channel, such as multiple SMTP servers for email notification, but also use multiple channels. A GSM modem can provide reliable notification via SMS when Exchange Server or other email systems are experiencing difficulties. </a:t>
            </a:r>
          </a:p>
          <a:p>
            <a:endParaRPr lang="en-US" sz="1000" dirty="0" smtClean="0"/>
          </a:p>
          <a:p>
            <a:r>
              <a:rPr lang="en-US" sz="1000" dirty="0" smtClean="0"/>
              <a:t>Out-of-band notification (one that relies on neither network or messaging system availability) is an effective method to ensure reliable notification during impact or outage conditions of network infrastructure and messaging applications.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&lt;The drivers for historical reporting should be determined in the initial data collection phase of the project. There will be both business and technical drivers for reporting.&gt;</a:t>
            </a:r>
          </a:p>
          <a:p>
            <a:endParaRPr lang="en-US" sz="1000" dirty="0" smtClean="0"/>
          </a:p>
          <a:p>
            <a:r>
              <a:rPr lang="en-US" sz="1000" dirty="0" smtClean="0"/>
              <a:t>The business may require reporting for availability and transactional performance reporting on business services, while IT consumers of reporting may rely on reporting for these reasons, but also as a resource for performance trend reporting and capacity planning. </a:t>
            </a:r>
          </a:p>
          <a:p>
            <a:endParaRPr lang="en-US" sz="1000" dirty="0" smtClean="0"/>
          </a:p>
          <a:p>
            <a:r>
              <a:rPr lang="en-US" sz="1000" dirty="0" smtClean="0"/>
              <a:t>Administrators of server virtualization within IT can use reporting to identify servers that are good candidates for virtualization. In fact, Operations Manager 2007 reporting can be integrated with System Center Virtual Machine Manager to provide Operations Manager 2007 reports in the VMM console interface.</a:t>
            </a:r>
          </a:p>
          <a:p>
            <a:endParaRPr lang="en-US" sz="1000" dirty="0" smtClean="0"/>
          </a:p>
          <a:p>
            <a:r>
              <a:rPr lang="en-US" sz="1000" dirty="0" smtClean="0"/>
              <a:t>It is important to understand that reporting is a tool that can be used to drive infrastructure planning decisions and can be leveraged by IT to demonstrate to the business the need for infrastructure improvements. Even if the business does not see a need, IT generally will have a need.</a:t>
            </a:r>
          </a:p>
          <a:p>
            <a:endParaRPr lang="en-US" sz="1000" dirty="0" smtClean="0"/>
          </a:p>
          <a:p>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90000"/>
              </a:lnSpc>
            </a:pPr>
            <a:r>
              <a:rPr lang="en-US" sz="1000" b="1" dirty="0" smtClean="0"/>
              <a:t>&lt;Drivers for data warehouse SQL Server infrastructure are largely parallel to those for OperationsManager database and ACS database sizing.&gt;</a:t>
            </a:r>
          </a:p>
          <a:p>
            <a:pPr>
              <a:lnSpc>
                <a:spcPct val="90000"/>
              </a:lnSpc>
            </a:pPr>
            <a:endParaRPr lang="en-US" sz="1000" dirty="0" smtClean="0"/>
          </a:p>
          <a:p>
            <a:pPr>
              <a:lnSpc>
                <a:spcPct val="90000"/>
              </a:lnSpc>
            </a:pPr>
            <a:r>
              <a:rPr lang="en-US" sz="1000" dirty="0" smtClean="0"/>
              <a:t>In large environments, the reporting role is deployed to a SQL Server Reporting Services instance on a dedicated server. </a:t>
            </a:r>
          </a:p>
          <a:p>
            <a:pPr>
              <a:lnSpc>
                <a:spcPct val="90000"/>
              </a:lnSpc>
            </a:pPr>
            <a:endParaRPr lang="en-US" sz="1000" dirty="0" smtClean="0"/>
          </a:p>
          <a:p>
            <a:pPr>
              <a:lnSpc>
                <a:spcPct val="90000"/>
              </a:lnSpc>
            </a:pPr>
            <a:r>
              <a:rPr lang="en-US" sz="1000" dirty="0" smtClean="0"/>
              <a:t>Disk IOps is going to be the primary determinant of how many disks are required in the data and log arrays. </a:t>
            </a:r>
          </a:p>
          <a:p>
            <a:pPr>
              <a:lnSpc>
                <a:spcPct val="90000"/>
              </a:lnSpc>
            </a:pPr>
            <a:endParaRPr lang="en-US" sz="1000" dirty="0" smtClean="0"/>
          </a:p>
          <a:p>
            <a:pPr>
              <a:lnSpc>
                <a:spcPct val="90000"/>
              </a:lnSpc>
            </a:pPr>
            <a:r>
              <a:rPr lang="en-US" sz="1000" dirty="0" smtClean="0"/>
              <a:t>Database infrastructure is going to be driven by:</a:t>
            </a:r>
          </a:p>
          <a:p>
            <a:pPr marL="230188" lvl="1" indent="-230188">
              <a:lnSpc>
                <a:spcPct val="90000"/>
              </a:lnSpc>
              <a:buFontTx/>
              <a:buChar char="•"/>
            </a:pPr>
            <a:r>
              <a:rPr lang="en-US" sz="1000" b="1" dirty="0" smtClean="0"/>
              <a:t>Scalability.</a:t>
            </a:r>
            <a:r>
              <a:rPr lang="en-US" sz="1000" dirty="0" smtClean="0"/>
              <a:t> Data warehouse database growth will be determined by the number of agents and management packs, as well as the data retention requirements of the organization.</a:t>
            </a:r>
          </a:p>
          <a:p>
            <a:pPr marL="230188" lvl="1" indent="-230188">
              <a:lnSpc>
                <a:spcPct val="90000"/>
              </a:lnSpc>
              <a:buFontTx/>
              <a:buChar char="•"/>
            </a:pPr>
            <a:r>
              <a:rPr lang="en-US" sz="1000" b="1" dirty="0" smtClean="0"/>
              <a:t>Fault tolerance.</a:t>
            </a:r>
            <a:r>
              <a:rPr lang="en-US" sz="1000" dirty="0" smtClean="0"/>
              <a:t> For example, the hardware requirements for a failover cluster will be different than requirements for supporting log shipping or database mirroring.</a:t>
            </a:r>
          </a:p>
          <a:p>
            <a:pPr marL="230188" lvl="1" indent="-230188">
              <a:lnSpc>
                <a:spcPct val="90000"/>
              </a:lnSpc>
              <a:buFontTx/>
              <a:buChar char="•"/>
            </a:pPr>
            <a:r>
              <a:rPr lang="en-US" sz="1000" b="1" dirty="0" smtClean="0"/>
              <a:t>Security.</a:t>
            </a:r>
            <a:r>
              <a:rPr lang="en-US" sz="1000" dirty="0" smtClean="0"/>
              <a:t> The same data isolation issues that drive the need for multiple management groups may drive the need for separate data warehouses per management group.</a:t>
            </a:r>
          </a:p>
          <a:p>
            <a:pPr>
              <a:lnSpc>
                <a:spcPct val="90000"/>
              </a:lnSpc>
            </a:pP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Monitoring needs, in conjunction with Operations Manager 2007 server placement decisions, will influence network bandwidth and port requirements. </a:t>
            </a:r>
          </a:p>
          <a:p>
            <a:endParaRPr lang="en-US" sz="1000" dirty="0" smtClean="0"/>
          </a:p>
          <a:p>
            <a:r>
              <a:rPr lang="en-US" sz="1000" dirty="0" smtClean="0"/>
              <a:t>Server sizing and placement decisions made earlier in the design process will affect the network bandwidth required to support the solution. As mentioned earlier, gateway servers can be used to optimize bandwidth utilization in WAN scenarios. Likewise, the gateway role can be used to reduce the points of egress from perimeter networks.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Summary and Conclusion</a:t>
            </a:r>
          </a:p>
          <a:p>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dirty="0" smtClean="0">
                <a:solidFill>
                  <a:srgbClr val="002060"/>
                </a:solidFill>
              </a:rPr>
              <a:t>This guide offers major architectural guidance. Refer to product documentation for additional details.</a:t>
            </a: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System Center Operations Manager 2007 Guide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System Center Operations Manager 2007 Guide (continued)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&lt;This slide shows the effect System Center Operations Manager 2007 has on infrastructure maturity as reflected in the Infrastructure Optimization Model.&gt;</a:t>
            </a:r>
          </a:p>
          <a:p>
            <a:endParaRPr lang="en-US" sz="1000" b="1" dirty="0" smtClean="0"/>
          </a:p>
          <a:p>
            <a:r>
              <a:rPr lang="en-US" sz="1000" dirty="0" smtClean="0"/>
              <a:t>The Infrastructure Optimization (IO) Model at Microsoft groups IT processes and technologies across a continuum of organizational maturity. (For more information, see </a:t>
            </a:r>
            <a:r>
              <a:rPr lang="en-US" sz="1000" u="sng" dirty="0" smtClean="0">
                <a:hlinkClick r:id="rId3"/>
              </a:rPr>
              <a:t>www.microsoft.com/infrastructure</a:t>
            </a:r>
            <a:r>
              <a:rPr lang="en-US" sz="1000" dirty="0" smtClean="0"/>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endParaRPr lang="en-US" sz="1000" dirty="0" smtClean="0"/>
          </a:p>
          <a:p>
            <a:r>
              <a:rPr lang="en-US" sz="1000" dirty="0" smtClean="0"/>
              <a:t>IO is structured around three information technology models: Core Infrastructure Optimization, Application Platform Optimization, and Business Productivity Infrastructure Optimization. </a:t>
            </a:r>
          </a:p>
          <a:p>
            <a:endParaRPr lang="en-US" sz="1000" dirty="0" smtClean="0"/>
          </a:p>
          <a:p>
            <a:r>
              <a:rPr lang="en-US" sz="1000" dirty="0" smtClean="0"/>
              <a:t>According to the Core IO Model, Operations Manager 2007 can be used to move an organization from a Standardized to a Dynamic level of maturity. At a Standardized level, monitoring may occur for 80 percent or more of critical servers. At the Rationalized level, service level agreement (SLA) monitoring of mission-critical servers and IT service level reporting would occur. A Dynamic level of maturity requires service level monitoring of desktops, servers, and applications.</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guide was created to enable infrastructure planners to design System Center Operations Manager 2007 infrastructure solutions. The guide includes specific design information and activities that encourage sound planning. Each activity includes:</a:t>
            </a:r>
          </a:p>
          <a:p>
            <a:endParaRPr lang="en-US" sz="1000" dirty="0" smtClean="0"/>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pPr marL="230188" lvl="1" indent="-230188">
              <a:buFontTx/>
              <a:buChar char="•"/>
            </a:pPr>
            <a:endParaRPr lang="en-US" sz="1000" dirty="0" smtClean="0"/>
          </a:p>
          <a:p>
            <a:r>
              <a:rPr lang="en-US" sz="1000" dirty="0" smtClean="0"/>
              <a:t>The guide is written for information technology (IT) infrastructure specialists who are responsible for planning and designing a System Center Operations Manager 2007 infrastructure. The process in the guide applies to both Operations Manager 2007 and Operations Manager 2007 R2, except where content that is new in R2 is explicitly indicated.</a:t>
            </a:r>
            <a:r>
              <a:rPr lang="en-US" dirty="0" smtClean="0"/>
              <a: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guide focuses on the elements that organizations must consider when designing a Operations Manager 2007 infrastructure. </a:t>
            </a:r>
          </a:p>
          <a:p>
            <a:endParaRPr lang="en-US" sz="1000" dirty="0" smtClean="0"/>
          </a:p>
          <a:p>
            <a:r>
              <a:rPr lang="en-US" sz="1000" b="1" dirty="0" smtClean="0"/>
              <a:t>Note</a:t>
            </a:r>
            <a:r>
              <a:rPr lang="en-US" sz="1000" dirty="0" smtClean="0"/>
              <a:t>  Details about disaster recovery, server support, and server hosting are outside the scope of this guide.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17475" indent="-117475">
              <a:lnSpc>
                <a:spcPct val="150000"/>
              </a:lnSpc>
            </a:pPr>
            <a:r>
              <a:rPr lang="en-US" sz="900" dirty="0" smtClean="0"/>
              <a:t>The guide’s design process is valid for both Windows Server</a:t>
            </a:r>
            <a:r>
              <a:rPr lang="en-US" sz="900" baseline="30000" dirty="0" smtClean="0"/>
              <a:t>®</a:t>
            </a:r>
            <a:r>
              <a:rPr lang="en-US" sz="900" dirty="0" smtClean="0"/>
              <a:t> 2008 and Windows Server 2008 R2 environments.</a:t>
            </a:r>
          </a:p>
          <a:p>
            <a:pPr marL="0" indent="0" algn="l" rtl="0" eaLnBrk="0" fontAlgn="base" hangingPunct="0">
              <a:lnSpc>
                <a:spcPct val="150000"/>
              </a:lnSpc>
              <a:spcBef>
                <a:spcPct val="30000"/>
              </a:spcBef>
              <a:spcAft>
                <a:spcPct val="0"/>
              </a:spcAft>
              <a:buFont typeface="Arial" pitchFamily="34" charset="0"/>
              <a:buNone/>
            </a:pPr>
            <a:r>
              <a:rPr lang="en-US" sz="900" kern="1200" dirty="0" smtClean="0">
                <a:solidFill>
                  <a:schemeClr val="tx1"/>
                </a:solidFill>
                <a:ea typeface="+mn-ea"/>
                <a:cs typeface="+mn-cs"/>
              </a:rPr>
              <a:t>The guide has been revised to include these new enhancements in System Center Operations Manager 2007 that may, or may not, affect the infrastructure choices and design:</a:t>
            </a:r>
          </a:p>
          <a:p>
            <a:pPr marL="231572" indent="-231572" algn="l" rtl="0" eaLnBrk="0" fontAlgn="base" hangingPunct="0">
              <a:lnSpc>
                <a:spcPts val="1200"/>
              </a:lnSpc>
              <a:spcBef>
                <a:spcPts val="600"/>
              </a:spcBef>
              <a:spcAft>
                <a:spcPts val="0"/>
              </a:spcAft>
              <a:buFont typeface="Arial" pitchFamily="34" charset="0"/>
              <a:buChar char="•"/>
              <a:defRPr/>
            </a:pPr>
            <a:r>
              <a:rPr lang="en-US" sz="900" b="1" kern="1200" dirty="0" smtClean="0">
                <a:solidFill>
                  <a:schemeClr val="tx1"/>
                </a:solidFill>
                <a:ea typeface="+mn-ea"/>
                <a:cs typeface="+mn-cs"/>
              </a:rPr>
              <a:t>UNIX and Linux monitoring. </a:t>
            </a:r>
            <a:r>
              <a:rPr lang="en-US" sz="900" kern="1200" dirty="0" smtClean="0">
                <a:solidFill>
                  <a:schemeClr val="tx1"/>
                </a:solidFill>
                <a:ea typeface="+mn-ea"/>
                <a:cs typeface="+mn-cs"/>
              </a:rPr>
              <a:t>Agents are now available to discover, monitor, and manage a number of UNIX and Linux platforms.</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Integrated and customizable service level tracking. </a:t>
            </a:r>
            <a:r>
              <a:rPr lang="en-US" sz="900" kern="1200" dirty="0" smtClean="0">
                <a:solidFill>
                  <a:schemeClr val="tx1"/>
                </a:solidFill>
                <a:ea typeface="+mn-ea"/>
                <a:cs typeface="+mn-cs"/>
              </a:rPr>
              <a:t>The Operations Manager 2007 Data Warehouse database includes all of the customization required for service level tracking and is ready to provide data to the Service Level Dashboard (available as a Solution Accelerator). </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Enhanced synthetic monitoring. </a:t>
            </a:r>
            <a:r>
              <a:rPr lang="en-US" sz="900" kern="1200" dirty="0" smtClean="0">
                <a:solidFill>
                  <a:schemeClr val="tx1"/>
                </a:solidFill>
                <a:ea typeface="+mn-ea"/>
                <a:cs typeface="+mn-cs"/>
              </a:rPr>
              <a:t>The scale of the existing URL monitoring has been increased and is easier to set up. Management packs are available for monitoring Microsoft Exchange Server and SQL Server® transaction performance and availability.</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Process monitoring. </a:t>
            </a:r>
            <a:r>
              <a:rPr lang="en-US" sz="900" kern="1200" dirty="0" smtClean="0">
                <a:solidFill>
                  <a:schemeClr val="tx1"/>
                </a:solidFill>
                <a:ea typeface="+mn-ea"/>
                <a:cs typeface="+mn-cs"/>
              </a:rPr>
              <a:t>This detects whether desired or undesired processes are running and, if they are, how many are running. In addition, it provides monitoring of the CPU and memory being consumed by processes.</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Notifications. </a:t>
            </a:r>
            <a:r>
              <a:rPr lang="en-US" sz="900" kern="1200" dirty="0" smtClean="0">
                <a:solidFill>
                  <a:schemeClr val="tx1"/>
                </a:solidFill>
                <a:ea typeface="+mn-ea"/>
                <a:cs typeface="+mn-cs"/>
              </a:rPr>
              <a:t>This provides a mechanism to set up Simple Mail Transfer Protocol (SMTP) more easily and to subscribe to notifications to events.</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Run As capability. </a:t>
            </a:r>
            <a:r>
              <a:rPr lang="en-US" sz="900" kern="1200" dirty="0" smtClean="0">
                <a:solidFill>
                  <a:schemeClr val="tx1"/>
                </a:solidFill>
                <a:ea typeface="+mn-ea"/>
                <a:cs typeface="+mn-cs"/>
              </a:rPr>
              <a:t>Provides improved granularity and control of security settings.</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Import Management Packs Wizard. </a:t>
            </a:r>
            <a:r>
              <a:rPr lang="en-US" sz="900" kern="1200" dirty="0" smtClean="0">
                <a:solidFill>
                  <a:schemeClr val="tx1"/>
                </a:solidFill>
                <a:ea typeface="+mn-ea"/>
                <a:cs typeface="+mn-cs"/>
              </a:rPr>
              <a:t>This wizard can be used to import management packs and updates to them, either from a local or network disk or directly from the management pack catalog on the Internet. </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Update to Visio export. </a:t>
            </a:r>
            <a:r>
              <a:rPr lang="en-US" sz="900" kern="1200" dirty="0" smtClean="0">
                <a:solidFill>
                  <a:schemeClr val="tx1"/>
                </a:solidFill>
                <a:ea typeface="+mn-ea"/>
                <a:cs typeface="+mn-cs"/>
              </a:rPr>
              <a:t>The Microsoft Visio® exports that are obtained from Operations Manager 2007 R2 now include the metadata that is necessary for future versions of Microsoft SharePoint® and Visio to query the OperationsManager database and update the status of exported objects in the diagram. </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Maintenance mode. </a:t>
            </a:r>
            <a:r>
              <a:rPr lang="en-US" sz="900" kern="1200" dirty="0" smtClean="0">
                <a:solidFill>
                  <a:schemeClr val="tx1"/>
                </a:solidFill>
                <a:ea typeface="+mn-ea"/>
                <a:cs typeface="+mn-cs"/>
              </a:rPr>
              <a:t>The process of placing a computer and all its related objects into maintenance mode has been streamlined.</a:t>
            </a:r>
          </a:p>
          <a:p>
            <a:pPr marL="231572" indent="-231572" algn="l" rtl="0" eaLnBrk="0" fontAlgn="base" hangingPunct="0">
              <a:lnSpc>
                <a:spcPts val="1200"/>
              </a:lnSpc>
              <a:spcBef>
                <a:spcPts val="600"/>
              </a:spcBef>
              <a:spcAft>
                <a:spcPts val="0"/>
              </a:spcAft>
              <a:buFontTx/>
              <a:buChar char="•"/>
              <a:defRPr/>
            </a:pPr>
            <a:r>
              <a:rPr lang="en-US" sz="900" b="1" kern="1200" dirty="0" smtClean="0">
                <a:solidFill>
                  <a:schemeClr val="tx1"/>
                </a:solidFill>
                <a:ea typeface="+mn-ea"/>
                <a:cs typeface="+mn-cs"/>
              </a:rPr>
              <a:t>UI performance and usability. </a:t>
            </a:r>
            <a:r>
              <a:rPr lang="en-US" sz="900" kern="1200" dirty="0" smtClean="0">
                <a:solidFill>
                  <a:schemeClr val="tx1"/>
                </a:solidFill>
                <a:ea typeface="+mn-ea"/>
                <a:cs typeface="+mn-cs"/>
              </a:rPr>
              <a:t>The Operations console performance has been greatly improved. </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This figure illustrates the relationship between the components that can work together to deliver a monitoring solution with Operations Manager 2007. Note that the components can be designed in many different ways; Figure 2 shows them in a particular implementation for illustrative purposes only. </a:t>
            </a:r>
            <a:endParaRPr lang="en-US" sz="1000" kern="1200" dirty="0">
              <a:solidFill>
                <a:schemeClr val="tx1"/>
              </a:solidFill>
              <a:effectLst/>
              <a:latin typeface="+mn-lt"/>
              <a:ea typeface="+mn-ea"/>
              <a:cs typeface="+mn-cs"/>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t>Decision flow for System Center Operations Manager 2007 infrastructure </a:t>
            </a:r>
            <a:r>
              <a:rPr lang="en-US" sz="1000" dirty="0" smtClean="0">
                <a:solidFill>
                  <a:srgbClr val="002060"/>
                </a:solidFill>
              </a:rPr>
              <a:t>planning and design.</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&lt;Emphasize here that determination of what should be monitored should be driven by first identifying business services.&gt;</a:t>
            </a:r>
          </a:p>
          <a:p>
            <a:endParaRPr lang="en-US" sz="1000" dirty="0" smtClean="0"/>
          </a:p>
          <a:p>
            <a:r>
              <a:rPr lang="en-US" sz="1000" dirty="0" smtClean="0"/>
              <a:t>The IT services that should be monitored should be identified by first understanding which services are important to the business. Then by documenting the components comprising the business services, and those upon which it depends, the applications and infrastructure that should be monitored become clear. </a:t>
            </a:r>
          </a:p>
          <a:p>
            <a:endParaRPr lang="en-US" sz="1000" dirty="0" smtClean="0"/>
          </a:p>
          <a:p>
            <a:r>
              <a:rPr lang="en-US" sz="1000" dirty="0" smtClean="0"/>
              <a:t>Reporting needs may be clear based on current reporting in place for service owners and stakeholders, but this is not always the case. Often reporting is lacking, and discussion with service owners on expectations for reporting is necessary.</a:t>
            </a:r>
          </a:p>
          <a:p>
            <a:endParaRPr lang="en-US" sz="1000" dirty="0" smtClean="0"/>
          </a:p>
          <a:p>
            <a:r>
              <a:rPr lang="en-US" sz="1000" dirty="0" smtClean="0"/>
              <a:t>By identifying administrative processes currently in place, the need for application and process integration, as well as coexistence may be necessary. For example, if an existing monitoring system automatically logs tickets in a help desk ticketing system, it would be necessary to determine if a product connector is available to duplicate that functionality with Operations Manager 2007.</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step, the management packs and product connectors required to monitor the services, applications, and infrastructure identified in the previous step will be identified. </a:t>
            </a:r>
          </a:p>
          <a:p>
            <a:endParaRPr lang="en-US" sz="1000" dirty="0" smtClean="0"/>
          </a:p>
          <a:p>
            <a:r>
              <a:rPr lang="en-US" sz="1000" dirty="0" smtClean="0"/>
              <a:t>It is important to identify instances where third-party functionality is required since these management packs and product connectors come at an additional cost and will also affect the Operations Manager 2007 infrastructure sizing decisions to varying degrees.</a:t>
            </a:r>
          </a:p>
          <a:p>
            <a:endParaRPr lang="en-US" sz="1000" dirty="0" smtClean="0"/>
          </a:p>
          <a:p>
            <a:r>
              <a:rPr lang="en-US" sz="1000" dirty="0" smtClean="0"/>
              <a:t>In some cases, it may be determined that product connectors are not available, and decisions on how to work around this limitation must be made.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Microsoft</a:t>
            </a:r>
            <a:r>
              <a:rPr lang="en-US" sz="2400" baseline="30000" dirty="0"/>
              <a:t>®</a:t>
            </a:r>
            <a:r>
              <a:rPr lang="en-US" sz="3200" dirty="0"/>
              <a:t> System Center Operations Manager 2007</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2008</a:t>
            </a:r>
          </a:p>
          <a:p>
            <a:r>
              <a:rPr lang="en-US" sz="1400" dirty="0" smtClean="0"/>
              <a:t>Updated: July </a:t>
            </a:r>
            <a:r>
              <a:rPr lang="en-US" sz="1400" dirty="0"/>
              <a:t>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3: Determine How Monitoring Will Be Implemented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3577903"/>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Determine a synthetic transaction monitoring strategy</a:t>
            </a:r>
          </a:p>
          <a:p>
            <a:pPr marL="566738" lvl="1" indent="-342900">
              <a:spcBef>
                <a:spcPts val="300"/>
              </a:spcBef>
              <a:buClr>
                <a:schemeClr val="accent1"/>
              </a:buClr>
              <a:buFont typeface="Arial" pitchFamily="34" charset="0"/>
              <a:buChar char="•"/>
            </a:pPr>
            <a:r>
              <a:rPr lang="en-US" dirty="0">
                <a:solidFill>
                  <a:schemeClr val="tx2"/>
                </a:solidFill>
              </a:rPr>
              <a:t>Where watcher nodes should be placed</a:t>
            </a:r>
          </a:p>
          <a:p>
            <a:pPr marL="566738" lvl="1" indent="-342900">
              <a:spcBef>
                <a:spcPts val="300"/>
              </a:spcBef>
              <a:buClr>
                <a:schemeClr val="accent1"/>
              </a:buClr>
              <a:buFont typeface="Arial" pitchFamily="34" charset="0"/>
              <a:buChar char="•"/>
            </a:pPr>
            <a:r>
              <a:rPr lang="en-US" dirty="0">
                <a:solidFill>
                  <a:schemeClr val="tx2"/>
                </a:solidFill>
              </a:rPr>
              <a:t>Whether dedicated watcher nodes are required</a:t>
            </a:r>
          </a:p>
          <a:p>
            <a:pPr marL="566738" lvl="1" indent="-342900">
              <a:spcBef>
                <a:spcPts val="300"/>
              </a:spcBef>
              <a:buClr>
                <a:schemeClr val="accent1"/>
              </a:buClr>
              <a:buFont typeface="Arial" pitchFamily="34" charset="0"/>
              <a:buChar char="•"/>
            </a:pPr>
            <a:r>
              <a:rPr lang="en-US" dirty="0">
                <a:solidFill>
                  <a:schemeClr val="tx2"/>
                </a:solidFill>
              </a:rPr>
              <a:t>The load of the synthetic transaction on watcher nodes and network</a:t>
            </a:r>
          </a:p>
          <a:p>
            <a:pPr marL="566738" lvl="1" indent="-342900">
              <a:spcBef>
                <a:spcPts val="300"/>
              </a:spcBef>
              <a:buClr>
                <a:schemeClr val="accent1"/>
              </a:buClr>
              <a:buFont typeface="Arial" pitchFamily="34" charset="0"/>
              <a:buChar char="•"/>
            </a:pPr>
            <a:r>
              <a:rPr lang="en-US" dirty="0">
                <a:solidFill>
                  <a:schemeClr val="tx2"/>
                </a:solidFill>
              </a:rPr>
              <a:t>How frequently synthetic transactions should run</a:t>
            </a:r>
          </a:p>
          <a:p>
            <a:pPr marL="566738" lvl="1" indent="-342900">
              <a:spcBef>
                <a:spcPts val="300"/>
              </a:spcBef>
              <a:buClr>
                <a:schemeClr val="accent1"/>
              </a:buClr>
              <a:buFont typeface="Arial" pitchFamily="34" charset="0"/>
              <a:buChar char="•"/>
            </a:pPr>
            <a:r>
              <a:rPr lang="en-US" dirty="0">
                <a:solidFill>
                  <a:schemeClr val="tx2"/>
                </a:solidFill>
              </a:rPr>
              <a:t>The number of watcher nodes for each location </a:t>
            </a:r>
          </a:p>
          <a:p>
            <a:pPr marL="342900" indent="-342900">
              <a:spcBef>
                <a:spcPts val="1200"/>
              </a:spcBef>
              <a:buClr>
                <a:schemeClr val="accent1"/>
              </a:buClr>
              <a:buFont typeface="Arial" pitchFamily="34" charset="0"/>
              <a:buChar char="•"/>
            </a:pPr>
            <a:r>
              <a:rPr lang="en-US" sz="2400" dirty="0">
                <a:solidFill>
                  <a:schemeClr val="tx2"/>
                </a:solidFill>
              </a:rPr>
              <a:t>Determine the client workstation sampling strategy for monitoring</a:t>
            </a:r>
          </a:p>
        </p:txBody>
      </p:sp>
    </p:spTree>
    <p:extLst>
      <p:ext uri="{BB962C8B-B14F-4D97-AF65-F5344CB8AC3E}">
        <p14:creationId xmlns:p14="http://schemas.microsoft.com/office/powerpoint/2010/main" val="864218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Determine the Number of Management Groups</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Determine the number of management groups required to meet the organization’s:</a:t>
            </a:r>
            <a:endParaRPr lang="en-US" dirty="0" smtClean="0"/>
          </a:p>
          <a:p>
            <a:pPr marL="566738" lvl="1" indent="-342900">
              <a:buFont typeface="Arial" pitchFamily="34" charset="0"/>
              <a:buChar char="•"/>
            </a:pPr>
            <a:r>
              <a:rPr lang="en-US" dirty="0"/>
              <a:t>Size, location, and security requirements</a:t>
            </a:r>
          </a:p>
          <a:p>
            <a:pPr marL="566738" lvl="1" indent="-342900">
              <a:buFont typeface="Arial" pitchFamily="34" charset="0"/>
              <a:buChar char="•"/>
            </a:pPr>
            <a:r>
              <a:rPr lang="en-US" dirty="0"/>
              <a:t>Testing, auditing, and localization needs</a:t>
            </a:r>
          </a:p>
          <a:p>
            <a:pPr marL="566738" lvl="1" indent="-342900">
              <a:buFont typeface="Arial" pitchFamily="34" charset="0"/>
              <a:buChar char="•"/>
            </a:pPr>
            <a:r>
              <a:rPr lang="en-US" dirty="0"/>
              <a:t>Disaster recovery and reporting needs, and System Center Virtual Machine Manager integration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5: Decision Flow:</a:t>
            </a:r>
            <a:br>
              <a:rPr lang="en-US" dirty="0"/>
            </a:br>
            <a:r>
              <a:rPr lang="en-US" dirty="0"/>
              <a:t>Determine the Agent Security Model</a:t>
            </a:r>
          </a:p>
        </p:txBody>
      </p:sp>
      <p:pic>
        <p:nvPicPr>
          <p:cNvPr id="5" name="Picture 4" descr="Ops Mgr step 5 decision flow.jpg"/>
          <p:cNvPicPr/>
          <p:nvPr/>
        </p:nvPicPr>
        <p:blipFill>
          <a:blip r:embed="rId3" cstate="print"/>
          <a:stretch>
            <a:fillRect/>
          </a:stretch>
        </p:blipFill>
        <p:spPr>
          <a:xfrm>
            <a:off x="1219200" y="1905001"/>
            <a:ext cx="5867400" cy="4038600"/>
          </a:xfrm>
          <a:prstGeom prst="rect">
            <a:avLst/>
          </a:prstGeom>
        </p:spPr>
      </p:pic>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5: Determine the Agent Security Model</a:t>
            </a:r>
          </a:p>
        </p:txBody>
      </p:sp>
      <p:sp>
        <p:nvSpPr>
          <p:cNvPr id="3" name="Content Placeholder 2"/>
          <p:cNvSpPr>
            <a:spLocks noGrp="1"/>
          </p:cNvSpPr>
          <p:nvPr>
            <p:ph idx="1"/>
          </p:nvPr>
        </p:nvSpPr>
        <p:spPr>
          <a:xfrm>
            <a:off x="533400" y="1447800"/>
            <a:ext cx="7844973" cy="4648199"/>
          </a:xfrm>
        </p:spPr>
        <p:txBody>
          <a:bodyPr>
            <a:normAutofit/>
          </a:bodyPr>
          <a:lstStyle/>
          <a:p>
            <a:r>
              <a:rPr lang="en-US" sz="2400" dirty="0"/>
              <a:t>Are agents in an </a:t>
            </a:r>
            <a:r>
              <a:rPr lang="en-US" sz="2400" dirty="0" smtClean="0"/>
              <a:t>AD DS forest?</a:t>
            </a:r>
          </a:p>
          <a:p>
            <a:pPr marL="566738" lvl="1" indent="-342900">
              <a:buFont typeface="Arial" pitchFamily="34" charset="0"/>
              <a:buChar char="•"/>
            </a:pPr>
            <a:r>
              <a:rPr lang="en-US" dirty="0"/>
              <a:t>Yes: Proceed to the next decision </a:t>
            </a:r>
          </a:p>
          <a:p>
            <a:pPr marL="566738" lvl="1" indent="-342900">
              <a:buFont typeface="Arial" pitchFamily="34" charset="0"/>
              <a:buChar char="•"/>
            </a:pPr>
            <a:r>
              <a:rPr lang="en-US" dirty="0"/>
              <a:t>No: Install a certificate on each agent computer</a:t>
            </a:r>
          </a:p>
          <a:p>
            <a:r>
              <a:rPr lang="en-US" sz="2400" dirty="0"/>
              <a:t>Can a forest trust or cross-domain trust be used</a:t>
            </a:r>
            <a:r>
              <a:rPr lang="en-US" sz="2400" dirty="0" smtClean="0"/>
              <a:t>?</a:t>
            </a:r>
          </a:p>
          <a:p>
            <a:pPr marL="566738" lvl="1" indent="-342900">
              <a:buFont typeface="Arial" pitchFamily="34" charset="0"/>
              <a:buChar char="•"/>
            </a:pPr>
            <a:r>
              <a:rPr lang="en-US" dirty="0"/>
              <a:t>Yes: Set up the trust </a:t>
            </a:r>
          </a:p>
          <a:p>
            <a:pPr marL="566738" lvl="1" indent="-342900">
              <a:buFont typeface="Arial" pitchFamily="34" charset="0"/>
              <a:buChar char="•"/>
            </a:pPr>
            <a:r>
              <a:rPr lang="en-US" dirty="0"/>
              <a:t>No: Proceed to the next decision</a:t>
            </a:r>
          </a:p>
          <a:p>
            <a:r>
              <a:rPr lang="en-US" sz="2400" dirty="0"/>
              <a:t>Can an Operations Manager 2007 gateway </a:t>
            </a:r>
            <a:br>
              <a:rPr lang="en-US" sz="2400" dirty="0"/>
            </a:br>
            <a:r>
              <a:rPr lang="en-US" sz="2400" dirty="0"/>
              <a:t>be set up with a certificate?</a:t>
            </a:r>
          </a:p>
          <a:p>
            <a:pPr marL="566738" lvl="1" indent="-342900">
              <a:buFont typeface="Arial" pitchFamily="34" charset="0"/>
              <a:buChar char="•"/>
            </a:pPr>
            <a:r>
              <a:rPr lang="en-US" dirty="0"/>
              <a:t>Yes: Implement the gateway with a certificate</a:t>
            </a:r>
          </a:p>
          <a:p>
            <a:pPr marL="566738" lvl="1" indent="-342900">
              <a:buFont typeface="Arial" pitchFamily="34" charset="0"/>
              <a:buChar char="•"/>
            </a:pPr>
            <a:r>
              <a:rPr lang="en-US" dirty="0"/>
              <a:t>No: Install a certificate on each agent computer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6: Decision Flow: </a:t>
            </a:r>
            <a:br>
              <a:rPr lang="en-US" dirty="0"/>
            </a:br>
            <a:r>
              <a:rPr lang="en-US" dirty="0"/>
              <a:t>Design and Place the System Center Operations Manager 2007 Server Roles</a:t>
            </a:r>
          </a:p>
        </p:txBody>
      </p:sp>
      <p:sp>
        <p:nvSpPr>
          <p:cNvPr id="3" name="Content Placeholder 2"/>
          <p:cNvSpPr>
            <a:spLocks noGrp="1"/>
          </p:cNvSpPr>
          <p:nvPr>
            <p:ph idx="1"/>
          </p:nvPr>
        </p:nvSpPr>
        <p:spPr>
          <a:xfrm>
            <a:off x="609600" y="2590800"/>
            <a:ext cx="4724400" cy="3505199"/>
          </a:xfrm>
        </p:spPr>
        <p:txBody>
          <a:bodyPr>
            <a:normAutofit/>
          </a:bodyPr>
          <a:lstStyle/>
          <a:p>
            <a:r>
              <a:rPr lang="en-US" sz="2400" dirty="0"/>
              <a:t>Walk through the decision structure </a:t>
            </a:r>
          </a:p>
          <a:p>
            <a:r>
              <a:rPr lang="en-US" sz="2400" dirty="0"/>
              <a:t>Arrive at a decision</a:t>
            </a:r>
          </a:p>
          <a:p>
            <a:r>
              <a:rPr lang="en-US" sz="2400" dirty="0"/>
              <a:t>Repeat for each management group</a:t>
            </a:r>
          </a:p>
          <a:p>
            <a:endParaRPr lang="en-US" dirty="0" smtClean="0"/>
          </a:p>
          <a:p>
            <a:endParaRPr lang="en-US" dirty="0" smtClean="0"/>
          </a:p>
          <a:p>
            <a:endParaRPr lang="en-US" dirty="0"/>
          </a:p>
        </p:txBody>
      </p:sp>
      <p:pic>
        <p:nvPicPr>
          <p:cNvPr id="4" name="Picture 3" descr="Operations Manager Step 6 decision flow.jpg"/>
          <p:cNvPicPr/>
          <p:nvPr/>
        </p:nvPicPr>
        <p:blipFill>
          <a:blip r:embed="rId3" cstate="print"/>
          <a:stretch>
            <a:fillRect/>
          </a:stretch>
        </p:blipFill>
        <p:spPr>
          <a:xfrm>
            <a:off x="6248400" y="2128914"/>
            <a:ext cx="2209800" cy="4500486"/>
          </a:xfrm>
          <a:prstGeom prst="rect">
            <a:avLst/>
          </a:prstGeom>
        </p:spPr>
      </p:pic>
    </p:spTree>
    <p:extLst>
      <p:ext uri="{BB962C8B-B14F-4D97-AF65-F5344CB8AC3E}">
        <p14:creationId xmlns:p14="http://schemas.microsoft.com/office/powerpoint/2010/main" val="51026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6: Design and Place the System Center Operations Manager 2007 Server Roles</a:t>
            </a:r>
          </a:p>
        </p:txBody>
      </p:sp>
      <p:sp>
        <p:nvSpPr>
          <p:cNvPr id="3" name="Content Placeholder 2"/>
          <p:cNvSpPr>
            <a:spLocks noGrp="1"/>
          </p:cNvSpPr>
          <p:nvPr>
            <p:ph idx="1"/>
          </p:nvPr>
        </p:nvSpPr>
        <p:spPr>
          <a:xfrm>
            <a:off x="609600" y="1828800"/>
            <a:ext cx="8229600" cy="4648199"/>
          </a:xfrm>
        </p:spPr>
        <p:txBody>
          <a:bodyPr>
            <a:normAutofit/>
          </a:bodyPr>
          <a:lstStyle/>
          <a:p>
            <a:r>
              <a:rPr lang="en-US" sz="2400" dirty="0"/>
              <a:t>Separate server roles based on support limits</a:t>
            </a:r>
          </a:p>
          <a:p>
            <a:r>
              <a:rPr lang="en-US" sz="2400" dirty="0"/>
              <a:t>Agent-managed computers across WAN links and trust boundaries? </a:t>
            </a:r>
          </a:p>
          <a:p>
            <a:pPr marL="566738" lvl="1" indent="-342900">
              <a:lnSpc>
                <a:spcPct val="150000"/>
              </a:lnSpc>
              <a:buFont typeface="Arial" pitchFamily="34" charset="0"/>
              <a:buChar char="•"/>
            </a:pPr>
            <a:r>
              <a:rPr lang="en-US" dirty="0"/>
              <a:t>Yes: Determine gateway server placement</a:t>
            </a:r>
          </a:p>
          <a:p>
            <a:pPr marL="566738" lvl="1" indent="-342900">
              <a:lnSpc>
                <a:spcPct val="150000"/>
              </a:lnSpc>
              <a:buFont typeface="Arial" pitchFamily="34" charset="0"/>
              <a:buChar char="•"/>
            </a:pPr>
            <a:r>
              <a:rPr lang="en-US" dirty="0"/>
              <a:t>No: Proceed to the next decision</a:t>
            </a:r>
          </a:p>
          <a:p>
            <a:endParaRPr lang="en-US" dirty="0" smtClean="0"/>
          </a:p>
          <a:p>
            <a:endParaRPr lang="en-US" dirty="0" smtClean="0"/>
          </a:p>
          <a:p>
            <a:endParaRPr lang="en-US" dirty="0"/>
          </a:p>
        </p:txBody>
      </p:sp>
    </p:spTree>
    <p:extLst>
      <p:ext uri="{BB962C8B-B14F-4D97-AF65-F5344CB8AC3E}">
        <p14:creationId xmlns:p14="http://schemas.microsoft.com/office/powerpoint/2010/main" val="2904749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6: Design and Place the System Center Operations Manager 2007 Server Roles (continued)</a:t>
            </a:r>
          </a:p>
        </p:txBody>
      </p:sp>
      <p:sp>
        <p:nvSpPr>
          <p:cNvPr id="3" name="Content Placeholder 2"/>
          <p:cNvSpPr>
            <a:spLocks noGrp="1"/>
          </p:cNvSpPr>
          <p:nvPr>
            <p:ph idx="1"/>
          </p:nvPr>
        </p:nvSpPr>
        <p:spPr>
          <a:xfrm>
            <a:off x="609600" y="2286000"/>
            <a:ext cx="8229600" cy="4190999"/>
          </a:xfrm>
        </p:spPr>
        <p:txBody>
          <a:bodyPr>
            <a:normAutofit/>
          </a:bodyPr>
          <a:lstStyle/>
          <a:p>
            <a:r>
              <a:rPr lang="en-US" sz="2400" dirty="0"/>
              <a:t>Additional server capacity required for ACS </a:t>
            </a:r>
            <a:br>
              <a:rPr lang="en-US" sz="2400" dirty="0"/>
            </a:br>
            <a:r>
              <a:rPr lang="en-US" sz="2400" dirty="0"/>
              <a:t>and AEM?</a:t>
            </a:r>
          </a:p>
          <a:p>
            <a:pPr marL="566738" lvl="1" indent="-342900">
              <a:lnSpc>
                <a:spcPct val="150000"/>
              </a:lnSpc>
              <a:buFont typeface="Arial" pitchFamily="34" charset="0"/>
              <a:buChar char="•"/>
            </a:pPr>
            <a:r>
              <a:rPr lang="en-US" dirty="0"/>
              <a:t>Yes: Determine additional hardware or servers</a:t>
            </a:r>
          </a:p>
          <a:p>
            <a:pPr marL="566738" lvl="1" indent="-342900">
              <a:lnSpc>
                <a:spcPct val="150000"/>
              </a:lnSpc>
              <a:buFont typeface="Arial" pitchFamily="34" charset="0"/>
              <a:buChar char="•"/>
            </a:pPr>
            <a:r>
              <a:rPr lang="en-US" dirty="0"/>
              <a:t>No: Proceed to the next decision</a:t>
            </a:r>
          </a:p>
          <a:p>
            <a:pPr marL="174625" lvl="1" indent="-174625">
              <a:lnSpc>
                <a:spcPct val="150000"/>
              </a:lnSpc>
              <a:spcBef>
                <a:spcPts val="1200"/>
              </a:spcBef>
              <a:buFont typeface="Arial" pitchFamily="34" charset="0"/>
              <a:buChar char="•"/>
            </a:pPr>
            <a:r>
              <a:rPr lang="en-US" sz="2400" dirty="0"/>
              <a:t>Fault tolerance required? </a:t>
            </a:r>
          </a:p>
          <a:p>
            <a:pPr marL="566738" lvl="1" indent="-342900">
              <a:lnSpc>
                <a:spcPct val="150000"/>
              </a:lnSpc>
              <a:buFont typeface="Arial" pitchFamily="34" charset="0"/>
              <a:buChar char="•"/>
            </a:pPr>
            <a:r>
              <a:rPr lang="en-US" dirty="0"/>
              <a:t>Yes: Determine server placement for fault tolerance</a:t>
            </a:r>
          </a:p>
          <a:p>
            <a:pPr marL="566738" lvl="1" indent="-342900">
              <a:lnSpc>
                <a:spcPct val="150000"/>
              </a:lnSpc>
              <a:buFont typeface="Arial" pitchFamily="34" charset="0"/>
              <a:buChar char="•"/>
            </a:pPr>
            <a:r>
              <a:rPr lang="en-US" dirty="0"/>
              <a:t>No: End decision structure</a:t>
            </a:r>
          </a:p>
          <a:p>
            <a:endParaRPr lang="en-US" dirty="0" smtClean="0"/>
          </a:p>
          <a:p>
            <a:endParaRPr lang="en-US" dirty="0" smtClean="0"/>
          </a:p>
          <a:p>
            <a:endParaRPr lang="en-US" dirty="0"/>
          </a:p>
        </p:txBody>
      </p:sp>
    </p:spTree>
    <p:extLst>
      <p:ext uri="{BB962C8B-B14F-4D97-AF65-F5344CB8AC3E}">
        <p14:creationId xmlns:p14="http://schemas.microsoft.com/office/powerpoint/2010/main" val="1856326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7: Design the OperationsManager Database, ACS Database, and AEM File Share</a:t>
            </a:r>
          </a:p>
        </p:txBody>
      </p:sp>
      <p:sp>
        <p:nvSpPr>
          <p:cNvPr id="3" name="Content Placeholder 2"/>
          <p:cNvSpPr>
            <a:spLocks noGrp="1"/>
          </p:cNvSpPr>
          <p:nvPr>
            <p:ph idx="1"/>
          </p:nvPr>
        </p:nvSpPr>
        <p:spPr>
          <a:xfrm>
            <a:off x="533400" y="1828800"/>
            <a:ext cx="8229600" cy="4343399"/>
          </a:xfrm>
        </p:spPr>
        <p:txBody>
          <a:bodyPr>
            <a:normAutofit/>
          </a:bodyPr>
          <a:lstStyle/>
          <a:p>
            <a:r>
              <a:rPr lang="en-US" sz="2400" dirty="0"/>
              <a:t>Determine resource requirements for:</a:t>
            </a:r>
          </a:p>
          <a:p>
            <a:pPr lvl="1">
              <a:buFont typeface="Arial" pitchFamily="34" charset="0"/>
              <a:buChar char="•"/>
            </a:pPr>
            <a:r>
              <a:rPr lang="en-US" dirty="0"/>
              <a:t>OperationsManager database infrastructure </a:t>
            </a:r>
          </a:p>
          <a:p>
            <a:pPr lvl="1">
              <a:buFont typeface="Arial" pitchFamily="34" charset="0"/>
              <a:buChar char="•"/>
            </a:pPr>
            <a:r>
              <a:rPr lang="en-US" dirty="0"/>
              <a:t>ACS database infrastructure</a:t>
            </a:r>
          </a:p>
          <a:p>
            <a:pPr lvl="1">
              <a:buFont typeface="Arial" pitchFamily="34" charset="0"/>
              <a:buChar char="•"/>
            </a:pPr>
            <a:r>
              <a:rPr lang="en-US" dirty="0"/>
              <a:t>AEM file share infrastructure</a:t>
            </a:r>
          </a:p>
          <a:p>
            <a:pPr lvl="1">
              <a:buFont typeface="Arial" pitchFamily="34" charset="0"/>
              <a:buChar char="•"/>
            </a:pPr>
            <a:r>
              <a:rPr lang="en-US" dirty="0"/>
              <a:t>Database roles and file share</a:t>
            </a:r>
          </a:p>
          <a:p>
            <a:r>
              <a:rPr lang="en-US" sz="2400" dirty="0"/>
              <a:t>Select a form factor for the OperationsManager database and ACS database server</a:t>
            </a:r>
          </a:p>
          <a:p>
            <a:endParaRPr lang="en-US" dirty="0" smtClean="0"/>
          </a:p>
          <a:p>
            <a:endParaRPr lang="en-US" dirty="0" smtClean="0"/>
          </a:p>
          <a:p>
            <a:endParaRPr lang="en-US" dirty="0"/>
          </a:p>
        </p:txBody>
      </p:sp>
    </p:spTree>
    <p:extLst>
      <p:ext uri="{BB962C8B-B14F-4D97-AF65-F5344CB8AC3E}">
        <p14:creationId xmlns:p14="http://schemas.microsoft.com/office/powerpoint/2010/main" val="2118295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8: Design the Notification Strategy</a:t>
            </a:r>
          </a:p>
        </p:txBody>
      </p:sp>
      <p:sp>
        <p:nvSpPr>
          <p:cNvPr id="3" name="Content Placeholder 2"/>
          <p:cNvSpPr>
            <a:spLocks noGrp="1"/>
          </p:cNvSpPr>
          <p:nvPr>
            <p:ph idx="1"/>
          </p:nvPr>
        </p:nvSpPr>
        <p:spPr>
          <a:xfrm>
            <a:off x="533400" y="1676400"/>
            <a:ext cx="8229600" cy="4648199"/>
          </a:xfrm>
        </p:spPr>
        <p:txBody>
          <a:bodyPr>
            <a:normAutofit/>
          </a:bodyPr>
          <a:lstStyle/>
          <a:p>
            <a:r>
              <a:rPr lang="en-US" sz="2400" dirty="0"/>
              <a:t>Determine the required notification channels</a:t>
            </a:r>
          </a:p>
          <a:p>
            <a:pPr lvl="1">
              <a:buFont typeface="Arial" pitchFamily="34" charset="0"/>
              <a:buChar char="•"/>
            </a:pPr>
            <a:r>
              <a:rPr lang="en-US" sz="1900" dirty="0" smtClean="0"/>
              <a:t>Email</a:t>
            </a:r>
            <a:endParaRPr lang="en-US" sz="1900" dirty="0"/>
          </a:p>
          <a:p>
            <a:pPr lvl="1">
              <a:buFont typeface="Arial" pitchFamily="34" charset="0"/>
              <a:buChar char="•"/>
            </a:pPr>
            <a:r>
              <a:rPr lang="en-US" sz="1900" dirty="0"/>
              <a:t>Instant message</a:t>
            </a:r>
          </a:p>
          <a:p>
            <a:pPr lvl="1">
              <a:buFont typeface="Arial" pitchFamily="34" charset="0"/>
              <a:buChar char="•"/>
            </a:pPr>
            <a:r>
              <a:rPr lang="en-US" sz="1900" dirty="0"/>
              <a:t>Short Message Service (SMS)</a:t>
            </a:r>
          </a:p>
          <a:p>
            <a:pPr lvl="1">
              <a:buFont typeface="Arial" pitchFamily="34" charset="0"/>
              <a:buChar char="•"/>
            </a:pPr>
            <a:r>
              <a:rPr lang="en-US" sz="1900" dirty="0"/>
              <a:t>Command</a:t>
            </a:r>
          </a:p>
          <a:p>
            <a:r>
              <a:rPr lang="en-US" sz="2400" dirty="0" smtClean="0"/>
              <a:t>Determine </a:t>
            </a:r>
            <a:r>
              <a:rPr lang="en-US" sz="2400" dirty="0"/>
              <a:t>the fault-tolerance strategy in notifications</a:t>
            </a:r>
          </a:p>
          <a:p>
            <a:pPr lvl="1">
              <a:buFont typeface="Arial" pitchFamily="34" charset="0"/>
              <a:buChar char="•"/>
            </a:pPr>
            <a:r>
              <a:rPr lang="en-US" sz="1900" dirty="0"/>
              <a:t>Provide redundancy in the link from the RMS to </a:t>
            </a:r>
            <a:br>
              <a:rPr lang="en-US" sz="1900" dirty="0"/>
            </a:br>
            <a:r>
              <a:rPr lang="en-US" sz="1900" dirty="0"/>
              <a:t>the notification channel</a:t>
            </a:r>
          </a:p>
          <a:p>
            <a:pPr lvl="1">
              <a:buFont typeface="Arial" pitchFamily="34" charset="0"/>
              <a:buChar char="•"/>
            </a:pPr>
            <a:r>
              <a:rPr lang="en-US" sz="1900" dirty="0"/>
              <a:t>Provide redundancy within the notification channel</a:t>
            </a:r>
          </a:p>
          <a:p>
            <a:pPr lvl="1">
              <a:buFont typeface="Arial" pitchFamily="34" charset="0"/>
              <a:buChar char="•"/>
            </a:pPr>
            <a:r>
              <a:rPr lang="en-US" sz="1900" dirty="0"/>
              <a:t>Use multiple notification channels</a:t>
            </a:r>
          </a:p>
          <a:p>
            <a:endParaRPr lang="en-US" dirty="0" smtClean="0"/>
          </a:p>
          <a:p>
            <a:endParaRPr lang="en-US" dirty="0" smtClean="0"/>
          </a:p>
          <a:p>
            <a:endParaRPr lang="en-US" dirty="0"/>
          </a:p>
        </p:txBody>
      </p:sp>
    </p:spTree>
    <p:extLst>
      <p:ext uri="{BB962C8B-B14F-4D97-AF65-F5344CB8AC3E}">
        <p14:creationId xmlns:p14="http://schemas.microsoft.com/office/powerpoint/2010/main" val="381762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9: Determine Whether to Implement Reporting</a:t>
            </a:r>
          </a:p>
        </p:txBody>
      </p:sp>
      <p:sp>
        <p:nvSpPr>
          <p:cNvPr id="3" name="Content Placeholder 2"/>
          <p:cNvSpPr>
            <a:spLocks noGrp="1"/>
          </p:cNvSpPr>
          <p:nvPr>
            <p:ph idx="1"/>
          </p:nvPr>
        </p:nvSpPr>
        <p:spPr>
          <a:xfrm>
            <a:off x="533400" y="1676400"/>
            <a:ext cx="8229600" cy="4648199"/>
          </a:xfrm>
        </p:spPr>
        <p:txBody>
          <a:bodyPr>
            <a:normAutofit/>
          </a:bodyPr>
          <a:lstStyle/>
          <a:p>
            <a:r>
              <a:rPr lang="en-US" sz="2400" dirty="0"/>
              <a:t>Identify need for reporting </a:t>
            </a:r>
          </a:p>
          <a:p>
            <a:pPr lvl="1">
              <a:buFont typeface="Arial" pitchFamily="34" charset="0"/>
              <a:buChar char="•"/>
            </a:pPr>
            <a:r>
              <a:rPr lang="en-US" sz="1900" dirty="0"/>
              <a:t>Visibility across multiple management groups?</a:t>
            </a:r>
          </a:p>
          <a:p>
            <a:pPr lvl="1">
              <a:buFont typeface="Arial" pitchFamily="34" charset="0"/>
              <a:buChar char="•"/>
            </a:pPr>
            <a:r>
              <a:rPr lang="en-US" sz="1900" dirty="0"/>
              <a:t>Performance, availability, or other reports for business services? </a:t>
            </a:r>
          </a:p>
          <a:p>
            <a:pPr lvl="1">
              <a:buFont typeface="Arial" pitchFamily="34" charset="0"/>
              <a:buChar char="•"/>
            </a:pPr>
            <a:r>
              <a:rPr lang="en-US" sz="1900" dirty="0"/>
              <a:t>Long-term data for capacity planning, performance tracking, or trend analysis?</a:t>
            </a:r>
          </a:p>
          <a:p>
            <a:pPr lvl="1">
              <a:buFont typeface="Arial" pitchFamily="34" charset="0"/>
              <a:buChar char="•"/>
            </a:pPr>
            <a:r>
              <a:rPr lang="en-US" sz="1900" dirty="0"/>
              <a:t>Will Microsoft System Center Virtual Machine Manager be used?</a:t>
            </a:r>
          </a:p>
          <a:p>
            <a:pPr lvl="2">
              <a:buFont typeface="Arial" pitchFamily="34" charset="0"/>
              <a:buChar char="•"/>
            </a:pPr>
            <a:r>
              <a:rPr lang="en-US" sz="1900" dirty="0"/>
              <a:t>Requires reporting be enabled </a:t>
            </a:r>
          </a:p>
          <a:p>
            <a:endParaRPr lang="en-US" dirty="0" smtClean="0"/>
          </a:p>
          <a:p>
            <a:endParaRPr lang="en-US" dirty="0" smtClean="0"/>
          </a:p>
          <a:p>
            <a:endParaRPr lang="en-US" dirty="0"/>
          </a:p>
        </p:txBody>
      </p:sp>
    </p:spTree>
    <p:extLst>
      <p:ext uri="{BB962C8B-B14F-4D97-AF65-F5344CB8AC3E}">
        <p14:creationId xmlns:p14="http://schemas.microsoft.com/office/powerpoint/2010/main" val="57452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10: Design the Data Warehouse, Reporting Server, and Service Level Dashboard</a:t>
            </a:r>
          </a:p>
        </p:txBody>
      </p:sp>
      <p:sp>
        <p:nvSpPr>
          <p:cNvPr id="3" name="Content Placeholder 2"/>
          <p:cNvSpPr>
            <a:spLocks noGrp="1"/>
          </p:cNvSpPr>
          <p:nvPr>
            <p:ph idx="1"/>
          </p:nvPr>
        </p:nvSpPr>
        <p:spPr>
          <a:xfrm>
            <a:off x="533400" y="1905000"/>
            <a:ext cx="8229600" cy="4419599"/>
          </a:xfrm>
        </p:spPr>
        <p:txBody>
          <a:bodyPr>
            <a:normAutofit/>
          </a:bodyPr>
          <a:lstStyle/>
          <a:p>
            <a:r>
              <a:rPr lang="en-US" sz="2400" dirty="0"/>
              <a:t>Determine each of the following:</a:t>
            </a:r>
          </a:p>
          <a:p>
            <a:pPr lvl="1">
              <a:buFont typeface="Arial" pitchFamily="34" charset="0"/>
              <a:buChar char="•"/>
            </a:pPr>
            <a:r>
              <a:rPr lang="en-US" sz="1900" dirty="0"/>
              <a:t>Data consolidation strategy across management groups</a:t>
            </a:r>
          </a:p>
          <a:p>
            <a:pPr lvl="1">
              <a:buFont typeface="Arial" pitchFamily="34" charset="0"/>
              <a:buChar char="•"/>
            </a:pPr>
            <a:r>
              <a:rPr lang="en-US" sz="1900" dirty="0"/>
              <a:t>Data-retention requirements</a:t>
            </a:r>
          </a:p>
          <a:p>
            <a:pPr lvl="1">
              <a:buFont typeface="Arial" pitchFamily="34" charset="0"/>
              <a:buChar char="•"/>
            </a:pPr>
            <a:r>
              <a:rPr lang="en-US" sz="1900" dirty="0"/>
              <a:t>Data warehouse size requirements</a:t>
            </a:r>
          </a:p>
          <a:p>
            <a:pPr lvl="1">
              <a:buFont typeface="Arial" pitchFamily="34" charset="0"/>
              <a:buChar char="•"/>
            </a:pPr>
            <a:r>
              <a:rPr lang="en-US" sz="1900" dirty="0"/>
              <a:t>Fault-tolerance requirements</a:t>
            </a:r>
          </a:p>
          <a:p>
            <a:r>
              <a:rPr lang="en-US" sz="2400" dirty="0"/>
              <a:t>Select a form factor for the server or servers</a:t>
            </a:r>
          </a:p>
          <a:p>
            <a:endParaRPr lang="en-US" sz="2400" dirty="0"/>
          </a:p>
        </p:txBody>
      </p:sp>
    </p:spTree>
    <p:extLst>
      <p:ext uri="{BB962C8B-B14F-4D97-AF65-F5344CB8AC3E}">
        <p14:creationId xmlns:p14="http://schemas.microsoft.com/office/powerpoint/2010/main" val="291671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11: Design the Network Connections </a:t>
            </a:r>
          </a:p>
        </p:txBody>
      </p:sp>
      <p:sp>
        <p:nvSpPr>
          <p:cNvPr id="3" name="Content Placeholder 2"/>
          <p:cNvSpPr>
            <a:spLocks noGrp="1"/>
          </p:cNvSpPr>
          <p:nvPr>
            <p:ph idx="1"/>
          </p:nvPr>
        </p:nvSpPr>
        <p:spPr>
          <a:xfrm>
            <a:off x="533400" y="1905000"/>
            <a:ext cx="8229600" cy="4419599"/>
          </a:xfrm>
        </p:spPr>
        <p:txBody>
          <a:bodyPr>
            <a:normAutofit/>
          </a:bodyPr>
          <a:lstStyle/>
          <a:p>
            <a:r>
              <a:rPr lang="en-US" sz="2400" dirty="0"/>
              <a:t>Determine where additional bandwidth is required</a:t>
            </a:r>
          </a:p>
          <a:p>
            <a:r>
              <a:rPr lang="en-US" sz="2400" dirty="0"/>
              <a:t>Determine network port requirements</a:t>
            </a:r>
          </a:p>
        </p:txBody>
      </p:sp>
    </p:spTree>
    <p:extLst>
      <p:ext uri="{BB962C8B-B14F-4D97-AF65-F5344CB8AC3E}">
        <p14:creationId xmlns:p14="http://schemas.microsoft.com/office/powerpoint/2010/main" val="1318707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Carefully consider infrastructure requirements and server placement for System Center Operations Manager 2007</a:t>
            </a:r>
          </a:p>
          <a:p>
            <a:r>
              <a:rPr lang="en-US" sz="2400" dirty="0"/>
              <a:t>Planning is key</a:t>
            </a:r>
          </a:p>
          <a:p>
            <a:pPr marL="174625" lvl="2" indent="-174625">
              <a:spcBef>
                <a:spcPts val="1200"/>
              </a:spcBef>
              <a:buFont typeface="Arial" pitchFamily="34" charset="0"/>
              <a:buChar char="•"/>
            </a:pPr>
            <a:r>
              <a:rPr lang="en-US" sz="2400" dirty="0" smtClean="0"/>
              <a:t>Provide </a:t>
            </a:r>
            <a:r>
              <a:rPr lang="en-US" sz="2400" dirty="0"/>
              <a:t>feedback to </a:t>
            </a:r>
            <a:r>
              <a:rPr lang="en-US" sz="2400" dirty="0">
                <a:hlinkClick r:id="rId3"/>
              </a:rPr>
              <a:t>satfdbk@microsoft.com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satfdbk@microsoft.com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System Center Operations Manager 2007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System Center Operations Manager 2007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System Center Operations Manager 2007 </a:t>
            </a:r>
            <a:r>
              <a:rPr lang="en-US" dirty="0" smtClean="0"/>
              <a:t>Guide (</a:t>
            </a:r>
            <a:r>
              <a:rPr lang="en-US" dirty="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System Center Operation Manager 2007 in </a:t>
            </a:r>
            <a:r>
              <a:rPr lang="en-US" dirty="0"/>
              <a:t>Microsoft Infrastructure Optimization</a:t>
            </a:r>
          </a:p>
        </p:txBody>
      </p:sp>
      <p:pic>
        <p:nvPicPr>
          <p:cNvPr id="5" name="Picture 4" descr="IO_Model_OpsMgr.jpg"/>
          <p:cNvPicPr>
            <a:picLocks noChangeAspect="1"/>
          </p:cNvPicPr>
          <p:nvPr/>
        </p:nvPicPr>
        <p:blipFill>
          <a:blip r:embed="rId3" cstate="print"/>
          <a:stretch>
            <a:fillRect/>
          </a:stretch>
        </p:blipFill>
        <p:spPr>
          <a:xfrm>
            <a:off x="1323975" y="2114550"/>
            <a:ext cx="6496050" cy="3448050"/>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2" name="Rectangle 1"/>
          <p:cNvSpPr/>
          <p:nvPr/>
        </p:nvSpPr>
        <p:spPr>
          <a:xfrm>
            <a:off x="838200" y="3105835"/>
            <a:ext cx="6019800" cy="1077218"/>
          </a:xfrm>
          <a:prstGeom prst="rect">
            <a:avLst/>
          </a:prstGeom>
        </p:spPr>
        <p:txBody>
          <a:bodyPr wrap="square">
            <a:spAutoFit/>
          </a:bodyPr>
          <a:lstStyle/>
          <a:p>
            <a:r>
              <a:rPr lang="en-US" sz="3200" dirty="0"/>
              <a:t>System Center Operations Manager 2007</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Operations </a:t>
            </a:r>
            <a:br>
              <a:rPr lang="en-US" dirty="0">
                <a:solidFill>
                  <a:schemeClr val="tx2"/>
                </a:solidFill>
              </a:rPr>
            </a:br>
            <a:r>
              <a:rPr lang="en-US" dirty="0">
                <a:solidFill>
                  <a:schemeClr val="tx2"/>
                </a:solidFill>
              </a:rPr>
              <a:t>Manager 2007</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Operations Manager 2007 overview</a:t>
            </a:r>
          </a:p>
          <a:p>
            <a:pPr marL="174625" indent="-174625">
              <a:spcBef>
                <a:spcPts val="1200"/>
              </a:spcBef>
              <a:buClr>
                <a:schemeClr val="accent1"/>
              </a:buClr>
              <a:buFont typeface="Arial" pitchFamily="34" charset="0"/>
              <a:buChar char="•"/>
            </a:pPr>
            <a:r>
              <a:rPr lang="en-US" dirty="0"/>
              <a:t>Operations Manager 2007 architecture 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What’s New in System Center Operations Manager 2007 R2</a:t>
            </a:r>
          </a:p>
        </p:txBody>
      </p:sp>
      <p:sp>
        <p:nvSpPr>
          <p:cNvPr id="3" name="Rectangle 2"/>
          <p:cNvSpPr/>
          <p:nvPr/>
        </p:nvSpPr>
        <p:spPr>
          <a:xfrm>
            <a:off x="609600" y="1676400"/>
            <a:ext cx="7924800" cy="5247590"/>
          </a:xfrm>
          <a:prstGeom prst="rect">
            <a:avLst/>
          </a:prstGeom>
        </p:spPr>
        <p:txBody>
          <a:bodyPr wrap="square">
            <a:spAutoFit/>
          </a:bodyPr>
          <a:lstStyle/>
          <a:p>
            <a:pPr>
              <a:spcBef>
                <a:spcPts val="1200"/>
              </a:spcBef>
              <a:buClr>
                <a:schemeClr val="accent1"/>
              </a:buClr>
            </a:pPr>
            <a:r>
              <a:rPr lang="en-US" sz="2000" dirty="0"/>
              <a:t>Operations Manager 2007 R2 introduces new functionality and enhancements, include the following</a:t>
            </a:r>
            <a:r>
              <a:rPr lang="en-US" sz="2000" dirty="0" smtClean="0"/>
              <a:t>:</a:t>
            </a:r>
          </a:p>
          <a:p>
            <a:pPr marL="398463" lvl="1" indent="-223838">
              <a:lnSpc>
                <a:spcPct val="150000"/>
              </a:lnSpc>
              <a:spcBef>
                <a:spcPts val="300"/>
              </a:spcBef>
              <a:buClr>
                <a:schemeClr val="accent1"/>
              </a:buClr>
              <a:buFont typeface="Arial" pitchFamily="34" charset="0"/>
              <a:buChar char="•"/>
            </a:pPr>
            <a:r>
              <a:rPr lang="en-US" dirty="0">
                <a:solidFill>
                  <a:schemeClr val="tx2"/>
                </a:solidFill>
              </a:rPr>
              <a:t>UNIX and Linux monitoring </a:t>
            </a:r>
          </a:p>
          <a:p>
            <a:pPr marL="398463" lvl="1" indent="-223838">
              <a:lnSpc>
                <a:spcPct val="150000"/>
              </a:lnSpc>
              <a:spcBef>
                <a:spcPts val="300"/>
              </a:spcBef>
              <a:buClr>
                <a:schemeClr val="accent1"/>
              </a:buClr>
              <a:buFont typeface="Arial" pitchFamily="34" charset="0"/>
              <a:buChar char="•"/>
            </a:pPr>
            <a:r>
              <a:rPr lang="en-US" dirty="0">
                <a:solidFill>
                  <a:schemeClr val="tx2"/>
                </a:solidFill>
              </a:rPr>
              <a:t>Integrated and customizable service level tracking</a:t>
            </a:r>
          </a:p>
          <a:p>
            <a:pPr marL="398463" lvl="1" indent="-223838">
              <a:lnSpc>
                <a:spcPct val="150000"/>
              </a:lnSpc>
              <a:spcBef>
                <a:spcPts val="300"/>
              </a:spcBef>
              <a:buClr>
                <a:schemeClr val="accent1"/>
              </a:buClr>
              <a:buFont typeface="Arial" pitchFamily="34" charset="0"/>
              <a:buChar char="•"/>
            </a:pPr>
            <a:r>
              <a:rPr lang="en-US" dirty="0">
                <a:solidFill>
                  <a:schemeClr val="tx2"/>
                </a:solidFill>
              </a:rPr>
              <a:t>Enhanced synthetic monitoring </a:t>
            </a:r>
          </a:p>
          <a:p>
            <a:pPr marL="398463" lvl="1" indent="-223838">
              <a:lnSpc>
                <a:spcPct val="150000"/>
              </a:lnSpc>
              <a:spcBef>
                <a:spcPts val="300"/>
              </a:spcBef>
              <a:buClr>
                <a:schemeClr val="accent1"/>
              </a:buClr>
              <a:buFont typeface="Arial" pitchFamily="34" charset="0"/>
              <a:buChar char="•"/>
            </a:pPr>
            <a:r>
              <a:rPr lang="en-US" dirty="0">
                <a:solidFill>
                  <a:schemeClr val="tx2"/>
                </a:solidFill>
              </a:rPr>
              <a:t>Process monitoring</a:t>
            </a:r>
          </a:p>
          <a:p>
            <a:pPr marL="398463" lvl="1" indent="-223838">
              <a:lnSpc>
                <a:spcPct val="150000"/>
              </a:lnSpc>
              <a:spcBef>
                <a:spcPts val="300"/>
              </a:spcBef>
              <a:buClr>
                <a:schemeClr val="accent1"/>
              </a:buClr>
              <a:buFont typeface="Arial" pitchFamily="34" charset="0"/>
              <a:buChar char="•"/>
            </a:pPr>
            <a:r>
              <a:rPr lang="en-US" dirty="0">
                <a:solidFill>
                  <a:schemeClr val="tx2"/>
                </a:solidFill>
              </a:rPr>
              <a:t>Notifications</a:t>
            </a:r>
          </a:p>
          <a:p>
            <a:pPr marL="398463" lvl="1" indent="-223838">
              <a:lnSpc>
                <a:spcPct val="150000"/>
              </a:lnSpc>
              <a:spcBef>
                <a:spcPts val="300"/>
              </a:spcBef>
              <a:buClr>
                <a:schemeClr val="accent1"/>
              </a:buClr>
              <a:buFont typeface="Arial" pitchFamily="34" charset="0"/>
              <a:buChar char="•"/>
            </a:pPr>
            <a:r>
              <a:rPr lang="en-US" dirty="0">
                <a:solidFill>
                  <a:schemeClr val="tx2"/>
                </a:solidFill>
              </a:rPr>
              <a:t>Run As capability</a:t>
            </a:r>
          </a:p>
          <a:p>
            <a:pPr marL="398463" lvl="1" indent="-223838">
              <a:lnSpc>
                <a:spcPct val="150000"/>
              </a:lnSpc>
              <a:spcBef>
                <a:spcPts val="300"/>
              </a:spcBef>
              <a:buClr>
                <a:schemeClr val="accent1"/>
              </a:buClr>
              <a:buFont typeface="Arial" pitchFamily="34" charset="0"/>
              <a:buChar char="•"/>
            </a:pPr>
            <a:r>
              <a:rPr lang="en-US" dirty="0">
                <a:solidFill>
                  <a:schemeClr val="tx2"/>
                </a:solidFill>
              </a:rPr>
              <a:t>Import Management Packs Wizard</a:t>
            </a:r>
          </a:p>
          <a:p>
            <a:pPr marL="398463" lvl="1" indent="-223838">
              <a:lnSpc>
                <a:spcPct val="150000"/>
              </a:lnSpc>
              <a:spcBef>
                <a:spcPts val="300"/>
              </a:spcBef>
              <a:buClr>
                <a:schemeClr val="accent1"/>
              </a:buClr>
              <a:buFont typeface="Arial" pitchFamily="34" charset="0"/>
              <a:buChar char="•"/>
            </a:pPr>
            <a:r>
              <a:rPr lang="en-US" dirty="0">
                <a:solidFill>
                  <a:schemeClr val="tx2"/>
                </a:solidFill>
              </a:rPr>
              <a:t>Update to Visio export</a:t>
            </a:r>
          </a:p>
          <a:p>
            <a:pPr marL="398463" lvl="1" indent="-223838">
              <a:lnSpc>
                <a:spcPct val="150000"/>
              </a:lnSpc>
              <a:spcBef>
                <a:spcPts val="300"/>
              </a:spcBef>
              <a:buClr>
                <a:schemeClr val="accent1"/>
              </a:buClr>
              <a:buFont typeface="Arial" pitchFamily="34" charset="0"/>
              <a:buChar char="•"/>
            </a:pPr>
            <a:r>
              <a:rPr lang="en-US" dirty="0">
                <a:solidFill>
                  <a:schemeClr val="tx2"/>
                </a:solidFill>
              </a:rPr>
              <a:t>Maintenance mode</a:t>
            </a:r>
          </a:p>
          <a:p>
            <a:pPr marL="398463" lvl="1" indent="-223838">
              <a:lnSpc>
                <a:spcPct val="150000"/>
              </a:lnSpc>
              <a:spcBef>
                <a:spcPts val="300"/>
              </a:spcBef>
              <a:buClr>
                <a:schemeClr val="accent1"/>
              </a:buClr>
              <a:buFont typeface="Arial" pitchFamily="34" charset="0"/>
              <a:buChar char="•"/>
            </a:pPr>
            <a:r>
              <a:rPr lang="en-US" dirty="0">
                <a:solidFill>
                  <a:schemeClr val="tx2"/>
                </a:solidFill>
              </a:rPr>
              <a:t>UI performance and usability</a:t>
            </a:r>
          </a:p>
        </p:txBody>
      </p:sp>
    </p:spTree>
    <p:extLst>
      <p:ext uri="{BB962C8B-B14F-4D97-AF65-F5344CB8AC3E}">
        <p14:creationId xmlns:p14="http://schemas.microsoft.com/office/powerpoint/2010/main" val="241293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System Center Operations Manager 2007 Architecture Example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80190"/>
            <a:ext cx="6212922" cy="4749210"/>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System Center Operations Manager 2007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9" name="Picture 8" descr="Operations Manager decision flow.jpg"/>
          <p:cNvPicPr/>
          <p:nvPr/>
        </p:nvPicPr>
        <p:blipFill>
          <a:blip r:embed="rId3" cstate="print"/>
          <a:stretch>
            <a:fillRect/>
          </a:stretch>
        </p:blipFill>
        <p:spPr>
          <a:xfrm>
            <a:off x="1447800" y="1905000"/>
            <a:ext cx="5638800" cy="426720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1: Define the Scope of the System Center Operations Manager 2007 Project</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Identify business requirements</a:t>
            </a:r>
          </a:p>
          <a:p>
            <a:pPr marL="566738" lvl="1" indent="-342900">
              <a:buFont typeface="Arial" pitchFamily="34" charset="0"/>
              <a:buChar char="•"/>
            </a:pPr>
            <a:r>
              <a:rPr lang="en-US" dirty="0"/>
              <a:t>Identify business services in scope for monitoring </a:t>
            </a:r>
          </a:p>
          <a:p>
            <a:pPr marL="566738" lvl="1" indent="-342900">
              <a:buFont typeface="Arial" pitchFamily="34" charset="0"/>
              <a:buChar char="•"/>
            </a:pPr>
            <a:r>
              <a:rPr lang="en-US" dirty="0"/>
              <a:t>Identify reporting expectations</a:t>
            </a:r>
          </a:p>
          <a:p>
            <a:pPr marL="239713" indent="-239713"/>
            <a:r>
              <a:rPr lang="en-US" sz="2400" dirty="0" smtClean="0"/>
              <a:t>Create </a:t>
            </a:r>
            <a:r>
              <a:rPr lang="en-US" sz="2400" dirty="0"/>
              <a:t>a component map for services identified as in scope for monitoring</a:t>
            </a:r>
          </a:p>
          <a:p>
            <a:pPr marL="566738" lvl="1" indent="-342900">
              <a:buFont typeface="Arial" pitchFamily="34" charset="0"/>
              <a:buChar char="•"/>
            </a:pPr>
            <a:r>
              <a:rPr lang="en-US" dirty="0"/>
              <a:t>Document applications, services, servers </a:t>
            </a:r>
          </a:p>
          <a:p>
            <a:pPr marL="239713" indent="-239713"/>
            <a:r>
              <a:rPr lang="en-US" sz="2400" dirty="0" smtClean="0"/>
              <a:t>Identify </a:t>
            </a:r>
            <a:r>
              <a:rPr lang="en-US" sz="2400" dirty="0"/>
              <a:t>resources in scope for monitoring</a:t>
            </a:r>
            <a:r>
              <a:rPr lang="en-US" sz="2800" dirty="0"/>
              <a:t> </a:t>
            </a:r>
          </a:p>
          <a:p>
            <a:pPr marL="566738" lvl="1" indent="-342900">
              <a:buFont typeface="Arial" pitchFamily="34" charset="0"/>
              <a:buChar char="•"/>
            </a:pPr>
            <a:r>
              <a:rPr lang="en-US" dirty="0"/>
              <a:t>Prioritize based on business impact </a:t>
            </a:r>
          </a:p>
          <a:p>
            <a:pPr marL="239713" indent="-239713"/>
            <a:r>
              <a:rPr lang="en-US" sz="2400" dirty="0" smtClean="0"/>
              <a:t>Identify </a:t>
            </a:r>
            <a:r>
              <a:rPr lang="en-US" sz="2400" dirty="0"/>
              <a:t>in-place monitoring and administrative processes</a:t>
            </a:r>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Identify Necessary Management Packs and Product Connectors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2616101"/>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Determine which management packs are required</a:t>
            </a:r>
          </a:p>
          <a:p>
            <a:pPr marL="342900" indent="-342900">
              <a:spcBef>
                <a:spcPts val="1200"/>
              </a:spcBef>
              <a:buClr>
                <a:schemeClr val="accent1"/>
              </a:buClr>
              <a:buFont typeface="Arial" pitchFamily="34" charset="0"/>
              <a:buChar char="•"/>
            </a:pPr>
            <a:r>
              <a:rPr lang="en-US" sz="2400" dirty="0" smtClean="0">
                <a:solidFill>
                  <a:schemeClr val="tx2"/>
                </a:solidFill>
              </a:rPr>
              <a:t>Determine </a:t>
            </a:r>
            <a:r>
              <a:rPr lang="en-US" sz="2400" dirty="0">
                <a:solidFill>
                  <a:schemeClr val="tx2"/>
                </a:solidFill>
              </a:rPr>
              <a:t>how third-party devices and </a:t>
            </a:r>
            <a:br>
              <a:rPr lang="en-US" sz="2400" dirty="0">
                <a:solidFill>
                  <a:schemeClr val="tx2"/>
                </a:solidFill>
              </a:rPr>
            </a:br>
            <a:r>
              <a:rPr lang="en-US" sz="2400" dirty="0">
                <a:solidFill>
                  <a:schemeClr val="tx2"/>
                </a:solidFill>
              </a:rPr>
              <a:t>third-party applications will be monitored</a:t>
            </a:r>
          </a:p>
          <a:p>
            <a:pPr marL="342900" indent="-342900">
              <a:spcBef>
                <a:spcPts val="1200"/>
              </a:spcBef>
              <a:buClr>
                <a:schemeClr val="accent1"/>
              </a:buClr>
              <a:buFont typeface="Arial" pitchFamily="34" charset="0"/>
              <a:buChar char="•"/>
            </a:pPr>
            <a:r>
              <a:rPr lang="en-US" sz="2400" dirty="0" smtClean="0">
                <a:solidFill>
                  <a:schemeClr val="tx2"/>
                </a:solidFill>
              </a:rPr>
              <a:t>Determine </a:t>
            </a:r>
            <a:r>
              <a:rPr lang="en-US" sz="2400" dirty="0">
                <a:solidFill>
                  <a:schemeClr val="tx2"/>
                </a:solidFill>
              </a:rPr>
              <a:t>which product connectors are required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3824</Words>
  <Application>Microsoft Office PowerPoint</Application>
  <PresentationFormat>On-screen Show (4:3)</PresentationFormat>
  <Paragraphs>366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System Center Operations Manager 2007 R2</vt:lpstr>
      <vt:lpstr>System Center Operations Manager 2007 Architecture Example</vt:lpstr>
      <vt:lpstr>System Center Operations Manager 2007 Decision Flow</vt:lpstr>
      <vt:lpstr>Step 1: Define the Scope of the System Center Operations Manager 2007 Project</vt:lpstr>
      <vt:lpstr>Step 2: Identify Necessary Management Packs and Product Connectors</vt:lpstr>
      <vt:lpstr>Step 3: Determine How Monitoring Will Be Implemented</vt:lpstr>
      <vt:lpstr>Step 4: Determine the Number of Management Groups</vt:lpstr>
      <vt:lpstr>Step 5: Decision Flow: Determine the Agent Security Model</vt:lpstr>
      <vt:lpstr>Step 5: Determine the Agent Security Model</vt:lpstr>
      <vt:lpstr>Step 6: Decision Flow:  Design and Place the System Center Operations Manager 2007 Server Roles</vt:lpstr>
      <vt:lpstr>Step 6: Design and Place the System Center Operations Manager 2007 Server Roles</vt:lpstr>
      <vt:lpstr>Step 6: Design and Place the System Center Operations Manager 2007 Server Roles (continued)</vt:lpstr>
      <vt:lpstr>Step 7: Design the OperationsManager Database, ACS Database, and AEM File Share</vt:lpstr>
      <vt:lpstr>Step 8: Design the Notification Strategy</vt:lpstr>
      <vt:lpstr>Step 9: Determine Whether to Implement Reporting</vt:lpstr>
      <vt:lpstr>Step 10: Design the Data Warehouse, Reporting Server, and Service Level Dashboard</vt:lpstr>
      <vt:lpstr>Step 11: Design the Network Connections </vt:lpstr>
      <vt:lpstr>Summary and Conclusion </vt:lpstr>
      <vt:lpstr>Find More Information </vt:lpstr>
      <vt:lpstr>Questions?</vt:lpstr>
      <vt:lpstr>Addenda:</vt:lpstr>
      <vt:lpstr>Benefits of Using the System Center Operations Manager 2007 Guide</vt:lpstr>
      <vt:lpstr>Benefits of Using the System Center Operations Manager 2007 Guide (Continued)</vt:lpstr>
      <vt:lpstr>IPD in Microsoft Operations Framework 4.0</vt:lpstr>
      <vt:lpstr>System Center Operation Manager 2007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System Center Operations Manager 2007 version 2.1</dc:title>
  <dc:subject>IPD - System Center Operations Manager 2007 version 2.1</dc:subject>
  <dc:creator/>
  <cp:lastModifiedBy/>
  <cp:revision>1</cp:revision>
  <dcterms:created xsi:type="dcterms:W3CDTF">2010-07-01T16:52:28Z</dcterms:created>
  <dcterms:modified xsi:type="dcterms:W3CDTF">2010-07-01T16:53:11Z</dcterms:modified>
</cp:coreProperties>
</file>