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5" r:id="rId2"/>
    <p:sldMasterId id="2147483696" r:id="rId3"/>
  </p:sldMasterIdLst>
  <p:notesMasterIdLst>
    <p:notesMasterId r:id="rId29"/>
  </p:notesMasterIdLst>
  <p:handoutMasterIdLst>
    <p:handoutMasterId r:id="rId30"/>
  </p:handoutMasterIdLst>
  <p:sldIdLst>
    <p:sldId id="263" r:id="rId4"/>
    <p:sldId id="318" r:id="rId5"/>
    <p:sldId id="271" r:id="rId6"/>
    <p:sldId id="387" r:id="rId7"/>
    <p:sldId id="416" r:id="rId8"/>
    <p:sldId id="394" r:id="rId9"/>
    <p:sldId id="419" r:id="rId10"/>
    <p:sldId id="336" r:id="rId11"/>
    <p:sldId id="418" r:id="rId12"/>
    <p:sldId id="366" r:id="rId13"/>
    <p:sldId id="379" r:id="rId14"/>
    <p:sldId id="381" r:id="rId15"/>
    <p:sldId id="420" r:id="rId16"/>
    <p:sldId id="408" r:id="rId17"/>
    <p:sldId id="409" r:id="rId18"/>
    <p:sldId id="411" r:id="rId19"/>
    <p:sldId id="414" r:id="rId20"/>
    <p:sldId id="377" r:id="rId21"/>
    <p:sldId id="367" r:id="rId22"/>
    <p:sldId id="347" r:id="rId23"/>
    <p:sldId id="348" r:id="rId24"/>
    <p:sldId id="368" r:id="rId25"/>
    <p:sldId id="369" r:id="rId26"/>
    <p:sldId id="395" r:id="rId27"/>
    <p:sldId id="396"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CC00"/>
    <a:srgbClr val="009900"/>
    <a:srgbClr val="000066"/>
    <a:srgbClr val="33CC33"/>
    <a:srgbClr val="3594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39" autoAdjust="0"/>
    <p:restoredTop sz="81176" autoAdjust="0"/>
  </p:normalViewPr>
  <p:slideViewPr>
    <p:cSldViewPr>
      <p:cViewPr varScale="1">
        <p:scale>
          <a:sx n="91" d="100"/>
          <a:sy n="91" d="100"/>
        </p:scale>
        <p:origin x="-149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686"/>
    </p:cViewPr>
  </p:sorterViewPr>
  <p:notesViewPr>
    <p:cSldViewPr>
      <p:cViewPr>
        <p:scale>
          <a:sx n="110" d="100"/>
          <a:sy n="110" d="100"/>
        </p:scale>
        <p:origin x="-1266" y="2850"/>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E98FE7BB-762A-4052-84C2-0B038C98C954}"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1C26E-6073-4635-A7D6-06DA7AE6F422}" type="doc">
      <dgm:prSet loTypeId="urn:microsoft.com/office/officeart/2005/8/layout/process1" loCatId="process" qsTypeId="urn:microsoft.com/office/officeart/2005/8/quickstyle/simple1#1" qsCatId="simple" csTypeId="urn:microsoft.com/office/officeart/2005/8/colors/accent1_2#1" csCatId="accent1" phldr="1"/>
      <dgm:spPr/>
    </dgm:pt>
    <dgm:pt modelId="{0E594A79-1D4B-44D9-80FD-B7CA16061617}" type="pres">
      <dgm:prSet presAssocID="{A3E1C26E-6073-4635-A7D6-06DA7AE6F422}" presName="Name0" presStyleCnt="0">
        <dgm:presLayoutVars>
          <dgm:dir/>
          <dgm:resizeHandles val="exact"/>
        </dgm:presLayoutVars>
      </dgm:prSet>
      <dgm:spPr/>
    </dgm:pt>
  </dgm:ptLst>
  <dgm:cxnLst>
    <dgm:cxn modelId="{08DE2B4B-1653-4F43-9371-4D94EA5DD183}" type="presOf" srcId="{A3E1C26E-6073-4635-A7D6-06DA7AE6F422}" destId="{0E594A79-1D4B-44D9-80FD-B7CA16061617}"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sz="quarter" idx="1"/>
          </p:nvPr>
        </p:nvSpPr>
        <p:spPr>
          <a:xfrm>
            <a:off x="3978137" y="0"/>
            <a:ext cx="3043343" cy="465455"/>
          </a:xfrm>
          <a:prstGeom prst="rect">
            <a:avLst/>
          </a:prstGeom>
        </p:spPr>
        <p:txBody>
          <a:bodyPr vert="horz" lIns="93279" tIns="46637" rIns="93279" bIns="46637" rtlCol="0"/>
          <a:lstStyle>
            <a:lvl1pPr algn="r">
              <a:defRPr sz="1200"/>
            </a:lvl1pPr>
          </a:lstStyle>
          <a:p>
            <a:fld id="{D22A889E-7651-451A-9369-FD18BE5B76D0}" type="datetimeFigureOut">
              <a:rPr lang="en-US" smtClean="0"/>
              <a:pPr/>
              <a:t>7/26/2011</a:t>
            </a:fld>
            <a:endParaRPr lang="en-US" dirty="0"/>
          </a:p>
        </p:txBody>
      </p:sp>
      <p:sp>
        <p:nvSpPr>
          <p:cNvPr id="4" name="Footer Placeholder 3"/>
          <p:cNvSpPr>
            <a:spLocks noGrp="1"/>
          </p:cNvSpPr>
          <p:nvPr>
            <p:ph type="ftr" sz="quarter" idx="2"/>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7" y="8842034"/>
            <a:ext cx="3043343" cy="465455"/>
          </a:xfrm>
          <a:prstGeom prst="rect">
            <a:avLst/>
          </a:prstGeom>
        </p:spPr>
        <p:txBody>
          <a:bodyPr vert="horz" lIns="93279" tIns="46637" rIns="93279" bIns="46637" rtlCol="0" anchor="b"/>
          <a:lstStyle>
            <a:lvl1pPr algn="r">
              <a:defRPr sz="1200"/>
            </a:lvl1pPr>
          </a:lstStyle>
          <a:p>
            <a:fld id="{740E3949-CBAF-41D2-AEFD-28380AABE87B}" type="slidenum">
              <a:rPr lang="en-US" smtClean="0"/>
              <a:pPr/>
              <a:t>‹#›</a:t>
            </a:fld>
            <a:endParaRPr lang="en-US" dirty="0"/>
          </a:p>
        </p:txBody>
      </p:sp>
    </p:spTree>
    <p:extLst>
      <p:ext uri="{BB962C8B-B14F-4D97-AF65-F5344CB8AC3E}">
        <p14:creationId xmlns:p14="http://schemas.microsoft.com/office/powerpoint/2010/main" val="2443282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79" tIns="46637" rIns="93279" bIns="46637" rtlCol="0"/>
          <a:lstStyle>
            <a:lvl1pPr algn="l">
              <a:defRPr sz="1200"/>
            </a:lvl1pPr>
          </a:lstStyle>
          <a:p>
            <a:endParaRPr lang="en-US" dirty="0"/>
          </a:p>
        </p:txBody>
      </p:sp>
      <p:sp>
        <p:nvSpPr>
          <p:cNvPr id="3" name="Date Placeholder 2"/>
          <p:cNvSpPr>
            <a:spLocks noGrp="1"/>
          </p:cNvSpPr>
          <p:nvPr>
            <p:ph type="dt" idx="1"/>
          </p:nvPr>
        </p:nvSpPr>
        <p:spPr>
          <a:xfrm>
            <a:off x="3978137" y="0"/>
            <a:ext cx="3043343" cy="465455"/>
          </a:xfrm>
          <a:prstGeom prst="rect">
            <a:avLst/>
          </a:prstGeom>
        </p:spPr>
        <p:txBody>
          <a:bodyPr vert="horz" lIns="93279" tIns="46637" rIns="93279" bIns="46637" rtlCol="0"/>
          <a:lstStyle>
            <a:lvl1pPr algn="r">
              <a:defRPr sz="1200"/>
            </a:lvl1pPr>
          </a:lstStyle>
          <a:p>
            <a:fld id="{95841FB4-A474-4CB4-AFCF-80393C03D10D}" type="datetimeFigureOut">
              <a:rPr lang="en-US" smtClean="0"/>
              <a:pPr/>
              <a:t>7/26/2011</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279" tIns="46637" rIns="93279" bIns="46637" rtlCol="0" anchor="ctr"/>
          <a:lstStyle/>
          <a:p>
            <a:endParaRPr lang="en-US" dirty="0"/>
          </a:p>
        </p:txBody>
      </p:sp>
      <p:sp>
        <p:nvSpPr>
          <p:cNvPr id="5" name="Notes Placeholder 4"/>
          <p:cNvSpPr>
            <a:spLocks noGrp="1"/>
          </p:cNvSpPr>
          <p:nvPr>
            <p:ph type="body" sz="quarter" idx="3"/>
          </p:nvPr>
        </p:nvSpPr>
        <p:spPr>
          <a:xfrm>
            <a:off x="702310" y="4421828"/>
            <a:ext cx="5618480" cy="4189095"/>
          </a:xfrm>
          <a:prstGeom prst="rect">
            <a:avLst/>
          </a:prstGeom>
        </p:spPr>
        <p:txBody>
          <a:bodyPr vert="horz" lIns="93279" tIns="46637" rIns="93279" bIns="4663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4"/>
            <a:ext cx="3043343" cy="465455"/>
          </a:xfrm>
          <a:prstGeom prst="rect">
            <a:avLst/>
          </a:prstGeom>
        </p:spPr>
        <p:txBody>
          <a:bodyPr vert="horz" lIns="93279" tIns="46637" rIns="93279" bIns="466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7" y="8842034"/>
            <a:ext cx="3043343" cy="465455"/>
          </a:xfrm>
          <a:prstGeom prst="rect">
            <a:avLst/>
          </a:prstGeom>
        </p:spPr>
        <p:txBody>
          <a:bodyPr vert="horz" lIns="93279" tIns="46637" rIns="93279" bIns="46637" rtlCol="0" anchor="b"/>
          <a:lstStyle>
            <a:lvl1pPr algn="r">
              <a:defRPr sz="1200"/>
            </a:lvl1pPr>
          </a:lstStyle>
          <a:p>
            <a:fld id="{77BFE34B-84EC-4BEA-98B5-B4B34A22B3EF}" type="slidenum">
              <a:rPr lang="en-US" smtClean="0"/>
              <a:pPr/>
              <a:t>‹#›</a:t>
            </a:fld>
            <a:endParaRPr lang="en-US" dirty="0"/>
          </a:p>
        </p:txBody>
      </p:sp>
    </p:spTree>
    <p:extLst>
      <p:ext uri="{BB962C8B-B14F-4D97-AF65-F5344CB8AC3E}">
        <p14:creationId xmlns:p14="http://schemas.microsoft.com/office/powerpoint/2010/main" val="353343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000" kern="1200" dirty="0" smtClean="0">
                <a:solidFill>
                  <a:schemeClr val="tx1"/>
                </a:solidFill>
                <a:effectLst/>
                <a:latin typeface="+mn-lt"/>
                <a:ea typeface="+mn-ea"/>
                <a:cs typeface="+mn-cs"/>
              </a:rPr>
              <a:t>Copyright © 2011 Microsoft Corporation. All rights reserved. Complying with the applicable copyright laws is your responsibility. By using or providing feedback on this documentation, you agree to the license agreement below.</a:t>
            </a:r>
          </a:p>
          <a:p>
            <a:r>
              <a:rPr lang="en-US" sz="1000" kern="1200" dirty="0" smtClean="0">
                <a:solidFill>
                  <a:schemeClr val="tx1"/>
                </a:solidFill>
                <a:effectLst/>
                <a:latin typeface="+mn-lt"/>
                <a:ea typeface="+mn-ea"/>
                <a:cs typeface="+mn-cs"/>
              </a:rPr>
              <a:t>If you are using this documentation solely for non-commercial purposes internally within YOUR company or organization, then this documentation is licensed to you under the Creative Commons Attribution-NonCommercial License. To view a copy of this license, visit http://creativecommons.org/licenses/by-nc/2.5/ or send a letter to Creative Commons, 543 Howard Street, 5th Floor, San Francisco, California, 94105, USA.</a:t>
            </a:r>
          </a:p>
          <a:p>
            <a:r>
              <a:rPr lang="en-US" sz="1000" kern="1200" dirty="0" smtClean="0">
                <a:solidFill>
                  <a:schemeClr val="tx1"/>
                </a:solidFill>
                <a:effectLst/>
                <a:latin typeface="+mn-lt"/>
                <a:ea typeface="+mn-ea"/>
                <a:cs typeface="+mn-cs"/>
              </a:rPr>
              <a:t>This documentation is provided to you for informational purposes only, and is provided to you entirely "AS IS". Your use of the documentation cannot be understood as substituting for customized service and information that might be developed by Microsoft Corporation for a particular user based upon that user’s particular environment. To the extent permitted by law, MICROSOFT MAKES NO WARRANTY OF ANY KIND, DISCLAIMS ALL EXPRESS, IMPLIED AND STATUTORY WARRANTIES, AND ASSUMES NO LIABILITY TO YOU FOR ANY DAMAGES OF ANY TYPE IN CONNECTION WITH THESE MATERIALS OR ANY INTELLECTUAL PROPERTY IN THEM. </a:t>
            </a:r>
          </a:p>
          <a:p>
            <a:r>
              <a:rPr lang="en-US" sz="1000" kern="1200" dirty="0" smtClean="0">
                <a:solidFill>
                  <a:schemeClr val="tx1"/>
                </a:solidFill>
                <a:effectLst/>
                <a:latin typeface="+mn-lt"/>
                <a:ea typeface="+mn-ea"/>
                <a:cs typeface="+mn-cs"/>
              </a:rPr>
              <a:t>Microsoft may have patents, patent applications, trademarks, or other intellectual property rights covering subject matter within this documentation. Except as provided in a separate agreement from Microsoft, your use of this document does not give you any license to these patents, trademarks or other intellectual property.</a:t>
            </a:r>
          </a:p>
          <a:p>
            <a:r>
              <a:rPr lang="en-US" sz="1000" kern="1200" dirty="0" smtClean="0">
                <a:solidFill>
                  <a:schemeClr val="tx1"/>
                </a:solidFill>
                <a:effectLst/>
                <a:latin typeface="+mn-lt"/>
                <a:ea typeface="+mn-ea"/>
                <a:cs typeface="+mn-cs"/>
              </a:rPr>
              <a:t>Information in this document, including URL and other Internet Web site references, is subject to change without notice. Unless otherwise noted, the example companies, organizations, products, domain names, e-mail addresses, logos, people, places and events depicted herein are fictitious.</a:t>
            </a:r>
          </a:p>
          <a:p>
            <a:r>
              <a:rPr lang="en-US" sz="1000" kern="1200" dirty="0" smtClean="0">
                <a:solidFill>
                  <a:schemeClr val="tx1"/>
                </a:solidFill>
                <a:effectLst/>
                <a:latin typeface="+mn-lt"/>
                <a:ea typeface="+mn-ea"/>
                <a:cs typeface="+mn-cs"/>
              </a:rPr>
              <a:t>Microsoft, Active Directory, Forefront, SQL Server, Windows, and Windows Server are either registered trademarks or trademarks of Microsoft Corporation in the United States and/or other countries and regions. </a:t>
            </a:r>
          </a:p>
          <a:p>
            <a:r>
              <a:rPr lang="en-US" sz="1000" kern="1200" dirty="0" smtClean="0">
                <a:solidFill>
                  <a:schemeClr val="tx1"/>
                </a:solidFill>
                <a:effectLst/>
                <a:latin typeface="+mn-lt"/>
                <a:ea typeface="+mn-ea"/>
                <a:cs typeface="+mn-cs"/>
              </a:rPr>
              <a:t>The names of actual companies and products mentioned herein may be the trademarks of their respective owners.</a:t>
            </a:r>
          </a:p>
          <a:p>
            <a:r>
              <a:rPr lang="en-US" sz="1000" kern="1200" dirty="0" smtClean="0">
                <a:solidFill>
                  <a:schemeClr val="tx1"/>
                </a:solidFill>
                <a:effectLst/>
                <a:latin typeface="+mn-lt"/>
                <a:ea typeface="+mn-ea"/>
                <a:cs typeface="+mn-cs"/>
              </a:rPr>
              <a:t>You have no obligation to give Microsoft any suggestions, comments or other feedback ("Feedback") relating to the documentation. However, if you do provide any Feedback to Microsoft then you provide to Microsoft, without charge, the right to use, share and commercialize your Feedback in any way and for any purpose. You also give to third parties, without charge, any patent rights needed for their products, technologies and services to use or interface with any specific parts of a Microsoft software or service that includes the Feedback. You will not give Feedback that is subject to a license that requires Microsoft to license its software or documentation to third parties because we include your Feedback in them.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2: Determine Which Roles Will Be Deployed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Select the Required Roles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Limit the design of the optional and function-specific roles to those necessary to deliver the necessary business requirements.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Use Table 2 in the Configuration Manager guide to list the functions and locations, and map these to the required roles. This information will be used to determine site design and sizing.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10</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3: Determine the Number of Sites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the Number of Sites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Start with one site, and then add more only if required by any of the following: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Scale.</a:t>
            </a:r>
            <a:r>
              <a:rPr lang="en-US" sz="1000" b="0" dirty="0" smtClean="0"/>
              <a:t> A site can include a maximum of 200,000 clients (increased to 300,000 with System Center Configuration Manager 2007 R3).</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Privacy concerns. </a:t>
            </a:r>
            <a:r>
              <a:rPr lang="en-US" sz="1000" b="0" dirty="0" smtClean="0"/>
              <a:t>Details of files on the client that are exposed to the admin are the same for all clients site-wide. If some clients require a higher level of privacy than others, a separate site may need to be created.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Internet-connected clients. </a:t>
            </a:r>
            <a:r>
              <a:rPr lang="en-US" sz="1000" b="0" dirty="0" smtClean="0"/>
              <a:t>In this case, a separate site may be placed in the perimeter network (also known as DMZ) so that ports do not have to be opened into the secure zone for client-to-site connections. For a list of the ports that must be open for each of the site connections and for site-to-site connections, see http://technet.microsoft.com/en-us/library/bb632618.aspx.</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AD DS forests. </a:t>
            </a:r>
            <a:r>
              <a:rPr lang="en-US" sz="1000" b="0" dirty="0" smtClean="0"/>
              <a:t>All the server roles within a site must be within the same AD DS forest, with the following exceptions: System Health Validator (SHV) point, server locator point (SLP), PXE service point.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Network location. </a:t>
            </a:r>
            <a:r>
              <a:rPr lang="en-US" sz="1000" b="0" dirty="0" smtClean="0"/>
              <a:t>Clients that are in locations separated from the site by a slow link could require a separate site that’s local to them in order to protect the network from overload.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International languages. </a:t>
            </a:r>
            <a:r>
              <a:rPr lang="en-US" sz="1000" b="0" dirty="0" smtClean="0"/>
              <a:t>Each localized site server supports only certain localized clients. Confirm whether the planned sites will support the localized clients by referring to the information at http://technet.microsoft.com/en-us/library/bb680663.aspx. If the sites will not support localized clients, design additional sites.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Organization. </a:t>
            </a:r>
            <a:r>
              <a:rPr lang="en-US" sz="1000" b="0" dirty="0" smtClean="0"/>
              <a:t>There may be reasons for separating a group of clients into a different site, such as when a newly acquired company is being integrated.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11</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Sites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Plan the Required Roles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Refer to Step 2 for the site roles required. For each role, compare the number of clients that will use it against the scale limits for the role.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Plan the Optional Roles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Add the optional roles (see Table 5 in the guide) that will be used in the site design.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Plan the Feature-Specific Roles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remaining site system roles are feature-specific (see Table 6 in the guide). Refer to Step 2 where it was determined which roles were relevant to the location.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4: Determine Where to Place Hierarchy Roles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If any of the following roles are required, design each of them in only one site in the hierarchy: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The Asset Intelligence service point should be designed in a site that enables it to connect with the external System Center Online database.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The SHV point should be designed in a site that allows it to run on Windows Server</a:t>
            </a:r>
            <a:r>
              <a:rPr lang="en-US" sz="1000" b="0" baseline="30000" dirty="0" smtClean="0"/>
              <a:t>®</a:t>
            </a:r>
            <a:r>
              <a:rPr lang="en-US" sz="1000" b="0" dirty="0" smtClean="0"/>
              <a:t> 2008.</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0" dirty="0" smtClean="0"/>
              <a:t>The software update point (SUP) role should be designed so that it can access the Internet to synchronize with Windows Server Update Services (WSUS).</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12</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Step 4: Design the Sites (Continued)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Task 5: Determine Where to Place Primary and Secondary Sites and Branch Distribution Points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dirty="0" smtClean="0"/>
              <a:t>A primary site can include all of the available roles. It requires a site server and a site database.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dirty="0" smtClean="0"/>
              <a:t>A secondary site can include only a subset of the roles: distribution points, SUPs, proxy management points (PMP), and clients. Each secondary site requires a site server, but it does not have a database. A secondary site reports up to a primary site and is always a child site; it cannot have children. There can be up to 500 secondary sites per primary site. Each secondary site can have a distribution point that supports 4,000 clients; however, performance may vary depending on the size of the packages.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dirty="0" smtClean="0"/>
              <a:t>A branch distribution point (BDP) is a Configuration Manager site system that can be installed on a client machine in order to store package source files. It is part of a central primary or secondary site. There can be up to 2,000 BDPs per site, each supporting 100 clients. But if the BDP runs on a client operating system, only 10 clients can connect to it at any one time.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Task 6: Determine Whether Native Mode is Required</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dirty="0" smtClean="0"/>
              <a:t>A native mode site cannot report up to a mixed mode site in a site hierarchy, so another hierarchy might need to be added to the design. Alternatively, all the sites above this one in the hierarchy must be converted to native mode.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7: Assign Clients to Sites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Clients must be assigned to the primary sites. Note that clients cannot be assigned to secondary sites; secondary sites are used only to store content and (if a PMP is in place) to store policy.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000" b="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13</a:t>
            </a:fld>
            <a:endParaRPr lang="en-US" dirty="0"/>
          </a:p>
        </p:txBody>
      </p:sp>
    </p:spTree>
    <p:extLst>
      <p:ext uri="{BB962C8B-B14F-4D97-AF65-F5344CB8AC3E}">
        <p14:creationId xmlns:p14="http://schemas.microsoft.com/office/powerpoint/2010/main" val="1585413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4: Design the Sites (Continued)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8: Design the Boundaries of Protected Distribution Point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 distribution point can be protected in order to limit the load on the server and content acquisition by clients. This is done by restricting access to that distribution point to only certain clients within a site. A special boundary is set up for the protected distribution point within the site boundary. Review the site boundaries that were designed in the previous task to determine whether a distribution point must be protected and, if so, design additional distribution points in the next task to service the site clients that will be beyond its boundaries.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9: Design the Site Systems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There is no architectural guidance available for designing the site systems, so the Configuration Manager product group recommendations for site infrastructure design are provided in the guide.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10: Determine the Fault-Tolerance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Use the requirements that were identified in Step 1 to select which (if any) of the fault-tolerance options should be implemented.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14</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5: Determine the Number of Hierarchies Required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the Number of Hierarchies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Start with one hierarchy and add more only if necessary.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Additional hierarchies could be required in the following scenarios: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Size.</a:t>
            </a:r>
            <a:r>
              <a:rPr lang="en-US" sz="1000" b="0" dirty="0" smtClean="0"/>
              <a:t> The maximum size of a Configuration Manager hierarchy is 200,000 clients, or 300,000 clients with System Center Configuration Manager 2007 R3. Refer to Step 1, where the number of clients included in the scope of the project was determined. Compare the number of clients with the scale limit. Add more hierarchies if the limit is exceeded.</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Central site is mixed mode and native mode is required.</a:t>
            </a:r>
            <a:r>
              <a:rPr lang="en-US" sz="1000" b="0" dirty="0" smtClean="0"/>
              <a:t> When the central site will be mixed mode, perhaps because a public key infrastructure (PKI) cannot easily be implemented there but one or more native mode sites are required, an additional Configuration Manager hierarchy will be required. A native mode site cannot report up to a mixed mode site. Remember that native mode is a requirement for Internet-based client management.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Isolated networks. </a:t>
            </a:r>
            <a:r>
              <a:rPr lang="en-US" sz="1000" b="0" dirty="0" smtClean="0"/>
              <a:t>Networks in which clients need to be managed but cannot be connected to any of the planned sites will require an additional Configuration Manager hierarchy. For example, when a client is on an isolated lab network and requires software updates, an additional hierarchy is required. Examine each location that is in scope for the project to identify any isolated networks there.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Politics.</a:t>
            </a:r>
            <a:r>
              <a:rPr lang="en-US" sz="1000" b="0" dirty="0" smtClean="0"/>
              <a:t> Different groups within the organization might each require their own hierarchies. For each location, record any requirement for a separate hierarchy driven by political considerations.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000" b="1" dirty="0" smtClean="0"/>
              <a:t>Regulatory requirements. </a:t>
            </a:r>
            <a:r>
              <a:rPr lang="en-US" sz="1000" b="0" dirty="0" smtClean="0"/>
              <a:t>Regulatory requirements can require total separation of an environment from other environments. Examine each location and record any regulatory requirements that will require the design of additional hierarchies.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15</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6: Design Each Hierarchy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Where to Place the Central Site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If there’s only one site in the hierarchy, it is a central site. A central site requires a site server and a site database. It replicates much of the data from the primary sites that are below it. Place the central site in the location where the best administrative skills and network connections are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When there are more than 100,000 clients in the hierarchy, the Configuration Manager product group recommends to not assign clients to the central site. Assign them instead to primary or secondary sites so that the central site may provide better performance for centralized administration, as well as rollup and reporting of inventory, status, and compliance data.</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Plan the Site Hierarchy</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All the sites have been defined, along with their locations, so the site connections must next be designed within the hierarchy. The hierarchy can be deep or wide. Try to limit the depth of the hierarchy to as few tiers as possible because each parent site will hold a replica of much of the data in the databases for all its children. In a deep hierarchy with grandchildren, or even great-grandchildren, this will create significant duplication of data in databases that are likely already under heavy load.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16</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Step 7: Design the Forefront Endpoint Protection Integration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1: Determine Forefront Endpoint Protection Management and Reporting Design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Two distinct types of management tasks are available: policy control and administration. These can be implemented individually at the level required of the specific function.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Reporting services is independent of the management functionality and can thus also be deployed at the level that meets the business requirements on the reporting services. For example, FEP reporting can be implemented for a centralized view of all resources in the FEP instance while management tasks are distributed at a team level.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2: Determine SQL Server Requirements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The </a:t>
            </a:r>
            <a:r>
              <a:rPr lang="en-US" sz="1000" b="0" i="1" dirty="0" smtClean="0"/>
              <a:t>Infrastructure Planning and Design Guide for Microsoft SQL Server 2008 and SQL Server 2008 R2</a:t>
            </a:r>
            <a:r>
              <a:rPr lang="en-US" sz="1000" b="0" dirty="0" smtClean="0"/>
              <a:t> at http://go.microsoft.com/fwlink/?LinkId=163302 may assist in the design of the SQL Server instances.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Task 3: Determine the Fault-Tolerance Approach</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smtClean="0"/>
              <a:t>Refer to the requirements for availability and performance that were determined in Step 1, and determine the correct fault-tolerance approach to take to meet the stated business requirements.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17</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t>Summary and Conclusion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has focused on summarizing the critical design decisions, activities, and tasks required to enable a successful design of Microsoft System Center Configuration Manager 2007 R3 and Forefront Endpoint Protection. It has addressed the business requirements, technical aspects, and service characteristics to complete a comprehensive review of the decision-making process. When used in conjunction with product documentation, this guide can help organizations confidently plan a Microsoft System Center Configuration Manager 2007 R3 and Forefront Endpoint Protection implementation.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18</a:t>
            </a:fld>
            <a:endParaRPr lang="en-US" dirty="0"/>
          </a:p>
        </p:txBody>
      </p:sp>
    </p:spTree>
    <p:extLst>
      <p:ext uri="{BB962C8B-B14F-4D97-AF65-F5344CB8AC3E}">
        <p14:creationId xmlns:p14="http://schemas.microsoft.com/office/powerpoint/2010/main" val="344246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19</a:t>
            </a:fld>
            <a:endParaRPr lang="en-US" dirty="0"/>
          </a:p>
        </p:txBody>
      </p:sp>
    </p:spTree>
    <p:extLst>
      <p:ext uri="{BB962C8B-B14F-4D97-AF65-F5344CB8AC3E}">
        <p14:creationId xmlns:p14="http://schemas.microsoft.com/office/powerpoint/2010/main" val="366174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Infrastructure Planning and Design (IPD) is a series of planning and design guides created to clarify and streamline the planning and design process for Microsoft</a:t>
            </a:r>
            <a:r>
              <a:rPr lang="en-US" baseline="30000" dirty="0" smtClean="0">
                <a:cs typeface="Arial" charset="0"/>
              </a:rPr>
              <a:t>®</a:t>
            </a:r>
            <a:r>
              <a:rPr lang="en-US" sz="1000" dirty="0" smtClean="0"/>
              <a:t> infrastructure technologies. </a:t>
            </a:r>
          </a:p>
          <a:p>
            <a:endParaRPr lang="en-US" sz="1000" dirty="0" smtClean="0"/>
          </a:p>
          <a:p>
            <a:r>
              <a:rPr lang="en-US" sz="1000" dirty="0" smtClean="0"/>
              <a:t>Each guide in the series addresses a unique infrastructure technology or scenario. </a:t>
            </a:r>
          </a:p>
          <a:p>
            <a:endParaRPr lang="en-US" sz="1000" dirty="0" smtClean="0"/>
          </a:p>
          <a:p>
            <a:r>
              <a:rPr lang="en-US" sz="1000" dirty="0" smtClean="0"/>
              <a:t>These guides include the following topics:</a:t>
            </a:r>
          </a:p>
          <a:p>
            <a:pPr marL="169863" indent="-169863">
              <a:buFontTx/>
              <a:buChar char="•"/>
            </a:pPr>
            <a:r>
              <a:rPr lang="en-US" sz="1000" dirty="0" smtClean="0"/>
              <a:t>Defining the technical decision flow (flow chart) through the planning process.</a:t>
            </a:r>
          </a:p>
          <a:p>
            <a:pPr marL="169863" indent="-169863">
              <a:buFontTx/>
              <a:buChar char="•"/>
            </a:pPr>
            <a:r>
              <a:rPr lang="en-US" sz="1000" dirty="0" smtClean="0"/>
              <a:t>Describing the decisions to be made and the commonly available options to consider in making the decisions.</a:t>
            </a:r>
          </a:p>
          <a:p>
            <a:pPr marL="169863" indent="-169863">
              <a:buFontTx/>
              <a:buChar char="•"/>
            </a:pPr>
            <a:r>
              <a:rPr lang="en-US" sz="1000" dirty="0" smtClean="0"/>
              <a:t>Relating the decisions and options for the business in terms of cost, complexity, and other characteristics.</a:t>
            </a:r>
          </a:p>
          <a:p>
            <a:pPr marL="169863" indent="-169863">
              <a:buFontTx/>
              <a:buChar char="•"/>
            </a:pPr>
            <a:r>
              <a:rPr lang="en-US" sz="1000" dirty="0" smtClean="0"/>
              <a:t>Framing the decisions in terms of additional questions for the business to ensure a comprehensive understanding of the appropriate business landscape.</a:t>
            </a:r>
          </a:p>
          <a:p>
            <a:pPr>
              <a:buFontTx/>
              <a:buChar char="•"/>
            </a:pPr>
            <a:endParaRPr lang="en-US" sz="1000" dirty="0" smtClean="0"/>
          </a:p>
          <a:p>
            <a:r>
              <a:rPr lang="en-US" sz="1000" dirty="0" smtClean="0"/>
              <a:t>The guides in this series are intended to complement and augment Microsoft product documentation. It is assumed that the reader has a basic understanding of the technologies discussed in these guides. It is the intent of these guides to define business requirements, then align those business requirements to product capabilities, and design the appropriate infrastructure.</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a:t>
            </a:fld>
            <a:endParaRPr lang="en-US" dirty="0"/>
          </a:p>
        </p:txBody>
      </p:sp>
    </p:spTree>
    <p:extLst>
      <p:ext uri="{BB962C8B-B14F-4D97-AF65-F5344CB8AC3E}">
        <p14:creationId xmlns:p14="http://schemas.microsoft.com/office/powerpoint/2010/main" val="1871126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20</a:t>
            </a:fld>
            <a:endParaRPr lang="en-US" dirty="0"/>
          </a:p>
        </p:txBody>
      </p:sp>
    </p:spTree>
    <p:extLst>
      <p:ext uri="{BB962C8B-B14F-4D97-AF65-F5344CB8AC3E}">
        <p14:creationId xmlns:p14="http://schemas.microsoft.com/office/powerpoint/2010/main" val="23958746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21</a:t>
            </a:fld>
            <a:endParaRPr lang="en-US" dirty="0"/>
          </a:p>
        </p:txBody>
      </p:sp>
    </p:spTree>
    <p:extLst>
      <p:ext uri="{BB962C8B-B14F-4D97-AF65-F5344CB8AC3E}">
        <p14:creationId xmlns:p14="http://schemas.microsoft.com/office/powerpoint/2010/main" val="1146381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latin typeface="+mn-lt"/>
              </a:rPr>
              <a:t>Benefits of Using the Microsoft System Center Configuration Manager 2007 R3 and Forefront Endpoint Protection Guide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latin typeface="+mn-lt"/>
            </a:endParaRPr>
          </a:p>
          <a:p>
            <a:pPr>
              <a:defRPr/>
            </a:pPr>
            <a:r>
              <a:rPr lang="en-US" sz="1000" b="1" dirty="0" smtClean="0">
                <a:latin typeface="+mn-lt"/>
              </a:rPr>
              <a:t>Benefits for Business Stakeholders/Decision Makers: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Most cost-effective design solution for an implementation. IPD eliminates over-architecting and over-spending by precisely matching the technology solution to the business needs.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Alignment between the business and IT from the beginning of the design process to the end. </a:t>
            </a:r>
          </a:p>
          <a:p>
            <a:pPr marL="230188" lvl="1" indent="-230188" algn="l" rtl="0" eaLnBrk="0" fontAlgn="base" hangingPunct="0">
              <a:lnSpc>
                <a:spcPct val="90000"/>
              </a:lnSpc>
              <a:spcBef>
                <a:spcPct val="30000"/>
              </a:spcBef>
              <a:spcAft>
                <a:spcPct val="0"/>
              </a:spcAft>
              <a:buFontTx/>
              <a:buChar char="•"/>
              <a:defRPr/>
            </a:pPr>
            <a:endParaRPr lang="en-US" sz="1000" kern="1200" dirty="0" smtClean="0">
              <a:solidFill>
                <a:schemeClr val="tx1"/>
              </a:solidFill>
              <a:latin typeface="+mn-lt"/>
              <a:ea typeface="+mn-ea"/>
              <a:cs typeface="+mn-cs"/>
            </a:endParaRPr>
          </a:p>
          <a:p>
            <a:pPr>
              <a:defRPr/>
            </a:pPr>
            <a:r>
              <a:rPr lang="en-US" sz="1000" b="1" dirty="0" smtClean="0">
                <a:latin typeface="+mn-lt"/>
              </a:rPr>
              <a:t>Benefits for Infrastructure Stakeholders/Decision Makers: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Authoritative guidance. Microsoft is the best source for guidance about the design of Microsoft products.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Business validation questions to ensure the solution meets the requirements of both business and infrastructure stakeholders.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High-integrity design criteria that includes product limitations.</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Fault-tolerant infrastructure, where necessary.</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Proportionate system and network availability to meet business requirements. </a:t>
            </a:r>
          </a:p>
          <a:p>
            <a:pPr marL="230188" lvl="1" indent="-230188" algn="l" rtl="0" eaLnBrk="0" fontAlgn="base" hangingPunct="0">
              <a:lnSpc>
                <a:spcPct val="90000"/>
              </a:lnSpc>
              <a:spcBef>
                <a:spcPct val="30000"/>
              </a:spcBef>
              <a:spcAft>
                <a:spcPct val="0"/>
              </a:spcAft>
              <a:buFontTx/>
              <a:buChar char="•"/>
              <a:defRPr/>
            </a:pPr>
            <a:r>
              <a:rPr lang="en-US" sz="1000" kern="1200" dirty="0" smtClean="0">
                <a:solidFill>
                  <a:schemeClr val="tx1"/>
                </a:solidFill>
                <a:latin typeface="+mn-lt"/>
                <a:ea typeface="+mn-ea"/>
                <a:cs typeface="+mn-cs"/>
              </a:rPr>
              <a:t>Infrastructure that is sized appropriately to meet business requirements.</a:t>
            </a:r>
          </a:p>
          <a:p>
            <a:pPr>
              <a:defRPr/>
            </a:pPr>
            <a:endParaRPr lang="en-US" sz="1000"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7BFE34B-84EC-4BEA-98B5-B4B34A22B3E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Benefits of Using the </a:t>
            </a:r>
            <a:r>
              <a:rPr lang="en-US" sz="1000" b="1" dirty="0" smtClean="0">
                <a:latin typeface="+mn-lt"/>
              </a:rPr>
              <a:t>Microsoft System Center Configuration Manager 2007 R3 and Forefront Endpoint Protection Guide </a:t>
            </a:r>
            <a:r>
              <a:rPr lang="en-US" sz="1000" b="1" dirty="0" smtClean="0"/>
              <a:t>(Continued)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smtClean="0"/>
          </a:p>
          <a:p>
            <a:pPr defTabSz="912813"/>
            <a:r>
              <a:rPr lang="en-US" sz="1000" b="1" dirty="0" smtClean="0"/>
              <a:t>Benefits for consultants or partners:</a:t>
            </a:r>
          </a:p>
          <a:p>
            <a:pPr marL="228600" indent="-228600" defTabSz="912813">
              <a:buFontTx/>
              <a:buChar char="•"/>
            </a:pPr>
            <a:r>
              <a:rPr lang="en-US" sz="1000" dirty="0" smtClean="0"/>
              <a:t>Rapid readiness for consulting engagements.</a:t>
            </a:r>
          </a:p>
          <a:p>
            <a:pPr marL="228600" indent="-228600" defTabSz="912813">
              <a:buFontTx/>
              <a:buChar char="•"/>
            </a:pPr>
            <a:r>
              <a:rPr lang="en-US" sz="1000" dirty="0" smtClean="0"/>
              <a:t>Planning and design template to standardize design and peer reviews.</a:t>
            </a:r>
          </a:p>
          <a:p>
            <a:pPr marL="228600" indent="-228600" defTabSz="912813">
              <a:buFontTx/>
              <a:buChar char="•"/>
            </a:pPr>
            <a:r>
              <a:rPr lang="en-US" sz="1000" dirty="0" smtClean="0"/>
              <a:t>A “leave-behind” for pre- and post-sales visits to customer sites.</a:t>
            </a:r>
          </a:p>
          <a:p>
            <a:pPr marL="228600" indent="-228600" defTabSz="912813">
              <a:buFontTx/>
              <a:buChar char="•"/>
            </a:pPr>
            <a:r>
              <a:rPr lang="en-US" sz="1000" dirty="0" smtClean="0"/>
              <a:t>General classroom instruction/preparation.</a:t>
            </a:r>
          </a:p>
          <a:p>
            <a:pPr defTabSz="912813"/>
            <a:endParaRPr lang="en-US" sz="1000" b="1" dirty="0" smtClean="0"/>
          </a:p>
          <a:p>
            <a:pPr defTabSz="912813"/>
            <a:r>
              <a:rPr lang="en-US" sz="1000" b="1" dirty="0" smtClean="0"/>
              <a:t>Benefits for the entire organization:</a:t>
            </a:r>
          </a:p>
          <a:p>
            <a:pPr marL="228600" indent="-228600" defTabSz="912813">
              <a:buFontTx/>
              <a:buChar char="•"/>
            </a:pPr>
            <a:r>
              <a:rPr lang="en-US" sz="1000" dirty="0" smtClean="0"/>
              <a:t>Using the guide should result in a design that will be sized, configured, and appropriately placed to deliver a solution for stated business requirements, while considering the performance, capacity, manageability, and fault tolerance of the system.</a:t>
            </a:r>
          </a:p>
          <a:p>
            <a:pPr defTabSz="912813"/>
            <a:endParaRPr lang="en-US" sz="1000"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For more information about Microsoft Operations Framework</a:t>
            </a:r>
            <a:r>
              <a:rPr lang="en-US" sz="1000" baseline="0" dirty="0" smtClean="0"/>
              <a:t> 4.0, go to </a:t>
            </a:r>
            <a:r>
              <a:rPr lang="en-US" sz="1000" u="sng" baseline="0" dirty="0" smtClean="0"/>
              <a:t>www.microsoft.com/mof</a:t>
            </a:r>
            <a:r>
              <a:rPr lang="en-US" sz="1000" u="none" baseline="0" dirty="0" smtClean="0"/>
              <a:t>.</a:t>
            </a:r>
            <a:endParaRPr lang="en-US" sz="1000" u="none" dirty="0" smtClean="0"/>
          </a:p>
          <a:p>
            <a:endParaRPr lang="en-US"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dirty="0" smtClean="0">
                <a:latin typeface="+mn-lt"/>
              </a:rPr>
              <a:t>&lt;This slide shows the effect that </a:t>
            </a:r>
            <a:r>
              <a:rPr lang="da-DK" sz="1000" b="1" dirty="0" smtClean="0">
                <a:latin typeface="+mn-lt"/>
              </a:rPr>
              <a:t>Microsoft System Center Configuration Manager 2007 R3 and Forefront Endpoint Protection </a:t>
            </a:r>
            <a:r>
              <a:rPr lang="en-US" sz="1000" b="1" dirty="0" smtClean="0">
                <a:latin typeface="+mn-lt"/>
              </a:rPr>
              <a:t>has on infrastructure maturity as reflected in the Core Infrastructure Optimization Model.&gt;</a:t>
            </a:r>
          </a:p>
          <a:p>
            <a:endParaRPr lang="en-US" sz="1000" b="1" dirty="0" smtClean="0">
              <a:latin typeface="Arial" pitchFamily="34" charset="0"/>
            </a:endParaRPr>
          </a:p>
          <a:p>
            <a:r>
              <a:rPr lang="en-US" sz="1000" b="0" kern="1200" dirty="0" smtClean="0">
                <a:solidFill>
                  <a:schemeClr val="tx1"/>
                </a:solidFill>
                <a:effectLst/>
                <a:latin typeface="+mn-lt"/>
                <a:ea typeface="+mn-ea"/>
                <a:cs typeface="+mn-cs"/>
              </a:rPr>
              <a:t>The Infrastructure Optimization (IO) Model groups IT processes and technologies across a range of organizational maturity. (For more information, see www.microsoft.com/infrastructure.) The model was developed by industry analysts, the Massachusetts Institute of Technology (MIT) Center for Information Systems Research (CISR), and Microsoft’s own experiences with its enterprise customers. A key goal for Microsoft in creating the IO Model was to develop a simple way to use a maturity framework that is flexible and that can easily be applied as the benchmark for technical capability and business value. </a:t>
            </a:r>
          </a:p>
          <a:p>
            <a:r>
              <a:rPr lang="en-US" sz="1000" b="0" kern="1200" dirty="0" smtClean="0">
                <a:solidFill>
                  <a:schemeClr val="tx1"/>
                </a:solidFill>
                <a:effectLst/>
                <a:latin typeface="+mn-lt"/>
                <a:ea typeface="+mn-ea"/>
                <a:cs typeface="+mn-cs"/>
              </a:rPr>
              <a:t>IO is structured around three information technology models: Core Infrastructure Optimization, Application Platform Optimization, and Business Productivity Infrastructure Optimization. According to the Core IO Model, Configuration Manager can move an organization from a basic to a dynamic level of maturity. At a standardized level, the environment distributes software packages using manual processes. A rationalized level includes fully automatic software updates. A dynamic level of maturity requires asset management that includes automated compliance. This guide will assist you in planning and designing the infrastructure for a Configuration Manager and FEP implementation.</a:t>
            </a:r>
          </a:p>
        </p:txBody>
      </p:sp>
      <p:sp>
        <p:nvSpPr>
          <p:cNvPr id="4" name="Slide Number Placeholder 3"/>
          <p:cNvSpPr>
            <a:spLocks noGrp="1"/>
          </p:cNvSpPr>
          <p:nvPr>
            <p:ph type="sldNum" sz="quarter" idx="10"/>
          </p:nvPr>
        </p:nvSpPr>
        <p:spPr/>
        <p:txBody>
          <a:bodyPr/>
          <a:lstStyle/>
          <a:p>
            <a:fld id="{77BFE34B-84EC-4BEA-98B5-B4B34A22B3EF}"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guide was created to enable infrastructure planners to design a </a:t>
            </a:r>
            <a:r>
              <a:rPr lang="da-DK" sz="1000" dirty="0" smtClean="0"/>
              <a:t>Microsoft System Center Configuration Manager 2007 R3 and Forefront Endpoint Protection</a:t>
            </a:r>
            <a:r>
              <a:rPr lang="da-DK" sz="1000" b="0" kern="1200" dirty="0" smtClean="0">
                <a:solidFill>
                  <a:schemeClr val="tx1"/>
                </a:solidFill>
                <a:effectLst/>
                <a:latin typeface="+mn-lt"/>
                <a:ea typeface="+mn-ea"/>
                <a:cs typeface="+mn-cs"/>
              </a:rPr>
              <a:t> (FEP) </a:t>
            </a:r>
            <a:r>
              <a:rPr lang="en-US" sz="1000" dirty="0" smtClean="0"/>
              <a:t>infrastructure. The guide includes specific design information and activities that encourage sound planning. </a:t>
            </a:r>
          </a:p>
          <a:p>
            <a:endParaRPr lang="en-US" sz="1000" dirty="0" smtClean="0"/>
          </a:p>
          <a:p>
            <a:r>
              <a:rPr lang="en-US" sz="1000" dirty="0" smtClean="0"/>
              <a:t>Each activity includes:</a:t>
            </a:r>
          </a:p>
          <a:p>
            <a:pPr marL="230188" lvl="1" indent="-230188">
              <a:buFontTx/>
              <a:buChar char="•"/>
            </a:pPr>
            <a:r>
              <a:rPr lang="en-US" sz="1000" dirty="0" smtClean="0"/>
              <a:t>Prerequisites and background on the activity.</a:t>
            </a:r>
          </a:p>
          <a:p>
            <a:pPr marL="230188" lvl="1" indent="-230188">
              <a:buFontTx/>
              <a:buChar char="•"/>
            </a:pPr>
            <a:r>
              <a:rPr lang="en-US" sz="1000" dirty="0" smtClean="0"/>
              <a:t>Tasks that will be performed to complete the activity.</a:t>
            </a:r>
          </a:p>
          <a:p>
            <a:pPr marL="230188" lvl="1" indent="-230188">
              <a:buFontTx/>
              <a:buChar char="•"/>
            </a:pPr>
            <a:r>
              <a:rPr lang="en-US" sz="1000" dirty="0" smtClean="0"/>
              <a:t>Reference information regarding the activity’s impact on characteristics such as the cost, complexity, and capacity of the solution.</a:t>
            </a:r>
          </a:p>
          <a:p>
            <a:pPr marL="230188" lvl="1" indent="-230188">
              <a:buFontTx/>
              <a:buChar char="•"/>
            </a:pPr>
            <a:r>
              <a:rPr lang="en-US" sz="1000" dirty="0" smtClean="0"/>
              <a:t>Questions to ensure that business needs are captured and reflected in the solution.</a:t>
            </a:r>
          </a:p>
          <a:p>
            <a:endParaRPr lang="en-US"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The guide is written for information technology (IT) infrastructure specialists who are responsible for planning and designing the infrastructure for </a:t>
            </a:r>
            <a:r>
              <a:rPr lang="da-DK" sz="1000" dirty="0" smtClean="0"/>
              <a:t>Microsoft System Center Configuration Manager 2007 R3 and Forefront Endpoint Protection</a:t>
            </a:r>
            <a:r>
              <a:rPr lang="en-US" sz="1000" dirty="0" smtClean="0"/>
              <a:t>.</a:t>
            </a:r>
          </a:p>
          <a:p>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3</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kern="1200" dirty="0" smtClean="0">
                <a:solidFill>
                  <a:schemeClr val="tx1"/>
                </a:solidFill>
                <a:effectLst/>
                <a:latin typeface="+mn-lt"/>
                <a:ea typeface="+mn-ea"/>
                <a:cs typeface="+mn-cs"/>
              </a:rPr>
              <a:t>Purpose and Overview</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The purpose of this guide is to focus on the considerations that organizations should take into account when designing a System Center Configuration Manager 2007 R3 and FEP infrastructure.  </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Following the guide should result in a design that is sized, configured, and appropriately placed to deliver the stated business benefits, while considering the user experience, security, manageability, performance, capacity, and fault tolerance of the system.</a:t>
            </a:r>
          </a:p>
        </p:txBody>
      </p:sp>
      <p:sp>
        <p:nvSpPr>
          <p:cNvPr id="4" name="Slide Number Placeholder 3"/>
          <p:cNvSpPr>
            <a:spLocks noGrp="1"/>
          </p:cNvSpPr>
          <p:nvPr>
            <p:ph type="sldNum" sz="quarter" idx="10"/>
          </p:nvPr>
        </p:nvSpPr>
        <p:spPr/>
        <p:txBody>
          <a:bodyPr/>
          <a:lstStyle/>
          <a:p>
            <a:fld id="{77BFE34B-84EC-4BEA-98B5-B4B34A22B3EF}" type="slidenum">
              <a:rPr lang="en-US" smtClean="0"/>
              <a:pPr/>
              <a:t>4</a:t>
            </a:fld>
            <a:endParaRPr lang="en-US" dirty="0"/>
          </a:p>
        </p:txBody>
      </p:sp>
    </p:spTree>
    <p:extLst>
      <p:ext uri="{BB962C8B-B14F-4D97-AF65-F5344CB8AC3E}">
        <p14:creationId xmlns:p14="http://schemas.microsoft.com/office/powerpoint/2010/main" val="9577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b="1" kern="1200" dirty="0" smtClean="0">
                <a:solidFill>
                  <a:schemeClr val="tx1"/>
                </a:solidFill>
                <a:effectLst/>
                <a:latin typeface="+mn-lt"/>
                <a:ea typeface="+mn-ea"/>
                <a:cs typeface="+mn-cs"/>
              </a:rPr>
              <a:t>What’s New in System Center Configuration Manager 2007 R3 and Forefront Endpoint Protection?</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This guide has been revised to include these new enhancements in Configuration Manager 2007 R3 that may affect the infrastructure choices and design:</a:t>
            </a:r>
          </a:p>
          <a:p>
            <a:endParaRPr lang="en-US" sz="1000" kern="1200" dirty="0" smtClean="0">
              <a:solidFill>
                <a:schemeClr val="tx1"/>
              </a:solidFill>
              <a:effectLst/>
              <a:latin typeface="+mn-lt"/>
              <a:ea typeface="+mn-ea"/>
              <a:cs typeface="+mn-cs"/>
            </a:endParaRPr>
          </a:p>
          <a:p>
            <a:pPr marL="171450" indent="-171450">
              <a:buFont typeface="Arial" pitchFamily="34" charset="0"/>
              <a:buChar char="•"/>
            </a:pPr>
            <a:r>
              <a:rPr lang="en-US" sz="1000" kern="1200" dirty="0" smtClean="0">
                <a:solidFill>
                  <a:schemeClr val="tx1"/>
                </a:solidFill>
                <a:effectLst/>
                <a:latin typeface="+mn-lt"/>
                <a:ea typeface="+mn-ea"/>
                <a:cs typeface="+mn-cs"/>
              </a:rPr>
              <a:t>Enhanced scalability and performance. Increased number of supported clients to 100,000 per primary site and 300,000 per entire hierarchy.</a:t>
            </a:r>
          </a:p>
          <a:p>
            <a:pPr marL="171450" indent="-171450">
              <a:buFont typeface="Arial" pitchFamily="34" charset="0"/>
              <a:buChar char="•"/>
            </a:pPr>
            <a:r>
              <a:rPr lang="en-US" sz="1000" kern="1200" dirty="0" smtClean="0">
                <a:solidFill>
                  <a:schemeClr val="tx1"/>
                </a:solidFill>
                <a:effectLst/>
                <a:latin typeface="+mn-lt"/>
                <a:ea typeface="+mn-ea"/>
                <a:cs typeface="+mn-cs"/>
              </a:rPr>
              <a:t>Power management. Provides a set of tools that enable the site administrator to configure standard Windows</a:t>
            </a:r>
            <a:r>
              <a:rPr lang="da-DK" sz="1000" baseline="30000" dirty="0" smtClean="0"/>
              <a:t>®</a:t>
            </a:r>
            <a:r>
              <a:rPr lang="en-US" sz="1000" kern="1200" dirty="0" smtClean="0">
                <a:solidFill>
                  <a:schemeClr val="tx1"/>
                </a:solidFill>
                <a:effectLst/>
                <a:latin typeface="+mn-lt"/>
                <a:ea typeface="+mn-ea"/>
                <a:cs typeface="+mn-cs"/>
              </a:rPr>
              <a:t> power settings across computers.</a:t>
            </a:r>
          </a:p>
          <a:p>
            <a:pPr marL="171450" indent="-171450">
              <a:buFont typeface="Arial" pitchFamily="34" charset="0"/>
              <a:buChar char="•"/>
            </a:pPr>
            <a:r>
              <a:rPr lang="en-US" sz="1000" kern="1200" dirty="0" smtClean="0">
                <a:solidFill>
                  <a:schemeClr val="tx1"/>
                </a:solidFill>
                <a:effectLst/>
                <a:latin typeface="+mn-lt"/>
                <a:ea typeface="+mn-ea"/>
                <a:cs typeface="+mn-cs"/>
              </a:rPr>
              <a:t>Operating system deployment improvements. Provide pre-staging of boot images and Windows Imaging Format (.wim) files on new computers that enables the administrator to apply a task sequence to the device that can use the pre-staged media.</a:t>
            </a:r>
          </a:p>
          <a:p>
            <a:pPr marL="171450" indent="-171450">
              <a:buFont typeface="Arial" pitchFamily="34" charset="0"/>
              <a:buChar char="•"/>
            </a:pPr>
            <a:r>
              <a:rPr lang="en-US" sz="1000" kern="1200" dirty="0" smtClean="0">
                <a:solidFill>
                  <a:schemeClr val="tx1"/>
                </a:solidFill>
                <a:effectLst/>
                <a:latin typeface="+mn-lt"/>
                <a:ea typeface="+mn-ea"/>
                <a:cs typeface="+mn-cs"/>
              </a:rPr>
              <a:t>Dynamic collection evaluation. Enables rapid evaluation of a collection membership by adding only newly discovered resources.</a:t>
            </a:r>
          </a:p>
          <a:p>
            <a:pPr marL="171450" indent="-171450">
              <a:buFont typeface="Arial" pitchFamily="34" charset="0"/>
              <a:buChar char="•"/>
            </a:pPr>
            <a:r>
              <a:rPr lang="en-US" sz="1000" kern="1200" dirty="0" smtClean="0">
                <a:solidFill>
                  <a:schemeClr val="tx1"/>
                </a:solidFill>
                <a:effectLst/>
                <a:latin typeface="+mn-lt"/>
                <a:ea typeface="+mn-ea"/>
                <a:cs typeface="+mn-cs"/>
              </a:rPr>
              <a:t>Active Directory Delta Discovery. Performs an intermediate discovery cycle that adds only new resources to the Configuration Manager 2007 database.</a:t>
            </a:r>
          </a:p>
          <a:p>
            <a:pPr marL="171450" indent="-171450">
              <a:buFont typeface="Arial" pitchFamily="34" charset="0"/>
              <a:buChar char="•"/>
            </a:pPr>
            <a:r>
              <a:rPr lang="en-US" sz="1000" kern="1200" dirty="0" smtClean="0">
                <a:solidFill>
                  <a:schemeClr val="tx1"/>
                </a:solidFill>
                <a:effectLst/>
                <a:latin typeface="+mn-lt"/>
                <a:ea typeface="+mn-ea"/>
                <a:cs typeface="+mn-cs"/>
              </a:rPr>
              <a:t>Simplified resource management. Enables searching for and adding resources to a specified collection.</a:t>
            </a:r>
          </a:p>
          <a:p>
            <a:pPr marL="171450" indent="-171450">
              <a:buFont typeface="Arial" pitchFamily="34" charset="0"/>
              <a:buChar char="•"/>
            </a:pPr>
            <a:r>
              <a:rPr lang="en-US" sz="1000" kern="1200" dirty="0" smtClean="0">
                <a:solidFill>
                  <a:schemeClr val="tx1"/>
                </a:solidFill>
                <a:effectLst/>
                <a:latin typeface="+mn-lt"/>
                <a:ea typeface="+mn-ea"/>
                <a:cs typeface="+mn-cs"/>
              </a:rPr>
              <a:t>Desired configuration management. Enables creation of a collection of compliant or noncompliant computers in desired configuration management.</a:t>
            </a:r>
          </a:p>
          <a:p>
            <a:endParaRPr lang="en-US" sz="1000" kern="1200" dirty="0" smtClean="0">
              <a:solidFill>
                <a:schemeClr val="tx1"/>
              </a:solidFill>
              <a:effectLst/>
              <a:latin typeface="+mn-lt"/>
              <a:ea typeface="+mn-ea"/>
              <a:cs typeface="+mn-cs"/>
            </a:endParaRPr>
          </a:p>
          <a:p>
            <a:r>
              <a:rPr lang="en-US" sz="1000" kern="1200" dirty="0" smtClean="0">
                <a:solidFill>
                  <a:schemeClr val="tx1"/>
                </a:solidFill>
                <a:effectLst/>
                <a:latin typeface="+mn-lt"/>
                <a:ea typeface="+mn-ea"/>
                <a:cs typeface="+mn-cs"/>
              </a:rPr>
              <a:t>In addition, this guide contains new material about designing a Forefront Endpoint Protection infrastructure. FEP uses Configuration Manager’s capabilities to perform tasks such as deploying antimalware clients, enforcing security policies on endpoints, managing devices, and alerting administrators to events related to FEP.</a:t>
            </a:r>
          </a:p>
        </p:txBody>
      </p:sp>
      <p:sp>
        <p:nvSpPr>
          <p:cNvPr id="4" name="Slide Number Placeholder 3"/>
          <p:cNvSpPr>
            <a:spLocks noGrp="1"/>
          </p:cNvSpPr>
          <p:nvPr>
            <p:ph type="sldNum" sz="quarter" idx="10"/>
          </p:nvPr>
        </p:nvSpPr>
        <p:spPr/>
        <p:txBody>
          <a:bodyPr/>
          <a:lstStyle/>
          <a:p>
            <a:fld id="{77BFE34B-84EC-4BEA-98B5-B4B34A22B3E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278706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a:extLst>
            <a:ext uri="{53640926-AAD7-44D8-BBD7-CCE9431645EC}">
              <a14:shadowObscured xmlns:a14="http://schemas.microsoft.com/office/drawing/2010/main" val="1"/>
            </a:ext>
          </a:extLst>
        </p:spPr>
      </p:sp>
      <p:sp>
        <p:nvSpPr>
          <p:cNvPr id="3" name="Notes Placeholder 2"/>
          <p:cNvSpPr>
            <a:spLocks noGrp="1"/>
          </p:cNvSpPr>
          <p:nvPr>
            <p:ph type="body" idx="1"/>
          </p:nvPr>
        </p:nvSpPr>
        <p:spPr/>
        <p:txBody>
          <a:bodyPr>
            <a:normAutofit/>
          </a:bodyPr>
          <a:lstStyle/>
          <a:p>
            <a:pPr>
              <a:defRPr/>
            </a:pPr>
            <a:r>
              <a:rPr lang="en-US" sz="1000" dirty="0" smtClean="0"/>
              <a:t>The System Center Configuration Manager 2007 R3 and FEP design flow provides a graphical overview of the steps in designing a System Center Configuration Manager 2007 R3 and FEP infrastructure.</a:t>
            </a:r>
          </a:p>
          <a:p>
            <a:pPr>
              <a:defRPr/>
            </a:pPr>
            <a:endParaRPr lang="en-US" sz="1000" dirty="0" smtClean="0"/>
          </a:p>
          <a:p>
            <a:pPr>
              <a:defRPr/>
            </a:pPr>
            <a:r>
              <a:rPr lang="en-US" sz="1000" dirty="0" smtClean="0"/>
              <a:t>These steps are:</a:t>
            </a:r>
          </a:p>
          <a:p>
            <a:r>
              <a:rPr lang="en-US" sz="1000" dirty="0" smtClean="0"/>
              <a:t>Step 1: Define the Project Scope</a:t>
            </a:r>
          </a:p>
          <a:p>
            <a:r>
              <a:rPr lang="en-US" sz="1000" dirty="0" smtClean="0"/>
              <a:t>Step 2: Determine Which Roles Will Be Deployed</a:t>
            </a:r>
          </a:p>
          <a:p>
            <a:r>
              <a:rPr lang="en-US" sz="1000" dirty="0" smtClean="0"/>
              <a:t>Step 3: Determine the Number of Sites Required </a:t>
            </a:r>
          </a:p>
          <a:p>
            <a:r>
              <a:rPr lang="en-US" sz="1000" dirty="0" smtClean="0"/>
              <a:t>Step 4: Design the Sites</a:t>
            </a:r>
          </a:p>
          <a:p>
            <a:r>
              <a:rPr lang="en-US" sz="1000" dirty="0" smtClean="0"/>
              <a:t>Step 5: Determine the Number of Hierarchies Required</a:t>
            </a:r>
          </a:p>
          <a:p>
            <a:r>
              <a:rPr lang="en-US" sz="1000" dirty="0" smtClean="0"/>
              <a:t>Step 6: Design Each Hierarchy</a:t>
            </a:r>
          </a:p>
          <a:p>
            <a:r>
              <a:rPr lang="en-US" sz="1000" dirty="0" smtClean="0"/>
              <a:t>Step 7: Design the Forefront Endpoint Protection Integration</a:t>
            </a:r>
          </a:p>
          <a:p>
            <a:endParaRPr lang="en-US" sz="1000" dirty="0" smtClean="0"/>
          </a:p>
          <a:p>
            <a:r>
              <a:rPr lang="en-US" sz="1000" dirty="0" smtClean="0"/>
              <a:t>Each of these</a:t>
            </a:r>
            <a:r>
              <a:rPr lang="en-US" sz="1000" baseline="0" dirty="0" smtClean="0"/>
              <a:t> steps will be described in greater detail in the following slides.</a:t>
            </a:r>
            <a:endParaRPr lang="en-US" sz="1000" dirty="0"/>
          </a:p>
        </p:txBody>
      </p:sp>
      <p:sp>
        <p:nvSpPr>
          <p:cNvPr id="88067" name="Slide Number Placeholder 3"/>
          <p:cNvSpPr>
            <a:spLocks noGrp="1"/>
          </p:cNvSpPr>
          <p:nvPr>
            <p:ph type="sldNum" sz="quarter" idx="5"/>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342">
              <a:defRPr sz="2400">
                <a:solidFill>
                  <a:schemeClr val="tx1"/>
                </a:solidFill>
                <a:latin typeface="Arial" pitchFamily="34" charset="0"/>
                <a:ea typeface="ＭＳ Ｐゴシック" pitchFamily="34" charset="-128"/>
              </a:defRPr>
            </a:lvl1pPr>
            <a:lvl2pPr marL="742482" indent="-285571" defTabSz="923342">
              <a:defRPr sz="2400">
                <a:solidFill>
                  <a:schemeClr val="tx1"/>
                </a:solidFill>
                <a:latin typeface="Arial" pitchFamily="34" charset="0"/>
                <a:ea typeface="ＭＳ Ｐゴシック" pitchFamily="34" charset="-128"/>
              </a:defRPr>
            </a:lvl2pPr>
            <a:lvl3pPr marL="1142280" indent="-228453" defTabSz="923342">
              <a:defRPr sz="2400">
                <a:solidFill>
                  <a:schemeClr val="tx1"/>
                </a:solidFill>
                <a:latin typeface="Arial" pitchFamily="34" charset="0"/>
                <a:ea typeface="ＭＳ Ｐゴシック" pitchFamily="34" charset="-128"/>
              </a:defRPr>
            </a:lvl3pPr>
            <a:lvl4pPr marL="1599192" indent="-228453" defTabSz="923342">
              <a:defRPr sz="2400">
                <a:solidFill>
                  <a:schemeClr val="tx1"/>
                </a:solidFill>
                <a:latin typeface="Arial" pitchFamily="34" charset="0"/>
                <a:ea typeface="ＭＳ Ｐゴシック" pitchFamily="34" charset="-128"/>
              </a:defRPr>
            </a:lvl4pPr>
            <a:lvl5pPr marL="2056105" indent="-228453" defTabSz="923342">
              <a:defRPr sz="2400">
                <a:solidFill>
                  <a:schemeClr val="tx1"/>
                </a:solidFill>
                <a:latin typeface="Arial" pitchFamily="34" charset="0"/>
                <a:ea typeface="ＭＳ Ｐゴシック" pitchFamily="34" charset="-128"/>
              </a:defRPr>
            </a:lvl5pPr>
            <a:lvl6pPr marL="2513016" indent="-228453" defTabSz="923342" fontAlgn="base">
              <a:spcBef>
                <a:spcPct val="0"/>
              </a:spcBef>
              <a:spcAft>
                <a:spcPct val="0"/>
              </a:spcAft>
              <a:defRPr sz="2400">
                <a:solidFill>
                  <a:schemeClr val="tx1"/>
                </a:solidFill>
                <a:latin typeface="Arial" pitchFamily="34" charset="0"/>
                <a:ea typeface="ＭＳ Ｐゴシック" pitchFamily="34" charset="-128"/>
              </a:defRPr>
            </a:lvl6pPr>
            <a:lvl7pPr marL="2969928" indent="-228453" defTabSz="923342" fontAlgn="base">
              <a:spcBef>
                <a:spcPct val="0"/>
              </a:spcBef>
              <a:spcAft>
                <a:spcPct val="0"/>
              </a:spcAft>
              <a:defRPr sz="2400">
                <a:solidFill>
                  <a:schemeClr val="tx1"/>
                </a:solidFill>
                <a:latin typeface="Arial" pitchFamily="34" charset="0"/>
                <a:ea typeface="ＭＳ Ｐゴシック" pitchFamily="34" charset="-128"/>
              </a:defRPr>
            </a:lvl7pPr>
            <a:lvl8pPr marL="3426839" indent="-228453" defTabSz="923342" fontAlgn="base">
              <a:spcBef>
                <a:spcPct val="0"/>
              </a:spcBef>
              <a:spcAft>
                <a:spcPct val="0"/>
              </a:spcAft>
              <a:defRPr sz="2400">
                <a:solidFill>
                  <a:schemeClr val="tx1"/>
                </a:solidFill>
                <a:latin typeface="Arial" pitchFamily="34" charset="0"/>
                <a:ea typeface="ＭＳ Ｐゴシック" pitchFamily="34" charset="-128"/>
              </a:defRPr>
            </a:lvl8pPr>
            <a:lvl9pPr marL="3883751" indent="-228453" defTabSz="923342" fontAlgn="base">
              <a:spcBef>
                <a:spcPct val="0"/>
              </a:spcBef>
              <a:spcAft>
                <a:spcPct val="0"/>
              </a:spcAft>
              <a:defRPr sz="2400">
                <a:solidFill>
                  <a:schemeClr val="tx1"/>
                </a:solidFill>
                <a:latin typeface="Arial" pitchFamily="34" charset="0"/>
                <a:ea typeface="ＭＳ Ｐゴシック" pitchFamily="34" charset="-128"/>
              </a:defRPr>
            </a:lvl9pPr>
          </a:lstStyle>
          <a:p>
            <a:fld id="{5AE29D7B-0189-475F-8490-B998E9DB594A}" type="slidenum">
              <a:rPr lang="en-US" sz="1200"/>
              <a:pPr/>
              <a:t>6</a:t>
            </a:fld>
            <a:endParaRPr 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This diagram illustrates the relationship between the components that work together to provide an architecture for System Center Configuration Manager 2007 R3 and FEP. They are shown together in one possible implementation for illustration purposes, but other configurations are possible.</a:t>
            </a:r>
            <a:endParaRPr lang="en-US" sz="1000" dirty="0"/>
          </a:p>
        </p:txBody>
      </p:sp>
      <p:sp>
        <p:nvSpPr>
          <p:cNvPr id="4" name="Slide Number Placeholder 3"/>
          <p:cNvSpPr>
            <a:spLocks noGrp="1"/>
          </p:cNvSpPr>
          <p:nvPr>
            <p:ph type="sldNum" sz="quarter" idx="10"/>
          </p:nvPr>
        </p:nvSpPr>
        <p:spPr/>
        <p:txBody>
          <a:bodyPr/>
          <a:lstStyle/>
          <a:p>
            <a:fld id="{77BFE34B-84EC-4BEA-98B5-B4B34A22B3EF}" type="slidenum">
              <a:rPr lang="en-US" smtClean="0"/>
              <a:pPr/>
              <a:t>7</a:t>
            </a:fld>
            <a:endParaRPr lang="en-US" dirty="0"/>
          </a:p>
        </p:txBody>
      </p:sp>
    </p:spTree>
    <p:extLst>
      <p:ext uri="{BB962C8B-B14F-4D97-AF65-F5344CB8AC3E}">
        <p14:creationId xmlns:p14="http://schemas.microsoft.com/office/powerpoint/2010/main" val="1370924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Step 1: Define the Project Scope</a:t>
            </a:r>
          </a:p>
          <a:p>
            <a:endParaRPr lang="en-US" sz="1000" b="1" dirty="0" smtClean="0"/>
          </a:p>
          <a:p>
            <a:r>
              <a:rPr lang="en-US" sz="1000" b="1" dirty="0" smtClean="0"/>
              <a:t>Task 1: Determine Whether the Project Will Encompass the Entire Enterprise</a:t>
            </a:r>
          </a:p>
          <a:p>
            <a:r>
              <a:rPr lang="en-US" sz="1000" dirty="0" smtClean="0"/>
              <a:t>Configuration Manager can be deployed across the entire enterprise</a:t>
            </a:r>
            <a:r>
              <a:rPr lang="en-US" sz="1200" b="0" kern="1200" dirty="0" smtClean="0">
                <a:solidFill>
                  <a:schemeClr val="tx1"/>
                </a:solidFill>
                <a:effectLst/>
                <a:latin typeface="+mn-lt"/>
                <a:ea typeface="+mn-ea"/>
                <a:cs typeface="+mn-cs"/>
              </a:rPr>
              <a:t>—</a:t>
            </a:r>
            <a:r>
              <a:rPr lang="en-US" sz="1000" dirty="0" smtClean="0"/>
              <a:t>to specific hub locations (a regionalized approach), or to individual satellite offices (a decentralized approach). This will affect complexity and effort, as well as cost, risk, and return on investment.</a:t>
            </a:r>
          </a:p>
          <a:p>
            <a:endParaRPr lang="en-US" sz="1000" b="1" dirty="0" smtClean="0"/>
          </a:p>
          <a:p>
            <a:r>
              <a:rPr lang="en-US" sz="1000" b="1" dirty="0" smtClean="0"/>
              <a:t>Task 2: Determine Which Product Capabilities This Project Will Address</a:t>
            </a:r>
          </a:p>
          <a:p>
            <a:r>
              <a:rPr lang="en-US" sz="1000" b="0" dirty="0" smtClean="0"/>
              <a:t>Determine the business motivation for implementing Configuration Manager and/or FEP, and then identify which product features will be used to deliver the functionality that the business requires.</a:t>
            </a:r>
          </a:p>
          <a:p>
            <a:r>
              <a:rPr lang="en-US" sz="1000" b="0" dirty="0" smtClean="0"/>
              <a:t>Use the product capabilities descriptions in Table 1 in the guide, and put a check mark in the Select column for each capability needed. For example, if the business goal is to automate software installation, check the boxes for Operating System Deployment, Software Distribution, and Software Updates. Then, add the client locations for each required capability based on the output of Task 1.</a:t>
            </a: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8</a:t>
            </a:fld>
            <a:endParaRPr lang="en-US" dirty="0"/>
          </a:p>
        </p:txBody>
      </p:sp>
    </p:spTree>
    <p:extLst>
      <p:ext uri="{BB962C8B-B14F-4D97-AF65-F5344CB8AC3E}">
        <p14:creationId xmlns:p14="http://schemas.microsoft.com/office/powerpoint/2010/main" val="2616451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21828"/>
            <a:ext cx="5628640" cy="4499922"/>
          </a:xfrm>
        </p:spPr>
        <p:txBody>
          <a:bodyPr>
            <a:normAutofit/>
          </a:bodyPr>
          <a:lstStyle/>
          <a:p>
            <a:r>
              <a:rPr lang="en-US" sz="1000" b="1" dirty="0" smtClean="0"/>
              <a:t>Step 1: Define the Project Scope (Continued)</a:t>
            </a:r>
          </a:p>
          <a:p>
            <a:endParaRPr lang="en-US" sz="1000" b="0" dirty="0" smtClean="0"/>
          </a:p>
          <a:p>
            <a:r>
              <a:rPr lang="en-US" sz="1000" b="1" dirty="0" smtClean="0"/>
              <a:t>Task 3: Define the Client Population to Be Managed</a:t>
            </a:r>
          </a:p>
          <a:p>
            <a:r>
              <a:rPr lang="en-US" sz="1000" b="0" dirty="0" smtClean="0"/>
              <a:t>Assess the client population. Use Table 2 in Appendix A of the guide to record the following client population information:</a:t>
            </a:r>
          </a:p>
          <a:p>
            <a:pPr marL="171450" indent="-171450">
              <a:buFont typeface="Arial" pitchFamily="34" charset="0"/>
              <a:buChar char="•"/>
            </a:pPr>
            <a:r>
              <a:rPr lang="en-US" sz="1000" b="0" dirty="0" smtClean="0"/>
              <a:t>Where are the client locations? How many clients are in each location? This is used to determine site server locations and server sizing and to design the site boundaries.</a:t>
            </a:r>
          </a:p>
          <a:p>
            <a:pPr marL="171450" indent="-171450">
              <a:buFont typeface="Arial" pitchFamily="34" charset="0"/>
              <a:buChar char="•"/>
            </a:pPr>
            <a:r>
              <a:rPr lang="en-US" sz="1000" b="0" dirty="0" smtClean="0"/>
              <a:t>Are there security boundaries in the client population? If different clients are subject to different security restrictions, they may need to be placed in sites or hierarchies that are administered separately.</a:t>
            </a:r>
          </a:p>
          <a:p>
            <a:pPr marL="171450" indent="-171450">
              <a:buFont typeface="Arial" pitchFamily="34" charset="0"/>
              <a:buChar char="•"/>
            </a:pPr>
            <a:r>
              <a:rPr lang="en-US" sz="1000" b="0" dirty="0" smtClean="0"/>
              <a:t>How are the clients connected? Are they connected via LAN, WAN, dial-up, and/or VPN? How busy are those network links? Will clients be always connected, sometimes connected, or never connected? Obtain a network infrastructure plan that shows client locations. This will be used to determine the number of sites required and to determine which site system roles to deploy. </a:t>
            </a:r>
          </a:p>
          <a:p>
            <a:pPr marL="171450" indent="-171450">
              <a:buFont typeface="Arial" pitchFamily="34" charset="0"/>
              <a:buChar char="•"/>
            </a:pPr>
            <a:r>
              <a:rPr lang="en-US" sz="1000" b="0" dirty="0" smtClean="0"/>
              <a:t>Will clients move between locations? This helps determine if site capacity needs to be planned in more than one location for roaming clients. This will be used to determine the site design.</a:t>
            </a:r>
          </a:p>
          <a:p>
            <a:pPr marL="171450" indent="-171450">
              <a:buFont typeface="Arial" pitchFamily="34" charset="0"/>
              <a:buChar char="•"/>
            </a:pPr>
            <a:r>
              <a:rPr lang="en-US" sz="1000" b="0" dirty="0" smtClean="0"/>
              <a:t>Which computers will require antimalware protection?</a:t>
            </a:r>
          </a:p>
          <a:p>
            <a:pPr marL="171450" indent="-171450">
              <a:buFont typeface="Arial" pitchFamily="34" charset="0"/>
              <a:buChar char="•"/>
            </a:pPr>
            <a:endParaRPr lang="en-US" sz="1000" b="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1" dirty="0" smtClean="0"/>
              <a:t>Task 4: Determine the Organization’s Service Expectations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000" b="0" dirty="0" smtClean="0"/>
              <a:t>Determine the service expectations of business stakeholders for Configuration</a:t>
            </a:r>
            <a:r>
              <a:rPr lang="en-US" sz="1000" b="0" baseline="0" dirty="0" smtClean="0"/>
              <a:t> </a:t>
            </a:r>
            <a:r>
              <a:rPr lang="en-US" sz="1000" b="0" dirty="0" smtClean="0"/>
              <a:t>Manager. For example, what’s the acceptable time window if critical updates need to be deployed? Validate whether the expectations are achievable; if they aren’t, engage with the stakeholders to ensure they understand what can be achieved.</a:t>
            </a:r>
            <a:endParaRPr lang="en-US" sz="1000" b="1" dirty="0" smtClean="0"/>
          </a:p>
        </p:txBody>
      </p:sp>
      <p:sp>
        <p:nvSpPr>
          <p:cNvPr id="4" name="Slide Number Placeholder 3"/>
          <p:cNvSpPr>
            <a:spLocks noGrp="1"/>
          </p:cNvSpPr>
          <p:nvPr>
            <p:ph type="sldNum" sz="quarter" idx="10"/>
          </p:nvPr>
        </p:nvSpPr>
        <p:spPr/>
        <p:txBody>
          <a:bodyPr/>
          <a:lstStyle/>
          <a:p>
            <a:fld id="{77BFE34B-84EC-4BEA-98B5-B4B34A22B3EF}" type="slidenum">
              <a:rPr lang="en-US" smtClean="0"/>
              <a:pPr/>
              <a:t>9</a:t>
            </a:fld>
            <a:endParaRPr lang="en-US" dirty="0"/>
          </a:p>
        </p:txBody>
      </p:sp>
    </p:spTree>
    <p:extLst>
      <p:ext uri="{BB962C8B-B14F-4D97-AF65-F5344CB8AC3E}">
        <p14:creationId xmlns:p14="http://schemas.microsoft.com/office/powerpoint/2010/main" val="2616451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SA_LtTitl.jpg"/>
          <p:cNvPicPr>
            <a:picLocks noChangeAspect="1"/>
          </p:cNvPicPr>
          <p:nvPr/>
        </p:nvPicPr>
        <p:blipFill>
          <a:blip r:embed="rId2" cstate="print"/>
          <a:stretch>
            <a:fillRect/>
          </a:stretch>
        </p:blipFill>
        <p:spPr>
          <a:xfrm>
            <a:off x="1588" y="0"/>
            <a:ext cx="9144000" cy="685800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
        <p:nvSpPr>
          <p:cNvPr id="12"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accent1"/>
                </a:solidFill>
              </a:defRPr>
            </a:lvl1pPr>
          </a:lstStyle>
          <a:p>
            <a:pPr lvl="0"/>
            <a:r>
              <a:rPr lang="en-US" dirty="0" smtClean="0"/>
              <a:t>Insert Date Here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ctrTitle"/>
          </p:nvPr>
        </p:nvSpPr>
        <p:spPr>
          <a:xfrm>
            <a:off x="518885" y="4423677"/>
            <a:ext cx="8138886" cy="646331"/>
          </a:xfrm>
        </p:spPr>
        <p:txBody>
          <a:bodyPr anchor="b" anchorCtr="0"/>
          <a:lstStyle>
            <a:lvl1pP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18885" y="5163456"/>
            <a:ext cx="8138886" cy="400110"/>
          </a:xfrm>
        </p:spPr>
        <p:txBody>
          <a:bodyPr wrap="square">
            <a:sp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ext Placeholder 11"/>
          <p:cNvSpPr>
            <a:spLocks noGrp="1"/>
          </p:cNvSpPr>
          <p:nvPr>
            <p:ph type="body" sz="quarter" idx="11" hasCustomPrompt="1"/>
          </p:nvPr>
        </p:nvSpPr>
        <p:spPr>
          <a:xfrm>
            <a:off x="518885" y="6059489"/>
            <a:ext cx="4054703" cy="307777"/>
          </a:xfrm>
        </p:spPr>
        <p:txBody>
          <a:bodyPr wrap="square">
            <a:spAutoFit/>
          </a:bodyPr>
          <a:lstStyle>
            <a:lvl1pPr marL="0" indent="0">
              <a:buNone/>
              <a:defRPr sz="1400" baseline="0">
                <a:solidFill>
                  <a:schemeClr val="tx1"/>
                </a:solidFill>
              </a:defRPr>
            </a:lvl1pPr>
          </a:lstStyle>
          <a:p>
            <a:pPr lvl="0"/>
            <a:r>
              <a:rPr lang="en-US" dirty="0" smtClean="0"/>
              <a:t>Insert Date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
        <p:nvSpPr>
          <p:cNvPr id="5"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SA_DkTitl.jpg"/>
          <p:cNvPicPr>
            <a:picLocks noChangeAspect="1"/>
          </p:cNvPicPr>
          <p:nvPr userDrawn="1"/>
        </p:nvPicPr>
        <p:blipFill>
          <a:blip r:embed="rId2" cstate="print"/>
          <a:stretch>
            <a:fillRect/>
          </a:stretch>
        </p:blipFill>
        <p:spPr>
          <a:xfrm>
            <a:off x="0" y="0"/>
            <a:ext cx="9144000" cy="6858000"/>
          </a:xfrm>
          <a:prstGeom prst="rect">
            <a:avLst/>
          </a:prstGeom>
        </p:spPr>
      </p:pic>
      <p:pic>
        <p:nvPicPr>
          <p:cNvPr id="10" name="Picture 9" descr="SA_lockup_r.png"/>
          <p:cNvPicPr>
            <a:picLocks noChangeAspect="1"/>
          </p:cNvPicPr>
          <p:nvPr userDrawn="1"/>
        </p:nvPicPr>
        <p:blipFill>
          <a:blip r:embed="rId3" cstate="print"/>
          <a:stretch>
            <a:fillRect/>
          </a:stretch>
        </p:blipFill>
        <p:spPr>
          <a:xfrm>
            <a:off x="4604460" y="1049817"/>
            <a:ext cx="3712226" cy="36576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59C46D3-A7C9-4B3C-BFD3-8CF4F9B50453}" type="slidenum">
              <a:rPr lang="en-US" smtClean="0"/>
              <a:pPr/>
              <a:t>‹#›</a:t>
            </a:fld>
            <a:endParaRPr lang="en-US" dirty="0"/>
          </a:p>
        </p:txBody>
      </p:sp>
      <p:sp>
        <p:nvSpPr>
          <p:cNvPr id="7" name="Text Placeholder 6"/>
          <p:cNvSpPr>
            <a:spLocks noGrp="1"/>
          </p:cNvSpPr>
          <p:nvPr>
            <p:ph type="body" sz="quarter" idx="13"/>
          </p:nvPr>
        </p:nvSpPr>
        <p:spPr>
          <a:xfrm>
            <a:off x="537026" y="186537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59C46D3-A7C9-4B3C-BFD3-8CF4F9B5045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7" y="1266603"/>
            <a:ext cx="8236859" cy="400110"/>
          </a:xfrm>
        </p:spPr>
        <p:txBody>
          <a:bodyPr wrap="square">
            <a:spAutoFit/>
          </a:bodyPr>
          <a:lstStyle>
            <a:lvl1pPr marL="0" indent="0">
              <a:buNone/>
              <a:defRPr sz="2000"/>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A_LtTitl.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26373" y="3105834"/>
            <a:ext cx="8023901" cy="646331"/>
          </a:xfrm>
        </p:spPr>
        <p:txBody>
          <a:bodyPr anchor="t"/>
          <a:lstStyle>
            <a:lvl1pPr algn="l">
              <a:defRPr sz="3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26373" y="3790047"/>
            <a:ext cx="8023901" cy="400110"/>
          </a:xfrm>
        </p:spPr>
        <p:txBody>
          <a:bodyPr anchor="t" anchorCtr="0">
            <a:spAutoFit/>
          </a:bodyPr>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3" cstate="print"/>
          <a:stretch>
            <a:fillRect/>
          </a:stretch>
        </p:blipFill>
        <p:spPr>
          <a:xfrm>
            <a:off x="4599357" y="1049817"/>
            <a:ext cx="3717329" cy="36626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68710"/>
            <a:ext cx="4038600" cy="4103922"/>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537027" y="841248"/>
            <a:ext cx="8229600" cy="461665"/>
          </a:xfr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32C32EA2-4E22-48E8-8C20-69642D0E3282}" type="slidenum">
              <a:rPr lang="en-US" smtClean="0"/>
              <a:pPr/>
              <a:t>‹#›</a:t>
            </a:fld>
            <a:endParaRPr lang="en-US" dirty="0"/>
          </a:p>
        </p:txBody>
      </p:sp>
      <p:sp>
        <p:nvSpPr>
          <p:cNvPr id="7" name="Text Placeholder 6"/>
          <p:cNvSpPr>
            <a:spLocks noGrp="1"/>
          </p:cNvSpPr>
          <p:nvPr>
            <p:ph type="body" sz="quarter" idx="13"/>
          </p:nvPr>
        </p:nvSpPr>
        <p:spPr>
          <a:xfrm>
            <a:off x="537026" y="1271016"/>
            <a:ext cx="8164287" cy="369332"/>
          </a:xfrm>
        </p:spPr>
        <p:txBody>
          <a:bodyPr wrap="square">
            <a:spAutoFit/>
          </a:bodyPr>
          <a:lstStyle>
            <a:lvl1pPr marL="0" indent="0">
              <a:buNone/>
              <a:tabLst/>
              <a:defRPr/>
            </a:lvl1pPr>
          </a:lstStyle>
          <a:p>
            <a:pPr lvl="0"/>
            <a:r>
              <a:rPr lang="en-US" smtClean="0"/>
              <a:t>Click to edit Master text styles</a:t>
            </a:r>
          </a:p>
        </p:txBody>
      </p:sp>
      <p:sp>
        <p:nvSpPr>
          <p:cNvPr id="9" name="Chart Placeholder 8"/>
          <p:cNvSpPr>
            <a:spLocks noGrp="1"/>
          </p:cNvSpPr>
          <p:nvPr>
            <p:ph type="chart" sz="quarter" idx="14"/>
          </p:nvPr>
        </p:nvSpPr>
        <p:spPr>
          <a:xfrm>
            <a:off x="1239044" y="2416629"/>
            <a:ext cx="6669088" cy="3642859"/>
          </a:xfrm>
        </p:spPr>
        <p:txBody>
          <a:bodyPr>
            <a:normAutofit/>
          </a:bodyPr>
          <a:lstStyle>
            <a:lvl1pPr>
              <a:buNone/>
              <a:defRPr sz="1000" cap="all" baseline="0">
                <a:solidFill>
                  <a:schemeClr val="accent3"/>
                </a:solidFill>
              </a:defRPr>
            </a:lvl1pPr>
          </a:lstStyle>
          <a:p>
            <a:r>
              <a:rPr lang="en-US" dirty="0" smtClean="0"/>
              <a:t>Click icon to add chart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C32EA2-4E22-48E8-8C20-69642D0E328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7472" y="2057400"/>
            <a:ext cx="8458200" cy="1143000"/>
          </a:xfrm>
        </p:spPr>
        <p:txBody>
          <a:bodyPr>
            <a:normAutofit/>
          </a:bodyPr>
          <a:lstStyle>
            <a:lvl1pPr>
              <a:defRPr sz="3400"/>
            </a:lvl1pPr>
          </a:lstStyle>
          <a:p>
            <a:r>
              <a:rPr lang="en-US" smtClean="0"/>
              <a:t>Click to edit Master title style</a:t>
            </a:r>
            <a:endParaRPr lang="en-US" dirty="0"/>
          </a:p>
        </p:txBody>
      </p:sp>
      <p:sp>
        <p:nvSpPr>
          <p:cNvPr id="3" name="Subtitle 2"/>
          <p:cNvSpPr>
            <a:spLocks noGrp="1"/>
          </p:cNvSpPr>
          <p:nvPr>
            <p:ph type="subTitle" idx="1"/>
          </p:nvPr>
        </p:nvSpPr>
        <p:spPr>
          <a:xfrm>
            <a:off x="381000" y="3200400"/>
            <a:ext cx="8458200" cy="533400"/>
          </a:xfrm>
        </p:spPr>
        <p:txBody>
          <a:bodyPr>
            <a:normAutofit/>
          </a:bodyPr>
          <a:lstStyle>
            <a:lvl1pPr marL="0" indent="0" algn="l">
              <a:buNone/>
              <a:defRPr sz="1600" b="0">
                <a:solidFill>
                  <a:srgbClr val="072B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6.png"/><Relationship Id="rId5" Type="http://schemas.openxmlformats.org/officeDocument/2006/relationships/slideLayout" Target="../slideLayouts/slideLayout14.xml"/><Relationship Id="rId10" Type="http://schemas.openxmlformats.org/officeDocument/2006/relationships/image" Target="../media/image5.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SA_LtText.jpg"/>
          <p:cNvPicPr>
            <a:picLocks noChangeAspect="1"/>
          </p:cNvPicPr>
          <p:nvPr/>
        </p:nvPicPr>
        <p:blipFill>
          <a:blip r:embed="rId11"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537027" y="841151"/>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1469"/>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accent1"/>
                </a:solidFill>
              </a:defRPr>
            </a:lvl1pPr>
          </a:lstStyle>
          <a:p>
            <a:fld id="{32C32EA2-4E22-48E8-8C20-69642D0E3282}" type="slidenum">
              <a:rPr lang="en-US" smtClean="0"/>
              <a:pPr/>
              <a:t>‹#›</a:t>
            </a:fld>
            <a:endParaRPr lang="en-US" dirty="0"/>
          </a:p>
        </p:txBody>
      </p:sp>
      <p:pic>
        <p:nvPicPr>
          <p:cNvPr id="8" name="Picture 7" descr="SA_lockup.png"/>
          <p:cNvPicPr>
            <a:picLocks noChangeAspect="1"/>
          </p:cNvPicPr>
          <p:nvPr/>
        </p:nvPicPr>
        <p:blipFill>
          <a:blip r:embed="rId12" cstate="print"/>
          <a:stretch>
            <a:fillRect/>
          </a:stretch>
        </p:blipFill>
        <p:spPr>
          <a:xfrm>
            <a:off x="5944235" y="471108"/>
            <a:ext cx="2606040" cy="256769"/>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174625" indent="-174625" algn="l" defTabSz="914400" rtl="0" eaLnBrk="1" latinLnBrk="0" hangingPunct="1">
        <a:spcBef>
          <a:spcPts val="1200"/>
        </a:spcBef>
        <a:buClr>
          <a:schemeClr val="accent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accent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SA_DkText.jpg"/>
          <p:cNvPicPr>
            <a:picLocks noChangeAspect="1"/>
          </p:cNvPicPr>
          <p:nvPr/>
        </p:nvPicPr>
        <p:blipFill>
          <a:blip r:embed="rId10" cstate="print"/>
          <a:stretch>
            <a:fillRect/>
          </a:stretch>
        </p:blipFill>
        <p:spPr>
          <a:xfrm>
            <a:off x="0" y="0"/>
            <a:ext cx="9144000" cy="6858000"/>
          </a:xfrm>
          <a:prstGeom prst="rect">
            <a:avLst/>
          </a:prstGeom>
        </p:spPr>
      </p:pic>
      <p:pic>
        <p:nvPicPr>
          <p:cNvPr id="11" name="Picture 10" descr="SA_lockup_r.png"/>
          <p:cNvPicPr>
            <a:picLocks noChangeAspect="1"/>
          </p:cNvPicPr>
          <p:nvPr/>
        </p:nvPicPr>
        <p:blipFill>
          <a:blip r:embed="rId11" cstate="print"/>
          <a:stretch>
            <a:fillRect/>
          </a:stretch>
        </p:blipFill>
        <p:spPr>
          <a:xfrm>
            <a:off x="5943600" y="468231"/>
            <a:ext cx="2606040" cy="256769"/>
          </a:xfrm>
          <a:prstGeom prst="rect">
            <a:avLst/>
          </a:prstGeom>
        </p:spPr>
      </p:pic>
      <p:sp>
        <p:nvSpPr>
          <p:cNvPr id="2" name="Title Placeholder 1"/>
          <p:cNvSpPr>
            <a:spLocks noGrp="1"/>
          </p:cNvSpPr>
          <p:nvPr>
            <p:ph type="title"/>
          </p:nvPr>
        </p:nvSpPr>
        <p:spPr>
          <a:xfrm>
            <a:off x="537027" y="841248"/>
            <a:ext cx="8229600" cy="461665"/>
          </a:xfrm>
          <a:prstGeom prst="rect">
            <a:avLst/>
          </a:prstGeom>
        </p:spPr>
        <p:txBody>
          <a:bodyPr vert="horz" lIns="45720" tIns="45720" rIns="4572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37027" y="1865376"/>
            <a:ext cx="8229600" cy="4241797"/>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09658" y="6327322"/>
            <a:ext cx="2133600" cy="261610"/>
          </a:xfrm>
          <a:prstGeom prst="rect">
            <a:avLst/>
          </a:prstGeom>
        </p:spPr>
        <p:txBody>
          <a:bodyPr vert="horz" lIns="91440" tIns="45720" rIns="91440" bIns="45720" rtlCol="0" anchor="ctr">
            <a:spAutoFit/>
          </a:bodyPr>
          <a:lstStyle>
            <a:lvl1pPr algn="r">
              <a:defRPr sz="1050">
                <a:solidFill>
                  <a:schemeClr val="tx2"/>
                </a:solidFill>
              </a:defRPr>
            </a:lvl1pPr>
          </a:lstStyle>
          <a:p>
            <a:fld id="{659C46D3-A7C9-4B3C-BFD3-8CF4F9B5045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hf hdr="0" ftr="0" dt="0"/>
  <p:txStyles>
    <p:titleStyle>
      <a:lvl1pPr algn="l" defTabSz="914400" rtl="0" eaLnBrk="1" latinLnBrk="0" hangingPunct="1">
        <a:spcBef>
          <a:spcPct val="0"/>
        </a:spcBef>
        <a:buNone/>
        <a:defRPr sz="2400" b="1" kern="1200">
          <a:solidFill>
            <a:schemeClr val="tx2"/>
          </a:solidFill>
          <a:latin typeface="+mj-lt"/>
          <a:ea typeface="+mj-ea"/>
          <a:cs typeface="+mj-cs"/>
        </a:defRPr>
      </a:lvl1pPr>
    </p:titleStyle>
    <p:bodyStyle>
      <a:lvl1pPr marL="174625" indent="-174625" algn="l" defTabSz="914400" rtl="0" eaLnBrk="1" latinLnBrk="0" hangingPunct="1">
        <a:spcBef>
          <a:spcPts val="1200"/>
        </a:spcBef>
        <a:buClr>
          <a:schemeClr val="tx1"/>
        </a:buClr>
        <a:buFont typeface="Arial" pitchFamily="34" charset="0"/>
        <a:buChar char="•"/>
        <a:defRPr sz="1800" kern="1200">
          <a:solidFill>
            <a:schemeClr val="tx2"/>
          </a:solidFill>
          <a:latin typeface="+mn-lt"/>
          <a:ea typeface="+mn-ea"/>
          <a:cs typeface="+mn-cs"/>
        </a:defRPr>
      </a:lvl1pPr>
      <a:lvl2pPr marL="3984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2pPr>
      <a:lvl3pPr marL="6318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3pPr>
      <a:lvl4pPr marL="855663" indent="-223838"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4pPr>
      <a:lvl5pPr marL="1089025" indent="-233363" algn="l" defTabSz="914400" rtl="0" eaLnBrk="1" latinLnBrk="0" hangingPunct="1">
        <a:spcBef>
          <a:spcPts val="300"/>
        </a:spcBef>
        <a:buClr>
          <a:schemeClr val="tx1"/>
        </a:buClr>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IPDfdbk@microsoft.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www.microsoft.com/technet/SolutionAccelerators" TargetMode="External"/><Relationship Id="rId4" Type="http://schemas.openxmlformats.org/officeDocument/2006/relationships/hyperlink" Target="mailto:IPDfdbk@microsoft.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icrosoft.com/ip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1295400"/>
            <a:ext cx="8458200" cy="1569660"/>
          </a:xfrm>
          <a:prstGeom prst="rect">
            <a:avLst/>
          </a:prstGeom>
          <a:noFill/>
        </p:spPr>
        <p:txBody>
          <a:bodyPr wrap="square" rtlCol="0">
            <a:spAutoFit/>
          </a:bodyPr>
          <a:lstStyle/>
          <a:p>
            <a:r>
              <a:rPr lang="da-DK" sz="3200" dirty="0" smtClean="0"/>
              <a:t>Microsoft</a:t>
            </a:r>
            <a:r>
              <a:rPr lang="da-DK" sz="3200" baseline="30000" dirty="0" smtClean="0"/>
              <a:t>®</a:t>
            </a:r>
            <a:r>
              <a:rPr lang="da-DK" sz="3200" dirty="0" smtClean="0"/>
              <a:t> System Center</a:t>
            </a:r>
          </a:p>
          <a:p>
            <a:r>
              <a:rPr lang="da-DK" sz="3200" dirty="0" smtClean="0"/>
              <a:t>Configuration Manager 2007 R3</a:t>
            </a:r>
          </a:p>
          <a:p>
            <a:r>
              <a:rPr lang="da-DK" sz="3200" dirty="0" smtClean="0"/>
              <a:t>and Forefront</a:t>
            </a:r>
            <a:r>
              <a:rPr lang="da-DK" sz="3200" baseline="30000" dirty="0" smtClean="0"/>
              <a:t>®</a:t>
            </a:r>
            <a:r>
              <a:rPr lang="da-DK" sz="3200" dirty="0" smtClean="0"/>
              <a:t> Endpoint Protection</a:t>
            </a:r>
            <a:endParaRPr lang="en-US" sz="3200" dirty="0"/>
          </a:p>
        </p:txBody>
      </p:sp>
      <p:sp>
        <p:nvSpPr>
          <p:cNvPr id="7" name="Subtitle 6"/>
          <p:cNvSpPr>
            <a:spLocks noGrp="1"/>
          </p:cNvSpPr>
          <p:nvPr>
            <p:ph type="subTitle" idx="1"/>
          </p:nvPr>
        </p:nvSpPr>
        <p:spPr>
          <a:xfrm>
            <a:off x="685800" y="4343400"/>
            <a:ext cx="8458200" cy="533400"/>
          </a:xfrm>
        </p:spPr>
        <p:txBody>
          <a:bodyPr/>
          <a:lstStyle/>
          <a:p>
            <a:r>
              <a:rPr lang="en-US" sz="2400" dirty="0" smtClean="0"/>
              <a:t>Infrastructure Planning and Design</a:t>
            </a:r>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0" name="TextBox 9"/>
          <p:cNvSpPr txBox="1"/>
          <p:nvPr/>
        </p:nvSpPr>
        <p:spPr>
          <a:xfrm>
            <a:off x="609600" y="4953000"/>
            <a:ext cx="3810000" cy="523220"/>
          </a:xfrm>
          <a:prstGeom prst="rect">
            <a:avLst/>
          </a:prstGeom>
          <a:noFill/>
        </p:spPr>
        <p:txBody>
          <a:bodyPr wrap="square" rtlCol="0">
            <a:spAutoFit/>
          </a:bodyPr>
          <a:lstStyle/>
          <a:p>
            <a:r>
              <a:rPr lang="en-US" sz="1400" dirty="0" smtClean="0"/>
              <a:t>Published: October 2008</a:t>
            </a:r>
          </a:p>
          <a:p>
            <a:r>
              <a:rPr lang="en-US" sz="1400" dirty="0" smtClean="0"/>
              <a:t>Updated: July 2011</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229600" cy="830997"/>
          </a:xfrm>
        </p:spPr>
        <p:txBody>
          <a:bodyPr/>
          <a:lstStyle/>
          <a:p>
            <a:r>
              <a:rPr lang="en-US" dirty="0"/>
              <a:t>Step 2: Determine Which Roles Will Be Deployed</a:t>
            </a:r>
          </a:p>
        </p:txBody>
      </p:sp>
      <p:sp>
        <p:nvSpPr>
          <p:cNvPr id="3" name="Content Placeholder 2"/>
          <p:cNvSpPr>
            <a:spLocks noGrp="1"/>
          </p:cNvSpPr>
          <p:nvPr>
            <p:ph idx="1"/>
          </p:nvPr>
        </p:nvSpPr>
        <p:spPr>
          <a:xfrm>
            <a:off x="537027" y="1447800"/>
            <a:ext cx="8229600" cy="5029199"/>
          </a:xfrm>
        </p:spPr>
        <p:txBody>
          <a:bodyPr>
            <a:normAutofit/>
          </a:bodyPr>
          <a:lstStyle/>
          <a:p>
            <a:endParaRPr lang="en-US" dirty="0" smtClean="0"/>
          </a:p>
          <a:p>
            <a:endParaRPr lang="en-US" dirty="0"/>
          </a:p>
        </p:txBody>
      </p:sp>
      <p:sp>
        <p:nvSpPr>
          <p:cNvPr id="4" name="Rectangle 3"/>
          <p:cNvSpPr/>
          <p:nvPr/>
        </p:nvSpPr>
        <p:spPr>
          <a:xfrm>
            <a:off x="762000" y="1897067"/>
            <a:ext cx="7333013" cy="1608133"/>
          </a:xfrm>
          <a:prstGeom prst="rect">
            <a:avLst/>
          </a:prstGeom>
        </p:spPr>
        <p:txBody>
          <a:bodyPr wrap="square">
            <a:spAutoFit/>
          </a:bodyPr>
          <a:lstStyle/>
          <a:p>
            <a:pPr marL="342900" lvl="1" indent="-342900">
              <a:spcBef>
                <a:spcPts val="1200"/>
              </a:spcBef>
              <a:buClr>
                <a:schemeClr val="accent1"/>
              </a:buClr>
              <a:buFont typeface="Arial" pitchFamily="34" charset="0"/>
              <a:buChar char="•"/>
            </a:pPr>
            <a:r>
              <a:rPr lang="en-US" sz="2400" dirty="0" smtClean="0">
                <a:solidFill>
                  <a:schemeClr val="tx2"/>
                </a:solidFill>
              </a:rPr>
              <a:t>Task </a:t>
            </a:r>
            <a:r>
              <a:rPr lang="en-US" sz="2400" dirty="0">
                <a:solidFill>
                  <a:schemeClr val="tx2"/>
                </a:solidFill>
              </a:rPr>
              <a:t>1: Select the Required Roles</a:t>
            </a:r>
          </a:p>
          <a:p>
            <a:pPr marL="509588" lvl="1" indent="-285750">
              <a:spcBef>
                <a:spcPts val="300"/>
              </a:spcBef>
              <a:buClr>
                <a:schemeClr val="accent1"/>
              </a:buClr>
              <a:buFont typeface="Arial" pitchFamily="34" charset="0"/>
              <a:buChar char="•"/>
            </a:pPr>
            <a:r>
              <a:rPr lang="en-US" dirty="0">
                <a:solidFill>
                  <a:schemeClr val="tx2"/>
                </a:solidFill>
              </a:rPr>
              <a:t>Establishing which site roles are required and where </a:t>
            </a:r>
            <a:r>
              <a:rPr lang="en-US" dirty="0" smtClean="0">
                <a:solidFill>
                  <a:schemeClr val="tx2"/>
                </a:solidFill>
              </a:rPr>
              <a:t/>
            </a:r>
            <a:br>
              <a:rPr lang="en-US" dirty="0" smtClean="0">
                <a:solidFill>
                  <a:schemeClr val="tx2"/>
                </a:solidFill>
              </a:rPr>
            </a:br>
            <a:r>
              <a:rPr lang="en-US" dirty="0" smtClean="0">
                <a:solidFill>
                  <a:schemeClr val="tx2"/>
                </a:solidFill>
              </a:rPr>
              <a:t>they </a:t>
            </a:r>
            <a:r>
              <a:rPr lang="en-US" dirty="0">
                <a:solidFill>
                  <a:schemeClr val="tx2"/>
                </a:solidFill>
              </a:rPr>
              <a:t>are located determines site design and sizing, network sizing, and </a:t>
            </a:r>
            <a:r>
              <a:rPr lang="en-US" dirty="0" smtClean="0">
                <a:solidFill>
                  <a:schemeClr val="tx2"/>
                </a:solidFill>
              </a:rPr>
              <a:t>whether </a:t>
            </a:r>
            <a:r>
              <a:rPr lang="en-US" dirty="0">
                <a:solidFill>
                  <a:schemeClr val="tx2"/>
                </a:solidFill>
              </a:rPr>
              <a:t>the Configuration Manager client will be deployed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3: </a:t>
            </a:r>
            <a:r>
              <a:rPr lang="en-US" dirty="0"/>
              <a:t>Determine the Number of Sites Required</a:t>
            </a:r>
          </a:p>
        </p:txBody>
      </p:sp>
      <p:sp>
        <p:nvSpPr>
          <p:cNvPr id="3" name="Content Placeholder 2"/>
          <p:cNvSpPr>
            <a:spLocks noGrp="1"/>
          </p:cNvSpPr>
          <p:nvPr>
            <p:ph idx="1"/>
          </p:nvPr>
        </p:nvSpPr>
        <p:spPr>
          <a:xfrm>
            <a:off x="537027" y="1752601"/>
            <a:ext cx="8229600" cy="5029199"/>
          </a:xfrm>
        </p:spPr>
        <p:txBody>
          <a:bodyPr>
            <a:normAutofit/>
          </a:bodyPr>
          <a:lstStyle/>
          <a:p>
            <a:r>
              <a:rPr lang="en-US" sz="2400" dirty="0"/>
              <a:t>Task 1: Determine the Number of Sites</a:t>
            </a:r>
            <a:endParaRPr lang="en-US" sz="2400" dirty="0" smtClean="0"/>
          </a:p>
          <a:p>
            <a:pPr marL="566738" lvl="1" indent="-284163">
              <a:buFont typeface="Arial" pitchFamily="34" charset="0"/>
              <a:buChar char="•"/>
            </a:pPr>
            <a:r>
              <a:rPr lang="en-US" dirty="0"/>
              <a:t>Start with one site, and then add more as required by the following</a:t>
            </a:r>
            <a:r>
              <a:rPr lang="en-US" dirty="0" smtClean="0"/>
              <a:t>:</a:t>
            </a:r>
          </a:p>
          <a:p>
            <a:pPr marL="800100" lvl="2" indent="-284163">
              <a:buFont typeface="Arial" pitchFamily="34" charset="0"/>
              <a:buChar char="•"/>
            </a:pPr>
            <a:r>
              <a:rPr lang="en-US" dirty="0"/>
              <a:t>Scale</a:t>
            </a:r>
          </a:p>
          <a:p>
            <a:pPr marL="800100" lvl="2" indent="-284163">
              <a:buFont typeface="Arial" pitchFamily="34" charset="0"/>
              <a:buChar char="•"/>
            </a:pPr>
            <a:r>
              <a:rPr lang="en-US" dirty="0"/>
              <a:t>Privacy concerns</a:t>
            </a:r>
          </a:p>
          <a:p>
            <a:pPr marL="800100" lvl="2" indent="-284163">
              <a:buFont typeface="Arial" pitchFamily="34" charset="0"/>
              <a:buChar char="•"/>
            </a:pPr>
            <a:r>
              <a:rPr lang="en-US" dirty="0"/>
              <a:t>Internet-connected clients</a:t>
            </a:r>
          </a:p>
          <a:p>
            <a:pPr marL="800100" lvl="2" indent="-284163">
              <a:buFont typeface="Arial" pitchFamily="34" charset="0"/>
              <a:buChar char="•"/>
            </a:pPr>
            <a:r>
              <a:rPr lang="en-US" dirty="0" smtClean="0"/>
              <a:t>Active Directory</a:t>
            </a:r>
            <a:r>
              <a:rPr lang="da-DK" baseline="30000" dirty="0" smtClean="0"/>
              <a:t>®</a:t>
            </a:r>
            <a:r>
              <a:rPr lang="en-US" dirty="0" smtClean="0"/>
              <a:t> Domain System (AD DS) </a:t>
            </a:r>
            <a:r>
              <a:rPr lang="en-US" dirty="0"/>
              <a:t>forests</a:t>
            </a:r>
          </a:p>
          <a:p>
            <a:pPr marL="800100" lvl="2" indent="-284163">
              <a:buFont typeface="Arial" pitchFamily="34" charset="0"/>
              <a:buChar char="•"/>
            </a:pPr>
            <a:r>
              <a:rPr lang="en-US" dirty="0"/>
              <a:t>Network location</a:t>
            </a:r>
          </a:p>
          <a:p>
            <a:pPr marL="800100" lvl="2" indent="-284163">
              <a:buFont typeface="Arial" pitchFamily="34" charset="0"/>
              <a:buChar char="•"/>
            </a:pPr>
            <a:r>
              <a:rPr lang="en-US" dirty="0"/>
              <a:t>International languages</a:t>
            </a:r>
          </a:p>
          <a:p>
            <a:pPr marL="800100" lvl="2" indent="-284163">
              <a:buFont typeface="Arial" pitchFamily="34" charset="0"/>
              <a:buChar char="•"/>
            </a:pPr>
            <a:r>
              <a:rPr lang="en-US" dirty="0"/>
              <a:t>Organization</a:t>
            </a:r>
            <a:endParaRPr lang="en-US" dirty="0" smtClean="0"/>
          </a:p>
          <a:p>
            <a:pPr>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424056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Design the </a:t>
            </a:r>
            <a:r>
              <a:rPr lang="en-US" dirty="0" smtClean="0"/>
              <a:t>Sites</a:t>
            </a:r>
            <a:endParaRPr lang="en-US" dirty="0"/>
          </a:p>
        </p:txBody>
      </p:sp>
      <p:sp>
        <p:nvSpPr>
          <p:cNvPr id="3" name="Content Placeholder 2"/>
          <p:cNvSpPr>
            <a:spLocks noGrp="1"/>
          </p:cNvSpPr>
          <p:nvPr>
            <p:ph idx="1"/>
          </p:nvPr>
        </p:nvSpPr>
        <p:spPr>
          <a:xfrm>
            <a:off x="533400" y="1371600"/>
            <a:ext cx="8458200" cy="4648199"/>
          </a:xfrm>
        </p:spPr>
        <p:txBody>
          <a:bodyPr>
            <a:normAutofit/>
          </a:bodyPr>
          <a:lstStyle/>
          <a:p>
            <a:r>
              <a:rPr lang="en-US" sz="2400" dirty="0"/>
              <a:t>Task 1: Plan the Required Roles</a:t>
            </a:r>
            <a:endParaRPr lang="en-US" sz="2400" dirty="0" smtClean="0"/>
          </a:p>
          <a:p>
            <a:pPr marL="566738" lvl="1" indent="-284163">
              <a:buFont typeface="Arial" pitchFamily="34" charset="0"/>
              <a:buChar char="•"/>
            </a:pPr>
            <a:r>
              <a:rPr lang="en-US" dirty="0"/>
              <a:t>For each role, compare the number of clients that will use it against the scale limits for the </a:t>
            </a:r>
            <a:r>
              <a:rPr lang="en-US" dirty="0" smtClean="0"/>
              <a:t>role</a:t>
            </a:r>
          </a:p>
          <a:p>
            <a:pPr marL="174625" lvl="1" indent="-174625">
              <a:spcBef>
                <a:spcPts val="1200"/>
              </a:spcBef>
              <a:buFont typeface="Arial" pitchFamily="34" charset="0"/>
              <a:buChar char="•"/>
            </a:pPr>
            <a:r>
              <a:rPr lang="en-US" sz="2400" dirty="0"/>
              <a:t>Task 2: Plan the Optional Roles</a:t>
            </a:r>
          </a:p>
          <a:p>
            <a:pPr marL="566738" lvl="1" indent="-284163">
              <a:buFont typeface="Arial" pitchFamily="34" charset="0"/>
              <a:buChar char="•"/>
            </a:pPr>
            <a:r>
              <a:rPr lang="en-US" dirty="0"/>
              <a:t>Add the optional roles that will be used in the site design</a:t>
            </a:r>
          </a:p>
          <a:p>
            <a:pPr marL="174625" lvl="1" indent="-174625">
              <a:spcBef>
                <a:spcPts val="1200"/>
              </a:spcBef>
              <a:buFont typeface="Arial" pitchFamily="34" charset="0"/>
              <a:buChar char="•"/>
            </a:pPr>
            <a:r>
              <a:rPr lang="en-US" sz="2400" dirty="0"/>
              <a:t>Task 3: Plan the Feature-Specific Roles</a:t>
            </a:r>
          </a:p>
          <a:p>
            <a:pPr marL="566738" lvl="1" indent="-284163">
              <a:buFont typeface="Arial" pitchFamily="34" charset="0"/>
              <a:buChar char="•"/>
            </a:pPr>
            <a:r>
              <a:rPr lang="en-US" dirty="0"/>
              <a:t>Use the information in Step 2 to select the relevant roles for the site</a:t>
            </a:r>
          </a:p>
          <a:p>
            <a:pPr marL="174625" lvl="1" indent="-174625">
              <a:spcBef>
                <a:spcPts val="1200"/>
              </a:spcBef>
              <a:buFont typeface="Arial" pitchFamily="34" charset="0"/>
              <a:buChar char="•"/>
            </a:pPr>
            <a:r>
              <a:rPr lang="en-US" sz="2400" dirty="0"/>
              <a:t>Task 4: Determine Where to Place Hierarchy Roles</a:t>
            </a:r>
          </a:p>
          <a:p>
            <a:pPr marL="566738" lvl="1" indent="-284163">
              <a:buFont typeface="Arial" pitchFamily="34" charset="0"/>
              <a:buChar char="•"/>
            </a:pPr>
            <a:r>
              <a:rPr lang="en-US" dirty="0"/>
              <a:t>Design each required role in only one site in the hierarchy</a:t>
            </a:r>
          </a:p>
          <a:p>
            <a:pPr marL="566738" lvl="1" indent="-284163">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2852871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Design the Sites (Continued)</a:t>
            </a:r>
          </a:p>
        </p:txBody>
      </p:sp>
      <p:sp>
        <p:nvSpPr>
          <p:cNvPr id="3" name="Content Placeholder 2"/>
          <p:cNvSpPr>
            <a:spLocks noGrp="1"/>
          </p:cNvSpPr>
          <p:nvPr>
            <p:ph idx="1"/>
          </p:nvPr>
        </p:nvSpPr>
        <p:spPr>
          <a:xfrm>
            <a:off x="537027" y="1447800"/>
            <a:ext cx="8229600" cy="4241797"/>
          </a:xfrm>
        </p:spPr>
        <p:txBody>
          <a:bodyPr>
            <a:normAutofit/>
          </a:bodyPr>
          <a:lstStyle/>
          <a:p>
            <a:pPr marL="174625" lvl="1" indent="-174625">
              <a:spcBef>
                <a:spcPts val="1200"/>
              </a:spcBef>
              <a:buFont typeface="Arial" pitchFamily="34" charset="0"/>
              <a:buChar char="•"/>
            </a:pPr>
            <a:r>
              <a:rPr lang="en-US" sz="2400" dirty="0"/>
              <a:t>Task 5: Determine Where to Place Primary and Secondary Sites and Branch Distribution Points</a:t>
            </a:r>
          </a:p>
          <a:p>
            <a:pPr marL="566738" lvl="1" indent="-284163">
              <a:buFont typeface="Arial" pitchFamily="34" charset="0"/>
              <a:buChar char="•"/>
            </a:pPr>
            <a:r>
              <a:rPr lang="en-US" dirty="0"/>
              <a:t>Sites can be primary or secondary, or a branch distribution point (BDP) could be used to represent a package distribution site</a:t>
            </a:r>
          </a:p>
          <a:p>
            <a:pPr marL="174625" lvl="1" indent="-174625">
              <a:spcBef>
                <a:spcPts val="1200"/>
              </a:spcBef>
              <a:buFont typeface="Arial" pitchFamily="34" charset="0"/>
              <a:buChar char="•"/>
            </a:pPr>
            <a:r>
              <a:rPr lang="en-US" sz="2400" dirty="0"/>
              <a:t>Task 6: Determine Whether Native Mode Is Required</a:t>
            </a:r>
          </a:p>
          <a:p>
            <a:pPr marL="566738" lvl="1" indent="-284163">
              <a:buFont typeface="Arial" pitchFamily="34" charset="0"/>
              <a:buChar char="•"/>
            </a:pPr>
            <a:r>
              <a:rPr lang="en-US" dirty="0"/>
              <a:t>The options are native mode and mixed </a:t>
            </a:r>
            <a:r>
              <a:rPr lang="en-US" dirty="0" smtClean="0"/>
              <a:t>mode</a:t>
            </a:r>
          </a:p>
          <a:p>
            <a:pPr marL="174625" lvl="1" indent="-174625">
              <a:spcBef>
                <a:spcPts val="1200"/>
              </a:spcBef>
              <a:buFont typeface="Arial" pitchFamily="34" charset="0"/>
              <a:buChar char="•"/>
            </a:pPr>
            <a:r>
              <a:rPr lang="en-US" sz="2400" dirty="0"/>
              <a:t>Task 7: Assign Clients to Sites</a:t>
            </a:r>
          </a:p>
          <a:p>
            <a:pPr marL="566738" lvl="1" indent="-284163">
              <a:buFont typeface="Arial" pitchFamily="34" charset="0"/>
              <a:buChar char="•"/>
            </a:pPr>
            <a:r>
              <a:rPr lang="en-US" dirty="0"/>
              <a:t>Decide how to implement site boundaries, and then assign the clients to their respective sites</a:t>
            </a:r>
          </a:p>
          <a:p>
            <a:pPr marL="566738" lvl="1" indent="-284163">
              <a:buFont typeface="Arial" pitchFamily="34" charset="0"/>
              <a:buChar char="•"/>
            </a:pPr>
            <a:endParaRPr lang="en-US" sz="2300" dirty="0"/>
          </a:p>
          <a:p>
            <a:endParaRPr lang="en-US" dirty="0"/>
          </a:p>
        </p:txBody>
      </p:sp>
    </p:spTree>
    <p:extLst>
      <p:ext uri="{BB962C8B-B14F-4D97-AF65-F5344CB8AC3E}">
        <p14:creationId xmlns:p14="http://schemas.microsoft.com/office/powerpoint/2010/main" val="3594042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a:t>Step </a:t>
            </a:r>
            <a:r>
              <a:rPr lang="en-US" dirty="0" smtClean="0"/>
              <a:t>4</a:t>
            </a:r>
            <a:r>
              <a:rPr lang="en-US" dirty="0"/>
              <a:t>: Design the Sites (</a:t>
            </a:r>
            <a:r>
              <a:rPr lang="en-US" dirty="0" smtClean="0"/>
              <a:t>Continued)</a:t>
            </a:r>
            <a:endParaRPr lang="en-US" dirty="0"/>
          </a:p>
        </p:txBody>
      </p:sp>
      <p:sp>
        <p:nvSpPr>
          <p:cNvPr id="3" name="Content Placeholder 2"/>
          <p:cNvSpPr>
            <a:spLocks noGrp="1"/>
          </p:cNvSpPr>
          <p:nvPr>
            <p:ph idx="1"/>
          </p:nvPr>
        </p:nvSpPr>
        <p:spPr>
          <a:xfrm>
            <a:off x="533400" y="1447800"/>
            <a:ext cx="8229600" cy="4648199"/>
          </a:xfrm>
        </p:spPr>
        <p:txBody>
          <a:bodyPr>
            <a:normAutofit/>
          </a:bodyPr>
          <a:lstStyle/>
          <a:p>
            <a:pPr marL="174625" lvl="1" indent="-174625">
              <a:spcBef>
                <a:spcPts val="1200"/>
              </a:spcBef>
              <a:buFont typeface="Arial" pitchFamily="34" charset="0"/>
              <a:buChar char="•"/>
            </a:pPr>
            <a:r>
              <a:rPr lang="en-US" sz="2400" dirty="0" smtClean="0"/>
              <a:t>Task </a:t>
            </a:r>
            <a:r>
              <a:rPr lang="en-US" sz="2400" dirty="0"/>
              <a:t>8: Design the Boundaries of Protected Distribution Point Systems</a:t>
            </a:r>
          </a:p>
          <a:p>
            <a:pPr marL="566738" lvl="1" indent="-284163">
              <a:buFont typeface="Arial" pitchFamily="34" charset="0"/>
              <a:buChar char="•"/>
            </a:pPr>
            <a:r>
              <a:rPr lang="en-US" dirty="0"/>
              <a:t>Review the site boundaries that were designed in the previous task to determine whether a distribution point must be </a:t>
            </a:r>
            <a:r>
              <a:rPr lang="en-US" dirty="0" smtClean="0"/>
              <a:t>protected</a:t>
            </a:r>
          </a:p>
          <a:p>
            <a:pPr marL="174625" lvl="1" indent="-174625">
              <a:spcBef>
                <a:spcPts val="1200"/>
              </a:spcBef>
              <a:buFont typeface="Arial" pitchFamily="34" charset="0"/>
              <a:buChar char="•"/>
            </a:pPr>
            <a:r>
              <a:rPr lang="en-US" sz="2400" dirty="0"/>
              <a:t>Task 9: Design the Site </a:t>
            </a:r>
            <a:r>
              <a:rPr lang="en-US" sz="2400" dirty="0" smtClean="0"/>
              <a:t>Systems</a:t>
            </a:r>
          </a:p>
          <a:p>
            <a:pPr marL="566738" lvl="1" indent="-284163">
              <a:buFont typeface="Arial" pitchFamily="34" charset="0"/>
              <a:buChar char="•"/>
            </a:pPr>
            <a:r>
              <a:rPr lang="en-US" dirty="0" smtClean="0"/>
              <a:t>See the guide for site infrastructure design recommendations from the product group</a:t>
            </a:r>
            <a:endParaRPr lang="en-US" dirty="0"/>
          </a:p>
          <a:p>
            <a:pPr marL="174625" lvl="1" indent="-174625">
              <a:spcBef>
                <a:spcPts val="1200"/>
              </a:spcBef>
              <a:buFont typeface="Arial" pitchFamily="34" charset="0"/>
              <a:buChar char="•"/>
            </a:pPr>
            <a:r>
              <a:rPr lang="en-US" sz="2400" dirty="0" smtClean="0"/>
              <a:t>Task 10</a:t>
            </a:r>
            <a:r>
              <a:rPr lang="en-US" sz="2400" dirty="0"/>
              <a:t>: Determine the Fault-Tolerance Approach</a:t>
            </a:r>
          </a:p>
          <a:p>
            <a:pPr marL="566738" lvl="1" indent="-284163">
              <a:buFont typeface="Arial" pitchFamily="34" charset="0"/>
              <a:buChar char="•"/>
            </a:pPr>
            <a:r>
              <a:rPr lang="en-US" dirty="0"/>
              <a:t>Use the requirements </a:t>
            </a:r>
            <a:r>
              <a:rPr lang="en-US" dirty="0" smtClean="0"/>
              <a:t>identified </a:t>
            </a:r>
            <a:r>
              <a:rPr lang="en-US" dirty="0"/>
              <a:t>in Step 1 to select </a:t>
            </a:r>
            <a:r>
              <a:rPr lang="en-US" dirty="0" smtClean="0"/>
              <a:t>fault-tolerance </a:t>
            </a:r>
            <a:r>
              <a:rPr lang="en-US" dirty="0"/>
              <a:t>options </a:t>
            </a:r>
            <a:r>
              <a:rPr lang="en-US" dirty="0" smtClean="0"/>
              <a:t>to </a:t>
            </a:r>
            <a:r>
              <a:rPr lang="en-US" dirty="0"/>
              <a:t>be </a:t>
            </a:r>
            <a:r>
              <a:rPr lang="en-US" dirty="0" smtClean="0"/>
              <a:t>implemented </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29197482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5: </a:t>
            </a:r>
            <a:r>
              <a:rPr lang="en-US" dirty="0"/>
              <a:t>Determine the Number of Hierarchies Required</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the Number of Hierarchies</a:t>
            </a:r>
            <a:endParaRPr lang="en-US" sz="2400" dirty="0" smtClean="0"/>
          </a:p>
          <a:p>
            <a:pPr marL="566738" lvl="1" indent="-284163">
              <a:buFont typeface="Arial" pitchFamily="34" charset="0"/>
              <a:buChar char="•"/>
            </a:pPr>
            <a:r>
              <a:rPr lang="en-US" dirty="0"/>
              <a:t>Start with one hierarchy and add more </a:t>
            </a:r>
            <a:r>
              <a:rPr lang="en-US" dirty="0" smtClean="0"/>
              <a:t>only </a:t>
            </a:r>
            <a:r>
              <a:rPr lang="en-US" dirty="0"/>
              <a:t>if </a:t>
            </a:r>
            <a:r>
              <a:rPr lang="en-US" dirty="0" smtClean="0"/>
              <a:t>necessary. Additional hierarchies could be required in the following scenarios:</a:t>
            </a:r>
          </a:p>
          <a:p>
            <a:pPr marL="800100" lvl="2" indent="-284163">
              <a:buFont typeface="Arial" pitchFamily="34" charset="0"/>
              <a:buChar char="•"/>
            </a:pPr>
            <a:r>
              <a:rPr lang="en-US" dirty="0"/>
              <a:t>Size</a:t>
            </a:r>
          </a:p>
          <a:p>
            <a:pPr marL="800100" lvl="2" indent="-284163">
              <a:buFont typeface="Arial" pitchFamily="34" charset="0"/>
              <a:buChar char="•"/>
            </a:pPr>
            <a:r>
              <a:rPr lang="en-US" dirty="0"/>
              <a:t>Central site is mixed mode and native mode is required</a:t>
            </a:r>
          </a:p>
          <a:p>
            <a:pPr marL="800100" lvl="2" indent="-284163">
              <a:buFont typeface="Arial" pitchFamily="34" charset="0"/>
              <a:buChar char="•"/>
            </a:pPr>
            <a:r>
              <a:rPr lang="en-US" dirty="0"/>
              <a:t>Isolated networks</a:t>
            </a:r>
          </a:p>
          <a:p>
            <a:pPr marL="800100" lvl="2" indent="-284163">
              <a:buFont typeface="Arial" pitchFamily="34" charset="0"/>
              <a:buChar char="•"/>
            </a:pPr>
            <a:r>
              <a:rPr lang="en-US" dirty="0"/>
              <a:t>Politics</a:t>
            </a:r>
          </a:p>
          <a:p>
            <a:pPr marL="800100" lvl="2" indent="-284163">
              <a:buFont typeface="Arial" pitchFamily="34" charset="0"/>
              <a:buChar char="•"/>
            </a:pPr>
            <a:r>
              <a:rPr lang="en-US" dirty="0"/>
              <a:t>Regulatory requirements</a:t>
            </a:r>
          </a:p>
          <a:p>
            <a:pPr marL="566738" lvl="1" indent="-284163">
              <a:buFont typeface="Arial" pitchFamily="34" charset="0"/>
              <a:buChar char="•"/>
            </a:pPr>
            <a:endParaRPr lang="en-US" dirty="0" smtClean="0"/>
          </a:p>
        </p:txBody>
      </p:sp>
    </p:spTree>
    <p:extLst>
      <p:ext uri="{BB962C8B-B14F-4D97-AF65-F5344CB8AC3E}">
        <p14:creationId xmlns:p14="http://schemas.microsoft.com/office/powerpoint/2010/main" val="1305265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909935"/>
            <a:ext cx="8229600" cy="461665"/>
          </a:xfrm>
        </p:spPr>
        <p:txBody>
          <a:bodyPr/>
          <a:lstStyle/>
          <a:p>
            <a:r>
              <a:rPr lang="en-US" dirty="0"/>
              <a:t>Step </a:t>
            </a:r>
            <a:r>
              <a:rPr lang="en-US" dirty="0" smtClean="0"/>
              <a:t>6: </a:t>
            </a:r>
            <a:r>
              <a:rPr lang="en-US" dirty="0"/>
              <a:t>Design Each Hierarchy</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Where to Place the Central Site</a:t>
            </a:r>
            <a:endParaRPr lang="en-US" sz="2400" dirty="0" smtClean="0"/>
          </a:p>
          <a:p>
            <a:pPr marL="566738" lvl="1" indent="-284163">
              <a:buFont typeface="Arial" pitchFamily="34" charset="0"/>
              <a:buChar char="•"/>
            </a:pPr>
            <a:r>
              <a:rPr lang="en-US" dirty="0"/>
              <a:t>A central site requires a site server and a site </a:t>
            </a:r>
            <a:r>
              <a:rPr lang="en-US" dirty="0" smtClean="0"/>
              <a:t>database</a:t>
            </a:r>
          </a:p>
          <a:p>
            <a:pPr marL="566738" lvl="1" indent="-284163">
              <a:buFont typeface="Arial" pitchFamily="34" charset="0"/>
              <a:buChar char="•"/>
            </a:pPr>
            <a:r>
              <a:rPr lang="en-US" dirty="0"/>
              <a:t>Place the central site in the location where the best administrative skills and network connections are </a:t>
            </a:r>
            <a:r>
              <a:rPr lang="en-US" dirty="0" smtClean="0"/>
              <a:t>available</a:t>
            </a:r>
          </a:p>
          <a:p>
            <a:pPr marL="174625" lvl="1" indent="-174625">
              <a:spcBef>
                <a:spcPts val="1200"/>
              </a:spcBef>
              <a:buFont typeface="Arial" pitchFamily="34" charset="0"/>
              <a:buChar char="•"/>
            </a:pPr>
            <a:r>
              <a:rPr lang="en-US" sz="2400" dirty="0"/>
              <a:t>Task 2: Plan the Site Hierarchy</a:t>
            </a:r>
          </a:p>
          <a:p>
            <a:pPr marL="566738" lvl="1" indent="-284163">
              <a:buFont typeface="Arial" pitchFamily="34" charset="0"/>
              <a:buChar char="•"/>
            </a:pPr>
            <a:r>
              <a:rPr lang="en-US" dirty="0"/>
              <a:t>Try to limit the depth of the hierarchy to as few tiers as possible to reduce duplication of data in databases </a:t>
            </a:r>
          </a:p>
        </p:txBody>
      </p:sp>
    </p:spTree>
    <p:extLst>
      <p:ext uri="{BB962C8B-B14F-4D97-AF65-F5344CB8AC3E}">
        <p14:creationId xmlns:p14="http://schemas.microsoft.com/office/powerpoint/2010/main" val="2282359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Step </a:t>
            </a:r>
            <a:r>
              <a:rPr lang="en-US" dirty="0" smtClean="0"/>
              <a:t>7: </a:t>
            </a:r>
            <a:r>
              <a:rPr lang="en-US" dirty="0"/>
              <a:t>Design the Forefront Endpoint Protection Integration</a:t>
            </a:r>
          </a:p>
        </p:txBody>
      </p:sp>
      <p:sp>
        <p:nvSpPr>
          <p:cNvPr id="3" name="Content Placeholder 2"/>
          <p:cNvSpPr>
            <a:spLocks noGrp="1"/>
          </p:cNvSpPr>
          <p:nvPr>
            <p:ph idx="1"/>
          </p:nvPr>
        </p:nvSpPr>
        <p:spPr>
          <a:xfrm>
            <a:off x="537027" y="1828800"/>
            <a:ext cx="8229600" cy="4648199"/>
          </a:xfrm>
        </p:spPr>
        <p:txBody>
          <a:bodyPr>
            <a:normAutofit/>
          </a:bodyPr>
          <a:lstStyle/>
          <a:p>
            <a:r>
              <a:rPr lang="en-US" sz="2400" dirty="0"/>
              <a:t>Task 1: Determine Forefront Endpoint Protection Management and Reporting Design</a:t>
            </a:r>
            <a:endParaRPr lang="en-US" sz="2400" dirty="0" smtClean="0"/>
          </a:p>
          <a:p>
            <a:pPr marL="566738" lvl="1" indent="-284163">
              <a:buFont typeface="Arial" pitchFamily="34" charset="0"/>
              <a:buChar char="•"/>
            </a:pPr>
            <a:r>
              <a:rPr lang="en-US" dirty="0"/>
              <a:t>Each FEP instance requires that FEP management extensions be implemented into Configuration Manager site servers along with two </a:t>
            </a:r>
            <a:r>
              <a:rPr lang="en-US" dirty="0" smtClean="0"/>
              <a:t>databases</a:t>
            </a:r>
          </a:p>
          <a:p>
            <a:pPr marL="174625" lvl="1" indent="-174625">
              <a:spcBef>
                <a:spcPts val="1200"/>
              </a:spcBef>
              <a:buFont typeface="Arial" pitchFamily="34" charset="0"/>
              <a:buChar char="•"/>
            </a:pPr>
            <a:r>
              <a:rPr lang="en-US" sz="2400" dirty="0" smtClean="0"/>
              <a:t>Task 2: Determine SQL Server</a:t>
            </a:r>
            <a:r>
              <a:rPr lang="en-US" sz="2400" baseline="30000" dirty="0" smtClean="0"/>
              <a:t>®</a:t>
            </a:r>
            <a:r>
              <a:rPr lang="en-US" sz="2400" dirty="0" smtClean="0"/>
              <a:t> Requirements</a:t>
            </a:r>
          </a:p>
          <a:p>
            <a:pPr marL="566738" lvl="1" indent="-284163">
              <a:buFont typeface="Arial" pitchFamily="34" charset="0"/>
              <a:buChar char="•"/>
            </a:pPr>
            <a:r>
              <a:rPr lang="en-US" dirty="0"/>
              <a:t>Each FEP instance must have a minimum of one SQL Server instance that can host </a:t>
            </a:r>
            <a:r>
              <a:rPr lang="en-US" dirty="0" smtClean="0"/>
              <a:t>the FEP databases</a:t>
            </a:r>
          </a:p>
          <a:p>
            <a:pPr marL="174625" lvl="1" indent="-174625">
              <a:spcBef>
                <a:spcPts val="1200"/>
              </a:spcBef>
              <a:buFont typeface="Arial" pitchFamily="34" charset="0"/>
              <a:buChar char="•"/>
            </a:pPr>
            <a:r>
              <a:rPr lang="en-US" sz="2400" dirty="0" smtClean="0"/>
              <a:t>Task 3: Determine the Fault-Tolerance Approach</a:t>
            </a:r>
          </a:p>
          <a:p>
            <a:pPr marL="566738" lvl="1" indent="-284163">
              <a:buFont typeface="Arial" pitchFamily="34" charset="0"/>
              <a:buChar char="•"/>
            </a:pPr>
            <a:r>
              <a:rPr lang="en-US" dirty="0" smtClean="0"/>
              <a:t>Refer to the requirements for availability and performance in Step1 to help determine fault-tolerance approach</a:t>
            </a:r>
            <a:endParaRPr lang="en-US" dirty="0"/>
          </a:p>
          <a:p>
            <a:pPr marL="566738" lvl="1" indent="-284163">
              <a:buFont typeface="Arial" pitchFamily="34" charset="0"/>
              <a:buChar char="•"/>
            </a:pPr>
            <a:endParaRPr lang="en-US" dirty="0"/>
          </a:p>
        </p:txBody>
      </p:sp>
    </p:spTree>
    <p:extLst>
      <p:ext uri="{BB962C8B-B14F-4D97-AF65-F5344CB8AC3E}">
        <p14:creationId xmlns:p14="http://schemas.microsoft.com/office/powerpoint/2010/main" val="27314457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Summary and Conclusion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normAutofit/>
          </a:bodyPr>
          <a:lstStyle/>
          <a:p>
            <a:r>
              <a:rPr lang="en-US" sz="2400" dirty="0"/>
              <a:t>This guide has focused on summarizing the critical design decisions, activities, and tasks required to enable a successful design of Microsoft </a:t>
            </a:r>
            <a:r>
              <a:rPr lang="en-US" sz="2400" dirty="0" smtClean="0"/>
              <a:t>System Center Configuration Manager 2007 R3 and Forefront Endpoint Protection</a:t>
            </a:r>
          </a:p>
          <a:p>
            <a:r>
              <a:rPr lang="en-US" sz="2400" dirty="0"/>
              <a:t>See the IPD </a:t>
            </a:r>
            <a:r>
              <a:rPr lang="en-US" sz="2400" dirty="0" smtClean="0"/>
              <a:t>guide appendix </a:t>
            </a:r>
            <a:r>
              <a:rPr lang="en-US" sz="2400" dirty="0"/>
              <a:t>for </a:t>
            </a:r>
            <a:r>
              <a:rPr lang="en-US" sz="2400" dirty="0" smtClean="0"/>
              <a:t>job aids </a:t>
            </a:r>
            <a:r>
              <a:rPr lang="en-US" sz="2400" dirty="0"/>
              <a:t>to assist in recording </a:t>
            </a:r>
            <a:r>
              <a:rPr lang="en-US" sz="2400" dirty="0" smtClean="0"/>
              <a:t>decisions</a:t>
            </a:r>
            <a:endParaRPr lang="en-US" sz="2400" dirty="0"/>
          </a:p>
          <a:p>
            <a:r>
              <a:rPr lang="en-US" sz="2400" dirty="0" smtClean="0"/>
              <a:t>Provide </a:t>
            </a:r>
            <a:r>
              <a:rPr lang="en-US" sz="2400" dirty="0"/>
              <a:t>feedback to </a:t>
            </a:r>
            <a:r>
              <a:rPr lang="en-US" sz="2400" dirty="0" smtClean="0">
                <a:hlinkClick r:id="rId3"/>
              </a:rPr>
              <a:t>ipdfdbk@microsoft.com</a:t>
            </a:r>
            <a:endParaRPr lang="en-US" sz="2400" dirty="0"/>
          </a:p>
          <a:p>
            <a:endParaRPr lang="en-US" b="0" dirty="0" smtClean="0"/>
          </a:p>
          <a:p>
            <a:endParaRPr lang="en-US" b="0" dirty="0" smtClean="0"/>
          </a:p>
        </p:txBody>
      </p:sp>
    </p:spTree>
    <p:extLst>
      <p:ext uri="{BB962C8B-B14F-4D97-AF65-F5344CB8AC3E}">
        <p14:creationId xmlns:p14="http://schemas.microsoft.com/office/powerpoint/2010/main" val="3788000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Find More Information</a:t>
            </a:r>
            <a:r>
              <a:rPr lang="en-US" dirty="0"/>
              <a:t/>
            </a:r>
            <a:br>
              <a:rPr lang="en-US" dirty="0"/>
            </a:br>
            <a:endParaRPr lang="en-US" dirty="0"/>
          </a:p>
        </p:txBody>
      </p:sp>
      <p:sp>
        <p:nvSpPr>
          <p:cNvPr id="3" name="Content Placeholder 2"/>
          <p:cNvSpPr>
            <a:spLocks noGrp="1"/>
          </p:cNvSpPr>
          <p:nvPr>
            <p:ph idx="1"/>
          </p:nvPr>
        </p:nvSpPr>
        <p:spPr>
          <a:xfrm>
            <a:off x="537027" y="1371600"/>
            <a:ext cx="8229600" cy="4241797"/>
          </a:xfrm>
        </p:spPr>
        <p:txBody>
          <a:bodyPr/>
          <a:lstStyle/>
          <a:p>
            <a:r>
              <a:rPr lang="en-US" b="0" dirty="0" smtClean="0"/>
              <a:t>Download the full document and other IPD guides:</a:t>
            </a:r>
          </a:p>
          <a:p>
            <a:pPr lvl="1">
              <a:buNone/>
            </a:pPr>
            <a:r>
              <a:rPr lang="en-US" dirty="0" smtClean="0">
                <a:hlinkClick r:id="rId3"/>
              </a:rPr>
              <a:t>www.microsoft.com/ipd </a:t>
            </a:r>
            <a:endParaRPr lang="en-US" dirty="0" smtClean="0"/>
          </a:p>
          <a:p>
            <a:pPr marL="174625" lvl="1" indent="-174625">
              <a:spcBef>
                <a:spcPts val="1200"/>
              </a:spcBef>
              <a:buFont typeface="Arial" pitchFamily="34" charset="0"/>
              <a:buChar char="•"/>
            </a:pPr>
            <a:r>
              <a:rPr lang="en-US" dirty="0" smtClean="0"/>
              <a:t>Contact the IPD team:</a:t>
            </a:r>
          </a:p>
          <a:p>
            <a:pPr lvl="1">
              <a:buNone/>
            </a:pPr>
            <a:r>
              <a:rPr lang="en-US" dirty="0" smtClean="0">
                <a:hlinkClick r:id="rId4"/>
              </a:rPr>
              <a:t>ipdfdbk@microsoft.com</a:t>
            </a:r>
            <a:endParaRPr lang="en-US" dirty="0" smtClean="0"/>
          </a:p>
          <a:p>
            <a:pPr marL="174625" lvl="2" indent="-174625">
              <a:spcBef>
                <a:spcPts val="1200"/>
              </a:spcBef>
              <a:buFont typeface="Arial" pitchFamily="34" charset="0"/>
              <a:buChar char="•"/>
            </a:pPr>
            <a:r>
              <a:rPr lang="en-US" dirty="0" smtClean="0"/>
              <a:t>Access the Microsoft Solution Accelerators website:</a:t>
            </a:r>
          </a:p>
          <a:p>
            <a:pPr lvl="1">
              <a:buNone/>
            </a:pPr>
            <a:r>
              <a:rPr lang="en-US" dirty="0" smtClean="0">
                <a:hlinkClick r:id="rId5"/>
              </a:rPr>
              <a:t>www.microsoft.com/technet/SolutionAccelerators</a:t>
            </a:r>
            <a:endParaRPr lang="en-US" dirty="0" smtClean="0"/>
          </a:p>
          <a:p>
            <a:endParaRPr lang="en-US" b="0" dirty="0" smtClean="0"/>
          </a:p>
          <a:p>
            <a:endParaRPr lang="en-US" b="0" dirty="0" smtClean="0"/>
          </a:p>
        </p:txBody>
      </p:sp>
    </p:spTree>
    <p:extLst>
      <p:ext uri="{BB962C8B-B14F-4D97-AF65-F5344CB8AC3E}">
        <p14:creationId xmlns:p14="http://schemas.microsoft.com/office/powerpoint/2010/main" val="45777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077218"/>
          </a:xfrm>
        </p:spPr>
        <p:txBody>
          <a:bodyPr/>
          <a:lstStyle/>
          <a:p>
            <a:r>
              <a:rPr lang="en-US" dirty="0" smtClean="0"/>
              <a:t>What Is IPD?</a:t>
            </a:r>
            <a:br>
              <a:rPr lang="en-US" dirty="0" smtClean="0"/>
            </a:br>
            <a:r>
              <a:rPr lang="en-US" sz="2000" dirty="0" smtClean="0">
                <a:solidFill>
                  <a:schemeClr val="tx1"/>
                </a:solidFill>
              </a:rPr>
              <a:t>Guidance that clarifies and streamlines the planning and design process for Microsoft</a:t>
            </a:r>
            <a:r>
              <a:rPr lang="en-US" sz="2000" baseline="30000" dirty="0" smtClean="0">
                <a:solidFill>
                  <a:schemeClr val="tx1"/>
                </a:solidFill>
              </a:rPr>
              <a:t> </a:t>
            </a:r>
            <a:r>
              <a:rPr lang="en-US" sz="2000" dirty="0" smtClean="0">
                <a:solidFill>
                  <a:schemeClr val="tx1"/>
                </a:solidFill>
              </a:rPr>
              <a:t>infrastructure technologies</a:t>
            </a:r>
            <a:endParaRPr lang="en-US" sz="2000" dirty="0">
              <a:solidFill>
                <a:schemeClr val="tx1"/>
              </a:solidFill>
            </a:endParaRPr>
          </a:p>
        </p:txBody>
      </p:sp>
      <p:sp>
        <p:nvSpPr>
          <p:cNvPr id="25" name="Content Placeholder 24"/>
          <p:cNvSpPr>
            <a:spLocks noGrp="1"/>
          </p:cNvSpPr>
          <p:nvPr>
            <p:ph idx="1"/>
          </p:nvPr>
        </p:nvSpPr>
        <p:spPr>
          <a:xfrm>
            <a:off x="537027" y="2819400"/>
            <a:ext cx="8229600" cy="3283866"/>
          </a:xfrm>
        </p:spPr>
        <p:txBody>
          <a:bodyPr/>
          <a:lstStyle/>
          <a:p>
            <a:pPr>
              <a:buNone/>
            </a:pPr>
            <a:r>
              <a:rPr lang="en-US" dirty="0" smtClean="0"/>
              <a:t>  </a:t>
            </a:r>
            <a:r>
              <a:rPr lang="en-US" sz="2400" dirty="0" smtClean="0"/>
              <a:t>IPD:</a:t>
            </a:r>
          </a:p>
          <a:p>
            <a:pPr marL="392113" indent="-217488"/>
            <a:r>
              <a:rPr lang="en-US" dirty="0" smtClean="0"/>
              <a:t>Defines decision flow</a:t>
            </a:r>
          </a:p>
          <a:p>
            <a:pPr marL="392113" indent="-217488"/>
            <a:r>
              <a:rPr lang="en-US" dirty="0" smtClean="0"/>
              <a:t>Describes decisions to be made</a:t>
            </a:r>
          </a:p>
          <a:p>
            <a:pPr marL="392113" indent="-217488"/>
            <a:r>
              <a:rPr lang="en-US" dirty="0" smtClean="0"/>
              <a:t>Relates decisions and options for the business</a:t>
            </a:r>
          </a:p>
          <a:p>
            <a:pPr marL="392113" indent="-217488"/>
            <a:r>
              <a:rPr lang="en-US" dirty="0" smtClean="0"/>
              <a:t>Frames additional questions for business understanding</a:t>
            </a:r>
          </a:p>
          <a:p>
            <a:pPr>
              <a:buNone/>
            </a:pPr>
            <a:r>
              <a:rPr lang="en-US" dirty="0" smtClean="0"/>
              <a:t>  IPD guides are available at </a:t>
            </a:r>
            <a:r>
              <a:rPr lang="en-US" dirty="0" smtClean="0">
                <a:hlinkClick r:id="rId3"/>
              </a:rPr>
              <a:t>www.microsoft.com/ipd</a:t>
            </a:r>
            <a:endParaRPr lang="en-US" dirty="0" smtClean="0"/>
          </a:p>
          <a:p>
            <a:pPr>
              <a:buNone/>
            </a:pPr>
            <a:endParaRPr lang="en-US" dirty="0"/>
          </a:p>
        </p:txBody>
      </p:sp>
    </p:spTree>
    <p:extLst>
      <p:ext uri="{BB962C8B-B14F-4D97-AF65-F5344CB8AC3E}">
        <p14:creationId xmlns:p14="http://schemas.microsoft.com/office/powerpoint/2010/main" val="5505036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Tree>
    <p:extLst>
      <p:ext uri="{BB962C8B-B14F-4D97-AF65-F5344CB8AC3E}">
        <p14:creationId xmlns:p14="http://schemas.microsoft.com/office/powerpoint/2010/main" val="136027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Addenda</a:t>
            </a:r>
            <a:endParaRPr lang="en-US" b="1" dirty="0"/>
          </a:p>
        </p:txBody>
      </p:sp>
      <p:sp>
        <p:nvSpPr>
          <p:cNvPr id="3" name="TextBox 2"/>
          <p:cNvSpPr txBox="1"/>
          <p:nvPr/>
        </p:nvSpPr>
        <p:spPr>
          <a:xfrm>
            <a:off x="609600" y="1295400"/>
            <a:ext cx="6934200" cy="1785104"/>
          </a:xfrm>
          <a:prstGeom prst="rect">
            <a:avLst/>
          </a:prstGeom>
          <a:noFill/>
        </p:spPr>
        <p:txBody>
          <a:bodyPr wrap="square" rtlCol="0">
            <a:spAutoFit/>
          </a:bodyPr>
          <a:lstStyle/>
          <a:p>
            <a:pPr marL="174625" indent="-174625">
              <a:spcBef>
                <a:spcPts val="1200"/>
              </a:spcBef>
              <a:buClr>
                <a:schemeClr val="accent1"/>
              </a:buClr>
              <a:buFont typeface="Arial" pitchFamily="34" charset="0"/>
              <a:buChar char="•"/>
            </a:pPr>
            <a:r>
              <a:rPr lang="en-US" dirty="0" smtClean="0">
                <a:solidFill>
                  <a:schemeClr val="tx2"/>
                </a:solidFill>
              </a:rPr>
              <a:t>Benefits for consultants or partners</a:t>
            </a:r>
          </a:p>
          <a:p>
            <a:pPr marL="174625" indent="-174625">
              <a:spcBef>
                <a:spcPts val="1200"/>
              </a:spcBef>
              <a:buClr>
                <a:schemeClr val="accent1"/>
              </a:buClr>
              <a:buFont typeface="Arial" pitchFamily="34" charset="0"/>
              <a:buChar char="•"/>
            </a:pPr>
            <a:r>
              <a:rPr lang="en-US" dirty="0" smtClean="0">
                <a:solidFill>
                  <a:schemeClr val="tx2"/>
                </a:solidFill>
              </a:rPr>
              <a:t>IPD in Microsoft Operations Framework 4.0</a:t>
            </a:r>
          </a:p>
          <a:p>
            <a:pPr marL="174625" indent="-174625">
              <a:spcBef>
                <a:spcPts val="1200"/>
              </a:spcBef>
              <a:buClr>
                <a:schemeClr val="accent1"/>
              </a:buClr>
              <a:buFont typeface="Arial" pitchFamily="34" charset="0"/>
              <a:buChar char="•"/>
            </a:pPr>
            <a:r>
              <a:rPr lang="en-US" dirty="0">
                <a:solidFill>
                  <a:schemeClr val="tx2"/>
                </a:solidFill>
              </a:rPr>
              <a:t>Microsoft </a:t>
            </a:r>
            <a:r>
              <a:rPr lang="en-US" dirty="0" smtClean="0">
                <a:solidFill>
                  <a:schemeClr val="tx2"/>
                </a:solidFill>
              </a:rPr>
              <a:t>System Center Configuration Manager 2007 R3 and Forefront Endpoint Protection in Microsoft Infrastructure Optimization</a:t>
            </a:r>
          </a:p>
        </p:txBody>
      </p:sp>
    </p:spTree>
    <p:extLst>
      <p:ext uri="{BB962C8B-B14F-4D97-AF65-F5344CB8AC3E}">
        <p14:creationId xmlns:p14="http://schemas.microsoft.com/office/powerpoint/2010/main" val="2854640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smtClean="0"/>
              <a:t>Benefits of Using the </a:t>
            </a:r>
            <a:r>
              <a:rPr lang="en-US" dirty="0"/>
              <a:t>Microsoft </a:t>
            </a:r>
            <a:r>
              <a:rPr lang="en-US" dirty="0" smtClean="0"/>
              <a:t>System Center Configuration Manager 2007 R3 and Forefront Endpoint Protection Guide</a:t>
            </a:r>
            <a:endParaRPr lang="en-US" dirty="0"/>
          </a:p>
        </p:txBody>
      </p:sp>
      <p:sp>
        <p:nvSpPr>
          <p:cNvPr id="3" name="Content Placeholder 2"/>
          <p:cNvSpPr>
            <a:spLocks noGrp="1"/>
          </p:cNvSpPr>
          <p:nvPr>
            <p:ph idx="1"/>
          </p:nvPr>
        </p:nvSpPr>
        <p:spPr>
          <a:xfrm>
            <a:off x="533400" y="2209800"/>
            <a:ext cx="8229600" cy="4241797"/>
          </a:xfrm>
        </p:spPr>
        <p:txBody>
          <a:bodyPr>
            <a:normAutofit/>
          </a:bodyPr>
          <a:lstStyle/>
          <a:p>
            <a:r>
              <a:rPr lang="en-US" dirty="0" smtClean="0"/>
              <a:t>Benefits for Business Stakeholders/Decision Makers</a:t>
            </a:r>
          </a:p>
          <a:p>
            <a:pPr lvl="1">
              <a:buFont typeface="Arial" pitchFamily="34" charset="0"/>
              <a:buChar char="•"/>
            </a:pPr>
            <a:r>
              <a:rPr lang="en-US" sz="1500" dirty="0" smtClean="0"/>
              <a:t>Most cost-effective design solution for implementation</a:t>
            </a:r>
          </a:p>
          <a:p>
            <a:pPr lvl="1">
              <a:buFont typeface="Arial" pitchFamily="34" charset="0"/>
              <a:buChar char="•"/>
            </a:pPr>
            <a:r>
              <a:rPr lang="en-US" sz="1500" dirty="0" smtClean="0"/>
              <a:t>Alignment between the business and IT from the beginning of the design process to the end</a:t>
            </a:r>
          </a:p>
          <a:p>
            <a:r>
              <a:rPr lang="en-US" dirty="0" smtClean="0"/>
              <a:t>Benefits for Infrastructure Stakeholders/Decision Makers</a:t>
            </a:r>
          </a:p>
          <a:p>
            <a:pPr lvl="1">
              <a:buFont typeface="Arial" pitchFamily="34" charset="0"/>
              <a:buChar char="•"/>
            </a:pPr>
            <a:r>
              <a:rPr lang="en-US" sz="1500" dirty="0" smtClean="0"/>
              <a:t>Authoritative guidance</a:t>
            </a:r>
          </a:p>
          <a:p>
            <a:pPr lvl="1">
              <a:buFont typeface="Arial" pitchFamily="34" charset="0"/>
              <a:buChar char="•"/>
            </a:pPr>
            <a:r>
              <a:rPr lang="en-US" sz="1500" dirty="0" smtClean="0"/>
              <a:t>Business validation questions ensuring solution meets requirements of business and infrastructure stakeholders</a:t>
            </a:r>
          </a:p>
          <a:p>
            <a:pPr lvl="1">
              <a:buFont typeface="Arial" pitchFamily="34" charset="0"/>
              <a:buChar char="•"/>
            </a:pPr>
            <a:r>
              <a:rPr lang="en-US" sz="1500" dirty="0" smtClean="0"/>
              <a:t>High-integrity design criteria that includes product limitations</a:t>
            </a:r>
          </a:p>
          <a:p>
            <a:pPr lvl="1">
              <a:buFont typeface="Arial" pitchFamily="34" charset="0"/>
              <a:buChar char="•"/>
            </a:pPr>
            <a:r>
              <a:rPr lang="en-US" sz="1500" dirty="0" smtClean="0"/>
              <a:t>Fault-tolerant infrastructure</a:t>
            </a:r>
          </a:p>
          <a:p>
            <a:pPr lvl="1">
              <a:buFont typeface="Arial" pitchFamily="34" charset="0"/>
              <a:buChar char="•"/>
            </a:pPr>
            <a:r>
              <a:rPr lang="en-US" sz="1500" dirty="0" smtClean="0"/>
              <a:t>Infrastructure that’s sized appropriately for business requirements</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200329"/>
          </a:xfrm>
        </p:spPr>
        <p:txBody>
          <a:bodyPr/>
          <a:lstStyle/>
          <a:p>
            <a:r>
              <a:rPr lang="en-US" dirty="0" smtClean="0"/>
              <a:t>Benefits of Using the </a:t>
            </a:r>
            <a:r>
              <a:rPr lang="en-US" dirty="0"/>
              <a:t>Microsoft System Center Configuration Manager 2007 R3 and Forefront Endpoint Protection Guide </a:t>
            </a:r>
            <a:r>
              <a:rPr lang="en-US" dirty="0" smtClean="0"/>
              <a:t>(Continued)</a:t>
            </a:r>
            <a:endParaRPr lang="en-US" dirty="0"/>
          </a:p>
        </p:txBody>
      </p:sp>
      <p:sp>
        <p:nvSpPr>
          <p:cNvPr id="3" name="Content Placeholder 2"/>
          <p:cNvSpPr>
            <a:spLocks noGrp="1"/>
          </p:cNvSpPr>
          <p:nvPr>
            <p:ph idx="1"/>
          </p:nvPr>
        </p:nvSpPr>
        <p:spPr>
          <a:xfrm>
            <a:off x="533400" y="2286000"/>
            <a:ext cx="8229600" cy="4241797"/>
          </a:xfrm>
        </p:spPr>
        <p:txBody>
          <a:bodyPr>
            <a:normAutofit/>
          </a:bodyPr>
          <a:lstStyle/>
          <a:p>
            <a:r>
              <a:rPr lang="en-US" dirty="0" smtClean="0"/>
              <a:t>Benefits for consultants or partners</a:t>
            </a:r>
          </a:p>
          <a:p>
            <a:pPr lvl="1">
              <a:buFont typeface="Arial" pitchFamily="34" charset="0"/>
              <a:buChar char="•"/>
            </a:pPr>
            <a:r>
              <a:rPr lang="en-US" sz="1500" dirty="0" smtClean="0"/>
              <a:t>Rapid readiness for consulting engagements</a:t>
            </a:r>
          </a:p>
          <a:p>
            <a:pPr lvl="1">
              <a:buFont typeface="Arial" pitchFamily="34" charset="0"/>
              <a:buChar char="•"/>
            </a:pPr>
            <a:r>
              <a:rPr lang="en-US" sz="1500" dirty="0" smtClean="0"/>
              <a:t>Planning and design template to standardize design and peer reviews</a:t>
            </a:r>
          </a:p>
          <a:p>
            <a:pPr lvl="1">
              <a:buFont typeface="Arial" pitchFamily="34" charset="0"/>
              <a:buChar char="•"/>
            </a:pPr>
            <a:r>
              <a:rPr lang="en-US" sz="1500" dirty="0" smtClean="0"/>
              <a:t>A “leave-behind” for pre- and post-sales visits to customer sites</a:t>
            </a:r>
          </a:p>
          <a:p>
            <a:pPr lvl="1">
              <a:buFont typeface="Arial" pitchFamily="34" charset="0"/>
              <a:buChar char="•"/>
            </a:pPr>
            <a:r>
              <a:rPr lang="en-US" sz="1500" dirty="0" smtClean="0"/>
              <a:t>General classroom instruction/preparation</a:t>
            </a:r>
          </a:p>
          <a:p>
            <a:r>
              <a:rPr lang="en-US" dirty="0" smtClean="0"/>
              <a:t>Benefits for the entire organization</a:t>
            </a:r>
          </a:p>
          <a:p>
            <a:pPr lvl="1">
              <a:buFont typeface="Arial" pitchFamily="34" charset="0"/>
              <a:buChar char="•"/>
            </a:pPr>
            <a:r>
              <a:rPr lang="en-US" sz="1500" dirty="0" smtClean="0"/>
              <a:t>Using the guide should result in a design that will be sized, configured, and appropriately placed to deliver a solution for achieving stated business requirements</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IPD in Microsoft Operations Framework 4.0</a:t>
            </a:r>
            <a:endParaRPr lang="en-US" dirty="0"/>
          </a:p>
        </p:txBody>
      </p:sp>
      <p:sp>
        <p:nvSpPr>
          <p:cNvPr id="3" name="Content Placeholder 2"/>
          <p:cNvSpPr>
            <a:spLocks noGrp="1"/>
          </p:cNvSpPr>
          <p:nvPr>
            <p:ph idx="1"/>
          </p:nvPr>
        </p:nvSpPr>
        <p:spPr>
          <a:xfrm>
            <a:off x="533400" y="1473203"/>
            <a:ext cx="8229600" cy="4241797"/>
          </a:xfrm>
        </p:spPr>
        <p:txBody>
          <a:bodyPr/>
          <a:lstStyle/>
          <a:p>
            <a:pPr indent="0">
              <a:buNone/>
            </a:pPr>
            <a:r>
              <a:rPr lang="en-US" dirty="0" smtClean="0"/>
              <a:t>Use MOF with IPD guides to ensure that people and process considerations are addressed when changes to an organization’s IT services are being planned</a:t>
            </a:r>
            <a:endParaRPr lang="en-US" dirty="0"/>
          </a:p>
        </p:txBody>
      </p:sp>
      <p:pic>
        <p:nvPicPr>
          <p:cNvPr id="4" name="Picture 5" descr="MOF_graphic.jpg"/>
          <p:cNvPicPr>
            <a:picLocks noChangeAspect="1" noChangeArrowheads="1"/>
          </p:cNvPicPr>
          <p:nvPr/>
        </p:nvPicPr>
        <p:blipFill>
          <a:blip r:embed="rId3" cstate="print"/>
          <a:srcRect/>
          <a:stretch>
            <a:fillRect/>
          </a:stretch>
        </p:blipFill>
        <p:spPr bwMode="auto">
          <a:xfrm>
            <a:off x="1828800" y="2590800"/>
            <a:ext cx="5029200" cy="4047404"/>
          </a:xfrm>
          <a:prstGeom prst="rect">
            <a:avLst/>
          </a:prstGeom>
          <a:noFill/>
          <a:ln w="9525">
            <a:noFill/>
            <a:miter lim="800000"/>
            <a:headEnd/>
            <a:tailEnd/>
          </a:ln>
        </p:spPr>
      </p:pic>
    </p:spTree>
    <p:extLst>
      <p:ext uri="{BB962C8B-B14F-4D97-AF65-F5344CB8AC3E}">
        <p14:creationId xmlns:p14="http://schemas.microsoft.com/office/powerpoint/2010/main" val="3423722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1569660"/>
          </a:xfrm>
        </p:spPr>
        <p:txBody>
          <a:bodyPr/>
          <a:lstStyle/>
          <a:p>
            <a:r>
              <a:rPr lang="en-US" dirty="0" smtClean="0"/>
              <a:t>Microsoft System </a:t>
            </a:r>
            <a:r>
              <a:rPr lang="en-US" dirty="0"/>
              <a:t>Center Configuration </a:t>
            </a:r>
            <a:r>
              <a:rPr lang="en-US" dirty="0" smtClean="0"/>
              <a:t>Manager 2007 R3 </a:t>
            </a:r>
            <a:r>
              <a:rPr lang="en-US" dirty="0"/>
              <a:t>and Forefront Endpoint Protection in Microsoft Infrastructure Optimization</a:t>
            </a:r>
          </a:p>
        </p:txBody>
      </p:sp>
      <p:pic>
        <p:nvPicPr>
          <p:cNvPr id="4" name="Picture 3" descr="IO_Model_Config_Mgr_R3"/>
          <p:cNvPicPr/>
          <p:nvPr/>
        </p:nvPicPr>
        <p:blipFill>
          <a:blip r:embed="rId3">
            <a:extLst>
              <a:ext uri="{28A0092B-C50C-407E-A947-70E740481C1C}">
                <a14:useLocalDpi xmlns:a14="http://schemas.microsoft.com/office/drawing/2010/main" val="0"/>
              </a:ext>
            </a:extLst>
          </a:blip>
          <a:srcRect/>
          <a:stretch>
            <a:fillRect/>
          </a:stretch>
        </p:blipFill>
        <p:spPr bwMode="auto">
          <a:xfrm>
            <a:off x="990600" y="2662237"/>
            <a:ext cx="6091237" cy="3509963"/>
          </a:xfrm>
          <a:prstGeom prst="rect">
            <a:avLst/>
          </a:prstGeom>
          <a:noFill/>
          <a:ln>
            <a:noFill/>
          </a:ln>
        </p:spPr>
      </p:pic>
    </p:spTree>
    <p:extLst>
      <p:ext uri="{BB962C8B-B14F-4D97-AF65-F5344CB8AC3E}">
        <p14:creationId xmlns:p14="http://schemas.microsoft.com/office/powerpoint/2010/main" val="351686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2286000"/>
            <a:ext cx="8229600" cy="461665"/>
          </a:xfrm>
        </p:spPr>
        <p:txBody>
          <a:bodyPr/>
          <a:lstStyle/>
          <a:p>
            <a:r>
              <a:rPr lang="en-US" dirty="0" smtClean="0"/>
              <a:t>Getting Started</a:t>
            </a:r>
            <a:endParaRPr lang="en-US" dirty="0"/>
          </a:p>
        </p:txBody>
      </p:sp>
      <p:sp>
        <p:nvSpPr>
          <p:cNvPr id="54" name="TextBox 53"/>
          <p:cNvSpPr txBox="1"/>
          <p:nvPr/>
        </p:nvSpPr>
        <p:spPr>
          <a:xfrm>
            <a:off x="685800" y="2743200"/>
            <a:ext cx="7162800" cy="1569660"/>
          </a:xfrm>
          <a:prstGeom prst="rect">
            <a:avLst/>
          </a:prstGeom>
          <a:noFill/>
        </p:spPr>
        <p:txBody>
          <a:bodyPr wrap="square" rtlCol="0">
            <a:spAutoFit/>
          </a:bodyPr>
          <a:lstStyle/>
          <a:p>
            <a:r>
              <a:rPr lang="da-DK" sz="3200" dirty="0"/>
              <a:t>Microsoft System Center Configuration </a:t>
            </a:r>
            <a:r>
              <a:rPr lang="da-DK" sz="3200" dirty="0" smtClean="0"/>
              <a:t>Manager 2007 </a:t>
            </a:r>
            <a:r>
              <a:rPr lang="da-DK" sz="3200" dirty="0"/>
              <a:t>R3 and Forefront Endpoint Protection</a:t>
            </a:r>
          </a:p>
        </p:txBody>
      </p:sp>
    </p:spTree>
    <p:extLst>
      <p:ext uri="{BB962C8B-B14F-4D97-AF65-F5344CB8AC3E}">
        <p14:creationId xmlns:p14="http://schemas.microsoft.com/office/powerpoint/2010/main" val="38581135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685800" y="914400"/>
            <a:ext cx="8229600" cy="461665"/>
          </a:xfrm>
        </p:spPr>
        <p:txBody>
          <a:bodyPr/>
          <a:lstStyle/>
          <a:p>
            <a:r>
              <a:rPr lang="en-US" dirty="0" smtClean="0"/>
              <a:t>Purpose and Overview</a:t>
            </a:r>
            <a:endParaRPr lang="en-US" dirty="0"/>
          </a:p>
        </p:txBody>
      </p:sp>
      <p:sp>
        <p:nvSpPr>
          <p:cNvPr id="4" name="TextBox 3"/>
          <p:cNvSpPr txBox="1"/>
          <p:nvPr/>
        </p:nvSpPr>
        <p:spPr>
          <a:xfrm>
            <a:off x="762000" y="1828800"/>
            <a:ext cx="6400800" cy="3908762"/>
          </a:xfrm>
          <a:prstGeom prst="rect">
            <a:avLst/>
          </a:prstGeom>
          <a:noFill/>
        </p:spPr>
        <p:txBody>
          <a:bodyPr wrap="square" rtlCol="0">
            <a:spAutoFit/>
          </a:bodyPr>
          <a:lstStyle/>
          <a:p>
            <a:r>
              <a:rPr lang="en-US" sz="2800" dirty="0" smtClean="0"/>
              <a:t>Purpose</a:t>
            </a:r>
          </a:p>
          <a:p>
            <a:pPr marL="174625" indent="-174625">
              <a:spcBef>
                <a:spcPts val="1200"/>
              </a:spcBef>
              <a:buClr>
                <a:schemeClr val="accent1"/>
              </a:buClr>
              <a:buFont typeface="Arial" pitchFamily="34" charset="0"/>
              <a:buChar char="•"/>
            </a:pPr>
            <a:r>
              <a:rPr lang="en-US" dirty="0">
                <a:solidFill>
                  <a:schemeClr val="tx2"/>
                </a:solidFill>
              </a:rPr>
              <a:t>To provide design guidance for </a:t>
            </a:r>
            <a:r>
              <a:rPr lang="en-US" dirty="0" smtClean="0">
                <a:solidFill>
                  <a:schemeClr val="tx2"/>
                </a:solidFill>
              </a:rPr>
              <a:t>a Microsoft System Center Configuration Manager 2007 R3 and Forefront Endpoint Protection (FEP)</a:t>
            </a:r>
            <a:r>
              <a:rPr lang="da-DK" dirty="0" smtClean="0"/>
              <a:t> </a:t>
            </a:r>
            <a:r>
              <a:rPr lang="en-US" dirty="0" smtClean="0">
                <a:solidFill>
                  <a:schemeClr val="tx2"/>
                </a:solidFill>
              </a:rPr>
              <a:t>infrastructure</a:t>
            </a:r>
            <a:endParaRPr lang="en-US" dirty="0">
              <a:solidFill>
                <a:schemeClr val="tx2"/>
              </a:solidFill>
            </a:endParaRPr>
          </a:p>
          <a:p>
            <a:endParaRPr lang="en-US" dirty="0" smtClean="0"/>
          </a:p>
          <a:p>
            <a:r>
              <a:rPr lang="en-US" sz="2800" dirty="0" smtClean="0"/>
              <a:t>Overview</a:t>
            </a:r>
          </a:p>
          <a:p>
            <a:pPr marL="174625" indent="-174625">
              <a:spcBef>
                <a:spcPts val="1200"/>
              </a:spcBef>
              <a:buClr>
                <a:schemeClr val="accent1"/>
              </a:buClr>
              <a:buFont typeface="Arial" pitchFamily="34" charset="0"/>
              <a:buChar char="•"/>
            </a:pPr>
            <a:r>
              <a:rPr lang="en-US" dirty="0">
                <a:solidFill>
                  <a:schemeClr val="tx2"/>
                </a:solidFill>
              </a:rPr>
              <a:t>System Center Configuration Manager 2007 R3 and </a:t>
            </a:r>
            <a:r>
              <a:rPr lang="en-US" dirty="0" smtClean="0">
                <a:solidFill>
                  <a:schemeClr val="tx2"/>
                </a:solidFill>
              </a:rPr>
              <a:t>FEP</a:t>
            </a:r>
            <a:r>
              <a:rPr lang="en-US" dirty="0" smtClean="0"/>
              <a:t> </a:t>
            </a:r>
            <a:r>
              <a:rPr lang="en-US" dirty="0" smtClean="0">
                <a:solidFill>
                  <a:schemeClr val="tx2"/>
                </a:solidFill>
              </a:rPr>
              <a:t>architecture</a:t>
            </a:r>
            <a:endParaRPr lang="en-US" dirty="0">
              <a:solidFill>
                <a:schemeClr val="tx2"/>
              </a:solidFill>
            </a:endParaRPr>
          </a:p>
          <a:p>
            <a:pPr marL="174625" indent="-174625">
              <a:spcBef>
                <a:spcPts val="1200"/>
              </a:spcBef>
              <a:buClr>
                <a:schemeClr val="accent1"/>
              </a:buClr>
              <a:buFont typeface="Arial" pitchFamily="34" charset="0"/>
              <a:buChar char="•"/>
            </a:pPr>
            <a:r>
              <a:rPr lang="en-US" dirty="0">
                <a:solidFill>
                  <a:schemeClr val="tx2"/>
                </a:solidFill>
              </a:rPr>
              <a:t>System Center Configuration Manager 2007 R3 and FEP</a:t>
            </a:r>
            <a:r>
              <a:rPr lang="en-US" dirty="0" smtClean="0"/>
              <a:t> </a:t>
            </a:r>
            <a:r>
              <a:rPr lang="en-US" dirty="0" smtClean="0">
                <a:solidFill>
                  <a:schemeClr val="tx2"/>
                </a:solidFill>
              </a:rPr>
              <a:t>infrastructure </a:t>
            </a:r>
            <a:r>
              <a:rPr lang="en-US" dirty="0">
                <a:solidFill>
                  <a:schemeClr val="tx2"/>
                </a:solidFill>
              </a:rPr>
              <a:t>design process</a:t>
            </a:r>
          </a:p>
          <a:p>
            <a:endParaRPr lang="en-US" dirty="0"/>
          </a:p>
        </p:txBody>
      </p:sp>
    </p:spTree>
    <p:extLst>
      <p:ext uri="{BB962C8B-B14F-4D97-AF65-F5344CB8AC3E}">
        <p14:creationId xmlns:p14="http://schemas.microsoft.com/office/powerpoint/2010/main" val="73173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8229600" cy="1200329"/>
          </a:xfrm>
        </p:spPr>
        <p:txBody>
          <a:bodyPr/>
          <a:lstStyle/>
          <a:p>
            <a:r>
              <a:rPr lang="en-US" dirty="0"/>
              <a:t>What’s New in System Center Configuration Manager 2007 R3 and Forefront Endpoint Protection?</a:t>
            </a:r>
          </a:p>
        </p:txBody>
      </p:sp>
      <p:sp>
        <p:nvSpPr>
          <p:cNvPr id="3" name="Rectangle 2"/>
          <p:cNvSpPr/>
          <p:nvPr/>
        </p:nvSpPr>
        <p:spPr>
          <a:xfrm>
            <a:off x="685800" y="1828800"/>
            <a:ext cx="8077200" cy="4862870"/>
          </a:xfrm>
          <a:prstGeom prst="rect">
            <a:avLst/>
          </a:prstGeom>
        </p:spPr>
        <p:txBody>
          <a:bodyPr wrap="square">
            <a:spAutoFit/>
          </a:bodyPr>
          <a:lstStyle/>
          <a:p>
            <a:pPr>
              <a:spcBef>
                <a:spcPts val="1200"/>
              </a:spcBef>
              <a:buClr>
                <a:schemeClr val="accent1"/>
              </a:buClr>
            </a:pPr>
            <a:r>
              <a:rPr lang="en-US" dirty="0" smtClean="0"/>
              <a:t>The </a:t>
            </a:r>
            <a:r>
              <a:rPr lang="en-US" dirty="0"/>
              <a:t>guide has been revised to include these new enhancements in Configuration Manager 2007 R3 that may affect the infrastructure choices and design:</a:t>
            </a:r>
            <a:endParaRPr lang="en-US" dirty="0" smtClean="0"/>
          </a:p>
          <a:p>
            <a:pPr marL="282575" indent="-282575">
              <a:spcBef>
                <a:spcPts val="1200"/>
              </a:spcBef>
              <a:buClr>
                <a:schemeClr val="accent1"/>
              </a:buClr>
              <a:buFont typeface="Arial" pitchFamily="34" charset="0"/>
              <a:buChar char="•"/>
            </a:pPr>
            <a:r>
              <a:rPr lang="en-US" sz="1600" dirty="0" smtClean="0"/>
              <a:t>Enhanced </a:t>
            </a:r>
            <a:r>
              <a:rPr lang="en-US" sz="1600" dirty="0"/>
              <a:t>scalability and performance </a:t>
            </a:r>
          </a:p>
          <a:p>
            <a:pPr marL="282575" indent="-282575">
              <a:spcBef>
                <a:spcPts val="1200"/>
              </a:spcBef>
              <a:buClr>
                <a:schemeClr val="accent1"/>
              </a:buClr>
              <a:buFont typeface="Arial" pitchFamily="34" charset="0"/>
              <a:buChar char="•"/>
            </a:pPr>
            <a:r>
              <a:rPr lang="en-US" sz="1600" dirty="0" smtClean="0"/>
              <a:t>Power </a:t>
            </a:r>
            <a:r>
              <a:rPr lang="en-US" sz="1600" dirty="0"/>
              <a:t>management</a:t>
            </a:r>
          </a:p>
          <a:p>
            <a:pPr marL="282575" indent="-282575">
              <a:spcBef>
                <a:spcPts val="1200"/>
              </a:spcBef>
              <a:buClr>
                <a:schemeClr val="accent1"/>
              </a:buClr>
              <a:buFont typeface="Arial" pitchFamily="34" charset="0"/>
              <a:buChar char="•"/>
            </a:pPr>
            <a:r>
              <a:rPr lang="en-US" sz="1600" dirty="0" smtClean="0"/>
              <a:t>Operating system deployment improvements</a:t>
            </a:r>
            <a:endParaRPr lang="en-US" sz="1600" dirty="0"/>
          </a:p>
          <a:p>
            <a:pPr marL="282575" indent="-282575">
              <a:spcBef>
                <a:spcPts val="1200"/>
              </a:spcBef>
              <a:buClr>
                <a:schemeClr val="accent1"/>
              </a:buClr>
              <a:buFont typeface="Arial" pitchFamily="34" charset="0"/>
              <a:buChar char="•"/>
            </a:pPr>
            <a:r>
              <a:rPr lang="en-US" sz="1600" dirty="0" smtClean="0"/>
              <a:t>Dynamic collection evaluation</a:t>
            </a:r>
            <a:endParaRPr lang="en-US" sz="1600" dirty="0"/>
          </a:p>
          <a:p>
            <a:pPr marL="282575" indent="-282575">
              <a:spcBef>
                <a:spcPts val="1200"/>
              </a:spcBef>
              <a:buClr>
                <a:schemeClr val="accent1"/>
              </a:buClr>
              <a:buFont typeface="Arial" pitchFamily="34" charset="0"/>
              <a:buChar char="•"/>
            </a:pPr>
            <a:r>
              <a:rPr lang="en-US" sz="1600" dirty="0" smtClean="0"/>
              <a:t>Active </a:t>
            </a:r>
            <a:r>
              <a:rPr lang="en-US" sz="1600" dirty="0"/>
              <a:t>Directory Delta Discovery</a:t>
            </a:r>
          </a:p>
          <a:p>
            <a:pPr marL="282575" indent="-282575">
              <a:spcBef>
                <a:spcPts val="1200"/>
              </a:spcBef>
              <a:buClr>
                <a:schemeClr val="accent1"/>
              </a:buClr>
              <a:buFont typeface="Arial" pitchFamily="34" charset="0"/>
              <a:buChar char="•"/>
            </a:pPr>
            <a:r>
              <a:rPr lang="en-US" sz="1600" dirty="0" smtClean="0"/>
              <a:t>Simplified resource management</a:t>
            </a:r>
            <a:endParaRPr lang="en-US" sz="1600" dirty="0"/>
          </a:p>
          <a:p>
            <a:pPr marL="282575" indent="-282575">
              <a:spcBef>
                <a:spcPts val="1200"/>
              </a:spcBef>
              <a:buClr>
                <a:schemeClr val="accent1"/>
              </a:buClr>
              <a:buFont typeface="Arial" pitchFamily="34" charset="0"/>
              <a:buChar char="•"/>
            </a:pPr>
            <a:r>
              <a:rPr lang="en-US" sz="1600" dirty="0" smtClean="0"/>
              <a:t>Desired configuration management</a:t>
            </a:r>
          </a:p>
          <a:p>
            <a:pPr marL="282575" indent="-282575">
              <a:spcBef>
                <a:spcPts val="1200"/>
              </a:spcBef>
              <a:buClr>
                <a:schemeClr val="accent1"/>
              </a:buClr>
              <a:buFont typeface="Arial" pitchFamily="34" charset="0"/>
              <a:buChar char="•"/>
            </a:pPr>
            <a:r>
              <a:rPr lang="en-US" sz="1600" dirty="0"/>
              <a:t>In addition, FEP uses Configuration Manager’s capabilities to perform tasks such as deploying antimalware clients, enforcing security policies on endpoints, managing devices, and alerting administrators to events related to FEP</a:t>
            </a:r>
          </a:p>
        </p:txBody>
      </p:sp>
    </p:spTree>
    <p:extLst>
      <p:ext uri="{BB962C8B-B14F-4D97-AF65-F5344CB8AC3E}">
        <p14:creationId xmlns:p14="http://schemas.microsoft.com/office/powerpoint/2010/main" val="2124716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a:t>System Center Configuration Manager 2007 R3 and </a:t>
            </a:r>
            <a:r>
              <a:rPr lang="en-US" dirty="0" smtClean="0"/>
              <a:t>FEP </a:t>
            </a:r>
            <a:r>
              <a:rPr lang="en-US" dirty="0"/>
              <a:t>Decision Flow</a:t>
            </a:r>
            <a:endParaRPr lang="en-US" sz="3200" dirty="0"/>
          </a:p>
        </p:txBody>
      </p:sp>
      <p:sp>
        <p:nvSpPr>
          <p:cNvPr id="68" name="Rounded Rectangle 4"/>
          <p:cNvSpPr/>
          <p:nvPr/>
        </p:nvSpPr>
        <p:spPr>
          <a:xfrm rot="16200000">
            <a:off x="2309019" y="1669256"/>
            <a:ext cx="6172200" cy="3290888"/>
          </a:xfrm>
          <a:prstGeom prst="rect">
            <a:avLst/>
          </a:prstGeom>
        </p:spPr>
        <p:style>
          <a:lnRef idx="0">
            <a:scrgbClr r="0" g="0" b="0"/>
          </a:lnRef>
          <a:fillRef idx="0">
            <a:scrgbClr r="0" g="0" b="0"/>
          </a:fillRef>
          <a:effectRef idx="0">
            <a:scrgbClr r="0" g="0" b="0"/>
          </a:effectRef>
          <a:fontRef idx="minor">
            <a:schemeClr val="lt1"/>
          </a:fontRef>
        </p:style>
        <p:txBody>
          <a:bodyPr lIns="462280" tIns="462280" rIns="462280" bIns="462280" spcCol="1270"/>
          <a:lstStyle/>
          <a:p>
            <a:pPr algn="ctr" defTabSz="2889250">
              <a:lnSpc>
                <a:spcPct val="90000"/>
              </a:lnSpc>
              <a:spcAft>
                <a:spcPct val="35000"/>
              </a:spcAft>
              <a:defRPr/>
            </a:pPr>
            <a:r>
              <a:rPr lang="en-US" sz="6500" dirty="0"/>
              <a:t> </a:t>
            </a:r>
          </a:p>
        </p:txBody>
      </p:sp>
      <p:sp>
        <p:nvSpPr>
          <p:cNvPr id="127" name="TextBox 126"/>
          <p:cNvSpPr txBox="1">
            <a:spLocks noChangeArrowheads="1"/>
          </p:cNvSpPr>
          <p:nvPr/>
        </p:nvSpPr>
        <p:spPr bwMode="auto">
          <a:xfrm>
            <a:off x="4233863"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SCM</a:t>
            </a:r>
          </a:p>
        </p:txBody>
      </p:sp>
      <p:sp>
        <p:nvSpPr>
          <p:cNvPr id="128" name="TextBox 127"/>
          <p:cNvSpPr txBox="1">
            <a:spLocks noChangeArrowheads="1"/>
          </p:cNvSpPr>
          <p:nvPr/>
        </p:nvSpPr>
        <p:spPr bwMode="auto">
          <a:xfrm>
            <a:off x="5267326" y="3606969"/>
            <a:ext cx="762000" cy="4000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53640926-AAD7-44D8-BBD7-CCE9431645EC}">
              <a14:shadowObscured xmlns:a14="http://schemas.microsoft.com/office/drawing/2010/main" val="1"/>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fontAlgn="base">
              <a:spcBef>
                <a:spcPct val="0"/>
              </a:spcBef>
              <a:spcAft>
                <a:spcPct val="0"/>
              </a:spcAft>
              <a:defRPr sz="2400">
                <a:solidFill>
                  <a:schemeClr val="tx1"/>
                </a:solidFill>
                <a:latin typeface="Arial" pitchFamily="34" charset="0"/>
                <a:ea typeface="ＭＳ Ｐゴシック" pitchFamily="34" charset="-128"/>
              </a:defRPr>
            </a:lvl6pPr>
            <a:lvl7pPr marL="2971800" indent="-228600" fontAlgn="base">
              <a:spcBef>
                <a:spcPct val="0"/>
              </a:spcBef>
              <a:spcAft>
                <a:spcPct val="0"/>
              </a:spcAft>
              <a:defRPr sz="2400">
                <a:solidFill>
                  <a:schemeClr val="tx1"/>
                </a:solidFill>
                <a:latin typeface="Arial" pitchFamily="34" charset="0"/>
                <a:ea typeface="ＭＳ Ｐゴシック" pitchFamily="34" charset="-128"/>
              </a:defRPr>
            </a:lvl7pPr>
            <a:lvl8pPr marL="3429000" indent="-228600" fontAlgn="base">
              <a:spcBef>
                <a:spcPct val="0"/>
              </a:spcBef>
              <a:spcAft>
                <a:spcPct val="0"/>
              </a:spcAft>
              <a:defRPr sz="2400">
                <a:solidFill>
                  <a:schemeClr val="tx1"/>
                </a:solidFill>
                <a:latin typeface="Arial" pitchFamily="34" charset="0"/>
                <a:ea typeface="ＭＳ Ｐゴシック" pitchFamily="34" charset="-128"/>
              </a:defRPr>
            </a:lvl8pPr>
            <a:lvl9pPr marL="3886200" indent="-228600" fontAlgn="base">
              <a:spcBef>
                <a:spcPct val="0"/>
              </a:spcBef>
              <a:spcAft>
                <a:spcPct val="0"/>
              </a:spcAft>
              <a:defRPr sz="2400">
                <a:solidFill>
                  <a:schemeClr val="tx1"/>
                </a:solidFill>
                <a:latin typeface="Arial" pitchFamily="34" charset="0"/>
                <a:ea typeface="ＭＳ Ｐゴシック" pitchFamily="34" charset="-128"/>
              </a:defRPr>
            </a:lvl9pPr>
          </a:lstStyle>
          <a:p>
            <a:pPr algn="ctr"/>
            <a:r>
              <a:rPr lang="en-US" sz="2000" b="1" dirty="0">
                <a:solidFill>
                  <a:schemeClr val="bg1"/>
                </a:solidFill>
              </a:rPr>
              <a:t>ITA</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295400" y="1952624"/>
            <a:ext cx="5791200" cy="3838575"/>
          </a:xfrm>
          <a:prstGeom prst="rect">
            <a:avLst/>
          </a:prstGeom>
        </p:spPr>
      </p:pic>
    </p:spTree>
    <p:extLst>
      <p:ext uri="{BB962C8B-B14F-4D97-AF65-F5344CB8AC3E}">
        <p14:creationId xmlns:p14="http://schemas.microsoft.com/office/powerpoint/2010/main" val="23547082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830997"/>
          </a:xfrm>
        </p:spPr>
        <p:txBody>
          <a:bodyPr/>
          <a:lstStyle/>
          <a:p>
            <a:r>
              <a:rPr lang="en-US" dirty="0" smtClean="0"/>
              <a:t>Example System Center Configuration Manager 2007 R3 and FEP Architecture</a:t>
            </a:r>
            <a:endParaRPr lang="en-US" dirty="0"/>
          </a:p>
        </p:txBody>
      </p:sp>
      <p:pic>
        <p:nvPicPr>
          <p:cNvPr id="3" name="Picture 2"/>
          <p:cNvPicPr/>
          <p:nvPr/>
        </p:nvPicPr>
        <p:blipFill>
          <a:blip r:embed="rId3">
            <a:extLst>
              <a:ext uri="{28A0092B-C50C-407E-A947-70E740481C1C}">
                <a14:useLocalDpi xmlns:a14="http://schemas.microsoft.com/office/drawing/2010/main" val="0"/>
              </a:ext>
            </a:extLst>
          </a:blip>
          <a:stretch>
            <a:fillRect/>
          </a:stretch>
        </p:blipFill>
        <p:spPr>
          <a:xfrm>
            <a:off x="1371600" y="1816100"/>
            <a:ext cx="6324600" cy="4660900"/>
          </a:xfrm>
          <a:prstGeom prst="rect">
            <a:avLst/>
          </a:prstGeom>
        </p:spPr>
      </p:pic>
    </p:spTree>
    <p:extLst>
      <p:ext uri="{BB962C8B-B14F-4D97-AF65-F5344CB8AC3E}">
        <p14:creationId xmlns:p14="http://schemas.microsoft.com/office/powerpoint/2010/main" val="2507151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a:t>
            </a:r>
            <a:r>
              <a:rPr lang="en-US" dirty="0"/>
              <a:t>Define the Project Scope</a:t>
            </a:r>
          </a:p>
        </p:txBody>
      </p:sp>
      <p:sp>
        <p:nvSpPr>
          <p:cNvPr id="3" name="Content Placeholder 2"/>
          <p:cNvSpPr>
            <a:spLocks noGrp="1"/>
          </p:cNvSpPr>
          <p:nvPr>
            <p:ph idx="1"/>
          </p:nvPr>
        </p:nvSpPr>
        <p:spPr>
          <a:xfrm>
            <a:off x="537027" y="1524001"/>
            <a:ext cx="8229600" cy="5029199"/>
          </a:xfrm>
        </p:spPr>
        <p:txBody>
          <a:bodyPr>
            <a:normAutofit/>
          </a:bodyPr>
          <a:lstStyle/>
          <a:p>
            <a:pPr marL="239713" indent="-239713"/>
            <a:r>
              <a:rPr lang="en-US" sz="2400" dirty="0" smtClean="0"/>
              <a:t>Task 1: </a:t>
            </a:r>
            <a:r>
              <a:rPr lang="en-US" sz="2400" dirty="0"/>
              <a:t>Determine Whether the Project Will Encompass the Entire Enterprise</a:t>
            </a:r>
            <a:endParaRPr lang="en-US" sz="2400" dirty="0" smtClean="0"/>
          </a:p>
          <a:p>
            <a:pPr marL="509588" lvl="1" indent="-285750">
              <a:buFont typeface="Arial" pitchFamily="34" charset="0"/>
              <a:buChar char="•"/>
            </a:pPr>
            <a:r>
              <a:rPr lang="en-US" dirty="0"/>
              <a:t>Before beginning to plan and design a Configuration Manager and FEP infrastructure, an organization needs </a:t>
            </a:r>
            <a:r>
              <a:rPr lang="en-US" dirty="0" smtClean="0"/>
              <a:t>to determine </a:t>
            </a:r>
            <a:r>
              <a:rPr lang="en-US" dirty="0"/>
              <a:t>which parts of its environment to include in the </a:t>
            </a:r>
            <a:r>
              <a:rPr lang="en-US" dirty="0" smtClean="0"/>
              <a:t>design</a:t>
            </a:r>
            <a:endParaRPr lang="en-US" sz="800" dirty="0" smtClean="0"/>
          </a:p>
          <a:p>
            <a:pPr marL="239713" indent="-239713"/>
            <a:r>
              <a:rPr lang="en-US" sz="2400" dirty="0" smtClean="0"/>
              <a:t>Task 2</a:t>
            </a:r>
            <a:r>
              <a:rPr lang="en-US" sz="2400" dirty="0"/>
              <a:t>: Determine Which Product Capabilities This Project Will Address</a:t>
            </a:r>
          </a:p>
          <a:p>
            <a:pPr marL="509588" lvl="1" indent="-285750">
              <a:buFont typeface="Arial" pitchFamily="34" charset="0"/>
              <a:buChar char="•"/>
            </a:pPr>
            <a:r>
              <a:rPr lang="en-US" dirty="0" smtClean="0"/>
              <a:t>Identify </a:t>
            </a:r>
            <a:r>
              <a:rPr lang="en-US" dirty="0"/>
              <a:t>which product features will be used to deliver the functionality that the business </a:t>
            </a:r>
            <a:r>
              <a:rPr lang="en-US" dirty="0" smtClean="0"/>
              <a:t>requires</a:t>
            </a:r>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027" y="841151"/>
            <a:ext cx="8229600" cy="461665"/>
          </a:xfrm>
        </p:spPr>
        <p:txBody>
          <a:bodyPr/>
          <a:lstStyle/>
          <a:p>
            <a:r>
              <a:rPr lang="en-US" dirty="0" smtClean="0"/>
              <a:t>Step 1: </a:t>
            </a:r>
            <a:r>
              <a:rPr lang="en-US" dirty="0"/>
              <a:t>Define the Project </a:t>
            </a:r>
            <a:r>
              <a:rPr lang="en-US" dirty="0" smtClean="0"/>
              <a:t>Scope (Continued)</a:t>
            </a:r>
            <a:endParaRPr lang="en-US" dirty="0"/>
          </a:p>
        </p:txBody>
      </p:sp>
      <p:sp>
        <p:nvSpPr>
          <p:cNvPr id="3" name="Content Placeholder 2"/>
          <p:cNvSpPr>
            <a:spLocks noGrp="1"/>
          </p:cNvSpPr>
          <p:nvPr>
            <p:ph idx="1"/>
          </p:nvPr>
        </p:nvSpPr>
        <p:spPr>
          <a:xfrm>
            <a:off x="537027" y="1524001"/>
            <a:ext cx="8229600" cy="5029199"/>
          </a:xfrm>
        </p:spPr>
        <p:txBody>
          <a:bodyPr>
            <a:normAutofit/>
          </a:bodyPr>
          <a:lstStyle/>
          <a:p>
            <a:pPr marL="239713" indent="-239713"/>
            <a:r>
              <a:rPr lang="en-US" sz="2400" dirty="0" smtClean="0"/>
              <a:t>Task 3</a:t>
            </a:r>
            <a:r>
              <a:rPr lang="en-US" sz="2400" dirty="0"/>
              <a:t>: Define the Client Population to Be Managed</a:t>
            </a:r>
          </a:p>
          <a:p>
            <a:pPr marL="509588" lvl="1" indent="-285750">
              <a:buFont typeface="Arial" pitchFamily="34" charset="0"/>
              <a:buChar char="•"/>
            </a:pPr>
            <a:r>
              <a:rPr lang="en-US" dirty="0"/>
              <a:t>Assess the client population</a:t>
            </a:r>
          </a:p>
          <a:p>
            <a:pPr marL="239713" indent="-239713"/>
            <a:r>
              <a:rPr lang="en-US" sz="2400" dirty="0"/>
              <a:t>Task </a:t>
            </a:r>
            <a:r>
              <a:rPr lang="en-US" sz="2400" dirty="0" smtClean="0"/>
              <a:t>4</a:t>
            </a:r>
            <a:r>
              <a:rPr lang="en-US" sz="2400" dirty="0"/>
              <a:t>: Determine the Organization’s Service </a:t>
            </a:r>
            <a:r>
              <a:rPr lang="en-US" sz="2400" dirty="0" smtClean="0"/>
              <a:t>Expectations</a:t>
            </a:r>
            <a:endParaRPr lang="en-US" sz="2400" dirty="0"/>
          </a:p>
          <a:p>
            <a:pPr marL="509588" lvl="1" indent="-285750">
              <a:buFont typeface="Arial" pitchFamily="34" charset="0"/>
              <a:buChar char="•"/>
            </a:pPr>
            <a:r>
              <a:rPr lang="en-US" dirty="0"/>
              <a:t>Determine the service expectations of business stakeholders for the solution</a:t>
            </a:r>
          </a:p>
        </p:txBody>
      </p:sp>
      <p:graphicFrame>
        <p:nvGraphicFramePr>
          <p:cNvPr id="5" name="Diagram 4"/>
          <p:cNvGraphicFramePr/>
          <p:nvPr/>
        </p:nvGraphicFramePr>
        <p:xfrm>
          <a:off x="7086600" y="6019800"/>
          <a:ext cx="1752600" cy="558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458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T powerpoint template december 2009 (2)">
  <a:themeElements>
    <a:clrScheme name="MS Solution Accelerators">
      <a:dk1>
        <a:sysClr val="windowText" lastClr="000000"/>
      </a:dk1>
      <a:lt1>
        <a:sysClr val="window" lastClr="FFFFFF"/>
      </a:lt1>
      <a:dk2>
        <a:srgbClr val="000000"/>
      </a:dk2>
      <a:lt2>
        <a:srgbClr val="FFFFFF"/>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SA Theme - Dark">
  <a:themeElements>
    <a:clrScheme name="MS Solution Accelerators-Dark">
      <a:dk1>
        <a:srgbClr val="FFFFFF"/>
      </a:dk1>
      <a:lt1>
        <a:srgbClr val="000000"/>
      </a:lt1>
      <a:dk2>
        <a:srgbClr val="FFFFFF"/>
      </a:dk2>
      <a:lt2>
        <a:srgbClr val="000000"/>
      </a:lt2>
      <a:accent1>
        <a:srgbClr val="557EB9"/>
      </a:accent1>
      <a:accent2>
        <a:srgbClr val="072B60"/>
      </a:accent2>
      <a:accent3>
        <a:srgbClr val="A1A1A1"/>
      </a:accent3>
      <a:accent4>
        <a:srgbClr val="525051"/>
      </a:accent4>
      <a:accent5>
        <a:srgbClr val="1B4613"/>
      </a:accent5>
      <a:accent6>
        <a:srgbClr val="6BBD46"/>
      </a:accent6>
      <a:hlink>
        <a:srgbClr val="0000FF"/>
      </a:hlink>
      <a:folHlink>
        <a:srgbClr val="800080"/>
      </a:folHlink>
    </a:clrScheme>
    <a:fontScheme name="MS Solution Accelerator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2009-09-17T20:43:26Z</outs:dateTime>
      <outs:isPinned>true</outs:isPinned>
    </outs:relatedDate>
    <outs:relatedDate>
      <outs:type>2</outs:type>
      <outs:displayName>Created</outs:displayName>
      <outs:dateTime>2009-09-11T16:55:36Z</outs:dateTime>
      <outs:isPinned>true</outs:isPinned>
    </outs:relatedDate>
    <outs:relatedDate>
      <outs:type>4</outs:type>
      <outs:displayName>Last Printed</outs:displayName>
      <outs:dateTime>2009-09-17T20:04:41Z</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Mike Mitchell (EMD)</outs:displayName>
          <outs:accountName/>
        </outs:relatedPerson>
      </outs:people>
      <outs:source>0</outs:source>
      <outs:isPinned>true</outs:isPinned>
    </outs:relatedPeopleItem>
    <outs:relatedPeopleItem>
      <outs:category>Last modified by</outs:category>
      <outs:people>
        <outs:relatedPerson>
          <outs:displayName>Karl Grunwald</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outs:propertyMetadata>
      <outs:type>1</outs:type>
      <outs:propertyId>0</outs:propertyId>
      <outs:propertyName>Presentation Type</outs:propertyName>
      <outs:isPinned>false</outs:isPinned>
    </outs:propertyMetadata>
  </propertyMetadataList>
  <outs:corruptMetadataWasLost/>
</outs:outSpaceData>
</file>

<file path=customXml/itemProps1.xml><?xml version="1.0" encoding="utf-8"?>
<ds:datastoreItem xmlns:ds="http://schemas.openxmlformats.org/officeDocument/2006/customXml" ds:itemID="{3CE62740-9A55-4D8C-8808-0B722297A03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SAT powerpoint template december 2009 (2)</Template>
  <TotalTime>0</TotalTime>
  <Words>5405</Words>
  <Application>Microsoft Office PowerPoint</Application>
  <PresentationFormat>On-screen Show (4:3)</PresentationFormat>
  <Paragraphs>373</Paragraphs>
  <Slides>25</Slides>
  <Notes>25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SAT powerpoint template december 2009 (2)</vt:lpstr>
      <vt:lpstr>MSA Theme - Dark</vt:lpstr>
      <vt:lpstr>PowerPoint Presentation</vt:lpstr>
      <vt:lpstr>What Is IPD? Guidance that clarifies and streamlines the planning and design process for Microsoft infrastructure technologies</vt:lpstr>
      <vt:lpstr>Getting Started</vt:lpstr>
      <vt:lpstr>Purpose and Overview</vt:lpstr>
      <vt:lpstr>What’s New in System Center Configuration Manager 2007 R3 and Forefront Endpoint Protection?</vt:lpstr>
      <vt:lpstr>System Center Configuration Manager 2007 R3 and FEP Decision Flow</vt:lpstr>
      <vt:lpstr>Example System Center Configuration Manager 2007 R3 and FEP Architecture</vt:lpstr>
      <vt:lpstr>Step 1: Define the Project Scope</vt:lpstr>
      <vt:lpstr>Step 1: Define the Project Scope (Continued)</vt:lpstr>
      <vt:lpstr>Step 2: Determine Which Roles Will Be Deployed</vt:lpstr>
      <vt:lpstr>Step 3: Determine the Number of Sites Required</vt:lpstr>
      <vt:lpstr>Step 4: Design the Sites</vt:lpstr>
      <vt:lpstr>Step 4: Design the Sites (Continued)</vt:lpstr>
      <vt:lpstr>Step 4: Design the Sites (Continued)</vt:lpstr>
      <vt:lpstr>Step 5: Determine the Number of Hierarchies Required</vt:lpstr>
      <vt:lpstr>Step 6: Design Each Hierarchy</vt:lpstr>
      <vt:lpstr>Step 7: Design the Forefront Endpoint Protection Integration</vt:lpstr>
      <vt:lpstr>Summary and Conclusion </vt:lpstr>
      <vt:lpstr>Find More Information </vt:lpstr>
      <vt:lpstr>Questions?</vt:lpstr>
      <vt:lpstr>Addenda</vt:lpstr>
      <vt:lpstr>Benefits of Using the Microsoft System Center Configuration Manager 2007 R3 and Forefront Endpoint Protection Guide</vt:lpstr>
      <vt:lpstr>Benefits of Using the Microsoft System Center Configuration Manager 2007 R3 and Forefront Endpoint Protection Guide (Continued)</vt:lpstr>
      <vt:lpstr>IPD in Microsoft Operations Framework 4.0</vt:lpstr>
      <vt:lpstr>Microsoft System Center Configuration Manager 2007 R3 and Forefront Endpoint Protection in Microsoft Infrastructure Optimization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IPD - System Center Configuration Manager 2007 R3 and Forefront Endpoint Protection version 2.0</dc:title>
  <dc:subject>IPD - System Center Configuration Manager 2007 R3 and Forefront Endpoint Protection version 2.0</dc:subject>
  <dc:creator/>
  <cp:lastModifiedBy/>
  <cp:revision>1</cp:revision>
  <dcterms:created xsi:type="dcterms:W3CDTF">2011-07-26T17:12:52Z</dcterms:created>
  <dcterms:modified xsi:type="dcterms:W3CDTF">2011-07-26T17:13:53Z</dcterms:modified>
</cp:coreProperties>
</file>