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31"/>
  </p:notesMasterIdLst>
  <p:handoutMasterIdLst>
    <p:handoutMasterId r:id="rId32"/>
  </p:handoutMasterIdLst>
  <p:sldIdLst>
    <p:sldId id="263" r:id="rId4"/>
    <p:sldId id="318" r:id="rId5"/>
    <p:sldId id="271" r:id="rId6"/>
    <p:sldId id="387" r:id="rId7"/>
    <p:sldId id="374" r:id="rId8"/>
    <p:sldId id="405" r:id="rId9"/>
    <p:sldId id="321" r:id="rId10"/>
    <p:sldId id="394" r:id="rId11"/>
    <p:sldId id="336" r:id="rId12"/>
    <p:sldId id="366" r:id="rId13"/>
    <p:sldId id="406" r:id="rId14"/>
    <p:sldId id="379" r:id="rId15"/>
    <p:sldId id="381" r:id="rId16"/>
    <p:sldId id="398" r:id="rId17"/>
    <p:sldId id="404" r:id="rId18"/>
    <p:sldId id="407" r:id="rId19"/>
    <p:sldId id="411" r:id="rId20"/>
    <p:sldId id="408" r:id="rId21"/>
    <p:sldId id="410" r:id="rId22"/>
    <p:sldId id="377" r:id="rId23"/>
    <p:sldId id="367" r:id="rId24"/>
    <p:sldId id="347" r:id="rId25"/>
    <p:sldId id="348" r:id="rId26"/>
    <p:sldId id="368" r:id="rId27"/>
    <p:sldId id="369" r:id="rId28"/>
    <p:sldId id="395" r:id="rId29"/>
    <p:sldId id="396" r:id="rId3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84852" autoAdjust="0"/>
  </p:normalViewPr>
  <p:slideViewPr>
    <p:cSldViewPr>
      <p:cViewPr>
        <p:scale>
          <a:sx n="90" d="100"/>
          <a:sy n="90" d="100"/>
        </p:scale>
        <p:origin x="-1524" y="-2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110" d="100"/>
          <a:sy n="110" d="100"/>
        </p:scale>
        <p:origin x="-78" y="3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2/16/2011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2/16/2011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t>Copyright © 2011 Microsoft Corporation. This documentation is licensed to you under the Creative Commons Attribution License.  To view a copy of this license, visit </a:t>
            </a:r>
            <a:r>
              <a:rPr lang="en-US" sz="800" u="sng" dirty="0" smtClean="0">
                <a:hlinkClick r:id="rId3"/>
              </a:rPr>
              <a:t>http://creativecommons.org/licenses/by/3.0/us/</a:t>
            </a:r>
            <a:r>
              <a:rPr lang="en-US" sz="800" dirty="0" smtClean="0"/>
              <a:t> or send a letter to Creative Commons, 543 Howard Street, 5th Floor, San Francisco, California, 94105, USA.  When using this documentation, provide the following attribution: Infrastructure Planning and Design is provided with permission from Microsoft Corporation.  </a:t>
            </a:r>
          </a:p>
          <a:p>
            <a:r>
              <a:rPr lang="en-US" sz="800" dirty="0" smtClean="0"/>
              <a:t> </a:t>
            </a:r>
          </a:p>
          <a:p>
            <a:r>
              <a:rPr lang="en-US" sz="800" dirty="0" smtClean="0"/>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800" dirty="0" smtClean="0"/>
              <a:t> </a:t>
            </a:r>
          </a:p>
          <a:p>
            <a:r>
              <a:rPr lang="en-US" sz="800" dirty="0" smtClean="0"/>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800" dirty="0" smtClean="0"/>
              <a:t> </a:t>
            </a:r>
          </a:p>
          <a:p>
            <a:r>
              <a:rPr lang="en-US" sz="800" dirty="0" smtClean="0"/>
              <a:t>Information in this document, including URL and other Internet website references, is subject to change without notice. Unless otherwise noted, the example companies, organizations, products, domain names, email addresses, logos, people, places and events depicted herein are fictitious.  </a:t>
            </a:r>
          </a:p>
          <a:p>
            <a:r>
              <a:rPr lang="en-US" sz="800" dirty="0" smtClean="0"/>
              <a:t> </a:t>
            </a:r>
          </a:p>
          <a:p>
            <a:r>
              <a:rPr lang="en-US" sz="800" dirty="0" smtClean="0"/>
              <a:t>Microsoft, Active Directory, Excel, Forefront, Hyper-V, Visio, Windows, and Windows Server are either registered trademarks or trademarks of Microsoft Corporation in the United States and/or other countries and regions. </a:t>
            </a:r>
          </a:p>
          <a:p>
            <a:r>
              <a:rPr lang="en-US" sz="800" dirty="0" smtClean="0"/>
              <a:t> </a:t>
            </a:r>
          </a:p>
          <a:p>
            <a:r>
              <a:rPr lang="en-US" sz="800" dirty="0" smtClean="0"/>
              <a:t>The names of actual companies and products mentioned herein may be the trademarks of their respective owners.</a:t>
            </a:r>
          </a:p>
          <a:p>
            <a:r>
              <a:rPr lang="en-US" sz="800" dirty="0" smtClean="0"/>
              <a:t> </a:t>
            </a:r>
          </a:p>
          <a:p>
            <a:r>
              <a:rPr lang="en-US" sz="800" dirty="0" smtClean="0"/>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p>
          <a:p>
            <a:endParaRPr lang="en-US" sz="9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b="1" dirty="0" smtClean="0">
                <a:latin typeface="+mn-lt"/>
              </a:rPr>
              <a:t>Step 2: Determine How Workloads Will Be Delivered</a:t>
            </a:r>
          </a:p>
          <a:p>
            <a:endParaRPr lang="en-CA" sz="900" b="1" dirty="0" smtClean="0">
              <a:latin typeface="+mn-lt"/>
            </a:endParaRPr>
          </a:p>
          <a:p>
            <a:r>
              <a:rPr lang="en-US" sz="900" b="1" dirty="0" smtClean="0">
                <a:latin typeface="+mn-lt"/>
              </a:rPr>
              <a:t>Task 1: Gather Information About Users and Their Application Environment</a:t>
            </a:r>
          </a:p>
          <a:p>
            <a:pPr marL="173038" indent="-173038">
              <a:buFontTx/>
              <a:buChar char="•"/>
            </a:pPr>
            <a:r>
              <a:rPr lang="en-US" sz="900" b="1" dirty="0" smtClean="0">
                <a:latin typeface="+mn-lt"/>
              </a:rPr>
              <a:t>User location and number of users. </a:t>
            </a:r>
            <a:r>
              <a:rPr lang="en-US" sz="900" dirty="0" smtClean="0">
                <a:latin typeface="+mn-lt"/>
              </a:rPr>
              <a:t>Knowing how many users are at each location assists in determining server sizing and placement.</a:t>
            </a:r>
            <a:r>
              <a:rPr lang="en-US" sz="900" b="1" dirty="0" smtClean="0">
                <a:latin typeface="+mn-lt"/>
              </a:rPr>
              <a:t> </a:t>
            </a:r>
            <a:endParaRPr lang="en-US" sz="900" dirty="0" smtClean="0">
              <a:latin typeface="+mn-lt"/>
            </a:endParaRPr>
          </a:p>
          <a:p>
            <a:pPr marL="173038" indent="-173038">
              <a:buFontTx/>
              <a:buChar char="•"/>
            </a:pPr>
            <a:r>
              <a:rPr lang="en-US" sz="900" b="1" dirty="0" smtClean="0">
                <a:latin typeface="+mn-lt"/>
              </a:rPr>
              <a:t>Client operating system. </a:t>
            </a:r>
            <a:endParaRPr lang="en-US" sz="900" dirty="0" smtClean="0">
              <a:latin typeface="+mn-lt"/>
            </a:endParaRPr>
          </a:p>
          <a:p>
            <a:pPr marL="173038" indent="-173038">
              <a:buFontTx/>
              <a:buChar char="•"/>
            </a:pPr>
            <a:r>
              <a:rPr lang="en-US" sz="900" b="1" dirty="0" smtClean="0">
                <a:latin typeface="+mn-lt"/>
              </a:rPr>
              <a:t>Encryption requirements.</a:t>
            </a:r>
            <a:r>
              <a:rPr lang="en-US" sz="900" dirty="0" smtClean="0">
                <a:latin typeface="+mn-lt"/>
              </a:rPr>
              <a:t> What is the required level of encryption.</a:t>
            </a:r>
          </a:p>
          <a:p>
            <a:pPr marL="173038" indent="-173038">
              <a:buFontTx/>
              <a:buChar char="•"/>
            </a:pPr>
            <a:r>
              <a:rPr lang="en-US" sz="900" b="1" dirty="0" smtClean="0">
                <a:latin typeface="+mn-lt"/>
              </a:rPr>
              <a:t>Whether single sign-on to applications is provided. </a:t>
            </a:r>
            <a:r>
              <a:rPr lang="en-US" sz="900" dirty="0" smtClean="0">
                <a:latin typeface="+mn-lt"/>
              </a:rPr>
              <a:t>Is single-sign-on expected? </a:t>
            </a:r>
          </a:p>
          <a:p>
            <a:pPr marL="173038" indent="-173038">
              <a:buFontTx/>
              <a:buChar char="•"/>
            </a:pPr>
            <a:r>
              <a:rPr lang="en-US" sz="900" b="1" dirty="0" smtClean="0">
                <a:latin typeface="+mn-lt"/>
              </a:rPr>
              <a:t>Applications that are used, their versions, and any special local customizations.</a:t>
            </a:r>
            <a:r>
              <a:rPr lang="en-US" sz="900" dirty="0" smtClean="0">
                <a:latin typeface="+mn-lt"/>
              </a:rPr>
              <a:t> </a:t>
            </a:r>
          </a:p>
          <a:p>
            <a:pPr marL="173038" indent="-173038">
              <a:buFontTx/>
              <a:buChar char="•"/>
            </a:pPr>
            <a:r>
              <a:rPr lang="en-US" sz="900" b="1" dirty="0" smtClean="0">
                <a:latin typeface="+mn-lt"/>
              </a:rPr>
              <a:t>Service level agreement (SLA) levels. </a:t>
            </a:r>
            <a:endParaRPr lang="en-US" sz="900" dirty="0" smtClean="0">
              <a:latin typeface="+mn-lt"/>
            </a:endParaRPr>
          </a:p>
          <a:p>
            <a:pPr marL="173038" indent="-173038">
              <a:buFontTx/>
              <a:buChar char="•"/>
            </a:pPr>
            <a:r>
              <a:rPr lang="en-US" sz="900" b="1" dirty="0" smtClean="0">
                <a:latin typeface="+mn-lt"/>
              </a:rPr>
              <a:t>Connection type. </a:t>
            </a:r>
            <a:r>
              <a:rPr lang="en-US" sz="900" dirty="0" smtClean="0">
                <a:latin typeface="+mn-lt"/>
              </a:rPr>
              <a:t>Are users connected through local area networks (LAN), or wide area network (WAN) links, dial-up, or an Internet service provider (ISP)? </a:t>
            </a:r>
          </a:p>
          <a:p>
            <a:endParaRPr lang="en-US" sz="900" b="1" dirty="0" smtClean="0">
              <a:latin typeface="+mn-lt"/>
            </a:endParaRPr>
          </a:p>
          <a:p>
            <a:r>
              <a:rPr lang="en-US" sz="900" b="1" dirty="0" smtClean="0">
                <a:latin typeface="+mn-lt"/>
              </a:rPr>
              <a:t>Task 2: Determine Whether the Workload Can Be Delivered Using Presentation Virtualization</a:t>
            </a:r>
          </a:p>
          <a:p>
            <a:r>
              <a:rPr lang="en-US" sz="900" b="1" dirty="0" smtClean="0">
                <a:latin typeface="+mn-lt"/>
              </a:rPr>
              <a:t>Issues That Affect Business Viability:</a:t>
            </a:r>
          </a:p>
          <a:p>
            <a:pPr marL="173038" indent="-173038">
              <a:buFontTx/>
              <a:buChar char="•"/>
            </a:pPr>
            <a:r>
              <a:rPr lang="en-US" sz="900" b="1" dirty="0" smtClean="0">
                <a:latin typeface="+mn-lt"/>
              </a:rPr>
              <a:t>Can the applications be licensed for delivery using presentation virtualization, without excessive additional cost?</a:t>
            </a:r>
            <a:r>
              <a:rPr lang="en-US" sz="900" dirty="0" smtClean="0">
                <a:latin typeface="+mn-lt"/>
              </a:rPr>
              <a:t> Contact the application vendors for this information.</a:t>
            </a:r>
          </a:p>
          <a:p>
            <a:pPr marL="173038" indent="-173038">
              <a:buFontTx/>
              <a:buChar char="•"/>
            </a:pPr>
            <a:r>
              <a:rPr lang="en-US" sz="900" b="1" dirty="0" smtClean="0">
                <a:latin typeface="+mn-lt"/>
              </a:rPr>
              <a:t>Are the applications supported for delivery using presentation virtualization?</a:t>
            </a:r>
            <a:r>
              <a:rPr lang="en-US" sz="900" dirty="0" smtClean="0">
                <a:latin typeface="+mn-lt"/>
              </a:rPr>
              <a:t> Contact the application suppliers for this information. </a:t>
            </a:r>
          </a:p>
          <a:p>
            <a:pPr marL="173038" indent="-173038">
              <a:buFont typeface="Arial" pitchFamily="34" charset="0"/>
              <a:buChar char="•"/>
            </a:pPr>
            <a:r>
              <a:rPr lang="en-US" sz="900" b="1" dirty="0" smtClean="0">
                <a:latin typeface="+mn-lt"/>
              </a:rPr>
              <a:t>Are there legal reasons for not publishing an application? </a:t>
            </a:r>
            <a:endParaRPr lang="en-US" sz="900" dirty="0" smtClean="0">
              <a:latin typeface="+mn-lt"/>
            </a:endParaRPr>
          </a:p>
          <a:p>
            <a:r>
              <a:rPr lang="en-US" sz="900" b="1" dirty="0" smtClean="0">
                <a:latin typeface="+mn-lt"/>
              </a:rPr>
              <a:t>Issues That May Prevent an Application from Being Published:</a:t>
            </a:r>
          </a:p>
          <a:p>
            <a:pPr marL="173038" indent="-173038">
              <a:buFontTx/>
              <a:buChar char="•"/>
            </a:pPr>
            <a:r>
              <a:rPr lang="en-US" sz="900" b="1" dirty="0" smtClean="0">
                <a:latin typeface="+mn-lt"/>
              </a:rPr>
              <a:t>Will the end user always be connected to the network? </a:t>
            </a:r>
            <a:r>
              <a:rPr lang="en-US" sz="900" dirty="0" smtClean="0">
                <a:latin typeface="+mn-lt"/>
              </a:rPr>
              <a:t>Published workloads can only be accessed when the client is connected to the RDS infrastructure. If there are users that need to be able to run workloads in disconnected mode, for example when on an airplane, those workloads cannot be delivered by Remote Desktop Services.</a:t>
            </a:r>
          </a:p>
          <a:p>
            <a:pPr marL="173038" indent="-173038">
              <a:buFontTx/>
              <a:buChar char="•"/>
            </a:pPr>
            <a:r>
              <a:rPr lang="en-US" sz="900" b="1" dirty="0" smtClean="0">
                <a:latin typeface="+mn-lt"/>
              </a:rPr>
              <a:t>Does the application require access to client-based resources that may not be available to Windows Server?</a:t>
            </a:r>
            <a:r>
              <a:rPr lang="en-US" sz="900" dirty="0" smtClean="0">
                <a:latin typeface="+mn-lt"/>
              </a:rPr>
              <a:t> Client-side devices such as scanners, specialty printers, USB devices, and floppy or hard disk drives used by the application need to be checked for compatibility in a Remote Desktop Services environment. </a:t>
            </a:r>
          </a:p>
          <a:p>
            <a:pPr marL="173038" indent="-173038">
              <a:buFontTx/>
              <a:buChar char="•"/>
            </a:pPr>
            <a:r>
              <a:rPr lang="en-US" sz="900" b="1" dirty="0" smtClean="0">
                <a:latin typeface="+mn-lt"/>
              </a:rPr>
              <a:t>Is the required encryption level within the means of most of the RDP clients?</a:t>
            </a:r>
            <a:r>
              <a:rPr lang="en-US" sz="900" dirty="0" smtClean="0">
                <a:latin typeface="+mn-lt"/>
              </a:rPr>
              <a:t> </a:t>
            </a:r>
          </a:p>
          <a:p>
            <a:pPr marL="173038" indent="-173038">
              <a:buFontTx/>
              <a:buChar char="•"/>
            </a:pPr>
            <a:r>
              <a:rPr lang="en-US" sz="900" b="1" dirty="0" smtClean="0">
                <a:latin typeface="+mn-lt"/>
              </a:rPr>
              <a:t>Is the application video-intensive? </a:t>
            </a:r>
            <a:endParaRPr lang="en-US" sz="900" dirty="0" smtClean="0">
              <a:latin typeface="+mn-lt"/>
            </a:endParaRPr>
          </a:p>
          <a:p>
            <a:pPr marL="173038" indent="-173038">
              <a:buFontTx/>
              <a:buChar char="•"/>
            </a:pPr>
            <a:r>
              <a:rPr lang="en-US" sz="900" b="1" dirty="0" smtClean="0">
                <a:latin typeface="+mn-lt"/>
              </a:rPr>
              <a:t>Is the application audio-intensive?</a:t>
            </a:r>
            <a:r>
              <a:rPr lang="en-US" sz="900" dirty="0" smtClean="0">
                <a:latin typeface="+mn-lt"/>
              </a:rPr>
              <a:t>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b="1" dirty="0" smtClean="0">
                <a:latin typeface="+mn-lt"/>
              </a:rPr>
              <a:t>Step 2: Determine How Workloads Will Be Delivered (Continued)</a:t>
            </a:r>
          </a:p>
          <a:p>
            <a:endParaRPr lang="en-CA" sz="1000" b="1" dirty="0" smtClean="0">
              <a:latin typeface="+mn-lt"/>
            </a:endParaRPr>
          </a:p>
          <a:p>
            <a:r>
              <a:rPr lang="en-US" sz="1000" b="1" dirty="0" smtClean="0">
                <a:latin typeface="+mn-lt"/>
              </a:rPr>
              <a:t>Task 3: Decide Whether the Workload Can Be Delivered From an RD Session Host or Using VDI</a:t>
            </a:r>
          </a:p>
          <a:p>
            <a:r>
              <a:rPr lang="en-US" sz="1000" b="1" dirty="0" smtClean="0">
                <a:latin typeface="+mn-lt"/>
              </a:rPr>
              <a:t>Issues with Running on Shared Windows Server 2008 R2</a:t>
            </a:r>
          </a:p>
          <a:p>
            <a:r>
              <a:rPr lang="en-US" sz="1000" dirty="0" smtClean="0">
                <a:latin typeface="+mn-lt"/>
              </a:rPr>
              <a:t>Remote Desktop Services Session Host centralizes client application execution onto a Windows Server 2008 R2 platform. There may be some client applications that are unable to run effectively on the platform that Windows Server 2008 R2 provides.</a:t>
            </a:r>
          </a:p>
          <a:p>
            <a:r>
              <a:rPr lang="en-US" sz="1000" dirty="0" smtClean="0">
                <a:latin typeface="+mn-lt"/>
              </a:rPr>
              <a:t>Answer the following questions for each of the candidate applications:</a:t>
            </a:r>
          </a:p>
          <a:p>
            <a:pPr marL="117475" indent="-117475">
              <a:buFontTx/>
              <a:buChar char="•"/>
            </a:pPr>
            <a:r>
              <a:rPr lang="en-US" sz="1000" b="1" dirty="0" smtClean="0">
                <a:latin typeface="+mn-lt"/>
              </a:rPr>
              <a:t>Does the user require administrative rights on the machine?</a:t>
            </a:r>
            <a:r>
              <a:rPr lang="en-US" sz="1000" dirty="0" smtClean="0">
                <a:latin typeface="+mn-lt"/>
              </a:rPr>
              <a:t> In the shared server environment, administrative rights cannot be granted to individual users.</a:t>
            </a:r>
            <a:endParaRPr lang="en-US" sz="1000" b="1" dirty="0" smtClean="0">
              <a:latin typeface="+mn-lt"/>
            </a:endParaRPr>
          </a:p>
          <a:p>
            <a:pPr marL="117475" indent="-117475">
              <a:buFontTx/>
              <a:buChar char="•"/>
            </a:pPr>
            <a:r>
              <a:rPr lang="en-US" sz="1000" b="1" dirty="0" smtClean="0">
                <a:latin typeface="+mn-lt"/>
              </a:rPr>
              <a:t>Does the user need to be able to reboot the operating system on-demand?</a:t>
            </a:r>
            <a:r>
              <a:rPr lang="en-US" sz="1000" b="0" dirty="0" smtClean="0">
                <a:latin typeface="+mn-lt"/>
              </a:rPr>
              <a:t> In the RDSH shared server environment a reboot would impact all other users.</a:t>
            </a:r>
          </a:p>
          <a:p>
            <a:pPr marL="117475" indent="-117475">
              <a:buFontTx/>
              <a:buChar char="•"/>
            </a:pPr>
            <a:r>
              <a:rPr lang="en-US" sz="1000" b="1" dirty="0" smtClean="0">
                <a:latin typeface="+mn-lt"/>
              </a:rPr>
              <a:t>Can the application run on Windows Server 2008?</a:t>
            </a:r>
            <a:r>
              <a:rPr lang="en-US" sz="1000" dirty="0" smtClean="0">
                <a:latin typeface="+mn-lt"/>
              </a:rPr>
              <a:t> An internally developed application may be written to install and run only on earlier operating systems. Verify that the application can run on Windows Server 2008 R2. </a:t>
            </a:r>
          </a:p>
          <a:p>
            <a:pPr marL="117475" indent="-117475">
              <a:buFontTx/>
              <a:buChar char="•"/>
            </a:pPr>
            <a:r>
              <a:rPr lang="en-US" sz="1000" b="1" dirty="0" smtClean="0">
                <a:latin typeface="+mn-lt"/>
              </a:rPr>
              <a:t>Does an application employ code not optimized for either 32-bit or 64-bit architecture? </a:t>
            </a:r>
            <a:r>
              <a:rPr lang="en-US" sz="1000" dirty="0" smtClean="0">
                <a:latin typeface="+mn-lt"/>
              </a:rPr>
              <a:t>Programs that include 16-bit code must be treated differently by the operating system, which causes the application to use a disproportionate amount of memory and CPU resources compared with programs written in 32-bit or 64-bit code..</a:t>
            </a:r>
          </a:p>
          <a:p>
            <a:r>
              <a:rPr lang="en-US" sz="1000" b="1" dirty="0" smtClean="0">
                <a:latin typeface="+mn-lt"/>
              </a:rPr>
              <a:t>Issues with the Application’s Behavior Cause Problems in a Multi-User Server</a:t>
            </a:r>
          </a:p>
          <a:p>
            <a:pPr marL="117475" indent="-117475">
              <a:buFontTx/>
              <a:buChar char="•"/>
            </a:pPr>
            <a:r>
              <a:rPr lang="en-US" sz="1000" b="1" dirty="0" smtClean="0">
                <a:latin typeface="+mn-lt"/>
              </a:rPr>
              <a:t>Does the application consume excessive resources or neglect to release them appropriately? </a:t>
            </a:r>
            <a:r>
              <a:rPr lang="en-US" sz="1000" dirty="0" smtClean="0">
                <a:latin typeface="+mn-lt"/>
              </a:rPr>
              <a:t>An application cannot be allowed to monopolize the CPU, memory, or other shared server resources.</a:t>
            </a:r>
          </a:p>
          <a:p>
            <a:pPr marL="117475" indent="-117475">
              <a:buFontTx/>
              <a:buChar char="•"/>
            </a:pPr>
            <a:r>
              <a:rPr lang="en-US" sz="1000" b="1" dirty="0" smtClean="0">
                <a:latin typeface="+mn-lt"/>
              </a:rPr>
              <a:t>Does the application follow proper installation and uninstallation standards? </a:t>
            </a:r>
            <a:r>
              <a:rPr lang="en-US" sz="1000" dirty="0" smtClean="0">
                <a:latin typeface="+mn-lt"/>
              </a:rPr>
              <a:t>Applications need to be functional for all users after installation, and uninstalls must not remove components needed by other applications on the </a:t>
            </a:r>
            <a:br>
              <a:rPr lang="en-US" sz="1000" dirty="0" smtClean="0">
                <a:latin typeface="+mn-lt"/>
              </a:rPr>
            </a:br>
            <a:r>
              <a:rPr lang="en-US" sz="1000" dirty="0" smtClean="0">
                <a:latin typeface="+mn-lt"/>
              </a:rPr>
              <a:t>RD Session Host.</a:t>
            </a:r>
          </a:p>
          <a:p>
            <a:pPr marL="117475" indent="-117475">
              <a:buFontTx/>
              <a:buChar char="•"/>
            </a:pPr>
            <a:r>
              <a:rPr lang="en-US" sz="1000" b="1" dirty="0" smtClean="0">
                <a:latin typeface="+mn-lt"/>
              </a:rPr>
              <a:t>Does the application alter shared system files and components? </a:t>
            </a:r>
            <a:r>
              <a:rPr lang="en-US" sz="1000" dirty="0" smtClean="0">
                <a:latin typeface="+mn-lt"/>
              </a:rPr>
              <a:t>An application that is changing files such as fonts, dynamic link libraries (DLLs), and drivers affects other applications’ ability to function. </a:t>
            </a:r>
          </a:p>
          <a:p>
            <a:pPr marL="117475" indent="-117475">
              <a:buFontTx/>
              <a:buChar char="•"/>
            </a:pPr>
            <a:r>
              <a:rPr lang="en-US" sz="1000" b="1" dirty="0" smtClean="0">
                <a:latin typeface="+mn-lt"/>
              </a:rPr>
              <a:t>Is user data kept discrete from other data?</a:t>
            </a:r>
            <a:r>
              <a:rPr lang="en-US" sz="1000" dirty="0" smtClean="0">
                <a:latin typeface="+mn-lt"/>
              </a:rPr>
              <a:t> If an application places user and temporary files in the same location, then other instances of the application can overwrite or alter the files, producing unpredictable results.</a:t>
            </a:r>
          </a:p>
          <a:p>
            <a:pPr marL="117475" indent="-117475">
              <a:buFontTx/>
              <a:buChar char="•"/>
            </a:pPr>
            <a:r>
              <a:rPr lang="en-US" sz="1000" b="1" dirty="0" smtClean="0">
                <a:latin typeface="+mn-lt"/>
              </a:rPr>
              <a:t>Is the registry accessed properly? </a:t>
            </a:r>
            <a:r>
              <a:rPr lang="en-US" sz="1000" dirty="0" smtClean="0">
                <a:latin typeface="+mn-lt"/>
              </a:rPr>
              <a:t>An application must not make changes to the registry at a level where the change can affect other users or applications. </a:t>
            </a:r>
          </a:p>
          <a:p>
            <a:pPr marL="117475" indent="-117475">
              <a:buFontTx/>
              <a:buChar char="•"/>
            </a:pPr>
            <a:r>
              <a:rPr lang="en-US" sz="1000" b="1" dirty="0" smtClean="0">
                <a:latin typeface="+mn-lt"/>
              </a:rPr>
              <a:t>Do changes made by the user to program options affect other instances of the program? </a:t>
            </a:r>
            <a:r>
              <a:rPr lang="en-US" sz="1000" dirty="0" smtClean="0">
                <a:latin typeface="+mn-lt"/>
              </a:rPr>
              <a:t>Changes made in a user’s environment should not affect other users. </a:t>
            </a:r>
          </a:p>
          <a:p>
            <a:r>
              <a:rPr lang="en-US" sz="1000" b="1" dirty="0" smtClean="0">
                <a:latin typeface="+mn-lt"/>
              </a:rPr>
              <a:t>Task 4: Categorize Users</a:t>
            </a:r>
          </a:p>
          <a:p>
            <a:r>
              <a:rPr lang="en-US" sz="1000" dirty="0" smtClean="0">
                <a:latin typeface="+mn-lt"/>
              </a:rPr>
              <a:t>Place users into one of three categories: </a:t>
            </a:r>
            <a:r>
              <a:rPr lang="en-US" sz="1000" i="1" dirty="0" smtClean="0">
                <a:latin typeface="+mn-lt"/>
              </a:rPr>
              <a:t>Heavy</a:t>
            </a:r>
            <a:r>
              <a:rPr lang="en-US" sz="1000" dirty="0" smtClean="0">
                <a:latin typeface="+mn-lt"/>
              </a:rPr>
              <a:t>, </a:t>
            </a:r>
            <a:r>
              <a:rPr lang="en-US" sz="1000" i="1" dirty="0" smtClean="0">
                <a:latin typeface="+mn-lt"/>
              </a:rPr>
              <a:t>Normal</a:t>
            </a:r>
            <a:r>
              <a:rPr lang="en-US" sz="1000" dirty="0" smtClean="0">
                <a:latin typeface="+mn-lt"/>
              </a:rPr>
              <a:t>, or </a:t>
            </a:r>
            <a:r>
              <a:rPr lang="en-US" sz="1000" i="1" dirty="0" smtClean="0">
                <a:latin typeface="+mn-lt"/>
              </a:rPr>
              <a:t>Light</a:t>
            </a:r>
            <a:r>
              <a:rPr lang="en-US" sz="1000" dirty="0" smtClean="0">
                <a:latin typeface="+mn-lt"/>
              </a:rPr>
              <a:t>, based on their general usage behavior in their workloads. </a:t>
            </a:r>
          </a:p>
          <a:p>
            <a:endParaRPr lang="en-US" sz="1000" dirty="0" smtClean="0">
              <a:latin typeface="+mn-lt"/>
            </a:endParaRPr>
          </a:p>
          <a:p>
            <a:endParaRPr lang="en-US" sz="100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000" b="1" dirty="0" smtClean="0">
                <a:latin typeface="+mn-lt"/>
              </a:rPr>
              <a:t>Step 3: Determine the Number of Remote Desktop Server Farms</a:t>
            </a:r>
          </a:p>
          <a:p>
            <a:pPr>
              <a:lnSpc>
                <a:spcPct val="80000"/>
              </a:lnSpc>
            </a:pPr>
            <a:endParaRPr lang="en-US" sz="1000" b="1" dirty="0" smtClean="0">
              <a:latin typeface="+mn-lt"/>
            </a:endParaRPr>
          </a:p>
          <a:p>
            <a:pPr>
              <a:lnSpc>
                <a:spcPct val="80000"/>
              </a:lnSpc>
            </a:pPr>
            <a:r>
              <a:rPr lang="en-US" sz="1000" b="1" dirty="0" smtClean="0">
                <a:latin typeface="+mn-lt"/>
              </a:rPr>
              <a:t>Task 1: Determine the Number of RD Session Host Server Farms</a:t>
            </a:r>
          </a:p>
          <a:p>
            <a:pPr>
              <a:lnSpc>
                <a:spcPct val="80000"/>
              </a:lnSpc>
            </a:pPr>
            <a:r>
              <a:rPr lang="en-US" sz="1000" dirty="0" smtClean="0">
                <a:latin typeface="+mn-lt"/>
              </a:rPr>
              <a:t>Best practices suggest that a design should start with a single farm, and then add more farms only when required. Use the list below to decide whether additional RD Session Host server farms may be required:</a:t>
            </a:r>
          </a:p>
          <a:p>
            <a:pPr marL="173038" indent="-173038">
              <a:lnSpc>
                <a:spcPct val="80000"/>
              </a:lnSpc>
              <a:buFontTx/>
              <a:buChar char="•"/>
            </a:pPr>
            <a:r>
              <a:rPr lang="en-US" sz="1000" b="1" dirty="0" smtClean="0">
                <a:latin typeface="+mn-lt"/>
              </a:rPr>
              <a:t>Clients separated from the current farm by WAN speeds.</a:t>
            </a:r>
            <a:r>
              <a:rPr lang="en-US" sz="1000" dirty="0" smtClean="0">
                <a:latin typeface="+mn-lt"/>
              </a:rPr>
              <a:t> If more users are accessing the RD Session Host server farm than the link to the farm can accommodate, an additional RD  Session Host server farm may be placed at the remote location. </a:t>
            </a:r>
          </a:p>
          <a:p>
            <a:pPr marL="173038" indent="-173038">
              <a:lnSpc>
                <a:spcPct val="80000"/>
              </a:lnSpc>
              <a:buFontTx/>
              <a:buChar char="•"/>
            </a:pPr>
            <a:r>
              <a:rPr lang="en-US" sz="1000" b="1" dirty="0" smtClean="0">
                <a:latin typeface="+mn-lt"/>
              </a:rPr>
              <a:t>Traveling users. </a:t>
            </a:r>
            <a:r>
              <a:rPr lang="en-US" sz="1000" dirty="0" smtClean="0">
                <a:latin typeface="+mn-lt"/>
              </a:rPr>
              <a:t>Determine whether additional farms or upgrades to bandwidth may be required to accommodate traveling users.</a:t>
            </a:r>
          </a:p>
          <a:p>
            <a:pPr marL="173038" indent="-173038">
              <a:lnSpc>
                <a:spcPct val="80000"/>
              </a:lnSpc>
              <a:buFontTx/>
              <a:buChar char="•"/>
            </a:pPr>
            <a:r>
              <a:rPr lang="en-US" sz="1000" b="1" dirty="0" smtClean="0">
                <a:latin typeface="+mn-lt"/>
              </a:rPr>
              <a:t>Requirements to run different versions of the same software, or to have different versions of the same files, such as DLLs. </a:t>
            </a:r>
            <a:r>
              <a:rPr lang="en-US" sz="1000" dirty="0" smtClean="0">
                <a:latin typeface="+mn-lt"/>
              </a:rPr>
              <a:t>If users require access to more than one version of software or files and if the different versions cannot coexist, the different versions will have to be run on separate RD Session Host server farms.</a:t>
            </a:r>
          </a:p>
          <a:p>
            <a:pPr marL="173038" indent="-173038">
              <a:lnSpc>
                <a:spcPct val="80000"/>
              </a:lnSpc>
              <a:buFontTx/>
              <a:buChar char="•"/>
            </a:pPr>
            <a:r>
              <a:rPr lang="en-US" sz="1000" b="1" dirty="0" smtClean="0">
                <a:latin typeface="+mn-lt"/>
              </a:rPr>
              <a:t>Security limitations in some clients.</a:t>
            </a:r>
            <a:r>
              <a:rPr lang="en-US" sz="1000" dirty="0" smtClean="0">
                <a:latin typeface="+mn-lt"/>
              </a:rPr>
              <a:t> Limitations in some of the clients may drive implementation of the workloads on two (or more) separate farms at different security levels.</a:t>
            </a:r>
          </a:p>
          <a:p>
            <a:pPr marL="173038" indent="-173038">
              <a:lnSpc>
                <a:spcPct val="80000"/>
              </a:lnSpc>
              <a:buFontTx/>
              <a:buChar char="•"/>
            </a:pPr>
            <a:r>
              <a:rPr lang="en-US" sz="1000" b="1" dirty="0" smtClean="0">
                <a:latin typeface="+mn-lt"/>
              </a:rPr>
              <a:t>Internal and external user populations.</a:t>
            </a:r>
            <a:r>
              <a:rPr lang="en-US" sz="1000" dirty="0" smtClean="0">
                <a:latin typeface="+mn-lt"/>
              </a:rPr>
              <a:t> Where the same applications are being published both to internal and external users, the external users may be separated on a different farm.</a:t>
            </a:r>
          </a:p>
          <a:p>
            <a:pPr marL="173038" indent="-173038">
              <a:lnSpc>
                <a:spcPct val="80000"/>
              </a:lnSpc>
              <a:buFontTx/>
              <a:buChar char="•"/>
            </a:pPr>
            <a:r>
              <a:rPr lang="en-US" sz="1000" b="1" dirty="0" smtClean="0">
                <a:latin typeface="+mn-lt"/>
              </a:rPr>
              <a:t>Specific encryption requirements.</a:t>
            </a:r>
            <a:r>
              <a:rPr lang="en-US" sz="1000" dirty="0" smtClean="0">
                <a:latin typeface="+mn-lt"/>
              </a:rPr>
              <a:t> There are certain levels of encryption that are legal only in certain countries or regions. RD Session Host servers can be configured to allow the client using the highest encryption it is capable of or to deny connections from clients unable to comply with a certain level of encryption.</a:t>
            </a:r>
          </a:p>
          <a:p>
            <a:pPr marL="173038" indent="-173038">
              <a:lnSpc>
                <a:spcPct val="80000"/>
              </a:lnSpc>
              <a:buFontTx/>
              <a:buChar char="•"/>
            </a:pPr>
            <a:r>
              <a:rPr lang="en-US" sz="1000" b="1" dirty="0" smtClean="0">
                <a:latin typeface="+mn-lt"/>
              </a:rPr>
              <a:t>Organizational requirements to separate business groups.</a:t>
            </a:r>
            <a:r>
              <a:rPr lang="en-US" sz="1000" dirty="0" smtClean="0">
                <a:latin typeface="+mn-lt"/>
              </a:rPr>
              <a:t> For security reasons, the Accounting department may not want non-accounting personnel to be able to log on to servers containing accounting information, or Research and Development may require the higher security levels of the most recent client, which means that clients unable to comply with the security policy must connect to a different farm.</a:t>
            </a:r>
          </a:p>
          <a:p>
            <a:pPr marL="173038" indent="-173038">
              <a:lnSpc>
                <a:spcPct val="80000"/>
              </a:lnSpc>
              <a:buFontTx/>
              <a:buChar char="•"/>
            </a:pPr>
            <a:r>
              <a:rPr lang="en-US" sz="1000" b="1" dirty="0" smtClean="0">
                <a:latin typeface="+mn-lt"/>
              </a:rPr>
              <a:t>Legal considerations requiring a separate farm. </a:t>
            </a:r>
            <a:r>
              <a:rPr lang="en-US" sz="1000" dirty="0" smtClean="0">
                <a:latin typeface="+mn-lt"/>
              </a:rPr>
              <a:t>National security, privacy issues, and fiduciary laws could require the separation of certain data or prevent other data from crossing national borders. If necessary, add farms to address this need.</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latin typeface="+mn-lt"/>
              </a:rPr>
              <a:t>Step 4: Map Workloads and Users to Farms</a:t>
            </a:r>
          </a:p>
          <a:p>
            <a:endParaRPr lang="en-US" sz="1000" b="1" dirty="0" smtClean="0">
              <a:latin typeface="+mn-lt"/>
            </a:endParaRPr>
          </a:p>
          <a:p>
            <a:r>
              <a:rPr lang="en-US" sz="1000" b="1" dirty="0" smtClean="0">
                <a:latin typeface="+mn-lt"/>
              </a:rPr>
              <a:t>Task 1: Assign Workloads and Users to Their RD Session Host Server Farms </a:t>
            </a:r>
          </a:p>
          <a:p>
            <a:r>
              <a:rPr lang="en-US" sz="1000" dirty="0" smtClean="0">
                <a:latin typeface="+mn-lt"/>
              </a:rPr>
              <a:t>The number of users, farms, virtual desktops and applications can all become confusing to maintain.</a:t>
            </a:r>
          </a:p>
          <a:p>
            <a:pPr marL="117475" indent="-117475">
              <a:buFontTx/>
              <a:buChar char="•"/>
            </a:pPr>
            <a:r>
              <a:rPr lang="en-US" sz="1000" dirty="0" smtClean="0">
                <a:latin typeface="+mn-lt"/>
              </a:rPr>
              <a:t>List the applications, associating them with the farm where they will be hosted. Be careful to place applications that have interdependencies together in the same farm.</a:t>
            </a:r>
          </a:p>
          <a:p>
            <a:pPr marL="117475" indent="-117475">
              <a:buFontTx/>
              <a:buChar char="•"/>
            </a:pPr>
            <a:r>
              <a:rPr lang="en-US" sz="1000" dirty="0" smtClean="0">
                <a:latin typeface="+mn-lt"/>
              </a:rPr>
              <a:t>Map which users will have access to each application or virtual desktop on each farm. Include any applications that may be unique for traveling users in each farm.</a:t>
            </a:r>
          </a:p>
          <a:p>
            <a:pPr marL="117475" indent="-117475">
              <a:buFontTx/>
              <a:buChar char="•"/>
            </a:pPr>
            <a:r>
              <a:rPr lang="en-US" sz="1000" dirty="0" smtClean="0">
                <a:latin typeface="+mn-lt"/>
              </a:rPr>
              <a:t>Where there are significant populations of traveling users, represent them in the job aid in all the locations to which they frequently travel.</a:t>
            </a:r>
          </a:p>
          <a:p>
            <a:endParaRPr lang="en-US" sz="1000" b="1"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b="1" dirty="0" smtClean="0">
                <a:latin typeface="+mn-lt"/>
              </a:rPr>
              <a:t>Step 5: Design the Farm </a:t>
            </a:r>
          </a:p>
          <a:p>
            <a:endParaRPr lang="en-US" sz="900" b="1" dirty="0" smtClean="0">
              <a:latin typeface="+mn-lt"/>
            </a:endParaRPr>
          </a:p>
          <a:p>
            <a:r>
              <a:rPr lang="en-US" sz="900" b="1" dirty="0" smtClean="0">
                <a:latin typeface="+mn-lt"/>
              </a:rPr>
              <a:t>Task 1: Select a Form Factor for the RD Session Host Server</a:t>
            </a:r>
          </a:p>
          <a:p>
            <a:r>
              <a:rPr lang="en-US" sz="900" dirty="0" smtClean="0">
                <a:latin typeface="+mn-lt"/>
              </a:rPr>
              <a:t>The goal of this task is to determine the most appropriate type of hardware on which to deploy the RD Session Host servers. </a:t>
            </a:r>
          </a:p>
          <a:p>
            <a:pPr marL="117475" indent="-117475">
              <a:buFontTx/>
              <a:buChar char="•"/>
            </a:pPr>
            <a:r>
              <a:rPr lang="en-US" sz="900" b="1" dirty="0" smtClean="0">
                <a:latin typeface="+mn-lt"/>
              </a:rPr>
              <a:t>Use large memory. </a:t>
            </a:r>
            <a:r>
              <a:rPr lang="en-US" sz="900" dirty="0" smtClean="0">
                <a:latin typeface="+mn-lt"/>
              </a:rPr>
              <a:t>In the RD Session Host server, where many users are sharing the same application, large memory can significantly improve performance because it allows each user’s work to remain in memory rather than being swapped out to a physical disk. Additional memory will also reduce the disk I/O demand for this reason. </a:t>
            </a:r>
          </a:p>
          <a:p>
            <a:pPr marL="117475" indent="-117475">
              <a:buFontTx/>
              <a:buChar char="•"/>
            </a:pPr>
            <a:r>
              <a:rPr lang="en-US" sz="900" b="1" dirty="0" smtClean="0">
                <a:latin typeface="+mn-lt"/>
              </a:rPr>
              <a:t>More numerous, smaller disk spindles rather than fewer, large disks. </a:t>
            </a:r>
            <a:r>
              <a:rPr lang="en-US" sz="900" dirty="0" smtClean="0">
                <a:latin typeface="+mn-lt"/>
              </a:rPr>
              <a:t>Consider using a redundant array of independent disks (RAID) configuration for disk fault tolerance. The key to performance though is in the total disk IOs per second (IOps). The disk activity generated on a typical RD Session Host affects the following three areas:</a:t>
            </a:r>
          </a:p>
          <a:p>
            <a:pPr marL="284163" indent="-166688">
              <a:buFontTx/>
              <a:buChar char="•"/>
            </a:pPr>
            <a:r>
              <a:rPr lang="en-US" sz="900" dirty="0" smtClean="0">
                <a:latin typeface="+mn-lt"/>
              </a:rPr>
              <a:t>Page files</a:t>
            </a:r>
          </a:p>
          <a:p>
            <a:pPr marL="284163" indent="-166688">
              <a:buFontTx/>
              <a:buChar char="•"/>
            </a:pPr>
            <a:r>
              <a:rPr lang="en-US" sz="900" dirty="0" smtClean="0">
                <a:latin typeface="+mn-lt"/>
              </a:rPr>
              <a:t>User profiles and user data</a:t>
            </a:r>
          </a:p>
          <a:p>
            <a:pPr marL="284163" indent="-166688">
              <a:buFontTx/>
              <a:buChar char="•"/>
            </a:pPr>
            <a:r>
              <a:rPr lang="en-US" sz="900" dirty="0" smtClean="0">
                <a:latin typeface="+mn-lt"/>
              </a:rPr>
              <a:t>System files and application binaries</a:t>
            </a:r>
          </a:p>
          <a:p>
            <a:pPr marL="117475" indent="-117475">
              <a:buFontTx/>
              <a:buChar char="•"/>
            </a:pPr>
            <a:r>
              <a:rPr lang="en-US" sz="900" b="1" dirty="0" smtClean="0">
                <a:latin typeface="+mn-lt"/>
              </a:rPr>
              <a:t>Use multi-core and multi-processor CPUs. </a:t>
            </a:r>
            <a:r>
              <a:rPr lang="en-US" sz="900" dirty="0" smtClean="0">
                <a:latin typeface="+mn-lt"/>
              </a:rPr>
              <a:t>In the multi-user environment of RD Session Host server, multiple processors and cores can help reduce CPU congestion.</a:t>
            </a:r>
          </a:p>
          <a:p>
            <a:endParaRPr lang="en-US" sz="900" b="1" dirty="0" smtClean="0">
              <a:latin typeface="+mn-lt"/>
            </a:endParaRPr>
          </a:p>
          <a:p>
            <a:r>
              <a:rPr lang="en-US" sz="900" b="1" dirty="0" smtClean="0">
                <a:latin typeface="+mn-lt"/>
              </a:rPr>
              <a:t>Task 2: Determine the Number of RD Session Host Servers Required in the Farm </a:t>
            </a:r>
          </a:p>
          <a:p>
            <a:r>
              <a:rPr lang="en-US" sz="900" dirty="0" smtClean="0">
                <a:latin typeface="+mn-lt"/>
              </a:rPr>
              <a:t>The optimal number of RD Session Host servers in an RD Session Host server farm delivers a consistent, responsive user experience while balancing system utilization, growth capacity, and cost. In order to consistently arrive at that optimal number for each farm, start with the implementation of a small farm. Use the organization’s standard server form factor, put it into production, and measure the results to determine whether the farm delivers the expected performance.</a:t>
            </a:r>
          </a:p>
          <a:p>
            <a:endParaRPr lang="en-US" sz="900" b="1" dirty="0" smtClean="0">
              <a:latin typeface="+mn-lt"/>
            </a:endParaRPr>
          </a:p>
          <a:p>
            <a:r>
              <a:rPr lang="en-US" sz="900" b="1" dirty="0" smtClean="0">
                <a:latin typeface="+mn-lt"/>
              </a:rPr>
              <a:t>Task 3: Determine the Number of Additional Servers Required for Fault Tolerance </a:t>
            </a:r>
          </a:p>
          <a:p>
            <a:r>
              <a:rPr lang="en-US" sz="900" dirty="0" smtClean="0">
                <a:latin typeface="+mn-lt"/>
              </a:rPr>
              <a:t>The number of servers per farm, determined in the previous task, does not account for fault tolerance. It’s therefore necessary to determine the number of additional servers needed to provide a fault-tolerant implementation.</a:t>
            </a:r>
          </a:p>
          <a:p>
            <a:r>
              <a:rPr lang="en-US" sz="900" dirty="0" smtClean="0">
                <a:latin typeface="+mn-lt"/>
              </a:rPr>
              <a:t>RD Session Host servers cannot be placed in a Microsoft failover cluster, so fault tolerance, if desired, must be provided by additional servers with a load-balancing solution. If a server goes down, the users on that server will need to restart their sessions, which may be instantiated on one of the remaining servers. Incoming session requests will be load-balanced onto the remaining servers by RD Connection Broker. The user will experience session interruption in this case.</a:t>
            </a:r>
          </a:p>
          <a:p>
            <a:endParaRPr lang="en-US" sz="1000" b="1"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b="1" dirty="0" smtClean="0">
                <a:latin typeface="+mn-lt"/>
              </a:rPr>
              <a:t>Step 6: Determine Where to Store User Data </a:t>
            </a:r>
          </a:p>
          <a:p>
            <a:endParaRPr lang="en-US" sz="900" dirty="0" smtClean="0">
              <a:latin typeface="+mn-lt"/>
            </a:endParaRPr>
          </a:p>
          <a:p>
            <a:r>
              <a:rPr lang="en-US" sz="900" b="1" dirty="0" smtClean="0">
                <a:latin typeface="+mn-lt"/>
              </a:rPr>
              <a:t>Task 1: Design User Profiles </a:t>
            </a:r>
          </a:p>
          <a:p>
            <a:r>
              <a:rPr lang="en-US" sz="900" dirty="0" smtClean="0">
                <a:latin typeface="+mn-lt"/>
              </a:rPr>
              <a:t>Determine the following about user profiles:</a:t>
            </a:r>
          </a:p>
          <a:p>
            <a:pPr marL="173038" indent="-173038">
              <a:buFontTx/>
              <a:buChar char="•"/>
            </a:pPr>
            <a:r>
              <a:rPr lang="en-US" sz="900" b="1" dirty="0" smtClean="0">
                <a:latin typeface="+mn-lt"/>
              </a:rPr>
              <a:t>Will users have a mandatory profile? </a:t>
            </a:r>
            <a:r>
              <a:rPr lang="en-US" sz="900" dirty="0" smtClean="0">
                <a:latin typeface="+mn-lt"/>
              </a:rPr>
              <a:t>Individual users, or user groups, can be assigned to a mandatory profile, which is very useful on multi-user computers and kiosks. </a:t>
            </a:r>
          </a:p>
          <a:p>
            <a:pPr marL="173038" indent="-173038">
              <a:buFontTx/>
              <a:buChar char="•"/>
            </a:pPr>
            <a:r>
              <a:rPr lang="en-US" sz="900" b="1" dirty="0" smtClean="0">
                <a:latin typeface="+mn-lt"/>
              </a:rPr>
              <a:t>Determine how much space is required for user profiles. </a:t>
            </a:r>
            <a:r>
              <a:rPr lang="en-US" sz="900" dirty="0" smtClean="0">
                <a:latin typeface="+mn-lt"/>
              </a:rPr>
              <a:t>If mandatory profiles were chosen, measure the size of each different mandatory profile and add them together. </a:t>
            </a:r>
          </a:p>
          <a:p>
            <a:pPr marL="173038" indent="-173038">
              <a:buFontTx/>
              <a:buChar char="•"/>
            </a:pPr>
            <a:r>
              <a:rPr lang="en-US" sz="900" b="1" dirty="0" smtClean="0">
                <a:latin typeface="+mn-lt"/>
              </a:rPr>
              <a:t>Determine where to store the user profiles. </a:t>
            </a:r>
            <a:r>
              <a:rPr lang="en-US" sz="900" dirty="0" smtClean="0">
                <a:latin typeface="+mn-lt"/>
              </a:rPr>
              <a:t>The storage location needs to be easily accessible by the RD Session Host servers. </a:t>
            </a:r>
          </a:p>
          <a:p>
            <a:endParaRPr lang="en-US" sz="900" b="1" dirty="0" smtClean="0">
              <a:latin typeface="+mn-lt"/>
            </a:endParaRPr>
          </a:p>
          <a:p>
            <a:r>
              <a:rPr lang="en-US" sz="900" b="1" dirty="0" smtClean="0">
                <a:latin typeface="+mn-lt"/>
              </a:rPr>
              <a:t>Task 2: Design User Data </a:t>
            </a:r>
          </a:p>
          <a:p>
            <a:r>
              <a:rPr lang="en-US" sz="900" dirty="0" smtClean="0">
                <a:latin typeface="+mn-lt"/>
              </a:rPr>
              <a:t>Determine the following about user data:</a:t>
            </a:r>
          </a:p>
          <a:p>
            <a:pPr marL="173038" indent="-173038">
              <a:buFontTx/>
              <a:buChar char="•"/>
            </a:pPr>
            <a:r>
              <a:rPr lang="en-US" sz="900" b="1" dirty="0" smtClean="0">
                <a:latin typeface="+mn-lt"/>
              </a:rPr>
              <a:t>Determine how much space is required for user data. </a:t>
            </a:r>
            <a:r>
              <a:rPr lang="en-US" sz="900" dirty="0" smtClean="0">
                <a:latin typeface="+mn-lt"/>
              </a:rPr>
              <a:t>If users are allowed to store data in a My Documents folder on the storage server, then the storage space required can be significant. </a:t>
            </a:r>
          </a:p>
          <a:p>
            <a:pPr marL="173038" indent="-173038">
              <a:buFontTx/>
              <a:buChar char="•"/>
            </a:pPr>
            <a:r>
              <a:rPr lang="en-US" sz="900" b="1" dirty="0" smtClean="0">
                <a:latin typeface="+mn-lt"/>
              </a:rPr>
              <a:t>Determine where to store the user data. </a:t>
            </a:r>
            <a:r>
              <a:rPr lang="en-US" sz="900" dirty="0" smtClean="0">
                <a:latin typeface="+mn-lt"/>
              </a:rPr>
              <a:t>Since the RD Session Host server, rather than the client computer, accesses the data, the storage location needs to be easily accessible by the RD Session Host servers. The data can be held on a storage area network (SAN) or any other file server. </a:t>
            </a:r>
          </a:p>
          <a:p>
            <a:endParaRPr lang="en-US" sz="900" b="1" dirty="0" smtClean="0">
              <a:latin typeface="+mn-lt"/>
            </a:endParaRPr>
          </a:p>
          <a:p>
            <a:r>
              <a:rPr lang="en-US" sz="900" b="1" dirty="0" smtClean="0">
                <a:latin typeface="+mn-lt"/>
              </a:rPr>
              <a:t>Task 3: Design the Storage </a:t>
            </a:r>
          </a:p>
          <a:p>
            <a:r>
              <a:rPr lang="en-US" sz="900" dirty="0" smtClean="0">
                <a:latin typeface="+mn-lt"/>
              </a:rPr>
              <a:t>For the user profile and the user data stores, address the following areas to ensure that the solution will meet the requirements of the users and business: </a:t>
            </a:r>
          </a:p>
          <a:p>
            <a:pPr marL="173038" indent="-173038">
              <a:buFontTx/>
              <a:buChar char="•"/>
            </a:pPr>
            <a:r>
              <a:rPr lang="en-US" sz="900" b="1" dirty="0" smtClean="0">
                <a:latin typeface="+mn-lt"/>
              </a:rPr>
              <a:t>Capacity. </a:t>
            </a:r>
            <a:r>
              <a:rPr lang="en-US" sz="900" dirty="0" smtClean="0">
                <a:latin typeface="+mn-lt"/>
              </a:rPr>
              <a:t>For each user account, add together the max. size of the user profile and the max. size of the Remote Desktop Services profile. If there may be more than one pair of profiles for each user (because the user logs on to more than one farm), multiply by the number of farms. Now multiply that number by the number of user accounts. This will be the space required to hold all the user profiles. Multiply the max. data storage available for each user account by the number of user accounts. This will be the space required to hold all the user data.</a:t>
            </a:r>
          </a:p>
          <a:p>
            <a:pPr marL="173038" indent="-173038">
              <a:buFontTx/>
              <a:buChar char="•"/>
            </a:pPr>
            <a:r>
              <a:rPr lang="en-US" sz="900" b="1" dirty="0" smtClean="0">
                <a:latin typeface="+mn-lt"/>
              </a:rPr>
              <a:t>Performance. </a:t>
            </a:r>
            <a:r>
              <a:rPr lang="en-US" sz="900" dirty="0" smtClean="0">
                <a:latin typeface="+mn-lt"/>
              </a:rPr>
              <a:t>The user profile files should be stored on a high speed storage device attached to a file server that has a high speed network connection. </a:t>
            </a:r>
          </a:p>
          <a:p>
            <a:pPr marL="173038" indent="-173038">
              <a:buFontTx/>
              <a:buChar char="•"/>
            </a:pPr>
            <a:r>
              <a:rPr lang="en-US" sz="900" b="1" dirty="0" smtClean="0">
                <a:latin typeface="+mn-lt"/>
              </a:rPr>
              <a:t>Fault tolerance. </a:t>
            </a:r>
            <a:r>
              <a:rPr lang="en-US" sz="900" b="1" baseline="0" dirty="0" smtClean="0">
                <a:latin typeface="+mn-lt"/>
              </a:rPr>
              <a:t> </a:t>
            </a:r>
            <a:r>
              <a:rPr lang="en-US" sz="900" dirty="0" smtClean="0">
                <a:latin typeface="+mn-lt"/>
              </a:rPr>
              <a:t>The profile and data files should be placed in a highly available file server configuration that provides redundancy</a:t>
            </a:r>
            <a:r>
              <a:rPr lang="en-US" sz="1000" dirty="0" smtClean="0">
                <a:latin typeface="+mn-lt"/>
              </a:rPr>
              <a:t>.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b="1" dirty="0" smtClean="0">
                <a:latin typeface="+mn-lt"/>
              </a:rPr>
              <a:t>Step 7: Size and Place the Remote Desktop Services Role Services for the Farms</a:t>
            </a:r>
          </a:p>
          <a:p>
            <a:endParaRPr lang="en-US" sz="900" b="1" dirty="0" smtClean="0">
              <a:latin typeface="+mn-lt"/>
            </a:endParaRPr>
          </a:p>
          <a:p>
            <a:r>
              <a:rPr lang="en-US" sz="900" b="1" dirty="0" smtClean="0">
                <a:latin typeface="+mn-lt"/>
              </a:rPr>
              <a:t>Task 1: Design and Place RD Connection Broker Role Service</a:t>
            </a:r>
          </a:p>
          <a:p>
            <a:r>
              <a:rPr lang="en-US" sz="900" dirty="0" smtClean="0">
                <a:latin typeface="+mn-lt"/>
              </a:rPr>
              <a:t>Decide where RD Connection Broker services are needed and in what format, and determine which farm connects to RD Connection Broker server. </a:t>
            </a:r>
          </a:p>
          <a:p>
            <a:pPr marL="173038" indent="-173038">
              <a:buFontTx/>
              <a:buChar char="•"/>
            </a:pPr>
            <a:r>
              <a:rPr lang="en-US" sz="900" b="1" dirty="0" smtClean="0">
                <a:latin typeface="+mn-lt"/>
              </a:rPr>
              <a:t>Determine whether the RD</a:t>
            </a:r>
            <a:r>
              <a:rPr lang="en-US" sz="900" dirty="0" smtClean="0">
                <a:latin typeface="+mn-lt"/>
              </a:rPr>
              <a:t> </a:t>
            </a:r>
            <a:r>
              <a:rPr lang="en-US" sz="900" b="1" dirty="0" smtClean="0">
                <a:latin typeface="+mn-lt"/>
              </a:rPr>
              <a:t>Connection</a:t>
            </a:r>
            <a:r>
              <a:rPr lang="en-US" sz="900" dirty="0" smtClean="0">
                <a:latin typeface="+mn-lt"/>
              </a:rPr>
              <a:t> </a:t>
            </a:r>
            <a:r>
              <a:rPr lang="en-US" sz="900" b="1" dirty="0" smtClean="0">
                <a:latin typeface="+mn-lt"/>
              </a:rPr>
              <a:t>Broker role service is required. </a:t>
            </a:r>
            <a:r>
              <a:rPr lang="en-US" sz="900" dirty="0" smtClean="0">
                <a:latin typeface="+mn-lt"/>
              </a:rPr>
              <a:t>For a multi-server farm, the RD Connection Broker role service will be required. The RD Connection Broker is also used to connect publish virtual desktops for VDI and to make the initial client connection to those desktops. So if Remote Desktop Services will be used to publish virtual desktops, the RD Connection Broker role service will be required.</a:t>
            </a:r>
          </a:p>
          <a:p>
            <a:pPr marL="173038" indent="-173038">
              <a:buFontTx/>
              <a:buChar char="•"/>
            </a:pPr>
            <a:r>
              <a:rPr lang="en-US" sz="900" b="1" dirty="0" smtClean="0">
                <a:latin typeface="+mn-lt"/>
              </a:rPr>
              <a:t>Determine the demand on the RD Connection</a:t>
            </a:r>
            <a:r>
              <a:rPr lang="en-US" sz="900" dirty="0" smtClean="0">
                <a:latin typeface="+mn-lt"/>
              </a:rPr>
              <a:t> </a:t>
            </a:r>
            <a:r>
              <a:rPr lang="en-US" sz="900" b="1" dirty="0" smtClean="0">
                <a:latin typeface="+mn-lt"/>
              </a:rPr>
              <a:t>Broker. </a:t>
            </a:r>
            <a:r>
              <a:rPr lang="en-US" sz="900" dirty="0" smtClean="0">
                <a:latin typeface="+mn-lt"/>
              </a:rPr>
              <a:t>Since the RD Connection Broker is only used when the user connects to the farm, it can be considered a lightweight service, and its implementation can be designed as such. Start by implementing the role service in a small farm, measure the performance, analyze and learn from the results, and adjust the sizing accordingly.</a:t>
            </a:r>
          </a:p>
          <a:p>
            <a:pPr marL="173038" indent="-173038">
              <a:buFontTx/>
              <a:buChar char="•"/>
            </a:pPr>
            <a:r>
              <a:rPr lang="en-US" sz="900" b="1" dirty="0" smtClean="0">
                <a:latin typeface="+mn-lt"/>
              </a:rPr>
              <a:t>Determine whether to use dedicated redirectors. </a:t>
            </a:r>
            <a:r>
              <a:rPr lang="en-US" sz="900" dirty="0" smtClean="0">
                <a:latin typeface="+mn-lt"/>
              </a:rPr>
              <a:t>To increase performance of session and/or virtualization redirection in a large RD Session Host server farm, RD Session Host servers can be dedicated as redirectors. </a:t>
            </a:r>
          </a:p>
          <a:p>
            <a:pPr marL="173038" indent="-173038">
              <a:buFontTx/>
              <a:buChar char="•"/>
            </a:pPr>
            <a:r>
              <a:rPr lang="en-US" sz="900" b="1" dirty="0" smtClean="0">
                <a:latin typeface="+mn-lt"/>
              </a:rPr>
              <a:t>Determine the number of servers required.</a:t>
            </a:r>
            <a:r>
              <a:rPr lang="en-US" sz="900" dirty="0" smtClean="0">
                <a:latin typeface="+mn-lt"/>
              </a:rPr>
              <a:t> Divide the total number of users that will have sessions with the farm by the number of users that a RD Connection Broker server was able to support when tested, in order to determine the number of servers required for RD Connection Broker. </a:t>
            </a:r>
          </a:p>
          <a:p>
            <a:pPr marL="173038" indent="-173038">
              <a:buFontTx/>
              <a:buChar char="•"/>
            </a:pPr>
            <a:r>
              <a:rPr lang="en-US" sz="900" b="1" dirty="0" smtClean="0">
                <a:latin typeface="+mn-lt"/>
              </a:rPr>
              <a:t>Decide whether the servers that host RD Connection</a:t>
            </a:r>
            <a:r>
              <a:rPr lang="en-US" sz="900" dirty="0" smtClean="0">
                <a:latin typeface="+mn-lt"/>
              </a:rPr>
              <a:t> </a:t>
            </a:r>
            <a:r>
              <a:rPr lang="en-US" sz="900" b="1" dirty="0" smtClean="0">
                <a:latin typeface="+mn-lt"/>
              </a:rPr>
              <a:t>Broker can be shared</a:t>
            </a:r>
            <a:r>
              <a:rPr lang="en-US" sz="900" dirty="0" smtClean="0">
                <a:latin typeface="+mn-lt"/>
              </a:rPr>
              <a:t>. Decide whether the RD Connection Broker role service can be shared. The RD Connection Broker server can be shared between farms. </a:t>
            </a:r>
          </a:p>
          <a:p>
            <a:pPr marL="173038" indent="-173038">
              <a:buFontTx/>
              <a:buChar char="•"/>
            </a:pPr>
            <a:r>
              <a:rPr lang="en-US" sz="900" b="1" dirty="0" smtClean="0">
                <a:latin typeface="+mn-lt"/>
              </a:rPr>
              <a:t>Determine where to place the RD Connection</a:t>
            </a:r>
            <a:r>
              <a:rPr lang="en-US" sz="900" dirty="0" smtClean="0">
                <a:latin typeface="+mn-lt"/>
              </a:rPr>
              <a:t> </a:t>
            </a:r>
            <a:r>
              <a:rPr lang="en-US" sz="900" b="1" dirty="0" smtClean="0">
                <a:latin typeface="+mn-lt"/>
              </a:rPr>
              <a:t>Broker roles in the network.</a:t>
            </a:r>
            <a:r>
              <a:rPr lang="en-US" sz="900" dirty="0" smtClean="0">
                <a:latin typeface="+mn-lt"/>
              </a:rPr>
              <a:t> The RD Connection Broker role service needs to be able to communicate with each RD Session Host server farm whose sessions it manages. </a:t>
            </a:r>
          </a:p>
          <a:p>
            <a:pPr marL="173038" indent="-173038">
              <a:buFontTx/>
              <a:buChar char="•"/>
            </a:pPr>
            <a:r>
              <a:rPr lang="en-US" sz="900" b="1" dirty="0" smtClean="0">
                <a:latin typeface="+mn-lt"/>
              </a:rPr>
              <a:t>Determine the fault tolerance requirements of the RD Connection</a:t>
            </a:r>
            <a:r>
              <a:rPr lang="en-US" sz="900" dirty="0" smtClean="0">
                <a:latin typeface="+mn-lt"/>
              </a:rPr>
              <a:t> </a:t>
            </a:r>
            <a:r>
              <a:rPr lang="en-US" sz="900" b="1" dirty="0" smtClean="0">
                <a:latin typeface="+mn-lt"/>
              </a:rPr>
              <a:t>Broker servers</a:t>
            </a:r>
            <a:r>
              <a:rPr lang="en-US" sz="900" dirty="0" smtClean="0">
                <a:latin typeface="+mn-lt"/>
              </a:rPr>
              <a:t>. RD Connection Broker role service should be protected from failure by instantiating more than one copy of the role service in a Microsoft failover cluster. </a:t>
            </a:r>
          </a:p>
          <a:p>
            <a:endParaRPr lang="en-US" sz="900" b="1" i="1" dirty="0" smtClean="0">
              <a:latin typeface="+mn-lt"/>
            </a:endParaRPr>
          </a:p>
          <a:p>
            <a:r>
              <a:rPr lang="en-US" sz="900" b="1" dirty="0" smtClean="0">
                <a:latin typeface="+mn-lt"/>
              </a:rPr>
              <a:t>Task 2: Determine the Number of Servers Required for RD Web Access</a:t>
            </a:r>
          </a:p>
          <a:p>
            <a:r>
              <a:rPr lang="en-US" sz="900" dirty="0" smtClean="0">
                <a:latin typeface="+mn-lt"/>
              </a:rPr>
              <a:t>The RD Web Access role service is installed along with the RD Connection Broker and can be used to present applications on a website that is accessed by the user with a browser. However, when the user selects an application from that website and launches it, he or she is connected directly to the RD Session Host server, and RD Web Access is no longer involved.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latin typeface="+mn-lt"/>
              </a:rPr>
              <a:t>Step 7: Size and Place the Remote Desktop Services Role Services for the Farms (Continued)</a:t>
            </a:r>
          </a:p>
          <a:p>
            <a:endParaRPr lang="en-US" sz="900" b="1" dirty="0" smtClean="0">
              <a:latin typeface="+mn-lt"/>
            </a:endParaRPr>
          </a:p>
          <a:p>
            <a:r>
              <a:rPr lang="en-US" sz="1000" b="1" dirty="0" smtClean="0">
                <a:latin typeface="+mn-lt"/>
              </a:rPr>
              <a:t>Task 3: Design and Place the Remote Desktop License Servers</a:t>
            </a:r>
          </a:p>
          <a:p>
            <a:r>
              <a:rPr lang="en-US" sz="1000" dirty="0" smtClean="0">
                <a:latin typeface="+mn-lt"/>
              </a:rPr>
              <a:t>There are two types of Remote Desktop Services client access licenses (RDS CALs): </a:t>
            </a:r>
            <a:r>
              <a:rPr lang="en-US" sz="1000" b="1" dirty="0" smtClean="0">
                <a:latin typeface="+mn-lt"/>
              </a:rPr>
              <a:t>RDS per Device CAL</a:t>
            </a:r>
            <a:r>
              <a:rPr lang="en-US" sz="1000" dirty="0" smtClean="0">
                <a:latin typeface="+mn-lt"/>
              </a:rPr>
              <a:t> and </a:t>
            </a:r>
            <a:r>
              <a:rPr lang="en-US" sz="1000" b="1" dirty="0" smtClean="0">
                <a:latin typeface="+mn-lt"/>
              </a:rPr>
              <a:t>RDS per User CAL. </a:t>
            </a:r>
          </a:p>
          <a:p>
            <a:pPr marL="228600" indent="-228600">
              <a:buFont typeface="+mj-lt"/>
              <a:buAutoNum type="arabicPeriod"/>
            </a:pPr>
            <a:r>
              <a:rPr lang="en-US" sz="1000" b="1" dirty="0" smtClean="0">
                <a:latin typeface="+mn-lt"/>
              </a:rPr>
              <a:t>Determine the demand on the license server. </a:t>
            </a:r>
            <a:r>
              <a:rPr lang="en-US" sz="1000" dirty="0" smtClean="0">
                <a:latin typeface="+mn-lt"/>
              </a:rPr>
              <a:t>Start by implementing the role service in a small farm, measure the performance, analyze and learn from the results, and adjust the sizing of the role service in the next farm accordingly. </a:t>
            </a:r>
          </a:p>
          <a:p>
            <a:pPr marL="228600" indent="-228600">
              <a:buFont typeface="+mj-lt"/>
              <a:buAutoNum type="arabicPeriod"/>
            </a:pPr>
            <a:r>
              <a:rPr lang="en-US" sz="1000" b="1" dirty="0" smtClean="0">
                <a:latin typeface="+mn-lt"/>
              </a:rPr>
              <a:t>Determine the number of servers required.</a:t>
            </a:r>
            <a:r>
              <a:rPr lang="en-US" sz="1000" dirty="0" smtClean="0">
                <a:latin typeface="+mn-lt"/>
              </a:rPr>
              <a:t> Divide the total number of users or devices that will have sessions with the farm by the number of users that a license server was able to support when tested. Complete this process for each farm, and record the value. </a:t>
            </a:r>
          </a:p>
          <a:p>
            <a:pPr marL="228600" indent="-228600">
              <a:buFont typeface="+mj-lt"/>
              <a:buAutoNum type="arabicPeriod"/>
            </a:pPr>
            <a:r>
              <a:rPr lang="en-US" sz="1000" b="1" dirty="0" smtClean="0">
                <a:latin typeface="+mn-lt"/>
              </a:rPr>
              <a:t>Decide whether the servers that host RD Licensing can be shared</a:t>
            </a:r>
            <a:r>
              <a:rPr lang="en-US" sz="1000" dirty="0" smtClean="0">
                <a:latin typeface="+mn-lt"/>
              </a:rPr>
              <a:t>. This can be done in the following ways:</a:t>
            </a:r>
          </a:p>
          <a:p>
            <a:pPr marL="457200" lvl="1" indent="0">
              <a:buFont typeface="+mj-lt"/>
              <a:buNone/>
            </a:pPr>
            <a:r>
              <a:rPr lang="en-US" sz="1000" dirty="0" smtClean="0">
                <a:latin typeface="+mn-lt"/>
              </a:rPr>
              <a:t>a. The license server can be shared between farms.</a:t>
            </a:r>
          </a:p>
          <a:p>
            <a:pPr marL="457200" lvl="1" indent="0">
              <a:buFont typeface="+mj-lt"/>
              <a:buNone/>
            </a:pPr>
            <a:r>
              <a:rPr lang="en-US" sz="1000" dirty="0" smtClean="0">
                <a:latin typeface="+mn-lt"/>
              </a:rPr>
              <a:t>b. The license server can host other Remote Desktop Services role services.</a:t>
            </a:r>
          </a:p>
          <a:p>
            <a:pPr marL="228600" indent="-228600">
              <a:buFont typeface="+mj-lt"/>
              <a:buAutoNum type="arabicPeriod"/>
            </a:pPr>
            <a:r>
              <a:rPr lang="en-US" sz="1000" b="1" dirty="0" smtClean="0">
                <a:latin typeface="+mn-lt"/>
              </a:rPr>
              <a:t>Determine where to place the RD Licensing roles in the network.</a:t>
            </a:r>
            <a:r>
              <a:rPr lang="en-US" sz="1000" dirty="0" smtClean="0">
                <a:latin typeface="+mn-lt"/>
              </a:rPr>
              <a:t> RD Session Host server farms on a high-speed LAN can share RD Licensing services. Conversely, farms separated by WAN distances will likely need to have RD Licensing services assigned at each location. </a:t>
            </a:r>
          </a:p>
          <a:p>
            <a:pPr marL="228600" indent="-228600">
              <a:buFont typeface="+mj-lt"/>
              <a:buAutoNum type="arabicPeriod"/>
            </a:pPr>
            <a:r>
              <a:rPr lang="en-US" sz="1000" b="1" dirty="0" smtClean="0">
                <a:latin typeface="+mn-lt"/>
              </a:rPr>
              <a:t>Determine the fault tolerance requirements of RD Licensing</a:t>
            </a:r>
            <a:r>
              <a:rPr lang="en-US" sz="1000" dirty="0" smtClean="0">
                <a:latin typeface="+mn-lt"/>
              </a:rPr>
              <a:t>. If RD Licensing is unavailable, new clients and clients whose licenses have expired can be denied access to the remote desktop servers. To reduce the possibility of this occurring, place two license servers with half of the licenses installed on each server. Then publish both of the servers in Active Directory® Domain Services (AD DS). </a:t>
            </a:r>
          </a:p>
          <a:p>
            <a:endParaRPr lang="en-US" sz="1000" b="1" i="1" dirty="0" smtClean="0">
              <a:latin typeface="+mn-lt"/>
            </a:endParaRPr>
          </a:p>
          <a:p>
            <a:r>
              <a:rPr lang="en-US" sz="1000" b="1" dirty="0" smtClean="0">
                <a:latin typeface="+mn-lt"/>
              </a:rPr>
              <a:t>Task 4: Design and Place the RD Gateway Servers</a:t>
            </a:r>
          </a:p>
          <a:p>
            <a:r>
              <a:rPr lang="en-US" sz="1000" dirty="0" smtClean="0">
                <a:latin typeface="+mn-lt"/>
              </a:rPr>
              <a:t>When an external client connects to the Remote Desktop Services environment through RD Gateway, RD Gateway acts as a security broker, performing client authentication by calling back-end services. It accepts the connection and authenticates the client through Remote Desktop connection authorization policies (RD CAPs) and Remote Desktop resource authorization policies (RD RAPs) that are called from AD DS. It may also call Network</a:t>
            </a:r>
            <a:r>
              <a:rPr lang="en-US" sz="1000" baseline="0" dirty="0" smtClean="0">
                <a:latin typeface="+mn-lt"/>
              </a:rPr>
              <a:t> Address Protection</a:t>
            </a:r>
            <a:r>
              <a:rPr lang="en-US" sz="1000" dirty="0" smtClean="0">
                <a:latin typeface="+mn-lt"/>
              </a:rPr>
              <a:t> to test the client’s health.</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b="1" dirty="0" smtClean="0">
                <a:latin typeface="+mn-lt"/>
              </a:rPr>
              <a:t>Step 8: Secure the Communications</a:t>
            </a:r>
          </a:p>
          <a:p>
            <a:endParaRPr lang="en-US" sz="900" b="1" dirty="0" smtClean="0">
              <a:latin typeface="+mn-lt"/>
            </a:endParaRPr>
          </a:p>
          <a:p>
            <a:r>
              <a:rPr lang="en-US" sz="900" dirty="0" smtClean="0">
                <a:latin typeface="+mn-lt"/>
              </a:rPr>
              <a:t>The level of security selected for each farm will depend on the security requirements of the applications that run in the farm and the capabilities and location of the clients. </a:t>
            </a:r>
          </a:p>
          <a:p>
            <a:endParaRPr lang="en-US" sz="900" b="1" dirty="0" smtClean="0">
              <a:latin typeface="+mn-lt"/>
            </a:endParaRPr>
          </a:p>
          <a:p>
            <a:r>
              <a:rPr lang="en-US" sz="900" b="1" dirty="0" smtClean="0">
                <a:latin typeface="+mn-lt"/>
              </a:rPr>
              <a:t>Task 1: Determine the Encryption Level Between Clients and the RD Session Host Server</a:t>
            </a:r>
          </a:p>
          <a:p>
            <a:r>
              <a:rPr lang="en-US" sz="900" dirty="0" smtClean="0">
                <a:latin typeface="+mn-lt"/>
              </a:rPr>
              <a:t>Remote Desktop Services sessions use native 128-bit RDP encryption by default. However, if a client seeking to connect is unable to support 128-bit encryption, the encryption strength may be reduced to 56-bit.</a:t>
            </a:r>
          </a:p>
          <a:p>
            <a:endParaRPr lang="en-US" sz="900" b="1" dirty="0" smtClean="0">
              <a:latin typeface="+mn-lt"/>
            </a:endParaRPr>
          </a:p>
          <a:p>
            <a:r>
              <a:rPr lang="en-US" sz="900" b="1" dirty="0" smtClean="0">
                <a:latin typeface="+mn-lt"/>
              </a:rPr>
              <a:t>Task 2: Determine Whether to Seal the Communications</a:t>
            </a:r>
          </a:p>
          <a:p>
            <a:r>
              <a:rPr lang="en-US" sz="900" dirty="0" smtClean="0">
                <a:latin typeface="+mn-lt"/>
              </a:rPr>
              <a:t>RDP does not provide authentication to verify the identity of an RD Session Host server, which makes it potentially vulnerable to man-in-the-middle attacks. TLS/SSL encryption can be used to enforce mutual authentication between the client and the server before communications are allowed to proceed. This authentication is effected by a certificate exchange.</a:t>
            </a:r>
          </a:p>
          <a:p>
            <a:r>
              <a:rPr lang="en-US" sz="900" dirty="0" smtClean="0">
                <a:latin typeface="+mn-lt"/>
              </a:rPr>
              <a:t>Perform an assessment of the risk and potential cost of a man-in-the-middle attack. This will be used in the next step to determine the certification authority. </a:t>
            </a:r>
          </a:p>
          <a:p>
            <a:endParaRPr lang="en-US" sz="900" b="1" dirty="0" smtClean="0">
              <a:latin typeface="+mn-lt"/>
            </a:endParaRPr>
          </a:p>
          <a:p>
            <a:r>
              <a:rPr lang="en-US" sz="900" b="1" dirty="0" smtClean="0">
                <a:latin typeface="+mn-lt"/>
              </a:rPr>
              <a:t>Task 3: Determine the Certification Authority</a:t>
            </a:r>
          </a:p>
          <a:p>
            <a:r>
              <a:rPr lang="en-US" sz="900" dirty="0" smtClean="0">
                <a:latin typeface="+mn-lt"/>
              </a:rPr>
              <a:t>Certificates will be required in order to use RDP or HTTPS communications between the clients and the RD Session Host server. There are three ways to source those certificates so that they are available at the RD Session Host server and at all the clients that will need them:</a:t>
            </a:r>
          </a:p>
          <a:p>
            <a:pPr marL="117475" indent="-117475">
              <a:buFontTx/>
              <a:buChar char="•"/>
            </a:pPr>
            <a:r>
              <a:rPr lang="en-US" sz="900" dirty="0" smtClean="0">
                <a:latin typeface="+mn-lt"/>
              </a:rPr>
              <a:t>Self-signed certificates</a:t>
            </a:r>
          </a:p>
          <a:p>
            <a:pPr marL="117475" indent="-117475">
              <a:buFontTx/>
              <a:buChar char="•"/>
            </a:pPr>
            <a:r>
              <a:rPr lang="en-US" sz="900" dirty="0" smtClean="0">
                <a:latin typeface="+mn-lt"/>
              </a:rPr>
              <a:t>Trusted third party </a:t>
            </a:r>
          </a:p>
          <a:p>
            <a:pPr marL="117475" indent="-117475">
              <a:buFontTx/>
              <a:buChar char="•"/>
            </a:pPr>
            <a:r>
              <a:rPr lang="en-US" sz="900" dirty="0" smtClean="0">
                <a:latin typeface="+mn-lt"/>
              </a:rPr>
              <a:t>Operate a certificate server</a:t>
            </a:r>
          </a:p>
          <a:p>
            <a:endParaRPr lang="en-US" sz="900" b="1" dirty="0" smtClean="0">
              <a:latin typeface="+mn-lt"/>
            </a:endParaRPr>
          </a:p>
          <a:p>
            <a:r>
              <a:rPr lang="en-US" sz="900" b="1" dirty="0" smtClean="0">
                <a:latin typeface="+mn-lt"/>
              </a:rPr>
              <a:t>Task 4: Determine Whether to Encapsulate with HTTPS</a:t>
            </a:r>
          </a:p>
          <a:p>
            <a:r>
              <a:rPr lang="en-US" sz="900" dirty="0" smtClean="0">
                <a:latin typeface="+mn-lt"/>
              </a:rPr>
              <a:t>If the clients connect using RDP, port 3389 must be open on the external firewall. Many organizations strive to limit the number of ports that are open to the Internet, often limiting it to ports 80 (HTTP) and 443 (HTTPS). Determine whether policy requires that only ports 80 and 443 can be open in the external firewall, and if that is the case, implement HTTP or HTTPS communications using the RD Gateway role service.</a:t>
            </a:r>
            <a:endParaRPr lang="en-CA" sz="90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latin typeface="+mn-lt"/>
              </a:rPr>
              <a:t>Step 9: Design VDI and the RD Virtualization Host Role</a:t>
            </a:r>
          </a:p>
          <a:p>
            <a:endParaRPr lang="en-US" sz="1000" b="1" dirty="0" smtClean="0">
              <a:latin typeface="+mn-lt"/>
            </a:endParaRPr>
          </a:p>
          <a:p>
            <a:r>
              <a:rPr lang="en-US" sz="1000" b="1" dirty="0" smtClean="0">
                <a:latin typeface="+mn-lt"/>
              </a:rPr>
              <a:t>Task 1: Design the VDI Environment</a:t>
            </a:r>
          </a:p>
          <a:p>
            <a:r>
              <a:rPr lang="en-US" sz="1000" dirty="0" smtClean="0">
                <a:latin typeface="+mn-lt"/>
              </a:rPr>
              <a:t>Start by deciding how VDI desktops will be provided; as personal or pooled desktops. </a:t>
            </a:r>
          </a:p>
          <a:p>
            <a:endParaRPr lang="en-US" sz="1000" dirty="0" smtClean="0">
              <a:latin typeface="+mn-lt"/>
            </a:endParaRPr>
          </a:p>
          <a:p>
            <a:r>
              <a:rPr lang="en-US" sz="1000" b="1" dirty="0" smtClean="0">
                <a:latin typeface="+mn-lt"/>
              </a:rPr>
              <a:t>Task 2: Design the RDVH Role</a:t>
            </a:r>
          </a:p>
          <a:p>
            <a:r>
              <a:rPr lang="en-US" sz="1000" dirty="0" smtClean="0">
                <a:latin typeface="+mn-lt"/>
              </a:rPr>
              <a:t>The RD Virtualization Host role service performs the following functions:</a:t>
            </a:r>
          </a:p>
          <a:p>
            <a:pPr marL="117475" indent="-117475">
              <a:buFontTx/>
              <a:buChar char="•"/>
            </a:pPr>
            <a:r>
              <a:rPr lang="en-US" sz="1000" dirty="0" smtClean="0">
                <a:latin typeface="+mn-lt"/>
              </a:rPr>
              <a:t>Populates VMs into the RD Connection Broker, so that they become available for user connection.</a:t>
            </a:r>
          </a:p>
          <a:p>
            <a:pPr marL="117475" indent="-117475">
              <a:buFontTx/>
              <a:buChar char="•"/>
            </a:pPr>
            <a:r>
              <a:rPr lang="en-US" sz="1000" dirty="0" smtClean="0">
                <a:latin typeface="+mn-lt"/>
              </a:rPr>
              <a:t>Wakes up a suspended VM when a user initiates a connection to that VM.</a:t>
            </a:r>
          </a:p>
          <a:p>
            <a:pPr marL="117475" indent="-117475">
              <a:buFontTx/>
              <a:buChar char="•"/>
            </a:pPr>
            <a:r>
              <a:rPr lang="en-US" sz="1000" dirty="0" smtClean="0">
                <a:latin typeface="+mn-lt"/>
              </a:rPr>
              <a:t>Reports the status of pool VMs to the RD Connection Broker.</a:t>
            </a:r>
          </a:p>
          <a:p>
            <a:endParaRPr lang="en-US" sz="1000" dirty="0" smtClean="0">
              <a:latin typeface="+mn-lt"/>
            </a:endParaRPr>
          </a:p>
          <a:p>
            <a:r>
              <a:rPr lang="en-US" sz="1000" dirty="0" smtClean="0">
                <a:latin typeface="+mn-lt"/>
              </a:rPr>
              <a:t>Once the client has established a connection to the VM, the RD Virtualization Host and the RD Connection Broker are no longer involved in the connection. So the only load on the RD Virtualization Host occurs when establishing the VDI connection. The RD Virtualization Host must be run on the same Hyper-V host as the VMs which it serves. The RD Virtualization Host can connect to only one RD Connection Broker at a time; if that RD Connection Broker is in a failover cluster, the RD Virtualization Host will discover it through DNS name resolution and populate it with the VMs that run on the Hyper-V host.</a:t>
            </a:r>
          </a:p>
          <a:p>
            <a:r>
              <a:rPr lang="en-US" sz="1000" dirty="0" smtClean="0">
                <a:latin typeface="+mn-lt"/>
              </a:rPr>
              <a:t>Determine the most appropriate type of hardware on which to deploy the RD Virtualization Host servers and decide how many of those machines will be required. Perform this step only if virtual machine desktops will be delivered from an RD Virtualization Host.</a:t>
            </a:r>
          </a:p>
          <a:p>
            <a:endParaRPr lang="en-US" sz="1000" dirty="0" smtClean="0">
              <a:latin typeface="+mn-lt"/>
            </a:endParaRPr>
          </a:p>
          <a:p>
            <a:endParaRPr lang="en-US" sz="100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effectLst/>
                <a:latin typeface="+mn-lt"/>
                <a:ea typeface="+mn-ea"/>
                <a:cs typeface="+mn-cs"/>
              </a:rPr>
              <a:t>Summary and Conclusion</a:t>
            </a:r>
          </a:p>
          <a:p>
            <a:endParaRPr lang="en-US" sz="10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0" dirty="0" smtClean="0">
                <a:solidFill>
                  <a:srgbClr val="002060"/>
                </a:solidFill>
              </a:rPr>
              <a:t>This guide offers major architectural guidance. Refer to product documentation for additional details.</a:t>
            </a:r>
          </a:p>
          <a:p>
            <a:endParaRPr lang="en-US" sz="10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22</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23</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a:t>
            </a:r>
            <a:r>
              <a:rPr lang="en-US" sz="1000" b="1" dirty="0" smtClean="0"/>
              <a:t>Remote Desktop Services </a:t>
            </a:r>
            <a:r>
              <a:rPr lang="en-US" sz="1000" b="1" dirty="0" smtClean="0">
                <a:latin typeface="+mn-lt"/>
              </a:rPr>
              <a:t>guide</a:t>
            </a:r>
          </a:p>
          <a:p>
            <a:pPr>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 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 Infrastructure that is sized appropriately to meet business requirements.</a:t>
            </a:r>
          </a:p>
          <a:p>
            <a:pPr>
              <a:defRPr/>
            </a:pPr>
            <a:endParaRPr lang="en-US" sz="100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Remote Desktop Services</a:t>
            </a:r>
            <a:r>
              <a:rPr lang="en-US" sz="1000" dirty="0" smtClean="0"/>
              <a:t> </a:t>
            </a:r>
            <a:r>
              <a:rPr lang="en-US" sz="1000" b="1" dirty="0" smtClean="0">
                <a:latin typeface="+mn-lt"/>
              </a:rPr>
              <a:t>guide </a:t>
            </a:r>
            <a:r>
              <a:rPr lang="en-US" sz="1000" b="1" dirty="0" smtClean="0"/>
              <a:t>(continued)</a:t>
            </a:r>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achieving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mn-lt"/>
              </a:rPr>
              <a:t>&lt;This slide shows the effect that Windows Server 2008 R2 Remote Desktop Services  has on infrastructure maturity as reflected in the Core Infrastructure Optimization Model.&gt;</a:t>
            </a:r>
          </a:p>
          <a:p>
            <a:endParaRPr lang="en-US" sz="1000" b="1" dirty="0" smtClean="0">
              <a:latin typeface="+mn-lt"/>
            </a:endParaRPr>
          </a:p>
          <a:p>
            <a:r>
              <a:rPr lang="en-US" sz="1000" b="0" kern="1200" dirty="0" smtClean="0">
                <a:solidFill>
                  <a:schemeClr val="tx1"/>
                </a:solidFill>
                <a:effectLst/>
                <a:latin typeface="+mn-lt"/>
                <a:ea typeface="+mn-ea"/>
                <a:cs typeface="+mn-cs"/>
              </a:rPr>
              <a:t>The Infrastructure Optimization (IO) Model at Microsoft groups IT processes and technologies across a continuum of organizational maturity. (For more information, see </a:t>
            </a:r>
            <a:r>
              <a:rPr lang="en-US" sz="1000" b="0" u="sng" kern="1200" dirty="0" smtClean="0">
                <a:solidFill>
                  <a:schemeClr val="tx1"/>
                </a:solidFill>
                <a:effectLst/>
                <a:latin typeface="+mn-lt"/>
                <a:ea typeface="+mn-ea"/>
                <a:cs typeface="+mn-cs"/>
                <a:hlinkClick r:id="rId3"/>
              </a:rPr>
              <a:t>http://www.microsoft.com/infrastructure</a:t>
            </a:r>
            <a:r>
              <a:rPr lang="en-US" sz="1000" b="0" kern="1200" dirty="0" smtClean="0">
                <a:solidFill>
                  <a:schemeClr val="tx1"/>
                </a:solidFill>
                <a:effectLst/>
                <a:latin typeface="+mn-lt"/>
                <a:ea typeface="+mn-ea"/>
                <a:cs typeface="+mn-cs"/>
              </a:rPr>
              <a:t>.) The model was developed by industry analysts, the Massachusetts Institute of Technology (MIT) Center for Information Systems Research (CISR), and Microsoft's own experiences with its enterprise customers. A key goal for Microsoft in creating the Infrastructure Optimization Model was to develop a simple way to use a maturity framework that is flexible and can easily be applied as the benchmark for technical capability and business value. </a:t>
            </a:r>
          </a:p>
          <a:p>
            <a:r>
              <a:rPr lang="en-US" sz="1000" b="0" kern="1200" dirty="0" smtClean="0">
                <a:solidFill>
                  <a:schemeClr val="tx1"/>
                </a:solidFill>
                <a:effectLst/>
                <a:latin typeface="+mn-lt"/>
                <a:ea typeface="+mn-ea"/>
                <a:cs typeface="+mn-cs"/>
              </a:rPr>
              <a:t>IO is structured around three information technology models: Core Infrastructure Optimization, Application Platform Optimization, and Business Productivity Infrastructure Optimization. According to the Core Infrastructure Optimization Model, organizations that are implementing presentation virtualization for production workloads with Windows Server 2008 R2 are meeting one of the requirements to move to the Rationalized maturity level.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mn-lt"/>
              </a:rPr>
              <a:t>The IPD guide for Windows Server 2008 R2 Remote Desktop Services was created to give infrastructure planners a step-by-step approach to designing a Windows Server 2008 R2 Remote Desktop Services infrastructure. The guide addresses the following fundamental decisions and tasks:</a:t>
            </a:r>
          </a:p>
          <a:p>
            <a:endParaRPr lang="en-US" sz="1000" dirty="0" smtClean="0">
              <a:latin typeface="+mn-lt"/>
            </a:endParaRPr>
          </a:p>
          <a:p>
            <a:pPr marL="173038" indent="-173038">
              <a:buFontTx/>
              <a:buChar char="•"/>
            </a:pPr>
            <a:r>
              <a:rPr lang="en-US" sz="1000" dirty="0" smtClean="0">
                <a:latin typeface="+mn-lt"/>
              </a:rPr>
              <a:t>Identifying which applications and which desktops will be delivered by Remote Desktop Services.</a:t>
            </a:r>
          </a:p>
          <a:p>
            <a:pPr marL="173038" indent="-173038">
              <a:buFontTx/>
              <a:buChar char="•"/>
            </a:pPr>
            <a:r>
              <a:rPr lang="en-US" sz="1000" dirty="0" smtClean="0">
                <a:latin typeface="+mn-lt"/>
              </a:rPr>
              <a:t>Determining whether to deliver desktops by using session-based presentation virtualization or Virtual Desktop Infrastructure (VDI).</a:t>
            </a:r>
          </a:p>
          <a:p>
            <a:pPr marL="173038" indent="-173038">
              <a:buFontTx/>
              <a:buChar char="•"/>
            </a:pPr>
            <a:r>
              <a:rPr lang="en-US" sz="1000" dirty="0" smtClean="0">
                <a:latin typeface="+mn-lt"/>
              </a:rPr>
              <a:t>Designing the infrastructure needed to use Remote Desktop Services to serve the selected applications and desktops.</a:t>
            </a:r>
          </a:p>
          <a:p>
            <a:pPr marL="566738" lvl="1" indent="-339725"/>
            <a:endParaRPr lang="en-US" sz="1000" dirty="0" smtClean="0">
              <a:latin typeface="+mn-lt"/>
            </a:endParaRPr>
          </a:p>
          <a:p>
            <a:r>
              <a:rPr lang="en-US" sz="1000" dirty="0" smtClean="0">
                <a:latin typeface="+mn-lt"/>
              </a:rPr>
              <a:t>The guide is written for information technology (IT) infrastructure specialists who are responsible for planning and designing a Remote Desktop Services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mn-lt"/>
              </a:rPr>
              <a:t>This guide focuses on the elements that organizations must consider when designing a Remote Desktop Services infrastructure. </a:t>
            </a:r>
          </a:p>
          <a:p>
            <a:endParaRPr lang="en-US" sz="1000" dirty="0" smtClean="0">
              <a:latin typeface="+mn-lt"/>
            </a:endParaRPr>
          </a:p>
          <a:p>
            <a:r>
              <a:rPr lang="en-US" sz="1000" b="1" dirty="0" smtClean="0">
                <a:latin typeface="+mn-lt"/>
              </a:rPr>
              <a:t>Out of Scope</a:t>
            </a:r>
          </a:p>
          <a:p>
            <a:pPr marL="233363" lvl="1" indent="-233363">
              <a:buFontTx/>
              <a:buChar char="•"/>
            </a:pPr>
            <a:r>
              <a:rPr lang="en-US" sz="1000" dirty="0" smtClean="0">
                <a:latin typeface="+mn-lt"/>
              </a:rPr>
              <a:t>Remote or multi-tenant hosting</a:t>
            </a:r>
          </a:p>
          <a:p>
            <a:pPr marL="233363" lvl="1" indent="-233363">
              <a:buFontTx/>
              <a:buChar char="•"/>
            </a:pPr>
            <a:r>
              <a:rPr lang="en-US" sz="1000" dirty="0" smtClean="0">
                <a:latin typeface="+mn-lt"/>
              </a:rPr>
              <a:t>Migration from Windows Server 2008 Terminal Services</a:t>
            </a:r>
          </a:p>
          <a:p>
            <a:pPr marL="233363" lvl="1" indent="-233363">
              <a:buFontTx/>
              <a:buChar char="•"/>
            </a:pPr>
            <a:r>
              <a:rPr lang="en-US" sz="1000" dirty="0" smtClean="0">
                <a:latin typeface="+mn-lt"/>
              </a:rPr>
              <a:t>Non-Microsoft add-ons such as Citrix MetaFrame</a:t>
            </a:r>
          </a:p>
          <a:p>
            <a:pPr marL="233363" lvl="1" indent="-233363">
              <a:buFontTx/>
              <a:buChar char="•"/>
            </a:pPr>
            <a:r>
              <a:rPr lang="en-US" sz="1000" dirty="0" smtClean="0">
                <a:latin typeface="+mn-lt"/>
              </a:rPr>
              <a:t>Planning for Windows Server 2008 Hyper-V</a:t>
            </a: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63" lvl="1" indent="-233363">
              <a:buFont typeface="Wingdings" pitchFamily="2" charset="2"/>
              <a:buNone/>
            </a:pPr>
            <a:r>
              <a:rPr lang="en-US" sz="1000" b="1" dirty="0" smtClean="0">
                <a:latin typeface="+mn-lt"/>
              </a:rPr>
              <a:t>Remote Desktop Services Overview</a:t>
            </a:r>
          </a:p>
          <a:p>
            <a:pPr marL="233363" lvl="1" indent="-233363">
              <a:buFont typeface="Wingdings" pitchFamily="2" charset="2"/>
              <a:buNone/>
            </a:pPr>
            <a:endParaRPr lang="en-US" sz="1000" b="1" dirty="0" smtClean="0">
              <a:latin typeface="+mn-lt"/>
            </a:endParaRPr>
          </a:p>
          <a:p>
            <a:pPr marL="233363" lvl="1" indent="-233363">
              <a:buFontTx/>
              <a:buChar char="•"/>
            </a:pPr>
            <a:r>
              <a:rPr lang="en-US" sz="1000" dirty="0" smtClean="0">
                <a:latin typeface="+mn-lt"/>
              </a:rPr>
              <a:t>With presentation virtualization, processing happens on a server, while graphics and application interaction are handled remotely on the user’s computer.</a:t>
            </a:r>
          </a:p>
          <a:p>
            <a:pPr marL="233363" lvl="1" indent="-233363">
              <a:buFontTx/>
              <a:buChar char="•"/>
            </a:pPr>
            <a:r>
              <a:rPr lang="en-US" sz="1000" dirty="0" smtClean="0">
                <a:latin typeface="+mn-lt"/>
              </a:rPr>
              <a:t>Updates and upgrades can occur at the server rather than on each client computer.</a:t>
            </a:r>
          </a:p>
          <a:p>
            <a:pPr marL="233363" lvl="1" indent="-233363">
              <a:buFontTx/>
              <a:buChar char="•"/>
            </a:pPr>
            <a:r>
              <a:rPr lang="en-US" sz="1000" dirty="0" smtClean="0">
                <a:latin typeface="+mn-lt"/>
              </a:rPr>
              <a:t>Users can be local, at a branch office, at home, or anywhere there’s an Internet connection.</a:t>
            </a:r>
          </a:p>
          <a:p>
            <a:endParaRPr lang="en-US" sz="100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mn-lt"/>
              </a:rPr>
              <a:t>What’s New in Windows Server 2008 R2 Remote Desktop Services</a:t>
            </a:r>
          </a:p>
          <a:p>
            <a:endParaRPr lang="en-US" sz="1000" dirty="0" smtClean="0">
              <a:latin typeface="+mn-lt"/>
            </a:endParaRPr>
          </a:p>
          <a:p>
            <a:r>
              <a:rPr lang="en-US" sz="1000" dirty="0" smtClean="0">
                <a:latin typeface="+mn-lt"/>
              </a:rPr>
              <a:t>Remote Desktop Virtualization Host (RD Virtualization Host) is a new Remote Desktop Services role service included with Windows Server 2008 R2. RD Virtualization Host requires and integrates with the Hyper-V™ role to provide Virtual Desktop Infrastructure (VDI) virtual machines that can be used as personal virtual desktops or virtual desktop pools.</a:t>
            </a:r>
          </a:p>
          <a:p>
            <a:endParaRPr lang="en-US" sz="1000" dirty="0" smtClean="0">
              <a:latin typeface="+mn-lt"/>
            </a:endParaRPr>
          </a:p>
          <a:p>
            <a:r>
              <a:rPr lang="en-US" sz="1000" dirty="0" smtClean="0">
                <a:latin typeface="+mn-lt"/>
              </a:rPr>
              <a:t>The IPD Guide for Windows Server 2008 Terminal Services remains available at </a:t>
            </a:r>
            <a:r>
              <a:rPr lang="en-US" sz="1000" u="sng" dirty="0" smtClean="0">
                <a:latin typeface="+mn-lt"/>
              </a:rPr>
              <a:t>http://go.microsoft.com/fwlink/?LinkID=160987</a:t>
            </a:r>
            <a:r>
              <a:rPr lang="en-US" sz="1000" dirty="0" smtClean="0">
                <a:latin typeface="+mn-lt"/>
              </a:rPr>
              <a:t> for use in designing a Terminal Services infrastructure.</a:t>
            </a:r>
            <a:endParaRPr lang="en-CA" sz="100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r>
              <a:rPr lang="en-US" sz="1000" dirty="0" smtClean="0">
                <a:latin typeface="+mn-lt"/>
              </a:rPr>
              <a:t>This diagram illustrates the relationship between the components that can work together to publish applications and desktops through Remote Desktop Services. They are shown together in one possible implementation for illustrative purposes, but other configurations are possible.</a:t>
            </a:r>
          </a:p>
          <a:p>
            <a:endParaRPr lang="en-US" sz="1000" dirty="0" smtClean="0">
              <a:latin typeface="+mn-lt"/>
            </a:endParaRPr>
          </a:p>
          <a:p>
            <a:r>
              <a:rPr lang="en-US" sz="1000" dirty="0" smtClean="0">
                <a:latin typeface="+mn-lt"/>
              </a:rPr>
              <a:t>Remote Desktop Services provides the following capabilities:</a:t>
            </a:r>
          </a:p>
          <a:p>
            <a:pPr marL="173038" indent="-173038">
              <a:buFontTx/>
              <a:buChar char="•"/>
            </a:pPr>
            <a:r>
              <a:rPr lang="en-US" sz="1000" dirty="0" smtClean="0">
                <a:latin typeface="+mn-lt"/>
              </a:rPr>
              <a:t>Delivery of virtual desktops to end users from virtual machines running on Windows Server 2008 R2 Hyper-V. This Virtual Desktop Infrastructure (VDI) is delivered by the RD Virtualization Host role service. Connections between clients and VM-based desktops are made by the Remote Desktop Connection Broker. </a:t>
            </a:r>
          </a:p>
          <a:p>
            <a:pPr marL="173038" indent="-173038">
              <a:buFontTx/>
              <a:buChar char="•"/>
            </a:pPr>
            <a:r>
              <a:rPr lang="en-US" sz="1000" dirty="0" smtClean="0">
                <a:latin typeface="+mn-lt"/>
              </a:rPr>
              <a:t>Centralized systems that host multiple user sessions, all running on the Windows Server 2008 R2 server operating system. All processing is done on the host systems and the user sessions are isolated from each other.</a:t>
            </a:r>
          </a:p>
          <a:p>
            <a:endParaRPr lang="en-US" sz="1000" dirty="0" smtClean="0">
              <a:latin typeface="+mn-lt"/>
            </a:endParaRPr>
          </a:p>
          <a:p>
            <a:r>
              <a:rPr lang="en-US" sz="1000" dirty="0" smtClean="0">
                <a:latin typeface="+mn-lt"/>
              </a:rPr>
              <a:t>In both cases, presentation virtualization is used to deliver the desktop or applications to the end user. Only the presentation information (such as keyboard and mouse inputs and video updates) is sent between the client and the host system. The client can be a full Windows-based workstation, a Windows-based remote desktop device, or a thin client.</a:t>
            </a: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r>
              <a:rPr lang="en-US" sz="1000" dirty="0" smtClean="0">
                <a:latin typeface="+mn-lt"/>
              </a:rPr>
              <a:t>These are the steps we will follow to design a Remote Desktop Services infrastructure.</a:t>
            </a: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8</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rmAutofit/>
          </a:bodyPr>
          <a:lstStyle/>
          <a:p>
            <a:r>
              <a:rPr lang="en-US" sz="1000" b="1" dirty="0" smtClean="0">
                <a:latin typeface="+mn-lt"/>
              </a:rPr>
              <a:t>Step 1: Determine the Scope of the Remote Desktop Services Project</a:t>
            </a:r>
          </a:p>
          <a:p>
            <a:endParaRPr lang="en-CA" sz="1000" b="1" dirty="0" smtClean="0">
              <a:latin typeface="+mn-lt"/>
            </a:endParaRPr>
          </a:p>
          <a:p>
            <a:r>
              <a:rPr lang="en-US" sz="1000" b="1" dirty="0" smtClean="0">
                <a:latin typeface="+mn-lt"/>
              </a:rPr>
              <a:t>Task 1: Determine Organizational Scope</a:t>
            </a:r>
          </a:p>
          <a:p>
            <a:r>
              <a:rPr lang="en-US" sz="1000" dirty="0" smtClean="0">
                <a:latin typeface="+mn-lt"/>
              </a:rPr>
              <a:t>Before the architecture can begin, the scope of the project must first be determined so that the planners know the boundaries for which they are building a solution. The scope of the project could be enterprise-wide, one or many locations, or perhaps a single department. If an organization is considering multiple implementations of Remote Desktop Services, it can iterate through this guide for each instantiation.</a:t>
            </a:r>
          </a:p>
          <a:p>
            <a:endParaRPr lang="en-US" sz="1000" b="1" dirty="0" smtClean="0">
              <a:latin typeface="+mn-lt"/>
            </a:endParaRPr>
          </a:p>
          <a:p>
            <a:r>
              <a:rPr lang="en-US" sz="1000" b="1" dirty="0" smtClean="0">
                <a:latin typeface="+mn-lt"/>
              </a:rPr>
              <a:t>Validating with the Business</a:t>
            </a:r>
          </a:p>
          <a:p>
            <a:r>
              <a:rPr lang="en-US" sz="1000" dirty="0" smtClean="0">
                <a:latin typeface="+mn-lt"/>
              </a:rPr>
              <a:t>In order to ensure that the project stays focused on delivering the required services, ask the following questions about  the business objectives for the project: </a:t>
            </a:r>
          </a:p>
          <a:p>
            <a:pPr marL="173038" indent="-173038">
              <a:buFontTx/>
              <a:buChar char="•"/>
            </a:pPr>
            <a:r>
              <a:rPr lang="en-US" sz="1000" dirty="0" smtClean="0">
                <a:latin typeface="+mn-lt"/>
              </a:rPr>
              <a:t>What benefits does the business expect to achieve through the use of presentation virtualization?</a:t>
            </a:r>
          </a:p>
          <a:p>
            <a:pPr marL="173038" indent="-173038">
              <a:buFontTx/>
              <a:buChar char="•"/>
            </a:pPr>
            <a:r>
              <a:rPr lang="en-US" sz="1000" dirty="0" smtClean="0">
                <a:latin typeface="+mn-lt"/>
              </a:rPr>
              <a:t>What is the value of those benefits and, therefore, the cost case for using Remote Desktop Services to deliver those benefits? </a:t>
            </a:r>
          </a:p>
          <a:p>
            <a:r>
              <a:rPr lang="en-US" sz="1000" dirty="0" smtClean="0">
                <a:latin typeface="+mn-lt"/>
              </a:rPr>
              <a:t>The business objectives should be prioritized right from the start so that they are clearly understood and agreed upon between IT and the business. </a:t>
            </a:r>
          </a:p>
          <a:p>
            <a:endParaRPr lang="en-US" sz="1000" b="1"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315200" cy="1077218"/>
          </a:xfrm>
          <a:prstGeom prst="rect">
            <a:avLst/>
          </a:prstGeom>
          <a:noFill/>
        </p:spPr>
        <p:txBody>
          <a:bodyPr wrap="square" rtlCol="0">
            <a:spAutoFit/>
          </a:bodyPr>
          <a:lstStyle/>
          <a:p>
            <a:r>
              <a:rPr lang="en-US" sz="3200" dirty="0"/>
              <a:t>Windows Server</a:t>
            </a:r>
            <a:r>
              <a:rPr lang="en-US" sz="2400" baseline="30000" dirty="0"/>
              <a:t>®</a:t>
            </a:r>
            <a:r>
              <a:rPr lang="en-US" sz="3200" dirty="0"/>
              <a:t> 2008 R2</a:t>
            </a:r>
            <a:br>
              <a:rPr lang="en-US" sz="3200" dirty="0"/>
            </a:br>
            <a:r>
              <a:rPr lang="en-US" sz="3200" dirty="0"/>
              <a:t>Remote Desktop Services</a:t>
            </a:r>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July 2008</a:t>
            </a:r>
          </a:p>
          <a:p>
            <a:r>
              <a:rPr lang="en-US" sz="1400" dirty="0" smtClean="0"/>
              <a:t>Updated: February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830997"/>
          </a:xfrm>
        </p:spPr>
        <p:txBody>
          <a:bodyPr/>
          <a:lstStyle/>
          <a:p>
            <a:r>
              <a:rPr lang="en-US" dirty="0"/>
              <a:t>Step 2: Determine How Workloads </a:t>
            </a:r>
            <a:r>
              <a:rPr lang="en-US" dirty="0" smtClean="0"/>
              <a:t>Will </a:t>
            </a:r>
            <a:r>
              <a:rPr lang="en-US" dirty="0"/>
              <a:t>Be Delivered</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828800"/>
            <a:ext cx="7391400" cy="2092881"/>
          </a:xfrm>
          <a:prstGeom prst="rect">
            <a:avLst/>
          </a:prstGeom>
        </p:spPr>
        <p:txBody>
          <a:bodyPr wrap="square">
            <a:spAutoFit/>
          </a:bodyPr>
          <a:lstStyle/>
          <a:p>
            <a:pPr marL="342900" indent="-342900">
              <a:spcBef>
                <a:spcPts val="1200"/>
              </a:spcBef>
              <a:buClr>
                <a:schemeClr val="accent1"/>
              </a:buClr>
              <a:buFont typeface="Arial" pitchFamily="34" charset="0"/>
              <a:buChar char="•"/>
            </a:pPr>
            <a:r>
              <a:rPr lang="en-US" sz="2400" dirty="0">
                <a:solidFill>
                  <a:schemeClr val="tx2"/>
                </a:solidFill>
              </a:rPr>
              <a:t>Task 1: Gather information about users and   their working environment</a:t>
            </a:r>
          </a:p>
          <a:p>
            <a:pPr marL="342900" indent="-342900">
              <a:spcBef>
                <a:spcPts val="1200"/>
              </a:spcBef>
              <a:buClr>
                <a:schemeClr val="accent1"/>
              </a:buClr>
              <a:buFont typeface="Arial" pitchFamily="34" charset="0"/>
              <a:buChar char="•"/>
            </a:pPr>
            <a:r>
              <a:rPr lang="en-US" sz="2400" dirty="0">
                <a:solidFill>
                  <a:schemeClr val="tx2"/>
                </a:solidFill>
              </a:rPr>
              <a:t>Task 2: Determine whether the workload can </a:t>
            </a:r>
            <a:r>
              <a:rPr lang="en-US" sz="2400" dirty="0" smtClean="0">
                <a:solidFill>
                  <a:schemeClr val="tx2"/>
                </a:solidFill>
              </a:rPr>
              <a:t>be </a:t>
            </a:r>
            <a:r>
              <a:rPr lang="en-US" sz="2400" dirty="0">
                <a:solidFill>
                  <a:schemeClr val="tx2"/>
                </a:solidFill>
              </a:rPr>
              <a:t>delivered using presentation </a:t>
            </a:r>
            <a:r>
              <a:rPr lang="en-US" sz="2400" dirty="0" smtClean="0">
                <a:solidFill>
                  <a:schemeClr val="tx2"/>
                </a:solidFill>
              </a:rPr>
              <a:t>virtualization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830997"/>
          </a:xfrm>
        </p:spPr>
        <p:txBody>
          <a:bodyPr/>
          <a:lstStyle/>
          <a:p>
            <a:r>
              <a:rPr lang="en-US" dirty="0"/>
              <a:t>Step 2: Determine How Workloads </a:t>
            </a:r>
            <a:r>
              <a:rPr lang="en-US" dirty="0" smtClean="0"/>
              <a:t>Will </a:t>
            </a:r>
            <a:r>
              <a:rPr lang="en-US" dirty="0"/>
              <a:t>Be </a:t>
            </a:r>
            <a:r>
              <a:rPr lang="en-US" dirty="0" smtClean="0"/>
              <a:t>Delivered (Continued)</a:t>
            </a:r>
            <a:endParaRPr lang="en-US" dirty="0"/>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828800"/>
            <a:ext cx="7391400" cy="1723549"/>
          </a:xfrm>
          <a:prstGeom prst="rect">
            <a:avLst/>
          </a:prstGeom>
        </p:spPr>
        <p:txBody>
          <a:bodyPr wrap="square">
            <a:spAutoFit/>
          </a:bodyPr>
          <a:lstStyle/>
          <a:p>
            <a:pPr marL="342900" indent="-342900">
              <a:spcBef>
                <a:spcPts val="1200"/>
              </a:spcBef>
              <a:buClr>
                <a:schemeClr val="accent1"/>
              </a:buClr>
              <a:buFont typeface="Arial" pitchFamily="34" charset="0"/>
              <a:buChar char="•"/>
            </a:pPr>
            <a:r>
              <a:rPr lang="en-US" sz="2400" dirty="0">
                <a:solidFill>
                  <a:schemeClr val="tx2"/>
                </a:solidFill>
              </a:rPr>
              <a:t>Task 3: Decide whether the workload can be delivered from an RD Session </a:t>
            </a:r>
            <a:r>
              <a:rPr lang="en-US" sz="2400" dirty="0" smtClean="0">
                <a:solidFill>
                  <a:schemeClr val="tx2"/>
                </a:solidFill>
              </a:rPr>
              <a:t>Host or using VDI</a:t>
            </a:r>
            <a:endParaRPr lang="en-US" sz="2400" dirty="0">
              <a:solidFill>
                <a:schemeClr val="tx2"/>
              </a:solidFill>
            </a:endParaRPr>
          </a:p>
          <a:p>
            <a:pPr marL="342900" indent="-342900">
              <a:spcBef>
                <a:spcPts val="1200"/>
              </a:spcBef>
              <a:buClr>
                <a:schemeClr val="accent1"/>
              </a:buClr>
              <a:buFont typeface="Arial" pitchFamily="34" charset="0"/>
              <a:buChar char="•"/>
            </a:pPr>
            <a:r>
              <a:rPr lang="en-US" sz="2400" dirty="0">
                <a:solidFill>
                  <a:schemeClr val="tx2"/>
                </a:solidFill>
              </a:rPr>
              <a:t>Task 4: Categorize users</a:t>
            </a:r>
          </a:p>
        </p:txBody>
      </p:sp>
    </p:spTree>
    <p:extLst>
      <p:ext uri="{BB962C8B-B14F-4D97-AF65-F5344CB8AC3E}">
        <p14:creationId xmlns:p14="http://schemas.microsoft.com/office/powerpoint/2010/main" val="864218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Determine the Number of </a:t>
            </a:r>
            <a:br>
              <a:rPr lang="en-US" dirty="0"/>
            </a:br>
            <a:r>
              <a:rPr lang="en-US" dirty="0"/>
              <a:t>RD Session Host Server Farms</a:t>
            </a:r>
          </a:p>
        </p:txBody>
      </p:sp>
      <p:sp>
        <p:nvSpPr>
          <p:cNvPr id="3" name="Content Placeholder 2"/>
          <p:cNvSpPr>
            <a:spLocks noGrp="1"/>
          </p:cNvSpPr>
          <p:nvPr>
            <p:ph idx="1"/>
          </p:nvPr>
        </p:nvSpPr>
        <p:spPr>
          <a:xfrm>
            <a:off x="537027" y="1752601"/>
            <a:ext cx="8229600" cy="5029199"/>
          </a:xfrm>
        </p:spPr>
        <p:txBody>
          <a:bodyPr>
            <a:normAutofit/>
          </a:bodyPr>
          <a:lstStyle/>
          <a:p>
            <a:r>
              <a:rPr lang="en-US" sz="2400" dirty="0"/>
              <a:t>Task 1: Determine the number of RD Session Host server farms</a:t>
            </a:r>
            <a:endParaRPr lang="en-US" sz="2400" dirty="0" smtClean="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4</a:t>
            </a:r>
            <a:r>
              <a:rPr lang="en-US" dirty="0"/>
              <a:t>: Map Workloads and Users </a:t>
            </a:r>
            <a:r>
              <a:rPr lang="en-US" dirty="0" smtClean="0"/>
              <a:t>to </a:t>
            </a:r>
            <a:r>
              <a:rPr lang="en-US" dirty="0"/>
              <a:t>Farms</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1: Assign workloads and users to their </a:t>
            </a:r>
            <a:br>
              <a:rPr lang="en-US" sz="2400" dirty="0"/>
            </a:br>
            <a:r>
              <a:rPr lang="en-US" sz="2400" dirty="0"/>
              <a:t>RD Session Host server farms </a:t>
            </a:r>
            <a:endParaRPr lang="en-US" sz="24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5: </a:t>
            </a:r>
            <a:r>
              <a:rPr lang="en-US" dirty="0"/>
              <a:t>Design the Farms</a:t>
            </a:r>
          </a:p>
        </p:txBody>
      </p:sp>
      <p:sp>
        <p:nvSpPr>
          <p:cNvPr id="3" name="Content Placeholder 2"/>
          <p:cNvSpPr>
            <a:spLocks noGrp="1"/>
          </p:cNvSpPr>
          <p:nvPr>
            <p:ph idx="1"/>
          </p:nvPr>
        </p:nvSpPr>
        <p:spPr>
          <a:xfrm>
            <a:off x="533400" y="1447800"/>
            <a:ext cx="7844973" cy="4648199"/>
          </a:xfrm>
        </p:spPr>
        <p:txBody>
          <a:bodyPr>
            <a:normAutofit/>
          </a:bodyPr>
          <a:lstStyle/>
          <a:p>
            <a:r>
              <a:rPr lang="en-US" sz="2400" dirty="0"/>
              <a:t>Task 1: Select a form factor for </a:t>
            </a:r>
            <a:r>
              <a:rPr lang="en-US" sz="2400" dirty="0" smtClean="0"/>
              <a:t>the RD </a:t>
            </a:r>
            <a:r>
              <a:rPr lang="en-US" sz="2400" dirty="0"/>
              <a:t>Session Host server</a:t>
            </a:r>
          </a:p>
          <a:p>
            <a:r>
              <a:rPr lang="en-US" sz="2400" dirty="0"/>
              <a:t>Task 2: Determine the number </a:t>
            </a:r>
            <a:r>
              <a:rPr lang="en-US" sz="2400" dirty="0" smtClean="0"/>
              <a:t>of RD </a:t>
            </a:r>
            <a:r>
              <a:rPr lang="en-US" sz="2400" dirty="0"/>
              <a:t>Session Host servers required </a:t>
            </a:r>
            <a:r>
              <a:rPr lang="en-US" sz="2400" dirty="0" smtClean="0"/>
              <a:t>in </a:t>
            </a:r>
            <a:r>
              <a:rPr lang="en-US" sz="2400" dirty="0"/>
              <a:t>the farm</a:t>
            </a:r>
          </a:p>
          <a:p>
            <a:r>
              <a:rPr lang="en-US" sz="2400" dirty="0"/>
              <a:t>Task 3: Determine the number of </a:t>
            </a:r>
            <a:r>
              <a:rPr lang="en-US" sz="2400" dirty="0" smtClean="0"/>
              <a:t>additional </a:t>
            </a:r>
            <a:r>
              <a:rPr lang="en-US" sz="2400" dirty="0"/>
              <a:t>servers required </a:t>
            </a:r>
            <a:r>
              <a:rPr lang="en-US" sz="2400" dirty="0" smtClean="0"/>
              <a:t>for fault </a:t>
            </a:r>
            <a:r>
              <a:rPr lang="en-US" sz="2400" dirty="0"/>
              <a:t>tolerance </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92273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6</a:t>
            </a:r>
            <a:r>
              <a:rPr lang="en-US" dirty="0"/>
              <a:t>: Determine Where to Store User Data</a:t>
            </a:r>
          </a:p>
        </p:txBody>
      </p:sp>
      <p:sp>
        <p:nvSpPr>
          <p:cNvPr id="3" name="Content Placeholder 2"/>
          <p:cNvSpPr>
            <a:spLocks noGrp="1"/>
          </p:cNvSpPr>
          <p:nvPr>
            <p:ph idx="1"/>
          </p:nvPr>
        </p:nvSpPr>
        <p:spPr>
          <a:xfrm>
            <a:off x="609600" y="1447800"/>
            <a:ext cx="8229600" cy="4648199"/>
          </a:xfrm>
        </p:spPr>
        <p:txBody>
          <a:bodyPr>
            <a:normAutofit/>
          </a:bodyPr>
          <a:lstStyle/>
          <a:p>
            <a:r>
              <a:rPr lang="en-US" sz="2400" dirty="0"/>
              <a:t>Task 1: Design user profiles </a:t>
            </a:r>
          </a:p>
          <a:p>
            <a:r>
              <a:rPr lang="en-US" sz="2400" dirty="0"/>
              <a:t>Task 2: Design user data</a:t>
            </a:r>
          </a:p>
          <a:p>
            <a:r>
              <a:rPr lang="en-US" sz="2400" dirty="0"/>
              <a:t>Task 3: Design the storage </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510263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7</a:t>
            </a:r>
            <a:r>
              <a:rPr lang="en-US" dirty="0"/>
              <a:t>: Size and Place the Remote Desktop Services Role Services for </a:t>
            </a:r>
            <a:r>
              <a:rPr lang="en-US" dirty="0" smtClean="0"/>
              <a:t>the </a:t>
            </a:r>
            <a:r>
              <a:rPr lang="en-US" dirty="0"/>
              <a:t>Farms</a:t>
            </a:r>
          </a:p>
        </p:txBody>
      </p:sp>
      <p:sp>
        <p:nvSpPr>
          <p:cNvPr id="3" name="Content Placeholder 2"/>
          <p:cNvSpPr>
            <a:spLocks noGrp="1"/>
          </p:cNvSpPr>
          <p:nvPr>
            <p:ph idx="1"/>
          </p:nvPr>
        </p:nvSpPr>
        <p:spPr>
          <a:xfrm>
            <a:off x="609600" y="1828800"/>
            <a:ext cx="8229600" cy="4648199"/>
          </a:xfrm>
        </p:spPr>
        <p:txBody>
          <a:bodyPr>
            <a:normAutofit/>
          </a:bodyPr>
          <a:lstStyle/>
          <a:p>
            <a:r>
              <a:rPr lang="en-US" sz="2400" dirty="0"/>
              <a:t>Task 1: Design and place the RD Connection Broker role service</a:t>
            </a:r>
          </a:p>
          <a:p>
            <a:r>
              <a:rPr lang="en-US" sz="2400" dirty="0"/>
              <a:t>Task 2: Determine the number of servers required for RD Web Access</a:t>
            </a:r>
          </a:p>
          <a:p>
            <a:endParaRPr lang="en-US" dirty="0" smtClean="0"/>
          </a:p>
          <a:p>
            <a:endParaRPr lang="en-US" dirty="0" smtClean="0"/>
          </a:p>
          <a:p>
            <a:endParaRPr lang="en-US" dirty="0"/>
          </a:p>
        </p:txBody>
      </p:sp>
    </p:spTree>
    <p:extLst>
      <p:ext uri="{BB962C8B-B14F-4D97-AF65-F5344CB8AC3E}">
        <p14:creationId xmlns:p14="http://schemas.microsoft.com/office/powerpoint/2010/main" val="2904749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200329"/>
          </a:xfrm>
        </p:spPr>
        <p:txBody>
          <a:bodyPr/>
          <a:lstStyle/>
          <a:p>
            <a:r>
              <a:rPr lang="en-US" dirty="0"/>
              <a:t>Step </a:t>
            </a:r>
            <a:r>
              <a:rPr lang="en-US" dirty="0" smtClean="0"/>
              <a:t>7</a:t>
            </a:r>
            <a:r>
              <a:rPr lang="en-US" dirty="0"/>
              <a:t>: Size and Place the Remote Desktop Services Role Services for </a:t>
            </a:r>
            <a:r>
              <a:rPr lang="en-US" dirty="0" smtClean="0"/>
              <a:t>the Farms (Continued)</a:t>
            </a:r>
            <a:endParaRPr lang="en-US" dirty="0"/>
          </a:p>
        </p:txBody>
      </p:sp>
      <p:sp>
        <p:nvSpPr>
          <p:cNvPr id="3" name="Content Placeholder 2"/>
          <p:cNvSpPr>
            <a:spLocks noGrp="1"/>
          </p:cNvSpPr>
          <p:nvPr>
            <p:ph idx="1"/>
          </p:nvPr>
        </p:nvSpPr>
        <p:spPr>
          <a:xfrm>
            <a:off x="609600" y="2133600"/>
            <a:ext cx="8229600" cy="4648199"/>
          </a:xfrm>
        </p:spPr>
        <p:txBody>
          <a:bodyPr>
            <a:normAutofit/>
          </a:bodyPr>
          <a:lstStyle/>
          <a:p>
            <a:r>
              <a:rPr lang="en-US" sz="2400" dirty="0"/>
              <a:t>Task </a:t>
            </a:r>
            <a:r>
              <a:rPr lang="en-US" sz="2400" dirty="0" smtClean="0"/>
              <a:t>3: </a:t>
            </a:r>
            <a:r>
              <a:rPr lang="en-US" sz="2400" dirty="0"/>
              <a:t>Design and Place the Remote Desktop License Servers</a:t>
            </a:r>
          </a:p>
          <a:p>
            <a:r>
              <a:rPr lang="en-US" sz="2400" dirty="0"/>
              <a:t>Task </a:t>
            </a:r>
            <a:r>
              <a:rPr lang="en-US" sz="2400" dirty="0" smtClean="0"/>
              <a:t>4: </a:t>
            </a:r>
            <a:r>
              <a:rPr lang="en-US" sz="2400" dirty="0"/>
              <a:t>Design and Place the RD Gateway </a:t>
            </a:r>
            <a:r>
              <a:rPr lang="en-US" sz="2400" dirty="0" smtClean="0"/>
              <a:t>Servers</a:t>
            </a:r>
            <a:endParaRPr lang="en-US" sz="2400" dirty="0"/>
          </a:p>
        </p:txBody>
      </p:sp>
    </p:spTree>
    <p:extLst>
      <p:ext uri="{BB962C8B-B14F-4D97-AF65-F5344CB8AC3E}">
        <p14:creationId xmlns:p14="http://schemas.microsoft.com/office/powerpoint/2010/main" val="922326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8</a:t>
            </a:r>
            <a:r>
              <a:rPr lang="en-US" dirty="0"/>
              <a:t>: Secure the Communications</a:t>
            </a:r>
          </a:p>
        </p:txBody>
      </p:sp>
      <p:sp>
        <p:nvSpPr>
          <p:cNvPr id="3" name="Content Placeholder 2"/>
          <p:cNvSpPr>
            <a:spLocks noGrp="1"/>
          </p:cNvSpPr>
          <p:nvPr>
            <p:ph idx="1"/>
          </p:nvPr>
        </p:nvSpPr>
        <p:spPr>
          <a:xfrm>
            <a:off x="533400" y="1524000"/>
            <a:ext cx="8229600" cy="4648199"/>
          </a:xfrm>
        </p:spPr>
        <p:txBody>
          <a:bodyPr>
            <a:normAutofit/>
          </a:bodyPr>
          <a:lstStyle/>
          <a:p>
            <a:r>
              <a:rPr lang="en-US" sz="2400" dirty="0"/>
              <a:t>Task 1: Determine the encryption level </a:t>
            </a:r>
          </a:p>
          <a:p>
            <a:r>
              <a:rPr lang="en-US" sz="2400" dirty="0"/>
              <a:t>between clients and the RD Session Host </a:t>
            </a:r>
          </a:p>
          <a:p>
            <a:r>
              <a:rPr lang="en-US" sz="2400" dirty="0"/>
              <a:t>server</a:t>
            </a:r>
          </a:p>
          <a:p>
            <a:r>
              <a:rPr lang="en-US" sz="2400" dirty="0"/>
              <a:t>Task 2: Determine whether to seal the communications</a:t>
            </a:r>
          </a:p>
          <a:p>
            <a:r>
              <a:rPr lang="en-US" sz="2400" dirty="0"/>
              <a:t>Task 3: Determine the certification authority</a:t>
            </a:r>
          </a:p>
          <a:p>
            <a:r>
              <a:rPr lang="en-US" sz="2400" dirty="0"/>
              <a:t>Task 4: Determine whether to encapsulate </a:t>
            </a:r>
          </a:p>
          <a:p>
            <a:r>
              <a:rPr lang="en-US" sz="2400" dirty="0"/>
              <a:t>with HTTPS</a:t>
            </a:r>
          </a:p>
          <a:p>
            <a:endParaRPr lang="en-US" dirty="0" smtClean="0"/>
          </a:p>
          <a:p>
            <a:endParaRPr lang="en-US" dirty="0" smtClean="0"/>
          </a:p>
          <a:p>
            <a:endParaRPr lang="en-US" dirty="0"/>
          </a:p>
        </p:txBody>
      </p:sp>
    </p:spTree>
    <p:extLst>
      <p:ext uri="{BB962C8B-B14F-4D97-AF65-F5344CB8AC3E}">
        <p14:creationId xmlns:p14="http://schemas.microsoft.com/office/powerpoint/2010/main" val="2118295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9</a:t>
            </a:r>
            <a:r>
              <a:rPr lang="en-US" dirty="0"/>
              <a:t>: Design VDI and the RD Virtualization Host Role</a:t>
            </a:r>
          </a:p>
        </p:txBody>
      </p:sp>
      <p:sp>
        <p:nvSpPr>
          <p:cNvPr id="3" name="Content Placeholder 2"/>
          <p:cNvSpPr>
            <a:spLocks noGrp="1"/>
          </p:cNvSpPr>
          <p:nvPr>
            <p:ph idx="1"/>
          </p:nvPr>
        </p:nvSpPr>
        <p:spPr>
          <a:xfrm>
            <a:off x="533400" y="1676400"/>
            <a:ext cx="8229600" cy="4648199"/>
          </a:xfrm>
        </p:spPr>
        <p:txBody>
          <a:bodyPr>
            <a:normAutofit/>
          </a:bodyPr>
          <a:lstStyle/>
          <a:p>
            <a:r>
              <a:rPr lang="en-US" sz="2400" dirty="0"/>
              <a:t>Start by deciding how VDI desktops will be </a:t>
            </a:r>
            <a:r>
              <a:rPr lang="en-US" sz="2400" dirty="0" smtClean="0"/>
              <a:t>provided</a:t>
            </a:r>
            <a:endParaRPr lang="en-US" sz="2400" dirty="0"/>
          </a:p>
          <a:p>
            <a:r>
              <a:rPr lang="en-US" sz="2400" dirty="0" smtClean="0"/>
              <a:t>Determine </a:t>
            </a:r>
            <a:r>
              <a:rPr lang="en-US" sz="2400" dirty="0"/>
              <a:t>the most appropriate </a:t>
            </a:r>
            <a:r>
              <a:rPr lang="en-US" sz="2400" dirty="0" smtClean="0"/>
              <a:t>type </a:t>
            </a:r>
            <a:r>
              <a:rPr lang="en-US" sz="2400" dirty="0"/>
              <a:t>of hardware on which to deploy the </a:t>
            </a:r>
            <a:r>
              <a:rPr lang="en-US" sz="2400" dirty="0" smtClean="0"/>
              <a:t>RD </a:t>
            </a:r>
            <a:r>
              <a:rPr lang="en-US" sz="2400" dirty="0"/>
              <a:t>Virtualization Host servers</a:t>
            </a:r>
          </a:p>
          <a:p>
            <a:r>
              <a:rPr lang="en-US" sz="2400" dirty="0"/>
              <a:t>Decide how many will be required</a:t>
            </a:r>
          </a:p>
          <a:p>
            <a:endParaRPr lang="en-US" dirty="0" smtClean="0"/>
          </a:p>
          <a:p>
            <a:endParaRPr lang="en-US" dirty="0" smtClean="0"/>
          </a:p>
          <a:p>
            <a:endParaRPr lang="en-US" dirty="0"/>
          </a:p>
        </p:txBody>
      </p:sp>
    </p:spTree>
    <p:extLst>
      <p:ext uri="{BB962C8B-B14F-4D97-AF65-F5344CB8AC3E}">
        <p14:creationId xmlns:p14="http://schemas.microsoft.com/office/powerpoint/2010/main" val="3817625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569660"/>
          </a:xfrm>
        </p:spPr>
        <p:txBody>
          <a:bodyPr/>
          <a:lstStyle/>
          <a:p>
            <a:r>
              <a:rPr lang="en-US" dirty="0" smtClean="0"/>
              <a:t>What Is IPD?</a:t>
            </a:r>
            <a:br>
              <a:rPr lang="en-US" dirty="0" smtClean="0"/>
            </a:br>
            <a:r>
              <a:rPr lang="en-US" b="0" dirty="0" smtClean="0">
                <a:solidFill>
                  <a:schemeClr val="tx1"/>
                </a:solidFill>
              </a:rPr>
              <a:t>Guidance that clarifies and streamlines the planning and design process for Microsoft</a:t>
            </a:r>
            <a:r>
              <a:rPr lang="en-US" b="0" baseline="30000" dirty="0" smtClean="0">
                <a:solidFill>
                  <a:schemeClr val="tx1"/>
                </a:solidFill>
              </a:rPr>
              <a:t>® </a:t>
            </a:r>
            <a:r>
              <a:rPr lang="en-US" b="0" dirty="0" smtClean="0">
                <a:solidFill>
                  <a:schemeClr val="tx1"/>
                </a:solidFill>
              </a:rPr>
              <a:t>infrastructure technologies</a:t>
            </a:r>
            <a:endParaRPr lang="en-US" b="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r>
              <a:rPr lang="en-US" sz="2400" dirty="0"/>
              <a:t>The Remote Desktop Services guide has addressed the fundamental decisions and tasks involved in:</a:t>
            </a:r>
          </a:p>
          <a:p>
            <a:pPr lvl="1">
              <a:buFont typeface="Arial" pitchFamily="34" charset="0"/>
              <a:buChar char="•"/>
            </a:pPr>
            <a:r>
              <a:rPr lang="en-US" sz="1900" dirty="0"/>
              <a:t>Deciding what workloads are to be delivered by Remote Desktop Services and whether Remote Desktop Services is the right approach to use</a:t>
            </a:r>
          </a:p>
          <a:p>
            <a:pPr lvl="1">
              <a:buFont typeface="Arial" pitchFamily="34" charset="0"/>
              <a:buChar char="•"/>
            </a:pPr>
            <a:r>
              <a:rPr lang="en-US" sz="1900" dirty="0"/>
              <a:t>Determining the resources needed to employ Remote Desktop Services to serve the selected workloads</a:t>
            </a:r>
          </a:p>
          <a:p>
            <a:pPr lvl="1">
              <a:buFont typeface="Arial" pitchFamily="34" charset="0"/>
              <a:buChar char="•"/>
            </a:pPr>
            <a:r>
              <a:rPr lang="en-US" sz="1900" dirty="0"/>
              <a:t>Designing the components, layout, security, and connectivity of the Remote Desktop Services infrastructure</a:t>
            </a:r>
          </a:p>
          <a:p>
            <a:pPr marL="174625" lvl="2" indent="-174625">
              <a:spcBef>
                <a:spcPts val="1200"/>
              </a:spcBef>
              <a:buFont typeface="Arial" pitchFamily="34" charset="0"/>
              <a:buChar char="•"/>
            </a:pPr>
            <a:r>
              <a:rPr lang="en-US" sz="2400" dirty="0" smtClean="0"/>
              <a:t>Provide </a:t>
            </a:r>
            <a:r>
              <a:rPr lang="en-US" sz="2400" dirty="0"/>
              <a:t>feedback to </a:t>
            </a:r>
            <a:r>
              <a:rPr lang="en-US" sz="2400" dirty="0" smtClean="0">
                <a:hlinkClick r:id="rId3"/>
              </a:rPr>
              <a:t>ipdfdbk@microsoft.com</a:t>
            </a:r>
            <a:endParaRPr lang="en-US" sz="2400" dirty="0"/>
          </a:p>
          <a:p>
            <a:endParaRPr lang="en-US" b="0" dirty="0" smtClean="0"/>
          </a:p>
          <a:p>
            <a:endParaRPr lang="en-US" b="0" dirty="0" smtClean="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http://www.microsoft.com/technet/SolutionAccelerators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295400"/>
            <a:ext cx="6934200" cy="1508105"/>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for consultants or partners</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a:p>
            <a:pPr marL="174625" indent="-174625">
              <a:spcBef>
                <a:spcPts val="1200"/>
              </a:spcBef>
              <a:buClr>
                <a:schemeClr val="accent1"/>
              </a:buClr>
              <a:buFont typeface="Arial" pitchFamily="34" charset="0"/>
              <a:buChar char="•"/>
            </a:pPr>
            <a:r>
              <a:rPr lang="en-US" dirty="0" smtClean="0">
                <a:solidFill>
                  <a:schemeClr val="tx2"/>
                </a:solidFill>
              </a:rPr>
              <a:t>Remote Desktop Services in Microsoft Infrastructure Optimization</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a:t>
            </a:r>
            <a:r>
              <a:rPr lang="en-US" dirty="0"/>
              <a:t>Remote Desktop </a:t>
            </a:r>
            <a:r>
              <a:rPr lang="en-US" dirty="0" smtClean="0"/>
              <a:t>Services Guide</a:t>
            </a:r>
            <a:endParaRPr lang="en-US" dirty="0"/>
          </a:p>
        </p:txBody>
      </p:sp>
      <p:sp>
        <p:nvSpPr>
          <p:cNvPr id="3" name="Content Placeholder 2"/>
          <p:cNvSpPr>
            <a:spLocks noGrp="1"/>
          </p:cNvSpPr>
          <p:nvPr>
            <p:ph idx="1"/>
          </p:nvPr>
        </p:nvSpPr>
        <p:spPr/>
        <p:txBody>
          <a:bodyPr>
            <a:normAutofit/>
          </a:bodyPr>
          <a:lstStyle/>
          <a:p>
            <a:r>
              <a:rPr lang="en-US" dirty="0" smtClean="0"/>
              <a:t>Benefits for Business Stakeholders/Decision Makers</a:t>
            </a:r>
          </a:p>
          <a:p>
            <a:pPr lvl="1"/>
            <a:r>
              <a:rPr lang="en-US" sz="1500" dirty="0" smtClean="0"/>
              <a:t>Most cost-effective design solution for implementation</a:t>
            </a:r>
          </a:p>
          <a:p>
            <a:pPr lvl="1"/>
            <a:r>
              <a:rPr lang="en-US" sz="1500" dirty="0" smtClean="0"/>
              <a:t>Alignment between the business and  IT from the beginning of the design process to the end</a:t>
            </a:r>
          </a:p>
          <a:p>
            <a:r>
              <a:rPr lang="en-US" dirty="0" smtClean="0"/>
              <a:t>Benefits for Infrastructure Stakeholders/</a:t>
            </a:r>
            <a:br>
              <a:rPr lang="en-US" dirty="0" smtClean="0"/>
            </a:br>
            <a:r>
              <a:rPr lang="en-US" dirty="0" smtClean="0"/>
              <a:t>Decision Makers</a:t>
            </a:r>
          </a:p>
          <a:p>
            <a:pPr lvl="1"/>
            <a:r>
              <a:rPr lang="en-US" sz="1500" dirty="0" smtClean="0"/>
              <a:t>Authoritative guidance</a:t>
            </a:r>
          </a:p>
          <a:p>
            <a:pPr lvl="1"/>
            <a:r>
              <a:rPr lang="en-US" sz="1500" dirty="0" smtClean="0"/>
              <a:t>Business validation questions ensuring solution meets requirements of business and infrastructure stakeholders</a:t>
            </a:r>
          </a:p>
          <a:p>
            <a:pPr lvl="1"/>
            <a:r>
              <a:rPr lang="en-US" sz="1500" dirty="0" smtClean="0"/>
              <a:t>High integrity design criteria that includes product limitations</a:t>
            </a:r>
          </a:p>
          <a:p>
            <a:pPr lvl="1"/>
            <a:r>
              <a:rPr lang="en-US" sz="1500" dirty="0" smtClean="0"/>
              <a:t>Fault-tolerant infrastructure</a:t>
            </a:r>
          </a:p>
          <a:p>
            <a:pPr lvl="1"/>
            <a:r>
              <a:rPr lang="en-US" sz="1500" dirty="0" smtClean="0"/>
              <a:t>Infrastructure that’s sized appropriately for business requirements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Benefits of Using the Remote Desktop </a:t>
            </a:r>
            <a:r>
              <a:rPr lang="en-US" dirty="0" smtClean="0"/>
              <a:t>Services Guide (</a:t>
            </a:r>
            <a:r>
              <a:rPr lang="en-US" dirty="0"/>
              <a:t>Continued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r>
              <a:rPr lang="en-US" sz="1500" dirty="0" smtClean="0"/>
              <a:t>Rapid readiness for consulting engagements</a:t>
            </a:r>
          </a:p>
          <a:p>
            <a:pPr lvl="1"/>
            <a:r>
              <a:rPr lang="en-US" sz="1500" dirty="0" smtClean="0"/>
              <a:t>Planning and design template to standardize design and peer reviews</a:t>
            </a:r>
          </a:p>
          <a:p>
            <a:pPr lvl="1"/>
            <a:r>
              <a:rPr lang="en-US" sz="1500" dirty="0" smtClean="0"/>
              <a:t>A “leave-behind” for pre- and post-sales visits to customer sites</a:t>
            </a:r>
          </a:p>
          <a:p>
            <a:pPr lvl="1"/>
            <a:r>
              <a:rPr lang="en-US" sz="1500" dirty="0" smtClean="0"/>
              <a:t>General classroom instruction/preparation</a:t>
            </a:r>
          </a:p>
          <a:p>
            <a:r>
              <a:rPr lang="en-US" dirty="0" smtClean="0"/>
              <a:t>Benefits for the Entire Organization</a:t>
            </a:r>
          </a:p>
          <a:p>
            <a:pPr lvl="1"/>
            <a:r>
              <a:rPr lang="en-US" sz="1500" dirty="0" smtClean="0"/>
              <a:t>Using the guide should result in a design that will be sized, configured, and appropriately placed to deliver a solution for achieving stated business requirements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6002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6670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Remote Desktop Services in Microsoft Infrastructure Optimization</a:t>
            </a:r>
          </a:p>
        </p:txBody>
      </p:sp>
      <p:pic>
        <p:nvPicPr>
          <p:cNvPr id="4" name="Picture 5" descr="IO_Model_RDS.jpg"/>
          <p:cNvPicPr>
            <a:picLocks noChangeAspect="1"/>
          </p:cNvPicPr>
          <p:nvPr/>
        </p:nvPicPr>
        <p:blipFill>
          <a:blip r:embed="rId3" cstate="print"/>
          <a:srcRect/>
          <a:stretch>
            <a:fillRect/>
          </a:stretch>
        </p:blipFill>
        <p:spPr bwMode="auto">
          <a:xfrm>
            <a:off x="600075" y="1962150"/>
            <a:ext cx="7553325" cy="3752850"/>
          </a:xfrm>
          <a:prstGeom prst="rect">
            <a:avLst/>
          </a:prstGeom>
          <a:noFill/>
          <a:ln w="9525">
            <a:noFill/>
            <a:miter lim="800000"/>
            <a:headEnd/>
            <a:tailEnd/>
          </a:ln>
        </p:spPr>
      </p:pic>
    </p:spTree>
    <p:extLst>
      <p:ext uri="{BB962C8B-B14F-4D97-AF65-F5344CB8AC3E}">
        <p14:creationId xmlns:p14="http://schemas.microsoft.com/office/powerpoint/2010/main" val="351686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162800" cy="1077218"/>
          </a:xfrm>
          <a:prstGeom prst="rect">
            <a:avLst/>
          </a:prstGeom>
          <a:noFill/>
        </p:spPr>
        <p:txBody>
          <a:bodyPr wrap="square" rtlCol="0">
            <a:spAutoFit/>
          </a:bodyPr>
          <a:lstStyle/>
          <a:p>
            <a:r>
              <a:rPr lang="en-US" sz="3200" dirty="0"/>
              <a:t>Windows Server</a:t>
            </a:r>
            <a:r>
              <a:rPr lang="en-US" sz="2400" baseline="30000" dirty="0"/>
              <a:t>®</a:t>
            </a:r>
            <a:r>
              <a:rPr lang="en-US" sz="3200" dirty="0"/>
              <a:t> 2008 R2</a:t>
            </a:r>
            <a:br>
              <a:rPr lang="en-US" sz="3200" dirty="0"/>
            </a:br>
            <a:r>
              <a:rPr lang="en-US" sz="3200" dirty="0"/>
              <a:t>Remote Desktop Services</a:t>
            </a:r>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6400800" cy="3354765"/>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guidance for designing a Remote Desktop Services infrastructure</a:t>
            </a: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a:t>Remote Desktop Services features</a:t>
            </a:r>
          </a:p>
          <a:p>
            <a:pPr marL="174625" indent="-174625">
              <a:spcBef>
                <a:spcPts val="1200"/>
              </a:spcBef>
              <a:buClr>
                <a:schemeClr val="accent1"/>
              </a:buClr>
              <a:buFont typeface="Arial" pitchFamily="34" charset="0"/>
              <a:buChar char="•"/>
            </a:pPr>
            <a:r>
              <a:rPr lang="en-US" dirty="0"/>
              <a:t>Remote Desktop Services infrastructure design process</a:t>
            </a:r>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Desktop Services Overview</a:t>
            </a:r>
          </a:p>
        </p:txBody>
      </p:sp>
      <p:sp>
        <p:nvSpPr>
          <p:cNvPr id="3" name="Rectangle 2"/>
          <p:cNvSpPr/>
          <p:nvPr/>
        </p:nvSpPr>
        <p:spPr>
          <a:xfrm>
            <a:off x="609600" y="1447800"/>
            <a:ext cx="6705600" cy="2616101"/>
          </a:xfrm>
          <a:prstGeom prst="rect">
            <a:avLst/>
          </a:prstGeom>
        </p:spPr>
        <p:txBody>
          <a:bodyPr wrap="square">
            <a:spAutoFit/>
          </a:bodyPr>
          <a:lstStyle/>
          <a:p>
            <a:pPr marL="342900" indent="-342900">
              <a:spcBef>
                <a:spcPts val="1200"/>
              </a:spcBef>
              <a:buClr>
                <a:schemeClr val="accent1"/>
              </a:buClr>
              <a:buFont typeface="Arial" pitchFamily="34" charset="0"/>
              <a:buChar char="•"/>
            </a:pPr>
            <a:r>
              <a:rPr lang="en-US" sz="2400" dirty="0"/>
              <a:t>Session-based presentation virtualization segment of Microsoft’s virtualization technologies</a:t>
            </a:r>
          </a:p>
          <a:p>
            <a:pPr marL="342900" indent="-342900">
              <a:spcBef>
                <a:spcPts val="1200"/>
              </a:spcBef>
              <a:buClr>
                <a:schemeClr val="accent1"/>
              </a:buClr>
              <a:buFont typeface="Arial" pitchFamily="34" charset="0"/>
              <a:buChar char="•"/>
            </a:pPr>
            <a:r>
              <a:rPr lang="en-US" sz="2400" dirty="0"/>
              <a:t>Enables centralized application management</a:t>
            </a:r>
          </a:p>
          <a:p>
            <a:pPr marL="342900" indent="-342900">
              <a:spcBef>
                <a:spcPts val="1200"/>
              </a:spcBef>
              <a:buClr>
                <a:schemeClr val="accent1"/>
              </a:buClr>
              <a:buFont typeface="Arial" pitchFamily="34" charset="0"/>
              <a:buChar char="•"/>
            </a:pPr>
            <a:r>
              <a:rPr lang="en-US" sz="2400" dirty="0"/>
              <a:t>Provides connection brokering for </a:t>
            </a:r>
            <a:r>
              <a:rPr lang="en-US" sz="2400" dirty="0" smtClean="0"/>
              <a:t>VDI</a:t>
            </a:r>
            <a:endParaRPr lang="en-US" sz="2400" dirty="0"/>
          </a:p>
        </p:txBody>
      </p:sp>
    </p:spTree>
    <p:extLst>
      <p:ext uri="{BB962C8B-B14F-4D97-AF65-F5344CB8AC3E}">
        <p14:creationId xmlns:p14="http://schemas.microsoft.com/office/powerpoint/2010/main" val="299417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What’s New in Windows Server 2008 R2 Remote Desktop Services</a:t>
            </a:r>
          </a:p>
        </p:txBody>
      </p:sp>
      <p:sp>
        <p:nvSpPr>
          <p:cNvPr id="3" name="Rectangle 2"/>
          <p:cNvSpPr/>
          <p:nvPr/>
        </p:nvSpPr>
        <p:spPr>
          <a:xfrm>
            <a:off x="609600" y="1676400"/>
            <a:ext cx="7924800" cy="1569660"/>
          </a:xfrm>
          <a:prstGeom prst="rect">
            <a:avLst/>
          </a:prstGeom>
        </p:spPr>
        <p:txBody>
          <a:bodyPr wrap="square">
            <a:spAutoFit/>
          </a:bodyPr>
          <a:lstStyle/>
          <a:p>
            <a:pPr>
              <a:spcBef>
                <a:spcPts val="1200"/>
              </a:spcBef>
              <a:buClr>
                <a:schemeClr val="accent1"/>
              </a:buClr>
            </a:pPr>
            <a:r>
              <a:rPr lang="en-US" sz="2400" dirty="0"/>
              <a:t>In Windows Server 2008 R2, Remote Desktop Services (formerly named Terminal Services) role services have been renamed as shown in this table</a:t>
            </a:r>
            <a:r>
              <a:rPr lang="en-US" sz="2400" dirty="0" smtClean="0"/>
              <a:t>.</a:t>
            </a:r>
            <a:endParaRPr lang="en-US" sz="2400" dirty="0"/>
          </a:p>
        </p:txBody>
      </p:sp>
      <p:pic>
        <p:nvPicPr>
          <p:cNvPr id="4" name="Picture 3" descr="RDS_role_services_table.jpg"/>
          <p:cNvPicPr>
            <a:picLocks noChangeAspect="1"/>
          </p:cNvPicPr>
          <p:nvPr/>
        </p:nvPicPr>
        <p:blipFill>
          <a:blip r:embed="rId3" cstate="print"/>
          <a:stretch>
            <a:fillRect/>
          </a:stretch>
        </p:blipFill>
        <p:spPr>
          <a:xfrm>
            <a:off x="685800" y="3435350"/>
            <a:ext cx="6934200" cy="2889250"/>
          </a:xfrm>
          <a:prstGeom prst="rect">
            <a:avLst/>
          </a:prstGeom>
        </p:spPr>
      </p:pic>
    </p:spTree>
    <p:extLst>
      <p:ext uri="{BB962C8B-B14F-4D97-AF65-F5344CB8AC3E}">
        <p14:creationId xmlns:p14="http://schemas.microsoft.com/office/powerpoint/2010/main" val="2412932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Windows Server 2008 R2 Remote Desktop Services </a:t>
            </a:r>
            <a:r>
              <a:rPr lang="en-US" dirty="0" smtClean="0"/>
              <a:t>Architecture Example</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813370"/>
            <a:ext cx="5867400" cy="4679318"/>
          </a:xfrm>
          <a:prstGeom prst="rect">
            <a:avLst/>
          </a:prstGeom>
        </p:spPr>
      </p:pic>
    </p:spTree>
    <p:extLst>
      <p:ext uri="{BB962C8B-B14F-4D97-AF65-F5344CB8AC3E}">
        <p14:creationId xmlns:p14="http://schemas.microsoft.com/office/powerpoint/2010/main" val="1798950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Remote Desktop Services Decision Flow</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sp>
        <p:nvSpPr>
          <p:cNvPr id="145" name="TextBox 144"/>
          <p:cNvSpPr txBox="1">
            <a:spLocks noChangeArrowheads="1"/>
          </p:cNvSpPr>
          <p:nvPr/>
        </p:nvSpPr>
        <p:spPr bwMode="auto">
          <a:xfrm>
            <a:off x="2078038" y="3602666"/>
            <a:ext cx="947733" cy="5078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MAP </a:t>
            </a:r>
            <a:r>
              <a:rPr lang="en-US" sz="2000" b="1" dirty="0" smtClean="0">
                <a:solidFill>
                  <a:srgbClr val="15325B"/>
                </a:solidFill>
              </a:rPr>
              <a:t> </a:t>
            </a:r>
            <a:r>
              <a:rPr lang="en-US" sz="700" b="1" dirty="0" smtClean="0">
                <a:solidFill>
                  <a:schemeClr val="bg1"/>
                </a:solidFill>
              </a:rPr>
              <a:t>w/ CAL Tracker</a:t>
            </a:r>
            <a:endParaRPr lang="en-US" sz="2000"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013" y="1447800"/>
            <a:ext cx="5023050" cy="4795836"/>
          </a:xfrm>
          <a:prstGeom prst="rect">
            <a:avLst/>
          </a:prstGeom>
        </p:spPr>
      </p:pic>
    </p:spTree>
    <p:extLst>
      <p:ext uri="{BB962C8B-B14F-4D97-AF65-F5344CB8AC3E}">
        <p14:creationId xmlns:p14="http://schemas.microsoft.com/office/powerpoint/2010/main" val="23547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Step 1: </a:t>
            </a:r>
            <a:r>
              <a:rPr lang="en-US" dirty="0"/>
              <a:t> Determine the Scope of the Remote Desktop Services Project</a:t>
            </a:r>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239713" indent="-239713"/>
            <a:r>
              <a:rPr lang="en-US" sz="2400" dirty="0"/>
              <a:t>Task 1: Determine organizational scope</a:t>
            </a:r>
            <a:endParaRPr lang="en-US" sz="2400" dirty="0" smtClean="0"/>
          </a:p>
          <a:p>
            <a:pPr marL="509588" lvl="1" indent="-285750">
              <a:buFont typeface="Arial" pitchFamily="34" charset="0"/>
              <a:buChar char="•"/>
            </a:pPr>
            <a:r>
              <a:rPr lang="en-US" dirty="0"/>
              <a:t>Enterprise-wide, one or many locations, or just a </a:t>
            </a:r>
            <a:br>
              <a:rPr lang="en-US" dirty="0"/>
            </a:br>
            <a:r>
              <a:rPr lang="en-US" dirty="0"/>
              <a:t>single department</a:t>
            </a:r>
          </a:p>
          <a:p>
            <a:endParaRPr lang="en-US" dirty="0" smtClean="0"/>
          </a:p>
          <a:p>
            <a:endParaRPr lang="en-US" dirty="0" smtClean="0"/>
          </a:p>
          <a:p>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5000</Words>
  <Application>Microsoft Office PowerPoint</Application>
  <PresentationFormat>On-screen Show (4:3)</PresentationFormat>
  <Paragraphs>405</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Remote Desktop Services Overview</vt:lpstr>
      <vt:lpstr>What’s New in Windows Server 2008 R2 Remote Desktop Services</vt:lpstr>
      <vt:lpstr>Windows Server 2008 R2 Remote Desktop Services Architecture Example</vt:lpstr>
      <vt:lpstr>Remote Desktop Services Decision Flow</vt:lpstr>
      <vt:lpstr>Step 1:  Determine the Scope of the Remote Desktop Services Project</vt:lpstr>
      <vt:lpstr>Step 2: Determine How Workloads Will Be Delivered</vt:lpstr>
      <vt:lpstr>Step 2: Determine How Workloads Will Be Delivered (Continued)</vt:lpstr>
      <vt:lpstr>Step 3: Determine the Number of  RD Session Host Server Farms</vt:lpstr>
      <vt:lpstr>Step 4: Map Workloads and Users to Farms</vt:lpstr>
      <vt:lpstr>Step 5: Design the Farms</vt:lpstr>
      <vt:lpstr>Step 6: Determine Where to Store User Data</vt:lpstr>
      <vt:lpstr>Step 7: Size and Place the Remote Desktop Services Role Services for the Farms</vt:lpstr>
      <vt:lpstr>Step 7: Size and Place the Remote Desktop Services Role Services for the Farms (Continued)</vt:lpstr>
      <vt:lpstr>Step 8: Secure the Communications</vt:lpstr>
      <vt:lpstr>Step 9: Design VDI and the RD Virtualization Host Role</vt:lpstr>
      <vt:lpstr>Summary and Conclusion </vt:lpstr>
      <vt:lpstr>Find More Information </vt:lpstr>
      <vt:lpstr>Questions?</vt:lpstr>
      <vt:lpstr>Addenda:</vt:lpstr>
      <vt:lpstr>Benefits of Using the Remote Desktop Services Guide</vt:lpstr>
      <vt:lpstr>Benefits of Using the Remote Desktop Services Guide (Continued)</vt:lpstr>
      <vt:lpstr>IPD in Microsoft Operations Framework 4.0</vt:lpstr>
      <vt:lpstr>Remote Desktop Services in Microsoft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Remote Desktop Services version 2.2</dc:title>
  <dc:subject>IPD - Remote Desktop Services version 2.2</dc:subject>
  <dc:creator/>
  <cp:lastModifiedBy/>
  <cp:revision>1</cp:revision>
  <dcterms:created xsi:type="dcterms:W3CDTF">2011-02-16T18:48:07Z</dcterms:created>
  <dcterms:modified xsi:type="dcterms:W3CDTF">2011-02-16T18:48:46Z</dcterms:modified>
</cp:coreProperties>
</file>