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32"/>
  </p:notesMasterIdLst>
  <p:handoutMasterIdLst>
    <p:handoutMasterId r:id="rId33"/>
  </p:handoutMasterIdLst>
  <p:sldIdLst>
    <p:sldId id="263" r:id="rId4"/>
    <p:sldId id="318" r:id="rId5"/>
    <p:sldId id="387" r:id="rId6"/>
    <p:sldId id="321" r:id="rId7"/>
    <p:sldId id="336" r:id="rId8"/>
    <p:sldId id="405" r:id="rId9"/>
    <p:sldId id="415" r:id="rId10"/>
    <p:sldId id="414" r:id="rId11"/>
    <p:sldId id="366" r:id="rId12"/>
    <p:sldId id="417" r:id="rId13"/>
    <p:sldId id="419" r:id="rId14"/>
    <p:sldId id="416" r:id="rId15"/>
    <p:sldId id="420" r:id="rId16"/>
    <p:sldId id="379" r:id="rId17"/>
    <p:sldId id="422" r:id="rId18"/>
    <p:sldId id="421" r:id="rId19"/>
    <p:sldId id="407" r:id="rId20"/>
    <p:sldId id="381" r:id="rId21"/>
    <p:sldId id="425" r:id="rId22"/>
    <p:sldId id="424" r:id="rId23"/>
    <p:sldId id="426" r:id="rId24"/>
    <p:sldId id="377" r:id="rId25"/>
    <p:sldId id="367" r:id="rId26"/>
    <p:sldId id="347" r:id="rId27"/>
    <p:sldId id="348" r:id="rId28"/>
    <p:sldId id="368" r:id="rId29"/>
    <p:sldId id="411" r:id="rId30"/>
    <p:sldId id="412" r:id="rId3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85324" autoAdjust="0"/>
  </p:normalViewPr>
  <p:slideViewPr>
    <p:cSldViewPr>
      <p:cViewPr varScale="1">
        <p:scale>
          <a:sx n="96" d="100"/>
          <a:sy n="96" d="100"/>
        </p:scale>
        <p:origin x="-1332" y="-90"/>
      </p:cViewPr>
      <p:guideLst>
        <p:guide orient="horz" pos="2160"/>
        <p:guide pos="2880"/>
      </p:guideLst>
    </p:cSldViewPr>
  </p:slideViewPr>
  <p:notesTextViewPr>
    <p:cViewPr>
      <p:scale>
        <a:sx n="100" d="100"/>
        <a:sy n="100" d="100"/>
      </p:scale>
      <p:origin x="0" y="1986"/>
    </p:cViewPr>
  </p:notesTextViewPr>
  <p:sorterViewPr>
    <p:cViewPr>
      <p:scale>
        <a:sx n="100" d="100"/>
        <a:sy n="100" d="100"/>
      </p:scale>
      <p:origin x="0" y="1686"/>
    </p:cViewPr>
  </p:sorterViewPr>
  <p:notesViewPr>
    <p:cSldViewPr>
      <p:cViewPr>
        <p:scale>
          <a:sx n="110" d="100"/>
          <a:sy n="110" d="100"/>
        </p:scale>
        <p:origin x="-2466" y="154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E98FE7BB-762A-4052-84C2-0B038C98C954}"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5E54BD43-B418-4D61-A553-A3344576806B}"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8F89DF5E-DF6A-4E84-8BC6-5342E3D3B445}"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266" tIns="46631" rIns="93266" bIns="46631" rtlCol="0"/>
          <a:lstStyle>
            <a:lvl1pPr algn="l">
              <a:defRPr sz="1200"/>
            </a:lvl1pPr>
          </a:lstStyle>
          <a:p>
            <a:endParaRPr lang="en-US" dirty="0"/>
          </a:p>
        </p:txBody>
      </p:sp>
      <p:sp>
        <p:nvSpPr>
          <p:cNvPr id="3" name="Date Placeholder 2"/>
          <p:cNvSpPr>
            <a:spLocks noGrp="1"/>
          </p:cNvSpPr>
          <p:nvPr>
            <p:ph type="dt" sz="quarter" idx="1"/>
          </p:nvPr>
        </p:nvSpPr>
        <p:spPr>
          <a:xfrm>
            <a:off x="3978137" y="1"/>
            <a:ext cx="3043343" cy="465455"/>
          </a:xfrm>
          <a:prstGeom prst="rect">
            <a:avLst/>
          </a:prstGeom>
        </p:spPr>
        <p:txBody>
          <a:bodyPr vert="horz" lIns="93266" tIns="46631" rIns="93266" bIns="46631" rtlCol="0"/>
          <a:lstStyle>
            <a:lvl1pPr algn="r">
              <a:defRPr sz="1200"/>
            </a:lvl1pPr>
          </a:lstStyle>
          <a:p>
            <a:fld id="{D22A889E-7651-451A-9369-FD18BE5B76D0}" type="datetimeFigureOut">
              <a:rPr lang="en-US" smtClean="0"/>
              <a:pPr/>
              <a:t>11/9/2011</a:t>
            </a:fld>
            <a:endParaRPr lang="en-US" dirty="0"/>
          </a:p>
        </p:txBody>
      </p:sp>
      <p:sp>
        <p:nvSpPr>
          <p:cNvPr id="4" name="Footer Placeholder 3"/>
          <p:cNvSpPr>
            <a:spLocks noGrp="1"/>
          </p:cNvSpPr>
          <p:nvPr>
            <p:ph type="ftr" sz="quarter" idx="2"/>
          </p:nvPr>
        </p:nvSpPr>
        <p:spPr>
          <a:xfrm>
            <a:off x="0" y="8842035"/>
            <a:ext cx="3043343" cy="465455"/>
          </a:xfrm>
          <a:prstGeom prst="rect">
            <a:avLst/>
          </a:prstGeom>
        </p:spPr>
        <p:txBody>
          <a:bodyPr vert="horz" lIns="93266" tIns="46631" rIns="93266" bIns="4663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5"/>
            <a:ext cx="3043343" cy="465455"/>
          </a:xfrm>
          <a:prstGeom prst="rect">
            <a:avLst/>
          </a:prstGeom>
        </p:spPr>
        <p:txBody>
          <a:bodyPr vert="horz" lIns="93266" tIns="46631" rIns="93266" bIns="46631"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266" tIns="46631" rIns="93266" bIns="46631" rtlCol="0"/>
          <a:lstStyle>
            <a:lvl1pPr algn="l">
              <a:defRPr sz="1200"/>
            </a:lvl1pPr>
          </a:lstStyle>
          <a:p>
            <a:endParaRPr lang="en-US" dirty="0"/>
          </a:p>
        </p:txBody>
      </p:sp>
      <p:sp>
        <p:nvSpPr>
          <p:cNvPr id="3" name="Date Placeholder 2"/>
          <p:cNvSpPr>
            <a:spLocks noGrp="1"/>
          </p:cNvSpPr>
          <p:nvPr>
            <p:ph type="dt" idx="1"/>
          </p:nvPr>
        </p:nvSpPr>
        <p:spPr>
          <a:xfrm>
            <a:off x="3978137" y="1"/>
            <a:ext cx="3043343" cy="465455"/>
          </a:xfrm>
          <a:prstGeom prst="rect">
            <a:avLst/>
          </a:prstGeom>
        </p:spPr>
        <p:txBody>
          <a:bodyPr vert="horz" lIns="93266" tIns="46631" rIns="93266" bIns="46631" rtlCol="0"/>
          <a:lstStyle>
            <a:lvl1pPr algn="r">
              <a:defRPr sz="1200"/>
            </a:lvl1pPr>
          </a:lstStyle>
          <a:p>
            <a:fld id="{95841FB4-A474-4CB4-AFCF-80393C03D10D}" type="datetimeFigureOut">
              <a:rPr lang="en-US" smtClean="0"/>
              <a:pPr/>
              <a:t>11/9/2011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66" tIns="46631" rIns="93266" bIns="46631"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66" tIns="46631" rIns="93266" bIns="466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5"/>
            <a:ext cx="3043343" cy="465455"/>
          </a:xfrm>
          <a:prstGeom prst="rect">
            <a:avLst/>
          </a:prstGeom>
        </p:spPr>
        <p:txBody>
          <a:bodyPr vert="horz" lIns="93266" tIns="46631" rIns="93266" bIns="4663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5"/>
            <a:ext cx="3043343" cy="465455"/>
          </a:xfrm>
          <a:prstGeom prst="rect">
            <a:avLst/>
          </a:prstGeom>
        </p:spPr>
        <p:txBody>
          <a:bodyPr vert="horz" lIns="93266" tIns="46631" rIns="93266" bIns="46631"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nc/2.5/"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900" kern="1200" dirty="0" smtClean="0">
                <a:solidFill>
                  <a:schemeClr val="tx1"/>
                </a:solidFill>
                <a:effectLst/>
                <a:latin typeface="+mn-lt"/>
                <a:ea typeface="+mn-ea"/>
                <a:cs typeface="+mn-cs"/>
              </a:rPr>
              <a:t>Copyright © 2011 Microsoft Corporation. All rights reserved. Complying with the applicable copyright laws is your responsibility.  By using or providing feedback on this documentation, you agree to the license agreement below.</a:t>
            </a:r>
          </a:p>
          <a:p>
            <a:r>
              <a:rPr lang="en-US" sz="900" kern="1200" dirty="0" smtClean="0">
                <a:solidFill>
                  <a:schemeClr val="tx1"/>
                </a:solidFill>
                <a:effectLst/>
                <a:latin typeface="+mn-lt"/>
                <a:ea typeface="+mn-ea"/>
                <a:cs typeface="+mn-cs"/>
              </a:rPr>
              <a:t>If you are using this documentation solely for non-commercial purposes internally within YOUR company or organization, then this documentation is licensed to you under the Creative Commons Attribution-NonCommercial License. To view a copy of this license, visit </a:t>
            </a:r>
            <a:r>
              <a:rPr lang="en-US" sz="900" u="sng" kern="1200" dirty="0" smtClean="0">
                <a:solidFill>
                  <a:schemeClr val="tx1"/>
                </a:solidFill>
                <a:effectLst/>
                <a:latin typeface="+mn-lt"/>
                <a:ea typeface="+mn-ea"/>
                <a:cs typeface="+mn-cs"/>
                <a:hlinkClick r:id="rId3"/>
              </a:rPr>
              <a:t>http://creativecommons.org/licenses/by-nc/2.5/</a:t>
            </a:r>
            <a:r>
              <a:rPr lang="en-US" sz="900" kern="1200" dirty="0" smtClean="0">
                <a:solidFill>
                  <a:schemeClr val="tx1"/>
                </a:solidFill>
                <a:effectLst/>
                <a:latin typeface="+mn-lt"/>
                <a:ea typeface="+mn-ea"/>
                <a:cs typeface="+mn-cs"/>
              </a:rPr>
              <a:t> or send a letter to Creative Commons, 543 Howard Street, 5th Floor, San Francisco, California, 94105, USA.</a:t>
            </a:r>
          </a:p>
          <a:p>
            <a:r>
              <a:rPr lang="en-US" sz="900" kern="1200" dirty="0" smtClean="0">
                <a:solidFill>
                  <a:schemeClr val="tx1"/>
                </a:solidFill>
                <a:effectLst/>
                <a:latin typeface="+mn-lt"/>
                <a:ea typeface="+mn-ea"/>
                <a:cs typeface="+mn-cs"/>
              </a:rPr>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900" kern="1200" dirty="0" smtClean="0">
                <a:solidFill>
                  <a:schemeClr val="tx1"/>
                </a:solidFill>
                <a:effectLst/>
                <a:latin typeface="+mn-lt"/>
                <a:ea typeface="+mn-ea"/>
                <a:cs typeface="+mn-cs"/>
              </a:rPr>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900" kern="1200" dirty="0" smtClean="0">
                <a:solidFill>
                  <a:schemeClr val="tx1"/>
                </a:solidFill>
                <a:effectLst/>
                <a:latin typeface="+mn-lt"/>
                <a:ea typeface="+mn-ea"/>
                <a:cs typeface="+mn-cs"/>
              </a:rPr>
              <a:t>Information in this document, including URL and other Internet Web site references, is subject to change without notice. Unless otherwise noted, the example companies, organizations, products, domain names, e-mail addresses, logos, people, places and events depicted herein are fictitious.</a:t>
            </a:r>
          </a:p>
          <a:p>
            <a:r>
              <a:rPr lang="en-US" sz="900" dirty="0" smtClean="0"/>
              <a:t>Microsoft, Forefront, Windows, Windows Server, and Windows Vista are </a:t>
            </a:r>
            <a:r>
              <a:rPr lang="en-US" sz="900" dirty="0"/>
              <a:t>either registered trademarks or trademarks of Microsoft Corporation in the United States and/or other countries and regions. </a:t>
            </a:r>
          </a:p>
          <a:p>
            <a:r>
              <a:rPr lang="en-US" sz="900" kern="1200" dirty="0" smtClean="0">
                <a:solidFill>
                  <a:schemeClr val="tx1"/>
                </a:solidFill>
                <a:effectLst/>
                <a:latin typeface="+mn-lt"/>
                <a:ea typeface="+mn-ea"/>
                <a:cs typeface="+mn-cs"/>
              </a:rPr>
              <a:t>Microsoft, Active Directory, Forefront, and Windows Server are either registered trademarks or trademarks of Microsoft Corporation in the United States and/or other countries and regions. </a:t>
            </a:r>
          </a:p>
          <a:p>
            <a:r>
              <a:rPr lang="en-US" sz="900" kern="1200" dirty="0" smtClean="0">
                <a:solidFill>
                  <a:schemeClr val="tx1"/>
                </a:solidFill>
                <a:effectLst/>
                <a:latin typeface="+mn-lt"/>
                <a:ea typeface="+mn-ea"/>
                <a:cs typeface="+mn-cs"/>
              </a:rPr>
              <a:t>The names of actual companies and products mentioned herein may be the trademarks of their respective owners.</a:t>
            </a:r>
          </a:p>
          <a:p>
            <a:r>
              <a:rPr lang="en-US" sz="900" kern="1200" dirty="0" smtClean="0">
                <a:solidFill>
                  <a:schemeClr val="tx1"/>
                </a:solidFill>
                <a:effectLst/>
                <a:latin typeface="+mn-lt"/>
                <a:ea typeface="+mn-ea"/>
                <a:cs typeface="+mn-cs"/>
              </a:rPr>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4276">
              <a:defRPr/>
            </a:pPr>
            <a:r>
              <a:rPr lang="en-US" sz="1000" b="1" dirty="0"/>
              <a:t>Step 2: Determine </a:t>
            </a:r>
            <a:r>
              <a:rPr lang="en-US" sz="1000" b="1" dirty="0" smtClean="0"/>
              <a:t>Course </a:t>
            </a:r>
            <a:r>
              <a:rPr lang="en-US" sz="1000" b="1" dirty="0"/>
              <a:t>of Action</a:t>
            </a:r>
          </a:p>
          <a:p>
            <a:pPr marL="165518" indent="-165518" defTabSz="914276">
              <a:buFont typeface="Arial" pitchFamily="34" charset="0"/>
              <a:buChar char="•"/>
              <a:defRPr/>
            </a:pPr>
            <a:endParaRPr lang="en-US" sz="1000" dirty="0"/>
          </a:p>
          <a:p>
            <a:pPr defTabSz="914276">
              <a:defRPr/>
            </a:pPr>
            <a:r>
              <a:rPr lang="en-US" sz="1000" b="1" dirty="0"/>
              <a:t>Task 1: Determine </a:t>
            </a:r>
            <a:r>
              <a:rPr lang="en-US" sz="1000" b="1" dirty="0" smtClean="0"/>
              <a:t>the Risk </a:t>
            </a:r>
            <a:r>
              <a:rPr lang="en-US" sz="1000" b="1" dirty="0"/>
              <a:t>to Data</a:t>
            </a:r>
          </a:p>
          <a:p>
            <a:pPr defTabSz="914276">
              <a:defRPr/>
            </a:pPr>
            <a:r>
              <a:rPr lang="en-US" sz="1000" dirty="0"/>
              <a:t>The most valuable asset is most likely the data that resides on the system. </a:t>
            </a:r>
            <a:r>
              <a:rPr lang="en-US" sz="1000" dirty="0" smtClean="0"/>
              <a:t>So, </a:t>
            </a:r>
            <a:r>
              <a:rPr lang="en-US" sz="1000" dirty="0"/>
              <a:t>it’s crucial to consider the risk to the </a:t>
            </a:r>
            <a:r>
              <a:rPr lang="en-US" sz="1000" dirty="0" smtClean="0"/>
              <a:t>data </a:t>
            </a:r>
            <a:r>
              <a:rPr lang="en-US" sz="1000" dirty="0"/>
              <a:t>and </a:t>
            </a:r>
            <a:r>
              <a:rPr lang="en-US" sz="1000" dirty="0" smtClean="0"/>
              <a:t>verify </a:t>
            </a:r>
            <a:r>
              <a:rPr lang="en-US" sz="1000" dirty="0"/>
              <a:t>whether the data has been backed up</a:t>
            </a:r>
            <a:r>
              <a:rPr lang="en-US" sz="1000" dirty="0" smtClean="0"/>
              <a:t>. Questions </a:t>
            </a:r>
            <a:r>
              <a:rPr lang="en-US" sz="1000" dirty="0"/>
              <a:t>to ask are:</a:t>
            </a:r>
          </a:p>
          <a:p>
            <a:pPr marL="165518" indent="-165518" defTabSz="914276">
              <a:buFont typeface="Arial" pitchFamily="34" charset="0"/>
              <a:buChar char="•"/>
              <a:defRPr/>
            </a:pPr>
            <a:r>
              <a:rPr lang="en-US" sz="1000" dirty="0"/>
              <a:t>Is there data on the computer that is important to save? Does the computer or any devices attached to it contain </a:t>
            </a:r>
            <a:r>
              <a:rPr lang="en-US" sz="1000" dirty="0" smtClean="0"/>
              <a:t>mission-critical </a:t>
            </a:r>
            <a:r>
              <a:rPr lang="en-US" sz="1000" dirty="0"/>
              <a:t>data? Consider the following:</a:t>
            </a:r>
          </a:p>
          <a:p>
            <a:pPr marL="622718" lvl="1" indent="-165518" defTabSz="914276">
              <a:buFont typeface="Arial" pitchFamily="34" charset="0"/>
              <a:buChar char="•"/>
              <a:defRPr/>
            </a:pPr>
            <a:r>
              <a:rPr lang="en-US" sz="1000" dirty="0"/>
              <a:t>Operating system files and the configuration settings required to restore the host operating system to its original state so all services are functioning </a:t>
            </a:r>
            <a:r>
              <a:rPr lang="en-US" sz="1000" dirty="0" smtClean="0"/>
              <a:t>correctly</a:t>
            </a:r>
            <a:endParaRPr lang="en-US" sz="1000" dirty="0"/>
          </a:p>
          <a:p>
            <a:pPr marL="622718" lvl="1" indent="-165518" defTabSz="914276">
              <a:buFont typeface="Arial" pitchFamily="34" charset="0"/>
              <a:buChar char="•"/>
              <a:defRPr/>
            </a:pPr>
            <a:r>
              <a:rPr lang="en-US" sz="1000" dirty="0"/>
              <a:t>Application installation sources, configuration settings, and </a:t>
            </a:r>
            <a:r>
              <a:rPr lang="en-US" sz="1000" dirty="0" smtClean="0"/>
              <a:t>data </a:t>
            </a:r>
            <a:endParaRPr lang="en-US" sz="1000" dirty="0"/>
          </a:p>
          <a:p>
            <a:pPr marL="622718" lvl="1" indent="-165518" defTabSz="914276">
              <a:buFont typeface="Arial" pitchFamily="34" charset="0"/>
              <a:buChar char="•"/>
              <a:defRPr/>
            </a:pPr>
            <a:r>
              <a:rPr lang="en-US" sz="1000" dirty="0"/>
              <a:t>User data, such as documents and spreadsheets, </a:t>
            </a:r>
            <a:r>
              <a:rPr lang="en-US" sz="1000" dirty="0" smtClean="0"/>
              <a:t>email</a:t>
            </a:r>
            <a:r>
              <a:rPr lang="en-US" sz="1000" dirty="0"/>
              <a:t>, and user </a:t>
            </a:r>
            <a:r>
              <a:rPr lang="en-US" sz="1000" dirty="0" smtClean="0"/>
              <a:t>profiles</a:t>
            </a:r>
            <a:endParaRPr lang="en-US" sz="1000" dirty="0"/>
          </a:p>
          <a:p>
            <a:pPr defTabSz="914276">
              <a:defRPr/>
            </a:pPr>
            <a:r>
              <a:rPr lang="en-US" sz="1000" dirty="0" smtClean="0"/>
              <a:t>If </a:t>
            </a:r>
            <a:r>
              <a:rPr lang="en-US" sz="1000" dirty="0"/>
              <a:t>it’s determined that data on the system needs to be backed up, back up the data </a:t>
            </a:r>
            <a:r>
              <a:rPr lang="en-US" sz="1000" dirty="0" smtClean="0"/>
              <a:t>now, </a:t>
            </a:r>
            <a:r>
              <a:rPr lang="en-US" sz="1000" dirty="0"/>
              <a:t>or leave the computer powered off until it can be backed up. Consider using offline mechanisms (such as booting in to </a:t>
            </a:r>
            <a:r>
              <a:rPr lang="en-US" sz="1000" dirty="0" smtClean="0"/>
              <a:t>Windows</a:t>
            </a:r>
            <a:r>
              <a:rPr lang="en-US" sz="1000" baseline="30000" dirty="0" smtClean="0"/>
              <a:t>®</a:t>
            </a:r>
            <a:r>
              <a:rPr lang="en-US" sz="1000" dirty="0" smtClean="0"/>
              <a:t> Preinstallation Environment [Windows PE] or </a:t>
            </a:r>
            <a:r>
              <a:rPr lang="en-US" sz="1000" dirty="0"/>
              <a:t>attaching the drive as a subordinate drive in </a:t>
            </a:r>
            <a:r>
              <a:rPr lang="en-US" sz="1000" dirty="0" smtClean="0"/>
              <a:t>another, noninfected </a:t>
            </a:r>
            <a:r>
              <a:rPr lang="en-US" sz="1000" dirty="0"/>
              <a:t>system) to back up the data. If backups are made with the infected operating system running, the malware may continue to infect or destroy the data. Verify </a:t>
            </a:r>
            <a:r>
              <a:rPr lang="en-US" sz="1000" dirty="0" smtClean="0"/>
              <a:t>that the </a:t>
            </a:r>
            <a:r>
              <a:rPr lang="en-US" sz="1000" dirty="0"/>
              <a:t>backup is successful to ensure </a:t>
            </a:r>
            <a:r>
              <a:rPr lang="en-US" sz="1000" dirty="0" smtClean="0"/>
              <a:t>that the </a:t>
            </a:r>
            <a:r>
              <a:rPr lang="en-US" sz="1000" dirty="0"/>
              <a:t>entire set of data can be restored and that it’s not infected</a:t>
            </a:r>
            <a:r>
              <a:rPr lang="en-US" sz="1000" dirty="0" smtClean="0"/>
              <a:t>.</a:t>
            </a:r>
          </a:p>
          <a:p>
            <a:pPr defTabSz="914276">
              <a:defRPr/>
            </a:pPr>
            <a:endParaRPr lang="en-US" sz="1000" b="1" dirty="0" smtClean="0"/>
          </a:p>
          <a:p>
            <a:pPr defTabSz="914276">
              <a:defRPr/>
            </a:pPr>
            <a:r>
              <a:rPr lang="en-US" sz="1000" b="1" dirty="0" smtClean="0"/>
              <a:t>Task 2: Decide Whether to Examine Malware’s Effects on the System</a:t>
            </a:r>
          </a:p>
          <a:p>
            <a:pPr defTabSz="914276">
              <a:defRPr/>
            </a:pPr>
            <a:r>
              <a:rPr lang="en-US" sz="1000" dirty="0" smtClean="0"/>
              <a:t>Decide whether the organization wants the malware’s effects on the system examined. Examination can be beneficial to the organization to determine who, what, where, how, and why the infection occurred; however, it also takes time and expertise to perform. Performing this examination is optional; the organization may decide that it’s not important to know the details about the malware infection.</a:t>
            </a:r>
          </a:p>
          <a:p>
            <a:pPr marL="171450" indent="-171450" defTabSz="914276">
              <a:buFont typeface="Arial" pitchFamily="34" charset="0"/>
              <a:buChar char="•"/>
              <a:defRPr/>
            </a:pPr>
            <a:r>
              <a:rPr lang="en-US" sz="1000" dirty="0" smtClean="0"/>
              <a:t>The symptomatic system can be examined. The system will need to be out of service during the time that it’s being examined, so this may delay its return to service. If multiple systems are affected, a single symptomatic system can be pulled aside and used for examination, with steps performed in parallel to return the others to service.</a:t>
            </a:r>
          </a:p>
          <a:p>
            <a:pPr marL="171450" indent="-171450" defTabSz="914276">
              <a:buFont typeface="Arial" pitchFamily="34" charset="0"/>
              <a:buChar char="•"/>
              <a:defRPr/>
            </a:pPr>
            <a:r>
              <a:rPr lang="en-US" sz="1000" dirty="0" smtClean="0"/>
              <a:t>A symptomatic system can be kept offline long enough to create a virtual image of the system for examination. Time spent imaging the system delays its return to service, but this may be quicker than examining the system on the spot.</a:t>
            </a:r>
          </a:p>
          <a:p>
            <a:pPr defTabSz="914276">
              <a:defRPr/>
            </a:pPr>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defRPr/>
            </a:pPr>
            <a:r>
              <a:rPr lang="en-US" sz="1000" b="1" dirty="0"/>
              <a:t>Step 2: Determine </a:t>
            </a:r>
            <a:r>
              <a:rPr lang="en-US" sz="1000" b="1" dirty="0" smtClean="0"/>
              <a:t>Course </a:t>
            </a:r>
            <a:r>
              <a:rPr lang="en-US" sz="1000" b="1" dirty="0"/>
              <a:t>of Action (Continued)</a:t>
            </a:r>
          </a:p>
          <a:p>
            <a:pPr defTabSz="914276">
              <a:defRPr/>
            </a:pPr>
            <a:r>
              <a:rPr lang="en-US" sz="1000" dirty="0"/>
              <a:t>The table on this slide provides the pros and cons of system cleaning, restoring, and rebuilding.</a:t>
            </a:r>
          </a:p>
          <a:p>
            <a:pPr marL="165518" indent="-165518" defTabSz="914276">
              <a:buFont typeface="Arial" pitchFamily="34" charset="0"/>
              <a:buChar char="•"/>
              <a:defRPr/>
            </a:pPr>
            <a:endParaRPr lang="en-US" sz="1000" dirty="0"/>
          </a:p>
          <a:p>
            <a:pPr defTabSz="914276">
              <a:defRPr/>
            </a:pPr>
            <a:r>
              <a:rPr lang="en-US" sz="1000" b="1" dirty="0"/>
              <a:t>Task 3: Decide Whether to Clean, Restore System </a:t>
            </a:r>
            <a:r>
              <a:rPr lang="en-US" sz="1000" b="1" dirty="0" smtClean="0"/>
              <a:t>State, </a:t>
            </a:r>
            <a:r>
              <a:rPr lang="en-US" sz="1000" b="1" dirty="0"/>
              <a:t>or </a:t>
            </a:r>
            <a:r>
              <a:rPr lang="en-US" sz="1000" b="1" dirty="0" smtClean="0"/>
              <a:t>Rebuild</a:t>
            </a:r>
          </a:p>
          <a:p>
            <a:pPr defTabSz="914276">
              <a:defRPr/>
            </a:pPr>
            <a:r>
              <a:rPr lang="en-US" sz="1000" dirty="0" smtClean="0"/>
              <a:t>Decide </a:t>
            </a:r>
            <a:r>
              <a:rPr lang="en-US" sz="1000" dirty="0"/>
              <a:t>whether to attempt to clean the malware, restore system state, or rebuild the system. Note that cleaning and restoring system state are not always successful, in which case rebuilding is the last resort.</a:t>
            </a:r>
          </a:p>
          <a:p>
            <a:pPr defTabSz="914276">
              <a:defRPr/>
            </a:pPr>
            <a:r>
              <a:rPr lang="en-US" sz="1000" dirty="0"/>
              <a:t>Choosing which option to use should depend on the organization’s level of confidence that the option selected will reduce the malware risk to a level the organization is willing to tolerate. </a:t>
            </a:r>
          </a:p>
          <a:p>
            <a:pPr defTabSz="914276">
              <a:defRPr/>
            </a:pPr>
            <a:r>
              <a:rPr lang="en-US" sz="1000" dirty="0"/>
              <a:t>Factors to consider when making this decision include:</a:t>
            </a:r>
          </a:p>
          <a:p>
            <a:pPr marL="165518" indent="-165518" defTabSz="914276">
              <a:buFont typeface="Arial" pitchFamily="34" charset="0"/>
              <a:buChar char="•"/>
              <a:defRPr/>
            </a:pPr>
            <a:r>
              <a:rPr lang="en-US" sz="1000" dirty="0"/>
              <a:t>How many systems are affected?</a:t>
            </a:r>
          </a:p>
          <a:p>
            <a:pPr marL="165518" indent="-165518" defTabSz="914276">
              <a:buFont typeface="Arial" pitchFamily="34" charset="0"/>
              <a:buChar char="•"/>
              <a:defRPr/>
            </a:pPr>
            <a:r>
              <a:rPr lang="en-US" sz="1000" dirty="0"/>
              <a:t>Is there a documented way to remove the </a:t>
            </a:r>
            <a:r>
              <a:rPr lang="en-US" sz="1000" dirty="0" smtClean="0"/>
              <a:t>malware? If </a:t>
            </a:r>
            <a:r>
              <a:rPr lang="en-US" sz="1000" dirty="0"/>
              <a:t>not, does the organization have the time to wait until directions are available from </a:t>
            </a:r>
            <a:r>
              <a:rPr lang="en-US" sz="1000" dirty="0" smtClean="0"/>
              <a:t>antimalware </a:t>
            </a:r>
            <a:r>
              <a:rPr lang="en-US" sz="1000" dirty="0"/>
              <a:t>vendors?</a:t>
            </a:r>
          </a:p>
          <a:p>
            <a:pPr marL="165518" indent="-165518" defTabSz="914276">
              <a:buFont typeface="Arial" pitchFamily="34" charset="0"/>
              <a:buChar char="•"/>
              <a:defRPr/>
            </a:pPr>
            <a:r>
              <a:rPr lang="en-US" sz="1000" dirty="0"/>
              <a:t>Can the recovery processes be performed with minimal or no hands-on </a:t>
            </a:r>
            <a:r>
              <a:rPr lang="en-US" sz="1000" dirty="0" smtClean="0"/>
              <a:t>work, </a:t>
            </a:r>
            <a:r>
              <a:rPr lang="en-US" sz="1000" dirty="0"/>
              <a:t>or do they involve hands-on work by an onsite technician?</a:t>
            </a:r>
          </a:p>
          <a:p>
            <a:pPr marL="165518" indent="-165518" defTabSz="914276">
              <a:buFont typeface="Arial" pitchFamily="34" charset="0"/>
              <a:buChar char="•"/>
              <a:defRPr/>
            </a:pPr>
            <a:r>
              <a:rPr lang="en-US" sz="1000" dirty="0"/>
              <a:t>How long will it take to recover the affected systems? If rebuilding, are there images of the systems and are the computers’ configurations well-documented?</a:t>
            </a:r>
          </a:p>
          <a:p>
            <a:pPr marL="165518" indent="-165518" defTabSz="914276">
              <a:buFont typeface="Arial" pitchFamily="34" charset="0"/>
              <a:buChar char="•"/>
              <a:defRPr/>
            </a:pPr>
            <a:r>
              <a:rPr lang="en-US" sz="1000" dirty="0"/>
              <a:t>Is there enough confidence that the system can be cleaned or restored to a known good system </a:t>
            </a:r>
            <a:r>
              <a:rPr lang="en-US" sz="1000" dirty="0" smtClean="0"/>
              <a:t>state? If </a:t>
            </a:r>
            <a:r>
              <a:rPr lang="en-US" sz="1000" dirty="0"/>
              <a:t>not, does the organization prefer </a:t>
            </a:r>
            <a:r>
              <a:rPr lang="en-US" sz="1000" dirty="0" smtClean="0"/>
              <a:t>that IT go </a:t>
            </a:r>
            <a:r>
              <a:rPr lang="en-US" sz="1000" dirty="0"/>
              <a:t>straight to rebuilding the systems?</a:t>
            </a:r>
          </a:p>
          <a:p>
            <a:pPr marL="165518" indent="-165518" defTabSz="914276">
              <a:buFont typeface="Arial" pitchFamily="34" charset="0"/>
              <a:buChar char="•"/>
              <a:defRPr/>
            </a:pPr>
            <a:r>
              <a:rPr lang="en-US" sz="1000" dirty="0"/>
              <a:t>What expertise and administrative rights will be </a:t>
            </a:r>
            <a:r>
              <a:rPr lang="en-US" sz="1000" dirty="0" smtClean="0"/>
              <a:t>required? Do </a:t>
            </a:r>
            <a:r>
              <a:rPr lang="en-US" sz="1000" dirty="0"/>
              <a:t>personnel performing the work have them</a:t>
            </a:r>
            <a:r>
              <a:rPr lang="en-US" sz="1000" dirty="0" smtClean="0"/>
              <a:t>?</a:t>
            </a: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a:t>Validating with the </a:t>
            </a:r>
            <a:r>
              <a:rPr lang="en-US" sz="1000" b="1" dirty="0" smtClean="0"/>
              <a:t>Business (Step 2)</a:t>
            </a:r>
            <a:endParaRPr lang="en-US" sz="1000" b="1" dirty="0"/>
          </a:p>
          <a:p>
            <a:endParaRPr lang="en-US" sz="1000" b="1" dirty="0"/>
          </a:p>
          <a:p>
            <a:r>
              <a:rPr lang="en-US" sz="1000" dirty="0"/>
              <a:t>To ensure </a:t>
            </a:r>
            <a:r>
              <a:rPr lang="en-US" sz="1000" dirty="0" smtClean="0"/>
              <a:t>that all </a:t>
            </a:r>
            <a:r>
              <a:rPr lang="en-US" sz="1000" dirty="0"/>
              <a:t>requirements have been identified to recover from a malware incident, ask business stakeholders the following questions:</a:t>
            </a:r>
          </a:p>
          <a:p>
            <a:pPr marL="165518" indent="-165518">
              <a:buFont typeface="Arial" pitchFamily="34" charset="0"/>
              <a:buChar char="•"/>
            </a:pPr>
            <a:r>
              <a:rPr lang="en-US" sz="1000" dirty="0"/>
              <a:t>Does the recovery plan budget resources appropriately, depending on the scope of the outbreak and the business impact of the affected computers? In many </a:t>
            </a:r>
            <a:r>
              <a:rPr lang="en-US" sz="1000" dirty="0" smtClean="0"/>
              <a:t>cases, </a:t>
            </a:r>
            <a:r>
              <a:rPr lang="en-US" sz="1000" dirty="0"/>
              <a:t>it will be quicker to rebuild systems than to try to remove complex malware; however, a system with critical business data may be worth the time and effort required for removal, especially if </a:t>
            </a:r>
            <a:r>
              <a:rPr lang="en-US" sz="1000" dirty="0" smtClean="0"/>
              <a:t>no </a:t>
            </a:r>
            <a:r>
              <a:rPr lang="en-US" sz="1000" dirty="0"/>
              <a:t>current data backup </a:t>
            </a:r>
            <a:r>
              <a:rPr lang="en-US" sz="1000" dirty="0" smtClean="0"/>
              <a:t>is available </a:t>
            </a:r>
            <a:r>
              <a:rPr lang="en-US" sz="1000" dirty="0"/>
              <a:t>for the affected systems.</a:t>
            </a:r>
          </a:p>
          <a:p>
            <a:pPr marL="165518" indent="-165518">
              <a:buFont typeface="Arial" pitchFamily="34" charset="0"/>
              <a:buChar char="•"/>
            </a:pPr>
            <a:r>
              <a:rPr lang="en-US" sz="1000" dirty="0"/>
              <a:t>Are there different response expectations to address different types of data and systems, such as High Impact, Medium Impact, and/or Low Impact designations for these different assets? The response speed may vary relative to the importance of the affected systems. For example, the response time would be much quicker when an </a:t>
            </a:r>
            <a:r>
              <a:rPr lang="en-US" sz="1000" dirty="0" smtClean="0"/>
              <a:t>email </a:t>
            </a:r>
            <a:r>
              <a:rPr lang="en-US" sz="1000" dirty="0"/>
              <a:t>server has been infected with malware than when an informational kiosk in a building lobby has been infected.</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12</a:t>
            </a:fld>
            <a:endParaRPr lang="en-US" dirty="0"/>
          </a:p>
        </p:txBody>
      </p:sp>
    </p:spTree>
    <p:extLst>
      <p:ext uri="{BB962C8B-B14F-4D97-AF65-F5344CB8AC3E}">
        <p14:creationId xmlns:p14="http://schemas.microsoft.com/office/powerpoint/2010/main" val="44631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defRPr/>
            </a:pPr>
            <a:r>
              <a:rPr lang="en-US" sz="1000" b="1" dirty="0"/>
              <a:t>Step 3: Attempt to Clean the System</a:t>
            </a:r>
          </a:p>
          <a:p>
            <a:pPr defTabSz="914276">
              <a:defRPr/>
            </a:pPr>
            <a:endParaRPr lang="en-US" sz="1000" b="1" dirty="0"/>
          </a:p>
          <a:p>
            <a:pPr defTabSz="914276">
              <a:defRPr/>
            </a:pPr>
            <a:r>
              <a:rPr lang="en-US" sz="1000" dirty="0"/>
              <a:t>The figure on this slide represents the steps to be performed when attempting to clean the system.</a:t>
            </a:r>
          </a:p>
          <a:p>
            <a:pPr defTabSz="914276">
              <a:defRPr/>
            </a:pPr>
            <a:endParaRPr lang="en-US" sz="1000" dirty="0"/>
          </a:p>
          <a:p>
            <a:pPr defTabSz="914276">
              <a:defRPr/>
            </a:pPr>
            <a:endParaRPr lang="en-US" sz="1000" dirty="0"/>
          </a:p>
          <a:p>
            <a:pPr defTabSz="914276">
              <a:defRPr/>
            </a:pPr>
            <a:endParaRPr lang="en-US" sz="1000" dirty="0"/>
          </a:p>
          <a:p>
            <a:pPr defTabSz="914276">
              <a:defRPr/>
            </a:pP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defRPr/>
            </a:pPr>
            <a:r>
              <a:rPr lang="en-US" sz="1000" b="1" dirty="0"/>
              <a:t>Step 3: Attempt to Clean the System</a:t>
            </a:r>
          </a:p>
          <a:p>
            <a:pPr defTabSz="914276">
              <a:defRPr/>
            </a:pPr>
            <a:endParaRPr lang="en-US" sz="1000" b="1" dirty="0"/>
          </a:p>
          <a:p>
            <a:pPr defTabSz="914276">
              <a:defRPr/>
            </a:pPr>
            <a:r>
              <a:rPr lang="en-US" sz="1000" b="1" dirty="0"/>
              <a:t>Task 1: Clean the System</a:t>
            </a:r>
          </a:p>
          <a:p>
            <a:pPr defTabSz="914276">
              <a:defRPr/>
            </a:pPr>
            <a:r>
              <a:rPr lang="en-US" sz="1000" dirty="0"/>
              <a:t>Use scanning tools to detect and potentially automatically remove any malware from the system, or manually remove the malware. The options below are listed in order of ease of execution. Consider the first </a:t>
            </a:r>
            <a:r>
              <a:rPr lang="en-US" sz="1000" dirty="0" smtClean="0"/>
              <a:t>option, </a:t>
            </a:r>
            <a:r>
              <a:rPr lang="en-US" sz="1000" dirty="0"/>
              <a:t>and then move progressively to more intensive attempts until the organization is confident the malware issue is resolved. </a:t>
            </a:r>
          </a:p>
          <a:p>
            <a:pPr defTabSz="914276">
              <a:defRPr/>
            </a:pPr>
            <a:r>
              <a:rPr lang="en-US" sz="1000" dirty="0"/>
              <a:t>The cleaning options are:</a:t>
            </a:r>
          </a:p>
          <a:p>
            <a:pPr marL="171450" indent="-171450" defTabSz="914276">
              <a:buFont typeface="Arial" pitchFamily="34" charset="0"/>
              <a:buChar char="•"/>
              <a:defRPr/>
            </a:pPr>
            <a:r>
              <a:rPr lang="en-US" sz="1000" dirty="0" smtClean="0"/>
              <a:t>Use </a:t>
            </a:r>
            <a:r>
              <a:rPr lang="en-US" sz="1000" dirty="0"/>
              <a:t>locally installed </a:t>
            </a:r>
            <a:r>
              <a:rPr lang="en-US" sz="1000" dirty="0" smtClean="0"/>
              <a:t>antimalware </a:t>
            </a:r>
            <a:r>
              <a:rPr lang="en-US" sz="1000" dirty="0"/>
              <a:t>software with updated signatures, with the operating system started normally and/or in safe mode.</a:t>
            </a:r>
          </a:p>
          <a:p>
            <a:pPr marL="171450" indent="-171450" defTabSz="914276">
              <a:buFont typeface="Arial" pitchFamily="34" charset="0"/>
              <a:buChar char="•"/>
              <a:defRPr/>
            </a:pPr>
            <a:r>
              <a:rPr lang="en-US" sz="1000" dirty="0" smtClean="0"/>
              <a:t>Use </a:t>
            </a:r>
            <a:r>
              <a:rPr lang="en-US" sz="1000" dirty="0"/>
              <a:t>online scan tools, with the operating system started normally and/or in safe mode with networking support.</a:t>
            </a:r>
          </a:p>
          <a:p>
            <a:pPr marL="171450" indent="-171450" defTabSz="914276">
              <a:buFont typeface="Arial" pitchFamily="34" charset="0"/>
              <a:buChar char="•"/>
              <a:defRPr/>
            </a:pPr>
            <a:r>
              <a:rPr lang="en-US" sz="1000" dirty="0" smtClean="0"/>
              <a:t>Run </a:t>
            </a:r>
            <a:r>
              <a:rPr lang="en-US" sz="1000" dirty="0"/>
              <a:t>an offline scan using the offline scan kit.</a:t>
            </a:r>
          </a:p>
          <a:p>
            <a:pPr marL="171450" indent="-171450" defTabSz="914276">
              <a:buFont typeface="Arial" pitchFamily="34" charset="0"/>
              <a:buChar char="•"/>
              <a:defRPr/>
            </a:pPr>
            <a:r>
              <a:rPr lang="en-US" sz="1000" dirty="0" smtClean="0"/>
              <a:t>Manually </a:t>
            </a:r>
            <a:r>
              <a:rPr lang="en-US" sz="1000" dirty="0"/>
              <a:t>clean the system.</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14</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defRPr/>
            </a:pPr>
            <a:r>
              <a:rPr lang="en-US" sz="1000" b="1" dirty="0"/>
              <a:t>Step 3: Attempt to Clean the System (Continued)</a:t>
            </a:r>
          </a:p>
          <a:p>
            <a:pPr defTabSz="914276">
              <a:defRPr/>
            </a:pPr>
            <a:endParaRPr lang="en-US" sz="1000" dirty="0"/>
          </a:p>
          <a:p>
            <a:pPr defTabSz="914276">
              <a:defRPr/>
            </a:pPr>
            <a:r>
              <a:rPr lang="en-US" sz="1000" dirty="0"/>
              <a:t>The table on this slide provides </a:t>
            </a:r>
            <a:r>
              <a:rPr lang="en-US" sz="1000" dirty="0" smtClean="0"/>
              <a:t>details about the </a:t>
            </a:r>
            <a:r>
              <a:rPr lang="en-US" sz="1000" dirty="0"/>
              <a:t>pros and cons of system cleaning.</a:t>
            </a:r>
          </a:p>
          <a:p>
            <a:pPr marL="165518" indent="-165518" defTabSz="914276">
              <a:buFont typeface="Arial" pitchFamily="34" charset="0"/>
              <a:buChar char="•"/>
              <a:defRPr/>
            </a:pP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defRPr/>
            </a:pPr>
            <a:r>
              <a:rPr lang="en-US" sz="1000" b="1" dirty="0"/>
              <a:t>Step 3: Attempt to Clean the </a:t>
            </a:r>
            <a:r>
              <a:rPr lang="en-US" sz="1000" b="1" dirty="0" smtClean="0"/>
              <a:t>System (Continued)</a:t>
            </a:r>
            <a:endParaRPr lang="en-US" sz="1000" b="1" dirty="0"/>
          </a:p>
          <a:p>
            <a:pPr defTabSz="914276">
              <a:defRPr/>
            </a:pPr>
            <a:endParaRPr lang="en-US" sz="1000" b="1" dirty="0"/>
          </a:p>
          <a:p>
            <a:pPr defTabSz="914276">
              <a:defRPr/>
            </a:pPr>
            <a:r>
              <a:rPr lang="en-US" sz="1000" b="1" dirty="0"/>
              <a:t>Task 2: Evaluate Effectiveness</a:t>
            </a:r>
          </a:p>
          <a:p>
            <a:pPr defTabSz="914276">
              <a:defRPr/>
            </a:pPr>
            <a:r>
              <a:rPr lang="en-US" sz="1000" dirty="0"/>
              <a:t>At the end of each option, evaluate </a:t>
            </a:r>
            <a:r>
              <a:rPr lang="en-US" sz="1000" dirty="0" smtClean="0"/>
              <a:t>its </a:t>
            </a:r>
            <a:r>
              <a:rPr lang="en-US" sz="1000" dirty="0"/>
              <a:t>effectiveness and consider whether additional measures, including rerunning scans, need to be taken to ensure </a:t>
            </a:r>
            <a:r>
              <a:rPr lang="en-US" sz="1000" dirty="0" smtClean="0"/>
              <a:t>that the </a:t>
            </a:r>
            <a:r>
              <a:rPr lang="en-US" sz="1000" dirty="0"/>
              <a:t>system can be safely returned to production.</a:t>
            </a:r>
          </a:p>
          <a:p>
            <a:pPr defTabSz="914276">
              <a:defRPr/>
            </a:pPr>
            <a:r>
              <a:rPr lang="en-US" sz="1000" dirty="0"/>
              <a:t>Evaluate the effectiveness of the attempts to return the system to service:</a:t>
            </a:r>
          </a:p>
          <a:p>
            <a:pPr marL="165518" indent="-165518" defTabSz="914276">
              <a:buFont typeface="Arial" pitchFamily="34" charset="0"/>
              <a:buChar char="•"/>
              <a:defRPr/>
            </a:pPr>
            <a:r>
              <a:rPr lang="en-US" sz="1000" dirty="0"/>
              <a:t>Does it appear that malware is still on the system? It’s important to note that a scan returning a result of “no malware found” does not conclusively mean there is no infection. Signatures may not be available from the vendor yet to detect the malware if it’s a new strain, or the malware may be concealing itself. Because of the ever-changing nature of malware, no process can be considered 100 percent effective for cleaning malware from a computer. It may be necessary to perform more than </a:t>
            </a:r>
            <a:r>
              <a:rPr lang="en-US" sz="1000" dirty="0" smtClean="0"/>
              <a:t>one </a:t>
            </a:r>
            <a:r>
              <a:rPr lang="en-US" sz="1000" dirty="0"/>
              <a:t>or even all of the options. Manual cleaning steps, described in this task, also may need to be performed in addition to the scans.</a:t>
            </a:r>
          </a:p>
          <a:p>
            <a:pPr marL="165518" indent="-165518" defTabSz="914276">
              <a:buFont typeface="Arial" pitchFamily="34" charset="0"/>
              <a:buChar char="•"/>
              <a:defRPr/>
            </a:pPr>
            <a:r>
              <a:rPr lang="en-US" sz="1000" dirty="0"/>
              <a:t>Are there any security or system settings that are not corrected? Even if the malware can no longer be detected, it might have made other modifications, such as to permissions or accounts that need to be detected and addressed. Review the malware information provided by the security vendor and determine </a:t>
            </a:r>
            <a:r>
              <a:rPr lang="en-US" sz="1000" dirty="0" smtClean="0"/>
              <a:t>whether </a:t>
            </a:r>
            <a:r>
              <a:rPr lang="en-US" sz="1000" dirty="0"/>
              <a:t>additional steps need to be taken. If the malware’s effects are not </a:t>
            </a:r>
            <a:r>
              <a:rPr lang="en-US" sz="1000" dirty="0" smtClean="0"/>
              <a:t>well documented </a:t>
            </a:r>
            <a:r>
              <a:rPr lang="en-US" sz="1000" dirty="0"/>
              <a:t>in terms of all changes to the system, rebuilding is the only option </a:t>
            </a:r>
            <a:r>
              <a:rPr lang="en-US" sz="1000" dirty="0" smtClean="0"/>
              <a:t>for returning </a:t>
            </a:r>
            <a:r>
              <a:rPr lang="en-US" sz="1000" dirty="0"/>
              <a:t>the system to a known good state.</a:t>
            </a:r>
          </a:p>
          <a:p>
            <a:pPr defTabSz="914276">
              <a:defRPr/>
            </a:pPr>
            <a:r>
              <a:rPr lang="en-US" sz="1000" dirty="0"/>
              <a:t>If malware appears </a:t>
            </a:r>
            <a:r>
              <a:rPr lang="en-US" sz="1000" dirty="0" smtClean="0"/>
              <a:t>still to be </a:t>
            </a:r>
            <a:r>
              <a:rPr lang="en-US" sz="1000" dirty="0"/>
              <a:t>causing issues after attempts to clean the system, there are two options to consider:  </a:t>
            </a:r>
          </a:p>
          <a:p>
            <a:pPr marL="165518" indent="-165518" defTabSz="914276">
              <a:buFont typeface="Arial" pitchFamily="34" charset="0"/>
              <a:buChar char="•"/>
              <a:defRPr/>
            </a:pPr>
            <a:r>
              <a:rPr lang="en-US" sz="1000" dirty="0"/>
              <a:t>Attempt to restore system state (see Step 4).</a:t>
            </a:r>
          </a:p>
          <a:p>
            <a:pPr marL="165518" indent="-165518" defTabSz="914276">
              <a:buFont typeface="Arial" pitchFamily="34" charset="0"/>
              <a:buChar char="•"/>
              <a:defRPr/>
            </a:pPr>
            <a:r>
              <a:rPr lang="en-US" sz="1000" dirty="0"/>
              <a:t>Rebuild the computer (see Step 5</a:t>
            </a:r>
            <a:r>
              <a:rPr lang="en-US" sz="1000" dirty="0" smtClean="0"/>
              <a:t>).</a:t>
            </a: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16</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4276">
              <a:defRPr/>
            </a:pPr>
            <a:r>
              <a:rPr lang="en-US" sz="1000" b="1" dirty="0"/>
              <a:t>Additional Considerations (Step 3)</a:t>
            </a:r>
          </a:p>
          <a:p>
            <a:pPr defTabSz="914276">
              <a:defRPr/>
            </a:pPr>
            <a:endParaRPr lang="en-US" sz="1000" b="1" dirty="0"/>
          </a:p>
          <a:p>
            <a:pPr defTabSz="914276">
              <a:defRPr/>
            </a:pPr>
            <a:r>
              <a:rPr lang="en-US" sz="1000" b="1" i="0" dirty="0"/>
              <a:t>Windows Defender </a:t>
            </a:r>
            <a:r>
              <a:rPr lang="en-US" sz="1000" dirty="0"/>
              <a:t>helps provide protection against spyware. It is included with the operating system for Windows 7 and Windows </a:t>
            </a:r>
            <a:r>
              <a:rPr lang="en-US" sz="1000" dirty="0" smtClean="0"/>
              <a:t>Vista</a:t>
            </a:r>
            <a:r>
              <a:rPr lang="en-US" sz="1000" baseline="30000" dirty="0" smtClean="0"/>
              <a:t>®</a:t>
            </a:r>
            <a:r>
              <a:rPr lang="en-US" sz="1000" dirty="0" smtClean="0"/>
              <a:t> </a:t>
            </a:r>
            <a:r>
              <a:rPr lang="en-US" sz="1000" dirty="0"/>
              <a:t>and is free to download for computers running Windows XP. To download Windows Defender or get more information on running scans, see </a:t>
            </a:r>
            <a:r>
              <a:rPr lang="en-US" sz="1000" dirty="0" smtClean="0"/>
              <a:t>www.microsoft.com/windows/products/winfamily/defender/support.mspx. </a:t>
            </a:r>
            <a:endParaRPr lang="en-US" sz="1000" dirty="0"/>
          </a:p>
          <a:p>
            <a:pPr defTabSz="914276">
              <a:defRPr/>
            </a:pPr>
            <a:endParaRPr lang="en-US" sz="1000" dirty="0"/>
          </a:p>
          <a:p>
            <a:pPr defTabSz="914276">
              <a:defRPr/>
            </a:pPr>
            <a:r>
              <a:rPr lang="en-US" sz="1000" b="1" i="0" dirty="0"/>
              <a:t>Microsoft Security Essentials </a:t>
            </a:r>
            <a:r>
              <a:rPr lang="en-US" sz="1000" dirty="0"/>
              <a:t>is a consumer-oriented offering that helps provide protection against spyware, viruses, and other malicious software. It is a separate download for computers running Windows XP </a:t>
            </a:r>
            <a:r>
              <a:rPr lang="en-US" sz="1000" dirty="0" smtClean="0"/>
              <a:t>(with Service </a:t>
            </a:r>
            <a:r>
              <a:rPr lang="en-US" sz="1000" dirty="0"/>
              <a:t>Pack 2 </a:t>
            </a:r>
            <a:r>
              <a:rPr lang="en-US" sz="1000" dirty="0" smtClean="0"/>
              <a:t>[SP2] or SP3</a:t>
            </a:r>
            <a:r>
              <a:rPr lang="en-US" sz="1000" dirty="0"/>
              <a:t>), Windows Vista, and Windows 7. To download Microsoft Security Essentials and get more information relative to running scans, see </a:t>
            </a:r>
            <a:r>
              <a:rPr lang="en-US" sz="1000" dirty="0" smtClean="0"/>
              <a:t>www.microsoft.com/security_essentials. </a:t>
            </a:r>
          </a:p>
          <a:p>
            <a:pPr defTabSz="914276">
              <a:defRPr/>
            </a:pPr>
            <a:endParaRPr lang="en-US" sz="1000" dirty="0" smtClean="0"/>
          </a:p>
          <a:p>
            <a:pPr defTabSz="914276">
              <a:defRPr/>
            </a:pPr>
            <a:r>
              <a:rPr lang="en-US" sz="1000" dirty="0" smtClean="0"/>
              <a:t>The </a:t>
            </a:r>
            <a:r>
              <a:rPr lang="en-US" sz="1000" b="1" dirty="0" smtClean="0"/>
              <a:t>Microsoft Safety Scanner</a:t>
            </a:r>
            <a:r>
              <a:rPr lang="en-US" sz="1000" dirty="0" smtClean="0"/>
              <a:t> at www.microsoft.com/security/scanner/en-us/default.aspx is </a:t>
            </a:r>
            <a:r>
              <a:rPr lang="en-US" sz="1200" kern="1200" dirty="0" smtClean="0">
                <a:solidFill>
                  <a:schemeClr val="tx1"/>
                </a:solidFill>
                <a:effectLst/>
                <a:latin typeface="+mn-lt"/>
                <a:ea typeface="+mn-ea"/>
                <a:cs typeface="+mn-cs"/>
              </a:rPr>
              <a:t>a free downloadable security tool that provides on-demand scanning and helps remove viruses, spyware, and other malicious software. It works with existing antivirus software.</a:t>
            </a:r>
          </a:p>
          <a:p>
            <a:pPr defTabSz="914276">
              <a:defRPr/>
            </a:pPr>
            <a:endParaRPr lang="en-US" sz="1000" dirty="0"/>
          </a:p>
          <a:p>
            <a:pPr defTabSz="914276">
              <a:defRPr/>
            </a:pPr>
            <a:r>
              <a:rPr lang="en-US" sz="1000" dirty="0"/>
              <a:t>For </a:t>
            </a:r>
            <a:r>
              <a:rPr lang="en-US" sz="1000" dirty="0" smtClean="0"/>
              <a:t>enterprise </a:t>
            </a:r>
            <a:r>
              <a:rPr lang="en-US" sz="1000" dirty="0"/>
              <a:t>customers, </a:t>
            </a:r>
            <a:r>
              <a:rPr lang="en-US" sz="1000" b="1" i="0" dirty="0"/>
              <a:t>Microsoft Forefront</a:t>
            </a:r>
            <a:r>
              <a:rPr lang="en-US" sz="1000" b="1" i="0" baseline="30000" dirty="0"/>
              <a:t>®</a:t>
            </a:r>
            <a:r>
              <a:rPr lang="en-US" sz="1000" b="1" i="0" dirty="0"/>
              <a:t> </a:t>
            </a:r>
            <a:r>
              <a:rPr lang="en-US" sz="1000" b="1" i="0" dirty="0" smtClean="0"/>
              <a:t>Endpoint Protection </a:t>
            </a:r>
            <a:r>
              <a:rPr lang="en-US" sz="1000" dirty="0" smtClean="0"/>
              <a:t>helps </a:t>
            </a:r>
            <a:r>
              <a:rPr lang="en-US" sz="1000" dirty="0"/>
              <a:t>provide unified protection from viruses, spyware, and other current and emerging </a:t>
            </a:r>
            <a:r>
              <a:rPr lang="en-US" sz="1000" dirty="0" smtClean="0"/>
              <a:t>threats </a:t>
            </a:r>
            <a:r>
              <a:rPr lang="en-US" sz="1000" dirty="0"/>
              <a:t>for business </a:t>
            </a:r>
            <a:r>
              <a:rPr lang="en-US" sz="1000" dirty="0" smtClean="0"/>
              <a:t>client computers, portable computers, </a:t>
            </a:r>
            <a:r>
              <a:rPr lang="en-US" sz="1000" dirty="0"/>
              <a:t>and server operating systems. See </a:t>
            </a:r>
            <a:r>
              <a:rPr lang="en-US" sz="1000" dirty="0" smtClean="0"/>
              <a:t>www.microsoft.com/forefront/clientsecurity </a:t>
            </a:r>
            <a:r>
              <a:rPr lang="en-US" sz="1000" dirty="0"/>
              <a:t>for more information.</a:t>
            </a:r>
          </a:p>
          <a:p>
            <a:pPr defTabSz="914276">
              <a:defRPr/>
            </a:pP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14276">
              <a:defRPr/>
            </a:pPr>
            <a:r>
              <a:rPr lang="en-US" sz="1000" b="1" dirty="0"/>
              <a:t>Step 4: Attempt to Restore System State</a:t>
            </a:r>
          </a:p>
          <a:p>
            <a:pPr defTabSz="914276">
              <a:defRPr/>
            </a:pPr>
            <a:endParaRPr lang="en-US" sz="1000" b="1" dirty="0"/>
          </a:p>
          <a:p>
            <a:pPr defTabSz="914276">
              <a:defRPr/>
            </a:pPr>
            <a:r>
              <a:rPr lang="en-US" sz="1000" b="1" dirty="0"/>
              <a:t>Task 1: Restore System State</a:t>
            </a:r>
          </a:p>
          <a:p>
            <a:pPr defTabSz="914276">
              <a:defRPr/>
            </a:pPr>
            <a:r>
              <a:rPr lang="en-US" sz="1000" dirty="0" smtClean="0"/>
              <a:t>The </a:t>
            </a:r>
            <a:r>
              <a:rPr lang="en-US" sz="1000" dirty="0"/>
              <a:t>following </a:t>
            </a:r>
            <a:r>
              <a:rPr lang="en-US" sz="1000" dirty="0" smtClean="0"/>
              <a:t>tools can </a:t>
            </a:r>
            <a:r>
              <a:rPr lang="en-US" sz="1000" dirty="0"/>
              <a:t>be used to restore the system </a:t>
            </a:r>
            <a:r>
              <a:rPr lang="en-US" sz="1000" dirty="0" smtClean="0"/>
              <a:t>state:</a:t>
            </a:r>
            <a:endParaRPr lang="en-US" sz="1000" dirty="0"/>
          </a:p>
          <a:p>
            <a:pPr marL="165518" indent="-165518" defTabSz="914276">
              <a:buFont typeface="Arial" pitchFamily="34" charset="0"/>
              <a:buChar char="•"/>
              <a:defRPr/>
            </a:pPr>
            <a:r>
              <a:rPr lang="en-US" sz="1000" b="1" dirty="0"/>
              <a:t>System Restore.</a:t>
            </a:r>
            <a:r>
              <a:rPr lang="en-US" sz="1000" dirty="0"/>
              <a:t> Applies to Windows 7, Windows Vista, and Windows XP.</a:t>
            </a:r>
          </a:p>
          <a:p>
            <a:pPr marL="165518" indent="-165518" defTabSz="914276">
              <a:buFont typeface="Arial" pitchFamily="34" charset="0"/>
              <a:buChar char="•"/>
              <a:defRPr/>
            </a:pPr>
            <a:r>
              <a:rPr lang="en-US" sz="1000" b="1" dirty="0"/>
              <a:t>Windows Recovery </a:t>
            </a:r>
            <a:r>
              <a:rPr lang="en-US" sz="1000" b="1" dirty="0" smtClean="0"/>
              <a:t>Environment.</a:t>
            </a:r>
            <a:r>
              <a:rPr lang="en-US" sz="1000" dirty="0" smtClean="0"/>
              <a:t> </a:t>
            </a:r>
            <a:r>
              <a:rPr lang="en-US" sz="1000" dirty="0"/>
              <a:t>For computers running Windows 7, Windows Vista, Windows Server 2008, and Windows Server 2008 R2.</a:t>
            </a:r>
          </a:p>
          <a:p>
            <a:pPr marL="165518" indent="-165518" defTabSz="914276">
              <a:buFont typeface="Arial" pitchFamily="34" charset="0"/>
              <a:buChar char="•"/>
              <a:defRPr/>
            </a:pPr>
            <a:r>
              <a:rPr lang="en-US" sz="1000" b="1" dirty="0"/>
              <a:t>Last Known Good Configuration.</a:t>
            </a:r>
            <a:r>
              <a:rPr lang="en-US" sz="1000" dirty="0"/>
              <a:t> Applies to Windows 7, Windows Vista, Windows XP, Windows Server 2003, and Windows Server 2008. </a:t>
            </a:r>
          </a:p>
          <a:p>
            <a:pPr marL="165518" indent="-165518" defTabSz="914276">
              <a:buFont typeface="Arial" pitchFamily="34" charset="0"/>
              <a:buChar char="•"/>
              <a:defRPr/>
            </a:pPr>
            <a:r>
              <a:rPr lang="en-US" sz="1000" b="1" dirty="0"/>
              <a:t>Automated System Recovery.</a:t>
            </a:r>
            <a:r>
              <a:rPr lang="en-US" sz="1000" dirty="0"/>
              <a:t> For computers running Windows XP or Windows Server 2003. </a:t>
            </a:r>
          </a:p>
          <a:p>
            <a:pPr marL="165518" indent="-165518" defTabSz="914276">
              <a:buFont typeface="Arial" pitchFamily="34" charset="0"/>
              <a:buChar char="•"/>
              <a:defRPr/>
            </a:pPr>
            <a:r>
              <a:rPr lang="en-US" sz="1000" b="1" dirty="0"/>
              <a:t>Windows Backup.</a:t>
            </a:r>
            <a:r>
              <a:rPr lang="en-US" sz="1000" dirty="0"/>
              <a:t> Windows Backup for Windows XP is the least automated; however, it’s </a:t>
            </a:r>
            <a:r>
              <a:rPr lang="en-US" sz="1000" dirty="0" smtClean="0"/>
              <a:t>flexible</a:t>
            </a:r>
            <a:r>
              <a:rPr lang="en-US" sz="1000" dirty="0"/>
              <a:t>. Windows Backup for </a:t>
            </a:r>
            <a:r>
              <a:rPr lang="en-US" sz="1000" dirty="0" smtClean="0"/>
              <a:t>Windows Vista </a:t>
            </a:r>
            <a:r>
              <a:rPr lang="en-US" sz="1000" dirty="0"/>
              <a:t>is highly automated, but it’s not as flexible as Windows Backup for Windows XP. Windows Backup for Windows 7 is both highly automated and </a:t>
            </a:r>
            <a:r>
              <a:rPr lang="en-US" sz="1000" dirty="0" smtClean="0"/>
              <a:t>more </a:t>
            </a:r>
            <a:r>
              <a:rPr lang="en-US" sz="1000" dirty="0"/>
              <a:t>flexible than Windows Vista. </a:t>
            </a:r>
          </a:p>
          <a:p>
            <a:pPr defTabSz="914276">
              <a:defRPr/>
            </a:pPr>
            <a:endParaRPr lang="en-US" sz="1000" b="1" dirty="0" smtClean="0"/>
          </a:p>
          <a:p>
            <a:pPr defTabSz="914276">
              <a:defRPr/>
            </a:pPr>
            <a:r>
              <a:rPr lang="en-US" sz="1000" b="1" dirty="0" smtClean="0"/>
              <a:t>Task </a:t>
            </a:r>
            <a:r>
              <a:rPr lang="en-US" sz="1000" b="1" dirty="0"/>
              <a:t>2: Evaluate Effectiveness</a:t>
            </a:r>
          </a:p>
          <a:p>
            <a:pPr defTabSz="914276">
              <a:defRPr/>
            </a:pPr>
            <a:r>
              <a:rPr lang="en-US" sz="1000" dirty="0"/>
              <a:t>Evaluate the effectiveness of the attempts to return the system to service:</a:t>
            </a:r>
          </a:p>
          <a:p>
            <a:pPr marL="165518" indent="-165518" defTabSz="914276">
              <a:buFont typeface="Arial" pitchFamily="34" charset="0"/>
              <a:buChar char="•"/>
              <a:defRPr/>
            </a:pPr>
            <a:r>
              <a:rPr lang="en-US" sz="1000" dirty="0"/>
              <a:t>Does it appear that malware is still on the system? </a:t>
            </a:r>
          </a:p>
          <a:p>
            <a:pPr marL="165518" indent="-165518" defTabSz="914276">
              <a:buFont typeface="Arial" pitchFamily="34" charset="0"/>
              <a:buChar char="•"/>
              <a:defRPr/>
            </a:pPr>
            <a:r>
              <a:rPr lang="en-US" sz="1000" dirty="0"/>
              <a:t>Are any security or system settings not corrected?</a:t>
            </a:r>
          </a:p>
          <a:p>
            <a:pPr marL="165518" indent="-165518" defTabSz="914276">
              <a:buFont typeface="Arial" pitchFamily="34" charset="0"/>
              <a:buChar char="•"/>
              <a:defRPr/>
            </a:pPr>
            <a:r>
              <a:rPr lang="en-US" sz="1000" dirty="0"/>
              <a:t>Does the system operate properly according to the user’s expectations (user </a:t>
            </a:r>
            <a:r>
              <a:rPr lang="en-US" sz="1000" dirty="0" smtClean="0"/>
              <a:t>acceptance-type </a:t>
            </a:r>
            <a:r>
              <a:rPr lang="en-US" sz="1000" dirty="0"/>
              <a:t>testing)? </a:t>
            </a:r>
          </a:p>
          <a:p>
            <a:pPr defTabSz="914276">
              <a:defRPr/>
            </a:pPr>
            <a:endParaRPr lang="en-US" sz="1000" dirty="0" smtClean="0"/>
          </a:p>
          <a:p>
            <a:pPr defTabSz="914276">
              <a:defRPr/>
            </a:pPr>
            <a:r>
              <a:rPr lang="en-US" sz="1000" dirty="0" smtClean="0"/>
              <a:t>Evaluate </a:t>
            </a:r>
            <a:r>
              <a:rPr lang="en-US" sz="1000" dirty="0"/>
              <a:t>whether the system meets the business risk tolerances. Go back to Step 3 if </a:t>
            </a:r>
            <a:r>
              <a:rPr lang="en-US" sz="1000" dirty="0" smtClean="0"/>
              <a:t>necessary. After </a:t>
            </a:r>
            <a:r>
              <a:rPr lang="en-US" sz="1000" dirty="0"/>
              <a:t>attempting to restore the system state and/or clean the system, if malware still appears to be on the computer, the only remaining option is to rebuild the computer (see Step 5</a:t>
            </a:r>
            <a:r>
              <a:rPr lang="en-US" sz="1000" dirty="0" smtClean="0"/>
              <a:t>).</a:t>
            </a: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defRPr/>
            </a:pPr>
            <a:r>
              <a:rPr lang="en-US" sz="1000" b="1" dirty="0"/>
              <a:t>Step 5: Rebuild the System</a:t>
            </a:r>
          </a:p>
          <a:p>
            <a:pPr defTabSz="914276">
              <a:defRPr/>
            </a:pPr>
            <a:endParaRPr lang="en-US" sz="1000" b="1" dirty="0"/>
          </a:p>
          <a:p>
            <a:pPr defTabSz="914276">
              <a:defRPr/>
            </a:pPr>
            <a:r>
              <a:rPr lang="en-US" sz="1000" dirty="0"/>
              <a:t>The figure on this slide represents the steps to be performed when rebuilding the system.</a:t>
            </a:r>
          </a:p>
          <a:p>
            <a:pPr defTabSz="914276">
              <a:defRPr/>
            </a:pPr>
            <a:endParaRPr lang="en-US" sz="1000" dirty="0"/>
          </a:p>
          <a:p>
            <a:pPr defTabSz="914276">
              <a:defRPr/>
            </a:pPr>
            <a:endParaRPr lang="en-US" sz="1000" dirty="0"/>
          </a:p>
          <a:p>
            <a:pPr defTabSz="914276">
              <a:defRPr/>
            </a:pPr>
            <a:endParaRPr lang="en-US" sz="1000" dirty="0"/>
          </a:p>
          <a:p>
            <a:pPr defTabSz="914276">
              <a:defRPr/>
            </a:pP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19</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Infrastructure Planning and Design (IPD) is a series of planning and design guides created to clarify and streamline the planning and design process for Microsoft</a:t>
            </a:r>
            <a:r>
              <a:rPr lang="en-US" sz="1000" baseline="30000" dirty="0" smtClean="0">
                <a:cs typeface="Arial" charset="0"/>
              </a:rPr>
              <a:t>®</a:t>
            </a:r>
            <a:r>
              <a:rPr lang="en-US" sz="1000" dirty="0" smtClean="0"/>
              <a: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69863" indent="-169863">
              <a:buFontTx/>
              <a:buChar char="•"/>
            </a:pPr>
            <a:r>
              <a:rPr lang="en-US" sz="1000" dirty="0" smtClean="0"/>
              <a:t>Defining the technical decision flow (flow chart) through the planning process.</a:t>
            </a:r>
          </a:p>
          <a:p>
            <a:pPr marL="169863" indent="-169863">
              <a:buFontTx/>
              <a:buChar char="•"/>
            </a:pPr>
            <a:r>
              <a:rPr lang="en-US" sz="1000" dirty="0" smtClean="0"/>
              <a:t>Describing the decisions to be made and the commonly available options to consider in making the decisions.</a:t>
            </a:r>
          </a:p>
          <a:p>
            <a:pPr marL="169863" indent="-169863">
              <a:buFontTx/>
              <a:buChar char="•"/>
            </a:pPr>
            <a:r>
              <a:rPr lang="en-US" sz="1000" dirty="0" smtClean="0"/>
              <a:t>Relating the decisions and options for the business in terms of cost, complexity, and other characteristics.</a:t>
            </a:r>
          </a:p>
          <a:p>
            <a:pPr marL="169863" indent="-169863">
              <a:buFontTx/>
              <a:buChar char="•"/>
            </a:pPr>
            <a:r>
              <a:rPr lang="en-US" sz="1000" dirty="0" smtClean="0"/>
              <a:t>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 It is assumed that the reader has a basic understanding of the technologies discussed in these guides. It is the intent of these guides to define business requirements, then align those business requirements to product capabilities, and design the appropriate infrastructure.</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187112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14276">
              <a:defRPr/>
            </a:pPr>
            <a:r>
              <a:rPr lang="en-US" sz="1000" b="1" dirty="0"/>
              <a:t>Step 5: Rebuild the </a:t>
            </a:r>
            <a:r>
              <a:rPr lang="en-US" sz="1000" b="1" dirty="0" smtClean="0"/>
              <a:t>System</a:t>
            </a:r>
          </a:p>
          <a:p>
            <a:pPr defTabSz="914276">
              <a:defRPr/>
            </a:pPr>
            <a:endParaRPr lang="en-US" sz="1000" b="1" dirty="0"/>
          </a:p>
          <a:p>
            <a:pPr defTabSz="914276">
              <a:defRPr/>
            </a:pPr>
            <a:r>
              <a:rPr lang="en-US" sz="1000" b="1" dirty="0"/>
              <a:t>Task 1: Rebuild the System</a:t>
            </a:r>
          </a:p>
          <a:p>
            <a:pPr defTabSz="914276">
              <a:defRPr/>
            </a:pPr>
            <a:r>
              <a:rPr lang="en-US" sz="1000" dirty="0"/>
              <a:t>As a reminder, any critical data </a:t>
            </a:r>
            <a:r>
              <a:rPr lang="en-US" sz="1000" dirty="0" smtClean="0"/>
              <a:t>on </a:t>
            </a:r>
            <a:r>
              <a:rPr lang="en-US" sz="1000" dirty="0"/>
              <a:t>the system should be backed </a:t>
            </a:r>
            <a:r>
              <a:rPr lang="en-US" sz="1000" dirty="0" smtClean="0"/>
              <a:t>up, </a:t>
            </a:r>
            <a:r>
              <a:rPr lang="en-US" sz="1000" dirty="0"/>
              <a:t>because rebuilding the system will destroy any data on the hard disk. See Step 2, Task 1 for more information.</a:t>
            </a:r>
          </a:p>
          <a:p>
            <a:pPr defTabSz="914276">
              <a:defRPr/>
            </a:pPr>
            <a:r>
              <a:rPr lang="en-US" sz="1000" dirty="0"/>
              <a:t>After verifying </a:t>
            </a:r>
            <a:r>
              <a:rPr lang="en-US" sz="1000" dirty="0" smtClean="0"/>
              <a:t>that the </a:t>
            </a:r>
            <a:r>
              <a:rPr lang="en-US" sz="1000" dirty="0"/>
              <a:t>backup data for the system is trustworthy, rebuild the system. During system rebuild, the hard disk is formatted and the operating system completely reloaded, which will delete all files currently in place. </a:t>
            </a:r>
          </a:p>
          <a:p>
            <a:pPr defTabSz="914276">
              <a:defRPr/>
            </a:pPr>
            <a:r>
              <a:rPr lang="en-US" sz="1000" dirty="0"/>
              <a:t>The actual process of rebuilding the system is outside the scope of this </a:t>
            </a:r>
            <a:r>
              <a:rPr lang="en-US" sz="1000" dirty="0" smtClean="0"/>
              <a:t>guide and deck. </a:t>
            </a:r>
            <a:r>
              <a:rPr lang="en-US" sz="1000" dirty="0"/>
              <a:t>For more information relative to deployment choices, see http://technet.microsoft.com/en-us/library/dd919185(WS.10).aspx.</a:t>
            </a:r>
          </a:p>
          <a:p>
            <a:pPr defTabSz="914276">
              <a:defRPr/>
            </a:pPr>
            <a:endParaRPr lang="en-US" sz="1000" b="1" dirty="0"/>
          </a:p>
          <a:p>
            <a:pPr defTabSz="914276">
              <a:defRPr/>
            </a:pPr>
            <a:r>
              <a:rPr lang="en-US" sz="1000" b="1" dirty="0"/>
              <a:t>Task 2: Restore User Settings and Data</a:t>
            </a:r>
          </a:p>
          <a:p>
            <a:pPr defTabSz="914276">
              <a:defRPr/>
            </a:pPr>
            <a:r>
              <a:rPr lang="en-US" sz="1000" dirty="0"/>
              <a:t>After the system is reloaded and brought up to date, the user settings and data can be restored from backup. Ensure that the files are clean prior to restoring by scanning them with a malware scanner capable of detecting the malware variant that has infected the system.</a:t>
            </a:r>
          </a:p>
          <a:p>
            <a:pPr defTabSz="914276">
              <a:defRPr/>
            </a:pPr>
            <a:r>
              <a:rPr lang="en-US" sz="1000" dirty="0"/>
              <a:t>The Security Compliance Manager tool at </a:t>
            </a:r>
            <a:r>
              <a:rPr lang="en-US" sz="1000" dirty="0" smtClean="0"/>
              <a:t>www.microsoft.com/scm </a:t>
            </a:r>
            <a:r>
              <a:rPr lang="en-US" sz="1000" dirty="0"/>
              <a:t>can be used to reset security settings on the system to a baseline.</a:t>
            </a:r>
          </a:p>
          <a:p>
            <a:pPr defTabSz="914276">
              <a:defRPr/>
            </a:pPr>
            <a:endParaRPr lang="en-US" sz="1000" b="1" dirty="0"/>
          </a:p>
          <a:p>
            <a:pPr defTabSz="914276">
              <a:defRPr/>
            </a:pPr>
            <a:r>
              <a:rPr lang="en-US" sz="1000" b="1" dirty="0"/>
              <a:t>Task 3: Evaluate Effectiveness</a:t>
            </a:r>
          </a:p>
          <a:p>
            <a:pPr defTabSz="914276">
              <a:defRPr/>
            </a:pPr>
            <a:r>
              <a:rPr lang="en-US" sz="1000" dirty="0"/>
              <a:t>Although rebuilding the system is the </a:t>
            </a:r>
            <a:r>
              <a:rPr lang="en-US" sz="1000" dirty="0" smtClean="0"/>
              <a:t>least-risky </a:t>
            </a:r>
            <a:r>
              <a:rPr lang="en-US" sz="1000" dirty="0"/>
              <a:t>option for restoring a system to a functioning state, it’s still important to evaluate </a:t>
            </a:r>
            <a:r>
              <a:rPr lang="en-US" sz="1000" dirty="0" smtClean="0"/>
              <a:t>its </a:t>
            </a:r>
            <a:r>
              <a:rPr lang="en-US" sz="1000" dirty="0"/>
              <a:t>effectiveness. If the protection </a:t>
            </a:r>
            <a:r>
              <a:rPr lang="en-US" sz="1000" dirty="0" smtClean="0"/>
              <a:t>measures, </a:t>
            </a:r>
            <a:r>
              <a:rPr lang="en-US" sz="1000" dirty="0"/>
              <a:t>such as </a:t>
            </a:r>
            <a:r>
              <a:rPr lang="en-US" sz="1000" dirty="0" smtClean="0"/>
              <a:t>antimalware </a:t>
            </a:r>
            <a:r>
              <a:rPr lang="en-US" sz="1000" dirty="0"/>
              <a:t>software and security </a:t>
            </a:r>
            <a:r>
              <a:rPr lang="en-US" sz="1000" dirty="0" smtClean="0"/>
              <a:t>updates, </a:t>
            </a:r>
            <a:r>
              <a:rPr lang="en-US" sz="1000" dirty="0"/>
              <a:t>aren’t put in place promptly during the rebuild process, it’s possible that the machine may be </a:t>
            </a:r>
            <a:r>
              <a:rPr lang="en-US" sz="1000" dirty="0" smtClean="0"/>
              <a:t>reinfected</a:t>
            </a:r>
            <a:r>
              <a:rPr lang="en-US" sz="1000" dirty="0"/>
              <a:t>. Also, restoring user data that is infected may </a:t>
            </a:r>
            <a:r>
              <a:rPr lang="en-US" sz="1000" dirty="0" smtClean="0"/>
              <a:t>reinfect </a:t>
            </a:r>
            <a:r>
              <a:rPr lang="en-US" sz="1000" dirty="0"/>
              <a:t>the system.</a:t>
            </a:r>
          </a:p>
          <a:p>
            <a:pPr defTabSz="914276">
              <a:defRPr/>
            </a:pPr>
            <a:r>
              <a:rPr lang="en-US" sz="1000" dirty="0"/>
              <a:t>Verify that the system is clean of malware and protected against future infections. A newly reloaded system that is found to have malware may indicate that the rebuilding process itself is contaminated.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14276">
              <a:defRPr/>
            </a:pPr>
            <a:r>
              <a:rPr lang="en-US" sz="1000" b="1" dirty="0"/>
              <a:t>Step 6: Conduct </a:t>
            </a:r>
            <a:r>
              <a:rPr lang="en-US" sz="1000" b="1" dirty="0" smtClean="0"/>
              <a:t>a Post-Attack </a:t>
            </a:r>
            <a:r>
              <a:rPr lang="en-US" sz="1000" b="1" dirty="0"/>
              <a:t>Review</a:t>
            </a:r>
          </a:p>
          <a:p>
            <a:pPr defTabSz="914276">
              <a:defRPr/>
            </a:pPr>
            <a:endParaRPr lang="en-US" sz="1000" b="1" dirty="0"/>
          </a:p>
          <a:p>
            <a:pPr defTabSz="914276">
              <a:defRPr/>
            </a:pPr>
            <a:r>
              <a:rPr lang="en-US" sz="1000" dirty="0"/>
              <a:t>Consider the following specific actions after recovering from an incident: </a:t>
            </a:r>
          </a:p>
          <a:p>
            <a:pPr marL="165518" indent="-165518" defTabSz="914276">
              <a:buFont typeface="Arial" pitchFamily="34" charset="0"/>
              <a:buChar char="•"/>
              <a:defRPr/>
            </a:pPr>
            <a:r>
              <a:rPr lang="en-US" sz="1000" dirty="0"/>
              <a:t>Work with legal counsel to determine whether the organization should report the attack to the authorities if sensitive data </a:t>
            </a:r>
            <a:r>
              <a:rPr lang="en-US" sz="1000" dirty="0" smtClean="0"/>
              <a:t>were </a:t>
            </a:r>
            <a:r>
              <a:rPr lang="en-US" sz="1000" dirty="0"/>
              <a:t>compromised. For example, credit card information or accidental disclosure of personally identifiable </a:t>
            </a:r>
            <a:r>
              <a:rPr lang="en-US" sz="1000" dirty="0" smtClean="0"/>
              <a:t>information.</a:t>
            </a:r>
            <a:endParaRPr lang="en-US" sz="1000" dirty="0"/>
          </a:p>
          <a:p>
            <a:pPr marL="165518" indent="-165518" defTabSz="914276">
              <a:buFont typeface="Arial" pitchFamily="34" charset="0"/>
              <a:buChar char="•"/>
              <a:defRPr/>
            </a:pPr>
            <a:r>
              <a:rPr lang="en-US" sz="1000" dirty="0"/>
              <a:t>Work with legal counsel to determine whether the organization should pursue legal steps against the attack perpetrators. In Step 2, Task 2, the decision was made about whether to examine the malware’s effects on the system. This section also provided links to information about creating a forensically sound image.</a:t>
            </a:r>
          </a:p>
          <a:p>
            <a:pPr marL="165518" indent="-165518" defTabSz="914276">
              <a:buFont typeface="Arial" pitchFamily="34" charset="0"/>
              <a:buChar char="•"/>
              <a:defRPr/>
            </a:pPr>
            <a:r>
              <a:rPr lang="en-US" sz="1000" dirty="0"/>
              <a:t>Consider estimating how much the attack may have cost the business for internal reporting purposes. Understanding the costs of these may help IT make a business case for resources or prioritization. This may include the following elements:</a:t>
            </a:r>
          </a:p>
          <a:p>
            <a:pPr marL="606899" lvl="1" indent="-165518" defTabSz="914276">
              <a:buFont typeface="Arial" pitchFamily="34" charset="0"/>
              <a:buChar char="•"/>
              <a:defRPr/>
            </a:pPr>
            <a:r>
              <a:rPr lang="en-US" sz="1000" dirty="0"/>
              <a:t>Hours spent on the </a:t>
            </a:r>
            <a:r>
              <a:rPr lang="en-US" sz="1000" dirty="0" smtClean="0"/>
              <a:t>recovery</a:t>
            </a:r>
            <a:endParaRPr lang="en-US" sz="1000" dirty="0"/>
          </a:p>
          <a:p>
            <a:pPr marL="606899" lvl="1" indent="-165518" defTabSz="914276">
              <a:buFont typeface="Arial" pitchFamily="34" charset="0"/>
              <a:buChar char="•"/>
              <a:defRPr/>
            </a:pPr>
            <a:r>
              <a:rPr lang="en-US" sz="1000" dirty="0"/>
              <a:t>Cost to repair damaged </a:t>
            </a:r>
            <a:r>
              <a:rPr lang="en-US" sz="1000" dirty="0" smtClean="0"/>
              <a:t>equipment</a:t>
            </a:r>
            <a:endParaRPr lang="en-US" sz="1000" dirty="0"/>
          </a:p>
          <a:p>
            <a:pPr marL="606899" lvl="1" indent="-165518" defTabSz="914276">
              <a:buFont typeface="Arial" pitchFamily="34" charset="0"/>
              <a:buChar char="•"/>
              <a:defRPr/>
            </a:pPr>
            <a:r>
              <a:rPr lang="en-US" sz="1000" dirty="0"/>
              <a:t>Revenue </a:t>
            </a:r>
            <a:r>
              <a:rPr lang="en-US" sz="1000" dirty="0" smtClean="0"/>
              <a:t>loss</a:t>
            </a:r>
            <a:endParaRPr lang="en-US" sz="1000" dirty="0"/>
          </a:p>
          <a:p>
            <a:pPr marL="606899" lvl="1" indent="-165518" defTabSz="914276">
              <a:buFont typeface="Arial" pitchFamily="34" charset="0"/>
              <a:buChar char="•"/>
              <a:defRPr/>
            </a:pPr>
            <a:r>
              <a:rPr lang="en-US" sz="1000" dirty="0"/>
              <a:t>Cost or damage to customer and partner </a:t>
            </a:r>
            <a:r>
              <a:rPr lang="en-US" sz="1000" dirty="0" smtClean="0"/>
              <a:t>relations</a:t>
            </a:r>
            <a:endParaRPr lang="en-US" sz="1000" dirty="0"/>
          </a:p>
          <a:p>
            <a:pPr marL="606899" lvl="1" indent="-165518" defTabSz="914276">
              <a:buFont typeface="Arial" pitchFamily="34" charset="0"/>
              <a:buChar char="•"/>
              <a:defRPr/>
            </a:pPr>
            <a:r>
              <a:rPr lang="en-US" sz="1000" dirty="0"/>
              <a:t>Amount of lost productivity from affected </a:t>
            </a:r>
            <a:r>
              <a:rPr lang="en-US" sz="1000" dirty="0" smtClean="0"/>
              <a:t>workers</a:t>
            </a:r>
            <a:endParaRPr lang="en-US" sz="1000" dirty="0"/>
          </a:p>
          <a:p>
            <a:pPr marL="606899" lvl="1" indent="-165518" defTabSz="914276">
              <a:buFont typeface="Arial" pitchFamily="34" charset="0"/>
              <a:buChar char="•"/>
              <a:defRPr/>
            </a:pPr>
            <a:r>
              <a:rPr lang="en-US" sz="1000" dirty="0"/>
              <a:t>Value of any lost </a:t>
            </a:r>
            <a:r>
              <a:rPr lang="en-US" sz="1000" dirty="0" smtClean="0"/>
              <a:t>data</a:t>
            </a:r>
            <a:endParaRPr lang="en-US" sz="1000" dirty="0"/>
          </a:p>
          <a:p>
            <a:pPr marL="165518" indent="-165518" defTabSz="914276">
              <a:buFont typeface="Arial" pitchFamily="34" charset="0"/>
              <a:buChar char="•"/>
              <a:defRPr/>
            </a:pPr>
            <a:r>
              <a:rPr lang="en-US" sz="1000" dirty="0"/>
              <a:t>Create or change the organization’s </a:t>
            </a:r>
            <a:r>
              <a:rPr lang="en-US" sz="1000" dirty="0" smtClean="0"/>
              <a:t>antimalware </a:t>
            </a:r>
            <a:r>
              <a:rPr lang="en-US" sz="1000" dirty="0"/>
              <a:t>defense-in-depth policy.</a:t>
            </a:r>
          </a:p>
          <a:p>
            <a:pPr marL="165518" indent="-165518" defTabSz="914276">
              <a:buFont typeface="Arial" pitchFamily="34" charset="0"/>
              <a:buChar char="•"/>
              <a:defRPr/>
            </a:pPr>
            <a:r>
              <a:rPr lang="en-US" sz="1000" dirty="0"/>
              <a:t>Recommend changes to the organization’s security policy based on the lessons learned during this incident in areas such as:</a:t>
            </a:r>
          </a:p>
          <a:p>
            <a:pPr marL="606899" lvl="1" indent="-165518" defTabSz="914276">
              <a:buFont typeface="Arial" pitchFamily="34" charset="0"/>
              <a:buChar char="•"/>
              <a:defRPr/>
            </a:pPr>
            <a:r>
              <a:rPr lang="en-US" sz="1000" dirty="0"/>
              <a:t>Default password policies.</a:t>
            </a:r>
          </a:p>
          <a:p>
            <a:pPr marL="606899" lvl="1" indent="-165518" defTabSz="914276">
              <a:buFont typeface="Arial" pitchFamily="34" charset="0"/>
              <a:buChar char="•"/>
              <a:defRPr/>
            </a:pPr>
            <a:r>
              <a:rPr lang="en-US" sz="1000" dirty="0"/>
              <a:t>Audit policies.</a:t>
            </a:r>
          </a:p>
          <a:p>
            <a:pPr marL="606899" lvl="1" indent="-165518" defTabSz="914276">
              <a:buFont typeface="Arial" pitchFamily="34" charset="0"/>
              <a:buChar char="•"/>
              <a:defRPr/>
            </a:pPr>
            <a:r>
              <a:rPr lang="en-US" sz="1000" dirty="0"/>
              <a:t>Security updates policies.</a:t>
            </a:r>
          </a:p>
          <a:p>
            <a:pPr marL="606899" lvl="1" indent="-165518" defTabSz="914276">
              <a:buFont typeface="Arial" pitchFamily="34" charset="0"/>
              <a:buChar char="•"/>
              <a:defRPr/>
            </a:pPr>
            <a:r>
              <a:rPr lang="en-US" sz="1000" dirty="0"/>
              <a:t>Firewall policies.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a:t>Summary and Conclusion</a:t>
            </a:r>
          </a:p>
          <a:p>
            <a:endParaRPr lang="en-US" sz="1000" dirty="0"/>
          </a:p>
          <a:p>
            <a:r>
              <a:rPr lang="en-US" sz="1000" dirty="0"/>
              <a:t>This guide provided recommendations for limiting the risk of malware infecting computers in organizations. It introduced a defense-in-depth approach to protecting systems against viruses, spyware, and other types of undesirable software. It also described approaches to investigating outbreaks and cleaning infected systems. Appendix C </a:t>
            </a:r>
            <a:r>
              <a:rPr lang="en-US" sz="1000" dirty="0" smtClean="0"/>
              <a:t>of the </a:t>
            </a:r>
            <a:r>
              <a:rPr lang="en-US" sz="1000" i="1" dirty="0" smtClean="0"/>
              <a:t>IPD Malware Response Guide</a:t>
            </a:r>
            <a:r>
              <a:rPr lang="en-US" sz="1000" dirty="0" smtClean="0"/>
              <a:t> presents </a:t>
            </a:r>
            <a:r>
              <a:rPr lang="en-US" sz="1000" dirty="0"/>
              <a:t>three approaches to building a bootable CD-ROM or DVD that the organization can use to scan and clean systems while they are offline. </a:t>
            </a:r>
          </a:p>
          <a:p>
            <a:r>
              <a:rPr lang="en-US" sz="1000" dirty="0" smtClean="0"/>
              <a:t>Because of </a:t>
            </a:r>
            <a:r>
              <a:rPr lang="en-US" sz="1000" dirty="0"/>
              <a:t>the changing nature of malware, no single </a:t>
            </a:r>
            <a:r>
              <a:rPr lang="en-US" sz="1000" dirty="0" smtClean="0"/>
              <a:t>antimalware </a:t>
            </a:r>
            <a:r>
              <a:rPr lang="en-US" sz="1000" dirty="0"/>
              <a:t>or antispyware solution can guarantee protection against all attacks. If, after following the steps in this guide, more help is needed with malware-related issues, contact Microsoft Product Support Services:</a:t>
            </a:r>
          </a:p>
          <a:p>
            <a:pPr marL="165518" indent="-165518">
              <a:buFont typeface="Arial" pitchFamily="34" charset="0"/>
              <a:buChar char="•"/>
            </a:pPr>
            <a:r>
              <a:rPr lang="en-US" sz="1000" dirty="0"/>
              <a:t>For support within the United States and Canada, call </a:t>
            </a:r>
            <a:r>
              <a:rPr lang="en-US" sz="1000" dirty="0" smtClean="0"/>
              <a:t>toll-free 866-727-2338 or 866-PCSAFETY.</a:t>
            </a:r>
            <a:endParaRPr lang="en-US" sz="1000" dirty="0"/>
          </a:p>
          <a:p>
            <a:pPr marL="165518" indent="-165518">
              <a:buFont typeface="Arial" pitchFamily="34" charset="0"/>
              <a:buChar char="•"/>
            </a:pPr>
            <a:r>
              <a:rPr lang="en-US" sz="1000" dirty="0"/>
              <a:t>For support outside the United States and Canada, visit the Malware Protection Center webpage at https://www.microsoft.com/security/portal/ and the </a:t>
            </a:r>
            <a:r>
              <a:rPr lang="en-US" sz="1000" dirty="0" smtClean="0"/>
              <a:t>“Learn </a:t>
            </a:r>
            <a:r>
              <a:rPr lang="en-US" sz="1000" dirty="0"/>
              <a:t>more about </a:t>
            </a:r>
            <a:r>
              <a:rPr lang="en-US" sz="1000" dirty="0" smtClean="0"/>
              <a:t>malware: </a:t>
            </a:r>
            <a:r>
              <a:rPr lang="en-US" sz="1000" dirty="0"/>
              <a:t>Guidance and </a:t>
            </a:r>
            <a:r>
              <a:rPr lang="en-US" sz="1000" dirty="0" smtClean="0"/>
              <a:t>advice” </a:t>
            </a:r>
            <a:r>
              <a:rPr lang="en-US" sz="1000" dirty="0"/>
              <a:t>webpage at https://www.microsoft.com/security/portal/Shared/Help.aspx.</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22</a:t>
            </a:fld>
            <a:endParaRPr lang="en-US" dirty="0"/>
          </a:p>
        </p:txBody>
      </p:sp>
    </p:spTree>
    <p:extLst>
      <p:ext uri="{BB962C8B-B14F-4D97-AF65-F5344CB8AC3E}">
        <p14:creationId xmlns:p14="http://schemas.microsoft.com/office/powerpoint/2010/main" val="3442467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7BFE34B-84EC-4BEA-98B5-B4B34A22B3EF}" type="slidenum">
              <a:rPr lang="en-US" smtClean="0"/>
              <a:pPr/>
              <a:t>23</a:t>
            </a:fld>
            <a:endParaRPr lang="en-US" dirty="0"/>
          </a:p>
        </p:txBody>
      </p:sp>
    </p:spTree>
    <p:extLst>
      <p:ext uri="{BB962C8B-B14F-4D97-AF65-F5344CB8AC3E}">
        <p14:creationId xmlns:p14="http://schemas.microsoft.com/office/powerpoint/2010/main" val="3661742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7BFE34B-84EC-4BEA-98B5-B4B34A22B3EF}" type="slidenum">
              <a:rPr lang="en-US" smtClean="0"/>
              <a:pPr/>
              <a:t>24</a:t>
            </a:fld>
            <a:endParaRPr lang="en-US" dirty="0"/>
          </a:p>
        </p:txBody>
      </p:sp>
    </p:spTree>
    <p:extLst>
      <p:ext uri="{BB962C8B-B14F-4D97-AF65-F5344CB8AC3E}">
        <p14:creationId xmlns:p14="http://schemas.microsoft.com/office/powerpoint/2010/main" val="2395874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7BFE34B-84EC-4BEA-98B5-B4B34A22B3EF}" type="slidenum">
              <a:rPr lang="en-US" smtClean="0"/>
              <a:pPr/>
              <a:t>25</a:t>
            </a:fld>
            <a:endParaRPr lang="en-US" dirty="0"/>
          </a:p>
        </p:txBody>
      </p:sp>
    </p:spTree>
    <p:extLst>
      <p:ext uri="{BB962C8B-B14F-4D97-AF65-F5344CB8AC3E}">
        <p14:creationId xmlns:p14="http://schemas.microsoft.com/office/powerpoint/2010/main" val="1146381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defRPr/>
            </a:pPr>
            <a:r>
              <a:rPr lang="en-US" sz="1000" b="1" dirty="0"/>
              <a:t>Benefits of Using the Malware Response Guide</a:t>
            </a:r>
          </a:p>
          <a:p>
            <a:pPr defTabSz="914276">
              <a:defRPr/>
            </a:pPr>
            <a:endParaRPr lang="en-US" sz="1000" b="1" dirty="0"/>
          </a:p>
          <a:p>
            <a:pPr>
              <a:defRPr/>
            </a:pPr>
            <a:r>
              <a:rPr lang="en-US" sz="1000" b="1" dirty="0"/>
              <a:t>Benefits for </a:t>
            </a:r>
            <a:r>
              <a:rPr lang="en-US" sz="1000" b="1" dirty="0" smtClean="0"/>
              <a:t>business stakeholders/decision-makers</a:t>
            </a:r>
            <a:r>
              <a:rPr lang="en-US" sz="1000" b="1" dirty="0"/>
              <a:t>: </a:t>
            </a:r>
          </a:p>
          <a:p>
            <a:pPr marL="230157" lvl="1" indent="-230157" eaLnBrk="0" fontAlgn="base" hangingPunct="0">
              <a:lnSpc>
                <a:spcPct val="90000"/>
              </a:lnSpc>
              <a:spcBef>
                <a:spcPct val="30000"/>
              </a:spcBef>
              <a:spcAft>
                <a:spcPct val="0"/>
              </a:spcAft>
              <a:buFontTx/>
              <a:buChar char="•"/>
              <a:defRPr/>
            </a:pPr>
            <a:r>
              <a:rPr lang="en-US" sz="1000" dirty="0"/>
              <a:t>Most cost-effective design solution for an implementation. IPD eliminates over-architecting and over-spending by precisely matching the technology solution to the business needs.</a:t>
            </a:r>
          </a:p>
          <a:p>
            <a:pPr marL="230157" lvl="1" indent="-230157" eaLnBrk="0" fontAlgn="base" hangingPunct="0">
              <a:lnSpc>
                <a:spcPct val="90000"/>
              </a:lnSpc>
              <a:spcBef>
                <a:spcPct val="30000"/>
              </a:spcBef>
              <a:spcAft>
                <a:spcPct val="0"/>
              </a:spcAft>
              <a:buFontTx/>
              <a:buChar char="•"/>
              <a:defRPr/>
            </a:pPr>
            <a:r>
              <a:rPr lang="en-US" sz="1000" dirty="0"/>
              <a:t>Alignment between the business and IT from the beginning of the design process to the end. </a:t>
            </a:r>
          </a:p>
          <a:p>
            <a:pPr marL="230157" lvl="1" indent="-230157" eaLnBrk="0" fontAlgn="base" hangingPunct="0">
              <a:lnSpc>
                <a:spcPct val="90000"/>
              </a:lnSpc>
              <a:spcBef>
                <a:spcPct val="30000"/>
              </a:spcBef>
              <a:spcAft>
                <a:spcPct val="0"/>
              </a:spcAft>
              <a:buFontTx/>
              <a:buChar char="•"/>
              <a:defRPr/>
            </a:pPr>
            <a:endParaRPr lang="en-US" sz="1000" dirty="0"/>
          </a:p>
          <a:p>
            <a:pPr>
              <a:defRPr/>
            </a:pPr>
            <a:r>
              <a:rPr lang="en-US" sz="1000" b="1" dirty="0"/>
              <a:t>Benefits for </a:t>
            </a:r>
            <a:r>
              <a:rPr lang="en-US" sz="1000" b="1" dirty="0" smtClean="0"/>
              <a:t>infrastructure stakeholders/decision-makers</a:t>
            </a:r>
            <a:r>
              <a:rPr lang="en-US" sz="1000" b="1" dirty="0"/>
              <a:t>:</a:t>
            </a:r>
          </a:p>
          <a:p>
            <a:pPr marL="230157" lvl="1" indent="-230157" eaLnBrk="0" fontAlgn="base" hangingPunct="0">
              <a:lnSpc>
                <a:spcPct val="90000"/>
              </a:lnSpc>
              <a:spcBef>
                <a:spcPct val="30000"/>
              </a:spcBef>
              <a:spcAft>
                <a:spcPct val="0"/>
              </a:spcAft>
              <a:buFontTx/>
              <a:buChar char="•"/>
              <a:defRPr/>
            </a:pPr>
            <a:r>
              <a:rPr lang="en-US" sz="1000" dirty="0"/>
              <a:t>Authoritative guidance. Microsoft is the best source for guidance about the design of Microsoft products.</a:t>
            </a:r>
          </a:p>
          <a:p>
            <a:pPr marL="230157" lvl="1" indent="-230157" eaLnBrk="0" fontAlgn="base" hangingPunct="0">
              <a:lnSpc>
                <a:spcPct val="90000"/>
              </a:lnSpc>
              <a:spcBef>
                <a:spcPct val="30000"/>
              </a:spcBef>
              <a:spcAft>
                <a:spcPct val="0"/>
              </a:spcAft>
              <a:buFontTx/>
              <a:buChar char="•"/>
              <a:defRPr/>
            </a:pPr>
            <a:r>
              <a:rPr lang="en-US" sz="1000" dirty="0"/>
              <a:t>Business validation questions to ensure </a:t>
            </a:r>
            <a:r>
              <a:rPr lang="en-US" sz="1000" dirty="0" smtClean="0"/>
              <a:t>that the </a:t>
            </a:r>
            <a:r>
              <a:rPr lang="en-US" sz="1000" dirty="0"/>
              <a:t>solution meets the requirements of both business and infrastructure stakeholders.</a:t>
            </a:r>
          </a:p>
          <a:p>
            <a:pPr marL="230157" lvl="1" indent="-230157" eaLnBrk="0" fontAlgn="base" hangingPunct="0">
              <a:lnSpc>
                <a:spcPct val="90000"/>
              </a:lnSpc>
              <a:spcBef>
                <a:spcPct val="30000"/>
              </a:spcBef>
              <a:spcAft>
                <a:spcPct val="0"/>
              </a:spcAft>
              <a:buFontTx/>
              <a:buChar char="•"/>
              <a:defRPr/>
            </a:pPr>
            <a:r>
              <a:rPr lang="en-US" sz="1000" dirty="0"/>
              <a:t>High-integrity design criteria that </a:t>
            </a:r>
            <a:r>
              <a:rPr lang="en-US" sz="1000" dirty="0" smtClean="0"/>
              <a:t>include </a:t>
            </a:r>
            <a:r>
              <a:rPr lang="en-US" sz="1000" dirty="0"/>
              <a:t>product limitations.</a:t>
            </a:r>
          </a:p>
          <a:p>
            <a:pPr marL="230157" lvl="1" indent="-230157" eaLnBrk="0" fontAlgn="base" hangingPunct="0">
              <a:lnSpc>
                <a:spcPct val="90000"/>
              </a:lnSpc>
              <a:spcBef>
                <a:spcPct val="30000"/>
              </a:spcBef>
              <a:spcAft>
                <a:spcPct val="0"/>
              </a:spcAft>
              <a:buFontTx/>
              <a:buChar char="•"/>
              <a:defRPr/>
            </a:pPr>
            <a:r>
              <a:rPr lang="en-US" sz="1000" dirty="0"/>
              <a:t>Fault-tolerant infrastructure, where necessary.</a:t>
            </a:r>
          </a:p>
          <a:p>
            <a:pPr marL="230157" lvl="1" indent="-230157" eaLnBrk="0" fontAlgn="base" hangingPunct="0">
              <a:lnSpc>
                <a:spcPct val="90000"/>
              </a:lnSpc>
              <a:spcBef>
                <a:spcPct val="30000"/>
              </a:spcBef>
              <a:spcAft>
                <a:spcPct val="0"/>
              </a:spcAft>
              <a:buFontTx/>
              <a:buChar char="•"/>
              <a:defRPr/>
            </a:pPr>
            <a:r>
              <a:rPr lang="en-US" sz="1000" dirty="0"/>
              <a:t>Proportionate system and network availability to meet business </a:t>
            </a:r>
            <a:r>
              <a:rPr lang="en-US" sz="1000" dirty="0" smtClean="0"/>
              <a:t>requirements.</a:t>
            </a:r>
          </a:p>
          <a:p>
            <a:pPr marL="230157" lvl="1" indent="-230157" eaLnBrk="0" fontAlgn="base" hangingPunct="0">
              <a:lnSpc>
                <a:spcPct val="90000"/>
              </a:lnSpc>
              <a:spcBef>
                <a:spcPct val="30000"/>
              </a:spcBef>
              <a:spcAft>
                <a:spcPct val="0"/>
              </a:spcAft>
              <a:buFontTx/>
              <a:buChar char="•"/>
              <a:defRPr/>
            </a:pPr>
            <a:r>
              <a:rPr lang="en-US" sz="1000" dirty="0" smtClean="0"/>
              <a:t>Infrastructure </a:t>
            </a:r>
            <a:r>
              <a:rPr lang="en-US" sz="1000" dirty="0"/>
              <a:t>that is sized appropriately to meet business requirements</a:t>
            </a:r>
            <a:r>
              <a:rPr lang="en-US" sz="1000" dirty="0" smtClean="0"/>
              <a:t>.</a:t>
            </a: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defRPr/>
            </a:pPr>
            <a:r>
              <a:rPr lang="en-US" sz="1000" b="1" dirty="0"/>
              <a:t>Benefits of Using the Malware Response </a:t>
            </a:r>
            <a:r>
              <a:rPr lang="en-US" sz="1000" b="1" dirty="0" smtClean="0"/>
              <a:t>Guide (Continued</a:t>
            </a:r>
            <a:r>
              <a:rPr lang="en-US" sz="1000" b="1" dirty="0"/>
              <a:t>)</a:t>
            </a:r>
          </a:p>
          <a:p>
            <a:pPr defTabSz="914276">
              <a:defRPr/>
            </a:pPr>
            <a:endParaRPr lang="en-US" sz="1000" b="1" dirty="0"/>
          </a:p>
          <a:p>
            <a:pPr defTabSz="912689"/>
            <a:r>
              <a:rPr lang="en-US" sz="1000" b="1" dirty="0"/>
              <a:t>Benefits for </a:t>
            </a:r>
            <a:r>
              <a:rPr lang="en-US" sz="1000" b="1" dirty="0" smtClean="0"/>
              <a:t>consultants </a:t>
            </a:r>
            <a:r>
              <a:rPr lang="en-US" sz="1000" b="1" dirty="0"/>
              <a:t>or </a:t>
            </a:r>
            <a:r>
              <a:rPr lang="en-US" sz="1000" b="1" dirty="0" smtClean="0"/>
              <a:t>partners</a:t>
            </a:r>
            <a:r>
              <a:rPr lang="en-US" sz="1000" b="1" dirty="0"/>
              <a:t>:</a:t>
            </a:r>
          </a:p>
          <a:p>
            <a:pPr marL="228569" indent="-228569" defTabSz="912689">
              <a:buFontTx/>
              <a:buChar char="•"/>
            </a:pPr>
            <a:r>
              <a:rPr lang="en-US" sz="1000" dirty="0"/>
              <a:t>Rapid readiness for consulting </a:t>
            </a:r>
            <a:r>
              <a:rPr lang="en-US" sz="1000" dirty="0" smtClean="0"/>
              <a:t>engagements</a:t>
            </a:r>
            <a:endParaRPr lang="en-US" sz="1000" dirty="0"/>
          </a:p>
          <a:p>
            <a:pPr marL="228569" indent="-228569" defTabSz="912689">
              <a:buFontTx/>
              <a:buChar char="•"/>
            </a:pPr>
            <a:r>
              <a:rPr lang="en-US" sz="1000" dirty="0"/>
              <a:t>Planning and design template to standardize design and peer </a:t>
            </a:r>
            <a:r>
              <a:rPr lang="en-US" sz="1000" dirty="0" smtClean="0"/>
              <a:t>reviews</a:t>
            </a:r>
            <a:endParaRPr lang="en-US" sz="1000" dirty="0"/>
          </a:p>
          <a:p>
            <a:pPr marL="228569" indent="-228569" defTabSz="912689">
              <a:buFontTx/>
              <a:buChar char="•"/>
            </a:pPr>
            <a:r>
              <a:rPr lang="en-US" sz="1000" dirty="0"/>
              <a:t>A “leave-behind” for pre- and post-sales visits to customer </a:t>
            </a:r>
            <a:r>
              <a:rPr lang="en-US" sz="1000" dirty="0" smtClean="0"/>
              <a:t>sites</a:t>
            </a:r>
            <a:endParaRPr lang="en-US" sz="1000" dirty="0"/>
          </a:p>
          <a:p>
            <a:pPr marL="228569" indent="-228569" defTabSz="912689">
              <a:buFontTx/>
              <a:buChar char="•"/>
            </a:pPr>
            <a:r>
              <a:rPr lang="en-US" sz="1000" dirty="0"/>
              <a:t>General classroom </a:t>
            </a:r>
            <a:r>
              <a:rPr lang="en-US" sz="1000" dirty="0" smtClean="0"/>
              <a:t>instruction/preparation</a:t>
            </a:r>
            <a:endParaRPr lang="en-US" sz="1000" dirty="0"/>
          </a:p>
          <a:p>
            <a:pPr defTabSz="912689"/>
            <a:endParaRPr lang="en-US" sz="1000" b="1" dirty="0"/>
          </a:p>
          <a:p>
            <a:pPr defTabSz="912689"/>
            <a:r>
              <a:rPr lang="en-US" sz="1000" b="1" dirty="0"/>
              <a:t>Benefits for the </a:t>
            </a:r>
            <a:r>
              <a:rPr lang="en-US" sz="1000" b="1" dirty="0" smtClean="0"/>
              <a:t>entire organization</a:t>
            </a:r>
            <a:r>
              <a:rPr lang="en-US" sz="1000" b="1" dirty="0"/>
              <a:t>:</a:t>
            </a:r>
          </a:p>
          <a:p>
            <a:pPr marL="228569" indent="-228569" defTabSz="912689">
              <a:buFontTx/>
              <a:buChar char="•"/>
            </a:pPr>
            <a:r>
              <a:rPr lang="en-US" sz="1000" dirty="0"/>
              <a:t>Using the guide should result in a design that will be sized, configured, and appropriately placed to deliver a solution for stated business </a:t>
            </a:r>
            <a:r>
              <a:rPr lang="en-US" sz="1000" dirty="0" smtClean="0"/>
              <a:t>requirements while </a:t>
            </a:r>
            <a:r>
              <a:rPr lang="en-US" sz="1000" dirty="0"/>
              <a:t>considering the performance, capacity, manageability, and fault tolerance of the system</a:t>
            </a:r>
            <a:r>
              <a:rPr lang="en-US" sz="1000" dirty="0" smtClean="0"/>
              <a:t>.</a:t>
            </a: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r>
              <a:rPr lang="en-US" sz="1000" dirty="0"/>
              <a:t>Microsoft offers several security products for both </a:t>
            </a:r>
            <a:r>
              <a:rPr lang="en-US" sz="1000" dirty="0" smtClean="0"/>
              <a:t>enterprise </a:t>
            </a:r>
            <a:r>
              <a:rPr lang="en-US" sz="1000" dirty="0"/>
              <a:t>and home users. The table on this slide provides a summary of all Microsoft malware security products</a:t>
            </a:r>
            <a:r>
              <a:rPr lang="en-US" sz="1000" dirty="0" smtClean="0"/>
              <a:t>.</a:t>
            </a: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28</a:t>
            </a:fld>
            <a:endParaRPr lang="en-US" dirty="0"/>
          </a:p>
        </p:txBody>
      </p:sp>
    </p:spTree>
    <p:extLst>
      <p:ext uri="{BB962C8B-B14F-4D97-AF65-F5344CB8AC3E}">
        <p14:creationId xmlns:p14="http://schemas.microsoft.com/office/powerpoint/2010/main" val="114638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a:t>
            </a:r>
            <a:r>
              <a:rPr lang="en-US" sz="1000" dirty="0"/>
              <a:t>guide describes decisions and activities to perform when responding to and recovering from a malware incident.</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pPr defTabSz="914276">
              <a:lnSpc>
                <a:spcPct val="80000"/>
              </a:lnSpc>
              <a:defRPr/>
            </a:pPr>
            <a:r>
              <a:rPr lang="en-US" sz="1000" dirty="0" smtClean="0"/>
              <a:t>The steps in this process flow will be expanded in the slide deck.</a:t>
            </a:r>
            <a:endParaRPr lang="en-US" sz="1000" dirty="0"/>
          </a:p>
          <a:p>
            <a:pPr defTabSz="914276">
              <a:lnSpc>
                <a:spcPct val="80000"/>
              </a:lnSpc>
              <a:defRPr/>
            </a:pPr>
            <a:endParaRPr lang="en-US" sz="1000" dirty="0"/>
          </a:p>
          <a:p>
            <a:pPr defTabSz="914276">
              <a:lnSpc>
                <a:spcPct val="80000"/>
              </a:lnSpc>
              <a:defRPr/>
            </a:pPr>
            <a:endParaRPr lang="en-US" sz="1000" dirty="0"/>
          </a:p>
          <a:p>
            <a:pPr defTabSz="914276">
              <a:lnSpc>
                <a:spcPct val="80000"/>
              </a:lnSpc>
              <a:defRPr/>
            </a:pPr>
            <a:endParaRPr lang="en-US" sz="1000" dirty="0"/>
          </a:p>
          <a:p>
            <a:pPr defTabSz="914276">
              <a:lnSpc>
                <a:spcPct val="80000"/>
              </a:lnSpc>
              <a:defRPr/>
            </a:pPr>
            <a:endParaRPr lang="en-US" sz="1000" dirty="0"/>
          </a:p>
          <a:p>
            <a:pPr defTabSz="914276">
              <a:lnSpc>
                <a:spcPct val="80000"/>
              </a:lnSpc>
              <a:defRPr/>
            </a:pPr>
            <a:endParaRPr lang="en-US" sz="1000" dirty="0"/>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217">
              <a:defRPr sz="2400">
                <a:solidFill>
                  <a:schemeClr val="tx1"/>
                </a:solidFill>
                <a:latin typeface="Arial" pitchFamily="34" charset="0"/>
                <a:ea typeface="ＭＳ Ｐゴシック" pitchFamily="34" charset="-128"/>
              </a:defRPr>
            </a:lvl1pPr>
            <a:lvl2pPr marL="742382" indent="-285532" defTabSz="923217">
              <a:defRPr sz="2400">
                <a:solidFill>
                  <a:schemeClr val="tx1"/>
                </a:solidFill>
                <a:latin typeface="Arial" pitchFamily="34" charset="0"/>
                <a:ea typeface="ＭＳ Ｐゴシック" pitchFamily="34" charset="-128"/>
              </a:defRPr>
            </a:lvl2pPr>
            <a:lvl3pPr marL="1142125" indent="-228422" defTabSz="923217">
              <a:defRPr sz="2400">
                <a:solidFill>
                  <a:schemeClr val="tx1"/>
                </a:solidFill>
                <a:latin typeface="Arial" pitchFamily="34" charset="0"/>
                <a:ea typeface="ＭＳ Ｐゴシック" pitchFamily="34" charset="-128"/>
              </a:defRPr>
            </a:lvl3pPr>
            <a:lvl4pPr marL="1598976" indent="-228422" defTabSz="923217">
              <a:defRPr sz="2400">
                <a:solidFill>
                  <a:schemeClr val="tx1"/>
                </a:solidFill>
                <a:latin typeface="Arial" pitchFamily="34" charset="0"/>
                <a:ea typeface="ＭＳ Ｐゴシック" pitchFamily="34" charset="-128"/>
              </a:defRPr>
            </a:lvl4pPr>
            <a:lvl5pPr marL="2055827" indent="-228422" defTabSz="923217">
              <a:defRPr sz="2400">
                <a:solidFill>
                  <a:schemeClr val="tx1"/>
                </a:solidFill>
                <a:latin typeface="Arial" pitchFamily="34" charset="0"/>
                <a:ea typeface="ＭＳ Ｐゴシック" pitchFamily="34" charset="-128"/>
              </a:defRPr>
            </a:lvl5pPr>
            <a:lvl6pPr marL="2512677" indent="-228422" defTabSz="923217" fontAlgn="base">
              <a:spcBef>
                <a:spcPct val="0"/>
              </a:spcBef>
              <a:spcAft>
                <a:spcPct val="0"/>
              </a:spcAft>
              <a:defRPr sz="2400">
                <a:solidFill>
                  <a:schemeClr val="tx1"/>
                </a:solidFill>
                <a:latin typeface="Arial" pitchFamily="34" charset="0"/>
                <a:ea typeface="ＭＳ Ｐゴシック" pitchFamily="34" charset="-128"/>
              </a:defRPr>
            </a:lvl6pPr>
            <a:lvl7pPr marL="2969526" indent="-228422" defTabSz="923217" fontAlgn="base">
              <a:spcBef>
                <a:spcPct val="0"/>
              </a:spcBef>
              <a:spcAft>
                <a:spcPct val="0"/>
              </a:spcAft>
              <a:defRPr sz="2400">
                <a:solidFill>
                  <a:schemeClr val="tx1"/>
                </a:solidFill>
                <a:latin typeface="Arial" pitchFamily="34" charset="0"/>
                <a:ea typeface="ＭＳ Ｐゴシック" pitchFamily="34" charset="-128"/>
              </a:defRPr>
            </a:lvl7pPr>
            <a:lvl8pPr marL="3426375" indent="-228422" defTabSz="923217" fontAlgn="base">
              <a:spcBef>
                <a:spcPct val="0"/>
              </a:spcBef>
              <a:spcAft>
                <a:spcPct val="0"/>
              </a:spcAft>
              <a:defRPr sz="2400">
                <a:solidFill>
                  <a:schemeClr val="tx1"/>
                </a:solidFill>
                <a:latin typeface="Arial" pitchFamily="34" charset="0"/>
                <a:ea typeface="ＭＳ Ｐゴシック" pitchFamily="34" charset="-128"/>
              </a:defRPr>
            </a:lvl8pPr>
            <a:lvl9pPr marL="3883226" indent="-228422" defTabSz="923217"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4</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8"/>
            <a:ext cx="5628640" cy="4499922"/>
          </a:xfrm>
        </p:spPr>
        <p:txBody>
          <a:bodyPr>
            <a:normAutofit lnSpcReduction="10000"/>
          </a:bodyPr>
          <a:lstStyle/>
          <a:p>
            <a:r>
              <a:rPr lang="en-US" sz="1000" b="1" dirty="0"/>
              <a:t>Step 1: Confirm the </a:t>
            </a:r>
            <a:r>
              <a:rPr lang="en-US" sz="1000" b="1" dirty="0" smtClean="0"/>
              <a:t>Infection</a:t>
            </a:r>
          </a:p>
          <a:p>
            <a:endParaRPr lang="en-US" sz="1000" b="1" dirty="0"/>
          </a:p>
          <a:p>
            <a:r>
              <a:rPr lang="en-US" sz="1000" b="1" dirty="0" smtClean="0"/>
              <a:t>Task </a:t>
            </a:r>
            <a:r>
              <a:rPr lang="en-US" sz="1000" b="1" dirty="0"/>
              <a:t>1: Isolate the Threat</a:t>
            </a:r>
          </a:p>
          <a:p>
            <a:r>
              <a:rPr lang="en-US" sz="1000" dirty="0"/>
              <a:t>When a malware incident is suspected, always assume the worst. First, contain the immediate threat by </a:t>
            </a:r>
            <a:r>
              <a:rPr lang="en-US" sz="1000" dirty="0" smtClean="0"/>
              <a:t>performing </a:t>
            </a:r>
            <a:r>
              <a:rPr lang="en-US" sz="1000" dirty="0"/>
              <a:t>one of the </a:t>
            </a:r>
            <a:r>
              <a:rPr lang="en-US" sz="1000" dirty="0" smtClean="0"/>
              <a:t>following tasks:</a:t>
            </a:r>
            <a:endParaRPr lang="en-US" sz="1000" dirty="0"/>
          </a:p>
          <a:p>
            <a:pPr marL="165518" indent="-165518">
              <a:buFont typeface="Arial" pitchFamily="34" charset="0"/>
              <a:buChar char="•"/>
            </a:pPr>
            <a:r>
              <a:rPr lang="en-US" sz="1000" dirty="0"/>
              <a:t>Power the system off.</a:t>
            </a:r>
          </a:p>
          <a:p>
            <a:pPr marL="165518" indent="-165518">
              <a:buFont typeface="Arial" pitchFamily="34" charset="0"/>
              <a:buChar char="•"/>
            </a:pPr>
            <a:r>
              <a:rPr lang="en-US" sz="1000" dirty="0"/>
              <a:t>Disconnect the system from the network.</a:t>
            </a:r>
          </a:p>
          <a:p>
            <a:pPr marL="165518" indent="-165518">
              <a:buFont typeface="Arial" pitchFamily="34" charset="0"/>
              <a:buChar char="•"/>
            </a:pPr>
            <a:r>
              <a:rPr lang="en-US" sz="1000" dirty="0"/>
              <a:t>Leave the system </a:t>
            </a:r>
            <a:r>
              <a:rPr lang="en-US" sz="1000" dirty="0" smtClean="0"/>
              <a:t>on, </a:t>
            </a:r>
            <a:r>
              <a:rPr lang="en-US" sz="1000" dirty="0"/>
              <a:t>and connected to the network to allow help desk personnel to remotely troubleshoot the system</a:t>
            </a:r>
            <a:r>
              <a:rPr lang="en-US" sz="1000" dirty="0" smtClean="0"/>
              <a:t>.</a:t>
            </a:r>
          </a:p>
          <a:p>
            <a:pPr marL="165518" indent="-165518">
              <a:buFont typeface="Arial" pitchFamily="34" charset="0"/>
              <a:buChar char="•"/>
            </a:pPr>
            <a:endParaRPr lang="en-US" sz="1000" dirty="0"/>
          </a:p>
          <a:p>
            <a:r>
              <a:rPr lang="en-US" sz="1000" dirty="0"/>
              <a:t>Powering off immediately stops the malware’s actions and protects individual </a:t>
            </a:r>
            <a:r>
              <a:rPr lang="en-US" sz="1000" dirty="0" smtClean="0"/>
              <a:t>machines’ </a:t>
            </a:r>
            <a:r>
              <a:rPr lang="en-US" sz="1000" dirty="0"/>
              <a:t>data not already affected by the malware. </a:t>
            </a:r>
            <a:r>
              <a:rPr lang="en-US" sz="1000" dirty="0" smtClean="0"/>
              <a:t>A </a:t>
            </a:r>
            <a:r>
              <a:rPr lang="en-US" sz="1000" dirty="0"/>
              <a:t>less conservative option is to disconnect the system from the network. This </a:t>
            </a:r>
            <a:r>
              <a:rPr lang="en-US" sz="1000" dirty="0" smtClean="0"/>
              <a:t>action has the </a:t>
            </a:r>
            <a:r>
              <a:rPr lang="en-US" sz="1000" dirty="0"/>
              <a:t>potential risk of allowing the malware to continue to be active, possibly destroying data. Network disconnection could be done to individual machines or a portion of the network. If the entire organization’s network is thought to be at risk, access can be severed from the internal network to all external networks. </a:t>
            </a:r>
          </a:p>
          <a:p>
            <a:r>
              <a:rPr lang="en-US" sz="1000" dirty="0"/>
              <a:t>A third option is to leave the system on and connected to the network to allow help desk personnel to remotely troubleshoot the system. </a:t>
            </a:r>
            <a:r>
              <a:rPr lang="en-US" sz="1000" dirty="0" smtClean="0"/>
              <a:t>Doing so </a:t>
            </a:r>
            <a:r>
              <a:rPr lang="en-US" sz="1000" dirty="0"/>
              <a:t>presents the risk that the malware may continue to spread to other systems</a:t>
            </a:r>
            <a:r>
              <a:rPr lang="en-US" sz="1000" dirty="0" smtClean="0"/>
              <a:t>.</a:t>
            </a:r>
          </a:p>
          <a:p>
            <a:endParaRPr lang="en-US" sz="1000" dirty="0"/>
          </a:p>
          <a:p>
            <a:r>
              <a:rPr lang="en-US" sz="1000" b="1" dirty="0" smtClean="0"/>
              <a:t>Task </a:t>
            </a:r>
            <a:r>
              <a:rPr lang="en-US" sz="1000" b="1" dirty="0"/>
              <a:t>2: Notify Others to </a:t>
            </a:r>
            <a:r>
              <a:rPr lang="en-US" sz="1000" b="1" dirty="0" smtClean="0"/>
              <a:t>Be on </a:t>
            </a:r>
            <a:r>
              <a:rPr lang="en-US" sz="1000" b="1" dirty="0"/>
              <a:t>Alert</a:t>
            </a:r>
          </a:p>
          <a:p>
            <a:r>
              <a:rPr lang="en-US" sz="1000" dirty="0" smtClean="0"/>
              <a:t>Decide </a:t>
            </a:r>
            <a:r>
              <a:rPr lang="en-US" sz="1000" dirty="0"/>
              <a:t>whether to notify other support personnel to watch for an emerging malware outbreak. Time may be an important factor, so the initial responder will be making a judgment call based on the initial assessment relative to the scale of notification. For smaller IT departments, this may be as simple as verbally asking the other analysts to watch out for other users reporting unusual symptoms. Larger IT departments may have already-defined protocols and escalation procedures that the initial responder will have to weigh against the threat. If </a:t>
            </a:r>
            <a:r>
              <a:rPr lang="en-US" sz="1000" dirty="0" smtClean="0"/>
              <a:t>appropriate</a:t>
            </a:r>
            <a:r>
              <a:rPr lang="en-US" sz="1000" dirty="0"/>
              <a:t>, notify other support personnel of a possible malware incident so they can be on alert for other reports. Continually gather those reports and add them to the collection of information to help evaluate the scope and severity of the threat. This will inform the response actions in later steps</a:t>
            </a:r>
            <a:r>
              <a:rPr lang="en-US" sz="1000" dirty="0" smtClean="0"/>
              <a:t>.</a:t>
            </a:r>
            <a:endParaRPr lang="en-US" sz="1000" b="1"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5</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8"/>
            <a:ext cx="5628640" cy="4499922"/>
          </a:xfrm>
        </p:spPr>
        <p:txBody>
          <a:bodyPr>
            <a:normAutofit/>
          </a:bodyPr>
          <a:lstStyle/>
          <a:p>
            <a:r>
              <a:rPr lang="en-US" sz="1000" b="1" dirty="0"/>
              <a:t>Step 1: Confirm the Infection (Continued</a:t>
            </a:r>
            <a:r>
              <a:rPr lang="en-US" sz="1000" b="1" dirty="0" smtClean="0"/>
              <a:t>)</a:t>
            </a:r>
          </a:p>
          <a:p>
            <a:endParaRPr lang="en-US" sz="1000" b="1" dirty="0"/>
          </a:p>
          <a:p>
            <a:r>
              <a:rPr lang="en-US" sz="1000" b="1" dirty="0" smtClean="0"/>
              <a:t>Task </a:t>
            </a:r>
            <a:r>
              <a:rPr lang="en-US" sz="1000" b="1" dirty="0"/>
              <a:t>3: Gather Information About the Threat</a:t>
            </a:r>
          </a:p>
          <a:p>
            <a:pPr defTabSz="914276">
              <a:defRPr/>
            </a:pPr>
            <a:r>
              <a:rPr lang="en-US" sz="1000" dirty="0" smtClean="0"/>
              <a:t>Information to gather from the user:</a:t>
            </a:r>
          </a:p>
          <a:p>
            <a:pPr marL="171450" indent="-171450" defTabSz="914276">
              <a:buFont typeface="Arial" pitchFamily="34" charset="0"/>
              <a:buChar char="•"/>
              <a:defRPr/>
            </a:pPr>
            <a:r>
              <a:rPr lang="en-US" sz="1000" dirty="0" smtClean="0"/>
              <a:t>Determine the unusual activity that prompted the report,</a:t>
            </a:r>
            <a:r>
              <a:rPr lang="en-US" sz="1000" baseline="0" dirty="0" smtClean="0"/>
              <a:t> such as any of the following:</a:t>
            </a:r>
            <a:r>
              <a:rPr lang="en-US" sz="1000" dirty="0" smtClean="0"/>
              <a:t> </a:t>
            </a:r>
          </a:p>
          <a:p>
            <a:pPr marL="628650" lvl="1" indent="-171450" defTabSz="914276">
              <a:buFont typeface="Arial" pitchFamily="34" charset="0"/>
              <a:buChar char="•"/>
              <a:defRPr/>
            </a:pPr>
            <a:r>
              <a:rPr lang="en-US" sz="1000" dirty="0" smtClean="0"/>
              <a:t>Unusual or unaccountable network traffic originating from the computer.</a:t>
            </a:r>
          </a:p>
          <a:p>
            <a:pPr marL="628650" lvl="1" indent="-171450" defTabSz="457200">
              <a:buFont typeface="Arial" pitchFamily="34" charset="0"/>
              <a:buChar char="•"/>
              <a:defRPr/>
            </a:pPr>
            <a:r>
              <a:rPr lang="en-US" sz="1000" dirty="0" smtClean="0"/>
              <a:t>Computer runs more slowly than normal.</a:t>
            </a:r>
          </a:p>
          <a:p>
            <a:pPr marL="628650" lvl="1" indent="-171450" defTabSz="914276">
              <a:buFont typeface="Arial" pitchFamily="34" charset="0"/>
              <a:buChar char="•"/>
              <a:defRPr/>
            </a:pPr>
            <a:r>
              <a:rPr lang="en-US" sz="1000" dirty="0" smtClean="0"/>
              <a:t>Computer often stops responding to program or system commands.</a:t>
            </a:r>
          </a:p>
          <a:p>
            <a:pPr marL="628650" lvl="1" indent="-171450" defTabSz="914276">
              <a:buFont typeface="Arial" pitchFamily="34" charset="0"/>
              <a:buChar char="•"/>
              <a:defRPr/>
            </a:pPr>
            <a:r>
              <a:rPr lang="en-US" sz="1000" dirty="0" smtClean="0"/>
              <a:t>Computer fails and needs to be restarted frequently.</a:t>
            </a:r>
          </a:p>
          <a:p>
            <a:pPr marL="628650" lvl="1" indent="-171450" defTabSz="914276">
              <a:buFont typeface="Arial" pitchFamily="34" charset="0"/>
              <a:buChar char="•"/>
              <a:defRPr/>
            </a:pPr>
            <a:r>
              <a:rPr lang="en-US" sz="1000" dirty="0" smtClean="0"/>
              <a:t>Computer restarts on its own, and then fails to run normally.</a:t>
            </a:r>
          </a:p>
          <a:p>
            <a:pPr marL="628650" lvl="1" indent="-171450" defTabSz="914276">
              <a:buFont typeface="Arial" pitchFamily="34" charset="0"/>
              <a:buChar char="•"/>
              <a:defRPr/>
            </a:pPr>
            <a:r>
              <a:rPr lang="en-US" sz="1000" dirty="0" smtClean="0"/>
              <a:t>Users cannot correctly run applications on the computer.</a:t>
            </a:r>
          </a:p>
          <a:p>
            <a:pPr marL="628650" lvl="1" indent="-171450" defTabSz="914276">
              <a:buFont typeface="Arial" pitchFamily="34" charset="0"/>
              <a:buChar char="•"/>
              <a:defRPr/>
            </a:pPr>
            <a:r>
              <a:rPr lang="en-US" sz="1000" dirty="0" smtClean="0"/>
              <a:t>Users cannot access disks or disk drives on the computer.</a:t>
            </a:r>
          </a:p>
          <a:p>
            <a:pPr marL="628650" lvl="1" indent="-171450" defTabSz="914276">
              <a:buFont typeface="Arial" pitchFamily="34" charset="0"/>
              <a:buChar char="•"/>
              <a:defRPr/>
            </a:pPr>
            <a:r>
              <a:rPr lang="en-US" sz="1000" dirty="0" smtClean="0"/>
              <a:t>Users cannot print correctly from the computer.</a:t>
            </a:r>
          </a:p>
          <a:p>
            <a:pPr marL="628650" lvl="1" indent="-171450" defTabSz="914276">
              <a:buFont typeface="Arial" pitchFamily="34" charset="0"/>
              <a:buChar char="•"/>
              <a:defRPr/>
            </a:pPr>
            <a:r>
              <a:rPr lang="en-US" sz="1000" dirty="0" smtClean="0"/>
              <a:t>Users receive unusual error messages, pop-up windows, or advertisements.</a:t>
            </a:r>
          </a:p>
          <a:p>
            <a:pPr marL="628650" lvl="1" indent="-171450" defTabSz="914276">
              <a:buFont typeface="Arial" pitchFamily="34" charset="0"/>
              <a:buChar char="•"/>
              <a:defRPr/>
            </a:pPr>
            <a:r>
              <a:rPr lang="en-US" sz="1000" dirty="0" smtClean="0"/>
              <a:t>Users see distorted menus and dialog boxes.</a:t>
            </a:r>
          </a:p>
          <a:p>
            <a:pPr marL="628650" lvl="1" indent="-171450" defTabSz="914276">
              <a:buFont typeface="Arial" pitchFamily="34" charset="0"/>
              <a:buChar char="•"/>
              <a:defRPr/>
            </a:pPr>
            <a:r>
              <a:rPr lang="en-US" sz="1000" dirty="0" smtClean="0"/>
              <a:t>Users' Internet browser home pages unexpectedly change.</a:t>
            </a:r>
          </a:p>
          <a:p>
            <a:pPr marL="628650" lvl="1" indent="-171450" defTabSz="914276">
              <a:buFont typeface="Arial" pitchFamily="34" charset="0"/>
              <a:buChar char="•"/>
              <a:defRPr/>
            </a:pPr>
            <a:r>
              <a:rPr lang="en-US" sz="1000" dirty="0" smtClean="0"/>
              <a:t>Users cannot access administrator shares on the computer.</a:t>
            </a:r>
          </a:p>
          <a:p>
            <a:pPr marL="628650" lvl="1" indent="-171450" defTabSz="914276">
              <a:buFont typeface="Arial" pitchFamily="34" charset="0"/>
              <a:buChar char="•"/>
              <a:defRPr/>
            </a:pPr>
            <a:r>
              <a:rPr lang="en-US" sz="1000" dirty="0" smtClean="0"/>
              <a:t>Users notice an unexplained loss of disk space.</a:t>
            </a:r>
          </a:p>
          <a:p>
            <a:pPr marL="171450" indent="-171450" defTabSz="914276">
              <a:buFont typeface="Arial" pitchFamily="34" charset="0"/>
              <a:buChar char="•"/>
              <a:defRPr/>
            </a:pPr>
            <a:r>
              <a:rPr lang="en-US" sz="1000" dirty="0" smtClean="0"/>
              <a:t>Get the details of what the user was doing just prior to the unusual activity.</a:t>
            </a:r>
          </a:p>
          <a:p>
            <a:pPr marL="628650" lvl="1" indent="-171450" defTabSz="914276">
              <a:buFont typeface="Arial" pitchFamily="34" charset="0"/>
              <a:buChar char="•"/>
              <a:defRPr/>
            </a:pPr>
            <a:r>
              <a:rPr lang="en-US" sz="1000" dirty="0" smtClean="0"/>
              <a:t>Determine what may have changed. </a:t>
            </a:r>
          </a:p>
          <a:p>
            <a:pPr defTabSz="914276">
              <a:defRPr/>
            </a:pPr>
            <a:r>
              <a:rPr lang="en-US" sz="1000" dirty="0" smtClean="0"/>
              <a:t>Information </a:t>
            </a:r>
            <a:r>
              <a:rPr lang="en-US" sz="1000" dirty="0"/>
              <a:t>to </a:t>
            </a:r>
            <a:r>
              <a:rPr lang="en-US" sz="1000" dirty="0" smtClean="0"/>
              <a:t>gather </a:t>
            </a:r>
            <a:r>
              <a:rPr lang="en-US" sz="1000" dirty="0"/>
              <a:t>from the </a:t>
            </a:r>
            <a:r>
              <a:rPr lang="en-US" sz="1000" dirty="0" smtClean="0"/>
              <a:t>system:</a:t>
            </a:r>
            <a:endParaRPr lang="en-US" sz="1000" dirty="0"/>
          </a:p>
          <a:p>
            <a:pPr marL="171450" indent="-171450" defTabSz="914276">
              <a:buFont typeface="Arial" pitchFamily="34" charset="0"/>
              <a:buChar char="•"/>
              <a:defRPr/>
            </a:pPr>
            <a:r>
              <a:rPr lang="en-US" sz="1000" dirty="0" smtClean="0"/>
              <a:t>Determine whether antivirus and antimalware software were installed, running, and up to date.</a:t>
            </a:r>
          </a:p>
          <a:p>
            <a:pPr marL="171450" indent="-171450" defTabSz="914276">
              <a:buFont typeface="Arial" pitchFamily="34" charset="0"/>
              <a:buChar char="•"/>
              <a:defRPr/>
            </a:pPr>
            <a:r>
              <a:rPr lang="en-US" sz="1000" dirty="0" smtClean="0"/>
              <a:t>Determine whether all updates and patches for the operating system and applications were current.</a:t>
            </a: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6</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8"/>
            <a:ext cx="5628640" cy="4499922"/>
          </a:xfrm>
        </p:spPr>
        <p:txBody>
          <a:bodyPr>
            <a:normAutofit/>
          </a:bodyPr>
          <a:lstStyle/>
          <a:p>
            <a:r>
              <a:rPr lang="en-US" sz="1000" b="1" dirty="0"/>
              <a:t>Step 1: Confirm the Infection (Continued)</a:t>
            </a:r>
          </a:p>
          <a:p>
            <a:endParaRPr lang="en-US" sz="1000" b="1" dirty="0"/>
          </a:p>
          <a:p>
            <a:r>
              <a:rPr lang="en-US" sz="1000" b="1" dirty="0"/>
              <a:t>Task 4: Determine the Breadth of the Problem</a:t>
            </a:r>
          </a:p>
          <a:p>
            <a:pPr defTabSz="914276">
              <a:defRPr/>
            </a:pPr>
            <a:r>
              <a:rPr lang="en-US" sz="1000" dirty="0"/>
              <a:t>Determine whether this is an isolated incident or </a:t>
            </a:r>
            <a:r>
              <a:rPr lang="en-US" sz="1000" dirty="0" smtClean="0"/>
              <a:t>multiple </a:t>
            </a:r>
            <a:r>
              <a:rPr lang="en-US" sz="1000" dirty="0"/>
              <a:t>systems are experiencing the same problems. Is the user who originally reported the problem aware of others having the same problem? Are there an unusual number of reports within a designated </a:t>
            </a:r>
            <a:r>
              <a:rPr lang="en-US" sz="1000" dirty="0" smtClean="0"/>
              <a:t>timeframe</a:t>
            </a:r>
            <a:r>
              <a:rPr lang="en-US" sz="1000" dirty="0"/>
              <a:t>? Reports that other users are having the same problem may increase the alert </a:t>
            </a:r>
            <a:r>
              <a:rPr lang="en-US" sz="1000" dirty="0" smtClean="0"/>
              <a:t>level, </a:t>
            </a:r>
            <a:r>
              <a:rPr lang="en-US" sz="1000" dirty="0"/>
              <a:t>because </a:t>
            </a:r>
            <a:r>
              <a:rPr lang="en-US" sz="1000" dirty="0" smtClean="0"/>
              <a:t>they </a:t>
            </a:r>
            <a:r>
              <a:rPr lang="en-US" sz="1000" dirty="0"/>
              <a:t>might indicate an outbreak rather than just an isolated </a:t>
            </a:r>
            <a:r>
              <a:rPr lang="en-US" sz="1000" dirty="0" smtClean="0"/>
              <a:t>incident. Determine </a:t>
            </a:r>
            <a:r>
              <a:rPr lang="en-US" sz="1000" dirty="0"/>
              <a:t>the scope of the suspected malware. The scope may be adjusted as new information is obtained</a:t>
            </a:r>
            <a:r>
              <a:rPr lang="en-US" sz="1000" dirty="0" smtClean="0"/>
              <a:t>.</a:t>
            </a:r>
          </a:p>
          <a:p>
            <a:pPr defTabSz="914276">
              <a:defRPr/>
            </a:pPr>
            <a:endParaRPr lang="en-US" sz="1000" dirty="0"/>
          </a:p>
          <a:p>
            <a:pPr defTabSz="914276">
              <a:defRPr/>
            </a:pPr>
            <a:r>
              <a:rPr lang="en-US" sz="1000" b="1" dirty="0"/>
              <a:t>Task 5: Determine </a:t>
            </a:r>
            <a:r>
              <a:rPr lang="en-US" sz="1000" b="1" dirty="0" smtClean="0"/>
              <a:t>Whether </a:t>
            </a:r>
            <a:r>
              <a:rPr lang="en-US" sz="1000" b="1" dirty="0"/>
              <a:t>Malware Is Present</a:t>
            </a:r>
          </a:p>
          <a:p>
            <a:pPr defTabSz="914276">
              <a:defRPr/>
            </a:pPr>
            <a:r>
              <a:rPr lang="en-US" sz="1000" dirty="0"/>
              <a:t>Evaluate the evidence to determine whether the organization is indeed experiencing a malware attack. Reasonable suspicions of malware include:</a:t>
            </a:r>
          </a:p>
          <a:p>
            <a:pPr marL="165518" indent="-165518" defTabSz="914276">
              <a:buFont typeface="Arial" pitchFamily="34" charset="0"/>
              <a:buChar char="•"/>
              <a:defRPr/>
            </a:pPr>
            <a:r>
              <a:rPr lang="en-US" sz="1000" dirty="0" smtClean="0"/>
              <a:t>Antimalware </a:t>
            </a:r>
            <a:r>
              <a:rPr lang="en-US" sz="1000" dirty="0"/>
              <a:t>software reporting via a message that malware was detected during either a real-time detection or a full system scan.</a:t>
            </a:r>
          </a:p>
          <a:p>
            <a:pPr marL="165518" indent="-165518" defTabSz="914276">
              <a:buFont typeface="Arial" pitchFamily="34" charset="0"/>
              <a:buChar char="•"/>
              <a:defRPr/>
            </a:pPr>
            <a:r>
              <a:rPr lang="en-US" sz="1000" dirty="0"/>
              <a:t>Unusual behavior of computers consistent with known types of malware disruption that cannot be explained by system malfunction.</a:t>
            </a:r>
          </a:p>
          <a:p>
            <a:pPr marL="165518" indent="-165518" defTabSz="914276">
              <a:buFont typeface="Arial" pitchFamily="34" charset="0"/>
              <a:buChar char="•"/>
              <a:defRPr/>
            </a:pPr>
            <a:r>
              <a:rPr lang="en-US" sz="1000" dirty="0"/>
              <a:t>Symptoms that are getting worse on a system.</a:t>
            </a:r>
          </a:p>
          <a:p>
            <a:pPr marL="165518" indent="-165518" defTabSz="914276">
              <a:buFont typeface="Arial" pitchFamily="34" charset="0"/>
              <a:buChar char="•"/>
              <a:defRPr/>
            </a:pPr>
            <a:r>
              <a:rPr lang="en-US" sz="1000" dirty="0"/>
              <a:t>Symptoms that are spreading to other systems.</a:t>
            </a:r>
          </a:p>
          <a:p>
            <a:pPr marL="165518" indent="-165518" defTabSz="914276">
              <a:buFont typeface="Arial" pitchFamily="34" charset="0"/>
              <a:buChar char="•"/>
              <a:defRPr/>
            </a:pPr>
            <a:r>
              <a:rPr lang="en-US" sz="1000" dirty="0"/>
              <a:t>Symptoms consistent with “in the wild” reports.</a:t>
            </a:r>
          </a:p>
          <a:p>
            <a:pPr defTabSz="914276">
              <a:defRPr/>
            </a:pPr>
            <a:r>
              <a:rPr lang="en-US" sz="1000" dirty="0" smtClean="0"/>
              <a:t>Before </a:t>
            </a:r>
            <a:r>
              <a:rPr lang="en-US" sz="1000" dirty="0"/>
              <a:t>triggering an incident response plan, determine whether the incident meets the organization’s predefined thresholds, if they exist. Consider whether the characteristics or severity of the attack symptoms warrant initiating the incident response plan. After examining the data gathered from the incident report, decide </a:t>
            </a:r>
            <a:r>
              <a:rPr lang="en-US" sz="1000" dirty="0" smtClean="0"/>
              <a:t>whether </a:t>
            </a:r>
            <a:r>
              <a:rPr lang="en-US" sz="1000" dirty="0"/>
              <a:t>a malware incident or outbreak is occurring. If it is likely that there is an infection, continue to Step 2</a:t>
            </a:r>
            <a:r>
              <a:rPr lang="en-US" sz="1000" dirty="0" smtClean="0"/>
              <a:t>.</a:t>
            </a: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7</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a:t>Validating with the </a:t>
            </a:r>
            <a:r>
              <a:rPr lang="en-US" sz="1000" b="1" dirty="0" smtClean="0"/>
              <a:t>Business (Step</a:t>
            </a:r>
            <a:r>
              <a:rPr lang="en-US" sz="1000" b="1" baseline="0" dirty="0" smtClean="0"/>
              <a:t> 1)</a:t>
            </a:r>
            <a:endParaRPr lang="en-US" sz="1000" b="1" dirty="0"/>
          </a:p>
          <a:p>
            <a:endParaRPr lang="en-US" sz="1000" b="1" dirty="0"/>
          </a:p>
          <a:p>
            <a:r>
              <a:rPr lang="en-US" sz="1000" dirty="0"/>
              <a:t>To help understand the organization’s priorities when responding to a malware incident, ask the business stakeholders the following questions:</a:t>
            </a:r>
          </a:p>
          <a:p>
            <a:pPr marL="165518" indent="-165518">
              <a:buFont typeface="Arial" pitchFamily="34" charset="0"/>
              <a:buChar char="•"/>
            </a:pPr>
            <a:r>
              <a:rPr lang="en-US" sz="1000" dirty="0"/>
              <a:t>Is there an expectation for the response time required to return the systems to operation? If the business places a high priority on returning the systems to operation, IT may not be able to spend much resource time on determining the cause or source of the </a:t>
            </a:r>
            <a:r>
              <a:rPr lang="en-US" sz="1000" dirty="0" smtClean="0"/>
              <a:t>infection: All </a:t>
            </a:r>
            <a:r>
              <a:rPr lang="en-US" sz="1000" dirty="0"/>
              <a:t>personnel may be needed to rebuild the systems.</a:t>
            </a:r>
          </a:p>
          <a:p>
            <a:pPr marL="165518" indent="-165518">
              <a:buFont typeface="Arial" pitchFamily="34" charset="0"/>
              <a:buChar char="•"/>
            </a:pPr>
            <a:r>
              <a:rPr lang="en-US" sz="1000" dirty="0"/>
              <a:t>Have policies and procedures been documented for isolating computers infected with malware so users and the business are prepared for the impact on productivity? Infected systems will be unavailable for use until the malware has been </a:t>
            </a:r>
            <a:r>
              <a:rPr lang="en-US" sz="1000" dirty="0" smtClean="0"/>
              <a:t>eradicated; in </a:t>
            </a:r>
            <a:r>
              <a:rPr lang="en-US" sz="1000" dirty="0"/>
              <a:t>some </a:t>
            </a:r>
            <a:r>
              <a:rPr lang="en-US" sz="1000" dirty="0" smtClean="0"/>
              <a:t>cases, </a:t>
            </a:r>
            <a:r>
              <a:rPr lang="en-US" sz="1000" dirty="0"/>
              <a:t>the only way to completely remove the malware is to reinstall the operating system and restore the data from a clean backup. Therefore, systems could be unavailable for a significant amount of time</a:t>
            </a:r>
            <a:r>
              <a:rPr lang="en-US" sz="1000" dirty="0" smtClean="0"/>
              <a:t>.</a:t>
            </a: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8</a:t>
            </a:fld>
            <a:endParaRPr lang="en-US" dirty="0"/>
          </a:p>
        </p:txBody>
      </p:sp>
    </p:spTree>
    <p:extLst>
      <p:ext uri="{BB962C8B-B14F-4D97-AF65-F5344CB8AC3E}">
        <p14:creationId xmlns:p14="http://schemas.microsoft.com/office/powerpoint/2010/main" val="446310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defRPr/>
            </a:pPr>
            <a:r>
              <a:rPr lang="en-US" sz="1000" b="1" dirty="0"/>
              <a:t>Step 2: Determine </a:t>
            </a:r>
            <a:r>
              <a:rPr lang="en-US" sz="1000" b="1" dirty="0" smtClean="0"/>
              <a:t>Course </a:t>
            </a:r>
            <a:r>
              <a:rPr lang="en-US" sz="1000" b="1" dirty="0"/>
              <a:t>of Action Decision Flow</a:t>
            </a:r>
          </a:p>
          <a:p>
            <a:pPr defTabSz="914276">
              <a:defRPr/>
            </a:pPr>
            <a:endParaRPr lang="en-US" sz="1000" b="1" dirty="0"/>
          </a:p>
          <a:p>
            <a:pPr defTabSz="914276">
              <a:defRPr/>
            </a:pPr>
            <a:r>
              <a:rPr lang="en-US" sz="1000" dirty="0"/>
              <a:t>The figure on this slide represents the steps to be performed when deciding which course of action to take.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ipdfdbk@microsoft.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ipdfdbk@microsoft.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microsoft.com/security/portal/Shared/Help.aspx#security_product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295400"/>
            <a:ext cx="7162800" cy="584775"/>
          </a:xfrm>
          <a:prstGeom prst="rect">
            <a:avLst/>
          </a:prstGeom>
          <a:noFill/>
        </p:spPr>
        <p:txBody>
          <a:bodyPr wrap="square" rtlCol="0">
            <a:spAutoFit/>
          </a:bodyPr>
          <a:lstStyle/>
          <a:p>
            <a:r>
              <a:rPr lang="da-DK" sz="3200" dirty="0" smtClean="0"/>
              <a:t>Malware Response</a:t>
            </a:r>
            <a:endParaRPr lang="en-US" sz="3200" dirty="0"/>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85800" y="4953000"/>
            <a:ext cx="3810000" cy="523220"/>
          </a:xfrm>
          <a:prstGeom prst="rect">
            <a:avLst/>
          </a:prstGeom>
          <a:noFill/>
        </p:spPr>
        <p:txBody>
          <a:bodyPr wrap="square" rtlCol="0">
            <a:spAutoFit/>
          </a:bodyPr>
          <a:lstStyle/>
          <a:p>
            <a:r>
              <a:rPr lang="en-US" sz="1400" dirty="0" smtClean="0"/>
              <a:t>Published: February 2011</a:t>
            </a:r>
          </a:p>
          <a:p>
            <a:r>
              <a:rPr lang="en-US" sz="1400" dirty="0" smtClean="0"/>
              <a:t>Updated: November 2011</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461665"/>
          </a:xfrm>
        </p:spPr>
        <p:txBody>
          <a:bodyPr/>
          <a:lstStyle/>
          <a:p>
            <a:r>
              <a:rPr lang="en-US" dirty="0"/>
              <a:t>Step 2: Determine </a:t>
            </a:r>
            <a:r>
              <a:rPr lang="en-US" dirty="0" smtClean="0"/>
              <a:t>Course </a:t>
            </a:r>
            <a:r>
              <a:rPr lang="en-US" dirty="0"/>
              <a:t>of </a:t>
            </a:r>
            <a:r>
              <a:rPr lang="en-US" dirty="0" smtClean="0"/>
              <a:t>Action</a:t>
            </a:r>
            <a:endParaRPr lang="en-US" dirty="0"/>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sp>
        <p:nvSpPr>
          <p:cNvPr id="4" name="Rectangle 3"/>
          <p:cNvSpPr/>
          <p:nvPr/>
        </p:nvSpPr>
        <p:spPr>
          <a:xfrm>
            <a:off x="685800" y="1447800"/>
            <a:ext cx="7391400" cy="4039567"/>
          </a:xfrm>
          <a:prstGeom prst="rect">
            <a:avLst/>
          </a:prstGeom>
        </p:spPr>
        <p:txBody>
          <a:bodyPr wrap="square">
            <a:spAutoFit/>
          </a:bodyPr>
          <a:lstStyle/>
          <a:p>
            <a:pPr marL="239713" lvl="1" indent="-239713">
              <a:spcBef>
                <a:spcPts val="1200"/>
              </a:spcBef>
              <a:buClr>
                <a:schemeClr val="accent1"/>
              </a:buClr>
              <a:buFont typeface="Arial" pitchFamily="34" charset="0"/>
              <a:buChar char="•"/>
            </a:pPr>
            <a:r>
              <a:rPr lang="en-US" sz="2400" dirty="0">
                <a:solidFill>
                  <a:schemeClr val="tx2"/>
                </a:solidFill>
              </a:rPr>
              <a:t>Task 1: Determine the Risk to Data</a:t>
            </a:r>
          </a:p>
          <a:p>
            <a:pPr marL="509588" lvl="1" indent="-285750">
              <a:spcBef>
                <a:spcPts val="300"/>
              </a:spcBef>
              <a:buClr>
                <a:schemeClr val="accent1"/>
              </a:buClr>
              <a:buFont typeface="Arial" pitchFamily="34" charset="0"/>
              <a:buChar char="•"/>
            </a:pPr>
            <a:r>
              <a:rPr lang="en-US" dirty="0">
                <a:solidFill>
                  <a:schemeClr val="tx2"/>
                </a:solidFill>
              </a:rPr>
              <a:t>Consider the risk to the data, and verify whether the data has been backed up:</a:t>
            </a:r>
          </a:p>
          <a:p>
            <a:pPr marL="800100" lvl="2" indent="-284163">
              <a:spcBef>
                <a:spcPts val="300"/>
              </a:spcBef>
              <a:buClr>
                <a:schemeClr val="accent1"/>
              </a:buClr>
              <a:buFont typeface="Arial" pitchFamily="34" charset="0"/>
              <a:buChar char="•"/>
            </a:pPr>
            <a:r>
              <a:rPr lang="en-US" dirty="0">
                <a:solidFill>
                  <a:schemeClr val="tx2"/>
                </a:solidFill>
              </a:rPr>
              <a:t>Operating system files and configuration settings</a:t>
            </a:r>
          </a:p>
          <a:p>
            <a:pPr marL="800100" lvl="2" indent="-284163">
              <a:spcBef>
                <a:spcPts val="300"/>
              </a:spcBef>
              <a:buClr>
                <a:schemeClr val="accent1"/>
              </a:buClr>
              <a:buFont typeface="Arial" pitchFamily="34" charset="0"/>
              <a:buChar char="•"/>
            </a:pPr>
            <a:r>
              <a:rPr lang="en-US" dirty="0">
                <a:solidFill>
                  <a:schemeClr val="tx2"/>
                </a:solidFill>
              </a:rPr>
              <a:t>Application installation sources, configuration settings, and data</a:t>
            </a:r>
          </a:p>
          <a:p>
            <a:pPr marL="800100" lvl="2" indent="-284163">
              <a:spcBef>
                <a:spcPts val="300"/>
              </a:spcBef>
              <a:buClr>
                <a:schemeClr val="accent1"/>
              </a:buClr>
              <a:buFont typeface="Arial" pitchFamily="34" charset="0"/>
              <a:buChar char="•"/>
            </a:pPr>
            <a:r>
              <a:rPr lang="en-US" dirty="0">
                <a:solidFill>
                  <a:schemeClr val="tx2"/>
                </a:solidFill>
              </a:rPr>
              <a:t>User data</a:t>
            </a:r>
          </a:p>
          <a:p>
            <a:pPr marL="239713" lvl="1" indent="-239713">
              <a:spcBef>
                <a:spcPts val="1200"/>
              </a:spcBef>
              <a:buClr>
                <a:schemeClr val="accent1"/>
              </a:buClr>
              <a:buFont typeface="Arial" pitchFamily="34" charset="0"/>
              <a:buChar char="•"/>
            </a:pPr>
            <a:r>
              <a:rPr lang="en-US" sz="2400" dirty="0">
                <a:solidFill>
                  <a:schemeClr val="tx2"/>
                </a:solidFill>
              </a:rPr>
              <a:t>Task 2: Decide Whether to Examine Malware’s Effects on the System</a:t>
            </a:r>
          </a:p>
          <a:p>
            <a:pPr marL="509588" lvl="1" indent="-285750">
              <a:spcBef>
                <a:spcPts val="300"/>
              </a:spcBef>
              <a:buClr>
                <a:schemeClr val="accent1"/>
              </a:buClr>
              <a:buFont typeface="Arial" pitchFamily="34" charset="0"/>
              <a:buChar char="•"/>
            </a:pPr>
            <a:r>
              <a:rPr lang="en-US" dirty="0">
                <a:solidFill>
                  <a:schemeClr val="tx2"/>
                </a:solidFill>
              </a:rPr>
              <a:t>The primary factors when considering examination are whether the organization has the expertise needed and how urgent it is to return the system to operation</a:t>
            </a:r>
          </a:p>
        </p:txBody>
      </p:sp>
    </p:spTree>
    <p:extLst>
      <p:ext uri="{BB962C8B-B14F-4D97-AF65-F5344CB8AC3E}">
        <p14:creationId xmlns:p14="http://schemas.microsoft.com/office/powerpoint/2010/main" val="3756645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631072" cy="461665"/>
          </a:xfrm>
        </p:spPr>
        <p:txBody>
          <a:bodyPr/>
          <a:lstStyle/>
          <a:p>
            <a:r>
              <a:rPr lang="en-US" dirty="0"/>
              <a:t>Step 2: Determine </a:t>
            </a:r>
            <a:r>
              <a:rPr lang="en-US" dirty="0" smtClean="0"/>
              <a:t>Course </a:t>
            </a:r>
            <a:r>
              <a:rPr lang="en-US" dirty="0"/>
              <a:t>of </a:t>
            </a:r>
            <a:r>
              <a:rPr lang="en-US" dirty="0" smtClean="0"/>
              <a:t>Action (Continued)</a:t>
            </a:r>
            <a:endParaRPr lang="en-US" dirty="0"/>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sp>
        <p:nvSpPr>
          <p:cNvPr id="4" name="Rectangle 3"/>
          <p:cNvSpPr/>
          <p:nvPr/>
        </p:nvSpPr>
        <p:spPr>
          <a:xfrm>
            <a:off x="369627" y="1219200"/>
            <a:ext cx="8382000" cy="1423467"/>
          </a:xfrm>
          <a:prstGeom prst="rect">
            <a:avLst/>
          </a:prstGeom>
        </p:spPr>
        <p:txBody>
          <a:bodyPr wrap="square">
            <a:spAutoFit/>
          </a:bodyPr>
          <a:lstStyle/>
          <a:p>
            <a:pPr marL="239713" lvl="1" indent="-239713">
              <a:spcBef>
                <a:spcPts val="1200"/>
              </a:spcBef>
              <a:buClr>
                <a:schemeClr val="accent1"/>
              </a:buClr>
              <a:buFont typeface="Arial" pitchFamily="34" charset="0"/>
              <a:buChar char="•"/>
            </a:pPr>
            <a:r>
              <a:rPr lang="en-US" sz="2400" dirty="0">
                <a:solidFill>
                  <a:schemeClr val="tx2"/>
                </a:solidFill>
              </a:rPr>
              <a:t>Task 3: Decide Whether to Clean, Restore System State, or Rebuild</a:t>
            </a:r>
          </a:p>
          <a:p>
            <a:pPr marL="509588" lvl="1" indent="-285750">
              <a:spcBef>
                <a:spcPts val="300"/>
              </a:spcBef>
              <a:buClr>
                <a:schemeClr val="accent1"/>
              </a:buClr>
              <a:buFont typeface="Arial" pitchFamily="34" charset="0"/>
              <a:buChar char="•"/>
            </a:pPr>
            <a:r>
              <a:rPr lang="en-US" dirty="0">
                <a:solidFill>
                  <a:schemeClr val="tx2"/>
                </a:solidFill>
              </a:rPr>
              <a:t>This table provides details on the advantages and disadvantages of each </a:t>
            </a:r>
            <a:r>
              <a:rPr lang="en-US" dirty="0" smtClean="0">
                <a:solidFill>
                  <a:schemeClr val="tx2"/>
                </a:solidFill>
              </a:rPr>
              <a:t>option</a:t>
            </a:r>
            <a:endParaRPr lang="en-US" dirty="0">
              <a:solidFill>
                <a:schemeClr val="tx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1" y="2781299"/>
            <a:ext cx="7467600" cy="3516657"/>
          </a:xfrm>
          <a:prstGeom prst="rect">
            <a:avLst/>
          </a:prstGeom>
        </p:spPr>
      </p:pic>
    </p:spTree>
    <p:extLst>
      <p:ext uri="{BB962C8B-B14F-4D97-AF65-F5344CB8AC3E}">
        <p14:creationId xmlns:p14="http://schemas.microsoft.com/office/powerpoint/2010/main" val="3648518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Validating with the </a:t>
            </a:r>
            <a:r>
              <a:rPr lang="en-US" sz="2700" dirty="0" smtClean="0"/>
              <a:t>Business (Step 2)</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pPr marL="239713" lvl="1" indent="-239713">
              <a:spcBef>
                <a:spcPts val="1200"/>
              </a:spcBef>
              <a:buFont typeface="Arial" pitchFamily="34" charset="0"/>
              <a:buChar char="•"/>
            </a:pPr>
            <a:r>
              <a:rPr lang="en-US" sz="2400" dirty="0"/>
              <a:t>To ensure that all requirements have been identified to recover from a malware incident, ask business stakeholders the following questions:</a:t>
            </a:r>
          </a:p>
          <a:p>
            <a:pPr marL="509588" lvl="1" indent="-285750">
              <a:buFont typeface="Arial" pitchFamily="34" charset="0"/>
              <a:buChar char="•"/>
            </a:pPr>
            <a:r>
              <a:rPr lang="en-US" dirty="0"/>
              <a:t>Does the recovery plan budget resources appropriately, depending on the scope of the outbreak and the business impact of the affected computers?</a:t>
            </a:r>
          </a:p>
          <a:p>
            <a:pPr marL="509588" lvl="1" indent="-285750">
              <a:buFont typeface="Arial" pitchFamily="34" charset="0"/>
              <a:buChar char="•"/>
            </a:pPr>
            <a:r>
              <a:rPr lang="en-US" dirty="0"/>
              <a:t>Are there different response expectations to address different types of data and systems, such as High Impact, Medium Impact, and/or Low Impact designations for these different assets?</a:t>
            </a:r>
          </a:p>
        </p:txBody>
      </p:sp>
    </p:spTree>
    <p:extLst>
      <p:ext uri="{BB962C8B-B14F-4D97-AF65-F5344CB8AC3E}">
        <p14:creationId xmlns:p14="http://schemas.microsoft.com/office/powerpoint/2010/main" val="3448260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830997"/>
          </a:xfrm>
        </p:spPr>
        <p:txBody>
          <a:bodyPr/>
          <a:lstStyle/>
          <a:p>
            <a:r>
              <a:rPr lang="en-US" dirty="0"/>
              <a:t>Step </a:t>
            </a:r>
            <a:r>
              <a:rPr lang="en-US" dirty="0" smtClean="0"/>
              <a:t>3: </a:t>
            </a:r>
            <a:r>
              <a:rPr lang="en-US" dirty="0"/>
              <a:t>Attempt to </a:t>
            </a:r>
            <a:r>
              <a:rPr lang="en-US" dirty="0" smtClean="0"/>
              <a:t>Clean </a:t>
            </a:r>
            <a:r>
              <a:rPr lang="en-US" dirty="0"/>
              <a:t>the </a:t>
            </a:r>
            <a:r>
              <a:rPr lang="en-US" dirty="0" smtClean="0"/>
              <a:t>System Decision Flow</a:t>
            </a:r>
            <a:endParaRPr lang="en-US" dirty="0"/>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752600" y="1655445"/>
            <a:ext cx="5791200" cy="4592955"/>
          </a:xfrm>
          <a:prstGeom prst="rect">
            <a:avLst/>
          </a:prstGeom>
        </p:spPr>
      </p:pic>
    </p:spTree>
    <p:extLst>
      <p:ext uri="{BB962C8B-B14F-4D97-AF65-F5344CB8AC3E}">
        <p14:creationId xmlns:p14="http://schemas.microsoft.com/office/powerpoint/2010/main" val="3442073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3: </a:t>
            </a:r>
            <a:r>
              <a:rPr lang="en-US" dirty="0"/>
              <a:t>Attempt to Clean the </a:t>
            </a:r>
            <a:r>
              <a:rPr lang="en-US" dirty="0" smtClean="0"/>
              <a:t>System</a:t>
            </a:r>
            <a:endParaRPr lang="en-US" dirty="0"/>
          </a:p>
        </p:txBody>
      </p:sp>
      <p:sp>
        <p:nvSpPr>
          <p:cNvPr id="3" name="Content Placeholder 2"/>
          <p:cNvSpPr>
            <a:spLocks noGrp="1"/>
          </p:cNvSpPr>
          <p:nvPr>
            <p:ph idx="1"/>
          </p:nvPr>
        </p:nvSpPr>
        <p:spPr>
          <a:xfrm>
            <a:off x="533400" y="1447800"/>
            <a:ext cx="8229600" cy="5029199"/>
          </a:xfrm>
        </p:spPr>
        <p:txBody>
          <a:bodyPr>
            <a:normAutofit/>
          </a:bodyPr>
          <a:lstStyle/>
          <a:p>
            <a:pPr marL="239713" lvl="1" indent="-239713">
              <a:spcBef>
                <a:spcPts val="1200"/>
              </a:spcBef>
              <a:buFont typeface="Arial" pitchFamily="34" charset="0"/>
              <a:buChar char="•"/>
            </a:pPr>
            <a:r>
              <a:rPr lang="en-US" sz="2400" dirty="0"/>
              <a:t>Task 1: Clean the System</a:t>
            </a:r>
          </a:p>
          <a:p>
            <a:pPr marL="509588" lvl="1" indent="-285750">
              <a:buFont typeface="Arial" pitchFamily="34" charset="0"/>
              <a:buChar char="•"/>
            </a:pPr>
            <a:r>
              <a:rPr lang="en-US" dirty="0"/>
              <a:t>Use scanning tools to detect and potentially automatically remove any malware from the system, or manually remove the malware</a:t>
            </a:r>
          </a:p>
          <a:p>
            <a:pPr marL="509588" lvl="1" indent="-285750">
              <a:buFont typeface="Arial" pitchFamily="34" charset="0"/>
              <a:buChar char="•"/>
            </a:pPr>
            <a:r>
              <a:rPr lang="en-US" dirty="0"/>
              <a:t>See the table on the next two slides for the pros and cons of cleaning</a:t>
            </a:r>
          </a:p>
        </p:txBody>
      </p:sp>
    </p:spTree>
    <p:extLst>
      <p:ext uri="{BB962C8B-B14F-4D97-AF65-F5344CB8AC3E}">
        <p14:creationId xmlns:p14="http://schemas.microsoft.com/office/powerpoint/2010/main" val="4240563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7535"/>
            <a:ext cx="8534400" cy="461665"/>
          </a:xfrm>
        </p:spPr>
        <p:txBody>
          <a:bodyPr/>
          <a:lstStyle/>
          <a:p>
            <a:r>
              <a:rPr lang="en-US" dirty="0"/>
              <a:t>Step </a:t>
            </a:r>
            <a:r>
              <a:rPr lang="en-US" dirty="0" smtClean="0"/>
              <a:t>3</a:t>
            </a:r>
            <a:r>
              <a:rPr lang="en-US" dirty="0"/>
              <a:t>: Attempt to Clean the </a:t>
            </a:r>
            <a:r>
              <a:rPr lang="en-US" dirty="0" smtClean="0"/>
              <a:t>System (Continued)</a:t>
            </a:r>
            <a:endParaRPr lang="en-US" dirty="0"/>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sp>
        <p:nvSpPr>
          <p:cNvPr id="4" name="Rectangle 3"/>
          <p:cNvSpPr/>
          <p:nvPr/>
        </p:nvSpPr>
        <p:spPr>
          <a:xfrm>
            <a:off x="369627" y="1308065"/>
            <a:ext cx="8382000" cy="1054135"/>
          </a:xfrm>
          <a:prstGeom prst="rect">
            <a:avLst/>
          </a:prstGeom>
        </p:spPr>
        <p:txBody>
          <a:bodyPr wrap="square">
            <a:spAutoFit/>
          </a:bodyPr>
          <a:lstStyle/>
          <a:p>
            <a:pPr marL="239713" lvl="1" indent="-239713">
              <a:spcBef>
                <a:spcPts val="1200"/>
              </a:spcBef>
              <a:buClr>
                <a:schemeClr val="accent1"/>
              </a:buClr>
              <a:buFont typeface="Arial" pitchFamily="34" charset="0"/>
              <a:buChar char="•"/>
            </a:pPr>
            <a:r>
              <a:rPr lang="en-US" sz="2400" dirty="0">
                <a:solidFill>
                  <a:schemeClr val="tx2"/>
                </a:solidFill>
              </a:rPr>
              <a:t>Task 1: Clean the System (Continued)</a:t>
            </a:r>
          </a:p>
          <a:p>
            <a:pPr marL="509588" lvl="1" indent="-285750">
              <a:spcBef>
                <a:spcPts val="300"/>
              </a:spcBef>
              <a:buClr>
                <a:schemeClr val="accent1"/>
              </a:buClr>
              <a:buFont typeface="Arial" pitchFamily="34" charset="0"/>
              <a:buChar char="•"/>
            </a:pPr>
            <a:r>
              <a:rPr lang="en-US" dirty="0">
                <a:solidFill>
                  <a:schemeClr val="tx2"/>
                </a:solidFill>
              </a:rPr>
              <a:t>This table provides </a:t>
            </a:r>
            <a:r>
              <a:rPr lang="en-US" dirty="0" smtClean="0">
                <a:solidFill>
                  <a:schemeClr val="tx2"/>
                </a:solidFill>
              </a:rPr>
              <a:t>details </a:t>
            </a:r>
            <a:r>
              <a:rPr lang="en-US" dirty="0">
                <a:solidFill>
                  <a:schemeClr val="tx2"/>
                </a:solidFill>
              </a:rPr>
              <a:t>about the advantages and disadvantages of each </a:t>
            </a:r>
            <a:r>
              <a:rPr lang="en-US" dirty="0" smtClean="0">
                <a:solidFill>
                  <a:schemeClr val="tx2"/>
                </a:solidFill>
              </a:rPr>
              <a:t>option</a:t>
            </a:r>
            <a:endParaRPr lang="en-US" dirty="0">
              <a:solidFill>
                <a:schemeClr val="tx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564350"/>
            <a:ext cx="7019925" cy="3607850"/>
          </a:xfrm>
          <a:prstGeom prst="rect">
            <a:avLst/>
          </a:prstGeom>
        </p:spPr>
      </p:pic>
    </p:spTree>
    <p:extLst>
      <p:ext uri="{BB962C8B-B14F-4D97-AF65-F5344CB8AC3E}">
        <p14:creationId xmlns:p14="http://schemas.microsoft.com/office/powerpoint/2010/main" val="3626545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3: </a:t>
            </a:r>
            <a:r>
              <a:rPr lang="en-US" dirty="0"/>
              <a:t>Attempt to Clean the </a:t>
            </a:r>
            <a:r>
              <a:rPr lang="en-US" dirty="0" smtClean="0"/>
              <a:t>System (Continued)</a:t>
            </a:r>
            <a:endParaRPr lang="en-US" dirty="0"/>
          </a:p>
        </p:txBody>
      </p:sp>
      <p:sp>
        <p:nvSpPr>
          <p:cNvPr id="3" name="Content Placeholder 2"/>
          <p:cNvSpPr>
            <a:spLocks noGrp="1"/>
          </p:cNvSpPr>
          <p:nvPr>
            <p:ph idx="1"/>
          </p:nvPr>
        </p:nvSpPr>
        <p:spPr>
          <a:xfrm>
            <a:off x="537027" y="1752601"/>
            <a:ext cx="8229600" cy="5029199"/>
          </a:xfrm>
        </p:spPr>
        <p:txBody>
          <a:bodyPr>
            <a:normAutofit/>
          </a:bodyPr>
          <a:lstStyle/>
          <a:p>
            <a:pPr marL="239713" lvl="1" indent="-239713">
              <a:spcBef>
                <a:spcPts val="1200"/>
              </a:spcBef>
              <a:buFont typeface="Arial" pitchFamily="34" charset="0"/>
              <a:buChar char="•"/>
            </a:pPr>
            <a:r>
              <a:rPr lang="en-US" sz="2400" dirty="0"/>
              <a:t>Task 2: Evaluate Effectiveness</a:t>
            </a:r>
          </a:p>
          <a:p>
            <a:pPr marL="509588" lvl="1" indent="-285750">
              <a:buFont typeface="Arial" pitchFamily="34" charset="0"/>
              <a:buChar char="•"/>
            </a:pPr>
            <a:r>
              <a:rPr lang="en-US" dirty="0"/>
              <a:t>At the end of each option, evaluate its effectiveness and consider whether additional measures, including </a:t>
            </a:r>
            <a:r>
              <a:rPr lang="en-US" dirty="0" smtClean="0"/>
              <a:t>rerunning </a:t>
            </a:r>
            <a:r>
              <a:rPr lang="en-US" dirty="0"/>
              <a:t>scans, need to be taken to ensure that the system can be safely returned to production:</a:t>
            </a:r>
          </a:p>
          <a:p>
            <a:pPr marL="800100" lvl="2" indent="-284163">
              <a:buFont typeface="Arial" pitchFamily="34" charset="0"/>
              <a:buChar char="•"/>
            </a:pPr>
            <a:r>
              <a:rPr lang="en-US" dirty="0"/>
              <a:t>“No malware found” does not conclusively mean cleaned</a:t>
            </a:r>
          </a:p>
          <a:p>
            <a:pPr marL="800100" lvl="2" indent="-284163">
              <a:buFont typeface="Arial" pitchFamily="34" charset="0"/>
              <a:buChar char="•"/>
            </a:pPr>
            <a:r>
              <a:rPr lang="en-US" dirty="0"/>
              <a:t>Permissions or settings may have been changed</a:t>
            </a:r>
          </a:p>
          <a:p>
            <a:pPr marL="509588" lvl="1" indent="-285750">
              <a:buFont typeface="Arial" pitchFamily="34" charset="0"/>
              <a:buChar char="•"/>
            </a:pPr>
            <a:r>
              <a:rPr lang="en-US" dirty="0"/>
              <a:t>If malware is still present, attempt to restore system state or rebuild the computer</a:t>
            </a:r>
          </a:p>
        </p:txBody>
      </p:sp>
    </p:spTree>
    <p:extLst>
      <p:ext uri="{BB962C8B-B14F-4D97-AF65-F5344CB8AC3E}">
        <p14:creationId xmlns:p14="http://schemas.microsoft.com/office/powerpoint/2010/main" val="1776005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Additional Considerations (Step </a:t>
            </a:r>
            <a:r>
              <a:rPr lang="en-US" dirty="0" smtClean="0"/>
              <a:t>3)</a:t>
            </a:r>
            <a:r>
              <a:rPr lang="en-US" dirty="0"/>
              <a:t/>
            </a:r>
            <a:br>
              <a:rPr lang="en-US" dirty="0"/>
            </a:br>
            <a:endParaRPr lang="en-US" dirty="0"/>
          </a:p>
        </p:txBody>
      </p:sp>
      <p:sp>
        <p:nvSpPr>
          <p:cNvPr id="3" name="Content Placeholder 2"/>
          <p:cNvSpPr>
            <a:spLocks noGrp="1"/>
          </p:cNvSpPr>
          <p:nvPr>
            <p:ph idx="1"/>
          </p:nvPr>
        </p:nvSpPr>
        <p:spPr>
          <a:xfrm>
            <a:off x="457200" y="1371600"/>
            <a:ext cx="8229600" cy="5029199"/>
          </a:xfrm>
        </p:spPr>
        <p:txBody>
          <a:bodyPr>
            <a:normAutofit/>
          </a:bodyPr>
          <a:lstStyle/>
          <a:p>
            <a:pPr marL="239713" lvl="1" indent="-239713">
              <a:spcBef>
                <a:spcPts val="1200"/>
              </a:spcBef>
              <a:buFont typeface="Arial" pitchFamily="34" charset="0"/>
              <a:buChar char="•"/>
            </a:pPr>
            <a:r>
              <a:rPr lang="en-US" sz="2400" dirty="0"/>
              <a:t>Microsoft tools </a:t>
            </a:r>
            <a:r>
              <a:rPr lang="en-US" sz="2400" dirty="0" smtClean="0"/>
              <a:t>can help</a:t>
            </a:r>
            <a:endParaRPr lang="en-US" sz="2400" dirty="0"/>
          </a:p>
          <a:p>
            <a:pPr marL="509588" lvl="1" indent="-285750">
              <a:buFont typeface="Arial" pitchFamily="34" charset="0"/>
              <a:buChar char="•"/>
            </a:pPr>
            <a:r>
              <a:rPr lang="en-US" dirty="0"/>
              <a:t>Windows Defender helps provide protection against spyware.</a:t>
            </a:r>
          </a:p>
          <a:p>
            <a:pPr marL="509588" lvl="1" indent="-285750">
              <a:buFont typeface="Arial" pitchFamily="34" charset="0"/>
              <a:buChar char="•"/>
            </a:pPr>
            <a:r>
              <a:rPr lang="en-US" dirty="0"/>
              <a:t>Microsoft Security Essentials is a consumer-oriented offering that helps provide protection against spyware, viruses, and other malicious software.</a:t>
            </a:r>
          </a:p>
          <a:p>
            <a:pPr marL="509588" lvl="1" indent="-285750">
              <a:buFont typeface="Arial" pitchFamily="34" charset="0"/>
              <a:buChar char="•"/>
            </a:pPr>
            <a:r>
              <a:rPr lang="en-US" dirty="0"/>
              <a:t>The </a:t>
            </a:r>
            <a:r>
              <a:rPr lang="en-US" dirty="0" smtClean="0"/>
              <a:t>Microsoft Safety Scanner </a:t>
            </a:r>
            <a:r>
              <a:rPr lang="en-US" dirty="0"/>
              <a:t>checks for infections and helps remove infections, if one is found.</a:t>
            </a:r>
          </a:p>
          <a:p>
            <a:pPr marL="509588" lvl="1" indent="-285750">
              <a:buFont typeface="Arial" pitchFamily="34" charset="0"/>
              <a:buChar char="•"/>
            </a:pPr>
            <a:r>
              <a:rPr lang="en-US" dirty="0"/>
              <a:t>For enterprise customers, Microsoft</a:t>
            </a:r>
            <a:r>
              <a:rPr lang="en-US" baseline="30000" dirty="0"/>
              <a:t>®</a:t>
            </a:r>
            <a:r>
              <a:rPr lang="en-US" dirty="0"/>
              <a:t> Forefront</a:t>
            </a:r>
            <a:r>
              <a:rPr lang="en-US" baseline="30000" dirty="0"/>
              <a:t>®</a:t>
            </a:r>
            <a:r>
              <a:rPr lang="en-US" dirty="0"/>
              <a:t> Endpoint Protection helps provide unified protection from viruses, spyware, and other current and emerging threats for business client computers, portable computers, and server operating systems</a:t>
            </a:r>
            <a:r>
              <a:rPr lang="en-US" dirty="0" smtClean="0"/>
              <a:t>.</a:t>
            </a:r>
            <a:endParaRPr lang="en-US" dirty="0"/>
          </a:p>
        </p:txBody>
      </p:sp>
    </p:spTree>
    <p:extLst>
      <p:ext uri="{BB962C8B-B14F-4D97-AF65-F5344CB8AC3E}">
        <p14:creationId xmlns:p14="http://schemas.microsoft.com/office/powerpoint/2010/main" val="634055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4</a:t>
            </a:r>
            <a:r>
              <a:rPr lang="en-US" dirty="0"/>
              <a:t>: Attempt to Restore System State</a:t>
            </a:r>
          </a:p>
        </p:txBody>
      </p:sp>
      <p:sp>
        <p:nvSpPr>
          <p:cNvPr id="3" name="Content Placeholder 2"/>
          <p:cNvSpPr>
            <a:spLocks noGrp="1"/>
          </p:cNvSpPr>
          <p:nvPr>
            <p:ph idx="1"/>
          </p:nvPr>
        </p:nvSpPr>
        <p:spPr>
          <a:xfrm>
            <a:off x="533400" y="1447800"/>
            <a:ext cx="8229600" cy="4648199"/>
          </a:xfrm>
        </p:spPr>
        <p:txBody>
          <a:bodyPr>
            <a:normAutofit/>
          </a:bodyPr>
          <a:lstStyle/>
          <a:p>
            <a:pPr marL="239713" lvl="1" indent="-239713">
              <a:spcBef>
                <a:spcPts val="1200"/>
              </a:spcBef>
              <a:buFont typeface="Arial" pitchFamily="34" charset="0"/>
              <a:buChar char="•"/>
            </a:pPr>
            <a:r>
              <a:rPr lang="en-US" sz="2400" dirty="0"/>
              <a:t>Task 1: Restore System State</a:t>
            </a:r>
          </a:p>
          <a:p>
            <a:pPr marL="509588" lvl="1" indent="-285750">
              <a:buFont typeface="Arial" pitchFamily="34" charset="0"/>
              <a:buChar char="•"/>
            </a:pPr>
            <a:r>
              <a:rPr lang="en-US" dirty="0"/>
              <a:t>The tools for restoring the system state vary depending on the installed operating system, but the mechanisms are similar</a:t>
            </a:r>
          </a:p>
          <a:p>
            <a:pPr marL="239713" lvl="1" indent="-239713">
              <a:spcBef>
                <a:spcPts val="1200"/>
              </a:spcBef>
              <a:buFont typeface="Arial" pitchFamily="34" charset="0"/>
              <a:buChar char="•"/>
            </a:pPr>
            <a:r>
              <a:rPr lang="en-US" sz="2400" dirty="0"/>
              <a:t>Task 2: Evaluate Effectiveness</a:t>
            </a:r>
          </a:p>
          <a:p>
            <a:pPr marL="509588" lvl="1" indent="-285750">
              <a:buFont typeface="Arial" pitchFamily="34" charset="0"/>
              <a:buChar char="•"/>
            </a:pPr>
            <a:r>
              <a:rPr lang="en-US" dirty="0"/>
              <a:t>Does it appear that malware is still on the system? </a:t>
            </a:r>
          </a:p>
          <a:p>
            <a:pPr marL="509588" lvl="1" indent="-285750">
              <a:buFont typeface="Arial" pitchFamily="34" charset="0"/>
              <a:buChar char="•"/>
            </a:pPr>
            <a:r>
              <a:rPr lang="en-US" dirty="0"/>
              <a:t>Are any security or system settings not corrected?</a:t>
            </a:r>
          </a:p>
          <a:p>
            <a:pPr marL="509588" lvl="1" indent="-285750">
              <a:buFont typeface="Arial" pitchFamily="34" charset="0"/>
              <a:buChar char="•"/>
            </a:pPr>
            <a:r>
              <a:rPr lang="en-US" dirty="0"/>
              <a:t>Does the system operate properly according to the user’s expectations (user acceptance–type testing)?</a:t>
            </a:r>
          </a:p>
        </p:txBody>
      </p:sp>
    </p:spTree>
    <p:extLst>
      <p:ext uri="{BB962C8B-B14F-4D97-AF65-F5344CB8AC3E}">
        <p14:creationId xmlns:p14="http://schemas.microsoft.com/office/powerpoint/2010/main" val="2852871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461665"/>
          </a:xfrm>
        </p:spPr>
        <p:txBody>
          <a:bodyPr/>
          <a:lstStyle/>
          <a:p>
            <a:r>
              <a:rPr lang="en-US" dirty="0"/>
              <a:t>Step </a:t>
            </a:r>
            <a:r>
              <a:rPr lang="en-US" dirty="0" smtClean="0"/>
              <a:t>5</a:t>
            </a:r>
            <a:r>
              <a:rPr lang="en-US" dirty="0"/>
              <a:t>: Rebuild the System </a:t>
            </a:r>
            <a:r>
              <a:rPr lang="en-US" dirty="0" smtClean="0"/>
              <a:t>Decision Flow</a:t>
            </a:r>
            <a:endParaRPr lang="en-US" dirty="0"/>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724150" y="1371600"/>
            <a:ext cx="3067050" cy="5395912"/>
          </a:xfrm>
          <a:prstGeom prst="rect">
            <a:avLst/>
          </a:prstGeom>
          <a:noFill/>
          <a:ln>
            <a:noFill/>
          </a:ln>
        </p:spPr>
      </p:pic>
    </p:spTree>
    <p:extLst>
      <p:ext uri="{BB962C8B-B14F-4D97-AF65-F5344CB8AC3E}">
        <p14:creationId xmlns:p14="http://schemas.microsoft.com/office/powerpoint/2010/main" val="2659613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200329"/>
          </a:xfrm>
        </p:spPr>
        <p:txBody>
          <a:bodyPr/>
          <a:lstStyle/>
          <a:p>
            <a:pPr>
              <a:spcBef>
                <a:spcPts val="1200"/>
              </a:spcBef>
            </a:pPr>
            <a:r>
              <a:rPr lang="en-US" dirty="0" smtClean="0"/>
              <a:t>What Is IPD?</a:t>
            </a:r>
            <a:br>
              <a:rPr lang="en-US" dirty="0" smtClean="0"/>
            </a:br>
            <a:r>
              <a:rPr lang="en-US" sz="800" dirty="0" smtClean="0"/>
              <a:t/>
            </a:r>
            <a:br>
              <a:rPr lang="en-US" sz="800" dirty="0" smtClean="0"/>
            </a:br>
            <a:r>
              <a:rPr lang="en-US" sz="2000" dirty="0" smtClean="0">
                <a:solidFill>
                  <a:schemeClr val="tx1"/>
                </a:solidFill>
              </a:rPr>
              <a:t>Guidance that clarifies and streamlines the planning and design process for Microsoft</a:t>
            </a:r>
            <a:r>
              <a:rPr lang="en-US" sz="2000" baseline="30000" dirty="0" smtClean="0">
                <a:solidFill>
                  <a:schemeClr val="tx1"/>
                </a:solidFill>
              </a:rPr>
              <a:t> </a:t>
            </a:r>
            <a:r>
              <a:rPr lang="en-US" sz="2000" dirty="0" smtClean="0">
                <a:solidFill>
                  <a:schemeClr val="tx1"/>
                </a:solidFill>
              </a:rPr>
              <a:t>infrastructure technologies</a:t>
            </a:r>
            <a:endParaRPr lang="en-US" sz="200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sz="2400" dirty="0" smtClean="0"/>
              <a:t> </a:t>
            </a:r>
            <a:r>
              <a:rPr lang="en-US" sz="2400" dirty="0"/>
              <a:t>IPD:</a:t>
            </a:r>
          </a:p>
          <a:p>
            <a:pPr marL="341313" indent="-231775"/>
            <a:r>
              <a:rPr lang="en-US" dirty="0"/>
              <a:t>Defines decision flow</a:t>
            </a:r>
          </a:p>
          <a:p>
            <a:pPr marL="341313" indent="-231775"/>
            <a:r>
              <a:rPr lang="en-US" dirty="0"/>
              <a:t>Describes decisions to be made</a:t>
            </a:r>
          </a:p>
          <a:p>
            <a:pPr marL="341313" indent="-231775"/>
            <a:r>
              <a:rPr lang="en-US" dirty="0"/>
              <a:t>Relates decisions and options for the business</a:t>
            </a:r>
          </a:p>
          <a:p>
            <a:pPr marL="341313" indent="-231775"/>
            <a:r>
              <a:rPr lang="en-US" dirty="0"/>
              <a:t>Frames additional questions for business understanding</a:t>
            </a:r>
          </a:p>
          <a:p>
            <a:pPr indent="-65088">
              <a:buNone/>
            </a:pPr>
            <a:r>
              <a:rPr lang="en-US" dirty="0" smtClean="0"/>
              <a:t>IPD guides are available at </a:t>
            </a:r>
            <a:r>
              <a:rPr lang="en-US" dirty="0" smtClean="0">
                <a:hlinkClick r:id="rId3"/>
              </a:rPr>
              <a:t>www.microsoft.com/ipd</a:t>
            </a: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5: </a:t>
            </a:r>
            <a:r>
              <a:rPr lang="en-US" dirty="0"/>
              <a:t>Rebuild the System</a:t>
            </a:r>
          </a:p>
        </p:txBody>
      </p:sp>
      <p:sp>
        <p:nvSpPr>
          <p:cNvPr id="3" name="Content Placeholder 2"/>
          <p:cNvSpPr>
            <a:spLocks noGrp="1"/>
          </p:cNvSpPr>
          <p:nvPr>
            <p:ph idx="1"/>
          </p:nvPr>
        </p:nvSpPr>
        <p:spPr>
          <a:xfrm>
            <a:off x="533400" y="1371600"/>
            <a:ext cx="8229600" cy="4648199"/>
          </a:xfrm>
        </p:spPr>
        <p:txBody>
          <a:bodyPr>
            <a:normAutofit/>
          </a:bodyPr>
          <a:lstStyle/>
          <a:p>
            <a:pPr marL="239713" lvl="1" indent="-239713">
              <a:spcBef>
                <a:spcPts val="1200"/>
              </a:spcBef>
              <a:buFont typeface="Arial" pitchFamily="34" charset="0"/>
              <a:buChar char="•"/>
            </a:pPr>
            <a:r>
              <a:rPr lang="en-US" sz="2400" dirty="0"/>
              <a:t>Task 1: Rebuild the System</a:t>
            </a:r>
          </a:p>
          <a:p>
            <a:pPr marL="509588" lvl="1" indent="-285750">
              <a:buFont typeface="Arial" pitchFamily="34" charset="0"/>
              <a:buChar char="•"/>
            </a:pPr>
            <a:r>
              <a:rPr lang="en-US" dirty="0"/>
              <a:t>As a reminder, any critical data on the system should be backed up, because rebuilding the system will destroy any data on the hard disk</a:t>
            </a:r>
          </a:p>
          <a:p>
            <a:pPr marL="239713" lvl="1" indent="-239713">
              <a:spcBef>
                <a:spcPts val="1200"/>
              </a:spcBef>
              <a:buFont typeface="Arial" pitchFamily="34" charset="0"/>
              <a:buChar char="•"/>
            </a:pPr>
            <a:r>
              <a:rPr lang="en-US" sz="2400" dirty="0"/>
              <a:t>Task 2: Restore User Settings and Data</a:t>
            </a:r>
          </a:p>
          <a:p>
            <a:pPr marL="509588" lvl="1" indent="-285750">
              <a:buFont typeface="Arial" pitchFamily="34" charset="0"/>
              <a:buChar char="•"/>
            </a:pPr>
            <a:r>
              <a:rPr lang="en-US" dirty="0"/>
              <a:t>Ensure that the files are clean prior to restoring them by scanning them with a malware scanner</a:t>
            </a:r>
          </a:p>
          <a:p>
            <a:pPr marL="239713" lvl="1" indent="-239713">
              <a:spcBef>
                <a:spcPts val="1200"/>
              </a:spcBef>
              <a:buFont typeface="Arial" pitchFamily="34" charset="0"/>
              <a:buChar char="•"/>
            </a:pPr>
            <a:r>
              <a:rPr lang="en-US" sz="2400" dirty="0"/>
              <a:t>Task 3: Evaluate Effectiveness</a:t>
            </a:r>
          </a:p>
          <a:p>
            <a:pPr marL="509588" lvl="1" indent="-285750">
              <a:buFont typeface="Arial" pitchFamily="34" charset="0"/>
              <a:buChar char="•"/>
            </a:pPr>
            <a:r>
              <a:rPr lang="en-US" dirty="0"/>
              <a:t>Verify that the system is clean of malware and protected against future infections</a:t>
            </a:r>
          </a:p>
        </p:txBody>
      </p:sp>
    </p:spTree>
    <p:extLst>
      <p:ext uri="{BB962C8B-B14F-4D97-AF65-F5344CB8AC3E}">
        <p14:creationId xmlns:p14="http://schemas.microsoft.com/office/powerpoint/2010/main" val="3128696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6: </a:t>
            </a:r>
            <a:r>
              <a:rPr lang="en-US" dirty="0"/>
              <a:t>Conduct </a:t>
            </a:r>
            <a:r>
              <a:rPr lang="en-US" dirty="0" smtClean="0"/>
              <a:t>a Post-Attack </a:t>
            </a:r>
            <a:r>
              <a:rPr lang="en-US" dirty="0"/>
              <a:t>Review</a:t>
            </a:r>
          </a:p>
        </p:txBody>
      </p:sp>
      <p:sp>
        <p:nvSpPr>
          <p:cNvPr id="3" name="Content Placeholder 2"/>
          <p:cNvSpPr>
            <a:spLocks noGrp="1"/>
          </p:cNvSpPr>
          <p:nvPr>
            <p:ph idx="1"/>
          </p:nvPr>
        </p:nvSpPr>
        <p:spPr>
          <a:xfrm>
            <a:off x="533400" y="1371600"/>
            <a:ext cx="8229600" cy="4648199"/>
          </a:xfrm>
        </p:spPr>
        <p:txBody>
          <a:bodyPr>
            <a:normAutofit/>
          </a:bodyPr>
          <a:lstStyle/>
          <a:p>
            <a:pPr marL="239713" lvl="1" indent="-239713">
              <a:spcBef>
                <a:spcPts val="1200"/>
              </a:spcBef>
              <a:buFont typeface="Arial" pitchFamily="34" charset="0"/>
              <a:buChar char="•"/>
            </a:pPr>
            <a:r>
              <a:rPr lang="en-US" sz="2400" dirty="0"/>
              <a:t>This section provides suggestions for conducting a post-attack review to document the decisions made during the event to speed up the recovery process in future </a:t>
            </a:r>
            <a:r>
              <a:rPr lang="en-US" sz="2400" dirty="0" smtClean="0"/>
              <a:t>events</a:t>
            </a:r>
            <a:endParaRPr lang="en-US" sz="2400" dirty="0"/>
          </a:p>
          <a:p>
            <a:pPr marL="566738" lvl="1" indent="-284163">
              <a:buFont typeface="Arial" pitchFamily="34" charset="0"/>
              <a:buChar char="•"/>
            </a:pPr>
            <a:r>
              <a:rPr lang="en-US" dirty="0"/>
              <a:t>Work with legal </a:t>
            </a:r>
            <a:r>
              <a:rPr lang="en-US" dirty="0" smtClean="0"/>
              <a:t>counsel, </a:t>
            </a:r>
            <a:r>
              <a:rPr lang="en-US" dirty="0"/>
              <a:t>if </a:t>
            </a:r>
            <a:r>
              <a:rPr lang="en-US" dirty="0" smtClean="0"/>
              <a:t>necessary</a:t>
            </a:r>
            <a:endParaRPr lang="en-US" dirty="0"/>
          </a:p>
          <a:p>
            <a:pPr marL="566738" lvl="1" indent="-284163">
              <a:buFont typeface="Arial" pitchFamily="34" charset="0"/>
              <a:buChar char="•"/>
            </a:pPr>
            <a:r>
              <a:rPr lang="en-US" dirty="0"/>
              <a:t>Consider estimating how much the attack may have cost the business for internal reporting </a:t>
            </a:r>
            <a:r>
              <a:rPr lang="en-US" dirty="0" smtClean="0"/>
              <a:t>purposes</a:t>
            </a:r>
            <a:endParaRPr lang="en-US" dirty="0"/>
          </a:p>
          <a:p>
            <a:pPr marL="566738" lvl="1" indent="-284163">
              <a:buFont typeface="Arial" pitchFamily="34" charset="0"/>
              <a:buChar char="•"/>
            </a:pPr>
            <a:r>
              <a:rPr lang="en-US" dirty="0"/>
              <a:t>Review </a:t>
            </a:r>
            <a:r>
              <a:rPr lang="en-US" dirty="0" smtClean="0"/>
              <a:t>the antimalware </a:t>
            </a:r>
            <a:r>
              <a:rPr lang="en-US" dirty="0"/>
              <a:t>defense-in-depth </a:t>
            </a:r>
            <a:r>
              <a:rPr lang="en-US" dirty="0" smtClean="0"/>
              <a:t>policy</a:t>
            </a:r>
            <a:endParaRPr lang="en-US" dirty="0"/>
          </a:p>
          <a:p>
            <a:pPr marL="566738" lvl="1" indent="-284163">
              <a:buFont typeface="Arial" pitchFamily="34" charset="0"/>
              <a:buChar char="•"/>
            </a:pPr>
            <a:r>
              <a:rPr lang="en-US" dirty="0"/>
              <a:t>Add </a:t>
            </a:r>
            <a:r>
              <a:rPr lang="en-US" dirty="0" smtClean="0"/>
              <a:t>lessons learned </a:t>
            </a:r>
            <a:r>
              <a:rPr lang="en-US" dirty="0"/>
              <a:t>to security </a:t>
            </a:r>
            <a:r>
              <a:rPr lang="en-US" dirty="0" smtClean="0"/>
              <a:t>policies</a:t>
            </a:r>
            <a:endParaRPr lang="en-US" dirty="0"/>
          </a:p>
        </p:txBody>
      </p:sp>
    </p:spTree>
    <p:extLst>
      <p:ext uri="{BB962C8B-B14F-4D97-AF65-F5344CB8AC3E}">
        <p14:creationId xmlns:p14="http://schemas.microsoft.com/office/powerpoint/2010/main" val="2856868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fontScale="92500" lnSpcReduction="20000"/>
          </a:bodyPr>
          <a:lstStyle/>
          <a:p>
            <a:pPr marL="239713" lvl="1" indent="-239713">
              <a:spcBef>
                <a:spcPts val="1200"/>
              </a:spcBef>
              <a:buFont typeface="Arial" pitchFamily="34" charset="0"/>
              <a:buChar char="•"/>
            </a:pPr>
            <a:r>
              <a:rPr lang="en-US" sz="2600" dirty="0"/>
              <a:t>This guide provided recommendations for limiting the risk of malware infecting computers in organizations. It introduced a defense-in-depth approach to protecting systems against viruses, spyware, and other types of undesirable software. </a:t>
            </a:r>
          </a:p>
          <a:p>
            <a:pPr marL="239713" lvl="1" indent="-239713">
              <a:spcBef>
                <a:spcPts val="1200"/>
              </a:spcBef>
              <a:buFont typeface="Arial" pitchFamily="34" charset="0"/>
              <a:buChar char="•"/>
            </a:pPr>
            <a:r>
              <a:rPr lang="en-US" sz="2600" dirty="0"/>
              <a:t>It also described approaches to investigating outbreaks and cleaning infected systems. Appendix C of the accompanying IPD Malware Response Guide presents three approaches to building a bootable CD-ROM or DVD that the organization can use to scan and clean systems while they are offline.</a:t>
            </a:r>
          </a:p>
          <a:p>
            <a:pPr marL="239713" lvl="1" indent="-239713">
              <a:spcBef>
                <a:spcPts val="1200"/>
              </a:spcBef>
              <a:buFont typeface="Arial" pitchFamily="34" charset="0"/>
              <a:buChar char="•"/>
            </a:pPr>
            <a:r>
              <a:rPr lang="en-US" sz="2600" dirty="0"/>
              <a:t>Provide feedback to </a:t>
            </a:r>
            <a:r>
              <a:rPr lang="en-US" sz="2600" dirty="0" smtClean="0">
                <a:hlinkClick r:id="rId3"/>
              </a:rPr>
              <a:t>ipdfdbk@microsoft.com</a:t>
            </a:r>
            <a:endParaRPr lang="en-US" sz="2600" dirty="0"/>
          </a:p>
        </p:txBody>
      </p:sp>
    </p:spTree>
    <p:extLst>
      <p:ext uri="{BB962C8B-B14F-4D97-AF65-F5344CB8AC3E}">
        <p14:creationId xmlns:p14="http://schemas.microsoft.com/office/powerpoint/2010/main" val="3788000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b="0" dirty="0" smtClean="0"/>
              <a:t>Download the full document and other IPD guides:</a:t>
            </a:r>
          </a:p>
          <a:p>
            <a:pPr lvl="1">
              <a:buNone/>
            </a:pPr>
            <a:r>
              <a:rPr lang="en-US" dirty="0" smtClean="0">
                <a:hlinkClick r:id="rId3"/>
              </a:rPr>
              <a:t>www.microsoft.com/ipd </a:t>
            </a:r>
            <a:endParaRPr lang="en-US" dirty="0" smtClean="0"/>
          </a:p>
          <a:p>
            <a:pPr marL="174625" lvl="1" indent="-174625">
              <a:spcBef>
                <a:spcPts val="1200"/>
              </a:spcBef>
              <a:buFont typeface="Arial" pitchFamily="34" charset="0"/>
              <a:buChar char="•"/>
            </a:pPr>
            <a:r>
              <a:rPr lang="en-US" dirty="0" smtClean="0"/>
              <a:t>Contact the IPD team:</a:t>
            </a:r>
          </a:p>
          <a:p>
            <a:pPr lvl="1">
              <a:buNone/>
            </a:pPr>
            <a:r>
              <a:rPr lang="en-US" dirty="0" smtClean="0">
                <a:hlinkClick r:id="rId4"/>
              </a:rPr>
              <a:t>ipdfdbk@microsoft.com</a:t>
            </a:r>
            <a:endParaRPr lang="en-US" dirty="0" smtClean="0"/>
          </a:p>
          <a:p>
            <a:pPr marL="174625" lvl="2" indent="-174625">
              <a:spcBef>
                <a:spcPts val="1200"/>
              </a:spcBef>
              <a:buFont typeface="Arial" pitchFamily="34" charset="0"/>
              <a:buChar char="•"/>
            </a:pPr>
            <a:r>
              <a:rPr lang="en-US" dirty="0" smtClean="0"/>
              <a:t>Access the Microsoft Solution Accelerators website:</a:t>
            </a:r>
          </a:p>
          <a:p>
            <a:pPr lvl="1">
              <a:buNone/>
            </a:pPr>
            <a:r>
              <a:rPr lang="en-US" dirty="0" smtClean="0">
                <a:hlinkClick r:id="rId5"/>
              </a:rPr>
              <a:t>www.microsoft.com/technet/SolutionAccelerators</a:t>
            </a:r>
            <a:endParaRPr lang="en-US"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Addenda</a:t>
            </a:r>
            <a:endParaRPr lang="en-US" b="1" dirty="0"/>
          </a:p>
        </p:txBody>
      </p:sp>
      <p:sp>
        <p:nvSpPr>
          <p:cNvPr id="3" name="TextBox 2"/>
          <p:cNvSpPr txBox="1"/>
          <p:nvPr/>
        </p:nvSpPr>
        <p:spPr>
          <a:xfrm>
            <a:off x="609600" y="1295400"/>
            <a:ext cx="6934200" cy="800219"/>
          </a:xfrm>
          <a:prstGeom prst="rect">
            <a:avLst/>
          </a:prstGeom>
          <a:noFill/>
        </p:spPr>
        <p:txBody>
          <a:bodyPr wrap="square" rtlCol="0">
            <a:spAutoFit/>
          </a:bodyPr>
          <a:lstStyle/>
          <a:p>
            <a:pPr marL="239713" lvl="1" indent="-239713">
              <a:spcBef>
                <a:spcPts val="1200"/>
              </a:spcBef>
              <a:buClr>
                <a:schemeClr val="accent1"/>
              </a:buClr>
              <a:buFont typeface="Arial" pitchFamily="34" charset="0"/>
              <a:buChar char="•"/>
            </a:pPr>
            <a:r>
              <a:rPr lang="en-US" dirty="0">
                <a:solidFill>
                  <a:schemeClr val="tx2"/>
                </a:solidFill>
              </a:rPr>
              <a:t>Benefits </a:t>
            </a:r>
            <a:r>
              <a:rPr lang="en-US" dirty="0" smtClean="0">
                <a:solidFill>
                  <a:schemeClr val="tx2"/>
                </a:solidFill>
              </a:rPr>
              <a:t>of using the Malware Response guide</a:t>
            </a:r>
            <a:endParaRPr lang="en-US" dirty="0">
              <a:solidFill>
                <a:schemeClr val="tx2"/>
              </a:solidFill>
            </a:endParaRPr>
          </a:p>
          <a:p>
            <a:pPr marL="239713" lvl="1" indent="-239713">
              <a:spcBef>
                <a:spcPts val="1200"/>
              </a:spcBef>
              <a:buClr>
                <a:schemeClr val="accent1"/>
              </a:buClr>
              <a:buFont typeface="Arial" pitchFamily="34" charset="0"/>
              <a:buChar char="•"/>
            </a:pPr>
            <a:r>
              <a:rPr lang="en-US" dirty="0">
                <a:solidFill>
                  <a:schemeClr val="tx2"/>
                </a:solidFill>
              </a:rPr>
              <a:t>Malware security products at a glance</a:t>
            </a:r>
          </a:p>
        </p:txBody>
      </p:sp>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Benefits of Using the Malware Response Guide</a:t>
            </a:r>
            <a:endParaRPr lang="en-US" dirty="0"/>
          </a:p>
        </p:txBody>
      </p:sp>
      <p:sp>
        <p:nvSpPr>
          <p:cNvPr id="3" name="Content Placeholder 2"/>
          <p:cNvSpPr>
            <a:spLocks noGrp="1"/>
          </p:cNvSpPr>
          <p:nvPr>
            <p:ph idx="1"/>
          </p:nvPr>
        </p:nvSpPr>
        <p:spPr>
          <a:xfrm>
            <a:off x="533400" y="1447800"/>
            <a:ext cx="8229600" cy="4241797"/>
          </a:xfrm>
        </p:spPr>
        <p:txBody>
          <a:bodyPr>
            <a:normAutofit lnSpcReduction="10000"/>
          </a:bodyPr>
          <a:lstStyle/>
          <a:p>
            <a:r>
              <a:rPr lang="en-US" dirty="0"/>
              <a:t>Benefits for </a:t>
            </a:r>
            <a:r>
              <a:rPr lang="en-US" dirty="0" smtClean="0"/>
              <a:t>Business Stakeholders/Decision-Makers</a:t>
            </a:r>
            <a:endParaRPr lang="en-US" dirty="0"/>
          </a:p>
          <a:p>
            <a:pPr lvl="1">
              <a:spcBef>
                <a:spcPts val="1200"/>
              </a:spcBef>
              <a:buFont typeface="Arial" pitchFamily="34" charset="0"/>
              <a:buChar char="•"/>
            </a:pPr>
            <a:r>
              <a:rPr lang="en-US" sz="1500" dirty="0"/>
              <a:t>Most cost-effective design solution for implementation</a:t>
            </a:r>
          </a:p>
          <a:p>
            <a:pPr lvl="1">
              <a:spcBef>
                <a:spcPts val="1200"/>
              </a:spcBef>
              <a:buFont typeface="Arial" pitchFamily="34" charset="0"/>
              <a:buChar char="•"/>
            </a:pPr>
            <a:r>
              <a:rPr lang="en-US" sz="1500" dirty="0"/>
              <a:t>Alignment between the business and IT from the beginning of the </a:t>
            </a:r>
            <a:br>
              <a:rPr lang="en-US" sz="1500" dirty="0"/>
            </a:br>
            <a:r>
              <a:rPr lang="en-US" sz="1500" dirty="0"/>
              <a:t>design process to the end</a:t>
            </a:r>
          </a:p>
          <a:p>
            <a:r>
              <a:rPr lang="en-US" dirty="0"/>
              <a:t>Benefits for </a:t>
            </a:r>
            <a:r>
              <a:rPr lang="en-US" dirty="0" smtClean="0"/>
              <a:t>Infrastructure Stakeholders/Decision-Makers</a:t>
            </a:r>
            <a:endParaRPr lang="en-US" dirty="0"/>
          </a:p>
          <a:p>
            <a:pPr lvl="1">
              <a:spcBef>
                <a:spcPts val="1200"/>
              </a:spcBef>
              <a:buFont typeface="Arial" pitchFamily="34" charset="0"/>
              <a:buChar char="•"/>
            </a:pPr>
            <a:r>
              <a:rPr lang="en-US" sz="1500" dirty="0"/>
              <a:t>Authoritative guidance</a:t>
            </a:r>
          </a:p>
          <a:p>
            <a:pPr lvl="1">
              <a:spcBef>
                <a:spcPts val="1200"/>
              </a:spcBef>
              <a:buFont typeface="Arial" pitchFamily="34" charset="0"/>
              <a:buChar char="•"/>
            </a:pPr>
            <a:r>
              <a:rPr lang="en-US" sz="1500" dirty="0"/>
              <a:t>Business validation questions ensuring that the solution meets the </a:t>
            </a:r>
            <a:r>
              <a:rPr lang="en-US" sz="1500" dirty="0" smtClean="0"/>
              <a:t/>
            </a:r>
            <a:br>
              <a:rPr lang="en-US" sz="1500" dirty="0" smtClean="0"/>
            </a:br>
            <a:r>
              <a:rPr lang="en-US" sz="1500" dirty="0" smtClean="0"/>
              <a:t>requirements </a:t>
            </a:r>
            <a:r>
              <a:rPr lang="en-US" sz="1500" dirty="0"/>
              <a:t>of business and infrastructure stakeholders</a:t>
            </a:r>
          </a:p>
          <a:p>
            <a:pPr lvl="1">
              <a:spcBef>
                <a:spcPts val="1200"/>
              </a:spcBef>
              <a:buFont typeface="Arial" pitchFamily="34" charset="0"/>
              <a:buChar char="•"/>
            </a:pPr>
            <a:r>
              <a:rPr lang="en-US" sz="1500" dirty="0" smtClean="0"/>
              <a:t>High integrity </a:t>
            </a:r>
            <a:r>
              <a:rPr lang="en-US" sz="1500" dirty="0"/>
              <a:t>design criteria that include product limitations</a:t>
            </a:r>
          </a:p>
          <a:p>
            <a:pPr lvl="1">
              <a:spcBef>
                <a:spcPts val="1200"/>
              </a:spcBef>
              <a:buFont typeface="Arial" pitchFamily="34" charset="0"/>
              <a:buChar char="•"/>
            </a:pPr>
            <a:r>
              <a:rPr lang="en-US" sz="1500" dirty="0"/>
              <a:t>Fault-tolerant infrastructure</a:t>
            </a:r>
          </a:p>
          <a:p>
            <a:pPr lvl="1">
              <a:spcBef>
                <a:spcPts val="1200"/>
              </a:spcBef>
              <a:buFont typeface="Arial" pitchFamily="34" charset="0"/>
              <a:buChar char="•"/>
            </a:pPr>
            <a:r>
              <a:rPr lang="en-US" sz="1500" dirty="0"/>
              <a:t>Proportionate system and network availability to meet business requirements</a:t>
            </a:r>
          </a:p>
          <a:p>
            <a:pPr lvl="1">
              <a:spcBef>
                <a:spcPts val="1200"/>
              </a:spcBef>
              <a:buFont typeface="Arial" pitchFamily="34" charset="0"/>
              <a:buChar char="•"/>
            </a:pPr>
            <a:r>
              <a:rPr lang="en-US" sz="1500" dirty="0"/>
              <a:t>Infrastructure that is sized appropriately for business requirements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a:t>
            </a:r>
            <a:r>
              <a:rPr lang="en-US" dirty="0"/>
              <a:t>Malware Response Guide (</a:t>
            </a:r>
            <a:r>
              <a:rPr lang="en-US" dirty="0" smtClean="0"/>
              <a:t>Continued)</a:t>
            </a:r>
            <a:endParaRPr lang="en-US" dirty="0"/>
          </a:p>
        </p:txBody>
      </p:sp>
      <p:sp>
        <p:nvSpPr>
          <p:cNvPr id="3" name="Content Placeholder 2"/>
          <p:cNvSpPr>
            <a:spLocks noGrp="1"/>
          </p:cNvSpPr>
          <p:nvPr>
            <p:ph idx="1"/>
          </p:nvPr>
        </p:nvSpPr>
        <p:spPr/>
        <p:txBody>
          <a:bodyPr>
            <a:normAutofit/>
          </a:bodyPr>
          <a:lstStyle/>
          <a:p>
            <a:r>
              <a:rPr lang="en-US" dirty="0" smtClean="0"/>
              <a:t>Benefits for Consultants or Partners</a:t>
            </a:r>
          </a:p>
          <a:p>
            <a:pPr lvl="1">
              <a:spcBef>
                <a:spcPts val="1200"/>
              </a:spcBef>
              <a:buFont typeface="Arial" pitchFamily="34" charset="0"/>
              <a:buChar char="•"/>
            </a:pPr>
            <a:r>
              <a:rPr lang="en-US" sz="1500" dirty="0"/>
              <a:t>Rapid readiness for consulting engagements</a:t>
            </a:r>
          </a:p>
          <a:p>
            <a:pPr lvl="1">
              <a:spcBef>
                <a:spcPts val="1200"/>
              </a:spcBef>
              <a:buFont typeface="Arial" pitchFamily="34" charset="0"/>
              <a:buChar char="•"/>
            </a:pPr>
            <a:r>
              <a:rPr lang="en-US" sz="1500" dirty="0"/>
              <a:t>Planning and design template to standardize design and peer reviews</a:t>
            </a:r>
          </a:p>
          <a:p>
            <a:pPr lvl="1">
              <a:spcBef>
                <a:spcPts val="1200"/>
              </a:spcBef>
              <a:buFont typeface="Arial" pitchFamily="34" charset="0"/>
              <a:buChar char="•"/>
            </a:pPr>
            <a:r>
              <a:rPr lang="en-US" sz="1500" dirty="0"/>
              <a:t>A “leave-behind” for pre- and post-sales visits to customer sites</a:t>
            </a:r>
          </a:p>
          <a:p>
            <a:pPr lvl="1">
              <a:spcBef>
                <a:spcPts val="1200"/>
              </a:spcBef>
              <a:buFont typeface="Arial" pitchFamily="34" charset="0"/>
              <a:buChar char="•"/>
            </a:pPr>
            <a:r>
              <a:rPr lang="en-US" sz="1500" dirty="0"/>
              <a:t>General classroom instruction/preparation</a:t>
            </a:r>
          </a:p>
          <a:p>
            <a:r>
              <a:rPr lang="en-US" dirty="0" smtClean="0"/>
              <a:t>Benefits for the Entire Organization</a:t>
            </a:r>
          </a:p>
          <a:p>
            <a:pPr lvl="1">
              <a:spcBef>
                <a:spcPts val="1200"/>
              </a:spcBef>
              <a:buFont typeface="Arial" pitchFamily="34" charset="0"/>
              <a:buChar char="•"/>
            </a:pPr>
            <a:r>
              <a:rPr lang="en-US" sz="1500" dirty="0"/>
              <a:t>Using the guide should result in a design that will be sized, configured, and appropriately placed to deliver a solution for achieving stated business requirements</a:t>
            </a:r>
          </a:p>
        </p:txBody>
      </p:sp>
    </p:spTree>
    <p:extLst>
      <p:ext uri="{BB962C8B-B14F-4D97-AF65-F5344CB8AC3E}">
        <p14:creationId xmlns:p14="http://schemas.microsoft.com/office/powerpoint/2010/main" val="14166303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Appendix A: Malware Security Products at a Glance</a:t>
            </a:r>
            <a:endParaRPr lang="en-US" b="1" dirty="0"/>
          </a:p>
        </p:txBody>
      </p:sp>
      <p:sp>
        <p:nvSpPr>
          <p:cNvPr id="3" name="TextBox 2"/>
          <p:cNvSpPr txBox="1"/>
          <p:nvPr/>
        </p:nvSpPr>
        <p:spPr>
          <a:xfrm>
            <a:off x="457200" y="1676400"/>
            <a:ext cx="8229600" cy="646331"/>
          </a:xfrm>
          <a:prstGeom prst="rect">
            <a:avLst/>
          </a:prstGeom>
          <a:noFill/>
        </p:spPr>
        <p:txBody>
          <a:bodyPr wrap="square" rtlCol="0">
            <a:spAutoFit/>
          </a:bodyPr>
          <a:lstStyle/>
          <a:p>
            <a:pPr>
              <a:spcBef>
                <a:spcPts val="1200"/>
              </a:spcBef>
              <a:buClr>
                <a:schemeClr val="accent1"/>
              </a:buClr>
            </a:pPr>
            <a:r>
              <a:rPr lang="en-US" sz="1200" dirty="0">
                <a:solidFill>
                  <a:schemeClr val="tx2"/>
                </a:solidFill>
              </a:rPr>
              <a:t>Microsoft offers several security products for both </a:t>
            </a:r>
            <a:r>
              <a:rPr lang="en-US" sz="1200" dirty="0" smtClean="0">
                <a:solidFill>
                  <a:schemeClr val="tx2"/>
                </a:solidFill>
              </a:rPr>
              <a:t>enterprise </a:t>
            </a:r>
            <a:r>
              <a:rPr lang="en-US" sz="1200" dirty="0">
                <a:solidFill>
                  <a:schemeClr val="tx2"/>
                </a:solidFill>
              </a:rPr>
              <a:t>and home users</a:t>
            </a:r>
            <a:r>
              <a:rPr lang="en-US" sz="1200" dirty="0" smtClean="0">
                <a:solidFill>
                  <a:schemeClr val="tx2"/>
                </a:solidFill>
              </a:rPr>
              <a:t>. This table provides this information at a glance</a:t>
            </a:r>
            <a:r>
              <a:rPr lang="en-US" sz="1200" dirty="0">
                <a:solidFill>
                  <a:schemeClr val="tx2"/>
                </a:solidFill>
              </a:rPr>
              <a:t>. </a:t>
            </a:r>
            <a:r>
              <a:rPr lang="en-US" sz="1200" dirty="0" smtClean="0">
                <a:solidFill>
                  <a:schemeClr val="tx2"/>
                </a:solidFill>
              </a:rPr>
              <a:t>See </a:t>
            </a:r>
            <a:r>
              <a:rPr lang="en-US" sz="1200" dirty="0" smtClean="0">
                <a:solidFill>
                  <a:schemeClr val="tx2"/>
                </a:solidFill>
                <a:hlinkClick r:id="rId3"/>
              </a:rPr>
              <a:t>www.microsoft.com/security/portal/Shared/Help.aspx#security_products</a:t>
            </a:r>
            <a:r>
              <a:rPr lang="en-US" sz="1200" dirty="0" smtClean="0">
                <a:solidFill>
                  <a:schemeClr val="tx2"/>
                </a:solidFill>
              </a:rPr>
              <a:t> for up-to-date </a:t>
            </a:r>
            <a:r>
              <a:rPr lang="en-US" sz="1200" dirty="0">
                <a:solidFill>
                  <a:schemeClr val="tx2"/>
                </a:solidFill>
              </a:rPr>
              <a:t>information</a:t>
            </a:r>
            <a:r>
              <a:rPr lang="en-US" sz="1200" dirty="0" smtClean="0">
                <a:solidFill>
                  <a:schemeClr val="tx2"/>
                </a:solidFill>
              </a:rPr>
              <a:t>.</a:t>
            </a:r>
            <a:endParaRPr lang="en-US" sz="1200" dirty="0">
              <a:solidFill>
                <a:schemeClr val="tx2"/>
              </a:solidFill>
            </a:endParaRPr>
          </a:p>
        </p:txBody>
      </p:sp>
      <p:pic>
        <p:nvPicPr>
          <p:cNvPr id="1025"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1" y="2439833"/>
            <a:ext cx="5867399" cy="425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099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461665"/>
          </a:xfrm>
        </p:spPr>
        <p:txBody>
          <a:bodyPr/>
          <a:lstStyle/>
          <a:p>
            <a:r>
              <a:rPr lang="en-US" dirty="0" smtClean="0"/>
              <a:t>Purpose and Overview</a:t>
            </a:r>
            <a:endParaRPr lang="en-US" dirty="0"/>
          </a:p>
        </p:txBody>
      </p:sp>
      <p:sp>
        <p:nvSpPr>
          <p:cNvPr id="4" name="TextBox 3"/>
          <p:cNvSpPr txBox="1"/>
          <p:nvPr/>
        </p:nvSpPr>
        <p:spPr>
          <a:xfrm>
            <a:off x="762000" y="1676400"/>
            <a:ext cx="7543800" cy="3939540"/>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provide </a:t>
            </a:r>
            <a:r>
              <a:rPr lang="en-US" dirty="0" smtClean="0">
                <a:solidFill>
                  <a:schemeClr val="tx2"/>
                </a:solidFill>
              </a:rPr>
              <a:t>a process </a:t>
            </a:r>
            <a:r>
              <a:rPr lang="en-US" dirty="0">
                <a:solidFill>
                  <a:schemeClr val="tx2"/>
                </a:solidFill>
              </a:rPr>
              <a:t>and tasks to help determine the nature of the malware problem, limit the spread of malware, and return the system to </a:t>
            </a:r>
            <a:r>
              <a:rPr lang="en-US" dirty="0" smtClean="0">
                <a:solidFill>
                  <a:schemeClr val="tx2"/>
                </a:solidFill>
              </a:rPr>
              <a:t>operation</a:t>
            </a:r>
            <a:endParaRPr lang="en-US" dirty="0">
              <a:solidFill>
                <a:schemeClr val="tx2"/>
              </a:solidFill>
            </a:endParaRPr>
          </a:p>
          <a:p>
            <a:endParaRPr lang="en-US" dirty="0" smtClean="0"/>
          </a:p>
          <a:p>
            <a:r>
              <a:rPr lang="en-US" sz="2800" dirty="0" smtClean="0"/>
              <a:t>Overview</a:t>
            </a:r>
          </a:p>
          <a:p>
            <a:pPr marL="174625" indent="-174625">
              <a:spcBef>
                <a:spcPts val="1200"/>
              </a:spcBef>
              <a:buClr>
                <a:schemeClr val="accent1"/>
              </a:buClr>
              <a:buFont typeface="Arial" pitchFamily="34" charset="0"/>
              <a:buChar char="•"/>
            </a:pPr>
            <a:r>
              <a:rPr lang="en-US" dirty="0" smtClean="0"/>
              <a:t>Confirm the infection</a:t>
            </a:r>
            <a:endParaRPr lang="en-US" dirty="0">
              <a:solidFill>
                <a:schemeClr val="tx2"/>
              </a:solidFill>
            </a:endParaRPr>
          </a:p>
          <a:p>
            <a:pPr marL="174625" indent="-174625">
              <a:spcBef>
                <a:spcPts val="1200"/>
              </a:spcBef>
              <a:buClr>
                <a:schemeClr val="accent1"/>
              </a:buClr>
              <a:buFont typeface="Arial" pitchFamily="34" charset="0"/>
              <a:buChar char="•"/>
            </a:pPr>
            <a:r>
              <a:rPr lang="en-US" dirty="0" smtClean="0"/>
              <a:t>Determine a course of action</a:t>
            </a:r>
          </a:p>
          <a:p>
            <a:pPr marL="174625" indent="-174625">
              <a:spcBef>
                <a:spcPts val="1200"/>
              </a:spcBef>
              <a:buClr>
                <a:schemeClr val="accent1"/>
              </a:buClr>
              <a:buFont typeface="Arial" pitchFamily="34" charset="0"/>
              <a:buChar char="•"/>
            </a:pPr>
            <a:r>
              <a:rPr lang="en-US" dirty="0" smtClean="0">
                <a:solidFill>
                  <a:schemeClr val="tx2"/>
                </a:solidFill>
              </a:rPr>
              <a:t>Evaluate effectiveness</a:t>
            </a:r>
          </a:p>
          <a:p>
            <a:pPr marL="174625" indent="-174625">
              <a:spcBef>
                <a:spcPts val="1200"/>
              </a:spcBef>
              <a:buClr>
                <a:schemeClr val="accent1"/>
              </a:buClr>
              <a:buFont typeface="Arial" pitchFamily="34" charset="0"/>
              <a:buChar char="•"/>
            </a:pPr>
            <a:r>
              <a:rPr lang="en-US" dirty="0" smtClean="0">
                <a:solidFill>
                  <a:schemeClr val="tx2"/>
                </a:solidFill>
              </a:rPr>
              <a:t>Conduct a post-attack review</a:t>
            </a:r>
            <a:endParaRPr lang="en-US" dirty="0">
              <a:solidFill>
                <a:schemeClr val="tx2"/>
              </a:solidFill>
            </a:endParaRPr>
          </a:p>
        </p:txBody>
      </p:sp>
    </p:spTree>
    <p:extLst>
      <p:ext uri="{BB962C8B-B14F-4D97-AF65-F5344CB8AC3E}">
        <p14:creationId xmlns:p14="http://schemas.microsoft.com/office/powerpoint/2010/main" val="731732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762000"/>
            <a:ext cx="8229600" cy="461665"/>
          </a:xfrm>
        </p:spPr>
        <p:txBody>
          <a:bodyPr/>
          <a:lstStyle/>
          <a:p>
            <a:r>
              <a:rPr lang="en-US" dirty="0" smtClean="0"/>
              <a:t>Response </a:t>
            </a:r>
            <a:r>
              <a:rPr lang="en-US" dirty="0"/>
              <a:t>to a </a:t>
            </a:r>
            <a:r>
              <a:rPr lang="en-US" dirty="0" smtClean="0"/>
              <a:t>Malware Incident Decision Flow</a:t>
            </a:r>
            <a:endParaRPr lang="en-US" sz="3200" dirty="0"/>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371600"/>
            <a:ext cx="3810000" cy="5410200"/>
          </a:xfrm>
          <a:prstGeom prst="rect">
            <a:avLst/>
          </a:prstGeom>
          <a:noFill/>
          <a:ln>
            <a:noFill/>
          </a:ln>
        </p:spPr>
      </p:pic>
    </p:spTree>
    <p:extLst>
      <p:ext uri="{BB962C8B-B14F-4D97-AF65-F5344CB8AC3E}">
        <p14:creationId xmlns:p14="http://schemas.microsoft.com/office/powerpoint/2010/main" val="1798950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Step 1: Confirm </a:t>
            </a:r>
            <a:r>
              <a:rPr lang="en-US" dirty="0"/>
              <a:t>the </a:t>
            </a:r>
            <a:r>
              <a:rPr lang="en-US" dirty="0" smtClean="0"/>
              <a:t>Infection</a:t>
            </a:r>
            <a:endParaRPr lang="en-US" dirty="0"/>
          </a:p>
        </p:txBody>
      </p:sp>
      <p:sp>
        <p:nvSpPr>
          <p:cNvPr id="3" name="Content Placeholder 2"/>
          <p:cNvSpPr>
            <a:spLocks noGrp="1"/>
          </p:cNvSpPr>
          <p:nvPr>
            <p:ph idx="1"/>
          </p:nvPr>
        </p:nvSpPr>
        <p:spPr>
          <a:xfrm>
            <a:off x="533400" y="1447800"/>
            <a:ext cx="8229600" cy="4343400"/>
          </a:xfrm>
        </p:spPr>
        <p:txBody>
          <a:bodyPr numCol="1">
            <a:normAutofit/>
          </a:bodyPr>
          <a:lstStyle/>
          <a:p>
            <a:pPr marL="239713" lvl="1" indent="-239713">
              <a:spcBef>
                <a:spcPts val="1200"/>
              </a:spcBef>
              <a:buFont typeface="Arial" pitchFamily="34" charset="0"/>
              <a:buChar char="•"/>
            </a:pPr>
            <a:r>
              <a:rPr lang="en-US" sz="2400" dirty="0"/>
              <a:t>Task 1: Isolate the Threat</a:t>
            </a:r>
          </a:p>
          <a:p>
            <a:pPr marL="509588" lvl="1" indent="-285750">
              <a:buFont typeface="Arial" pitchFamily="34" charset="0"/>
              <a:buChar char="•"/>
            </a:pPr>
            <a:r>
              <a:rPr lang="en-US" dirty="0"/>
              <a:t>Contain the immediate threat by performing one of the following:</a:t>
            </a:r>
          </a:p>
          <a:p>
            <a:pPr marL="736600" lvl="1" indent="-273050">
              <a:buFont typeface="Arial" pitchFamily="34" charset="0"/>
              <a:buChar char="•"/>
            </a:pPr>
            <a:r>
              <a:rPr lang="en-US" dirty="0"/>
              <a:t>Power the system off</a:t>
            </a:r>
          </a:p>
          <a:p>
            <a:pPr marL="736600" lvl="1" indent="-273050">
              <a:buFont typeface="Arial" pitchFamily="34" charset="0"/>
              <a:buChar char="•"/>
            </a:pPr>
            <a:r>
              <a:rPr lang="en-US" dirty="0"/>
              <a:t>Disconnect the system from the network</a:t>
            </a:r>
          </a:p>
          <a:p>
            <a:pPr marL="736600" lvl="1" indent="-273050">
              <a:buFont typeface="Arial" pitchFamily="34" charset="0"/>
              <a:buChar char="•"/>
            </a:pPr>
            <a:r>
              <a:rPr lang="en-US" dirty="0"/>
              <a:t>Leave the system on and connected to the network to allow help desk personnel </a:t>
            </a:r>
            <a:r>
              <a:rPr lang="en-US" dirty="0" smtClean="0"/>
              <a:t>to remotely </a:t>
            </a:r>
            <a:r>
              <a:rPr lang="en-US" dirty="0"/>
              <a:t>troubleshoot the system</a:t>
            </a:r>
          </a:p>
          <a:p>
            <a:pPr lvl="1">
              <a:buFont typeface="Arial" pitchFamily="34" charset="0"/>
              <a:buChar char="•"/>
            </a:pPr>
            <a:endParaRPr lang="en-US" dirty="0"/>
          </a:p>
          <a:p>
            <a:pPr marL="239713" lvl="1" indent="-239713">
              <a:spcBef>
                <a:spcPts val="1200"/>
              </a:spcBef>
              <a:buFont typeface="Arial" pitchFamily="34" charset="0"/>
              <a:buChar char="•"/>
            </a:pPr>
            <a:r>
              <a:rPr lang="en-US" sz="2400" dirty="0"/>
              <a:t>Task 2: Notify Others to Be on Alert</a:t>
            </a:r>
          </a:p>
          <a:p>
            <a:pPr marL="509588" lvl="1" indent="-285750">
              <a:buFont typeface="Arial" pitchFamily="34" charset="0"/>
              <a:buChar char="•"/>
            </a:pPr>
            <a:r>
              <a:rPr lang="en-US" dirty="0"/>
              <a:t>Watch for an emerging malware outbreak</a:t>
            </a:r>
          </a:p>
          <a:p>
            <a:pPr marL="509588" lvl="1" indent="-285750">
              <a:buFont typeface="Arial" pitchFamily="34" charset="0"/>
              <a:buChar char="•"/>
            </a:pPr>
            <a:r>
              <a:rPr lang="en-US" dirty="0"/>
              <a:t>Time may be an important factor</a:t>
            </a:r>
          </a:p>
          <a:p>
            <a:pPr marL="509588" lvl="1" indent="-285750">
              <a:buFont typeface="Arial" pitchFamily="34" charset="0"/>
              <a:buChar char="•"/>
            </a:pPr>
            <a:r>
              <a:rPr lang="en-US" dirty="0"/>
              <a:t>Gather reports to help evaluate the scope and severity of </a:t>
            </a:r>
            <a:r>
              <a:rPr lang="en-US" dirty="0" smtClean="0"/>
              <a:t/>
            </a:r>
            <a:br>
              <a:rPr lang="en-US" dirty="0" smtClean="0"/>
            </a:br>
            <a:r>
              <a:rPr lang="en-US" dirty="0" smtClean="0"/>
              <a:t>the </a:t>
            </a:r>
            <a:r>
              <a:rPr lang="en-US" dirty="0"/>
              <a:t>threat</a:t>
            </a:r>
          </a:p>
          <a:p>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Step 1: </a:t>
            </a:r>
            <a:r>
              <a:rPr lang="en-US" dirty="0"/>
              <a:t>Confirm the </a:t>
            </a:r>
            <a:r>
              <a:rPr lang="en-US" dirty="0" smtClean="0"/>
              <a:t>Infection (</a:t>
            </a:r>
            <a:r>
              <a:rPr lang="en-US" dirty="0"/>
              <a:t>Continued</a:t>
            </a:r>
            <a:r>
              <a:rPr lang="en-US" dirty="0" smtClean="0"/>
              <a:t>)</a:t>
            </a:r>
            <a:endParaRPr lang="en-US" dirty="0"/>
          </a:p>
        </p:txBody>
      </p:sp>
      <p:sp>
        <p:nvSpPr>
          <p:cNvPr id="3" name="Content Placeholder 2"/>
          <p:cNvSpPr>
            <a:spLocks noGrp="1"/>
          </p:cNvSpPr>
          <p:nvPr>
            <p:ph idx="1"/>
          </p:nvPr>
        </p:nvSpPr>
        <p:spPr>
          <a:xfrm>
            <a:off x="533400" y="1524001"/>
            <a:ext cx="8229600" cy="5029199"/>
          </a:xfrm>
        </p:spPr>
        <p:txBody>
          <a:bodyPr>
            <a:normAutofit/>
          </a:bodyPr>
          <a:lstStyle/>
          <a:p>
            <a:pPr marL="239713" lvl="1" indent="-239713">
              <a:spcBef>
                <a:spcPts val="1200"/>
              </a:spcBef>
              <a:buFont typeface="Arial" pitchFamily="34" charset="0"/>
              <a:buChar char="•"/>
            </a:pPr>
            <a:r>
              <a:rPr lang="en-US" sz="2400" dirty="0" smtClean="0"/>
              <a:t>Task </a:t>
            </a:r>
            <a:r>
              <a:rPr lang="en-US" sz="2400" dirty="0"/>
              <a:t>3: Gather Information About the Threat</a:t>
            </a:r>
          </a:p>
          <a:p>
            <a:pPr marL="509588" lvl="1" indent="-285750">
              <a:buFont typeface="Arial" pitchFamily="34" charset="0"/>
              <a:buChar char="•"/>
            </a:pPr>
            <a:r>
              <a:rPr lang="en-US" dirty="0"/>
              <a:t>Gather information from the user:</a:t>
            </a:r>
          </a:p>
          <a:p>
            <a:pPr marL="736600" lvl="1" indent="-273050">
              <a:buFont typeface="Arial" pitchFamily="34" charset="0"/>
              <a:buChar char="•"/>
            </a:pPr>
            <a:r>
              <a:rPr lang="en-US" dirty="0"/>
              <a:t>Determine the unusual activity that prompted the report</a:t>
            </a:r>
          </a:p>
          <a:p>
            <a:pPr marL="509588" lvl="1" indent="-285750">
              <a:buFont typeface="Arial" pitchFamily="34" charset="0"/>
              <a:buChar char="•"/>
            </a:pPr>
            <a:r>
              <a:rPr lang="en-US" dirty="0"/>
              <a:t>Gather information from the system:</a:t>
            </a:r>
          </a:p>
          <a:p>
            <a:pPr marL="736600" lvl="1" indent="-273050">
              <a:buFont typeface="Arial" pitchFamily="34" charset="0"/>
              <a:buChar char="•"/>
            </a:pPr>
            <a:r>
              <a:rPr lang="en-US" dirty="0"/>
              <a:t>Determine whether antivirus and </a:t>
            </a:r>
            <a:r>
              <a:rPr lang="en-US" dirty="0" smtClean="0"/>
              <a:t>antimalware </a:t>
            </a:r>
            <a:r>
              <a:rPr lang="en-US" dirty="0"/>
              <a:t>software were installed, running, and up to date</a:t>
            </a:r>
          </a:p>
          <a:p>
            <a:pPr marL="736600" lvl="1" indent="-273050">
              <a:buFont typeface="Arial" pitchFamily="34" charset="0"/>
              <a:buChar char="•"/>
            </a:pPr>
            <a:r>
              <a:rPr lang="en-US" dirty="0"/>
              <a:t>Determine whether all updates and patches for the operating system and applications were current</a:t>
            </a:r>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3510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Step 1: </a:t>
            </a:r>
            <a:r>
              <a:rPr lang="en-US" dirty="0"/>
              <a:t>Confirm the </a:t>
            </a:r>
            <a:r>
              <a:rPr lang="en-US" dirty="0" smtClean="0"/>
              <a:t>Infection (</a:t>
            </a:r>
            <a:r>
              <a:rPr lang="en-US" dirty="0"/>
              <a:t>Continued</a:t>
            </a:r>
            <a:r>
              <a:rPr lang="en-US" dirty="0" smtClean="0"/>
              <a:t>)</a:t>
            </a:r>
            <a:endParaRPr lang="en-US" dirty="0"/>
          </a:p>
        </p:txBody>
      </p:sp>
      <p:sp>
        <p:nvSpPr>
          <p:cNvPr id="3" name="Content Placeholder 2"/>
          <p:cNvSpPr>
            <a:spLocks noGrp="1"/>
          </p:cNvSpPr>
          <p:nvPr>
            <p:ph idx="1"/>
          </p:nvPr>
        </p:nvSpPr>
        <p:spPr>
          <a:xfrm>
            <a:off x="537027" y="1447800"/>
            <a:ext cx="8229600" cy="5029199"/>
          </a:xfrm>
        </p:spPr>
        <p:txBody>
          <a:bodyPr>
            <a:normAutofit/>
          </a:bodyPr>
          <a:lstStyle/>
          <a:p>
            <a:pPr marL="239713" lvl="1" indent="-239713">
              <a:spcBef>
                <a:spcPts val="1200"/>
              </a:spcBef>
              <a:buFont typeface="Arial" pitchFamily="34" charset="0"/>
              <a:buChar char="•"/>
            </a:pPr>
            <a:r>
              <a:rPr lang="en-US" sz="2400" dirty="0"/>
              <a:t>Task 4: Determine the Breadth of the Problem</a:t>
            </a:r>
          </a:p>
          <a:p>
            <a:pPr marL="509588" lvl="1" indent="-285750">
              <a:buFont typeface="Arial" pitchFamily="34" charset="0"/>
              <a:buChar char="•"/>
            </a:pPr>
            <a:r>
              <a:rPr lang="en-US" dirty="0"/>
              <a:t>Is this an isolated incident, or are multiple systems experiencing the same problems?</a:t>
            </a:r>
          </a:p>
          <a:p>
            <a:pPr marL="800100" lvl="2" indent="-284163">
              <a:buFont typeface="Arial" pitchFamily="34" charset="0"/>
              <a:buChar char="•"/>
            </a:pPr>
            <a:r>
              <a:rPr lang="en-US" dirty="0"/>
              <a:t>Multiple systems affected may increase the alert level</a:t>
            </a:r>
          </a:p>
          <a:p>
            <a:pPr marL="239713" lvl="1" indent="-239713">
              <a:spcBef>
                <a:spcPts val="1200"/>
              </a:spcBef>
              <a:buFont typeface="Arial" pitchFamily="34" charset="0"/>
              <a:buChar char="•"/>
            </a:pPr>
            <a:r>
              <a:rPr lang="en-US" sz="2400" dirty="0"/>
              <a:t>Task 5: Determine Whether Malware </a:t>
            </a:r>
            <a:r>
              <a:rPr lang="en-US" sz="2400" dirty="0" smtClean="0"/>
              <a:t>Is </a:t>
            </a:r>
            <a:r>
              <a:rPr lang="en-US" sz="2400" dirty="0"/>
              <a:t>Present</a:t>
            </a:r>
          </a:p>
          <a:p>
            <a:pPr marL="509588" lvl="1" indent="-285750">
              <a:buFont typeface="Arial" pitchFamily="34" charset="0"/>
              <a:buChar char="•"/>
            </a:pPr>
            <a:r>
              <a:rPr lang="en-US" dirty="0"/>
              <a:t>Evaluate evidence to determine whether the organization is experiencing a malware attack</a:t>
            </a:r>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9212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Validating with the </a:t>
            </a:r>
            <a:r>
              <a:rPr lang="en-US" sz="2700" dirty="0" smtClean="0"/>
              <a:t>Business (Step 1)</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pPr marL="239713" lvl="1" indent="-239713">
              <a:spcBef>
                <a:spcPts val="1200"/>
              </a:spcBef>
              <a:buFont typeface="Arial" pitchFamily="34" charset="0"/>
              <a:buChar char="•"/>
            </a:pPr>
            <a:r>
              <a:rPr lang="en-US" sz="2400" dirty="0"/>
              <a:t>To help understand the organization’s priorities when responding to a malware incident, ask the business stakeholders the following questions:</a:t>
            </a:r>
          </a:p>
          <a:p>
            <a:pPr marL="509588" lvl="1" indent="-285750">
              <a:buFont typeface="Arial" pitchFamily="34" charset="0"/>
              <a:buChar char="•"/>
            </a:pPr>
            <a:r>
              <a:rPr lang="en-US" dirty="0"/>
              <a:t>Is there an expectation for the response time required to return the systems to operation? </a:t>
            </a:r>
          </a:p>
          <a:p>
            <a:pPr marL="509588" lvl="1" indent="-285750">
              <a:buFont typeface="Arial" pitchFamily="34" charset="0"/>
              <a:buChar char="•"/>
            </a:pPr>
            <a:r>
              <a:rPr lang="en-US" dirty="0"/>
              <a:t>Have policies and procedures been documented for isolating computers infected with malware so users and the business are prepared for the impact on productivity?</a:t>
            </a:r>
          </a:p>
        </p:txBody>
      </p:sp>
    </p:spTree>
    <p:extLst>
      <p:ext uri="{BB962C8B-B14F-4D97-AF65-F5344CB8AC3E}">
        <p14:creationId xmlns:p14="http://schemas.microsoft.com/office/powerpoint/2010/main" val="1173399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763000" cy="533400"/>
          </a:xfrm>
        </p:spPr>
        <p:txBody>
          <a:bodyPr/>
          <a:lstStyle/>
          <a:p>
            <a:r>
              <a:rPr lang="en-US" dirty="0"/>
              <a:t>Step 2: Determine Course of </a:t>
            </a:r>
            <a:r>
              <a:rPr lang="en-US" dirty="0" smtClean="0"/>
              <a:t>Action Decision Flow</a:t>
            </a:r>
            <a:endParaRPr lang="en-US" dirty="0"/>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219200"/>
            <a:ext cx="3733800" cy="53340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5529</Words>
  <Application>Microsoft Office PowerPoint</Application>
  <PresentationFormat>On-screen Show (4:3)</PresentationFormat>
  <Paragraphs>409</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Purpose and Overview</vt:lpstr>
      <vt:lpstr>Response to a Malware Incident Decision Flow</vt:lpstr>
      <vt:lpstr>Step 1: Confirm the Infection</vt:lpstr>
      <vt:lpstr>Step 1: Confirm the Infection (Continued)</vt:lpstr>
      <vt:lpstr>Step 1: Confirm the Infection (Continued)</vt:lpstr>
      <vt:lpstr>Validating with the Business (Step 1) </vt:lpstr>
      <vt:lpstr>Step 2: Determine Course of Action Decision Flow</vt:lpstr>
      <vt:lpstr>Step 2: Determine Course of Action</vt:lpstr>
      <vt:lpstr>Step 2: Determine Course of Action (Continued)</vt:lpstr>
      <vt:lpstr>Validating with the Business (Step 2) </vt:lpstr>
      <vt:lpstr>Step 3: Attempt to Clean the System Decision Flow</vt:lpstr>
      <vt:lpstr>Step 3: Attempt to Clean the System</vt:lpstr>
      <vt:lpstr>Step 3: Attempt to Clean the System (Continued)</vt:lpstr>
      <vt:lpstr>Step 3: Attempt to Clean the System (Continued)</vt:lpstr>
      <vt:lpstr>Additional Considerations (Step 3) </vt:lpstr>
      <vt:lpstr>Step 4: Attempt to Restore System State</vt:lpstr>
      <vt:lpstr>Step 5: Rebuild the System Decision Flow</vt:lpstr>
      <vt:lpstr>Step 5: Rebuild the System</vt:lpstr>
      <vt:lpstr>Step 6: Conduct a Post-Attack Review</vt:lpstr>
      <vt:lpstr>Summary and Conclusion </vt:lpstr>
      <vt:lpstr>Find More Information </vt:lpstr>
      <vt:lpstr>Questions?</vt:lpstr>
      <vt:lpstr>Addenda</vt:lpstr>
      <vt:lpstr>Benefits of Using the Malware Response Guide</vt:lpstr>
      <vt:lpstr>Benefits of Using the Malware Response Guide (Continued)</vt:lpstr>
      <vt:lpstr>Appendix A: Malware Security Products at a Glance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Malware Response version 1.1</dc:title>
  <dc:subject>Malware Response</dc:subject>
  <dc:creator/>
  <cp:lastModifiedBy/>
  <cp:revision>1</cp:revision>
  <dcterms:created xsi:type="dcterms:W3CDTF">2011-11-09T21:18:22Z</dcterms:created>
  <dcterms:modified xsi:type="dcterms:W3CDTF">2011-11-09T21:18:51Z</dcterms:modified>
</cp:coreProperties>
</file>