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696" r:id="rId2"/>
  </p:sldMasterIdLst>
  <p:notesMasterIdLst>
    <p:notesMasterId r:id="rId21"/>
  </p:notesMasterIdLst>
  <p:handoutMasterIdLst>
    <p:handoutMasterId r:id="rId22"/>
  </p:handoutMasterIdLst>
  <p:sldIdLst>
    <p:sldId id="263" r:id="rId3"/>
    <p:sldId id="318" r:id="rId4"/>
    <p:sldId id="271" r:id="rId5"/>
    <p:sldId id="358" r:id="rId6"/>
    <p:sldId id="321" r:id="rId7"/>
    <p:sldId id="391" r:id="rId8"/>
    <p:sldId id="336" r:id="rId9"/>
    <p:sldId id="366" r:id="rId10"/>
    <p:sldId id="377" r:id="rId11"/>
    <p:sldId id="302" r:id="rId12"/>
    <p:sldId id="403" r:id="rId13"/>
    <p:sldId id="367" r:id="rId14"/>
    <p:sldId id="347" r:id="rId15"/>
    <p:sldId id="405" r:id="rId16"/>
    <p:sldId id="368" r:id="rId17"/>
    <p:sldId id="369" r:id="rId18"/>
    <p:sldId id="372" r:id="rId19"/>
    <p:sldId id="404"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2" autoAdjust="0"/>
    <p:restoredTop sz="78151" autoAdjust="0"/>
  </p:normalViewPr>
  <p:slideViewPr>
    <p:cSldViewPr>
      <p:cViewPr>
        <p:scale>
          <a:sx n="50" d="100"/>
          <a:sy n="50" d="100"/>
        </p:scale>
        <p:origin x="-2664" y="-9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80" d="100"/>
          <a:sy n="80" d="100"/>
        </p:scale>
        <p:origin x="-498" y="24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7/1/2010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7/1/2010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2010 Microsoft Corporation. This documentation is licensed to you under the Creative Commons Attribution License.  To view a copy of this license, visit </a:t>
            </a:r>
            <a:r>
              <a:rPr lang="en-US" sz="800" u="sng" dirty="0" smtClean="0">
                <a:hlinkClick r:id="rId3"/>
              </a:rPr>
              <a:t>http://creativecommons.org/licenses/by/3.0/us/</a:t>
            </a:r>
            <a:r>
              <a:rPr lang="en-US" sz="8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00" dirty="0" smtClean="0"/>
              <a:t> </a:t>
            </a:r>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00" dirty="0" smtClean="0"/>
              <a:t> </a:t>
            </a:r>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00" dirty="0" smtClean="0"/>
              <a:t> </a:t>
            </a:r>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00" dirty="0" smtClean="0"/>
              <a:t> </a:t>
            </a:r>
          </a:p>
          <a:p>
            <a:r>
              <a:rPr lang="en-US" sz="800" dirty="0" smtClean="0"/>
              <a:t>Microsoft, ActiveSync, Active Directory, Forefront, Outlook, SharePoint, SQL Server, Windows, Windows Mobile, and Windows Server are either registered trademarks or trademarks of Microsoft Corporation in the United States and/or other countries and regions. </a:t>
            </a:r>
          </a:p>
          <a:p>
            <a:r>
              <a:rPr lang="en-US" sz="800" dirty="0" smtClean="0"/>
              <a:t> </a:t>
            </a:r>
          </a:p>
          <a:p>
            <a:r>
              <a:rPr lang="en-US" sz="800" dirty="0" smtClean="0"/>
              <a:t>The names of actual companies and products mentioned herein may be the trademarks of their respective owners.</a:t>
            </a:r>
          </a:p>
          <a:p>
            <a:r>
              <a:rPr lang="en-US" sz="800" dirty="0" smtClean="0"/>
              <a:t> </a:t>
            </a:r>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111310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Summary and Conclusion</a:t>
            </a:r>
            <a:endParaRPr lang="en-US" sz="1000" b="1"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has summarized the critical design decisions, activities, and tasks required to enable a successful design of Microsoft Forefront Unified Access Gateway. It focused on decisions involving:</a:t>
            </a:r>
          </a:p>
          <a:p>
            <a:pPr marL="171450" lvl="0" indent="-171450">
              <a:buFont typeface="Arial" pitchFamily="34" charset="0"/>
              <a:buChar char="•"/>
            </a:pPr>
            <a:r>
              <a:rPr lang="en-US" sz="1000" kern="1200" dirty="0" smtClean="0">
                <a:solidFill>
                  <a:schemeClr val="tx1"/>
                </a:solidFill>
                <a:effectLst/>
                <a:latin typeface="+mn-lt"/>
                <a:ea typeface="+mn-ea"/>
                <a:cs typeface="+mn-cs"/>
              </a:rPr>
              <a:t>Defining the scope of the Forefront UAG project.</a:t>
            </a:r>
          </a:p>
          <a:p>
            <a:pPr marL="171450" lvl="0" indent="-171450">
              <a:buFont typeface="Arial" pitchFamily="34" charset="0"/>
              <a:buChar char="•"/>
            </a:pPr>
            <a:r>
              <a:rPr lang="en-US" sz="1000" kern="1200" dirty="0" smtClean="0">
                <a:solidFill>
                  <a:schemeClr val="tx1"/>
                </a:solidFill>
                <a:effectLst/>
                <a:latin typeface="+mn-lt"/>
                <a:ea typeface="+mn-ea"/>
                <a:cs typeface="+mn-cs"/>
              </a:rPr>
              <a:t>Determining how many Forefront UAG instances will be required.</a:t>
            </a:r>
          </a:p>
          <a:p>
            <a:pPr marL="171450" lvl="0" indent="-171450">
              <a:buFont typeface="Arial" pitchFamily="34" charset="0"/>
              <a:buChar char="•"/>
            </a:pPr>
            <a:r>
              <a:rPr lang="en-US" sz="1000" kern="1200" dirty="0" smtClean="0">
                <a:solidFill>
                  <a:schemeClr val="tx1"/>
                </a:solidFill>
                <a:effectLst/>
                <a:latin typeface="+mn-lt"/>
                <a:ea typeface="+mn-ea"/>
                <a:cs typeface="+mn-cs"/>
              </a:rPr>
              <a:t>Designing the Forefront UAG instances and the server infrastructure in them.</a:t>
            </a:r>
          </a:p>
          <a:p>
            <a:pPr marL="171450"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111310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Forefront UAG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sz="1000" dirty="0" smtClean="0">
              <a:latin typeface="+mn-lt"/>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Forefront UAG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sz="1000" kern="1200" dirty="0" smtClean="0">
              <a:solidFill>
                <a:schemeClr val="tx2"/>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Forefront UAG has on infrastructure maturity as reflected in the Core Infrastructure Optimization Model.&gt;</a:t>
            </a:r>
          </a:p>
          <a:p>
            <a:endParaRPr lang="en-US" sz="1000" b="1" dirty="0" smtClean="0">
              <a:latin typeface="+mn-lt"/>
            </a:endParaRPr>
          </a:p>
          <a:p>
            <a:r>
              <a:rPr lang="en-US" sz="1000" dirty="0" smtClean="0">
                <a:latin typeface="+mn-lt"/>
              </a:rPr>
              <a:t>The Infrastructure Optimization (IO) Model at Microsoft groups IT processes and technologies across a continuum of organizational maturity. (For more information, see </a:t>
            </a:r>
            <a:r>
              <a:rPr lang="en-US" sz="1000" u="sng" dirty="0" smtClean="0">
                <a:latin typeface="+mn-lt"/>
              </a:rPr>
              <a:t>http://www.microsoft.com/infrastructure</a:t>
            </a:r>
            <a:r>
              <a:rPr lang="en-US" sz="1000" dirty="0" smtClean="0">
                <a:latin typeface="+mn-lt"/>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endParaRPr lang="en-US" sz="1000" dirty="0" smtClean="0">
              <a:latin typeface="+mn-lt"/>
            </a:endParaRPr>
          </a:p>
          <a:p>
            <a:r>
              <a:rPr lang="en-US" sz="1000" dirty="0" smtClean="0">
                <a:latin typeface="+mn-lt"/>
              </a:rPr>
              <a:t>IO is structured around three information technology models: Core Infrastructure Optimization, Application Platform Optimization, and Business Productivity Infrastructure Optimization. According to the Core Infrastructure Optimization Model, Forefront UAG can be used to move an organization from a Standardized to a Dynamic level of maturity, enabling dynamic application access and recovery for desktop applications in the process. </a:t>
            </a:r>
          </a:p>
          <a:p>
            <a:endParaRPr lang="en-US" sz="1000" dirty="0" smtClean="0">
              <a:latin typeface="+mn-lt"/>
            </a:endParaRPr>
          </a:p>
          <a:p>
            <a:r>
              <a:rPr lang="en-US" sz="1000" dirty="0" smtClean="0">
                <a:latin typeface="+mn-lt"/>
              </a:rPr>
              <a:t>At a Standardized level, the enterprise may use Forefront UAG to assess client health before permitting any access to the corporate network. At the Rationalized level, providing a Virtual Private Network (VPN) is included so that users outside the corporate firewall can access different types of resources within the corporate firewall. At the Dynamic level of maturity, only the functions and content for which clients have privileges is exposed, and the client’s health and location is used to dynamically modify those privileges.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4882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The guide leads the reader step by step through the process of planning a Forefront Unified Access Gateway (Forefront UAG) infrastructure. The guide addresses the following fundamental decisions and tasks:</a:t>
            </a:r>
          </a:p>
          <a:p>
            <a:pPr marL="173038" indent="-173038">
              <a:buFont typeface="Arial" pitchFamily="34" charset="0"/>
              <a:buChar char="•"/>
            </a:pPr>
            <a:r>
              <a:rPr lang="en-US" sz="1000" dirty="0" smtClean="0">
                <a:latin typeface="+mn-lt"/>
              </a:rPr>
              <a:t>Identifying the access functionality that will be provided by Forefront UAG—that is, identifying the users and client machines that will be able to access specific corporate resources including applications and servers.</a:t>
            </a:r>
          </a:p>
          <a:p>
            <a:pPr marL="173038" indent="-173038">
              <a:buFont typeface="Arial" pitchFamily="34" charset="0"/>
              <a:buChar char="•"/>
            </a:pPr>
            <a:r>
              <a:rPr lang="en-US" sz="1000" dirty="0" smtClean="0">
                <a:latin typeface="+mn-lt"/>
              </a:rPr>
              <a:t>Deciding how many instances of Forefront UAG will be required in order to meet the business requirements.</a:t>
            </a:r>
          </a:p>
          <a:p>
            <a:pPr marL="173038" indent="-173038">
              <a:buFont typeface="Arial" pitchFamily="34" charset="0"/>
              <a:buChar char="•"/>
            </a:pPr>
            <a:r>
              <a:rPr lang="en-US" sz="1000" dirty="0" smtClean="0">
                <a:latin typeface="+mn-lt"/>
              </a:rPr>
              <a:t>Designing the infrastructure needed for each instance of Forefront UAG.</a:t>
            </a:r>
          </a:p>
          <a:p>
            <a:pPr marL="566738" lvl="1" indent="-339725"/>
            <a:endParaRPr lang="en-US" sz="1000" dirty="0" smtClean="0">
              <a:latin typeface="+mn-lt"/>
            </a:endParaRPr>
          </a:p>
          <a:p>
            <a:r>
              <a:rPr lang="en-US" sz="1000" dirty="0" smtClean="0">
                <a:latin typeface="+mn-lt"/>
              </a:rPr>
              <a:t>The guide is written for information technology (IT) infrastructure specialists who are responsible for planning and designing a Forefront UAG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69136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The guide focuses on the elements that organizations must consider when designing a Forefront UAG infrastructure. </a:t>
            </a:r>
          </a:p>
          <a:p>
            <a:endParaRPr lang="en-US" sz="1000" dirty="0" smtClean="0">
              <a:latin typeface="+mn-lt"/>
            </a:endParaRPr>
          </a:p>
          <a:p>
            <a:r>
              <a:rPr lang="en-US" sz="1000" b="1" dirty="0" smtClean="0">
                <a:latin typeface="+mn-lt"/>
              </a:rPr>
              <a:t>Out of Scope</a:t>
            </a:r>
          </a:p>
          <a:p>
            <a:pPr marL="173038" indent="-173038">
              <a:buFont typeface="Arial" pitchFamily="34" charset="0"/>
              <a:buChar char="•"/>
            </a:pPr>
            <a:r>
              <a:rPr lang="en-US" sz="1000" kern="1200" dirty="0" smtClean="0">
                <a:solidFill>
                  <a:schemeClr val="tx1"/>
                </a:solidFill>
                <a:latin typeface="+mn-lt"/>
                <a:ea typeface="+mn-ea"/>
                <a:cs typeface="+mn-cs"/>
              </a:rPr>
              <a:t>Migration from Microsoft Intelligent Application Gateway (IAG).</a:t>
            </a:r>
          </a:p>
          <a:p>
            <a:pPr marL="173038" indent="-173038">
              <a:buFont typeface="Arial" pitchFamily="34" charset="0"/>
              <a:buChar char="•"/>
            </a:pPr>
            <a:r>
              <a:rPr lang="en-US" sz="1000" kern="1200" dirty="0" smtClean="0">
                <a:solidFill>
                  <a:schemeClr val="tx1"/>
                </a:solidFill>
                <a:latin typeface="+mn-lt"/>
                <a:ea typeface="+mn-ea"/>
                <a:cs typeface="+mn-cs"/>
              </a:rPr>
              <a:t>Migration from Microsoft Internet Security and Acceleration (ISA) Server.</a:t>
            </a:r>
          </a:p>
          <a:p>
            <a:pPr marL="173038" indent="-173038">
              <a:buFont typeface="Arial" pitchFamily="34" charset="0"/>
              <a:buChar char="•"/>
            </a:pPr>
            <a:r>
              <a:rPr lang="en-US" sz="1000" b="0" kern="1200" dirty="0" smtClean="0">
                <a:solidFill>
                  <a:schemeClr val="tx1"/>
                </a:solidFill>
                <a:latin typeface="+mn-lt"/>
                <a:ea typeface="+mn-ea"/>
                <a:cs typeface="+mn-cs"/>
              </a:rPr>
              <a:t>Infrastructure design of DirectAccess or Network Access Protection (NAP).</a:t>
            </a:r>
          </a:p>
          <a:p>
            <a:pPr marL="173038" indent="-173038">
              <a:buFont typeface="Arial" pitchFamily="34" charset="0"/>
              <a:buChar char="•"/>
            </a:pPr>
            <a:r>
              <a:rPr lang="en-US" sz="1000" b="0" kern="1200" dirty="0" smtClean="0">
                <a:solidFill>
                  <a:schemeClr val="tx1"/>
                </a:solidFill>
                <a:latin typeface="+mn-lt"/>
                <a:ea typeface="+mn-ea"/>
                <a:cs typeface="+mn-cs"/>
              </a:rPr>
              <a:t>Infrastructure design for a separate Forefront Threat Management Gateway (Forefront TMG) installation. A customized version of Forefront TMG is automatically installed by the Forefront UAG installation program.</a:t>
            </a:r>
          </a:p>
          <a:p>
            <a:pPr marL="173038" indent="-173038">
              <a:buFont typeface="Arial" pitchFamily="34" charset="0"/>
              <a:buChar char="•"/>
            </a:pPr>
            <a:r>
              <a:rPr lang="en-US" sz="1000" b="0" kern="1200" dirty="0" smtClean="0">
                <a:solidFill>
                  <a:schemeClr val="tx1"/>
                </a:solidFill>
                <a:latin typeface="+mn-lt"/>
                <a:ea typeface="+mn-ea"/>
                <a:cs typeface="+mn-cs"/>
              </a:rPr>
              <a:t>Design of a test environment. This document is intended to be used to design the production environment; however the process could be adapted to separately design a limited scale test environment.</a:t>
            </a:r>
          </a:p>
          <a:p>
            <a:pPr>
              <a:buFont typeface="Arial" pitchFamily="34" charset="0"/>
              <a:buNone/>
            </a:pPr>
            <a:r>
              <a:rPr lang="en-US" sz="1000" b="0" kern="1200" dirty="0" smtClean="0">
                <a:solidFill>
                  <a:schemeClr val="tx1"/>
                </a:solidFill>
                <a:latin typeface="+mn-lt"/>
                <a:ea typeface="+mn-ea"/>
                <a:cs typeface="+mn-cs"/>
              </a:rPr>
              <a:t> These are covered in the respective IPD guides, available at </a:t>
            </a:r>
            <a:r>
              <a:rPr lang="en-US" sz="1000" b="0" u="sng" kern="1200" dirty="0" smtClean="0">
                <a:solidFill>
                  <a:schemeClr val="tx1"/>
                </a:solidFill>
                <a:latin typeface="+mn-lt"/>
                <a:ea typeface="+mn-ea"/>
                <a:cs typeface="+mn-cs"/>
                <a:hlinkClick r:id="rId3"/>
              </a:rPr>
              <a:t>www.microsoft.com/ipd</a:t>
            </a:r>
            <a:r>
              <a:rPr lang="en-US" sz="1000" b="0" kern="1200" dirty="0" smtClean="0">
                <a:solidFill>
                  <a:schemeClr val="tx1"/>
                </a:solidFill>
                <a:latin typeface="+mn-lt"/>
                <a:ea typeface="+mn-ea"/>
                <a:cs typeface="+mn-cs"/>
              </a:rPr>
              <a:t>.</a:t>
            </a:r>
            <a:endParaRPr lang="en-US" sz="1000" b="0" dirty="0" smtClean="0">
              <a:latin typeface="+mn-lt"/>
            </a:endParaRPr>
          </a:p>
        </p:txBody>
      </p:sp>
      <p:sp>
        <p:nvSpPr>
          <p:cNvPr id="9" name="Date Placeholder 8"/>
          <p:cNvSpPr>
            <a:spLocks noGrp="1"/>
          </p:cNvSpPr>
          <p:nvPr>
            <p:ph type="dt" idx="10"/>
          </p:nvPr>
        </p:nvSpPr>
        <p:spPr/>
        <p:txBody>
          <a:bodyPr/>
          <a:lstStyle/>
          <a:p>
            <a:fld id="{C77D5F2B-EB7D-4513-AEDF-6960892A4346}" type="datetime1">
              <a:rPr lang="en-US" smtClean="0"/>
              <a:pPr/>
              <a:t>7/1/2010</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latin typeface="+mn-lt"/>
              </a:rPr>
              <a:t>This diagram illustrates the relationship between the components that can work together to </a:t>
            </a:r>
            <a:r>
              <a:rPr lang="en-US" sz="1000" b="0" kern="1200" dirty="0" smtClean="0">
                <a:solidFill>
                  <a:schemeClr val="tx1"/>
                </a:solidFill>
                <a:latin typeface="+mn-lt"/>
                <a:ea typeface="+mn-ea"/>
                <a:cs typeface="+mn-cs"/>
              </a:rPr>
              <a:t>deliver an edge protection and access solution with Forefront UAG.</a:t>
            </a:r>
            <a:r>
              <a:rPr lang="en-US" sz="1000" dirty="0" smtClean="0">
                <a:latin typeface="+mn-lt"/>
              </a:rPr>
              <a:t> They are shown together in one possible implementation for illustrative purposes, but other configurations are possible.</a:t>
            </a:r>
          </a:p>
          <a:p>
            <a:endParaRPr lang="en-US" sz="1000" dirty="0" smtClean="0">
              <a:latin typeface="+mn-lt"/>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latin typeface="+mn-lt"/>
              </a:rPr>
              <a:t>These are the steps we will follow to design a Forefront UAG</a:t>
            </a:r>
            <a:r>
              <a:rPr lang="en-CA" sz="1000" dirty="0" smtClean="0">
                <a:latin typeface="+mn-lt"/>
              </a:rPr>
              <a:t> </a:t>
            </a:r>
            <a:r>
              <a:rPr lang="en-US" sz="1000" dirty="0" smtClean="0">
                <a:latin typeface="+mn-lt"/>
              </a:rPr>
              <a:t>infrastructure.</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smtClean="0">
                <a:latin typeface="+mn-lt"/>
              </a:rPr>
              <a:t>Step 1: Define the Scope of the Forefront Unified Access Gateway Project</a:t>
            </a:r>
          </a:p>
          <a:p>
            <a:endParaRPr lang="en-CA" sz="1000" b="1" dirty="0" smtClean="0">
              <a:latin typeface="+mn-lt"/>
            </a:endParaRPr>
          </a:p>
          <a:p>
            <a:r>
              <a:rPr lang="en-US" sz="1000" b="1" dirty="0" smtClean="0">
                <a:latin typeface="+mn-lt"/>
              </a:rPr>
              <a:t>Task 1: Define the Scope of the Project</a:t>
            </a:r>
          </a:p>
          <a:p>
            <a:r>
              <a:rPr lang="en-US" sz="1000" b="0" kern="1200" dirty="0" smtClean="0">
                <a:solidFill>
                  <a:schemeClr val="tx1"/>
                </a:solidFill>
                <a:latin typeface="+mn-lt"/>
                <a:ea typeface="+mn-ea"/>
                <a:cs typeface="+mn-cs"/>
              </a:rPr>
              <a:t>Before designing a Forefront UAG infrastructure, an organization needs to determine which parts of its environment to include in the scope. Start by defining the populations of clients for which Forefront UAG will provide access. Next, define the corporate resources that those client populations will access through Forefront UAG. </a:t>
            </a:r>
            <a:r>
              <a:rPr lang="en-US" sz="1000" kern="1200" dirty="0" smtClean="0">
                <a:solidFill>
                  <a:schemeClr val="tx1"/>
                </a:solidFill>
                <a:latin typeface="+mn-lt"/>
                <a:ea typeface="+mn-ea"/>
                <a:cs typeface="+mn-cs"/>
              </a:rPr>
              <a:t>Finally, determine whether DirectAccess will be used. If so, determine whether the only role of Forefront UAG will be to provide scale out for a DirectAccess server infrastructure; in that use case, the Forefront UAG client code will not need to be deployed to the client workstations.</a:t>
            </a:r>
          </a:p>
          <a:p>
            <a:endParaRPr lang="en-US" sz="10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latin typeface="+mn-lt"/>
              </a:rPr>
              <a:t>Task 2: Determine the Client Requirements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latin typeface="+mn-lt"/>
              </a:rPr>
              <a:t>The following user population information</a:t>
            </a:r>
            <a:r>
              <a:rPr lang="en-US" sz="1000" b="0" baseline="0" dirty="0" smtClean="0">
                <a:latin typeface="+mn-lt"/>
              </a:rPr>
              <a:t> should be gathered to determine the client requirements:</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Where are the client machines located? </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Will client machines travel between locations? </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What client operating systems and browsers are in use? </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What Forefront UAG functionality will the client workstation use? </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Whether the client will use DirectAccess.</a:t>
            </a:r>
          </a:p>
          <a:p>
            <a:pPr marL="173038" marR="0" indent="-173038"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kern="1200" dirty="0" smtClean="0">
                <a:solidFill>
                  <a:schemeClr val="tx1"/>
                </a:solidFill>
                <a:latin typeface="+mn-lt"/>
                <a:ea typeface="+mn-ea"/>
                <a:cs typeface="+mn-cs"/>
              </a:rPr>
              <a:t>Fault-tolerance requirements. </a:t>
            </a:r>
            <a:endParaRPr lang="en-US" sz="10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dirty="0" smtClean="0">
                <a:latin typeface="+mn-lt"/>
              </a:rPr>
              <a:t>Task 3: Determine the Endpoint Health Approach</a:t>
            </a:r>
          </a:p>
          <a:p>
            <a:r>
              <a:rPr lang="en-US" sz="1000" kern="1200" dirty="0" smtClean="0">
                <a:solidFill>
                  <a:schemeClr val="tx1"/>
                </a:solidFill>
                <a:latin typeface="+mn-lt"/>
                <a:ea typeface="+mn-ea"/>
                <a:cs typeface="+mn-cs"/>
              </a:rPr>
              <a:t>If there is a requirement to evaluate client health prior to allowing access, there are two options:</a:t>
            </a:r>
          </a:p>
          <a:p>
            <a:pPr marL="173038" indent="-173038">
              <a:buFont typeface="Arial" pitchFamily="34" charset="0"/>
              <a:buChar char="•"/>
            </a:pPr>
            <a:r>
              <a:rPr lang="en-US" sz="1000" kern="1200" dirty="0" smtClean="0">
                <a:solidFill>
                  <a:schemeClr val="tx1"/>
                </a:solidFill>
                <a:latin typeface="+mn-lt"/>
                <a:ea typeface="+mn-ea"/>
                <a:cs typeface="+mn-cs"/>
              </a:rPr>
              <a:t>The Forefront UAG built-in access policies can be used to specify prerequisites that endpoints must meet.</a:t>
            </a:r>
          </a:p>
          <a:p>
            <a:pPr marL="173038" indent="-173038">
              <a:buFont typeface="Arial" pitchFamily="34" charset="0"/>
              <a:buChar char="•"/>
            </a:pPr>
            <a:r>
              <a:rPr lang="en-US" sz="1000" kern="1200" dirty="0" smtClean="0">
                <a:solidFill>
                  <a:schemeClr val="tx1"/>
                </a:solidFill>
                <a:latin typeface="+mn-lt"/>
                <a:ea typeface="+mn-ea"/>
                <a:cs typeface="+mn-cs"/>
              </a:rPr>
              <a:t>Network Access Protection (NAP) policies can be downloaded from a Network Policy Server (NPS).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mn-lt"/>
              </a:rPr>
              <a:t>Step 2: </a:t>
            </a:r>
            <a:r>
              <a:rPr lang="en-US" sz="1000" b="1" kern="1200" dirty="0" smtClean="0">
                <a:solidFill>
                  <a:schemeClr val="tx1"/>
                </a:solidFill>
                <a:latin typeface="+mn-lt"/>
                <a:ea typeface="+mn-ea"/>
                <a:cs typeface="+mn-cs"/>
              </a:rPr>
              <a:t>Determine the Number of Forefront Unified Access Gateway Instances Required</a:t>
            </a:r>
            <a:endParaRPr lang="en-US" sz="1000" b="1" dirty="0" smtClean="0">
              <a:latin typeface="+mn-lt"/>
            </a:endParaRPr>
          </a:p>
          <a:p>
            <a:endParaRPr lang="en-CA" sz="1000" b="1" dirty="0" smtClean="0">
              <a:latin typeface="+mn-lt"/>
            </a:endParaRPr>
          </a:p>
          <a:p>
            <a:r>
              <a:rPr lang="en-US" sz="1000" b="1" dirty="0" smtClean="0">
                <a:latin typeface="+mn-lt"/>
              </a:rPr>
              <a:t>Task 1: </a:t>
            </a:r>
            <a:r>
              <a:rPr lang="en-US" sz="1000" b="1" kern="1200" dirty="0" smtClean="0">
                <a:solidFill>
                  <a:schemeClr val="tx1"/>
                </a:solidFill>
                <a:latin typeface="+mn-lt"/>
                <a:ea typeface="+mn-ea"/>
                <a:cs typeface="+mn-cs"/>
              </a:rPr>
              <a:t>Decide the Number of Forefront UAG Instances Required</a:t>
            </a:r>
          </a:p>
          <a:p>
            <a:r>
              <a:rPr lang="en-US" sz="1000" b="0" kern="1200" dirty="0" smtClean="0">
                <a:solidFill>
                  <a:schemeClr val="tx1"/>
                </a:solidFill>
                <a:latin typeface="+mn-lt"/>
                <a:ea typeface="+mn-ea"/>
                <a:cs typeface="+mn-cs"/>
              </a:rPr>
              <a:t>In this task, the number of Forefront UAG instances will be determined and the scope of each instance defined.</a:t>
            </a:r>
          </a:p>
          <a:p>
            <a:r>
              <a:rPr lang="en-US" sz="1000" b="0"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Begin with one Forefront UAG instance; then add more instances only if necessary for:</a:t>
            </a:r>
          </a:p>
          <a:p>
            <a:pPr marL="112713" indent="-112713">
              <a:buFont typeface="Arial" pitchFamily="34" charset="0"/>
              <a:buChar char="•"/>
            </a:pPr>
            <a:r>
              <a:rPr lang="en-US" sz="1000" b="1" kern="1200" dirty="0" smtClean="0">
                <a:solidFill>
                  <a:schemeClr val="tx1"/>
                </a:solidFill>
                <a:latin typeface="+mn-lt"/>
                <a:ea typeface="+mn-ea"/>
                <a:cs typeface="+mn-cs"/>
              </a:rPr>
              <a:t>Servicing both DirectAccess clients and UAG Network Connector clients.</a:t>
            </a:r>
            <a:r>
              <a:rPr lang="en-US" sz="1000" kern="1200" dirty="0" smtClean="0">
                <a:solidFill>
                  <a:schemeClr val="tx1"/>
                </a:solidFill>
                <a:latin typeface="+mn-lt"/>
                <a:ea typeface="+mn-ea"/>
                <a:cs typeface="+mn-cs"/>
              </a:rPr>
              <a:t> A Forefront UAG instance cannot serve both as a DirectAccess server and as a UAG Network Connector; so if both DirectAccess and the UAG Network Connector application are required, increment the number of instances by one.  </a:t>
            </a:r>
          </a:p>
          <a:p>
            <a:pPr marL="112713" indent="-112713">
              <a:buFont typeface="Arial" pitchFamily="34" charset="0"/>
              <a:buChar char="•"/>
            </a:pPr>
            <a:r>
              <a:rPr lang="en-US" sz="1000" b="1" kern="1200" dirty="0" smtClean="0">
                <a:solidFill>
                  <a:schemeClr val="tx1"/>
                </a:solidFill>
                <a:latin typeface="+mn-lt"/>
                <a:ea typeface="+mn-ea"/>
                <a:cs typeface="+mn-cs"/>
              </a:rPr>
              <a:t>Aligning with the organization’s management model.</a:t>
            </a:r>
            <a:r>
              <a:rPr lang="en-US" sz="1000" kern="1200" dirty="0" smtClean="0">
                <a:solidFill>
                  <a:schemeClr val="tx1"/>
                </a:solidFill>
                <a:latin typeface="+mn-lt"/>
                <a:ea typeface="+mn-ea"/>
                <a:cs typeface="+mn-cs"/>
              </a:rPr>
              <a:t> If the organization chooses to delegate access management, decide whether additional instances of Forefront UAG may be required in each of the distributed locations and, if so, add them to the design. </a:t>
            </a:r>
          </a:p>
          <a:p>
            <a:pPr marL="112713" indent="-112713">
              <a:buFont typeface="Arial" pitchFamily="34" charset="0"/>
              <a:buChar char="•"/>
            </a:pPr>
            <a:r>
              <a:rPr lang="en-US" sz="1000" b="1" kern="1200" dirty="0" smtClean="0">
                <a:solidFill>
                  <a:schemeClr val="tx1"/>
                </a:solidFill>
                <a:latin typeface="+mn-lt"/>
                <a:ea typeface="+mn-ea"/>
                <a:cs typeface="+mn-cs"/>
              </a:rPr>
              <a:t>Separating client populations or functionality for regulatory reasons.</a:t>
            </a:r>
            <a:r>
              <a:rPr lang="en-US" sz="1000" kern="1200" dirty="0" smtClean="0">
                <a:solidFill>
                  <a:schemeClr val="tx1"/>
                </a:solidFill>
                <a:latin typeface="+mn-lt"/>
                <a:ea typeface="+mn-ea"/>
                <a:cs typeface="+mn-cs"/>
              </a:rPr>
              <a:t> If regulations require that a group of clients or a set of applications use a separate infrastructure, add another Forefront UAG instance. </a:t>
            </a:r>
          </a:p>
          <a:p>
            <a:pPr marL="112713" indent="-112713">
              <a:buFont typeface="Arial" pitchFamily="34" charset="0"/>
              <a:buChar char="•"/>
            </a:pPr>
            <a:r>
              <a:rPr lang="en-US" sz="1000" b="1" kern="1200" dirty="0" smtClean="0">
                <a:solidFill>
                  <a:schemeClr val="tx1"/>
                </a:solidFill>
                <a:latin typeface="+mn-lt"/>
                <a:ea typeface="+mn-ea"/>
                <a:cs typeface="+mn-cs"/>
              </a:rPr>
              <a:t>Isolating networks.</a:t>
            </a:r>
            <a:r>
              <a:rPr lang="en-US" sz="1000" kern="1200" dirty="0" smtClean="0">
                <a:solidFill>
                  <a:schemeClr val="tx1"/>
                </a:solidFill>
                <a:latin typeface="+mn-lt"/>
                <a:ea typeface="+mn-ea"/>
                <a:cs typeface="+mn-cs"/>
              </a:rPr>
              <a:t> Determine if any clients reside in networks that are isolated and therefore require a separate Forefront UAG instance. For example, organizations often isolate lab networks from production networks. Add a Forefront UAG instance to the design for each isolated network that will contain Forefront UAG clients.</a:t>
            </a:r>
          </a:p>
          <a:p>
            <a:pPr marL="112713" indent="-112713">
              <a:buFont typeface="Arial" pitchFamily="34" charset="0"/>
              <a:buChar char="•"/>
            </a:pPr>
            <a:r>
              <a:rPr lang="en-US" sz="1000" b="1" kern="1200" dirty="0" smtClean="0">
                <a:solidFill>
                  <a:schemeClr val="tx1"/>
                </a:solidFill>
                <a:latin typeface="+mn-lt"/>
                <a:ea typeface="+mn-ea"/>
                <a:cs typeface="+mn-cs"/>
              </a:rPr>
              <a:t>Connecting to services in domains beyond the trust boundary.</a:t>
            </a:r>
            <a:r>
              <a:rPr lang="en-US" sz="1000" kern="1200" dirty="0" smtClean="0">
                <a:solidFill>
                  <a:schemeClr val="tx1"/>
                </a:solidFill>
                <a:latin typeface="+mn-lt"/>
                <a:ea typeface="+mn-ea"/>
                <a:cs typeface="+mn-cs"/>
              </a:rPr>
              <a:t> The Forefront UAG server can be installed in a AD DS domain or in a workgroup. The services to which it provides access must be within the trust boundary of the Forefront UAG server. Add one Forefront UAG instance to the design for each group of services that is beyond a trust boundary. </a:t>
            </a:r>
          </a:p>
          <a:p>
            <a:endParaRPr lang="en-US" sz="1000" b="0" kern="1200" dirty="0" smtClean="0">
              <a:solidFill>
                <a:schemeClr val="tx1"/>
              </a:solidFill>
              <a:latin typeface="+mn-lt"/>
              <a:ea typeface="+mn-ea"/>
              <a:cs typeface="+mn-cs"/>
            </a:endParaRPr>
          </a:p>
          <a:p>
            <a:endParaRPr lang="en-US" sz="1000" b="1"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b="1" dirty="0" smtClean="0">
                <a:latin typeface="+mn-lt"/>
              </a:rPr>
              <a:t>Step 3: Design the Server Infrastructure</a:t>
            </a:r>
          </a:p>
          <a:p>
            <a:r>
              <a:rPr lang="en-US" sz="900" b="1" dirty="0" smtClean="0">
                <a:latin typeface="+mn-lt"/>
              </a:rPr>
              <a:t>Task 1: </a:t>
            </a:r>
            <a:r>
              <a:rPr lang="en-US" sz="900" b="1" kern="1200" dirty="0" smtClean="0">
                <a:solidFill>
                  <a:schemeClr val="tx1"/>
                </a:solidFill>
                <a:latin typeface="+mn-lt"/>
                <a:ea typeface="+mn-ea"/>
                <a:cs typeface="+mn-cs"/>
              </a:rPr>
              <a:t>Design and Place the Forefront UAG Server</a:t>
            </a:r>
          </a:p>
          <a:p>
            <a:r>
              <a:rPr lang="en-US" sz="900" kern="1200" dirty="0" smtClean="0">
                <a:solidFill>
                  <a:schemeClr val="tx1"/>
                </a:solidFill>
                <a:latin typeface="+mn-lt"/>
                <a:ea typeface="+mn-ea"/>
                <a:cs typeface="+mn-cs"/>
              </a:rPr>
              <a:t>The server performs the following functions:</a:t>
            </a:r>
          </a:p>
          <a:p>
            <a:pPr marL="112713" indent="-112713">
              <a:buFont typeface="Arial" pitchFamily="34" charset="0"/>
              <a:buChar char="•"/>
            </a:pPr>
            <a:r>
              <a:rPr lang="en-US" sz="900" kern="1200" dirty="0" smtClean="0">
                <a:solidFill>
                  <a:schemeClr val="tx1"/>
                </a:solidFill>
                <a:latin typeface="+mn-lt"/>
                <a:ea typeface="+mn-ea"/>
                <a:cs typeface="+mn-cs"/>
              </a:rPr>
              <a:t>Receives an authentication request from each Forefront UAG client when that Forefront UAG client attempts to access a service.</a:t>
            </a:r>
          </a:p>
          <a:p>
            <a:pPr marL="112713" indent="-112713">
              <a:buFont typeface="Arial" pitchFamily="34" charset="0"/>
              <a:buChar char="•"/>
            </a:pPr>
            <a:r>
              <a:rPr lang="en-US" sz="900" kern="1200" dirty="0" smtClean="0">
                <a:solidFill>
                  <a:schemeClr val="tx1"/>
                </a:solidFill>
                <a:latin typeface="+mn-lt"/>
                <a:ea typeface="+mn-ea"/>
                <a:cs typeface="+mn-cs"/>
              </a:rPr>
              <a:t>Queries Active Directory Domain Services (AD DS), or other authentication services, to authenticate clients’ access permissions. </a:t>
            </a:r>
          </a:p>
          <a:p>
            <a:pPr marL="112713" indent="-112713">
              <a:buFont typeface="Arial" pitchFamily="34" charset="0"/>
              <a:buChar char="•"/>
            </a:pPr>
            <a:r>
              <a:rPr lang="en-US" sz="900" kern="1200" dirty="0" smtClean="0">
                <a:solidFill>
                  <a:schemeClr val="tx1"/>
                </a:solidFill>
                <a:latin typeface="+mn-lt"/>
                <a:ea typeface="+mn-ea"/>
                <a:cs typeface="+mn-cs"/>
              </a:rPr>
              <a:t>Stores access policy.</a:t>
            </a:r>
          </a:p>
          <a:p>
            <a:pPr marL="112713" indent="-112713">
              <a:buFont typeface="Arial" pitchFamily="34" charset="0"/>
              <a:buChar char="•"/>
            </a:pPr>
            <a:r>
              <a:rPr lang="en-US" sz="900" kern="1200" dirty="0" smtClean="0">
                <a:solidFill>
                  <a:schemeClr val="tx1"/>
                </a:solidFill>
                <a:latin typeface="+mn-lt"/>
                <a:ea typeface="+mn-ea"/>
                <a:cs typeface="+mn-cs"/>
              </a:rPr>
              <a:t>Implements access policies by filtering traffic so that only authorized services are exposed to the Forefront UAG client.</a:t>
            </a:r>
          </a:p>
          <a:p>
            <a:pPr marL="112713" indent="-112713">
              <a:buFont typeface="Arial" pitchFamily="34" charset="0"/>
              <a:buChar char="•"/>
            </a:pPr>
            <a:r>
              <a:rPr lang="en-US" sz="900" kern="1200" dirty="0" smtClean="0">
                <a:solidFill>
                  <a:schemeClr val="tx1"/>
                </a:solidFill>
                <a:latin typeface="+mn-lt"/>
                <a:ea typeface="+mn-ea"/>
                <a:cs typeface="+mn-cs"/>
              </a:rPr>
              <a:t>Logs events to a data store, which may be local on the same server, or remote.</a:t>
            </a:r>
          </a:p>
          <a:p>
            <a:pPr marL="112713" indent="-112713">
              <a:buFont typeface="Arial" pitchFamily="34" charset="0"/>
              <a:buChar char="•"/>
            </a:pPr>
            <a:r>
              <a:rPr lang="en-US" sz="900" kern="1200" dirty="0" smtClean="0">
                <a:solidFill>
                  <a:schemeClr val="tx1"/>
                </a:solidFill>
                <a:latin typeface="+mn-lt"/>
                <a:ea typeface="+mn-ea"/>
                <a:cs typeface="+mn-cs"/>
              </a:rPr>
              <a:t>Provides scale, fault tolerance, and IPv6 to IPv4 conversion for DirectAccess.</a:t>
            </a:r>
          </a:p>
          <a:p>
            <a:pPr>
              <a:buFont typeface="Arial" pitchFamily="34" charset="0"/>
              <a:buNone/>
            </a:pPr>
            <a:r>
              <a:rPr lang="en-US" sz="900" b="1" kern="1200" dirty="0" smtClean="0">
                <a:solidFill>
                  <a:schemeClr val="tx1"/>
                </a:solidFill>
                <a:latin typeface="+mn-lt"/>
                <a:ea typeface="+mn-ea"/>
                <a:cs typeface="+mn-cs"/>
              </a:rPr>
              <a:t>Task 2: Design Fault Tolerance and Scale Out</a:t>
            </a:r>
          </a:p>
          <a:p>
            <a:r>
              <a:rPr lang="en-US" sz="900" kern="1200" dirty="0" smtClean="0">
                <a:solidFill>
                  <a:schemeClr val="tx1"/>
                </a:solidFill>
                <a:latin typeface="+mn-lt"/>
                <a:ea typeface="+mn-ea"/>
                <a:cs typeface="+mn-cs"/>
              </a:rPr>
              <a:t>Load balancing of incoming requests can be performed by either of the following:</a:t>
            </a:r>
          </a:p>
          <a:p>
            <a:pPr marL="112713" indent="-112713">
              <a:buFont typeface="Arial" pitchFamily="34" charset="0"/>
              <a:buChar char="•"/>
            </a:pPr>
            <a:r>
              <a:rPr lang="en-US" sz="900" b="1" kern="1200" dirty="0" smtClean="0">
                <a:solidFill>
                  <a:schemeClr val="tx1"/>
                </a:solidFill>
                <a:latin typeface="+mn-lt"/>
                <a:ea typeface="+mn-ea"/>
                <a:cs typeface="+mn-cs"/>
              </a:rPr>
              <a:t>Windows Network Load Balancing (NLB).</a:t>
            </a:r>
            <a:r>
              <a:rPr lang="en-US" sz="900" kern="1200" dirty="0" smtClean="0">
                <a:solidFill>
                  <a:schemeClr val="tx1"/>
                </a:solidFill>
                <a:latin typeface="+mn-lt"/>
                <a:ea typeface="+mn-ea"/>
                <a:cs typeface="+mn-cs"/>
              </a:rPr>
              <a:t> Up to eight Forefront UAG servers can be placed into an array to load balance VPN or DirectAccess traffic.</a:t>
            </a:r>
          </a:p>
          <a:p>
            <a:pPr marL="112713" indent="-112713">
              <a:buFont typeface="Arial" pitchFamily="34" charset="0"/>
              <a:buChar char="•"/>
            </a:pPr>
            <a:r>
              <a:rPr lang="en-US" sz="900" b="1" kern="1200" dirty="0" smtClean="0">
                <a:solidFill>
                  <a:schemeClr val="tx1"/>
                </a:solidFill>
                <a:latin typeface="+mn-lt"/>
                <a:ea typeface="+mn-ea"/>
                <a:cs typeface="+mn-cs"/>
              </a:rPr>
              <a:t>Hardware load balancer.</a:t>
            </a:r>
            <a:r>
              <a:rPr lang="en-US" sz="900" kern="1200" dirty="0" smtClean="0">
                <a:solidFill>
                  <a:schemeClr val="tx1"/>
                </a:solidFill>
                <a:latin typeface="+mn-lt"/>
                <a:ea typeface="+mn-ea"/>
                <a:cs typeface="+mn-cs"/>
              </a:rPr>
              <a:t> The hardware load balancer must use IP affinity. Note that if Forefront UAG is used to provide an array for DirectAccess, use of a hardware load balancer is not supported.</a:t>
            </a:r>
          </a:p>
          <a:p>
            <a:r>
              <a:rPr lang="en-US" sz="900" b="1" kern="1200" dirty="0" smtClean="0">
                <a:solidFill>
                  <a:schemeClr val="tx1"/>
                </a:solidFill>
                <a:latin typeface="+mn-lt"/>
                <a:ea typeface="+mn-ea"/>
                <a:cs typeface="+mn-cs"/>
              </a:rPr>
              <a:t>Task 3: Design the Data Store</a:t>
            </a:r>
          </a:p>
          <a:p>
            <a:r>
              <a:rPr lang="en-US" sz="900" kern="1200" dirty="0" smtClean="0">
                <a:solidFill>
                  <a:schemeClr val="tx1"/>
                </a:solidFill>
                <a:latin typeface="+mn-lt"/>
                <a:ea typeface="+mn-ea"/>
                <a:cs typeface="+mn-cs"/>
              </a:rPr>
              <a:t>Forefront UAG can log events in the following ways:</a:t>
            </a:r>
          </a:p>
          <a:p>
            <a:pPr marL="112713" indent="-112713">
              <a:buFont typeface="Arial" pitchFamily="34" charset="0"/>
              <a:buChar char="•"/>
            </a:pPr>
            <a:r>
              <a:rPr lang="en-US" sz="900" b="1" kern="1200" dirty="0" smtClean="0">
                <a:solidFill>
                  <a:schemeClr val="tx1"/>
                </a:solidFill>
                <a:latin typeface="+mn-lt"/>
                <a:ea typeface="+mn-ea"/>
                <a:cs typeface="+mn-cs"/>
              </a:rPr>
              <a:t>Built-in Forefront UAG reporter.</a:t>
            </a:r>
            <a:r>
              <a:rPr lang="en-US" sz="900" kern="1200" dirty="0" smtClean="0">
                <a:solidFill>
                  <a:schemeClr val="tx1"/>
                </a:solidFill>
                <a:latin typeface="+mn-lt"/>
                <a:ea typeface="+mn-ea"/>
                <a:cs typeface="+mn-cs"/>
              </a:rPr>
              <a:t> The Forefront UAG built-in reporter is enabled by default to allow events to be saved to a log file. If fault tolerance is required, the log files can instead be placed on a clustered file server.</a:t>
            </a:r>
          </a:p>
          <a:p>
            <a:pPr marL="112713" indent="-112713">
              <a:buFont typeface="Arial" pitchFamily="34" charset="0"/>
              <a:buChar char="•"/>
            </a:pPr>
            <a:r>
              <a:rPr lang="en-US" sz="900" b="1" kern="1200" dirty="0" smtClean="0">
                <a:solidFill>
                  <a:schemeClr val="tx1"/>
                </a:solidFill>
                <a:latin typeface="+mn-lt"/>
                <a:ea typeface="+mn-ea"/>
                <a:cs typeface="+mn-cs"/>
              </a:rPr>
              <a:t>RADIUS accounting server.</a:t>
            </a:r>
            <a:r>
              <a:rPr lang="en-US" sz="900" kern="1200" dirty="0" smtClean="0">
                <a:solidFill>
                  <a:schemeClr val="tx1"/>
                </a:solidFill>
                <a:latin typeface="+mn-lt"/>
                <a:ea typeface="+mn-ea"/>
                <a:cs typeface="+mn-cs"/>
              </a:rPr>
              <a:t> Microsoft’s implementation of a RADIUS accounting server is in the NPS role in Windows Server</a:t>
            </a:r>
            <a:r>
              <a:rPr lang="en-US" sz="900" kern="1200" baseline="30000" dirty="0" smtClean="0">
                <a:solidFill>
                  <a:schemeClr val="tx1"/>
                </a:solidFill>
                <a:latin typeface="+mn-lt"/>
                <a:ea typeface="+mn-ea"/>
                <a:cs typeface="+mn-cs"/>
              </a:rPr>
              <a:t>®</a:t>
            </a:r>
            <a:r>
              <a:rPr lang="en-US" sz="900" kern="1200" dirty="0" smtClean="0">
                <a:solidFill>
                  <a:schemeClr val="tx1"/>
                </a:solidFill>
                <a:latin typeface="+mn-lt"/>
                <a:ea typeface="+mn-ea"/>
                <a:cs typeface="+mn-cs"/>
              </a:rPr>
              <a:t> 2008. NPS logs data either in text format or database format, or to a stored procedure in a SQL Server database. The NPS role may be installed on the Forefront UAG server or on a remote server. </a:t>
            </a:r>
          </a:p>
          <a:p>
            <a:pPr marL="112713" indent="-112713">
              <a:buFont typeface="Arial" pitchFamily="34" charset="0"/>
              <a:buChar char="•"/>
            </a:pPr>
            <a:r>
              <a:rPr lang="en-US" sz="900" b="1" kern="1200" dirty="0" smtClean="0">
                <a:solidFill>
                  <a:schemeClr val="tx1"/>
                </a:solidFill>
                <a:latin typeface="+mn-lt"/>
                <a:ea typeface="+mn-ea"/>
                <a:cs typeface="+mn-cs"/>
              </a:rPr>
              <a:t>Remote syslog server. </a:t>
            </a:r>
            <a:r>
              <a:rPr lang="en-US" sz="900" kern="1200" dirty="0" smtClean="0">
                <a:solidFill>
                  <a:schemeClr val="tx1"/>
                </a:solidFill>
                <a:latin typeface="+mn-lt"/>
                <a:ea typeface="+mn-ea"/>
                <a:cs typeface="+mn-cs"/>
              </a:rPr>
              <a:t>Events can be sent using the syslog protocol to a third-party server where they can be logged by the syslog daemon.</a:t>
            </a:r>
            <a:r>
              <a:rPr lang="en-US" sz="900" b="1"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pPr marL="112713" indent="-112713">
              <a:buFont typeface="Arial" pitchFamily="34" charset="0"/>
              <a:buChar char="•"/>
            </a:pPr>
            <a:r>
              <a:rPr lang="en-US" sz="900" b="1" kern="1200" dirty="0" smtClean="0">
                <a:solidFill>
                  <a:schemeClr val="tx1"/>
                </a:solidFill>
                <a:latin typeface="+mn-lt"/>
                <a:ea typeface="+mn-ea"/>
                <a:cs typeface="+mn-cs"/>
              </a:rPr>
              <a:t>Simple Mail Transfer Protocol (SMTP) mail server. </a:t>
            </a:r>
            <a:r>
              <a:rPr lang="en-US" sz="900" kern="1200" dirty="0" smtClean="0">
                <a:solidFill>
                  <a:schemeClr val="tx1"/>
                </a:solidFill>
                <a:latin typeface="+mn-lt"/>
                <a:ea typeface="+mn-ea"/>
                <a:cs typeface="+mn-cs"/>
              </a:rPr>
              <a:t>Events can be sent to one or more email addresses.</a:t>
            </a:r>
          </a:p>
          <a:p>
            <a:pPr marL="112713" indent="-112713">
              <a:buFont typeface="Arial" pitchFamily="34" charset="0"/>
              <a:buChar char="•"/>
            </a:pPr>
            <a:r>
              <a:rPr lang="en-US" sz="900" b="1" kern="1200" dirty="0" smtClean="0">
                <a:solidFill>
                  <a:schemeClr val="tx1"/>
                </a:solidFill>
                <a:latin typeface="+mn-lt"/>
                <a:ea typeface="+mn-ea"/>
                <a:cs typeface="+mn-cs"/>
              </a:rPr>
              <a:t>SQL Server database.</a:t>
            </a:r>
            <a:r>
              <a:rPr lang="en-US" sz="900" kern="1200" dirty="0" smtClean="0">
                <a:solidFill>
                  <a:schemeClr val="tx1"/>
                </a:solidFill>
                <a:latin typeface="+mn-lt"/>
                <a:ea typeface="+mn-ea"/>
                <a:cs typeface="+mn-cs"/>
              </a:rPr>
              <a:t> Forefront UAG can log events to a SQL Server database using the Forefront TMG logging mechanism. It’s possible to specify which log fields should be written to the SQL Server log when configuring SQL Server logging in the Forefront TMG Management console. Events can be logged to a local SQL Server Express database running on the Forefront UAG server or to a remote SQL Server database. If fault tolerance is required, a remote SQL Server database can be placed in a Microsoft failover cluster.</a:t>
            </a:r>
          </a:p>
          <a:p>
            <a:endParaRPr lang="en-US" sz="1000" kern="1200" dirty="0" smtClean="0">
              <a:solidFill>
                <a:schemeClr val="tx1"/>
              </a:solidFill>
              <a:latin typeface="+mn-lt"/>
              <a:ea typeface="+mn-ea"/>
              <a:cs typeface="+mn-cs"/>
            </a:endParaRPr>
          </a:p>
          <a:p>
            <a:pPr>
              <a:buFont typeface="Arial" pitchFamily="34" charset="0"/>
              <a:buNone/>
            </a:pPr>
            <a:endParaRPr lang="en-US" sz="1000" b="1" kern="1200" dirty="0" smtClean="0">
              <a:solidFill>
                <a:schemeClr val="tx1"/>
              </a:solidFill>
              <a:latin typeface="+mn-lt"/>
              <a:ea typeface="+mn-ea"/>
              <a:cs typeface="+mn-cs"/>
            </a:endParaRPr>
          </a:p>
          <a:p>
            <a:pPr>
              <a:buFont typeface="Arial" pitchFamily="34" charset="0"/>
              <a:buNone/>
            </a:pP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technet.microsoft.com/en-us/library/ee522953.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Microsoft</a:t>
            </a:r>
            <a:r>
              <a:rPr lang="en-US" sz="2800" baseline="30000" dirty="0"/>
              <a:t>®</a:t>
            </a:r>
            <a:r>
              <a:rPr lang="en-US" sz="3200" dirty="0"/>
              <a:t> </a:t>
            </a:r>
            <a:r>
              <a:rPr lang="en-US" sz="3200" dirty="0" smtClean="0"/>
              <a:t>Forefront</a:t>
            </a:r>
            <a:r>
              <a:rPr lang="en-US" sz="2800" baseline="30000" dirty="0" smtClean="0"/>
              <a:t>®</a:t>
            </a:r>
            <a:r>
              <a:rPr lang="en-US" sz="3200" dirty="0" smtClean="0"/>
              <a:t> Unified </a:t>
            </a:r>
            <a:r>
              <a:rPr lang="en-US" sz="3200" dirty="0"/>
              <a:t>Access Gateway</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December 2009</a:t>
            </a:r>
          </a:p>
          <a:p>
            <a:r>
              <a:rPr lang="en-US" sz="1400" dirty="0" smtClean="0"/>
              <a:t>Updated: July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Dependencies</a:t>
            </a:r>
            <a:r>
              <a:rPr lang="en-US" dirty="0"/>
              <a:t/>
            </a:r>
            <a:br>
              <a:rPr lang="en-US" dirty="0"/>
            </a:br>
            <a:endParaRPr lang="en-US" dirty="0"/>
          </a:p>
        </p:txBody>
      </p:sp>
      <p:sp>
        <p:nvSpPr>
          <p:cNvPr id="3" name="Content Placeholder 2"/>
          <p:cNvSpPr>
            <a:spLocks noGrp="1"/>
          </p:cNvSpPr>
          <p:nvPr>
            <p:ph idx="1"/>
          </p:nvPr>
        </p:nvSpPr>
        <p:spPr>
          <a:xfrm>
            <a:off x="533400" y="1371600"/>
            <a:ext cx="8229600" cy="4495800"/>
          </a:xfrm>
        </p:spPr>
        <p:txBody>
          <a:bodyPr>
            <a:normAutofit fontScale="70000" lnSpcReduction="20000"/>
          </a:bodyPr>
          <a:lstStyle/>
          <a:p>
            <a:pPr marL="457200" indent="-285750"/>
            <a:r>
              <a:rPr lang="en-US" sz="2800" dirty="0"/>
              <a:t>The Forefront UAG installation program automatically installs a customized version of the Microsoft Forefront Threat Management Gateway (Forefront TMG). Forefront UAG utilizes many functions that are in Forefront TMG, including the array and the firewall. It also stores the publishing rules for the Forefront UAG portal. If Forefront TMG is uninstalled from a Forefront UAG server, this creates a configuration that Microsoft does not support. </a:t>
            </a:r>
          </a:p>
          <a:p>
            <a:pPr marL="457200" indent="-285750"/>
            <a:r>
              <a:rPr lang="en-US" sz="2800" dirty="0"/>
              <a:t>Note that Forefront UAG does not support the stand-alone version of Forefront TMG; the only supported configuration is where Forefront UAG automatically installs its own version of Forefront TMG.</a:t>
            </a:r>
          </a:p>
          <a:p>
            <a:pPr marL="457200" indent="-285750"/>
            <a:r>
              <a:rPr lang="en-US" sz="2800" dirty="0"/>
              <a:t>Further information about Forefront TMG’s role when used with Forefront UAG is available at </a:t>
            </a:r>
            <a:r>
              <a:rPr lang="en-US" sz="2800" dirty="0">
                <a:hlinkClick r:id="rId3"/>
              </a:rPr>
              <a:t>http://</a:t>
            </a:r>
            <a:r>
              <a:rPr lang="en-US" sz="2800" dirty="0" smtClean="0">
                <a:hlinkClick r:id="rId3"/>
              </a:rPr>
              <a:t>technet.microsoft.com/en-us/library/ee522953.aspx</a:t>
            </a:r>
            <a:r>
              <a:rPr lang="en-US" sz="2800" dirty="0" smtClean="0"/>
              <a:t>.</a:t>
            </a:r>
            <a:endParaRPr lang="en-US" sz="2800" dirty="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381000" y="1371600"/>
            <a:ext cx="8229600" cy="4241797"/>
          </a:xfrm>
        </p:spPr>
        <p:txBody>
          <a:bodyPr>
            <a:normAutofit fontScale="85000" lnSpcReduction="10000"/>
          </a:bodyPr>
          <a:lstStyle/>
          <a:p>
            <a:pPr marL="457200" indent="-285750"/>
            <a:r>
              <a:rPr lang="en-US" sz="2600" dirty="0"/>
              <a:t>The Forefront UAG guide has addressed the fundamental decisions and tasks involved in:</a:t>
            </a:r>
          </a:p>
          <a:p>
            <a:pPr marL="742950" lvl="1" indent="-285750">
              <a:lnSpc>
                <a:spcPct val="160000"/>
              </a:lnSpc>
              <a:buFont typeface="Arial" pitchFamily="34" charset="0"/>
              <a:buChar char="•"/>
            </a:pPr>
            <a:r>
              <a:rPr lang="en-US" sz="1900" dirty="0"/>
              <a:t>Defining the scope of the Forefront UAG project</a:t>
            </a:r>
          </a:p>
          <a:p>
            <a:pPr marL="742950" lvl="1" indent="-285750">
              <a:lnSpc>
                <a:spcPct val="160000"/>
              </a:lnSpc>
              <a:buFont typeface="Arial" pitchFamily="34" charset="0"/>
              <a:buChar char="•"/>
            </a:pPr>
            <a:r>
              <a:rPr lang="en-US" sz="1900" dirty="0"/>
              <a:t>Determining how many Forefront UAG instances will be required</a:t>
            </a:r>
          </a:p>
          <a:p>
            <a:pPr marL="742950" lvl="1" indent="-285750">
              <a:lnSpc>
                <a:spcPct val="160000"/>
              </a:lnSpc>
              <a:buFont typeface="Arial" pitchFamily="34" charset="0"/>
              <a:buChar char="•"/>
            </a:pPr>
            <a:r>
              <a:rPr lang="en-US" sz="1900" dirty="0"/>
              <a:t>Designing the Forefront UAG instances and the server infrastructure in them</a:t>
            </a:r>
          </a:p>
          <a:p>
            <a:pPr marL="742950" lvl="1" indent="-285750">
              <a:lnSpc>
                <a:spcPct val="160000"/>
              </a:lnSpc>
              <a:buFont typeface="Arial" pitchFamily="34" charset="0"/>
              <a:buChar char="•"/>
            </a:pPr>
            <a:r>
              <a:rPr lang="en-US" sz="1900" dirty="0"/>
              <a:t>This guide offers major architectural guidance. Refer to product documentation for additional details.</a:t>
            </a:r>
          </a:p>
          <a:p>
            <a:pPr marL="742950" lvl="1" indent="-285750">
              <a:lnSpc>
                <a:spcPct val="160000"/>
              </a:lnSpc>
              <a:buFont typeface="Arial" pitchFamily="34" charset="0"/>
              <a:buChar char="•"/>
            </a:pPr>
            <a:endParaRPr lang="en-US" sz="1900" dirty="0"/>
          </a:p>
          <a:p>
            <a:pPr marL="457200" lvl="1" indent="-285750">
              <a:spcBef>
                <a:spcPts val="1200"/>
              </a:spcBef>
              <a:buFont typeface="Arial" pitchFamily="34" charset="0"/>
              <a:buChar char="•"/>
            </a:pPr>
            <a:r>
              <a:rPr lang="en-US" sz="2600" dirty="0"/>
              <a:t>Provide feedback to </a:t>
            </a:r>
            <a:r>
              <a:rPr lang="en-US" sz="2600" dirty="0">
                <a:hlinkClick r:id="rId3"/>
              </a:rPr>
              <a:t>satfdbk@microsoft.com</a:t>
            </a:r>
            <a:endParaRPr lang="en-US" sz="2600" dirty="0"/>
          </a:p>
          <a:p>
            <a:pPr marL="457200" indent="-285750"/>
            <a:endParaRPr lang="en-US" sz="2600" dirty="0"/>
          </a:p>
          <a:p>
            <a:endParaRPr lang="en-US" b="0" dirty="0" smtClean="0"/>
          </a:p>
        </p:txBody>
      </p:sp>
    </p:spTree>
    <p:extLst>
      <p:ext uri="{BB962C8B-B14F-4D97-AF65-F5344CB8AC3E}">
        <p14:creationId xmlns:p14="http://schemas.microsoft.com/office/powerpoint/2010/main" val="366815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dirty="0"/>
              <a:t>Download the full document and other IPD guides:</a:t>
            </a:r>
          </a:p>
          <a:p>
            <a:pPr lvl="1">
              <a:buNone/>
            </a:pPr>
            <a:r>
              <a:rPr lang="en-US" dirty="0">
                <a:hlinkClick r:id="rId3"/>
              </a:rPr>
              <a:t>www.microsoft.com/ipd </a:t>
            </a:r>
            <a:endParaRPr lang="en-US" dirty="0"/>
          </a:p>
          <a:p>
            <a:pPr marL="174625" lvl="1" indent="-174625">
              <a:spcBef>
                <a:spcPts val="1200"/>
              </a:spcBef>
              <a:buFont typeface="Arial" pitchFamily="34" charset="0"/>
              <a:buChar char="•"/>
            </a:pPr>
            <a:r>
              <a:rPr lang="en-US" dirty="0"/>
              <a:t>Contact the IPD team:</a:t>
            </a:r>
          </a:p>
          <a:p>
            <a:pPr lvl="1">
              <a:buNone/>
            </a:pPr>
            <a:r>
              <a:rPr lang="en-US" dirty="0">
                <a:hlinkClick r:id="rId4"/>
              </a:rPr>
              <a:t>satfdbk@microsoft.com</a:t>
            </a:r>
            <a:endParaRPr lang="en-US" dirty="0"/>
          </a:p>
          <a:p>
            <a:pPr marL="174625" lvl="2" indent="-174625">
              <a:spcBef>
                <a:spcPts val="1200"/>
              </a:spcBef>
              <a:buFont typeface="Arial" pitchFamily="34" charset="0"/>
              <a:buChar char="•"/>
            </a:pPr>
            <a:r>
              <a:rPr lang="en-US" dirty="0"/>
              <a:t>Access the Microsoft Solution Accelerators </a:t>
            </a:r>
            <a:r>
              <a:rPr lang="en-US" dirty="0" smtClean="0"/>
              <a:t>website</a:t>
            </a:r>
            <a:r>
              <a:rPr lang="en-US" dirty="0"/>
              <a:t>:</a:t>
            </a:r>
          </a:p>
          <a:p>
            <a:pPr lvl="1">
              <a:buNone/>
            </a:pPr>
            <a:r>
              <a:rPr lang="en-US" dirty="0">
                <a:hlinkClick r:id="rId5"/>
              </a:rPr>
              <a:t>http://www.microsoft.com/technet/SolutionAccelerators</a:t>
            </a:r>
            <a:endParaRPr lang="en-US" dirty="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System Center Operations Manager 2007 in Microsoft Infrastructure Optimization</a:t>
            </a:r>
          </a:p>
        </p:txBody>
      </p:sp>
    </p:spTree>
    <p:extLst>
      <p:ext uri="{BB962C8B-B14F-4D97-AF65-F5344CB8AC3E}">
        <p14:creationId xmlns:p14="http://schemas.microsoft.com/office/powerpoint/2010/main" val="1025538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Forefront UAG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Forefront UAG 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Forefront UAG </a:t>
            </a:r>
            <a:r>
              <a:rPr lang="en-US" dirty="0" smtClean="0"/>
              <a:t>in </a:t>
            </a:r>
            <a:r>
              <a:rPr lang="en-US" dirty="0"/>
              <a:t>Microsoft Infrastructure Optimization</a:t>
            </a:r>
          </a:p>
        </p:txBody>
      </p:sp>
      <p:pic>
        <p:nvPicPr>
          <p:cNvPr id="5" name="Picture 4" descr="IO Model UAG.jpg"/>
          <p:cNvPicPr>
            <a:picLocks noChangeAspect="1"/>
          </p:cNvPicPr>
          <p:nvPr/>
        </p:nvPicPr>
        <p:blipFill>
          <a:blip r:embed="rId3" cstate="print"/>
          <a:stretch>
            <a:fillRect/>
          </a:stretch>
        </p:blipFill>
        <p:spPr>
          <a:xfrm>
            <a:off x="762000" y="1828800"/>
            <a:ext cx="7524750" cy="3676650"/>
          </a:xfrm>
          <a:prstGeom prst="rect">
            <a:avLst/>
          </a:prstGeom>
        </p:spPr>
      </p:pic>
    </p:spTree>
    <p:extLst>
      <p:ext uri="{BB962C8B-B14F-4D97-AF65-F5344CB8AC3E}">
        <p14:creationId xmlns:p14="http://schemas.microsoft.com/office/powerpoint/2010/main" val="40637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r>
              <a:rPr lang="en-US" dirty="0" smtClean="0"/>
              <a:t>Defines decision flow</a:t>
            </a:r>
          </a:p>
          <a:p>
            <a:r>
              <a:rPr lang="en-US" dirty="0" smtClean="0"/>
              <a:t>Describes decisions to be made</a:t>
            </a:r>
          </a:p>
          <a:p>
            <a:r>
              <a:rPr lang="en-US" dirty="0" smtClean="0"/>
              <a:t>Relates decisions and options for the business</a:t>
            </a:r>
          </a:p>
          <a:p>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smtClean="0"/>
              <a:t>Microsoft Forefront</a:t>
            </a:r>
          </a:p>
          <a:p>
            <a:r>
              <a:rPr lang="en-US" sz="3200" dirty="0" smtClean="0"/>
              <a:t>Unified </a:t>
            </a:r>
            <a:r>
              <a:rPr lang="en-US" sz="3200" dirty="0"/>
              <a:t>Access </a:t>
            </a:r>
            <a:r>
              <a:rPr lang="en-US" sz="3200" dirty="0" smtClean="0"/>
              <a:t>Gateway (UAG)</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pPr lvl="0"/>
            <a:r>
              <a:rPr lang="en-US" dirty="0" smtClean="0"/>
              <a:t>Purpose and Overview</a:t>
            </a:r>
            <a:endParaRPr lang="en-US" dirty="0"/>
          </a:p>
        </p:txBody>
      </p:sp>
      <p:sp>
        <p:nvSpPr>
          <p:cNvPr id="97" name="TextBox 96"/>
          <p:cNvSpPr txBox="1"/>
          <p:nvPr/>
        </p:nvSpPr>
        <p:spPr>
          <a:xfrm>
            <a:off x="685800" y="2133600"/>
            <a:ext cx="7162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guidance for designing </a:t>
            </a:r>
            <a:r>
              <a:rPr lang="en-US" dirty="0" smtClean="0">
                <a:solidFill>
                  <a:schemeClr val="tx2"/>
                </a:solidFill>
              </a:rPr>
              <a:t>a Forefront </a:t>
            </a:r>
            <a:r>
              <a:rPr lang="en-US" dirty="0">
                <a:solidFill>
                  <a:schemeClr val="tx2"/>
                </a:solidFill>
              </a:rPr>
              <a:t>UAG 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Forefront UAG architecture</a:t>
            </a:r>
          </a:p>
          <a:p>
            <a:pPr marL="174625" indent="-174625">
              <a:spcBef>
                <a:spcPts val="1200"/>
              </a:spcBef>
              <a:buClr>
                <a:schemeClr val="accent1"/>
              </a:buClr>
              <a:buFont typeface="Arial" pitchFamily="34" charset="0"/>
              <a:buChar char="•"/>
            </a:pPr>
            <a:r>
              <a:rPr lang="en-US" dirty="0">
                <a:solidFill>
                  <a:schemeClr val="tx2"/>
                </a:solidFill>
              </a:rPr>
              <a:t>Forefront UAG infrastructure design process</a:t>
            </a:r>
          </a:p>
          <a:p>
            <a:endParaRPr lang="en-US" dirty="0"/>
          </a:p>
        </p:txBody>
      </p:sp>
    </p:spTree>
    <p:extLst>
      <p:ext uri="{BB962C8B-B14F-4D97-AF65-F5344CB8AC3E}">
        <p14:creationId xmlns:p14="http://schemas.microsoft.com/office/powerpoint/2010/main" val="30371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of Forefront UAG</a:t>
            </a:r>
            <a:r>
              <a:rPr lang="en-CA" dirty="0"/>
              <a:t> </a:t>
            </a:r>
            <a:r>
              <a:rPr lang="en-US" dirty="0" smtClean="0"/>
              <a:t>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6" name="TextBox 125"/>
          <p:cNvSpPr txBox="1">
            <a:spLocks noChangeArrowheads="1"/>
          </p:cNvSpPr>
          <p:nvPr/>
        </p:nvSpPr>
        <p:spPr bwMode="auto">
          <a:xfrm>
            <a:off x="3122613" y="3606969"/>
            <a:ext cx="892175"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MDT</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8" name="Picture 7" descr="UAG Moving Parts"/>
          <p:cNvPicPr/>
          <p:nvPr/>
        </p:nvPicPr>
        <p:blipFill>
          <a:blip r:embed="rId3" cstate="print"/>
          <a:srcRect/>
          <a:stretch>
            <a:fillRect/>
          </a:stretch>
        </p:blipFill>
        <p:spPr bwMode="auto">
          <a:xfrm>
            <a:off x="1524001" y="1649730"/>
            <a:ext cx="5559742" cy="4598670"/>
          </a:xfrm>
          <a:prstGeom prst="rect">
            <a:avLst/>
          </a:prstGeom>
          <a:noFill/>
          <a:ln w="9525">
            <a:noFill/>
            <a:miter lim="800000"/>
            <a:headEnd/>
            <a:tailEnd/>
          </a:ln>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Forefront UAG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6" name="TextBox 125"/>
          <p:cNvSpPr txBox="1">
            <a:spLocks noChangeArrowheads="1"/>
          </p:cNvSpPr>
          <p:nvPr/>
        </p:nvSpPr>
        <p:spPr bwMode="auto">
          <a:xfrm>
            <a:off x="3122613" y="3606969"/>
            <a:ext cx="892175"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MDT</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8" name="Picture 7" descr="UAG decision flow.jpg"/>
          <p:cNvPicPr/>
          <p:nvPr/>
        </p:nvPicPr>
        <p:blipFill>
          <a:blip r:embed="rId3" cstate="print"/>
          <a:srcRect/>
          <a:stretch>
            <a:fillRect/>
          </a:stretch>
        </p:blipFill>
        <p:spPr bwMode="auto">
          <a:xfrm>
            <a:off x="1066800" y="2133600"/>
            <a:ext cx="6476999" cy="2743200"/>
          </a:xfrm>
          <a:prstGeom prst="rect">
            <a:avLst/>
          </a:prstGeom>
          <a:noFill/>
          <a:ln w="9525">
            <a:noFill/>
            <a:miter lim="800000"/>
            <a:headEnd/>
            <a:tailEnd/>
          </a:ln>
        </p:spPr>
      </p:pic>
    </p:spTree>
    <p:extLst>
      <p:ext uri="{BB962C8B-B14F-4D97-AF65-F5344CB8AC3E}">
        <p14:creationId xmlns:p14="http://schemas.microsoft.com/office/powerpoint/2010/main" val="44188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1: Define the Scope of the Forefront Unified Access Gateway Project</a:t>
            </a:r>
          </a:p>
        </p:txBody>
      </p:sp>
      <p:sp>
        <p:nvSpPr>
          <p:cNvPr id="3" name="Content Placeholder 2"/>
          <p:cNvSpPr>
            <a:spLocks noGrp="1"/>
          </p:cNvSpPr>
          <p:nvPr>
            <p:ph idx="1"/>
          </p:nvPr>
        </p:nvSpPr>
        <p:spPr>
          <a:xfrm>
            <a:off x="537027" y="1828800"/>
            <a:ext cx="8229600" cy="4648199"/>
          </a:xfrm>
        </p:spPr>
        <p:txBody>
          <a:bodyPr>
            <a:normAutofit/>
          </a:bodyPr>
          <a:lstStyle/>
          <a:p>
            <a:pPr marL="457200" indent="-285750"/>
            <a:r>
              <a:rPr lang="en-US" sz="2400" dirty="0" smtClean="0"/>
              <a:t> </a:t>
            </a:r>
            <a:r>
              <a:rPr lang="en-US" sz="2400" dirty="0"/>
              <a:t>Task 1: Define the scope of the project</a:t>
            </a:r>
          </a:p>
          <a:p>
            <a:pPr marL="742950" lvl="1" indent="-285750">
              <a:buFont typeface="Arial" pitchFamily="34" charset="0"/>
              <a:buChar char="•"/>
            </a:pPr>
            <a:r>
              <a:rPr lang="en-US" sz="1400" dirty="0"/>
              <a:t>Define client populations</a:t>
            </a:r>
          </a:p>
          <a:p>
            <a:pPr marL="742950" lvl="1" indent="-285750">
              <a:buFont typeface="Arial" pitchFamily="34" charset="0"/>
              <a:buChar char="•"/>
            </a:pPr>
            <a:r>
              <a:rPr lang="en-US" sz="1400" dirty="0"/>
              <a:t>Define corporate resources client populations will access via Forefront UAG</a:t>
            </a:r>
          </a:p>
          <a:p>
            <a:pPr marL="742950" lvl="1" indent="-285750">
              <a:buFont typeface="Arial" pitchFamily="34" charset="0"/>
              <a:buChar char="•"/>
            </a:pPr>
            <a:r>
              <a:rPr lang="en-US" sz="1400" dirty="0"/>
              <a:t>Whether DirectAccess will be </a:t>
            </a:r>
            <a:r>
              <a:rPr lang="en-US" sz="1400" dirty="0" smtClean="0"/>
              <a:t>used</a:t>
            </a:r>
          </a:p>
          <a:p>
            <a:pPr marL="457200" lvl="1" indent="-285750">
              <a:spcBef>
                <a:spcPts val="1200"/>
              </a:spcBef>
              <a:buFont typeface="Arial" pitchFamily="34" charset="0"/>
              <a:buChar char="•"/>
            </a:pPr>
            <a:r>
              <a:rPr lang="en-US" sz="2400" dirty="0"/>
              <a:t>Task 2: Determine the client </a:t>
            </a:r>
            <a:r>
              <a:rPr lang="en-US" sz="2400" dirty="0" smtClean="0"/>
              <a:t>requirements</a:t>
            </a:r>
          </a:p>
          <a:p>
            <a:pPr marL="742950" lvl="1" indent="-285750">
              <a:buFont typeface="Arial" pitchFamily="34" charset="0"/>
              <a:buChar char="•"/>
            </a:pPr>
            <a:r>
              <a:rPr lang="en-US" sz="1400" dirty="0"/>
              <a:t>Where are the client machines located? </a:t>
            </a:r>
          </a:p>
          <a:p>
            <a:pPr marL="742950" lvl="1" indent="-285750">
              <a:buFont typeface="Arial" pitchFamily="34" charset="0"/>
              <a:buChar char="•"/>
            </a:pPr>
            <a:r>
              <a:rPr lang="en-US" sz="1400" dirty="0"/>
              <a:t>Will client machines travel between locations? </a:t>
            </a:r>
          </a:p>
          <a:p>
            <a:pPr marL="742950" lvl="1" indent="-285750">
              <a:buFont typeface="Arial" pitchFamily="34" charset="0"/>
              <a:buChar char="•"/>
            </a:pPr>
            <a:r>
              <a:rPr lang="en-US" sz="1400" dirty="0"/>
              <a:t>What client operating systems and browsers are in use? </a:t>
            </a:r>
          </a:p>
          <a:p>
            <a:pPr marL="742950" lvl="1" indent="-285750">
              <a:buFont typeface="Arial" pitchFamily="34" charset="0"/>
              <a:buChar char="•"/>
            </a:pPr>
            <a:r>
              <a:rPr lang="en-US" sz="1400" dirty="0"/>
              <a:t>What Forefront UAG functionality will the client workstation use? </a:t>
            </a:r>
          </a:p>
          <a:p>
            <a:pPr marL="742950" lvl="1" indent="-285750">
              <a:buFont typeface="Arial" pitchFamily="34" charset="0"/>
              <a:buChar char="•"/>
            </a:pPr>
            <a:r>
              <a:rPr lang="en-US" sz="1400" dirty="0"/>
              <a:t>Whether the client will use DirectAccess.</a:t>
            </a:r>
          </a:p>
          <a:p>
            <a:pPr marL="742950" lvl="1" indent="-285750">
              <a:buFont typeface="Arial" pitchFamily="34" charset="0"/>
              <a:buChar char="•"/>
            </a:pPr>
            <a:r>
              <a:rPr lang="en-US" sz="1400" dirty="0"/>
              <a:t>Fault-tolerance requirements</a:t>
            </a:r>
            <a:r>
              <a:rPr lang="en-US" sz="1400" dirty="0" smtClean="0"/>
              <a:t>.</a:t>
            </a:r>
          </a:p>
          <a:p>
            <a:pPr marL="457200" lvl="1" indent="-285750">
              <a:spcBef>
                <a:spcPts val="1200"/>
              </a:spcBef>
              <a:buFont typeface="Arial" pitchFamily="34" charset="0"/>
              <a:buChar char="•"/>
            </a:pPr>
            <a:r>
              <a:rPr lang="en-US" sz="2400" dirty="0"/>
              <a:t>Task 3: Determine the endpoint health approach </a:t>
            </a:r>
          </a:p>
          <a:p>
            <a:pPr marL="742950" lvl="1" indent="-285750">
              <a:buFont typeface="Arial" pitchFamily="34" charset="0"/>
              <a:buChar char="•"/>
            </a:pPr>
            <a:r>
              <a:rPr lang="en-US" sz="1400" dirty="0"/>
              <a:t>Forefront UAG built-in access policies</a:t>
            </a:r>
          </a:p>
          <a:p>
            <a:pPr marL="742950" lvl="1" indent="-285750">
              <a:buFont typeface="Arial" pitchFamily="34" charset="0"/>
              <a:buChar char="•"/>
            </a:pPr>
            <a:r>
              <a:rPr lang="en-US" sz="1400" dirty="0"/>
              <a:t>Network Access Protection (NAP) policies</a:t>
            </a:r>
          </a:p>
          <a:p>
            <a:pPr marL="742950" lvl="1" indent="-285750">
              <a:buFont typeface="Arial" pitchFamily="34" charset="0"/>
              <a:buChar char="•"/>
            </a:pPr>
            <a:endParaRPr lang="en-US" sz="1400" dirty="0"/>
          </a:p>
          <a:p>
            <a:pPr marL="457200" lvl="1" indent="-285750">
              <a:spcBef>
                <a:spcPts val="1200"/>
              </a:spcBef>
              <a:buFont typeface="Arial" pitchFamily="34" charset="0"/>
              <a:buChar char="•"/>
            </a:pPr>
            <a:endParaRPr lang="en-US" sz="2400"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2: Determine the Number of Forefront Unified Access Gateway Instances Required</a:t>
            </a:r>
          </a:p>
        </p:txBody>
      </p:sp>
      <p:sp>
        <p:nvSpPr>
          <p:cNvPr id="3" name="Content Placeholder 2"/>
          <p:cNvSpPr>
            <a:spLocks noGrp="1"/>
          </p:cNvSpPr>
          <p:nvPr>
            <p:ph idx="1"/>
          </p:nvPr>
        </p:nvSpPr>
        <p:spPr>
          <a:xfrm>
            <a:off x="381000" y="1752600"/>
            <a:ext cx="8229600" cy="5029199"/>
          </a:xfrm>
        </p:spPr>
        <p:txBody>
          <a:bodyPr>
            <a:normAutofit/>
          </a:bodyPr>
          <a:lstStyle/>
          <a:p>
            <a:pPr marL="457200" indent="-285750"/>
            <a:r>
              <a:rPr lang="en-US" sz="2400" dirty="0" smtClean="0"/>
              <a:t>Task </a:t>
            </a:r>
            <a:r>
              <a:rPr lang="en-US" sz="2400" dirty="0"/>
              <a:t>1: Decide the number of Forefront UAG instances required</a:t>
            </a:r>
          </a:p>
          <a:p>
            <a:pPr marL="457200" indent="-285750"/>
            <a:r>
              <a:rPr lang="en-US" sz="2400" dirty="0"/>
              <a:t>Add more instances if necessary for:</a:t>
            </a:r>
          </a:p>
          <a:p>
            <a:pPr marL="742950" lvl="1" indent="-285750">
              <a:buFont typeface="Arial" pitchFamily="34" charset="0"/>
              <a:buChar char="•"/>
            </a:pPr>
            <a:r>
              <a:rPr lang="en-US" dirty="0"/>
              <a:t>Both DirectAccess and VPN clients</a:t>
            </a:r>
          </a:p>
          <a:p>
            <a:pPr marL="742950" lvl="1" indent="-285750">
              <a:buFont typeface="Arial" pitchFamily="34" charset="0"/>
              <a:buChar char="•"/>
            </a:pPr>
            <a:r>
              <a:rPr lang="en-US" dirty="0"/>
              <a:t>Align with organization’s management model or regulatory reasons</a:t>
            </a:r>
          </a:p>
          <a:p>
            <a:pPr marL="742950" lvl="1" indent="-285750">
              <a:buFont typeface="Arial" pitchFamily="34" charset="0"/>
              <a:buChar char="•"/>
            </a:pPr>
            <a:r>
              <a:rPr lang="en-US" dirty="0"/>
              <a:t>Network isolation</a:t>
            </a:r>
          </a:p>
          <a:p>
            <a:pPr marL="742950" lvl="1" indent="-285750">
              <a:buFont typeface="Arial" pitchFamily="34" charset="0"/>
              <a:buChar char="•"/>
            </a:pPr>
            <a:r>
              <a:rPr lang="en-US" dirty="0"/>
              <a:t>Services beyond the trust boundary</a:t>
            </a:r>
          </a:p>
          <a:p>
            <a:pPr marL="742950" lvl="1" indent="-285750">
              <a:buFont typeface="Arial" pitchFamily="34" charset="0"/>
              <a:buChar char="•"/>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3: Design the Server Infrastructure</a:t>
            </a:r>
          </a:p>
        </p:txBody>
      </p:sp>
      <p:sp>
        <p:nvSpPr>
          <p:cNvPr id="3" name="Content Placeholder 2"/>
          <p:cNvSpPr>
            <a:spLocks noGrp="1"/>
          </p:cNvSpPr>
          <p:nvPr>
            <p:ph idx="1"/>
          </p:nvPr>
        </p:nvSpPr>
        <p:spPr>
          <a:xfrm>
            <a:off x="381000" y="1752600"/>
            <a:ext cx="8229600" cy="5029199"/>
          </a:xfrm>
        </p:spPr>
        <p:txBody>
          <a:bodyPr>
            <a:normAutofit/>
          </a:bodyPr>
          <a:lstStyle/>
          <a:p>
            <a:pPr marL="457200" indent="-285750"/>
            <a:r>
              <a:rPr lang="en-US" sz="2400" dirty="0"/>
              <a:t>Task 1: Design and place the Forefront UAG server</a:t>
            </a:r>
          </a:p>
          <a:p>
            <a:pPr marL="457200" indent="-285750"/>
            <a:r>
              <a:rPr lang="en-US" sz="2400" dirty="0"/>
              <a:t>Task 2: Design fault tolerance and scale out </a:t>
            </a:r>
          </a:p>
          <a:p>
            <a:pPr marL="742950" lvl="1" indent="-285750">
              <a:lnSpc>
                <a:spcPct val="150000"/>
              </a:lnSpc>
              <a:buFont typeface="Arial" pitchFamily="34" charset="0"/>
              <a:buChar char="•"/>
            </a:pPr>
            <a:r>
              <a:rPr lang="en-US" dirty="0"/>
              <a:t>Note that if Forefront UAG is used to provide an array for DirectAccess, use of hardware load balancer is not supported</a:t>
            </a:r>
          </a:p>
          <a:p>
            <a:pPr marL="457200" indent="-285750"/>
            <a:r>
              <a:rPr lang="en-US" sz="2400" dirty="0"/>
              <a:t>Task 3: Design the data store</a:t>
            </a:r>
          </a:p>
          <a:p>
            <a:pPr marL="742950" lvl="1" indent="-285750">
              <a:lnSpc>
                <a:spcPct val="150000"/>
              </a:lnSpc>
              <a:buFont typeface="Arial" pitchFamily="34" charset="0"/>
              <a:buChar char="•"/>
            </a:pPr>
            <a:r>
              <a:rPr lang="en-US" dirty="0"/>
              <a:t>Built-in Forefront UAG reporter to log events. Log files can be placed on clustered file server if fault tolerance is required.</a:t>
            </a:r>
          </a:p>
          <a:p>
            <a:pPr marL="742950" lvl="1" indent="-285750">
              <a:lnSpc>
                <a:spcPct val="150000"/>
              </a:lnSpc>
              <a:buFont typeface="Arial" pitchFamily="34" charset="0"/>
              <a:buChar char="•"/>
            </a:pPr>
            <a:r>
              <a:rPr lang="en-US" dirty="0"/>
              <a:t>RADIUS accounting server is in NPS and is a second option to log events.</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628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2438</Words>
  <Application>Microsoft Office PowerPoint</Application>
  <PresentationFormat>On-screen Show (4:3)</PresentationFormat>
  <Paragraphs>267</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Example of Forefront UAG Architecture</vt:lpstr>
      <vt:lpstr>Forefront UAG Decision Flow</vt:lpstr>
      <vt:lpstr>Step 1: Define the Scope of the Forefront Unified Access Gateway Project</vt:lpstr>
      <vt:lpstr>Step 2: Determine the Number of Forefront Unified Access Gateway Instances Required</vt:lpstr>
      <vt:lpstr>Step 3: Design the Server Infrastructure</vt:lpstr>
      <vt:lpstr>Dependencies </vt:lpstr>
      <vt:lpstr>Summary and Conclusion </vt:lpstr>
      <vt:lpstr>Find More Information </vt:lpstr>
      <vt:lpstr>Questions?</vt:lpstr>
      <vt:lpstr>Addenda:</vt:lpstr>
      <vt:lpstr>Benefits of Using the Forefront UAG Guide</vt:lpstr>
      <vt:lpstr>Benefits of Using the Forefront UAG Guide (Continued)</vt:lpstr>
      <vt:lpstr>IPD in Microsoft Operations Framework 4.0</vt:lpstr>
      <vt:lpstr>Forefront UAG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Forefront Unified Access Gateway version 1.1</dc:title>
  <dc:subject>IPD - Forefront Unified Access Gateway version 1.1</dc:subject>
  <dc:creator/>
  <cp:lastModifiedBy/>
  <cp:revision>1</cp:revision>
  <dcterms:created xsi:type="dcterms:W3CDTF">2010-07-01T16:59:22Z</dcterms:created>
  <dcterms:modified xsi:type="dcterms:W3CDTF">2010-07-01T17:00:03Z</dcterms:modified>
</cp:coreProperties>
</file>