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2"/>
  </p:notesMasterIdLst>
  <p:handoutMasterIdLst>
    <p:handoutMasterId r:id="rId33"/>
  </p:handoutMasterIdLst>
  <p:sldIdLst>
    <p:sldId id="263" r:id="rId4"/>
    <p:sldId id="318" r:id="rId5"/>
    <p:sldId id="271" r:id="rId6"/>
    <p:sldId id="387" r:id="rId7"/>
    <p:sldId id="374" r:id="rId8"/>
    <p:sldId id="394" r:id="rId9"/>
    <p:sldId id="321" r:id="rId10"/>
    <p:sldId id="336" r:id="rId11"/>
    <p:sldId id="397" r:id="rId12"/>
    <p:sldId id="391" r:id="rId13"/>
    <p:sldId id="366" r:id="rId14"/>
    <p:sldId id="379" r:id="rId15"/>
    <p:sldId id="402" r:id="rId16"/>
    <p:sldId id="381" r:id="rId17"/>
    <p:sldId id="403" r:id="rId18"/>
    <p:sldId id="399" r:id="rId19"/>
    <p:sldId id="398" r:id="rId20"/>
    <p:sldId id="404" r:id="rId21"/>
    <p:sldId id="400" r:id="rId22"/>
    <p:sldId id="401" r:id="rId23"/>
    <p:sldId id="377" r:id="rId24"/>
    <p:sldId id="367" r:id="rId25"/>
    <p:sldId id="347" r:id="rId26"/>
    <p:sldId id="348" r:id="rId27"/>
    <p:sldId id="368" r:id="rId28"/>
    <p:sldId id="369" r:id="rId29"/>
    <p:sldId id="395" r:id="rId30"/>
    <p:sldId id="396"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7842" autoAdjust="0"/>
  </p:normalViewPr>
  <p:slideViewPr>
    <p:cSldViewPr>
      <p:cViewPr varScale="1">
        <p:scale>
          <a:sx n="87" d="100"/>
          <a:sy n="87" d="100"/>
        </p:scale>
        <p:origin x="-157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514"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C94FD3FF-F684-410E-B9DF-EC84545B15BC}"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icrosoft.com/forefront/identitymanager/en/us/system-requirements.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10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000" kern="1200" dirty="0" smtClean="0">
                <a:solidFill>
                  <a:schemeClr val="tx1"/>
                </a:solidFill>
                <a:effectLst/>
                <a:latin typeface="+mn-lt"/>
                <a:ea typeface="+mn-ea"/>
                <a:cs typeface="+mn-cs"/>
              </a:rPr>
              <a:t>Microsoft, Active Directory, Forefront, Hyper-V, Outlook, SharePoint, SQL Server, Windows, and Windows Server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Validating with the Business (Step 1)</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order to ensure that the project stays focused on delivering the required services, ask the following question about the business objectives for the project: </a:t>
            </a:r>
          </a:p>
          <a:p>
            <a:r>
              <a:rPr lang="en-US" sz="1000" b="1" kern="1200" dirty="0" smtClean="0">
                <a:solidFill>
                  <a:schemeClr val="tx1"/>
                </a:solidFill>
                <a:effectLst/>
                <a:latin typeface="+mn-lt"/>
                <a:ea typeface="+mn-ea"/>
                <a:cs typeface="+mn-cs"/>
              </a:rPr>
              <a:t>Do any corporate policies prevent systems from being synchronized? </a:t>
            </a:r>
            <a:r>
              <a:rPr lang="en-US" sz="1000" kern="1200" dirty="0" smtClean="0">
                <a:solidFill>
                  <a:schemeClr val="tx1"/>
                </a:solidFill>
                <a:effectLst/>
                <a:latin typeface="+mn-lt"/>
                <a:ea typeface="+mn-ea"/>
                <a:cs typeface="+mn-cs"/>
              </a:rPr>
              <a:t>For example, country or regional regulations may prevent certain identity attributes from being shared across borders.</a:t>
            </a:r>
          </a:p>
          <a:p>
            <a:endParaRPr lang="en-US" sz="1000" kern="1200" dirty="0" smtClean="0">
              <a:solidFill>
                <a:schemeClr val="tx1"/>
              </a:solidFill>
              <a:effectLst/>
              <a:latin typeface="+mn-lt"/>
              <a:ea typeface="+mn-ea"/>
              <a:cs typeface="+mn-cs"/>
            </a:endParaRPr>
          </a:p>
          <a:p>
            <a:pPr marL="628650" lvl="1" indent="-171450">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2: Determine the Required Roles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r>
              <a:rPr lang="en-US" sz="1000" kern="1200" dirty="0" smtClean="0">
                <a:solidFill>
                  <a:schemeClr val="tx1"/>
                </a:solidFill>
                <a:effectLst/>
                <a:latin typeface="+mn-lt"/>
                <a:ea typeface="+mn-ea"/>
                <a:cs typeface="+mn-cs"/>
              </a:rPr>
              <a:t>The functionality and feature selections that were made in Step 1 will be the basis in this step to determine the required infrastructure components to support the desired feature sets. This information will be used in later steps to design the FIM infrastructure.</a:t>
            </a:r>
          </a:p>
          <a:p>
            <a:r>
              <a:rPr lang="en-US" sz="1000" kern="1200" dirty="0" smtClean="0">
                <a:solidFill>
                  <a:schemeClr val="tx1"/>
                </a:solidFill>
                <a:effectLst/>
                <a:latin typeface="+mn-lt"/>
                <a:ea typeface="+mn-ea"/>
                <a:cs typeface="+mn-cs"/>
              </a:rPr>
              <a:t>A FIM 2010 deployment has two major component groups: the server-side and the client-side. The server-side components that might be implemented include:</a:t>
            </a:r>
          </a:p>
          <a:p>
            <a:pPr marL="171450" lvl="0" indent="-171450">
              <a:buFont typeface="Arial" pitchFamily="34" charset="0"/>
              <a:buChar char="•"/>
            </a:pPr>
            <a:r>
              <a:rPr lang="en-US" sz="1000" kern="1200" dirty="0" smtClean="0">
                <a:solidFill>
                  <a:schemeClr val="tx1"/>
                </a:solidFill>
                <a:effectLst/>
                <a:latin typeface="+mn-lt"/>
                <a:ea typeface="+mn-ea"/>
                <a:cs typeface="+mn-cs"/>
              </a:rPr>
              <a:t>FIM Synchronization Service and FIM Synchronization Service database.</a:t>
            </a:r>
          </a:p>
          <a:p>
            <a:pPr marL="171450" lvl="0" indent="-171450">
              <a:buFont typeface="Arial" pitchFamily="34" charset="0"/>
              <a:buChar char="•"/>
            </a:pPr>
            <a:r>
              <a:rPr lang="en-US" sz="1000" kern="1200" dirty="0" smtClean="0">
                <a:solidFill>
                  <a:schemeClr val="tx1"/>
                </a:solidFill>
                <a:effectLst/>
                <a:latin typeface="+mn-lt"/>
                <a:ea typeface="+mn-ea"/>
                <a:cs typeface="+mn-cs"/>
              </a:rPr>
              <a:t>FIM Service, FIM Service database, and FIM Portal.</a:t>
            </a:r>
          </a:p>
          <a:p>
            <a:pPr marL="171450" lvl="0" indent="-171450">
              <a:buFont typeface="Arial" pitchFamily="34" charset="0"/>
              <a:buChar char="•"/>
            </a:pPr>
            <a:r>
              <a:rPr lang="en-US" sz="1000" kern="1200" dirty="0" smtClean="0">
                <a:solidFill>
                  <a:schemeClr val="tx1"/>
                </a:solidFill>
                <a:effectLst/>
                <a:latin typeface="+mn-lt"/>
                <a:ea typeface="+mn-ea"/>
                <a:cs typeface="+mn-cs"/>
              </a:rPr>
              <a:t>FIM Certificate Management, FIM Certificate Management database, and FIM Certificate Management Portal.</a:t>
            </a:r>
          </a:p>
          <a:p>
            <a:pPr marL="171450" lvl="0" indent="-171450">
              <a:buFont typeface="Arial" pitchFamily="34" charset="0"/>
              <a:buChar char="•"/>
            </a:pPr>
            <a:r>
              <a:rPr lang="en-US" sz="1000" kern="1200" dirty="0" smtClean="0">
                <a:solidFill>
                  <a:schemeClr val="tx1"/>
                </a:solidFill>
                <a:effectLst/>
                <a:latin typeface="+mn-lt"/>
                <a:ea typeface="+mn-ea"/>
                <a:cs typeface="+mn-cs"/>
              </a:rPr>
              <a:t>Password Change Notification Service (PCNS) on Active Directory domain controllers.</a:t>
            </a:r>
          </a:p>
          <a:p>
            <a:r>
              <a:rPr lang="en-US" sz="1000" kern="1200" dirty="0" smtClean="0">
                <a:solidFill>
                  <a:schemeClr val="tx1"/>
                </a:solidFill>
                <a:effectLst/>
                <a:latin typeface="+mn-lt"/>
                <a:ea typeface="+mn-ea"/>
                <a:cs typeface="+mn-cs"/>
              </a:rPr>
              <a:t>The client-side FIM Add-ins and Extensions components might include:</a:t>
            </a:r>
          </a:p>
          <a:p>
            <a:pPr marL="171450" lvl="0" indent="-171450">
              <a:buFont typeface="Arial" pitchFamily="34" charset="0"/>
              <a:buChar char="•"/>
            </a:pPr>
            <a:r>
              <a:rPr lang="en-US" sz="1000" kern="1200" dirty="0" smtClean="0">
                <a:solidFill>
                  <a:schemeClr val="tx1"/>
                </a:solidFill>
                <a:effectLst/>
                <a:latin typeface="+mn-lt"/>
                <a:ea typeface="+mn-ea"/>
                <a:cs typeface="+mn-cs"/>
              </a:rPr>
              <a:t>FIM Add-in for Outlook</a:t>
            </a:r>
            <a:r>
              <a:rPr lang="en-US" sz="1000" baseline="45000" dirty="0" smtClean="0"/>
              <a:t>®</a:t>
            </a:r>
            <a:r>
              <a:rPr lang="en-US" sz="1000" kern="1200" dirty="0" smtClean="0">
                <a:solidFill>
                  <a:schemeClr val="tx1"/>
                </a:solidFill>
                <a:effectLst/>
                <a:latin typeface="+mn-lt"/>
                <a:ea typeface="+mn-ea"/>
                <a:cs typeface="+mn-cs"/>
              </a:rPr>
              <a:t>.</a:t>
            </a:r>
          </a:p>
          <a:p>
            <a:pPr marL="171450" lvl="0" indent="-171450">
              <a:buFont typeface="Arial" pitchFamily="34" charset="0"/>
              <a:buChar char="•"/>
            </a:pPr>
            <a:r>
              <a:rPr lang="en-US" sz="1000" kern="1200" dirty="0" smtClean="0">
                <a:solidFill>
                  <a:schemeClr val="tx1"/>
                </a:solidFill>
                <a:effectLst/>
                <a:latin typeface="+mn-lt"/>
                <a:ea typeface="+mn-ea"/>
                <a:cs typeface="+mn-cs"/>
              </a:rPr>
              <a:t>FIM Password and Authentication Client Service.</a:t>
            </a:r>
          </a:p>
          <a:p>
            <a:pPr marL="171450" lvl="0" indent="-171450">
              <a:buFont typeface="Arial" pitchFamily="34" charset="0"/>
              <a:buChar char="•"/>
            </a:pPr>
            <a:r>
              <a:rPr lang="en-US" sz="1000" kern="1200" dirty="0" smtClean="0">
                <a:solidFill>
                  <a:schemeClr val="tx1"/>
                </a:solidFill>
                <a:effectLst/>
                <a:latin typeface="+mn-lt"/>
                <a:ea typeface="+mn-ea"/>
                <a:cs typeface="+mn-cs"/>
              </a:rPr>
              <a:t>FIM Password and Authentication Extensions.</a:t>
            </a:r>
          </a:p>
          <a:p>
            <a:pPr marL="171450" lvl="0" indent="-171450">
              <a:buFont typeface="Arial" pitchFamily="34" charset="0"/>
              <a:buChar char="•"/>
            </a:pPr>
            <a:r>
              <a:rPr lang="en-US" sz="1000" kern="1200" dirty="0" smtClean="0">
                <a:solidFill>
                  <a:schemeClr val="tx1"/>
                </a:solidFill>
                <a:effectLst/>
                <a:latin typeface="+mn-lt"/>
                <a:ea typeface="+mn-ea"/>
                <a:cs typeface="+mn-cs"/>
              </a:rPr>
              <a:t>FIM Portal Authentication Extensions.</a:t>
            </a:r>
          </a:p>
          <a:p>
            <a:r>
              <a:rPr lang="en-US" sz="1000" kern="1200" dirty="0" smtClean="0">
                <a:solidFill>
                  <a:schemeClr val="tx1"/>
                </a:solidFill>
                <a:effectLst/>
                <a:latin typeface="+mn-lt"/>
                <a:ea typeface="+mn-ea"/>
                <a:cs typeface="+mn-cs"/>
              </a:rPr>
              <a:t>Consult Table 1 in the guide for descriptions of these FIM components.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FIM Synchronization Service Instances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Decide How Many FIM Synchronization Service Instances Will Be Required</a:t>
            </a:r>
          </a:p>
          <a:p>
            <a:r>
              <a:rPr lang="en-US" sz="1000" kern="1200" dirty="0" smtClean="0">
                <a:solidFill>
                  <a:schemeClr val="tx1"/>
                </a:solidFill>
                <a:effectLst/>
                <a:latin typeface="+mn-lt"/>
                <a:ea typeface="+mn-ea"/>
                <a:cs typeface="+mn-cs"/>
              </a:rPr>
              <a:t>Most enterprises will have only one instance of the FIM Synchronization Service. A FIM Synchronization Service instance is anchored by a single SQL Server database. Separate databases define separate instances since there is no way to manage them collectively. Additionally, a FIM Synchronization Service instance can only communicate with a single FIM Service instance, which is also defined by a database (in this case, the FIM Service database). Thus a FIM Synchronization Service instance consists of the FIM Synchronization Service and its supporting database, and optionally, the FIM Service and its corresponding database.</a:t>
            </a:r>
          </a:p>
          <a:p>
            <a:r>
              <a:rPr lang="en-US" sz="1000" kern="1200" dirty="0" smtClean="0">
                <a:solidFill>
                  <a:schemeClr val="tx1"/>
                </a:solidFill>
                <a:effectLst/>
                <a:latin typeface="+mn-lt"/>
                <a:ea typeface="+mn-ea"/>
                <a:cs typeface="+mn-cs"/>
              </a:rPr>
              <a:t>Start with one instance of the FIM Synchronization Service, and then add more instances as required by any of the following:</a:t>
            </a:r>
          </a:p>
          <a:p>
            <a:pPr marL="171450" lvl="0" indent="-171450">
              <a:buFont typeface="Arial" pitchFamily="34" charset="0"/>
              <a:buChar char="•"/>
            </a:pPr>
            <a:r>
              <a:rPr lang="en-US" sz="1000" b="0" kern="1200" dirty="0" smtClean="0">
                <a:solidFill>
                  <a:schemeClr val="tx1"/>
                </a:solidFill>
                <a:effectLst/>
                <a:latin typeface="+mn-lt"/>
                <a:ea typeface="+mn-ea"/>
                <a:cs typeface="+mn-cs"/>
              </a:rPr>
              <a:t>Data consolidation prior to main implementation</a:t>
            </a:r>
          </a:p>
          <a:p>
            <a:pPr marL="171450" lvl="0" indent="-171450">
              <a:buFont typeface="Arial" pitchFamily="34" charset="0"/>
              <a:buChar char="•"/>
            </a:pPr>
            <a:r>
              <a:rPr lang="en-US" sz="1000" b="0" kern="1200" dirty="0" smtClean="0">
                <a:solidFill>
                  <a:schemeClr val="tx1"/>
                </a:solidFill>
                <a:effectLst/>
                <a:latin typeface="+mn-lt"/>
                <a:ea typeface="+mn-ea"/>
                <a:cs typeface="+mn-cs"/>
              </a:rPr>
              <a:t>Synchronization cycle length</a:t>
            </a:r>
          </a:p>
          <a:p>
            <a:pPr marL="171450" lvl="0" indent="-171450">
              <a:buFont typeface="Arial" pitchFamily="34" charset="0"/>
              <a:buChar char="•"/>
            </a:pPr>
            <a:r>
              <a:rPr lang="en-US" sz="1000" b="0" kern="1200" dirty="0" smtClean="0">
                <a:solidFill>
                  <a:schemeClr val="tx1"/>
                </a:solidFill>
                <a:effectLst/>
                <a:latin typeface="+mn-lt"/>
                <a:ea typeface="+mn-ea"/>
                <a:cs typeface="+mn-cs"/>
              </a:rPr>
              <a:t>Political</a:t>
            </a:r>
          </a:p>
          <a:p>
            <a:pPr marL="171450" lvl="0" indent="-171450">
              <a:buFont typeface="Arial" pitchFamily="34" charset="0"/>
              <a:buChar char="•"/>
            </a:pPr>
            <a:r>
              <a:rPr lang="en-US" sz="1000" b="0" kern="1200" dirty="0" smtClean="0">
                <a:solidFill>
                  <a:schemeClr val="tx1"/>
                </a:solidFill>
                <a:effectLst/>
                <a:latin typeface="+mn-lt"/>
                <a:ea typeface="+mn-ea"/>
                <a:cs typeface="+mn-cs"/>
              </a:rPr>
              <a:t>Regulatory requirements</a:t>
            </a:r>
          </a:p>
          <a:p>
            <a:pPr marL="171450" lvl="0" indent="-171450">
              <a:buFont typeface="Arial" pitchFamily="34" charset="0"/>
              <a:buChar char="•"/>
            </a:pPr>
            <a:r>
              <a:rPr lang="en-US" sz="1000" b="0" kern="1200" dirty="0" smtClean="0">
                <a:solidFill>
                  <a:schemeClr val="tx1"/>
                </a:solidFill>
                <a:effectLst/>
                <a:latin typeface="+mn-lt"/>
                <a:ea typeface="+mn-ea"/>
                <a:cs typeface="+mn-cs"/>
              </a:rPr>
              <a:t>Limit fault domain</a:t>
            </a:r>
          </a:p>
          <a:p>
            <a:pPr lvl="0"/>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FIM Synchronization Service Database Storage Requirements</a:t>
            </a:r>
          </a:p>
          <a:p>
            <a:r>
              <a:rPr lang="en-US" sz="1000" kern="1200" dirty="0" smtClean="0">
                <a:solidFill>
                  <a:schemeClr val="tx1"/>
                </a:solidFill>
                <a:effectLst/>
                <a:latin typeface="+mn-lt"/>
                <a:ea typeface="+mn-ea"/>
                <a:cs typeface="+mn-cs"/>
              </a:rPr>
              <a:t>Each FIM Synch Service instance has a single SQL Server database. It can be expected to be similar to its predecessors: Microsoft Identity Integration Server (MIIS) and Identity Lifecycle Manager (ILM). Factors that affected the database’s size in MIIS and ILM were:</a:t>
            </a:r>
          </a:p>
          <a:p>
            <a:pPr marL="171450" lvl="0" indent="-171450">
              <a:buFont typeface="Arial" pitchFamily="34" charset="0"/>
              <a:buChar char="•"/>
            </a:pPr>
            <a:r>
              <a:rPr lang="en-US" sz="1000" kern="1200" dirty="0" smtClean="0">
                <a:solidFill>
                  <a:schemeClr val="tx1"/>
                </a:solidFill>
                <a:effectLst/>
                <a:latin typeface="+mn-lt"/>
                <a:ea typeface="+mn-ea"/>
                <a:cs typeface="+mn-cs"/>
              </a:rPr>
              <a:t>Number of management agents in the solution.</a:t>
            </a:r>
          </a:p>
          <a:p>
            <a:pPr marL="171450" lvl="0" indent="-171450">
              <a:buFont typeface="Arial" pitchFamily="34" charset="0"/>
              <a:buChar char="•"/>
            </a:pPr>
            <a:r>
              <a:rPr lang="en-US" sz="1000" kern="1200" dirty="0" smtClean="0">
                <a:solidFill>
                  <a:schemeClr val="tx1"/>
                </a:solidFill>
                <a:effectLst/>
                <a:latin typeface="+mn-lt"/>
                <a:ea typeface="+mn-ea"/>
                <a:cs typeface="+mn-cs"/>
              </a:rPr>
              <a:t>Number of objects in each management agent.</a:t>
            </a:r>
          </a:p>
          <a:p>
            <a:pPr marL="171450" lvl="0" indent="-171450">
              <a:buFont typeface="Arial" pitchFamily="34" charset="0"/>
              <a:buChar char="•"/>
            </a:pPr>
            <a:r>
              <a:rPr lang="en-US" sz="1000" kern="1200" dirty="0" smtClean="0">
                <a:solidFill>
                  <a:schemeClr val="tx1"/>
                </a:solidFill>
                <a:effectLst/>
                <a:latin typeface="+mn-lt"/>
                <a:ea typeface="+mn-ea"/>
                <a:cs typeface="+mn-cs"/>
              </a:rPr>
              <a:t>Number of attributes being staged for each object.</a:t>
            </a:r>
          </a:p>
          <a:p>
            <a:pPr marL="171450" lvl="0" indent="-171450">
              <a:buFont typeface="Arial" pitchFamily="34" charset="0"/>
              <a:buChar char="•"/>
            </a:pPr>
            <a:r>
              <a:rPr lang="en-US" sz="1000" kern="1200" dirty="0" smtClean="0">
                <a:solidFill>
                  <a:schemeClr val="tx1"/>
                </a:solidFill>
                <a:effectLst/>
                <a:latin typeface="+mn-lt"/>
                <a:ea typeface="+mn-ea"/>
                <a:cs typeface="+mn-cs"/>
              </a:rPr>
              <a:t>Size of each attribute.</a:t>
            </a:r>
          </a:p>
          <a:p>
            <a:pPr marL="171450" lvl="0" indent="-171450">
              <a:buFont typeface="Arial" pitchFamily="34" charset="0"/>
              <a:buChar char="•"/>
            </a:pPr>
            <a:r>
              <a:rPr lang="en-US" sz="1000" kern="1200" dirty="0" smtClean="0">
                <a:solidFill>
                  <a:schemeClr val="tx1"/>
                </a:solidFill>
                <a:effectLst/>
                <a:latin typeface="+mn-lt"/>
                <a:ea typeface="+mn-ea"/>
                <a:cs typeface="+mn-cs"/>
              </a:rPr>
              <a:t>Number of multi-valued attributes and the size of their values.</a:t>
            </a:r>
          </a:p>
          <a:p>
            <a:pPr marL="171450" lvl="0" indent="-171450">
              <a:buFont typeface="Arial" pitchFamily="34" charset="0"/>
              <a:buChar char="•"/>
            </a:pPr>
            <a:r>
              <a:rPr lang="en-US" sz="1000" kern="1200" dirty="0" smtClean="0">
                <a:solidFill>
                  <a:schemeClr val="tx1"/>
                </a:solidFill>
                <a:effectLst/>
                <a:latin typeface="+mn-lt"/>
                <a:ea typeface="+mn-ea"/>
                <a:cs typeface="+mn-cs"/>
              </a:rPr>
              <a:t>The schedule at which run profiles are executed in the solution. </a:t>
            </a:r>
          </a:p>
          <a:p>
            <a:pPr marL="171450" lvl="0" indent="-171450">
              <a:buFont typeface="Arial" pitchFamily="34" charset="0"/>
              <a:buChar char="•"/>
            </a:pPr>
            <a:r>
              <a:rPr lang="en-US" sz="1000" kern="1200" dirty="0" smtClean="0">
                <a:solidFill>
                  <a:schemeClr val="tx1"/>
                </a:solidFill>
                <a:effectLst/>
                <a:latin typeface="+mn-lt"/>
                <a:ea typeface="+mn-ea"/>
                <a:cs typeface="+mn-cs"/>
              </a:rPr>
              <a:t>The frequency with which an organization clears the run history.</a:t>
            </a:r>
          </a:p>
          <a:p>
            <a:pPr marL="171450" lvl="0" indent="-171450">
              <a:buFont typeface="Arial" pitchFamily="34" charset="0"/>
              <a:buChar char="•"/>
            </a:pPr>
            <a:r>
              <a:rPr lang="en-US" sz="1000" kern="1200" dirty="0" smtClean="0">
                <a:solidFill>
                  <a:schemeClr val="tx1"/>
                </a:solidFill>
                <a:effectLst/>
                <a:latin typeface="+mn-lt"/>
                <a:ea typeface="+mn-ea"/>
                <a:cs typeface="+mn-cs"/>
              </a:rPr>
              <a:t>Number and size of attributes in the metaverse.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FIM Synchronization Service Instances (Continued)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Apply Fault-Tolerance Requirements</a:t>
            </a:r>
          </a:p>
          <a:p>
            <a:r>
              <a:rPr lang="en-US" sz="1000" kern="1200" dirty="0" smtClean="0">
                <a:solidFill>
                  <a:schemeClr val="tx1"/>
                </a:solidFill>
                <a:effectLst/>
                <a:latin typeface="+mn-lt"/>
                <a:ea typeface="+mn-ea"/>
                <a:cs typeface="+mn-cs"/>
              </a:rPr>
              <a:t>If the FIM Synchronization Service and FIM Synchronization Service database are unavailable, identity synchronizations will not take place until the systems are returned to full functionality. The database can be clustered but the FIM Sync Service can only be deployed in warm standby</a:t>
            </a:r>
            <a:r>
              <a:rPr lang="en-US" sz="1000" kern="1200" baseline="0" dirty="0" smtClean="0">
                <a:solidFill>
                  <a:schemeClr val="tx1"/>
                </a:solidFill>
                <a:effectLst/>
                <a:latin typeface="+mn-lt"/>
                <a:ea typeface="+mn-ea"/>
                <a:cs typeface="+mn-cs"/>
              </a:rPr>
              <a:t> configuration.</a:t>
            </a: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Determine FIM Synchronization Service Server Placement</a:t>
            </a:r>
          </a:p>
          <a:p>
            <a:r>
              <a:rPr lang="en-US" sz="1000" kern="1200" dirty="0" smtClean="0">
                <a:solidFill>
                  <a:schemeClr val="tx1"/>
                </a:solidFill>
                <a:effectLst/>
                <a:latin typeface="+mn-lt"/>
                <a:ea typeface="+mn-ea"/>
                <a:cs typeface="+mn-cs"/>
              </a:rPr>
              <a:t>FIM supports a variety of deployment topologies. Each of the main components of FIM, including the FIM Synchronization Service, FIM Service, and Certificate Management Update Service, and respective portals and databases may be installed separately, or in combination, on individual servers.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5: Determine FIM Synchronization Service Server Configuration</a:t>
            </a:r>
          </a:p>
          <a:p>
            <a:r>
              <a:rPr lang="en-US" sz="1000" kern="1200" dirty="0" smtClean="0">
                <a:solidFill>
                  <a:schemeClr val="tx1"/>
                </a:solidFill>
                <a:effectLst/>
                <a:latin typeface="+mn-lt"/>
                <a:ea typeface="+mn-ea"/>
                <a:cs typeface="+mn-cs"/>
              </a:rPr>
              <a:t>The FIM Synchronization Service can be run in a Microsoft Hyper-V</a:t>
            </a:r>
            <a:r>
              <a:rPr lang="en-US" sz="1000" baseline="45000" dirty="0" smtClean="0"/>
              <a:t>®</a:t>
            </a:r>
            <a:r>
              <a:rPr lang="en-US" sz="1000" kern="1200" dirty="0" smtClean="0">
                <a:solidFill>
                  <a:schemeClr val="tx1"/>
                </a:solidFill>
                <a:effectLst/>
                <a:latin typeface="+mn-lt"/>
                <a:ea typeface="+mn-ea"/>
                <a:cs typeface="+mn-cs"/>
              </a:rPr>
              <a:t> virtual machine or in a physical server environment. If a virtual machine will be used, ensure that it has access to CPU and memory resources equivalent to those specified for a physical machine. As stated in Task 4, the FIM Synchronization Service can be co-located with other FIM components. If this is done, the server should be sized to support the sum of the peak workloads.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FIM Service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the Number of FIM Service Servers Required</a:t>
            </a:r>
          </a:p>
          <a:p>
            <a:r>
              <a:rPr lang="en-US" sz="1000" kern="1200" dirty="0" smtClean="0">
                <a:solidFill>
                  <a:schemeClr val="tx1"/>
                </a:solidFill>
                <a:effectLst/>
                <a:latin typeface="+mn-lt"/>
                <a:ea typeface="+mn-ea"/>
                <a:cs typeface="+mn-cs"/>
              </a:rPr>
              <a:t>There will only be one FIM Service database, but there can be multiple FIM Service servers that connect to that FIM Service database. </a:t>
            </a:r>
          </a:p>
          <a:p>
            <a:r>
              <a:rPr lang="en-US" sz="1000" kern="1200" dirty="0" smtClean="0">
                <a:solidFill>
                  <a:schemeClr val="tx1"/>
                </a:solidFill>
                <a:effectLst/>
                <a:latin typeface="+mn-lt"/>
                <a:ea typeface="+mn-ea"/>
                <a:cs typeface="+mn-cs"/>
              </a:rPr>
              <a:t>Multiple FIM Service servers may be implemented to provide different levels of responsiveness. Begin with one FIM Service server instance, and add more if needed to separate FIM Service usages. </a:t>
            </a: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Number of FIM Portal Servers Required</a:t>
            </a:r>
          </a:p>
          <a:p>
            <a:r>
              <a:rPr lang="en-US" sz="1000" kern="1200" dirty="0" smtClean="0">
                <a:solidFill>
                  <a:schemeClr val="tx1"/>
                </a:solidFill>
                <a:effectLst/>
                <a:latin typeface="+mn-lt"/>
                <a:ea typeface="+mn-ea"/>
                <a:cs typeface="+mn-cs"/>
              </a:rPr>
              <a:t>The FIM Portal communicates with the FIM Service for each transaction and is completely dependent on the service. The FIM Portal can be scaled horizontally by adding additional servers in a load-balanced configuration. It may be installed separately or in combination with other FIM components on individual servers.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FIM Service Database Storage Requirements</a:t>
            </a:r>
          </a:p>
          <a:p>
            <a:r>
              <a:rPr lang="en-US" sz="1000" kern="1200" dirty="0" smtClean="0">
                <a:solidFill>
                  <a:schemeClr val="tx1"/>
                </a:solidFill>
                <a:effectLst/>
                <a:latin typeface="+mn-lt"/>
                <a:ea typeface="+mn-ea"/>
                <a:cs typeface="+mn-cs"/>
              </a:rPr>
              <a:t>Each FIM Service instance has a single SQL Server database. The database can be hosted on the same server as the FIM Service, or on a remote SQL Server-based server to support high availability or to conform to SQL Server standards for the organization. It can be co-located in the same instances of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SQL Server as other databases.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FIM Service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Apply Fault-Tolerance Requirements</a:t>
            </a:r>
          </a:p>
          <a:p>
            <a:r>
              <a:rPr lang="en-US" sz="1000" kern="1200" dirty="0" smtClean="0">
                <a:solidFill>
                  <a:schemeClr val="tx1"/>
                </a:solidFill>
                <a:effectLst/>
                <a:latin typeface="+mn-lt"/>
                <a:ea typeface="+mn-ea"/>
                <a:cs typeface="+mn-cs"/>
              </a:rPr>
              <a:t>Fault-tolerance requirements should be considered for all services that have an impact on user-facing scenarios. Fault tolerance for the FIM Service, the FIM Service database, and the FIM Portal will be evaluated in this section.</a:t>
            </a:r>
          </a:p>
          <a:p>
            <a:r>
              <a:rPr lang="en-US" sz="1000" b="1" u="none" kern="1200" dirty="0" smtClean="0">
                <a:solidFill>
                  <a:schemeClr val="tx1"/>
                </a:solidFill>
                <a:effectLst/>
                <a:latin typeface="+mn-lt"/>
                <a:ea typeface="+mn-ea"/>
                <a:cs typeface="+mn-cs"/>
              </a:rPr>
              <a:t>FIM Service. </a:t>
            </a:r>
            <a:r>
              <a:rPr lang="en-US" sz="1000" kern="1200" dirty="0" smtClean="0">
                <a:solidFill>
                  <a:schemeClr val="tx1"/>
                </a:solidFill>
                <a:effectLst/>
                <a:latin typeface="+mn-lt"/>
                <a:ea typeface="+mn-ea"/>
                <a:cs typeface="+mn-cs"/>
              </a:rPr>
              <a:t>The FIM Service is not cluster-aware. Multiple servers may be deployed in a hardware or software load-balanced configuration to provide fault tolerance. </a:t>
            </a:r>
          </a:p>
          <a:p>
            <a:r>
              <a:rPr lang="en-US" sz="1000" b="1" u="none" kern="1200" dirty="0" smtClean="0">
                <a:solidFill>
                  <a:schemeClr val="tx1"/>
                </a:solidFill>
                <a:effectLst/>
                <a:latin typeface="+mn-lt"/>
                <a:ea typeface="+mn-ea"/>
                <a:cs typeface="+mn-cs"/>
              </a:rPr>
              <a:t>FIM Service Database. </a:t>
            </a:r>
            <a:r>
              <a:rPr lang="en-US" sz="1000" kern="1200" dirty="0" smtClean="0">
                <a:solidFill>
                  <a:schemeClr val="tx1"/>
                </a:solidFill>
                <a:effectLst/>
                <a:latin typeface="+mn-lt"/>
                <a:ea typeface="+mn-ea"/>
                <a:cs typeface="+mn-cs"/>
              </a:rPr>
              <a:t>SQL Server can be clustered for fault tolerance. However, the FIM Service and the FIM Service database must be installed on separate servers if SQL Server clustering is used. </a:t>
            </a:r>
          </a:p>
          <a:p>
            <a:r>
              <a:rPr lang="en-US" sz="1000" b="1" u="none" kern="1200" dirty="0" smtClean="0">
                <a:solidFill>
                  <a:schemeClr val="tx1"/>
                </a:solidFill>
                <a:effectLst/>
                <a:latin typeface="+mn-lt"/>
                <a:ea typeface="+mn-ea"/>
                <a:cs typeface="+mn-cs"/>
              </a:rPr>
              <a:t>FIM Portal. </a:t>
            </a:r>
            <a:r>
              <a:rPr lang="en-US" sz="1000" kern="1200" dirty="0" smtClean="0">
                <a:solidFill>
                  <a:schemeClr val="tx1"/>
                </a:solidFill>
                <a:effectLst/>
                <a:latin typeface="+mn-lt"/>
                <a:ea typeface="+mn-ea"/>
                <a:cs typeface="+mn-cs"/>
              </a:rPr>
              <a:t>The FIM Portal is not cluster-aware. Multiple servers may be deployed in a hardware or software load-balancing configuration to provide fault tolerance. </a:t>
            </a:r>
          </a:p>
          <a:p>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5: Determine the Placement of FIM Service Components</a:t>
            </a:r>
          </a:p>
          <a:p>
            <a:r>
              <a:rPr lang="en-US" sz="1000" kern="1200" dirty="0" smtClean="0">
                <a:solidFill>
                  <a:schemeClr val="tx1"/>
                </a:solidFill>
                <a:effectLst/>
                <a:latin typeface="+mn-lt"/>
                <a:ea typeface="+mn-ea"/>
                <a:cs typeface="+mn-cs"/>
              </a:rPr>
              <a:t>FIM supports a variety of deployment topologies. Similar to the FIM Synchronization Service, each of the main components of the FIM Service may be installed either separately or in combination on individual servers. </a:t>
            </a:r>
          </a:p>
          <a:p>
            <a:r>
              <a:rPr lang="en-US" sz="1000" kern="1200" dirty="0" smtClean="0">
                <a:solidFill>
                  <a:schemeClr val="tx1"/>
                </a:solidFill>
                <a:effectLst/>
                <a:latin typeface="+mn-lt"/>
                <a:ea typeface="+mn-ea"/>
                <a:cs typeface="+mn-cs"/>
              </a:rPr>
              <a:t>The FIM Portal, FIM Service, FIM Service database, and the FIM Synchronization Service servers should all be well-connected.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6: Determine the Configuration of FIM Service Components</a:t>
            </a:r>
          </a:p>
          <a:p>
            <a:r>
              <a:rPr lang="en-US" sz="1000" kern="1200" dirty="0" smtClean="0">
                <a:solidFill>
                  <a:schemeClr val="tx1"/>
                </a:solidFill>
                <a:effectLst/>
                <a:latin typeface="+mn-lt"/>
                <a:ea typeface="+mn-ea"/>
                <a:cs typeface="+mn-cs"/>
              </a:rPr>
              <a:t>The FIM Service components can be run in a Hyper-V virtual machine or in a physical server environment. If a virtual machine will be used, ensure that it has access to CPU and memory resources equivalent to those specified for a physical machine. If it was determined that a server will host multiple FIM components, it should be sized to support the sum of the peak workloads. </a:t>
            </a: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Additional Considerations</a:t>
            </a:r>
            <a:r>
              <a:rPr lang="en-US" sz="1000" b="1" baseline="0" dirty="0" smtClean="0"/>
              <a:t> (Step 4)</a:t>
            </a:r>
          </a:p>
          <a:p>
            <a:endParaRPr lang="en-US" sz="1000" b="1" dirty="0" smtClean="0"/>
          </a:p>
          <a:p>
            <a:r>
              <a:rPr lang="en-US" sz="1000" kern="1200" dirty="0" smtClean="0">
                <a:solidFill>
                  <a:schemeClr val="tx1"/>
                </a:solidFill>
                <a:effectLst/>
                <a:latin typeface="+mn-lt"/>
                <a:ea typeface="+mn-ea"/>
                <a:cs typeface="+mn-cs"/>
              </a:rPr>
              <a:t>The items listed below are generally outside the scope of an infrastructure design; however, they are included here as additional considerations that the architect may need to take into account:</a:t>
            </a:r>
          </a:p>
          <a:p>
            <a:pPr marL="171450" lvl="0" indent="-171450">
              <a:buFont typeface="Arial" pitchFamily="34" charset="0"/>
              <a:buChar char="•"/>
            </a:pPr>
            <a:r>
              <a:rPr lang="en-US" sz="1000" b="1" kern="1200" dirty="0" smtClean="0">
                <a:solidFill>
                  <a:schemeClr val="tx1"/>
                </a:solidFill>
                <a:effectLst/>
                <a:latin typeface="+mn-lt"/>
                <a:ea typeface="+mn-ea"/>
                <a:cs typeface="+mn-cs"/>
              </a:rPr>
              <a:t>Installing clients.</a:t>
            </a:r>
            <a:r>
              <a:rPr lang="en-US" sz="1000" kern="1200" dirty="0" smtClean="0">
                <a:solidFill>
                  <a:schemeClr val="tx1"/>
                </a:solidFill>
                <a:effectLst/>
                <a:latin typeface="+mn-lt"/>
                <a:ea typeface="+mn-ea"/>
                <a:cs typeface="+mn-cs"/>
              </a:rPr>
              <a:t> If the design requires self-service password resets and Outlook integration for group management, then a client will need to be installed on all desktops. </a:t>
            </a:r>
          </a:p>
          <a:p>
            <a:pPr marL="171450" lvl="0" indent="-171450">
              <a:buFont typeface="Arial" pitchFamily="34" charset="0"/>
              <a:buChar char="•"/>
            </a:pPr>
            <a:r>
              <a:rPr lang="en-US" sz="1000" b="1" kern="1200" dirty="0" smtClean="0">
                <a:solidFill>
                  <a:schemeClr val="tx1"/>
                </a:solidFill>
                <a:effectLst/>
                <a:latin typeface="+mn-lt"/>
                <a:ea typeface="+mn-ea"/>
                <a:cs typeface="+mn-cs"/>
              </a:rPr>
              <a:t>Exchange integration.</a:t>
            </a:r>
            <a:r>
              <a:rPr lang="en-US" sz="1000" kern="1200" dirty="0" smtClean="0">
                <a:solidFill>
                  <a:schemeClr val="tx1"/>
                </a:solidFill>
                <a:effectLst/>
                <a:latin typeface="+mn-lt"/>
                <a:ea typeface="+mn-ea"/>
                <a:cs typeface="+mn-cs"/>
              </a:rPr>
              <a:t> If the workflows will be using Exchange integration, a FIM Service mailbox will need to be created on an Exchange 2007 or Exchange 2010 server. The Exchange forest can be either mixed or native mode.</a:t>
            </a:r>
          </a:p>
          <a:p>
            <a:pPr marL="171450" indent="-171450">
              <a:buFont typeface="Arial" pitchFamily="34" charset="0"/>
              <a:buChar char="•"/>
            </a:pPr>
            <a:endParaRPr lang="en-US" sz="1000" kern="1200" dirty="0" smtClean="0">
              <a:solidFill>
                <a:schemeClr val="tx1"/>
              </a:solidFill>
              <a:effectLst/>
              <a:latin typeface="+mn-lt"/>
              <a:ea typeface="+mn-ea"/>
              <a:cs typeface="+mn-cs"/>
            </a:endParaRPr>
          </a:p>
          <a:p>
            <a:pPr marL="628650" lvl="1" indent="-171450">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Design the FIM Certificate Management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the Number of FIM CM Instances Required</a:t>
            </a:r>
          </a:p>
          <a:p>
            <a:r>
              <a:rPr lang="en-US" sz="1000" kern="1200" dirty="0" smtClean="0">
                <a:solidFill>
                  <a:schemeClr val="tx1"/>
                </a:solidFill>
                <a:effectLst/>
                <a:latin typeface="+mn-lt"/>
                <a:ea typeface="+mn-ea"/>
                <a:cs typeface="+mn-cs"/>
              </a:rPr>
              <a:t>The scope of a FIM Certificate Management (CM) installation is the Active Directory forest. If the organization has users deployed in multiple forests, then each forest will require its own CM server, certification authority</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CA), and SQL Server database. Determine whether certificates or smart cards will be issued for multiple forests, and determine how many instances of FIM CM will be needed. The remainder of this step assumes a single instance and should be repeated for each instance if it is decided that multiples are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Number of FIM CM Servers Required</a:t>
            </a:r>
          </a:p>
          <a:p>
            <a:r>
              <a:rPr lang="en-US" sz="1000" kern="1200" dirty="0" smtClean="0">
                <a:solidFill>
                  <a:schemeClr val="tx1"/>
                </a:solidFill>
                <a:effectLst/>
                <a:latin typeface="+mn-lt"/>
                <a:ea typeface="+mn-ea"/>
                <a:cs typeface="+mn-cs"/>
              </a:rPr>
              <a:t>The FIM CM server can be scaled horizontally by adding additional servers in a load-balanced configuration. The FIM CM server may be installed separately or in combination with other FIM components on individual servers, including the FIM CM database.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FIM CM Database Storage Requirements</a:t>
            </a:r>
          </a:p>
          <a:p>
            <a:r>
              <a:rPr lang="en-US" sz="1000" kern="1200" dirty="0" smtClean="0">
                <a:solidFill>
                  <a:schemeClr val="tx1"/>
                </a:solidFill>
                <a:effectLst/>
                <a:latin typeface="+mn-lt"/>
                <a:ea typeface="+mn-ea"/>
                <a:cs typeface="+mn-cs"/>
              </a:rPr>
              <a:t>Each FIM CM instance has a single SQL Server database. The database can be hosted on a remote SQL Server-based server or locally with the FIM CM Update Service and Portal. It can be co-located in the same instances of SQL Server as other databases. </a:t>
            </a:r>
          </a:p>
          <a:p>
            <a:r>
              <a:rPr lang="en-US" sz="1000" kern="1200" dirty="0" smtClean="0">
                <a:solidFill>
                  <a:schemeClr val="tx1"/>
                </a:solidFill>
                <a:effectLst/>
                <a:latin typeface="+mn-lt"/>
                <a:ea typeface="+mn-ea"/>
                <a:cs typeface="+mn-cs"/>
              </a:rPr>
              <a:t>FIM CM uses a SQL Server database to store smart card information, audit logs, the current state of the card management workflows, and part of the configuration data.</a:t>
            </a:r>
          </a:p>
          <a:p>
            <a:r>
              <a:rPr lang="en-US" sz="1000" kern="1200" dirty="0" smtClean="0">
                <a:solidFill>
                  <a:schemeClr val="tx1"/>
                </a:solidFill>
                <a:effectLst/>
                <a:latin typeface="+mn-lt"/>
                <a:ea typeface="+mn-ea"/>
                <a:cs typeface="+mn-cs"/>
              </a:rPr>
              <a:t>The database size will increase in direct proportion to the number of smart cards and certificates managed by the solution and the frequency of operations performed upon them. The size of the database space should not be of great concern in FIM CM. In ILM 2007, which is the predecessor of FIM 2010, a CM installation managing 5,000 smart cards with two certificates per smart card required less than 0.4 gigabytes (GB) of hard disk space, and even larger installations didn’t increase the database to sizes that required large amounts of storage. FIM 2010 CM can be expected to perform similarly.</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Design the FIM Certificate Management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Task 4: Apply Fault-Tolerance Requirements</a:t>
            </a:r>
          </a:p>
          <a:p>
            <a:r>
              <a:rPr lang="en-US" sz="900" kern="1200" dirty="0" smtClean="0">
                <a:solidFill>
                  <a:schemeClr val="tx1"/>
                </a:solidFill>
                <a:effectLst/>
                <a:latin typeface="+mn-lt"/>
                <a:ea typeface="+mn-ea"/>
                <a:cs typeface="+mn-cs"/>
              </a:rPr>
              <a:t>If the CM server or CM database is unavailable, the FIM CM system will be unavailable. AD CS will still work but without the benefit of FIM certificate management. </a:t>
            </a:r>
          </a:p>
          <a:p>
            <a:r>
              <a:rPr lang="en-US" sz="900" kern="1200" dirty="0" smtClean="0">
                <a:solidFill>
                  <a:schemeClr val="tx1"/>
                </a:solidFill>
                <a:effectLst/>
                <a:latin typeface="+mn-lt"/>
                <a:ea typeface="+mn-ea"/>
                <a:cs typeface="+mn-cs"/>
              </a:rPr>
              <a:t>If the CA is unavailable but the CM system is still available, reporting operations such as querying user information and performing configuration tasks will still be available, but any operation that involves a certificate—enrollment, renewal, or revocation—will not be available.</a:t>
            </a:r>
          </a:p>
          <a:p>
            <a:r>
              <a:rPr lang="en-US" sz="900" b="1" u="none" kern="1200" dirty="0" smtClean="0">
                <a:solidFill>
                  <a:schemeClr val="tx1"/>
                </a:solidFill>
                <a:effectLst/>
                <a:latin typeface="+mn-lt"/>
                <a:ea typeface="+mn-ea"/>
                <a:cs typeface="+mn-cs"/>
              </a:rPr>
              <a:t>FIM CM </a:t>
            </a:r>
            <a:r>
              <a:rPr lang="en-US" sz="900" b="1" kern="1200" dirty="0" smtClean="0">
                <a:solidFill>
                  <a:schemeClr val="tx1"/>
                </a:solidFill>
                <a:effectLst/>
                <a:latin typeface="+mn-lt"/>
                <a:ea typeface="+mn-ea"/>
                <a:cs typeface="+mn-cs"/>
              </a:rPr>
              <a:t>Server. </a:t>
            </a:r>
            <a:r>
              <a:rPr lang="en-US" sz="900" kern="1200" dirty="0" smtClean="0">
                <a:solidFill>
                  <a:schemeClr val="tx1"/>
                </a:solidFill>
                <a:effectLst/>
                <a:latin typeface="+mn-lt"/>
                <a:ea typeface="+mn-ea"/>
                <a:cs typeface="+mn-cs"/>
              </a:rPr>
              <a:t>The FIM CM server is not cluster-aware. </a:t>
            </a:r>
          </a:p>
          <a:p>
            <a:r>
              <a:rPr lang="en-US" sz="900" b="1" u="none" kern="1200" dirty="0" smtClean="0">
                <a:solidFill>
                  <a:schemeClr val="tx1"/>
                </a:solidFill>
                <a:effectLst/>
                <a:latin typeface="+mn-lt"/>
                <a:ea typeface="+mn-ea"/>
                <a:cs typeface="+mn-cs"/>
              </a:rPr>
              <a:t>FIM CM Database. </a:t>
            </a:r>
            <a:r>
              <a:rPr lang="en-US" sz="900" kern="1200" dirty="0" smtClean="0">
                <a:solidFill>
                  <a:schemeClr val="tx1"/>
                </a:solidFill>
                <a:effectLst/>
                <a:latin typeface="+mn-lt"/>
                <a:ea typeface="+mn-ea"/>
                <a:cs typeface="+mn-cs"/>
              </a:rPr>
              <a:t>Fault tolerance for the SQL Server database is available via clustering or database mirroring. However, a separate server running SQL Server is necessary as the FIM CM server cannot be clustered. </a:t>
            </a:r>
          </a:p>
          <a:p>
            <a:r>
              <a:rPr lang="en-US" sz="900" b="1" u="none" kern="1200" dirty="0" smtClean="0">
                <a:solidFill>
                  <a:schemeClr val="tx1"/>
                </a:solidFill>
                <a:effectLst/>
                <a:latin typeface="+mn-lt"/>
                <a:ea typeface="+mn-ea"/>
                <a:cs typeface="+mn-cs"/>
              </a:rPr>
              <a:t>Certificate Services Connection. </a:t>
            </a:r>
            <a:r>
              <a:rPr lang="en-US" sz="900" kern="1200" dirty="0" smtClean="0">
                <a:solidFill>
                  <a:schemeClr val="tx1"/>
                </a:solidFill>
                <a:effectLst/>
                <a:latin typeface="+mn-lt"/>
                <a:ea typeface="+mn-ea"/>
                <a:cs typeface="+mn-cs"/>
              </a:rPr>
              <a:t>Windows Server 2003 Certificate Services does not provide support for any clustering mechanisms other than clustering a virtual machine running the CA; the usual strategy for providing fault tolerance for Certificate Services is to deploy multiple CAs. However, FIM CM only supports designating a single CA for each certificate included in the profile template, and that profile template will be unavailable for performing certificate-based operations if the CA itself is not available. Windows Server 2008 and Windows Server 2008 R2 Certificate Services does provide support for clustering, and thus the CA would not represent a single point of failure for FIM CM.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p>
          <a:p>
            <a:pPr>
              <a:defRPr/>
            </a:pPr>
            <a:r>
              <a:rPr lang="en-US" sz="900" b="1" dirty="0" smtClean="0"/>
              <a:t>Task 5: Decide the Placement of the FIM CM Components</a:t>
            </a:r>
          </a:p>
          <a:p>
            <a:r>
              <a:rPr lang="en-US" sz="900" kern="1200" dirty="0" smtClean="0">
                <a:solidFill>
                  <a:schemeClr val="tx1"/>
                </a:solidFill>
                <a:effectLst/>
                <a:latin typeface="+mn-lt"/>
                <a:ea typeface="+mn-ea"/>
                <a:cs typeface="+mn-cs"/>
              </a:rPr>
              <a:t>The FIM CM software can be installed on the same server as the CA or on its own server. Additionally, the FIM CM database can be installed on the same server as the FIM CM Update Service, FIM CM Portal, and/or CA, or on its own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a:defRPr/>
            </a:pPr>
            <a:r>
              <a:rPr lang="en-US" sz="900" b="1" dirty="0" smtClean="0"/>
              <a:t>Task 6: Determine the Configurations of the FIM CM Components</a:t>
            </a:r>
          </a:p>
          <a:p>
            <a:r>
              <a:rPr lang="en-US" sz="900" kern="1200" dirty="0" smtClean="0">
                <a:solidFill>
                  <a:schemeClr val="tx1"/>
                </a:solidFill>
                <a:effectLst/>
                <a:latin typeface="+mn-lt"/>
                <a:ea typeface="+mn-ea"/>
                <a:cs typeface="+mn-cs"/>
              </a:rPr>
              <a:t>The FIM CM Portal is an ASP.NET web application and, like most web applications, it is mostly CPU-bound. The server’s overall scalability and performance should improve with the use of higher-performance processors and with the increase in the number of processors.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Task 7: Designate SMTP Relay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This can be on the same computer as the FIM CM server, or authenticated relaying can be configured to an SMTP server if the relaying operation can resolve a mail exchanger (MX) record.</a:t>
            </a:r>
            <a:endParaRPr lang="en-US" sz="9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Additional Considerations (Step 5)</a:t>
            </a:r>
          </a:p>
          <a:p>
            <a:endParaRPr lang="en-US" sz="1000" b="1" dirty="0" smtClean="0"/>
          </a:p>
          <a:p>
            <a:r>
              <a:rPr lang="en-US" sz="1000" kern="1200" dirty="0" smtClean="0">
                <a:solidFill>
                  <a:schemeClr val="tx1"/>
                </a:solidFill>
                <a:effectLst/>
                <a:latin typeface="+mn-lt"/>
                <a:ea typeface="+mn-ea"/>
                <a:cs typeface="+mn-cs"/>
              </a:rPr>
              <a:t>The FIM CM client software is only needed to deploy smart cards, not software-based certificates. The FIM CM client assists in client-side, smart card management activities such as changing the personal identification number (PIN) on a smart card.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details on the models of smart cards and middleware supported by FIM CM, see the FIM System Requirements page at </a:t>
            </a:r>
            <a:r>
              <a:rPr lang="en-US" sz="1000" u="sng" kern="1200" dirty="0" smtClean="0">
                <a:solidFill>
                  <a:schemeClr val="tx1"/>
                </a:solidFill>
                <a:effectLst/>
                <a:latin typeface="+mn-lt"/>
                <a:ea typeface="+mn-ea"/>
                <a:cs typeface="+mn-cs"/>
                <a:hlinkClick r:id="rId3"/>
              </a:rPr>
              <a:t>www.microsoft.com/forefront/identitymanager/en/us/system-requirements.aspx</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pPr marL="628650" lvl="1" indent="-171450">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dirty="0" smtClean="0"/>
              <a:t>Dependencies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 complete FIM installation requires the following infrastructure:</a:t>
            </a:r>
          </a:p>
          <a:p>
            <a:pPr marL="171450" lvl="0" indent="-171450">
              <a:buFont typeface="Arial" pitchFamily="34" charset="0"/>
              <a:buChar char="•"/>
            </a:pPr>
            <a:r>
              <a:rPr lang="en-US" sz="1000" b="1" kern="1200" dirty="0" smtClean="0">
                <a:solidFill>
                  <a:schemeClr val="tx1"/>
                </a:solidFill>
                <a:effectLst/>
                <a:latin typeface="+mn-lt"/>
                <a:ea typeface="+mn-ea"/>
                <a:cs typeface="+mn-cs"/>
              </a:rPr>
              <a:t>Windows Server 2008.</a:t>
            </a:r>
            <a:r>
              <a:rPr lang="en-US" sz="1000" kern="1200" dirty="0" smtClean="0">
                <a:solidFill>
                  <a:schemeClr val="tx1"/>
                </a:solidFill>
                <a:effectLst/>
                <a:latin typeface="+mn-lt"/>
                <a:ea typeface="+mn-ea"/>
                <a:cs typeface="+mn-cs"/>
              </a:rPr>
              <a:t> All FIM services require x64 versions of Windows Server 2008 or Windows Server 2008 R2 for the base operating system. Due to the requirements for .NET Framework 3.5, Server Core is not supported for the deployment of FIM.</a:t>
            </a:r>
          </a:p>
          <a:p>
            <a:pPr marL="171450" lvl="0" indent="-171450">
              <a:buFont typeface="Arial" pitchFamily="34" charset="0"/>
              <a:buChar char="•"/>
            </a:pPr>
            <a:r>
              <a:rPr lang="en-US" sz="1000" b="1" kern="1200" dirty="0" smtClean="0">
                <a:solidFill>
                  <a:schemeClr val="tx1"/>
                </a:solidFill>
                <a:effectLst/>
                <a:latin typeface="+mn-lt"/>
                <a:ea typeface="+mn-ea"/>
                <a:cs typeface="+mn-cs"/>
              </a:rPr>
              <a:t>Active Directory Domain Services. </a:t>
            </a:r>
            <a:r>
              <a:rPr lang="en-US" sz="1000" kern="1200" dirty="0" smtClean="0">
                <a:solidFill>
                  <a:schemeClr val="tx1"/>
                </a:solidFill>
                <a:effectLst/>
                <a:latin typeface="+mn-lt"/>
                <a:ea typeface="+mn-ea"/>
                <a:cs typeface="+mn-cs"/>
              </a:rPr>
              <a:t>Active Directory Domain Services (AD DS) must be present in the organization in order for the server services to communicate with each other and their respective databases, as well as to allow users to perform self-service actions within the FIM Portal. AD DS is also required to provide user access to the FIM Portal and to store permissions for FIM Certificate Management.</a:t>
            </a:r>
          </a:p>
          <a:p>
            <a:pPr marL="171450" lvl="0" indent="-171450">
              <a:buFont typeface="Arial" pitchFamily="34" charset="0"/>
              <a:buChar char="•"/>
            </a:pPr>
            <a:r>
              <a:rPr lang="en-US" sz="1000" b="1" kern="1200" dirty="0" smtClean="0">
                <a:solidFill>
                  <a:schemeClr val="tx1"/>
                </a:solidFill>
                <a:effectLst/>
                <a:latin typeface="+mn-lt"/>
                <a:ea typeface="+mn-ea"/>
                <a:cs typeface="+mn-cs"/>
              </a:rPr>
              <a:t>Active Directory Certificate Services.</a:t>
            </a:r>
            <a:r>
              <a:rPr lang="en-US" sz="1000" kern="1200" dirty="0" smtClean="0">
                <a:solidFill>
                  <a:schemeClr val="tx1"/>
                </a:solidFill>
                <a:effectLst/>
                <a:latin typeface="+mn-lt"/>
                <a:ea typeface="+mn-ea"/>
                <a:cs typeface="+mn-cs"/>
              </a:rPr>
              <a:t> Required when FIM Certificate Management is used to provide Certificate Authority services.</a:t>
            </a:r>
          </a:p>
          <a:p>
            <a:pPr marL="171450" lvl="0" indent="-171450">
              <a:buFont typeface="Arial" pitchFamily="34" charset="0"/>
              <a:buChar char="•"/>
            </a:pPr>
            <a:r>
              <a:rPr lang="en-US" sz="1000" b="1" kern="1200" dirty="0" smtClean="0">
                <a:solidFill>
                  <a:schemeClr val="tx1"/>
                </a:solidFill>
                <a:effectLst/>
                <a:latin typeface="+mn-lt"/>
                <a:ea typeface="+mn-ea"/>
                <a:cs typeface="+mn-cs"/>
              </a:rPr>
              <a:t>Web server.</a:t>
            </a:r>
            <a:r>
              <a:rPr lang="en-US" sz="1000" kern="1200" dirty="0" smtClean="0">
                <a:solidFill>
                  <a:schemeClr val="tx1"/>
                </a:solidFill>
                <a:effectLst/>
                <a:latin typeface="+mn-lt"/>
                <a:ea typeface="+mn-ea"/>
                <a:cs typeface="+mn-cs"/>
              </a:rPr>
              <a:t> Microsoft’s Internet Information Server (IIS) 7.0 is required to host the website and services. In the FIM architecture, a web server is not required to interact with the web services directly, but it is required if users or administrators are expected to work with the FIM Portal application. Internet Explorer 7.0 and later are supported browsers.</a:t>
            </a:r>
          </a:p>
          <a:p>
            <a:pPr marL="171450" lvl="0" indent="-171450">
              <a:buFont typeface="Arial" pitchFamily="34" charset="0"/>
              <a:buChar char="•"/>
            </a:pPr>
            <a:r>
              <a:rPr lang="en-US" sz="1000" b="1" kern="1200" dirty="0" smtClean="0">
                <a:solidFill>
                  <a:schemeClr val="tx1"/>
                </a:solidFill>
                <a:effectLst/>
                <a:latin typeface="+mn-lt"/>
                <a:ea typeface="+mn-ea"/>
                <a:cs typeface="+mn-cs"/>
              </a:rPr>
              <a:t>Windows SharePoint Services 3.0 SP1 or SP2.</a:t>
            </a:r>
            <a:r>
              <a:rPr lang="en-US" sz="1000" kern="1200" dirty="0" smtClean="0">
                <a:solidFill>
                  <a:schemeClr val="tx1"/>
                </a:solidFill>
                <a:effectLst/>
                <a:latin typeface="+mn-lt"/>
                <a:ea typeface="+mn-ea"/>
                <a:cs typeface="+mn-cs"/>
              </a:rPr>
              <a:t> The FIM architecture uses Windows SharePoint Services 3.0 in conjunction with IIS 7 to host the FIM applications as native SharePoint solutions. In this manner, SharePoint provides the basic authentication and application hosting platform required.</a:t>
            </a:r>
          </a:p>
          <a:p>
            <a:pPr marL="171450" lvl="0" indent="-171450">
              <a:buFont typeface="Arial" pitchFamily="34" charset="0"/>
              <a:buChar char="•"/>
            </a:pPr>
            <a:r>
              <a:rPr lang="en-US" sz="1000" b="1" kern="1200" dirty="0" smtClean="0">
                <a:solidFill>
                  <a:schemeClr val="tx1"/>
                </a:solidFill>
                <a:effectLst/>
                <a:latin typeface="+mn-lt"/>
                <a:ea typeface="+mn-ea"/>
                <a:cs typeface="+mn-cs"/>
              </a:rPr>
              <a:t>Microsoft SQL Server 2008 SP1.</a:t>
            </a:r>
            <a:r>
              <a:rPr lang="en-US" sz="1000" kern="1200" dirty="0" smtClean="0">
                <a:solidFill>
                  <a:schemeClr val="tx1"/>
                </a:solidFill>
                <a:effectLst/>
                <a:latin typeface="+mn-lt"/>
                <a:ea typeface="+mn-ea"/>
                <a:cs typeface="+mn-cs"/>
              </a:rPr>
              <a:t> All FIM services use the Microsoft SQL Server 2008 SP1 x64 database engine.</a:t>
            </a:r>
          </a:p>
          <a:p>
            <a:pPr marL="171450" lvl="0" indent="-171450">
              <a:buFont typeface="Arial" pitchFamily="34" charset="0"/>
              <a:buChar char="•"/>
            </a:pPr>
            <a:r>
              <a:rPr lang="en-US" sz="1000" b="1" kern="1200" dirty="0" smtClean="0">
                <a:solidFill>
                  <a:schemeClr val="tx1"/>
                </a:solidFill>
                <a:effectLst/>
                <a:latin typeface="+mn-lt"/>
                <a:ea typeface="+mn-ea"/>
                <a:cs typeface="+mn-cs"/>
              </a:rPr>
              <a:t>.NET Framework 3.5.</a:t>
            </a:r>
            <a:r>
              <a:rPr lang="en-US" sz="1000" kern="1200" dirty="0" smtClean="0">
                <a:solidFill>
                  <a:schemeClr val="tx1"/>
                </a:solidFill>
                <a:effectLst/>
                <a:latin typeface="+mn-lt"/>
                <a:ea typeface="+mn-ea"/>
                <a:cs typeface="+mn-cs"/>
              </a:rPr>
              <a:t> FIM uses the latest features available in Windows .NET Framework 3.5, most notably:</a:t>
            </a:r>
          </a:p>
          <a:p>
            <a:pPr marL="346075" lvl="1" indent="-173038">
              <a:buFont typeface="Arial" pitchFamily="34" charset="0"/>
              <a:buChar char="•"/>
            </a:pPr>
            <a:r>
              <a:rPr lang="en-US" sz="1000" b="1" kern="1200" dirty="0" smtClean="0">
                <a:solidFill>
                  <a:schemeClr val="tx1"/>
                </a:solidFill>
                <a:effectLst/>
                <a:latin typeface="+mn-lt"/>
                <a:ea typeface="+mn-ea"/>
                <a:cs typeface="+mn-cs"/>
              </a:rPr>
              <a:t>Windows Workflow Foundation.</a:t>
            </a:r>
            <a:r>
              <a:rPr lang="en-US" sz="1000" kern="1200" dirty="0" smtClean="0">
                <a:solidFill>
                  <a:schemeClr val="tx1"/>
                </a:solidFill>
                <a:effectLst/>
                <a:latin typeface="+mn-lt"/>
                <a:ea typeface="+mn-ea"/>
                <a:cs typeface="+mn-cs"/>
              </a:rPr>
              <a:t> Workflow activities can be tailored to run in the FIM policy engine, allowing for customization of the request processing.</a:t>
            </a:r>
          </a:p>
          <a:p>
            <a:pPr marL="346075" lvl="1" indent="-173038">
              <a:buFont typeface="Arial" pitchFamily="34" charset="0"/>
              <a:buChar char="•"/>
            </a:pPr>
            <a:r>
              <a:rPr lang="en-US" sz="1000" b="1" kern="1200" dirty="0" smtClean="0">
                <a:solidFill>
                  <a:schemeClr val="tx1"/>
                </a:solidFill>
                <a:effectLst/>
                <a:latin typeface="+mn-lt"/>
                <a:ea typeface="+mn-ea"/>
                <a:cs typeface="+mn-cs"/>
              </a:rPr>
              <a:t>Windows Communication Foundation.</a:t>
            </a:r>
            <a:r>
              <a:rPr lang="en-US" sz="1000" kern="1200" dirty="0" smtClean="0">
                <a:solidFill>
                  <a:schemeClr val="tx1"/>
                </a:solidFill>
                <a:effectLst/>
                <a:latin typeface="+mn-lt"/>
                <a:ea typeface="+mn-ea"/>
                <a:cs typeface="+mn-cs"/>
              </a:rPr>
              <a:t> WS-* web services are the cornerstone of the FIM policy engine.</a:t>
            </a:r>
          </a:p>
          <a:p>
            <a:pPr marL="628650" lvl="1" indent="-171450">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has outlined the step-by-step process for planning a FIM infrastructure. In each step, major decisions relative to the FIM infrastructure were determined and described. The guide has explained how to record choices of roles needed, server resources, scaling, and fault tolerance, which can then be made available to the infrastructure planners.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Using the information recorded from the steps completed in this guide, the organization can help ensure that the business and technical requirements are met for a successful FIM deployment.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was produced to assist in customer planning, but it should not be used alone to determine the appropriate servers, hardware, or topologies required for a FIM deployment. Customers are encouraged and expected to configure their own test environments to more accurately estimate capacity and performance.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FIM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FIM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FIM has on infrastructure maturity as reflected in the Core Infrastructure Optimization Model.&gt;</a:t>
            </a:r>
          </a:p>
          <a:p>
            <a:endParaRPr lang="en-US" sz="1000" b="1" dirty="0" smtClean="0">
              <a:latin typeface="Arial" pitchFamily="34" charset="0"/>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providing identity synchronization and automated provisioning/de-provisioning, including self-service tools for end users, will help move an organization to the Dynamic level.</a:t>
            </a:r>
            <a:endParaRPr lang="en-US" sz="1000" b="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was created to enable infrastructure planners to design a </a:t>
            </a:r>
            <a:r>
              <a:rPr lang="en-US" sz="1000" b="0" kern="1200" dirty="0" smtClean="0">
                <a:solidFill>
                  <a:schemeClr val="tx1"/>
                </a:solidFill>
                <a:effectLst/>
                <a:latin typeface="+mn-lt"/>
                <a:ea typeface="+mn-ea"/>
                <a:cs typeface="+mn-cs"/>
              </a:rPr>
              <a:t>Microsoft Forefront Identity Manager 2010</a:t>
            </a:r>
            <a:r>
              <a:rPr lang="en-US" sz="1000" b="1" kern="1200" dirty="0" smtClean="0">
                <a:solidFill>
                  <a:schemeClr val="tx1"/>
                </a:solidFill>
                <a:effectLst/>
                <a:latin typeface="+mn-lt"/>
                <a:ea typeface="+mn-ea"/>
                <a:cs typeface="+mn-cs"/>
              </a:rPr>
              <a:t> </a:t>
            </a:r>
            <a:r>
              <a:rPr lang="en-US" sz="1000" dirty="0" smtClean="0"/>
              <a:t>infrastructure. </a:t>
            </a:r>
            <a:br>
              <a:rPr lang="en-US" sz="1000" dirty="0" smtClean="0"/>
            </a:br>
            <a:r>
              <a:rPr lang="en-US" sz="1000" dirty="0" smtClean="0"/>
              <a:t>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r>
              <a:rPr lang="en-US" sz="1000" dirty="0" smtClean="0"/>
              <a:t>The guide is written for information technology (IT) infrastructure specialists who are responsible for planning and designing the infrastructure for </a:t>
            </a:r>
            <a:r>
              <a:rPr lang="en-US" sz="1000" b="0" kern="1200" dirty="0" smtClean="0">
                <a:solidFill>
                  <a:schemeClr val="tx1"/>
                </a:solidFill>
                <a:effectLst/>
                <a:latin typeface="+mn-lt"/>
                <a:ea typeface="+mn-ea"/>
                <a:cs typeface="+mn-cs"/>
              </a:rPr>
              <a:t>Forefront Identity Manager</a:t>
            </a:r>
            <a:r>
              <a:rPr lang="en-US" sz="1000" dirty="0" smtClean="0"/>
              <a: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focuses on the elements that organizations must consider when designing a </a:t>
            </a:r>
            <a:r>
              <a:rPr lang="en-US" sz="1000" b="0" kern="1200" dirty="0" smtClean="0">
                <a:solidFill>
                  <a:schemeClr val="tx1"/>
                </a:solidFill>
                <a:effectLst/>
                <a:latin typeface="+mn-lt"/>
                <a:ea typeface="+mn-ea"/>
                <a:cs typeface="+mn-cs"/>
              </a:rPr>
              <a:t>Forefront Identity Manager </a:t>
            </a:r>
            <a:r>
              <a:rPr lang="en-US" sz="1000" dirty="0" smtClean="0"/>
              <a:t>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mn-lt"/>
                <a:ea typeface="+mn-ea"/>
                <a:cs typeface="+mn-cs"/>
              </a:rPr>
              <a:t>Microsoft Forefront Identity Manager 2010 provides an integrated and comprehensive solution for managing the entire life cycle of user identities and their associated credentials. It provides identity synchronization, certificate and password management, and user provisioning in a single solution that works across Windows</a:t>
            </a:r>
            <a:r>
              <a:rPr lang="en-US" sz="1000" baseline="45000" dirty="0" smtClean="0"/>
              <a:t>®</a:t>
            </a:r>
            <a:r>
              <a:rPr lang="en-US" sz="1000" kern="1200" dirty="0" smtClean="0">
                <a:solidFill>
                  <a:schemeClr val="tx1"/>
                </a:solidFill>
                <a:effectLst/>
                <a:latin typeface="+mn-lt"/>
                <a:ea typeface="+mn-ea"/>
                <a:cs typeface="+mn-cs"/>
              </a:rPr>
              <a:t> operating systems and other organizational systems.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To develop and implement a successful Forefront Identity Manager (FIM) design, many decisions must be made and strategies determined. Considerations for performance, security, manageability, scalability, and other criteria must be addressed if the design is to be successful.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purpose of this guide is to assist infrastructure architects in the decision-making process by providing a clear and concise path for designing the FIM infrastructure. This guide relies on best practices and real-world experience to offer considerations and alternatives at each point in the design.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when used in conjunction with product documentation, will help organizations confidently plan a FIM implementation. The Appendix includes sample job aids for recording the decisions made during the design process.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FIM design flow provides a graphical overview of the steps in designing a FIM infrastructure.</a:t>
            </a:r>
          </a:p>
          <a:p>
            <a:pPr>
              <a:defRPr/>
            </a:pPr>
            <a:endParaRPr lang="en-US" sz="1000" dirty="0" smtClean="0"/>
          </a:p>
          <a:p>
            <a:pPr>
              <a:defRPr/>
            </a:pPr>
            <a:r>
              <a:rPr lang="en-US" sz="1000" dirty="0" smtClean="0"/>
              <a:t>These steps are:</a:t>
            </a:r>
          </a:p>
          <a:p>
            <a:pPr marL="228600" indent="-228600">
              <a:buFont typeface="+mj-lt"/>
              <a:buAutoNum type="arabicPeriod"/>
              <a:defRPr/>
            </a:pPr>
            <a:r>
              <a:rPr lang="en-US" sz="1000" b="0" kern="1200" dirty="0" smtClean="0">
                <a:solidFill>
                  <a:schemeClr val="tx1"/>
                </a:solidFill>
                <a:effectLst/>
                <a:latin typeface="+mn-lt"/>
                <a:ea typeface="+mn-ea"/>
                <a:cs typeface="+mn-cs"/>
              </a:rPr>
              <a:t>Define the Project Scope</a:t>
            </a:r>
          </a:p>
          <a:p>
            <a:pPr marL="228600" indent="-228600">
              <a:buFont typeface="+mj-lt"/>
              <a:buAutoNum type="arabicPeriod"/>
              <a:defRPr/>
            </a:pPr>
            <a:r>
              <a:rPr lang="en-US" sz="1000" b="0" dirty="0" smtClean="0">
                <a:effectLst/>
                <a:latin typeface="+mn-lt"/>
                <a:ea typeface="Times New Roman"/>
                <a:cs typeface="Times New Roman"/>
              </a:rPr>
              <a:t>Determine the Required Roles</a:t>
            </a:r>
            <a:endParaRPr lang="en-US" sz="1000" b="0" dirty="0" smtClean="0">
              <a:latin typeface="+mn-lt"/>
            </a:endParaRPr>
          </a:p>
          <a:p>
            <a:pPr marL="228600" indent="-228600">
              <a:buFont typeface="+mj-lt"/>
              <a:buAutoNum type="arabicPeriod"/>
              <a:defRPr/>
            </a:pPr>
            <a:r>
              <a:rPr lang="en-US" sz="1000" dirty="0" smtClean="0"/>
              <a:t>Design the FIM Synchronization Service Instances</a:t>
            </a:r>
          </a:p>
          <a:p>
            <a:pPr marL="228600" indent="-228600">
              <a:buFont typeface="+mj-lt"/>
              <a:buAutoNum type="arabicPeriod"/>
              <a:defRPr/>
            </a:pPr>
            <a:r>
              <a:rPr lang="en-US" sz="1000" dirty="0" smtClean="0"/>
              <a:t>Design the FIM Service Infrastructure</a:t>
            </a:r>
          </a:p>
          <a:p>
            <a:pPr marL="228600" indent="-228600">
              <a:buFont typeface="+mj-lt"/>
              <a:buAutoNum type="arabicPeriod"/>
              <a:defRPr/>
            </a:pPr>
            <a:r>
              <a:rPr lang="en-US" sz="1000" b="0" kern="1200" dirty="0" smtClean="0">
                <a:solidFill>
                  <a:schemeClr val="tx1"/>
                </a:solidFill>
                <a:effectLst/>
                <a:latin typeface="+mn-lt"/>
                <a:ea typeface="+mn-ea"/>
                <a:cs typeface="+mn-cs"/>
              </a:rPr>
              <a:t>Design the FIM Certificate Management Infrastructure</a:t>
            </a:r>
            <a:endParaRPr lang="en-US" sz="1000" b="0" dirty="0" smtClean="0"/>
          </a:p>
          <a:p>
            <a:endParaRPr lang="en-US" sz="1000" dirty="0" smtClean="0"/>
          </a:p>
          <a:p>
            <a:r>
              <a:rPr lang="en-US" sz="1000" dirty="0" smtClean="0"/>
              <a:t>Each of these</a:t>
            </a:r>
            <a:r>
              <a:rPr lang="en-US" sz="1000" baseline="0" dirty="0" smtClean="0"/>
              <a:t> steps will be discussed in greater detail in the following slides.</a:t>
            </a:r>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000" dirty="0" smtClean="0"/>
              <a:t>This diagram illustrates the relationship between the components that work together to provide an</a:t>
            </a:r>
            <a:r>
              <a:rPr lang="en-US" sz="1000" baseline="0" dirty="0" smtClean="0"/>
              <a:t> architecture for FIM</a:t>
            </a:r>
            <a:r>
              <a:rPr lang="en-US" sz="1000" dirty="0" smtClean="0"/>
              <a:t>. They are shown together in one possible implementation for illustration purposes, but other configurations are possible. </a:t>
            </a: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lnSpcReduction="10000"/>
          </a:bodyPr>
          <a:lstStyle/>
          <a:p>
            <a:r>
              <a:rPr lang="en-US" sz="1000" b="1" dirty="0" smtClean="0"/>
              <a:t>Step 1: Define the Project Scope</a:t>
            </a:r>
          </a:p>
          <a:p>
            <a:endParaRPr lang="en-US" sz="1000" b="1" dirty="0" smtClean="0"/>
          </a:p>
          <a:p>
            <a:r>
              <a:rPr lang="en-US" sz="1000" b="1" dirty="0" smtClean="0"/>
              <a:t>Task 1: Determine the Business Reasons to Implement FIM</a:t>
            </a:r>
          </a:p>
          <a:p>
            <a:r>
              <a:rPr lang="en-US" sz="1000" kern="1200" dirty="0" smtClean="0">
                <a:solidFill>
                  <a:schemeClr val="tx1"/>
                </a:solidFill>
                <a:effectLst/>
                <a:latin typeface="+mn-lt"/>
                <a:ea typeface="+mn-ea"/>
                <a:cs typeface="+mn-cs"/>
              </a:rPr>
              <a:t>The first decision to be made is whether the organization is implementing FIM to deliver certificate management, identity management, or both.</a:t>
            </a:r>
          </a:p>
          <a:p>
            <a:r>
              <a:rPr lang="en-US" sz="1000" b="1" kern="1200" dirty="0" smtClean="0">
                <a:solidFill>
                  <a:schemeClr val="tx1"/>
                </a:solidFill>
                <a:effectLst/>
                <a:latin typeface="+mn-lt"/>
                <a:ea typeface="+mn-ea"/>
                <a:cs typeface="+mn-cs"/>
              </a:rPr>
              <a:t>Certificate Management</a:t>
            </a:r>
          </a:p>
          <a:p>
            <a:r>
              <a:rPr lang="en-US" sz="1000" kern="1200" dirty="0" smtClean="0">
                <a:solidFill>
                  <a:schemeClr val="tx1"/>
                </a:solidFill>
                <a:effectLst/>
                <a:latin typeface="+mn-lt"/>
                <a:ea typeface="+mn-ea"/>
                <a:cs typeface="+mn-cs"/>
              </a:rPr>
              <a:t>Supplements Active</a:t>
            </a:r>
            <a:r>
              <a:rPr lang="en-US" sz="1000" kern="1200" baseline="0" dirty="0" smtClean="0">
                <a:solidFill>
                  <a:schemeClr val="tx1"/>
                </a:solidFill>
                <a:effectLst/>
                <a:latin typeface="+mn-lt"/>
                <a:ea typeface="+mn-ea"/>
                <a:cs typeface="+mn-cs"/>
              </a:rPr>
              <a:t> Directory</a:t>
            </a:r>
            <a:r>
              <a:rPr lang="en-US" sz="1000" baseline="45000" dirty="0" smtClean="0"/>
              <a:t>®</a:t>
            </a:r>
            <a:r>
              <a:rPr lang="en-US" sz="1000" kern="1200" baseline="0" dirty="0" smtClean="0">
                <a:solidFill>
                  <a:schemeClr val="tx1"/>
                </a:solidFill>
                <a:effectLst/>
                <a:latin typeface="+mn-lt"/>
                <a:ea typeface="+mn-ea"/>
                <a:cs typeface="+mn-cs"/>
              </a:rPr>
              <a:t> Certificate Services (</a:t>
            </a:r>
            <a:r>
              <a:rPr lang="en-US" sz="1000" kern="1200" dirty="0" smtClean="0">
                <a:solidFill>
                  <a:schemeClr val="tx1"/>
                </a:solidFill>
                <a:effectLst/>
                <a:latin typeface="+mn-lt"/>
                <a:ea typeface="+mn-ea"/>
                <a:cs typeface="+mn-cs"/>
              </a:rPr>
              <a:t>AD CS) by automating the provisioning, renewal, and revocation of PKI certificates for smart cards and other uses such as </a:t>
            </a:r>
            <a:r>
              <a:rPr lang="en-US" sz="1200" b="0" kern="1200" dirty="0" smtClean="0">
                <a:solidFill>
                  <a:schemeClr val="tx1"/>
                </a:solidFill>
                <a:effectLst/>
                <a:latin typeface="+mn-lt"/>
                <a:ea typeface="+mn-ea"/>
                <a:cs typeface="+mn-cs"/>
              </a:rPr>
              <a:t>Encrypting File System (</a:t>
            </a:r>
            <a:r>
              <a:rPr lang="en-US" sz="1000" kern="1200" dirty="0" smtClean="0">
                <a:solidFill>
                  <a:schemeClr val="tx1"/>
                </a:solidFill>
                <a:effectLst/>
                <a:latin typeface="+mn-lt"/>
                <a:ea typeface="+mn-ea"/>
                <a:cs typeface="+mn-cs"/>
              </a:rPr>
              <a:t>EFS) and web </a:t>
            </a:r>
            <a:r>
              <a:rPr lang="en-US" sz="1200" b="0" kern="1200" dirty="0" smtClean="0">
                <a:solidFill>
                  <a:schemeClr val="tx1"/>
                </a:solidFill>
                <a:effectLst/>
                <a:latin typeface="+mn-lt"/>
                <a:ea typeface="+mn-ea"/>
                <a:cs typeface="+mn-cs"/>
              </a:rPr>
              <a:t>Secure Sockets Layer/Transport Layer Security (</a:t>
            </a:r>
            <a:r>
              <a:rPr lang="en-US" sz="1000" kern="1200" dirty="0" smtClean="0">
                <a:solidFill>
                  <a:schemeClr val="tx1"/>
                </a:solidFill>
                <a:effectLst/>
                <a:latin typeface="+mn-lt"/>
                <a:ea typeface="+mn-ea"/>
                <a:cs typeface="+mn-cs"/>
              </a:rPr>
              <a:t>SSL/TLS). This may be implemented with or without the identity management functionality listed below.</a:t>
            </a:r>
          </a:p>
          <a:p>
            <a:r>
              <a:rPr lang="en-US" sz="1000" b="1" kern="1200" dirty="0" smtClean="0">
                <a:solidFill>
                  <a:schemeClr val="tx1"/>
                </a:solidFill>
                <a:effectLst/>
                <a:latin typeface="+mn-lt"/>
                <a:ea typeface="+mn-ea"/>
                <a:cs typeface="+mn-cs"/>
              </a:rPr>
              <a:t>Identity Management</a:t>
            </a:r>
          </a:p>
          <a:p>
            <a:r>
              <a:rPr lang="en-US" sz="1000" kern="1200" dirty="0" smtClean="0">
                <a:solidFill>
                  <a:schemeClr val="tx1"/>
                </a:solidFill>
                <a:effectLst/>
                <a:latin typeface="+mn-lt"/>
                <a:ea typeface="+mn-ea"/>
                <a:cs typeface="+mn-cs"/>
              </a:rPr>
              <a:t>The classic identity management capability of FIM provides synchronization of data and provisioning of identity information for the organization in two fundamental areas:</a:t>
            </a:r>
          </a:p>
          <a:p>
            <a:pPr marL="171450" lvl="0" indent="-171450">
              <a:buFont typeface="Arial" pitchFamily="34" charset="0"/>
              <a:buChar char="•"/>
            </a:pPr>
            <a:r>
              <a:rPr lang="en-US" sz="1000" kern="1200" dirty="0" smtClean="0">
                <a:solidFill>
                  <a:schemeClr val="tx1"/>
                </a:solidFill>
                <a:effectLst/>
                <a:latin typeface="+mn-lt"/>
                <a:ea typeface="+mn-ea"/>
                <a:cs typeface="+mn-cs"/>
              </a:rPr>
              <a:t>Synchronizes data between multiple sources. An example of this is synchronization of mobile telephone numbers from the enterprise’s Human Resource (HR) system with Active Directory Domain Services (AD DS) to make the telephone numbers available in an Exchange Server’s global address list (GAL).</a:t>
            </a:r>
          </a:p>
          <a:p>
            <a:pPr marL="171450" lvl="0" indent="-171450">
              <a:buFont typeface="Arial" pitchFamily="34" charset="0"/>
              <a:buChar char="•"/>
            </a:pPr>
            <a:r>
              <a:rPr lang="en-US" sz="1000" kern="1200" dirty="0" smtClean="0">
                <a:solidFill>
                  <a:schemeClr val="tx1"/>
                </a:solidFill>
                <a:effectLst/>
                <a:latin typeface="+mn-lt"/>
                <a:ea typeface="+mn-ea"/>
                <a:cs typeface="+mn-cs"/>
              </a:rPr>
              <a:t>Identity life-cycle management is the automated provisioning and de-provisioning of identities in the connected systems. An example is creating an Active Directory account for users when they are added to the Human Resources system. Accordingly, the account can be removed or disabled when users are no longer active in the HR system.</a:t>
            </a:r>
          </a:p>
          <a:p>
            <a:r>
              <a:rPr lang="en-US" sz="1000" kern="1200" dirty="0" smtClean="0">
                <a:solidFill>
                  <a:schemeClr val="tx1"/>
                </a:solidFill>
                <a:effectLst/>
                <a:latin typeface="+mn-lt"/>
                <a:ea typeface="+mn-ea"/>
                <a:cs typeface="+mn-cs"/>
              </a:rPr>
              <a:t>The FIM Service provides the following additional functionality:</a:t>
            </a:r>
          </a:p>
          <a:p>
            <a:pPr marL="171450" indent="-171450">
              <a:buFont typeface="Arial" pitchFamily="34" charset="0"/>
              <a:buChar char="•"/>
            </a:pPr>
            <a:r>
              <a:rPr lang="en-US" sz="1000" b="1" kern="1200" dirty="0" smtClean="0">
                <a:solidFill>
                  <a:schemeClr val="tx1"/>
                </a:solidFill>
                <a:effectLst/>
                <a:latin typeface="+mn-lt"/>
                <a:ea typeface="+mn-ea"/>
                <a:cs typeface="+mn-cs"/>
              </a:rPr>
              <a:t>Password synchronization.</a:t>
            </a:r>
            <a:r>
              <a:rPr lang="en-US" sz="1000" kern="1200" dirty="0" smtClean="0">
                <a:solidFill>
                  <a:schemeClr val="tx1"/>
                </a:solidFill>
                <a:effectLst/>
                <a:latin typeface="+mn-lt"/>
                <a:ea typeface="+mn-ea"/>
                <a:cs typeface="+mn-cs"/>
              </a:rPr>
              <a:t> Requires the Password Change Notification Service to be loaded on the organization’s Active Directory domain controllers, and requires the FIM Synchronization Service.</a:t>
            </a:r>
          </a:p>
          <a:p>
            <a:pPr marL="171450" lvl="0" indent="-171450">
              <a:buFont typeface="Arial" pitchFamily="34" charset="0"/>
              <a:buChar char="•"/>
            </a:pPr>
            <a:r>
              <a:rPr lang="en-US" sz="1000" b="1" kern="1200" dirty="0" smtClean="0">
                <a:solidFill>
                  <a:schemeClr val="tx1"/>
                </a:solidFill>
                <a:effectLst/>
                <a:latin typeface="+mn-lt"/>
                <a:ea typeface="+mn-ea"/>
                <a:cs typeface="+mn-cs"/>
              </a:rPr>
              <a:t>Password self-service.</a:t>
            </a:r>
            <a:r>
              <a:rPr lang="en-US" sz="1000" kern="1200" dirty="0" smtClean="0">
                <a:solidFill>
                  <a:schemeClr val="tx1"/>
                </a:solidFill>
                <a:effectLst/>
                <a:latin typeface="+mn-lt"/>
                <a:ea typeface="+mn-ea"/>
                <a:cs typeface="+mn-cs"/>
              </a:rPr>
              <a:t> Requires the FIM Service, FIM Portal, FIM Synchronization Service, and the FIM client software.</a:t>
            </a:r>
          </a:p>
          <a:p>
            <a:pPr marL="171450" lvl="0" indent="-171450">
              <a:buFont typeface="Arial" pitchFamily="34" charset="0"/>
              <a:buChar char="•"/>
            </a:pPr>
            <a:r>
              <a:rPr lang="en-US" sz="1000" b="1" kern="1200" dirty="0" smtClean="0">
                <a:solidFill>
                  <a:schemeClr val="tx1"/>
                </a:solidFill>
                <a:effectLst/>
                <a:latin typeface="+mn-lt"/>
                <a:ea typeface="+mn-ea"/>
                <a:cs typeface="+mn-cs"/>
              </a:rPr>
              <a:t>User profile management.</a:t>
            </a:r>
            <a:r>
              <a:rPr lang="en-US" sz="1000" kern="1200" dirty="0" smtClean="0">
                <a:solidFill>
                  <a:schemeClr val="tx1"/>
                </a:solidFill>
                <a:effectLst/>
                <a:latin typeface="+mn-lt"/>
                <a:ea typeface="+mn-ea"/>
                <a:cs typeface="+mn-cs"/>
              </a:rPr>
              <a:t> Requires the FIM Synchronization Service, FIM Service, and FIM Portal.</a:t>
            </a:r>
          </a:p>
          <a:p>
            <a:pPr marL="171450" lvl="0" indent="-171450">
              <a:buFont typeface="Arial" pitchFamily="34" charset="0"/>
              <a:buChar char="•"/>
            </a:pPr>
            <a:r>
              <a:rPr lang="en-US" sz="1000" b="1" kern="1200" dirty="0" smtClean="0">
                <a:solidFill>
                  <a:schemeClr val="tx1"/>
                </a:solidFill>
                <a:effectLst/>
                <a:latin typeface="+mn-lt"/>
                <a:ea typeface="+mn-ea"/>
                <a:cs typeface="+mn-cs"/>
              </a:rPr>
              <a:t>Group management from portal.</a:t>
            </a:r>
            <a:r>
              <a:rPr lang="en-US" sz="1000" kern="1200" dirty="0" smtClean="0">
                <a:solidFill>
                  <a:schemeClr val="tx1"/>
                </a:solidFill>
                <a:effectLst/>
                <a:latin typeface="+mn-lt"/>
                <a:ea typeface="+mn-ea"/>
                <a:cs typeface="+mn-cs"/>
              </a:rPr>
              <a:t> Requires the FIM Synchronization Service, FIM Service, and FIM Portal.</a:t>
            </a:r>
          </a:p>
          <a:p>
            <a:pPr marL="171450" lvl="0" indent="-171450">
              <a:buFont typeface="Arial" pitchFamily="34" charset="0"/>
              <a:buChar char="•"/>
            </a:pPr>
            <a:r>
              <a:rPr lang="en-US" sz="1000" b="1" kern="1200" dirty="0" smtClean="0">
                <a:solidFill>
                  <a:schemeClr val="tx1"/>
                </a:solidFill>
                <a:effectLst/>
                <a:latin typeface="+mn-lt"/>
                <a:ea typeface="+mn-ea"/>
                <a:cs typeface="+mn-cs"/>
              </a:rPr>
              <a:t>Group management from Outlook. </a:t>
            </a:r>
            <a:r>
              <a:rPr lang="en-US" sz="1000" kern="1200" dirty="0" smtClean="0">
                <a:solidFill>
                  <a:schemeClr val="tx1"/>
                </a:solidFill>
                <a:effectLst/>
                <a:latin typeface="+mn-lt"/>
                <a:ea typeface="+mn-ea"/>
                <a:cs typeface="+mn-cs"/>
              </a:rPr>
              <a:t>Requires the FIM Synchronization Service, FIM Service, FIM Portal, and a FIM Service mailbox on the Exchange server.</a:t>
            </a:r>
          </a:p>
          <a:p>
            <a:pPr marL="171450" lvl="0" indent="-171450">
              <a:buFont typeface="Arial" pitchFamily="34" charset="0"/>
              <a:buChar char="•"/>
            </a:pPr>
            <a:r>
              <a:rPr lang="en-US" sz="1000" b="1" kern="1200" dirty="0" smtClean="0">
                <a:solidFill>
                  <a:schemeClr val="tx1"/>
                </a:solidFill>
                <a:effectLst/>
                <a:latin typeface="+mn-lt"/>
                <a:ea typeface="+mn-ea"/>
                <a:cs typeface="+mn-cs"/>
              </a:rPr>
              <a:t>Declarative provisioning.</a:t>
            </a:r>
            <a:r>
              <a:rPr lang="en-US" sz="1000" kern="1200" dirty="0" smtClean="0">
                <a:solidFill>
                  <a:schemeClr val="tx1"/>
                </a:solidFill>
                <a:effectLst/>
                <a:latin typeface="+mn-lt"/>
                <a:ea typeface="+mn-ea"/>
                <a:cs typeface="+mn-cs"/>
              </a:rPr>
              <a:t> Requires the FIM Synchronization Service, FIM Service, and FIM Portal.</a:t>
            </a:r>
          </a:p>
          <a:p>
            <a:endParaRPr lang="en-US" sz="1000" b="1" dirty="0" smtClean="0"/>
          </a:p>
          <a:p>
            <a:r>
              <a:rPr lang="en-US" sz="1000" b="1" dirty="0" smtClean="0"/>
              <a:t>Task 2: Determine the Connected Data Sources in Scope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1: Define the Project Scope (Continued)</a:t>
            </a:r>
          </a:p>
          <a:p>
            <a:endParaRPr lang="en-US" sz="1000" b="1" dirty="0" smtClean="0"/>
          </a:p>
          <a:p>
            <a:r>
              <a:rPr lang="en-US" sz="1000" b="1" dirty="0" smtClean="0"/>
              <a:t>Task 3: Determine User Load</a:t>
            </a:r>
          </a:p>
          <a:p>
            <a:r>
              <a:rPr lang="en-US" sz="1000" kern="1200" dirty="0" smtClean="0">
                <a:solidFill>
                  <a:schemeClr val="tx1"/>
                </a:solidFill>
                <a:effectLst/>
                <a:latin typeface="+mn-lt"/>
                <a:ea typeface="+mn-ea"/>
                <a:cs typeface="+mn-cs"/>
              </a:rPr>
              <a:t>It’s critical to understand the key performance characteristics that it will be subjected to and the expected response times. </a:t>
            </a:r>
          </a:p>
          <a:p>
            <a:r>
              <a:rPr lang="en-US" sz="1000" kern="1200" dirty="0" smtClean="0">
                <a:solidFill>
                  <a:schemeClr val="tx1"/>
                </a:solidFill>
                <a:effectLst/>
                <a:latin typeface="+mn-lt"/>
                <a:ea typeface="+mn-ea"/>
                <a:cs typeface="+mn-cs"/>
              </a:rPr>
              <a:t>Record:</a:t>
            </a:r>
          </a:p>
          <a:p>
            <a:pPr marL="171450" lvl="0" indent="-171450">
              <a:buFont typeface="Arial" pitchFamily="34" charset="0"/>
              <a:buChar char="•"/>
            </a:pPr>
            <a:r>
              <a:rPr lang="en-US" sz="1000" b="1" kern="1200" dirty="0" smtClean="0">
                <a:solidFill>
                  <a:schemeClr val="tx1"/>
                </a:solidFill>
                <a:effectLst/>
                <a:latin typeface="+mn-lt"/>
                <a:ea typeface="+mn-ea"/>
                <a:cs typeface="+mn-cs"/>
              </a:rPr>
              <a:t>Approximate number of users in each location.</a:t>
            </a:r>
            <a:r>
              <a:rPr lang="en-US" sz="1000" b="0" kern="1200" dirty="0" smtClean="0">
                <a:solidFill>
                  <a:schemeClr val="tx1"/>
                </a:solidFill>
                <a:effectLst/>
                <a:latin typeface="+mn-lt"/>
                <a:ea typeface="+mn-ea"/>
                <a:cs typeface="+mn-cs"/>
              </a:rPr>
              <a:t> A</a:t>
            </a:r>
            <a:r>
              <a:rPr lang="en-US" sz="1000" kern="1200" dirty="0" smtClean="0">
                <a:solidFill>
                  <a:schemeClr val="tx1"/>
                </a:solidFill>
                <a:effectLst/>
                <a:latin typeface="+mn-lt"/>
                <a:ea typeface="+mn-ea"/>
                <a:cs typeface="+mn-cs"/>
              </a:rPr>
              <a:t>ssess the user population that will be served by each of the FIM functionality areas listed in Task 1, and record the physical locations, Active Directory forests, and approximate number of users. Knowing the number of users at each location will assist in determining server sizing and placement.</a:t>
            </a:r>
            <a:r>
              <a:rPr lang="en-US" sz="1000" b="0"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Expected usage.</a:t>
            </a:r>
            <a:r>
              <a:rPr lang="en-US" sz="1000" b="0" kern="1200" dirty="0" smtClean="0">
                <a:solidFill>
                  <a:schemeClr val="tx1"/>
                </a:solidFill>
                <a:effectLst/>
                <a:latin typeface="+mn-lt"/>
                <a:ea typeface="+mn-ea"/>
                <a:cs typeface="+mn-cs"/>
              </a:rPr>
              <a:t> Estimate the number of times the organization expects new groups or users to be created by administrators or users, passwords to be reset, and the portal to be visited in a given time period. Note that the load may vary during the course of an hour, day, week, or year, and the implementation should be designed to support peak load. </a:t>
            </a:r>
            <a:endParaRPr lang="en-US" sz="1000" kern="1200" dirty="0" smtClean="0">
              <a:solidFill>
                <a:schemeClr val="tx1"/>
              </a:solidFill>
              <a:effectLst/>
              <a:latin typeface="+mn-lt"/>
              <a:ea typeface="+mn-ea"/>
              <a:cs typeface="+mn-cs"/>
            </a:endParaRPr>
          </a:p>
          <a:p>
            <a:endParaRPr lang="en-US" sz="1000" b="1" dirty="0" smtClean="0"/>
          </a:p>
          <a:p>
            <a:r>
              <a:rPr lang="en-US" sz="1000" b="1" dirty="0" smtClean="0"/>
              <a:t>Task 4: Determine Fault-Tolerance Requirements</a:t>
            </a:r>
          </a:p>
          <a:p>
            <a:r>
              <a:rPr lang="en-US" sz="1000" kern="1200" dirty="0" smtClean="0">
                <a:solidFill>
                  <a:schemeClr val="tx1"/>
                </a:solidFill>
                <a:effectLst/>
                <a:latin typeface="+mn-lt"/>
                <a:ea typeface="+mn-ea"/>
                <a:cs typeface="+mn-cs"/>
              </a:rPr>
              <a:t>For each FIM functionality area that was selected in Task 1, assess whether fault tolerance is required. Special care should be taken if password self-service, password synchronization, user profile management, or certificate management were selected in Task 1. These are end-user–facing aspects of FIM. Determine what the business’s tolerance is for outages of these features. For example, the business may determine that unavailability of password self-service is not acceptable due to the volume of users, but that user profile management functionality can be out for a day, which might be the time it requires to manually recover a single-point-of-failure server. Review</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types of users gathered in Task 3, as certain categories of users may have more stringent fault-tolerance needs than others, such as a requirement that systems used by executive-level end users not experience outages.</a:t>
            </a:r>
          </a:p>
          <a:p>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Microsoft</a:t>
            </a:r>
            <a:r>
              <a:rPr lang="en-US" baseline="70000" dirty="0"/>
              <a:t>®</a:t>
            </a:r>
            <a:r>
              <a:rPr lang="en-US" sz="3200" dirty="0"/>
              <a:t> </a:t>
            </a:r>
            <a:r>
              <a:rPr lang="en-US" sz="3200" dirty="0" smtClean="0"/>
              <a:t>Forefront</a:t>
            </a:r>
            <a:r>
              <a:rPr lang="en-US" baseline="70000" dirty="0" smtClean="0"/>
              <a:t>®</a:t>
            </a:r>
            <a:r>
              <a:rPr lang="en-US" sz="3200" dirty="0" smtClean="0"/>
              <a:t> </a:t>
            </a:r>
            <a:r>
              <a:rPr lang="en-US" sz="3200" dirty="0"/>
              <a:t>Identity Manager 2010</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June 2010</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1)</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r>
              <a:rPr lang="en-US" sz="2400" dirty="0"/>
              <a:t>In order to ensure that the project stays focused on delivering the required services, ask the following question about the business objectives for the project</a:t>
            </a:r>
            <a:r>
              <a:rPr lang="en-US" sz="2400" dirty="0" smtClean="0"/>
              <a:t>:</a:t>
            </a:r>
          </a:p>
          <a:p>
            <a:pPr marL="566738" lvl="1" indent="-284163">
              <a:buFont typeface="Arial" pitchFamily="34" charset="0"/>
              <a:buChar char="•"/>
            </a:pPr>
            <a:r>
              <a:rPr lang="en-US" dirty="0"/>
              <a:t>Do any corporate policies prevent systems from being synchronized</a:t>
            </a:r>
            <a:r>
              <a:rPr lang="en-US" dirty="0" smtClean="0"/>
              <a:t>?</a:t>
            </a:r>
            <a:endParaRPr lang="en-US" b="0" dirty="0" smtClean="0"/>
          </a:p>
          <a:p>
            <a:endParaRPr lang="en-US" b="0" dirty="0" smtClean="0"/>
          </a:p>
        </p:txBody>
      </p:sp>
    </p:spTree>
    <p:extLst>
      <p:ext uri="{BB962C8B-B14F-4D97-AF65-F5344CB8AC3E}">
        <p14:creationId xmlns:p14="http://schemas.microsoft.com/office/powerpoint/2010/main" val="2855309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Determine the Required Roles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4870564"/>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smtClean="0">
                <a:solidFill>
                  <a:schemeClr val="tx2"/>
                </a:solidFill>
              </a:rPr>
              <a:t>To determine </a:t>
            </a:r>
            <a:r>
              <a:rPr lang="en-US" sz="2400" dirty="0">
                <a:solidFill>
                  <a:schemeClr val="tx2"/>
                </a:solidFill>
              </a:rPr>
              <a:t>the FIM components that will be required, refer to the feature sets that were selected in Step </a:t>
            </a:r>
            <a:r>
              <a:rPr lang="en-US" sz="2400" dirty="0" smtClean="0">
                <a:solidFill>
                  <a:schemeClr val="tx2"/>
                </a:solidFill>
              </a:rPr>
              <a:t>1</a:t>
            </a:r>
          </a:p>
          <a:p>
            <a:pPr marL="239713" indent="-239713">
              <a:spcBef>
                <a:spcPts val="1200"/>
              </a:spcBef>
              <a:buClr>
                <a:schemeClr val="accent1"/>
              </a:buClr>
              <a:buFont typeface="Arial" pitchFamily="34" charset="0"/>
              <a:buChar char="•"/>
            </a:pPr>
            <a:r>
              <a:rPr lang="en-US" sz="2400" dirty="0" smtClean="0">
                <a:solidFill>
                  <a:schemeClr val="tx2"/>
                </a:solidFill>
              </a:rPr>
              <a:t>Features selected in Step 1 will determine which of these components will be required:</a:t>
            </a:r>
          </a:p>
          <a:p>
            <a:pPr marL="566738" lvl="1" indent="-284163">
              <a:spcBef>
                <a:spcPts val="300"/>
              </a:spcBef>
              <a:buClr>
                <a:schemeClr val="accent1"/>
              </a:buClr>
              <a:buFont typeface="Arial" pitchFamily="34" charset="0"/>
              <a:buChar char="•"/>
            </a:pPr>
            <a:r>
              <a:rPr lang="en-US" dirty="0">
                <a:solidFill>
                  <a:schemeClr val="tx2"/>
                </a:solidFill>
              </a:rPr>
              <a:t>FIM Synchronization Service and FIM Synchronization Service </a:t>
            </a:r>
            <a:r>
              <a:rPr lang="en-US" dirty="0" smtClean="0">
                <a:solidFill>
                  <a:schemeClr val="tx2"/>
                </a:solidFill>
              </a:rPr>
              <a:t>database</a:t>
            </a:r>
            <a:endParaRPr lang="en-US"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FIM Service, FIM Service database, and FIM </a:t>
            </a:r>
            <a:r>
              <a:rPr lang="en-US" dirty="0" smtClean="0">
                <a:solidFill>
                  <a:schemeClr val="tx2"/>
                </a:solidFill>
              </a:rPr>
              <a:t>Portal</a:t>
            </a:r>
            <a:endParaRPr lang="en-US"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FIM Certificate Management, FIM Certificate Management database, and FIM Certificate Management </a:t>
            </a:r>
            <a:r>
              <a:rPr lang="en-US" dirty="0" smtClean="0">
                <a:solidFill>
                  <a:schemeClr val="tx2"/>
                </a:solidFill>
              </a:rPr>
              <a:t>Portal</a:t>
            </a:r>
            <a:endParaRPr lang="en-US"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Password Change Notification Service (PCNS) on Active </a:t>
            </a:r>
            <a:r>
              <a:rPr lang="en-US" dirty="0" smtClean="0">
                <a:solidFill>
                  <a:schemeClr val="tx2"/>
                </a:solidFill>
              </a:rPr>
              <a:t>Directory</a:t>
            </a:r>
            <a:r>
              <a:rPr lang="en-US" baseline="30000" dirty="0" smtClean="0"/>
              <a:t>®</a:t>
            </a:r>
            <a:r>
              <a:rPr lang="en-US" dirty="0" smtClean="0">
                <a:solidFill>
                  <a:schemeClr val="tx2"/>
                </a:solidFill>
              </a:rPr>
              <a:t> </a:t>
            </a:r>
            <a:r>
              <a:rPr lang="en-US" dirty="0">
                <a:solidFill>
                  <a:schemeClr val="tx2"/>
                </a:solidFill>
              </a:rPr>
              <a:t>domain </a:t>
            </a:r>
            <a:r>
              <a:rPr lang="en-US" dirty="0" smtClean="0">
                <a:solidFill>
                  <a:schemeClr val="tx2"/>
                </a:solidFill>
              </a:rPr>
              <a:t>controllers</a:t>
            </a:r>
            <a:endParaRPr lang="en-US" dirty="0">
              <a:solidFill>
                <a:schemeClr val="tx2"/>
              </a:solidFill>
            </a:endParaRPr>
          </a:p>
          <a:p>
            <a:pPr marL="566738" lvl="1" indent="-284163">
              <a:spcBef>
                <a:spcPts val="300"/>
              </a:spcBef>
              <a:buClr>
                <a:schemeClr val="accent1"/>
              </a:buClr>
              <a:buFont typeface="Arial" pitchFamily="34" charset="0"/>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a:t>
            </a:r>
            <a:r>
              <a:rPr lang="en-US" dirty="0" smtClean="0"/>
              <a:t>FIM </a:t>
            </a:r>
            <a:r>
              <a:rPr lang="en-US" dirty="0"/>
              <a:t>Synchronization Service </a:t>
            </a:r>
            <a:r>
              <a:rPr lang="en-US" dirty="0" smtClean="0"/>
              <a:t>Instances</a:t>
            </a:r>
            <a:endParaRPr lang="en-US" dirty="0"/>
          </a:p>
        </p:txBody>
      </p:sp>
      <p:sp>
        <p:nvSpPr>
          <p:cNvPr id="3" name="Content Placeholder 2"/>
          <p:cNvSpPr>
            <a:spLocks noGrp="1"/>
          </p:cNvSpPr>
          <p:nvPr>
            <p:ph idx="1"/>
          </p:nvPr>
        </p:nvSpPr>
        <p:spPr>
          <a:xfrm>
            <a:off x="537027" y="1752601"/>
            <a:ext cx="8229600" cy="5029199"/>
          </a:xfrm>
        </p:spPr>
        <p:txBody>
          <a:bodyPr>
            <a:normAutofit/>
          </a:bodyPr>
          <a:lstStyle/>
          <a:p>
            <a:pPr marL="282575" indent="-282575"/>
            <a:r>
              <a:rPr lang="en-US" sz="2400" dirty="0"/>
              <a:t>Task 1: Decide How Many FIM Synchronization Service Instances Will Be Required</a:t>
            </a:r>
          </a:p>
          <a:p>
            <a:pPr marL="566738" lvl="1" indent="-284163">
              <a:buFont typeface="Arial" pitchFamily="34" charset="0"/>
              <a:buChar char="•"/>
            </a:pPr>
            <a:r>
              <a:rPr lang="en-US" dirty="0"/>
              <a:t>Start with one and add more if performance or business requirements dictate</a:t>
            </a:r>
          </a:p>
          <a:p>
            <a:pPr marL="282575" indent="-282575"/>
            <a:r>
              <a:rPr lang="en-US" sz="2400" dirty="0"/>
              <a:t>Task 2: Determine FIM Synchronization Service Database Storage Requirements</a:t>
            </a:r>
          </a:p>
          <a:p>
            <a:pPr marL="566738" lvl="1" indent="-284163">
              <a:buFont typeface="Arial" pitchFamily="34" charset="0"/>
              <a:buChar char="•"/>
            </a:pPr>
            <a:r>
              <a:rPr lang="en-US" dirty="0"/>
              <a:t>Similar sizing to Microsoft Identity Integration Server (</a:t>
            </a:r>
            <a:r>
              <a:rPr lang="en-US" dirty="0" smtClean="0"/>
              <a:t>MIIS) </a:t>
            </a:r>
            <a:r>
              <a:rPr lang="en-US" dirty="0"/>
              <a:t>and </a:t>
            </a:r>
            <a:r>
              <a:rPr lang="en-US" dirty="0" smtClean="0"/>
              <a:t>Identity Lifecycle Manager (ILM)</a:t>
            </a: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a:t>
            </a:r>
            <a:r>
              <a:rPr lang="en-US" dirty="0" smtClean="0"/>
              <a:t>FIM </a:t>
            </a:r>
            <a:r>
              <a:rPr lang="en-US" dirty="0"/>
              <a:t>Synchronization Service </a:t>
            </a:r>
            <a:r>
              <a:rPr lang="en-US" dirty="0" smtClean="0"/>
              <a:t>Instances (Continued)</a:t>
            </a:r>
            <a:endParaRPr lang="en-US" dirty="0"/>
          </a:p>
        </p:txBody>
      </p:sp>
      <p:sp>
        <p:nvSpPr>
          <p:cNvPr id="3" name="Content Placeholder 2"/>
          <p:cNvSpPr>
            <a:spLocks noGrp="1"/>
          </p:cNvSpPr>
          <p:nvPr>
            <p:ph idx="1"/>
          </p:nvPr>
        </p:nvSpPr>
        <p:spPr>
          <a:xfrm>
            <a:off x="537027" y="1905001"/>
            <a:ext cx="8229600" cy="5029199"/>
          </a:xfrm>
        </p:spPr>
        <p:txBody>
          <a:bodyPr>
            <a:normAutofit/>
          </a:bodyPr>
          <a:lstStyle/>
          <a:p>
            <a:pPr marL="282575" indent="-282575"/>
            <a:r>
              <a:rPr lang="en-US" sz="2400" dirty="0"/>
              <a:t>Task 3: Apply Fault-Tolerance Requirements</a:t>
            </a:r>
          </a:p>
          <a:p>
            <a:pPr marL="282575" indent="-282575"/>
            <a:r>
              <a:rPr lang="en-US" sz="2400" dirty="0"/>
              <a:t>Task 4: Determine FIM Synchronization Service Server Placement</a:t>
            </a:r>
          </a:p>
          <a:p>
            <a:pPr marL="282575" indent="-282575"/>
            <a:r>
              <a:rPr lang="en-US" sz="2400" dirty="0"/>
              <a:t>Task 5: Determine FIM Synchronization Service Server Configuration</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4402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14400"/>
            <a:ext cx="8229600" cy="461665"/>
          </a:xfrm>
        </p:spPr>
        <p:txBody>
          <a:bodyPr/>
          <a:lstStyle/>
          <a:p>
            <a:r>
              <a:rPr lang="en-US" dirty="0"/>
              <a:t>Step </a:t>
            </a:r>
            <a:r>
              <a:rPr lang="en-US" dirty="0" smtClean="0"/>
              <a:t>4</a:t>
            </a:r>
            <a:r>
              <a:rPr lang="en-US" dirty="0"/>
              <a:t>: Design the </a:t>
            </a:r>
            <a:r>
              <a:rPr lang="en-US" dirty="0" smtClean="0"/>
              <a:t>FIM </a:t>
            </a:r>
            <a:r>
              <a:rPr lang="en-US" dirty="0"/>
              <a:t>Service Infrastructure</a:t>
            </a:r>
          </a:p>
        </p:txBody>
      </p:sp>
      <p:sp>
        <p:nvSpPr>
          <p:cNvPr id="3" name="Content Placeholder 2"/>
          <p:cNvSpPr>
            <a:spLocks noGrp="1"/>
          </p:cNvSpPr>
          <p:nvPr>
            <p:ph idx="1"/>
          </p:nvPr>
        </p:nvSpPr>
        <p:spPr>
          <a:xfrm>
            <a:off x="537027" y="1828800"/>
            <a:ext cx="8229600" cy="4648199"/>
          </a:xfrm>
        </p:spPr>
        <p:txBody>
          <a:bodyPr>
            <a:normAutofit/>
          </a:bodyPr>
          <a:lstStyle/>
          <a:p>
            <a:pPr marL="282575" indent="-282575"/>
            <a:r>
              <a:rPr lang="en-US" sz="2400" dirty="0"/>
              <a:t>Task 1: Determine the Number of FIM Service Servers Required</a:t>
            </a:r>
          </a:p>
          <a:p>
            <a:pPr marL="566738" lvl="1" indent="-284163">
              <a:buFont typeface="Arial" pitchFamily="34" charset="0"/>
              <a:buChar char="•"/>
            </a:pPr>
            <a:r>
              <a:rPr lang="en-US" dirty="0"/>
              <a:t>Multiple servers may be implemented to provide different levels of responsiveness </a:t>
            </a:r>
          </a:p>
          <a:p>
            <a:pPr marL="282575" indent="-282575"/>
            <a:r>
              <a:rPr lang="en-US" sz="2400" dirty="0"/>
              <a:t>Task 2: Determine the Number of FIM Portal Servers Required</a:t>
            </a:r>
          </a:p>
          <a:p>
            <a:pPr marL="566738" lvl="1" indent="-284163">
              <a:buFont typeface="Arial" pitchFamily="34" charset="0"/>
              <a:buChar char="•"/>
            </a:pPr>
            <a:r>
              <a:rPr lang="en-US" dirty="0" smtClean="0"/>
              <a:t>Servers may be deployed in a load-balanced configuration </a:t>
            </a:r>
            <a:endParaRPr lang="en-US" dirty="0"/>
          </a:p>
          <a:p>
            <a:pPr marL="282575" indent="-282575"/>
            <a:r>
              <a:rPr lang="en-US" sz="2400" dirty="0"/>
              <a:t>Task 3: Determine FIM Service Database Storage Requirements</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Forefront Identity Manager Service </a:t>
            </a:r>
            <a:r>
              <a:rPr lang="en-US" dirty="0" smtClean="0"/>
              <a:t>Infrastructure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pPr marL="282575" indent="-282575"/>
            <a:r>
              <a:rPr lang="en-US" sz="2400" dirty="0"/>
              <a:t>Task 4: Apply Fault-Tolerance Requirements</a:t>
            </a:r>
          </a:p>
          <a:p>
            <a:pPr marL="566738" lvl="1" indent="-284163">
              <a:buFont typeface="Arial" pitchFamily="34" charset="0"/>
              <a:buChar char="•"/>
            </a:pPr>
            <a:r>
              <a:rPr lang="en-US" dirty="0"/>
              <a:t>Database may be clustered. FIM Service and FIM Portal may be deployed in a </a:t>
            </a:r>
            <a:r>
              <a:rPr lang="en-US" dirty="0" smtClean="0"/>
              <a:t>load-balanced </a:t>
            </a:r>
            <a:r>
              <a:rPr lang="en-US" dirty="0"/>
              <a:t>configuration</a:t>
            </a:r>
          </a:p>
          <a:p>
            <a:pPr marL="282575" indent="-282575"/>
            <a:r>
              <a:rPr lang="en-US" sz="2400" dirty="0"/>
              <a:t>Task 5: Determine the Placement of FIM Service Components</a:t>
            </a:r>
          </a:p>
          <a:p>
            <a:pPr marL="282575" indent="-282575"/>
            <a:r>
              <a:rPr lang="en-US" sz="2400" dirty="0"/>
              <a:t>Task 6: Determine the Configuration of FIM Service Components</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04256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Additional Considerations (Step 4)</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r>
              <a:rPr lang="en-US" sz="2400" dirty="0"/>
              <a:t>The items listed below are generally outside the scope of an infrastructure design; </a:t>
            </a:r>
            <a:r>
              <a:rPr lang="en-US" sz="2400" dirty="0" smtClean="0"/>
              <a:t>they </a:t>
            </a:r>
            <a:r>
              <a:rPr lang="en-US" sz="2400" dirty="0"/>
              <a:t>are included here as additional considerations that the architect may need to take into account:</a:t>
            </a:r>
            <a:endParaRPr lang="en-US" sz="2400" dirty="0" smtClean="0"/>
          </a:p>
          <a:p>
            <a:pPr marL="566738" lvl="1" indent="-284163">
              <a:spcBef>
                <a:spcPts val="1200"/>
              </a:spcBef>
              <a:buFont typeface="Arial" pitchFamily="34" charset="0"/>
              <a:buChar char="•"/>
            </a:pPr>
            <a:r>
              <a:rPr lang="en-US" dirty="0" smtClean="0"/>
              <a:t>Installing clients. Required for self-service password reset and group management through Outlook </a:t>
            </a:r>
          </a:p>
          <a:p>
            <a:pPr marL="566738" lvl="1" indent="-284163">
              <a:spcBef>
                <a:spcPts val="1200"/>
              </a:spcBef>
              <a:buFont typeface="Arial" pitchFamily="34" charset="0"/>
              <a:buChar char="•"/>
            </a:pPr>
            <a:r>
              <a:rPr lang="en-US" dirty="0" smtClean="0"/>
              <a:t>Exchange integration. A FIM Service mailbox will </a:t>
            </a:r>
            <a:r>
              <a:rPr lang="en-US" dirty="0" smtClean="0">
                <a:solidFill>
                  <a:schemeClr val="tx1"/>
                </a:solidFill>
              </a:rPr>
              <a:t>need </a:t>
            </a:r>
            <a:r>
              <a:rPr lang="en-US" dirty="0">
                <a:solidFill>
                  <a:schemeClr val="tx1"/>
                </a:solidFill>
              </a:rPr>
              <a:t>to be created on an Exchange 2007 or Exchange 2010 server</a:t>
            </a:r>
            <a:endParaRPr lang="en-US" b="0" dirty="0" smtClean="0"/>
          </a:p>
        </p:txBody>
      </p:sp>
    </p:spTree>
    <p:extLst>
      <p:ext uri="{BB962C8B-B14F-4D97-AF65-F5344CB8AC3E}">
        <p14:creationId xmlns:p14="http://schemas.microsoft.com/office/powerpoint/2010/main" val="184956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 </a:t>
            </a:r>
            <a:r>
              <a:rPr lang="en-US" dirty="0"/>
              <a:t>Design the </a:t>
            </a:r>
            <a:r>
              <a:rPr lang="en-US" dirty="0" smtClean="0"/>
              <a:t>FIM </a:t>
            </a:r>
            <a:r>
              <a:rPr lang="en-US" dirty="0"/>
              <a:t>Certificate Management Infrastructure</a:t>
            </a:r>
          </a:p>
        </p:txBody>
      </p:sp>
      <p:sp>
        <p:nvSpPr>
          <p:cNvPr id="3" name="Content Placeholder 2"/>
          <p:cNvSpPr>
            <a:spLocks noGrp="1"/>
          </p:cNvSpPr>
          <p:nvPr>
            <p:ph idx="1"/>
          </p:nvPr>
        </p:nvSpPr>
        <p:spPr>
          <a:xfrm>
            <a:off x="537027" y="1828800"/>
            <a:ext cx="8229600" cy="4648199"/>
          </a:xfrm>
        </p:spPr>
        <p:txBody>
          <a:bodyPr>
            <a:normAutofit/>
          </a:bodyPr>
          <a:lstStyle/>
          <a:p>
            <a:pPr marL="282575" indent="-282575"/>
            <a:r>
              <a:rPr lang="en-US" sz="2400" dirty="0"/>
              <a:t>Task 1: Determine the Number of FIM CM Instances Required</a:t>
            </a:r>
          </a:p>
          <a:p>
            <a:pPr marL="566738" lvl="1" indent="-284163">
              <a:buFont typeface="Arial" pitchFamily="34" charset="0"/>
              <a:buChar char="•"/>
            </a:pPr>
            <a:r>
              <a:rPr lang="en-US" dirty="0"/>
              <a:t>One per forest</a:t>
            </a:r>
          </a:p>
          <a:p>
            <a:pPr marL="282575" indent="-282575"/>
            <a:r>
              <a:rPr lang="en-US" sz="2400" dirty="0"/>
              <a:t>Task 2: Determine the Number of FIM CM Servers Required</a:t>
            </a:r>
          </a:p>
          <a:p>
            <a:pPr marL="566738" lvl="1" indent="-284163">
              <a:buFont typeface="Arial" pitchFamily="34" charset="0"/>
              <a:buChar char="•"/>
            </a:pPr>
            <a:r>
              <a:rPr lang="en-US" dirty="0"/>
              <a:t>May be load balanced</a:t>
            </a:r>
          </a:p>
          <a:p>
            <a:pPr marL="282575" indent="-282575"/>
            <a:r>
              <a:rPr lang="en-US" sz="2400" dirty="0"/>
              <a:t>Task 3: Determine FIM CM Database Storage Requirements</a:t>
            </a:r>
          </a:p>
          <a:p>
            <a:pPr marL="566738" lvl="1" indent="-284163">
              <a:buFont typeface="Arial" pitchFamily="34" charset="0"/>
              <a:buChar char="•"/>
            </a:pPr>
            <a:r>
              <a:rPr lang="en-US" dirty="0"/>
              <a:t>Database size is not of great concern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 </a:t>
            </a:r>
            <a:r>
              <a:rPr lang="en-US" dirty="0"/>
              <a:t>Design the </a:t>
            </a:r>
            <a:r>
              <a:rPr lang="en-US" dirty="0" smtClean="0"/>
              <a:t>FIM </a:t>
            </a:r>
            <a:r>
              <a:rPr lang="en-US" dirty="0"/>
              <a:t>Certificate Management </a:t>
            </a:r>
            <a:r>
              <a:rPr lang="en-US" dirty="0" smtClean="0"/>
              <a:t>Infrastructure (Continued)</a:t>
            </a:r>
            <a:endParaRPr lang="en-US" dirty="0"/>
          </a:p>
        </p:txBody>
      </p:sp>
      <p:sp>
        <p:nvSpPr>
          <p:cNvPr id="3" name="Content Placeholder 2"/>
          <p:cNvSpPr>
            <a:spLocks noGrp="1"/>
          </p:cNvSpPr>
          <p:nvPr>
            <p:ph idx="1"/>
          </p:nvPr>
        </p:nvSpPr>
        <p:spPr>
          <a:xfrm>
            <a:off x="609600" y="1981200"/>
            <a:ext cx="8229600" cy="4648199"/>
          </a:xfrm>
        </p:spPr>
        <p:txBody>
          <a:bodyPr>
            <a:normAutofit/>
          </a:bodyPr>
          <a:lstStyle/>
          <a:p>
            <a:pPr marL="282575" indent="-282575"/>
            <a:r>
              <a:rPr lang="en-US" sz="2400" dirty="0"/>
              <a:t>Task 4: Apply Fault-Tolerance Requirements</a:t>
            </a:r>
          </a:p>
          <a:p>
            <a:pPr marL="566738" lvl="1" indent="-284163">
              <a:spcBef>
                <a:spcPts val="600"/>
              </a:spcBef>
              <a:buFont typeface="Arial" pitchFamily="34" charset="0"/>
              <a:buChar char="•"/>
            </a:pPr>
            <a:r>
              <a:rPr lang="en-US" dirty="0"/>
              <a:t>Database may be clustered or mirrored, but FIM CM server </a:t>
            </a:r>
            <a:r>
              <a:rPr lang="en-US" dirty="0" smtClean="0"/>
              <a:t/>
            </a:r>
            <a:br>
              <a:rPr lang="en-US" dirty="0" smtClean="0"/>
            </a:br>
            <a:r>
              <a:rPr lang="en-US" dirty="0" smtClean="0"/>
              <a:t>is </a:t>
            </a:r>
            <a:r>
              <a:rPr lang="en-US" dirty="0"/>
              <a:t>not </a:t>
            </a:r>
            <a:r>
              <a:rPr lang="en-US" dirty="0" smtClean="0"/>
              <a:t>cluster-aware</a:t>
            </a:r>
            <a:endParaRPr lang="en-US" dirty="0"/>
          </a:p>
          <a:p>
            <a:pPr marL="566738" lvl="1" indent="-284163">
              <a:spcBef>
                <a:spcPts val="600"/>
              </a:spcBef>
              <a:buFont typeface="Arial" pitchFamily="34" charset="0"/>
              <a:buChar char="•"/>
            </a:pPr>
            <a:r>
              <a:rPr lang="en-US" dirty="0" smtClean="0"/>
              <a:t>Certification authority (CA) </a:t>
            </a:r>
            <a:r>
              <a:rPr lang="en-US" dirty="0"/>
              <a:t>may be clustered in </a:t>
            </a:r>
            <a:r>
              <a:rPr lang="en-US" dirty="0" smtClean="0"/>
              <a:t/>
            </a:r>
            <a:br>
              <a:rPr lang="en-US" dirty="0" smtClean="0"/>
            </a:br>
            <a:r>
              <a:rPr lang="en-US" dirty="0" smtClean="0"/>
              <a:t>Windows Server</a:t>
            </a:r>
            <a:r>
              <a:rPr lang="en-US" baseline="30000" dirty="0" smtClean="0"/>
              <a:t>®</a:t>
            </a:r>
            <a:r>
              <a:rPr lang="en-US" dirty="0" smtClean="0"/>
              <a:t> </a:t>
            </a:r>
            <a:r>
              <a:rPr lang="en-US" dirty="0"/>
              <a:t>2008</a:t>
            </a:r>
          </a:p>
          <a:p>
            <a:pPr marL="282575" indent="-282575"/>
            <a:r>
              <a:rPr lang="en-US" sz="2400" dirty="0"/>
              <a:t>Task 5: Decide the Placement of the FIM CM Components</a:t>
            </a:r>
          </a:p>
          <a:p>
            <a:pPr marL="282575" indent="-282575"/>
            <a:r>
              <a:rPr lang="en-US" sz="2400" dirty="0"/>
              <a:t>Task 6: Determine the Configurations of the FIM CM Components</a:t>
            </a:r>
          </a:p>
          <a:p>
            <a:pPr marL="282575" indent="-282575"/>
            <a:r>
              <a:rPr lang="en-US" sz="2400" dirty="0"/>
              <a:t>Task 7: Designate SMTP Relay Server</a:t>
            </a:r>
          </a:p>
          <a:p>
            <a:pPr marL="566738" lvl="1" indent="-284163">
              <a:buFont typeface="Arial" pitchFamily="34" charset="0"/>
              <a:buChar char="•"/>
            </a:pPr>
            <a:r>
              <a:rPr lang="en-US" dirty="0"/>
              <a:t>Required for </a:t>
            </a:r>
            <a:r>
              <a:rPr lang="en-US" dirty="0" smtClean="0"/>
              <a:t>one-time </a:t>
            </a:r>
            <a:r>
              <a:rPr lang="en-US" dirty="0"/>
              <a:t>passwords and reminders</a:t>
            </a:r>
          </a:p>
          <a:p>
            <a:pPr marL="566738" lvl="1" indent="-284163">
              <a:buFont typeface="Arial" pitchFamily="34" charset="0"/>
              <a:buChar char="•"/>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510263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Additional Considerations (Step 5)</a:t>
            </a:r>
            <a:r>
              <a:rPr lang="en-US" dirty="0"/>
              <a:t/>
            </a:r>
            <a:br>
              <a:rPr lang="en-US" dirty="0"/>
            </a:br>
            <a:endParaRPr lang="en-US" dirty="0"/>
          </a:p>
        </p:txBody>
      </p:sp>
      <p:sp>
        <p:nvSpPr>
          <p:cNvPr id="3" name="Content Placeholder 2"/>
          <p:cNvSpPr>
            <a:spLocks noGrp="1"/>
          </p:cNvSpPr>
          <p:nvPr>
            <p:ph idx="1"/>
          </p:nvPr>
        </p:nvSpPr>
        <p:spPr>
          <a:xfrm>
            <a:off x="533400" y="1676400"/>
            <a:ext cx="8229600" cy="4241797"/>
          </a:xfrm>
        </p:spPr>
        <p:txBody>
          <a:bodyPr>
            <a:normAutofit/>
          </a:bodyPr>
          <a:lstStyle/>
          <a:p>
            <a:pPr marL="282575" indent="-282575"/>
            <a:r>
              <a:rPr lang="en-US" sz="2400" dirty="0" smtClean="0"/>
              <a:t>FIM CM client software</a:t>
            </a:r>
          </a:p>
          <a:p>
            <a:pPr marL="566738" lvl="1" indent="-284163">
              <a:buFont typeface="Arial" pitchFamily="34" charset="0"/>
              <a:buChar char="•"/>
            </a:pPr>
            <a:r>
              <a:rPr lang="en-US" dirty="0" smtClean="0"/>
              <a:t>Only required for smart cards</a:t>
            </a:r>
          </a:p>
          <a:p>
            <a:pPr marL="566738" lvl="1" indent="-284163">
              <a:buFont typeface="Arial" pitchFamily="34" charset="0"/>
              <a:buChar char="•"/>
            </a:pPr>
            <a:r>
              <a:rPr lang="en-US" dirty="0" smtClean="0"/>
              <a:t>Not necessary for software-based certificates</a:t>
            </a:r>
            <a:endParaRPr lang="en-US" dirty="0"/>
          </a:p>
        </p:txBody>
      </p:sp>
    </p:spTree>
    <p:extLst>
      <p:ext uri="{BB962C8B-B14F-4D97-AF65-F5344CB8AC3E}">
        <p14:creationId xmlns:p14="http://schemas.microsoft.com/office/powerpoint/2010/main" val="2649189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Dependencies</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r>
              <a:rPr lang="en-US" sz="2400" dirty="0"/>
              <a:t>A complete FIM installation requires the following:</a:t>
            </a:r>
            <a:endParaRPr lang="en-US" sz="2400" dirty="0" smtClean="0"/>
          </a:p>
          <a:p>
            <a:pPr marL="566738" lvl="1" indent="-284163">
              <a:buFont typeface="Arial" pitchFamily="34" charset="0"/>
              <a:buChar char="•"/>
            </a:pPr>
            <a:r>
              <a:rPr lang="en-US" dirty="0"/>
              <a:t>Windows Server 2008</a:t>
            </a:r>
          </a:p>
          <a:p>
            <a:pPr marL="566738" lvl="1" indent="-284163">
              <a:buFont typeface="Arial" pitchFamily="34" charset="0"/>
              <a:buChar char="•"/>
            </a:pPr>
            <a:r>
              <a:rPr lang="en-US" dirty="0" smtClean="0">
                <a:solidFill>
                  <a:schemeClr val="tx1"/>
                </a:solidFill>
              </a:rPr>
              <a:t>Active Directory Domain Services </a:t>
            </a:r>
          </a:p>
          <a:p>
            <a:pPr marL="566738" lvl="1" indent="-284163">
              <a:buFont typeface="Arial" pitchFamily="34" charset="0"/>
              <a:buChar char="•"/>
            </a:pPr>
            <a:r>
              <a:rPr lang="en-US" dirty="0" smtClean="0">
                <a:solidFill>
                  <a:schemeClr val="tx1"/>
                </a:solidFill>
              </a:rPr>
              <a:t>Active Directory Certificate Services </a:t>
            </a:r>
          </a:p>
          <a:p>
            <a:pPr marL="566738" lvl="1" indent="-284163">
              <a:buFont typeface="Arial" pitchFamily="34" charset="0"/>
              <a:buChar char="•"/>
            </a:pPr>
            <a:r>
              <a:rPr lang="en-US" dirty="0" smtClean="0">
                <a:solidFill>
                  <a:schemeClr val="tx1"/>
                </a:solidFill>
              </a:rPr>
              <a:t>Web server</a:t>
            </a:r>
          </a:p>
          <a:p>
            <a:pPr marL="566738" lvl="1" indent="-284163">
              <a:buFont typeface="Arial" pitchFamily="34" charset="0"/>
              <a:buChar char="•"/>
            </a:pPr>
            <a:r>
              <a:rPr lang="en-US" dirty="0" smtClean="0">
                <a:solidFill>
                  <a:schemeClr val="tx1"/>
                </a:solidFill>
              </a:rPr>
              <a:t>Windows SharePoint</a:t>
            </a:r>
            <a:r>
              <a:rPr lang="en-US" baseline="30000" dirty="0" smtClean="0"/>
              <a:t>®</a:t>
            </a:r>
            <a:r>
              <a:rPr lang="en-US" dirty="0" smtClean="0">
                <a:solidFill>
                  <a:schemeClr val="tx1"/>
                </a:solidFill>
              </a:rPr>
              <a:t> </a:t>
            </a:r>
            <a:r>
              <a:rPr lang="en-US" dirty="0">
                <a:solidFill>
                  <a:schemeClr val="tx1"/>
                </a:solidFill>
              </a:rPr>
              <a:t>Services 3.0 SP1 or </a:t>
            </a:r>
            <a:r>
              <a:rPr lang="en-US" dirty="0" smtClean="0">
                <a:solidFill>
                  <a:schemeClr val="tx1"/>
                </a:solidFill>
              </a:rPr>
              <a:t>SP2</a:t>
            </a:r>
          </a:p>
          <a:p>
            <a:pPr marL="566738" lvl="1" indent="-284163">
              <a:buFont typeface="Arial" pitchFamily="34" charset="0"/>
              <a:buChar char="•"/>
            </a:pPr>
            <a:r>
              <a:rPr lang="nn-NO" dirty="0">
                <a:solidFill>
                  <a:schemeClr val="tx1"/>
                </a:solidFill>
              </a:rPr>
              <a:t>Microsoft SQL </a:t>
            </a:r>
            <a:r>
              <a:rPr lang="nn-NO" dirty="0" smtClean="0">
                <a:solidFill>
                  <a:schemeClr val="tx1"/>
                </a:solidFill>
              </a:rPr>
              <a:t>Server</a:t>
            </a:r>
            <a:r>
              <a:rPr lang="en-US" baseline="30000" dirty="0" smtClean="0"/>
              <a:t>®</a:t>
            </a:r>
            <a:r>
              <a:rPr lang="nn-NO" dirty="0" smtClean="0">
                <a:solidFill>
                  <a:schemeClr val="tx1"/>
                </a:solidFill>
              </a:rPr>
              <a:t> </a:t>
            </a:r>
            <a:r>
              <a:rPr lang="nn-NO" dirty="0">
                <a:solidFill>
                  <a:schemeClr val="tx1"/>
                </a:solidFill>
              </a:rPr>
              <a:t>2008 </a:t>
            </a:r>
            <a:r>
              <a:rPr lang="nn-NO" dirty="0" smtClean="0">
                <a:solidFill>
                  <a:schemeClr val="tx1"/>
                </a:solidFill>
              </a:rPr>
              <a:t>SP1</a:t>
            </a:r>
          </a:p>
          <a:p>
            <a:pPr marL="566738" lvl="1" indent="-284163">
              <a:buFont typeface="Arial" pitchFamily="34" charset="0"/>
              <a:buChar char="•"/>
            </a:pPr>
            <a:r>
              <a:rPr lang="en-US" dirty="0">
                <a:solidFill>
                  <a:schemeClr val="tx1"/>
                </a:solidFill>
              </a:rPr>
              <a:t>.NET Framework </a:t>
            </a:r>
            <a:r>
              <a:rPr lang="en-US" dirty="0" smtClean="0">
                <a:solidFill>
                  <a:schemeClr val="tx1"/>
                </a:solidFill>
              </a:rPr>
              <a:t>3.5:</a:t>
            </a:r>
          </a:p>
          <a:p>
            <a:pPr lvl="3">
              <a:spcBef>
                <a:spcPts val="600"/>
              </a:spcBef>
              <a:buFont typeface="Arial" pitchFamily="34" charset="0"/>
              <a:buChar char="•"/>
            </a:pPr>
            <a:r>
              <a:rPr lang="en-US" sz="1500" dirty="0"/>
              <a:t>Windows Workflow </a:t>
            </a:r>
            <a:r>
              <a:rPr lang="en-US" sz="1500" dirty="0" smtClean="0"/>
              <a:t>Foundation</a:t>
            </a:r>
          </a:p>
          <a:p>
            <a:pPr lvl="3">
              <a:spcBef>
                <a:spcPts val="600"/>
              </a:spcBef>
              <a:buFont typeface="Arial" pitchFamily="34" charset="0"/>
              <a:buChar char="•"/>
            </a:pPr>
            <a:r>
              <a:rPr lang="en-US" sz="1500" dirty="0"/>
              <a:t>Windows Communication Foundation</a:t>
            </a:r>
            <a:endParaRPr lang="en-US" sz="1500" dirty="0" smtClean="0"/>
          </a:p>
          <a:p>
            <a:pPr marL="566738" lvl="1" indent="-284163">
              <a:buFont typeface="Arial" pitchFamily="34" charset="0"/>
              <a:buChar char="•"/>
            </a:pPr>
            <a:endParaRPr lang="en-US" dirty="0" smtClean="0">
              <a:solidFill>
                <a:schemeClr val="tx1"/>
              </a:solidFill>
            </a:endParaRPr>
          </a:p>
          <a:p>
            <a:pPr marL="566738" lvl="1" indent="-284163">
              <a:buFont typeface="Arial" pitchFamily="34" charset="0"/>
              <a:buChar char="•"/>
            </a:pPr>
            <a:endParaRPr lang="en-US" dirty="0" smtClean="0">
              <a:solidFill>
                <a:schemeClr val="tx1"/>
              </a:solidFill>
            </a:endParaRPr>
          </a:p>
          <a:p>
            <a:pPr marL="566738" lvl="1" indent="-284163">
              <a:buFont typeface="Arial" pitchFamily="34" charset="0"/>
              <a:buChar char="•"/>
            </a:pPr>
            <a:endParaRPr lang="en-US" dirty="0" smtClean="0">
              <a:solidFill>
                <a:schemeClr val="tx1"/>
              </a:solidFill>
            </a:endParaRPr>
          </a:p>
          <a:p>
            <a:pPr marL="566738" lvl="1" indent="-284163">
              <a:buFont typeface="Arial" pitchFamily="34" charset="0"/>
              <a:buChar char="•"/>
            </a:pPr>
            <a:endParaRPr lang="en-US" dirty="0" smtClean="0"/>
          </a:p>
          <a:p>
            <a:pPr marL="566738" lvl="1" indent="-284163">
              <a:buFont typeface="Arial" pitchFamily="34" charset="0"/>
              <a:buChar char="•"/>
            </a:pPr>
            <a:endParaRPr lang="en-US" b="0" dirty="0" smtClean="0"/>
          </a:p>
        </p:txBody>
      </p:sp>
    </p:spTree>
    <p:extLst>
      <p:ext uri="{BB962C8B-B14F-4D97-AF65-F5344CB8AC3E}">
        <p14:creationId xmlns:p14="http://schemas.microsoft.com/office/powerpoint/2010/main" val="28766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r>
              <a:rPr lang="en-US" sz="2400" dirty="0"/>
              <a:t>This guide has outlined the step-by-step process for planning a FIM infrastructure. In each step, major decisions relative to the FIM infrastructure were determined and described. The guide has explained how to record choices of roles needed, server resources, scaling, and fault tolerance, which can then be made available to the infrastructure planners.</a:t>
            </a:r>
          </a:p>
          <a:p>
            <a:pPr marL="282575" lvl="2" indent="-282575">
              <a:spcBef>
                <a:spcPts val="1200"/>
              </a:spcBef>
              <a:buFont typeface="Arial" pitchFamily="34" charset="0"/>
              <a:buChar char="•"/>
            </a:pPr>
            <a:r>
              <a:rPr lang="en-US" sz="2400" dirty="0"/>
              <a:t>Provide 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231106"/>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FIM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FIM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FIM Guide</a:t>
            </a:r>
            <a:endParaRPr lang="en-US" dirty="0"/>
          </a:p>
        </p:txBody>
      </p:sp>
      <p:sp>
        <p:nvSpPr>
          <p:cNvPr id="3" name="Content Placeholder 2"/>
          <p:cNvSpPr>
            <a:spLocks noGrp="1"/>
          </p:cNvSpPr>
          <p:nvPr>
            <p:ph idx="1"/>
          </p:nvPr>
        </p:nvSpPr>
        <p:spPr>
          <a:xfrm>
            <a:off x="537027" y="1600200"/>
            <a:ext cx="8229600" cy="4800600"/>
          </a:xfrm>
        </p:spPr>
        <p:txBody>
          <a:bodyPr>
            <a:normAutofit/>
          </a:bodyPr>
          <a:lstStyle/>
          <a:p>
            <a:r>
              <a:rPr lang="en-US" dirty="0" smtClean="0"/>
              <a:t>Benefits for Business Stakeholders/Decision Makers</a:t>
            </a:r>
          </a:p>
          <a:p>
            <a:pPr lvl="1">
              <a:spcBef>
                <a:spcPts val="1200"/>
              </a:spcBef>
              <a:buFont typeface="Arial" pitchFamily="34" charset="0"/>
              <a:buChar char="•"/>
            </a:pPr>
            <a:r>
              <a:rPr lang="en-US" sz="1500" dirty="0" smtClean="0"/>
              <a:t>Most cost-effective design solution for implementation</a:t>
            </a:r>
          </a:p>
          <a:p>
            <a:pPr lvl="1">
              <a:spcBef>
                <a:spcPts val="12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1200"/>
              </a:spcBef>
              <a:buFont typeface="Arial" pitchFamily="34" charset="0"/>
              <a:buChar char="•"/>
            </a:pPr>
            <a:r>
              <a:rPr lang="en-US" sz="1500" dirty="0"/>
              <a:t>Authoritative guidance</a:t>
            </a:r>
          </a:p>
          <a:p>
            <a:pPr lvl="1">
              <a:spcBef>
                <a:spcPts val="1200"/>
              </a:spcBef>
              <a:buFont typeface="Arial" pitchFamily="34" charset="0"/>
              <a:buChar char="•"/>
            </a:pPr>
            <a:r>
              <a:rPr lang="en-US" sz="1500" dirty="0"/>
              <a:t>Business validation questions ensuring solution meets requirements of </a:t>
            </a:r>
            <a:r>
              <a:rPr lang="en-US" sz="1500" dirty="0" smtClean="0"/>
              <a:t/>
            </a:r>
            <a:br>
              <a:rPr lang="en-US" sz="1500" dirty="0" smtClean="0"/>
            </a:br>
            <a:r>
              <a:rPr lang="en-US" sz="1500" dirty="0" smtClean="0"/>
              <a:t>business </a:t>
            </a:r>
            <a:r>
              <a:rPr lang="en-US" sz="1500" dirty="0"/>
              <a:t>and infrastructure stakeholders</a:t>
            </a:r>
          </a:p>
          <a:p>
            <a:pPr lvl="1">
              <a:spcBef>
                <a:spcPts val="1200"/>
              </a:spcBef>
              <a:buFont typeface="Arial" pitchFamily="34" charset="0"/>
              <a:buChar char="•"/>
            </a:pPr>
            <a:r>
              <a:rPr lang="en-US" sz="1500" dirty="0"/>
              <a:t>High integrity design criteria that includes product limitations</a:t>
            </a:r>
          </a:p>
          <a:p>
            <a:pPr lvl="1">
              <a:spcBef>
                <a:spcPts val="1200"/>
              </a:spcBef>
              <a:buFont typeface="Arial" pitchFamily="34" charset="0"/>
              <a:buChar char="•"/>
            </a:pPr>
            <a:r>
              <a:rPr lang="en-US" sz="1500" dirty="0"/>
              <a:t>Fault-tolerant </a:t>
            </a:r>
            <a:r>
              <a:rPr lang="en-US" sz="1500" dirty="0" smtClean="0"/>
              <a:t>infrastructure</a:t>
            </a:r>
          </a:p>
          <a:p>
            <a:pPr lvl="1">
              <a:spcBef>
                <a:spcPts val="1200"/>
              </a:spcBef>
              <a:buFont typeface="Arial" pitchFamily="34" charset="0"/>
              <a:buChar char="•"/>
            </a:pPr>
            <a:r>
              <a:rPr lang="en-US" sz="1500" dirty="0"/>
              <a:t>Proportionate system and network availability to meet business requirements</a:t>
            </a:r>
          </a:p>
          <a:p>
            <a:pPr lvl="1">
              <a:spcBef>
                <a:spcPts val="1200"/>
              </a:spcBef>
              <a:buFont typeface="Arial" pitchFamily="34" charset="0"/>
              <a:buChar char="•"/>
            </a:pPr>
            <a:r>
              <a:rPr lang="en-US" sz="1500" dirty="0"/>
              <a:t>Infrastructure that’s sized appropriately for business requirements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FIM 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1200"/>
              </a:spcBef>
              <a:buFont typeface="Arial" pitchFamily="34" charset="0"/>
              <a:buChar char="•"/>
            </a:pPr>
            <a:r>
              <a:rPr lang="en-US" sz="1500" dirty="0" smtClean="0"/>
              <a:t>Rapid readiness for consulting engagements</a:t>
            </a:r>
          </a:p>
          <a:p>
            <a:pPr lvl="1">
              <a:spcBef>
                <a:spcPts val="1200"/>
              </a:spcBef>
              <a:buFont typeface="Arial" pitchFamily="34" charset="0"/>
              <a:buChar char="•"/>
            </a:pPr>
            <a:r>
              <a:rPr lang="en-US" sz="1500" dirty="0" smtClean="0"/>
              <a:t>Planning and design template to standardize design and peer reviews</a:t>
            </a:r>
          </a:p>
          <a:p>
            <a:pPr lvl="1">
              <a:spcBef>
                <a:spcPts val="1200"/>
              </a:spcBef>
              <a:buFont typeface="Arial" pitchFamily="34" charset="0"/>
              <a:buChar char="•"/>
            </a:pPr>
            <a:r>
              <a:rPr lang="en-US" sz="1500" dirty="0" smtClean="0"/>
              <a:t>A “leave-behind” for pre- and post-sales visits to customer sites</a:t>
            </a:r>
          </a:p>
          <a:p>
            <a:pPr lvl="1">
              <a:spcBef>
                <a:spcPts val="1200"/>
              </a:spcBef>
              <a:buFont typeface="Arial" pitchFamily="34" charset="0"/>
              <a:buChar char="•"/>
            </a:pPr>
            <a:r>
              <a:rPr lang="en-US" sz="1500" dirty="0" smtClean="0"/>
              <a:t>General classroom instruction/preparation</a:t>
            </a:r>
          </a:p>
          <a:p>
            <a:r>
              <a:rPr lang="en-US" dirty="0" smtClean="0"/>
              <a:t>Benefits for the Entire Organization</a:t>
            </a:r>
          </a:p>
          <a:p>
            <a:pPr lvl="1">
              <a:spcBef>
                <a:spcPts val="1200"/>
              </a:spcBef>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FIM in Microsoft Infrastructure Optimization</a:t>
            </a:r>
            <a:endParaRPr lang="en-US" dirty="0"/>
          </a:p>
        </p:txBody>
      </p:sp>
      <p:pic>
        <p:nvPicPr>
          <p:cNvPr id="4098" name="Picture 9" descr="IO Model FI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829" y="1837460"/>
            <a:ext cx="6351371" cy="31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620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smtClean="0"/>
              <a:t>Microsoft Forefront </a:t>
            </a:r>
            <a:r>
              <a:rPr lang="en-US" sz="3200" dirty="0"/>
              <a:t>Identity Manager 2010</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 </a:t>
            </a:r>
            <a:r>
              <a:rPr lang="en-US" dirty="0" smtClean="0"/>
              <a:t>Forefront </a:t>
            </a:r>
            <a:r>
              <a:rPr lang="en-US" dirty="0"/>
              <a:t>Identity Manager</a:t>
            </a:r>
            <a:r>
              <a:rPr lang="en-US" dirty="0" smtClean="0">
                <a:solidFill>
                  <a:schemeClr val="tx2"/>
                </a:solidFill>
              </a:rPr>
              <a:t> </a:t>
            </a:r>
            <a:r>
              <a:rPr lang="en-US" dirty="0">
                <a:solidFill>
                  <a:schemeClr val="tx2"/>
                </a:solidFill>
              </a:rPr>
              <a:t>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Forefront Identity Manager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a:t>Forefront Identity Manager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Forefront Identity </a:t>
            </a:r>
            <a:r>
              <a:rPr lang="en-US" dirty="0" smtClean="0"/>
              <a:t>Manager (FIM)?</a:t>
            </a:r>
            <a:endParaRPr lang="en-US" dirty="0"/>
          </a:p>
        </p:txBody>
      </p:sp>
      <p:sp>
        <p:nvSpPr>
          <p:cNvPr id="3" name="Rectangle 2"/>
          <p:cNvSpPr/>
          <p:nvPr/>
        </p:nvSpPr>
        <p:spPr>
          <a:xfrm>
            <a:off x="609600" y="1447800"/>
            <a:ext cx="6705600" cy="2708434"/>
          </a:xfrm>
          <a:prstGeom prst="rect">
            <a:avLst/>
          </a:prstGeom>
        </p:spPr>
        <p:txBody>
          <a:bodyPr wrap="square">
            <a:spAutoFit/>
          </a:bodyPr>
          <a:lstStyle/>
          <a:p>
            <a:pPr>
              <a:spcBef>
                <a:spcPts val="1200"/>
              </a:spcBef>
              <a:buClr>
                <a:schemeClr val="accent1"/>
              </a:buClr>
            </a:pPr>
            <a:r>
              <a:rPr lang="en-US" sz="2400" dirty="0" smtClean="0"/>
              <a:t>FIM provides:</a:t>
            </a:r>
          </a:p>
          <a:p>
            <a:pPr marL="282575" indent="-282575">
              <a:spcBef>
                <a:spcPts val="1200"/>
              </a:spcBef>
              <a:buClr>
                <a:schemeClr val="accent1"/>
              </a:buClr>
              <a:buFont typeface="Arial" pitchFamily="34" charset="0"/>
              <a:buChar char="•"/>
            </a:pPr>
            <a:r>
              <a:rPr lang="en-US" dirty="0"/>
              <a:t>A</a:t>
            </a:r>
            <a:r>
              <a:rPr lang="en-US" dirty="0" smtClean="0"/>
              <a:t>n </a:t>
            </a:r>
            <a:r>
              <a:rPr lang="en-US" dirty="0"/>
              <a:t>integrated and comprehensive solution for managing the entire </a:t>
            </a:r>
            <a:r>
              <a:rPr lang="en-US" dirty="0" smtClean="0"/>
              <a:t>life cycle </a:t>
            </a:r>
            <a:r>
              <a:rPr lang="en-US" dirty="0"/>
              <a:t>of user identities and their associated </a:t>
            </a:r>
            <a:r>
              <a:rPr lang="en-US" dirty="0" smtClean="0"/>
              <a:t>credentials</a:t>
            </a:r>
          </a:p>
          <a:p>
            <a:pPr marL="282575" indent="-282575">
              <a:spcBef>
                <a:spcPts val="1200"/>
              </a:spcBef>
              <a:buClr>
                <a:schemeClr val="accent1"/>
              </a:buClr>
              <a:buFont typeface="Arial" pitchFamily="34" charset="0"/>
              <a:buChar char="•"/>
            </a:pPr>
            <a:r>
              <a:rPr lang="en-US" dirty="0" smtClean="0"/>
              <a:t>Identity </a:t>
            </a:r>
            <a:r>
              <a:rPr lang="en-US" dirty="0"/>
              <a:t>synchronization, certificate and password management, and user provisioning in a single solution that works across Windows</a:t>
            </a:r>
            <a:r>
              <a:rPr lang="en-US" sz="1600" baseline="45000" dirty="0"/>
              <a:t>®</a:t>
            </a:r>
            <a:r>
              <a:rPr lang="en-US" dirty="0"/>
              <a:t> operating systems and other organizational </a:t>
            </a:r>
            <a:r>
              <a:rPr lang="en-US" dirty="0" smtClean="0"/>
              <a:t>systems</a:t>
            </a:r>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FIM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20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95500"/>
            <a:ext cx="6486939"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Example FIM 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575" y="1522359"/>
            <a:ext cx="5467625" cy="5107041"/>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Define </a:t>
            </a:r>
            <a:r>
              <a:rPr lang="en-US" dirty="0"/>
              <a:t>the Project Scope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Task 1: Determine the Business Reasons to Implement </a:t>
            </a:r>
            <a:r>
              <a:rPr lang="en-US" sz="2400" dirty="0" smtClean="0"/>
              <a:t>FIM</a:t>
            </a:r>
          </a:p>
          <a:p>
            <a:pPr marL="509588" lvl="1" indent="-285750">
              <a:buFont typeface="Arial" pitchFamily="34" charset="0"/>
              <a:buChar char="•"/>
            </a:pPr>
            <a:r>
              <a:rPr lang="en-US" dirty="0" smtClean="0"/>
              <a:t>Decide </a:t>
            </a:r>
            <a:r>
              <a:rPr lang="en-US" dirty="0"/>
              <a:t>whether the organization is implementing FIM to deliver certificate management, identity management, or both</a:t>
            </a:r>
          </a:p>
          <a:p>
            <a:pPr marL="239713" indent="-239713"/>
            <a:r>
              <a:rPr lang="en-US" sz="2400" dirty="0"/>
              <a:t>Task 2: Determine the Connected Data Sources in </a:t>
            </a:r>
            <a:r>
              <a:rPr lang="en-US" sz="2400" dirty="0" smtClean="0"/>
              <a:t>Scope</a:t>
            </a:r>
          </a:p>
          <a:p>
            <a:pPr marL="509588" lvl="1" indent="-285750">
              <a:buFont typeface="Arial" pitchFamily="34" charset="0"/>
              <a:buChar char="•"/>
            </a:pPr>
            <a:r>
              <a:rPr lang="en-US" dirty="0"/>
              <a:t>A connected data source is defined as a directory, database, or other data repository that contains identity or user profile data to be integrated within </a:t>
            </a:r>
            <a:r>
              <a:rPr lang="en-US" dirty="0" smtClean="0"/>
              <a:t>FIM</a:t>
            </a:r>
            <a:endParaRPr lang="en-US" dirty="0"/>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Define </a:t>
            </a:r>
            <a:r>
              <a:rPr lang="en-US" dirty="0"/>
              <a:t>the Project </a:t>
            </a:r>
            <a:r>
              <a:rPr lang="en-US" dirty="0" smtClean="0"/>
              <a:t>Scope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smtClean="0"/>
              <a:t>Task </a:t>
            </a:r>
            <a:r>
              <a:rPr lang="en-US" sz="2400" dirty="0"/>
              <a:t>3: Determine User </a:t>
            </a:r>
            <a:r>
              <a:rPr lang="en-US" sz="2400" dirty="0" smtClean="0"/>
              <a:t>Load</a:t>
            </a:r>
          </a:p>
          <a:p>
            <a:pPr marL="223838" lvl="1" indent="0">
              <a:buNone/>
            </a:pPr>
            <a:r>
              <a:rPr lang="en-US" dirty="0" smtClean="0"/>
              <a:t> Record:</a:t>
            </a:r>
          </a:p>
          <a:p>
            <a:pPr marL="569913" lvl="1" indent="-277813">
              <a:buFont typeface="Arial" pitchFamily="34" charset="0"/>
              <a:buChar char="•"/>
            </a:pPr>
            <a:r>
              <a:rPr lang="en-US" dirty="0"/>
              <a:t>Approximate number of users in each </a:t>
            </a:r>
            <a:r>
              <a:rPr lang="en-US" dirty="0" smtClean="0"/>
              <a:t>location</a:t>
            </a:r>
          </a:p>
          <a:p>
            <a:pPr marL="569913" lvl="1" indent="-277813">
              <a:buFont typeface="Arial" pitchFamily="34" charset="0"/>
              <a:buChar char="•"/>
            </a:pPr>
            <a:r>
              <a:rPr lang="en-US" dirty="0"/>
              <a:t>Expected usage</a:t>
            </a:r>
          </a:p>
          <a:p>
            <a:pPr marL="239713" indent="-239713"/>
            <a:r>
              <a:rPr lang="en-US" sz="2400" dirty="0"/>
              <a:t>Task 4: Determine Fault-Tolerance </a:t>
            </a:r>
            <a:r>
              <a:rPr lang="en-US" sz="2400" dirty="0" smtClean="0"/>
              <a:t>Requirements</a:t>
            </a:r>
          </a:p>
          <a:p>
            <a:pPr marL="509588" lvl="1" indent="-285750">
              <a:buFont typeface="Arial" pitchFamily="34" charset="0"/>
              <a:buChar char="•"/>
            </a:pPr>
            <a:r>
              <a:rPr lang="en-US" dirty="0"/>
              <a:t>Determine what the business’s tolerance is for </a:t>
            </a:r>
            <a:r>
              <a:rPr lang="en-US" dirty="0" smtClean="0"/>
              <a:t>outages</a:t>
            </a:r>
            <a:endParaRPr lang="en-US" dirty="0"/>
          </a:p>
          <a:p>
            <a:pPr>
              <a:buNone/>
            </a:pPr>
            <a:endParaRPr lang="en-US" dirty="0" smtClean="0"/>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953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4940</Words>
  <Application>Microsoft Office PowerPoint</Application>
  <PresentationFormat>On-screen Show (4:3)</PresentationFormat>
  <Paragraphs>442</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Forefront Identity Manager (FIM)?</vt:lpstr>
      <vt:lpstr>FIM Decision Flow</vt:lpstr>
      <vt:lpstr>Example FIM Architecture</vt:lpstr>
      <vt:lpstr>Step 1: Define the Project Scope</vt:lpstr>
      <vt:lpstr>Step 1: Define the Project Scope (Continued)</vt:lpstr>
      <vt:lpstr>Validating with the Business (Step 1) </vt:lpstr>
      <vt:lpstr>Step 2: Determine the Required Roles</vt:lpstr>
      <vt:lpstr>Step 3: Design the FIM Synchronization Service Instances</vt:lpstr>
      <vt:lpstr>Step 3: Design the FIM Synchronization Service Instances (Continued)</vt:lpstr>
      <vt:lpstr>Step 4: Design the FIM Service Infrastructure</vt:lpstr>
      <vt:lpstr>Step 4: Design the Forefront Identity Manager Service Infrastructure (Continued)</vt:lpstr>
      <vt:lpstr>Additional Considerations (Step 4) </vt:lpstr>
      <vt:lpstr>Step 5: Design the FIM Certificate Management Infrastructure</vt:lpstr>
      <vt:lpstr>Step 5: Design the FIM Certificate Management Infrastructure (Continued)</vt:lpstr>
      <vt:lpstr>Additional Considerations (Step 5) </vt:lpstr>
      <vt:lpstr>Dependencies </vt:lpstr>
      <vt:lpstr>Summary and Conclusion </vt:lpstr>
      <vt:lpstr>Find More Information </vt:lpstr>
      <vt:lpstr>Questions?</vt:lpstr>
      <vt:lpstr>Addenda</vt:lpstr>
      <vt:lpstr>Benefits of Using the FIM Guide</vt:lpstr>
      <vt:lpstr>Benefits of Using the FIM Guide (Continued)</vt:lpstr>
      <vt:lpstr>IPD in Microsoft Operations Framework 4.0</vt:lpstr>
      <vt:lpstr>FIM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Forefront Identity Manager version 1.1</dc:title>
  <dc:subject>Forefront Identity Manager</dc:subject>
  <dc:creator/>
  <cp:lastModifiedBy/>
  <cp:revision>1</cp:revision>
  <dcterms:created xsi:type="dcterms:W3CDTF">2011-11-09T21:14:50Z</dcterms:created>
  <dcterms:modified xsi:type="dcterms:W3CDTF">2011-11-09T21:15:29Z</dcterms:modified>
</cp:coreProperties>
</file>