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7"/>
  </p:notesMasterIdLst>
  <p:handoutMasterIdLst>
    <p:handoutMasterId r:id="rId28"/>
  </p:handoutMasterIdLst>
  <p:sldIdLst>
    <p:sldId id="263" r:id="rId4"/>
    <p:sldId id="318" r:id="rId5"/>
    <p:sldId id="271" r:id="rId6"/>
    <p:sldId id="387" r:id="rId7"/>
    <p:sldId id="374" r:id="rId8"/>
    <p:sldId id="394" r:id="rId9"/>
    <p:sldId id="336" r:id="rId10"/>
    <p:sldId id="366" r:id="rId11"/>
    <p:sldId id="379" r:id="rId12"/>
    <p:sldId id="381" r:id="rId13"/>
    <p:sldId id="398" r:id="rId14"/>
    <p:sldId id="402" r:id="rId15"/>
    <p:sldId id="404" r:id="rId16"/>
    <p:sldId id="403" r:id="rId17"/>
    <p:sldId id="405" r:id="rId18"/>
    <p:sldId id="377" r:id="rId19"/>
    <p:sldId id="367" r:id="rId20"/>
    <p:sldId id="347" r:id="rId21"/>
    <p:sldId id="348" r:id="rId22"/>
    <p:sldId id="368" r:id="rId23"/>
    <p:sldId id="369" r:id="rId24"/>
    <p:sldId id="395" r:id="rId25"/>
    <p:sldId id="396"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2353" autoAdjust="0"/>
  </p:normalViewPr>
  <p:slideViewPr>
    <p:cSldViewPr>
      <p:cViewPr>
        <p:scale>
          <a:sx n="66" d="100"/>
          <a:sy n="66" d="100"/>
        </p:scale>
        <p:origin x="-2202"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26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Active Directory, BranchCache, Visio,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BranchCache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Select BranchCache Mode</a:t>
            </a:r>
          </a:p>
          <a:p>
            <a:r>
              <a:rPr lang="en-US" sz="1000" kern="1200" dirty="0" smtClean="0">
                <a:solidFill>
                  <a:schemeClr val="tx1"/>
                </a:solidFill>
                <a:effectLst/>
                <a:latin typeface="+mn-lt"/>
                <a:ea typeface="+mn-ea"/>
                <a:cs typeface="+mn-cs"/>
              </a:rPr>
              <a:t>Choose the appropriate BranchCache mode. Depending on where the cache is located, BranchCache can operate in one of two modes:</a:t>
            </a:r>
          </a:p>
          <a:p>
            <a:pPr marL="171450" indent="-171450">
              <a:buFont typeface="Arial" pitchFamily="34" charset="0"/>
              <a:buChar char="•"/>
            </a:pPr>
            <a:r>
              <a:rPr lang="en-US" sz="1000" b="1" kern="1200" dirty="0" smtClean="0">
                <a:solidFill>
                  <a:schemeClr val="tx1"/>
                </a:solidFill>
                <a:effectLst/>
                <a:latin typeface="+mn-lt"/>
                <a:ea typeface="+mn-ea"/>
                <a:cs typeface="+mn-cs"/>
              </a:rPr>
              <a:t>Hosted.</a:t>
            </a:r>
            <a:r>
              <a:rPr lang="en-US" sz="1000" kern="1200" dirty="0" smtClean="0">
                <a:solidFill>
                  <a:schemeClr val="tx1"/>
                </a:solidFill>
                <a:effectLst/>
                <a:latin typeface="+mn-lt"/>
                <a:ea typeface="+mn-ea"/>
                <a:cs typeface="+mn-cs"/>
              </a:rPr>
              <a:t> In hosted cache mode, cached content is maintained on a computer that is running Windows Server 2008 R2 as a host on the remote office network. Clients are configured with the fully qualified domain name of the host computer so that they can retrieve content from the Hosted Cache, when available. </a:t>
            </a:r>
          </a:p>
          <a:p>
            <a:pPr marL="171450" indent="-171450">
              <a:buFont typeface="Arial" pitchFamily="34" charset="0"/>
              <a:buChar char="•"/>
            </a:pPr>
            <a:r>
              <a:rPr lang="en-US" sz="1000" b="1" kern="1200" dirty="0" smtClean="0">
                <a:solidFill>
                  <a:schemeClr val="tx1"/>
                </a:solidFill>
                <a:effectLst/>
                <a:latin typeface="+mn-lt"/>
                <a:ea typeface="+mn-ea"/>
                <a:cs typeface="+mn-cs"/>
              </a:rPr>
              <a:t>Distributed.</a:t>
            </a:r>
            <a:r>
              <a:rPr lang="en-US" sz="1000" kern="1200" dirty="0" smtClean="0">
                <a:solidFill>
                  <a:schemeClr val="tx1"/>
                </a:solidFill>
                <a:effectLst/>
                <a:latin typeface="+mn-lt"/>
                <a:ea typeface="+mn-ea"/>
                <a:cs typeface="+mn-cs"/>
              </a:rPr>
              <a:t> In distributed mode, local Windows 7 clients keep a copy of the content and make it available to other authorized clients that request the same data. This eliminates the need to have a server in the branch office. However, unlike Hosted Cache mode, this configuration works across a single subnet only (that is, the content has to be retrieved once per subnet in the branch office by using the WAN). </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Placement of the Cache</a:t>
            </a:r>
          </a:p>
          <a:p>
            <a:r>
              <a:rPr lang="en-US" sz="1000" kern="1200" dirty="0" smtClean="0">
                <a:solidFill>
                  <a:schemeClr val="tx1"/>
                </a:solidFill>
                <a:effectLst/>
                <a:latin typeface="+mn-lt"/>
                <a:ea typeface="+mn-ea"/>
                <a:cs typeface="+mn-cs"/>
              </a:rPr>
              <a:t>If it was decided that hosted mode will be used, determine which server will be hosting the cache. If it is an existing server, complete Task 3 to allocate the disk space to the cache. If it is a new server, use Step 6 to design the BranchCache file server.</a:t>
            </a:r>
          </a:p>
          <a:p>
            <a:r>
              <a:rPr lang="en-US" sz="1000" kern="1200" dirty="0" smtClean="0">
                <a:solidFill>
                  <a:schemeClr val="tx1"/>
                </a:solidFill>
                <a:effectLst/>
                <a:latin typeface="+mn-lt"/>
                <a:ea typeface="+mn-ea"/>
                <a:cs typeface="+mn-cs"/>
              </a:rPr>
              <a:t>If it was decided that distributed mode will be used, determine the Windows 7 computers that will be hosting the cache. Other clients on the subnet use the Web Services Discovery multicast protocol to locate a cached copy of the file within the branch.</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Size of the Cache</a:t>
            </a:r>
          </a:p>
          <a:p>
            <a:r>
              <a:rPr lang="en-US" sz="1000" kern="1200" dirty="0" smtClean="0">
                <a:solidFill>
                  <a:schemeClr val="tx1"/>
                </a:solidFill>
                <a:effectLst/>
                <a:latin typeface="+mn-lt"/>
                <a:ea typeface="+mn-ea"/>
                <a:cs typeface="+mn-cs"/>
              </a:rPr>
              <a:t>By default, 5% of the hard disk drive size will be allocated to the cache, but can be set to any size. For each branch location, determine the size of the cache that will be allocated to BranchCache.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DFS Replication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Design Replication Groups</a:t>
            </a:r>
          </a:p>
          <a:p>
            <a:r>
              <a:rPr lang="en-US" sz="1000" kern="1200" dirty="0" smtClean="0">
                <a:solidFill>
                  <a:schemeClr val="tx1"/>
                </a:solidFill>
                <a:effectLst/>
                <a:latin typeface="+mn-lt"/>
                <a:ea typeface="+mn-ea"/>
                <a:cs typeface="+mn-cs"/>
              </a:rPr>
              <a:t>Replication occurs between folders stored on members of replication groups. To facilitate administration, replication groups can be created based on relationships between member systems, such as department or business groups within the organization, and type of data being replicated.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Design the Replication Topology</a:t>
            </a:r>
          </a:p>
          <a:p>
            <a:r>
              <a:rPr lang="en-US" sz="1000" kern="1200" dirty="0" smtClean="0">
                <a:solidFill>
                  <a:schemeClr val="tx1"/>
                </a:solidFill>
                <a:effectLst/>
                <a:latin typeface="+mn-lt"/>
                <a:ea typeface="+mn-ea"/>
                <a:cs typeface="+mn-cs"/>
              </a:rPr>
              <a:t>The replication topology defines how replication connections are created between members of a replication group. The product group does not recommend that customers set up full mesh connections for infrastructures with many servers.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Choose Folder Replication Option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DFS replication offers flexibility in replicating folders among servers. For example, if there are three folders to replicate, it is possible to: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Create one replication group and one replicated folder, and then put the three folders to be replicated into the replicated folder.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Create one replication group and three replicated folders that correspond to each of the folders to be replicated.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Create three replication groups, each with a single replicated folder that corresponds to one of the folders to be replicated.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To choose between these options, balance the following issues: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On a LAN network, create a single replicated folder with multiple subfolders instead of creating a replicated folder for each folder to be replicated.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There can be performance benefits to spreading the replicated folders across multiple volumes. This requires the use of multiple replicated folders, not a single replicated folder.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Create multiple replication groups when a different connection topology is desired for a particular replicated folder.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6: Design the File Services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File Server Placement</a:t>
            </a:r>
          </a:p>
          <a:p>
            <a:r>
              <a:rPr lang="en-US" sz="1000" kern="1200" dirty="0" smtClean="0">
                <a:solidFill>
                  <a:schemeClr val="tx1"/>
                </a:solidFill>
                <a:effectLst/>
                <a:latin typeface="+mn-lt"/>
                <a:ea typeface="+mn-ea"/>
                <a:cs typeface="+mn-cs"/>
              </a:rPr>
              <a:t>Determine whether to plan for additional servers in the remote locations, or consider whether it may be more effective and economical to upgrade the existing network infrastructure. It may also be that the organization decides the users will have to tolerate some latency if the costs of placing a server in a location are more than the organization desires to bear. Place a sufficient number of servers to support expected client demand for each area and to ensure adequate growth in storage over the expected life of the server.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How Many File Servers Will Be Needed</a:t>
            </a:r>
          </a:p>
          <a:p>
            <a:r>
              <a:rPr lang="en-US" sz="1000" kern="1200" dirty="0" smtClean="0">
                <a:solidFill>
                  <a:schemeClr val="tx1"/>
                </a:solidFill>
                <a:effectLst/>
                <a:latin typeface="+mn-lt"/>
                <a:ea typeface="+mn-ea"/>
                <a:cs typeface="+mn-cs"/>
              </a:rPr>
              <a:t>Start the design with a single server at each designated location, and then add more servers if any of the following requirements apply.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Content Servers for BranchCache</a:t>
            </a:r>
          </a:p>
          <a:p>
            <a:pPr>
              <a:buFont typeface="Arial" pitchFamily="34" charset="0"/>
              <a:buNone/>
            </a:pPr>
            <a:r>
              <a:rPr lang="en-US" sz="1000" dirty="0" smtClean="0"/>
              <a:t>File shares hosting the original content need to be identified. This may slightly decrease the number of users accessing the original content share because some requests will be served from the local cache. Depending on the complexity of the pairings of original content servers and cache, it may be useful to map this out on paper or in Visio</a:t>
            </a:r>
            <a:r>
              <a:rPr lang="en-US" sz="1000" baseline="30000" dirty="0" smtClean="0">
                <a:cs typeface="Arial" charset="0"/>
              </a:rPr>
              <a:t>®</a:t>
            </a:r>
            <a:r>
              <a:rPr lang="en-US" sz="1000" dirty="0" smtClean="0"/>
              <a:t> to verify that all shares are covered. Review each file share and determine whether it will have users from BranchCache-enabled locations accessing the file share.</a:t>
            </a: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6: Design the File Services Infrastructure (Continued)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4: Design Server Hardware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effectLst/>
                <a:latin typeface="+mn-lt"/>
                <a:ea typeface="+mn-ea"/>
                <a:cs typeface="+mn-cs"/>
              </a:rPr>
              <a:t>Determine the most appropriate hardware on which to deploy the file servers. The hardware specifics that will be discussed include: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Processor architecture (32-bit versus 64-bit)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Number of CPUs and their speed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Amount of memory installed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Disk storage capacity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Disk subsystem design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Number of network card ports configured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5: Design Server Fault Tolerance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kern="1200" dirty="0" smtClean="0">
                <a:solidFill>
                  <a:schemeClr val="tx1"/>
                </a:solidFill>
                <a:effectLst/>
                <a:latin typeface="+mn-lt"/>
                <a:ea typeface="+mn-ea"/>
                <a:cs typeface="+mn-cs"/>
              </a:rPr>
              <a:t>Evaluate each collection of files to determine whether fault tolerance is required.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kern="1200" dirty="0" smtClean="0">
                <a:solidFill>
                  <a:schemeClr val="tx1"/>
                </a:solidFill>
                <a:effectLst/>
                <a:latin typeface="+mn-lt"/>
                <a:ea typeface="+mn-ea"/>
                <a:cs typeface="+mn-cs"/>
              </a:rPr>
              <a:t>Where fault tolerance is required, it can be implemented by providing redundancy in each of the layers of the file server infrastructure: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smtClean="0">
                <a:solidFill>
                  <a:schemeClr val="tx1"/>
                </a:solidFill>
                <a:effectLst/>
                <a:latin typeface="+mn-lt"/>
                <a:ea typeface="+mn-ea"/>
                <a:cs typeface="+mn-cs"/>
              </a:rPr>
              <a:t>Failover clustering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smtClean="0">
                <a:solidFill>
                  <a:schemeClr val="tx1"/>
                </a:solidFill>
                <a:effectLst/>
                <a:latin typeface="+mn-lt"/>
                <a:ea typeface="+mn-ea"/>
                <a:cs typeface="+mn-cs"/>
              </a:rPr>
              <a:t>Geo clustering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7: Determine Whether Namespace Services Will Be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Whether DFS Namespace Will Be Implemented</a:t>
            </a:r>
          </a:p>
          <a:p>
            <a:r>
              <a:rPr lang="en-US" sz="1000" kern="1200" dirty="0" smtClean="0">
                <a:solidFill>
                  <a:schemeClr val="tx1"/>
                </a:solidFill>
                <a:effectLst/>
                <a:latin typeface="+mn-lt"/>
                <a:ea typeface="+mn-ea"/>
                <a:cs typeface="+mn-cs"/>
              </a:rPr>
              <a:t>DFS Namespace can be implemented independently of DFS Replication.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Number of Namespaces</a:t>
            </a:r>
          </a:p>
          <a:p>
            <a:r>
              <a:rPr lang="en-US" sz="1000" kern="1200" dirty="0" smtClean="0">
                <a:solidFill>
                  <a:schemeClr val="tx1"/>
                </a:solidFill>
                <a:effectLst/>
                <a:latin typeface="+mn-lt"/>
                <a:ea typeface="+mn-ea"/>
                <a:cs typeface="+mn-cs"/>
              </a:rPr>
              <a:t>DFS Namespace can be created to allow organizations to design separate folders organized by region, business group, or administrative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the Namespace Modes</a:t>
            </a:r>
          </a:p>
          <a:p>
            <a:r>
              <a:rPr lang="en-US" sz="1000" kern="1200" dirty="0" smtClean="0">
                <a:solidFill>
                  <a:schemeClr val="tx1"/>
                </a:solidFill>
                <a:latin typeface="Arial" charset="0"/>
                <a:ea typeface="+mn-ea"/>
                <a:cs typeface="+mn-cs"/>
              </a:rPr>
              <a:t>When creating a namespace, choose one of the following namespace types:</a:t>
            </a:r>
          </a:p>
          <a:p>
            <a:pPr>
              <a:buFont typeface="Arial" pitchFamily="34" charset="0"/>
              <a:buNone/>
            </a:pPr>
            <a:r>
              <a:rPr lang="en-US" sz="1000" b="1" kern="1200" dirty="0" smtClean="0">
                <a:solidFill>
                  <a:schemeClr val="tx1"/>
                </a:solidFill>
                <a:latin typeface="Arial" charset="0"/>
                <a:ea typeface="+mn-ea"/>
                <a:cs typeface="+mn-cs"/>
              </a:rPr>
              <a:t>Stand-alone namespace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Choose a stand-alone namespace if any of the following conditions apply to the organization’s environment: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Arial" charset="0"/>
                <a:ea typeface="+mn-ea"/>
                <a:cs typeface="+mn-cs"/>
              </a:rPr>
              <a:t>The organization does not use Active Directory</a:t>
            </a:r>
            <a:r>
              <a:rPr lang="en-US" sz="1000" kern="1200" baseline="30000" dirty="0" smtClean="0">
                <a:solidFill>
                  <a:schemeClr val="tx1"/>
                </a:solidFill>
                <a:latin typeface="Arial" charset="0"/>
                <a:ea typeface="+mn-ea"/>
                <a:cs typeface="+mn-cs"/>
              </a:rPr>
              <a:t>®</a:t>
            </a:r>
            <a:r>
              <a:rPr lang="en-US" sz="1000" kern="1200" dirty="0" smtClean="0">
                <a:solidFill>
                  <a:schemeClr val="tx1"/>
                </a:solidFill>
                <a:latin typeface="Arial" charset="0"/>
                <a:ea typeface="+mn-ea"/>
                <a:cs typeface="+mn-cs"/>
              </a:rPr>
              <a:t> Domain Services (AD DS).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Arial" charset="0"/>
                <a:ea typeface="+mn-ea"/>
                <a:cs typeface="+mn-cs"/>
              </a:rPr>
              <a:t>There is a need to create a single namespace with more than 5,000 DFS Namespace folders in a domain that does not meet the requirements for a domain-based namespace (Windows Server 2008 mode).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Arial" charset="0"/>
                <a:ea typeface="+mn-ea"/>
                <a:cs typeface="+mn-cs"/>
              </a:rPr>
              <a:t>There is a need to increase the availability of the namespace by using a failover cluster.</a:t>
            </a:r>
          </a:p>
          <a:p>
            <a:pPr>
              <a:buFont typeface="Arial" pitchFamily="34" charset="0"/>
              <a:buNone/>
            </a:pPr>
            <a:r>
              <a:rPr lang="en-US" sz="1000" b="1" kern="1200" dirty="0" smtClean="0">
                <a:solidFill>
                  <a:schemeClr val="tx1"/>
                </a:solidFill>
                <a:latin typeface="Arial" charset="0"/>
                <a:ea typeface="+mn-ea"/>
                <a:cs typeface="+mn-cs"/>
              </a:rPr>
              <a:t>Domain-based namespace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Choose a domain-based namespace if any of the following conditions apply to the organization’s environment: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Arial" charset="0"/>
                <a:ea typeface="+mn-ea"/>
                <a:cs typeface="+mn-cs"/>
              </a:rPr>
              <a:t>There is a need to ensure the availability of the namespace by using multiple namespace servers.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Arial" charset="0"/>
                <a:ea typeface="+mn-ea"/>
                <a:cs typeface="+mn-cs"/>
              </a:rPr>
              <a:t>The organization wants to hide the name of the namespace server from users. Choosing a domain-based namespace makes it easier to replace the namespace server or migrate the namespace to another server.</a:t>
            </a: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7: Determine Whether Namespace Services Will Be Required (Continued)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kern="1200" dirty="0" smtClean="0">
                <a:solidFill>
                  <a:schemeClr val="tx1"/>
                </a:solidFill>
                <a:effectLst/>
                <a:latin typeface="+mn-lt"/>
                <a:ea typeface="+mn-ea"/>
                <a:cs typeface="+mn-cs"/>
              </a:rPr>
              <a:t>Task 4: Design the DFS Namespace Roots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kern="1200" dirty="0" smtClean="0">
                <a:solidFill>
                  <a:schemeClr val="tx1"/>
                </a:solidFill>
                <a:effectLst/>
                <a:latin typeface="+mn-lt"/>
                <a:ea typeface="+mn-ea"/>
                <a:cs typeface="+mn-cs"/>
              </a:rPr>
              <a:t>The DFS Namespace Root is the logical “root” or top folder of the namespace tree. It is a logical folder created on a DFS Namespace host server. Each root can have multiple “root targets” to provide fault tolerance. In an organization that has geographic centers separated by lower-speed WAN links, designing additional root targets for each geographical location can improve performance and reduce WAN traffic.</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5: Design Folder Targets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smtClean="0">
                <a:solidFill>
                  <a:schemeClr val="tx1"/>
                </a:solidFill>
                <a:latin typeface="+mn-lt"/>
                <a:ea typeface="+mn-ea"/>
                <a:cs typeface="+mn-cs"/>
              </a:rPr>
              <a:t>DFS folder targets are the actual physical resources that are connected to the DFS Namespace by DFS folders. Folder targets are configured by adding their UNC paths to DFS (logical) folders. Folder targets link the logical folder to a physical location defined by a UNC path. Each folder can be connected to one or more folder targets. </a:t>
            </a:r>
            <a:endParaRPr lang="en-CA" sz="10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presented the reader with decisions regarding the use of DFS for replication and namespace services, evaluating the possible decisions against characteristics such as cost and complexity. This enabled the reader to make informed decisions regarding the design of his or her own infrastructure.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By following this guidance, an organization can create a robust, fault-tolerant File Services infrastructure. This can lead to enhanced productivity through easier discovery of resources and reduced downtime and reduced costs through more effective administration and infrastructure management.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File Services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File Services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File Services has on infrastructure maturity as reflected in the Core Infrastructure Optimization Model.&gt;</a:t>
            </a:r>
          </a:p>
          <a:p>
            <a:endParaRPr lang="en-US" sz="1000" b="1" dirty="0" smtClean="0">
              <a:latin typeface="Arial" pitchFamily="34" charset="0"/>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providing identity synchronization and automated provisioning/de-provisioning, including self-service tools for end users, will help move an organization to the Dynamic level.</a:t>
            </a:r>
            <a:endParaRPr lang="en-US" sz="1000" b="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File Services provides the basic building blocks upon which many other infrastructure services are based. Improperly designed File Services infrastructures have held back projects, resulted in unanticipated infrastructure expenses, and led to organizational inefficiency. Well-designed infrastructures, however, have become the quiet hero in many organizations, providing stable and secure file access and reliable data protection and disaster recovery resources. This has enabled end users and IT pros to rapidly recover from mistakenly deleted files, limiting lost time and increasing productivity.  </a:t>
            </a:r>
          </a:p>
          <a:p>
            <a:endParaRPr lang="en-US" sz="1000" dirty="0" smtClean="0"/>
          </a:p>
          <a:p>
            <a:r>
              <a:rPr lang="en-US" sz="1000" dirty="0" smtClean="0"/>
              <a:t>The guide is written for those individuals who would prefer to avoid dramatic data recoveries, last-minute heroics, and close calls. Effective planning, aided by the processes described in this guide, can achieve this level of “boring” stability.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 </a:t>
            </a:r>
            <a:r>
              <a:rPr lang="en-US" sz="1000" b="0" kern="1200" dirty="0" smtClean="0">
                <a:solidFill>
                  <a:schemeClr val="tx1"/>
                </a:solidFill>
                <a:effectLst/>
                <a:latin typeface="+mn-lt"/>
                <a:ea typeface="+mn-ea"/>
                <a:cs typeface="+mn-cs"/>
              </a:rPr>
              <a:t>File Services </a:t>
            </a:r>
            <a:r>
              <a:rPr lang="en-US" sz="1000" dirty="0" smtClean="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What’s New in Windows Server 2008 R2</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guide’s design process is valid for both Windows Server</a:t>
            </a:r>
            <a:r>
              <a:rPr lang="en-US" sz="1000" baseline="30000" dirty="0" smtClean="0">
                <a:cs typeface="Arial" charset="0"/>
              </a:rPr>
              <a:t>®</a:t>
            </a:r>
            <a:r>
              <a:rPr lang="en-US" sz="1000" kern="1200" dirty="0" smtClean="0">
                <a:solidFill>
                  <a:schemeClr val="tx1"/>
                </a:solidFill>
                <a:effectLst/>
                <a:latin typeface="+mn-lt"/>
                <a:ea typeface="+mn-ea"/>
                <a:cs typeface="+mn-cs"/>
              </a:rPr>
              <a:t> 2008 and Windows Server 2008 R2 environments.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more details on the changes, see http://technet.microsoft.com/en-us/library/dd391932(WS.10).aspx. </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seven steps shown represent the most critical design elements required for achieving a well-planned Windows Server 2008 File Services design:</a:t>
            </a:r>
          </a:p>
          <a:p>
            <a:pPr>
              <a:defRPr/>
            </a:pPr>
            <a:endParaRPr lang="en-US" sz="1000" dirty="0" smtClean="0"/>
          </a:p>
          <a:p>
            <a:pPr>
              <a:defRPr/>
            </a:pPr>
            <a:r>
              <a:rPr lang="en-US" sz="1000" dirty="0" smtClean="0"/>
              <a:t>Step 1: Determine the Scope of the File Services Project</a:t>
            </a:r>
          </a:p>
          <a:p>
            <a:pPr>
              <a:defRPr/>
            </a:pPr>
            <a:r>
              <a:rPr lang="en-US" sz="1000" dirty="0" smtClean="0"/>
              <a:t>Step 2: Determine the Files, Servers, and Clients That Will Be Included</a:t>
            </a:r>
          </a:p>
          <a:p>
            <a:pPr>
              <a:defRPr/>
            </a:pPr>
            <a:r>
              <a:rPr lang="en-US" sz="1000" dirty="0" smtClean="0"/>
              <a:t>Step 3: Assess the Need for Replication or Caching</a:t>
            </a:r>
          </a:p>
          <a:p>
            <a:pPr>
              <a:defRPr/>
            </a:pPr>
            <a:r>
              <a:rPr lang="en-US" sz="1000" dirty="0" smtClean="0"/>
              <a:t>Step 4: Design the BranchCache</a:t>
            </a:r>
            <a:r>
              <a:rPr lang="en-US" sz="1000" baseline="30000" dirty="0" smtClean="0">
                <a:cs typeface="Arial" charset="0"/>
              </a:rPr>
              <a:t>®</a:t>
            </a:r>
            <a:r>
              <a:rPr lang="en-US" sz="1000" dirty="0" smtClean="0"/>
              <a:t> Infrastructure</a:t>
            </a:r>
          </a:p>
          <a:p>
            <a:pPr>
              <a:defRPr/>
            </a:pPr>
            <a:r>
              <a:rPr lang="en-US" sz="1000" dirty="0" smtClean="0"/>
              <a:t>Step 5: Design the DFS Replication Infrastructure</a:t>
            </a:r>
          </a:p>
          <a:p>
            <a:pPr>
              <a:defRPr/>
            </a:pPr>
            <a:r>
              <a:rPr lang="en-US" sz="1000" dirty="0" smtClean="0"/>
              <a:t>Step 6: Design the File Services Infrastructure</a:t>
            </a:r>
          </a:p>
          <a:p>
            <a:pPr>
              <a:defRPr/>
            </a:pPr>
            <a:r>
              <a:rPr lang="en-US" sz="1000" dirty="0" smtClean="0"/>
              <a:t>Step 7: Determine Whether Namespace Services Will Be Required </a:t>
            </a:r>
          </a:p>
          <a:p>
            <a:pPr>
              <a:defRPr/>
            </a:pPr>
            <a:endParaRPr lang="en-US" sz="1000" dirty="0" smtClean="0"/>
          </a:p>
          <a:p>
            <a:pPr>
              <a:defRPr/>
            </a:pPr>
            <a:r>
              <a:rPr lang="en-US" sz="1000" dirty="0" smtClean="0"/>
              <a:t>Some of these items represent decisions that must be made. Where this is the case, a corresponding list of common response options is presented.</a:t>
            </a:r>
          </a:p>
          <a:p>
            <a:pPr>
              <a:defRPr/>
            </a:pPr>
            <a:r>
              <a:rPr lang="en-US" sz="1000" dirty="0" smtClean="0"/>
              <a:t>Other items in this list represent tasks that must be carried out. These types of items are addressed because their presence is significant in order to complete the infrastructure design. </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Determine the Scope of the File Services Project</a:t>
            </a:r>
          </a:p>
          <a:p>
            <a:endParaRPr lang="en-US" sz="1000" b="1" dirty="0" smtClean="0"/>
          </a:p>
          <a:p>
            <a:r>
              <a:rPr lang="en-US" sz="1000" b="1" dirty="0" smtClean="0"/>
              <a:t>Task 1: Determine the Scope of the Project</a:t>
            </a:r>
          </a:p>
          <a:p>
            <a:endParaRPr lang="en-US" sz="1000" b="1" dirty="0" smtClean="0"/>
          </a:p>
          <a:p>
            <a:r>
              <a:rPr lang="en-US" sz="1000" b="1" dirty="0" smtClean="0"/>
              <a:t>Determine scope of the redesign</a:t>
            </a:r>
          </a:p>
          <a:p>
            <a:r>
              <a:rPr lang="en-US" sz="1000" b="0" dirty="0" smtClean="0"/>
              <a:t>Understanding the full extent of the work to be performed enables a designer to begin visualizing the tasks and roles that will be needed to successfully implement the infrastructure plan.</a:t>
            </a:r>
          </a:p>
          <a:p>
            <a:endParaRPr lang="en-US" sz="1000" b="1" dirty="0" smtClean="0"/>
          </a:p>
          <a:p>
            <a:r>
              <a:rPr lang="en-US" sz="1000" b="1" dirty="0" smtClean="0"/>
              <a:t>Determine goals of the redesign</a:t>
            </a:r>
          </a:p>
          <a:p>
            <a:r>
              <a:rPr lang="en-US" sz="1000" b="0" dirty="0" smtClean="0"/>
              <a:t>Part of defining the scope of a project is to understand what the project goals are. By clearly understanding the motivation behind the File Services project, priorities can be established for the planning steps. </a:t>
            </a:r>
          </a:p>
          <a:p>
            <a:endParaRPr lang="en-US" sz="1000" b="0" dirty="0" smtClean="0"/>
          </a:p>
          <a:p>
            <a:r>
              <a:rPr lang="en-US" sz="1000" b="1" dirty="0" smtClean="0"/>
              <a:t>Create a scope document (Table A-1 job aid – Appendix A in guide)</a:t>
            </a:r>
          </a:p>
          <a:p>
            <a:r>
              <a:rPr lang="en-US" sz="1000" b="0" dirty="0" smtClean="0"/>
              <a:t>Be sure to capture the following elements in the requirements list:</a:t>
            </a:r>
          </a:p>
          <a:p>
            <a:pPr marL="171450" indent="-171450">
              <a:buFont typeface="Arial" pitchFamily="34" charset="0"/>
              <a:buChar char="•"/>
            </a:pPr>
            <a:r>
              <a:rPr lang="en-US" sz="1000" b="0" dirty="0" smtClean="0"/>
              <a:t>New corporate security requirements</a:t>
            </a:r>
          </a:p>
          <a:p>
            <a:pPr marL="171450" indent="-171450">
              <a:buFont typeface="Arial" pitchFamily="34" charset="0"/>
              <a:buChar char="•"/>
            </a:pPr>
            <a:r>
              <a:rPr lang="en-US" sz="1000" b="0" dirty="0" smtClean="0"/>
              <a:t>New compliance requirements (Health Insurance Portability and Accountability Act (HIPAA), Sarbanes–Oxley (SOX), and so on)</a:t>
            </a:r>
          </a:p>
          <a:p>
            <a:pPr marL="171450" indent="-171450">
              <a:buFont typeface="Arial" pitchFamily="34" charset="0"/>
              <a:buChar char="•"/>
            </a:pPr>
            <a:r>
              <a:rPr lang="en-US" sz="1000" b="0" dirty="0" smtClean="0"/>
              <a:t>Performance requirements</a:t>
            </a:r>
          </a:p>
          <a:p>
            <a:pPr marL="171450" indent="-171450">
              <a:buFont typeface="Arial" pitchFamily="34" charset="0"/>
              <a:buChar char="•"/>
            </a:pPr>
            <a:r>
              <a:rPr lang="en-US" sz="1000" b="0" dirty="0" smtClean="0"/>
              <a:t>Corporate mergers or acquisitions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2: Determine the Files, Servers, and Clients That Will Be Included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r>
              <a:rPr lang="en-US" sz="1000" b="1" kern="1200" dirty="0" smtClean="0">
                <a:solidFill>
                  <a:schemeClr val="tx1"/>
                </a:solidFill>
                <a:effectLst/>
                <a:latin typeface="+mn-lt"/>
                <a:ea typeface="+mn-ea"/>
                <a:cs typeface="+mn-cs"/>
              </a:rPr>
              <a:t>Task 1: Collect an Inventory of File Server Resources</a:t>
            </a:r>
          </a:p>
          <a:p>
            <a:r>
              <a:rPr lang="en-US" sz="1000" kern="1200" dirty="0" smtClean="0">
                <a:solidFill>
                  <a:schemeClr val="tx1"/>
                </a:solidFill>
                <a:effectLst/>
                <a:latin typeface="+mn-lt"/>
                <a:ea typeface="+mn-ea"/>
                <a:cs typeface="+mn-cs"/>
              </a:rPr>
              <a:t>Collect an inventory of the current file storage environment:</a:t>
            </a:r>
          </a:p>
          <a:p>
            <a:pPr marL="171450" indent="-171450">
              <a:buFont typeface="Arial" pitchFamily="34" charset="0"/>
              <a:buChar char="•"/>
            </a:pPr>
            <a:r>
              <a:rPr lang="en-US" sz="1000" b="1" kern="1200" dirty="0" smtClean="0">
                <a:solidFill>
                  <a:schemeClr val="tx1"/>
                </a:solidFill>
                <a:effectLst/>
                <a:latin typeface="+mn-lt"/>
                <a:ea typeface="+mn-ea"/>
                <a:cs typeface="+mn-cs"/>
              </a:rPr>
              <a:t>Server storage capacity (used and free). </a:t>
            </a:r>
            <a:r>
              <a:rPr lang="en-US" sz="1000" kern="1200" dirty="0" smtClean="0">
                <a:solidFill>
                  <a:schemeClr val="tx1"/>
                </a:solidFill>
                <a:effectLst/>
                <a:latin typeface="+mn-lt"/>
                <a:ea typeface="+mn-ea"/>
                <a:cs typeface="+mn-cs"/>
              </a:rPr>
              <a:t>This will be used in Step 6 to determine whether additional capacity may be required.</a:t>
            </a:r>
          </a:p>
          <a:p>
            <a:pPr marL="171450" indent="-171450">
              <a:buFont typeface="Arial" pitchFamily="34" charset="0"/>
              <a:buChar char="•"/>
            </a:pPr>
            <a:r>
              <a:rPr lang="en-US" sz="1000" b="1" kern="1200" dirty="0" smtClean="0">
                <a:solidFill>
                  <a:schemeClr val="tx1"/>
                </a:solidFill>
                <a:effectLst/>
                <a:latin typeface="+mn-lt"/>
                <a:ea typeface="+mn-ea"/>
                <a:cs typeface="+mn-cs"/>
              </a:rPr>
              <a:t>Any use of encryption. </a:t>
            </a:r>
            <a:r>
              <a:rPr lang="en-US" sz="1000" kern="1200" dirty="0" smtClean="0">
                <a:solidFill>
                  <a:schemeClr val="tx1"/>
                </a:solidFill>
                <a:effectLst/>
                <a:latin typeface="+mn-lt"/>
                <a:ea typeface="+mn-ea"/>
                <a:cs typeface="+mn-cs"/>
              </a:rPr>
              <a:t>File encryption creates additional processing overhead. Compare with encryption requirements to determine whether any existing encryption could be disabled in order to free server resources. It will also be used to check that the current level of encryption is sufficient to meet business requirements. </a:t>
            </a:r>
          </a:p>
          <a:p>
            <a:pPr marL="171450" indent="-171450">
              <a:buFont typeface="Arial" pitchFamily="34" charset="0"/>
              <a:buChar char="•"/>
            </a:pPr>
            <a:r>
              <a:rPr lang="en-US" sz="1000" b="1" kern="1200" dirty="0" smtClean="0">
                <a:solidFill>
                  <a:schemeClr val="tx1"/>
                </a:solidFill>
                <a:effectLst/>
                <a:latin typeface="+mn-lt"/>
                <a:ea typeface="+mn-ea"/>
                <a:cs typeface="+mn-cs"/>
              </a:rPr>
              <a:t>Whether any of the files on the server are currently being replicated. </a:t>
            </a:r>
            <a:r>
              <a:rPr lang="en-US" sz="1000" kern="1200" dirty="0" smtClean="0">
                <a:solidFill>
                  <a:schemeClr val="tx1"/>
                </a:solidFill>
                <a:effectLst/>
                <a:latin typeface="+mn-lt"/>
                <a:ea typeface="+mn-ea"/>
                <a:cs typeface="+mn-cs"/>
              </a:rPr>
              <a:t>This will be used in the design of file replication in Step 5.</a:t>
            </a:r>
          </a:p>
          <a:p>
            <a:pPr marL="171450" indent="-171450">
              <a:buFont typeface="Arial" pitchFamily="34" charset="0"/>
              <a:buChar char="•"/>
            </a:pPr>
            <a:r>
              <a:rPr lang="en-US" sz="1000" b="1" kern="1200" dirty="0" smtClean="0">
                <a:solidFill>
                  <a:schemeClr val="tx1"/>
                </a:solidFill>
                <a:effectLst/>
                <a:latin typeface="+mn-lt"/>
                <a:ea typeface="+mn-ea"/>
                <a:cs typeface="+mn-cs"/>
              </a:rPr>
              <a:t>Whether Distributed</a:t>
            </a:r>
            <a:r>
              <a:rPr lang="en-US" sz="1000" b="1" kern="1200" baseline="0" dirty="0" smtClean="0">
                <a:solidFill>
                  <a:schemeClr val="tx1"/>
                </a:solidFill>
                <a:effectLst/>
                <a:latin typeface="+mn-lt"/>
                <a:ea typeface="+mn-ea"/>
                <a:cs typeface="+mn-cs"/>
              </a:rPr>
              <a:t> File System (D</a:t>
            </a:r>
            <a:r>
              <a:rPr lang="en-US" sz="1000" b="1" kern="1200" dirty="0" smtClean="0">
                <a:solidFill>
                  <a:schemeClr val="tx1"/>
                </a:solidFill>
                <a:effectLst/>
                <a:latin typeface="+mn-lt"/>
                <a:ea typeface="+mn-ea"/>
                <a:cs typeface="+mn-cs"/>
              </a:rPr>
              <a:t>FS) Namespace is in use. </a:t>
            </a:r>
            <a:r>
              <a:rPr lang="en-US" sz="1000" kern="1200" dirty="0" smtClean="0">
                <a:solidFill>
                  <a:schemeClr val="tx1"/>
                </a:solidFill>
                <a:effectLst/>
                <a:latin typeface="+mn-lt"/>
                <a:ea typeface="+mn-ea"/>
                <a:cs typeface="+mn-cs"/>
              </a:rPr>
              <a:t>This will be used in the design of the DFS Namespace in Step 7.</a:t>
            </a:r>
          </a:p>
          <a:p>
            <a:pPr marL="171450" indent="-171450">
              <a:buFont typeface="Arial" pitchFamily="34" charset="0"/>
              <a:buChar char="•"/>
            </a:pPr>
            <a:r>
              <a:rPr lang="en-US" sz="1000" b="1" kern="1200" dirty="0" smtClean="0">
                <a:solidFill>
                  <a:schemeClr val="tx1"/>
                </a:solidFill>
                <a:effectLst/>
                <a:latin typeface="+mn-lt"/>
                <a:ea typeface="+mn-ea"/>
                <a:cs typeface="+mn-cs"/>
              </a:rPr>
              <a:t>Presence of shadow copies. </a:t>
            </a:r>
            <a:r>
              <a:rPr lang="en-US" sz="1000" kern="1200" dirty="0" smtClean="0">
                <a:solidFill>
                  <a:schemeClr val="tx1"/>
                </a:solidFill>
                <a:effectLst/>
                <a:latin typeface="+mn-lt"/>
                <a:ea typeface="+mn-ea"/>
                <a:cs typeface="+mn-cs"/>
              </a:rPr>
              <a:t>Shadow copies allow users to restore files that they have deleted.</a:t>
            </a:r>
          </a:p>
          <a:p>
            <a:pPr marL="171450" indent="-171450">
              <a:buFont typeface="Arial" pitchFamily="34" charset="0"/>
              <a:buChar char="•"/>
            </a:pPr>
            <a:r>
              <a:rPr lang="en-US" sz="1000" b="1" kern="1200" dirty="0" smtClean="0">
                <a:solidFill>
                  <a:schemeClr val="tx1"/>
                </a:solidFill>
                <a:effectLst/>
                <a:latin typeface="+mn-lt"/>
                <a:ea typeface="+mn-ea"/>
                <a:cs typeface="+mn-cs"/>
              </a:rPr>
              <a:t>Implementation of fault tolerance, such as file server clustering. </a:t>
            </a:r>
            <a:r>
              <a:rPr lang="en-US" sz="1000" kern="1200" dirty="0" smtClean="0">
                <a:solidFill>
                  <a:schemeClr val="tx1"/>
                </a:solidFill>
                <a:effectLst/>
                <a:latin typeface="+mn-lt"/>
                <a:ea typeface="+mn-ea"/>
                <a:cs typeface="+mn-cs"/>
              </a:rPr>
              <a:t>In Step 6, this will be compared with the requirements for fault tolerance and used to design fault tolerance into the file serving infrastructure, if necessary.</a:t>
            </a:r>
          </a:p>
          <a:p>
            <a:pPr marL="171450" indent="-171450">
              <a:buFont typeface="Arial" pitchFamily="34" charset="0"/>
              <a:buChar char="•"/>
            </a:pPr>
            <a:r>
              <a:rPr lang="en-US" sz="1000" b="1" kern="1200" dirty="0" smtClean="0">
                <a:solidFill>
                  <a:schemeClr val="tx1"/>
                </a:solidFill>
                <a:effectLst/>
                <a:latin typeface="+mn-lt"/>
                <a:ea typeface="+mn-ea"/>
                <a:cs typeface="+mn-cs"/>
              </a:rPr>
              <a:t>Number of clients to which files are being served at any given time. </a:t>
            </a:r>
            <a:r>
              <a:rPr lang="en-US" sz="1000" kern="1200" dirty="0" smtClean="0">
                <a:solidFill>
                  <a:schemeClr val="tx1"/>
                </a:solidFill>
                <a:effectLst/>
                <a:latin typeface="+mn-lt"/>
                <a:ea typeface="+mn-ea"/>
                <a:cs typeface="+mn-cs"/>
              </a:rPr>
              <a:t>In Step 6, this will be compared with the population of concurrent clients that will be assigned to each server in order to determine whether any of the clients should be reassigned to different server resources. </a:t>
            </a:r>
          </a:p>
          <a:p>
            <a:pPr marL="171450" indent="-171450">
              <a:buFont typeface="Arial" pitchFamily="34" charset="0"/>
              <a:buChar char="•"/>
            </a:pPr>
            <a:r>
              <a:rPr lang="en-US" sz="1000" b="1" kern="1200" dirty="0" smtClean="0">
                <a:solidFill>
                  <a:schemeClr val="tx1"/>
                </a:solidFill>
                <a:effectLst/>
                <a:latin typeface="+mn-lt"/>
                <a:ea typeface="+mn-ea"/>
                <a:cs typeface="+mn-cs"/>
              </a:rPr>
              <a:t>Locations of clients accessing the files. </a:t>
            </a:r>
            <a:r>
              <a:rPr lang="en-US" sz="1000" kern="1200" dirty="0" smtClean="0">
                <a:solidFill>
                  <a:schemeClr val="tx1"/>
                </a:solidFill>
                <a:effectLst/>
                <a:latin typeface="+mn-lt"/>
                <a:ea typeface="+mn-ea"/>
                <a:cs typeface="+mn-cs"/>
              </a:rPr>
              <a:t>A comprehensive list of where the users are that access each file would be cumbersome to build, but if there are general grouping of files, like a departmental share of files that are accessed by users in particular locations, record the locations of the users in the department that access the share.</a:t>
            </a:r>
          </a:p>
          <a:p>
            <a:pPr marL="171450" indent="-171450">
              <a:buFont typeface="Arial" pitchFamily="34" charset="0"/>
              <a:buChar char="•"/>
            </a:pPr>
            <a:r>
              <a:rPr lang="en-US" sz="1000" b="1" kern="1200" dirty="0" smtClean="0">
                <a:solidFill>
                  <a:schemeClr val="tx1"/>
                </a:solidFill>
                <a:effectLst/>
                <a:latin typeface="+mn-lt"/>
                <a:ea typeface="+mn-ea"/>
                <a:cs typeface="+mn-cs"/>
              </a:rPr>
              <a:t>Other workloads running on the file server, and how much of the server resources they consume. </a:t>
            </a:r>
            <a:r>
              <a:rPr lang="en-US" sz="1000" kern="1200" dirty="0" smtClean="0">
                <a:solidFill>
                  <a:schemeClr val="tx1"/>
                </a:solidFill>
                <a:effectLst/>
                <a:latin typeface="+mn-lt"/>
                <a:ea typeface="+mn-ea"/>
                <a:cs typeface="+mn-cs"/>
              </a:rPr>
              <a:t>This can be used in the redesign to determine whether some of those workloads should be transferred to other resources in order to avoid impact on the file serving workload.</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Assess the Need for Replication or Caching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Whether Replication is Required</a:t>
            </a:r>
          </a:p>
          <a:p>
            <a:r>
              <a:rPr lang="en-US" sz="1000" b="0" dirty="0" smtClean="0"/>
              <a:t>In replication, copies of each file are kept on multiple servers. Replication may be necessary for:</a:t>
            </a: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0" kern="1200" dirty="0" smtClean="0">
                <a:solidFill>
                  <a:schemeClr val="tx1"/>
                </a:solidFill>
                <a:effectLst/>
                <a:latin typeface="+mn-lt"/>
                <a:ea typeface="+mn-ea"/>
                <a:cs typeface="+mn-cs"/>
              </a:rPr>
              <a:t>Fault tolerance. As copies of each file exist on more than one server, there is a level of protection against an outage from a specific server or the WAN link going down. However, it is important to note that if a user inadvertently deletes a file, this deletion action will be repeated automatically on the replica members.</a:t>
            </a:r>
          </a:p>
          <a:p>
            <a:pPr marL="171450" lvl="0" indent="-171450">
              <a:buFont typeface="Arial" pitchFamily="34" charset="0"/>
              <a:buChar char="•"/>
            </a:pPr>
            <a:r>
              <a:rPr lang="en-US" sz="1000" b="0" kern="1200" dirty="0" smtClean="0">
                <a:solidFill>
                  <a:schemeClr val="tx1"/>
                </a:solidFill>
                <a:effectLst/>
                <a:latin typeface="+mn-lt"/>
                <a:ea typeface="+mn-ea"/>
                <a:cs typeface="+mn-cs"/>
              </a:rPr>
              <a:t>Increased performance. Local replicas of files can enhance file access responsiveness to users.</a:t>
            </a:r>
          </a:p>
          <a:p>
            <a:pPr marL="171450" lvl="0" indent="-171450">
              <a:buFont typeface="Arial" pitchFamily="34" charset="0"/>
              <a:buChar char="•"/>
            </a:pPr>
            <a:r>
              <a:rPr lang="en-US" sz="1000" b="0" kern="1200" dirty="0" smtClean="0">
                <a:solidFill>
                  <a:schemeClr val="tx1"/>
                </a:solidFill>
                <a:effectLst/>
                <a:latin typeface="+mn-lt"/>
                <a:ea typeface="+mn-ea"/>
                <a:cs typeface="+mn-cs"/>
              </a:rPr>
              <a:t>Bandwidth optimization. As users are able to access local copies of files, the bandwidth utilization of the WAN may be decreased. However, during replication, network traffic might be higher.</a:t>
            </a:r>
          </a:p>
          <a:p>
            <a:pPr lvl="0"/>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Decide Whether to Use BranchCache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BranchCache may be desirable to implement to:</a:t>
            </a:r>
          </a:p>
          <a:p>
            <a:pPr marL="171450" lvl="0" indent="-171450">
              <a:buFont typeface="Arial" pitchFamily="34" charset="0"/>
              <a:buChar char="•"/>
            </a:pPr>
            <a:r>
              <a:rPr lang="en-US" sz="1000" kern="1200" dirty="0" smtClean="0">
                <a:solidFill>
                  <a:schemeClr val="tx1"/>
                </a:solidFill>
                <a:effectLst/>
                <a:latin typeface="+mn-lt"/>
                <a:ea typeface="+mn-ea"/>
                <a:cs typeface="+mn-cs"/>
              </a:rPr>
              <a:t>Increase performance in certain cases. Requests for the same file will be faster for subsequent requests as the file can be returned from the local cache, making the file access for responsive for users.</a:t>
            </a:r>
          </a:p>
          <a:p>
            <a:pPr marL="171450" lvl="0" indent="-171450">
              <a:buFont typeface="Arial" pitchFamily="34" charset="0"/>
              <a:buChar char="•"/>
            </a:pPr>
            <a:r>
              <a:rPr lang="en-US" sz="1000" kern="1200" dirty="0" smtClean="0">
                <a:solidFill>
                  <a:schemeClr val="tx1"/>
                </a:solidFill>
                <a:effectLst/>
                <a:latin typeface="+mn-lt"/>
                <a:ea typeface="+mn-ea"/>
                <a:cs typeface="+mn-cs"/>
              </a:rPr>
              <a:t>Optimize bandwidth in certain cases. As some requests may be able to be served from the local cache bandwidth, utilization may be decreased.</a:t>
            </a:r>
          </a:p>
          <a:p>
            <a:pPr marL="171450" lvl="0" indent="-171450">
              <a:buFont typeface="Arial" pitchFamily="34" charset="0"/>
              <a:buChar char="•"/>
            </a:pPr>
            <a:r>
              <a:rPr lang="en-US" sz="1000" kern="1200" dirty="0" smtClean="0">
                <a:solidFill>
                  <a:schemeClr val="tx1"/>
                </a:solidFill>
                <a:effectLst/>
                <a:latin typeface="+mn-lt"/>
                <a:ea typeface="+mn-ea"/>
                <a:cs typeface="+mn-cs"/>
              </a:rPr>
              <a:t>However, BranchCache does not guarantee file access during outages and requires the WAN line to be operational, even if requesting a previously cached file.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Windows Server</a:t>
            </a:r>
            <a:r>
              <a:rPr lang="en-US" sz="3200" baseline="30000" dirty="0"/>
              <a:t>®</a:t>
            </a:r>
            <a:r>
              <a:rPr lang="en-US" sz="3200" dirty="0"/>
              <a:t> </a:t>
            </a:r>
            <a:r>
              <a:rPr lang="en-US" sz="3200" dirty="0" smtClean="0"/>
              <a:t>2008</a:t>
            </a:r>
          </a:p>
          <a:p>
            <a:r>
              <a:rPr lang="en-US" sz="3200" dirty="0" smtClean="0"/>
              <a:t>File Services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2010</a:t>
            </a:r>
          </a:p>
          <a:p>
            <a:r>
              <a:rPr lang="en-US" sz="1400" dirty="0" smtClean="0"/>
              <a:t>Updated</a:t>
            </a:r>
            <a:r>
              <a:rPr lang="en-US" sz="1400" smtClean="0"/>
              <a:t>: November </a:t>
            </a:r>
            <a:r>
              <a:rPr lang="en-US" sz="1400" dirty="0" smtClean="0"/>
              <a:t>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Design </a:t>
            </a:r>
            <a:r>
              <a:rPr lang="en-US" dirty="0" smtClean="0"/>
              <a:t>the BranchCache </a:t>
            </a:r>
            <a:r>
              <a:rPr lang="en-US" dirty="0"/>
              <a:t>Infrastructure</a:t>
            </a:r>
          </a:p>
        </p:txBody>
      </p:sp>
      <p:sp>
        <p:nvSpPr>
          <p:cNvPr id="3" name="Content Placeholder 2"/>
          <p:cNvSpPr>
            <a:spLocks noGrp="1"/>
          </p:cNvSpPr>
          <p:nvPr>
            <p:ph idx="1"/>
          </p:nvPr>
        </p:nvSpPr>
        <p:spPr>
          <a:xfrm>
            <a:off x="537027" y="1600200"/>
            <a:ext cx="8229600" cy="4648199"/>
          </a:xfrm>
        </p:spPr>
        <p:txBody>
          <a:bodyPr>
            <a:normAutofit/>
          </a:bodyPr>
          <a:lstStyle/>
          <a:p>
            <a:pPr marL="239713" indent="-239713"/>
            <a:r>
              <a:rPr lang="en-US" sz="2400" dirty="0"/>
              <a:t>Task 1: Select BranchCache Mode</a:t>
            </a:r>
          </a:p>
          <a:p>
            <a:pPr marL="566738" lvl="1" indent="-284163">
              <a:spcBef>
                <a:spcPts val="1200"/>
              </a:spcBef>
              <a:buFont typeface="Arial" pitchFamily="34" charset="0"/>
              <a:buChar char="•"/>
            </a:pPr>
            <a:r>
              <a:rPr lang="en-US" dirty="0"/>
              <a:t>Hosted – uses a server running Windows Server 2008 R2</a:t>
            </a:r>
          </a:p>
          <a:p>
            <a:pPr marL="566738" lvl="1" indent="-284163">
              <a:spcBef>
                <a:spcPts val="1200"/>
              </a:spcBef>
              <a:buFont typeface="Arial" pitchFamily="34" charset="0"/>
              <a:buChar char="•"/>
            </a:pPr>
            <a:r>
              <a:rPr lang="en-US" dirty="0"/>
              <a:t>Distributed – cache is stored across Windows 7 PCs in </a:t>
            </a:r>
            <a:r>
              <a:rPr lang="en-US" dirty="0" smtClean="0"/>
              <a:t>branch </a:t>
            </a:r>
            <a:endParaRPr lang="en-US" dirty="0"/>
          </a:p>
          <a:p>
            <a:pPr marL="239713" indent="-239713"/>
            <a:r>
              <a:rPr lang="en-US" sz="2400" dirty="0"/>
              <a:t>Task 2: Determine Placement of the Cache</a:t>
            </a:r>
          </a:p>
          <a:p>
            <a:pPr marL="566738" lvl="1" indent="-284163">
              <a:spcBef>
                <a:spcPts val="1200"/>
              </a:spcBef>
              <a:buFont typeface="Arial" pitchFamily="34" charset="0"/>
              <a:buChar char="•"/>
            </a:pPr>
            <a:r>
              <a:rPr lang="en-US" dirty="0"/>
              <a:t>If it is an existing server, complete Task 3 to allocate the disk space to the cache. If it is a new server, use Step 6 to design </a:t>
            </a:r>
            <a:r>
              <a:rPr lang="en-US" dirty="0" smtClean="0"/>
              <a:t/>
            </a:r>
            <a:br>
              <a:rPr lang="en-US" dirty="0" smtClean="0"/>
            </a:br>
            <a:r>
              <a:rPr lang="en-US" dirty="0" smtClean="0"/>
              <a:t>the </a:t>
            </a:r>
            <a:r>
              <a:rPr lang="en-US" dirty="0"/>
              <a:t>BranchCache file server</a:t>
            </a:r>
          </a:p>
          <a:p>
            <a:pPr marL="239713" indent="-239713"/>
            <a:r>
              <a:rPr lang="en-US" sz="2400" dirty="0"/>
              <a:t>Task 3: Determine Size of </a:t>
            </a:r>
            <a:r>
              <a:rPr lang="en-US" sz="2400" dirty="0" smtClean="0"/>
              <a:t>the Cache</a:t>
            </a:r>
            <a:endParaRPr lang="en-US" sz="2400" dirty="0"/>
          </a:p>
          <a:p>
            <a:pPr marL="566738" lvl="1" indent="-284163">
              <a:spcBef>
                <a:spcPts val="1200"/>
              </a:spcBef>
              <a:buFont typeface="Arial" pitchFamily="34" charset="0"/>
              <a:buChar char="•"/>
            </a:pPr>
            <a:r>
              <a:rPr lang="en-US" dirty="0"/>
              <a:t>5% of hard drive allocated by default, but customizable</a:t>
            </a:r>
          </a:p>
          <a:p>
            <a:endParaRPr lang="en-US" sz="2400"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378374" cy="830997"/>
          </a:xfrm>
        </p:spPr>
        <p:txBody>
          <a:bodyPr/>
          <a:lstStyle/>
          <a:p>
            <a:r>
              <a:rPr lang="en-US" dirty="0"/>
              <a:t>Step </a:t>
            </a:r>
            <a:r>
              <a:rPr lang="en-US" dirty="0" smtClean="0"/>
              <a:t>5: </a:t>
            </a:r>
            <a:r>
              <a:rPr lang="en-US" dirty="0"/>
              <a:t>Design </a:t>
            </a:r>
            <a:r>
              <a:rPr lang="en-US" dirty="0" smtClean="0"/>
              <a:t>the DFS Replication </a:t>
            </a:r>
            <a:r>
              <a:rPr lang="en-US" dirty="0"/>
              <a:t>Infrastructure</a:t>
            </a:r>
          </a:p>
        </p:txBody>
      </p:sp>
      <p:sp>
        <p:nvSpPr>
          <p:cNvPr id="3" name="Content Placeholder 2"/>
          <p:cNvSpPr>
            <a:spLocks noGrp="1"/>
          </p:cNvSpPr>
          <p:nvPr>
            <p:ph idx="1"/>
          </p:nvPr>
        </p:nvSpPr>
        <p:spPr>
          <a:xfrm>
            <a:off x="537027" y="1828800"/>
            <a:ext cx="8229600" cy="4648199"/>
          </a:xfrm>
        </p:spPr>
        <p:txBody>
          <a:bodyPr>
            <a:normAutofit/>
          </a:bodyPr>
          <a:lstStyle/>
          <a:p>
            <a:pPr marL="239713" indent="-239713"/>
            <a:r>
              <a:rPr lang="en-US" sz="2400" dirty="0"/>
              <a:t>Task 1: Design Replication Groups</a:t>
            </a:r>
          </a:p>
          <a:p>
            <a:pPr marL="566738" lvl="1" indent="-284163">
              <a:spcBef>
                <a:spcPts val="1200"/>
              </a:spcBef>
              <a:buFont typeface="Arial" pitchFamily="34" charset="0"/>
              <a:buChar char="•"/>
            </a:pPr>
            <a:r>
              <a:rPr lang="en-US" dirty="0"/>
              <a:t>Design groups of servers that meet a common need for a business group or that support the same type of resource</a:t>
            </a:r>
          </a:p>
          <a:p>
            <a:pPr marL="239713" lvl="1" indent="-239713">
              <a:spcBef>
                <a:spcPts val="1200"/>
              </a:spcBef>
              <a:buFont typeface="Arial" pitchFamily="34" charset="0"/>
              <a:buChar char="•"/>
            </a:pPr>
            <a:r>
              <a:rPr lang="en-US" sz="2400" dirty="0"/>
              <a:t>Task 2: Design the Replication Topology</a:t>
            </a:r>
          </a:p>
          <a:p>
            <a:pPr marL="566738" lvl="1" indent="-284163">
              <a:spcBef>
                <a:spcPts val="1200"/>
              </a:spcBef>
              <a:buFont typeface="Arial" pitchFamily="34" charset="0"/>
              <a:buChar char="•"/>
            </a:pPr>
            <a:r>
              <a:rPr lang="en-US" dirty="0"/>
              <a:t>Replication topology defines how replication connections are created between members of a replication group</a:t>
            </a:r>
          </a:p>
          <a:p>
            <a:pPr marL="239713" lvl="1" indent="-239713">
              <a:spcBef>
                <a:spcPts val="1200"/>
              </a:spcBef>
              <a:buFont typeface="Arial" pitchFamily="34" charset="0"/>
              <a:buChar char="•"/>
            </a:pPr>
            <a:r>
              <a:rPr lang="en-US" sz="2400" dirty="0"/>
              <a:t>Task 3: Choose Folder Replication Option</a:t>
            </a:r>
          </a:p>
          <a:p>
            <a:pPr marL="566738" lvl="1" indent="-284163">
              <a:spcBef>
                <a:spcPts val="1200"/>
              </a:spcBef>
              <a:buFont typeface="Arial" pitchFamily="34" charset="0"/>
              <a:buChar char="•"/>
            </a:pPr>
            <a:r>
              <a:rPr lang="en-US" dirty="0"/>
              <a:t>DFS </a:t>
            </a:r>
            <a:r>
              <a:rPr lang="en-US" dirty="0" smtClean="0"/>
              <a:t>Replication </a:t>
            </a:r>
            <a:r>
              <a:rPr lang="en-US" dirty="0"/>
              <a:t>offers flexibility in replicating folders among servers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6: </a:t>
            </a:r>
            <a:r>
              <a:rPr lang="en-US" dirty="0"/>
              <a:t>Design the File Services Infrastructure</a:t>
            </a:r>
          </a:p>
        </p:txBody>
      </p:sp>
      <p:sp>
        <p:nvSpPr>
          <p:cNvPr id="3" name="Content Placeholder 2"/>
          <p:cNvSpPr>
            <a:spLocks noGrp="1"/>
          </p:cNvSpPr>
          <p:nvPr>
            <p:ph idx="1"/>
          </p:nvPr>
        </p:nvSpPr>
        <p:spPr>
          <a:xfrm>
            <a:off x="457200" y="1447800"/>
            <a:ext cx="8534400" cy="4648199"/>
          </a:xfrm>
        </p:spPr>
        <p:txBody>
          <a:bodyPr>
            <a:normAutofit/>
          </a:bodyPr>
          <a:lstStyle/>
          <a:p>
            <a:pPr marL="239713" indent="-239713"/>
            <a:r>
              <a:rPr lang="en-US" sz="2400" dirty="0"/>
              <a:t>Task 1: Determine File Server Placement</a:t>
            </a:r>
          </a:p>
          <a:p>
            <a:pPr marL="566738" lvl="1" indent="-284163">
              <a:spcBef>
                <a:spcPts val="1200"/>
              </a:spcBef>
              <a:buFont typeface="Arial" pitchFamily="34" charset="0"/>
              <a:buChar char="•"/>
            </a:pPr>
            <a:r>
              <a:rPr lang="en-US" dirty="0"/>
              <a:t>Place a sufficient number of servers to support expected client demand</a:t>
            </a:r>
          </a:p>
          <a:p>
            <a:pPr marL="239713" lvl="1" indent="-239713">
              <a:spcBef>
                <a:spcPts val="1200"/>
              </a:spcBef>
              <a:buFont typeface="Arial" pitchFamily="34" charset="0"/>
              <a:buChar char="•"/>
            </a:pPr>
            <a:r>
              <a:rPr lang="en-US" sz="2400" dirty="0"/>
              <a:t>Task 2: Determine How Many File Servers Will Be Needed</a:t>
            </a:r>
          </a:p>
          <a:p>
            <a:pPr marL="566738" lvl="1" indent="-284163">
              <a:spcBef>
                <a:spcPts val="1200"/>
              </a:spcBef>
              <a:buFont typeface="Arial" pitchFamily="34" charset="0"/>
              <a:buChar char="•"/>
            </a:pPr>
            <a:r>
              <a:rPr lang="en-US" dirty="0"/>
              <a:t>Start the design with a single server at each designated location</a:t>
            </a:r>
          </a:p>
          <a:p>
            <a:pPr marL="239713" lvl="1" indent="-239713">
              <a:spcBef>
                <a:spcPts val="1200"/>
              </a:spcBef>
              <a:buFont typeface="Arial" pitchFamily="34" charset="0"/>
              <a:buChar char="•"/>
            </a:pPr>
            <a:r>
              <a:rPr lang="en-US" sz="2400" dirty="0"/>
              <a:t>Task 3: Determine Content Servers for BranchCache</a:t>
            </a:r>
          </a:p>
          <a:p>
            <a:pPr marL="566738" lvl="1" indent="-284163">
              <a:spcBef>
                <a:spcPts val="1200"/>
              </a:spcBef>
              <a:buFont typeface="Arial" pitchFamily="34" charset="0"/>
              <a:buChar char="•"/>
            </a:pPr>
            <a:r>
              <a:rPr lang="en-US" dirty="0"/>
              <a:t>Review each file share and determine whether it will have users from BranchCache-enabled locations accessing the file share</a:t>
            </a:r>
          </a:p>
          <a:p>
            <a:pPr marL="407987" lvl="2" indent="-174625">
              <a:spcBef>
                <a:spcPts val="1200"/>
              </a:spcBef>
              <a:buFont typeface="Arial" pitchFamily="34" charset="0"/>
              <a:buChar char="•"/>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25955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6: </a:t>
            </a:r>
            <a:r>
              <a:rPr lang="en-US" dirty="0"/>
              <a:t>Design the File Services </a:t>
            </a:r>
            <a:r>
              <a:rPr lang="en-US" dirty="0" smtClean="0"/>
              <a:t>Infrastructure (Continued)</a:t>
            </a:r>
            <a:endParaRPr lang="en-US" dirty="0"/>
          </a:p>
        </p:txBody>
      </p:sp>
      <p:sp>
        <p:nvSpPr>
          <p:cNvPr id="3" name="Content Placeholder 2"/>
          <p:cNvSpPr>
            <a:spLocks noGrp="1"/>
          </p:cNvSpPr>
          <p:nvPr>
            <p:ph idx="1"/>
          </p:nvPr>
        </p:nvSpPr>
        <p:spPr>
          <a:xfrm>
            <a:off x="457200" y="1981200"/>
            <a:ext cx="8534400" cy="4648199"/>
          </a:xfrm>
        </p:spPr>
        <p:txBody>
          <a:bodyPr>
            <a:normAutofit/>
          </a:bodyPr>
          <a:lstStyle/>
          <a:p>
            <a:pPr marL="239713" lvl="1" indent="-239713">
              <a:spcBef>
                <a:spcPts val="1200"/>
              </a:spcBef>
              <a:buFont typeface="Arial" pitchFamily="34" charset="0"/>
              <a:buChar char="•"/>
            </a:pPr>
            <a:r>
              <a:rPr lang="en-US" sz="2400" dirty="0"/>
              <a:t>Task 4: Design Server Hardware</a:t>
            </a:r>
          </a:p>
          <a:p>
            <a:pPr marL="566738" lvl="1" indent="-284163">
              <a:spcBef>
                <a:spcPts val="1200"/>
              </a:spcBef>
              <a:buFont typeface="Arial" pitchFamily="34" charset="0"/>
              <a:buChar char="•"/>
            </a:pPr>
            <a:r>
              <a:rPr lang="en-US" dirty="0"/>
              <a:t>Determine the most appropriate hardware on which to deploy </a:t>
            </a:r>
            <a:r>
              <a:rPr lang="en-US" dirty="0" smtClean="0"/>
              <a:t/>
            </a:r>
            <a:br>
              <a:rPr lang="en-US" dirty="0" smtClean="0"/>
            </a:br>
            <a:r>
              <a:rPr lang="en-US" dirty="0" smtClean="0"/>
              <a:t>the </a:t>
            </a:r>
            <a:r>
              <a:rPr lang="en-US" dirty="0"/>
              <a:t>file servers</a:t>
            </a:r>
          </a:p>
          <a:p>
            <a:pPr marL="239713" lvl="1" indent="-239713">
              <a:spcBef>
                <a:spcPts val="1200"/>
              </a:spcBef>
              <a:buFont typeface="Arial" pitchFamily="34" charset="0"/>
              <a:buChar char="•"/>
            </a:pPr>
            <a:r>
              <a:rPr lang="en-US" sz="2400" dirty="0"/>
              <a:t>Task 5: Design Server Fault Tolerance</a:t>
            </a:r>
          </a:p>
          <a:p>
            <a:pPr marL="566738" lvl="1" indent="-284163">
              <a:spcBef>
                <a:spcPts val="1200"/>
              </a:spcBef>
              <a:buFont typeface="Arial" pitchFamily="34" charset="0"/>
              <a:buChar char="•"/>
            </a:pPr>
            <a:r>
              <a:rPr lang="en-US" dirty="0"/>
              <a:t>Evaluate each collection of files to determine whether fault tolerance is </a:t>
            </a:r>
            <a:r>
              <a:rPr lang="en-US" dirty="0" smtClean="0"/>
              <a:t>required</a:t>
            </a:r>
            <a:endParaRPr lang="en-US" dirty="0"/>
          </a:p>
          <a:p>
            <a:pPr marL="407987" lvl="2" indent="-174625">
              <a:spcBef>
                <a:spcPts val="1200"/>
              </a:spcBef>
              <a:buFont typeface="Arial" pitchFamily="34" charset="0"/>
              <a:buChar char="•"/>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501003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Determine Whether Namespace Services Will Be </a:t>
            </a:r>
            <a:r>
              <a:rPr lang="en-US" dirty="0" smtClean="0"/>
              <a:t>Required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pPr marL="239713" lvl="1" indent="-239713">
              <a:spcBef>
                <a:spcPts val="1200"/>
              </a:spcBef>
              <a:buFont typeface="Arial" pitchFamily="34" charset="0"/>
              <a:buChar char="•"/>
            </a:pPr>
            <a:r>
              <a:rPr lang="en-US" sz="2400" dirty="0"/>
              <a:t>Task 1: Determine Whether DFS Namespace Will Be Implemented</a:t>
            </a:r>
          </a:p>
          <a:p>
            <a:pPr marL="566738" lvl="1" indent="-284163">
              <a:spcBef>
                <a:spcPts val="1200"/>
              </a:spcBef>
              <a:buFont typeface="Arial" pitchFamily="34" charset="0"/>
              <a:buChar char="•"/>
            </a:pPr>
            <a:r>
              <a:rPr lang="en-US" dirty="0" smtClean="0"/>
              <a:t>DFS Namespace </a:t>
            </a:r>
            <a:r>
              <a:rPr lang="en-US" dirty="0"/>
              <a:t>can be implemented independently of </a:t>
            </a:r>
            <a:r>
              <a:rPr lang="en-US" dirty="0" smtClean="0"/>
              <a:t>DFS Replication</a:t>
            </a:r>
            <a:endParaRPr lang="en-US" dirty="0"/>
          </a:p>
          <a:p>
            <a:pPr marL="239713" lvl="1" indent="-239713">
              <a:spcBef>
                <a:spcPts val="1200"/>
              </a:spcBef>
              <a:buFont typeface="Arial" pitchFamily="34" charset="0"/>
              <a:buChar char="•"/>
            </a:pPr>
            <a:r>
              <a:rPr lang="en-US" sz="2400" dirty="0"/>
              <a:t>Task 2: Determine the Number of Namespaces</a:t>
            </a:r>
          </a:p>
          <a:p>
            <a:pPr marL="566738" lvl="1" indent="-284163">
              <a:spcBef>
                <a:spcPts val="1200"/>
              </a:spcBef>
              <a:buFont typeface="Arial" pitchFamily="34" charset="0"/>
              <a:buChar char="•"/>
            </a:pPr>
            <a:r>
              <a:rPr lang="en-US" dirty="0" smtClean="0"/>
              <a:t>DFS Namespace </a:t>
            </a:r>
            <a:r>
              <a:rPr lang="en-US" dirty="0"/>
              <a:t>can be created to allow organizations to design separate folders organized by region, business group, or administrative group</a:t>
            </a:r>
          </a:p>
          <a:p>
            <a:pPr marL="239713" lvl="1" indent="-239713">
              <a:spcBef>
                <a:spcPts val="1200"/>
              </a:spcBef>
              <a:buFont typeface="Arial" pitchFamily="34" charset="0"/>
              <a:buChar char="•"/>
            </a:pPr>
            <a:r>
              <a:rPr lang="en-US" sz="2400" dirty="0"/>
              <a:t>Task 3: Determine the Namespace Modes</a:t>
            </a:r>
          </a:p>
          <a:p>
            <a:pPr marL="566738" lvl="1" indent="-284163">
              <a:spcBef>
                <a:spcPts val="1200"/>
              </a:spcBef>
              <a:buFont typeface="Arial" pitchFamily="34" charset="0"/>
              <a:buChar char="•"/>
            </a:pPr>
            <a:r>
              <a:rPr lang="en-US" dirty="0"/>
              <a:t>Stand-alone or domain-based namespace</a:t>
            </a:r>
          </a:p>
          <a:p>
            <a:endParaRPr lang="en-US" dirty="0" smtClean="0"/>
          </a:p>
          <a:p>
            <a:endParaRPr lang="en-US" dirty="0" smtClean="0"/>
          </a:p>
          <a:p>
            <a:endParaRPr lang="en-US" dirty="0"/>
          </a:p>
        </p:txBody>
      </p:sp>
    </p:spTree>
    <p:extLst>
      <p:ext uri="{BB962C8B-B14F-4D97-AF65-F5344CB8AC3E}">
        <p14:creationId xmlns:p14="http://schemas.microsoft.com/office/powerpoint/2010/main" val="3263295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Determine Whether Namespace Services Will Be </a:t>
            </a:r>
            <a:r>
              <a:rPr lang="en-US" dirty="0" smtClean="0"/>
              <a:t>Required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pPr marL="239713" lvl="1" indent="-239713">
              <a:spcBef>
                <a:spcPts val="1200"/>
              </a:spcBef>
              <a:buFont typeface="Arial" pitchFamily="34" charset="0"/>
              <a:buChar char="•"/>
            </a:pPr>
            <a:r>
              <a:rPr lang="en-US" sz="2400" dirty="0"/>
              <a:t>Task 4: Design the DFS Namespace Roots</a:t>
            </a:r>
          </a:p>
          <a:p>
            <a:pPr marL="566738" lvl="1" indent="-284163">
              <a:spcBef>
                <a:spcPts val="1200"/>
              </a:spcBef>
              <a:buFont typeface="Arial" pitchFamily="34" charset="0"/>
              <a:buChar char="•"/>
            </a:pPr>
            <a:r>
              <a:rPr lang="en-US" dirty="0"/>
              <a:t>The </a:t>
            </a:r>
            <a:r>
              <a:rPr lang="en-US" dirty="0" smtClean="0"/>
              <a:t>DFS Namespace </a:t>
            </a:r>
            <a:r>
              <a:rPr lang="en-US" dirty="0"/>
              <a:t>Root is the logical “root” or top folder of the namespace tree</a:t>
            </a:r>
          </a:p>
          <a:p>
            <a:pPr marL="239713" lvl="1" indent="-239713">
              <a:spcBef>
                <a:spcPts val="1200"/>
              </a:spcBef>
              <a:buFont typeface="Arial" pitchFamily="34" charset="0"/>
              <a:buChar char="•"/>
            </a:pPr>
            <a:r>
              <a:rPr lang="en-US" sz="2400" dirty="0"/>
              <a:t>Task 5: Design Folder Targets</a:t>
            </a:r>
          </a:p>
          <a:p>
            <a:pPr marL="566738" lvl="1" indent="-284163">
              <a:spcBef>
                <a:spcPts val="1200"/>
              </a:spcBef>
              <a:buFont typeface="Arial" pitchFamily="34" charset="0"/>
              <a:buChar char="•"/>
            </a:pPr>
            <a:r>
              <a:rPr lang="en-US" dirty="0"/>
              <a:t>DFS folder targets are the actual physical resources that are connected to the DFS </a:t>
            </a:r>
            <a:r>
              <a:rPr lang="en-US" dirty="0" smtClean="0"/>
              <a:t>Namespace </a:t>
            </a:r>
            <a:r>
              <a:rPr lang="en-US" dirty="0"/>
              <a:t>by DFS folders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9846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39713" lvl="1" indent="-239713">
              <a:spcBef>
                <a:spcPts val="1200"/>
              </a:spcBef>
              <a:buFont typeface="Arial" pitchFamily="34" charset="0"/>
              <a:buChar char="•"/>
            </a:pPr>
            <a:r>
              <a:rPr lang="en-US" sz="2400" dirty="0"/>
              <a:t>This guide has outlined the step-by-step process for planning a File Services infrastructure. In each step, major decisions relative to the File Services infrastructure were determined and described. The guide has explained how to define the goals and scope of the project, assess the current File Services infrastructure, and design a new File Services infrastructure, which can then be made available to the infrastructure planners.</a:t>
            </a:r>
          </a:p>
          <a:p>
            <a:pPr marL="239713" lvl="1" indent="-239713">
              <a:spcBef>
                <a:spcPts val="1200"/>
              </a:spcBef>
              <a:buFont typeface="Arial" pitchFamily="34" charset="0"/>
              <a:buChar char="•"/>
            </a:pPr>
            <a:r>
              <a:rPr lang="en-US" sz="2400" dirty="0"/>
              <a:t>Provide feedback to </a:t>
            </a:r>
            <a:r>
              <a:rPr lang="en-US" sz="2400" dirty="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512094"/>
            <a:ext cx="6934200" cy="1231106"/>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File Services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File 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File Services Guide</a:t>
            </a:r>
            <a:endParaRPr lang="en-US" dirty="0"/>
          </a:p>
        </p:txBody>
      </p:sp>
      <p:sp>
        <p:nvSpPr>
          <p:cNvPr id="3" name="Content Placeholder 2"/>
          <p:cNvSpPr>
            <a:spLocks noGrp="1"/>
          </p:cNvSpPr>
          <p:nvPr>
            <p:ph idx="1"/>
          </p:nvPr>
        </p:nvSpPr>
        <p:spPr>
          <a:xfrm>
            <a:off x="537027" y="1600200"/>
            <a:ext cx="8229600" cy="4691731"/>
          </a:xfrm>
        </p:spPr>
        <p:txBody>
          <a:bodyPr>
            <a:normAutofit/>
          </a:bodyPr>
          <a:lstStyle/>
          <a:p>
            <a:r>
              <a:rPr lang="en-US" dirty="0" smtClean="0"/>
              <a:t>Benefits for Business Stakeholders/Decision Makers</a:t>
            </a:r>
          </a:p>
          <a:p>
            <a:pPr lvl="1">
              <a:spcBef>
                <a:spcPts val="1200"/>
              </a:spcBef>
              <a:buFont typeface="Arial" pitchFamily="34" charset="0"/>
              <a:buChar char="•"/>
            </a:pPr>
            <a:r>
              <a:rPr lang="en-US" sz="1500" dirty="0" smtClean="0"/>
              <a:t>Most cost-effective design solution for implementation</a:t>
            </a:r>
          </a:p>
          <a:p>
            <a:pPr lvl="1">
              <a:spcBef>
                <a:spcPts val="12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1200"/>
              </a:spcBef>
              <a:buFont typeface="Arial" pitchFamily="34" charset="0"/>
              <a:buChar char="•"/>
            </a:pPr>
            <a:r>
              <a:rPr lang="en-US" sz="1500" dirty="0" smtClean="0"/>
              <a:t>Authoritative guidance</a:t>
            </a:r>
          </a:p>
          <a:p>
            <a:pPr lvl="1">
              <a:spcBef>
                <a:spcPts val="1200"/>
              </a:spcBef>
              <a:buFont typeface="Arial" pitchFamily="34" charset="0"/>
              <a:buChar char="•"/>
            </a:pPr>
            <a:r>
              <a:rPr lang="en-US" sz="1500" dirty="0" smtClean="0"/>
              <a:t>Business validation questions ensuring solution meets requirements of business and infrastructure stakeholders</a:t>
            </a:r>
          </a:p>
          <a:p>
            <a:pPr lvl="1">
              <a:spcBef>
                <a:spcPts val="1200"/>
              </a:spcBef>
              <a:buFont typeface="Arial" pitchFamily="34" charset="0"/>
              <a:buChar char="•"/>
            </a:pPr>
            <a:r>
              <a:rPr lang="en-US" sz="1500" dirty="0" smtClean="0"/>
              <a:t>High integrity design criteria that includes product limitations</a:t>
            </a:r>
          </a:p>
          <a:p>
            <a:pPr lvl="1">
              <a:spcBef>
                <a:spcPts val="1200"/>
              </a:spcBef>
              <a:buFont typeface="Arial" pitchFamily="34" charset="0"/>
              <a:buChar char="•"/>
            </a:pPr>
            <a:r>
              <a:rPr lang="en-US" sz="1500" dirty="0" smtClean="0"/>
              <a:t>Fault-tolerant infrastructure</a:t>
            </a:r>
          </a:p>
          <a:p>
            <a:pPr lvl="1">
              <a:spcBef>
                <a:spcPts val="1200"/>
              </a:spcBef>
              <a:buFont typeface="Arial" pitchFamily="34" charset="0"/>
              <a:buChar char="•"/>
            </a:pPr>
            <a:r>
              <a:rPr lang="en-US" sz="1500" dirty="0"/>
              <a:t>Proportionate system and network availability to meet business requirements</a:t>
            </a:r>
            <a:endParaRPr lang="en-US" sz="1500" dirty="0" smtClean="0"/>
          </a:p>
          <a:p>
            <a:pPr lvl="1">
              <a:spcBef>
                <a:spcPts val="1200"/>
              </a:spcBef>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File Services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1200"/>
              </a:spcBef>
              <a:buFont typeface="Arial" pitchFamily="34" charset="0"/>
              <a:buChar char="•"/>
            </a:pPr>
            <a:r>
              <a:rPr lang="en-US" sz="1500" dirty="0" smtClean="0"/>
              <a:t>Rapid readiness for consulting engagements</a:t>
            </a:r>
          </a:p>
          <a:p>
            <a:pPr lvl="1">
              <a:spcBef>
                <a:spcPts val="1200"/>
              </a:spcBef>
              <a:buFont typeface="Arial" pitchFamily="34" charset="0"/>
              <a:buChar char="•"/>
            </a:pPr>
            <a:r>
              <a:rPr lang="en-US" sz="1500" dirty="0" smtClean="0"/>
              <a:t>Planning and design template to standardize design and peer reviews</a:t>
            </a:r>
          </a:p>
          <a:p>
            <a:pPr lvl="1">
              <a:spcBef>
                <a:spcPts val="1200"/>
              </a:spcBef>
              <a:buFont typeface="Arial" pitchFamily="34" charset="0"/>
              <a:buChar char="•"/>
            </a:pPr>
            <a:r>
              <a:rPr lang="en-US" sz="1500" dirty="0" smtClean="0"/>
              <a:t>A “leave-behind” for pre- and post-sales visits to customer sites</a:t>
            </a:r>
          </a:p>
          <a:p>
            <a:pPr lvl="1">
              <a:spcBef>
                <a:spcPts val="12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1200"/>
              </a:spcBef>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File Services in Microsoft Infrastructure Optimization</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38200" y="2179002"/>
            <a:ext cx="6477000" cy="3535998"/>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Windows Server </a:t>
            </a:r>
            <a:r>
              <a:rPr lang="en-US" sz="3200" dirty="0" smtClean="0"/>
              <a:t>2008</a:t>
            </a:r>
          </a:p>
          <a:p>
            <a:r>
              <a:rPr lang="en-US" sz="3200" dirty="0" smtClean="0"/>
              <a:t>File </a:t>
            </a:r>
            <a:r>
              <a:rPr lang="en-US" sz="3200" dirty="0"/>
              <a:t>Services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a:t>
            </a:r>
            <a:r>
              <a:rPr lang="en-US" dirty="0" smtClean="0"/>
              <a:t>File Services</a:t>
            </a:r>
            <a:r>
              <a:rPr lang="en-US" dirty="0" smtClean="0">
                <a:solidFill>
                  <a:schemeClr val="tx2"/>
                </a:solidFill>
              </a:rPr>
              <a:t> </a:t>
            </a:r>
            <a:r>
              <a:rPr lang="en-US" dirty="0">
                <a:solidFill>
                  <a:schemeClr val="tx2"/>
                </a:solidFill>
              </a:rPr>
              <a:t>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smtClean="0"/>
              <a:t>File Services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t>File Services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Windows Server 2008 R2</a:t>
            </a:r>
          </a:p>
        </p:txBody>
      </p:sp>
      <p:sp>
        <p:nvSpPr>
          <p:cNvPr id="3" name="Rectangle 2"/>
          <p:cNvSpPr/>
          <p:nvPr/>
        </p:nvSpPr>
        <p:spPr>
          <a:xfrm>
            <a:off x="609600" y="1447800"/>
            <a:ext cx="6705600" cy="4308872"/>
          </a:xfrm>
          <a:prstGeom prst="rect">
            <a:avLst/>
          </a:prstGeom>
        </p:spPr>
        <p:txBody>
          <a:bodyPr wrap="square">
            <a:spAutoFit/>
          </a:bodyPr>
          <a:lstStyle/>
          <a:p>
            <a:pPr>
              <a:spcBef>
                <a:spcPts val="1200"/>
              </a:spcBef>
              <a:buClr>
                <a:schemeClr val="accent1"/>
              </a:buClr>
            </a:pPr>
            <a:r>
              <a:rPr lang="en-US" sz="2400" dirty="0"/>
              <a:t>Windows Server 2008 R2 introduces new functionality and enhancements to </a:t>
            </a:r>
            <a:r>
              <a:rPr lang="en-US" sz="2400" dirty="0" smtClean="0"/>
              <a:t>Windows</a:t>
            </a:r>
            <a:r>
              <a:rPr lang="en-US" sz="2400" baseline="30000" dirty="0" smtClean="0"/>
              <a:t>®</a:t>
            </a:r>
            <a:r>
              <a:rPr lang="en-US" sz="2400" dirty="0" smtClean="0"/>
              <a:t> </a:t>
            </a:r>
            <a:r>
              <a:rPr lang="en-US" sz="2400" dirty="0"/>
              <a:t>file services that provide improved performance, increased reliability, and greater flexibility for users, including the following</a:t>
            </a:r>
            <a:r>
              <a:rPr lang="en-US" sz="2400" dirty="0" smtClean="0"/>
              <a:t>:</a:t>
            </a:r>
          </a:p>
          <a:p>
            <a:pPr marL="282575" indent="-282575">
              <a:spcBef>
                <a:spcPts val="1200"/>
              </a:spcBef>
              <a:buClr>
                <a:schemeClr val="accent1"/>
              </a:buClr>
              <a:buFont typeface="Arial" pitchFamily="34" charset="0"/>
              <a:buChar char="•"/>
            </a:pPr>
            <a:r>
              <a:rPr lang="en-US" dirty="0" smtClean="0"/>
              <a:t>BranchCache</a:t>
            </a:r>
            <a:r>
              <a:rPr lang="en-US" baseline="30000" dirty="0" smtClean="0"/>
              <a:t>®</a:t>
            </a:r>
            <a:endParaRPr lang="en-US" baseline="30000" dirty="0"/>
          </a:p>
          <a:p>
            <a:pPr marL="282575" indent="-282575">
              <a:spcBef>
                <a:spcPts val="1200"/>
              </a:spcBef>
              <a:buClr>
                <a:schemeClr val="accent1"/>
              </a:buClr>
              <a:buFont typeface="Arial" pitchFamily="34" charset="0"/>
              <a:buChar char="•"/>
            </a:pPr>
            <a:r>
              <a:rPr lang="en-US" dirty="0"/>
              <a:t>Support for </a:t>
            </a:r>
            <a:r>
              <a:rPr lang="en-US" dirty="0" smtClean="0"/>
              <a:t>Distributed File System (DFS) Replication </a:t>
            </a:r>
            <a:r>
              <a:rPr lang="en-US" dirty="0"/>
              <a:t>in failover clusters</a:t>
            </a:r>
          </a:p>
          <a:p>
            <a:pPr marL="282575" indent="-282575">
              <a:spcBef>
                <a:spcPts val="1200"/>
              </a:spcBef>
              <a:buClr>
                <a:schemeClr val="accent1"/>
              </a:buClr>
              <a:buFont typeface="Arial" pitchFamily="34" charset="0"/>
              <a:buChar char="•"/>
            </a:pPr>
            <a:r>
              <a:rPr lang="en-US" dirty="0"/>
              <a:t>Read-only </a:t>
            </a:r>
            <a:r>
              <a:rPr lang="en-US" dirty="0" smtClean="0"/>
              <a:t>DFS Replication </a:t>
            </a:r>
            <a:r>
              <a:rPr lang="en-US" dirty="0"/>
              <a:t>replicas</a:t>
            </a:r>
          </a:p>
          <a:p>
            <a:pPr marL="282575" indent="-282575">
              <a:spcBef>
                <a:spcPts val="1200"/>
              </a:spcBef>
              <a:buClr>
                <a:schemeClr val="accent1"/>
              </a:buClr>
              <a:buFont typeface="Arial" pitchFamily="34" charset="0"/>
              <a:buChar char="•"/>
            </a:pPr>
            <a:r>
              <a:rPr lang="en-US" dirty="0"/>
              <a:t>File Classification Infrastructure (FCI)</a:t>
            </a:r>
            <a:endParaRPr lang="en-US" dirty="0" smtClean="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File Services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 y="1657350"/>
            <a:ext cx="7181850" cy="354330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Determine </a:t>
            </a:r>
            <a:r>
              <a:rPr lang="en-US" dirty="0"/>
              <a:t>the Scope of the File Services Project</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1: Determine the Scope of the Project</a:t>
            </a:r>
          </a:p>
          <a:p>
            <a:pPr marL="509588" lvl="1" indent="-285750">
              <a:spcBef>
                <a:spcPts val="1200"/>
              </a:spcBef>
              <a:buFont typeface="Arial" pitchFamily="34" charset="0"/>
              <a:buChar char="•"/>
            </a:pPr>
            <a:r>
              <a:rPr lang="en-US" dirty="0"/>
              <a:t>Organizational units that will be participating in the redesign</a:t>
            </a:r>
          </a:p>
          <a:p>
            <a:pPr marL="509588" lvl="1" indent="-285750">
              <a:spcBef>
                <a:spcPts val="1200"/>
              </a:spcBef>
              <a:buFont typeface="Arial" pitchFamily="34" charset="0"/>
              <a:buChar char="•"/>
            </a:pPr>
            <a:r>
              <a:rPr lang="en-US" dirty="0"/>
              <a:t>Geographic areas that will be </a:t>
            </a:r>
            <a:r>
              <a:rPr lang="en-US" dirty="0" smtClean="0"/>
              <a:t>included</a:t>
            </a:r>
          </a:p>
          <a:p>
            <a:pPr marL="509588" lvl="1" indent="-285750">
              <a:buFont typeface="Arial" pitchFamily="34" charset="0"/>
              <a:buChar char="•"/>
            </a:pPr>
            <a:endParaRPr lang="en-US" dirty="0"/>
          </a:p>
          <a:p>
            <a:pPr marL="239713" lvl="1" indent="-239713">
              <a:spcBef>
                <a:spcPts val="1200"/>
              </a:spcBef>
              <a:buFont typeface="Arial" pitchFamily="34" charset="0"/>
              <a:buChar char="•"/>
            </a:pPr>
            <a:endParaRPr lang="en-US" sz="2400" dirty="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Determine the Files, Servers, and Clients That Will Be Included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78873" y="1676400"/>
            <a:ext cx="7391400" cy="4685898"/>
          </a:xfrm>
          <a:prstGeom prst="rect">
            <a:avLst/>
          </a:prstGeom>
        </p:spPr>
        <p:txBody>
          <a:bodyPr wrap="square">
            <a:spAutoFit/>
          </a:bodyPr>
          <a:lstStyle/>
          <a:p>
            <a:pPr marL="239713" indent="-239713">
              <a:spcBef>
                <a:spcPts val="1200"/>
              </a:spcBef>
              <a:buClr>
                <a:schemeClr val="accent1"/>
              </a:buClr>
              <a:buFont typeface="Arial" pitchFamily="34" charset="0"/>
              <a:buChar char="•"/>
            </a:pPr>
            <a:r>
              <a:rPr lang="en-US" sz="2400" dirty="0">
                <a:solidFill>
                  <a:schemeClr val="tx2"/>
                </a:solidFill>
              </a:rPr>
              <a:t>Task 1: Collect an Inventory of File Server Resources</a:t>
            </a:r>
          </a:p>
          <a:p>
            <a:pPr marL="566738" lvl="1" indent="-284163">
              <a:spcBef>
                <a:spcPts val="600"/>
              </a:spcBef>
              <a:buClr>
                <a:schemeClr val="accent1"/>
              </a:buClr>
              <a:buFont typeface="Arial" pitchFamily="34" charset="0"/>
              <a:buChar char="•"/>
            </a:pPr>
            <a:r>
              <a:rPr lang="en-US" dirty="0">
                <a:solidFill>
                  <a:schemeClr val="tx2"/>
                </a:solidFill>
              </a:rPr>
              <a:t>Total storage used at location</a:t>
            </a:r>
          </a:p>
          <a:p>
            <a:pPr marL="566738" lvl="1" indent="-284163">
              <a:spcBef>
                <a:spcPts val="600"/>
              </a:spcBef>
              <a:buClr>
                <a:schemeClr val="accent1"/>
              </a:buClr>
              <a:buFont typeface="Arial" pitchFamily="34" charset="0"/>
              <a:buChar char="•"/>
            </a:pPr>
            <a:r>
              <a:rPr lang="en-US" dirty="0">
                <a:solidFill>
                  <a:schemeClr val="tx2"/>
                </a:solidFill>
              </a:rPr>
              <a:t>Encryption</a:t>
            </a:r>
          </a:p>
          <a:p>
            <a:pPr marL="566738" lvl="1" indent="-284163">
              <a:spcBef>
                <a:spcPts val="600"/>
              </a:spcBef>
              <a:buClr>
                <a:schemeClr val="accent1"/>
              </a:buClr>
              <a:buFont typeface="Arial" pitchFamily="34" charset="0"/>
              <a:buChar char="•"/>
            </a:pPr>
            <a:r>
              <a:rPr lang="en-US" dirty="0">
                <a:solidFill>
                  <a:schemeClr val="tx2"/>
                </a:solidFill>
              </a:rPr>
              <a:t>Replication</a:t>
            </a:r>
          </a:p>
          <a:p>
            <a:pPr marL="566738" lvl="1" indent="-284163">
              <a:spcBef>
                <a:spcPts val="600"/>
              </a:spcBef>
              <a:buClr>
                <a:schemeClr val="accent1"/>
              </a:buClr>
              <a:buFont typeface="Arial" pitchFamily="34" charset="0"/>
              <a:buChar char="•"/>
            </a:pPr>
            <a:r>
              <a:rPr lang="en-US" dirty="0" smtClean="0">
                <a:solidFill>
                  <a:schemeClr val="tx2"/>
                </a:solidFill>
              </a:rPr>
              <a:t>DFS Namespace </a:t>
            </a:r>
            <a:r>
              <a:rPr lang="en-US" dirty="0">
                <a:solidFill>
                  <a:schemeClr val="tx2"/>
                </a:solidFill>
              </a:rPr>
              <a:t>in use</a:t>
            </a:r>
          </a:p>
          <a:p>
            <a:pPr marL="566738" lvl="1" indent="-284163">
              <a:spcBef>
                <a:spcPts val="600"/>
              </a:spcBef>
              <a:buClr>
                <a:schemeClr val="accent1"/>
              </a:buClr>
              <a:buFont typeface="Arial" pitchFamily="34" charset="0"/>
              <a:buChar char="•"/>
            </a:pPr>
            <a:r>
              <a:rPr lang="en-US" dirty="0">
                <a:solidFill>
                  <a:schemeClr val="tx2"/>
                </a:solidFill>
              </a:rPr>
              <a:t>Shadow </a:t>
            </a:r>
            <a:r>
              <a:rPr lang="en-US" dirty="0" smtClean="0">
                <a:solidFill>
                  <a:schemeClr val="tx2"/>
                </a:solidFill>
              </a:rPr>
              <a:t>copies</a:t>
            </a:r>
            <a:endParaRPr lang="en-US" dirty="0">
              <a:solidFill>
                <a:schemeClr val="tx2"/>
              </a:solidFill>
            </a:endParaRPr>
          </a:p>
          <a:p>
            <a:pPr marL="566738" lvl="1" indent="-284163">
              <a:spcBef>
                <a:spcPts val="600"/>
              </a:spcBef>
              <a:buClr>
                <a:schemeClr val="accent1"/>
              </a:buClr>
              <a:buFont typeface="Arial" pitchFamily="34" charset="0"/>
              <a:buChar char="•"/>
            </a:pPr>
            <a:r>
              <a:rPr lang="en-US" dirty="0">
                <a:solidFill>
                  <a:schemeClr val="tx2"/>
                </a:solidFill>
              </a:rPr>
              <a:t>Fault tolerance in use</a:t>
            </a:r>
          </a:p>
          <a:p>
            <a:pPr marL="566738" lvl="1" indent="-284163">
              <a:spcBef>
                <a:spcPts val="600"/>
              </a:spcBef>
              <a:buClr>
                <a:schemeClr val="accent1"/>
              </a:buClr>
              <a:buFont typeface="Arial" pitchFamily="34" charset="0"/>
              <a:buChar char="•"/>
            </a:pPr>
            <a:r>
              <a:rPr lang="en-US" dirty="0">
                <a:solidFill>
                  <a:schemeClr val="tx2"/>
                </a:solidFill>
              </a:rPr>
              <a:t>Number of clients</a:t>
            </a:r>
          </a:p>
          <a:p>
            <a:pPr marL="566738" lvl="1" indent="-284163">
              <a:spcBef>
                <a:spcPts val="600"/>
              </a:spcBef>
              <a:buClr>
                <a:schemeClr val="accent1"/>
              </a:buClr>
              <a:buFont typeface="Arial" pitchFamily="34" charset="0"/>
              <a:buChar char="•"/>
            </a:pPr>
            <a:r>
              <a:rPr lang="en-US" dirty="0">
                <a:solidFill>
                  <a:schemeClr val="tx2"/>
                </a:solidFill>
              </a:rPr>
              <a:t>Client locations</a:t>
            </a:r>
          </a:p>
          <a:p>
            <a:pPr marL="566738" lvl="1" indent="-284163">
              <a:spcBef>
                <a:spcPts val="600"/>
              </a:spcBef>
              <a:buClr>
                <a:schemeClr val="accent1"/>
              </a:buClr>
              <a:buFont typeface="Arial" pitchFamily="34" charset="0"/>
              <a:buChar char="•"/>
            </a:pPr>
            <a:r>
              <a:rPr lang="en-US" dirty="0">
                <a:solidFill>
                  <a:schemeClr val="tx2"/>
                </a:solidFill>
              </a:rPr>
              <a:t>File types</a:t>
            </a:r>
          </a:p>
          <a:p>
            <a:pPr marL="566738" lvl="1" indent="-284163">
              <a:spcBef>
                <a:spcPts val="600"/>
              </a:spcBef>
              <a:buClr>
                <a:schemeClr val="accent1"/>
              </a:buClr>
              <a:buFont typeface="Arial" pitchFamily="34" charset="0"/>
              <a:buChar char="•"/>
            </a:pPr>
            <a:r>
              <a:rPr lang="en-US" dirty="0">
                <a:solidFill>
                  <a:schemeClr val="tx2"/>
                </a:solidFill>
              </a:rPr>
              <a:t>Other </a:t>
            </a:r>
            <a:r>
              <a:rPr lang="en-US" dirty="0" smtClean="0">
                <a:solidFill>
                  <a:schemeClr val="tx2"/>
                </a:solidFill>
              </a:rPr>
              <a:t>workloads</a:t>
            </a:r>
            <a:endParaRPr lang="en-US" dirty="0">
              <a:solidFill>
                <a:schemeClr val="tx2"/>
              </a:solidFill>
            </a:endParaRPr>
          </a:p>
          <a:p>
            <a:pPr marL="566738" lvl="1" indent="-284163">
              <a:spcBef>
                <a:spcPts val="300"/>
              </a:spcBef>
              <a:buClr>
                <a:schemeClr val="accent1"/>
              </a:buClr>
              <a:buFont typeface="Arial" pitchFamily="34" charset="0"/>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Assess the Need for Replication or Caching</a:t>
            </a:r>
          </a:p>
        </p:txBody>
      </p:sp>
      <p:sp>
        <p:nvSpPr>
          <p:cNvPr id="3" name="Content Placeholder 2"/>
          <p:cNvSpPr>
            <a:spLocks noGrp="1"/>
          </p:cNvSpPr>
          <p:nvPr>
            <p:ph idx="1"/>
          </p:nvPr>
        </p:nvSpPr>
        <p:spPr>
          <a:xfrm>
            <a:off x="537027" y="1828801"/>
            <a:ext cx="8229600" cy="5029199"/>
          </a:xfrm>
        </p:spPr>
        <p:txBody>
          <a:bodyPr>
            <a:normAutofit/>
          </a:bodyPr>
          <a:lstStyle/>
          <a:p>
            <a:pPr marL="239713" indent="-239713"/>
            <a:r>
              <a:rPr lang="en-US" sz="2400" dirty="0"/>
              <a:t>Task 1: Determine Whether Replication </a:t>
            </a:r>
            <a:r>
              <a:rPr lang="en-US" sz="2400" dirty="0" smtClean="0"/>
              <a:t>Is </a:t>
            </a:r>
            <a:r>
              <a:rPr lang="en-US" sz="2400" dirty="0"/>
              <a:t>Required</a:t>
            </a:r>
          </a:p>
          <a:p>
            <a:pPr marL="566738" lvl="1" indent="-284163">
              <a:spcBef>
                <a:spcPts val="1200"/>
              </a:spcBef>
              <a:buFont typeface="Arial" pitchFamily="34" charset="0"/>
              <a:buChar char="•"/>
            </a:pPr>
            <a:r>
              <a:rPr lang="en-US" dirty="0"/>
              <a:t>In replication, copies of each file are kept on multiple </a:t>
            </a:r>
            <a:r>
              <a:rPr lang="en-US" dirty="0" smtClean="0"/>
              <a:t>servers</a:t>
            </a:r>
            <a:endParaRPr lang="en-US" dirty="0"/>
          </a:p>
          <a:p>
            <a:pPr marL="239713" indent="-239713"/>
            <a:r>
              <a:rPr lang="en-US" sz="2400" dirty="0"/>
              <a:t>Task 2: Decide Whether to Use BranchCache</a:t>
            </a:r>
          </a:p>
          <a:p>
            <a:pPr marL="566738" lvl="1" indent="-284163">
              <a:spcBef>
                <a:spcPts val="1200"/>
              </a:spcBef>
              <a:buFont typeface="Arial" pitchFamily="34" charset="0"/>
              <a:buChar char="•"/>
            </a:pPr>
            <a:r>
              <a:rPr lang="en-US" dirty="0"/>
              <a:t>Caches copies of most recently used files on a local server or workstations</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4672</Words>
  <Application>Microsoft Office PowerPoint</Application>
  <PresentationFormat>On-screen Show (4:3)</PresentationFormat>
  <Paragraphs>371</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Windows Server 2008 R2</vt:lpstr>
      <vt:lpstr>File Services Decision Flow</vt:lpstr>
      <vt:lpstr>Step 1: Determine the Scope of the File Services Project</vt:lpstr>
      <vt:lpstr>Step 2: Determine the Files, Servers, and Clients That Will Be Included</vt:lpstr>
      <vt:lpstr>Step 3: Assess the Need for Replication or Caching</vt:lpstr>
      <vt:lpstr>Step 4: Design the BranchCache Infrastructure</vt:lpstr>
      <vt:lpstr>Step 5: Design the DFS Replication Infrastructure</vt:lpstr>
      <vt:lpstr>Step 6: Design the File Services Infrastructure</vt:lpstr>
      <vt:lpstr>Step 6: Design the File Services Infrastructure (Continued)</vt:lpstr>
      <vt:lpstr>Step 7: Determine Whether Namespace Services Will Be Required</vt:lpstr>
      <vt:lpstr>Step 7: Determine Whether Namespace Services Will Be Required (Continued)</vt:lpstr>
      <vt:lpstr>Summary and Conclusion </vt:lpstr>
      <vt:lpstr>Find More Information </vt:lpstr>
      <vt:lpstr>Questions?</vt:lpstr>
      <vt:lpstr>Addenda</vt:lpstr>
      <vt:lpstr>Benefits of Using the File Services Guide</vt:lpstr>
      <vt:lpstr>Benefits of Using the File Services Guide (Continued)</vt:lpstr>
      <vt:lpstr>IPD in Microsoft Operations Framework 4.0</vt:lpstr>
      <vt:lpstr>File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File Services version 2.1</dc:title>
  <dc:subject>File Services</dc:subject>
  <dc:creator/>
  <cp:lastModifiedBy/>
  <cp:revision>1</cp:revision>
  <dcterms:created xsi:type="dcterms:W3CDTF">2011-11-09T21:12:04Z</dcterms:created>
  <dcterms:modified xsi:type="dcterms:W3CDTF">2011-11-09T21:12:42Z</dcterms:modified>
</cp:coreProperties>
</file>