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32"/>
  </p:notesMasterIdLst>
  <p:handoutMasterIdLst>
    <p:handoutMasterId r:id="rId33"/>
  </p:handoutMasterIdLst>
  <p:sldIdLst>
    <p:sldId id="263" r:id="rId4"/>
    <p:sldId id="318" r:id="rId5"/>
    <p:sldId id="271" r:id="rId6"/>
    <p:sldId id="389" r:id="rId7"/>
    <p:sldId id="374" r:id="rId8"/>
    <p:sldId id="375" r:id="rId9"/>
    <p:sldId id="390" r:id="rId10"/>
    <p:sldId id="336" r:id="rId11"/>
    <p:sldId id="366" r:id="rId12"/>
    <p:sldId id="376" r:id="rId13"/>
    <p:sldId id="377" r:id="rId14"/>
    <p:sldId id="378" r:id="rId15"/>
    <p:sldId id="379" r:id="rId16"/>
    <p:sldId id="380" r:id="rId17"/>
    <p:sldId id="367" r:id="rId18"/>
    <p:sldId id="381" r:id="rId19"/>
    <p:sldId id="382" r:id="rId20"/>
    <p:sldId id="383" r:id="rId21"/>
    <p:sldId id="384" r:id="rId22"/>
    <p:sldId id="385" r:id="rId23"/>
    <p:sldId id="386" r:id="rId24"/>
    <p:sldId id="387" r:id="rId25"/>
    <p:sldId id="388" r:id="rId26"/>
    <p:sldId id="302" r:id="rId27"/>
    <p:sldId id="347" r:id="rId28"/>
    <p:sldId id="348" r:id="rId29"/>
    <p:sldId id="368" r:id="rId30"/>
    <p:sldId id="369"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53" autoAdjust="0"/>
    <p:restoredTop sz="85546" autoAdjust="0"/>
  </p:normalViewPr>
  <p:slideViewPr>
    <p:cSldViewPr>
      <p:cViewPr>
        <p:scale>
          <a:sx n="80" d="100"/>
          <a:sy n="80" d="100"/>
        </p:scale>
        <p:origin x="-1782"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00" d="100"/>
          <a:sy n="100" d="100"/>
        </p:scale>
        <p:origin x="-78" y="276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technet.microsoft.com/MA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950" dirty="0" smtClean="0"/>
              <a:t>Copyright © 2010 Microsoft Corporation. This documentation is licensed to you under the Creative Commons Attribution License.  To view a copy of this license, visit </a:t>
            </a:r>
            <a:r>
              <a:rPr lang="en-US" sz="950" u="sng" dirty="0" smtClean="0">
                <a:hlinkClick r:id="rId3"/>
              </a:rPr>
              <a:t>http://creativecommons.org/licenses/by/3.0/us/</a:t>
            </a:r>
            <a:r>
              <a:rPr lang="en-US" sz="950" dirty="0" smtClean="0"/>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950" dirty="0" smtClean="0"/>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950" dirty="0" smtClean="0"/>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950" dirty="0" smtClean="0"/>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950" dirty="0" smtClean="0"/>
              <a:t>Microsoft, ActiveSync, Outlook, and Windows are either registered trademarks or trademarks of Microsoft Corporation in the United States and/or other countries and regions. </a:t>
            </a:r>
          </a:p>
          <a:p>
            <a:r>
              <a:rPr lang="en-US" sz="950" dirty="0" smtClean="0"/>
              <a:t>The names of actual companies and products mentioned herein may be the trademarks of their respective owners.</a:t>
            </a:r>
          </a:p>
          <a:p>
            <a:r>
              <a:rPr lang="en-US" sz="950" dirty="0" smtClean="0"/>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95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r>
              <a:rPr lang="en-US" sz="1000" dirty="0" smtClean="0"/>
              <a:t>In this example, we’ll take a look at how to rate and score a topic. </a:t>
            </a:r>
          </a:p>
          <a:p>
            <a:pPr marL="230188" indent="-230188"/>
            <a:endParaRPr lang="en-US" sz="1000" b="1" dirty="0" smtClean="0"/>
          </a:p>
          <a:p>
            <a:pPr marL="230188" indent="-230188"/>
            <a:r>
              <a:rPr lang="en-US" sz="1000" b="1" dirty="0" smtClean="0"/>
              <a:t>Evaluate Signing and Encrypting Messages </a:t>
            </a:r>
          </a:p>
          <a:p>
            <a:pPr marL="230188" indent="-230188">
              <a:buFont typeface="Calibri" pitchFamily="34" charset="0"/>
              <a:buAutoNum type="arabicPeriod"/>
            </a:pPr>
            <a:r>
              <a:rPr lang="en-US" sz="1000" dirty="0" smtClean="0"/>
              <a:t>Read the signing and encrypting messages description.</a:t>
            </a:r>
          </a:p>
          <a:p>
            <a:pPr marL="230188" indent="-230188">
              <a:buFont typeface="Calibri" pitchFamily="34" charset="0"/>
              <a:buAutoNum type="arabicPeriod"/>
            </a:pPr>
            <a:r>
              <a:rPr lang="en-US" sz="1000" dirty="0" smtClean="0"/>
              <a:t>Read and record the importance of signing and encrypting messages in the rating table.</a:t>
            </a:r>
          </a:p>
          <a:p>
            <a:pPr marL="230188" indent="-230188">
              <a:buFont typeface="Calibri" pitchFamily="34" charset="0"/>
              <a:buAutoNum type="arabicPeriod"/>
            </a:pPr>
            <a:r>
              <a:rPr lang="en-US" sz="1000" dirty="0" smtClean="0"/>
              <a:t>Read the “Solutions Rating” section. </a:t>
            </a:r>
          </a:p>
          <a:p>
            <a:pPr marL="230188" indent="-230188">
              <a:buFont typeface="Calibri" pitchFamily="34" charset="0"/>
              <a:buAutoNum type="arabicPeriod"/>
            </a:pPr>
            <a:r>
              <a:rPr lang="en-US" sz="1000" dirty="0" smtClean="0"/>
              <a:t>Review the information and record the score for how the Standard offering meets your needs for signing and encrypting  messages in the rating table.</a:t>
            </a:r>
          </a:p>
          <a:p>
            <a:pPr marL="230188" indent="-230188">
              <a:buFont typeface="Calibri" pitchFamily="34" charset="0"/>
              <a:buAutoNum type="arabicPeriod"/>
            </a:pPr>
            <a:r>
              <a:rPr lang="en-US" sz="1000" dirty="0" smtClean="0"/>
              <a:t>Review the information and record the score for how the Dedicated offering meets your needs for signing and encrypting  messages in the rating table.</a:t>
            </a:r>
          </a:p>
          <a:p>
            <a:pPr marL="230188" indent="-230188">
              <a:buFont typeface="Calibri" pitchFamily="34" charset="0"/>
              <a:buAutoNum type="arabicPeriod"/>
            </a:pPr>
            <a:r>
              <a:rPr lang="en-US" sz="1000" dirty="0" smtClean="0"/>
              <a:t>Review the information and record the score for how the on-premises solution meets your needs for signing and encrypting messages in the rating table.</a:t>
            </a:r>
          </a:p>
          <a:p>
            <a:pPr marL="230188" indent="-230188"/>
            <a:endParaRPr lang="en-US" sz="1000" dirty="0" smtClean="0"/>
          </a:p>
          <a:p>
            <a:pPr marL="230188" indent="-230188"/>
            <a:r>
              <a:rPr lang="en-US" sz="1000" dirty="0" smtClean="0"/>
              <a:t>Go to next slide to see how to use the tally sheet.</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Evaluate Results</a:t>
            </a:r>
          </a:p>
          <a:p>
            <a:r>
              <a:rPr lang="en-US" sz="1000" dirty="0" smtClean="0"/>
              <a:t>In this step, the comparison ratings for each topic will be tallied so that a logical decision about which solution best fits the needs of the organization can be made. At this point, each of the topics has been rated in terms of its importance to the business. In addition, each offering has been rated in its effectiveness to meet the business’s needs. </a:t>
            </a:r>
          </a:p>
          <a:p>
            <a:endParaRPr lang="en-US" sz="1000" dirty="0" smtClean="0"/>
          </a:p>
          <a:p>
            <a:r>
              <a:rPr lang="en-US" sz="1000" b="1" dirty="0" smtClean="0"/>
              <a:t>Weighted Scoring</a:t>
            </a:r>
          </a:p>
          <a:p>
            <a:r>
              <a:rPr lang="en-US" sz="1000" dirty="0" smtClean="0"/>
              <a:t>The “Tally Sheet” job aid in the appendix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offerings, which will assist in deciding whether to stay with the on-premises solution or to migrate to either the Exchange Online Standard or Dedicated solution. Totaling each column will reveal which offering has been rated to best meet the organization’s needs.</a:t>
            </a:r>
          </a:p>
          <a:p>
            <a:endParaRPr lang="en-US" sz="1000" dirty="0" smtClean="0"/>
          </a:p>
          <a:p>
            <a:r>
              <a:rPr lang="en-US" sz="1000" b="1" dirty="0" smtClean="0"/>
              <a:t>Analyze the Results</a:t>
            </a:r>
          </a:p>
          <a:p>
            <a:r>
              <a:rPr lang="en-US" sz="1000" dirty="0" smtClean="0"/>
              <a:t>If one offering’s score is significantly higher than the rest, then this offering obviously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p>
          <a:p>
            <a:r>
              <a:rPr lang="en-US" sz="1000" dirty="0" smtClean="0"/>
              <a:t>During the course of evaluation, the organization may have also realized that there was a capability that it simply must have, and either on-premises or one of the Exchange Online offerings did not provide it. This also can make the decision fairly obvious.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This is an example of a tally sheet. </a:t>
            </a:r>
            <a:r>
              <a:rPr lang="en-US" sz="1000" dirty="0" smtClean="0"/>
              <a:t>In this example, we see that the Standard score is significantly lower than the other offerings, indicating that perhaps there are some features important to the organization that might not be available. The Dedicated and on-premises scores are fairly close. At this point, the organization might want to review the topics rated most important to the organization to make sure critical features are available in both options, and run a cost-benefit analysis based on the organization’s personal estimates.</a:t>
            </a:r>
            <a:endParaRPr lang="en-US" sz="1000" b="1" dirty="0" smtClean="0"/>
          </a:p>
          <a:p>
            <a:endParaRPr lang="en-US" sz="9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Next Steps</a:t>
            </a:r>
          </a:p>
          <a:p>
            <a:r>
              <a:rPr lang="en-US" sz="1000" dirty="0" smtClean="0"/>
              <a:t>After reviewing the different features, consider implementing a pilot project for a group of test users. Alternatively, if Exchange Online will meet the needs of some but not all of the organization’s users, a hybrid solution with some users on Exchange Online and others still hosted on premises can be implemented.</a:t>
            </a:r>
          </a:p>
          <a:p>
            <a:endParaRPr lang="en-US" sz="1000" b="1" dirty="0" smtClean="0"/>
          </a:p>
          <a:p>
            <a:r>
              <a:rPr lang="en-US" sz="1000" dirty="0" smtClean="0"/>
              <a:t>The Microsoft Assessment and Planning Toolkit is available at </a:t>
            </a:r>
            <a:r>
              <a:rPr lang="en-US" sz="1000" u="sng" dirty="0" smtClean="0">
                <a:hlinkClick r:id="rId3"/>
              </a:rPr>
              <a:t>http://technet.microsoft.com/MAP</a:t>
            </a:r>
            <a:r>
              <a:rPr lang="en-US" sz="1000" dirty="0" smtClean="0"/>
              <a:t>. It provides an assessment of the client computers in the organization, as well as of the IT environment as a whole, to determine readiness for Microsoft Online Services and can be used as an aid in the provisioning process for Exchange Online. Note that it does not assess readiness for the Dedicated offering of Exchange Online. </a:t>
            </a:r>
          </a:p>
          <a:p>
            <a:endParaRPr lang="en-US" sz="1000" dirty="0" smtClean="0"/>
          </a:p>
          <a:p>
            <a:r>
              <a:rPr lang="en-US" sz="1000" dirty="0" smtClean="0"/>
              <a:t>Although outside the scope of this document, a cost-benefit analysis may also be in order to determine which offering is the best fit for the organization from a financial standpoint.</a:t>
            </a:r>
          </a:p>
          <a:p>
            <a:endParaRPr lang="en-US" sz="1000" dirty="0" smtClean="0"/>
          </a:p>
          <a:p>
            <a:r>
              <a:rPr lang="en-US" sz="1000" dirty="0" smtClean="0"/>
              <a:t> </a:t>
            </a:r>
          </a:p>
          <a:p>
            <a:endParaRPr lang="en-US" sz="900" dirty="0" smtClean="0"/>
          </a:p>
          <a:p>
            <a:endParaRPr lang="en-US" sz="900" dirty="0" smtClean="0"/>
          </a:p>
          <a:p>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Summary and Conclusion</a:t>
            </a:r>
          </a:p>
          <a:p>
            <a:r>
              <a:rPr lang="en-US" sz="1000" dirty="0" smtClean="0"/>
              <a:t>The software-plus-services strategy designed by Microsoft is about choice, creating freedom in functionality and delivery. In order for companies to choose a best fit, they need to weigh the advantages and disadvantages of each mode of delivery against their organization’s priorities. This guide was designed to provide a technical decision maker with information about offerings and topics to consider when making the decision to retain existing on-premises email services or to migrate either in full or partially to an Exchange Online solution. At the conclusion of the evaluation, the organization has an individualized appraisal to assist in making the decision whether to move email services to Exchange Online. </a:t>
            </a:r>
          </a:p>
          <a:p>
            <a:endParaRPr lang="en-US" sz="900" dirty="0" smtClean="0"/>
          </a:p>
          <a:p>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478893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CA"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1. Client Experience</a:t>
            </a:r>
          </a:p>
          <a:p>
            <a:r>
              <a:rPr lang="en-US" sz="1000" dirty="0" smtClean="0"/>
              <a:t>This step addresses the messaging capabilities that most significantly influence the client experience. If you compare the Exchange Online Standard offering to the Exchange Online Dedicated offering, you’ll see that the Dedicated offering provides more options than the Standard offering. The on-premises solution provides the most flexibility but could be more expensive and difficult to maintain.</a:t>
            </a:r>
          </a:p>
          <a:p>
            <a:endParaRPr lang="en-US" sz="1000" dirty="0" smtClean="0"/>
          </a:p>
          <a:p>
            <a:r>
              <a:rPr lang="en-US" sz="1000" dirty="0" smtClean="0"/>
              <a:t>The Exchange Online Standard offering is limited to: Office Outlook Web App (formerly known as Office Outlook Web Access), Outlook Anywhere, POP, Mobile Devices using Exchange ActiveSync, support for Macintosh clients, and Single Sign-On (SSO) to Microsoft Online services.  </a:t>
            </a:r>
          </a:p>
          <a:p>
            <a:endParaRPr lang="en-US" sz="1000" b="1" dirty="0" smtClean="0"/>
          </a:p>
          <a:p>
            <a:r>
              <a:rPr lang="en-US" sz="1000" dirty="0" smtClean="0"/>
              <a:t>The Exchange Online Dedicated offering provides more options, including MAPI, IMAP/POP, more mobile devices using Exchange ActiveSync policies, option for BlackBerry Enterprise Server, and support for Macintosh clients, and SSO through Windows</a:t>
            </a:r>
            <a:r>
              <a:rPr lang="en-US" sz="1000" baseline="30000" dirty="0" smtClean="0"/>
              <a:t>®</a:t>
            </a:r>
            <a:r>
              <a:rPr lang="en-US" sz="1000" dirty="0" smtClean="0"/>
              <a:t> logon. </a:t>
            </a:r>
          </a:p>
          <a:p>
            <a:r>
              <a:rPr lang="en-US" sz="1000" dirty="0" smtClean="0"/>
              <a:t> </a:t>
            </a:r>
          </a:p>
          <a:p>
            <a:r>
              <a:rPr lang="en-US" sz="1000" dirty="0" smtClean="0"/>
              <a:t>The on-premises solution provides the most flexibility but requires more responsibility to maintain.</a:t>
            </a:r>
          </a:p>
          <a:p>
            <a:endParaRPr lang="en-US" sz="1000" dirty="0" smtClean="0"/>
          </a:p>
          <a:p>
            <a:r>
              <a:rPr lang="en-US" sz="1000" dirty="0" smtClean="0"/>
              <a:t>Read through each topic in this section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2. Impacts to Mail Flow</a:t>
            </a:r>
          </a:p>
          <a:p>
            <a:r>
              <a:rPr lang="en-US" sz="1000" dirty="0" smtClean="0"/>
              <a:t>This step addresses some of the impacts to mail flow resulting from changing to an Exchange Online environment. Different features are available depending on which offering is chosen. An on-premises environment will offer the greatest level of customization, and Standard the least.</a:t>
            </a:r>
          </a:p>
          <a:p>
            <a:endParaRPr lang="en-US" sz="1000" dirty="0" smtClean="0"/>
          </a:p>
          <a:p>
            <a:r>
              <a:rPr lang="en-US" sz="1000" dirty="0" smtClean="0"/>
              <a:t>The Exchange Online Standard offering is limited to: line-of-business applications integration and message hygiene.  </a:t>
            </a:r>
          </a:p>
          <a:p>
            <a:endParaRPr lang="en-US" sz="1000" b="1" dirty="0" smtClean="0"/>
          </a:p>
          <a:p>
            <a:r>
              <a:rPr lang="en-US" sz="1000" dirty="0" smtClean="0"/>
              <a:t>The Exchange Online Dedicated offering provides more options for SMTP relaying, smart hosting, connecting to other systems, transport rules, and public folders.</a:t>
            </a:r>
          </a:p>
          <a:p>
            <a:endParaRPr lang="en-US" sz="1000" dirty="0" smtClean="0"/>
          </a:p>
          <a:p>
            <a:r>
              <a:rPr lang="en-US" sz="1000" dirty="0" smtClean="0"/>
              <a:t>The on-premises solution provides the greatest level of customization and flexibility.</a:t>
            </a:r>
          </a:p>
          <a:p>
            <a:endParaRPr lang="en-US" sz="1000" dirty="0" smtClean="0"/>
          </a:p>
          <a:p>
            <a:r>
              <a:rPr lang="en-US" sz="1000" dirty="0" smtClean="0"/>
              <a:t>Read through each topic in this section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71450" indent="-171450">
              <a:buFontTx/>
              <a:buChar char="•"/>
            </a:pPr>
            <a:r>
              <a:rPr lang="en-US" sz="1000" dirty="0" smtClean="0"/>
              <a:t> Defining the technical decision flow (flow chart) through the planning process.</a:t>
            </a:r>
          </a:p>
          <a:p>
            <a:pPr marL="171450" indent="-171450">
              <a:buFontTx/>
              <a:buChar char="•"/>
            </a:pPr>
            <a:r>
              <a:rPr lang="en-US" sz="1000" dirty="0" smtClean="0"/>
              <a:t> Describing the decisions to be made and the commonly available options to consider in making the decisions.</a:t>
            </a:r>
          </a:p>
          <a:p>
            <a:pPr marL="171450" indent="-171450">
              <a:buFontTx/>
              <a:buChar char="•"/>
            </a:pPr>
            <a:r>
              <a:rPr lang="en-US" sz="1000" dirty="0" smtClean="0"/>
              <a:t> Relating the decisions and options for the business in terms of cost, complexity, and other characteristics.</a:t>
            </a:r>
          </a:p>
          <a:p>
            <a:pPr marL="171450" indent="-171450">
              <a:buFontTx/>
              <a:buChar char="•"/>
            </a:pPr>
            <a:r>
              <a:rPr lang="en-US" sz="1000" dirty="0" smtClean="0"/>
              <a:t> 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2740077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3. Data Management and Security Implications</a:t>
            </a:r>
          </a:p>
          <a:p>
            <a:r>
              <a:rPr lang="en-US" sz="1000" dirty="0" smtClean="0"/>
              <a:t>The need for information security in today's highly networked business environment is more important than ever. Information is arguably one of an enterprise's most valuable assets, so its protection from accidental exposure or predators from both within and outside the organization is a top IT priority. </a:t>
            </a:r>
          </a:p>
          <a:p>
            <a:endParaRPr lang="en-US" sz="1000" dirty="0" smtClean="0"/>
          </a:p>
          <a:p>
            <a:r>
              <a:rPr lang="en-US" sz="1000" dirty="0" smtClean="0"/>
              <a:t>This step explores some of the data management and security implications of storing data on an off-premises system. </a:t>
            </a:r>
          </a:p>
          <a:p>
            <a:endParaRPr lang="en-US" sz="1000" dirty="0" smtClean="0"/>
          </a:p>
          <a:p>
            <a:r>
              <a:rPr lang="en-US" sz="1000" dirty="0" smtClean="0"/>
              <a:t>Both Exchange Online systems share a high level of security. There are variations in the features available for data isolation, archiving, signing and encrypting messages, and Information Rights Management.</a:t>
            </a:r>
          </a:p>
          <a:p>
            <a:endParaRPr lang="en-US" sz="1000" dirty="0" smtClean="0"/>
          </a:p>
          <a:p>
            <a:r>
              <a:rPr lang="en-US" sz="1000" dirty="0" smtClean="0"/>
              <a:t>The on-premises solution provides the greatest level of customization and flexibility.</a:t>
            </a:r>
          </a:p>
          <a:p>
            <a:endParaRPr lang="en-US" sz="1000" dirty="0" smtClean="0"/>
          </a:p>
          <a:p>
            <a:r>
              <a:rPr lang="en-US" sz="1000" dirty="0" smtClean="0"/>
              <a:t>Read through each topic in this section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4. Ramifications on Business Operations</a:t>
            </a:r>
          </a:p>
          <a:p>
            <a:r>
              <a:rPr lang="en-US" sz="1000" dirty="0" smtClean="0"/>
              <a:t>Before deciding whether to use online services, existing on-premises email services, or a combination of email services, it is important to carefully examine the ramifications of this decision on business operations. The topics in this step will be used in evaluating the business operations concerns, but they do not necessarily represent a comprehensive list. Each organization must consider its unique environment and needs.</a:t>
            </a:r>
          </a:p>
          <a:p>
            <a:endParaRPr lang="en-US" sz="1000" dirty="0" smtClean="0"/>
          </a:p>
          <a:p>
            <a:r>
              <a:rPr lang="en-US" sz="1000" dirty="0" smtClean="0"/>
              <a:t>Read through each topic in this section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 5. Provisioning and Planning Concerns</a:t>
            </a:r>
          </a:p>
          <a:p>
            <a:r>
              <a:rPr lang="en-US" sz="1000" dirty="0" smtClean="0"/>
              <a:t>Provisioning is the creation and modification of mailboxes, distribution groups, and contacts within a system. This can be done through automation, delegated administration portals, or manually using native tools. A related activity, capacity and performance planning can be a challenge for IT departments as they try to balance future needs with budget limitations.</a:t>
            </a:r>
          </a:p>
          <a:p>
            <a:endParaRPr lang="en-US" sz="1000" dirty="0" smtClean="0"/>
          </a:p>
          <a:p>
            <a:r>
              <a:rPr lang="en-US" sz="1000" dirty="0" smtClean="0"/>
              <a:t>Read through each topic in this section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50000"/>
              </a:lnSpc>
            </a:pPr>
            <a:r>
              <a:rPr lang="en-US" sz="1000" b="1" dirty="0" smtClean="0">
                <a:latin typeface="+mn-lt"/>
              </a:rPr>
              <a:t>Evaluate Results</a:t>
            </a:r>
          </a:p>
          <a:p>
            <a:r>
              <a:rPr lang="en-US" sz="1000" b="0" dirty="0" smtClean="0">
                <a:latin typeface="+mn-lt"/>
              </a:rPr>
              <a:t>In this step, the comparison ratings for each topic will be tallied so that a logical decision about which solution best fits the needs of the organization can be made. At this point, each of the topics has been rated in terms of its importance to the business. Each offering has been rated in its effectiveness to meet the business’s needs. </a:t>
            </a:r>
          </a:p>
          <a:p>
            <a:pPr>
              <a:lnSpc>
                <a:spcPct val="150000"/>
              </a:lnSpc>
            </a:pPr>
            <a:r>
              <a:rPr lang="en-US" sz="1000" b="1" dirty="0" smtClean="0">
                <a:latin typeface="+mn-lt"/>
              </a:rPr>
              <a:t>Weighted Scoring</a:t>
            </a:r>
          </a:p>
          <a:p>
            <a:r>
              <a:rPr lang="en-US" sz="1000" b="0" dirty="0" smtClean="0">
                <a:latin typeface="+mn-lt"/>
              </a:rPr>
              <a:t>The “Tally Sheet” job aid in the appendix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offerings, which will assist in deciding whether to stay with the on-premises solution or to migrate to either the Exchange Online Standard or Dedicated solution.</a:t>
            </a:r>
          </a:p>
          <a:p>
            <a:r>
              <a:rPr lang="en-US" sz="1000" b="0" dirty="0" smtClean="0">
                <a:latin typeface="+mn-lt"/>
              </a:rPr>
              <a:t>Adding up each column will reveal which offering has been rated to best meet the organization’s needs.</a:t>
            </a:r>
          </a:p>
          <a:p>
            <a:pPr>
              <a:lnSpc>
                <a:spcPct val="150000"/>
              </a:lnSpc>
            </a:pPr>
            <a:r>
              <a:rPr lang="en-US" sz="1000" b="1" dirty="0" smtClean="0">
                <a:latin typeface="+mn-lt"/>
              </a:rPr>
              <a:t>Analyze the Results</a:t>
            </a:r>
          </a:p>
          <a:p>
            <a:r>
              <a:rPr lang="en-US" sz="1000" b="0" dirty="0" smtClean="0">
                <a:latin typeface="+mn-lt"/>
              </a:rPr>
              <a:t>If one offering’s score is significantly higher than the rest, then this offering obviously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p>
          <a:p>
            <a:r>
              <a:rPr lang="en-US" sz="1000" b="0" dirty="0" smtClean="0">
                <a:latin typeface="+mn-lt"/>
              </a:rPr>
              <a:t>During the course of evaluation, the organization may have also realized that there was a capability that it simply must have, and either on-premises or one of the Exchange Online offerings did not provide it. This also can make the decision fairly obvious.</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61645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This is a sample of a tally sheet. The next slides will walk you through the process.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extLst>
      <p:ext uri="{BB962C8B-B14F-4D97-AF65-F5344CB8AC3E}">
        <p14:creationId xmlns:p14="http://schemas.microsoft.com/office/powerpoint/2010/main" val="395205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First, transfer each of the raw scores from the table in each topic section to the table in the appendix.</a:t>
            </a:r>
          </a:p>
          <a:p>
            <a:endParaRPr lang="en-US" sz="9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extLst>
      <p:ext uri="{BB962C8B-B14F-4D97-AF65-F5344CB8AC3E}">
        <p14:creationId xmlns:p14="http://schemas.microsoft.com/office/powerpoint/2010/main" val="2772138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Second, determine the weighted score for each topic. The weighted score is generated by multiplying the Importance Rating by each offering’s original (raw) rating score. The weighted scores provide a comprehensive view of the comparisons between offerings, with the greater emphasis given to the features the organization has deemed most important.  </a:t>
            </a:r>
          </a:p>
          <a:p>
            <a:endParaRPr lang="en-US" sz="9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26</a:t>
            </a:fld>
            <a:endParaRPr lang="en-US" dirty="0"/>
          </a:p>
        </p:txBody>
      </p:sp>
    </p:spTree>
    <p:extLst>
      <p:ext uri="{BB962C8B-B14F-4D97-AF65-F5344CB8AC3E}">
        <p14:creationId xmlns:p14="http://schemas.microsoft.com/office/powerpoint/2010/main" val="1149506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Third, add the Standard weighted score, Dedicated weighted score, and on-premises weighted score columns in each section.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And lastly, add the subtotals in each column to reveal which offering has been rated to best meet the organization’s needs.</a:t>
            </a:r>
          </a:p>
          <a:p>
            <a:endParaRPr lang="en-US" sz="1000" dirty="0" smtClean="0"/>
          </a:p>
          <a:p>
            <a:r>
              <a:rPr lang="en-US" sz="1000" b="1" dirty="0" smtClean="0"/>
              <a:t>Analyze the Results</a:t>
            </a:r>
          </a:p>
          <a:p>
            <a:r>
              <a:rPr lang="en-US" sz="1000" dirty="0" smtClean="0"/>
              <a:t>If one offering’s score is significantly higher than the rest, then this offering clearly best meets the needs of the organization. However, a set of similar scores may indicate that a particular offering does not necessarily better fit the needs of the organization than other offerings. In this case, it may be prudent to focus on the results of the topics that were rated to be most important to the company.</a:t>
            </a:r>
          </a:p>
          <a:p>
            <a:endParaRPr lang="en-US" sz="1000" dirty="0" smtClean="0"/>
          </a:p>
          <a:p>
            <a:r>
              <a:rPr lang="en-US" sz="1000" dirty="0" smtClean="0"/>
              <a:t>During the course of evaluation, the organization may have also realized that there was a capability that it simply must have, and either on-premises or one of the Exchange Online offerings did not provide it. This also can make the decision fairly obvious.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The </a:t>
            </a:r>
            <a:r>
              <a:rPr lang="en-US" sz="1000" i="1" dirty="0" smtClean="0"/>
              <a:t>Microsoft Exchange Online—Evaluating Software-plus-Services</a:t>
            </a:r>
            <a:r>
              <a:rPr lang="en-US" sz="1000" dirty="0" smtClean="0"/>
              <a:t> guide evaluates Microsoft Exchange Online and on-premises solution offerings in over 30 different areas of interest to technical decision makers, including client options, mail flow changes, operational impacts, and security concerns. The organization’s needs will be rated in terms of importance, and the advantages and disadvantages of each offering will be evaluated against business requirements in order to provide a quantitative view of which offering will be best suited to serve the business’s email needs.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Purpose</a:t>
            </a:r>
          </a:p>
          <a:p>
            <a:r>
              <a:rPr lang="en-US" sz="1000" dirty="0" smtClean="0"/>
              <a:t>The purpose of this presentation is to guide the reader through the process of deciding whether to use an on-premises email service or the Microsoft Exchange Online Standard or Dedicated offering.</a:t>
            </a:r>
          </a:p>
          <a:p>
            <a:endParaRPr lang="en-US" sz="1000" dirty="0" smtClean="0"/>
          </a:p>
          <a:p>
            <a:r>
              <a:rPr lang="en-US" sz="1000" b="1" dirty="0" smtClean="0"/>
              <a:t>Agenda</a:t>
            </a:r>
          </a:p>
          <a:p>
            <a:r>
              <a:rPr lang="en-US" sz="1000" dirty="0" smtClean="0"/>
              <a:t>The guide contains six steps; the first five steps contain sections grouped into similar areas of functionality.</a:t>
            </a:r>
          </a:p>
          <a:p>
            <a:endParaRPr lang="en-US" sz="1000" dirty="0" smtClean="0"/>
          </a:p>
          <a:p>
            <a:r>
              <a:rPr lang="en-US" sz="1000" dirty="0" smtClean="0"/>
              <a:t>The following slides will introduce software-plus-services, and then the various topics that are covered in detail in the guide will be presented. Instructions will be given for how each topic should be rated and how to tally all of the scores at the end. A sample topic will be presented. </a:t>
            </a:r>
          </a:p>
          <a:p>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26058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What is software-plus-services?</a:t>
            </a:r>
          </a:p>
          <a:p>
            <a:r>
              <a:rPr lang="en-US" sz="1000" dirty="0" smtClean="0"/>
              <a:t>Software-plus-services combines cloud-based delivery services with the rich interactivity and high performance achieved by a locally installed client. The software-plus-services model ensures that people can access the applications and information they need even when they aren’t connected to the Internet. </a:t>
            </a:r>
          </a:p>
          <a:p>
            <a:endParaRPr lang="en-US" sz="1000" dirty="0" smtClean="0"/>
          </a:p>
          <a:p>
            <a:r>
              <a:rPr lang="en-US" sz="1000" dirty="0" smtClean="0"/>
              <a:t>The choice of a deployment option depends on several factors, including the level of in-house messaging expertise, the need for control and customization, and the overall priorities of the IT group. Because organizations have the flexibility to deploy Microsoft Exchange as a server or a service, business needs, rather than technology constraints, can drive the choice.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5</a:t>
            </a:fld>
            <a:endParaRPr lang="en-US" dirty="0"/>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smtClean="0"/>
              <a:t>Discuss On-Premises Service Model</a:t>
            </a:r>
          </a:p>
          <a:p>
            <a:r>
              <a:rPr lang="en-US" sz="1000" dirty="0" smtClean="0"/>
              <a:t>On-premises deployment is a model where software is installed and runs on computers on the premises of the organization using the software, rather than at a remote facility. The on-premises model provides organizations with the flexibility to perform maintenance, upgrades, and customization at their convenience. However, this model requires considerable upfront capital for such expenses as hardware, software, licenses, IT personnel for maintenance, and physical building space.</a:t>
            </a:r>
          </a:p>
          <a:p>
            <a:endParaRPr lang="en-US" sz="1000" dirty="0" smtClean="0"/>
          </a:p>
          <a:p>
            <a:r>
              <a:rPr lang="en-US" sz="1000" b="1" dirty="0" smtClean="0"/>
              <a:t>Discuss Microsoft Exchange Online</a:t>
            </a:r>
          </a:p>
          <a:p>
            <a:r>
              <a:rPr lang="en-US" sz="1000" dirty="0" smtClean="0"/>
              <a:t>Exchange Online is a hosted enterprise messaging solution that is based on Microsoft Exchange Server 2007. It supports seamless interaction among users regardless of whether their mailboxes are hosted by Exchange Online or on-premises.</a:t>
            </a:r>
          </a:p>
          <a:p>
            <a:endParaRPr lang="en-US" sz="1000" b="1" dirty="0" smtClean="0"/>
          </a:p>
          <a:p>
            <a:r>
              <a:rPr lang="en-US" sz="1000" dirty="0" smtClean="0"/>
              <a:t>Microsoft Exchange Online provides a comprehensive message solution with a simple per-user monthly fee. It can minimize an organization’s dependency on individual IT employees and provides rapid deployment and easy scalability. </a:t>
            </a:r>
          </a:p>
          <a:p>
            <a:endParaRPr lang="en-US" sz="1000" dirty="0" smtClean="0"/>
          </a:p>
          <a:p>
            <a:r>
              <a:rPr lang="en-US" sz="1000" dirty="0" smtClean="0"/>
              <a:t>Exchange Online is available as two offerings: Standard and Dedicated. Both provide high levels of data security and redundancy, with different degrees of customization.  </a:t>
            </a:r>
          </a:p>
          <a:p>
            <a:endParaRPr lang="en-US" sz="1000" dirty="0" smtClean="0"/>
          </a:p>
          <a:p>
            <a:r>
              <a:rPr lang="en-US" sz="1000" dirty="0" smtClean="0"/>
              <a:t>Exchange hosted as a partner will not be discussed.</a:t>
            </a:r>
          </a:p>
          <a:p>
            <a:endParaRPr lang="en-US" sz="900" dirty="0" smtClean="0"/>
          </a:p>
          <a:p>
            <a:endParaRPr lang="en-US" sz="9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6</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dirty="0" smtClean="0"/>
              <a:t>This is the Exchange Online—Evaluating Software-plus-Services decision flow. </a:t>
            </a:r>
          </a:p>
          <a:p>
            <a:endParaRPr lang="en-CA" sz="1000" dirty="0" smtClean="0"/>
          </a:p>
          <a:p>
            <a:r>
              <a:rPr lang="en-US" sz="1000" dirty="0" smtClean="0"/>
              <a:t>The first five steps are not sequential and can be performed in any order, but all should be completed to obtain the fullest picture of the suitability and importance of the various technologies.</a:t>
            </a:r>
          </a:p>
          <a:p>
            <a:endParaRPr lang="en-US" sz="1000" dirty="0" smtClean="0"/>
          </a:p>
          <a:p>
            <a:r>
              <a:rPr lang="en-US" sz="1000" dirty="0" smtClean="0"/>
              <a:t>Within each step, each topic is subdivided into four elements:</a:t>
            </a:r>
          </a:p>
          <a:p>
            <a:pPr marL="174625" indent="-174625">
              <a:buFontTx/>
              <a:buChar char="•"/>
            </a:pPr>
            <a:r>
              <a:rPr lang="en-US" sz="1000" dirty="0" smtClean="0"/>
              <a:t>Definition of the topic. </a:t>
            </a:r>
          </a:p>
          <a:p>
            <a:pPr marL="174625" indent="-174625">
              <a:buFontTx/>
              <a:buChar char="•"/>
            </a:pPr>
            <a:r>
              <a:rPr lang="en-US" sz="1000" dirty="0" smtClean="0"/>
              <a:t>A rating of the importance of the topic to the business.</a:t>
            </a:r>
          </a:p>
          <a:p>
            <a:pPr marL="174625" indent="-174625">
              <a:buFontTx/>
              <a:buChar char="•"/>
            </a:pPr>
            <a:r>
              <a:rPr lang="en-US" sz="1000" dirty="0" smtClean="0"/>
              <a:t>A comparison of the functionality available with the Exchange Online Standard and Dedicated offerings and the on-premises technology. </a:t>
            </a:r>
          </a:p>
          <a:p>
            <a:pPr marL="174625" indent="-174625">
              <a:buFontTx/>
              <a:buChar char="•"/>
            </a:pPr>
            <a:r>
              <a:rPr lang="en-US" sz="1000" dirty="0" smtClean="0"/>
              <a:t>A rating of how well each offering addresses the business’s requirements for the topic.</a:t>
            </a:r>
          </a:p>
          <a:p>
            <a:endParaRPr lang="en-US" sz="1000" dirty="0" smtClean="0"/>
          </a:p>
          <a:p>
            <a:r>
              <a:rPr lang="en-US" sz="1000" dirty="0" smtClean="0"/>
              <a:t>Additional context may also be included where relevant to help the decision maker evaluate the impact associated with the decision.</a:t>
            </a:r>
          </a:p>
          <a:p>
            <a:endParaRPr lang="en-US" sz="1000" dirty="0" smtClean="0"/>
          </a:p>
          <a:p>
            <a:r>
              <a:rPr lang="en-US" sz="1000" dirty="0" smtClean="0"/>
              <a:t>The sixth step will assist the reader in evaluating the results of the first five steps. The next several slides provide an overview of the categories and topics for evaluation.</a:t>
            </a:r>
          </a:p>
          <a:p>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106031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sz="1000" b="1" dirty="0" smtClean="0"/>
              <a:t>How to use the Microsoft Exchange Online—Evaluating Software-plus-Services Guide</a:t>
            </a:r>
          </a:p>
          <a:p>
            <a:pPr>
              <a:lnSpc>
                <a:spcPct val="80000"/>
              </a:lnSpc>
            </a:pPr>
            <a:r>
              <a:rPr lang="en-US" sz="1000" dirty="0" smtClean="0"/>
              <a:t>For the best results, technical decision makers should perform the following actions for each step:</a:t>
            </a:r>
          </a:p>
          <a:p>
            <a:pPr marL="228600" indent="-228600">
              <a:lnSpc>
                <a:spcPct val="80000"/>
              </a:lnSpc>
              <a:buFont typeface="+mj-lt"/>
              <a:buAutoNum type="arabicPeriod"/>
              <a:defRPr/>
            </a:pPr>
            <a:r>
              <a:rPr lang="en-US" sz="1000" dirty="0" smtClean="0"/>
              <a:t>Read the introduction to the step for a list of the topics covered within the section.</a:t>
            </a:r>
          </a:p>
          <a:p>
            <a:pPr marL="228600" indent="-228600">
              <a:lnSpc>
                <a:spcPct val="80000"/>
              </a:lnSpc>
              <a:buFont typeface="+mj-lt"/>
              <a:buAutoNum type="arabicPeriod"/>
              <a:defRPr/>
            </a:pPr>
            <a:r>
              <a:rPr lang="en-US" sz="1000" dirty="0" smtClean="0"/>
              <a:t>For each topic in the step, read the description of the topic and its function in the business.</a:t>
            </a:r>
          </a:p>
          <a:p>
            <a:pPr marL="228600" indent="-228600">
              <a:lnSpc>
                <a:spcPct val="80000"/>
              </a:lnSpc>
              <a:buFont typeface="+mj-lt"/>
              <a:buAutoNum type="arabicPeriod"/>
              <a:defRPr/>
            </a:pPr>
            <a:r>
              <a:rPr lang="en-US" sz="1000" dirty="0" smtClean="0"/>
              <a:t>In the “Importance Rating” section, determine how important the topic is to the organization by answering the provided question  and recording the importance rating score for the topic in the table provided at the end of the section.</a:t>
            </a:r>
          </a:p>
          <a:p>
            <a:pPr marL="640080" lvl="2" indent="-365760">
              <a:lnSpc>
                <a:spcPct val="80000"/>
              </a:lnSpc>
              <a:defRPr/>
            </a:pPr>
            <a:r>
              <a:rPr lang="en-US" sz="1000" dirty="0" smtClean="0"/>
              <a:t>The importance rating options are 1–5: </a:t>
            </a:r>
          </a:p>
          <a:p>
            <a:pPr marL="640080" lvl="2" indent="-365760">
              <a:lnSpc>
                <a:spcPct val="80000"/>
              </a:lnSpc>
              <a:defRPr/>
            </a:pPr>
            <a:r>
              <a:rPr lang="en-US" sz="1000" dirty="0" smtClean="0"/>
              <a:t>1 = not important</a:t>
            </a:r>
          </a:p>
          <a:p>
            <a:pPr marL="640080" lvl="2" indent="-365760">
              <a:lnSpc>
                <a:spcPct val="80000"/>
              </a:lnSpc>
              <a:defRPr/>
            </a:pPr>
            <a:r>
              <a:rPr lang="en-US" sz="1000" dirty="0" smtClean="0"/>
              <a:t>2 = somewhat important</a:t>
            </a:r>
          </a:p>
          <a:p>
            <a:pPr marL="640080" lvl="2" indent="-365760">
              <a:lnSpc>
                <a:spcPct val="80000"/>
              </a:lnSpc>
              <a:defRPr/>
            </a:pPr>
            <a:r>
              <a:rPr lang="en-US" sz="1000" dirty="0" smtClean="0"/>
              <a:t>3 = important</a:t>
            </a:r>
          </a:p>
          <a:p>
            <a:pPr marL="640080" lvl="2" indent="-365760">
              <a:lnSpc>
                <a:spcPct val="80000"/>
              </a:lnSpc>
              <a:defRPr/>
            </a:pPr>
            <a:r>
              <a:rPr lang="en-US" sz="1000" dirty="0" smtClean="0"/>
              <a:t>4 = very important</a:t>
            </a:r>
          </a:p>
          <a:p>
            <a:pPr marL="640080" lvl="2" indent="-365760">
              <a:lnSpc>
                <a:spcPct val="80000"/>
              </a:lnSpc>
              <a:defRPr/>
            </a:pPr>
            <a:r>
              <a:rPr lang="en-US" sz="1000" dirty="0" smtClean="0"/>
              <a:t>5 = extremely important (must have)</a:t>
            </a:r>
          </a:p>
          <a:p>
            <a:pPr marL="228600" indent="-228600">
              <a:lnSpc>
                <a:spcPct val="80000"/>
              </a:lnSpc>
              <a:buFont typeface="+mj-lt"/>
              <a:buAutoNum type="arabicPeriod"/>
              <a:defRPr/>
            </a:pPr>
            <a:r>
              <a:rPr lang="en-US" sz="1000" dirty="0" smtClean="0"/>
              <a:t>In the “Solutions Rating” section, compare the functionalities of the Exchange Online Standard and Dedicated offerings and the on-premises solution. Rate each on its potential effectiveness in meeting the organization’s needs and record the scores in the table provided at the end of the section for the topic. (See Table 1 below for a sample.) Note that in some cases the Standard and Dedicated offerings have been combined to avoid redundancy in the reading, but they should still be scored individually. </a:t>
            </a:r>
          </a:p>
          <a:p>
            <a:pPr marL="274320" lvl="1">
              <a:lnSpc>
                <a:spcPct val="80000"/>
              </a:lnSpc>
              <a:defRPr/>
            </a:pPr>
            <a:r>
              <a:rPr lang="en-US" sz="1000" dirty="0" smtClean="0"/>
              <a:t>The solution rating score options are 0–3: </a:t>
            </a:r>
          </a:p>
          <a:p>
            <a:pPr marL="274320" lvl="1">
              <a:lnSpc>
                <a:spcPct val="80000"/>
              </a:lnSpc>
              <a:defRPr/>
            </a:pPr>
            <a:r>
              <a:rPr lang="en-US" sz="1000" dirty="0" smtClean="0"/>
              <a:t>0 = doesn’t apply/provides no benefit</a:t>
            </a:r>
          </a:p>
          <a:p>
            <a:pPr marL="274320" lvl="1">
              <a:lnSpc>
                <a:spcPct val="80000"/>
              </a:lnSpc>
              <a:defRPr/>
            </a:pPr>
            <a:r>
              <a:rPr lang="en-US" sz="1000" dirty="0" smtClean="0"/>
              <a:t>1 = somewhat provides</a:t>
            </a:r>
          </a:p>
          <a:p>
            <a:pPr marL="274320" lvl="1">
              <a:lnSpc>
                <a:spcPct val="80000"/>
              </a:lnSpc>
              <a:defRPr/>
            </a:pPr>
            <a:r>
              <a:rPr lang="en-US" sz="1000" dirty="0" smtClean="0"/>
              <a:t>2 = adequately provides</a:t>
            </a:r>
          </a:p>
          <a:p>
            <a:pPr marL="274320" lvl="1">
              <a:lnSpc>
                <a:spcPct val="80000"/>
              </a:lnSpc>
              <a:defRPr/>
            </a:pPr>
            <a:r>
              <a:rPr lang="en-US" sz="1000" dirty="0" smtClean="0"/>
              <a:t>3 = exceeds expectations</a:t>
            </a:r>
          </a:p>
          <a:p>
            <a:pPr marL="228600" indent="-228600">
              <a:lnSpc>
                <a:spcPct val="80000"/>
              </a:lnSpc>
              <a:buFont typeface="+mj-lt"/>
              <a:buAutoNum type="arabicPeriod"/>
              <a:defRPr/>
            </a:pPr>
            <a:r>
              <a:rPr lang="en-US" sz="1000" dirty="0" smtClean="0"/>
              <a:t>Repeat the above process for the remainder of the steps and record the scores for each topic.</a:t>
            </a:r>
          </a:p>
          <a:p>
            <a:pPr marL="228600" indent="-228600">
              <a:lnSpc>
                <a:spcPct val="80000"/>
              </a:lnSpc>
              <a:buFont typeface="+mj-lt"/>
              <a:buAutoNum type="arabicPeriod"/>
              <a:defRPr/>
            </a:pPr>
            <a:r>
              <a:rPr lang="en-US" sz="1000" dirty="0" smtClean="0"/>
              <a:t>In the appendix, the “Tally Sheet” job aid lists all of the steps and their respective topics. Transfer each of the raw scores from the table in each topic section to this table and determine the weighted score for each topic. The weighted score is generated by multiplying the importance rating by each offering’s original (raw) rating score. The weighted scores provide a comprehensive view of the comparisons between the offerings, which will assist in deciding whether to stay with the on-premises solution or to migrate to either the Exchange Online Standard or Dedicated solution.</a:t>
            </a:r>
          </a:p>
          <a:p>
            <a:pPr>
              <a:lnSpc>
                <a:spcPct val="80000"/>
              </a:lnSpc>
            </a:pPr>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000" b="1" dirty="0" smtClean="0"/>
              <a:t>Steps and Topics</a:t>
            </a:r>
          </a:p>
          <a:p>
            <a:r>
              <a:rPr lang="en-CA" sz="1000" dirty="0" smtClean="0"/>
              <a:t>This slide provides an overview of the areas of concern that will be discussed.  </a:t>
            </a:r>
          </a:p>
          <a:p>
            <a:endParaRPr lang="en-CA" sz="1000" dirty="0" smtClean="0"/>
          </a:p>
          <a:p>
            <a:r>
              <a:rPr lang="en-US" sz="1000" dirty="0" smtClean="0"/>
              <a:t>If you compare the Exchange Online Standard offering to the Exchange Online Dedicated offering, you’ll see that the Dedicated offering provides more options than the Standard offering. </a:t>
            </a:r>
          </a:p>
          <a:p>
            <a:endParaRPr lang="en-US" sz="1000" dirty="0" smtClean="0"/>
          </a:p>
          <a:p>
            <a:r>
              <a:rPr lang="en-US" sz="1000" dirty="0" smtClean="0"/>
              <a:t>The on-premises deployment is a model where software is installed and runs on computers on the premises of the organization using the software, rather than at a remote facility. The on-premises model provides organizations with the flexibility to perform maintenance, upgrades, and customization at their convenience. However, this model requires considerable upfront capital for such expenses as hardware, software, licenses, IT personnel for maintenance, and physical building space.</a:t>
            </a:r>
          </a:p>
          <a:p>
            <a:endParaRPr lang="en-US" sz="1000" dirty="0" smtClean="0"/>
          </a:p>
          <a:p>
            <a:r>
              <a:rPr lang="en-US" sz="1000" dirty="0" smtClean="0"/>
              <a:t>For more details on each topic and the capabilities available with the on-premises, Exchange Online Standard, and Exchange Online Dedicated offerings, refer to the guide.</a:t>
            </a:r>
          </a:p>
          <a:p>
            <a:r>
              <a:rPr lang="en-US" sz="1000" dirty="0" smtClean="0"/>
              <a:t> </a:t>
            </a:r>
          </a:p>
          <a:p>
            <a:r>
              <a:rPr lang="en-US" sz="1000" dirty="0" smtClean="0"/>
              <a:t>Read through each topic in the sections and use the rating table provided at the end of each topic section to record the importance rating and scores for each offering and/or solution. </a:t>
            </a:r>
            <a:endParaRPr lang="en-CA"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icrosoft.com/en-us/office365/exchange-online.aspx#fbid=bNVQIZ4_WWC"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technet.microsoft.com/MA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package" Target="../embeddings/Microsoft_Excel_Worksheet2.xlsx"/><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295400"/>
            <a:ext cx="8382000" cy="1077218"/>
          </a:xfrm>
          <a:prstGeom prst="rect">
            <a:avLst/>
          </a:prstGeom>
          <a:noFill/>
        </p:spPr>
        <p:txBody>
          <a:bodyPr wrap="square" rtlCol="0">
            <a:spAutoFit/>
          </a:bodyPr>
          <a:lstStyle/>
          <a:p>
            <a:r>
              <a:rPr lang="en-US" sz="3200" dirty="0" smtClean="0"/>
              <a:t>Microsoft</a:t>
            </a:r>
            <a:r>
              <a:rPr lang="en-US" sz="1600" baseline="90000" dirty="0" smtClean="0">
                <a:latin typeface="+mj-lt"/>
              </a:rPr>
              <a:t>®</a:t>
            </a:r>
            <a:r>
              <a:rPr lang="en-US" sz="3200" dirty="0" smtClean="0"/>
              <a:t> </a:t>
            </a:r>
            <a:r>
              <a:rPr lang="en-US" sz="3200" dirty="0"/>
              <a:t>Exchange Online—</a:t>
            </a:r>
            <a:br>
              <a:rPr lang="en-US" sz="3200" dirty="0"/>
            </a:br>
            <a:r>
              <a:rPr lang="en-US" sz="3200" dirty="0"/>
              <a:t>Evaluating </a:t>
            </a:r>
            <a:r>
              <a:rPr lang="en-US" sz="3200" dirty="0" smtClean="0"/>
              <a:t>Software-plus-Services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7924800" cy="1815882"/>
          </a:xfrm>
          <a:prstGeom prst="rect">
            <a:avLst/>
          </a:prstGeom>
          <a:noFill/>
        </p:spPr>
        <p:txBody>
          <a:bodyPr wrap="square" rtlCol="0">
            <a:spAutoFit/>
          </a:bodyPr>
          <a:lstStyle/>
          <a:p>
            <a:r>
              <a:rPr lang="en-US" sz="1400" dirty="0" smtClean="0"/>
              <a:t>Published: November 2008</a:t>
            </a:r>
          </a:p>
          <a:p>
            <a:r>
              <a:rPr lang="en-US" sz="1400" dirty="0" smtClean="0"/>
              <a:t>Updated: December 2010</a:t>
            </a:r>
          </a:p>
          <a:p>
            <a:endParaRPr lang="en-US" sz="1400" dirty="0" smtClean="0"/>
          </a:p>
          <a:p>
            <a:r>
              <a:rPr lang="en-US" sz="1400" i="1" dirty="0"/>
              <a:t>This guide was last updated in December 2010 but the basic principles still apply when planning your Exchange Online infrastructure. This guide will not continue to be updated. For the latest information, please visit the </a:t>
            </a:r>
            <a:r>
              <a:rPr lang="en-US" sz="1400" i="1" dirty="0" smtClean="0">
                <a:hlinkClick r:id="rId3"/>
              </a:rPr>
              <a:t>Exchange Online product group page</a:t>
            </a:r>
            <a:r>
              <a:rPr lang="en-US" sz="1400" i="1" dirty="0" smtClean="0"/>
              <a:t>.</a:t>
            </a:r>
            <a:endParaRPr lang="en-US" sz="1400" dirty="0"/>
          </a:p>
          <a:p>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Example: Evaluate Signing and Encrypting Messages</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533400" y="1682444"/>
            <a:ext cx="8153400" cy="3600986"/>
          </a:xfrm>
          <a:prstGeom prst="rect">
            <a:avLst/>
          </a:prstGeom>
        </p:spPr>
        <p:txBody>
          <a:bodyPr wrap="square">
            <a:spAutoFit/>
          </a:bodyPr>
          <a:lstStyle/>
          <a:p>
            <a:pPr defTabSz="114300"/>
            <a:r>
              <a:rPr lang="en-US" dirty="0"/>
              <a:t>Signing and Encrypting Messages description:</a:t>
            </a:r>
          </a:p>
          <a:p>
            <a:pPr defTabSz="114300"/>
            <a:r>
              <a:rPr lang="en-US" sz="1400" dirty="0"/>
              <a:t>Secure Multipurpose Internet Mail Extensions (S/MIME) enables users to send signed and encrypted </a:t>
            </a:r>
            <a:r>
              <a:rPr lang="en-US" sz="1400" dirty="0" smtClean="0"/>
              <a:t>emails. </a:t>
            </a:r>
            <a:endParaRPr lang="en-US" sz="1400" dirty="0"/>
          </a:p>
          <a:p>
            <a:pPr defTabSz="114300"/>
            <a:r>
              <a:rPr lang="en-US" sz="1400" b="1" dirty="0"/>
              <a:t>Importance Rating. </a:t>
            </a:r>
            <a:r>
              <a:rPr lang="en-US" sz="1400" dirty="0"/>
              <a:t>Does the organization need to send signed or encrypted </a:t>
            </a:r>
            <a:r>
              <a:rPr lang="en-US" sz="1400" dirty="0" smtClean="0"/>
              <a:t>emails</a:t>
            </a:r>
            <a:r>
              <a:rPr lang="en-US" sz="1400" dirty="0"/>
              <a:t>? Record the importance of this criterion in the table </a:t>
            </a:r>
            <a:r>
              <a:rPr lang="en-US" sz="1400" dirty="0" smtClean="0"/>
              <a:t>below.</a:t>
            </a:r>
            <a:endParaRPr lang="en-US" sz="1400" dirty="0"/>
          </a:p>
          <a:p>
            <a:pPr defTabSz="114300"/>
            <a:r>
              <a:rPr lang="en-US" sz="1400" b="1" dirty="0"/>
              <a:t>Solutions Rating. </a:t>
            </a:r>
            <a:r>
              <a:rPr lang="en-US" sz="1400" dirty="0"/>
              <a:t>The list below compares the specific functionalities of each solution:</a:t>
            </a:r>
          </a:p>
          <a:p>
            <a:pPr marL="228600" indent="-228600" defTabSz="114300">
              <a:buFontTx/>
              <a:buChar char="•"/>
            </a:pPr>
            <a:r>
              <a:rPr lang="en-US" sz="1400" b="1" dirty="0"/>
              <a:t>Standard offering. </a:t>
            </a:r>
            <a:r>
              <a:rPr lang="en-US" sz="1400" dirty="0"/>
              <a:t>Provides support for S/MIME certificates. Outlook will publish and  store certificates in Exchange </a:t>
            </a:r>
            <a:r>
              <a:rPr lang="en-US" sz="1400" dirty="0" smtClean="0"/>
              <a:t>Online. </a:t>
            </a:r>
            <a:endParaRPr lang="en-US" sz="1400" dirty="0"/>
          </a:p>
          <a:p>
            <a:pPr marL="228600" indent="-228600" defTabSz="114300">
              <a:buFontTx/>
              <a:buChar char="•"/>
            </a:pPr>
            <a:r>
              <a:rPr lang="en-US" sz="1400" b="1" dirty="0"/>
              <a:t>Dedicated offering. </a:t>
            </a:r>
            <a:r>
              <a:rPr lang="en-US" sz="1400" dirty="0"/>
              <a:t>Provides support for S/MIME certificates by synchronizing certificate information from the customer’s environment to the Microsoft Online Services–managed environment as part of the Active Directory </a:t>
            </a:r>
            <a:r>
              <a:rPr lang="en-US" sz="1400" dirty="0" smtClean="0"/>
              <a:t>synchronization.</a:t>
            </a:r>
            <a:endParaRPr lang="en-US" sz="1400" dirty="0"/>
          </a:p>
          <a:p>
            <a:pPr marL="228600" indent="-228600" defTabSz="114300">
              <a:buFontTx/>
              <a:buChar char="•"/>
            </a:pPr>
            <a:r>
              <a:rPr lang="en-US" sz="1400" b="1" dirty="0"/>
              <a:t>On-premises solution.</a:t>
            </a:r>
            <a:r>
              <a:rPr lang="en-US" sz="1200" b="1" dirty="0"/>
              <a:t> </a:t>
            </a:r>
            <a:r>
              <a:rPr lang="en-US" sz="1400" dirty="0"/>
              <a:t>Supports signing and encrypting </a:t>
            </a:r>
            <a:r>
              <a:rPr lang="en-US" sz="1400" dirty="0" smtClean="0"/>
              <a:t>emails </a:t>
            </a:r>
            <a:r>
              <a:rPr lang="en-US" sz="1400" dirty="0"/>
              <a:t>with </a:t>
            </a:r>
            <a:r>
              <a:rPr lang="en-US" sz="1400" dirty="0" smtClean="0"/>
              <a:t>S/MIME.</a:t>
            </a:r>
            <a:endParaRPr lang="en-US" sz="1400" dirty="0"/>
          </a:p>
          <a:p>
            <a:pPr defTabSz="114300"/>
            <a:r>
              <a:rPr lang="en-US" sz="1400" dirty="0"/>
              <a:t>Evaluate how well each of these offerings addresses the business’s requirements for S/MIME, and then record the ratings in the table </a:t>
            </a:r>
            <a:r>
              <a:rPr lang="en-US" sz="1400" dirty="0" smtClean="0"/>
              <a:t>below.</a:t>
            </a:r>
            <a:endParaRPr lang="en-US" sz="1400" dirty="0"/>
          </a:p>
          <a:p>
            <a:pPr marL="631825" lvl="1" indent="-174625">
              <a:spcBef>
                <a:spcPts val="1200"/>
              </a:spcBef>
              <a:buClr>
                <a:schemeClr val="accent1"/>
              </a:buClr>
              <a:buFont typeface="Arial" pitchFamily="34" charset="0"/>
              <a:buChar char="•"/>
            </a:pPr>
            <a:endParaRPr lang="en-US" dirty="0">
              <a:solidFill>
                <a:schemeClr val="tx2"/>
              </a:solidFill>
            </a:endParaRPr>
          </a:p>
        </p:txBody>
      </p:sp>
      <p:pic>
        <p:nvPicPr>
          <p:cNvPr id="6" name="Picture 6" descr="example_import_rate_table_for_deck_v003.JPG"/>
          <p:cNvPicPr>
            <a:picLocks noChangeAspect="1"/>
          </p:cNvPicPr>
          <p:nvPr/>
        </p:nvPicPr>
        <p:blipFill>
          <a:blip r:embed="rId3" cstate="print"/>
          <a:srcRect/>
          <a:stretch>
            <a:fillRect/>
          </a:stretch>
        </p:blipFill>
        <p:spPr bwMode="auto">
          <a:xfrm>
            <a:off x="838200" y="5048250"/>
            <a:ext cx="5562600" cy="971550"/>
          </a:xfrm>
          <a:prstGeom prst="rect">
            <a:avLst/>
          </a:prstGeom>
          <a:noFill/>
          <a:ln w="9525">
            <a:noFill/>
            <a:miter lim="800000"/>
            <a:headEnd/>
            <a:tailEnd/>
          </a:ln>
        </p:spPr>
      </p:pic>
    </p:spTree>
    <p:extLst>
      <p:ext uri="{BB962C8B-B14F-4D97-AF65-F5344CB8AC3E}">
        <p14:creationId xmlns:p14="http://schemas.microsoft.com/office/powerpoint/2010/main" val="2863095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4" name="Rectangle 3"/>
          <p:cNvSpPr/>
          <p:nvPr/>
        </p:nvSpPr>
        <p:spPr>
          <a:xfrm>
            <a:off x="428625" y="1447800"/>
            <a:ext cx="7848600" cy="4524315"/>
          </a:xfrm>
          <a:prstGeom prst="rect">
            <a:avLst/>
          </a:prstGeom>
        </p:spPr>
        <p:txBody>
          <a:bodyPr wrap="square">
            <a:spAutoFit/>
          </a:bodyPr>
          <a:lstStyle/>
          <a:p>
            <a:pPr marL="342900" indent="-342900">
              <a:buFont typeface="Verdana" pitchFamily="34" charset="0"/>
              <a:buAutoNum type="arabicPeriod"/>
            </a:pPr>
            <a:r>
              <a:rPr lang="en-US" sz="1600" b="1" dirty="0">
                <a:latin typeface="Verdana" pitchFamily="34" charset="0"/>
              </a:rPr>
              <a:t>Transfer the raw scores</a:t>
            </a:r>
            <a:r>
              <a:rPr lang="en-US" sz="1600" dirty="0">
                <a:latin typeface="Verdana" pitchFamily="34" charset="0"/>
              </a:rPr>
              <a:t>. Transfer the </a:t>
            </a:r>
            <a:r>
              <a:rPr lang="en-US" sz="1600" dirty="0" smtClean="0">
                <a:latin typeface="Verdana" pitchFamily="34" charset="0"/>
              </a:rPr>
              <a:t>importance ratings </a:t>
            </a:r>
            <a:r>
              <a:rPr lang="en-US" sz="1600" dirty="0">
                <a:latin typeface="Verdana" pitchFamily="34" charset="0"/>
              </a:rPr>
              <a:t>and the Standard, Dedicated, and on-premises raw scores from the individual tables in each section to the tally sheet in the appendix.</a:t>
            </a:r>
          </a:p>
          <a:p>
            <a:pPr marL="342900" indent="-342900">
              <a:buFont typeface="Verdana" pitchFamily="34" charset="0"/>
              <a:buAutoNum type="arabicPeriod"/>
            </a:pPr>
            <a:r>
              <a:rPr lang="en-US" sz="1600" b="1" dirty="0">
                <a:latin typeface="Verdana" pitchFamily="34" charset="0"/>
              </a:rPr>
              <a:t>Calculate weighted scores. </a:t>
            </a:r>
            <a:r>
              <a:rPr lang="en-US" sz="1600" dirty="0">
                <a:latin typeface="Verdana" pitchFamily="34" charset="0"/>
              </a:rPr>
              <a:t>Multiply the </a:t>
            </a:r>
            <a:r>
              <a:rPr lang="en-US" sz="1600" dirty="0" smtClean="0">
                <a:latin typeface="Verdana" pitchFamily="34" charset="0"/>
              </a:rPr>
              <a:t>importance rating </a:t>
            </a:r>
            <a:r>
              <a:rPr lang="en-US" sz="1600" dirty="0">
                <a:latin typeface="Verdana" pitchFamily="34" charset="0"/>
              </a:rPr>
              <a:t>by each raw score to find the weighted scores. For example, multiply the </a:t>
            </a:r>
            <a:r>
              <a:rPr lang="en-US" sz="1600" dirty="0" smtClean="0">
                <a:latin typeface="Verdana" pitchFamily="34" charset="0"/>
              </a:rPr>
              <a:t>importance rating </a:t>
            </a:r>
            <a:r>
              <a:rPr lang="en-US" sz="1600" dirty="0">
                <a:latin typeface="Verdana" pitchFamily="34" charset="0"/>
              </a:rPr>
              <a:t>for Office Outlook Web Access by the Office Outlook Web Access standard raw score (5 x 3 = 15) to get the standard weighted score for this topic. Record the standard weighted score in the appropriate box. Repeat for the Dedicated and on-premises solutions.</a:t>
            </a:r>
          </a:p>
          <a:p>
            <a:pPr marL="342900" indent="-342900">
              <a:buFont typeface="Verdana" pitchFamily="34" charset="0"/>
              <a:buAutoNum type="arabicPeriod"/>
            </a:pPr>
            <a:r>
              <a:rPr lang="en-US" sz="1600" b="1" dirty="0">
                <a:latin typeface="Verdana" pitchFamily="34" charset="0"/>
              </a:rPr>
              <a:t>Total each section. </a:t>
            </a:r>
            <a:r>
              <a:rPr lang="en-US" sz="1600" dirty="0">
                <a:latin typeface="Verdana" pitchFamily="34" charset="0"/>
              </a:rPr>
              <a:t>After determining each of the weighted scores in a section, add the scores and record them in the Section Subtotals row. Repeat for each section.</a:t>
            </a:r>
          </a:p>
          <a:p>
            <a:pPr marL="342900" indent="-342900">
              <a:buFont typeface="Verdana" pitchFamily="34" charset="0"/>
              <a:buAutoNum type="arabicPeriod"/>
            </a:pPr>
            <a:r>
              <a:rPr lang="en-US" sz="1600" b="1" dirty="0">
                <a:latin typeface="Verdana" pitchFamily="34" charset="0"/>
              </a:rPr>
              <a:t>Tally cumulative total. </a:t>
            </a:r>
            <a:r>
              <a:rPr lang="en-US" sz="1600" dirty="0">
                <a:latin typeface="Verdana" pitchFamily="34" charset="0"/>
              </a:rPr>
              <a:t>Finally, after using the formula to rate and score each topic throughout the “Tally Sheet” job aid, add up all of the totals from each section to obtain the cumulative scores. These cumulative totals should provide a definite picture of the solution that best fits the organization.</a:t>
            </a:r>
          </a:p>
        </p:txBody>
      </p:sp>
    </p:spTree>
    <p:extLst>
      <p:ext uri="{BB962C8B-B14F-4D97-AF65-F5344CB8AC3E}">
        <p14:creationId xmlns:p14="http://schemas.microsoft.com/office/powerpoint/2010/main" val="2298975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Example: Tally Sheet</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4" name="Rectangle 3"/>
          <p:cNvSpPr/>
          <p:nvPr/>
        </p:nvSpPr>
        <p:spPr>
          <a:xfrm>
            <a:off x="609600" y="5867400"/>
            <a:ext cx="6553200" cy="369332"/>
          </a:xfrm>
          <a:prstGeom prst="rect">
            <a:avLst/>
          </a:prstGeom>
        </p:spPr>
        <p:txBody>
          <a:bodyPr wrap="square">
            <a:spAutoFit/>
          </a:bodyPr>
          <a:lstStyle/>
          <a:p>
            <a:r>
              <a:rPr lang="en-US" sz="900" b="1" dirty="0" smtClean="0"/>
              <a:t>Note</a:t>
            </a:r>
            <a:r>
              <a:rPr lang="en-US" sz="900" dirty="0" smtClean="0"/>
              <a:t>  This </a:t>
            </a:r>
            <a:r>
              <a:rPr lang="en-US" sz="900" dirty="0"/>
              <a:t>Tally Sheet example is for illustrative purposes only and does not include all of the steps or topics in the </a:t>
            </a:r>
            <a:r>
              <a:rPr lang="en-US" sz="900" i="1" dirty="0" smtClean="0"/>
              <a:t>Exchange Online―Software-plus-Services </a:t>
            </a:r>
            <a:r>
              <a:rPr lang="en-US" sz="900" i="1" dirty="0"/>
              <a:t>Guide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44459"/>
            <a:ext cx="6519863" cy="399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418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Next Steps</a:t>
            </a:r>
          </a:p>
        </p:txBody>
      </p:sp>
      <p:sp>
        <p:nvSpPr>
          <p:cNvPr id="3" name="Content Placeholder 2"/>
          <p:cNvSpPr>
            <a:spLocks noGrp="1"/>
          </p:cNvSpPr>
          <p:nvPr>
            <p:ph idx="1"/>
          </p:nvPr>
        </p:nvSpPr>
        <p:spPr>
          <a:xfrm>
            <a:off x="533400" y="1371600"/>
            <a:ext cx="8229600" cy="4571999"/>
          </a:xfrm>
        </p:spPr>
        <p:txBody>
          <a:bodyPr>
            <a:normAutofit/>
          </a:bodyPr>
          <a:lstStyle/>
          <a:p>
            <a:pPr marL="231775" indent="-231775" defTabSz="912813">
              <a:defRPr/>
            </a:pPr>
            <a:r>
              <a:rPr lang="en-US" sz="2000" dirty="0" smtClean="0"/>
              <a:t>If</a:t>
            </a:r>
            <a:r>
              <a:rPr lang="en-US" sz="2000" dirty="0"/>
              <a:t>, after evaluation, it is determined that Exchange Online meets the needs of the organization, consider implementing as a:</a:t>
            </a:r>
          </a:p>
          <a:p>
            <a:pPr marL="566738" lvl="1" indent="-334963" defTabSz="912813">
              <a:lnSpc>
                <a:spcPct val="150000"/>
              </a:lnSpc>
              <a:buFont typeface="Arial" pitchFamily="34" charset="0"/>
              <a:buChar char="•"/>
            </a:pPr>
            <a:r>
              <a:rPr lang="en-US" dirty="0" smtClean="0"/>
              <a:t>Pilot </a:t>
            </a:r>
            <a:r>
              <a:rPr lang="en-US" dirty="0"/>
              <a:t>project, or</a:t>
            </a:r>
          </a:p>
          <a:p>
            <a:pPr marL="566738" lvl="1" indent="-334963" defTabSz="912813">
              <a:lnSpc>
                <a:spcPct val="150000"/>
              </a:lnSpc>
              <a:buFont typeface="Arial" pitchFamily="34" charset="0"/>
              <a:buChar char="•"/>
            </a:pPr>
            <a:r>
              <a:rPr lang="en-US" dirty="0" smtClean="0"/>
              <a:t>Hybrid </a:t>
            </a:r>
            <a:r>
              <a:rPr lang="en-US" dirty="0"/>
              <a:t>solution (coexistence with on-premises solution)</a:t>
            </a:r>
          </a:p>
          <a:p>
            <a:pPr marL="231775" indent="-231775" defTabSz="912813">
              <a:defRPr/>
            </a:pPr>
            <a:r>
              <a:rPr lang="en-US" sz="2000" dirty="0" smtClean="0"/>
              <a:t>The </a:t>
            </a:r>
            <a:r>
              <a:rPr lang="en-US" sz="2000" dirty="0"/>
              <a:t>Microsoft Assessment and Planning (MAP) Toolkit can help assess your environment to determine its readiness for Exchange </a:t>
            </a:r>
            <a:r>
              <a:rPr lang="en-US" sz="2000" dirty="0" smtClean="0"/>
              <a:t>Online. </a:t>
            </a:r>
            <a:endParaRPr lang="en-US" sz="2000" dirty="0"/>
          </a:p>
          <a:p>
            <a:pPr marL="566738" lvl="1" indent="-334963" defTabSz="912813">
              <a:lnSpc>
                <a:spcPct val="150000"/>
              </a:lnSpc>
              <a:buFont typeface="Arial" pitchFamily="34" charset="0"/>
              <a:buChar char="•"/>
            </a:pPr>
            <a:r>
              <a:rPr lang="en-US" dirty="0"/>
              <a:t>MAP is available at </a:t>
            </a:r>
            <a:r>
              <a:rPr lang="en-US" dirty="0">
                <a:hlinkClick r:id="rId3"/>
              </a:rPr>
              <a:t>http://technet.microsoft.com/MAP</a:t>
            </a:r>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04927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Summary and Conclusion</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a:p>
          <a:p>
            <a:endParaRPr lang="en-US" dirty="0"/>
          </a:p>
          <a:p>
            <a:endParaRPr lang="en-US" dirty="0" smtClean="0"/>
          </a:p>
          <a:p>
            <a:endParaRPr lang="en-US" dirty="0"/>
          </a:p>
        </p:txBody>
      </p:sp>
      <p:sp>
        <p:nvSpPr>
          <p:cNvPr id="5" name="Rectangle 4"/>
          <p:cNvSpPr/>
          <p:nvPr/>
        </p:nvSpPr>
        <p:spPr>
          <a:xfrm>
            <a:off x="537029" y="1371600"/>
            <a:ext cx="8153400" cy="4185761"/>
          </a:xfrm>
          <a:prstGeom prst="rect">
            <a:avLst/>
          </a:prstGeom>
        </p:spPr>
        <p:txBody>
          <a:bodyPr wrap="square">
            <a:spAutoFit/>
          </a:bodyPr>
          <a:lstStyle/>
          <a:p>
            <a:pPr marL="231775" indent="-231775">
              <a:spcBef>
                <a:spcPts val="1200"/>
              </a:spcBef>
              <a:buClr>
                <a:schemeClr val="accent1"/>
              </a:buClr>
              <a:buFont typeface="Arial" pitchFamily="34" charset="0"/>
              <a:buChar char="•"/>
            </a:pPr>
            <a:r>
              <a:rPr lang="en-US" dirty="0">
                <a:solidFill>
                  <a:schemeClr val="tx2"/>
                </a:solidFill>
              </a:rPr>
              <a:t>The software-plus-services strategy is about </a:t>
            </a:r>
            <a:r>
              <a:rPr lang="en-US" dirty="0" smtClean="0">
                <a:solidFill>
                  <a:schemeClr val="tx2"/>
                </a:solidFill>
              </a:rPr>
              <a:t>choice</a:t>
            </a:r>
            <a:endParaRPr lang="en-US" dirty="0">
              <a:solidFill>
                <a:schemeClr val="tx2"/>
              </a:solidFill>
            </a:endParaRPr>
          </a:p>
          <a:p>
            <a:pPr marL="231775" indent="-231775">
              <a:spcBef>
                <a:spcPts val="1200"/>
              </a:spcBef>
              <a:buClr>
                <a:schemeClr val="accent1"/>
              </a:buClr>
              <a:buFont typeface="Arial" pitchFamily="34" charset="0"/>
              <a:buChar char="•"/>
            </a:pPr>
            <a:r>
              <a:rPr lang="en-US" dirty="0">
                <a:solidFill>
                  <a:schemeClr val="tx2"/>
                </a:solidFill>
              </a:rPr>
              <a:t>The guide was designed to provide a technical decision maker with information about offerings and topics to consider when deciding whether to retain existing on-premises </a:t>
            </a:r>
            <a:r>
              <a:rPr lang="en-US" dirty="0" smtClean="0">
                <a:solidFill>
                  <a:schemeClr val="tx2"/>
                </a:solidFill>
              </a:rPr>
              <a:t>email </a:t>
            </a:r>
            <a:r>
              <a:rPr lang="en-US" dirty="0">
                <a:solidFill>
                  <a:schemeClr val="tx2"/>
                </a:solidFill>
              </a:rPr>
              <a:t>services or to migrate to an Exchange Online </a:t>
            </a:r>
            <a:r>
              <a:rPr lang="en-US" dirty="0" smtClean="0">
                <a:solidFill>
                  <a:schemeClr val="tx2"/>
                </a:solidFill>
              </a:rPr>
              <a:t>solution</a:t>
            </a:r>
            <a:endParaRPr lang="en-US" dirty="0">
              <a:solidFill>
                <a:schemeClr val="tx2"/>
              </a:solidFill>
            </a:endParaRPr>
          </a:p>
          <a:p>
            <a:pPr marL="231775" indent="-231775">
              <a:spcBef>
                <a:spcPts val="1200"/>
              </a:spcBef>
              <a:buClr>
                <a:schemeClr val="accent1"/>
              </a:buClr>
              <a:buFont typeface="Arial" pitchFamily="34" charset="0"/>
              <a:buChar char="•"/>
            </a:pPr>
            <a:r>
              <a:rPr lang="en-US" dirty="0">
                <a:solidFill>
                  <a:schemeClr val="tx2"/>
                </a:solidFill>
              </a:rPr>
              <a:t>Use the guide to weigh the advantages and disadvantages of each mode of delivery against the organization’s </a:t>
            </a:r>
            <a:r>
              <a:rPr lang="en-US" dirty="0" smtClean="0">
                <a:solidFill>
                  <a:schemeClr val="tx2"/>
                </a:solidFill>
              </a:rPr>
              <a:t>priorities</a:t>
            </a:r>
            <a:endParaRPr lang="en-US" dirty="0">
              <a:solidFill>
                <a:schemeClr val="tx2"/>
              </a:solidFill>
            </a:endParaRPr>
          </a:p>
          <a:p>
            <a:pPr marL="231775" indent="-231775">
              <a:spcBef>
                <a:spcPts val="1200"/>
              </a:spcBef>
              <a:buClr>
                <a:schemeClr val="accent1"/>
              </a:buClr>
              <a:buFont typeface="Arial" pitchFamily="34" charset="0"/>
              <a:buChar char="•"/>
            </a:pPr>
            <a:r>
              <a:rPr lang="en-US" dirty="0">
                <a:solidFill>
                  <a:schemeClr val="tx2"/>
                </a:solidFill>
              </a:rPr>
              <a:t>At the conclusion of the evaluation, the organization has an individualized appraisal to assist in deciding whether to move </a:t>
            </a:r>
            <a:br>
              <a:rPr lang="en-US" dirty="0">
                <a:solidFill>
                  <a:schemeClr val="tx2"/>
                </a:solidFill>
              </a:rPr>
            </a:br>
            <a:r>
              <a:rPr lang="en-US" dirty="0" smtClean="0">
                <a:solidFill>
                  <a:schemeClr val="tx2"/>
                </a:solidFill>
              </a:rPr>
              <a:t>email </a:t>
            </a:r>
            <a:r>
              <a:rPr lang="en-US" dirty="0">
                <a:solidFill>
                  <a:schemeClr val="tx2"/>
                </a:solidFill>
              </a:rPr>
              <a:t>services to Exchange </a:t>
            </a:r>
            <a:r>
              <a:rPr lang="en-US" dirty="0" smtClean="0">
                <a:solidFill>
                  <a:schemeClr val="tx2"/>
                </a:solidFill>
              </a:rPr>
              <a:t>Online </a:t>
            </a:r>
          </a:p>
          <a:p>
            <a:pPr marL="231775" indent="-231775">
              <a:spcBef>
                <a:spcPts val="1200"/>
              </a:spcBef>
              <a:buClr>
                <a:schemeClr val="accent1"/>
              </a:buClr>
            </a:pPr>
            <a:r>
              <a:rPr lang="en-US" dirty="0" smtClean="0"/>
              <a:t>Provide feedback to </a:t>
            </a:r>
            <a:r>
              <a:rPr lang="en-US" dirty="0" smtClean="0">
                <a:hlinkClick r:id="rId3"/>
              </a:rPr>
              <a:t>ipdfdbk@microsoft.com</a:t>
            </a:r>
            <a:endParaRPr lang="en-US" dirty="0" smtClean="0"/>
          </a:p>
          <a:p>
            <a:pPr marL="231775" indent="-231775">
              <a:spcBef>
                <a:spcPts val="1200"/>
              </a:spcBef>
              <a:buClr>
                <a:schemeClr val="accent1"/>
              </a:buClr>
            </a:pPr>
            <a:endParaRPr lang="en-US" dirty="0">
              <a:solidFill>
                <a:schemeClr val="tx2"/>
              </a:solidFill>
            </a:endParaRPr>
          </a:p>
        </p:txBody>
      </p:sp>
    </p:spTree>
    <p:extLst>
      <p:ext uri="{BB962C8B-B14F-4D97-AF65-F5344CB8AC3E}">
        <p14:creationId xmlns:p14="http://schemas.microsoft.com/office/powerpoint/2010/main" val="994528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pPr marL="465138" indent="-290513"/>
            <a:r>
              <a:rPr lang="en-US" b="0" dirty="0" smtClean="0"/>
              <a:t>Download the full document and other IPD guides: </a:t>
            </a:r>
            <a:r>
              <a:rPr lang="en-US" dirty="0" smtClean="0">
                <a:hlinkClick r:id="rId3"/>
              </a:rPr>
              <a:t>www.microsoft.com/ipd </a:t>
            </a:r>
            <a:endParaRPr lang="en-US" dirty="0" smtClean="0"/>
          </a:p>
          <a:p>
            <a:pPr marL="465138" lvl="1" indent="-290513">
              <a:spcBef>
                <a:spcPts val="1200"/>
              </a:spcBef>
              <a:buFont typeface="Arial" pitchFamily="34" charset="0"/>
              <a:buChar char="•"/>
            </a:pPr>
            <a:r>
              <a:rPr lang="en-US" dirty="0" smtClean="0"/>
              <a:t>Contact the IPD team: </a:t>
            </a:r>
            <a:br>
              <a:rPr lang="en-US" dirty="0" smtClean="0"/>
            </a:br>
            <a:r>
              <a:rPr lang="en-US" dirty="0" smtClean="0">
                <a:hlinkClick r:id="rId4"/>
              </a:rPr>
              <a:t>ipdfdbk@microsoft.com</a:t>
            </a:r>
            <a:endParaRPr lang="en-US" dirty="0" smtClean="0"/>
          </a:p>
          <a:p>
            <a:pPr marL="465138" lvl="2" indent="-290513">
              <a:spcBef>
                <a:spcPts val="1200"/>
              </a:spcBef>
              <a:buFont typeface="Arial" pitchFamily="34" charset="0"/>
              <a:buChar char="•"/>
            </a:pPr>
            <a:r>
              <a:rPr lang="en-US" dirty="0" smtClean="0"/>
              <a:t>Access the Microsoft Solution Accelerators Web site:</a:t>
            </a:r>
            <a:br>
              <a:rPr lang="en-US" dirty="0" smtClean="0"/>
            </a:b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Appendix</a:t>
            </a:r>
            <a:r>
              <a:rPr lang="en-US" dirty="0"/>
              <a:t/>
            </a:r>
            <a:br>
              <a:rPr lang="en-US" dirty="0"/>
            </a:br>
            <a:endParaRPr lang="en-US" dirty="0"/>
          </a:p>
        </p:txBody>
      </p:sp>
      <p:sp>
        <p:nvSpPr>
          <p:cNvPr id="3" name="Content Placeholder 2"/>
          <p:cNvSpPr>
            <a:spLocks noGrp="1"/>
          </p:cNvSpPr>
          <p:nvPr>
            <p:ph idx="1"/>
          </p:nvPr>
        </p:nvSpPr>
        <p:spPr>
          <a:xfrm>
            <a:off x="457200" y="1752600"/>
            <a:ext cx="8229600" cy="5029199"/>
          </a:xfrm>
        </p:spPr>
        <p:txBody>
          <a:bodyPr>
            <a:normAutofit/>
          </a:bodyPr>
          <a:lstStyle/>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228823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Notes to presenter</a:t>
            </a:r>
            <a:br>
              <a:rPr lang="en-US" dirty="0"/>
            </a:br>
            <a:endParaRPr lang="en-US" dirty="0"/>
          </a:p>
        </p:txBody>
      </p:sp>
      <p:sp>
        <p:nvSpPr>
          <p:cNvPr id="3" name="Content Placeholder 2"/>
          <p:cNvSpPr>
            <a:spLocks noGrp="1"/>
          </p:cNvSpPr>
          <p:nvPr>
            <p:ph idx="1"/>
          </p:nvPr>
        </p:nvSpPr>
        <p:spPr>
          <a:xfrm>
            <a:off x="533400" y="1447800"/>
            <a:ext cx="8229600" cy="5029199"/>
          </a:xfrm>
        </p:spPr>
        <p:txBody>
          <a:bodyPr>
            <a:normAutofit/>
          </a:bodyPr>
          <a:lstStyle/>
          <a:p>
            <a:pPr marL="0" indent="0">
              <a:lnSpc>
                <a:spcPct val="150000"/>
              </a:lnSpc>
              <a:buFontTx/>
              <a:buNone/>
            </a:pPr>
            <a:r>
              <a:rPr lang="en-US" sz="2000" dirty="0"/>
              <a:t>The following slides contain additional details on the topics so that you can customize the presentation to your own needs.</a:t>
            </a:r>
          </a:p>
          <a:p>
            <a:pPr marL="0" indent="0">
              <a:lnSpc>
                <a:spcPct val="150000"/>
              </a:lnSpc>
              <a:buFontTx/>
              <a:buNone/>
            </a:pPr>
            <a:endParaRPr lang="en-US" sz="2000" dirty="0" smtClean="0"/>
          </a:p>
          <a:p>
            <a:pPr marL="0" indent="0">
              <a:lnSpc>
                <a:spcPct val="150000"/>
              </a:lnSpc>
              <a:buFontTx/>
              <a:buNone/>
            </a:pPr>
            <a:r>
              <a:rPr lang="en-US" sz="2000" dirty="0" smtClean="0"/>
              <a:t>The </a:t>
            </a:r>
            <a:r>
              <a:rPr lang="en-US" sz="2000" dirty="0"/>
              <a:t>steps have been broken out into separate slides, and the tallying process has been described in more detail.</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94011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1. Client Experience</a:t>
            </a:r>
            <a:br>
              <a:rPr lang="en-US" dirty="0"/>
            </a:br>
            <a:endParaRPr lang="en-US" dirty="0"/>
          </a:p>
        </p:txBody>
      </p:sp>
      <p:sp>
        <p:nvSpPr>
          <p:cNvPr id="3" name="Content Placeholder 2"/>
          <p:cNvSpPr>
            <a:spLocks noGrp="1"/>
          </p:cNvSpPr>
          <p:nvPr>
            <p:ph idx="1"/>
          </p:nvPr>
        </p:nvSpPr>
        <p:spPr>
          <a:xfrm>
            <a:off x="533400" y="1447800"/>
            <a:ext cx="8229600" cy="5029199"/>
          </a:xfrm>
        </p:spPr>
        <p:txBody>
          <a:bodyPr>
            <a:normAutofit/>
          </a:bodyPr>
          <a:lstStyle/>
          <a:p>
            <a:pPr marL="0" indent="0">
              <a:buFontTx/>
              <a:buNone/>
            </a:pPr>
            <a:r>
              <a:rPr lang="en-US" sz="2000" dirty="0"/>
              <a:t>The Client Experience step addresses messaging capabilities that most significantly influence the client </a:t>
            </a:r>
            <a:r>
              <a:rPr lang="en-US" sz="2000" dirty="0" smtClean="0"/>
              <a:t>experience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Office Outlook Web App</a:t>
            </a:r>
          </a:p>
          <a:p>
            <a:pPr marL="288925" lvl="1" indent="-288925">
              <a:buFont typeface="Arial" pitchFamily="34" charset="0"/>
              <a:buChar char="•"/>
            </a:pPr>
            <a:r>
              <a:rPr lang="en-US" dirty="0"/>
              <a:t>Outlook Anywhere </a:t>
            </a:r>
          </a:p>
          <a:p>
            <a:pPr marL="288925" lvl="1" indent="-288925">
              <a:buFont typeface="Arial" pitchFamily="34" charset="0"/>
              <a:buChar char="•"/>
            </a:pPr>
            <a:r>
              <a:rPr lang="en-US" dirty="0"/>
              <a:t>MAPI </a:t>
            </a:r>
          </a:p>
          <a:p>
            <a:pPr marL="288925" lvl="1" indent="-288925">
              <a:buFont typeface="Arial" pitchFamily="34" charset="0"/>
              <a:buChar char="•"/>
            </a:pPr>
            <a:r>
              <a:rPr lang="en-US" dirty="0"/>
              <a:t>IMAP and POP</a:t>
            </a:r>
          </a:p>
          <a:p>
            <a:pPr marL="288925" lvl="1" indent="-288925">
              <a:buFont typeface="Arial" pitchFamily="34" charset="0"/>
              <a:buChar char="•"/>
            </a:pPr>
            <a:r>
              <a:rPr lang="en-US" dirty="0"/>
              <a:t>Mobile devices using Exchange ActiveSync</a:t>
            </a:r>
            <a:r>
              <a:rPr lang="en-US" baseline="30000" dirty="0"/>
              <a:t>®</a:t>
            </a:r>
          </a:p>
          <a:p>
            <a:pPr marL="288925" lvl="1" indent="-288925">
              <a:buFont typeface="Arial" pitchFamily="34" charset="0"/>
              <a:buChar char="•"/>
            </a:pPr>
            <a:r>
              <a:rPr lang="en-US" dirty="0"/>
              <a:t>BlackBerry devices</a:t>
            </a:r>
          </a:p>
          <a:p>
            <a:pPr marL="288925" lvl="1" indent="-288925">
              <a:buFont typeface="Arial" pitchFamily="34" charset="0"/>
              <a:buChar char="•"/>
            </a:pPr>
            <a:r>
              <a:rPr lang="en-US" dirty="0"/>
              <a:t>Macintosh clients</a:t>
            </a:r>
          </a:p>
          <a:p>
            <a:pPr marL="288925" lvl="1" indent="-288925">
              <a:buFont typeface="Arial" pitchFamily="34" charset="0"/>
              <a:buChar char="•"/>
            </a:pPr>
            <a:r>
              <a:rPr lang="en-US" dirty="0"/>
              <a:t>Single sign-on</a:t>
            </a:r>
          </a:p>
          <a:p>
            <a:pPr marL="288925" lvl="1" indent="-288925">
              <a:buFont typeface="Arial" pitchFamily="34" charset="0"/>
              <a:buChar char="•"/>
            </a:pPr>
            <a:r>
              <a:rPr lang="en-US" dirty="0"/>
              <a:t>Unified Messaging</a:t>
            </a:r>
          </a:p>
          <a:p>
            <a:pPr marL="288925" lvl="1" indent="-288925">
              <a:buFont typeface="Arial" pitchFamily="34" charset="0"/>
              <a:buChar char="•"/>
            </a:pPr>
            <a:r>
              <a:rPr lang="en-US" dirty="0"/>
              <a:t>Mailbox sizes</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637918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2. Impacts to Mail Flow</a:t>
            </a:r>
          </a:p>
        </p:txBody>
      </p:sp>
      <p:sp>
        <p:nvSpPr>
          <p:cNvPr id="3" name="Content Placeholder 2"/>
          <p:cNvSpPr>
            <a:spLocks noGrp="1"/>
          </p:cNvSpPr>
          <p:nvPr>
            <p:ph idx="1"/>
          </p:nvPr>
        </p:nvSpPr>
        <p:spPr>
          <a:xfrm>
            <a:off x="609600" y="1447800"/>
            <a:ext cx="8229600" cy="5029199"/>
          </a:xfrm>
        </p:spPr>
        <p:txBody>
          <a:bodyPr>
            <a:normAutofit/>
          </a:bodyPr>
          <a:lstStyle/>
          <a:p>
            <a:pPr marL="0" indent="0">
              <a:buFontTx/>
              <a:buNone/>
            </a:pPr>
            <a:r>
              <a:rPr lang="en-US" sz="2000" dirty="0"/>
              <a:t>The Impacts to Mail Flow step addresses some of the impacts to mail flow resulting from changing to an Exchange Online </a:t>
            </a:r>
            <a:r>
              <a:rPr lang="en-US" sz="2000" dirty="0" smtClean="0"/>
              <a:t>environment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SMTP relay services</a:t>
            </a:r>
          </a:p>
          <a:p>
            <a:pPr marL="288925" lvl="1" indent="-288925">
              <a:buFont typeface="Arial" pitchFamily="34" charset="0"/>
              <a:buChar char="•"/>
            </a:pPr>
            <a:r>
              <a:rPr lang="en-US" dirty="0"/>
              <a:t>SMTP smart hosting</a:t>
            </a:r>
          </a:p>
          <a:p>
            <a:pPr marL="288925" lvl="1" indent="-288925">
              <a:buFont typeface="Arial" pitchFamily="34" charset="0"/>
              <a:buChar char="•"/>
            </a:pPr>
            <a:r>
              <a:rPr lang="en-US" dirty="0"/>
              <a:t>Line-of-business applications integration</a:t>
            </a:r>
          </a:p>
          <a:p>
            <a:pPr marL="288925" lvl="1" indent="-288925">
              <a:buFont typeface="Arial" pitchFamily="34" charset="0"/>
              <a:buChar char="•"/>
            </a:pPr>
            <a:r>
              <a:rPr lang="en-US" dirty="0"/>
              <a:t>Message hygiene</a:t>
            </a:r>
          </a:p>
          <a:p>
            <a:pPr marL="288925" lvl="1" indent="-288925">
              <a:buFont typeface="Arial" pitchFamily="34" charset="0"/>
              <a:buChar char="•"/>
            </a:pPr>
            <a:r>
              <a:rPr lang="en-US" dirty="0"/>
              <a:t>Connectors to other systems</a:t>
            </a:r>
          </a:p>
          <a:p>
            <a:pPr marL="288925" lvl="1" indent="-288925">
              <a:buFont typeface="Arial" pitchFamily="34" charset="0"/>
              <a:buChar char="•"/>
            </a:pPr>
            <a:r>
              <a:rPr lang="en-US" dirty="0"/>
              <a:t>Transport rules</a:t>
            </a:r>
          </a:p>
          <a:p>
            <a:pPr marL="288925" lvl="1" indent="-288925">
              <a:buFont typeface="Arial" pitchFamily="34" charset="0"/>
              <a:buChar char="•"/>
            </a:pPr>
            <a:r>
              <a:rPr lang="en-US" dirty="0"/>
              <a:t>Public folders</a:t>
            </a:r>
          </a:p>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99998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015663"/>
          </a:xfrm>
        </p:spPr>
        <p:txBody>
          <a:bodyPr/>
          <a:lstStyle/>
          <a:p>
            <a:r>
              <a:rPr lang="en-US" dirty="0" smtClean="0"/>
              <a:t>What Is IPD?</a:t>
            </a:r>
            <a:br>
              <a:rPr lang="en-US" dirty="0" smtClean="0"/>
            </a:br>
            <a:r>
              <a:rPr lang="en-US" sz="1800" dirty="0" smtClean="0">
                <a:solidFill>
                  <a:schemeClr val="tx1"/>
                </a:solidFill>
              </a:rPr>
              <a:t>Guidance that clarifies and streamlines the planning and design process for Microsoft</a:t>
            </a:r>
            <a:r>
              <a:rPr lang="en-US" sz="1800" baseline="30000" dirty="0" smtClean="0">
                <a:solidFill>
                  <a:schemeClr val="tx1"/>
                </a:solidFill>
              </a:rPr>
              <a:t> </a:t>
            </a:r>
            <a:r>
              <a:rPr lang="en-US" sz="1800" dirty="0" smtClean="0">
                <a:solidFill>
                  <a:schemeClr val="tx1"/>
                </a:solidFill>
              </a:rPr>
              <a:t>infrastructure technologies</a:t>
            </a:r>
            <a:endParaRPr lang="en-US" sz="18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47663" indent="-173038"/>
            <a:r>
              <a:rPr lang="en-US" dirty="0" smtClean="0"/>
              <a:t>Defines decision flow</a:t>
            </a:r>
          </a:p>
          <a:p>
            <a:pPr marL="347663" indent="-173038"/>
            <a:r>
              <a:rPr lang="en-US" dirty="0" smtClean="0"/>
              <a:t>Describes decisions to be made</a:t>
            </a:r>
          </a:p>
          <a:p>
            <a:pPr marL="347663" indent="-173038"/>
            <a:r>
              <a:rPr lang="en-US" dirty="0" smtClean="0"/>
              <a:t>Relates decisions and options for the business</a:t>
            </a:r>
          </a:p>
          <a:p>
            <a:pPr marL="347663" indent="-173038"/>
            <a:r>
              <a:rPr lang="en-US" dirty="0" smtClean="0"/>
              <a:t>Frames additional questions for business understanding</a:t>
            </a:r>
          </a:p>
          <a:p>
            <a:pPr indent="0">
              <a:buNone/>
            </a:pPr>
            <a:r>
              <a:rPr lang="en-US" dirty="0" smtClean="0"/>
              <a:t>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CA" dirty="0"/>
              <a:t>Step 3. Data Management and Security Implications</a:t>
            </a:r>
            <a:r>
              <a:rPr lang="en-US" dirty="0"/>
              <a:t/>
            </a:r>
            <a:br>
              <a:rPr lang="en-US" dirty="0"/>
            </a:br>
            <a:endParaRPr lang="en-US" dirty="0"/>
          </a:p>
        </p:txBody>
      </p:sp>
      <p:sp>
        <p:nvSpPr>
          <p:cNvPr id="3" name="Content Placeholder 2"/>
          <p:cNvSpPr>
            <a:spLocks noGrp="1"/>
          </p:cNvSpPr>
          <p:nvPr>
            <p:ph idx="1"/>
          </p:nvPr>
        </p:nvSpPr>
        <p:spPr>
          <a:xfrm>
            <a:off x="609600" y="1810658"/>
            <a:ext cx="8229600" cy="5029199"/>
          </a:xfrm>
        </p:spPr>
        <p:txBody>
          <a:bodyPr>
            <a:normAutofit/>
          </a:bodyPr>
          <a:lstStyle/>
          <a:p>
            <a:pPr marL="0" indent="0">
              <a:buFontTx/>
              <a:buNone/>
            </a:pPr>
            <a:r>
              <a:rPr lang="en-US" sz="2000" dirty="0"/>
              <a:t>This step explores some of the data management and security implications of storing data either on premises or under someone else’s </a:t>
            </a:r>
            <a:r>
              <a:rPr lang="en-US" sz="2000" dirty="0" smtClean="0"/>
              <a:t>control </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Network security</a:t>
            </a:r>
          </a:p>
          <a:p>
            <a:pPr marL="288925" lvl="1" indent="-288925">
              <a:buFont typeface="Arial" pitchFamily="34" charset="0"/>
              <a:buChar char="•"/>
            </a:pPr>
            <a:r>
              <a:rPr lang="en-US" dirty="0"/>
              <a:t>Network connectivity</a:t>
            </a:r>
          </a:p>
          <a:p>
            <a:pPr marL="288925" lvl="1" indent="-288925">
              <a:buFont typeface="Arial" pitchFamily="34" charset="0"/>
              <a:buChar char="•"/>
            </a:pPr>
            <a:r>
              <a:rPr lang="en-US" dirty="0"/>
              <a:t>Data isolation</a:t>
            </a:r>
          </a:p>
          <a:p>
            <a:pPr marL="288925" lvl="1" indent="-288925">
              <a:buFont typeface="Arial" pitchFamily="34" charset="0"/>
              <a:buChar char="•"/>
            </a:pPr>
            <a:r>
              <a:rPr lang="en-US" dirty="0"/>
              <a:t>Auditing</a:t>
            </a:r>
          </a:p>
          <a:p>
            <a:pPr marL="288925" lvl="1" indent="-288925">
              <a:buFont typeface="Arial" pitchFamily="34" charset="0"/>
              <a:buChar char="•"/>
            </a:pPr>
            <a:r>
              <a:rPr lang="en-US" dirty="0"/>
              <a:t>Archiving and journaling</a:t>
            </a:r>
          </a:p>
          <a:p>
            <a:pPr marL="288925" lvl="1" indent="-288925">
              <a:buFont typeface="Arial" pitchFamily="34" charset="0"/>
              <a:buChar char="•"/>
            </a:pPr>
            <a:r>
              <a:rPr lang="en-US" dirty="0"/>
              <a:t>Signing and encrypting messages</a:t>
            </a:r>
          </a:p>
          <a:p>
            <a:pPr marL="288925" lvl="1" indent="-288925">
              <a:buFont typeface="Arial" pitchFamily="34" charset="0"/>
              <a:buChar char="•"/>
            </a:pPr>
            <a:r>
              <a:rPr lang="en-US" dirty="0"/>
              <a:t>Information Rights Management</a:t>
            </a:r>
          </a:p>
          <a:p>
            <a:pPr lvl="1">
              <a:buFont typeface="Arial" pitchFamily="34" charset="0"/>
              <a:buChar char="•"/>
            </a:pPr>
            <a:endParaRPr lang="en-US" dirty="0"/>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429546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4. Ramifications on Business Operations</a:t>
            </a:r>
            <a:r>
              <a:rPr lang="en-US" dirty="0"/>
              <a:t/>
            </a:r>
            <a:br>
              <a:rPr lang="en-US" dirty="0"/>
            </a:br>
            <a:endParaRPr lang="en-US" dirty="0"/>
          </a:p>
        </p:txBody>
      </p:sp>
      <p:sp>
        <p:nvSpPr>
          <p:cNvPr id="3" name="Content Placeholder 2"/>
          <p:cNvSpPr>
            <a:spLocks noGrp="1"/>
          </p:cNvSpPr>
          <p:nvPr>
            <p:ph idx="1"/>
          </p:nvPr>
        </p:nvSpPr>
        <p:spPr>
          <a:xfrm>
            <a:off x="533400" y="1447800"/>
            <a:ext cx="8229600" cy="5029199"/>
          </a:xfrm>
        </p:spPr>
        <p:txBody>
          <a:bodyPr>
            <a:normAutofit/>
          </a:bodyPr>
          <a:lstStyle/>
          <a:p>
            <a:pPr marL="0" indent="0">
              <a:buFontTx/>
              <a:buNone/>
            </a:pPr>
            <a:r>
              <a:rPr lang="en-US" sz="2000" dirty="0"/>
              <a:t>Before deciding whether to use online services, existing </a:t>
            </a:r>
            <a:br>
              <a:rPr lang="en-US" sz="2000" dirty="0"/>
            </a:br>
            <a:r>
              <a:rPr lang="en-US" sz="2000" dirty="0"/>
              <a:t>on-premises </a:t>
            </a:r>
            <a:r>
              <a:rPr lang="en-US" sz="2000" dirty="0" smtClean="0"/>
              <a:t>email </a:t>
            </a:r>
            <a:r>
              <a:rPr lang="en-US" sz="2000" dirty="0"/>
              <a:t>services, or a combination of </a:t>
            </a:r>
            <a:r>
              <a:rPr lang="en-US" sz="2000" dirty="0" smtClean="0"/>
              <a:t>email </a:t>
            </a:r>
            <a:r>
              <a:rPr lang="en-US" sz="2000" dirty="0"/>
              <a:t>services, it is important to carefully examine the ramifications of this decision on business </a:t>
            </a:r>
            <a:r>
              <a:rPr lang="en-US" sz="2000" dirty="0" smtClean="0"/>
              <a:t>operations</a:t>
            </a:r>
            <a:endParaRPr lang="en-US" sz="2000" dirty="0"/>
          </a:p>
          <a:p>
            <a:pPr marL="0" indent="0">
              <a:lnSpc>
                <a:spcPct val="150000"/>
              </a:lnSpc>
              <a:buFontTx/>
              <a:buNone/>
            </a:pPr>
            <a:r>
              <a:rPr lang="en-US" sz="2000" dirty="0"/>
              <a:t>The topics covered in this step are</a:t>
            </a:r>
            <a:r>
              <a:rPr lang="en-CA" sz="2000" dirty="0"/>
              <a:t>:</a:t>
            </a:r>
          </a:p>
          <a:p>
            <a:pPr marL="288925" lvl="1" indent="-288925">
              <a:buFont typeface="Arial" pitchFamily="34" charset="0"/>
              <a:buChar char="•"/>
            </a:pPr>
            <a:r>
              <a:rPr lang="en-US" dirty="0"/>
              <a:t>Service continuity</a:t>
            </a:r>
          </a:p>
          <a:p>
            <a:pPr marL="288925" lvl="1" indent="-288925">
              <a:buFont typeface="Arial" pitchFamily="34" charset="0"/>
              <a:buChar char="•"/>
            </a:pPr>
            <a:r>
              <a:rPr lang="en-US" dirty="0"/>
              <a:t>Disaster recovery testing</a:t>
            </a:r>
          </a:p>
          <a:p>
            <a:pPr marL="288925" lvl="1" indent="-288925">
              <a:buFont typeface="Arial" pitchFamily="34" charset="0"/>
              <a:buChar char="•"/>
            </a:pPr>
            <a:r>
              <a:rPr lang="en-US" dirty="0"/>
              <a:t>Service level agreements</a:t>
            </a:r>
          </a:p>
          <a:p>
            <a:pPr marL="288925" lvl="1" indent="-288925">
              <a:buFont typeface="Arial" pitchFamily="34" charset="0"/>
              <a:buChar char="•"/>
            </a:pPr>
            <a:r>
              <a:rPr lang="en-US" dirty="0"/>
              <a:t>Adoption rate for new releases</a:t>
            </a:r>
          </a:p>
          <a:p>
            <a:pPr marL="288925" lvl="1" indent="-288925">
              <a:buFont typeface="Arial" pitchFamily="34" charset="0"/>
              <a:buChar char="•"/>
            </a:pPr>
            <a:r>
              <a:rPr lang="en-US" dirty="0"/>
              <a:t>Scheduled maintenance</a:t>
            </a:r>
          </a:p>
          <a:p>
            <a:pPr lvl="1">
              <a:buFont typeface="Arial" pitchFamily="34" charset="0"/>
              <a:buChar char="•"/>
            </a:pPr>
            <a:endParaRPr lang="en-US" sz="2000" dirty="0"/>
          </a:p>
          <a:p>
            <a:pPr>
              <a:buNone/>
            </a:pPr>
            <a:endParaRPr lang="en-US" sz="2000" dirty="0"/>
          </a:p>
          <a:p>
            <a:pPr>
              <a:buNone/>
            </a:pPr>
            <a:endParaRPr lang="en-US" sz="2000" dirty="0" smtClean="0"/>
          </a:p>
          <a:p>
            <a:endParaRPr lang="en-US" sz="2000" dirty="0" smtClean="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29823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CA" dirty="0"/>
              <a:t>Step 5. Provisioning and Planning Concerns</a:t>
            </a:r>
            <a:r>
              <a:rPr lang="en-US" dirty="0"/>
              <a:t/>
            </a:r>
            <a:br>
              <a:rPr lang="en-US" dirty="0"/>
            </a:br>
            <a:endParaRPr lang="en-US" dirty="0"/>
          </a:p>
        </p:txBody>
      </p:sp>
      <p:sp>
        <p:nvSpPr>
          <p:cNvPr id="3" name="Content Placeholder 2"/>
          <p:cNvSpPr>
            <a:spLocks noGrp="1"/>
          </p:cNvSpPr>
          <p:nvPr>
            <p:ph idx="1"/>
          </p:nvPr>
        </p:nvSpPr>
        <p:spPr>
          <a:xfrm>
            <a:off x="533400" y="1447800"/>
            <a:ext cx="8229600" cy="5029199"/>
          </a:xfrm>
        </p:spPr>
        <p:txBody>
          <a:bodyPr>
            <a:normAutofit/>
          </a:bodyPr>
          <a:lstStyle/>
          <a:p>
            <a:pPr marL="0" indent="0">
              <a:buFontTx/>
              <a:buNone/>
            </a:pPr>
            <a:r>
              <a:rPr lang="en-US" sz="2000" dirty="0"/>
              <a:t>Provisioning is the creation and modification of mailboxes, distribution groups, and contacts within a </a:t>
            </a:r>
            <a:r>
              <a:rPr lang="en-US" sz="2000" dirty="0" smtClean="0"/>
              <a:t>system </a:t>
            </a:r>
            <a:endParaRPr lang="en-US" sz="2000" dirty="0"/>
          </a:p>
          <a:p>
            <a:pPr marL="0" indent="0">
              <a:buFontTx/>
              <a:buNone/>
            </a:pPr>
            <a:r>
              <a:rPr lang="en-US" sz="2000" dirty="0"/>
              <a:t>Capacity and performance planning is a related activity that can be a challenge for IT departments as they try to balance future needs with budget </a:t>
            </a:r>
            <a:r>
              <a:rPr lang="en-US" sz="2000" dirty="0" smtClean="0"/>
              <a:t>limitations</a:t>
            </a:r>
            <a:endParaRPr lang="en-US" sz="2000" dirty="0"/>
          </a:p>
          <a:p>
            <a:pPr marL="0" indent="0">
              <a:lnSpc>
                <a:spcPct val="150000"/>
              </a:lnSpc>
              <a:buFontTx/>
              <a:buNone/>
            </a:pPr>
            <a:r>
              <a:rPr lang="en-US" sz="2000" dirty="0" smtClean="0"/>
              <a:t>The topics </a:t>
            </a:r>
            <a:r>
              <a:rPr lang="en-US" sz="2000" dirty="0"/>
              <a:t>covered in this step are</a:t>
            </a:r>
            <a:r>
              <a:rPr lang="en-CA" sz="2000" dirty="0" smtClean="0"/>
              <a:t>:</a:t>
            </a:r>
          </a:p>
          <a:p>
            <a:pPr marL="288925" lvl="1" indent="-288925">
              <a:buFont typeface="Arial" pitchFamily="34" charset="0"/>
              <a:buChar char="•"/>
            </a:pPr>
            <a:r>
              <a:rPr lang="en-US" dirty="0"/>
              <a:t>Active Directory Domain Services integration</a:t>
            </a:r>
          </a:p>
          <a:p>
            <a:pPr marL="288925" lvl="1" indent="-288925">
              <a:buFont typeface="Arial" pitchFamily="34" charset="0"/>
              <a:buChar char="•"/>
            </a:pPr>
            <a:r>
              <a:rPr lang="en-US" dirty="0"/>
              <a:t>Capacity and performance planning</a:t>
            </a:r>
          </a:p>
          <a:p>
            <a:pPr marL="0" indent="0">
              <a:lnSpc>
                <a:spcPct val="150000"/>
              </a:lnSpc>
              <a:buFontTx/>
              <a:buNone/>
            </a:pPr>
            <a:endParaRPr lang="en-CA" sz="2000" dirty="0"/>
          </a:p>
        </p:txBody>
      </p:sp>
    </p:spTree>
    <p:extLst>
      <p:ext uri="{BB962C8B-B14F-4D97-AF65-F5344CB8AC3E}">
        <p14:creationId xmlns:p14="http://schemas.microsoft.com/office/powerpoint/2010/main" val="3749379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6. Evaluate Results</a:t>
            </a:r>
            <a:br>
              <a:rPr lang="en-US" dirty="0"/>
            </a:br>
            <a:endParaRPr lang="en-US" dirty="0"/>
          </a:p>
        </p:txBody>
      </p:sp>
      <p:sp>
        <p:nvSpPr>
          <p:cNvPr id="3" name="Content Placeholder 2"/>
          <p:cNvSpPr>
            <a:spLocks noGrp="1"/>
          </p:cNvSpPr>
          <p:nvPr>
            <p:ph idx="1"/>
          </p:nvPr>
        </p:nvSpPr>
        <p:spPr>
          <a:xfrm>
            <a:off x="533400" y="1524000"/>
            <a:ext cx="8229600" cy="5029199"/>
          </a:xfrm>
        </p:spPr>
        <p:txBody>
          <a:bodyPr>
            <a:normAutofit/>
          </a:bodyPr>
          <a:lstStyle/>
          <a:p>
            <a:pPr marL="231775" indent="-231775"/>
            <a:r>
              <a:rPr lang="en-US" sz="2000" dirty="0"/>
              <a:t>Weighted Scoring – Multiply the importance rating by each offering’s original (raw) rating score to find the weighted score. Weighted scores provide a comprehensive view of the comparisons between offerings.</a:t>
            </a:r>
          </a:p>
          <a:p>
            <a:pPr marL="231775" indent="-231775"/>
            <a:r>
              <a:rPr lang="en-US" sz="2000" dirty="0" smtClean="0"/>
              <a:t>Analyze </a:t>
            </a:r>
            <a:r>
              <a:rPr lang="en-US" sz="2000" dirty="0"/>
              <a:t>Results – If one offering’s score is significantly higher than the rest, this offering will best meet the needs of the organization. However, a set of similar scores may indicate that a particular offering does not necessarily better fit the needs of the organization than other offerings.</a:t>
            </a:r>
          </a:p>
        </p:txBody>
      </p:sp>
    </p:spTree>
    <p:extLst>
      <p:ext uri="{BB962C8B-B14F-4D97-AF65-F5344CB8AC3E}">
        <p14:creationId xmlns:p14="http://schemas.microsoft.com/office/powerpoint/2010/main" val="2910492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Example: Tally Sheet</a:t>
            </a:r>
            <a:r>
              <a:rPr lang="en-US" dirty="0"/>
              <a:t/>
            </a:r>
            <a:br>
              <a:rPr lang="en-US" dirty="0"/>
            </a:b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061779191"/>
              </p:ext>
            </p:extLst>
          </p:nvPr>
        </p:nvGraphicFramePr>
        <p:xfrm>
          <a:off x="2057400" y="5410200"/>
          <a:ext cx="5686425" cy="638175"/>
        </p:xfrm>
        <a:graphic>
          <a:graphicData uri="http://schemas.openxmlformats.org/presentationml/2006/ole">
            <mc:AlternateContent xmlns:mc="http://schemas.openxmlformats.org/markup-compatibility/2006">
              <mc:Choice xmlns:v="urn:schemas-microsoft-com:vml" Requires="v">
                <p:oleObj spid="_x0000_s1073" name="Worksheet" r:id="rId5" imgW="5695956" imgH="647649" progId="Excel.Sheet.12">
                  <p:embed/>
                </p:oleObj>
              </mc:Choice>
              <mc:Fallback>
                <p:oleObj name="Worksheet" r:id="rId5" imgW="5695956" imgH="647649" progId="Excel.Shee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5410200"/>
                        <a:ext cx="5686425" cy="638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61"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248" y="1905000"/>
            <a:ext cx="5053552"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a:t>
            </a:r>
            <a:endParaRPr lang="en-US" b="1" dirty="0"/>
          </a:p>
        </p:txBody>
      </p:sp>
      <p:sp>
        <p:nvSpPr>
          <p:cNvPr id="3" name="Content Placeholder 2"/>
          <p:cNvSpPr>
            <a:spLocks noGrp="1"/>
          </p:cNvSpPr>
          <p:nvPr>
            <p:ph idx="1"/>
          </p:nvPr>
        </p:nvSpPr>
        <p:spPr>
          <a:xfrm>
            <a:off x="533400" y="1295400"/>
            <a:ext cx="8229600" cy="4241797"/>
          </a:xfrm>
        </p:spPr>
        <p:txBody>
          <a:bodyPr>
            <a:normAutofit/>
          </a:bodyPr>
          <a:lstStyle/>
          <a:p>
            <a:r>
              <a:rPr lang="en-US" sz="1600" dirty="0"/>
              <a:t>Transfer the </a:t>
            </a:r>
            <a:r>
              <a:rPr lang="en-US" sz="1600" dirty="0" smtClean="0"/>
              <a:t>importance ratings </a:t>
            </a:r>
            <a:r>
              <a:rPr lang="en-US" sz="1600" dirty="0"/>
              <a:t>and the Standard, Dedicated, and on-premises </a:t>
            </a:r>
            <a:r>
              <a:rPr lang="en-US" sz="1600" dirty="0" smtClean="0"/>
              <a:t>raw </a:t>
            </a:r>
            <a:r>
              <a:rPr lang="en-US" sz="1600" dirty="0"/>
              <a:t>scores from the individual tables in each section and for each </a:t>
            </a:r>
            <a:r>
              <a:rPr lang="en-US" sz="1600" dirty="0" smtClean="0"/>
              <a:t>topic</a:t>
            </a:r>
            <a:endParaRPr lang="en-US" sz="1600" dirty="0"/>
          </a:p>
          <a:p>
            <a:endParaRPr lang="en-US"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05050"/>
            <a:ext cx="5905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 (continued)</a:t>
            </a:r>
            <a:endParaRPr lang="en-US" b="1" dirty="0"/>
          </a:p>
        </p:txBody>
      </p:sp>
      <p:sp>
        <p:nvSpPr>
          <p:cNvPr id="3" name="Content Placeholder 2"/>
          <p:cNvSpPr>
            <a:spLocks noGrp="1"/>
          </p:cNvSpPr>
          <p:nvPr>
            <p:ph idx="1"/>
          </p:nvPr>
        </p:nvSpPr>
        <p:spPr>
          <a:xfrm>
            <a:off x="533400" y="1371600"/>
            <a:ext cx="8229600" cy="4241797"/>
          </a:xfrm>
        </p:spPr>
        <p:txBody>
          <a:bodyPr>
            <a:normAutofit/>
          </a:bodyPr>
          <a:lstStyle/>
          <a:p>
            <a:r>
              <a:rPr lang="en-US" sz="1600" dirty="0"/>
              <a:t>Multiply the </a:t>
            </a:r>
            <a:r>
              <a:rPr lang="en-US" sz="1600" dirty="0" smtClean="0"/>
              <a:t>importance rating </a:t>
            </a:r>
            <a:r>
              <a:rPr lang="en-US" sz="1600" dirty="0"/>
              <a:t>by each raw score to find the weighted scores. For example, multiply the Office Outlook Web Access Importance Rating by the Office Outlook Web Access Standard raw score (5 x 3 = 15) to get the Standard weighted score for the topic. Record the Standard weighted score in the appropriate box.</a:t>
            </a:r>
          </a:p>
          <a:p>
            <a:endParaRPr 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88926"/>
            <a:ext cx="5772150" cy="353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How to Use the Tally Sheet (continued)</a:t>
            </a:r>
          </a:p>
        </p:txBody>
      </p:sp>
      <p:sp>
        <p:nvSpPr>
          <p:cNvPr id="3" name="Content Placeholder 2"/>
          <p:cNvSpPr>
            <a:spLocks noGrp="1"/>
          </p:cNvSpPr>
          <p:nvPr>
            <p:ph idx="1"/>
          </p:nvPr>
        </p:nvSpPr>
        <p:spPr>
          <a:xfrm>
            <a:off x="533400" y="1447800"/>
            <a:ext cx="8229600" cy="4241797"/>
          </a:xfrm>
        </p:spPr>
        <p:txBody>
          <a:bodyPr>
            <a:normAutofit/>
          </a:bodyPr>
          <a:lstStyle/>
          <a:p>
            <a:r>
              <a:rPr lang="en-US" sz="1600" dirty="0"/>
              <a:t>After determining each of the weighted scores, add the scores and record in </a:t>
            </a:r>
            <a:r>
              <a:rPr lang="en-US" sz="1600" dirty="0" smtClean="0"/>
              <a:t>the </a:t>
            </a:r>
            <a:r>
              <a:rPr lang="en-US" sz="1600" dirty="0"/>
              <a:t>Section Subtotals row.</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305050"/>
            <a:ext cx="5905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461665"/>
          </a:xfrm>
        </p:spPr>
        <p:txBody>
          <a:bodyPr/>
          <a:lstStyle/>
          <a:p>
            <a:r>
              <a:rPr lang="en-US" dirty="0"/>
              <a:t>How to Use the Tally Sheet (continued)</a:t>
            </a:r>
          </a:p>
        </p:txBody>
      </p:sp>
      <p:sp>
        <p:nvSpPr>
          <p:cNvPr id="3" name="Content Placeholder 2"/>
          <p:cNvSpPr>
            <a:spLocks noGrp="1"/>
          </p:cNvSpPr>
          <p:nvPr>
            <p:ph idx="1"/>
          </p:nvPr>
        </p:nvSpPr>
        <p:spPr>
          <a:xfrm>
            <a:off x="533400" y="1219200"/>
            <a:ext cx="8229600" cy="4241797"/>
          </a:xfrm>
        </p:spPr>
        <p:txBody>
          <a:bodyPr>
            <a:normAutofit/>
          </a:bodyPr>
          <a:lstStyle/>
          <a:p>
            <a:r>
              <a:rPr lang="en-US" sz="1200" dirty="0"/>
              <a:t>Finally, after using the formula to rate and score each topic throughout the “Tally Sheet” job aid, add up all of the totals from each section to get the cumulative totals. These cumulative totals should provide a definite picture of the solution that best fits the organization.</a:t>
            </a:r>
          </a:p>
        </p:txBody>
      </p:sp>
      <p:graphicFrame>
        <p:nvGraphicFramePr>
          <p:cNvPr id="5" name="Object 4"/>
          <p:cNvGraphicFramePr>
            <a:graphicFrameLocks noChangeAspect="1"/>
          </p:cNvGraphicFramePr>
          <p:nvPr>
            <p:extLst>
              <p:ext uri="{D42A27DB-BD31-4B8C-83A1-F6EECF244321}">
                <p14:modId xmlns:p14="http://schemas.microsoft.com/office/powerpoint/2010/main" val="3012027434"/>
              </p:ext>
            </p:extLst>
          </p:nvPr>
        </p:nvGraphicFramePr>
        <p:xfrm>
          <a:off x="1767114" y="6096000"/>
          <a:ext cx="6362700" cy="647700"/>
        </p:xfrm>
        <a:graphic>
          <a:graphicData uri="http://schemas.openxmlformats.org/presentationml/2006/ole">
            <mc:AlternateContent xmlns:mc="http://schemas.openxmlformats.org/markup-compatibility/2006">
              <mc:Choice xmlns:v="urn:schemas-microsoft-com:vml" Requires="v">
                <p:oleObj spid="_x0000_s5167" name="Worksheet" r:id="rId5" imgW="6372196" imgH="657109" progId="Excel.Sheet.12">
                  <p:embed/>
                </p:oleObj>
              </mc:Choice>
              <mc:Fallback>
                <p:oleObj name="Worksheet" r:id="rId5" imgW="6372196" imgH="657109" progId="Excel.Sheet.12">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7114" y="6096000"/>
                        <a:ext cx="63627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56"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2051567"/>
            <a:ext cx="5715000" cy="3892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09600" y="2743200"/>
            <a:ext cx="8077200" cy="1077218"/>
          </a:xfrm>
          <a:prstGeom prst="rect">
            <a:avLst/>
          </a:prstGeom>
          <a:noFill/>
        </p:spPr>
        <p:txBody>
          <a:bodyPr wrap="square" rtlCol="0">
            <a:spAutoFit/>
          </a:bodyPr>
          <a:lstStyle/>
          <a:p>
            <a:r>
              <a:rPr lang="en-US" sz="3200" dirty="0"/>
              <a:t>Microsoft Exchange </a:t>
            </a:r>
            <a:r>
              <a:rPr lang="en-US" sz="3200" dirty="0" smtClean="0"/>
              <a:t>Online—Evaluating Software-plus-Services</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19125" y="914400"/>
            <a:ext cx="8229600" cy="461665"/>
          </a:xfrm>
        </p:spPr>
        <p:txBody>
          <a:bodyPr/>
          <a:lstStyle/>
          <a:p>
            <a:r>
              <a:rPr lang="en-US" dirty="0"/>
              <a:t>Purpose and Agenda</a:t>
            </a:r>
          </a:p>
        </p:txBody>
      </p:sp>
      <p:sp>
        <p:nvSpPr>
          <p:cNvPr id="4" name="TextBox 3"/>
          <p:cNvSpPr txBox="1"/>
          <p:nvPr/>
        </p:nvSpPr>
        <p:spPr>
          <a:xfrm>
            <a:off x="551543" y="1429657"/>
            <a:ext cx="7239000" cy="5724644"/>
          </a:xfrm>
          <a:prstGeom prst="rect">
            <a:avLst/>
          </a:prstGeom>
          <a:noFill/>
        </p:spPr>
        <p:txBody>
          <a:bodyPr wrap="square" rtlCol="0">
            <a:spAutoFit/>
          </a:bodyPr>
          <a:lstStyle/>
          <a:p>
            <a:r>
              <a:rPr lang="en-US" sz="24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a technical decision maker with information about topics to consider when deciding whether to retain existing on-premises </a:t>
            </a:r>
            <a:r>
              <a:rPr lang="en-US" dirty="0" smtClean="0">
                <a:solidFill>
                  <a:schemeClr val="tx2"/>
                </a:solidFill>
              </a:rPr>
              <a:t>email </a:t>
            </a:r>
            <a:r>
              <a:rPr lang="en-US" dirty="0">
                <a:solidFill>
                  <a:schemeClr val="tx2"/>
                </a:solidFill>
              </a:rPr>
              <a:t>services or to migrate to an Exchange Online solution</a:t>
            </a:r>
          </a:p>
          <a:p>
            <a:endParaRPr lang="en-US" dirty="0" smtClean="0"/>
          </a:p>
          <a:p>
            <a:r>
              <a:rPr lang="en-US" sz="2400" dirty="0" smtClean="0"/>
              <a:t>Agenda</a:t>
            </a:r>
          </a:p>
          <a:p>
            <a:pPr marL="174625" indent="-174625">
              <a:spcBef>
                <a:spcPts val="1200"/>
              </a:spcBef>
              <a:buClr>
                <a:schemeClr val="accent1"/>
              </a:buClr>
              <a:buFont typeface="Arial" pitchFamily="34" charset="0"/>
              <a:buChar char="•"/>
            </a:pPr>
            <a:r>
              <a:rPr lang="en-US" dirty="0" smtClean="0">
                <a:solidFill>
                  <a:schemeClr val="tx2"/>
                </a:solidFill>
              </a:rPr>
              <a:t>Software-plus-Services</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Overview of Steps – Categories/Topics</a:t>
            </a:r>
          </a:p>
          <a:p>
            <a:pPr marL="174625" indent="-174625">
              <a:spcBef>
                <a:spcPts val="1200"/>
              </a:spcBef>
              <a:buClr>
                <a:schemeClr val="accent1"/>
              </a:buClr>
              <a:buFont typeface="Arial" pitchFamily="34" charset="0"/>
              <a:buChar char="•"/>
            </a:pPr>
            <a:r>
              <a:rPr lang="en-US" dirty="0">
                <a:solidFill>
                  <a:schemeClr val="tx2"/>
                </a:solidFill>
              </a:rPr>
              <a:t>Sample Topic for Rating/Scoring</a:t>
            </a:r>
          </a:p>
          <a:p>
            <a:pPr marL="174625" indent="-174625">
              <a:spcBef>
                <a:spcPts val="1200"/>
              </a:spcBef>
              <a:buClr>
                <a:schemeClr val="accent1"/>
              </a:buClr>
              <a:buFont typeface="Arial" pitchFamily="34" charset="0"/>
              <a:buChar char="•"/>
            </a:pPr>
            <a:r>
              <a:rPr lang="en-US" dirty="0">
                <a:solidFill>
                  <a:schemeClr val="tx2"/>
                </a:solidFill>
              </a:rPr>
              <a:t>Sample Tally Sheet</a:t>
            </a:r>
          </a:p>
          <a:p>
            <a:pPr marL="174625" indent="-174625">
              <a:spcBef>
                <a:spcPts val="1200"/>
              </a:spcBef>
              <a:buClr>
                <a:schemeClr val="accent1"/>
              </a:buClr>
              <a:buFont typeface="Arial" pitchFamily="34" charset="0"/>
              <a:buChar char="•"/>
            </a:pPr>
            <a:r>
              <a:rPr lang="en-US" dirty="0">
                <a:solidFill>
                  <a:schemeClr val="tx2"/>
                </a:solidFill>
              </a:rPr>
              <a:t>Evaluate Results</a:t>
            </a:r>
          </a:p>
          <a:p>
            <a:pPr marL="174625" indent="-174625">
              <a:spcBef>
                <a:spcPts val="1200"/>
              </a:spcBef>
              <a:buClr>
                <a:schemeClr val="accent1"/>
              </a:buClr>
              <a:buFont typeface="Arial" pitchFamily="34" charset="0"/>
              <a:buChar char="•"/>
            </a:pPr>
            <a:r>
              <a:rPr lang="en-US" dirty="0" smtClean="0">
                <a:solidFill>
                  <a:schemeClr val="tx2"/>
                </a:solidFill>
              </a:rPr>
              <a:t>Conclusion </a:t>
            </a:r>
            <a:endParaRPr lang="en-US" dirty="0">
              <a:solidFill>
                <a:schemeClr val="tx2"/>
              </a:solidFill>
            </a:endParaRPr>
          </a:p>
          <a:p>
            <a:pPr>
              <a:buFont typeface="Arial" pitchFamily="34" charset="0"/>
              <a:buChar char="•"/>
            </a:pPr>
            <a:endParaRPr lang="en-US" sz="2400" dirty="0" smtClean="0"/>
          </a:p>
          <a:p>
            <a:endParaRPr lang="en-US" dirty="0"/>
          </a:p>
        </p:txBody>
      </p:sp>
    </p:spTree>
    <p:extLst>
      <p:ext uri="{BB962C8B-B14F-4D97-AF65-F5344CB8AC3E}">
        <p14:creationId xmlns:p14="http://schemas.microsoft.com/office/powerpoint/2010/main" val="8052078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Software-plus-Services?</a:t>
            </a:r>
          </a:p>
        </p:txBody>
      </p:sp>
      <p:sp>
        <p:nvSpPr>
          <p:cNvPr id="3" name="Rectangle 2"/>
          <p:cNvSpPr/>
          <p:nvPr/>
        </p:nvSpPr>
        <p:spPr>
          <a:xfrm>
            <a:off x="533400" y="1603828"/>
            <a:ext cx="6934200" cy="3508653"/>
          </a:xfrm>
          <a:prstGeom prst="rect">
            <a:avLst/>
          </a:prstGeom>
        </p:spPr>
        <p:txBody>
          <a:bodyPr wrap="square">
            <a:spAutoFit/>
          </a:bodyPr>
          <a:lstStyle/>
          <a:p>
            <a:pPr marL="174625" indent="-174625">
              <a:spcBef>
                <a:spcPts val="1200"/>
              </a:spcBef>
              <a:buClr>
                <a:schemeClr val="accent1"/>
              </a:buClr>
              <a:buFont typeface="Arial" pitchFamily="34" charset="0"/>
              <a:buChar char="•"/>
            </a:pPr>
            <a:r>
              <a:rPr lang="en-US" dirty="0">
                <a:solidFill>
                  <a:schemeClr val="tx2"/>
                </a:solidFill>
              </a:rPr>
              <a:t>Software-plus-services is a model of software development where an application is hosted as a service and combined with locally installed, client-based software for rich interactivity and higher performance</a:t>
            </a:r>
          </a:p>
          <a:p>
            <a:pPr marL="174625" indent="-174625">
              <a:spcBef>
                <a:spcPts val="1200"/>
              </a:spcBef>
              <a:buClr>
                <a:schemeClr val="accent1"/>
              </a:buClr>
              <a:buFont typeface="Arial" pitchFamily="34" charset="0"/>
              <a:buChar char="•"/>
            </a:pPr>
            <a:r>
              <a:rPr lang="en-US" dirty="0" smtClean="0">
                <a:solidFill>
                  <a:schemeClr val="tx2"/>
                </a:solidFill>
              </a:rPr>
              <a:t>The </a:t>
            </a:r>
            <a:r>
              <a:rPr lang="en-US" dirty="0">
                <a:solidFill>
                  <a:schemeClr val="tx2"/>
                </a:solidFill>
              </a:rPr>
              <a:t>software-plus-services strategy is about choice, creating freedom in functionality and delivery </a:t>
            </a:r>
          </a:p>
          <a:p>
            <a:pPr marL="174625" indent="-174625">
              <a:spcBef>
                <a:spcPts val="1200"/>
              </a:spcBef>
              <a:buClr>
                <a:schemeClr val="accent1"/>
              </a:buClr>
              <a:buFont typeface="Arial" pitchFamily="34" charset="0"/>
              <a:buChar char="•"/>
            </a:pPr>
            <a:r>
              <a:rPr lang="en-US" dirty="0" smtClean="0">
                <a:solidFill>
                  <a:schemeClr val="tx2"/>
                </a:solidFill>
              </a:rPr>
              <a:t>Exchange </a:t>
            </a:r>
            <a:r>
              <a:rPr lang="en-US" dirty="0">
                <a:solidFill>
                  <a:schemeClr val="tx2"/>
                </a:solidFill>
              </a:rPr>
              <a:t>Online provides:</a:t>
            </a:r>
          </a:p>
          <a:p>
            <a:pPr marL="344488" lvl="1" indent="-179388">
              <a:spcBef>
                <a:spcPts val="1200"/>
              </a:spcBef>
              <a:buClr>
                <a:schemeClr val="accent1"/>
              </a:buClr>
              <a:buFont typeface="Arial" pitchFamily="34" charset="0"/>
              <a:buChar char="•"/>
            </a:pPr>
            <a:r>
              <a:rPr lang="en-US" sz="1400" dirty="0"/>
              <a:t>Hosted enterprise messaging solution based on Microsoft </a:t>
            </a:r>
            <a:br>
              <a:rPr lang="en-US" sz="1400" dirty="0"/>
            </a:br>
            <a:r>
              <a:rPr lang="en-US" sz="1400" dirty="0"/>
              <a:t>Exchange Server</a:t>
            </a:r>
          </a:p>
          <a:p>
            <a:pPr marL="344488" lvl="1" indent="-179388">
              <a:spcBef>
                <a:spcPts val="1200"/>
              </a:spcBef>
              <a:buClr>
                <a:schemeClr val="accent1"/>
              </a:buClr>
              <a:buFont typeface="Arial" pitchFamily="34" charset="0"/>
              <a:buChar char="•"/>
            </a:pPr>
            <a:r>
              <a:rPr lang="en-US" sz="1400" dirty="0"/>
              <a:t>“From anywhere” access to email for users, including </a:t>
            </a:r>
            <a:br>
              <a:rPr lang="en-US" sz="1400" dirty="0"/>
            </a:br>
            <a:r>
              <a:rPr lang="en-US" sz="1400" dirty="0"/>
              <a:t>Outlook</a:t>
            </a:r>
            <a:r>
              <a:rPr lang="en-US" sz="1400" baseline="30000" dirty="0"/>
              <a:t>®</a:t>
            </a:r>
            <a:r>
              <a:rPr lang="en-US" sz="1400" dirty="0"/>
              <a:t>, Outlook Web App, mobile devices, and others</a:t>
            </a:r>
          </a:p>
        </p:txBody>
      </p:sp>
    </p:spTree>
    <p:extLst>
      <p:ext uri="{BB962C8B-B14F-4D97-AF65-F5344CB8AC3E}">
        <p14:creationId xmlns:p14="http://schemas.microsoft.com/office/powerpoint/2010/main" val="399543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Deployment Options</a:t>
            </a:r>
            <a:br>
              <a:rPr lang="en-US" dirty="0"/>
            </a:br>
            <a:endParaRPr lang="en-US" dirty="0"/>
          </a:p>
        </p:txBody>
      </p:sp>
      <p:sp>
        <p:nvSpPr>
          <p:cNvPr id="3" name="Rectangle 2"/>
          <p:cNvSpPr/>
          <p:nvPr/>
        </p:nvSpPr>
        <p:spPr>
          <a:xfrm>
            <a:off x="457200" y="1371600"/>
            <a:ext cx="6705600" cy="5047536"/>
          </a:xfrm>
          <a:prstGeom prst="rect">
            <a:avLst/>
          </a:prstGeom>
        </p:spPr>
        <p:txBody>
          <a:bodyPr wrap="square">
            <a:spAutoFit/>
          </a:bodyPr>
          <a:lstStyle/>
          <a:p>
            <a:r>
              <a:rPr lang="en-US" sz="2400" dirty="0"/>
              <a:t>On-Premises Deployment</a:t>
            </a:r>
          </a:p>
          <a:p>
            <a:pPr marL="174625" indent="-174625">
              <a:spcBef>
                <a:spcPts val="1200"/>
              </a:spcBef>
              <a:buClr>
                <a:schemeClr val="accent1"/>
              </a:buClr>
              <a:buFont typeface="Arial" pitchFamily="34" charset="0"/>
              <a:buChar char="•"/>
            </a:pPr>
            <a:r>
              <a:rPr lang="en-US" dirty="0">
                <a:solidFill>
                  <a:schemeClr val="tx2"/>
                </a:solidFill>
              </a:rPr>
              <a:t>Server and client software is installed and run on computers on the premises of the organization using the </a:t>
            </a:r>
            <a:r>
              <a:rPr lang="en-US" dirty="0" smtClean="0">
                <a:solidFill>
                  <a:schemeClr val="tx2"/>
                </a:solidFill>
              </a:rPr>
              <a:t>software</a:t>
            </a:r>
          </a:p>
          <a:p>
            <a:endParaRPr lang="en-US" sz="2400" dirty="0" smtClean="0"/>
          </a:p>
          <a:p>
            <a:r>
              <a:rPr lang="en-US" sz="2400" dirty="0" smtClean="0"/>
              <a:t>Exchange </a:t>
            </a:r>
            <a:r>
              <a:rPr lang="en-US" sz="2400" dirty="0"/>
              <a:t>Online Standard </a:t>
            </a:r>
            <a:r>
              <a:rPr lang="en-US" sz="2400" dirty="0" smtClean="0"/>
              <a:t>Offering</a:t>
            </a:r>
            <a:endParaRPr lang="en-US" sz="2400" dirty="0"/>
          </a:p>
          <a:p>
            <a:pPr marL="174625" indent="-174625">
              <a:spcBef>
                <a:spcPts val="1200"/>
              </a:spcBef>
              <a:buClr>
                <a:schemeClr val="accent1"/>
              </a:buClr>
              <a:buFont typeface="Arial" pitchFamily="34" charset="0"/>
              <a:buChar char="•"/>
            </a:pPr>
            <a:r>
              <a:rPr lang="en-US" dirty="0">
                <a:solidFill>
                  <a:schemeClr val="tx2"/>
                </a:solidFill>
              </a:rPr>
              <a:t>Provides the core business capabilities of Microsoft Exchange Server as a hosted service from a shared server, multi-tenancy environment</a:t>
            </a:r>
          </a:p>
          <a:p>
            <a:endParaRPr lang="en-US" sz="2400" dirty="0" smtClean="0"/>
          </a:p>
          <a:p>
            <a:r>
              <a:rPr lang="en-US" sz="2400" dirty="0" smtClean="0"/>
              <a:t>Exchange </a:t>
            </a:r>
            <a:r>
              <a:rPr lang="en-US" sz="2400" dirty="0"/>
              <a:t>Online </a:t>
            </a:r>
            <a:r>
              <a:rPr lang="en-US" sz="2400" dirty="0" smtClean="0"/>
              <a:t>Dedicated Offering</a:t>
            </a:r>
            <a:endParaRPr lang="en-US" sz="2400" dirty="0"/>
          </a:p>
          <a:p>
            <a:pPr marL="174625" indent="-174625">
              <a:spcBef>
                <a:spcPts val="1200"/>
              </a:spcBef>
              <a:buClr>
                <a:schemeClr val="accent1"/>
              </a:buClr>
              <a:buFont typeface="Arial" pitchFamily="34" charset="0"/>
              <a:buChar char="•"/>
            </a:pPr>
            <a:r>
              <a:rPr lang="en-US" dirty="0">
                <a:solidFill>
                  <a:schemeClr val="tx2"/>
                </a:solidFill>
              </a:rPr>
              <a:t>Provides dedicated servers at Microsoft data centers to support each organization’s Exchange </a:t>
            </a:r>
            <a:r>
              <a:rPr lang="en-US" dirty="0" smtClean="0">
                <a:solidFill>
                  <a:schemeClr val="tx2"/>
                </a:solidFill>
              </a:rPr>
              <a:t>architecture </a:t>
            </a:r>
            <a:endParaRPr lang="en-US" dirty="0">
              <a:solidFill>
                <a:schemeClr val="tx2"/>
              </a:solidFill>
            </a:endParaRPr>
          </a:p>
          <a:p>
            <a:pPr marL="174625" indent="-174625">
              <a:spcBef>
                <a:spcPts val="1200"/>
              </a:spcBef>
              <a:buClr>
                <a:schemeClr val="accent1"/>
              </a:buClr>
              <a:buFont typeface="Arial" pitchFamily="34" charset="0"/>
              <a:buChar char="•"/>
            </a:pPr>
            <a:endParaRPr lang="en-US" dirty="0">
              <a:solidFill>
                <a:schemeClr val="tx2"/>
              </a:solidFill>
            </a:endParaRPr>
          </a:p>
        </p:txBody>
      </p:sp>
    </p:spTree>
    <p:extLst>
      <p:ext uri="{BB962C8B-B14F-4D97-AF65-F5344CB8AC3E}">
        <p14:creationId xmlns:p14="http://schemas.microsoft.com/office/powerpoint/2010/main" val="972479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Evaluating Exchange Online Decision Flow</a:t>
            </a:r>
            <a:br>
              <a:rPr lang="en-US" dirty="0"/>
            </a:b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2050" y="2038349"/>
            <a:ext cx="5924550" cy="3760801"/>
          </a:xfrm>
          <a:prstGeom prst="rect">
            <a:avLst/>
          </a:prstGeom>
        </p:spPr>
      </p:pic>
    </p:spTree>
    <p:extLst>
      <p:ext uri="{BB962C8B-B14F-4D97-AF65-F5344CB8AC3E}">
        <p14:creationId xmlns:p14="http://schemas.microsoft.com/office/powerpoint/2010/main" val="85826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This Guide to Evaluate Exchange Online</a:t>
            </a:r>
          </a:p>
        </p:txBody>
      </p:sp>
      <p:sp>
        <p:nvSpPr>
          <p:cNvPr id="3" name="Content Placeholder 2"/>
          <p:cNvSpPr>
            <a:spLocks noGrp="1"/>
          </p:cNvSpPr>
          <p:nvPr>
            <p:ph idx="1"/>
          </p:nvPr>
        </p:nvSpPr>
        <p:spPr>
          <a:xfrm>
            <a:off x="537027" y="1447800"/>
            <a:ext cx="8229600" cy="5029199"/>
          </a:xfrm>
        </p:spPr>
        <p:txBody>
          <a:bodyPr>
            <a:normAutofit fontScale="92500"/>
          </a:bodyPr>
          <a:lstStyle/>
          <a:p>
            <a:pPr marL="514350" indent="-514350">
              <a:buFont typeface="Verdana" pitchFamily="34" charset="0"/>
              <a:buAutoNum type="arabicPeriod"/>
            </a:pPr>
            <a:r>
              <a:rPr lang="en-US" sz="2400" dirty="0"/>
              <a:t>Read the introduction to the </a:t>
            </a:r>
            <a:r>
              <a:rPr lang="en-US" sz="2400" dirty="0" smtClean="0"/>
              <a:t>step.</a:t>
            </a:r>
            <a:endParaRPr lang="en-US" sz="2400" dirty="0"/>
          </a:p>
          <a:p>
            <a:pPr marL="514350" indent="-514350">
              <a:buFont typeface="Verdana" pitchFamily="34" charset="0"/>
              <a:buAutoNum type="arabicPeriod"/>
            </a:pPr>
            <a:r>
              <a:rPr lang="en-US" sz="2400" dirty="0"/>
              <a:t>Read the description for each </a:t>
            </a:r>
            <a:r>
              <a:rPr lang="en-US" sz="2400" dirty="0" smtClean="0"/>
              <a:t>topic.</a:t>
            </a:r>
            <a:endParaRPr lang="en-US" sz="2400" dirty="0"/>
          </a:p>
          <a:p>
            <a:pPr marL="514350" indent="-514350">
              <a:buFont typeface="Verdana" pitchFamily="34" charset="0"/>
              <a:buAutoNum type="arabicPeriod"/>
            </a:pPr>
            <a:r>
              <a:rPr lang="en-US" sz="2400" dirty="0"/>
              <a:t>Determine importance of each topic by reading importance rating section and record in </a:t>
            </a:r>
            <a:r>
              <a:rPr lang="en-US" sz="2400" dirty="0" smtClean="0"/>
              <a:t>the rating </a:t>
            </a:r>
            <a:r>
              <a:rPr lang="en-US" sz="2400" dirty="0"/>
              <a:t>table </a:t>
            </a:r>
            <a:r>
              <a:rPr lang="en-US" sz="2400" dirty="0" smtClean="0"/>
              <a:t>provided.</a:t>
            </a:r>
            <a:endParaRPr lang="en-US" sz="2400" dirty="0"/>
          </a:p>
          <a:p>
            <a:pPr marL="514350" indent="-514350">
              <a:buFont typeface="Verdana" pitchFamily="34" charset="0"/>
              <a:buAutoNum type="arabicPeriod"/>
            </a:pPr>
            <a:r>
              <a:rPr lang="en-US" sz="2400" dirty="0"/>
              <a:t>Read the comparisons of on-premises, Standard, and Dedicated offerings in the solutions rating section and rate each solution. Record answers in </a:t>
            </a:r>
            <a:r>
              <a:rPr lang="en-US" sz="2400" dirty="0" smtClean="0"/>
              <a:t>the rating </a:t>
            </a:r>
            <a:r>
              <a:rPr lang="en-US" sz="2400" dirty="0"/>
              <a:t>table </a:t>
            </a:r>
            <a:r>
              <a:rPr lang="en-US" sz="2400" dirty="0" smtClean="0"/>
              <a:t>provided.</a:t>
            </a:r>
            <a:endParaRPr lang="en-US" sz="2400" dirty="0"/>
          </a:p>
          <a:p>
            <a:pPr marL="514350" indent="-514350">
              <a:buFont typeface="Verdana" pitchFamily="34" charset="0"/>
              <a:buAutoNum type="arabicPeriod"/>
            </a:pPr>
            <a:r>
              <a:rPr lang="en-US" sz="2400" dirty="0"/>
              <a:t>Repeat for Steps </a:t>
            </a:r>
            <a:r>
              <a:rPr lang="en-US" sz="2400" dirty="0" smtClean="0"/>
              <a:t>2-5.</a:t>
            </a:r>
            <a:endParaRPr lang="en-US" sz="2400" dirty="0"/>
          </a:p>
          <a:p>
            <a:pPr marL="514350" indent="-514350">
              <a:buFont typeface="Verdana" pitchFamily="34" charset="0"/>
              <a:buAutoNum type="arabicPeriod"/>
            </a:pPr>
            <a:r>
              <a:rPr lang="en-US" sz="2400" dirty="0"/>
              <a:t>Use the tally sheet in the appendix to tally all </a:t>
            </a:r>
            <a:r>
              <a:rPr lang="en-US" sz="2400" dirty="0" smtClean="0"/>
              <a:t>scores.</a:t>
            </a:r>
            <a:r>
              <a:rPr lang="en-US" sz="2400" dirty="0"/>
              <a:t/>
            </a:r>
            <a:br>
              <a:rPr lang="en-US" sz="2400" dirty="0"/>
            </a:br>
            <a:r>
              <a:rPr lang="en-US" sz="2400" dirty="0" smtClean="0"/>
              <a:t>Evaluate </a:t>
            </a:r>
            <a:r>
              <a:rPr lang="en-US" sz="2400" dirty="0"/>
              <a:t>and make </a:t>
            </a:r>
            <a:r>
              <a:rPr lang="en-US" sz="2400" dirty="0" smtClean="0"/>
              <a:t>decision.</a:t>
            </a:r>
            <a:endParaRPr lang="en-US" sz="2400" dirty="0"/>
          </a:p>
          <a:p>
            <a:pPr>
              <a:buNone/>
            </a:pP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Exchange Online – Steps and Topics</a:t>
            </a:r>
          </a:p>
        </p:txBody>
      </p:sp>
      <p:sp>
        <p:nvSpPr>
          <p:cNvPr id="3" name="Content Placeholder 2"/>
          <p:cNvSpPr>
            <a:spLocks noGrp="1"/>
          </p:cNvSpPr>
          <p:nvPr>
            <p:ph idx="1"/>
          </p:nvPr>
        </p:nvSpPr>
        <p:spPr>
          <a:xfrm>
            <a:off x="537027" y="1905000"/>
            <a:ext cx="8229600" cy="4571999"/>
          </a:xfrm>
        </p:spPr>
        <p:txBody>
          <a:bodyPr>
            <a:normAutofit/>
          </a:bodyPr>
          <a:lstStyle/>
          <a:p>
            <a:pPr>
              <a:buNone/>
            </a:pPr>
            <a:endParaRPr lang="en-US" dirty="0" smtClean="0"/>
          </a:p>
          <a:p>
            <a:endParaRPr lang="en-US" dirty="0" smtClean="0"/>
          </a:p>
          <a:p>
            <a:endParaRPr lang="en-US" dirty="0" smtClean="0"/>
          </a:p>
          <a:p>
            <a:endParaRPr lang="en-US" dirty="0" smtClean="0"/>
          </a:p>
          <a:p>
            <a:endParaRPr lang="en-US" dirty="0"/>
          </a:p>
        </p:txBody>
      </p:sp>
      <p:sp>
        <p:nvSpPr>
          <p:cNvPr id="5" name="Rectangle 4"/>
          <p:cNvSpPr/>
          <p:nvPr/>
        </p:nvSpPr>
        <p:spPr>
          <a:xfrm>
            <a:off x="457200" y="1447800"/>
            <a:ext cx="8305800" cy="4847481"/>
          </a:xfrm>
          <a:prstGeom prst="rect">
            <a:avLst/>
          </a:prstGeom>
        </p:spPr>
        <p:txBody>
          <a:bodyPr wrap="square">
            <a:spAutoFit/>
          </a:bodyPr>
          <a:lstStyle/>
          <a:p>
            <a:pPr>
              <a:buFontTx/>
              <a:buNone/>
            </a:pPr>
            <a:r>
              <a:rPr lang="en-US" sz="1400" b="1" dirty="0"/>
              <a:t>Step 1: Client </a:t>
            </a:r>
            <a:r>
              <a:rPr lang="en-US" sz="1400" b="1" dirty="0" smtClean="0"/>
              <a:t>Experience</a:t>
            </a:r>
            <a:endParaRPr lang="en-US" sz="1400" b="1" dirty="0"/>
          </a:p>
          <a:p>
            <a:r>
              <a:rPr lang="en-US" sz="1200" dirty="0" smtClean="0"/>
              <a:t>● Office </a:t>
            </a:r>
            <a:r>
              <a:rPr lang="en-US" sz="1200" dirty="0"/>
              <a:t>Outlook Web </a:t>
            </a:r>
            <a:r>
              <a:rPr lang="en-US" sz="1200" dirty="0" smtClean="0"/>
              <a:t>App	● Outlook Anywhere</a:t>
            </a:r>
            <a:r>
              <a:rPr lang="en-US" sz="1200" dirty="0"/>
              <a:t>	 </a:t>
            </a:r>
            <a:r>
              <a:rPr lang="en-US" sz="1200" dirty="0" smtClean="0"/>
              <a:t>	● MAPI</a:t>
            </a:r>
          </a:p>
          <a:p>
            <a:r>
              <a:rPr lang="en-US" sz="1200" dirty="0" smtClean="0"/>
              <a:t>● IMAP </a:t>
            </a:r>
            <a:r>
              <a:rPr lang="en-US" sz="1200" dirty="0"/>
              <a:t>&amp; </a:t>
            </a:r>
            <a:r>
              <a:rPr lang="en-US" sz="1200" dirty="0" smtClean="0"/>
              <a:t>POP		● BlackBerry devices</a:t>
            </a:r>
            <a:r>
              <a:rPr lang="en-US" sz="1200" dirty="0"/>
              <a:t>		</a:t>
            </a:r>
            <a:r>
              <a:rPr lang="en-US" sz="1200" dirty="0" smtClean="0"/>
              <a:t>● Mailbox sizes</a:t>
            </a:r>
          </a:p>
          <a:p>
            <a:r>
              <a:rPr lang="en-US" sz="1200" dirty="0"/>
              <a:t>● </a:t>
            </a:r>
            <a:r>
              <a:rPr lang="en-US" sz="1200" dirty="0" smtClean="0"/>
              <a:t>Macintosh clients		</a:t>
            </a:r>
            <a:r>
              <a:rPr lang="en-US" sz="1200" dirty="0"/>
              <a:t>● Single </a:t>
            </a:r>
            <a:r>
              <a:rPr lang="en-US" sz="1200" dirty="0" smtClean="0"/>
              <a:t>sign-on</a:t>
            </a:r>
            <a:r>
              <a:rPr lang="en-US" sz="1200" dirty="0"/>
              <a:t>		</a:t>
            </a:r>
            <a:r>
              <a:rPr lang="en-US" sz="1200" dirty="0" smtClean="0"/>
              <a:t>● </a:t>
            </a:r>
            <a:r>
              <a:rPr lang="en-US" sz="1200" dirty="0"/>
              <a:t>Unified Messaging</a:t>
            </a:r>
          </a:p>
          <a:p>
            <a:r>
              <a:rPr lang="en-US" sz="1200" dirty="0"/>
              <a:t>● Mobile </a:t>
            </a:r>
            <a:r>
              <a:rPr lang="en-US" sz="1200" dirty="0" smtClean="0"/>
              <a:t>devices using </a:t>
            </a:r>
            <a:r>
              <a:rPr lang="en-US" sz="1200" dirty="0"/>
              <a:t>Exchange ActiveSync</a:t>
            </a:r>
          </a:p>
          <a:p>
            <a:r>
              <a:rPr lang="en-US" sz="1200" dirty="0"/>
              <a:t>	</a:t>
            </a:r>
            <a:endParaRPr lang="en-US" sz="1050" b="1" dirty="0"/>
          </a:p>
          <a:p>
            <a:pPr>
              <a:buFontTx/>
              <a:buNone/>
            </a:pPr>
            <a:r>
              <a:rPr lang="en-US" sz="1400" b="1" dirty="0"/>
              <a:t>Step 2: Impacts to Mail </a:t>
            </a:r>
            <a:r>
              <a:rPr lang="en-US" sz="1400" b="1" dirty="0" smtClean="0"/>
              <a:t>Flow</a:t>
            </a:r>
          </a:p>
          <a:p>
            <a:r>
              <a:rPr lang="en-US" sz="1200" dirty="0"/>
              <a:t>● SMTP </a:t>
            </a:r>
            <a:r>
              <a:rPr lang="en-US" sz="1200" dirty="0" smtClean="0"/>
              <a:t>relay services		</a:t>
            </a:r>
            <a:r>
              <a:rPr lang="en-US" sz="1200" dirty="0"/>
              <a:t>● </a:t>
            </a:r>
            <a:r>
              <a:rPr lang="en-US" sz="1200" dirty="0" smtClean="0"/>
              <a:t>SMTP smart hosting</a:t>
            </a:r>
            <a:r>
              <a:rPr lang="en-US" sz="1200" dirty="0"/>
              <a:t>	 	</a:t>
            </a:r>
            <a:r>
              <a:rPr lang="en-US" sz="1200" dirty="0" smtClean="0"/>
              <a:t>● Line </a:t>
            </a:r>
            <a:r>
              <a:rPr lang="en-US" sz="1200" dirty="0"/>
              <a:t>of </a:t>
            </a:r>
            <a:r>
              <a:rPr lang="en-US" sz="1200" dirty="0" smtClean="0"/>
              <a:t>bus</a:t>
            </a:r>
            <a:r>
              <a:rPr lang="en-US" sz="1200" dirty="0"/>
              <a:t>. </a:t>
            </a:r>
            <a:r>
              <a:rPr lang="en-US" sz="1200" dirty="0" smtClean="0"/>
              <a:t>apps integration</a:t>
            </a:r>
          </a:p>
          <a:p>
            <a:r>
              <a:rPr lang="en-US" sz="1200" dirty="0"/>
              <a:t>● Message </a:t>
            </a:r>
            <a:r>
              <a:rPr lang="en-US" sz="1200" dirty="0" smtClean="0"/>
              <a:t>hygiene</a:t>
            </a:r>
            <a:r>
              <a:rPr lang="en-US" sz="1200" dirty="0"/>
              <a:t>		● </a:t>
            </a:r>
            <a:r>
              <a:rPr lang="en-US" sz="1200" dirty="0" smtClean="0"/>
              <a:t>Connectors </a:t>
            </a:r>
            <a:r>
              <a:rPr lang="en-US" sz="1200" dirty="0"/>
              <a:t>to </a:t>
            </a:r>
            <a:r>
              <a:rPr lang="en-US" sz="1200" dirty="0" smtClean="0"/>
              <a:t>other systems</a:t>
            </a:r>
            <a:r>
              <a:rPr lang="en-US" sz="1200" dirty="0"/>
              <a:t>	● </a:t>
            </a:r>
            <a:r>
              <a:rPr lang="en-US" sz="1200" dirty="0" smtClean="0"/>
              <a:t>Transport rules</a:t>
            </a:r>
          </a:p>
          <a:p>
            <a:r>
              <a:rPr lang="en-US" sz="1200" dirty="0"/>
              <a:t>● Public </a:t>
            </a:r>
            <a:r>
              <a:rPr lang="en-US" sz="1200" dirty="0" smtClean="0"/>
              <a:t>folders</a:t>
            </a:r>
            <a:r>
              <a:rPr lang="en-US" sz="1200" dirty="0"/>
              <a:t>		</a:t>
            </a:r>
          </a:p>
          <a:p>
            <a:pPr>
              <a:buFontTx/>
              <a:buNone/>
            </a:pPr>
            <a:r>
              <a:rPr lang="en-US" sz="1200" dirty="0"/>
              <a:t>	</a:t>
            </a:r>
            <a:endParaRPr lang="en-US" sz="1200" b="1" dirty="0" smtClean="0"/>
          </a:p>
          <a:p>
            <a:pPr>
              <a:buFontTx/>
              <a:buNone/>
            </a:pPr>
            <a:r>
              <a:rPr lang="en-US" sz="1400" b="1" dirty="0" smtClean="0"/>
              <a:t>Step 3: Data Management and Security Implications</a:t>
            </a:r>
          </a:p>
          <a:p>
            <a:pPr>
              <a:buFontTx/>
              <a:buNone/>
            </a:pPr>
            <a:r>
              <a:rPr lang="en-US" sz="1200" dirty="0"/>
              <a:t>● </a:t>
            </a:r>
            <a:r>
              <a:rPr lang="en-US" sz="1200" dirty="0" smtClean="0"/>
              <a:t>Network security		● Network connectivity 		● Data isolation</a:t>
            </a:r>
          </a:p>
          <a:p>
            <a:pPr>
              <a:buFontTx/>
              <a:buNone/>
            </a:pPr>
            <a:r>
              <a:rPr lang="en-US" sz="1200" dirty="0"/>
              <a:t>● </a:t>
            </a:r>
            <a:r>
              <a:rPr lang="en-US" sz="1200" dirty="0" smtClean="0"/>
              <a:t>Auditing</a:t>
            </a:r>
            <a:r>
              <a:rPr lang="en-US" sz="1200" dirty="0"/>
              <a:t>		</a:t>
            </a:r>
            <a:r>
              <a:rPr lang="en-US" sz="1200" dirty="0" smtClean="0"/>
              <a:t>	● Archiving &amp; journaling</a:t>
            </a:r>
            <a:r>
              <a:rPr lang="en-US" sz="1200" dirty="0"/>
              <a:t>	● </a:t>
            </a:r>
            <a:r>
              <a:rPr lang="en-US" sz="1200" dirty="0" smtClean="0"/>
              <a:t>Signing &amp; encrypting messages</a:t>
            </a:r>
          </a:p>
          <a:p>
            <a:pPr>
              <a:buFontTx/>
              <a:buNone/>
            </a:pPr>
            <a:r>
              <a:rPr lang="en-US" sz="1200" dirty="0"/>
              <a:t>● </a:t>
            </a:r>
            <a:r>
              <a:rPr lang="en-US" sz="1200" dirty="0" smtClean="0"/>
              <a:t>Information Rights Management</a:t>
            </a:r>
            <a:r>
              <a:rPr lang="en-US" sz="1200" dirty="0"/>
              <a:t>	</a:t>
            </a:r>
          </a:p>
          <a:p>
            <a:pPr>
              <a:buFontTx/>
              <a:buNone/>
            </a:pPr>
            <a:endParaRPr lang="en-US" sz="1200" dirty="0"/>
          </a:p>
          <a:p>
            <a:pPr>
              <a:buFontTx/>
              <a:buNone/>
            </a:pPr>
            <a:r>
              <a:rPr lang="en-US" sz="1400" b="1" dirty="0"/>
              <a:t>Step 4: Ramifications on Business Operations</a:t>
            </a:r>
          </a:p>
          <a:p>
            <a:pPr>
              <a:buFontTx/>
              <a:buNone/>
            </a:pPr>
            <a:r>
              <a:rPr lang="en-US" sz="1200" dirty="0"/>
              <a:t>● </a:t>
            </a:r>
            <a:r>
              <a:rPr lang="en-US" sz="1200" dirty="0" smtClean="0"/>
              <a:t>Service continuity		● Disaster recovery testing</a:t>
            </a:r>
            <a:r>
              <a:rPr lang="en-US" sz="1200" dirty="0"/>
              <a:t>	</a:t>
            </a:r>
            <a:r>
              <a:rPr lang="en-US" sz="1200" dirty="0" smtClean="0"/>
              <a:t>● Service level agreements</a:t>
            </a:r>
            <a:endParaRPr lang="en-US" sz="1200" dirty="0"/>
          </a:p>
          <a:p>
            <a:pPr>
              <a:buFontTx/>
              <a:buNone/>
            </a:pPr>
            <a:r>
              <a:rPr lang="en-US" sz="1200" dirty="0"/>
              <a:t>● </a:t>
            </a:r>
            <a:r>
              <a:rPr lang="en-US" sz="1200" dirty="0" smtClean="0"/>
              <a:t>Scheduled maintenance</a:t>
            </a:r>
            <a:r>
              <a:rPr lang="en-US" sz="1200" dirty="0"/>
              <a:t>	</a:t>
            </a:r>
            <a:r>
              <a:rPr lang="en-US" sz="1200" dirty="0" smtClean="0"/>
              <a:t>● Adoption rates </a:t>
            </a:r>
            <a:r>
              <a:rPr lang="en-US" sz="1200" dirty="0"/>
              <a:t>for </a:t>
            </a:r>
            <a:r>
              <a:rPr lang="en-US" sz="1200" dirty="0" smtClean="0"/>
              <a:t>new releases </a:t>
            </a:r>
            <a:endParaRPr lang="en-US" sz="1200" dirty="0"/>
          </a:p>
          <a:p>
            <a:pPr>
              <a:buFontTx/>
              <a:buNone/>
            </a:pPr>
            <a:endParaRPr lang="en-US" sz="1050" b="1" dirty="0"/>
          </a:p>
          <a:p>
            <a:pPr>
              <a:buFontTx/>
              <a:buNone/>
            </a:pPr>
            <a:r>
              <a:rPr lang="en-US" sz="1400" b="1" dirty="0"/>
              <a:t>Step 5: Provisioning and Planning Concerns</a:t>
            </a:r>
          </a:p>
          <a:p>
            <a:pPr>
              <a:buFontTx/>
              <a:buNone/>
            </a:pPr>
            <a:r>
              <a:rPr lang="en-US" sz="1200" dirty="0"/>
              <a:t>● </a:t>
            </a:r>
            <a:r>
              <a:rPr lang="en-US" sz="1200" dirty="0" smtClean="0"/>
              <a:t>AD DS integration</a:t>
            </a:r>
            <a:r>
              <a:rPr lang="en-US" sz="1200" dirty="0"/>
              <a:t>	</a:t>
            </a:r>
            <a:r>
              <a:rPr lang="en-US" sz="1200" dirty="0" smtClean="0"/>
              <a:t>● Capacity </a:t>
            </a:r>
            <a:r>
              <a:rPr lang="en-US" sz="1200" dirty="0"/>
              <a:t>&amp; </a:t>
            </a:r>
            <a:r>
              <a:rPr lang="en-US" sz="1200" dirty="0" smtClean="0"/>
              <a:t>performance </a:t>
            </a:r>
            <a:r>
              <a:rPr lang="en-US" sz="1200" dirty="0"/>
              <a:t>p</a:t>
            </a:r>
            <a:r>
              <a:rPr lang="en-US" sz="1200" dirty="0" smtClean="0"/>
              <a:t>lanning</a:t>
            </a:r>
            <a:endParaRPr lang="en-US" sz="1200" dirty="0"/>
          </a:p>
          <a:p>
            <a:pPr>
              <a:buFontTx/>
              <a:buNone/>
            </a:pPr>
            <a:endParaRPr lang="en-US" sz="1050" b="1" dirty="0"/>
          </a:p>
          <a:p>
            <a:pPr>
              <a:buFontTx/>
              <a:buNone/>
            </a:pPr>
            <a:r>
              <a:rPr lang="en-US" sz="1400" b="1" dirty="0"/>
              <a:t>Step 6: Evaluate Results </a:t>
            </a:r>
            <a:r>
              <a:rPr lang="en-US" sz="1100"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4859</Words>
  <Application>Microsoft Office PowerPoint</Application>
  <PresentationFormat>On-screen Show (4:3)</PresentationFormat>
  <Paragraphs>421</Paragraphs>
  <Slides>28</Slides>
  <Notes>28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SAT powerpoint template december 2009 (2)</vt:lpstr>
      <vt:lpstr>MSA Theme - Dark</vt:lpstr>
      <vt:lpstr>Worksheet</vt:lpstr>
      <vt:lpstr>PowerPoint Presentation</vt:lpstr>
      <vt:lpstr>What Is IPD? Guidance that clarifies and streamlines the planning and design process for Microsoft infrastructure technologies</vt:lpstr>
      <vt:lpstr>Getting Started</vt:lpstr>
      <vt:lpstr>Purpose and Agenda</vt:lpstr>
      <vt:lpstr>What Is Software-plus-Services?</vt:lpstr>
      <vt:lpstr>Deployment Options </vt:lpstr>
      <vt:lpstr>Evaluating Exchange Online Decision Flow </vt:lpstr>
      <vt:lpstr>Using This Guide to Evaluate Exchange Online</vt:lpstr>
      <vt:lpstr>Exchange Online – Steps and Topics</vt:lpstr>
      <vt:lpstr>Example: Evaluate Signing and Encrypting Messages</vt:lpstr>
      <vt:lpstr>How to Use the Tally Sheet</vt:lpstr>
      <vt:lpstr>Example: Tally Sheet</vt:lpstr>
      <vt:lpstr>Next Steps</vt:lpstr>
      <vt:lpstr>Summary and Conclusion</vt:lpstr>
      <vt:lpstr>Find More Information </vt:lpstr>
      <vt:lpstr>Appendix </vt:lpstr>
      <vt:lpstr>Notes to presenter </vt:lpstr>
      <vt:lpstr>Step 1. Client Experience </vt:lpstr>
      <vt:lpstr>Step 2. Impacts to Mail Flow</vt:lpstr>
      <vt:lpstr>Step 3. Data Management and Security Implications </vt:lpstr>
      <vt:lpstr>Step 4. Ramifications on Business Operations </vt:lpstr>
      <vt:lpstr>Step 5. Provisioning and Planning Concerns </vt:lpstr>
      <vt:lpstr>Step 6. Evaluate Results </vt:lpstr>
      <vt:lpstr>Example: Tally Sheet </vt:lpstr>
      <vt:lpstr>How to Use the Tally Sheet</vt:lpstr>
      <vt:lpstr>How to Use the Tally Sheet (continued)</vt:lpstr>
      <vt:lpstr>How to Use the Tally Sheet (continued)</vt:lpstr>
      <vt:lpstr>How to Use the Tally Sheet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Exchange Online - Evaluating Software-plus-Services version 1.6</dc:title>
  <dc:subject>Exchange Online - Evaluating Software-plus-Services</dc:subject>
  <dc:creator/>
  <cp:lastModifiedBy/>
  <cp:revision>1</cp:revision>
  <dcterms:created xsi:type="dcterms:W3CDTF">2011-11-09T21:30:00Z</dcterms:created>
  <dcterms:modified xsi:type="dcterms:W3CDTF">2011-11-09T21:30:56Z</dcterms:modified>
</cp:coreProperties>
</file>