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7"/>
  </p:notesMasterIdLst>
  <p:handoutMasterIdLst>
    <p:handoutMasterId r:id="rId38"/>
  </p:handoutMasterIdLst>
  <p:sldIdLst>
    <p:sldId id="263" r:id="rId4"/>
    <p:sldId id="318" r:id="rId5"/>
    <p:sldId id="271" r:id="rId6"/>
    <p:sldId id="387" r:id="rId7"/>
    <p:sldId id="374" r:id="rId8"/>
    <p:sldId id="393" r:id="rId9"/>
    <p:sldId id="394" r:id="rId10"/>
    <p:sldId id="321" r:id="rId11"/>
    <p:sldId id="336" r:id="rId12"/>
    <p:sldId id="375" r:id="rId13"/>
    <p:sldId id="376" r:id="rId14"/>
    <p:sldId id="391" r:id="rId15"/>
    <p:sldId id="366" r:id="rId16"/>
    <p:sldId id="302" r:id="rId17"/>
    <p:sldId id="379" r:id="rId18"/>
    <p:sldId id="380" r:id="rId19"/>
    <p:sldId id="389" r:id="rId20"/>
    <p:sldId id="383" r:id="rId21"/>
    <p:sldId id="384" r:id="rId22"/>
    <p:sldId id="381" r:id="rId23"/>
    <p:sldId id="385" r:id="rId24"/>
    <p:sldId id="397" r:id="rId25"/>
    <p:sldId id="392" r:id="rId26"/>
    <p:sldId id="382" r:id="rId27"/>
    <p:sldId id="390" r:id="rId28"/>
    <p:sldId id="386" r:id="rId29"/>
    <p:sldId id="377" r:id="rId30"/>
    <p:sldId id="367" r:id="rId31"/>
    <p:sldId id="347" r:id="rId32"/>
    <p:sldId id="348" r:id="rId33"/>
    <p:sldId id="368" r:id="rId34"/>
    <p:sldId id="369" r:id="rId35"/>
    <p:sldId id="396"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4FD"/>
    <a:srgbClr val="FF6600"/>
    <a:srgbClr val="FFCC00"/>
    <a:srgbClr val="009900"/>
    <a:srgbClr val="00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8817" autoAdjust="0"/>
  </p:normalViewPr>
  <p:slideViewPr>
    <p:cSldViewPr>
      <p:cViewPr>
        <p:scale>
          <a:sx n="72" d="100"/>
          <a:sy n="72" d="100"/>
        </p:scale>
        <p:origin x="-2022"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80" d="100"/>
          <a:sy n="80" d="100"/>
        </p:scale>
        <p:origin x="-1938" y="13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go.microsoft.com/fwlink/?LinkId=16082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o.microsoft.com/fwlink/?LinkId=16082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go.microsoft.com/fwlink/?LinkId=16086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go.microsoft.com/fwlink/?LinkId=16098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go.microsoft.com/fwlink/?LinkID=17788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o.microsoft.com/fwlink/?LinkId=16082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This documentation is licensed to you under the Creative Commons Attribution License. To view a copy of this license, visit </a:t>
            </a:r>
            <a:r>
              <a:rPr lang="en-US" sz="1000" u="sng" kern="1200" dirty="0" smtClean="0">
                <a:solidFill>
                  <a:schemeClr val="tx1"/>
                </a:solidFill>
                <a:effectLst/>
                <a:latin typeface="+mn-lt"/>
                <a:ea typeface="+mn-ea"/>
                <a:cs typeface="+mn-cs"/>
                <a:hlinkClick r:id="rId3"/>
              </a:rPr>
              <a:t>http://creativecommons.org/licenses/by/3.0/us/</a:t>
            </a:r>
            <a:r>
              <a:rPr lang="en-US" sz="1000" kern="1200" dirty="0" smtClean="0">
                <a:solidFill>
                  <a:schemeClr val="tx1"/>
                </a:solidFill>
                <a:effectLst/>
                <a:latin typeface="+mn-lt"/>
                <a:ea typeface="+mn-ea"/>
                <a:cs typeface="+mn-cs"/>
              </a:rPr>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1000" kern="1200" dirty="0" smtClean="0">
                <a:solidFill>
                  <a:schemeClr val="tx1"/>
                </a:solidFill>
                <a:effectLst/>
                <a:latin typeface="+mn-lt"/>
                <a:ea typeface="+mn-ea"/>
                <a:cs typeface="+mn-cs"/>
              </a:rPr>
              <a:t>Microsoft, Active Directory, Hyper-V, SQL Server,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1: Determine the Dynamic Datacenter Scope (Continued)</a:t>
            </a:r>
          </a:p>
          <a:p>
            <a:r>
              <a:rPr lang="en-US" sz="1000" b="1" dirty="0" smtClean="0"/>
              <a:t>Task 2: Select the Workload Fault-Tolerance Approach</a:t>
            </a:r>
          </a:p>
          <a:p>
            <a:r>
              <a:rPr lang="en-US" sz="1000" b="0" dirty="0" smtClean="0"/>
              <a:t>Workload fault-tolerance requirements may place specific technical requirements on the virtualization host server, storage, and network infrastructure. Select the most appropriate fault-tolerance approach for each workload that will be virtualized. Complete this task for each workload.</a:t>
            </a:r>
          </a:p>
          <a:p>
            <a:r>
              <a:rPr lang="en-US" sz="1000" b="1" dirty="0" smtClean="0"/>
              <a:t>Option 1: Load Balancing</a:t>
            </a:r>
          </a:p>
          <a:p>
            <a:r>
              <a:rPr lang="en-US" sz="1000" dirty="0" smtClean="0"/>
              <a:t>Stateless applications such as web servers can have fault-tolerance support by establishing Network Load Balancing (NLB) across multiple identical instances of the app running on separate servers. NLB technology distributes the inbound traffic headed for the app across multiple machines running the same app, which allows for one server to fail and the remaining servers to assume the load. This provides protection against hardware failure of the host server or failure of a specific virtual machine. This option requires that at least one additional virtual machine be added for each application using load balancing.</a:t>
            </a:r>
          </a:p>
          <a:p>
            <a:r>
              <a:rPr lang="en-US" sz="1000" b="1" dirty="0" smtClean="0"/>
              <a:t>Option 2: Virtual Machine-Level Clustering</a:t>
            </a:r>
          </a:p>
          <a:p>
            <a:r>
              <a:rPr lang="en-US" sz="1000" dirty="0" smtClean="0"/>
              <a:t>Virtual machine-level clustering provides protection against failure of the host server if the virtual machines are clustered across different hosts. This option requires that at least one additional virtual machine be added on a different host for each workload that is being clustered. Contact the application’s manufacturer or developer to verify that virtual machine-level clustering is supported. </a:t>
            </a:r>
          </a:p>
          <a:p>
            <a:r>
              <a:rPr lang="en-US" sz="1000" b="1" dirty="0" smtClean="0"/>
              <a:t>Option 3: Host-Level Clustering</a:t>
            </a:r>
          </a:p>
          <a:p>
            <a:r>
              <a:rPr lang="en-US" sz="1000" dirty="0" smtClean="0"/>
              <a:t>The physical virtualization hosts can be configured with Microsoft Cluster service as a failover cluster using shared storage. In this configuration, if the host server running the virtual machines fails, the virtualization host and all its virtual machines fail over to another host in the cluster. The cluster would then attempt to restart each virtual machine on the new node of the cluster, but there is no guarantee that each application will restart in the correct manner. Since this approach clusters at the host level and not the workload level, the individual workload applications are not cluster-aware and will not necessarily be managed gracefully, which could result in underlying data corruption. Contact the application’s manufacturer to verify that host-level clustering is supported.</a:t>
            </a:r>
          </a:p>
          <a:p>
            <a:r>
              <a:rPr lang="en-US" sz="1000" b="1" dirty="0" smtClean="0"/>
              <a:t>Option 4: Application-Level Fault Tolerance</a:t>
            </a:r>
          </a:p>
          <a:p>
            <a:r>
              <a:rPr lang="en-US" sz="1000" dirty="0" smtClean="0"/>
              <a:t>Some applications implement their own specific fault tolerance; an example is SQL Server</a:t>
            </a:r>
            <a:r>
              <a:rPr lang="en-US" sz="1000" baseline="30000" dirty="0" smtClean="0"/>
              <a:t>®</a:t>
            </a:r>
            <a:r>
              <a:rPr lang="en-US" sz="1000" dirty="0" smtClean="0"/>
              <a:t>, which provides log shipping, database mirroring, or replication to supply multiple copies of a database for redundancy and availability. Contact the application’s manufacturer or developer to verify that application-level fault tolerance is supported. Record the fault-tolerance approach that will be used for each workload in Table A-1 in Appendix A of the guide. </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1: Determine the Dynamic Datacenter Scope (Continued)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the Initial Size of the Dynamic Datacenter</a:t>
            </a:r>
          </a:p>
          <a:p>
            <a:endParaRPr lang="en-US" sz="1000" dirty="0" smtClean="0"/>
          </a:p>
          <a:p>
            <a:r>
              <a:rPr lang="en-US" sz="1000" kern="1200" dirty="0" smtClean="0">
                <a:solidFill>
                  <a:schemeClr val="tx1"/>
                </a:solidFill>
                <a:effectLst/>
                <a:latin typeface="+mn-lt"/>
                <a:ea typeface="+mn-ea"/>
                <a:cs typeface="+mn-cs"/>
              </a:rPr>
              <a:t>The Dynamic Datacenter will be elastic in nature and capable of growing as resources require; however, a starting point for the size of the data center infrastructure must be determined. </a:t>
            </a:r>
          </a:p>
          <a:p>
            <a:r>
              <a:rPr lang="en-US" sz="1000" kern="1200" dirty="0" smtClean="0">
                <a:solidFill>
                  <a:schemeClr val="tx1"/>
                </a:solidFill>
                <a:effectLst/>
                <a:latin typeface="+mn-lt"/>
                <a:ea typeface="+mn-ea"/>
                <a:cs typeface="+mn-cs"/>
              </a:rPr>
              <a:t>Consult the list of selected workload candidates, and tally the overall memory, disk storage space, and disk throughput of the initial Dynamic Datacenter in Table A-1 in Appendix A. This should include the additional infrastructure required for fault tolerance, if any.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Once the initial Dynamic Datacenter is in operation, the management and reporting capabilities can provide capacity reporting and metrics for accurate analysis.</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smtClean="0"/>
              <a:t>Validating with the Business</a:t>
            </a:r>
          </a:p>
          <a:p>
            <a:r>
              <a:rPr lang="en-US" sz="1000" dirty="0" smtClean="0"/>
              <a:t>To ensure that the list of applications and their groupings for the Dynamic Datacenter is accurate, ask business stakeholders the following questions:</a:t>
            </a:r>
          </a:p>
          <a:p>
            <a:pPr marL="171450" lvl="0" indent="-171450">
              <a:buFont typeface="Arial" pitchFamily="34" charset="0"/>
              <a:buChar char="•"/>
            </a:pPr>
            <a:r>
              <a:rPr lang="en-US" sz="1000" b="1" kern="1200" dirty="0" smtClean="0">
                <a:solidFill>
                  <a:schemeClr val="tx1"/>
                </a:solidFill>
                <a:effectLst/>
                <a:latin typeface="+mn-lt"/>
                <a:ea typeface="+mn-ea"/>
                <a:cs typeface="+mn-cs"/>
              </a:rPr>
              <a:t>Is the list of applications complete?</a:t>
            </a:r>
            <a:r>
              <a:rPr lang="en-US" sz="1000" kern="1200" dirty="0" smtClean="0">
                <a:solidFill>
                  <a:schemeClr val="tx1"/>
                </a:solidFill>
                <a:effectLst/>
                <a:latin typeface="+mn-lt"/>
                <a:ea typeface="+mn-ea"/>
                <a:cs typeface="+mn-cs"/>
              </a:rPr>
              <a:t> The success of the </a:t>
            </a:r>
            <a:r>
              <a:rPr lang="en-US" sz="1000" dirty="0" smtClean="0"/>
              <a:t>Dynamic Datacenter </a:t>
            </a:r>
            <a:r>
              <a:rPr lang="en-US" sz="1000" kern="1200" dirty="0" smtClean="0">
                <a:solidFill>
                  <a:schemeClr val="tx1"/>
                </a:solidFill>
                <a:effectLst/>
                <a:latin typeface="+mn-lt"/>
                <a:ea typeface="+mn-ea"/>
                <a:cs typeface="+mn-cs"/>
              </a:rPr>
              <a:t>design depends on determining the requirements for applications that can be supported in a virtual environment. Review the proposed workload segmentation with the business for any potential issues.</a:t>
            </a:r>
          </a:p>
          <a:p>
            <a:pPr marL="171450" lvl="0" indent="-171450">
              <a:buFont typeface="Arial" pitchFamily="34" charset="0"/>
              <a:buChar char="•"/>
            </a:pPr>
            <a:r>
              <a:rPr lang="en-US" sz="1000" b="1" kern="1200" dirty="0" smtClean="0">
                <a:solidFill>
                  <a:schemeClr val="tx1"/>
                </a:solidFill>
                <a:effectLst/>
                <a:latin typeface="+mn-lt"/>
                <a:ea typeface="+mn-ea"/>
                <a:cs typeface="+mn-cs"/>
              </a:rPr>
              <a:t>Are there applications on the list that should not be virtualized?</a:t>
            </a:r>
            <a:r>
              <a:rPr lang="en-US" sz="1000" kern="1200" dirty="0" smtClean="0">
                <a:solidFill>
                  <a:schemeClr val="tx1"/>
                </a:solidFill>
                <a:effectLst/>
                <a:latin typeface="+mn-lt"/>
                <a:ea typeface="+mn-ea"/>
                <a:cs typeface="+mn-cs"/>
              </a:rPr>
              <a:t> It can be difficult to recognize all the potential issues with virtualization based on technical details alone. The fact that a workload can be virtualized does not necessarily mean that it should be, or that the terms of licensing permit its use in a virtual environment. Planners should understand the basic idea behind virtualization and verify that it is a suitable solution for each workload.</a:t>
            </a:r>
          </a:p>
          <a:p>
            <a:pPr marL="171450" indent="-171450">
              <a:buFont typeface="Arial" pitchFamily="34" charset="0"/>
              <a:buChar char="•"/>
            </a:pPr>
            <a:r>
              <a:rPr lang="en-US" sz="1000" b="1" dirty="0" smtClean="0"/>
              <a:t>What is the timeline for moving to a Dynamic</a:t>
            </a:r>
            <a:r>
              <a:rPr lang="en-US" sz="1000" b="1" baseline="0" dirty="0" smtClean="0"/>
              <a:t> Datacenter</a:t>
            </a:r>
            <a:r>
              <a:rPr lang="en-US" sz="1000" b="1" dirty="0" smtClean="0"/>
              <a:t>? </a:t>
            </a:r>
            <a:r>
              <a:rPr lang="en-US" sz="1000" b="0" dirty="0" smtClean="0"/>
              <a:t>Validate the scale and expected timeline with the business. It may be that not all workloads need to be activated from the start and that a gradual, prioritized approach to moving workloads to the Dynamic</a:t>
            </a:r>
            <a:r>
              <a:rPr lang="en-US" sz="1000" b="0" baseline="0" dirty="0" smtClean="0"/>
              <a:t> Datacenter </a:t>
            </a:r>
            <a:r>
              <a:rPr lang="en-US" sz="1000" b="0" dirty="0" smtClean="0"/>
              <a:t>can be taken. Such an approach allows the business to gain confidence in the </a:t>
            </a:r>
            <a:r>
              <a:rPr lang="en-US" sz="1000" dirty="0" smtClean="0"/>
              <a:t>Dynamic Datacenter</a:t>
            </a:r>
            <a:r>
              <a:rPr lang="en-US" sz="1000" b="0" dirty="0" smtClean="0"/>
              <a:t> before it moves to full production.</a:t>
            </a:r>
          </a:p>
          <a:p>
            <a:pPr marL="171450" indent="-171450">
              <a:buFont typeface="Arial" pitchFamily="34" charset="0"/>
              <a:buChar char="•"/>
            </a:pPr>
            <a:r>
              <a:rPr lang="en-US" sz="1000" b="1" dirty="0" smtClean="0"/>
              <a:t>What is the risk tolerance of the business for the chosen fault-tolerance approach? </a:t>
            </a:r>
            <a:r>
              <a:rPr lang="en-US" sz="1000" b="0" dirty="0" smtClean="0"/>
              <a:t>Careful consideration should be given to the fault-tolerance approach for each workload. The business should understand the risk involved of possible data loss or interruption of business, depending on the fault-tolerance approach chosen for the workloads involved.</a:t>
            </a:r>
          </a:p>
          <a:p>
            <a:pPr marL="171450" indent="-171450">
              <a:buFont typeface="Arial" pitchFamily="34" charset="0"/>
              <a:buChar char="•"/>
            </a:pPr>
            <a:r>
              <a:rPr lang="en-US" sz="1000" b="1" dirty="0" smtClean="0"/>
              <a:t>Are there applications on the list that are already in virtual machines? </a:t>
            </a:r>
            <a:r>
              <a:rPr lang="en-US" sz="1000" b="0" dirty="0" smtClean="0"/>
              <a:t>If so, confirm that they are able to be moved over to the </a:t>
            </a:r>
            <a:r>
              <a:rPr lang="en-US" sz="1000" dirty="0" smtClean="0"/>
              <a:t>Dynamic Datacenter</a:t>
            </a:r>
            <a:r>
              <a:rPr lang="en-US" sz="1000" b="0" dirty="0" smtClean="0"/>
              <a:t>. </a:t>
            </a:r>
          </a:p>
          <a:p>
            <a:pPr marL="171450" indent="-171450">
              <a:buFont typeface="Arial" pitchFamily="34" charset="0"/>
              <a:buChar char="•"/>
            </a:pPr>
            <a:r>
              <a:rPr lang="en-US" sz="1000" b="1" dirty="0" smtClean="0"/>
              <a:t>Are there isolation requirements for the Dynamic</a:t>
            </a:r>
            <a:r>
              <a:rPr lang="en-US" sz="1000" b="1" baseline="0" dirty="0" smtClean="0"/>
              <a:t> Datacenter</a:t>
            </a:r>
            <a:r>
              <a:rPr lang="en-US" sz="1000" b="1" dirty="0" smtClean="0"/>
              <a:t>? </a:t>
            </a:r>
            <a:r>
              <a:rPr lang="en-US" sz="1000" b="0" dirty="0" smtClean="0"/>
              <a:t>Corporate policies or government regulations may require separate servers for certain types of data or for certain parts of the organization. </a:t>
            </a:r>
          </a:p>
          <a:p>
            <a:pPr marL="171450" indent="-171450">
              <a:buFont typeface="Arial" pitchFamily="34" charset="0"/>
              <a:buChar char="•"/>
            </a:pPr>
            <a:endParaRPr lang="en-US" sz="1000" b="0" dirty="0" smtClean="0"/>
          </a:p>
          <a:p>
            <a:pPr marL="0" indent="0">
              <a:buFont typeface="Arial" pitchFamily="34" charset="0"/>
              <a:buNone/>
            </a:pPr>
            <a:r>
              <a:rPr lang="en-US" sz="1000" b="0" dirty="0" smtClean="0"/>
              <a:t>Refer to the MOF Business/IT Alignment Service Management Function at </a:t>
            </a:r>
            <a:r>
              <a:rPr lang="en-US" sz="1000" b="0" u="sng" dirty="0" smtClean="0">
                <a:solidFill>
                  <a:srgbClr val="3594FD"/>
                </a:solidFill>
              </a:rPr>
              <a:t>http://technet.microsoft.com/en-us/library/cc543303.aspx</a:t>
            </a:r>
            <a:r>
              <a:rPr lang="en-US" sz="1000" b="0" dirty="0" smtClean="0"/>
              <a:t> to learn more about how to better align business and IT strategy to ensure that IT services provide business value.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Step 2: Design the Virtualization Hosts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Task 1: Group the Workloads</a:t>
            </a:r>
          </a:p>
          <a:p>
            <a:r>
              <a:rPr lang="en-US" sz="1100" kern="1200" dirty="0" smtClean="0">
                <a:solidFill>
                  <a:schemeClr val="tx1"/>
                </a:solidFill>
                <a:effectLst/>
                <a:latin typeface="+mn-lt"/>
                <a:ea typeface="+mn-ea"/>
                <a:cs typeface="+mn-cs"/>
              </a:rPr>
              <a:t>Refer to the information collected in Table A-1 in Appendix A of the guide, including business and technical requirements, to determine which workloads can be run together on which virtualization hosts. Group workloads based on similarities in:</a:t>
            </a:r>
          </a:p>
          <a:p>
            <a:pPr marL="171450" lvl="0" indent="-171450">
              <a:buFont typeface="Arial" pitchFamily="34" charset="0"/>
              <a:buChar char="•"/>
            </a:pPr>
            <a:r>
              <a:rPr lang="en-US" sz="1100" b="1" kern="1200" dirty="0" smtClean="0">
                <a:solidFill>
                  <a:schemeClr val="tx1"/>
                </a:solidFill>
                <a:effectLst/>
                <a:latin typeface="+mn-lt"/>
                <a:ea typeface="+mn-ea"/>
                <a:cs typeface="+mn-cs"/>
              </a:rPr>
              <a:t>Isolation requirements.</a:t>
            </a:r>
            <a:r>
              <a:rPr lang="en-US" sz="1100" kern="1200" dirty="0" smtClean="0">
                <a:solidFill>
                  <a:schemeClr val="tx1"/>
                </a:solidFill>
                <a:effectLst/>
                <a:latin typeface="+mn-lt"/>
                <a:ea typeface="+mn-ea"/>
                <a:cs typeface="+mn-cs"/>
              </a:rPr>
              <a:t> Separate workloads that must be isolated physically or administratively from each other into different groups.</a:t>
            </a:r>
          </a:p>
          <a:p>
            <a:pPr marL="171450" lvl="0" indent="-171450">
              <a:buFont typeface="Arial" pitchFamily="34" charset="0"/>
              <a:buChar char="•"/>
            </a:pPr>
            <a:r>
              <a:rPr lang="en-US" sz="1100" b="1" kern="1200" dirty="0" smtClean="0">
                <a:solidFill>
                  <a:schemeClr val="tx1"/>
                </a:solidFill>
                <a:effectLst/>
                <a:latin typeface="+mn-lt"/>
                <a:ea typeface="+mn-ea"/>
                <a:cs typeface="+mn-cs"/>
              </a:rPr>
              <a:t>Coexistence and compatibility of workloads.</a:t>
            </a:r>
            <a:r>
              <a:rPr lang="en-US" sz="1100" kern="1200" dirty="0" smtClean="0">
                <a:solidFill>
                  <a:schemeClr val="tx1"/>
                </a:solidFill>
                <a:effectLst/>
                <a:latin typeface="+mn-lt"/>
                <a:ea typeface="+mn-ea"/>
                <a:cs typeface="+mn-cs"/>
              </a:rPr>
              <a:t> Add workloads to groups with which they share attributes—for example, where the workloads share fault-tolerance requirements. This may enable a single fault-tolerance solution to be applied to each group, simplifying operations. For more details, refer to Step 4 in the IPD guide for Windows Server</a:t>
            </a:r>
            <a:r>
              <a:rPr lang="en-US" sz="1100" kern="1200" baseline="300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Virtualization (</a:t>
            </a:r>
            <a:r>
              <a:rPr lang="en-US" sz="1100" u="sng" kern="1200" dirty="0" smtClean="0">
                <a:solidFill>
                  <a:schemeClr val="tx1"/>
                </a:solidFill>
                <a:effectLst/>
                <a:latin typeface="+mn-lt"/>
                <a:ea typeface="+mn-ea"/>
                <a:cs typeface="+mn-cs"/>
                <a:hlinkClick r:id="rId3"/>
              </a:rPr>
              <a:t>http://go.microsoft.com/fwlink/?LinkId=160822</a:t>
            </a:r>
            <a:r>
              <a:rPr lang="en-US" sz="1100" kern="1200" dirty="0" smtClean="0">
                <a:solidFill>
                  <a:schemeClr val="tx1"/>
                </a:solidFill>
                <a:effectLst/>
                <a:latin typeface="+mn-lt"/>
                <a:ea typeface="+mn-ea"/>
                <a:cs typeface="+mn-cs"/>
              </a:rPr>
              <a:t>). </a:t>
            </a:r>
          </a:p>
          <a:p>
            <a:pPr marL="171450" lvl="0" indent="-171450">
              <a:buFont typeface="Arial" pitchFamily="34" charset="0"/>
              <a:buChar cha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Task 2: Design the Hosts’ Hardware Configurations </a:t>
            </a:r>
          </a:p>
          <a:p>
            <a:r>
              <a:rPr lang="en-US" sz="1100" kern="1200" dirty="0" smtClean="0">
                <a:solidFill>
                  <a:schemeClr val="tx1"/>
                </a:solidFill>
                <a:effectLst/>
                <a:latin typeface="+mn-lt"/>
                <a:ea typeface="+mn-ea"/>
                <a:cs typeface="+mn-cs"/>
              </a:rPr>
              <a:t>For each workload grouping, determine:</a:t>
            </a:r>
          </a:p>
          <a:p>
            <a:pPr marL="171450" lvl="0" indent="-171450">
              <a:buFont typeface="Arial" pitchFamily="34" charset="0"/>
              <a:buChar char="•"/>
            </a:pPr>
            <a:r>
              <a:rPr lang="en-US" sz="1100" b="1" kern="1200" dirty="0" smtClean="0">
                <a:solidFill>
                  <a:schemeClr val="tx1"/>
                </a:solidFill>
                <a:effectLst/>
                <a:latin typeface="+mn-lt"/>
                <a:ea typeface="+mn-ea"/>
                <a:cs typeface="+mn-cs"/>
              </a:rPr>
              <a:t>Host-level clustering.</a:t>
            </a:r>
            <a:r>
              <a:rPr lang="en-US" sz="1100" kern="1200" dirty="0" smtClean="0">
                <a:solidFill>
                  <a:schemeClr val="tx1"/>
                </a:solidFill>
                <a:effectLst/>
                <a:latin typeface="+mn-lt"/>
                <a:ea typeface="+mn-ea"/>
                <a:cs typeface="+mn-cs"/>
              </a:rPr>
              <a:t> If host-level clustering will be used, decide how many servers will be in each cluster.</a:t>
            </a:r>
          </a:p>
          <a:p>
            <a:pPr marL="171450" lvl="0" indent="-171450">
              <a:buFont typeface="Arial" pitchFamily="34" charset="0"/>
              <a:buChar char="•"/>
            </a:pPr>
            <a:r>
              <a:rPr lang="en-US" sz="1100" b="1" kern="1200" dirty="0" smtClean="0">
                <a:solidFill>
                  <a:schemeClr val="tx1"/>
                </a:solidFill>
                <a:effectLst/>
                <a:latin typeface="+mn-lt"/>
                <a:ea typeface="+mn-ea"/>
                <a:cs typeface="+mn-cs"/>
              </a:rPr>
              <a:t>Form factor.</a:t>
            </a:r>
            <a:r>
              <a:rPr lang="en-US" sz="1100" kern="1200" dirty="0" smtClean="0">
                <a:solidFill>
                  <a:schemeClr val="tx1"/>
                </a:solidFill>
                <a:effectLst/>
                <a:latin typeface="+mn-lt"/>
                <a:ea typeface="+mn-ea"/>
                <a:cs typeface="+mn-cs"/>
              </a:rPr>
              <a:t> Will blade or standard rack-mount servers be used? </a:t>
            </a:r>
          </a:p>
          <a:p>
            <a:pPr marL="171450" lvl="0" indent="-171450">
              <a:buFont typeface="Arial" pitchFamily="34" charset="0"/>
              <a:buChar char="•"/>
            </a:pPr>
            <a:r>
              <a:rPr lang="en-US" sz="1100" b="1" kern="1200" dirty="0" smtClean="0">
                <a:solidFill>
                  <a:schemeClr val="tx1"/>
                </a:solidFill>
                <a:effectLst/>
                <a:latin typeface="+mn-lt"/>
                <a:ea typeface="+mn-ea"/>
                <a:cs typeface="+mn-cs"/>
              </a:rPr>
              <a:t>CPU.</a:t>
            </a:r>
            <a:r>
              <a:rPr lang="en-US" sz="1100" kern="1200" dirty="0" smtClean="0">
                <a:solidFill>
                  <a:schemeClr val="tx1"/>
                </a:solidFill>
                <a:effectLst/>
                <a:latin typeface="+mn-lt"/>
                <a:ea typeface="+mn-ea"/>
                <a:cs typeface="+mn-cs"/>
              </a:rPr>
              <a:t> A combination of sufficient processors and cores should be implemented in each server to support the workload grouping’s requirements as defined in Step 2, Task 1.</a:t>
            </a:r>
          </a:p>
          <a:p>
            <a:pPr marL="171450" lvl="0" indent="-171450">
              <a:buFont typeface="Arial" pitchFamily="34" charset="0"/>
              <a:buChar char="•"/>
            </a:pPr>
            <a:r>
              <a:rPr lang="en-US" sz="1100" b="1" kern="1200" dirty="0" smtClean="0">
                <a:solidFill>
                  <a:schemeClr val="tx1"/>
                </a:solidFill>
                <a:effectLst/>
                <a:latin typeface="+mn-lt"/>
                <a:ea typeface="+mn-ea"/>
                <a:cs typeface="+mn-cs"/>
              </a:rPr>
              <a:t>Memory.</a:t>
            </a:r>
            <a:r>
              <a:rPr lang="en-US" sz="1100" kern="1200" dirty="0" smtClean="0">
                <a:solidFill>
                  <a:schemeClr val="tx1"/>
                </a:solidFill>
                <a:effectLst/>
                <a:latin typeface="+mn-lt"/>
                <a:ea typeface="+mn-ea"/>
                <a:cs typeface="+mn-cs"/>
              </a:rPr>
              <a:t> An ample amount of RAM will need to be available for the virtual machines on each host as defined in Step 1, Task 1. </a:t>
            </a:r>
          </a:p>
          <a:p>
            <a:pPr marL="171450" lvl="0" indent="-171450">
              <a:buFont typeface="Arial" pitchFamily="34" charset="0"/>
              <a:buChar char="•"/>
            </a:pPr>
            <a:r>
              <a:rPr lang="en-US" sz="1100" b="1" kern="1200" dirty="0" smtClean="0">
                <a:solidFill>
                  <a:schemeClr val="tx1"/>
                </a:solidFill>
                <a:effectLst/>
                <a:latin typeface="+mn-lt"/>
                <a:ea typeface="+mn-ea"/>
                <a:cs typeface="+mn-cs"/>
              </a:rPr>
              <a:t>Power supplies</a:t>
            </a:r>
            <a:r>
              <a:rPr lang="en-US" sz="1100" kern="1200" dirty="0" smtClean="0">
                <a:solidFill>
                  <a:schemeClr val="tx1"/>
                </a:solidFill>
                <a:effectLst/>
                <a:latin typeface="+mn-lt"/>
                <a:ea typeface="+mn-ea"/>
                <a:cs typeface="+mn-cs"/>
              </a:rPr>
              <a:t>. If redundant power supplies are used, each power supply should be connected to separate power sources.</a:t>
            </a:r>
          </a:p>
          <a:p>
            <a:pPr marL="0" lvl="0" indent="0">
              <a:buFont typeface="Arial" pitchFamily="34" charset="0"/>
              <a:buNone/>
            </a:pPr>
            <a:r>
              <a:rPr lang="en-US" sz="1100" kern="1200" dirty="0" smtClean="0">
                <a:solidFill>
                  <a:schemeClr val="tx1"/>
                </a:solidFill>
                <a:effectLst/>
                <a:latin typeface="+mn-lt"/>
                <a:ea typeface="+mn-ea"/>
                <a:cs typeface="+mn-cs"/>
              </a:rPr>
              <a:t>Redundancy not necessary at component level, might be mitigated by other measures</a:t>
            </a:r>
          </a:p>
          <a:p>
            <a:pPr marL="0" lvl="0" indent="0">
              <a:buFont typeface="Arial" pitchFamily="34" charset="0"/>
              <a:buNone/>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dirty="0" smtClean="0"/>
              <a:t>Task 3: Determine Host Network Connectivity Requirements</a:t>
            </a:r>
          </a:p>
          <a:p>
            <a:r>
              <a:rPr lang="en-US" sz="1100" kern="1200" dirty="0" smtClean="0">
                <a:solidFill>
                  <a:schemeClr val="tx1"/>
                </a:solidFill>
                <a:effectLst/>
                <a:latin typeface="+mn-lt"/>
                <a:ea typeface="+mn-ea"/>
                <a:cs typeface="+mn-cs"/>
              </a:rPr>
              <a:t>The following options exist for defining network access settings for virtual machines:</a:t>
            </a:r>
          </a:p>
          <a:p>
            <a:pPr marL="171450" lvl="0" indent="-171450">
              <a:buFont typeface="Arial" pitchFamily="34" charset="0"/>
              <a:buChar char="•"/>
            </a:pPr>
            <a:r>
              <a:rPr lang="en-US" sz="1100" b="1" kern="1200" dirty="0" smtClean="0">
                <a:solidFill>
                  <a:schemeClr val="tx1"/>
                </a:solidFill>
                <a:effectLst/>
                <a:latin typeface="+mn-lt"/>
                <a:ea typeface="+mn-ea"/>
                <a:cs typeface="+mn-cs"/>
              </a:rPr>
              <a:t>No network connectivity.</a:t>
            </a:r>
            <a:r>
              <a:rPr lang="en-US" sz="1100" kern="1200" dirty="0" smtClean="0">
                <a:solidFill>
                  <a:schemeClr val="tx1"/>
                </a:solidFill>
                <a:effectLst/>
                <a:latin typeface="+mn-lt"/>
                <a:ea typeface="+mn-ea"/>
                <a:cs typeface="+mn-cs"/>
              </a:rPr>
              <a:t> In this configuration, the virtual machine does not have network access to other virtual machines or physical servers.</a:t>
            </a:r>
          </a:p>
          <a:p>
            <a:pPr marL="171450" lvl="0" indent="-171450">
              <a:buFont typeface="Arial" pitchFamily="34" charset="0"/>
              <a:buChar char="•"/>
            </a:pPr>
            <a:r>
              <a:rPr lang="en-US" sz="1100" b="1" kern="1200" dirty="0" smtClean="0">
                <a:solidFill>
                  <a:schemeClr val="tx1"/>
                </a:solidFill>
                <a:effectLst/>
                <a:latin typeface="+mn-lt"/>
                <a:ea typeface="+mn-ea"/>
                <a:cs typeface="+mn-cs"/>
              </a:rPr>
              <a:t>Virtual machine-only (logical) networks.</a:t>
            </a:r>
            <a:r>
              <a:rPr lang="en-US" sz="1100" kern="1200" dirty="0" smtClean="0">
                <a:solidFill>
                  <a:schemeClr val="tx1"/>
                </a:solidFill>
                <a:effectLst/>
                <a:latin typeface="+mn-lt"/>
                <a:ea typeface="+mn-ea"/>
                <a:cs typeface="+mn-cs"/>
              </a:rPr>
              <a:t> For security purposes, virtual machines can be configured to communicate only with other virtual machines that are on the same virtualization host computer.</a:t>
            </a:r>
          </a:p>
          <a:p>
            <a:pPr marL="171450" lvl="0" indent="-171450">
              <a:buFont typeface="Arial" pitchFamily="34" charset="0"/>
              <a:buChar char="•"/>
            </a:pPr>
            <a:r>
              <a:rPr lang="en-US" sz="1100" b="1" kern="1200" dirty="0" smtClean="0">
                <a:solidFill>
                  <a:schemeClr val="tx1"/>
                </a:solidFill>
                <a:effectLst/>
                <a:latin typeface="+mn-lt"/>
                <a:ea typeface="+mn-ea"/>
                <a:cs typeface="+mn-cs"/>
              </a:rPr>
              <a:t>Physical network access.</a:t>
            </a:r>
            <a:r>
              <a:rPr lang="en-US" sz="1100" kern="1200" dirty="0" smtClean="0">
                <a:solidFill>
                  <a:schemeClr val="tx1"/>
                </a:solidFill>
                <a:effectLst/>
                <a:latin typeface="+mn-lt"/>
                <a:ea typeface="+mn-ea"/>
                <a:cs typeface="+mn-cs"/>
              </a:rPr>
              <a:t> This method allows virtual machines to access one or more physical networks to which the virtualization host is connected.</a:t>
            </a:r>
          </a:p>
          <a:p>
            <a:pPr marL="171450" lvl="0" indent="-171450">
              <a:buFont typeface="Arial" pitchFamily="34" charset="0"/>
              <a:buChar char="•"/>
            </a:pPr>
            <a:endParaRPr lang="en-US" sz="100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Validating with the Business</a:t>
            </a:r>
          </a:p>
          <a:p>
            <a:r>
              <a:rPr lang="en-US" sz="1000" kern="1200" dirty="0" smtClean="0">
                <a:solidFill>
                  <a:schemeClr val="tx1"/>
                </a:solidFill>
                <a:effectLst/>
                <a:latin typeface="+mn-lt"/>
                <a:ea typeface="+mn-ea"/>
                <a:cs typeface="+mn-cs"/>
              </a:rPr>
              <a:t>Base the specific design of hosts and network connections on application and business requirements.</a:t>
            </a:r>
          </a:p>
          <a:p>
            <a:r>
              <a:rPr lang="en-US" sz="1000" kern="1200" dirty="0" smtClean="0">
                <a:solidFill>
                  <a:schemeClr val="tx1"/>
                </a:solidFill>
                <a:effectLst/>
                <a:latin typeface="+mn-lt"/>
                <a:ea typeface="+mn-ea"/>
                <a:cs typeface="+mn-cs"/>
              </a:rPr>
              <a:t>To validate design decisions, ask business stakeholders the following questions:</a:t>
            </a:r>
          </a:p>
          <a:p>
            <a:pPr marL="171450" lvl="0" indent="-171450">
              <a:buFont typeface="Arial" pitchFamily="34" charset="0"/>
              <a:buChar char="•"/>
            </a:pPr>
            <a:r>
              <a:rPr lang="en-US" sz="1000" b="1" kern="1200" dirty="0" smtClean="0">
                <a:solidFill>
                  <a:schemeClr val="tx1"/>
                </a:solidFill>
                <a:effectLst/>
                <a:latin typeface="+mn-lt"/>
                <a:ea typeface="+mn-ea"/>
                <a:cs typeface="+mn-cs"/>
              </a:rPr>
              <a:t>Does the design accommodate all the supported user access scenarios?</a:t>
            </a:r>
            <a:r>
              <a:rPr lang="en-US" sz="1000" kern="1200" dirty="0" smtClean="0">
                <a:solidFill>
                  <a:schemeClr val="tx1"/>
                </a:solidFill>
                <a:effectLst/>
                <a:latin typeface="+mn-lt"/>
                <a:ea typeface="+mn-ea"/>
                <a:cs typeface="+mn-cs"/>
              </a:rPr>
              <a:t> When designing virtual network access, it is often easy to overlook some segments of the user population. Consider such factors as remote access, access from the Internet, and support for branch offices.</a:t>
            </a:r>
          </a:p>
          <a:p>
            <a:pPr marL="171450" lvl="0" indent="-171450">
              <a:buFont typeface="Arial" pitchFamily="34" charset="0"/>
              <a:buChar char="•"/>
            </a:pPr>
            <a:r>
              <a:rPr lang="en-US" sz="1000" b="1" kern="1200" dirty="0" smtClean="0">
                <a:solidFill>
                  <a:schemeClr val="tx1"/>
                </a:solidFill>
                <a:effectLst/>
                <a:latin typeface="+mn-lt"/>
                <a:ea typeface="+mn-ea"/>
                <a:cs typeface="+mn-cs"/>
              </a:rPr>
              <a:t>Does the network infrastructure meet security and regulatory compliance requirements?</a:t>
            </a:r>
            <a:r>
              <a:rPr lang="en-US" sz="1000" kern="1200" dirty="0" smtClean="0">
                <a:solidFill>
                  <a:schemeClr val="tx1"/>
                </a:solidFill>
                <a:effectLst/>
                <a:latin typeface="+mn-lt"/>
                <a:ea typeface="+mn-ea"/>
                <a:cs typeface="+mn-cs"/>
              </a:rPr>
              <a:t> Organizations must ensure that communications and data remain secure in order to meet these standards. Network design should take into account methods for managing authentication, authorization, security, or data encryption requirements.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Software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Decide Whether Existing Software Deployments Will Be Utilized</a:t>
            </a:r>
          </a:p>
          <a:p>
            <a:r>
              <a:rPr lang="en-US" sz="1000" kern="1200" dirty="0" smtClean="0">
                <a:solidFill>
                  <a:schemeClr val="tx1"/>
                </a:solidFill>
                <a:effectLst/>
                <a:latin typeface="+mn-lt"/>
                <a:ea typeface="+mn-ea"/>
                <a:cs typeface="+mn-cs"/>
              </a:rPr>
              <a:t>Review the current deployments by asking the following questions:</a:t>
            </a:r>
          </a:p>
          <a:p>
            <a:pPr marL="171450" lvl="0" indent="-171450">
              <a:buFont typeface="Arial" pitchFamily="34" charset="0"/>
              <a:buChar char="•"/>
            </a:pPr>
            <a:r>
              <a:rPr lang="en-US" sz="1000" kern="1200" dirty="0" smtClean="0">
                <a:solidFill>
                  <a:schemeClr val="tx1"/>
                </a:solidFill>
                <a:effectLst/>
                <a:latin typeface="+mn-lt"/>
                <a:ea typeface="+mn-ea"/>
                <a:cs typeface="+mn-cs"/>
              </a:rPr>
              <a:t>Do the existing services provide all the required functionality efficiently?</a:t>
            </a:r>
          </a:p>
          <a:p>
            <a:pPr marL="171450" lvl="0" indent="-171450">
              <a:buFont typeface="Arial" pitchFamily="34" charset="0"/>
              <a:buChar char="•"/>
            </a:pPr>
            <a:r>
              <a:rPr lang="en-US" sz="1000" kern="1200" dirty="0" smtClean="0">
                <a:solidFill>
                  <a:schemeClr val="tx1"/>
                </a:solidFill>
                <a:effectLst/>
                <a:latin typeface="+mn-lt"/>
                <a:ea typeface="+mn-ea"/>
                <a:cs typeface="+mn-cs"/>
              </a:rPr>
              <a:t>Do the existing services provide the level of fault tolerance and resiliency that will be needed by the Dynamic Datacenter?</a:t>
            </a:r>
          </a:p>
          <a:p>
            <a:pPr marL="171450" lvl="0" indent="-171450">
              <a:buFont typeface="Arial" pitchFamily="34" charset="0"/>
              <a:buChar char="•"/>
            </a:pPr>
            <a:r>
              <a:rPr lang="en-US" sz="1000" kern="1200" dirty="0" smtClean="0">
                <a:solidFill>
                  <a:schemeClr val="tx1"/>
                </a:solidFill>
                <a:effectLst/>
                <a:latin typeface="+mn-lt"/>
                <a:ea typeface="+mn-ea"/>
                <a:cs typeface="+mn-cs"/>
              </a:rPr>
              <a:t>How much external influence does the organization want on this new environment? Will the Dynamic Datacenter be managed by a separate team instead of the traditional IT organization?</a:t>
            </a:r>
          </a:p>
          <a:p>
            <a:pPr marL="171450" lvl="0" indent="-171450">
              <a:buFont typeface="Arial" pitchFamily="34" charset="0"/>
              <a:buChar char="•"/>
            </a:pPr>
            <a:r>
              <a:rPr lang="en-US" sz="1000" kern="1200" dirty="0" smtClean="0">
                <a:solidFill>
                  <a:schemeClr val="tx1"/>
                </a:solidFill>
                <a:effectLst/>
                <a:latin typeface="+mn-lt"/>
                <a:ea typeface="+mn-ea"/>
                <a:cs typeface="+mn-cs"/>
              </a:rPr>
              <a:t>Is the organization satisfied with the current business processes and service management in place, or do they wish to restructure the IT systems?</a:t>
            </a:r>
          </a:p>
          <a:p>
            <a:pPr marL="171450" lvl="0" indent="-171450">
              <a:buFont typeface="Arial" pitchFamily="34" charset="0"/>
              <a:buChar char="•"/>
            </a:pPr>
            <a:r>
              <a:rPr lang="en-US" sz="1000" kern="1200" dirty="0" smtClean="0">
                <a:solidFill>
                  <a:schemeClr val="tx1"/>
                </a:solidFill>
                <a:effectLst/>
                <a:latin typeface="+mn-lt"/>
                <a:ea typeface="+mn-ea"/>
                <a:cs typeface="+mn-cs"/>
              </a:rPr>
              <a:t>Is a separate environment needed for business or regulatory reasons?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Decide Whether Guest Workloads Will Be Included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effectLst/>
                <a:latin typeface="+mn-lt"/>
                <a:ea typeface="+mn-ea"/>
                <a:cs typeface="+mn-cs"/>
              </a:rPr>
              <a:t>The organization must decide whether any of the guest workloads will be included in the scope of the management software. Detailed virtual machine guest planning is not generally included in the scope of this guide, but some organizations may decide that they want to use the same management infrastructure for the guest workloads. Not all virtual machines may need the full suite of software—for example, development virtual machines may not need operations management alerting.</a:t>
            </a:r>
          </a:p>
          <a:p>
            <a:pPr marL="0" lvl="0" indent="0">
              <a:buFont typeface="Arial" pitchFamily="34" charset="0"/>
              <a:buNone/>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Software Infrastructure (Continued)</a:t>
            </a:r>
          </a:p>
          <a:p>
            <a:pPr marL="0" marR="0" lvl="0" indent="0" algn="l" defTabSz="914400" rtl="0" eaLnBrk="1" fontAlgn="auto" latinLnBrk="0" hangingPunct="1">
              <a:lnSpc>
                <a:spcPct val="100000"/>
              </a:lnSpc>
              <a:spcBef>
                <a:spcPts val="1200"/>
              </a:spcBef>
              <a:spcAft>
                <a:spcPts val="0"/>
              </a:spcAft>
              <a:buClr>
                <a:srgbClr val="557EB9"/>
              </a:buClr>
              <a:buSzTx/>
              <a:buFont typeface="Arial" pitchFamily="34" charset="0"/>
              <a:buNone/>
              <a:tabLst/>
              <a:defRPr/>
            </a:pPr>
            <a:r>
              <a:rPr lang="en-US" sz="1000" b="1" dirty="0" smtClean="0"/>
              <a:t>Task 3: </a:t>
            </a:r>
            <a:r>
              <a:rPr kumimoji="0" lang="en-US" sz="1000" b="1" i="0" u="none" strike="noStrike" kern="1200" cap="none" spc="0" normalizeH="0" baseline="0" noProof="0" dirty="0" smtClean="0">
                <a:ln>
                  <a:noFill/>
                </a:ln>
                <a:solidFill>
                  <a:srgbClr val="000000"/>
                </a:solidFill>
                <a:effectLst/>
                <a:uLnTx/>
                <a:uFillTx/>
                <a:latin typeface="+mn-lt"/>
                <a:ea typeface="+mn-ea"/>
                <a:cs typeface="+mn-cs"/>
              </a:rPr>
              <a:t>Design the Directory and Authentication Services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kern="1200" dirty="0" smtClean="0">
                <a:solidFill>
                  <a:schemeClr val="tx1"/>
                </a:solidFill>
                <a:effectLst/>
                <a:latin typeface="+mn-lt"/>
                <a:ea typeface="+mn-ea"/>
                <a:cs typeface="+mn-cs"/>
              </a:rPr>
              <a:t>Directory and authentication services are required for both the management of the core infrastructure and operation of the virtual host servers. In addition, name resolution services will be required to locate the directory and authentication servers.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kern="1200" dirty="0" smtClean="0">
                <a:solidFill>
                  <a:schemeClr val="tx1"/>
                </a:solidFill>
                <a:effectLst/>
                <a:latin typeface="+mn-lt"/>
                <a:ea typeface="+mn-ea"/>
                <a:cs typeface="+mn-cs"/>
              </a:rPr>
              <a:t>The Dynamic Datacenter is scoped in this document to be in a single location. Using that as a premise, consult the </a:t>
            </a:r>
            <a:r>
              <a:rPr lang="en-US" sz="1000" b="0" i="1" kern="1200" dirty="0" smtClean="0">
                <a:solidFill>
                  <a:schemeClr val="tx1"/>
                </a:solidFill>
                <a:effectLst/>
                <a:latin typeface="+mn-lt"/>
                <a:ea typeface="+mn-ea"/>
                <a:cs typeface="+mn-cs"/>
              </a:rPr>
              <a:t>Infrastructure Planning and Design Guide for Windows Server 2008 and Windows Server 2008 R2 Active Directory Domain Services</a:t>
            </a:r>
            <a:r>
              <a:rPr lang="en-US" sz="1000" b="0" kern="1200" dirty="0" smtClean="0">
                <a:solidFill>
                  <a:schemeClr val="tx1"/>
                </a:solidFill>
                <a:effectLst/>
                <a:latin typeface="+mn-lt"/>
                <a:ea typeface="+mn-ea"/>
                <a:cs typeface="+mn-cs"/>
              </a:rPr>
              <a:t> (</a:t>
            </a:r>
            <a:r>
              <a:rPr lang="en-US" sz="1000" b="0" u="sng" kern="1200" dirty="0" smtClean="0">
                <a:solidFill>
                  <a:schemeClr val="tx1"/>
                </a:solidFill>
                <a:effectLst/>
                <a:latin typeface="+mn-lt"/>
                <a:ea typeface="+mn-ea"/>
                <a:cs typeface="+mn-cs"/>
                <a:hlinkClick r:id="rId3"/>
              </a:rPr>
              <a:t>http://go.microsoft.com/fwlink/?LinkId=160829</a:t>
            </a:r>
            <a:r>
              <a:rPr lang="en-US" sz="1000" b="0" u="sng" kern="1200" dirty="0" smtClean="0">
                <a:solidFill>
                  <a:schemeClr val="tx1"/>
                </a:solidFill>
                <a:effectLst/>
                <a:latin typeface="+mn-lt"/>
                <a:ea typeface="+mn-ea"/>
                <a:cs typeface="+mn-cs"/>
              </a:rPr>
              <a:t>)</a:t>
            </a:r>
            <a:r>
              <a:rPr lang="en-US" sz="1000" b="0" kern="1200" dirty="0" smtClean="0">
                <a:solidFill>
                  <a:schemeClr val="tx1"/>
                </a:solidFill>
                <a:effectLst/>
                <a:latin typeface="+mn-lt"/>
                <a:ea typeface="+mn-ea"/>
                <a:cs typeface="+mn-cs"/>
              </a:rPr>
              <a:t> to design the Active Directory infrastructure. </a:t>
            </a: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a:t>
            </a:r>
            <a:r>
              <a:rPr lang="en-US" sz="1000" b="1" kern="1200" dirty="0" smtClean="0">
                <a:solidFill>
                  <a:schemeClr val="tx1"/>
                </a:solidFill>
                <a:effectLst/>
                <a:latin typeface="+mn-lt"/>
                <a:ea typeface="+mn-ea"/>
                <a:cs typeface="+mn-cs"/>
              </a:rPr>
              <a:t>Design the Virtual Machine Management Infrastructure</a:t>
            </a:r>
          </a:p>
          <a:p>
            <a:r>
              <a:rPr lang="en-US" sz="1000" kern="1200" dirty="0" smtClean="0">
                <a:solidFill>
                  <a:schemeClr val="tx1"/>
                </a:solidFill>
                <a:effectLst/>
                <a:latin typeface="+mn-lt"/>
                <a:ea typeface="+mn-ea"/>
                <a:cs typeface="+mn-cs"/>
              </a:rPr>
              <a:t>To design a Dynamic Datacenter for manageability, a virtual machine management solution with the following capabilities will be required:</a:t>
            </a:r>
          </a:p>
          <a:p>
            <a:pPr marL="171450" lvl="0" indent="-171450">
              <a:buFont typeface="Arial" pitchFamily="34" charset="0"/>
              <a:buChar char="•"/>
            </a:pPr>
            <a:r>
              <a:rPr lang="en-US" sz="1000" b="1" kern="1200" dirty="0" smtClean="0">
                <a:solidFill>
                  <a:schemeClr val="tx1"/>
                </a:solidFill>
                <a:effectLst/>
                <a:latin typeface="+mn-lt"/>
                <a:ea typeface="+mn-ea"/>
                <a:cs typeface="+mn-cs"/>
              </a:rPr>
              <a:t>Virtual machine library.</a:t>
            </a:r>
            <a:r>
              <a:rPr lang="en-US" sz="1000" kern="1200" dirty="0" smtClean="0">
                <a:solidFill>
                  <a:schemeClr val="tx1"/>
                </a:solidFill>
                <a:effectLst/>
                <a:latin typeface="+mn-lt"/>
                <a:ea typeface="+mn-ea"/>
                <a:cs typeface="+mn-cs"/>
              </a:rPr>
              <a:t> Contains a catalog of virtual machine hardware configurations, operating system customizations, software installation media, and individual virtual machines.</a:t>
            </a:r>
          </a:p>
          <a:p>
            <a:pPr marL="171450" lvl="0" indent="-171450">
              <a:buFont typeface="Arial" pitchFamily="34" charset="0"/>
              <a:buChar char="•"/>
            </a:pPr>
            <a:r>
              <a:rPr lang="en-US" sz="1000" b="1" kern="1200" dirty="0" smtClean="0">
                <a:solidFill>
                  <a:schemeClr val="tx1"/>
                </a:solidFill>
                <a:effectLst/>
                <a:latin typeface="+mn-lt"/>
                <a:ea typeface="+mn-ea"/>
                <a:cs typeface="+mn-cs"/>
              </a:rPr>
              <a:t>Provision server and desktop workloads.</a:t>
            </a:r>
            <a:r>
              <a:rPr lang="en-US" sz="1000" kern="1200" dirty="0" smtClean="0">
                <a:solidFill>
                  <a:schemeClr val="tx1"/>
                </a:solidFill>
                <a:effectLst/>
                <a:latin typeface="+mn-lt"/>
                <a:ea typeface="+mn-ea"/>
                <a:cs typeface="+mn-cs"/>
              </a:rPr>
              <a:t> The Dynamic Datacenter will need to repetitively and consistently deploy server and/or desktop virtual machines. </a:t>
            </a:r>
          </a:p>
          <a:p>
            <a:pPr marL="171450" lvl="0" indent="-171450">
              <a:buFont typeface="Arial" pitchFamily="34" charset="0"/>
              <a:buChar char="•"/>
            </a:pPr>
            <a:r>
              <a:rPr lang="en-US" sz="1000" b="1" kern="1200" dirty="0" smtClean="0">
                <a:solidFill>
                  <a:schemeClr val="tx1"/>
                </a:solidFill>
                <a:effectLst/>
                <a:latin typeface="+mn-lt"/>
                <a:ea typeface="+mn-ea"/>
                <a:cs typeface="+mn-cs"/>
              </a:rPr>
              <a:t>Security and access control.</a:t>
            </a:r>
            <a:r>
              <a:rPr lang="en-US" sz="1000" kern="1200" dirty="0" smtClean="0">
                <a:solidFill>
                  <a:schemeClr val="tx1"/>
                </a:solidFill>
                <a:effectLst/>
                <a:latin typeface="+mn-lt"/>
                <a:ea typeface="+mn-ea"/>
                <a:cs typeface="+mn-cs"/>
              </a:rPr>
              <a:t> Role-based permissions and rights allow fine-tuning of administrative tasks, with support for delegated administration and self-service user roles.</a:t>
            </a:r>
          </a:p>
          <a:p>
            <a:pPr marL="171450" lvl="0" indent="-171450">
              <a:buFont typeface="Arial" pitchFamily="34" charset="0"/>
              <a:buChar char="•"/>
            </a:pPr>
            <a:r>
              <a:rPr lang="en-US" sz="1000" b="1" kern="1200" dirty="0" smtClean="0">
                <a:solidFill>
                  <a:schemeClr val="tx1"/>
                </a:solidFill>
                <a:effectLst/>
                <a:latin typeface="+mn-lt"/>
                <a:ea typeface="+mn-ea"/>
                <a:cs typeface="+mn-cs"/>
              </a:rPr>
              <a:t>Resource allocation.</a:t>
            </a:r>
            <a:r>
              <a:rPr lang="en-US" sz="1000" kern="1200" dirty="0" smtClean="0">
                <a:solidFill>
                  <a:schemeClr val="tx1"/>
                </a:solidFill>
                <a:effectLst/>
                <a:latin typeface="+mn-lt"/>
                <a:ea typeface="+mn-ea"/>
                <a:cs typeface="+mn-cs"/>
              </a:rPr>
              <a:t> The CPU, memory, network, and storage resources are presented as physical components to virtual machines. Individual templates of virtual machine hardware configurations should be centrally stored in the virtual machine library to be dynamically allocated when needed. </a:t>
            </a:r>
          </a:p>
          <a:p>
            <a:pPr marL="0" lvl="0" indent="0">
              <a:buFont typeface="Arial" pitchFamily="34" charset="0"/>
              <a:buNone/>
            </a:pPr>
            <a:r>
              <a:rPr lang="en-US" sz="1000" b="0" kern="1200" dirty="0" smtClean="0">
                <a:solidFill>
                  <a:schemeClr val="tx1"/>
                </a:solidFill>
                <a:effectLst/>
                <a:latin typeface="+mn-lt"/>
                <a:ea typeface="+mn-ea"/>
                <a:cs typeface="+mn-cs"/>
              </a:rPr>
              <a:t>The Microsoft offering that best meets these requirements is the </a:t>
            </a:r>
            <a:r>
              <a:rPr lang="en-US" sz="1000" b="0" i="1" kern="1200" dirty="0" smtClean="0">
                <a:solidFill>
                  <a:schemeClr val="tx1"/>
                </a:solidFill>
                <a:effectLst/>
                <a:latin typeface="+mn-lt"/>
                <a:ea typeface="+mn-ea"/>
                <a:cs typeface="+mn-cs"/>
              </a:rPr>
              <a:t>Infrastructure Planning and Design Guide for System Center Virtual Machine Manager 2008 R2</a:t>
            </a:r>
            <a:r>
              <a:rPr lang="en-US" sz="1000" b="0" kern="1200" dirty="0" smtClean="0">
                <a:solidFill>
                  <a:schemeClr val="tx1"/>
                </a:solidFill>
                <a:effectLst/>
                <a:latin typeface="+mn-lt"/>
                <a:ea typeface="+mn-ea"/>
                <a:cs typeface="+mn-cs"/>
              </a:rPr>
              <a:t> (</a:t>
            </a:r>
            <a:r>
              <a:rPr lang="en-US" sz="1000" b="0" u="sng" kern="1200" dirty="0" smtClean="0">
                <a:solidFill>
                  <a:schemeClr val="tx1"/>
                </a:solidFill>
                <a:effectLst/>
                <a:latin typeface="+mn-lt"/>
                <a:ea typeface="+mn-ea"/>
                <a:cs typeface="+mn-cs"/>
                <a:hlinkClick r:id="rId4"/>
              </a:rPr>
              <a:t>http://go.microsoft.com/fwlink/?LinkId=160869</a:t>
            </a:r>
            <a:r>
              <a:rPr lang="en-US" sz="1000" b="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Software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5: Design the Configuration Management and Deployment Infrastructures</a:t>
            </a:r>
          </a:p>
          <a:p>
            <a:r>
              <a:rPr lang="en-US" sz="1000" kern="1200" dirty="0" smtClean="0">
                <a:solidFill>
                  <a:schemeClr val="tx1"/>
                </a:solidFill>
                <a:effectLst/>
                <a:latin typeface="+mn-lt"/>
                <a:ea typeface="+mn-ea"/>
                <a:cs typeface="+mn-cs"/>
              </a:rPr>
              <a:t>The Dynamic Datacenter will require a system to provide for the initial deployment, patching, and upgrading of the hypervisor. The following capabilities are required and will be designed in this task:</a:t>
            </a:r>
          </a:p>
          <a:p>
            <a:pPr marL="171450" lvl="0" indent="-171450">
              <a:buFont typeface="Arial" pitchFamily="34" charset="0"/>
              <a:buChar char="•"/>
            </a:pPr>
            <a:r>
              <a:rPr lang="en-US" sz="1000" b="1" kern="1200" dirty="0" smtClean="0">
                <a:solidFill>
                  <a:schemeClr val="tx1"/>
                </a:solidFill>
                <a:effectLst/>
                <a:latin typeface="+mn-lt"/>
                <a:ea typeface="+mn-ea"/>
                <a:cs typeface="+mn-cs"/>
              </a:rPr>
              <a:t>Inventory and asset management.</a:t>
            </a:r>
            <a:r>
              <a:rPr lang="en-US" sz="1000" kern="1200" dirty="0" smtClean="0">
                <a:solidFill>
                  <a:schemeClr val="tx1"/>
                </a:solidFill>
                <a:effectLst/>
                <a:latin typeface="+mn-lt"/>
                <a:ea typeface="+mn-ea"/>
                <a:cs typeface="+mn-cs"/>
              </a:rPr>
              <a:t> Provides the automatic discovery of hardware added to the Dynamic Datacenter, as well as any changes to the physical components. </a:t>
            </a:r>
          </a:p>
          <a:p>
            <a:pPr marL="171450" lvl="0" indent="-171450">
              <a:buFont typeface="Arial" pitchFamily="34" charset="0"/>
              <a:buChar char="•"/>
            </a:pPr>
            <a:r>
              <a:rPr lang="en-US" sz="1000" b="1" kern="1200" dirty="0" smtClean="0">
                <a:solidFill>
                  <a:schemeClr val="tx1"/>
                </a:solidFill>
                <a:effectLst/>
                <a:latin typeface="+mn-lt"/>
                <a:ea typeface="+mn-ea"/>
                <a:cs typeface="+mn-cs"/>
              </a:rPr>
              <a:t>Bare metal installation.</a:t>
            </a:r>
            <a:r>
              <a:rPr lang="en-US" sz="1000" kern="1200" dirty="0" smtClean="0">
                <a:solidFill>
                  <a:schemeClr val="tx1"/>
                </a:solidFill>
                <a:effectLst/>
                <a:latin typeface="+mn-lt"/>
                <a:ea typeface="+mn-ea"/>
                <a:cs typeface="+mn-cs"/>
              </a:rPr>
              <a:t> This is required for the deployment of the hypervisor, as well as supporting core infrastructure and management services. </a:t>
            </a:r>
          </a:p>
          <a:p>
            <a:pPr marL="171450" lvl="0" indent="-171450">
              <a:buFont typeface="Arial" pitchFamily="34" charset="0"/>
              <a:buChar char="•"/>
            </a:pPr>
            <a:r>
              <a:rPr lang="en-US" sz="1000" b="1" kern="1200" dirty="0" smtClean="0">
                <a:solidFill>
                  <a:schemeClr val="tx1"/>
                </a:solidFill>
                <a:effectLst/>
                <a:latin typeface="+mn-lt"/>
                <a:ea typeface="+mn-ea"/>
                <a:cs typeface="+mn-cs"/>
              </a:rPr>
              <a:t>Software deployment and patch management.</a:t>
            </a:r>
            <a:r>
              <a:rPr lang="en-US" sz="1000" kern="1200" dirty="0" smtClean="0">
                <a:solidFill>
                  <a:schemeClr val="tx1"/>
                </a:solidFill>
                <a:effectLst/>
                <a:latin typeface="+mn-lt"/>
                <a:ea typeface="+mn-ea"/>
                <a:cs typeface="+mn-cs"/>
              </a:rPr>
              <a:t> Deploying current security, critical operating system, and other software updates is essential to providing stability and consistency throughout the library. </a:t>
            </a:r>
          </a:p>
          <a:p>
            <a:pPr marL="171450" lvl="0" indent="-171450">
              <a:buFont typeface="Arial" pitchFamily="34" charset="0"/>
              <a:buChar char="•"/>
            </a:pPr>
            <a:r>
              <a:rPr lang="en-US" sz="1000" b="1" kern="1200" dirty="0" smtClean="0">
                <a:solidFill>
                  <a:schemeClr val="tx1"/>
                </a:solidFill>
                <a:effectLst/>
                <a:latin typeface="+mn-lt"/>
                <a:ea typeface="+mn-ea"/>
                <a:cs typeface="+mn-cs"/>
              </a:rPr>
              <a:t>Configuration monitoring.</a:t>
            </a:r>
            <a:r>
              <a:rPr lang="en-US" sz="1000" kern="1200" dirty="0" smtClean="0">
                <a:solidFill>
                  <a:schemeClr val="tx1"/>
                </a:solidFill>
                <a:effectLst/>
                <a:latin typeface="+mn-lt"/>
                <a:ea typeface="+mn-ea"/>
                <a:cs typeface="+mn-cs"/>
              </a:rPr>
              <a:t> The ability to check the current configuration against the desired configuration can help ensure operational efficiency, overcome security issues, and maintain the stability of the server and network infrastructure. </a:t>
            </a:r>
          </a:p>
          <a:p>
            <a:pPr marL="171450" lvl="0" indent="-171450">
              <a:buFont typeface="Arial" pitchFamily="34" charset="0"/>
              <a:buChar char="•"/>
            </a:pPr>
            <a:r>
              <a:rPr lang="en-US" sz="1000" b="1" kern="1200" dirty="0" smtClean="0">
                <a:solidFill>
                  <a:schemeClr val="tx1"/>
                </a:solidFill>
                <a:effectLst/>
                <a:latin typeface="+mn-lt"/>
                <a:ea typeface="+mn-ea"/>
                <a:cs typeface="+mn-cs"/>
              </a:rPr>
              <a:t>Reporting.</a:t>
            </a:r>
            <a:r>
              <a:rPr lang="en-US" sz="1000" kern="1200" dirty="0" smtClean="0">
                <a:solidFill>
                  <a:schemeClr val="tx1"/>
                </a:solidFill>
                <a:effectLst/>
                <a:latin typeface="+mn-lt"/>
                <a:ea typeface="+mn-ea"/>
                <a:cs typeface="+mn-cs"/>
              </a:rPr>
              <a:t> Reporting on life-cycle management status and activity allows the Dynamic Datacenter to determine whether an asset should be flagged for retirement based on rules, as well as provides some of the auditing required for compliance to regulations like Sarbanes-Oxley (SOX), the Health Insurance Portability and Accountability Act (HIPAA), Gramm-Leach-Bliley Act (GLBA), and the National Association of Securities Dealers (NASD).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effectLst/>
                <a:latin typeface="+mn-lt"/>
                <a:ea typeface="+mn-ea"/>
                <a:cs typeface="+mn-cs"/>
              </a:rPr>
              <a:t>The Microsoft offerings that best meet these requirements are System Center Configuration Manager, Microsoft Deployment Toolkit, and the Offline Virtual Machine Servicing Tool.</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Step 3: Design the Software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Task 6: </a:t>
            </a:r>
            <a:r>
              <a:rPr kumimoji="0" lang="en-US" sz="950" b="1" i="0" u="none" strike="noStrike" kern="1200" cap="none" spc="0" normalizeH="0" baseline="0" noProof="0" dirty="0" smtClean="0">
                <a:ln>
                  <a:noFill/>
                </a:ln>
                <a:solidFill>
                  <a:srgbClr val="000000"/>
                </a:solidFill>
                <a:effectLst/>
                <a:uLnTx/>
                <a:uFillTx/>
                <a:latin typeface="+mn-lt"/>
                <a:ea typeface="+mn-ea"/>
                <a:cs typeface="+mn-cs"/>
              </a:rPr>
              <a:t>Design the Event Monitoring and Collection Infrastructures</a:t>
            </a:r>
          </a:p>
          <a:p>
            <a:r>
              <a:rPr lang="en-US" sz="950" kern="1200" dirty="0" smtClean="0">
                <a:solidFill>
                  <a:schemeClr val="tx1"/>
                </a:solidFill>
                <a:effectLst/>
                <a:latin typeface="+mn-lt"/>
                <a:ea typeface="+mn-ea"/>
                <a:cs typeface="+mn-cs"/>
              </a:rPr>
              <a:t>A monitoring system can alert the organization when components are near capacity, or when failures occur. Continuous monitoring of the network, applications, data, and hardware is essential for high availability. Software monitoring systems enable the org to determine the health of the system and identify potential issues before an error occurs. The monitoring system should have the following capabilities:</a:t>
            </a:r>
          </a:p>
          <a:p>
            <a:pPr marL="171450" lvl="0" indent="-171450">
              <a:buFont typeface="Arial" pitchFamily="34" charset="0"/>
              <a:buChar char="•"/>
            </a:pPr>
            <a:r>
              <a:rPr lang="en-US" sz="950" b="1" kern="1200" dirty="0" smtClean="0">
                <a:solidFill>
                  <a:schemeClr val="tx1"/>
                </a:solidFill>
                <a:effectLst/>
                <a:latin typeface="+mn-lt"/>
                <a:ea typeface="+mn-ea"/>
                <a:cs typeface="+mn-cs"/>
              </a:rPr>
              <a:t>Reporting and auditing.</a:t>
            </a:r>
            <a:r>
              <a:rPr lang="en-US" sz="950" kern="1200" dirty="0" smtClean="0">
                <a:solidFill>
                  <a:schemeClr val="tx1"/>
                </a:solidFill>
                <a:effectLst/>
                <a:latin typeface="+mn-lt"/>
                <a:ea typeface="+mn-ea"/>
                <a:cs typeface="+mn-cs"/>
              </a:rPr>
              <a:t> In-depth analysis and tracking available for all events and their resulting actions. </a:t>
            </a:r>
          </a:p>
          <a:p>
            <a:pPr marL="171450" lvl="0" indent="-171450">
              <a:buFont typeface="Arial" pitchFamily="34" charset="0"/>
              <a:buChar char="•"/>
            </a:pPr>
            <a:r>
              <a:rPr lang="en-US" sz="950" b="1" kern="1200" dirty="0" smtClean="0">
                <a:solidFill>
                  <a:schemeClr val="tx1"/>
                </a:solidFill>
                <a:effectLst/>
                <a:latin typeface="+mn-lt"/>
                <a:ea typeface="+mn-ea"/>
                <a:cs typeface="+mn-cs"/>
              </a:rPr>
              <a:t>Infrastructure monitoring via hardware vendor integration.</a:t>
            </a:r>
            <a:r>
              <a:rPr lang="en-US" sz="950" kern="1200" dirty="0" smtClean="0">
                <a:solidFill>
                  <a:schemeClr val="tx1"/>
                </a:solidFill>
                <a:effectLst/>
                <a:latin typeface="+mn-lt"/>
                <a:ea typeface="+mn-ea"/>
                <a:cs typeface="+mn-cs"/>
              </a:rPr>
              <a:t> Infrastructure components, such as power, cooling, and physical rack access, can be monitored and dynamically managed.</a:t>
            </a:r>
          </a:p>
          <a:p>
            <a:pPr marL="171450" lvl="0" indent="-171450">
              <a:buFont typeface="Arial" pitchFamily="34" charset="0"/>
              <a:buChar char="•"/>
            </a:pPr>
            <a:r>
              <a:rPr lang="en-US" sz="950" b="1" kern="1200" dirty="0" smtClean="0">
                <a:solidFill>
                  <a:schemeClr val="tx1"/>
                </a:solidFill>
                <a:effectLst/>
                <a:latin typeface="+mn-lt"/>
                <a:ea typeface="+mn-ea"/>
                <a:cs typeface="+mn-cs"/>
              </a:rPr>
              <a:t>Remediation.</a:t>
            </a:r>
            <a:r>
              <a:rPr lang="en-US" sz="950" kern="1200" dirty="0" smtClean="0">
                <a:solidFill>
                  <a:schemeClr val="tx1"/>
                </a:solidFill>
                <a:effectLst/>
                <a:latin typeface="+mn-lt"/>
                <a:ea typeface="+mn-ea"/>
                <a:cs typeface="+mn-cs"/>
              </a:rPr>
              <a:t> Virtual workloads are monitored for resource usage.</a:t>
            </a:r>
          </a:p>
          <a:p>
            <a:pPr marL="171450" lvl="0" indent="-171450">
              <a:buFont typeface="Arial" pitchFamily="34" charset="0"/>
              <a:buChar char="•"/>
            </a:pPr>
            <a:r>
              <a:rPr lang="en-US" sz="950" b="1" kern="1200" dirty="0" smtClean="0">
                <a:solidFill>
                  <a:schemeClr val="tx1"/>
                </a:solidFill>
                <a:effectLst/>
                <a:latin typeface="+mn-lt"/>
                <a:ea typeface="+mn-ea"/>
                <a:cs typeface="+mn-cs"/>
              </a:rPr>
              <a:t>Dynamic resource management.</a:t>
            </a:r>
            <a:r>
              <a:rPr lang="en-US" sz="950" kern="1200" dirty="0" smtClean="0">
                <a:solidFill>
                  <a:schemeClr val="tx1"/>
                </a:solidFill>
                <a:effectLst/>
                <a:latin typeface="+mn-lt"/>
                <a:ea typeface="+mn-ea"/>
                <a:cs typeface="+mn-cs"/>
              </a:rPr>
              <a:t> Services provided by the Dynamic Datacenter can have additional resources allocated dynamically, based on predefined thresholds and actions. </a:t>
            </a:r>
          </a:p>
          <a:p>
            <a:pPr marL="171450" lvl="0" indent="-171450">
              <a:buFont typeface="Arial" pitchFamily="34" charset="0"/>
              <a:buChar char="•"/>
            </a:pPr>
            <a:r>
              <a:rPr lang="en-US" sz="950" b="1" kern="1200" dirty="0" smtClean="0">
                <a:solidFill>
                  <a:schemeClr val="tx1"/>
                </a:solidFill>
                <a:effectLst/>
                <a:latin typeface="+mn-lt"/>
                <a:ea typeface="+mn-ea"/>
                <a:cs typeface="+mn-cs"/>
              </a:rPr>
              <a:t>Chargeback (optional).</a:t>
            </a:r>
            <a:r>
              <a:rPr lang="en-US" sz="950" kern="1200" dirty="0" smtClean="0">
                <a:solidFill>
                  <a:schemeClr val="tx1"/>
                </a:solidFill>
                <a:effectLst/>
                <a:latin typeface="+mn-lt"/>
                <a:ea typeface="+mn-ea"/>
                <a:cs typeface="+mn-cs"/>
              </a:rPr>
              <a:t> Precise monitoring of resources can allow for usage-based billing.</a:t>
            </a:r>
          </a:p>
          <a:p>
            <a:pPr marL="0" lvl="0" indent="0">
              <a:buFont typeface="Arial" pitchFamily="34" charset="0"/>
              <a:buNone/>
            </a:pPr>
            <a:r>
              <a:rPr lang="en-US" sz="950" b="0" kern="1200" dirty="0" smtClean="0">
                <a:solidFill>
                  <a:schemeClr val="tx1"/>
                </a:solidFill>
                <a:effectLst/>
                <a:latin typeface="+mn-lt"/>
                <a:ea typeface="+mn-ea"/>
                <a:cs typeface="+mn-cs"/>
              </a:rPr>
              <a:t>The Microsoft offering that best meets these requirements is </a:t>
            </a:r>
            <a:r>
              <a:rPr lang="en-US" sz="950" b="0" i="1" kern="1200" dirty="0" smtClean="0">
                <a:solidFill>
                  <a:schemeClr val="tx1"/>
                </a:solidFill>
                <a:effectLst/>
                <a:latin typeface="+mn-lt"/>
                <a:ea typeface="+mn-ea"/>
                <a:cs typeface="+mn-cs"/>
              </a:rPr>
              <a:t>Infrastructure Planning and Design Guide for System Center Operations Manager 2007</a:t>
            </a:r>
            <a:r>
              <a:rPr lang="en-US" sz="950" b="0" kern="1200" dirty="0" smtClean="0">
                <a:solidFill>
                  <a:schemeClr val="tx1"/>
                </a:solidFill>
                <a:effectLst/>
                <a:latin typeface="+mn-lt"/>
                <a:ea typeface="+mn-ea"/>
                <a:cs typeface="+mn-cs"/>
              </a:rPr>
              <a:t> (</a:t>
            </a:r>
            <a:r>
              <a:rPr lang="en-US" sz="950" b="0" u="sng" kern="1200" dirty="0" smtClean="0">
                <a:solidFill>
                  <a:schemeClr val="tx1"/>
                </a:solidFill>
                <a:effectLst/>
                <a:latin typeface="+mn-lt"/>
                <a:ea typeface="+mn-ea"/>
                <a:cs typeface="+mn-cs"/>
                <a:hlinkClick r:id="rId3"/>
              </a:rPr>
              <a:t>http://go.microsoft.com/fwlink/?LinkId=160985</a:t>
            </a:r>
            <a:r>
              <a:rPr lang="en-US" sz="950" b="0" kern="1200" dirty="0" smtClean="0">
                <a:solidFill>
                  <a:schemeClr val="tx1"/>
                </a:solidFill>
                <a:effectLst/>
                <a:latin typeface="+mn-lt"/>
                <a:ea typeface="+mn-ea"/>
                <a:cs typeface="+mn-cs"/>
              </a:rPr>
              <a:t>).</a:t>
            </a:r>
          </a:p>
          <a:p>
            <a:pPr marL="0" lvl="0" indent="0">
              <a:buFont typeface="Arial" pitchFamily="34" charset="0"/>
              <a:buNone/>
            </a:pPr>
            <a:endParaRPr kumimoji="0" lang="en-US" sz="950" b="1" i="0" u="none" strike="noStrike" kern="1200" cap="none" spc="0" normalizeH="0" baseline="0" noProof="0" dirty="0" smtClean="0">
              <a:ln>
                <a:noFill/>
              </a:ln>
              <a:solidFill>
                <a:srgbClr val="000000"/>
              </a:solidFill>
              <a:effectLst/>
              <a:uLnTx/>
              <a:uFillTx/>
              <a:latin typeface="+mn-lt"/>
              <a:ea typeface="+mn-ea"/>
              <a:cs typeface="+mn-cs"/>
            </a:endParaRPr>
          </a:p>
          <a:p>
            <a:pPr marL="0" lvl="0" indent="0">
              <a:buFont typeface="Arial" pitchFamily="34" charset="0"/>
              <a:buNone/>
            </a:pPr>
            <a:r>
              <a:rPr kumimoji="0" lang="en-US" sz="950" b="1" i="0" u="none" strike="noStrike" kern="1200" cap="none" spc="0" normalizeH="0" baseline="0" noProof="0" dirty="0" smtClean="0">
                <a:ln>
                  <a:noFill/>
                </a:ln>
                <a:solidFill>
                  <a:srgbClr val="000000"/>
                </a:solidFill>
                <a:effectLst/>
                <a:uLnTx/>
                <a:uFillTx/>
                <a:latin typeface="+mn-lt"/>
                <a:ea typeface="+mn-ea"/>
                <a:cs typeface="+mn-cs"/>
              </a:rPr>
              <a:t>Task 7: </a:t>
            </a:r>
            <a:r>
              <a:rPr lang="en-US" sz="950" b="1" dirty="0" smtClean="0"/>
              <a:t>Design the Hardware Management Solution</a:t>
            </a:r>
          </a:p>
          <a:p>
            <a:r>
              <a:rPr lang="en-US" sz="950" b="0" kern="1200" dirty="0" smtClean="0">
                <a:solidFill>
                  <a:schemeClr val="tx1"/>
                </a:solidFill>
                <a:effectLst/>
                <a:latin typeface="+mn-lt"/>
                <a:ea typeface="+mn-ea"/>
                <a:cs typeface="+mn-cs"/>
              </a:rPr>
              <a:t>The Dynamic Datacenter will need a management system to monitor for faults in the server, storage, or network hardware components. </a:t>
            </a:r>
            <a:r>
              <a:rPr lang="en-US" sz="950" kern="1200" dirty="0" smtClean="0">
                <a:solidFill>
                  <a:schemeClr val="tx1"/>
                </a:solidFill>
                <a:effectLst/>
                <a:latin typeface="+mn-lt"/>
                <a:ea typeface="+mn-ea"/>
                <a:cs typeface="+mn-cs"/>
              </a:rPr>
              <a:t>The hardware management solution should provide the ability to:</a:t>
            </a:r>
          </a:p>
          <a:p>
            <a:pPr marL="171450" lvl="0" indent="-171450">
              <a:buFont typeface="Arial" pitchFamily="34" charset="0"/>
              <a:buChar char="•"/>
            </a:pPr>
            <a:r>
              <a:rPr lang="en-US" sz="950" kern="1200" dirty="0" smtClean="0">
                <a:solidFill>
                  <a:schemeClr val="tx1"/>
                </a:solidFill>
                <a:effectLst/>
                <a:latin typeface="+mn-lt"/>
                <a:ea typeface="+mn-ea"/>
                <a:cs typeface="+mn-cs"/>
              </a:rPr>
              <a:t>Obtain hardware health and inventory details and provide automated discovery and identification of any new assets added to the Dynamic Datacenter.</a:t>
            </a:r>
          </a:p>
          <a:p>
            <a:pPr marL="171450" lvl="0" indent="-171450">
              <a:buFont typeface="Arial" pitchFamily="34" charset="0"/>
              <a:buChar char="•"/>
            </a:pPr>
            <a:r>
              <a:rPr lang="en-US" sz="950" kern="1200" dirty="0" smtClean="0">
                <a:solidFill>
                  <a:schemeClr val="tx1"/>
                </a:solidFill>
                <a:effectLst/>
                <a:latin typeface="+mn-lt"/>
                <a:ea typeface="+mn-ea"/>
                <a:cs typeface="+mn-cs"/>
              </a:rPr>
              <a:t>Provide out-of-band management.</a:t>
            </a:r>
          </a:p>
          <a:p>
            <a:pPr marL="171450" lvl="0" indent="-171450">
              <a:buFont typeface="Arial" pitchFamily="34" charset="0"/>
              <a:buChar char="•"/>
            </a:pPr>
            <a:r>
              <a:rPr lang="en-US" sz="950" kern="1200" dirty="0" smtClean="0">
                <a:solidFill>
                  <a:schemeClr val="tx1"/>
                </a:solidFill>
                <a:effectLst/>
                <a:latin typeface="+mn-lt"/>
                <a:ea typeface="+mn-ea"/>
                <a:cs typeface="+mn-cs"/>
              </a:rPr>
              <a:t>Remotely turn on or restart a device.</a:t>
            </a:r>
          </a:p>
          <a:p>
            <a:pPr marL="171450" lvl="0" indent="-171450">
              <a:buFont typeface="Arial" pitchFamily="34" charset="0"/>
              <a:buChar char="•"/>
            </a:pPr>
            <a:r>
              <a:rPr lang="en-US" sz="950" kern="1200" dirty="0" smtClean="0">
                <a:solidFill>
                  <a:schemeClr val="tx1"/>
                </a:solidFill>
                <a:effectLst/>
                <a:latin typeface="+mn-lt"/>
                <a:ea typeface="+mn-ea"/>
                <a:cs typeface="+mn-cs"/>
              </a:rPr>
              <a:t>Receive alerts for memory faults, temperature spikes, storage array and hard drive problems, chassis intrusions, storage array faults, and network device faults.</a:t>
            </a:r>
          </a:p>
          <a:p>
            <a:pPr marL="171450" lvl="0" indent="-171450">
              <a:buFont typeface="Arial" pitchFamily="34" charset="0"/>
              <a:buChar char="•"/>
            </a:pPr>
            <a:r>
              <a:rPr lang="en-US" sz="950" kern="1200" dirty="0" smtClean="0">
                <a:solidFill>
                  <a:schemeClr val="tx1"/>
                </a:solidFill>
                <a:effectLst/>
                <a:latin typeface="+mn-lt"/>
                <a:ea typeface="+mn-ea"/>
                <a:cs typeface="+mn-cs"/>
              </a:rPr>
              <a:t>Remotely patch the BIOS or firmware, preferably with scripts that can be used with Configuration Manager.</a:t>
            </a:r>
          </a:p>
          <a:p>
            <a:pPr marL="171450" lvl="0" indent="-171450">
              <a:buFont typeface="Arial" pitchFamily="34" charset="0"/>
              <a:buChar char="•"/>
            </a:pPr>
            <a:r>
              <a:rPr lang="en-US" sz="950" kern="1200" dirty="0" smtClean="0">
                <a:solidFill>
                  <a:schemeClr val="tx1"/>
                </a:solidFill>
                <a:effectLst/>
                <a:latin typeface="+mn-lt"/>
                <a:ea typeface="+mn-ea"/>
                <a:cs typeface="+mn-cs"/>
              </a:rPr>
              <a:t>Provide open interfaces that can natively integrate with Operations Manager to provide monitoring data.</a:t>
            </a:r>
          </a:p>
          <a:p>
            <a:pPr marL="171450" lvl="0" indent="-171450">
              <a:buFont typeface="Arial" pitchFamily="34" charset="0"/>
              <a:buChar char="•"/>
            </a:pPr>
            <a:r>
              <a:rPr lang="en-US" sz="950" kern="1200" dirty="0" smtClean="0">
                <a:solidFill>
                  <a:schemeClr val="tx1"/>
                </a:solidFill>
                <a:effectLst/>
                <a:latin typeface="+mn-lt"/>
                <a:ea typeface="+mn-ea"/>
                <a:cs typeface="+mn-cs"/>
              </a:rPr>
              <a:t>Provide native high availability of the hardware management software or utilize technologies such as failover clusters.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Additional Considerations</a:t>
            </a:r>
          </a:p>
          <a:p>
            <a:r>
              <a:rPr lang="en-US" sz="1000" kern="1200" dirty="0" smtClean="0">
                <a:solidFill>
                  <a:schemeClr val="tx1"/>
                </a:solidFill>
                <a:effectLst/>
                <a:latin typeface="+mn-lt"/>
                <a:ea typeface="+mn-ea"/>
                <a:cs typeface="+mn-cs"/>
              </a:rPr>
              <a:t>If it was determined in Step 1, Task 1, that virtual desktop infrastructure (VDI) workloads will be hosted in the Dynamic Datacenter, software will need to be implemented to provide the entry point for end users to the Dynamic Datacenter. Remote Desktop Services is the Microsoft offering that enables the brokering of hosted desktop connections as well as access through a web-based portal. </a:t>
            </a:r>
          </a:p>
          <a:p>
            <a:r>
              <a:rPr lang="en-US" sz="1000" kern="1200" dirty="0" smtClean="0">
                <a:solidFill>
                  <a:schemeClr val="tx1"/>
                </a:solidFill>
                <a:effectLst/>
                <a:latin typeface="+mn-lt"/>
                <a:ea typeface="+mn-ea"/>
                <a:cs typeface="+mn-cs"/>
              </a:rPr>
              <a:t>The </a:t>
            </a:r>
            <a:r>
              <a:rPr lang="en-US" sz="1000" i="1" kern="1200" dirty="0" smtClean="0">
                <a:solidFill>
                  <a:schemeClr val="tx1"/>
                </a:solidFill>
                <a:effectLst/>
                <a:latin typeface="+mn-lt"/>
                <a:ea typeface="+mn-ea"/>
                <a:cs typeface="+mn-cs"/>
              </a:rPr>
              <a:t>Infrastructure Planning and Design Guide for Windows Server 2008 R2 Remote Desktop Services</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http://go.microsoft.com/fwlink/?LinkID=177881</a:t>
            </a:r>
            <a:r>
              <a:rPr lang="en-US" sz="1000" kern="1200" dirty="0" smtClean="0">
                <a:solidFill>
                  <a:schemeClr val="tx1"/>
                </a:solidFill>
                <a:effectLst/>
                <a:latin typeface="+mn-lt"/>
                <a:ea typeface="+mn-ea"/>
                <a:cs typeface="+mn-cs"/>
              </a:rPr>
              <a:t>) can be used to assist in designing the Remote Desktop Services infrastructure to support the Dynamic Datacenter. The roles that will be required to enable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VDI are:</a:t>
            </a:r>
          </a:p>
          <a:p>
            <a:pPr marL="171450" lvl="0" indent="-171450">
              <a:buFont typeface="Arial" pitchFamily="34" charset="0"/>
              <a:buChar char="•"/>
            </a:pPr>
            <a:r>
              <a:rPr lang="en-US" sz="1000" kern="1200" dirty="0" smtClean="0">
                <a:solidFill>
                  <a:schemeClr val="tx1"/>
                </a:solidFill>
                <a:effectLst/>
                <a:latin typeface="+mn-lt"/>
                <a:ea typeface="+mn-ea"/>
                <a:cs typeface="+mn-cs"/>
              </a:rPr>
              <a:t>Remote Desktop Connection Broker</a:t>
            </a:r>
          </a:p>
          <a:p>
            <a:pPr marL="171450" lvl="0" indent="-171450">
              <a:buFont typeface="Arial" pitchFamily="34" charset="0"/>
              <a:buChar char="•"/>
            </a:pPr>
            <a:r>
              <a:rPr lang="en-US" sz="1000" kern="1200" dirty="0" smtClean="0">
                <a:solidFill>
                  <a:schemeClr val="tx1"/>
                </a:solidFill>
                <a:effectLst/>
                <a:latin typeface="+mn-lt"/>
                <a:ea typeface="+mn-ea"/>
                <a:cs typeface="+mn-cs"/>
              </a:rPr>
              <a:t>Remote Desktop Web Access, unless clients are running Windows</a:t>
            </a:r>
            <a:r>
              <a:rPr lang="en-US" sz="1000" kern="1200" baseline="300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 7</a:t>
            </a:r>
          </a:p>
          <a:p>
            <a:pPr marL="171450" lvl="0" indent="-171450">
              <a:buFont typeface="Arial" pitchFamily="34" charset="0"/>
              <a:buChar char="•"/>
            </a:pPr>
            <a:r>
              <a:rPr lang="en-US" sz="1000" kern="1200" dirty="0" smtClean="0">
                <a:solidFill>
                  <a:schemeClr val="tx1"/>
                </a:solidFill>
                <a:effectLst/>
                <a:latin typeface="+mn-lt"/>
                <a:ea typeface="+mn-ea"/>
                <a:cs typeface="+mn-cs"/>
              </a:rPr>
              <a:t>Remote Desktop Virtualization Host on the machine that hosts the virtual machines</a:t>
            </a:r>
          </a:p>
          <a:p>
            <a:pPr marL="171450" lvl="0" indent="-171450">
              <a:buFont typeface="Arial" pitchFamily="34" charset="0"/>
              <a:buChar char="•"/>
            </a:pPr>
            <a:r>
              <a:rPr lang="en-US" sz="1000" kern="1200" dirty="0" smtClean="0">
                <a:solidFill>
                  <a:schemeClr val="tx1"/>
                </a:solidFill>
                <a:effectLst/>
                <a:latin typeface="+mn-lt"/>
                <a:ea typeface="+mn-ea"/>
                <a:cs typeface="+mn-cs"/>
              </a:rPr>
              <a:t>Virtualization Redirector</a:t>
            </a:r>
          </a:p>
          <a:p>
            <a:r>
              <a:rPr lang="en-US" sz="1000" kern="1200" dirty="0" smtClean="0">
                <a:solidFill>
                  <a:schemeClr val="tx1"/>
                </a:solidFill>
                <a:effectLst/>
                <a:latin typeface="+mn-lt"/>
                <a:ea typeface="+mn-ea"/>
                <a:cs typeface="+mn-cs"/>
              </a:rPr>
              <a:t>RD Virtualization Host requires and integrates with the Hyper-V</a:t>
            </a:r>
            <a:r>
              <a:rPr lang="en-US" sz="1000" kern="1200" baseline="300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 role to provide VDI virtual machines that can be used as personal virtual desktops or virtual desktop pools. </a:t>
            </a:r>
          </a:p>
          <a:p>
            <a:r>
              <a:rPr lang="en-US" sz="1000" kern="1200" dirty="0" smtClean="0">
                <a:solidFill>
                  <a:schemeClr val="tx1"/>
                </a:solidFill>
                <a:effectLst/>
                <a:latin typeface="+mn-lt"/>
                <a:ea typeface="+mn-ea"/>
                <a:cs typeface="+mn-cs"/>
              </a:rPr>
              <a:t>The required server roles can be either implemented as a server alongside the virtualization hosts and management servers or as a virtual workload within the Dynamic Datacenter.</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Step 4: Design the Dynamic Datacenter Storage Infrastructure</a:t>
            </a:r>
          </a:p>
          <a:p>
            <a:r>
              <a:rPr lang="en-US" sz="950" b="1" dirty="0" smtClean="0"/>
              <a:t>Task 1: Design the Storage System</a:t>
            </a:r>
          </a:p>
          <a:p>
            <a:r>
              <a:rPr lang="en-US" sz="950" kern="1200" dirty="0" smtClean="0">
                <a:solidFill>
                  <a:schemeClr val="tx1"/>
                </a:solidFill>
                <a:effectLst/>
                <a:latin typeface="+mn-lt"/>
                <a:ea typeface="+mn-ea"/>
                <a:cs typeface="+mn-cs"/>
              </a:rPr>
              <a:t>To determine the number of physical disks that should be included in the design of the storage system, consider:</a:t>
            </a:r>
          </a:p>
          <a:p>
            <a:pPr marL="171450" lvl="0" indent="-171450">
              <a:buFont typeface="Arial" pitchFamily="34" charset="0"/>
              <a:buChar char="•"/>
            </a:pPr>
            <a:r>
              <a:rPr lang="en-US" sz="950" kern="1200" dirty="0" smtClean="0">
                <a:solidFill>
                  <a:schemeClr val="tx1"/>
                </a:solidFill>
                <a:effectLst/>
                <a:latin typeface="+mn-lt"/>
                <a:ea typeface="+mn-ea"/>
                <a:cs typeface="+mn-cs"/>
              </a:rPr>
              <a:t>Throughput (and often response time) improves as disks are added. The disk array must be planned so that it delivers sufficient IOps for the workload.</a:t>
            </a:r>
          </a:p>
          <a:p>
            <a:pPr marL="171450" lvl="0" indent="-171450">
              <a:buFont typeface="Arial" pitchFamily="34" charset="0"/>
              <a:buChar char="•"/>
            </a:pPr>
            <a:r>
              <a:rPr lang="en-US" sz="950" kern="1200" dirty="0" smtClean="0">
                <a:solidFill>
                  <a:schemeClr val="tx1"/>
                </a:solidFill>
                <a:effectLst/>
                <a:latin typeface="+mn-lt"/>
                <a:ea typeface="+mn-ea"/>
                <a:cs typeface="+mn-cs"/>
              </a:rPr>
              <a:t>Reliability, in terms of mean time to failure for the array, decreases as disks are added.</a:t>
            </a:r>
          </a:p>
          <a:p>
            <a:pPr marL="171450" lvl="0" indent="-171450">
              <a:buFont typeface="Arial" pitchFamily="34" charset="0"/>
              <a:buChar char="•"/>
            </a:pPr>
            <a:r>
              <a:rPr lang="en-US" sz="950" kern="1200" dirty="0" smtClean="0">
                <a:solidFill>
                  <a:schemeClr val="tx1"/>
                </a:solidFill>
                <a:effectLst/>
                <a:latin typeface="+mn-lt"/>
                <a:ea typeface="+mn-ea"/>
                <a:cs typeface="+mn-cs"/>
              </a:rPr>
              <a:t>Usable storage capacity increases as disks are added, but so does cost.</a:t>
            </a:r>
          </a:p>
          <a:p>
            <a:r>
              <a:rPr lang="en-US" sz="950" kern="1200" dirty="0" smtClean="0">
                <a:solidFill>
                  <a:schemeClr val="tx1"/>
                </a:solidFill>
                <a:effectLst/>
                <a:latin typeface="+mn-lt"/>
                <a:ea typeface="+mn-ea"/>
                <a:cs typeface="+mn-cs"/>
              </a:rPr>
              <a:t>Additionally, the Dynamic Datacenter has these requirements to ensure that it is resilient and easy to manage: </a:t>
            </a:r>
          </a:p>
          <a:p>
            <a:pPr marL="171450" lvl="0" indent="-171450">
              <a:buFont typeface="Arial" pitchFamily="34" charset="0"/>
              <a:buChar char="•"/>
            </a:pPr>
            <a:r>
              <a:rPr lang="en-US" sz="950" b="0" kern="1200" dirty="0" smtClean="0">
                <a:solidFill>
                  <a:schemeClr val="tx1"/>
                </a:solidFill>
                <a:effectLst/>
                <a:latin typeface="+mn-lt"/>
                <a:ea typeface="+mn-ea"/>
                <a:cs typeface="+mn-cs"/>
              </a:rPr>
              <a:t>Multiple paths to the disk array for redundancy. </a:t>
            </a:r>
          </a:p>
          <a:p>
            <a:pPr marL="171450" lvl="0" indent="-171450">
              <a:buFont typeface="Arial" pitchFamily="34" charset="0"/>
              <a:buChar char="•"/>
            </a:pPr>
            <a:r>
              <a:rPr lang="en-US" sz="950" b="0" kern="1200" dirty="0" smtClean="0">
                <a:solidFill>
                  <a:schemeClr val="tx1"/>
                </a:solidFill>
                <a:effectLst/>
                <a:latin typeface="+mn-lt"/>
                <a:ea typeface="+mn-ea"/>
                <a:cs typeface="+mn-cs"/>
              </a:rPr>
              <a:t>Automatic data recovery. </a:t>
            </a:r>
          </a:p>
          <a:p>
            <a:pPr marL="171450" lvl="0" indent="-171450">
              <a:buFont typeface="Arial" pitchFamily="34" charset="0"/>
              <a:buChar char="•"/>
            </a:pPr>
            <a:r>
              <a:rPr lang="en-US" sz="950" b="0" kern="1200" dirty="0" smtClean="0">
                <a:solidFill>
                  <a:schemeClr val="tx1"/>
                </a:solidFill>
                <a:effectLst/>
                <a:latin typeface="+mn-lt"/>
                <a:ea typeface="+mn-ea"/>
                <a:cs typeface="+mn-cs"/>
              </a:rPr>
              <a:t>Redundant power supplies and fans. </a:t>
            </a:r>
          </a:p>
          <a:p>
            <a:pPr marL="171450" lvl="0" indent="-171450">
              <a:buFont typeface="Arial" pitchFamily="34" charset="0"/>
              <a:buChar char="•"/>
            </a:pPr>
            <a:endParaRPr lang="en-US" sz="950" kern="1200" dirty="0" smtClean="0">
              <a:solidFill>
                <a:schemeClr val="tx1"/>
              </a:solidFill>
              <a:effectLst/>
              <a:latin typeface="+mn-lt"/>
              <a:ea typeface="+mn-ea"/>
              <a:cs typeface="+mn-cs"/>
            </a:endParaRPr>
          </a:p>
          <a:p>
            <a:r>
              <a:rPr lang="en-US" sz="950" b="1" dirty="0" smtClean="0"/>
              <a:t>Task 2: Design the Host Storage Connections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kern="1200" dirty="0" smtClean="0">
                <a:solidFill>
                  <a:schemeClr val="tx1"/>
                </a:solidFill>
                <a:effectLst/>
                <a:latin typeface="+mn-lt"/>
                <a:ea typeface="+mn-ea"/>
                <a:cs typeface="+mn-cs"/>
              </a:rPr>
              <a:t>The physical host components necessary for communication with shared storage are the host itself, the connectors on the host that enable physical access to the storage, and the cables. </a:t>
            </a:r>
          </a:p>
          <a:p>
            <a:r>
              <a:rPr lang="en-US" sz="950" kern="1200" dirty="0" smtClean="0">
                <a:solidFill>
                  <a:schemeClr val="tx1"/>
                </a:solidFill>
                <a:effectLst/>
                <a:latin typeface="+mn-lt"/>
                <a:ea typeface="+mn-ea"/>
                <a:cs typeface="+mn-cs"/>
              </a:rPr>
              <a:t>To provide fault tolerance, design for multipath I/O. Multipath I/O allows for more than one physical path between the computer and the storage devices through the buses, controllers, switches, and bridge devices connecting them. Should one of these components fail, the server and application will continue running. </a:t>
            </a:r>
          </a:p>
          <a:p>
            <a:r>
              <a:rPr lang="en-US" sz="950" kern="1200" dirty="0" smtClean="0">
                <a:solidFill>
                  <a:schemeClr val="tx1"/>
                </a:solidFill>
                <a:effectLst/>
                <a:latin typeface="+mn-lt"/>
                <a:ea typeface="+mn-ea"/>
                <a:cs typeface="+mn-cs"/>
              </a:rPr>
              <a:t>If an external storage system is used, consider dedicating at least two host controller cards per physical server. The host controllers should be connected to separate ports on separate switches. The fault-tolerance guidelines also include:</a:t>
            </a:r>
          </a:p>
          <a:p>
            <a:pPr marL="171450" lvl="0" indent="-171450">
              <a:buFont typeface="Arial" pitchFamily="34" charset="0"/>
              <a:buChar char="•"/>
            </a:pPr>
            <a:r>
              <a:rPr lang="en-US" sz="950" kern="1200" dirty="0" smtClean="0">
                <a:solidFill>
                  <a:schemeClr val="tx1"/>
                </a:solidFill>
                <a:effectLst/>
                <a:latin typeface="+mn-lt"/>
                <a:ea typeface="+mn-ea"/>
                <a:cs typeface="+mn-cs"/>
              </a:rPr>
              <a:t>If the virtualization host will boot from a Storage Area Network (SAN), a minimum of two storage host bus adapters (HBAs) should be dedicated for this use. These HBAs should not be shared with virtual workloads.</a:t>
            </a:r>
          </a:p>
          <a:p>
            <a:pPr marL="171450" lvl="0" indent="-171450">
              <a:buFont typeface="Arial" pitchFamily="34" charset="0"/>
              <a:buChar char="•"/>
            </a:pPr>
            <a:r>
              <a:rPr lang="en-US" sz="950" kern="1200" dirty="0" smtClean="0">
                <a:solidFill>
                  <a:schemeClr val="tx1"/>
                </a:solidFill>
                <a:effectLst/>
                <a:latin typeface="+mn-lt"/>
                <a:ea typeface="+mn-ea"/>
                <a:cs typeface="+mn-cs"/>
              </a:rPr>
              <a:t>If the virtualization guest workloads will be housed on a SAN using a Fibre Channel connection, dedicate at least two HBAs per physical server. </a:t>
            </a:r>
          </a:p>
          <a:p>
            <a:pPr marL="171450" lvl="0" indent="-171450">
              <a:buFont typeface="Arial" pitchFamily="34" charset="0"/>
              <a:buChar char="•"/>
            </a:pPr>
            <a:r>
              <a:rPr lang="en-US" sz="950" kern="1200" dirty="0" smtClean="0">
                <a:solidFill>
                  <a:schemeClr val="tx1"/>
                </a:solidFill>
                <a:effectLst/>
                <a:latin typeface="+mn-lt"/>
                <a:ea typeface="+mn-ea"/>
                <a:cs typeface="+mn-cs"/>
              </a:rPr>
              <a:t>If an iSCSI storage architecture will be used, dedicate at least two network adapters on each host server to the iSCSI network.</a:t>
            </a:r>
            <a:endParaRPr lang="en-US" sz="95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50" b="1" kern="1200" dirty="0" smtClean="0">
                <a:solidFill>
                  <a:schemeClr val="tx1"/>
                </a:solidFill>
                <a:effectLst/>
                <a:latin typeface="+mn-lt"/>
                <a:ea typeface="+mn-ea"/>
                <a:cs typeface="+mn-cs"/>
              </a:rPr>
              <a:t>Step 4: Design the Dynamic Datacenter Storage Infrastructure (Continued)</a:t>
            </a:r>
          </a:p>
          <a:p>
            <a:r>
              <a:rPr lang="en-US" sz="850" b="1" kern="1200" dirty="0" smtClean="0">
                <a:solidFill>
                  <a:schemeClr val="tx1"/>
                </a:solidFill>
                <a:effectLst/>
                <a:latin typeface="+mn-lt"/>
                <a:ea typeface="+mn-ea"/>
                <a:cs typeface="+mn-cs"/>
              </a:rPr>
              <a:t>Task 3: Design the Storage Switches</a:t>
            </a:r>
          </a:p>
          <a:p>
            <a:r>
              <a:rPr lang="en-US" sz="850" kern="1200" dirty="0" smtClean="0">
                <a:solidFill>
                  <a:schemeClr val="tx1"/>
                </a:solidFill>
                <a:effectLst/>
                <a:latin typeface="+mn-lt"/>
                <a:ea typeface="+mn-ea"/>
                <a:cs typeface="+mn-cs"/>
              </a:rPr>
              <a:t>The purpose of a storage switch is to provide resilient and flexible connectivity between shared storage and physical servers. The storage switch must meet the peak storage I/O requirements for the workloads. In addition, the interconnect speeds between switches should be evaluated to determine the maximum throughput for switch-to-switch communications. This could affect the maximum number of hosts that can be placed on each switch. </a:t>
            </a:r>
          </a:p>
          <a:p>
            <a:r>
              <a:rPr lang="en-US" sz="850" kern="1200" dirty="0" smtClean="0">
                <a:solidFill>
                  <a:schemeClr val="tx1"/>
                </a:solidFill>
                <a:effectLst/>
                <a:latin typeface="+mn-lt"/>
                <a:ea typeface="+mn-ea"/>
                <a:cs typeface="+mn-cs"/>
              </a:rPr>
              <a:t>While switch throughput is important, attention should also be paid to the number of available switch ports needed to support the physical virtualization hosts. Refer to the hardware vendor for each switch to ensure these requirements are met.</a:t>
            </a:r>
          </a:p>
          <a:p>
            <a:endParaRPr lang="en-US" sz="8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effectLst/>
                <a:latin typeface="+mn-lt"/>
                <a:ea typeface="+mn-ea"/>
                <a:cs typeface="+mn-cs"/>
              </a:rPr>
              <a:t>Step 4: Design the Dynamic Datacenter Storage Infrastructure (Continued)</a:t>
            </a:r>
          </a:p>
          <a:p>
            <a:r>
              <a:rPr lang="en-US" sz="1200" b="1" kern="1200" dirty="0" smtClean="0">
                <a:solidFill>
                  <a:schemeClr val="tx1"/>
                </a:solidFill>
                <a:effectLst/>
                <a:latin typeface="+mn-lt"/>
                <a:ea typeface="+mn-ea"/>
                <a:cs typeface="+mn-cs"/>
              </a:rPr>
              <a:t>Task 4: Select the Backup Approach</a:t>
            </a:r>
          </a:p>
          <a:p>
            <a:r>
              <a:rPr lang="en-US" sz="1200" kern="1200" dirty="0" smtClean="0">
                <a:solidFill>
                  <a:schemeClr val="tx1"/>
                </a:solidFill>
                <a:effectLst/>
                <a:latin typeface="+mn-lt"/>
                <a:ea typeface="+mn-ea"/>
                <a:cs typeface="+mn-cs"/>
              </a:rPr>
              <a:t>The business should consider how much data it can afford to lose as well as how quickly it needs to recover after an event occurs. </a:t>
            </a:r>
          </a:p>
          <a:p>
            <a:r>
              <a:rPr lang="en-US" sz="1200" kern="1200" dirty="0" smtClean="0">
                <a:solidFill>
                  <a:schemeClr val="tx1"/>
                </a:solidFill>
                <a:effectLst/>
                <a:latin typeface="+mn-lt"/>
                <a:ea typeface="+mn-ea"/>
                <a:cs typeface="+mn-cs"/>
              </a:rPr>
              <a:t>The following two items provide additional information to consider relative to designing the backup approach: </a:t>
            </a:r>
          </a:p>
          <a:p>
            <a:pPr marL="171450" indent="-171450">
              <a:buFont typeface="Arial" pitchFamily="34" charset="0"/>
              <a:buChar char="•"/>
            </a:pPr>
            <a:r>
              <a:rPr lang="en-US" sz="1200" b="1" kern="1200" dirty="0" smtClean="0">
                <a:solidFill>
                  <a:schemeClr val="tx1"/>
                </a:solidFill>
                <a:effectLst/>
                <a:latin typeface="+mn-lt"/>
                <a:ea typeface="+mn-ea"/>
                <a:cs typeface="+mn-cs"/>
              </a:rPr>
              <a:t>Data loss tolerance.</a:t>
            </a:r>
            <a:r>
              <a:rPr lang="en-US" sz="1200" kern="1200" dirty="0" smtClean="0">
                <a:solidFill>
                  <a:schemeClr val="tx1"/>
                </a:solidFill>
                <a:effectLst/>
                <a:latin typeface="+mn-lt"/>
                <a:ea typeface="+mn-ea"/>
                <a:cs typeface="+mn-cs"/>
              </a:rPr>
              <a:t> How much data can the business afford to lose (measured in minutes, hours, or days)? This is equivalent to the recovery point objective (RPO); frequent backups will increase the cost and complexity of the implementation.</a:t>
            </a:r>
          </a:p>
          <a:p>
            <a:pPr marL="171450" indent="-171450">
              <a:buFont typeface="Arial" pitchFamily="34" charset="0"/>
              <a:buChar char="•"/>
            </a:pPr>
            <a:r>
              <a:rPr lang="en-US" sz="1200" b="1" kern="1200" dirty="0" smtClean="0">
                <a:solidFill>
                  <a:schemeClr val="tx1"/>
                </a:solidFill>
                <a:effectLst/>
                <a:latin typeface="+mn-lt"/>
                <a:ea typeface="+mn-ea"/>
                <a:cs typeface="+mn-cs"/>
              </a:rPr>
              <a:t>Speed of data recovery. </a:t>
            </a:r>
            <a:r>
              <a:rPr lang="en-US" sz="1200" kern="1200" dirty="0" smtClean="0">
                <a:solidFill>
                  <a:schemeClr val="tx1"/>
                </a:solidFill>
                <a:effectLst/>
                <a:latin typeface="+mn-lt"/>
                <a:ea typeface="+mn-ea"/>
                <a:cs typeface="+mn-cs"/>
              </a:rPr>
              <a:t>How quickly must the organization’s data be recovered after a problem occurs? This is one of the components of the recovery time objective (RTO), which is the time within which a business process must be restored to a serviceable state after a problem occurs. Restoring a business process to a serviceable state has many other dependencies in addition to the recovery of the application’s data. Indeed, the business service may be restored and made available to users prior to the recovery of protected data, which may occur over time as a background operation.</a:t>
            </a:r>
          </a:p>
          <a:p>
            <a:r>
              <a:rPr lang="en-US" sz="1200" kern="1200" dirty="0" smtClean="0">
                <a:solidFill>
                  <a:schemeClr val="tx1"/>
                </a:solidFill>
                <a:effectLst/>
                <a:latin typeface="+mn-lt"/>
                <a:ea typeface="+mn-ea"/>
                <a:cs typeface="+mn-cs"/>
              </a:rPr>
              <a:t>The Dynamic Datacenter has these requirements to ensure that it is designed with operations in mind:</a:t>
            </a:r>
          </a:p>
          <a:p>
            <a:pPr marL="171450" indent="-171450">
              <a:buFont typeface="Arial" pitchFamily="34" charset="0"/>
              <a:buChar char="•"/>
            </a:pPr>
            <a:r>
              <a:rPr lang="en-US" sz="1200" b="1" kern="1200" dirty="0" smtClean="0">
                <a:solidFill>
                  <a:schemeClr val="tx1"/>
                </a:solidFill>
                <a:effectLst/>
                <a:latin typeface="+mn-lt"/>
                <a:ea typeface="+mn-ea"/>
                <a:cs typeface="+mn-cs"/>
              </a:rPr>
              <a:t>Integration with enterprise reporting.</a:t>
            </a:r>
            <a:r>
              <a:rPr lang="en-US" sz="1200" kern="1200" dirty="0" smtClean="0">
                <a:solidFill>
                  <a:schemeClr val="tx1"/>
                </a:solidFill>
                <a:effectLst/>
                <a:latin typeface="+mn-lt"/>
                <a:ea typeface="+mn-ea"/>
                <a:cs typeface="+mn-cs"/>
              </a:rPr>
              <a:t> Solution should provide the ability to monitor the status of backup and restore operations and to publish alerts when incidents occur.</a:t>
            </a:r>
          </a:p>
          <a:p>
            <a:pPr marL="171450" indent="-171450">
              <a:buFont typeface="Arial" pitchFamily="34" charset="0"/>
              <a:buChar char="•"/>
            </a:pPr>
            <a:r>
              <a:rPr lang="en-US" sz="1200" b="1" kern="1200" dirty="0" smtClean="0">
                <a:solidFill>
                  <a:schemeClr val="tx1"/>
                </a:solidFill>
                <a:effectLst/>
                <a:latin typeface="+mn-lt"/>
                <a:ea typeface="+mn-ea"/>
                <a:cs typeface="+mn-cs"/>
              </a:rPr>
              <a:t>Scalability.</a:t>
            </a:r>
            <a:r>
              <a:rPr lang="en-US" sz="1200" kern="1200" dirty="0" smtClean="0">
                <a:solidFill>
                  <a:schemeClr val="tx1"/>
                </a:solidFill>
                <a:effectLst/>
                <a:latin typeface="+mn-lt"/>
                <a:ea typeface="+mn-ea"/>
                <a:cs typeface="+mn-cs"/>
              </a:rPr>
              <a:t> Solution should provide the ability to scale out horizontally based on the amount of data that will be backed up. This should include the ability to utilize multiple tape libraries.</a:t>
            </a:r>
          </a:p>
          <a:p>
            <a:pPr marL="171450" indent="-171450">
              <a:buFont typeface="Arial" pitchFamily="34" charset="0"/>
              <a:buChar char="•"/>
            </a:pPr>
            <a:r>
              <a:rPr lang="en-US" sz="1200" b="1" kern="1200" dirty="0" smtClean="0">
                <a:solidFill>
                  <a:schemeClr val="tx1"/>
                </a:solidFill>
                <a:effectLst/>
                <a:latin typeface="+mn-lt"/>
                <a:ea typeface="+mn-ea"/>
                <a:cs typeface="+mn-cs"/>
              </a:rPr>
              <a:t>Backup and restore of the virtual workloads.</a:t>
            </a:r>
            <a:r>
              <a:rPr lang="en-US" sz="1200" kern="1200" dirty="0" smtClean="0">
                <a:solidFill>
                  <a:schemeClr val="tx1"/>
                </a:solidFill>
                <a:effectLst/>
                <a:latin typeface="+mn-lt"/>
                <a:ea typeface="+mn-ea"/>
                <a:cs typeface="+mn-cs"/>
              </a:rPr>
              <a:t> Does not imply protection of the applications residing in the virtual workloads, but merely the ability to back up and restore the entire virtual workload from a point in time.</a:t>
            </a:r>
          </a:p>
          <a:p>
            <a:pPr marL="171450" indent="-171450">
              <a:buFont typeface="Arial" pitchFamily="34" charset="0"/>
              <a:buChar char="•"/>
            </a:pPr>
            <a:r>
              <a:rPr lang="en-US" sz="1200" b="1" kern="1200" dirty="0" smtClean="0">
                <a:solidFill>
                  <a:schemeClr val="tx1"/>
                </a:solidFill>
                <a:effectLst/>
                <a:latin typeface="+mn-lt"/>
                <a:ea typeface="+mn-ea"/>
                <a:cs typeface="+mn-cs"/>
              </a:rPr>
              <a:t>Backup and restore of the data in the workloads. </a:t>
            </a:r>
            <a:r>
              <a:rPr lang="en-US" sz="1200" kern="1200" dirty="0" smtClean="0">
                <a:solidFill>
                  <a:schemeClr val="tx1"/>
                </a:solidFill>
                <a:effectLst/>
                <a:latin typeface="+mn-lt"/>
                <a:ea typeface="+mn-ea"/>
                <a:cs typeface="+mn-cs"/>
              </a:rPr>
              <a:t>In this scenario, the guest virtual machine would be recreated and the data restored from a point in time.</a:t>
            </a:r>
          </a:p>
          <a:p>
            <a:r>
              <a:rPr lang="en-US" sz="1200" kern="1200" dirty="0" smtClean="0">
                <a:solidFill>
                  <a:schemeClr val="tx1"/>
                </a:solidFill>
                <a:effectLst/>
                <a:latin typeface="+mn-lt"/>
                <a:ea typeface="+mn-ea"/>
                <a:cs typeface="+mn-cs"/>
              </a:rPr>
              <a:t>The three approaches that can be taken to backing up virtual workloads are:</a:t>
            </a:r>
          </a:p>
          <a:p>
            <a:pPr marL="173038" indent="-173038">
              <a:buFont typeface="Arial" pitchFamily="34" charset="0"/>
              <a:buChar char="•"/>
            </a:pPr>
            <a:r>
              <a:rPr lang="en-US" sz="1200" b="1" kern="1200" dirty="0" smtClean="0">
                <a:solidFill>
                  <a:schemeClr val="tx1"/>
                </a:solidFill>
                <a:effectLst/>
                <a:latin typeface="+mn-lt"/>
                <a:ea typeface="+mn-ea"/>
                <a:cs typeface="+mn-cs"/>
              </a:rPr>
              <a:t>Virtual hard disk copy</a:t>
            </a:r>
          </a:p>
          <a:p>
            <a:pPr marL="173038" indent="-173038">
              <a:buFont typeface="Arial" pitchFamily="34" charset="0"/>
              <a:buChar char="•"/>
            </a:pPr>
            <a:r>
              <a:rPr lang="en-US" sz="1200" b="1" kern="1200" dirty="0" smtClean="0">
                <a:solidFill>
                  <a:schemeClr val="tx1"/>
                </a:solidFill>
                <a:effectLst/>
                <a:latin typeface="+mn-lt"/>
                <a:ea typeface="+mn-ea"/>
                <a:cs typeface="+mn-cs"/>
              </a:rPr>
              <a:t>Volume shadow copy service snapshot</a:t>
            </a:r>
          </a:p>
          <a:p>
            <a:pPr marL="173038" indent="-173038">
              <a:buFont typeface="Arial" pitchFamily="34" charset="0"/>
              <a:buChar char="•"/>
            </a:pPr>
            <a:r>
              <a:rPr lang="en-US" sz="1200" b="1" dirty="0" smtClean="0"/>
              <a:t>Install backup agent in every virtual machine</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1790198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Validating with the Business</a:t>
            </a:r>
          </a:p>
          <a:p>
            <a:r>
              <a:rPr lang="en-US" sz="1000" kern="1200" dirty="0" smtClean="0">
                <a:solidFill>
                  <a:schemeClr val="tx1"/>
                </a:solidFill>
                <a:effectLst/>
                <a:latin typeface="+mn-lt"/>
                <a:ea typeface="+mn-ea"/>
                <a:cs typeface="+mn-cs"/>
              </a:rPr>
              <a:t>Base the specific backup design on application and business requirements.</a:t>
            </a:r>
          </a:p>
          <a:p>
            <a:r>
              <a:rPr lang="en-US" sz="1000" kern="1200" dirty="0" smtClean="0">
                <a:solidFill>
                  <a:schemeClr val="tx1"/>
                </a:solidFill>
                <a:effectLst/>
                <a:latin typeface="+mn-lt"/>
                <a:ea typeface="+mn-ea"/>
                <a:cs typeface="+mn-cs"/>
              </a:rPr>
              <a:t>To validate design decisions, ask business stakeholders the following question:</a:t>
            </a:r>
          </a:p>
          <a:p>
            <a:endParaRPr lang="en-US" sz="1000" kern="1200" dirty="0" smtClean="0">
              <a:solidFill>
                <a:schemeClr val="tx1"/>
              </a:solidFill>
              <a:effectLst/>
              <a:latin typeface="+mn-lt"/>
              <a:ea typeface="+mn-ea"/>
              <a:cs typeface="+mn-cs"/>
            </a:endParaRPr>
          </a:p>
          <a:p>
            <a:pPr marL="171450" indent="-171450">
              <a:buFont typeface="Arial" pitchFamily="34" charset="0"/>
              <a:buChar char="•"/>
            </a:pPr>
            <a:r>
              <a:rPr lang="en-US" sz="1000" b="1" kern="1200" dirty="0" smtClean="0">
                <a:solidFill>
                  <a:schemeClr val="tx1"/>
                </a:solidFill>
                <a:effectLst/>
                <a:latin typeface="+mn-lt"/>
                <a:ea typeface="+mn-ea"/>
                <a:cs typeface="+mn-cs"/>
              </a:rPr>
              <a:t>Has the chosen backup design been validated by the business?</a:t>
            </a:r>
            <a:r>
              <a:rPr lang="en-US" sz="1000" kern="1200" dirty="0" smtClean="0">
                <a:solidFill>
                  <a:schemeClr val="tx1"/>
                </a:solidFill>
                <a:effectLst/>
                <a:latin typeface="+mn-lt"/>
                <a:ea typeface="+mn-ea"/>
                <a:cs typeface="+mn-cs"/>
              </a:rPr>
              <a:t> </a:t>
            </a:r>
          </a:p>
          <a:p>
            <a:pPr marL="171450" indent="-171450">
              <a:buFont typeface="Arial" pitchFamily="34" charset="0"/>
              <a:buChar char="•"/>
            </a:pPr>
            <a:endParaRPr lang="en-US" sz="1000" kern="1200" dirty="0" smtClean="0">
              <a:solidFill>
                <a:schemeClr val="tx1"/>
              </a:solidFill>
              <a:effectLst/>
              <a:latin typeface="+mn-lt"/>
              <a:ea typeface="+mn-ea"/>
              <a:cs typeface="+mn-cs"/>
            </a:endParaRPr>
          </a:p>
          <a:p>
            <a:pPr marL="0" indent="0">
              <a:buFont typeface="Arial" pitchFamily="34" charset="0"/>
              <a:buNone/>
            </a:pPr>
            <a:r>
              <a:rPr lang="en-US" sz="1000" kern="1200" dirty="0" smtClean="0">
                <a:solidFill>
                  <a:schemeClr val="tx1"/>
                </a:solidFill>
                <a:effectLst/>
                <a:latin typeface="+mn-lt"/>
                <a:ea typeface="+mn-ea"/>
                <a:cs typeface="+mn-cs"/>
              </a:rPr>
              <a:t>A good resource with details about backup design is the </a:t>
            </a:r>
            <a:r>
              <a:rPr lang="en-US" sz="1000" i="1" kern="1200" dirty="0" smtClean="0">
                <a:solidFill>
                  <a:schemeClr val="tx1"/>
                </a:solidFill>
                <a:effectLst/>
                <a:latin typeface="+mn-lt"/>
                <a:ea typeface="+mn-ea"/>
                <a:cs typeface="+mn-cs"/>
              </a:rPr>
              <a:t>Infrastructure Planning and Design Guide for System Center Data Protection Manager 2007 with Service Pack 1</a:t>
            </a:r>
            <a:r>
              <a:rPr lang="en-US" sz="1000" kern="1200" dirty="0" smtClean="0">
                <a:solidFill>
                  <a:schemeClr val="tx1"/>
                </a:solidFill>
                <a:effectLst/>
                <a:latin typeface="+mn-lt"/>
                <a:ea typeface="+mn-ea"/>
                <a:cs typeface="+mn-cs"/>
              </a:rPr>
              <a:t> at </a:t>
            </a:r>
            <a:r>
              <a:rPr lang="en-US" sz="1000" u="sng" kern="1200" dirty="0" smtClean="0">
                <a:solidFill>
                  <a:schemeClr val="tx1"/>
                </a:solidFill>
                <a:effectLst/>
                <a:latin typeface="+mn-lt"/>
                <a:ea typeface="+mn-ea"/>
                <a:cs typeface="+mn-cs"/>
              </a:rPr>
              <a:t>http://go.microsoft.com/fwlink/?LinkId=160984</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Network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Design Network Switches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network infrastructure used in the Dynamic Datacenter should have the following characteristics: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Managed switches.</a:t>
            </a:r>
            <a:r>
              <a:rPr lang="en-US" sz="1000" b="0" dirty="0" smtClean="0"/>
              <a:t> The switches must support programming instructions remotely in order to enable configuration automation.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Port mirroring.</a:t>
            </a:r>
            <a:r>
              <a:rPr lang="en-US" sz="1000" b="0" dirty="0" smtClean="0"/>
              <a:t> (Also known as port monitoring, spanning port, SPAN port, roving analysis port, or link mode port.) This is needed in order to provide diagnostics on the primary port’s network packets as well as debugging when fending off network attacks.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SNMP monitoring. </a:t>
            </a:r>
            <a:r>
              <a:rPr lang="en-US" sz="1000" b="0" dirty="0" smtClean="0"/>
              <a:t>Allows for monitoring alerts and events for the switches or network-attached devices for conditions that warrant administrative attention.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IEEE 802.1Q VLANs.</a:t>
            </a:r>
            <a:r>
              <a:rPr lang="en-US" sz="1000" b="0" dirty="0" smtClean="0"/>
              <a:t> VLANs address issues such as scalability, security, and network management.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802.1X port authentication.</a:t>
            </a:r>
            <a:r>
              <a:rPr lang="en-US" sz="1000" b="0" dirty="0" smtClean="0"/>
              <a:t> This standard specifies a way to achieve port-based network access control on an Ethernet LAN. IEEE 802.1X is used within the Dynamic Datacenter to prevent unauthorized computers from gaining access to the network.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Source port filtering. </a:t>
            </a:r>
            <a:r>
              <a:rPr lang="en-US" sz="1000" b="0" dirty="0" smtClean="0"/>
              <a:t>This filtering isolates Dynamic Host Configuration Protocol (DHCP) and Pre-Boot Execution Environment (PXE) traffic so that a booting computer receives traffic only from a designated port. This mitigates rogue PXE servers.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Link aggregation. </a:t>
            </a:r>
            <a:r>
              <a:rPr lang="en-US" sz="1000" b="0" dirty="0" smtClean="0"/>
              <a:t>(Also known as bonding, trunking, or teaming.) This is needed on the switches to provide both network scalability and connection redundancy to support scaling of the data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Step 5: Design the Network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Task 2: Design the Hardware Load Balancers (Optional)</a:t>
            </a:r>
          </a:p>
          <a:p>
            <a:r>
              <a:rPr lang="en-US" sz="1100" kern="1200" dirty="0" smtClean="0">
                <a:solidFill>
                  <a:schemeClr val="tx1"/>
                </a:solidFill>
                <a:effectLst/>
                <a:latin typeface="+mn-lt"/>
                <a:ea typeface="+mn-ea"/>
                <a:cs typeface="+mn-cs"/>
              </a:rPr>
              <a:t>The Dynamic Datacenter can use a hardware load balancer to distribute network requests evenly across two or more workloads. Because not all applications are capable of relying on a load balancer to distribute network requests, this task is optional. </a:t>
            </a:r>
          </a:p>
          <a:p>
            <a:r>
              <a:rPr lang="en-US" sz="1100" kern="1200" dirty="0" smtClean="0">
                <a:solidFill>
                  <a:schemeClr val="tx1"/>
                </a:solidFill>
                <a:effectLst/>
                <a:latin typeface="+mn-lt"/>
                <a:ea typeface="+mn-ea"/>
                <a:cs typeface="+mn-cs"/>
              </a:rPr>
              <a:t>Hardware load balancers deployed in the Dynamic Datacenter should include the following capabilities: </a:t>
            </a:r>
          </a:p>
          <a:p>
            <a:pPr marL="171450" lvl="0" indent="-171450">
              <a:buFont typeface="Arial" pitchFamily="34" charset="0"/>
              <a:buChar char="•"/>
            </a:pPr>
            <a:r>
              <a:rPr lang="en-US" sz="1100" b="1" kern="1200" dirty="0" smtClean="0">
                <a:solidFill>
                  <a:schemeClr val="tx1"/>
                </a:solidFill>
                <a:effectLst/>
                <a:latin typeface="+mn-lt"/>
                <a:ea typeface="+mn-ea"/>
                <a:cs typeface="+mn-cs"/>
              </a:rPr>
              <a:t>SNMP monitoring. </a:t>
            </a:r>
            <a:r>
              <a:rPr lang="en-US" sz="1100" kern="1200" dirty="0" smtClean="0">
                <a:solidFill>
                  <a:schemeClr val="tx1"/>
                </a:solidFill>
                <a:effectLst/>
                <a:latin typeface="+mn-lt"/>
                <a:ea typeface="+mn-ea"/>
                <a:cs typeface="+mn-cs"/>
              </a:rPr>
              <a:t>This is required for providing both monitoring and event-based information to management systems.</a:t>
            </a:r>
          </a:p>
          <a:p>
            <a:pPr marL="171450" lvl="0" indent="-171450">
              <a:buFont typeface="Arial" pitchFamily="34" charset="0"/>
              <a:buChar char="•"/>
            </a:pPr>
            <a:r>
              <a:rPr lang="en-US" sz="1100" b="1" kern="1200" dirty="0" smtClean="0">
                <a:solidFill>
                  <a:schemeClr val="tx1"/>
                </a:solidFill>
                <a:effectLst/>
                <a:latin typeface="+mn-lt"/>
                <a:ea typeface="+mn-ea"/>
                <a:cs typeface="+mn-cs"/>
              </a:rPr>
              <a:t>Remote configuration.</a:t>
            </a:r>
            <a:r>
              <a:rPr lang="en-US" sz="1100" kern="1200" dirty="0" smtClean="0">
                <a:solidFill>
                  <a:schemeClr val="tx1"/>
                </a:solidFill>
                <a:effectLst/>
                <a:latin typeface="+mn-lt"/>
                <a:ea typeface="+mn-ea"/>
                <a:cs typeface="+mn-cs"/>
              </a:rPr>
              <a:t> Remote configuration allows for the creation/deletion of load balancing policies for both infrastructure components and workloads. </a:t>
            </a:r>
          </a:p>
          <a:p>
            <a:pPr marL="171450" lvl="0" indent="-171450">
              <a:buFont typeface="Arial" pitchFamily="34" charset="0"/>
              <a:buChar char="•"/>
            </a:pPr>
            <a:r>
              <a:rPr lang="en-US" sz="1100" b="1" kern="1200" dirty="0" smtClean="0">
                <a:solidFill>
                  <a:schemeClr val="tx1"/>
                </a:solidFill>
                <a:effectLst/>
                <a:latin typeface="+mn-lt"/>
                <a:ea typeface="+mn-ea"/>
                <a:cs typeface="+mn-cs"/>
              </a:rPr>
              <a:t>Health monitoring.</a:t>
            </a:r>
            <a:r>
              <a:rPr lang="en-US" sz="1100" kern="1200" dirty="0" smtClean="0">
                <a:solidFill>
                  <a:schemeClr val="tx1"/>
                </a:solidFill>
                <a:effectLst/>
                <a:latin typeface="+mn-lt"/>
                <a:ea typeface="+mn-ea"/>
                <a:cs typeface="+mn-cs"/>
              </a:rPr>
              <a:t> This is required to poll servers for application-layer health and to remove failed servers from the pool.</a:t>
            </a:r>
          </a:p>
          <a:p>
            <a:pPr marL="171450" lvl="0" indent="-171450">
              <a:buFont typeface="Arial" pitchFamily="34" charset="0"/>
              <a:buChar char="•"/>
            </a:pPr>
            <a:r>
              <a:rPr lang="en-US" sz="1100" b="1" kern="1200" dirty="0" smtClean="0">
                <a:solidFill>
                  <a:schemeClr val="tx1"/>
                </a:solidFill>
                <a:effectLst/>
                <a:latin typeface="+mn-lt"/>
                <a:ea typeface="+mn-ea"/>
                <a:cs typeface="+mn-cs"/>
              </a:rPr>
              <a:t>Traffic shaping. </a:t>
            </a:r>
            <a:r>
              <a:rPr lang="en-US" sz="1100" kern="1200" dirty="0" smtClean="0">
                <a:solidFill>
                  <a:schemeClr val="tx1"/>
                </a:solidFill>
                <a:effectLst/>
                <a:latin typeface="+mn-lt"/>
                <a:ea typeface="+mn-ea"/>
                <a:cs typeface="+mn-cs"/>
              </a:rPr>
              <a:t>Traffic shaping</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allows for prioritization of traffic in order to optimize or guarantee performance based on the workload.</a:t>
            </a:r>
          </a:p>
          <a:p>
            <a:pPr marL="171450" lvl="0" indent="-171450">
              <a:buFont typeface="Arial" pitchFamily="34" charset="0"/>
              <a:buChar char="•"/>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
                <a:srgbClr val="557EB9"/>
              </a:buClr>
              <a:buSzTx/>
              <a:buFont typeface="Arial" pitchFamily="34" charset="0"/>
              <a:buNone/>
              <a:tabLst/>
              <a:defRPr/>
            </a:pPr>
            <a:r>
              <a:rPr lang="en-US" sz="1100" b="1" dirty="0" smtClean="0"/>
              <a:t>Task 3: Design the Firewalls (Optional)</a:t>
            </a:r>
          </a:p>
          <a:p>
            <a:r>
              <a:rPr lang="en-US" sz="1100" kern="1200" dirty="0" smtClean="0">
                <a:solidFill>
                  <a:schemeClr val="tx1"/>
                </a:solidFill>
                <a:effectLst/>
                <a:latin typeface="+mn-lt"/>
                <a:ea typeface="+mn-ea"/>
                <a:cs typeface="+mn-cs"/>
              </a:rPr>
              <a:t>A firewall provides security filtering between two networks; so depending on the sensitivity of the data residing in the Dynamic Datacenter, one or more firewalls may be required to provide separation between the Dynamic Datacenter and the outside environment, the organization’s traditional data center, or even within the Dynamic Datacenter itself. Firewalls included in the Dynamic Datacenter should include these functionalities:</a:t>
            </a:r>
          </a:p>
          <a:p>
            <a:pPr marL="171450" lvl="0" indent="-171450">
              <a:buFont typeface="Arial" pitchFamily="34" charset="0"/>
              <a:buChar char="•"/>
            </a:pPr>
            <a:r>
              <a:rPr lang="en-US" sz="1100" b="1" kern="1200" dirty="0" smtClean="0">
                <a:solidFill>
                  <a:schemeClr val="tx1"/>
                </a:solidFill>
                <a:effectLst/>
                <a:latin typeface="+mn-lt"/>
                <a:ea typeface="+mn-ea"/>
                <a:cs typeface="+mn-cs"/>
              </a:rPr>
              <a:t>SNMP monitoring. </a:t>
            </a:r>
            <a:r>
              <a:rPr lang="en-US" sz="1100" kern="1200" dirty="0" smtClean="0">
                <a:solidFill>
                  <a:schemeClr val="tx1"/>
                </a:solidFill>
                <a:effectLst/>
                <a:latin typeface="+mn-lt"/>
                <a:ea typeface="+mn-ea"/>
                <a:cs typeface="+mn-cs"/>
              </a:rPr>
              <a:t>Required in order to provide both monitoring and event-based information.</a:t>
            </a:r>
          </a:p>
          <a:p>
            <a:pPr marL="171450" lvl="0" indent="-171450">
              <a:buFont typeface="Arial" pitchFamily="34" charset="0"/>
              <a:buChar char="•"/>
            </a:pPr>
            <a:r>
              <a:rPr lang="en-US" sz="1100" b="1" kern="1200" dirty="0" smtClean="0">
                <a:solidFill>
                  <a:schemeClr val="tx1"/>
                </a:solidFill>
                <a:effectLst/>
                <a:latin typeface="+mn-lt"/>
                <a:ea typeface="+mn-ea"/>
                <a:cs typeface="+mn-cs"/>
              </a:rPr>
              <a:t>Remote configuration.</a:t>
            </a:r>
            <a:r>
              <a:rPr lang="en-US" sz="1100" kern="1200" dirty="0" smtClean="0">
                <a:solidFill>
                  <a:schemeClr val="tx1"/>
                </a:solidFill>
                <a:effectLst/>
                <a:latin typeface="+mn-lt"/>
                <a:ea typeface="+mn-ea"/>
                <a:cs typeface="+mn-cs"/>
              </a:rPr>
              <a:t> To allow administrators to remotely edit firewall rules.</a:t>
            </a:r>
          </a:p>
          <a:p>
            <a:pPr marL="171450" lvl="0" indent="-171450">
              <a:buFont typeface="Arial" pitchFamily="34" charset="0"/>
              <a:buChar char="•"/>
            </a:pPr>
            <a:r>
              <a:rPr lang="en-US" sz="1100" b="1" kern="1200" dirty="0" smtClean="0">
                <a:solidFill>
                  <a:schemeClr val="tx1"/>
                </a:solidFill>
                <a:effectLst/>
                <a:latin typeface="+mn-lt"/>
                <a:ea typeface="+mn-ea"/>
                <a:cs typeface="+mn-cs"/>
              </a:rPr>
              <a:t>Intrusion detection capability. </a:t>
            </a:r>
            <a:r>
              <a:rPr lang="en-US" sz="1100" kern="1200" dirty="0" smtClean="0">
                <a:solidFill>
                  <a:schemeClr val="tx1"/>
                </a:solidFill>
                <a:effectLst/>
                <a:latin typeface="+mn-lt"/>
                <a:ea typeface="+mn-ea"/>
                <a:cs typeface="+mn-cs"/>
              </a:rPr>
              <a:t>Provides protection from network attacks against vulnerable services, data-driven attacks on applications, and host-based attacks such as privilege escalation, unauthorized logons, and access to sensitive files.</a:t>
            </a:r>
          </a:p>
          <a:p>
            <a:pPr marL="171450" lvl="0" indent="-171450">
              <a:buFont typeface="Arial" pitchFamily="34" charset="0"/>
              <a:buChar char="•"/>
            </a:pPr>
            <a:r>
              <a:rPr lang="en-US" sz="1100" b="1" kern="1200" dirty="0" smtClean="0">
                <a:solidFill>
                  <a:schemeClr val="tx1"/>
                </a:solidFill>
                <a:effectLst/>
                <a:latin typeface="+mn-lt"/>
                <a:ea typeface="+mn-ea"/>
                <a:cs typeface="+mn-cs"/>
              </a:rPr>
              <a:t>Interface usage (optional). </a:t>
            </a:r>
            <a:r>
              <a:rPr lang="en-US" sz="1100" kern="1200" dirty="0" smtClean="0">
                <a:solidFill>
                  <a:schemeClr val="tx1"/>
                </a:solidFill>
                <a:effectLst/>
                <a:latin typeface="+mn-lt"/>
                <a:ea typeface="+mn-ea"/>
                <a:cs typeface="+mn-cs"/>
              </a:rPr>
              <a:t>Provides the ability to monitor bandwidth usage for both incoming and outgoing communications. This allows for usage-based billing and monitoring interface usage to meet service level agreements as well as capacity thresholds.</a:t>
            </a:r>
          </a:p>
          <a:p>
            <a:pPr marL="0" marR="0" lvl="0" indent="0" algn="l" defTabSz="914400" rtl="0" eaLnBrk="1" fontAlgn="auto" latinLnBrk="0" hangingPunct="1">
              <a:lnSpc>
                <a:spcPct val="100000"/>
              </a:lnSpc>
              <a:spcBef>
                <a:spcPts val="1200"/>
              </a:spcBef>
              <a:spcAft>
                <a:spcPts val="0"/>
              </a:spcAft>
              <a:buClr>
                <a:srgbClr val="557EB9"/>
              </a:buClr>
              <a:buSzTx/>
              <a:buFont typeface="Arial" pitchFamily="34" charset="0"/>
              <a:buNone/>
              <a:tabLst/>
              <a:defRPr/>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Validating with the Business</a:t>
            </a:r>
          </a:p>
          <a:p>
            <a:r>
              <a:rPr lang="en-US" sz="1000" kern="1200" dirty="0" smtClean="0">
                <a:solidFill>
                  <a:schemeClr val="tx1"/>
                </a:solidFill>
                <a:effectLst/>
                <a:latin typeface="+mn-lt"/>
                <a:ea typeface="+mn-ea"/>
                <a:cs typeface="+mn-cs"/>
              </a:rPr>
              <a:t>Ensure that technical decisions meet business requirements. A specific question to ask:</a:t>
            </a:r>
          </a:p>
          <a:p>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Are all critical areas of the application infrastructure protected?</a:t>
            </a:r>
            <a:r>
              <a:rPr lang="en-US" sz="1000" kern="1200" dirty="0" smtClean="0">
                <a:solidFill>
                  <a:schemeClr val="tx1"/>
                </a:solidFill>
                <a:effectLst/>
                <a:latin typeface="+mn-lt"/>
                <a:ea typeface="+mn-ea"/>
                <a:cs typeface="+mn-cs"/>
              </a:rPr>
              <a:t> </a:t>
            </a:r>
          </a:p>
          <a:p>
            <a:pPr marL="171450" lvl="0" indent="-171450">
              <a:buFont typeface="Arial" pitchFamily="34" charset="0"/>
              <a:buChar char="•"/>
            </a:pPr>
            <a:endParaRPr lang="en-US" sz="1000" kern="1200" dirty="0" smtClean="0">
              <a:solidFill>
                <a:schemeClr val="tx1"/>
              </a:solidFill>
              <a:effectLst/>
              <a:latin typeface="+mn-lt"/>
              <a:ea typeface="+mn-ea"/>
              <a:cs typeface="+mn-cs"/>
            </a:endParaRPr>
          </a:p>
          <a:p>
            <a:pPr marL="0" lvl="0" indent="0">
              <a:buFont typeface="Arial" pitchFamily="34" charset="0"/>
              <a:buNone/>
            </a:pPr>
            <a:r>
              <a:rPr lang="en-US" sz="1000" kern="1200" dirty="0" smtClean="0">
                <a:solidFill>
                  <a:schemeClr val="tx1"/>
                </a:solidFill>
                <a:effectLst/>
                <a:latin typeface="+mn-lt"/>
                <a:ea typeface="+mn-ea"/>
                <a:cs typeface="+mn-cs"/>
              </a:rPr>
              <a:t>It is easy to focus on protecting applications by themselves. However, fault tolerance requires a focus on areas such as the power infrastructure, the network, and storage devices. Applications might have dependencies on a wide array of services, all of which must remain available to support mission-critical activities.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r>
              <a:rPr lang="en-US" sz="1000" kern="1200" dirty="0" smtClean="0">
                <a:solidFill>
                  <a:schemeClr val="tx1"/>
                </a:solidFill>
                <a:effectLst/>
                <a:latin typeface="+mn-lt"/>
                <a:ea typeface="+mn-ea"/>
                <a:cs typeface="+mn-cs"/>
              </a:rPr>
              <a:t>This guide has outlined the step-by-step process for planning a Dynamic Datacenter infrastructure. Delivering dynamically scalable IT resources can provide dramatic benefits to nearly all aspects of an organization’s IT environment. A successful implementation depends on analyzing the business and technical requirements for the applications in scope and designing the infrastructure to meet the requirements in the traditional areas of capacity, performance, and fault tolerance, then taking the data center to a higher level by incorporating the automation and configuration management structure required to reduce the need for manual administration of the computing infrastructure.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Microsoft and its partners lower the cost of delivering data center services through integrated, end-to-end management of physical and virtual environments and support the optimization of the data center in three primary ways:</a:t>
            </a:r>
          </a:p>
          <a:p>
            <a:pPr marL="171450" lvl="0" indent="-171450">
              <a:buFont typeface="Arial" pitchFamily="34" charset="0"/>
              <a:buChar char="•"/>
            </a:pPr>
            <a:r>
              <a:rPr lang="en-US" sz="1000" kern="1200" dirty="0" smtClean="0">
                <a:solidFill>
                  <a:schemeClr val="tx1"/>
                </a:solidFill>
                <a:effectLst/>
                <a:latin typeface="+mn-lt"/>
                <a:ea typeface="+mn-ea"/>
                <a:cs typeface="+mn-cs"/>
              </a:rPr>
              <a:t>Reduction of data center costs through server and resource management automation.</a:t>
            </a:r>
          </a:p>
          <a:p>
            <a:pPr marL="171450" lvl="0" indent="-171450">
              <a:buFont typeface="Arial" pitchFamily="34" charset="0"/>
              <a:buChar char="•"/>
            </a:pPr>
            <a:r>
              <a:rPr lang="en-US" sz="1000" kern="1200" dirty="0" smtClean="0">
                <a:solidFill>
                  <a:schemeClr val="tx1"/>
                </a:solidFill>
                <a:effectLst/>
                <a:latin typeface="+mn-lt"/>
                <a:ea typeface="+mn-ea"/>
                <a:cs typeface="+mn-cs"/>
              </a:rPr>
              <a:t>Optimization of the data center infrastructure through integrated physical and virtual management.</a:t>
            </a:r>
          </a:p>
          <a:p>
            <a:pPr marL="171450" lvl="0" indent="-171450">
              <a:buFont typeface="Arial" pitchFamily="34" charset="0"/>
              <a:buChar char="•"/>
            </a:pPr>
            <a:r>
              <a:rPr lang="en-US" sz="1000" kern="1200" dirty="0" smtClean="0">
                <a:solidFill>
                  <a:schemeClr val="tx1"/>
                </a:solidFill>
                <a:effectLst/>
                <a:latin typeface="+mn-lt"/>
                <a:ea typeface="+mn-ea"/>
                <a:cs typeface="+mn-cs"/>
              </a:rPr>
              <a:t>Increased simplicity through integrated management capabilities.</a:t>
            </a:r>
          </a:p>
          <a:p>
            <a:r>
              <a:rPr lang="en-US" sz="1000" kern="1200" dirty="0" smtClean="0">
                <a:solidFill>
                  <a:schemeClr val="tx1"/>
                </a:solidFill>
                <a:effectLst/>
                <a:latin typeface="+mn-lt"/>
                <a:ea typeface="+mn-ea"/>
                <a:cs typeface="+mn-cs"/>
              </a:rPr>
              <a:t>These benefits are delivered through integrated tools that take advantage of a deep understanding of both the Microsoft and third-party data center environments, along with specialist partner knowledge relative to hardware, applications, virtualization, compliance, and security.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validation of the Dynamic Datacenter, consider conferring with Microsoft Consulting Services or a qualified Microsoft Partner.</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29</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 Dynamic Datacenter infrastructure. </a:t>
            </a:r>
          </a:p>
          <a:p>
            <a:r>
              <a:rPr lang="en-US" sz="1000" dirty="0" smtClean="0"/>
              <a:t/>
            </a:r>
            <a:br>
              <a:rPr lang="en-US" sz="1000" dirty="0" smtClean="0"/>
            </a:br>
            <a:r>
              <a:rPr lang="en-US" sz="1000" dirty="0" smtClean="0"/>
              <a:t>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the infrastructure for a Dynamic Datacenter.</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30</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Dynamic Datacenter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Dynamic Datacenter Guide (Continued)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 Dynamic Datacenter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goal of the guide is to present common scenarios, decisions, and practices for implementing a Dynamic Datac</a:t>
            </a:r>
            <a:r>
              <a:rPr lang="en-US" sz="1000" baseline="0" dirty="0" smtClean="0"/>
              <a:t>enter</a:t>
            </a:r>
            <a:r>
              <a:rPr lang="en-US" sz="1000" dirty="0" smtClean="0"/>
              <a:t> infrastructure. </a:t>
            </a:r>
            <a:r>
              <a:rPr lang="en-US" sz="1000" kern="1200" dirty="0" smtClean="0">
                <a:solidFill>
                  <a:schemeClr val="tx1"/>
                </a:solidFill>
                <a:effectLst/>
                <a:latin typeface="+mn-lt"/>
                <a:ea typeface="+mn-ea"/>
                <a:cs typeface="+mn-cs"/>
              </a:rPr>
              <a:t>A Dynamic Datacenter is a combination of automation, control, and resource management software with a well-defined topology of virtualization, servers, storage, and networking hardware. The flexibility that this model provides is changing the business landscape by presenting new ways to develop, deliver, deploy, and manage applications and IT infrastructures. The resulting benefits are many, such as the ability to scale as needed, be more responsive to changing market conditions, and provide an opportunity for IT to align deliverables with the organization’s business requirements.</a:t>
            </a:r>
          </a:p>
          <a:p>
            <a:endParaRPr lang="en-US" sz="1000" dirty="0" smtClean="0"/>
          </a:p>
          <a:p>
            <a:r>
              <a:rPr lang="en-US" sz="1000" dirty="0" smtClean="0"/>
              <a:t>Using the guide, IT professionals can plan and design a Dynamic Datac</a:t>
            </a:r>
            <a:r>
              <a:rPr lang="en-US" sz="1000" baseline="0" dirty="0" smtClean="0"/>
              <a:t>enter</a:t>
            </a:r>
            <a:r>
              <a:rPr lang="en-US" sz="1000" dirty="0" smtClean="0"/>
              <a:t> infrastructure that ensures that critical phases are not left out of the plan and that a good foundation is established for future expansion.</a:t>
            </a:r>
          </a:p>
          <a:p>
            <a:endParaRPr lang="en-US" sz="1000" dirty="0" smtClean="0"/>
          </a:p>
          <a:p>
            <a:r>
              <a:rPr lang="en-US" sz="1000" dirty="0" smtClean="0"/>
              <a:t>The primary components of a Dynamic Datac</a:t>
            </a:r>
            <a:r>
              <a:rPr lang="en-US" sz="1000" baseline="0" dirty="0" smtClean="0"/>
              <a:t>enter</a:t>
            </a:r>
            <a:r>
              <a:rPr lang="en-US" sz="1000" dirty="0" smtClean="0"/>
              <a:t> infrastructure are shown in the diagram on the next slide.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Resiliency is a goal of the Dynamic Datacenter; however, it is not always necessary to implement redundant components in every level of the design to achieve this goal. Instead, implementation of fault-tolerant measures should be considered at the following levels:</a:t>
            </a:r>
          </a:p>
          <a:p>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Operating system and application measures.</a:t>
            </a:r>
            <a:r>
              <a:rPr lang="en-US" sz="1000" kern="1200" dirty="0" smtClean="0">
                <a:solidFill>
                  <a:schemeClr val="tx1"/>
                </a:solidFill>
                <a:effectLst/>
                <a:latin typeface="+mn-lt"/>
                <a:ea typeface="+mn-ea"/>
                <a:cs typeface="+mn-cs"/>
              </a:rPr>
              <a:t> Before implementing specific component-level and system-level fault-tolerant measures, certain operating system and application-level routes, such as clustering, should be considered.</a:t>
            </a:r>
          </a:p>
          <a:p>
            <a:pPr marL="171450" lvl="0" indent="-171450">
              <a:buFont typeface="Arial" pitchFamily="34" charset="0"/>
              <a:buChar char="•"/>
            </a:pP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Component-level measures.</a:t>
            </a:r>
            <a:r>
              <a:rPr lang="en-US" sz="1000" kern="1200" dirty="0" smtClean="0">
                <a:solidFill>
                  <a:schemeClr val="tx1"/>
                </a:solidFill>
                <a:effectLst/>
                <a:latin typeface="+mn-lt"/>
                <a:ea typeface="+mn-ea"/>
                <a:cs typeface="+mn-cs"/>
              </a:rPr>
              <a:t> At the server level, use fault-tolerant components such as redundant power supplies, battery backup, Error Correction Code (ECC) memory, and redundant fans. At the network-level, implement fault-tolerant networking components such as redundant switches, routing, and wiring. </a:t>
            </a:r>
          </a:p>
          <a:p>
            <a:pPr marL="171450" lvl="0" indent="-171450">
              <a:buFont typeface="Arial" pitchFamily="34" charset="0"/>
              <a:buChar char="•"/>
            </a:pP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System-level measures.</a:t>
            </a:r>
            <a:r>
              <a:rPr lang="en-US" sz="1000" kern="1200" dirty="0" smtClean="0">
                <a:solidFill>
                  <a:schemeClr val="tx1"/>
                </a:solidFill>
                <a:effectLst/>
                <a:latin typeface="+mn-lt"/>
                <a:ea typeface="+mn-ea"/>
                <a:cs typeface="+mn-cs"/>
              </a:rPr>
              <a:t> At the system level, use fault-tolerant measures such as redundant access to Active Directory</a:t>
            </a:r>
            <a:r>
              <a:rPr lang="en-US" sz="1000" kern="1200" baseline="300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 Domain Services (AD DS) and other management software and redundant storage of data. Also develop carefully planned backup and monitoring strategies. </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Dynamic Datac</a:t>
            </a:r>
            <a:r>
              <a:rPr lang="en-US" sz="1000" baseline="0" dirty="0" smtClean="0"/>
              <a:t>enter</a:t>
            </a:r>
            <a:r>
              <a:rPr lang="en-US" sz="1000" dirty="0" smtClean="0"/>
              <a:t> design flow provides a graphical overview of the steps in designing a Dynamic Datac</a:t>
            </a:r>
            <a:r>
              <a:rPr lang="en-US" sz="1000" baseline="0" dirty="0" smtClean="0"/>
              <a:t>enter</a:t>
            </a:r>
            <a:r>
              <a:rPr lang="en-US" sz="1000" dirty="0" smtClean="0"/>
              <a:t> infrastructure.</a:t>
            </a:r>
          </a:p>
          <a:p>
            <a:pPr>
              <a:defRPr/>
            </a:pPr>
            <a:r>
              <a:rPr lang="en-US" sz="1000" dirty="0" smtClean="0"/>
              <a:t>These steps are:</a:t>
            </a:r>
          </a:p>
          <a:p>
            <a:pPr marL="228600" indent="-228600">
              <a:buFont typeface="+mj-lt"/>
              <a:buAutoNum type="arabicPeriod"/>
              <a:defRPr/>
            </a:pPr>
            <a:r>
              <a:rPr lang="en-US" sz="1000" b="0" kern="1200" dirty="0" smtClean="0">
                <a:effectLst/>
                <a:latin typeface="+mn-lt"/>
                <a:ea typeface="+mn-ea"/>
                <a:cs typeface="+mn-cs"/>
              </a:rPr>
              <a:t>Determine the Dynamic Datacenter scope</a:t>
            </a:r>
          </a:p>
          <a:p>
            <a:pPr marL="228600" indent="-228600">
              <a:buFont typeface="+mj-lt"/>
              <a:buAutoNum type="arabicPeriod"/>
              <a:defRPr/>
            </a:pPr>
            <a:r>
              <a:rPr lang="en-US" sz="1000" b="0" dirty="0" smtClean="0">
                <a:effectLst/>
                <a:latin typeface="+mn-lt"/>
                <a:ea typeface="Times New Roman"/>
                <a:cs typeface="Times New Roman"/>
              </a:rPr>
              <a:t>Design the virtualization hosts</a:t>
            </a:r>
            <a:endParaRPr lang="en-US" sz="1000" b="0" dirty="0" smtClean="0">
              <a:latin typeface="+mn-lt"/>
            </a:endParaRPr>
          </a:p>
          <a:p>
            <a:pPr marL="228600" indent="-228600">
              <a:buFont typeface="+mj-lt"/>
              <a:buAutoNum type="arabicPeriod"/>
              <a:defRPr/>
            </a:pPr>
            <a:r>
              <a:rPr lang="en-US" sz="1000" dirty="0" smtClean="0"/>
              <a:t>Design the software infrastructure</a:t>
            </a:r>
          </a:p>
          <a:p>
            <a:pPr marL="228600" indent="-228600">
              <a:buFont typeface="+mj-lt"/>
              <a:buAutoNum type="arabicPeriod"/>
              <a:defRPr/>
            </a:pPr>
            <a:r>
              <a:rPr lang="en-US" sz="1000" dirty="0" smtClean="0"/>
              <a:t>Design the </a:t>
            </a:r>
            <a:r>
              <a:rPr lang="en-US" sz="1000" b="0" kern="1200" dirty="0" smtClean="0">
                <a:effectLst/>
                <a:latin typeface="+mn-lt"/>
                <a:ea typeface="+mn-ea"/>
                <a:cs typeface="+mn-cs"/>
              </a:rPr>
              <a:t>Dynamic Datacenter</a:t>
            </a:r>
            <a:r>
              <a:rPr lang="en-US" sz="1000" dirty="0" smtClean="0"/>
              <a:t> storage infrastructure</a:t>
            </a:r>
          </a:p>
          <a:p>
            <a:pPr marL="228600" indent="-228600">
              <a:buFont typeface="+mj-lt"/>
              <a:buAutoNum type="arabicPeriod"/>
              <a:defRPr/>
            </a:pPr>
            <a:r>
              <a:rPr lang="en-US" sz="1000" dirty="0" smtClean="0"/>
              <a:t>Design the network infrastructure</a:t>
            </a:r>
          </a:p>
          <a:p>
            <a:endParaRPr lang="en-US" sz="1000" dirty="0" smtClean="0"/>
          </a:p>
          <a:p>
            <a:r>
              <a:rPr lang="en-US" sz="1000" dirty="0" smtClean="0"/>
              <a:t>Each of these</a:t>
            </a:r>
            <a:r>
              <a:rPr lang="en-US" sz="1000" baseline="0" dirty="0" smtClean="0"/>
              <a:t> steps will be discussed in greater detail in the following slides.</a:t>
            </a:r>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a:t>
            </a:r>
            <a:r>
              <a:rPr lang="en-US" sz="1000" baseline="0" dirty="0" smtClean="0"/>
              <a:t> architecture for a Dynamic Datacenter</a:t>
            </a:r>
            <a:r>
              <a:rPr lang="en-US" sz="1000" dirty="0" smtClean="0"/>
              <a:t>. They are shown together in one possible implementation for illustration purposes, but other configurations are possible. </a:t>
            </a: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50" b="1" dirty="0" smtClean="0"/>
              <a:t>Step 1: Determine the Dynamic Datacenter Scope</a:t>
            </a:r>
          </a:p>
          <a:p>
            <a:r>
              <a:rPr lang="en-US" sz="950" b="1" dirty="0" smtClean="0"/>
              <a:t>Task 1: Determine the Proposed Initial Workloads for the Dynamic Datacenter</a:t>
            </a:r>
          </a:p>
          <a:p>
            <a:pPr marL="171450" indent="-171450">
              <a:buFont typeface="Arial" pitchFamily="34" charset="0"/>
              <a:buChar char="•"/>
            </a:pPr>
            <a:r>
              <a:rPr lang="en-US" sz="950" b="1" dirty="0" smtClean="0"/>
              <a:t>Application.</a:t>
            </a:r>
            <a:r>
              <a:rPr lang="en-US" sz="950" b="0" dirty="0" smtClean="0"/>
              <a:t> Record the name of the application used in the workload.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1" kern="1200" dirty="0" smtClean="0">
                <a:solidFill>
                  <a:schemeClr val="tx1"/>
                </a:solidFill>
                <a:effectLst/>
                <a:latin typeface="+mn-lt"/>
                <a:ea typeface="+mn-ea"/>
                <a:cs typeface="+mn-cs"/>
              </a:rPr>
              <a:t>Operating systems supported by the application.</a:t>
            </a:r>
            <a:r>
              <a:rPr lang="en-US" sz="950" b="0" kern="1200" dirty="0" smtClean="0">
                <a:solidFill>
                  <a:schemeClr val="tx1"/>
                </a:solidFill>
                <a:effectLst/>
                <a:latin typeface="+mn-lt"/>
                <a:ea typeface="+mn-ea"/>
                <a:cs typeface="+mn-cs"/>
              </a:rPr>
              <a:t> </a:t>
            </a:r>
            <a:r>
              <a:rPr lang="en-US" sz="950" kern="1200" dirty="0" smtClean="0">
                <a:solidFill>
                  <a:schemeClr val="tx1"/>
                </a:solidFill>
                <a:effectLst/>
                <a:latin typeface="+mn-lt"/>
                <a:ea typeface="+mn-ea"/>
                <a:cs typeface="+mn-cs"/>
              </a:rPr>
              <a:t>This will be used to determine whether the workload can be run and supported in a virtual machine and whether a Remote Desktop Session Host (RD Session Host) role service can be used to deliver the workload.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1" kern="1200" dirty="0" smtClean="0">
                <a:solidFill>
                  <a:schemeClr val="tx1"/>
                </a:solidFill>
                <a:effectLst/>
                <a:latin typeface="+mn-lt"/>
                <a:ea typeface="+mn-ea"/>
                <a:cs typeface="+mn-cs"/>
              </a:rPr>
              <a:t>Memory.</a:t>
            </a:r>
            <a:r>
              <a:rPr lang="en-US" sz="950" b="0" kern="1200" dirty="0" smtClean="0">
                <a:solidFill>
                  <a:schemeClr val="tx1"/>
                </a:solidFill>
                <a:effectLst/>
                <a:latin typeface="+mn-lt"/>
                <a:ea typeface="+mn-ea"/>
                <a:cs typeface="+mn-cs"/>
              </a:rPr>
              <a:t> Record the amount of memory needed by the workload. </a:t>
            </a:r>
            <a:r>
              <a:rPr lang="en-US" sz="950" kern="1200" dirty="0" smtClean="0">
                <a:solidFill>
                  <a:schemeClr val="tx1"/>
                </a:solidFill>
                <a:effectLst/>
                <a:latin typeface="+mn-lt"/>
                <a:ea typeface="+mn-ea"/>
                <a:cs typeface="+mn-cs"/>
              </a:rPr>
              <a:t>This will be used to determine the memory requirements for the physical host. Based on density requirements, the server could be scaled up to host a set number of workloads.</a:t>
            </a:r>
          </a:p>
          <a:p>
            <a:pPr marL="171450" lvl="0" indent="-171450">
              <a:buFont typeface="Arial" pitchFamily="34" charset="0"/>
              <a:buChar char="•"/>
            </a:pPr>
            <a:r>
              <a:rPr lang="en-US" sz="950" b="1" kern="1200" dirty="0" smtClean="0">
                <a:solidFill>
                  <a:schemeClr val="tx1"/>
                </a:solidFill>
                <a:effectLst/>
                <a:latin typeface="+mn-lt"/>
                <a:ea typeface="+mn-ea"/>
                <a:cs typeface="+mn-cs"/>
              </a:rPr>
              <a:t>CPU utilization.</a:t>
            </a:r>
            <a:r>
              <a:rPr lang="en-US" sz="950" b="0" kern="1200" dirty="0" smtClean="0">
                <a:solidFill>
                  <a:schemeClr val="tx1"/>
                </a:solidFill>
                <a:effectLst/>
                <a:latin typeface="+mn-lt"/>
                <a:ea typeface="+mn-ea"/>
                <a:cs typeface="+mn-cs"/>
              </a:rPr>
              <a:t> </a:t>
            </a:r>
            <a:r>
              <a:rPr lang="en-US" sz="950" kern="1200" dirty="0" smtClean="0">
                <a:solidFill>
                  <a:schemeClr val="tx1"/>
                </a:solidFill>
                <a:effectLst/>
                <a:latin typeface="+mn-lt"/>
                <a:ea typeface="+mn-ea"/>
                <a:cs typeface="+mn-cs"/>
              </a:rPr>
              <a:t>This information will be used to determine the amount of CPU that each workload will utilize during peak periods. </a:t>
            </a:r>
          </a:p>
          <a:p>
            <a:pPr marL="171450" lvl="0" indent="-171450">
              <a:buFont typeface="Arial" pitchFamily="34" charset="0"/>
              <a:buChar char="•"/>
            </a:pPr>
            <a:r>
              <a:rPr lang="en-US" sz="950" b="1" kern="1200" dirty="0" smtClean="0">
                <a:solidFill>
                  <a:schemeClr val="tx1"/>
                </a:solidFill>
                <a:effectLst/>
                <a:latin typeface="+mn-lt"/>
                <a:ea typeface="+mn-ea"/>
                <a:cs typeface="+mn-cs"/>
              </a:rPr>
              <a:t>Disk space.</a:t>
            </a:r>
            <a:r>
              <a:rPr lang="en-US" sz="950" kern="1200" dirty="0" smtClean="0">
                <a:solidFill>
                  <a:schemeClr val="tx1"/>
                </a:solidFill>
                <a:effectLst/>
                <a:latin typeface="+mn-lt"/>
                <a:ea typeface="+mn-ea"/>
                <a:cs typeface="+mn-cs"/>
              </a:rPr>
              <a:t> The disk space required by each workload will be used in the design of the storage system.</a:t>
            </a:r>
          </a:p>
          <a:p>
            <a:pPr marL="171450" lvl="0" indent="-171450">
              <a:buFont typeface="Arial" pitchFamily="34" charset="0"/>
              <a:buChar char="•"/>
            </a:pPr>
            <a:r>
              <a:rPr lang="en-US" sz="950" b="1" kern="1200" dirty="0" smtClean="0">
                <a:solidFill>
                  <a:schemeClr val="tx1"/>
                </a:solidFill>
                <a:effectLst/>
                <a:latin typeface="+mn-lt"/>
                <a:ea typeface="+mn-ea"/>
                <a:cs typeface="+mn-cs"/>
              </a:rPr>
              <a:t>Disk I/O.</a:t>
            </a:r>
            <a:r>
              <a:rPr lang="en-US" sz="950" kern="1200" dirty="0" smtClean="0">
                <a:solidFill>
                  <a:schemeClr val="tx1"/>
                </a:solidFill>
                <a:effectLst/>
                <a:latin typeface="+mn-lt"/>
                <a:ea typeface="+mn-ea"/>
                <a:cs typeface="+mn-cs"/>
              </a:rPr>
              <a:t> This information will be used to determine the maximum disk I/O (input/output) that the storage system will need to meet the workload requirements. Disk I/O is one component of the total storage throughput.</a:t>
            </a:r>
          </a:p>
          <a:p>
            <a:pPr marL="171450" lvl="0" indent="-171450">
              <a:buFont typeface="Arial" pitchFamily="34" charset="0"/>
              <a:buChar char="•"/>
            </a:pPr>
            <a:r>
              <a:rPr lang="en-US" sz="950" b="1" kern="1200" dirty="0" smtClean="0">
                <a:solidFill>
                  <a:schemeClr val="tx1"/>
                </a:solidFill>
                <a:effectLst/>
                <a:latin typeface="+mn-lt"/>
                <a:ea typeface="+mn-ea"/>
                <a:cs typeface="+mn-cs"/>
              </a:rPr>
              <a:t>Networking requirements.</a:t>
            </a:r>
            <a:r>
              <a:rPr lang="en-US" sz="950" b="0" kern="1200" dirty="0" smtClean="0">
                <a:solidFill>
                  <a:schemeClr val="tx1"/>
                </a:solidFill>
                <a:effectLst/>
                <a:latin typeface="+mn-lt"/>
                <a:ea typeface="+mn-ea"/>
                <a:cs typeface="+mn-cs"/>
              </a:rPr>
              <a:t> Assess the network subnets the workload needs to access and the network throughput required. This will help determine whether</a:t>
            </a:r>
            <a:r>
              <a:rPr lang="en-US" sz="950" kern="1200" dirty="0" smtClean="0">
                <a:solidFill>
                  <a:schemeClr val="tx1"/>
                </a:solidFill>
                <a:effectLst/>
                <a:latin typeface="+mn-lt"/>
                <a:ea typeface="+mn-ea"/>
                <a:cs typeface="+mn-cs"/>
              </a:rPr>
              <a:t> the physical hosts may need to have additional network adapters installed to meet network requirements.</a:t>
            </a:r>
          </a:p>
          <a:p>
            <a:pPr marL="171450" lvl="0" indent="-171450">
              <a:buFont typeface="Arial" pitchFamily="34" charset="0"/>
              <a:buChar char="•"/>
            </a:pPr>
            <a:r>
              <a:rPr lang="en-US" sz="950" b="1" kern="1200" dirty="0" smtClean="0">
                <a:solidFill>
                  <a:schemeClr val="tx1"/>
                </a:solidFill>
                <a:effectLst/>
                <a:latin typeface="+mn-lt"/>
                <a:ea typeface="+mn-ea"/>
                <a:cs typeface="+mn-cs"/>
              </a:rPr>
              <a:t>Isolation requirements.</a:t>
            </a:r>
            <a:r>
              <a:rPr lang="en-US" sz="950" kern="1200" dirty="0" smtClean="0">
                <a:solidFill>
                  <a:schemeClr val="tx1"/>
                </a:solidFill>
                <a:effectLst/>
                <a:latin typeface="+mn-lt"/>
                <a:ea typeface="+mn-ea"/>
                <a:cs typeface="+mn-cs"/>
              </a:rPr>
              <a:t> A need for the application to be separated from other applications due to regulatory or legal reasons will drive the design of the virtualization host servers.</a:t>
            </a:r>
          </a:p>
          <a:p>
            <a:pPr marL="171450" lvl="0" indent="-171450">
              <a:buFont typeface="Arial" pitchFamily="34" charset="0"/>
              <a:buChar char="•"/>
            </a:pPr>
            <a:r>
              <a:rPr lang="en-US" sz="950" b="1" kern="1200" dirty="0" smtClean="0">
                <a:solidFill>
                  <a:schemeClr val="tx1"/>
                </a:solidFill>
                <a:effectLst/>
                <a:latin typeface="+mn-lt"/>
                <a:ea typeface="+mn-ea"/>
                <a:cs typeface="+mn-cs"/>
              </a:rPr>
              <a:t>Fault</a:t>
            </a:r>
            <a:r>
              <a:rPr lang="en-US" sz="950" b="0" kern="1200" dirty="0" smtClean="0">
                <a:solidFill>
                  <a:schemeClr val="tx1"/>
                </a:solidFill>
                <a:effectLst/>
                <a:latin typeface="+mn-lt"/>
                <a:ea typeface="+mn-ea"/>
                <a:cs typeface="+mn-cs"/>
              </a:rPr>
              <a:t>-</a:t>
            </a:r>
            <a:r>
              <a:rPr lang="en-US" sz="950" b="1" kern="1200" dirty="0" smtClean="0">
                <a:solidFill>
                  <a:schemeClr val="tx1"/>
                </a:solidFill>
                <a:effectLst/>
                <a:latin typeface="+mn-lt"/>
                <a:ea typeface="+mn-ea"/>
                <a:cs typeface="+mn-cs"/>
              </a:rPr>
              <a:t>tolerance requirements.</a:t>
            </a:r>
            <a:r>
              <a:rPr lang="en-US" sz="950" kern="1200" dirty="0" smtClean="0">
                <a:solidFill>
                  <a:schemeClr val="tx1"/>
                </a:solidFill>
                <a:effectLst/>
                <a:latin typeface="+mn-lt"/>
                <a:ea typeface="+mn-ea"/>
                <a:cs typeface="+mn-cs"/>
              </a:rPr>
              <a:t> Determine if the workload has a requirement for fault tolerance. Workloads with similar fault-tolerance requirements may be grouped together to simplify the design.</a:t>
            </a:r>
          </a:p>
          <a:p>
            <a:r>
              <a:rPr lang="en-US" sz="950" kern="1200" dirty="0" smtClean="0">
                <a:solidFill>
                  <a:schemeClr val="tx1"/>
                </a:solidFill>
                <a:effectLst/>
                <a:latin typeface="+mn-lt"/>
                <a:ea typeface="+mn-ea"/>
                <a:cs typeface="+mn-cs"/>
              </a:rPr>
              <a:t>Once the initial list is assembled, examine the compatibility of each of the candidate workloads with the Dynamic Datacenter. The </a:t>
            </a:r>
            <a:r>
              <a:rPr lang="en-US" sz="950" i="1" kern="1200" dirty="0" smtClean="0">
                <a:solidFill>
                  <a:schemeClr val="tx1"/>
                </a:solidFill>
                <a:effectLst/>
                <a:latin typeface="+mn-lt"/>
                <a:ea typeface="+mn-ea"/>
                <a:cs typeface="+mn-cs"/>
              </a:rPr>
              <a:t>Infrastructure Planning and Design Guide for Windows Server Virtualization </a:t>
            </a:r>
            <a:r>
              <a:rPr lang="en-US" sz="950" kern="1200" dirty="0" smtClean="0">
                <a:solidFill>
                  <a:schemeClr val="tx1"/>
                </a:solidFill>
                <a:effectLst/>
                <a:latin typeface="+mn-lt"/>
                <a:ea typeface="+mn-ea"/>
                <a:cs typeface="+mn-cs"/>
              </a:rPr>
              <a:t>(</a:t>
            </a:r>
            <a:r>
              <a:rPr lang="en-US" sz="950" u="sng" kern="1200" dirty="0" smtClean="0">
                <a:solidFill>
                  <a:schemeClr val="tx1"/>
                </a:solidFill>
                <a:effectLst/>
                <a:latin typeface="+mn-lt"/>
                <a:ea typeface="+mn-ea"/>
                <a:cs typeface="+mn-cs"/>
                <a:hlinkClick r:id="rId3"/>
              </a:rPr>
              <a:t>http://go.microsoft.com/fwlink/?LinkId=160822</a:t>
            </a:r>
            <a:r>
              <a:rPr lang="en-US" sz="950" kern="1200" dirty="0" smtClean="0">
                <a:solidFill>
                  <a:schemeClr val="tx1"/>
                </a:solidFill>
                <a:effectLst/>
                <a:latin typeface="+mn-lt"/>
                <a:ea typeface="+mn-ea"/>
                <a:cs typeface="+mn-cs"/>
              </a:rPr>
              <a:t>) provides additional guidance on this process in Step 2, Task 2, of that guide.</a:t>
            </a:r>
          </a:p>
          <a:p>
            <a:r>
              <a:rPr lang="en-US" sz="950" b="0" kern="1200" dirty="0" smtClean="0">
                <a:solidFill>
                  <a:schemeClr val="tx1"/>
                </a:solidFill>
                <a:effectLst/>
                <a:latin typeface="+mn-lt"/>
                <a:ea typeface="+mn-ea"/>
                <a:cs typeface="+mn-cs"/>
              </a:rPr>
              <a:t>If the workload is not compatible with the virtualization platform for technical or business reasons, indicate that it is out of scope in Table A-1 in Appendix A. When this task is complete, a revised list of initial workloads that can be virtualized will have been defined.</a:t>
            </a:r>
            <a:endParaRPr lang="en-US" sz="950" b="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584775"/>
          </a:xfrm>
          <a:prstGeom prst="rect">
            <a:avLst/>
          </a:prstGeom>
          <a:noFill/>
        </p:spPr>
        <p:txBody>
          <a:bodyPr wrap="square" rtlCol="0">
            <a:spAutoFit/>
          </a:bodyPr>
          <a:lstStyle/>
          <a:p>
            <a:r>
              <a:rPr lang="en-US" sz="3200" dirty="0" smtClean="0"/>
              <a:t>Dynamic Datacenter</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April 2010</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a:t>
            </a:r>
            <a:r>
              <a:rPr lang="en-US" dirty="0"/>
              <a:t>Determine the Dynamic </a:t>
            </a:r>
            <a:r>
              <a:rPr lang="en-US" dirty="0" smtClean="0"/>
              <a:t>Datacenter Scope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28600" indent="-228600"/>
            <a:r>
              <a:rPr lang="en-US" sz="2400" dirty="0" smtClean="0"/>
              <a:t>Task 2: Select the Workload Fault-Tolerance Approach </a:t>
            </a:r>
          </a:p>
          <a:p>
            <a:pPr marL="457200" lvl="1" indent="-228600">
              <a:spcBef>
                <a:spcPts val="1200"/>
              </a:spcBef>
              <a:buFont typeface="Arial" pitchFamily="34" charset="0"/>
              <a:buChar char="•"/>
            </a:pPr>
            <a:r>
              <a:rPr lang="en-US" dirty="0"/>
              <a:t>Option 1: Load </a:t>
            </a:r>
            <a:r>
              <a:rPr lang="en-US" dirty="0" smtClean="0"/>
              <a:t>Balancing</a:t>
            </a:r>
          </a:p>
          <a:p>
            <a:pPr marL="457200" lvl="1" indent="-228600">
              <a:spcBef>
                <a:spcPts val="1200"/>
              </a:spcBef>
              <a:buFont typeface="Arial" pitchFamily="34" charset="0"/>
              <a:buChar char="•"/>
            </a:pPr>
            <a:r>
              <a:rPr lang="en-US" dirty="0"/>
              <a:t>Option 2: </a:t>
            </a:r>
            <a:r>
              <a:rPr lang="en-US" dirty="0" smtClean="0"/>
              <a:t>Virtual Machine-Level </a:t>
            </a:r>
            <a:r>
              <a:rPr lang="en-US" dirty="0"/>
              <a:t>Clustering</a:t>
            </a:r>
          </a:p>
          <a:p>
            <a:pPr marL="457200" lvl="1" indent="-228600">
              <a:spcBef>
                <a:spcPts val="1200"/>
              </a:spcBef>
              <a:buFont typeface="Arial" pitchFamily="34" charset="0"/>
              <a:buChar char="•"/>
            </a:pPr>
            <a:r>
              <a:rPr lang="en-US" dirty="0"/>
              <a:t>Option 3: Host-Level Clustering</a:t>
            </a:r>
          </a:p>
          <a:p>
            <a:pPr marL="457200" lvl="1" indent="-228600">
              <a:spcBef>
                <a:spcPts val="1200"/>
              </a:spcBef>
              <a:buFont typeface="Arial" pitchFamily="34" charset="0"/>
              <a:buChar char="•"/>
            </a:pPr>
            <a:r>
              <a:rPr lang="en-US" dirty="0"/>
              <a:t>Option 4: Application-Level Fault </a:t>
            </a:r>
            <a:r>
              <a:rPr lang="en-US" dirty="0" smtClean="0"/>
              <a:t>Tolerance</a:t>
            </a:r>
          </a:p>
          <a:p>
            <a:pPr marL="228600" lvl="1" indent="0">
              <a:spcBef>
                <a:spcPts val="1200"/>
              </a:spcBef>
              <a:buNone/>
            </a:pPr>
            <a:r>
              <a:rPr lang="en-US" dirty="0" smtClean="0"/>
              <a:t>Fault-tolerance selection may impact number of virtual machines </a:t>
            </a:r>
            <a:br>
              <a:rPr lang="en-US" dirty="0" smtClean="0"/>
            </a:br>
            <a:r>
              <a:rPr lang="en-US" dirty="0" smtClean="0"/>
              <a:t>or host servers required</a:t>
            </a:r>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19974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a:t>
            </a:r>
            <a:r>
              <a:rPr lang="en-US" dirty="0"/>
              <a:t>Determine the Dynamic </a:t>
            </a:r>
            <a:r>
              <a:rPr lang="en-US" dirty="0" smtClean="0"/>
              <a:t>Datacenter Scope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28600" indent="-228600"/>
            <a:r>
              <a:rPr lang="en-US" sz="2400" dirty="0"/>
              <a:t>Task 3: Determine the Initial Size of the Dynamic Datacenter</a:t>
            </a:r>
          </a:p>
          <a:p>
            <a:pPr marL="457200" lvl="1" indent="-228600">
              <a:spcBef>
                <a:spcPts val="1200"/>
              </a:spcBef>
              <a:buFont typeface="Arial" pitchFamily="34" charset="0"/>
              <a:buChar char="•"/>
            </a:pPr>
            <a:r>
              <a:rPr lang="en-US" dirty="0"/>
              <a:t>Using the job aid, tally the total requirements</a:t>
            </a:r>
          </a:p>
          <a:p>
            <a:pPr marL="457200" lvl="1" indent="-228600">
              <a:spcBef>
                <a:spcPts val="1200"/>
              </a:spcBef>
              <a:buFont typeface="Arial" pitchFamily="34" charset="0"/>
              <a:buChar char="•"/>
            </a:pPr>
            <a:r>
              <a:rPr lang="en-US" dirty="0"/>
              <a:t>Include adjustments necessary to meet requirements for growth and fault tolerance</a:t>
            </a:r>
          </a:p>
          <a:p>
            <a:pPr marL="457200" lvl="1" indent="-228600">
              <a:spcBef>
                <a:spcPts val="1200"/>
              </a:spcBef>
              <a:buFont typeface="Arial" pitchFamily="34" charset="0"/>
              <a:buChar char="•"/>
            </a:pPr>
            <a:r>
              <a:rPr lang="en-US" dirty="0"/>
              <a:t>If greenfield, </a:t>
            </a:r>
            <a:r>
              <a:rPr lang="en-US" dirty="0" smtClean="0"/>
              <a:t>make an estimate</a:t>
            </a:r>
            <a:endParaRPr lang="en-US" dirty="0"/>
          </a:p>
          <a:p>
            <a:pPr marL="174625" lvl="1" indent="0">
              <a:spcBef>
                <a:spcPts val="1200"/>
              </a:spcBef>
              <a:buNone/>
            </a:pPr>
            <a:r>
              <a:rPr lang="en-US" dirty="0"/>
              <a:t>Once the initial Dynamic </a:t>
            </a:r>
            <a:r>
              <a:rPr lang="en-US" dirty="0" smtClean="0"/>
              <a:t>Datacenter </a:t>
            </a:r>
            <a:r>
              <a:rPr lang="en-US" dirty="0"/>
              <a:t>is in operation, the management and reporting capabilities can provide capacity reporting and metrics for accurate </a:t>
            </a:r>
            <a:r>
              <a:rPr lang="en-US" dirty="0" smtClean="0"/>
              <a:t>analysis</a:t>
            </a:r>
            <a:endParaRPr lang="en-US" dirty="0"/>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0161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1)</a:t>
            </a:r>
            <a:r>
              <a:rPr lang="en-US" dirty="0"/>
              <a:t/>
            </a:r>
            <a:br>
              <a:rPr lang="en-US" dirty="0"/>
            </a:br>
            <a:endParaRPr lang="en-US" dirty="0"/>
          </a:p>
        </p:txBody>
      </p:sp>
      <p:sp>
        <p:nvSpPr>
          <p:cNvPr id="3" name="Content Placeholder 2"/>
          <p:cNvSpPr>
            <a:spLocks noGrp="1"/>
          </p:cNvSpPr>
          <p:nvPr>
            <p:ph idx="1"/>
          </p:nvPr>
        </p:nvSpPr>
        <p:spPr>
          <a:xfrm>
            <a:off x="537027" y="1371600"/>
            <a:ext cx="8229600" cy="4953000"/>
          </a:xfrm>
        </p:spPr>
        <p:txBody>
          <a:bodyPr>
            <a:normAutofit/>
          </a:bodyPr>
          <a:lstStyle/>
          <a:p>
            <a:pPr marL="282575" indent="-282575"/>
            <a:r>
              <a:rPr lang="en-US" sz="2400" dirty="0"/>
              <a:t>To ensure that the list of applications and their groupings for the Dynamic </a:t>
            </a:r>
            <a:r>
              <a:rPr lang="en-US" sz="2400" dirty="0" smtClean="0"/>
              <a:t>Datacenter </a:t>
            </a:r>
            <a:r>
              <a:rPr lang="en-US" sz="2400" dirty="0"/>
              <a:t>is accurate, ask business stakeholders the following questions</a:t>
            </a:r>
            <a:r>
              <a:rPr lang="en-US" sz="2400" dirty="0" smtClean="0"/>
              <a:t>:</a:t>
            </a:r>
          </a:p>
          <a:p>
            <a:pPr marL="566738" lvl="1" indent="-284163">
              <a:spcBef>
                <a:spcPts val="1200"/>
              </a:spcBef>
              <a:buFont typeface="Arial" pitchFamily="34" charset="0"/>
              <a:buChar char="•"/>
            </a:pPr>
            <a:r>
              <a:rPr lang="en-US" dirty="0"/>
              <a:t>Is the list of applications complete?</a:t>
            </a:r>
          </a:p>
          <a:p>
            <a:pPr marL="566738" lvl="1" indent="-284163">
              <a:spcBef>
                <a:spcPts val="1200"/>
              </a:spcBef>
              <a:buFont typeface="Arial" pitchFamily="34" charset="0"/>
              <a:buChar char="•"/>
            </a:pPr>
            <a:r>
              <a:rPr lang="en-US" dirty="0"/>
              <a:t>Are there applications on the list that should not be virtualized?</a:t>
            </a:r>
          </a:p>
          <a:p>
            <a:pPr marL="566738" lvl="1" indent="-284163">
              <a:spcBef>
                <a:spcPts val="1200"/>
              </a:spcBef>
              <a:buFont typeface="Arial" pitchFamily="34" charset="0"/>
              <a:buChar char="•"/>
            </a:pPr>
            <a:r>
              <a:rPr lang="en-US" dirty="0" smtClean="0"/>
              <a:t>What </a:t>
            </a:r>
            <a:r>
              <a:rPr lang="en-US" dirty="0"/>
              <a:t>is the timeline for moving to a Dynamic </a:t>
            </a:r>
            <a:r>
              <a:rPr lang="en-US" dirty="0" smtClean="0"/>
              <a:t>Datacenter</a:t>
            </a:r>
            <a:r>
              <a:rPr lang="en-US" dirty="0"/>
              <a:t>? </a:t>
            </a:r>
          </a:p>
          <a:p>
            <a:pPr marL="566738" lvl="1" indent="-284163">
              <a:spcBef>
                <a:spcPts val="1200"/>
              </a:spcBef>
              <a:buFont typeface="Arial" pitchFamily="34" charset="0"/>
              <a:buChar char="•"/>
            </a:pPr>
            <a:r>
              <a:rPr lang="en-US" dirty="0"/>
              <a:t>What is the risk tolerance of the business for the chosen fault-tolerance approach?</a:t>
            </a:r>
          </a:p>
          <a:p>
            <a:pPr marL="566738" lvl="1" indent="-284163">
              <a:spcBef>
                <a:spcPts val="1200"/>
              </a:spcBef>
              <a:buFont typeface="Arial" pitchFamily="34" charset="0"/>
              <a:buChar char="•"/>
            </a:pPr>
            <a:r>
              <a:rPr lang="en-US" dirty="0" smtClean="0"/>
              <a:t>Are there applications on the list that are already in virtual machines?</a:t>
            </a:r>
          </a:p>
          <a:p>
            <a:pPr marL="566738" lvl="1" indent="-284163">
              <a:spcBef>
                <a:spcPts val="1200"/>
              </a:spcBef>
              <a:buFont typeface="Arial" pitchFamily="34" charset="0"/>
              <a:buChar char="•"/>
            </a:pPr>
            <a:r>
              <a:rPr lang="en-US" dirty="0"/>
              <a:t>Are there </a:t>
            </a:r>
            <a:r>
              <a:rPr lang="en-US" dirty="0" smtClean="0"/>
              <a:t>isolation requirements for the Dynamic Datacenter?</a:t>
            </a:r>
          </a:p>
          <a:p>
            <a:pPr marL="174625" lvl="1" indent="107950">
              <a:spcBef>
                <a:spcPts val="1200"/>
              </a:spcBef>
              <a:buNone/>
            </a:pPr>
            <a:r>
              <a:rPr lang="en-US" dirty="0" smtClean="0"/>
              <a:t>MOF provides further discussion on business and IT alignment</a:t>
            </a:r>
          </a:p>
          <a:p>
            <a:endParaRPr lang="en-US" b="0" dirty="0" smtClean="0"/>
          </a:p>
          <a:p>
            <a:endParaRPr lang="en-US" b="0" dirty="0" smtClean="0"/>
          </a:p>
        </p:txBody>
      </p:sp>
    </p:spTree>
    <p:extLst>
      <p:ext uri="{BB962C8B-B14F-4D97-AF65-F5344CB8AC3E}">
        <p14:creationId xmlns:p14="http://schemas.microsoft.com/office/powerpoint/2010/main" val="2855309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2: Design the Virtualization Hosts</a:t>
            </a:r>
          </a:p>
        </p:txBody>
      </p:sp>
      <p:sp>
        <p:nvSpPr>
          <p:cNvPr id="3" name="Content Placeholder 2"/>
          <p:cNvSpPr>
            <a:spLocks noGrp="1"/>
          </p:cNvSpPr>
          <p:nvPr>
            <p:ph idx="1"/>
          </p:nvPr>
        </p:nvSpPr>
        <p:spPr>
          <a:xfrm>
            <a:off x="537027" y="1447800"/>
            <a:ext cx="8229600" cy="5029199"/>
          </a:xfrm>
        </p:spPr>
        <p:txBody>
          <a:bodyPr>
            <a:normAutofit/>
          </a:bodyPr>
          <a:lstStyle/>
          <a:p>
            <a:r>
              <a:rPr lang="en-US" sz="2400" dirty="0" smtClean="0"/>
              <a:t>Task 1</a:t>
            </a:r>
            <a:r>
              <a:rPr lang="en-US" sz="2400" dirty="0"/>
              <a:t>: Group the </a:t>
            </a:r>
            <a:r>
              <a:rPr lang="en-US" sz="2400" dirty="0" smtClean="0"/>
              <a:t>Workloads</a:t>
            </a:r>
          </a:p>
          <a:p>
            <a:pPr lvl="1">
              <a:spcBef>
                <a:spcPts val="1200"/>
              </a:spcBef>
              <a:buFont typeface="Arial" pitchFamily="34" charset="0"/>
              <a:buChar char="•"/>
            </a:pPr>
            <a:r>
              <a:rPr lang="en-US" dirty="0" smtClean="0"/>
              <a:t>Cluster similar workloads together–for example, by fault-tolerance requirements</a:t>
            </a:r>
          </a:p>
          <a:p>
            <a:r>
              <a:rPr lang="en-US" sz="2400" dirty="0" smtClean="0"/>
              <a:t>Task 2</a:t>
            </a:r>
            <a:r>
              <a:rPr lang="en-US" sz="2400" dirty="0"/>
              <a:t>: Design the </a:t>
            </a:r>
            <a:r>
              <a:rPr lang="en-US" sz="2400" dirty="0" smtClean="0"/>
              <a:t>Hosts’ Hardware Configurations </a:t>
            </a:r>
          </a:p>
          <a:p>
            <a:pPr lvl="1">
              <a:spcBef>
                <a:spcPts val="1200"/>
              </a:spcBef>
              <a:buFont typeface="Arial" pitchFamily="34" charset="0"/>
              <a:buChar char="•"/>
            </a:pPr>
            <a:r>
              <a:rPr lang="en-US" dirty="0" smtClean="0"/>
              <a:t>Select the hardware configuration that will be used for the servers</a:t>
            </a:r>
          </a:p>
          <a:p>
            <a:pPr lvl="1">
              <a:spcBef>
                <a:spcPts val="1200"/>
              </a:spcBef>
              <a:buFont typeface="Arial" pitchFamily="34" charset="0"/>
              <a:buChar char="•"/>
            </a:pPr>
            <a:r>
              <a:rPr lang="en-US" dirty="0" smtClean="0"/>
              <a:t>Redundancy not necessary at component level, might be mitigated by other measures</a:t>
            </a:r>
            <a:endParaRPr lang="en-US" dirty="0"/>
          </a:p>
          <a:p>
            <a:r>
              <a:rPr lang="en-US" sz="2400" dirty="0" smtClean="0"/>
              <a:t>Task </a:t>
            </a:r>
            <a:r>
              <a:rPr lang="en-US" sz="2400" dirty="0"/>
              <a:t>3: Determine Host </a:t>
            </a:r>
            <a:r>
              <a:rPr lang="en-US" sz="2400" dirty="0" smtClean="0"/>
              <a:t>Network Connectivity </a:t>
            </a:r>
            <a:r>
              <a:rPr lang="en-US" sz="2400" dirty="0"/>
              <a:t>Requirements</a:t>
            </a:r>
          </a:p>
          <a:p>
            <a:pPr lvl="1">
              <a:spcBef>
                <a:spcPts val="1200"/>
              </a:spcBef>
              <a:buFont typeface="Arial" pitchFamily="34" charset="0"/>
              <a:buChar char="•"/>
            </a:pPr>
            <a:r>
              <a:rPr lang="en-US" dirty="0" smtClean="0"/>
              <a:t>Virtual machine only and/or physical network, or no network access</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2)</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sz="2400" dirty="0"/>
              <a:t>To </a:t>
            </a:r>
            <a:r>
              <a:rPr lang="en-US" sz="2400" dirty="0">
                <a:solidFill>
                  <a:schemeClr val="tx1"/>
                </a:solidFill>
              </a:rPr>
              <a:t>validate design decisions, ask </a:t>
            </a:r>
            <a:r>
              <a:rPr lang="en-US" sz="2400" dirty="0" smtClean="0">
                <a:solidFill>
                  <a:schemeClr val="tx1"/>
                </a:solidFill>
              </a:rPr>
              <a:t>business stakeholders the </a:t>
            </a:r>
            <a:r>
              <a:rPr lang="en-US" sz="2400" dirty="0">
                <a:solidFill>
                  <a:schemeClr val="tx1"/>
                </a:solidFill>
              </a:rPr>
              <a:t>following questions</a:t>
            </a:r>
            <a:r>
              <a:rPr lang="en-US" sz="2400" dirty="0" smtClean="0"/>
              <a:t>:</a:t>
            </a:r>
          </a:p>
          <a:p>
            <a:pPr lvl="1">
              <a:spcBef>
                <a:spcPts val="1200"/>
              </a:spcBef>
              <a:buFont typeface="Arial" pitchFamily="34" charset="0"/>
              <a:buChar char="•"/>
            </a:pPr>
            <a:r>
              <a:rPr lang="en-US" dirty="0"/>
              <a:t>Does the design accommodate all the supported </a:t>
            </a:r>
            <a:r>
              <a:rPr lang="en-US" dirty="0" smtClean="0"/>
              <a:t>user-access </a:t>
            </a:r>
            <a:r>
              <a:rPr lang="en-US" dirty="0"/>
              <a:t>scenarios? </a:t>
            </a:r>
            <a:endParaRPr lang="en-US" dirty="0" smtClean="0"/>
          </a:p>
          <a:p>
            <a:pPr lvl="1">
              <a:spcBef>
                <a:spcPts val="1200"/>
              </a:spcBef>
              <a:buFont typeface="Arial" pitchFamily="34" charset="0"/>
              <a:buChar char="•"/>
            </a:pPr>
            <a:r>
              <a:rPr lang="en-US" dirty="0"/>
              <a:t>Does the network infrastructure meet security and regulatory compliance requirements?</a:t>
            </a:r>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3: </a:t>
            </a:r>
            <a:r>
              <a:rPr lang="en-US" dirty="0"/>
              <a:t>Design the </a:t>
            </a:r>
            <a:r>
              <a:rPr lang="en-US" dirty="0" smtClean="0"/>
              <a:t>Software Infrastructure</a:t>
            </a:r>
            <a:endParaRPr lang="en-US" dirty="0"/>
          </a:p>
        </p:txBody>
      </p:sp>
      <p:sp>
        <p:nvSpPr>
          <p:cNvPr id="3" name="Content Placeholder 2"/>
          <p:cNvSpPr>
            <a:spLocks noGrp="1"/>
          </p:cNvSpPr>
          <p:nvPr>
            <p:ph idx="1"/>
          </p:nvPr>
        </p:nvSpPr>
        <p:spPr>
          <a:xfrm>
            <a:off x="537027" y="1447800"/>
            <a:ext cx="8229600" cy="5029199"/>
          </a:xfrm>
        </p:spPr>
        <p:txBody>
          <a:bodyPr>
            <a:normAutofit lnSpcReduction="10000"/>
          </a:bodyPr>
          <a:lstStyle/>
          <a:p>
            <a:r>
              <a:rPr lang="en-US" sz="2000" dirty="0" smtClean="0"/>
              <a:t>Task 1</a:t>
            </a:r>
            <a:r>
              <a:rPr lang="en-US" sz="2000" dirty="0"/>
              <a:t>: Decide Whether Existing Software Deployments Will Be Utilized</a:t>
            </a:r>
            <a:endParaRPr lang="en-US" sz="2000" dirty="0" smtClean="0"/>
          </a:p>
          <a:p>
            <a:pPr marL="509588" lvl="1" indent="-285750">
              <a:buFont typeface="Arial" pitchFamily="34" charset="0"/>
              <a:buChar char="•"/>
            </a:pPr>
            <a:r>
              <a:rPr lang="en-US" sz="1700" dirty="0">
                <a:solidFill>
                  <a:schemeClr val="tx1"/>
                </a:solidFill>
              </a:rPr>
              <a:t>Do </a:t>
            </a:r>
            <a:r>
              <a:rPr lang="en-US" sz="1700" dirty="0" smtClean="0">
                <a:solidFill>
                  <a:schemeClr val="tx1"/>
                </a:solidFill>
              </a:rPr>
              <a:t>existing </a:t>
            </a:r>
            <a:r>
              <a:rPr lang="en-US" sz="1700" dirty="0">
                <a:solidFill>
                  <a:schemeClr val="tx1"/>
                </a:solidFill>
              </a:rPr>
              <a:t>services provide </a:t>
            </a:r>
            <a:r>
              <a:rPr lang="en-US" sz="1700" dirty="0" smtClean="0">
                <a:solidFill>
                  <a:schemeClr val="tx1"/>
                </a:solidFill>
              </a:rPr>
              <a:t>required </a:t>
            </a:r>
            <a:r>
              <a:rPr lang="en-US" sz="1700" dirty="0">
                <a:solidFill>
                  <a:schemeClr val="tx1"/>
                </a:solidFill>
              </a:rPr>
              <a:t>functionality efficiently?</a:t>
            </a:r>
          </a:p>
          <a:p>
            <a:pPr marL="509588" lvl="1" indent="-285750">
              <a:buFont typeface="Arial" pitchFamily="34" charset="0"/>
              <a:buChar char="•"/>
            </a:pPr>
            <a:r>
              <a:rPr lang="en-US" sz="1700" dirty="0">
                <a:solidFill>
                  <a:schemeClr val="tx1"/>
                </a:solidFill>
              </a:rPr>
              <a:t>Do </a:t>
            </a:r>
            <a:r>
              <a:rPr lang="en-US" sz="1700" dirty="0" smtClean="0">
                <a:solidFill>
                  <a:schemeClr val="tx1"/>
                </a:solidFill>
              </a:rPr>
              <a:t>existing </a:t>
            </a:r>
            <a:r>
              <a:rPr lang="en-US" sz="1700" dirty="0">
                <a:solidFill>
                  <a:schemeClr val="tx1"/>
                </a:solidFill>
              </a:rPr>
              <a:t>services </a:t>
            </a:r>
            <a:r>
              <a:rPr lang="en-US" sz="1700" dirty="0" smtClean="0">
                <a:solidFill>
                  <a:schemeClr val="tx1"/>
                </a:solidFill>
              </a:rPr>
              <a:t>include the level </a:t>
            </a:r>
            <a:r>
              <a:rPr lang="en-US" sz="1700" dirty="0">
                <a:solidFill>
                  <a:schemeClr val="tx1"/>
                </a:solidFill>
              </a:rPr>
              <a:t>of fault tolerance and resiliency </a:t>
            </a:r>
            <a:r>
              <a:rPr lang="en-US" sz="1700" dirty="0" smtClean="0">
                <a:solidFill>
                  <a:schemeClr val="tx1"/>
                </a:solidFill>
              </a:rPr>
              <a:t>needed?</a:t>
            </a:r>
            <a:endParaRPr lang="en-US" sz="1700" dirty="0">
              <a:solidFill>
                <a:schemeClr val="tx1"/>
              </a:solidFill>
            </a:endParaRPr>
          </a:p>
          <a:p>
            <a:pPr marL="509588" lvl="1" indent="-285750">
              <a:buFont typeface="Arial" pitchFamily="34" charset="0"/>
              <a:buChar char="•"/>
            </a:pPr>
            <a:r>
              <a:rPr lang="en-US" sz="1700" dirty="0">
                <a:solidFill>
                  <a:schemeClr val="tx1"/>
                </a:solidFill>
              </a:rPr>
              <a:t>How much external influence does the </a:t>
            </a:r>
            <a:r>
              <a:rPr lang="en-US" sz="1700" dirty="0" smtClean="0">
                <a:solidFill>
                  <a:schemeClr val="tx1"/>
                </a:solidFill>
              </a:rPr>
              <a:t>organization want on the new </a:t>
            </a:r>
            <a:r>
              <a:rPr lang="en-US" sz="1700" dirty="0">
                <a:solidFill>
                  <a:schemeClr val="tx1"/>
                </a:solidFill>
              </a:rPr>
              <a:t>environment? Will </a:t>
            </a:r>
            <a:r>
              <a:rPr lang="en-US" sz="1700" dirty="0" smtClean="0">
                <a:solidFill>
                  <a:schemeClr val="tx1"/>
                </a:solidFill>
              </a:rPr>
              <a:t>Dynamic Datacenter </a:t>
            </a:r>
            <a:r>
              <a:rPr lang="en-US" sz="1700" dirty="0">
                <a:solidFill>
                  <a:schemeClr val="tx1"/>
                </a:solidFill>
              </a:rPr>
              <a:t>be managed by a separate </a:t>
            </a:r>
            <a:r>
              <a:rPr lang="en-US" sz="1700" dirty="0" smtClean="0">
                <a:solidFill>
                  <a:schemeClr val="tx1"/>
                </a:solidFill>
              </a:rPr>
              <a:t>team?</a:t>
            </a:r>
            <a:endParaRPr lang="en-US" sz="1700" dirty="0">
              <a:solidFill>
                <a:schemeClr val="tx1"/>
              </a:solidFill>
            </a:endParaRPr>
          </a:p>
          <a:p>
            <a:pPr marL="509588" lvl="1" indent="-285750">
              <a:buFont typeface="Arial" pitchFamily="34" charset="0"/>
              <a:buChar char="•"/>
            </a:pPr>
            <a:r>
              <a:rPr lang="en-US" sz="1700" dirty="0">
                <a:solidFill>
                  <a:schemeClr val="tx1"/>
                </a:solidFill>
              </a:rPr>
              <a:t>Is the organization satisfied with </a:t>
            </a:r>
            <a:r>
              <a:rPr lang="en-US" sz="1700" dirty="0" smtClean="0">
                <a:solidFill>
                  <a:schemeClr val="tx1"/>
                </a:solidFill>
              </a:rPr>
              <a:t>current </a:t>
            </a:r>
            <a:r>
              <a:rPr lang="en-US" sz="1700" dirty="0">
                <a:solidFill>
                  <a:schemeClr val="tx1"/>
                </a:solidFill>
              </a:rPr>
              <a:t>business processes and service </a:t>
            </a:r>
            <a:r>
              <a:rPr lang="en-US" sz="1700" dirty="0" smtClean="0">
                <a:solidFill>
                  <a:schemeClr val="tx1"/>
                </a:solidFill>
              </a:rPr>
              <a:t>management?</a:t>
            </a:r>
            <a:endParaRPr lang="en-US" sz="1700" dirty="0">
              <a:solidFill>
                <a:schemeClr val="tx1"/>
              </a:solidFill>
            </a:endParaRPr>
          </a:p>
          <a:p>
            <a:pPr marL="509588" lvl="1" indent="-285750">
              <a:buFont typeface="Arial" pitchFamily="34" charset="0"/>
              <a:buChar char="•"/>
            </a:pPr>
            <a:r>
              <a:rPr lang="en-US" sz="1700" dirty="0">
                <a:solidFill>
                  <a:schemeClr val="tx1"/>
                </a:solidFill>
              </a:rPr>
              <a:t>Is </a:t>
            </a:r>
            <a:r>
              <a:rPr lang="en-US" sz="1700" dirty="0" smtClean="0">
                <a:solidFill>
                  <a:schemeClr val="tx1"/>
                </a:solidFill>
              </a:rPr>
              <a:t>a separate </a:t>
            </a:r>
            <a:r>
              <a:rPr lang="en-US" sz="1700" dirty="0">
                <a:solidFill>
                  <a:schemeClr val="tx1"/>
                </a:solidFill>
              </a:rPr>
              <a:t>environment needed for business or regulatory reasons?</a:t>
            </a:r>
          </a:p>
          <a:p>
            <a:r>
              <a:rPr lang="en-US" sz="2000" dirty="0" smtClean="0"/>
              <a:t>Task 2</a:t>
            </a:r>
            <a:r>
              <a:rPr lang="en-US" sz="2000" dirty="0"/>
              <a:t>: Decide Whether Guest Workloads Will Be Included</a:t>
            </a:r>
            <a:endParaRPr lang="en-US" sz="2000" dirty="0" smtClean="0"/>
          </a:p>
          <a:p>
            <a:pPr marL="509588" lvl="1" indent="-285750">
              <a:buFont typeface="Arial" pitchFamily="34" charset="0"/>
              <a:buChar char="•"/>
            </a:pPr>
            <a:r>
              <a:rPr lang="en-US" sz="1700" dirty="0" smtClean="0">
                <a:solidFill>
                  <a:schemeClr val="tx1"/>
                </a:solidFill>
              </a:rPr>
              <a:t>Will management infrastructure also manage guest virtual machines, or will guest virtual machines have their own </a:t>
            </a:r>
            <a:r>
              <a:rPr lang="en-US" sz="1600" dirty="0">
                <a:solidFill>
                  <a:schemeClr val="tx1"/>
                </a:solidFill>
              </a:rPr>
              <a:t>Active Directory</a:t>
            </a:r>
            <a:r>
              <a:rPr lang="en-US" sz="1600" baseline="30000" dirty="0">
                <a:solidFill>
                  <a:schemeClr val="tx1"/>
                </a:solidFill>
              </a:rPr>
              <a:t>®</a:t>
            </a:r>
            <a:r>
              <a:rPr lang="en-US" sz="1600" dirty="0">
                <a:solidFill>
                  <a:schemeClr val="tx1"/>
                </a:solidFill>
              </a:rPr>
              <a:t> Domain Services</a:t>
            </a:r>
            <a:r>
              <a:rPr lang="en-US" sz="1700" dirty="0" smtClean="0">
                <a:solidFill>
                  <a:schemeClr val="tx1"/>
                </a:solidFill>
              </a:rPr>
              <a:t>, Configuration Manager, Virtual Machine Manager, etc?</a:t>
            </a:r>
          </a:p>
          <a:p>
            <a:pPr marL="509588" lvl="1" indent="-285750">
              <a:buFont typeface="Arial" pitchFamily="34" charset="0"/>
              <a:buChar char="•"/>
            </a:pPr>
            <a:r>
              <a:rPr lang="en-US" sz="1700" dirty="0" smtClean="0">
                <a:solidFill>
                  <a:schemeClr val="tx1"/>
                </a:solidFill>
              </a:rPr>
              <a:t>Does every virtual machine need all management? For example, development virtual machines might not need operations alerting</a:t>
            </a:r>
            <a:endParaRPr lang="en-US" sz="1700" dirty="0">
              <a:solidFill>
                <a:schemeClr val="tx1"/>
              </a:solidFill>
            </a:endParaRPr>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762000"/>
            <a:ext cx="8229600" cy="830997"/>
          </a:xfrm>
        </p:spPr>
        <p:txBody>
          <a:bodyPr/>
          <a:lstStyle/>
          <a:p>
            <a:r>
              <a:rPr lang="en-US" dirty="0"/>
              <a:t>Step </a:t>
            </a:r>
            <a:r>
              <a:rPr lang="en-US" dirty="0" smtClean="0"/>
              <a:t>3: </a:t>
            </a:r>
            <a:r>
              <a:rPr lang="en-US" dirty="0"/>
              <a:t>Design the </a:t>
            </a:r>
            <a:r>
              <a:rPr lang="en-US" dirty="0" smtClean="0"/>
              <a:t>Software Infrastructure (Continued)</a:t>
            </a:r>
            <a:endParaRPr lang="en-US" dirty="0"/>
          </a:p>
        </p:txBody>
      </p:sp>
      <p:sp>
        <p:nvSpPr>
          <p:cNvPr id="3" name="Content Placeholder 2"/>
          <p:cNvSpPr>
            <a:spLocks noGrp="1"/>
          </p:cNvSpPr>
          <p:nvPr>
            <p:ph idx="1"/>
          </p:nvPr>
        </p:nvSpPr>
        <p:spPr>
          <a:xfrm>
            <a:off x="537027" y="1752600"/>
            <a:ext cx="8229600" cy="4648199"/>
          </a:xfrm>
        </p:spPr>
        <p:txBody>
          <a:bodyPr>
            <a:normAutofit fontScale="92500" lnSpcReduction="20000"/>
          </a:bodyPr>
          <a:lstStyle/>
          <a:p>
            <a:r>
              <a:rPr lang="en-US" sz="2400" dirty="0"/>
              <a:t>Task 3: Design the Directory and Authentication </a:t>
            </a:r>
            <a:r>
              <a:rPr lang="en-US" sz="2400" dirty="0" smtClean="0"/>
              <a:t>Services</a:t>
            </a:r>
          </a:p>
          <a:p>
            <a:pPr lvl="1">
              <a:buFont typeface="Arial" pitchFamily="34" charset="0"/>
              <a:buChar char="•"/>
            </a:pPr>
            <a:r>
              <a:rPr lang="en-US" dirty="0" smtClean="0">
                <a:solidFill>
                  <a:schemeClr val="tx1"/>
                </a:solidFill>
              </a:rPr>
              <a:t>Required </a:t>
            </a:r>
            <a:r>
              <a:rPr lang="en-US" dirty="0">
                <a:solidFill>
                  <a:schemeClr val="tx1"/>
                </a:solidFill>
              </a:rPr>
              <a:t>for both the management of </a:t>
            </a:r>
            <a:r>
              <a:rPr lang="en-US" dirty="0" smtClean="0">
                <a:solidFill>
                  <a:schemeClr val="tx1"/>
                </a:solidFill>
              </a:rPr>
              <a:t>core infrastructure, operation </a:t>
            </a:r>
            <a:r>
              <a:rPr lang="en-US" dirty="0">
                <a:solidFill>
                  <a:schemeClr val="tx1"/>
                </a:solidFill>
              </a:rPr>
              <a:t>of </a:t>
            </a:r>
            <a:r>
              <a:rPr lang="en-US" dirty="0" smtClean="0">
                <a:solidFill>
                  <a:schemeClr val="tx1"/>
                </a:solidFill>
              </a:rPr>
              <a:t>virtual </a:t>
            </a:r>
            <a:r>
              <a:rPr lang="en-US" dirty="0">
                <a:solidFill>
                  <a:schemeClr val="tx1"/>
                </a:solidFill>
              </a:rPr>
              <a:t>host </a:t>
            </a:r>
            <a:r>
              <a:rPr lang="en-US" dirty="0" smtClean="0">
                <a:solidFill>
                  <a:schemeClr val="tx1"/>
                </a:solidFill>
              </a:rPr>
              <a:t>servers, and locating directory and authentication servers</a:t>
            </a:r>
            <a:endParaRPr lang="en-US" dirty="0" smtClean="0"/>
          </a:p>
          <a:p>
            <a:pPr lvl="1">
              <a:buFont typeface="Arial" pitchFamily="34" charset="0"/>
              <a:buChar char="•"/>
            </a:pPr>
            <a:r>
              <a:rPr lang="en-US" dirty="0" smtClean="0"/>
              <a:t>At least two domain controllers and DNS servers for fault tolerance</a:t>
            </a:r>
          </a:p>
          <a:p>
            <a:pPr lvl="1">
              <a:buFont typeface="Arial" pitchFamily="34" charset="0"/>
              <a:buChar char="•"/>
            </a:pPr>
            <a:r>
              <a:rPr lang="en-US" dirty="0" smtClean="0"/>
              <a:t>Low utilization anticipated unless guests are included</a:t>
            </a:r>
          </a:p>
          <a:p>
            <a:pPr marL="174625" lvl="1" indent="0">
              <a:spcBef>
                <a:spcPts val="600"/>
              </a:spcBef>
              <a:buNone/>
            </a:pPr>
            <a:r>
              <a:rPr lang="en-US" dirty="0">
                <a:solidFill>
                  <a:schemeClr val="tx1"/>
                </a:solidFill>
              </a:rPr>
              <a:t>The Microsoft offering that best meets these requirements is </a:t>
            </a:r>
            <a:r>
              <a:rPr lang="en-US" dirty="0" smtClean="0">
                <a:solidFill>
                  <a:schemeClr val="tx1"/>
                </a:solidFill>
              </a:rPr>
              <a:t/>
            </a:r>
            <a:br>
              <a:rPr lang="en-US" dirty="0" smtClean="0">
                <a:solidFill>
                  <a:schemeClr val="tx1"/>
                </a:solidFill>
              </a:rPr>
            </a:br>
            <a:r>
              <a:rPr lang="en-US" dirty="0" smtClean="0">
                <a:solidFill>
                  <a:schemeClr val="tx1"/>
                </a:solidFill>
              </a:rPr>
              <a:t>Active Directory </a:t>
            </a:r>
            <a:r>
              <a:rPr lang="en-US" dirty="0">
                <a:solidFill>
                  <a:schemeClr val="tx1"/>
                </a:solidFill>
              </a:rPr>
              <a:t>Domain Services</a:t>
            </a:r>
            <a:endParaRPr lang="en-US" dirty="0"/>
          </a:p>
          <a:p>
            <a:r>
              <a:rPr lang="en-US" sz="2400" dirty="0" smtClean="0"/>
              <a:t>Task 4</a:t>
            </a:r>
            <a:r>
              <a:rPr lang="en-US" sz="2400" dirty="0"/>
              <a:t>: Design the Virtual Machine Management </a:t>
            </a:r>
            <a:r>
              <a:rPr lang="en-US" sz="2400" dirty="0" smtClean="0"/>
              <a:t>Infrastructure</a:t>
            </a:r>
          </a:p>
          <a:p>
            <a:pPr lvl="1">
              <a:buFont typeface="Arial" pitchFamily="34" charset="0"/>
              <a:buChar char="•"/>
            </a:pPr>
            <a:r>
              <a:rPr lang="en-US" dirty="0">
                <a:solidFill>
                  <a:schemeClr val="tx1"/>
                </a:solidFill>
              </a:rPr>
              <a:t>Provides </a:t>
            </a:r>
            <a:r>
              <a:rPr lang="en-US" dirty="0" smtClean="0">
                <a:solidFill>
                  <a:schemeClr val="tx1"/>
                </a:solidFill>
              </a:rPr>
              <a:t>the library </a:t>
            </a:r>
            <a:r>
              <a:rPr lang="en-US" dirty="0">
                <a:solidFill>
                  <a:schemeClr val="tx1"/>
                </a:solidFill>
              </a:rPr>
              <a:t>of </a:t>
            </a:r>
            <a:r>
              <a:rPr lang="en-US" dirty="0" smtClean="0">
                <a:solidFill>
                  <a:schemeClr val="tx1"/>
                </a:solidFill>
              </a:rPr>
              <a:t>virtual machines</a:t>
            </a:r>
            <a:endParaRPr lang="en-US" dirty="0">
              <a:solidFill>
                <a:schemeClr val="tx1"/>
              </a:solidFill>
            </a:endParaRPr>
          </a:p>
          <a:p>
            <a:pPr lvl="1">
              <a:buFont typeface="Arial" pitchFamily="34" charset="0"/>
              <a:buChar char="•"/>
            </a:pPr>
            <a:r>
              <a:rPr lang="en-US" dirty="0" smtClean="0">
                <a:solidFill>
                  <a:schemeClr val="tx1"/>
                </a:solidFill>
              </a:rPr>
              <a:t>Enables repetitive </a:t>
            </a:r>
            <a:r>
              <a:rPr lang="en-US" dirty="0">
                <a:solidFill>
                  <a:schemeClr val="tx1"/>
                </a:solidFill>
              </a:rPr>
              <a:t>and </a:t>
            </a:r>
            <a:r>
              <a:rPr lang="en-US" dirty="0" smtClean="0">
                <a:solidFill>
                  <a:schemeClr val="tx1"/>
                </a:solidFill>
              </a:rPr>
              <a:t>consistent deployment of </a:t>
            </a:r>
            <a:r>
              <a:rPr lang="en-US" dirty="0">
                <a:solidFill>
                  <a:schemeClr val="tx1"/>
                </a:solidFill>
              </a:rPr>
              <a:t>server and/or desktop virtual machines</a:t>
            </a:r>
          </a:p>
          <a:p>
            <a:pPr lvl="1">
              <a:buFont typeface="Arial" pitchFamily="34" charset="0"/>
              <a:buChar char="•"/>
            </a:pPr>
            <a:r>
              <a:rPr lang="en-US" dirty="0">
                <a:solidFill>
                  <a:schemeClr val="tx1"/>
                </a:solidFill>
              </a:rPr>
              <a:t>Role-based permissions and rights allow </a:t>
            </a:r>
            <a:r>
              <a:rPr lang="en-US" dirty="0" smtClean="0">
                <a:solidFill>
                  <a:schemeClr val="tx1"/>
                </a:solidFill>
              </a:rPr>
              <a:t>fine-tuning </a:t>
            </a:r>
            <a:r>
              <a:rPr lang="en-US" dirty="0">
                <a:solidFill>
                  <a:schemeClr val="tx1"/>
                </a:solidFill>
              </a:rPr>
              <a:t>of administrative tasks</a:t>
            </a:r>
          </a:p>
          <a:p>
            <a:pPr lvl="1">
              <a:buFont typeface="Arial" pitchFamily="34" charset="0"/>
              <a:buChar char="•"/>
            </a:pPr>
            <a:r>
              <a:rPr lang="en-US" dirty="0" smtClean="0">
                <a:solidFill>
                  <a:schemeClr val="tx1"/>
                </a:solidFill>
              </a:rPr>
              <a:t>Resource allocation</a:t>
            </a:r>
            <a:endParaRPr lang="en-US" dirty="0">
              <a:solidFill>
                <a:schemeClr val="tx1"/>
              </a:solidFill>
            </a:endParaRPr>
          </a:p>
          <a:p>
            <a:pPr marL="174625" lvl="1" indent="0">
              <a:spcBef>
                <a:spcPts val="600"/>
              </a:spcBef>
              <a:buNone/>
            </a:pPr>
            <a:r>
              <a:rPr lang="en-US" dirty="0">
                <a:solidFill>
                  <a:schemeClr val="tx1"/>
                </a:solidFill>
              </a:rPr>
              <a:t>The Microsoft offering that best meets these requirements is </a:t>
            </a:r>
            <a:r>
              <a:rPr lang="en-US" dirty="0" smtClean="0">
                <a:solidFill>
                  <a:schemeClr val="tx1"/>
                </a:solidFill>
              </a:rPr>
              <a:t/>
            </a:r>
            <a:br>
              <a:rPr lang="en-US" dirty="0" smtClean="0">
                <a:solidFill>
                  <a:schemeClr val="tx1"/>
                </a:solidFill>
              </a:rPr>
            </a:br>
            <a:r>
              <a:rPr lang="en-US" dirty="0" smtClean="0">
                <a:solidFill>
                  <a:schemeClr val="tx1"/>
                </a:solidFill>
              </a:rPr>
              <a:t>System </a:t>
            </a:r>
            <a:r>
              <a:rPr lang="en-US" dirty="0">
                <a:solidFill>
                  <a:schemeClr val="tx1"/>
                </a:solidFill>
              </a:rPr>
              <a:t>Center Virtual Machine Manager</a:t>
            </a:r>
          </a:p>
          <a:p>
            <a:pPr marL="407987" lvl="2" indent="-174625">
              <a:spcBef>
                <a:spcPts val="1200"/>
              </a:spcBef>
              <a:buFont typeface="Arial" pitchFamily="34" charset="0"/>
              <a:buChar char="•"/>
            </a:pPr>
            <a:endParaRPr lang="en-US" sz="2400"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51319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a:t>
            </a:r>
            <a:r>
              <a:rPr lang="en-US" dirty="0" smtClean="0"/>
              <a:t>Software Infrastructure (Continued)</a:t>
            </a:r>
            <a:endParaRPr lang="en-US" dirty="0"/>
          </a:p>
        </p:txBody>
      </p:sp>
      <p:sp>
        <p:nvSpPr>
          <p:cNvPr id="3" name="Content Placeholder 2"/>
          <p:cNvSpPr>
            <a:spLocks noGrp="1"/>
          </p:cNvSpPr>
          <p:nvPr>
            <p:ph idx="1"/>
          </p:nvPr>
        </p:nvSpPr>
        <p:spPr>
          <a:xfrm>
            <a:off x="537027" y="1828800"/>
            <a:ext cx="8229600" cy="4800600"/>
          </a:xfrm>
        </p:spPr>
        <p:txBody>
          <a:bodyPr>
            <a:normAutofit/>
          </a:bodyPr>
          <a:lstStyle/>
          <a:p>
            <a:pPr marL="239713" indent="-239713"/>
            <a:r>
              <a:rPr lang="en-US" sz="2200" dirty="0" smtClean="0"/>
              <a:t>Task </a:t>
            </a:r>
            <a:r>
              <a:rPr lang="en-US" sz="2200" dirty="0"/>
              <a:t>5: Design the Configuration Management and Deployment </a:t>
            </a:r>
            <a:r>
              <a:rPr lang="en-US" sz="2200" dirty="0" smtClean="0"/>
              <a:t>Infrastructures</a:t>
            </a:r>
          </a:p>
          <a:p>
            <a:pPr marL="457200" lvl="1" indent="-217488">
              <a:lnSpc>
                <a:spcPct val="80000"/>
              </a:lnSpc>
              <a:spcBef>
                <a:spcPts val="1200"/>
              </a:spcBef>
              <a:buFont typeface="Arial" pitchFamily="34" charset="0"/>
              <a:buChar char="•"/>
            </a:pPr>
            <a:r>
              <a:rPr lang="en-US" dirty="0" smtClean="0">
                <a:solidFill>
                  <a:schemeClr val="tx1"/>
                </a:solidFill>
              </a:rPr>
              <a:t>The Dynamic Datacenter will require a system to provide for the initial deployment, patching, and upgrading of the hypervisor</a:t>
            </a:r>
          </a:p>
          <a:p>
            <a:pPr marL="457200" lvl="1" indent="-217488">
              <a:lnSpc>
                <a:spcPct val="80000"/>
              </a:lnSpc>
              <a:spcBef>
                <a:spcPts val="1200"/>
              </a:spcBef>
              <a:buFont typeface="Arial" pitchFamily="34" charset="0"/>
              <a:buChar char="•"/>
            </a:pPr>
            <a:r>
              <a:rPr lang="en-US" dirty="0" smtClean="0">
                <a:solidFill>
                  <a:schemeClr val="tx1"/>
                </a:solidFill>
              </a:rPr>
              <a:t>The following capabilities may be required:</a:t>
            </a:r>
          </a:p>
          <a:p>
            <a:pPr marL="696913" lvl="2" indent="-239713">
              <a:lnSpc>
                <a:spcPct val="80000"/>
              </a:lnSpc>
              <a:spcBef>
                <a:spcPts val="1200"/>
              </a:spcBef>
              <a:buFont typeface="Arial" pitchFamily="34" charset="0"/>
              <a:buChar char="•"/>
            </a:pPr>
            <a:r>
              <a:rPr lang="en-US" dirty="0" smtClean="0">
                <a:solidFill>
                  <a:schemeClr val="tx1"/>
                </a:solidFill>
              </a:rPr>
              <a:t>Separate network for patch management</a:t>
            </a:r>
          </a:p>
          <a:p>
            <a:pPr marL="696913" lvl="2" indent="-239713">
              <a:lnSpc>
                <a:spcPct val="80000"/>
              </a:lnSpc>
              <a:spcBef>
                <a:spcPts val="1200"/>
              </a:spcBef>
              <a:buFont typeface="Arial" pitchFamily="34" charset="0"/>
              <a:buChar char="•"/>
            </a:pPr>
            <a:r>
              <a:rPr lang="en-US" dirty="0" smtClean="0">
                <a:solidFill>
                  <a:schemeClr val="tx1"/>
                </a:solidFill>
              </a:rPr>
              <a:t>Ability </a:t>
            </a:r>
            <a:r>
              <a:rPr lang="en-US" dirty="0">
                <a:solidFill>
                  <a:schemeClr val="tx1"/>
                </a:solidFill>
              </a:rPr>
              <a:t>to check the current configuration against the desired configuration</a:t>
            </a:r>
          </a:p>
          <a:p>
            <a:pPr marL="457200" lvl="1" indent="-217488">
              <a:lnSpc>
                <a:spcPct val="80000"/>
              </a:lnSpc>
              <a:spcBef>
                <a:spcPts val="1200"/>
              </a:spcBef>
              <a:buFont typeface="Arial" pitchFamily="34" charset="0"/>
              <a:buChar char="•"/>
            </a:pPr>
            <a:r>
              <a:rPr lang="en-US" dirty="0">
                <a:solidFill>
                  <a:schemeClr val="tx1"/>
                </a:solidFill>
              </a:rPr>
              <a:t>The Microsoft offering that meets these requirements is </a:t>
            </a:r>
            <a:br>
              <a:rPr lang="en-US" dirty="0">
                <a:solidFill>
                  <a:schemeClr val="tx1"/>
                </a:solidFill>
              </a:rPr>
            </a:br>
            <a:r>
              <a:rPr lang="en-US" dirty="0" smtClean="0">
                <a:solidFill>
                  <a:schemeClr val="tx1"/>
                </a:solidFill>
              </a:rPr>
              <a:t>System </a:t>
            </a:r>
            <a:r>
              <a:rPr lang="en-US" dirty="0">
                <a:solidFill>
                  <a:schemeClr val="tx1"/>
                </a:solidFill>
              </a:rPr>
              <a:t>Center Configuration Manager 2007 </a:t>
            </a:r>
          </a:p>
          <a:p>
            <a:pPr marL="457200" lvl="1" indent="-217488">
              <a:lnSpc>
                <a:spcPct val="80000"/>
              </a:lnSpc>
              <a:spcBef>
                <a:spcPts val="1200"/>
              </a:spcBef>
              <a:buFont typeface="Arial" pitchFamily="34" charset="0"/>
              <a:buChar char="•"/>
            </a:pPr>
            <a:r>
              <a:rPr lang="en-US" dirty="0">
                <a:solidFill>
                  <a:schemeClr val="tx1"/>
                </a:solidFill>
              </a:rPr>
              <a:t>Microsoft Deployment Toolkit (MDT) 2010 provides technology for performing automated deployments of </a:t>
            </a:r>
            <a:r>
              <a:rPr lang="en-US" dirty="0" smtClean="0">
                <a:solidFill>
                  <a:schemeClr val="tx1"/>
                </a:solidFill>
              </a:rPr>
              <a:t>Windows</a:t>
            </a:r>
            <a:r>
              <a:rPr lang="en-US" baseline="30000" dirty="0" smtClean="0">
                <a:solidFill>
                  <a:schemeClr val="tx1"/>
                </a:solidFill>
              </a:rPr>
              <a:t>®</a:t>
            </a:r>
            <a:r>
              <a:rPr lang="en-US" dirty="0" smtClean="0">
                <a:solidFill>
                  <a:schemeClr val="tx1"/>
                </a:solidFill>
              </a:rPr>
              <a:t> </a:t>
            </a:r>
            <a:r>
              <a:rPr lang="en-US" dirty="0">
                <a:solidFill>
                  <a:schemeClr val="tx1"/>
                </a:solidFill>
              </a:rPr>
              <a:t>operating systems and applications that run on Windows</a:t>
            </a:r>
          </a:p>
          <a:p>
            <a:pPr marL="457200" lvl="1" indent="-217488">
              <a:lnSpc>
                <a:spcPct val="80000"/>
              </a:lnSpc>
              <a:spcBef>
                <a:spcPts val="1200"/>
              </a:spcBef>
              <a:buFont typeface="Arial" pitchFamily="34" charset="0"/>
              <a:buChar char="•"/>
            </a:pPr>
            <a:r>
              <a:rPr lang="en-US" dirty="0">
                <a:solidFill>
                  <a:schemeClr val="tx1"/>
                </a:solidFill>
              </a:rPr>
              <a:t>Offline Virtual Machine Servicing </a:t>
            </a:r>
            <a:r>
              <a:rPr lang="en-US" dirty="0" smtClean="0">
                <a:solidFill>
                  <a:schemeClr val="tx1"/>
                </a:solidFill>
              </a:rPr>
              <a:t>Tool </a:t>
            </a:r>
            <a:r>
              <a:rPr lang="en-US" dirty="0">
                <a:solidFill>
                  <a:schemeClr val="tx1"/>
                </a:solidFill>
              </a:rPr>
              <a:t>for offline </a:t>
            </a:r>
            <a:r>
              <a:rPr lang="en-US" dirty="0" smtClean="0">
                <a:solidFill>
                  <a:schemeClr val="tx1"/>
                </a:solidFill>
              </a:rPr>
              <a:t>virtual machine </a:t>
            </a:r>
            <a:r>
              <a:rPr lang="en-US" dirty="0">
                <a:solidFill>
                  <a:schemeClr val="tx1"/>
                </a:solidFill>
              </a:rPr>
              <a:t>planning  </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3034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a:t>
            </a:r>
            <a:r>
              <a:rPr lang="en-US" dirty="0" smtClean="0"/>
              <a:t>Software 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lnSpcReduction="10000"/>
          </a:bodyPr>
          <a:lstStyle/>
          <a:p>
            <a:r>
              <a:rPr lang="en-US" sz="2400" dirty="0" smtClean="0"/>
              <a:t>Task 6</a:t>
            </a:r>
            <a:r>
              <a:rPr lang="en-US" sz="2400" dirty="0"/>
              <a:t>: Design the Event Monitoring and Collection </a:t>
            </a:r>
            <a:r>
              <a:rPr lang="en-US" sz="2400" dirty="0" smtClean="0"/>
              <a:t>Infrastructures</a:t>
            </a:r>
          </a:p>
          <a:p>
            <a:pPr lvl="1">
              <a:spcBef>
                <a:spcPts val="1200"/>
              </a:spcBef>
              <a:buFont typeface="Arial" pitchFamily="34" charset="0"/>
              <a:buChar char="•"/>
            </a:pPr>
            <a:r>
              <a:rPr lang="en-US" dirty="0" smtClean="0"/>
              <a:t>Provides </a:t>
            </a:r>
            <a:r>
              <a:rPr lang="en-US" dirty="0"/>
              <a:t>event monitoring and </a:t>
            </a:r>
            <a:r>
              <a:rPr lang="en-US" dirty="0" smtClean="0"/>
              <a:t>collection</a:t>
            </a:r>
          </a:p>
          <a:p>
            <a:pPr lvl="1">
              <a:spcBef>
                <a:spcPts val="1200"/>
              </a:spcBef>
              <a:buFont typeface="Arial" pitchFamily="34" charset="0"/>
              <a:buChar char="•"/>
            </a:pPr>
            <a:r>
              <a:rPr lang="en-US" dirty="0" smtClean="0"/>
              <a:t>Enables </a:t>
            </a:r>
            <a:r>
              <a:rPr lang="en-US" dirty="0"/>
              <a:t>the organization to determine the health of the system and identify potential </a:t>
            </a:r>
            <a:r>
              <a:rPr lang="en-US" dirty="0" smtClean="0"/>
              <a:t>issues</a:t>
            </a:r>
          </a:p>
          <a:p>
            <a:pPr marL="174625" lvl="1" indent="0">
              <a:spcBef>
                <a:spcPts val="1200"/>
              </a:spcBef>
              <a:buNone/>
            </a:pPr>
            <a:r>
              <a:rPr lang="en-US" dirty="0">
                <a:solidFill>
                  <a:schemeClr val="tx1"/>
                </a:solidFill>
              </a:rPr>
              <a:t>The Microsoft offering that best meets these requirements is </a:t>
            </a:r>
            <a:r>
              <a:rPr lang="en-US" dirty="0" smtClean="0">
                <a:solidFill>
                  <a:schemeClr val="tx1"/>
                </a:solidFill>
              </a:rPr>
              <a:t/>
            </a:r>
            <a:br>
              <a:rPr lang="en-US" dirty="0" smtClean="0">
                <a:solidFill>
                  <a:schemeClr val="tx1"/>
                </a:solidFill>
              </a:rPr>
            </a:br>
            <a:r>
              <a:rPr lang="en-US" dirty="0" smtClean="0">
                <a:solidFill>
                  <a:schemeClr val="tx1"/>
                </a:solidFill>
              </a:rPr>
              <a:t>System </a:t>
            </a:r>
            <a:r>
              <a:rPr lang="en-US" dirty="0">
                <a:solidFill>
                  <a:schemeClr val="tx1"/>
                </a:solidFill>
              </a:rPr>
              <a:t>Center Operations Manager 2007 </a:t>
            </a:r>
            <a:endParaRPr lang="en-US" dirty="0" smtClean="0">
              <a:solidFill>
                <a:schemeClr val="tx1"/>
              </a:solidFill>
            </a:endParaRPr>
          </a:p>
          <a:p>
            <a:pPr marL="174625" lvl="1" indent="-174625">
              <a:spcBef>
                <a:spcPts val="1200"/>
              </a:spcBef>
              <a:buFont typeface="Arial" pitchFamily="34" charset="0"/>
              <a:buChar char="•"/>
            </a:pPr>
            <a:r>
              <a:rPr lang="en-US" sz="2400" dirty="0"/>
              <a:t>Task 7: Design the Hardware Management Solution</a:t>
            </a:r>
          </a:p>
          <a:p>
            <a:pPr lvl="1">
              <a:spcBef>
                <a:spcPts val="1200"/>
              </a:spcBef>
              <a:buFont typeface="Arial" pitchFamily="34" charset="0"/>
              <a:buChar char="•"/>
            </a:pPr>
            <a:r>
              <a:rPr lang="en-US" dirty="0" smtClean="0"/>
              <a:t>Provides </a:t>
            </a:r>
            <a:r>
              <a:rPr lang="en-US" dirty="0"/>
              <a:t>a management system to monitor for faults in the server, storage, or network hardware </a:t>
            </a:r>
            <a:r>
              <a:rPr lang="en-US" dirty="0" smtClean="0"/>
              <a:t>components</a:t>
            </a:r>
          </a:p>
          <a:p>
            <a:pPr lvl="1">
              <a:spcBef>
                <a:spcPts val="1200"/>
              </a:spcBef>
              <a:buFont typeface="Arial" pitchFamily="34" charset="0"/>
              <a:buChar char="•"/>
            </a:pPr>
            <a:r>
              <a:rPr lang="en-US" dirty="0" smtClean="0"/>
              <a:t>Provides remote patching</a:t>
            </a:r>
          </a:p>
          <a:p>
            <a:pPr lvl="1">
              <a:spcBef>
                <a:spcPts val="1200"/>
              </a:spcBef>
              <a:buFont typeface="Arial" pitchFamily="34" charset="0"/>
              <a:buChar char="•"/>
            </a:pPr>
            <a:r>
              <a:rPr lang="en-US" dirty="0" smtClean="0"/>
              <a:t>Work with third-party vendors for hardware management solutions </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113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Additional Considerations</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smtClean="0"/>
              <a:t>If Virtual Desktop Infrastructure (VDI) will be used:</a:t>
            </a:r>
          </a:p>
          <a:p>
            <a:pPr lvl="1">
              <a:spcBef>
                <a:spcPts val="1200"/>
              </a:spcBef>
              <a:buFont typeface="Arial" pitchFamily="34" charset="0"/>
              <a:buChar char="•"/>
            </a:pPr>
            <a:r>
              <a:rPr lang="en-US" dirty="0" smtClean="0"/>
              <a:t>Remote Desktop Services enables the brokering of hosted desktop connections via a web-based portal</a:t>
            </a:r>
          </a:p>
          <a:p>
            <a:pPr lvl="1">
              <a:spcBef>
                <a:spcPts val="1200"/>
              </a:spcBef>
              <a:buFont typeface="Arial" pitchFamily="34" charset="0"/>
              <a:buChar char="•"/>
            </a:pPr>
            <a:r>
              <a:rPr lang="en-US" dirty="0" smtClean="0"/>
              <a:t>The IPD guide for Remote Desktop Services can be used to assist in designing the Remote Desktop Services infrastructure to support the Dynamic Datacenter</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6283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077218"/>
          </a:xfrm>
        </p:spPr>
        <p:txBody>
          <a:bodyPr/>
          <a:lstStyle/>
          <a:p>
            <a:pPr>
              <a:spcBef>
                <a:spcPts val="600"/>
              </a:spcBef>
              <a:spcAft>
                <a:spcPts val="600"/>
              </a:spcAft>
            </a:pPr>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Dynamic </a:t>
            </a:r>
            <a:r>
              <a:rPr lang="en-US" dirty="0" smtClean="0"/>
              <a:t>Datacenter Storage Infrastructure</a:t>
            </a:r>
            <a:endParaRPr lang="en-US" dirty="0"/>
          </a:p>
        </p:txBody>
      </p:sp>
      <p:sp>
        <p:nvSpPr>
          <p:cNvPr id="3" name="Content Placeholder 2"/>
          <p:cNvSpPr>
            <a:spLocks noGrp="1"/>
          </p:cNvSpPr>
          <p:nvPr>
            <p:ph idx="1"/>
          </p:nvPr>
        </p:nvSpPr>
        <p:spPr>
          <a:xfrm>
            <a:off x="537027" y="1752600"/>
            <a:ext cx="8229600" cy="4648199"/>
          </a:xfrm>
        </p:spPr>
        <p:txBody>
          <a:bodyPr>
            <a:normAutofit/>
          </a:bodyPr>
          <a:lstStyle/>
          <a:p>
            <a:r>
              <a:rPr lang="en-US" sz="2400" dirty="0" smtClean="0"/>
              <a:t>Task 1</a:t>
            </a:r>
            <a:r>
              <a:rPr lang="en-US" sz="2400" dirty="0"/>
              <a:t>: Design the Storage </a:t>
            </a:r>
            <a:r>
              <a:rPr lang="en-US" sz="2400" dirty="0" smtClean="0"/>
              <a:t>System</a:t>
            </a:r>
          </a:p>
          <a:p>
            <a:pPr lvl="1">
              <a:spcBef>
                <a:spcPts val="1200"/>
              </a:spcBef>
              <a:buFont typeface="Arial" pitchFamily="34" charset="0"/>
              <a:buChar char="•"/>
            </a:pPr>
            <a:r>
              <a:rPr lang="en-US" dirty="0" smtClean="0"/>
              <a:t>Work with storage vendor to design storage system</a:t>
            </a:r>
          </a:p>
          <a:p>
            <a:pPr lvl="1">
              <a:spcBef>
                <a:spcPts val="1200"/>
              </a:spcBef>
              <a:buFont typeface="Arial" pitchFamily="34" charset="0"/>
              <a:buChar char="•"/>
            </a:pPr>
            <a:r>
              <a:rPr lang="en-US" dirty="0" smtClean="0"/>
              <a:t>Consider the following to determine number of physical disks:</a:t>
            </a:r>
          </a:p>
          <a:p>
            <a:pPr lvl="2">
              <a:spcBef>
                <a:spcPts val="1200"/>
              </a:spcBef>
              <a:buFont typeface="Arial" pitchFamily="34" charset="0"/>
              <a:buChar char="•"/>
            </a:pPr>
            <a:r>
              <a:rPr lang="en-US" sz="1600" dirty="0" smtClean="0"/>
              <a:t>Throughput</a:t>
            </a:r>
          </a:p>
          <a:p>
            <a:pPr lvl="2">
              <a:spcBef>
                <a:spcPts val="1200"/>
              </a:spcBef>
              <a:buFont typeface="Arial" pitchFamily="34" charset="0"/>
              <a:buChar char="•"/>
            </a:pPr>
            <a:r>
              <a:rPr lang="en-US" sz="1600" dirty="0" smtClean="0"/>
              <a:t>Reliability</a:t>
            </a:r>
          </a:p>
          <a:p>
            <a:pPr lvl="2">
              <a:spcBef>
                <a:spcPts val="1200"/>
              </a:spcBef>
              <a:buFont typeface="Arial" pitchFamily="34" charset="0"/>
              <a:buChar char="•"/>
            </a:pPr>
            <a:r>
              <a:rPr lang="en-US" sz="1600" dirty="0" smtClean="0"/>
              <a:t>Capacity</a:t>
            </a:r>
          </a:p>
          <a:p>
            <a:r>
              <a:rPr lang="en-US" sz="2400" dirty="0" smtClean="0"/>
              <a:t>Task 2</a:t>
            </a:r>
            <a:r>
              <a:rPr lang="en-US" sz="2400" dirty="0"/>
              <a:t>: Design the Host Storage </a:t>
            </a:r>
            <a:r>
              <a:rPr lang="en-US" sz="2400" dirty="0" smtClean="0"/>
              <a:t>Connections</a:t>
            </a:r>
          </a:p>
          <a:p>
            <a:pPr lvl="1">
              <a:spcBef>
                <a:spcPts val="1200"/>
              </a:spcBef>
              <a:buFont typeface="Arial" pitchFamily="34" charset="0"/>
              <a:buChar char="•"/>
            </a:pPr>
            <a:r>
              <a:rPr lang="en-US" dirty="0"/>
              <a:t>To provide fault tolerance, design multipath </a:t>
            </a:r>
            <a:r>
              <a:rPr lang="en-US" dirty="0" smtClean="0"/>
              <a:t>I/O</a:t>
            </a:r>
          </a:p>
          <a:p>
            <a:pPr lvl="1">
              <a:spcBef>
                <a:spcPts val="1200"/>
              </a:spcBef>
              <a:buFont typeface="Arial" pitchFamily="34" charset="0"/>
              <a:buChar char="•"/>
            </a:pPr>
            <a:r>
              <a:rPr lang="en-US" dirty="0" smtClean="0"/>
              <a:t>Automatic data recovery to rebuild data after replacement of failed equipment</a:t>
            </a:r>
          </a:p>
          <a:p>
            <a:pPr lvl="1">
              <a:spcBef>
                <a:spcPts val="1200"/>
              </a:spcBef>
              <a:buFont typeface="Arial" pitchFamily="34" charset="0"/>
              <a:buChar char="•"/>
            </a:pPr>
            <a:r>
              <a:rPr lang="en-US" dirty="0" smtClean="0"/>
              <a:t>Consider redundant fans and power supplies</a:t>
            </a: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Dynamic </a:t>
            </a:r>
            <a:r>
              <a:rPr lang="en-US" dirty="0" smtClean="0"/>
              <a:t>Datacenter Storage 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smtClean="0"/>
              <a:t>Task </a:t>
            </a:r>
            <a:r>
              <a:rPr lang="en-US" sz="2400" dirty="0"/>
              <a:t>3: Design the Storage </a:t>
            </a:r>
            <a:r>
              <a:rPr lang="en-US" sz="2400" dirty="0" smtClean="0"/>
              <a:t>Switches</a:t>
            </a:r>
          </a:p>
          <a:p>
            <a:pPr lvl="1">
              <a:spcBef>
                <a:spcPts val="1200"/>
              </a:spcBef>
              <a:buFont typeface="Arial" pitchFamily="34" charset="0"/>
              <a:buChar char="•"/>
            </a:pPr>
            <a:r>
              <a:rPr lang="en-US" dirty="0" smtClean="0"/>
              <a:t>To </a:t>
            </a:r>
            <a:r>
              <a:rPr lang="en-US" dirty="0"/>
              <a:t>provide redundancy and I/O </a:t>
            </a:r>
            <a:r>
              <a:rPr lang="en-US" dirty="0" smtClean="0"/>
              <a:t>optimization, dedicate </a:t>
            </a:r>
            <a:r>
              <a:rPr lang="en-US" dirty="0"/>
              <a:t>a switch port on each switch for each host and storage processor </a:t>
            </a:r>
            <a:r>
              <a:rPr lang="en-US" dirty="0" smtClean="0"/>
              <a:t>connection</a:t>
            </a:r>
          </a:p>
          <a:p>
            <a:pPr lvl="1">
              <a:spcBef>
                <a:spcPts val="1200"/>
              </a:spcBef>
              <a:buFont typeface="Arial" pitchFamily="34" charset="0"/>
              <a:buChar char="•"/>
            </a:pPr>
            <a:r>
              <a:rPr lang="en-US" dirty="0" smtClean="0"/>
              <a:t>Consider </a:t>
            </a:r>
            <a:r>
              <a:rPr lang="en-US" dirty="0"/>
              <a:t>separating iSCSI traffic from all other IP traffic ─ </a:t>
            </a:r>
            <a:r>
              <a:rPr lang="en-US" dirty="0" smtClean="0"/>
              <a:t>segregates </a:t>
            </a:r>
            <a:r>
              <a:rPr lang="en-US" dirty="0"/>
              <a:t>data access from traditional network communications for host-to-host and workload operations as well as data security</a:t>
            </a: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3278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Design the Dynamic Datacenter Storage Infrastructure (Continued)</a:t>
            </a:r>
          </a:p>
        </p:txBody>
      </p:sp>
      <p:sp>
        <p:nvSpPr>
          <p:cNvPr id="3" name="Content Placeholder 2"/>
          <p:cNvSpPr>
            <a:spLocks noGrp="1"/>
          </p:cNvSpPr>
          <p:nvPr>
            <p:ph idx="1"/>
          </p:nvPr>
        </p:nvSpPr>
        <p:spPr/>
        <p:txBody>
          <a:bodyPr/>
          <a:lstStyle/>
          <a:p>
            <a:r>
              <a:rPr lang="en-US" sz="2400" dirty="0"/>
              <a:t>Task 4: Select the Backup Approach</a:t>
            </a:r>
          </a:p>
          <a:p>
            <a:pPr lvl="1">
              <a:spcBef>
                <a:spcPts val="1200"/>
              </a:spcBef>
              <a:buFont typeface="Arial" pitchFamily="34" charset="0"/>
              <a:buChar char="•"/>
            </a:pPr>
            <a:r>
              <a:rPr lang="en-US" dirty="0"/>
              <a:t>Either virtual hard </a:t>
            </a:r>
            <a:r>
              <a:rPr lang="en-US" dirty="0" smtClean="0"/>
              <a:t>disk </a:t>
            </a:r>
            <a:r>
              <a:rPr lang="en-US" dirty="0"/>
              <a:t>copy or VSS snapshots</a:t>
            </a:r>
          </a:p>
          <a:p>
            <a:pPr lvl="1">
              <a:spcBef>
                <a:spcPts val="1200"/>
              </a:spcBef>
              <a:buFont typeface="Arial" pitchFamily="34" charset="0"/>
              <a:buChar char="•"/>
            </a:pPr>
            <a:r>
              <a:rPr lang="en-US" dirty="0"/>
              <a:t>Need to plan for storage of backups</a:t>
            </a:r>
          </a:p>
          <a:p>
            <a:endParaRPr lang="en-US" dirty="0"/>
          </a:p>
        </p:txBody>
      </p:sp>
    </p:spTree>
    <p:extLst>
      <p:ext uri="{BB962C8B-B14F-4D97-AF65-F5344CB8AC3E}">
        <p14:creationId xmlns:p14="http://schemas.microsoft.com/office/powerpoint/2010/main" val="214302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4)</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sz="2400" dirty="0"/>
              <a:t>To </a:t>
            </a:r>
            <a:r>
              <a:rPr lang="en-US" sz="2400" dirty="0">
                <a:solidFill>
                  <a:schemeClr val="tx1"/>
                </a:solidFill>
              </a:rPr>
              <a:t>validate design decisions, ask </a:t>
            </a:r>
            <a:r>
              <a:rPr lang="en-US" sz="2400" dirty="0" smtClean="0">
                <a:solidFill>
                  <a:schemeClr val="tx1"/>
                </a:solidFill>
              </a:rPr>
              <a:t>business stakeholders the </a:t>
            </a:r>
            <a:r>
              <a:rPr lang="en-US" sz="2400" dirty="0">
                <a:solidFill>
                  <a:schemeClr val="tx1"/>
                </a:solidFill>
              </a:rPr>
              <a:t>following </a:t>
            </a:r>
            <a:r>
              <a:rPr lang="en-US" sz="2400" dirty="0" smtClean="0">
                <a:solidFill>
                  <a:schemeClr val="tx1"/>
                </a:solidFill>
              </a:rPr>
              <a:t>question</a:t>
            </a:r>
            <a:r>
              <a:rPr lang="en-US" sz="2400" dirty="0" smtClean="0"/>
              <a:t>:</a:t>
            </a:r>
          </a:p>
          <a:p>
            <a:pPr lvl="1">
              <a:spcBef>
                <a:spcPts val="1200"/>
              </a:spcBef>
              <a:buFont typeface="Arial" pitchFamily="34" charset="0"/>
              <a:buChar char="•"/>
            </a:pPr>
            <a:r>
              <a:rPr lang="en-US" dirty="0" smtClean="0"/>
              <a:t>Has the chosen backup design been validated by the business? </a:t>
            </a:r>
          </a:p>
          <a:p>
            <a:pPr marL="174625" lvl="1" indent="0">
              <a:spcBef>
                <a:spcPts val="1200"/>
              </a:spcBef>
              <a:buNone/>
            </a:pPr>
            <a:r>
              <a:rPr lang="en-US" dirty="0">
                <a:solidFill>
                  <a:schemeClr val="tx1"/>
                </a:solidFill>
              </a:rPr>
              <a:t>A good resource with details about backup design is the </a:t>
            </a:r>
            <a:r>
              <a:rPr lang="en-US" dirty="0" smtClean="0">
                <a:solidFill>
                  <a:schemeClr val="tx1"/>
                </a:solidFill>
              </a:rPr>
              <a:t>IPD guide </a:t>
            </a:r>
            <a:r>
              <a:rPr lang="en-US" dirty="0">
                <a:solidFill>
                  <a:schemeClr val="tx1"/>
                </a:solidFill>
              </a:rPr>
              <a:t>for </a:t>
            </a:r>
            <a:r>
              <a:rPr lang="en-US" dirty="0" smtClean="0">
                <a:solidFill>
                  <a:schemeClr val="tx1"/>
                </a:solidFill>
              </a:rPr>
              <a:t>System </a:t>
            </a:r>
            <a:r>
              <a:rPr lang="en-US" dirty="0">
                <a:solidFill>
                  <a:schemeClr val="tx1"/>
                </a:solidFill>
              </a:rPr>
              <a:t>Center Data Protection Manager </a:t>
            </a:r>
            <a:r>
              <a:rPr lang="en-US" dirty="0" smtClean="0">
                <a:solidFill>
                  <a:schemeClr val="tx1"/>
                </a:solidFill>
              </a:rPr>
              <a:t>2007</a:t>
            </a:r>
            <a:endParaRPr lang="en-US" dirty="0" smtClean="0"/>
          </a:p>
          <a:p>
            <a:pPr lvl="1">
              <a:buFont typeface="Arial" pitchFamily="34" charset="0"/>
              <a:buChar char="•"/>
            </a:pPr>
            <a:endParaRPr lang="en-US" b="0" dirty="0" smtClean="0"/>
          </a:p>
          <a:p>
            <a:endParaRPr lang="en-US" b="0" dirty="0" smtClean="0"/>
          </a:p>
        </p:txBody>
      </p:sp>
    </p:spTree>
    <p:extLst>
      <p:ext uri="{BB962C8B-B14F-4D97-AF65-F5344CB8AC3E}">
        <p14:creationId xmlns:p14="http://schemas.microsoft.com/office/powerpoint/2010/main" val="857190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5</a:t>
            </a:r>
            <a:r>
              <a:rPr lang="en-US" dirty="0"/>
              <a:t>: Design the Network Infrastructure</a:t>
            </a:r>
          </a:p>
        </p:txBody>
      </p:sp>
      <p:sp>
        <p:nvSpPr>
          <p:cNvPr id="3" name="Content Placeholder 2"/>
          <p:cNvSpPr>
            <a:spLocks noGrp="1"/>
          </p:cNvSpPr>
          <p:nvPr>
            <p:ph idx="1"/>
          </p:nvPr>
        </p:nvSpPr>
        <p:spPr>
          <a:xfrm>
            <a:off x="533400" y="1447800"/>
            <a:ext cx="8229600" cy="4648199"/>
          </a:xfrm>
        </p:spPr>
        <p:txBody>
          <a:bodyPr>
            <a:normAutofit fontScale="92500" lnSpcReduction="10000"/>
          </a:bodyPr>
          <a:lstStyle/>
          <a:p>
            <a:r>
              <a:rPr lang="en-US" sz="2400" dirty="0" smtClean="0"/>
              <a:t>Task 1</a:t>
            </a:r>
            <a:r>
              <a:rPr lang="en-US" sz="2400" dirty="0"/>
              <a:t>: Design Network </a:t>
            </a:r>
            <a:r>
              <a:rPr lang="en-US" sz="2400" dirty="0" smtClean="0"/>
              <a:t>Switches</a:t>
            </a:r>
          </a:p>
          <a:p>
            <a:pPr lvl="1">
              <a:spcBef>
                <a:spcPts val="1200"/>
              </a:spcBef>
              <a:buFont typeface="Arial" pitchFamily="34" charset="0"/>
              <a:buChar char="•"/>
            </a:pPr>
            <a:r>
              <a:rPr lang="en-US" dirty="0" smtClean="0"/>
              <a:t>Refer to Table A-3 in the guide for tally of number of ports needed on each subnet</a:t>
            </a:r>
          </a:p>
          <a:p>
            <a:pPr lvl="1">
              <a:spcBef>
                <a:spcPts val="1200"/>
              </a:spcBef>
              <a:buFont typeface="Arial" pitchFamily="34" charset="0"/>
              <a:buChar char="•"/>
            </a:pPr>
            <a:r>
              <a:rPr lang="en-US" dirty="0" smtClean="0"/>
              <a:t>Scaling depends on hardware</a:t>
            </a:r>
          </a:p>
          <a:p>
            <a:pPr lvl="1">
              <a:spcBef>
                <a:spcPts val="1200"/>
              </a:spcBef>
              <a:buFont typeface="Arial" pitchFamily="34" charset="0"/>
              <a:buChar char="•"/>
            </a:pPr>
            <a:r>
              <a:rPr lang="en-US" dirty="0"/>
              <a:t>The network infrastructure should have the following </a:t>
            </a:r>
            <a:r>
              <a:rPr lang="en-US" dirty="0" smtClean="0"/>
              <a:t>characteristics:</a:t>
            </a:r>
          </a:p>
          <a:p>
            <a:pPr lvl="2">
              <a:spcBef>
                <a:spcPts val="1200"/>
              </a:spcBef>
              <a:buFont typeface="Arial" pitchFamily="34" charset="0"/>
              <a:buChar char="•"/>
            </a:pPr>
            <a:r>
              <a:rPr lang="en-US" dirty="0"/>
              <a:t>Managed </a:t>
            </a:r>
            <a:r>
              <a:rPr lang="en-US" dirty="0" smtClean="0"/>
              <a:t>switches</a:t>
            </a:r>
          </a:p>
          <a:p>
            <a:pPr lvl="2">
              <a:spcBef>
                <a:spcPts val="1200"/>
              </a:spcBef>
              <a:buFont typeface="Arial" pitchFamily="34" charset="0"/>
              <a:buChar char="•"/>
            </a:pPr>
            <a:r>
              <a:rPr lang="en-US" dirty="0" smtClean="0"/>
              <a:t>Port mirroring</a:t>
            </a:r>
          </a:p>
          <a:p>
            <a:pPr lvl="2">
              <a:spcBef>
                <a:spcPts val="1200"/>
              </a:spcBef>
              <a:buFont typeface="Arial" pitchFamily="34" charset="0"/>
              <a:buChar char="•"/>
            </a:pPr>
            <a:r>
              <a:rPr lang="en-US" dirty="0" smtClean="0"/>
              <a:t>SNMP monitoring</a:t>
            </a:r>
          </a:p>
          <a:p>
            <a:pPr lvl="2">
              <a:spcBef>
                <a:spcPts val="1200"/>
              </a:spcBef>
              <a:buFont typeface="Arial" pitchFamily="34" charset="0"/>
              <a:buChar char="•"/>
            </a:pPr>
            <a:r>
              <a:rPr lang="en-US" dirty="0" smtClean="0"/>
              <a:t>IEEE 802.1Q VLANs</a:t>
            </a:r>
          </a:p>
          <a:p>
            <a:pPr lvl="2">
              <a:spcBef>
                <a:spcPts val="1200"/>
              </a:spcBef>
              <a:buFont typeface="Arial" pitchFamily="34" charset="0"/>
              <a:buChar char="•"/>
            </a:pPr>
            <a:r>
              <a:rPr lang="en-US" dirty="0" smtClean="0"/>
              <a:t>802.1X port authentication</a:t>
            </a:r>
          </a:p>
          <a:p>
            <a:pPr lvl="2">
              <a:spcBef>
                <a:spcPts val="1200"/>
              </a:spcBef>
              <a:buFont typeface="Arial" pitchFamily="34" charset="0"/>
              <a:buChar char="•"/>
            </a:pPr>
            <a:r>
              <a:rPr lang="en-US" dirty="0" smtClean="0"/>
              <a:t>Source port filtering</a:t>
            </a:r>
          </a:p>
          <a:p>
            <a:pPr lvl="2">
              <a:spcBef>
                <a:spcPts val="1200"/>
              </a:spcBef>
              <a:buFont typeface="Arial" pitchFamily="34" charset="0"/>
              <a:buChar char="•"/>
            </a:pPr>
            <a:r>
              <a:rPr lang="en-US" dirty="0" smtClean="0"/>
              <a:t>Link aggregation</a:t>
            </a:r>
            <a:endParaRPr lang="en-US" dirty="0"/>
          </a:p>
          <a:p>
            <a:pPr lvl="1">
              <a:buFont typeface="Arial" pitchFamily="34" charset="0"/>
              <a:buChar char="•"/>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0411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a:t>
            </a:r>
            <a:r>
              <a:rPr lang="en-US" dirty="0"/>
              <a:t>: Design the Network </a:t>
            </a:r>
            <a:r>
              <a:rPr lang="en-US" dirty="0" smtClean="0"/>
              <a:t>Infrastructure (Continued)</a:t>
            </a:r>
            <a:endParaRPr lang="en-US" dirty="0"/>
          </a:p>
        </p:txBody>
      </p:sp>
      <p:sp>
        <p:nvSpPr>
          <p:cNvPr id="3" name="Content Placeholder 2"/>
          <p:cNvSpPr>
            <a:spLocks noGrp="1"/>
          </p:cNvSpPr>
          <p:nvPr>
            <p:ph idx="1"/>
          </p:nvPr>
        </p:nvSpPr>
        <p:spPr>
          <a:xfrm>
            <a:off x="537027" y="1828800"/>
            <a:ext cx="8229600" cy="4800600"/>
          </a:xfrm>
        </p:spPr>
        <p:txBody>
          <a:bodyPr>
            <a:normAutofit fontScale="92500" lnSpcReduction="20000"/>
          </a:bodyPr>
          <a:lstStyle/>
          <a:p>
            <a:r>
              <a:rPr lang="en-US" sz="2400" dirty="0" smtClean="0"/>
              <a:t>Task 2</a:t>
            </a:r>
            <a:r>
              <a:rPr lang="en-US" sz="2400" dirty="0"/>
              <a:t>: Design the Hardware Load Balancers (Optional</a:t>
            </a:r>
            <a:r>
              <a:rPr lang="en-US" sz="2400" dirty="0" smtClean="0"/>
              <a:t>)</a:t>
            </a:r>
          </a:p>
          <a:p>
            <a:pPr lvl="1">
              <a:spcBef>
                <a:spcPts val="600"/>
              </a:spcBef>
              <a:buFont typeface="Arial" pitchFamily="34" charset="0"/>
              <a:buChar char="•"/>
            </a:pPr>
            <a:r>
              <a:rPr lang="en-US" sz="1900" dirty="0" smtClean="0"/>
              <a:t>Distributes network requests across two or more workloads</a:t>
            </a:r>
          </a:p>
          <a:p>
            <a:pPr lvl="1">
              <a:spcBef>
                <a:spcPts val="600"/>
              </a:spcBef>
              <a:buFont typeface="Arial" pitchFamily="34" charset="0"/>
              <a:buChar char="•"/>
            </a:pPr>
            <a:r>
              <a:rPr lang="en-US" sz="1900" dirty="0" smtClean="0"/>
              <a:t>Hardware load balancers should include:</a:t>
            </a:r>
          </a:p>
          <a:p>
            <a:pPr lvl="2">
              <a:spcBef>
                <a:spcPts val="600"/>
              </a:spcBef>
              <a:buFont typeface="Arial" pitchFamily="34" charset="0"/>
              <a:buChar char="•"/>
            </a:pPr>
            <a:r>
              <a:rPr lang="en-US" sz="1900" dirty="0"/>
              <a:t>SNMP </a:t>
            </a:r>
            <a:r>
              <a:rPr lang="en-US" sz="1900" dirty="0" smtClean="0"/>
              <a:t>monitoring</a:t>
            </a:r>
          </a:p>
          <a:p>
            <a:pPr lvl="2">
              <a:spcBef>
                <a:spcPts val="600"/>
              </a:spcBef>
              <a:buFont typeface="Arial" pitchFamily="34" charset="0"/>
              <a:buChar char="•"/>
            </a:pPr>
            <a:r>
              <a:rPr lang="en-US" sz="1900" dirty="0"/>
              <a:t>Remote </a:t>
            </a:r>
            <a:r>
              <a:rPr lang="en-US" sz="1900" dirty="0" smtClean="0"/>
              <a:t>configuration</a:t>
            </a:r>
          </a:p>
          <a:p>
            <a:pPr lvl="2">
              <a:spcBef>
                <a:spcPts val="600"/>
              </a:spcBef>
              <a:buFont typeface="Arial" pitchFamily="34" charset="0"/>
              <a:buChar char="•"/>
            </a:pPr>
            <a:r>
              <a:rPr lang="en-US" sz="1900" dirty="0"/>
              <a:t>Health </a:t>
            </a:r>
            <a:r>
              <a:rPr lang="en-US" sz="1900" dirty="0" smtClean="0"/>
              <a:t>monitoring</a:t>
            </a:r>
          </a:p>
          <a:p>
            <a:pPr lvl="2">
              <a:spcBef>
                <a:spcPts val="600"/>
              </a:spcBef>
              <a:buFont typeface="Arial" pitchFamily="34" charset="0"/>
              <a:buChar char="•"/>
            </a:pPr>
            <a:r>
              <a:rPr lang="en-US" sz="1900" dirty="0"/>
              <a:t>Traffic shaping</a:t>
            </a:r>
            <a:endParaRPr lang="en-US" sz="1900" dirty="0" smtClean="0"/>
          </a:p>
          <a:p>
            <a:r>
              <a:rPr lang="en-US" sz="2400" dirty="0"/>
              <a:t>Task 3: Design the Firewalls (Optional</a:t>
            </a:r>
            <a:r>
              <a:rPr lang="en-US" sz="2400" dirty="0" smtClean="0"/>
              <a:t>)</a:t>
            </a:r>
          </a:p>
          <a:p>
            <a:pPr lvl="1">
              <a:spcBef>
                <a:spcPts val="600"/>
              </a:spcBef>
              <a:buFont typeface="Arial" pitchFamily="34" charset="0"/>
              <a:buChar char="•"/>
            </a:pPr>
            <a:r>
              <a:rPr lang="en-US" sz="1900" dirty="0" smtClean="0"/>
              <a:t>Provides separation between Dynamic Datacenter and outside environment for security</a:t>
            </a:r>
          </a:p>
          <a:p>
            <a:pPr lvl="1">
              <a:spcBef>
                <a:spcPts val="600"/>
              </a:spcBef>
              <a:buFont typeface="Arial" pitchFamily="34" charset="0"/>
              <a:buChar char="•"/>
            </a:pPr>
            <a:r>
              <a:rPr lang="en-US" sz="1900" dirty="0" smtClean="0"/>
              <a:t>Firewall functionality should include:</a:t>
            </a:r>
          </a:p>
          <a:p>
            <a:pPr lvl="2">
              <a:spcBef>
                <a:spcPts val="600"/>
              </a:spcBef>
              <a:buFont typeface="Arial" pitchFamily="34" charset="0"/>
              <a:buChar char="•"/>
            </a:pPr>
            <a:r>
              <a:rPr lang="en-US" sz="1900" dirty="0"/>
              <a:t>SNMP monitoring</a:t>
            </a:r>
          </a:p>
          <a:p>
            <a:pPr lvl="2">
              <a:spcBef>
                <a:spcPts val="600"/>
              </a:spcBef>
              <a:buFont typeface="Arial" pitchFamily="34" charset="0"/>
              <a:buChar char="•"/>
            </a:pPr>
            <a:r>
              <a:rPr lang="en-US" sz="1900" dirty="0"/>
              <a:t>Remote </a:t>
            </a:r>
            <a:r>
              <a:rPr lang="en-US" sz="1900" dirty="0" smtClean="0"/>
              <a:t>configuration</a:t>
            </a:r>
          </a:p>
          <a:p>
            <a:pPr lvl="2">
              <a:spcBef>
                <a:spcPts val="600"/>
              </a:spcBef>
              <a:buFont typeface="Arial" pitchFamily="34" charset="0"/>
              <a:buChar char="•"/>
            </a:pPr>
            <a:r>
              <a:rPr lang="en-US" sz="1900" dirty="0"/>
              <a:t>Intrusion detection </a:t>
            </a:r>
            <a:r>
              <a:rPr lang="en-US" sz="1900" dirty="0" smtClean="0"/>
              <a:t>capability</a:t>
            </a:r>
          </a:p>
          <a:p>
            <a:pPr lvl="2">
              <a:spcBef>
                <a:spcPts val="600"/>
              </a:spcBef>
              <a:buFont typeface="Arial" pitchFamily="34" charset="0"/>
              <a:buChar char="•"/>
            </a:pPr>
            <a:r>
              <a:rPr lang="en-US" sz="1900" dirty="0"/>
              <a:t>Interface usage (optional)</a:t>
            </a:r>
            <a:endParaRPr lang="en-US" sz="1900" dirty="0" smtClean="0"/>
          </a:p>
          <a:p>
            <a:pPr lvl="2">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95411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5)</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sz="2400" dirty="0"/>
              <a:t>Ensure that technical decisions meet business requirements. </a:t>
            </a:r>
            <a:r>
              <a:rPr lang="en-US" sz="2400" dirty="0" smtClean="0"/>
              <a:t>Ask</a:t>
            </a:r>
            <a:r>
              <a:rPr lang="en-US" sz="2400" dirty="0"/>
              <a:t>:</a:t>
            </a:r>
            <a:endParaRPr lang="en-US" sz="2400" dirty="0" smtClean="0"/>
          </a:p>
          <a:p>
            <a:pPr lvl="1">
              <a:spcBef>
                <a:spcPts val="1200"/>
              </a:spcBef>
              <a:buFont typeface="Arial" pitchFamily="34" charset="0"/>
              <a:buChar char="•"/>
            </a:pPr>
            <a:r>
              <a:rPr lang="en-US" dirty="0" smtClean="0"/>
              <a:t>Are </a:t>
            </a:r>
            <a:r>
              <a:rPr lang="en-US" dirty="0"/>
              <a:t>all critical areas of the application infrastructure protected</a:t>
            </a:r>
            <a:r>
              <a:rPr lang="en-US" dirty="0" smtClean="0"/>
              <a:t>?</a:t>
            </a:r>
          </a:p>
          <a:p>
            <a:pPr lvl="1">
              <a:spcBef>
                <a:spcPts val="1200"/>
              </a:spcBef>
              <a:buFont typeface="Arial" pitchFamily="34" charset="0"/>
              <a:buChar char="•"/>
            </a:pPr>
            <a:r>
              <a:rPr lang="en-US" dirty="0" smtClean="0"/>
              <a:t>Consider the Dynamic Datacenter holistically: Are there interdependencies between components? </a:t>
            </a:r>
            <a:endParaRPr lang="en-US" b="0" dirty="0" smtClean="0"/>
          </a:p>
        </p:txBody>
      </p:sp>
    </p:spTree>
    <p:extLst>
      <p:ext uri="{BB962C8B-B14F-4D97-AF65-F5344CB8AC3E}">
        <p14:creationId xmlns:p14="http://schemas.microsoft.com/office/powerpoint/2010/main" val="3450973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5334000"/>
          </a:xfrm>
        </p:spPr>
        <p:txBody>
          <a:bodyPr>
            <a:normAutofit fontScale="85000" lnSpcReduction="20000"/>
          </a:bodyPr>
          <a:lstStyle/>
          <a:p>
            <a:r>
              <a:rPr lang="en-US" sz="2100" dirty="0" smtClean="0"/>
              <a:t>Considerations of the Dynamic Datacenter design should include:</a:t>
            </a:r>
            <a:endParaRPr lang="en-US" sz="2100" b="0" dirty="0" smtClean="0"/>
          </a:p>
          <a:p>
            <a:pPr lvl="1">
              <a:spcBef>
                <a:spcPts val="1200"/>
              </a:spcBef>
              <a:buFont typeface="Arial" pitchFamily="34" charset="0"/>
              <a:buChar char="•"/>
            </a:pPr>
            <a:r>
              <a:rPr lang="en-US" sz="2100" b="0" dirty="0" smtClean="0"/>
              <a:t>The scope </a:t>
            </a:r>
            <a:r>
              <a:rPr lang="en-US" sz="2100" dirty="0"/>
              <a:t>of Dynamic </a:t>
            </a:r>
            <a:r>
              <a:rPr lang="en-US" sz="2100" dirty="0" smtClean="0"/>
              <a:t>Datacenter </a:t>
            </a:r>
          </a:p>
          <a:p>
            <a:pPr lvl="1">
              <a:spcBef>
                <a:spcPts val="1200"/>
              </a:spcBef>
              <a:buFont typeface="Arial" pitchFamily="34" charset="0"/>
              <a:buChar char="•"/>
            </a:pPr>
            <a:r>
              <a:rPr lang="en-US" sz="2100" dirty="0" smtClean="0"/>
              <a:t>Technical requirements and considerations</a:t>
            </a:r>
          </a:p>
          <a:p>
            <a:pPr lvl="1">
              <a:spcBef>
                <a:spcPts val="1200"/>
              </a:spcBef>
              <a:buFont typeface="Arial" pitchFamily="34" charset="0"/>
              <a:buChar char="•"/>
            </a:pPr>
            <a:r>
              <a:rPr lang="en-US" sz="2100" dirty="0" smtClean="0"/>
              <a:t>Designing </a:t>
            </a:r>
            <a:r>
              <a:rPr lang="en-US" sz="2100" dirty="0"/>
              <a:t>a Dynamic </a:t>
            </a:r>
            <a:r>
              <a:rPr lang="en-US" sz="2100" dirty="0" smtClean="0"/>
              <a:t>Datacenter </a:t>
            </a:r>
            <a:r>
              <a:rPr lang="en-US" sz="2100" dirty="0"/>
              <a:t>infrastructure </a:t>
            </a:r>
            <a:r>
              <a:rPr lang="en-US" sz="2100" dirty="0" smtClean="0"/>
              <a:t>to meet those requirements</a:t>
            </a:r>
          </a:p>
          <a:p>
            <a:pPr lvl="1">
              <a:spcBef>
                <a:spcPts val="1200"/>
              </a:spcBef>
              <a:buFont typeface="Arial" pitchFamily="34" charset="0"/>
              <a:buChar char="•"/>
            </a:pPr>
            <a:r>
              <a:rPr lang="en-US" sz="2100" dirty="0" smtClean="0"/>
              <a:t>Validating the overall approach</a:t>
            </a:r>
          </a:p>
          <a:p>
            <a:pPr marL="174625" lvl="2" indent="-174625">
              <a:spcBef>
                <a:spcPts val="1200"/>
              </a:spcBef>
              <a:buFont typeface="Arial" pitchFamily="34" charset="0"/>
              <a:buChar char="•"/>
            </a:pPr>
            <a:r>
              <a:rPr lang="en-US" sz="2100" dirty="0"/>
              <a:t>These Microsoft Solution Accelerators provide </a:t>
            </a:r>
            <a:r>
              <a:rPr lang="en-US" sz="2100" dirty="0" smtClean="0"/>
              <a:t>deployment, operations, and security guidance</a:t>
            </a:r>
            <a:r>
              <a:rPr lang="en-US" sz="2100" dirty="0"/>
              <a:t>:</a:t>
            </a:r>
          </a:p>
          <a:p>
            <a:pPr lvl="1">
              <a:spcBef>
                <a:spcPts val="1200"/>
              </a:spcBef>
              <a:buFont typeface="Arial" pitchFamily="34" charset="0"/>
              <a:buChar char="•"/>
            </a:pPr>
            <a:r>
              <a:rPr lang="en-US" sz="2100" dirty="0"/>
              <a:t>Microsoft Operations Framework 4.0, which provides best-practices for service management from planning through </a:t>
            </a:r>
            <a:r>
              <a:rPr lang="en-US" sz="2100" dirty="0" smtClean="0"/>
              <a:t>operations</a:t>
            </a:r>
            <a:endParaRPr lang="en-US" sz="2100" dirty="0"/>
          </a:p>
          <a:p>
            <a:pPr lvl="1">
              <a:spcBef>
                <a:spcPts val="1200"/>
              </a:spcBef>
              <a:buFont typeface="Arial" pitchFamily="34" charset="0"/>
              <a:buChar char="•"/>
            </a:pPr>
            <a:r>
              <a:rPr lang="en-US" sz="2100" dirty="0"/>
              <a:t>Reliability workbooks, which provide </a:t>
            </a:r>
            <a:r>
              <a:rPr lang="en-US" sz="2100" dirty="0" smtClean="0"/>
              <a:t>best practices </a:t>
            </a:r>
            <a:r>
              <a:rPr lang="en-US" sz="2100" dirty="0"/>
              <a:t>for operations management guidance for Microsoft </a:t>
            </a:r>
            <a:r>
              <a:rPr lang="en-US" sz="2100" dirty="0" smtClean="0"/>
              <a:t>products </a:t>
            </a:r>
            <a:endParaRPr lang="en-US" sz="2100" dirty="0"/>
          </a:p>
          <a:p>
            <a:pPr lvl="1">
              <a:spcBef>
                <a:spcPts val="1200"/>
              </a:spcBef>
              <a:buFont typeface="Arial" pitchFamily="34" charset="0"/>
              <a:buChar char="•"/>
            </a:pPr>
            <a:r>
              <a:rPr lang="en-US" sz="2100" dirty="0"/>
              <a:t>Security guides, which provide </a:t>
            </a:r>
            <a:r>
              <a:rPr lang="en-US" sz="2100" dirty="0" smtClean="0"/>
              <a:t>best practices for </a:t>
            </a:r>
            <a:r>
              <a:rPr lang="en-US" sz="2100" dirty="0"/>
              <a:t>securing Microsoft </a:t>
            </a:r>
            <a:r>
              <a:rPr lang="en-US" sz="2100" dirty="0" smtClean="0"/>
              <a:t>products</a:t>
            </a:r>
            <a:endParaRPr lang="en-US" sz="2100" dirty="0"/>
          </a:p>
          <a:p>
            <a:pPr marL="174625" lvl="2" indent="-174625">
              <a:spcBef>
                <a:spcPts val="1200"/>
              </a:spcBef>
              <a:buFont typeface="Arial" pitchFamily="34" charset="0"/>
              <a:buChar char="•"/>
            </a:pPr>
            <a:r>
              <a:rPr lang="en-US" sz="2100" dirty="0" smtClean="0"/>
              <a:t>Provide feedback to </a:t>
            </a:r>
            <a:r>
              <a:rPr lang="en-US" sz="2100" dirty="0" smtClean="0">
                <a:hlinkClick r:id="rId3"/>
              </a:rPr>
              <a:t>ipdfdbk@microsoft.com</a:t>
            </a:r>
            <a:endParaRPr lang="en-US" sz="2100" b="0" dirty="0" smtClean="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584775"/>
          </a:xfrm>
          <a:prstGeom prst="rect">
            <a:avLst/>
          </a:prstGeom>
          <a:noFill/>
        </p:spPr>
        <p:txBody>
          <a:bodyPr wrap="square" rtlCol="0">
            <a:spAutoFit/>
          </a:bodyPr>
          <a:lstStyle/>
          <a:p>
            <a:r>
              <a:rPr lang="en-US" sz="3200" dirty="0" smtClean="0"/>
              <a:t>Dynamic Datacenter</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Rectangle 2"/>
          <p:cNvSpPr/>
          <p:nvPr/>
        </p:nvSpPr>
        <p:spPr>
          <a:xfrm>
            <a:off x="762000" y="1752600"/>
            <a:ext cx="6629400" cy="800219"/>
          </a:xfrm>
          <a:prstGeom prst="rect">
            <a:avLst/>
          </a:prstGeom>
        </p:spPr>
        <p:txBody>
          <a:bodyPr wrap="square">
            <a:spAutoFit/>
          </a:bodyPr>
          <a:lstStyle/>
          <a:p>
            <a:pPr marL="174625" indent="-174625">
              <a:spcBef>
                <a:spcPts val="1200"/>
              </a:spcBef>
              <a:buClr>
                <a:schemeClr val="accent1"/>
              </a:buClr>
              <a:buFont typeface="Arial" pitchFamily="34" charset="0"/>
              <a:buChar char="•"/>
            </a:pPr>
            <a:r>
              <a:rPr lang="en-US" dirty="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a:solidFill>
                  <a:schemeClr val="tx2"/>
                </a:solidFill>
              </a:rPr>
              <a:t>IPD in Microsoft Operations Framework 4.0</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Dynamic </a:t>
            </a:r>
            <a:r>
              <a:rPr lang="en-US" dirty="0" smtClean="0"/>
              <a:t>Datacenter</a:t>
            </a:r>
            <a:r>
              <a:rPr lang="en-US" dirty="0"/>
              <a:t/>
            </a:r>
            <a:br>
              <a:rPr lang="en-US" dirty="0"/>
            </a:br>
            <a:r>
              <a:rPr lang="en-US" dirty="0"/>
              <a:t>Guide</a:t>
            </a:r>
          </a:p>
        </p:txBody>
      </p:sp>
      <p:sp>
        <p:nvSpPr>
          <p:cNvPr id="3" name="Content Placeholder 2"/>
          <p:cNvSpPr>
            <a:spLocks noGrp="1"/>
          </p:cNvSpPr>
          <p:nvPr>
            <p:ph idx="1"/>
          </p:nvPr>
        </p:nvSpPr>
        <p:spPr>
          <a:xfrm>
            <a:off x="537027" y="1861469"/>
            <a:ext cx="8229600" cy="4539331"/>
          </a:xfrm>
        </p:spPr>
        <p:txBody>
          <a:bodyPr>
            <a:normAutofit lnSpcReduction="10000"/>
          </a:bodyPr>
          <a:lstStyle/>
          <a:p>
            <a:r>
              <a:rPr lang="en-US" dirty="0" smtClean="0"/>
              <a:t>Benefits for Business Stakeholders/Decision Makers</a:t>
            </a:r>
          </a:p>
          <a:p>
            <a:pPr lvl="1">
              <a:spcBef>
                <a:spcPts val="1200"/>
              </a:spcBef>
              <a:buFont typeface="Arial" pitchFamily="34" charset="0"/>
              <a:buChar char="•"/>
            </a:pPr>
            <a:r>
              <a:rPr lang="en-US" sz="1500" dirty="0" smtClean="0"/>
              <a:t>Most cost-effective design solution for implementation</a:t>
            </a:r>
          </a:p>
          <a:p>
            <a:pPr lvl="1">
              <a:spcBef>
                <a:spcPts val="12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1200"/>
              </a:spcBef>
              <a:buFont typeface="Arial" pitchFamily="34" charset="0"/>
              <a:buChar char="•"/>
            </a:pPr>
            <a:r>
              <a:rPr lang="en-US" sz="1500" dirty="0" smtClean="0"/>
              <a:t>Authoritative guidance</a:t>
            </a:r>
          </a:p>
          <a:p>
            <a:pPr lvl="1">
              <a:spcBef>
                <a:spcPts val="1200"/>
              </a:spcBef>
              <a:buFont typeface="Arial" pitchFamily="34" charset="0"/>
              <a:buChar char="•"/>
            </a:pPr>
            <a:r>
              <a:rPr lang="en-US" sz="1500" dirty="0" smtClean="0"/>
              <a:t>Business validation questions ensuring solution meets requirements of business and infrastructure stakeholders</a:t>
            </a:r>
          </a:p>
          <a:p>
            <a:pPr lvl="1">
              <a:spcBef>
                <a:spcPts val="1200"/>
              </a:spcBef>
              <a:buFont typeface="Arial" pitchFamily="34" charset="0"/>
              <a:buChar char="•"/>
            </a:pPr>
            <a:r>
              <a:rPr lang="en-US" sz="1500" dirty="0" smtClean="0"/>
              <a:t>High integrity design criteria that includes product limitations</a:t>
            </a:r>
          </a:p>
          <a:p>
            <a:pPr lvl="1">
              <a:spcBef>
                <a:spcPts val="1200"/>
              </a:spcBef>
              <a:buFont typeface="Arial" pitchFamily="34" charset="0"/>
              <a:buChar char="•"/>
            </a:pPr>
            <a:r>
              <a:rPr lang="en-US" sz="1500" dirty="0" smtClean="0"/>
              <a:t>Fault-tolerant infrastructure</a:t>
            </a:r>
          </a:p>
          <a:p>
            <a:pPr lvl="1">
              <a:spcBef>
                <a:spcPts val="1200"/>
              </a:spcBef>
              <a:buFont typeface="Arial" pitchFamily="34" charset="0"/>
              <a:buChar char="•"/>
            </a:pPr>
            <a:r>
              <a:rPr lang="en-US" sz="1600" dirty="0">
                <a:solidFill>
                  <a:schemeClr val="tx1"/>
                </a:solidFill>
              </a:rPr>
              <a:t>Proportionate system and network availability to meet business requirements</a:t>
            </a:r>
            <a:endParaRPr lang="en-US" sz="1500" dirty="0" smtClean="0"/>
          </a:p>
          <a:p>
            <a:pPr lvl="1">
              <a:spcBef>
                <a:spcPts val="1200"/>
              </a:spcBef>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Dynamic </a:t>
            </a:r>
            <a:r>
              <a:rPr lang="en-US" dirty="0" smtClean="0"/>
              <a:t>Datacenter</a:t>
            </a:r>
            <a:r>
              <a:rPr lang="en-US" dirty="0"/>
              <a:t/>
            </a:r>
            <a:br>
              <a:rPr lang="en-US" dirty="0"/>
            </a:br>
            <a:r>
              <a:rPr lang="en-US" dirty="0"/>
              <a:t>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1200"/>
              </a:spcBef>
              <a:buFont typeface="Arial" pitchFamily="34" charset="0"/>
              <a:buChar char="•"/>
            </a:pPr>
            <a:r>
              <a:rPr lang="en-US" sz="1500" dirty="0" smtClean="0"/>
              <a:t>Rapid readiness for consulting engagements</a:t>
            </a:r>
          </a:p>
          <a:p>
            <a:pPr lvl="1">
              <a:spcBef>
                <a:spcPts val="1200"/>
              </a:spcBef>
              <a:buFont typeface="Arial" pitchFamily="34" charset="0"/>
              <a:buChar char="•"/>
            </a:pPr>
            <a:r>
              <a:rPr lang="en-US" sz="1500" dirty="0" smtClean="0"/>
              <a:t>Planning and design template to standardize design and peer reviews</a:t>
            </a:r>
          </a:p>
          <a:p>
            <a:pPr lvl="1">
              <a:spcBef>
                <a:spcPts val="1200"/>
              </a:spcBef>
              <a:buFont typeface="Arial" pitchFamily="34" charset="0"/>
              <a:buChar char="•"/>
            </a:pPr>
            <a:r>
              <a:rPr lang="en-US" sz="1500" dirty="0" smtClean="0"/>
              <a:t>A “leave-behind” for pre- and post-sales visits to customer sites</a:t>
            </a:r>
          </a:p>
          <a:p>
            <a:pPr lvl="1">
              <a:spcBef>
                <a:spcPts val="12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1200"/>
              </a:spcBef>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82047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 Dynamic </a:t>
            </a:r>
            <a:r>
              <a:rPr lang="en-US" dirty="0" smtClean="0">
                <a:solidFill>
                  <a:schemeClr val="tx2"/>
                </a:solidFill>
              </a:rPr>
              <a:t>Datacenter </a:t>
            </a:r>
            <a:r>
              <a:rPr lang="en-US" dirty="0">
                <a:solidFill>
                  <a:schemeClr val="tx2"/>
                </a:solidFill>
              </a:rPr>
              <a:t>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Dynamic </a:t>
            </a:r>
            <a:r>
              <a:rPr lang="en-US" dirty="0" smtClean="0">
                <a:solidFill>
                  <a:schemeClr val="tx2"/>
                </a:solidFill>
              </a:rPr>
              <a:t>Datacenter </a:t>
            </a:r>
            <a:r>
              <a:rPr lang="en-US" dirty="0">
                <a:solidFill>
                  <a:schemeClr val="tx2"/>
                </a:solidFill>
              </a:rPr>
              <a:t>architecture</a:t>
            </a:r>
          </a:p>
          <a:p>
            <a:pPr marL="174625" indent="-174625">
              <a:spcBef>
                <a:spcPts val="1200"/>
              </a:spcBef>
              <a:buClr>
                <a:schemeClr val="accent1"/>
              </a:buClr>
              <a:buFont typeface="Arial" pitchFamily="34" charset="0"/>
              <a:buChar char="•"/>
            </a:pPr>
            <a:r>
              <a:rPr lang="en-US" dirty="0">
                <a:solidFill>
                  <a:schemeClr val="tx2"/>
                </a:solidFill>
              </a:rPr>
              <a:t>Dynamic </a:t>
            </a:r>
            <a:r>
              <a:rPr lang="en-US" dirty="0" smtClean="0">
                <a:solidFill>
                  <a:schemeClr val="tx2"/>
                </a:solidFill>
              </a:rPr>
              <a:t>Datacenter </a:t>
            </a:r>
            <a:r>
              <a:rPr lang="en-US" dirty="0">
                <a:solidFill>
                  <a:schemeClr val="tx2"/>
                </a:solidFill>
              </a:rPr>
              <a:t>infrastructure 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Dynamic Datacenter?</a:t>
            </a:r>
            <a:endParaRPr lang="en-US" dirty="0"/>
          </a:p>
        </p:txBody>
      </p:sp>
      <p:sp>
        <p:nvSpPr>
          <p:cNvPr id="3" name="Rectangle 2"/>
          <p:cNvSpPr/>
          <p:nvPr/>
        </p:nvSpPr>
        <p:spPr>
          <a:xfrm>
            <a:off x="609600" y="1447800"/>
            <a:ext cx="6705600" cy="5047536"/>
          </a:xfrm>
          <a:prstGeom prst="rect">
            <a:avLst/>
          </a:prstGeom>
        </p:spPr>
        <p:txBody>
          <a:bodyPr wrap="square">
            <a:spAutoFit/>
          </a:bodyPr>
          <a:lstStyle/>
          <a:p>
            <a:pPr marL="282575" indent="-282575">
              <a:spcBef>
                <a:spcPts val="1200"/>
              </a:spcBef>
              <a:buClr>
                <a:schemeClr val="accent1"/>
              </a:buClr>
              <a:buFont typeface="Arial" pitchFamily="34" charset="0"/>
              <a:buChar char="•"/>
            </a:pPr>
            <a:r>
              <a:rPr lang="en-US" sz="2400" dirty="0"/>
              <a:t>A </a:t>
            </a:r>
            <a:r>
              <a:rPr lang="en-US" sz="2400" dirty="0" smtClean="0"/>
              <a:t>combination </a:t>
            </a:r>
            <a:r>
              <a:rPr lang="en-US" sz="2400" dirty="0"/>
              <a:t>of automation, control, and resource management software with a well-defined topology of virtualization, servers, storage, and networking </a:t>
            </a:r>
            <a:r>
              <a:rPr lang="en-US" sz="2400" dirty="0" smtClean="0"/>
              <a:t>hardware</a:t>
            </a:r>
            <a:endParaRPr lang="en-US" sz="2400" dirty="0"/>
          </a:p>
          <a:p>
            <a:pPr marL="282575" indent="-282575">
              <a:spcBef>
                <a:spcPts val="1200"/>
              </a:spcBef>
              <a:buClr>
                <a:schemeClr val="accent1"/>
              </a:buClr>
              <a:buFont typeface="Arial" pitchFamily="34" charset="0"/>
              <a:buChar char="•"/>
            </a:pPr>
            <a:r>
              <a:rPr lang="en-US" sz="2400" dirty="0" smtClean="0"/>
              <a:t>Dynamic Datacenter principles: </a:t>
            </a:r>
            <a:endParaRPr lang="en-US" sz="2400" dirty="0"/>
          </a:p>
          <a:p>
            <a:pPr marL="522288" lvl="1" indent="-282575">
              <a:spcBef>
                <a:spcPts val="1200"/>
              </a:spcBef>
              <a:buClr>
                <a:schemeClr val="accent1"/>
              </a:buClr>
              <a:buFont typeface="Arial" pitchFamily="34" charset="0"/>
              <a:buChar char="•"/>
            </a:pPr>
            <a:r>
              <a:rPr lang="en-US" dirty="0" smtClean="0">
                <a:solidFill>
                  <a:schemeClr val="tx2"/>
                </a:solidFill>
              </a:rPr>
              <a:t>Adopt a service-centric </a:t>
            </a:r>
            <a:r>
              <a:rPr lang="en-US" dirty="0">
                <a:solidFill>
                  <a:schemeClr val="tx2"/>
                </a:solidFill>
              </a:rPr>
              <a:t>approach</a:t>
            </a:r>
          </a:p>
          <a:p>
            <a:pPr marL="522288" lvl="1" indent="-282575">
              <a:spcBef>
                <a:spcPts val="1200"/>
              </a:spcBef>
              <a:buClr>
                <a:schemeClr val="accent1"/>
              </a:buClr>
              <a:buFont typeface="Arial" pitchFamily="34" charset="0"/>
              <a:buChar char="•"/>
            </a:pPr>
            <a:r>
              <a:rPr lang="en-US" dirty="0" smtClean="0">
                <a:solidFill>
                  <a:schemeClr val="tx2"/>
                </a:solidFill>
              </a:rPr>
              <a:t>Enable </a:t>
            </a:r>
            <a:r>
              <a:rPr lang="en-US" dirty="0">
                <a:solidFill>
                  <a:schemeClr val="tx2"/>
                </a:solidFill>
              </a:rPr>
              <a:t>agility</a:t>
            </a:r>
          </a:p>
          <a:p>
            <a:pPr marL="522288" lvl="1" indent="-282575">
              <a:spcBef>
                <a:spcPts val="1200"/>
              </a:spcBef>
              <a:buClr>
                <a:schemeClr val="accent1"/>
              </a:buClr>
              <a:buFont typeface="Arial" pitchFamily="34" charset="0"/>
              <a:buChar char="•"/>
            </a:pPr>
            <a:r>
              <a:rPr lang="en-US" dirty="0" smtClean="0">
                <a:solidFill>
                  <a:schemeClr val="tx2"/>
                </a:solidFill>
              </a:rPr>
              <a:t>Provide </a:t>
            </a:r>
            <a:r>
              <a:rPr lang="en-US" dirty="0">
                <a:solidFill>
                  <a:schemeClr val="tx2"/>
                </a:solidFill>
              </a:rPr>
              <a:t>utility</a:t>
            </a:r>
          </a:p>
          <a:p>
            <a:pPr marL="522288" lvl="1" indent="-282575">
              <a:spcBef>
                <a:spcPts val="1200"/>
              </a:spcBef>
              <a:buClr>
                <a:schemeClr val="accent1"/>
              </a:buClr>
              <a:buFont typeface="Arial" pitchFamily="34" charset="0"/>
              <a:buChar char="•"/>
            </a:pPr>
            <a:r>
              <a:rPr lang="en-US" dirty="0" smtClean="0">
                <a:solidFill>
                  <a:schemeClr val="tx2"/>
                </a:solidFill>
              </a:rPr>
              <a:t>Minimize human involvement</a:t>
            </a:r>
            <a:endParaRPr lang="en-US" dirty="0">
              <a:solidFill>
                <a:schemeClr val="tx2"/>
              </a:solidFill>
            </a:endParaRPr>
          </a:p>
          <a:p>
            <a:pPr marL="522288" lvl="1" indent="-282575">
              <a:spcBef>
                <a:spcPts val="1200"/>
              </a:spcBef>
              <a:buClr>
                <a:schemeClr val="accent1"/>
              </a:buClr>
              <a:buFont typeface="Arial" pitchFamily="34" charset="0"/>
              <a:buChar char="•"/>
            </a:pPr>
            <a:r>
              <a:rPr lang="en-US" dirty="0" smtClean="0">
                <a:solidFill>
                  <a:schemeClr val="tx2"/>
                </a:solidFill>
              </a:rPr>
              <a:t>Provide </a:t>
            </a:r>
            <a:r>
              <a:rPr lang="en-US" dirty="0">
                <a:solidFill>
                  <a:schemeClr val="tx2"/>
                </a:solidFill>
              </a:rPr>
              <a:t>cost transparency</a:t>
            </a:r>
          </a:p>
          <a:p>
            <a:pPr marL="174625" indent="-174625">
              <a:spcBef>
                <a:spcPts val="1200"/>
              </a:spcBef>
              <a:buClr>
                <a:srgbClr val="557EB9"/>
              </a:buClr>
              <a:buFont typeface="Arial" pitchFamily="34" charset="0"/>
              <a:buChar char="•"/>
            </a:pPr>
            <a:endParaRPr lang="en-US" dirty="0">
              <a:solidFill>
                <a:srgbClr val="000000"/>
              </a:solidFill>
            </a:endParaRP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Tolerance in the Dynamic </a:t>
            </a:r>
            <a:r>
              <a:rPr lang="en-US" dirty="0" smtClean="0"/>
              <a:t>Datacenter</a:t>
            </a:r>
            <a:endParaRPr lang="en-US" dirty="0"/>
          </a:p>
        </p:txBody>
      </p:sp>
      <p:sp>
        <p:nvSpPr>
          <p:cNvPr id="4" name="Content Placeholder 2"/>
          <p:cNvSpPr txBox="1">
            <a:spLocks/>
          </p:cNvSpPr>
          <p:nvPr/>
        </p:nvSpPr>
        <p:spPr>
          <a:xfrm>
            <a:off x="537027" y="1066800"/>
            <a:ext cx="8229600" cy="5029199"/>
          </a:xfrm>
          <a:prstGeom prst="rect">
            <a:avLst/>
          </a:prstGeom>
        </p:spPr>
        <p:txBody>
          <a:bodyPr>
            <a:normAutofit/>
          </a:bodyPr>
          <a:lst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p>
          <a:p>
            <a:pPr marL="282575" indent="-282575"/>
            <a:r>
              <a:rPr lang="en-US" sz="2400" dirty="0">
                <a:solidFill>
                  <a:schemeClr val="tx1"/>
                </a:solidFill>
              </a:rPr>
              <a:t>Resiliency is a goal of the Dynamic </a:t>
            </a:r>
            <a:r>
              <a:rPr lang="en-US" sz="2400" dirty="0" smtClean="0">
                <a:solidFill>
                  <a:schemeClr val="tx1"/>
                </a:solidFill>
              </a:rPr>
              <a:t>Datacenter</a:t>
            </a:r>
            <a:r>
              <a:rPr lang="en-US" sz="2400" dirty="0">
                <a:solidFill>
                  <a:schemeClr val="tx1"/>
                </a:solidFill>
              </a:rPr>
              <a:t>; however, it is not always necessary to implement redundant components in every level of the design to achieve this goal. Instead, implementation of fault-tolerant measures should be considered at the following </a:t>
            </a:r>
            <a:r>
              <a:rPr lang="en-US" sz="2400" dirty="0" smtClean="0">
                <a:solidFill>
                  <a:schemeClr val="tx1"/>
                </a:solidFill>
              </a:rPr>
              <a:t>levels</a:t>
            </a:r>
            <a:r>
              <a:rPr lang="en-US" sz="2400" dirty="0" smtClean="0"/>
              <a:t>:</a:t>
            </a:r>
          </a:p>
          <a:p>
            <a:pPr marL="522288" lvl="1" indent="-239713">
              <a:spcBef>
                <a:spcPts val="1200"/>
              </a:spcBef>
              <a:buFont typeface="Arial" pitchFamily="34" charset="0"/>
              <a:buChar char="•"/>
            </a:pPr>
            <a:r>
              <a:rPr lang="en-US" dirty="0" smtClean="0"/>
              <a:t>Operating </a:t>
            </a:r>
            <a:r>
              <a:rPr lang="en-US" dirty="0"/>
              <a:t>system and application measures</a:t>
            </a:r>
            <a:endParaRPr lang="en-US" dirty="0" smtClean="0"/>
          </a:p>
          <a:p>
            <a:pPr marL="522288" lvl="1" indent="-239713">
              <a:spcBef>
                <a:spcPts val="1200"/>
              </a:spcBef>
              <a:buFont typeface="Arial" pitchFamily="34" charset="0"/>
              <a:buChar char="•"/>
            </a:pPr>
            <a:r>
              <a:rPr lang="en-US" dirty="0" smtClean="0"/>
              <a:t>Component-level measures</a:t>
            </a:r>
          </a:p>
          <a:p>
            <a:pPr marL="522288" lvl="1" indent="-239713">
              <a:spcBef>
                <a:spcPts val="1200"/>
              </a:spcBef>
              <a:buFont typeface="Arial" pitchFamily="34" charset="0"/>
              <a:buChar char="•"/>
            </a:pPr>
            <a:r>
              <a:rPr lang="en-US" dirty="0" smtClean="0"/>
              <a:t>System-level </a:t>
            </a:r>
            <a:r>
              <a:rPr lang="en-US" dirty="0"/>
              <a:t>measures</a:t>
            </a:r>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69254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Dynamic </a:t>
            </a:r>
            <a:r>
              <a:rPr lang="en-US" dirty="0" smtClean="0"/>
              <a:t>Datacenter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4" name="TextBox 123"/>
          <p:cNvSpPr txBox="1">
            <a:spLocks noChangeArrowheads="1"/>
          </p:cNvSpPr>
          <p:nvPr/>
        </p:nvSpPr>
        <p:spPr bwMode="auto">
          <a:xfrm>
            <a:off x="1163638"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IPD</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787" y="1762125"/>
            <a:ext cx="6448425" cy="333375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7" grpId="0"/>
      <p:bldP spid="128" grpId="0"/>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Dynamic Datacenter 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4" name="TextBox 123"/>
          <p:cNvSpPr txBox="1">
            <a:spLocks noChangeArrowheads="1"/>
          </p:cNvSpPr>
          <p:nvPr/>
        </p:nvSpPr>
        <p:spPr bwMode="auto">
          <a:xfrm>
            <a:off x="1163638"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IPD</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10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4" y="1493076"/>
            <a:ext cx="5172076" cy="482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7" grpId="0"/>
      <p:bldP spid="128"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a:t>
            </a:r>
            <a:r>
              <a:rPr lang="en-US" dirty="0"/>
              <a:t>Determine the Dynamic </a:t>
            </a:r>
            <a:r>
              <a:rPr lang="en-US" dirty="0" smtClean="0"/>
              <a:t>Datacenter </a:t>
            </a:r>
            <a:r>
              <a:rPr lang="en-US" dirty="0"/>
              <a:t>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smtClean="0"/>
              <a:t>Task 1</a:t>
            </a:r>
            <a:r>
              <a:rPr lang="en-US" sz="2400" dirty="0"/>
              <a:t>: Determine the Proposed Initial Workloads for the Dynamic </a:t>
            </a:r>
            <a:r>
              <a:rPr lang="en-US" sz="2400" dirty="0" smtClean="0"/>
              <a:t>Datacenter</a:t>
            </a:r>
          </a:p>
          <a:p>
            <a:pPr marL="522288" lvl="1" indent="-239713">
              <a:spcBef>
                <a:spcPts val="1200"/>
              </a:spcBef>
              <a:buFont typeface="Arial" pitchFamily="34" charset="0"/>
              <a:buChar char="•"/>
            </a:pPr>
            <a:r>
              <a:rPr lang="en-US" dirty="0"/>
              <a:t>Record:</a:t>
            </a:r>
          </a:p>
          <a:p>
            <a:pPr marL="690562" lvl="2" indent="-217488">
              <a:spcBef>
                <a:spcPts val="1200"/>
              </a:spcBef>
              <a:buFont typeface="Arial" pitchFamily="34" charset="0"/>
              <a:buChar char="•"/>
            </a:pPr>
            <a:r>
              <a:rPr lang="en-US" sz="1600" dirty="0" smtClean="0"/>
              <a:t>Name of application and operating systems supported by app</a:t>
            </a:r>
            <a:endParaRPr lang="en-US" sz="1600" dirty="0"/>
          </a:p>
          <a:p>
            <a:pPr marL="690562" lvl="2" indent="-217488">
              <a:spcBef>
                <a:spcPts val="1200"/>
              </a:spcBef>
              <a:buFont typeface="Arial" pitchFamily="34" charset="0"/>
              <a:buChar char="•"/>
            </a:pPr>
            <a:r>
              <a:rPr lang="en-US" sz="1600" dirty="0" smtClean="0"/>
              <a:t>Memory, CPU utilization, disk space, and disk I/O </a:t>
            </a:r>
          </a:p>
          <a:p>
            <a:pPr marL="690562" lvl="2" indent="-217488">
              <a:spcBef>
                <a:spcPts val="1200"/>
              </a:spcBef>
              <a:buFont typeface="Arial" pitchFamily="34" charset="0"/>
              <a:buChar char="•"/>
            </a:pPr>
            <a:r>
              <a:rPr lang="en-US" sz="1600" dirty="0"/>
              <a:t>N</a:t>
            </a:r>
            <a:r>
              <a:rPr lang="en-US" sz="1600" dirty="0" smtClean="0"/>
              <a:t>etworking requirements</a:t>
            </a:r>
          </a:p>
          <a:p>
            <a:pPr marL="690562" lvl="2" indent="-217488">
              <a:spcBef>
                <a:spcPts val="1200"/>
              </a:spcBef>
              <a:buFont typeface="Arial" pitchFamily="34" charset="0"/>
              <a:buChar char="•"/>
            </a:pPr>
            <a:r>
              <a:rPr lang="en-US" sz="1600" dirty="0" smtClean="0"/>
              <a:t>Isolation requirements</a:t>
            </a:r>
          </a:p>
          <a:p>
            <a:pPr marL="690562" lvl="2" indent="-217488">
              <a:spcBef>
                <a:spcPts val="1200"/>
              </a:spcBef>
              <a:buFont typeface="Arial" pitchFamily="34" charset="0"/>
              <a:buChar char="•"/>
            </a:pPr>
            <a:r>
              <a:rPr lang="en-US" sz="1600" dirty="0" smtClean="0"/>
              <a:t>Fault-tolerance requirements</a:t>
            </a:r>
          </a:p>
          <a:p>
            <a:pPr marL="522288" lvl="1" indent="-239713">
              <a:spcBef>
                <a:spcPts val="1200"/>
              </a:spcBef>
              <a:buFont typeface="Arial" pitchFamily="34" charset="0"/>
              <a:buChar char="•"/>
            </a:pPr>
            <a:r>
              <a:rPr lang="en-US" dirty="0"/>
              <a:t>Verify virtualization is supported</a:t>
            </a:r>
          </a:p>
          <a:p>
            <a:pPr marL="522288" lvl="1" indent="-239713">
              <a:spcBef>
                <a:spcPts val="1200"/>
              </a:spcBef>
              <a:buFont typeface="Arial" pitchFamily="34" charset="0"/>
              <a:buChar char="•"/>
            </a:pPr>
            <a:r>
              <a:rPr lang="en-US" dirty="0"/>
              <a:t>Use Microsoft Assessment and Planning Toolkit to help gather information from current environment</a:t>
            </a:r>
          </a:p>
          <a:p>
            <a:pPr marL="174625" lvl="1" indent="0">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7664</Words>
  <Application>Microsoft Office PowerPoint</Application>
  <PresentationFormat>On-screen Show (4:3)</PresentationFormat>
  <Paragraphs>610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a Dynamic Datacenter?</vt:lpstr>
      <vt:lpstr>Fault Tolerance in the Dynamic Datacenter</vt:lpstr>
      <vt:lpstr>Dynamic Datacenter Decision Flow</vt:lpstr>
      <vt:lpstr>Dynamic Datacenter Architecture</vt:lpstr>
      <vt:lpstr>Step 1: Determine the Dynamic Datacenter Scope</vt:lpstr>
      <vt:lpstr>Step 1: Determine the Dynamic Datacenter Scope (Continued)</vt:lpstr>
      <vt:lpstr>Step 1: Determine the Dynamic Datacenter Scope (Continued)</vt:lpstr>
      <vt:lpstr>Validating with the Business (Step 1) </vt:lpstr>
      <vt:lpstr>Step 2: Design the Virtualization Hosts</vt:lpstr>
      <vt:lpstr>Validating with the Business (Step 2) </vt:lpstr>
      <vt:lpstr>Step 3: Design the Software Infrastructure</vt:lpstr>
      <vt:lpstr>Step 3: Design the Software Infrastructure (Continued)</vt:lpstr>
      <vt:lpstr>Step 3: Design the Software Infrastructure (Continued)</vt:lpstr>
      <vt:lpstr>Step 3: Design the Software Infrastructure (Continued)</vt:lpstr>
      <vt:lpstr>Additional Considerations</vt:lpstr>
      <vt:lpstr>Step 4: Design the Dynamic Datacenter Storage Infrastructure</vt:lpstr>
      <vt:lpstr>Step 4: Design the Dynamic Datacenter Storage Infrastructure (Continued)</vt:lpstr>
      <vt:lpstr>Step 4: Design the Dynamic Datacenter Storage Infrastructure (Continued)</vt:lpstr>
      <vt:lpstr>Validating with the Business (Step 4) </vt:lpstr>
      <vt:lpstr>Step 5: Design the Network Infrastructure</vt:lpstr>
      <vt:lpstr>Step 5: Design the Network Infrastructure (Continued)</vt:lpstr>
      <vt:lpstr>Validating with the Business (Step 5) </vt:lpstr>
      <vt:lpstr>Summary and Conclusion </vt:lpstr>
      <vt:lpstr>Find More Information </vt:lpstr>
      <vt:lpstr>Questions?</vt:lpstr>
      <vt:lpstr>Addenda</vt:lpstr>
      <vt:lpstr>Benefits of Using the Dynamic Datacenter Guide</vt:lpstr>
      <vt:lpstr>Benefits of Using the Dynamic Datacenter Guide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Dynamic Datacenter version 1.2</dc:title>
  <dc:subject>Dynamic Datacenter</dc:subject>
  <dc:creator/>
  <cp:lastModifiedBy/>
  <cp:revision>1</cp:revision>
  <dcterms:created xsi:type="dcterms:W3CDTF">2011-11-09T21:10:14Z</dcterms:created>
  <dcterms:modified xsi:type="dcterms:W3CDTF">2011-11-09T21:10:46Z</dcterms:modified>
</cp:coreProperties>
</file>