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40"/>
  </p:notesMasterIdLst>
  <p:handoutMasterIdLst>
    <p:handoutMasterId r:id="rId41"/>
  </p:handoutMasterIdLst>
  <p:sldIdLst>
    <p:sldId id="263" r:id="rId4"/>
    <p:sldId id="318" r:id="rId5"/>
    <p:sldId id="271" r:id="rId6"/>
    <p:sldId id="387" r:id="rId7"/>
    <p:sldId id="394" r:id="rId8"/>
    <p:sldId id="336" r:id="rId9"/>
    <p:sldId id="366" r:id="rId10"/>
    <p:sldId id="406" r:id="rId11"/>
    <p:sldId id="379" r:id="rId12"/>
    <p:sldId id="381" r:id="rId13"/>
    <p:sldId id="398" r:id="rId14"/>
    <p:sldId id="404" r:id="rId15"/>
    <p:sldId id="407" r:id="rId16"/>
    <p:sldId id="409" r:id="rId17"/>
    <p:sldId id="408" r:id="rId18"/>
    <p:sldId id="410" r:id="rId19"/>
    <p:sldId id="412" r:id="rId20"/>
    <p:sldId id="413" r:id="rId21"/>
    <p:sldId id="414" r:id="rId22"/>
    <p:sldId id="415" r:id="rId23"/>
    <p:sldId id="416" r:id="rId24"/>
    <p:sldId id="417" r:id="rId25"/>
    <p:sldId id="418" r:id="rId26"/>
    <p:sldId id="419" r:id="rId27"/>
    <p:sldId id="420" r:id="rId28"/>
    <p:sldId id="423" r:id="rId29"/>
    <p:sldId id="421" r:id="rId30"/>
    <p:sldId id="377" r:id="rId31"/>
    <p:sldId id="422" r:id="rId32"/>
    <p:sldId id="367" r:id="rId33"/>
    <p:sldId id="347" r:id="rId34"/>
    <p:sldId id="348" r:id="rId35"/>
    <p:sldId id="368" r:id="rId36"/>
    <p:sldId id="369" r:id="rId37"/>
    <p:sldId id="395" r:id="rId38"/>
    <p:sldId id="396"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2308" autoAdjust="0"/>
  </p:normalViewPr>
  <p:slideViewPr>
    <p:cSldViewPr>
      <p:cViewPr varScale="1">
        <p:scale>
          <a:sx n="80" d="100"/>
          <a:sy n="80" d="100"/>
        </p:scale>
        <p:origin x="-17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266" y="46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2011 Microsoft Corporation. This documentation is licensed to you under the Creative Commons Attribution License. To view a copy of this license, visit </a:t>
            </a:r>
            <a:r>
              <a:rPr lang="en-US" sz="800" u="sng" dirty="0" smtClean="0">
                <a:hlinkClick r:id="rId3"/>
              </a:rPr>
              <a:t>http://creativecommons.org/licenses/by/3.0/us/</a:t>
            </a:r>
            <a:r>
              <a:rPr lang="en-US" sz="8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00" dirty="0" smtClean="0"/>
              <a:t>Microsoft, Active Directory, Windows, and Windows Server are either registered trademarks or trademarks of Microsoft Corporation in the United States and/or other countries and regions. </a:t>
            </a:r>
          </a:p>
          <a:p>
            <a:r>
              <a:rPr lang="en-US" sz="800" dirty="0" smtClean="0"/>
              <a:t>The names of actual companies and products mentioned herein may be the trademarks of their respective owners.</a:t>
            </a:r>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8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Option 1: </a:t>
            </a:r>
            <a:r>
              <a:rPr lang="en-US" sz="1000" dirty="0" smtClean="0"/>
              <a:t>When the domain design for a forest indicates a single domain, then this single domain is the forest root domain. This one domain will host all users, groups, computers, and the forest root groups.</a:t>
            </a:r>
          </a:p>
          <a:p>
            <a:r>
              <a:rPr lang="en-US" sz="1000" dirty="0" smtClean="0"/>
              <a:t>This is an ideal solution for management and cost. </a:t>
            </a:r>
          </a:p>
          <a:p>
            <a:endParaRPr lang="en-US" sz="1000" dirty="0" smtClean="0"/>
          </a:p>
          <a:p>
            <a:r>
              <a:rPr lang="en-US" sz="1000" dirty="0" smtClean="0"/>
              <a:t>If multiple domains exist in the design, one of the domains can be selected to be the forest root domain in addition to managing the users and resources of the domain. The selected domain will define the forest namespace and will need to be the first domain deployed in the environment. Although it will also manage users and resources, it will always maintain its unique status as the domain containing the Enterprise Admins and Schema Admins groups. </a:t>
            </a:r>
          </a:p>
          <a:p>
            <a:endParaRPr lang="en-US" sz="1000" dirty="0" smtClean="0"/>
          </a:p>
          <a:p>
            <a:r>
              <a:rPr lang="en-US" sz="1000" b="1" dirty="0" smtClean="0"/>
              <a:t>Option 2:</a:t>
            </a:r>
            <a:r>
              <a:rPr lang="en-US" sz="1000" dirty="0" smtClean="0"/>
              <a:t> In many cases where a company decides to have multiple domains, the forest root domain will be designed as an empty root domain. This is when there are no additional users, computers, groups, or resources placed in the domain. The domain is used only for the Enterprise Admins and Schema Admins functionality. Since the forest root domain name can’t be changed, it is also used as a namespace holder for companies that have many changes to domains or mergers and acquisitions. Although using dedicated forest root domains may be the chosen solution, Microsoft recommends Admins use “Option 1: Use a Planned Domain” over “Option 2: Dedicated Forest Root Domain.” </a:t>
            </a:r>
          </a:p>
          <a:p>
            <a:endParaRPr lang="en-US" sz="1000" dirty="0" smtClean="0"/>
          </a:p>
          <a:p>
            <a:r>
              <a:rPr lang="en-US" sz="1000" dirty="0" smtClean="0"/>
              <a:t>The time can either be set to synch with an internal source or an external source. If it is set to an internal source, it is still suggested that this internal source be synched with a time server that is on the Internet. If an internal time source is used, authentication can be used by the time source and domain controller to ensure a reliable time. If an external time source is used, there is no authentication provided. </a:t>
            </a:r>
          </a:p>
          <a:p>
            <a:endParaRPr lang="en-US" sz="1000" dirty="0" smtClean="0"/>
          </a:p>
          <a:p>
            <a:r>
              <a:rPr lang="en-US" sz="1000" dirty="0" smtClean="0"/>
              <a:t>It is not suggested that the time be set manually and updated manually. The AD DS environment relies too heavily on the time and serious problems can occur if the time is not set properly.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Objects in the directory can be organized by using organizational units (OUs). The design for the OUs will have two primary factors. First, the OUs will need to be created for a function. The primary function for OU design is to deploy Group Policy Object (GPO) settings. The second factor is to delegate administration over objects within the directory. </a:t>
            </a:r>
          </a:p>
          <a:p>
            <a:endParaRPr lang="en-US" sz="1000" dirty="0" smtClean="0"/>
          </a:p>
          <a:p>
            <a:r>
              <a:rPr lang="en-US" sz="1000" dirty="0" smtClean="0"/>
              <a:t>The OU design should not reflect the hierarchy of the organization or company.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OUs can be used to delegate administration of objects within the OU, such as users or computers, to a designated individual or group. Delegation by an OU involves creating the OU, placing the individual or group that is being granted delegated rights into an administrative group, assigning the rights that are delegated to the group, and placing the objects to be controlled within the OU. It is a best security practice to delegate to groups, not individuals. </a:t>
            </a:r>
          </a:p>
          <a:p>
            <a:endParaRPr lang="en-US" sz="1000" dirty="0" smtClean="0"/>
          </a:p>
          <a:p>
            <a:r>
              <a:rPr lang="en-US" sz="1000" dirty="0" smtClean="0"/>
              <a:t>OUs can be created for the purpose of applying Group Policy to a specific subset of computers or users. By default, all objects contained in an OU will receive the settings contained in a GPO.  </a:t>
            </a:r>
          </a:p>
          <a:p>
            <a:endParaRPr lang="en-US" sz="1000" dirty="0" smtClean="0"/>
          </a:p>
          <a:p>
            <a:r>
              <a:rPr lang="en-US" sz="1000" dirty="0" smtClean="0"/>
              <a:t>Identify groups of users or machines that require Group Policy to be applied to them. Examine the current OU design for the domain. If possible, reuse existing OUs if they meet the requirements. For example, if management of departmental computers has been delegated, and a Group Policy is to apply to the same computers, the OU used for delegating the permissions for the departmental computers can be used. </a:t>
            </a:r>
          </a:p>
          <a:p>
            <a:endParaRPr lang="en-US" sz="1000" dirty="0" smtClean="0"/>
          </a:p>
          <a:p>
            <a:r>
              <a:rPr lang="en-US" sz="1000" dirty="0" smtClean="0"/>
              <a:t>However, if the planned OU structure and the Group Policy requirements don’t align, then the OU design will need to be investigated and potentially expanded to accommodate both needs since an object that is being managed can only exist in a single OU.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Determining the placement and role of the domain controller is essential to the performance of the domain controller and the overall AD DS network. A poorly designed and placed domain controller can result in slow authentication, replication that occurs poorly or not at all, and logons that might seem inconsistent. The global catalog and operations master roles are essential to much of the authentication and management of AD DS and must be placed on the network correctly.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Task 1: Hub locations provide computing and networking services to many users within the organization. Hub locations may provide these resources to users in the hub, as well as to one or more satellite locations.</a:t>
            </a:r>
          </a:p>
          <a:p>
            <a:endParaRPr lang="en-US" sz="1000" dirty="0" smtClean="0"/>
          </a:p>
          <a:p>
            <a:r>
              <a:rPr lang="en-US" sz="1000" dirty="0" smtClean="0"/>
              <a:t>Task 2: Satellite locations are connected to the overall network through hubs. In most cases, a satellite location has fewer users and computers than a hub. The clients in a satellite location can use resources locally, can use resources in the hub, or can use the hub to access network resources located in other parts of the network. Several considerations can indicate the need to place a domain controller in a satellite site.</a:t>
            </a:r>
          </a:p>
          <a:p>
            <a:endParaRPr lang="en-US" sz="1000" dirty="0" smtClean="0"/>
          </a:p>
          <a:p>
            <a:r>
              <a:rPr lang="en-US" sz="1000" dirty="0" smtClean="0"/>
              <a:t>Domain controllers need to be managed. Place a domain controller in a particular location only if it can be managed locally or managed remotely by use of a secure connection.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As a best practice, every domain should have a minimum of two domain controllers in each site, to ensure domain resiliency in the event of a server failure. This does increase the cost for hardware, software, and administration. If there is only one domain controller per site, consideration should be made for the need to span the WAN to authenticate, access resources, and so on in order to communicate with a domain controller. </a:t>
            </a:r>
          </a:p>
          <a:p>
            <a:endParaRPr lang="en-US" sz="1000" dirty="0" smtClean="0"/>
          </a:p>
          <a:p>
            <a:r>
              <a:rPr lang="en-US" sz="1000" dirty="0" smtClean="0"/>
              <a:t>All domain controllers within a domain must be fully aware of all information related to the domain. This is handled by replication of the AD DS database between domain controllers. This replication occurs within AD DS sites and across site boundaries. If the number of replication partners reaches 15 or more in a given site, add an additional domain controller to the site. Then, add an additional domain controller for every additional 15 replication partners.</a:t>
            </a:r>
          </a:p>
          <a:p>
            <a:endParaRPr lang="en-US" sz="1000" dirty="0" smtClean="0"/>
          </a:p>
          <a:p>
            <a:r>
              <a:rPr lang="en-US" sz="1000" dirty="0" smtClean="0"/>
              <a:t>For each domain controller identified, determine whether that domain controller will be a writeable or a read-only domain controller (RODC). The full domain controller should only be placed in locations where the physical security of the domain controller can be ensured.</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If a forest consists of only one domain, then all domain controllers should be configured as global catalog servers. The subset of data that would be replicated to all global catalogs is already being replicated through the normal domain replication process. There are no additional requirements for disk space usage, CPU usage, or replication traffic.</a:t>
            </a:r>
          </a:p>
          <a:p>
            <a:endParaRPr lang="en-US" sz="1000" dirty="0" smtClean="0"/>
          </a:p>
          <a:p>
            <a:r>
              <a:rPr lang="en-US" sz="1000" dirty="0" smtClean="0"/>
              <a:t>In a multi-domain forest environment, a subset of the domain controllers in the environment will be configured to run as global catalog servers. Because all global catalogs replicate a subset of all objects in each domain, placement of the global catalog needs to be carefully considered due to increased bandwidth overhead introduced by the additional traffic.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80000"/>
              </a:lnSpc>
            </a:pPr>
            <a:r>
              <a:rPr lang="en-US" sz="1000" b="1" dirty="0" smtClean="0"/>
              <a:t>Near Applications:</a:t>
            </a:r>
          </a:p>
          <a:p>
            <a:pPr>
              <a:lnSpc>
                <a:spcPct val="80000"/>
              </a:lnSpc>
            </a:pPr>
            <a:r>
              <a:rPr lang="en-US" sz="1000" dirty="0" smtClean="0"/>
              <a:t>Certain applications, such as Microsoft Exchange, Message Queuing, and applications using distributed COM, rely heavily on global catalog servers. They tend to perform better when they have a local global catalog available to improve query performance time. </a:t>
            </a:r>
          </a:p>
          <a:p>
            <a:pPr>
              <a:lnSpc>
                <a:spcPct val="80000"/>
              </a:lnSpc>
            </a:pPr>
            <a:endParaRPr lang="en-US" sz="1000" dirty="0" smtClean="0"/>
          </a:p>
          <a:p>
            <a:pPr>
              <a:lnSpc>
                <a:spcPct val="80000"/>
              </a:lnSpc>
            </a:pPr>
            <a:r>
              <a:rPr lang="en-US" sz="1000" b="1" dirty="0" smtClean="0"/>
              <a:t>Number of Users at the Location Greater Than 100: </a:t>
            </a:r>
          </a:p>
          <a:p>
            <a:pPr>
              <a:lnSpc>
                <a:spcPct val="80000"/>
              </a:lnSpc>
            </a:pPr>
            <a:r>
              <a:rPr lang="en-US" sz="1000" dirty="0" smtClean="0"/>
              <a:t>Global catalog servers should be placed at all locations that have more than 100 users in order to reduce WAN traffic as well as to prevent productivity loss in case of WAN link failures.</a:t>
            </a:r>
          </a:p>
          <a:p>
            <a:pPr>
              <a:lnSpc>
                <a:spcPct val="80000"/>
              </a:lnSpc>
            </a:pPr>
            <a:endParaRPr lang="en-US" sz="1000" dirty="0" smtClean="0"/>
          </a:p>
          <a:p>
            <a:pPr>
              <a:lnSpc>
                <a:spcPct val="80000"/>
              </a:lnSpc>
            </a:pPr>
            <a:r>
              <a:rPr lang="en-US" sz="1000" b="1" dirty="0" smtClean="0"/>
              <a:t>WAN Link Availability:</a:t>
            </a:r>
          </a:p>
          <a:p>
            <a:pPr>
              <a:lnSpc>
                <a:spcPct val="80000"/>
              </a:lnSpc>
            </a:pPr>
            <a:r>
              <a:rPr lang="en-US" sz="1000" dirty="0" smtClean="0"/>
              <a:t>Consider placing a global catalog in a location where the WAN link is not reliable enough to ensure user authentication or configure Universal Group Caching.</a:t>
            </a:r>
          </a:p>
          <a:p>
            <a:pPr>
              <a:lnSpc>
                <a:spcPct val="80000"/>
              </a:lnSpc>
            </a:pPr>
            <a:endParaRPr lang="en-US" sz="1000" dirty="0" smtClean="0"/>
          </a:p>
          <a:p>
            <a:pPr>
              <a:lnSpc>
                <a:spcPct val="80000"/>
              </a:lnSpc>
            </a:pPr>
            <a:r>
              <a:rPr lang="en-US" sz="1000" b="1" dirty="0" smtClean="0"/>
              <a:t>Roaming Users at Location:</a:t>
            </a:r>
          </a:p>
          <a:p>
            <a:pPr>
              <a:lnSpc>
                <a:spcPct val="80000"/>
              </a:lnSpc>
            </a:pPr>
            <a:r>
              <a:rPr lang="en-US" sz="1000" dirty="0" smtClean="0"/>
              <a:t>Roaming users need to contact a global catalog server whenever they log on for the first time at any location. A global catalog should be placed at the location if there are a large number of roaming users. In many scenarios, too many logons over the WAN link can cause significant WAN traffic and cause performance degradation and production loss.</a:t>
            </a:r>
          </a:p>
          <a:p>
            <a:pPr>
              <a:lnSpc>
                <a:spcPct val="80000"/>
              </a:lnSpc>
            </a:pPr>
            <a:endParaRPr lang="en-US" sz="1000" dirty="0" smtClean="0"/>
          </a:p>
          <a:p>
            <a:pPr>
              <a:lnSpc>
                <a:spcPct val="80000"/>
              </a:lnSpc>
            </a:pPr>
            <a:r>
              <a:rPr lang="en-US" sz="1000" b="1" dirty="0" smtClean="0"/>
              <a:t>Use of Universal Group Caching:</a:t>
            </a:r>
          </a:p>
          <a:p>
            <a:pPr>
              <a:lnSpc>
                <a:spcPct val="80000"/>
              </a:lnSpc>
            </a:pPr>
            <a:r>
              <a:rPr lang="en-US" sz="1000" dirty="0" smtClean="0"/>
              <a:t>For locations that include less than 100 users and do not include a large number of roaming users or applications that require a global catalog server, universal group membership caching can be enabled on domain controllers in the location running Windows Server 2003 or Windows Server 2008.</a:t>
            </a:r>
          </a:p>
          <a:p>
            <a:pPr>
              <a:lnSpc>
                <a:spcPct val="80000"/>
              </a:lnSpc>
            </a:pPr>
            <a:endParaRPr lang="en-US" sz="1000" dirty="0" smtClean="0"/>
          </a:p>
          <a:p>
            <a:pPr>
              <a:lnSpc>
                <a:spcPct val="80000"/>
              </a:lnSpc>
            </a:pPr>
            <a:r>
              <a:rPr lang="en-US" sz="1000" b="1" dirty="0" smtClean="0"/>
              <a:t>How Many Global Catalog Servers?</a:t>
            </a:r>
          </a:p>
          <a:p>
            <a:pPr>
              <a:lnSpc>
                <a:spcPct val="80000"/>
              </a:lnSpc>
            </a:pPr>
            <a:r>
              <a:rPr lang="en-US" sz="1000" dirty="0" smtClean="0"/>
              <a:t>In most cases, one or two global catalog servers will suffice in a location. Application requirements, such as Microsoft Exchange, may increase the number of global catalogs required per location.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Primary domain controller (PDC) emulator operations master. </a:t>
            </a:r>
            <a:r>
              <a:rPr lang="en-US" sz="1000" dirty="0" smtClean="0"/>
              <a:t>This role processes all replication requests from Windows NT 4.0 backup domain controllers (BDCs) and processes all password updates for clients that are not running AD DS client software. This is also the default domain controller used for updating Group Policy. </a:t>
            </a:r>
          </a:p>
          <a:p>
            <a:endParaRPr lang="en-US" sz="1000" b="1" dirty="0" smtClean="0"/>
          </a:p>
          <a:p>
            <a:r>
              <a:rPr lang="en-US" sz="1000" b="1" dirty="0" smtClean="0"/>
              <a:t>Relative ID (RID) operations master. </a:t>
            </a:r>
            <a:r>
              <a:rPr lang="en-US" sz="1000" dirty="0" smtClean="0"/>
              <a:t>This role allocates RIDs to all domain controllers to ensure that all security principals have a unique security identifier (SID).</a:t>
            </a:r>
            <a:endParaRPr lang="en-US" sz="1000" b="1" dirty="0" smtClean="0"/>
          </a:p>
          <a:p>
            <a:endParaRPr lang="en-US" sz="1000" b="1" dirty="0" smtClean="0"/>
          </a:p>
          <a:p>
            <a:r>
              <a:rPr lang="en-US" sz="1000" b="1" dirty="0" smtClean="0"/>
              <a:t>Infrastructure operations master. </a:t>
            </a:r>
            <a:r>
              <a:rPr lang="en-US" sz="1000" dirty="0" smtClean="0"/>
              <a:t>This role maintains a list of the security principals from other domains that have membership in groups within its domain.</a:t>
            </a:r>
          </a:p>
          <a:p>
            <a:endParaRPr lang="en-US" sz="1000" dirty="0" smtClean="0"/>
          </a:p>
          <a:p>
            <a:r>
              <a:rPr lang="en-US" sz="1000" dirty="0" smtClean="0"/>
              <a:t>There are also two operations master roles for each forest:</a:t>
            </a:r>
          </a:p>
          <a:p>
            <a:r>
              <a:rPr lang="en-US" sz="1000" b="1" dirty="0" smtClean="0"/>
              <a:t>Schema operations master.</a:t>
            </a:r>
            <a:r>
              <a:rPr lang="en-US" sz="1000" dirty="0" smtClean="0"/>
              <a:t> This role allows changes to the schema.</a:t>
            </a:r>
          </a:p>
          <a:p>
            <a:r>
              <a:rPr lang="en-US" sz="1000" b="1" dirty="0" smtClean="0"/>
              <a:t>Domain naming operations master.</a:t>
            </a:r>
            <a:r>
              <a:rPr lang="en-US" sz="1000" dirty="0" smtClean="0"/>
              <a:t> This role is responsible for additions and removal of domains, sites, and domain-based DFS configurations to and from the forest.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In a single domain forest, leave the five roles on the initial server. There is no benefit to separating them. The only consideration is the placement of the domain controller; it should be in the site where most users reside.</a:t>
            </a:r>
          </a:p>
          <a:p>
            <a:endParaRPr lang="en-US" sz="1000" dirty="0" smtClean="0"/>
          </a:p>
          <a:p>
            <a:r>
              <a:rPr lang="en-US" sz="1000" dirty="0" smtClean="0"/>
              <a:t>In the forest root domain, leave all of the operations master roles on the first domain controller, provided that all domain controllers in the forest root domain are also global catalog servers. </a:t>
            </a:r>
          </a:p>
          <a:p>
            <a:endParaRPr lang="en-US" sz="1000" dirty="0" smtClean="0"/>
          </a:p>
          <a:p>
            <a:r>
              <a:rPr lang="en-US" sz="1000" dirty="0" smtClean="0"/>
              <a:t>If some of the forest root domain controllers are not configured as global catalog servers, then ensure the infrastructure master role is moved to a domain controller that is not a global catalog server and ensure that it is never configured as one. The infrastructure master role should never reside on a global catalog server unless all domain controllers in the domain are also global catalog servers. </a:t>
            </a:r>
          </a:p>
          <a:p>
            <a:endParaRPr lang="en-US" sz="1000" dirty="0" smtClean="0"/>
          </a:p>
          <a:p>
            <a:r>
              <a:rPr lang="en-US" sz="1000" dirty="0" smtClean="0"/>
              <a:t>In all other domains, the three domain-specific operations master roles can reside on the first domain controller for that domain. Ensure the infrastructure master role is not placed on a domain controller that is also running as a global catalog server.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The site design consists of matching the logical AD DS sites with physical networks. Placement of the domain controllers in the sites is critical, as the clients will need to communicate with the closest DC for optimum performance of authentication and resource access. </a:t>
            </a:r>
          </a:p>
          <a:p>
            <a:endParaRPr lang="en-US" sz="1000" dirty="0" smtClean="0"/>
          </a:p>
          <a:p>
            <a:r>
              <a:rPr lang="en-US" sz="1000" dirty="0" smtClean="0"/>
              <a:t>The site links and site link bridge design must be considered for larger organizations. If the network is basic, both of these process steps might be skipped.</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A site should be defined for any physical location where replication between domain controllers should be managed and resources/services exist that can benefit from a site.</a:t>
            </a:r>
          </a:p>
          <a:p>
            <a:endParaRPr lang="en-US" sz="1000" dirty="0" smtClean="0"/>
          </a:p>
          <a:p>
            <a:r>
              <a:rPr lang="en-US" sz="1000" dirty="0" smtClean="0"/>
              <a:t>Certain services, such as Distributed File System (DFS), use site topology to locate the closest resources for clients. </a:t>
            </a:r>
          </a:p>
          <a:p>
            <a:endParaRPr lang="en-US" sz="1000" dirty="0" smtClean="0"/>
          </a:p>
          <a:p>
            <a:r>
              <a:rPr lang="en-US" sz="1000" dirty="0" smtClean="0"/>
              <a:t>For any remaining physical locations that have not been associated with a site within AD DS, associate the subnets in that location to an existing site. The site selected should include a location that has the greatest WAN speed and available bandwidth to the location being configured. This will help direct client traffic generated within the location to the site having the greatest capacity to handle the additional traffic.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The default-first-site-link is created automatically by AD DS. When all sites in the design are connected with the same connectivity and availability to each other, then a single site link can be used to represent the links between the sites. This full mesh design assumes that all sites are well connected and there is no need for designing specific links between sites. This simplifies the design by eliminating the need to design site links, as well as configuring the site link structure.</a:t>
            </a:r>
          </a:p>
          <a:p>
            <a:endParaRPr lang="en-US" sz="1000" dirty="0" smtClean="0"/>
          </a:p>
          <a:p>
            <a:r>
              <a:rPr lang="en-US" sz="1000" dirty="0" smtClean="0"/>
              <a:t>If sites are connected with physical network links that have different costs of usage, availability, speed, or available bandwidth, then there may be a need for different replication schedules. A new site link would need to be created to account for these differences.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If the network is fully routed and there is no need to control the AD DS replication flow, then leave the transitivity enabled for all site links by leaving the Bridge All Site Links option enabled, which is the default state.</a:t>
            </a:r>
          </a:p>
          <a:p>
            <a:endParaRPr lang="en-US" sz="1000" dirty="0" smtClean="0"/>
          </a:p>
          <a:p>
            <a:r>
              <a:rPr lang="en-US" sz="1000" dirty="0" smtClean="0"/>
              <a:t>If a network is not fully routed, disable the Bridge All Site Links option for the IP transport and configure site link bridges to map to the physical network connections. Additionally, if the IP network is fully routed but there are too many routes that the KCC should not consider, creating a custom site link bridge topology and disabling the automatic transitivity of site links will eliminate confusion. The KCC can consider all possible connections and bridges for replication.</a:t>
            </a:r>
          </a:p>
          <a:p>
            <a:endParaRPr lang="en-US" sz="1000" dirty="0" smtClean="0"/>
          </a:p>
          <a:p>
            <a:r>
              <a:rPr lang="en-US" sz="1000" dirty="0" smtClean="0"/>
              <a:t>Site link bridges can be used to control replication flow of AD DS. The two most common reasons are to control replication for failover of a hub and spoke network design and to control replication through a firewall. If Active Directory replication flow is to be controlled through the design of site link bridges, then disable the Bridge All Site Links option for the IP transport.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The final stage is to determine the details of the domain controllers. This will include placement of the files for AD DS, disk</a:t>
            </a:r>
            <a:r>
              <a:rPr lang="en-US" sz="1000" baseline="0" dirty="0" smtClean="0"/>
              <a:t> space</a:t>
            </a:r>
            <a:r>
              <a:rPr lang="en-US" sz="1000" dirty="0" smtClean="0"/>
              <a:t>, network requirements, and memory requirements.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dirty="0" smtClean="0"/>
              <a:t>Task 1: Identify minimum disk space requirements for each domain controller </a:t>
            </a:r>
          </a:p>
          <a:p>
            <a:r>
              <a:rPr lang="en-US" sz="900" dirty="0" smtClean="0"/>
              <a:t>For each domain controller, plan to allocate at a minimum the following amount of space:</a:t>
            </a:r>
          </a:p>
          <a:p>
            <a:pPr marL="171450" indent="-171450">
              <a:buFont typeface="Arial" pitchFamily="34" charset="0"/>
              <a:buChar char="•"/>
            </a:pPr>
            <a:r>
              <a:rPr lang="en-US" sz="900" dirty="0" smtClean="0"/>
              <a:t>500 MB for Active Directory transaction logs</a:t>
            </a:r>
          </a:p>
          <a:p>
            <a:pPr marL="171450" indent="-171450">
              <a:buFont typeface="Arial" pitchFamily="34" charset="0"/>
              <a:buChar char="•"/>
            </a:pPr>
            <a:r>
              <a:rPr lang="en-US" sz="900" dirty="0" smtClean="0"/>
              <a:t>500 MB for the drive containing the SYSVOL share</a:t>
            </a:r>
          </a:p>
          <a:p>
            <a:pPr marL="171450" indent="-171450">
              <a:buFont typeface="Arial" pitchFamily="34" charset="0"/>
              <a:buChar char="•"/>
            </a:pPr>
            <a:r>
              <a:rPr lang="en-US" sz="900" dirty="0" smtClean="0"/>
              <a:t>1.5 GB to 2 GB for the Windows Server 2008 operating system files</a:t>
            </a:r>
          </a:p>
          <a:p>
            <a:pPr marL="171450" indent="-171450">
              <a:buFont typeface="Arial" pitchFamily="34" charset="0"/>
              <a:buChar char="•"/>
            </a:pPr>
            <a:r>
              <a:rPr lang="en-US" sz="900" dirty="0" smtClean="0"/>
              <a:t>0.4 GB of storage for every 1,000 users in the directory for the NTDS.dit drive</a:t>
            </a:r>
          </a:p>
          <a:p>
            <a:r>
              <a:rPr lang="en-US" sz="900" dirty="0" smtClean="0"/>
              <a:t>For a given global catalog server, the additional space requirement is 50 percent of the recommended disk space for each additional domain outside of the global catalog’s own domain. In the earlier example, Domain A required 4 GB of disk space and Domain B required 2 GB of disk space. For a global catalog server in Domain A, an additional 1 GB will be needed (Domain B’s 2 GB / 2) for a total of 5 GB of storage. For a global catalog server in Domain B, an additional 2 GB will be needed (Domain A’s 4 GB / 2) for a total of 4 GB of disk space.</a:t>
            </a:r>
          </a:p>
          <a:p>
            <a:endParaRPr lang="en-US" sz="900" dirty="0" smtClean="0"/>
          </a:p>
          <a:p>
            <a:r>
              <a:rPr lang="en-US" sz="900" dirty="0" smtClean="0"/>
              <a:t>Finally, if any applications are using the directory to store data in an application partition, the storage requirements for each application partition will need to be added to the domain controller disk requirements.</a:t>
            </a:r>
          </a:p>
          <a:p>
            <a:endParaRPr lang="en-US" sz="900" dirty="0" smtClean="0"/>
          </a:p>
          <a:p>
            <a:r>
              <a:rPr lang="en-US" sz="900" dirty="0" smtClean="0"/>
              <a:t>Task 2: Identify memory requirements for each domain controller</a:t>
            </a:r>
          </a:p>
          <a:p>
            <a:r>
              <a:rPr lang="en-US" sz="900" dirty="0" smtClean="0"/>
              <a:t>Users per Domain in a Site    	Minimum Memory Requirements per Domain Controller</a:t>
            </a:r>
          </a:p>
          <a:p>
            <a:r>
              <a:rPr lang="en-US" sz="900" dirty="0" smtClean="0"/>
              <a:t>1–499   			512 MB</a:t>
            </a:r>
          </a:p>
          <a:p>
            <a:r>
              <a:rPr lang="en-US" sz="900" dirty="0" smtClean="0"/>
              <a:t>500–999                                	1 GB</a:t>
            </a:r>
          </a:p>
          <a:p>
            <a:r>
              <a:rPr lang="en-US" sz="900" dirty="0" smtClean="0"/>
              <a:t>&gt;1,000                                 	2 GB</a:t>
            </a:r>
          </a:p>
          <a:p>
            <a:pPr>
              <a:buFont typeface="Wingdings" pitchFamily="2" charset="2"/>
              <a:buChar char="Ø"/>
            </a:pPr>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sz="1200" dirty="0" smtClean="0"/>
              <a:t>Task 3: Determine processor requirements.</a:t>
            </a:r>
          </a:p>
          <a:p>
            <a:pPr>
              <a:buFont typeface="Wingdings" pitchFamily="2" charset="2"/>
              <a:buNone/>
            </a:pPr>
            <a:r>
              <a:rPr lang="en-US" sz="1200" dirty="0" smtClean="0"/>
              <a:t>The general recommendation is that for sites with fewer than 500 users, start with a single processor; for sites with fewer than 10,000 users, start with dual processors/cores and then scale from there. This assumes that the primary work of the directory is user authentication.</a:t>
            </a:r>
          </a:p>
          <a:p>
            <a:pPr>
              <a:buFont typeface="Wingdings" pitchFamily="2" charset="2"/>
              <a:buNone/>
            </a:pPr>
            <a:endParaRPr lang="en-US" sz="1200" dirty="0" smtClean="0"/>
          </a:p>
          <a:p>
            <a:pPr>
              <a:buFont typeface="Wingdings" pitchFamily="2" charset="2"/>
              <a:buNone/>
            </a:pPr>
            <a:r>
              <a:rPr lang="en-US" sz="1200" dirty="0" smtClean="0"/>
              <a:t>Task 4: Identify network requirements for each domain controller </a:t>
            </a:r>
          </a:p>
          <a:p>
            <a:r>
              <a:rPr lang="en-US" sz="1200" dirty="0" smtClean="0"/>
              <a:t>Typically, a single network adapter is sufficient to handle all of the network traffic to/from the server. If extremely high network traffic is expected, then it may be necessary to conduct testing to see if multiple network adapters are required. Some companies choose to use redundant network adapters to provide network adapter failover capabilities.</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extLst>
      <p:ext uri="{BB962C8B-B14F-4D97-AF65-F5344CB8AC3E}">
        <p14:creationId xmlns:p14="http://schemas.microsoft.com/office/powerpoint/2010/main" val="144100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DNS provides name resolution and Service (SRV) record support.</a:t>
            </a:r>
          </a:p>
          <a:p>
            <a:endParaRPr lang="en-US" sz="1000" dirty="0" smtClean="0"/>
          </a:p>
          <a:p>
            <a:r>
              <a:rPr lang="en-US" sz="1000" dirty="0" smtClean="0"/>
              <a:t>LDAP provides the ability to query the AD DS database, as well as update it.</a:t>
            </a:r>
          </a:p>
          <a:p>
            <a:endParaRPr lang="en-US" sz="1000" dirty="0" smtClean="0"/>
          </a:p>
          <a:p>
            <a:r>
              <a:rPr lang="en-US" sz="1000" dirty="0" smtClean="0"/>
              <a:t>WINS is for NetBIOS name resolution, which is still required in </a:t>
            </a:r>
            <a:r>
              <a:rPr lang="en-US" sz="1000" b="1" dirty="0" smtClean="0"/>
              <a:t>most </a:t>
            </a:r>
            <a:r>
              <a:rPr lang="en-US" sz="1000" dirty="0" smtClean="0"/>
              <a:t>environments.</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Summary and Conclusion</a:t>
            </a:r>
          </a:p>
          <a:p>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dirty="0" smtClean="0">
                <a:solidFill>
                  <a:srgbClr val="002060"/>
                </a:solidFill>
              </a:rPr>
              <a:t>This guide offers major architectural guidance. Refer to product documentation for additional details.</a:t>
            </a: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29</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This guide was created to enable infrastructure planners to design virtualization infrastructure solutions. This guide includes specific design information, including activities that encourage sound planning. </a:t>
            </a:r>
          </a:p>
          <a:p>
            <a:endParaRPr lang="en-US" sz="1000" dirty="0" smtClean="0">
              <a:latin typeface="+mn-lt"/>
            </a:endParaRPr>
          </a:p>
          <a:p>
            <a:r>
              <a:rPr lang="en-US" sz="1000" dirty="0" smtClean="0">
                <a:latin typeface="+mn-lt"/>
              </a:rPr>
              <a:t>Each activity includes: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Prerequisites and background on the activity.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Tasks that will be performed to complete the activity.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Reference information regarding the activity’s impact on characteristics such as cost, complexity, and capacity of the solution.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to ensure business needs are captured and reflected in the solution.</a:t>
            </a:r>
          </a:p>
          <a:p>
            <a:pPr lvl="1">
              <a:buFontTx/>
              <a:buChar char="•"/>
            </a:pPr>
            <a:endParaRPr lang="en-US" sz="1000" dirty="0" smtClean="0">
              <a:latin typeface="+mn-lt"/>
            </a:endParaRPr>
          </a:p>
          <a:p>
            <a:r>
              <a:rPr lang="en-US" sz="1000" dirty="0" smtClean="0">
                <a:latin typeface="+mn-lt"/>
              </a:rPr>
              <a:t>This guide is written for information technology (IT) infrastructure specialists who are responsible for planning and designing a virtualized server infrastructure.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mn-lt"/>
              </a:rPr>
              <a:t>Additional </a:t>
            </a:r>
            <a:r>
              <a:rPr lang="en-US" sz="1000" b="1" baseline="0" dirty="0" smtClean="0">
                <a:latin typeface="+mn-lt"/>
              </a:rPr>
              <a:t>Resources</a:t>
            </a:r>
          </a:p>
          <a:p>
            <a:pPr marL="171450" indent="-171450">
              <a:buFont typeface="Arial" pitchFamily="34" charset="0"/>
              <a:buChar char="•"/>
            </a:pPr>
            <a:r>
              <a:rPr lang="en-US" sz="1000" kern="1200" dirty="0" smtClean="0">
                <a:solidFill>
                  <a:schemeClr val="tx1"/>
                </a:solidFill>
                <a:latin typeface="+mn-lt"/>
                <a:ea typeface="+mn-ea"/>
                <a:cs typeface="+mn-cs"/>
              </a:rPr>
              <a:t>Creating a Forest Design: http://technet.microsoft.com/en-us/library/cc753859(WS.10).aspx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Creating a Domain Design: http://technet.microsoft.com/en-us/library/cc754645(WS.10).aspx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Namespace planning for DNS: http://technet.microsoft.com/en-us/library/cc759036(WS.10).aspx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How to configure an authoritative time server</a:t>
            </a:r>
            <a:r>
              <a:rPr lang="en-US" sz="1000" kern="1200" baseline="0" dirty="0" smtClean="0">
                <a:solidFill>
                  <a:schemeClr val="tx1"/>
                </a:solidFill>
                <a:latin typeface="+mn-lt"/>
                <a:ea typeface="+mn-ea"/>
                <a:cs typeface="+mn-cs"/>
              </a:rPr>
              <a:t> in Windows Server:</a:t>
            </a:r>
            <a:r>
              <a:rPr lang="en-US" sz="1000" kern="1200" dirty="0" smtClean="0">
                <a:solidFill>
                  <a:schemeClr val="tx1"/>
                </a:solidFill>
                <a:latin typeface="+mn-lt"/>
                <a:ea typeface="+mn-ea"/>
                <a:cs typeface="+mn-cs"/>
              </a:rPr>
              <a:t> http://support.microsoft.com/kb/816042</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Best Practice Active Directory Design for Managing Windows Networks: http://www.microsoft.com/technet/prodtechnol/windows2000serv/technologies/activedirectory/plan/bpaddsgn.mspx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Windows Server 2003 Deployment Guide: http://technet.microsoft.com/en-us/library/cc739492(WS.10).aspx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FSMO placement and optimization on Active Directory domain controllers: http://support.microsoft.com/kb/223346</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Best Practices for Active Directory Design and Deployment: http://technet.microsoft.com/en-us/library/bb877991.aspx</a:t>
            </a:r>
          </a:p>
          <a:p>
            <a:pPr marL="171450" indent="-171450">
              <a:buFont typeface="Arial" pitchFamily="34" charset="0"/>
              <a:buChar char="•"/>
            </a:pPr>
            <a:endParaRPr lang="en-US" sz="1000" kern="1200" dirty="0" smtClean="0">
              <a:solidFill>
                <a:schemeClr val="tx1"/>
              </a:solidFill>
              <a:latin typeface="+mn-lt"/>
              <a:ea typeface="+mn-ea"/>
              <a:cs typeface="+mn-cs"/>
            </a:endParaRPr>
          </a:p>
          <a:p>
            <a:pPr marL="171450" indent="-171450">
              <a:buFont typeface="Arial" pitchFamily="34" charset="0"/>
              <a:buChar char="•"/>
            </a:pPr>
            <a:r>
              <a:rPr lang="en-US" sz="1000" kern="1200" dirty="0" smtClean="0">
                <a:solidFill>
                  <a:schemeClr val="tx1"/>
                </a:solidFill>
                <a:latin typeface="+mn-lt"/>
                <a:ea typeface="+mn-ea"/>
                <a:cs typeface="+mn-cs"/>
              </a:rPr>
              <a:t>Designing and Deploying Directory and Security Services: </a:t>
            </a:r>
            <a:r>
              <a:rPr lang="en-US" sz="1000" dirty="0" smtClean="0">
                <a:latin typeface="+mn-lt"/>
              </a:rPr>
              <a:t>http://go.microsoft.com/fwlink/?LinkID=15308</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30</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31</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32</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a:t>
            </a:r>
            <a:r>
              <a:rPr lang="en-US" sz="1000" b="1" dirty="0" smtClean="0"/>
              <a:t>Active Directory Domain Services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a:t>
            </a:r>
            <a:r>
              <a:rPr lang="en-US" sz="1000" b="1" dirty="0" smtClean="0">
                <a:latin typeface="+mn-lt"/>
              </a:rPr>
              <a:t>the </a:t>
            </a:r>
            <a:r>
              <a:rPr lang="en-US" sz="1000" b="1" dirty="0" smtClean="0"/>
              <a:t>Active Directory Domain Services Guide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achieving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a:t>
            </a:r>
            <a:r>
              <a:rPr lang="en-US" sz="1000" b="1" dirty="0" smtClean="0"/>
              <a:t>Active Directory Domain Services </a:t>
            </a:r>
            <a:r>
              <a:rPr lang="en-US" sz="1000" b="1" dirty="0" smtClean="0">
                <a:latin typeface="+mn-lt"/>
              </a:rPr>
              <a:t>has on infrastructure maturity as reflected in the Core Infrastructure Optimization Model.&gt;</a:t>
            </a:r>
          </a:p>
          <a:p>
            <a:endParaRPr lang="en-US" sz="1000" b="1" dirty="0" smtClean="0">
              <a:latin typeface="+mn-lt"/>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http://www.microsoft.com/infrastructure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having administrator-controlled automated physical or virtual application distribution will help move an organization to the Rationalized level. </a:t>
            </a:r>
            <a:r>
              <a:rPr lang="en-US" sz="1000" dirty="0" smtClean="0"/>
              <a:t>AD DS </a:t>
            </a:r>
            <a:r>
              <a:rPr lang="en-US" sz="1000" b="0" kern="1200" dirty="0" smtClean="0">
                <a:solidFill>
                  <a:schemeClr val="tx1"/>
                </a:solidFill>
                <a:effectLst/>
                <a:latin typeface="+mn-lt"/>
                <a:ea typeface="+mn-ea"/>
                <a:cs typeface="+mn-cs"/>
              </a:rPr>
              <a:t>provides the administrator with the mechanism for user and machine authentication within the organization. </a:t>
            </a:r>
            <a:r>
              <a:rPr lang="en-US" sz="1000" dirty="0" smtClean="0"/>
              <a:t>AD DS </a:t>
            </a:r>
            <a:r>
              <a:rPr lang="en-US" sz="1000" b="0" kern="1200" dirty="0" smtClean="0">
                <a:solidFill>
                  <a:schemeClr val="tx1"/>
                </a:solidFill>
                <a:effectLst/>
                <a:latin typeface="+mn-lt"/>
                <a:ea typeface="+mn-ea"/>
                <a:cs typeface="+mn-cs"/>
              </a:rPr>
              <a:t>begins to move the organization to the Standardized level, while providing the infrastructure for additional services required in the Rationalized and Dynamic levels.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purpose of this guide is to assist designers in the decision-making process by providing a clear and concise path for designing the AD DS infrastructure considering the relative context. This guide relies on best practices and real-world experience to offer design considerations and alternatives at each point in the design.</a:t>
            </a:r>
          </a:p>
          <a:p>
            <a:endParaRPr lang="en-US" sz="1000" dirty="0" smtClean="0"/>
          </a:p>
          <a:p>
            <a:r>
              <a:rPr lang="en-US" sz="1000" b="1" dirty="0" smtClean="0"/>
              <a:t>Out of Scope</a:t>
            </a:r>
          </a:p>
          <a:p>
            <a:r>
              <a:rPr lang="en-US" sz="1000" dirty="0" smtClean="0"/>
              <a:t>This document is designed to guide the architect through the process of designing the core implementation for AD DS. Its scope has therefore been limited so that it does not cover the following areas: </a:t>
            </a:r>
          </a:p>
          <a:p>
            <a:pPr marL="171450" indent="-171450">
              <a:buFont typeface="Arial" pitchFamily="34" charset="0"/>
              <a:buChar char="•"/>
            </a:pPr>
            <a:r>
              <a:rPr lang="en-US" sz="1000" dirty="0" smtClean="0"/>
              <a:t>Migration from implementations earlier than Windows Server 2008. There are, however, some design considerations involving Windows</a:t>
            </a:r>
            <a:r>
              <a:rPr lang="en-US" sz="1000" baseline="30000" dirty="0" smtClean="0"/>
              <a:t>®</a:t>
            </a:r>
            <a:r>
              <a:rPr lang="en-US" sz="1000" dirty="0" smtClean="0"/>
              <a:t> 2000 server components.</a:t>
            </a:r>
          </a:p>
          <a:p>
            <a:pPr marL="0" indent="0">
              <a:buFont typeface="Arial" pitchFamily="34" charset="0"/>
              <a:buNone/>
            </a:pPr>
            <a:r>
              <a:rPr lang="en-US" sz="1000" baseline="0" dirty="0" smtClean="0"/>
              <a:t>    </a:t>
            </a:r>
            <a:r>
              <a:rPr lang="en-US" sz="1000" dirty="0" smtClean="0"/>
              <a:t>When migrating, it is still important to validate the current design, and this guide will assist with that process.</a:t>
            </a:r>
          </a:p>
          <a:p>
            <a:pPr marL="171450" indent="-171450">
              <a:buFont typeface="Arial" pitchFamily="34" charset="0"/>
              <a:buChar char="•"/>
            </a:pPr>
            <a:r>
              <a:rPr lang="en-US" sz="1000" dirty="0" smtClean="0"/>
              <a:t>Migration from, coexistence with, or interoperation with third-party directory services.</a:t>
            </a:r>
          </a:p>
          <a:p>
            <a:pPr marL="173038" indent="-173038">
              <a:buFont typeface="Arial" pitchFamily="34" charset="0"/>
              <a:buChar char="•"/>
            </a:pPr>
            <a:r>
              <a:rPr lang="en-US" sz="1000" dirty="0" smtClean="0"/>
              <a:t>Active Directory Lightweight Directory Services (AD LDS), formerly known as Active Directory Application Mode (ADAM), is a lightweight implementation of AD DS, sometimes set up for use by individual applications.</a:t>
            </a:r>
          </a:p>
          <a:p>
            <a:pPr marL="171450" indent="-171450">
              <a:buFont typeface="Arial" pitchFamily="34" charset="0"/>
              <a:buChar char="•"/>
            </a:pPr>
            <a:r>
              <a:rPr lang="en-US" sz="1000" dirty="0" smtClean="0"/>
              <a:t>Federated implementations in which multiple corporations are joined together.</a:t>
            </a:r>
          </a:p>
          <a:p>
            <a:pPr marL="171450" indent="-171450">
              <a:buFont typeface="Arial" pitchFamily="34" charset="0"/>
              <a:buChar char="•"/>
            </a:pPr>
            <a:r>
              <a:rPr lang="en-US" sz="1000" dirty="0" smtClean="0"/>
              <a:t>Multi-tenant considerations in which multiple companies are hosted within a forest.</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t>The critical path of the design process is the path that orders decisions in series, as one task must be completed before another task starts. </a:t>
            </a:r>
          </a:p>
          <a:p>
            <a:endParaRPr lang="en-US" sz="1000" dirty="0" smtClean="0"/>
          </a:p>
          <a:p>
            <a:r>
              <a:rPr lang="en-US" sz="1000" dirty="0" smtClean="0"/>
              <a:t>There are some process flows that, while they must be completed, can be performed in parallel, or sequentially in any order. For example, both A and B must be completed; however, they can be performed at the same time, or A can be performed before B, or vice versa. For the purposes of this document, we have chosen to perform the steps in a sequential path moving from the top to the bottom of the diagram.</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dirty="0" smtClean="0"/>
              <a:t>All of these design criteria are related to the “big picture” of the AD DS design. At this point, the forest, tree, and domain structure are determined, as well as the naming scheme that will be used. The naming scheme is key, as it will tie into not only AD DS, but Domain Name System (DNS).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When considering the overall design of AD DS, a single forest implementation is always desired. Administration of a single forest is easier and more efficient than multiple forests.</a:t>
            </a:r>
          </a:p>
          <a:p>
            <a:endParaRPr lang="en-US" sz="1000" dirty="0" smtClean="0"/>
          </a:p>
          <a:p>
            <a:r>
              <a:rPr lang="en-US" sz="1000" b="1" dirty="0" smtClean="0"/>
              <a:t>Multiple schemas.</a:t>
            </a:r>
            <a:r>
              <a:rPr lang="en-US" sz="1000" dirty="0" smtClean="0"/>
              <a:t> Everything in the forest shares a common schema. If there are any conflicts with applications or administration of the schema, this can introduce the need for an additional forest. </a:t>
            </a:r>
          </a:p>
          <a:p>
            <a:endParaRPr lang="en-US" sz="1000" b="1" dirty="0" smtClean="0"/>
          </a:p>
          <a:p>
            <a:r>
              <a:rPr lang="en-US" sz="1000" b="1" dirty="0" smtClean="0"/>
              <a:t>Resource forests. </a:t>
            </a:r>
            <a:r>
              <a:rPr lang="en-US" sz="1000" dirty="0" smtClean="0"/>
              <a:t>Some organizations may require multiple forests for isolation reasons, but need to share a common resource–for example, Microsoft Exchange Server 2000 and later. A separate forest can be created to host the shared resources, and forest-level trusts can be used to provide the authentication and authorization paths. A test environment could be created as a resource forest.</a:t>
            </a:r>
          </a:p>
          <a:p>
            <a:endParaRPr lang="en-US" sz="1000" dirty="0" smtClean="0"/>
          </a:p>
          <a:p>
            <a:r>
              <a:rPr lang="en-US" sz="1000" b="1" dirty="0" smtClean="0"/>
              <a:t>Forest administrator distrust.</a:t>
            </a:r>
            <a:r>
              <a:rPr lang="en-US" sz="1000" dirty="0" smtClean="0"/>
              <a:t> There are instances where a company or entity that is considering AD DS has an internal structure where there is more than one IT staff. If each IT staff wants to control the forest, while denying the other IT staff from controlling the forest, multiple forests are the only way to provide the solution. This is a common scenario when companies merge, in government agencies, and at universities. </a:t>
            </a:r>
          </a:p>
          <a:p>
            <a:endParaRPr lang="en-US" sz="1000" b="1" dirty="0" smtClean="0"/>
          </a:p>
          <a:p>
            <a:r>
              <a:rPr lang="en-US" sz="1000" b="1" dirty="0" smtClean="0"/>
              <a:t>Legal regulations for application or data access. </a:t>
            </a:r>
            <a:r>
              <a:rPr lang="en-US" sz="1000" dirty="0" smtClean="0"/>
              <a:t>Due to the fact that all domains in a single forest have automatic, two-way, Kerberos trusts, data and applications can be accessible very easily. When working with some foreign countries, the legal requirements can dictate that data and applications need to be separated. Multiple forests provide this separation.   </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Single domains</a:t>
            </a:r>
          </a:p>
          <a:p>
            <a:r>
              <a:rPr lang="en-US" sz="1000" dirty="0" smtClean="0">
                <a:latin typeface="+mn-lt"/>
              </a:rPr>
              <a:t>A single domain is the least expensive option. As more domains are added, cost for hardware, software, and administration increases. </a:t>
            </a:r>
            <a:endParaRPr lang="en-US" sz="1000" b="1" dirty="0" smtClean="0">
              <a:latin typeface="+mn-lt"/>
            </a:endParaRPr>
          </a:p>
          <a:p>
            <a:r>
              <a:rPr lang="en-US" sz="1000" dirty="0" smtClean="0">
                <a:latin typeface="+mn-lt"/>
              </a:rPr>
              <a:t>Manageability: A single domain is easier to manage. Management costs rise with the second domain because of additional management overhead. </a:t>
            </a:r>
          </a:p>
          <a:p>
            <a:endParaRPr lang="en-US" sz="1000" dirty="0" smtClean="0">
              <a:latin typeface="+mn-lt"/>
            </a:endParaRPr>
          </a:p>
          <a:p>
            <a:r>
              <a:rPr lang="en-US" sz="1000" b="1" dirty="0" smtClean="0">
                <a:latin typeface="+mn-lt"/>
              </a:rPr>
              <a:t>Multiple domains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If AD DS has a large number of frequently changing attributes, it may be useful to break the environment into multiple domains to control the replication within the domains. Testing should be done in a lab to determine whether multiple domains reduce the replication traffic in a significant way.</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For a very dynamic environment that is changing objects often, the replication traffic could be excessive at a threshold of 100,000 objects in a domain. To reduce the traffic associated with any one domain, multiple domains can be created.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Although the compression algorithm used to replicate directory service changes across slow links is highly efficient, there could still be times when a separate domain is beneficial and necessary when slow links are causing issues for replication. This scenario is usually more sensitive when there are numerous changes occurring to directory service objects on a regular basis.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If there is an existing Microsoft directory in place, running on a different OS level, and if there is a requirement to preserve that directory on the older OS, this may be best achieved by separating that environment into its own domain. </a:t>
            </a: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Name resolution conflicts can be avoided by using a NetBIOS name that is more likely to be unique across corporations, such as </a:t>
            </a:r>
            <a:r>
              <a:rPr lang="en-US" sz="1000" i="1" dirty="0" smtClean="0"/>
              <a:t>CONTOSOCORP  </a:t>
            </a:r>
            <a:r>
              <a:rPr lang="en-US" sz="1000" dirty="0" smtClean="0"/>
              <a:t>in the case of a corporation named Contoso. Use a name that will be unique and independent of existing regional or organizational names within the corporation. </a:t>
            </a:r>
          </a:p>
          <a:p>
            <a:endParaRPr lang="en-US" sz="1000" dirty="0" smtClean="0"/>
          </a:p>
          <a:p>
            <a:r>
              <a:rPr lang="en-US" sz="1000" dirty="0" smtClean="0"/>
              <a:t>The DNS names of AD DS domains include two parts: a host name and a network name that, when concatenated, create a nonambiguous name for a resource. In this case the host is the AD DS domain. </a:t>
            </a:r>
          </a:p>
          <a:p>
            <a:endParaRPr lang="en-US" sz="1000" dirty="0" smtClean="0"/>
          </a:p>
          <a:p>
            <a:r>
              <a:rPr lang="en-US" sz="1000" dirty="0" smtClean="0"/>
              <a:t>To ensure uniqueness with other companies, don’t duplicate existing corporations’ registered Internet DNS domain names. Also, it is a best practice to register all top-level domain names that are being used, both internal and external, with InterNIC to ensure uniqueness of the name. Top level domain names might include fabrikam.com or contoso.com, but the child domains in the forest, child1.fabrikam.com or child2.contoso.com, would not need to be registered.</a:t>
            </a:r>
          </a:p>
          <a:p>
            <a:endParaRPr lang="en-US" sz="1000" dirty="0" smtClean="0"/>
          </a:p>
          <a:p>
            <a:r>
              <a:rPr lang="en-US" sz="1000" dirty="0" smtClean="0"/>
              <a:t>DNS names should not represent the business unit or division as the domain name. DNS names could become stale or out of synch as the business unit or division name changes.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569660"/>
          </a:xfrm>
          <a:prstGeom prst="rect">
            <a:avLst/>
          </a:prstGeom>
          <a:noFill/>
        </p:spPr>
        <p:txBody>
          <a:bodyPr wrap="square" rtlCol="0">
            <a:spAutoFit/>
          </a:bodyPr>
          <a:lstStyle/>
          <a:p>
            <a:r>
              <a:rPr lang="en-US" sz="3200" dirty="0"/>
              <a:t>Windows Server</a:t>
            </a:r>
            <a:r>
              <a:rPr lang="en-US" sz="2400" baseline="30000" dirty="0"/>
              <a:t>®</a:t>
            </a:r>
            <a:r>
              <a:rPr lang="en-US" sz="3200" dirty="0"/>
              <a:t> 2008 </a:t>
            </a:r>
            <a:r>
              <a:rPr lang="en-US" sz="3200" dirty="0" smtClean="0"/>
              <a:t>and Windows Server </a:t>
            </a:r>
            <a:r>
              <a:rPr lang="en-US" sz="3200" dirty="0"/>
              <a:t>2008 R2 Active </a:t>
            </a:r>
            <a:r>
              <a:rPr lang="en-US" sz="3200" dirty="0" smtClean="0"/>
              <a:t>Directory</a:t>
            </a:r>
            <a:r>
              <a:rPr lang="en-US" sz="2400" baseline="30000" dirty="0" smtClean="0"/>
              <a:t>®</a:t>
            </a:r>
            <a:r>
              <a:rPr lang="en-US" sz="2400" dirty="0" smtClean="0"/>
              <a:t> </a:t>
            </a:r>
            <a:r>
              <a:rPr lang="en-US" sz="3200" dirty="0"/>
              <a:t>Domain </a:t>
            </a:r>
            <a:r>
              <a:rPr lang="en-US" sz="3200" dirty="0" smtClean="0"/>
              <a:t>Services </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February 2008</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Select the Forest Root Domain</a:t>
            </a:r>
          </a:p>
        </p:txBody>
      </p:sp>
      <p:sp>
        <p:nvSpPr>
          <p:cNvPr id="3" name="Content Placeholder 2"/>
          <p:cNvSpPr>
            <a:spLocks noGrp="1"/>
          </p:cNvSpPr>
          <p:nvPr>
            <p:ph idx="1"/>
          </p:nvPr>
        </p:nvSpPr>
        <p:spPr>
          <a:xfrm>
            <a:off x="537027" y="1828800"/>
            <a:ext cx="8229600" cy="4648199"/>
          </a:xfrm>
        </p:spPr>
        <p:txBody>
          <a:bodyPr>
            <a:normAutofit/>
          </a:bodyPr>
          <a:lstStyle/>
          <a:p>
            <a:pPr marL="282575" indent="-282575"/>
            <a:r>
              <a:rPr lang="en-US" sz="2400" dirty="0"/>
              <a:t>Establish Forest Root Domain Structure</a:t>
            </a:r>
          </a:p>
          <a:p>
            <a:pPr marL="566738" lvl="1" indent="-284163">
              <a:spcBef>
                <a:spcPts val="1200"/>
              </a:spcBef>
              <a:buFont typeface="Arial" pitchFamily="34" charset="0"/>
              <a:buChar char="•"/>
            </a:pPr>
            <a:r>
              <a:rPr lang="en-US" dirty="0"/>
              <a:t>Option 1: Use a planned domain</a:t>
            </a:r>
          </a:p>
          <a:p>
            <a:pPr marL="566738" lvl="1" indent="-284163">
              <a:spcBef>
                <a:spcPts val="1200"/>
              </a:spcBef>
              <a:buFont typeface="Arial" pitchFamily="34" charset="0"/>
              <a:buChar char="•"/>
            </a:pPr>
            <a:r>
              <a:rPr lang="en-US" dirty="0"/>
              <a:t>Option 2: Dedicated forest root domain</a:t>
            </a:r>
          </a:p>
          <a:p>
            <a:pPr marL="282575" indent="-282575"/>
            <a:r>
              <a:rPr lang="en-US" sz="2400" dirty="0"/>
              <a:t>Additional Considerations</a:t>
            </a:r>
          </a:p>
          <a:p>
            <a:pPr marL="566738" lvl="1" indent="-284163">
              <a:spcBef>
                <a:spcPts val="1200"/>
              </a:spcBef>
              <a:buFont typeface="Arial" pitchFamily="34" charset="0"/>
              <a:buChar char="•"/>
            </a:pPr>
            <a:r>
              <a:rPr lang="en-US" dirty="0"/>
              <a:t>Determine time synch strategy</a:t>
            </a:r>
          </a:p>
          <a:p>
            <a:pPr marL="566738" lvl="1" indent="-284163">
              <a:spcBef>
                <a:spcPts val="1200"/>
              </a:spcBef>
              <a:buFont typeface="Arial" pitchFamily="34" charset="0"/>
              <a:buChar char="•"/>
            </a:pPr>
            <a:r>
              <a:rPr lang="en-US" dirty="0"/>
              <a:t>Consider cost of final structure</a:t>
            </a:r>
          </a:p>
          <a:p>
            <a:pPr marL="566738" lvl="1" indent="-284163">
              <a:spcBef>
                <a:spcPts val="1200"/>
              </a:spcBef>
              <a:buFont typeface="Arial" pitchFamily="34" charset="0"/>
              <a:buChar char="•"/>
            </a:pPr>
            <a:r>
              <a:rPr lang="en-US" dirty="0"/>
              <a:t>Consider complexity of final structure</a:t>
            </a:r>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Decision Flow Path A: </a:t>
            </a:r>
            <a:br>
              <a:rPr lang="en-US" dirty="0"/>
            </a:br>
            <a:r>
              <a:rPr lang="en-US" dirty="0"/>
              <a:t>Determine Organizational Unit (OU) Structure</a:t>
            </a:r>
          </a:p>
        </p:txBody>
      </p:sp>
      <p:pic>
        <p:nvPicPr>
          <p:cNvPr id="5" name="Picture 5"/>
          <p:cNvPicPr>
            <a:picLocks noChangeAspect="1" noChangeArrowheads="1"/>
          </p:cNvPicPr>
          <p:nvPr/>
        </p:nvPicPr>
        <p:blipFill>
          <a:blip r:embed="rId3" cstate="print"/>
          <a:srcRect/>
          <a:stretch>
            <a:fillRect/>
          </a:stretch>
        </p:blipFill>
        <p:spPr bwMode="auto">
          <a:xfrm>
            <a:off x="3481388" y="2981325"/>
            <a:ext cx="2181225" cy="895350"/>
          </a:xfrm>
          <a:prstGeom prst="rect">
            <a:avLst/>
          </a:prstGeom>
          <a:noFill/>
          <a:ln w="9525">
            <a:noFill/>
            <a:miter lim="800000"/>
            <a:headEnd/>
            <a:tailEnd/>
          </a:ln>
        </p:spPr>
      </p:pic>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Design the OU Structure</a:t>
            </a:r>
          </a:p>
        </p:txBody>
      </p:sp>
      <p:sp>
        <p:nvSpPr>
          <p:cNvPr id="3" name="Content Placeholder 2"/>
          <p:cNvSpPr>
            <a:spLocks noGrp="1"/>
          </p:cNvSpPr>
          <p:nvPr>
            <p:ph idx="1"/>
          </p:nvPr>
        </p:nvSpPr>
        <p:spPr>
          <a:xfrm>
            <a:off x="609600" y="1447800"/>
            <a:ext cx="8229600" cy="4648199"/>
          </a:xfrm>
        </p:spPr>
        <p:txBody>
          <a:bodyPr>
            <a:normAutofit/>
          </a:bodyPr>
          <a:lstStyle/>
          <a:p>
            <a:pPr marL="282575" indent="-282575">
              <a:lnSpc>
                <a:spcPct val="150000"/>
              </a:lnSpc>
            </a:pPr>
            <a:r>
              <a:rPr lang="en-US" sz="2400" dirty="0"/>
              <a:t>Choose an OU Design</a:t>
            </a:r>
          </a:p>
          <a:p>
            <a:pPr marL="566738" lvl="1" indent="-284163">
              <a:spcBef>
                <a:spcPts val="1200"/>
              </a:spcBef>
              <a:buFont typeface="Arial" pitchFamily="34" charset="0"/>
              <a:buChar char="•"/>
            </a:pPr>
            <a:r>
              <a:rPr lang="en-US" dirty="0"/>
              <a:t>Task 1: Design OU configuration for delegation of administration</a:t>
            </a:r>
          </a:p>
          <a:p>
            <a:pPr marL="566738" lvl="1" indent="-284163">
              <a:spcBef>
                <a:spcPts val="1200"/>
              </a:spcBef>
              <a:buFont typeface="Arial" pitchFamily="34" charset="0"/>
              <a:buChar char="•"/>
            </a:pPr>
            <a:r>
              <a:rPr lang="en-US" dirty="0"/>
              <a:t>Task 2: Design OU configuration for group policy application </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510263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Decision Flow Path B: </a:t>
            </a:r>
            <a:br>
              <a:rPr lang="en-US" dirty="0"/>
            </a:br>
            <a:r>
              <a:rPr lang="en-US" dirty="0"/>
              <a:t>Determine Domain Controller Placement and Operations Master Role Placement</a:t>
            </a:r>
          </a:p>
        </p:txBody>
      </p:sp>
      <p:pic>
        <p:nvPicPr>
          <p:cNvPr id="5" name="Picture 5"/>
          <p:cNvPicPr>
            <a:picLocks noChangeAspect="1" noChangeArrowheads="1"/>
          </p:cNvPicPr>
          <p:nvPr/>
        </p:nvPicPr>
        <p:blipFill>
          <a:blip r:embed="rId3" cstate="print"/>
          <a:srcRect/>
          <a:stretch>
            <a:fillRect/>
          </a:stretch>
        </p:blipFill>
        <p:spPr bwMode="auto">
          <a:xfrm>
            <a:off x="1374775" y="2968625"/>
            <a:ext cx="6394450" cy="919163"/>
          </a:xfrm>
          <a:prstGeom prst="rect">
            <a:avLst/>
          </a:prstGeom>
          <a:noFill/>
          <a:ln w="9525">
            <a:noFill/>
            <a:miter lim="800000"/>
            <a:headEnd/>
            <a:tailEnd/>
          </a:ln>
        </p:spPr>
      </p:pic>
    </p:spTree>
    <p:extLst>
      <p:ext uri="{BB962C8B-B14F-4D97-AF65-F5344CB8AC3E}">
        <p14:creationId xmlns:p14="http://schemas.microsoft.com/office/powerpoint/2010/main" val="290474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Domain Controller Placement</a:t>
            </a:r>
          </a:p>
        </p:txBody>
      </p:sp>
      <p:sp>
        <p:nvSpPr>
          <p:cNvPr id="3" name="Content Placeholder 2"/>
          <p:cNvSpPr>
            <a:spLocks noGrp="1"/>
          </p:cNvSpPr>
          <p:nvPr>
            <p:ph idx="1"/>
          </p:nvPr>
        </p:nvSpPr>
        <p:spPr>
          <a:xfrm>
            <a:off x="609600" y="1828800"/>
            <a:ext cx="8229600" cy="4648199"/>
          </a:xfrm>
        </p:spPr>
        <p:txBody>
          <a:bodyPr>
            <a:normAutofit/>
          </a:bodyPr>
          <a:lstStyle/>
          <a:p>
            <a:pPr marL="282575" indent="-282575">
              <a:lnSpc>
                <a:spcPct val="150000"/>
              </a:lnSpc>
            </a:pPr>
            <a:r>
              <a:rPr lang="en-US" sz="2400" dirty="0"/>
              <a:t>Placement of the Domain Controllers</a:t>
            </a:r>
          </a:p>
          <a:p>
            <a:pPr marL="566738" lvl="1" indent="-284163">
              <a:spcBef>
                <a:spcPts val="1200"/>
              </a:spcBef>
              <a:buFont typeface="Arial" pitchFamily="34" charset="0"/>
              <a:buChar char="•"/>
            </a:pPr>
            <a:r>
              <a:rPr lang="en-US" dirty="0"/>
              <a:t>Task 1: Hub locations</a:t>
            </a:r>
          </a:p>
          <a:p>
            <a:pPr marL="566738" lvl="1" indent="-284163">
              <a:spcBef>
                <a:spcPts val="1200"/>
              </a:spcBef>
              <a:buFont typeface="Arial" pitchFamily="34" charset="0"/>
              <a:buChar char="•"/>
            </a:pPr>
            <a:r>
              <a:rPr lang="en-US" dirty="0"/>
              <a:t>Task 2: Satellite locations</a:t>
            </a:r>
          </a:p>
          <a:p>
            <a:pPr marL="566738" lvl="1" indent="-284163">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185632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the Number of Domain Controllers</a:t>
            </a:r>
          </a:p>
        </p:txBody>
      </p:sp>
      <p:sp>
        <p:nvSpPr>
          <p:cNvPr id="3" name="Content Placeholder 2"/>
          <p:cNvSpPr>
            <a:spLocks noGrp="1"/>
          </p:cNvSpPr>
          <p:nvPr>
            <p:ph idx="1"/>
          </p:nvPr>
        </p:nvSpPr>
        <p:spPr>
          <a:xfrm>
            <a:off x="533400" y="1524000"/>
            <a:ext cx="8229600" cy="4648199"/>
          </a:xfrm>
        </p:spPr>
        <p:txBody>
          <a:bodyPr>
            <a:normAutofit/>
          </a:bodyPr>
          <a:lstStyle/>
          <a:p>
            <a:pPr marL="282575" indent="-282575"/>
            <a:r>
              <a:rPr lang="en-US" sz="2400" dirty="0"/>
              <a:t>Number of Domain Controllers Needed and Their </a:t>
            </a:r>
            <a:r>
              <a:rPr lang="en-US" sz="2400" dirty="0" smtClean="0"/>
              <a:t>Type</a:t>
            </a:r>
            <a:endParaRPr lang="en-US" sz="2400" dirty="0"/>
          </a:p>
          <a:p>
            <a:pPr marL="566738" lvl="1" indent="-284163">
              <a:spcBef>
                <a:spcPts val="1200"/>
              </a:spcBef>
              <a:buFont typeface="Arial" pitchFamily="34" charset="0"/>
              <a:buChar char="•"/>
            </a:pPr>
            <a:r>
              <a:rPr lang="en-US" dirty="0"/>
              <a:t>Task 1: Determine number of domain controllers</a:t>
            </a:r>
          </a:p>
          <a:p>
            <a:pPr marL="566738" lvl="1" indent="-284163">
              <a:spcBef>
                <a:spcPts val="1200"/>
              </a:spcBef>
              <a:buFont typeface="Arial" pitchFamily="34" charset="0"/>
              <a:buChar char="•"/>
            </a:pPr>
            <a:r>
              <a:rPr lang="en-US" dirty="0"/>
              <a:t>Task 2: Determine type of domain controllers placed in location</a:t>
            </a:r>
          </a:p>
          <a:p>
            <a:endParaRPr lang="en-US" dirty="0" smtClean="0"/>
          </a:p>
          <a:p>
            <a:endParaRPr lang="en-US" dirty="0" smtClean="0"/>
          </a:p>
          <a:p>
            <a:endParaRPr lang="en-US" dirty="0"/>
          </a:p>
        </p:txBody>
      </p:sp>
    </p:spTree>
    <p:extLst>
      <p:ext uri="{BB962C8B-B14F-4D97-AF65-F5344CB8AC3E}">
        <p14:creationId xmlns:p14="http://schemas.microsoft.com/office/powerpoint/2010/main" val="211829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Global Catalog Placement</a:t>
            </a:r>
          </a:p>
        </p:txBody>
      </p:sp>
      <p:sp>
        <p:nvSpPr>
          <p:cNvPr id="3"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Global Catalog Locations and Number </a:t>
            </a:r>
            <a:r>
              <a:rPr lang="en-US" sz="2400" dirty="0" smtClean="0"/>
              <a:t>Needed</a:t>
            </a:r>
            <a:endParaRPr lang="en-US" sz="2400" dirty="0"/>
          </a:p>
          <a:p>
            <a:pPr marL="566738" lvl="1" indent="-284163">
              <a:buFont typeface="Arial" pitchFamily="34" charset="0"/>
              <a:buChar char="•"/>
            </a:pPr>
            <a:r>
              <a:rPr lang="en-US" dirty="0"/>
              <a:t>Task 1: Determine global catalog locations and counts</a:t>
            </a:r>
          </a:p>
          <a:p>
            <a:endParaRPr lang="en-US" dirty="0" smtClean="0"/>
          </a:p>
          <a:p>
            <a:endParaRPr lang="en-US" dirty="0" smtClean="0"/>
          </a:p>
          <a:p>
            <a:endParaRPr lang="en-US" dirty="0"/>
          </a:p>
        </p:txBody>
      </p:sp>
    </p:spTree>
    <p:extLst>
      <p:ext uri="{BB962C8B-B14F-4D97-AF65-F5344CB8AC3E}">
        <p14:creationId xmlns:p14="http://schemas.microsoft.com/office/powerpoint/2010/main" val="381762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Global Catalog Placement</a:t>
            </a:r>
          </a:p>
        </p:txBody>
      </p:sp>
      <p:sp>
        <p:nvSpPr>
          <p:cNvPr id="3"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smtClean="0"/>
              <a:t>Considerations</a:t>
            </a:r>
            <a:endParaRPr lang="en-US" sz="2400" dirty="0"/>
          </a:p>
          <a:p>
            <a:pPr marL="566738" lvl="1" indent="-284163">
              <a:spcBef>
                <a:spcPts val="1200"/>
              </a:spcBef>
              <a:buFont typeface="Arial" pitchFamily="34" charset="0"/>
              <a:buChar char="•"/>
            </a:pPr>
            <a:r>
              <a:rPr lang="en-US" dirty="0"/>
              <a:t>Locate near applications that rely on global catalog</a:t>
            </a:r>
          </a:p>
          <a:p>
            <a:pPr marL="566738" lvl="1" indent="-284163">
              <a:spcBef>
                <a:spcPts val="1200"/>
              </a:spcBef>
              <a:buFont typeface="Arial" pitchFamily="34" charset="0"/>
              <a:buChar char="•"/>
            </a:pPr>
            <a:r>
              <a:rPr lang="en-US" dirty="0"/>
              <a:t>Number of users at the location greater than 100 </a:t>
            </a:r>
          </a:p>
          <a:p>
            <a:pPr marL="566738" lvl="1" indent="-284163">
              <a:spcBef>
                <a:spcPts val="1200"/>
              </a:spcBef>
              <a:buFont typeface="Arial" pitchFamily="34" charset="0"/>
              <a:buChar char="•"/>
            </a:pPr>
            <a:r>
              <a:rPr lang="en-US" dirty="0"/>
              <a:t>WAN link availability </a:t>
            </a:r>
          </a:p>
          <a:p>
            <a:pPr marL="566738" lvl="1" indent="-284163">
              <a:spcBef>
                <a:spcPts val="1200"/>
              </a:spcBef>
              <a:buFont typeface="Arial" pitchFamily="34" charset="0"/>
              <a:buChar char="•"/>
            </a:pPr>
            <a:r>
              <a:rPr lang="en-US" dirty="0"/>
              <a:t>Roaming users at location</a:t>
            </a:r>
          </a:p>
          <a:p>
            <a:pPr marL="566738" lvl="1" indent="-284163">
              <a:spcBef>
                <a:spcPts val="1200"/>
              </a:spcBef>
              <a:buFont typeface="Arial" pitchFamily="34" charset="0"/>
              <a:buChar char="•"/>
            </a:pPr>
            <a:r>
              <a:rPr lang="en-US" dirty="0"/>
              <a:t>Use of universal group caching</a:t>
            </a:r>
          </a:p>
          <a:p>
            <a:pPr marL="566738" lvl="1" indent="-284163">
              <a:spcBef>
                <a:spcPts val="1200"/>
              </a:spcBef>
              <a:buFont typeface="Arial" pitchFamily="34" charset="0"/>
              <a:buChar char="•"/>
            </a:pPr>
            <a:r>
              <a:rPr lang="en-US" dirty="0"/>
              <a:t>How many global catalog servers?</a:t>
            </a:r>
          </a:p>
          <a:p>
            <a:endParaRPr lang="en-US" dirty="0" smtClean="0"/>
          </a:p>
          <a:p>
            <a:endParaRPr lang="en-US" dirty="0" smtClean="0"/>
          </a:p>
          <a:p>
            <a:endParaRPr lang="en-US" dirty="0"/>
          </a:p>
        </p:txBody>
      </p:sp>
    </p:spTree>
    <p:extLst>
      <p:ext uri="{BB962C8B-B14F-4D97-AF65-F5344CB8AC3E}">
        <p14:creationId xmlns:p14="http://schemas.microsoft.com/office/powerpoint/2010/main" val="314886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Operations Master Role Placement</a:t>
            </a:r>
          </a:p>
        </p:txBody>
      </p:sp>
      <p:sp>
        <p:nvSpPr>
          <p:cNvPr id="3"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Domain Roles</a:t>
            </a:r>
          </a:p>
          <a:p>
            <a:pPr marL="566738" lvl="1" indent="-284163">
              <a:spcBef>
                <a:spcPts val="1200"/>
              </a:spcBef>
              <a:buFont typeface="Arial" pitchFamily="34" charset="0"/>
              <a:buChar char="•"/>
            </a:pPr>
            <a:r>
              <a:rPr lang="en-US" dirty="0"/>
              <a:t>Primary domain controller (PDC) emulator operations master</a:t>
            </a:r>
          </a:p>
          <a:p>
            <a:pPr marL="566738" lvl="1" indent="-284163">
              <a:spcBef>
                <a:spcPts val="1200"/>
              </a:spcBef>
              <a:buFont typeface="Arial" pitchFamily="34" charset="0"/>
              <a:buChar char="•"/>
            </a:pPr>
            <a:r>
              <a:rPr lang="en-US" dirty="0"/>
              <a:t>Relative ID (RID) operations master </a:t>
            </a:r>
          </a:p>
          <a:p>
            <a:pPr marL="566738" lvl="1" indent="-284163">
              <a:spcBef>
                <a:spcPts val="1200"/>
              </a:spcBef>
              <a:buFont typeface="Arial" pitchFamily="34" charset="0"/>
              <a:buChar char="•"/>
            </a:pPr>
            <a:r>
              <a:rPr lang="en-US" dirty="0"/>
              <a:t>Infrastructure operations master </a:t>
            </a:r>
          </a:p>
          <a:p>
            <a:pPr marL="282575" indent="-282575">
              <a:lnSpc>
                <a:spcPct val="150000"/>
              </a:lnSpc>
            </a:pPr>
            <a:r>
              <a:rPr lang="en-US" sz="2400" dirty="0"/>
              <a:t>Forest Roles</a:t>
            </a:r>
          </a:p>
          <a:p>
            <a:pPr marL="566738" lvl="1" indent="-284163">
              <a:spcBef>
                <a:spcPts val="1200"/>
              </a:spcBef>
              <a:buFont typeface="Arial" pitchFamily="34" charset="0"/>
              <a:buChar char="•"/>
            </a:pPr>
            <a:r>
              <a:rPr lang="en-US" dirty="0"/>
              <a:t>Schema operations master</a:t>
            </a:r>
          </a:p>
          <a:p>
            <a:pPr marL="566738" lvl="1" indent="-284163">
              <a:spcBef>
                <a:spcPts val="1200"/>
              </a:spcBef>
              <a:buFont typeface="Arial" pitchFamily="34" charset="0"/>
              <a:buChar char="•"/>
            </a:pPr>
            <a:r>
              <a:rPr lang="en-US" dirty="0"/>
              <a:t>Domain naming operations master</a:t>
            </a:r>
          </a:p>
          <a:p>
            <a:endParaRPr lang="en-US" dirty="0" smtClean="0"/>
          </a:p>
          <a:p>
            <a:endParaRPr lang="en-US" dirty="0" smtClean="0"/>
          </a:p>
          <a:p>
            <a:endParaRPr lang="en-US" dirty="0"/>
          </a:p>
        </p:txBody>
      </p:sp>
    </p:spTree>
    <p:extLst>
      <p:ext uri="{BB962C8B-B14F-4D97-AF65-F5344CB8AC3E}">
        <p14:creationId xmlns:p14="http://schemas.microsoft.com/office/powerpoint/2010/main" val="377287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Determine Operations Master Role Placement</a:t>
            </a:r>
          </a:p>
        </p:txBody>
      </p:sp>
      <p:sp>
        <p:nvSpPr>
          <p:cNvPr id="3"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Operations Master Role </a:t>
            </a:r>
            <a:r>
              <a:rPr lang="en-US" sz="2400" dirty="0" smtClean="0"/>
              <a:t>Placement</a:t>
            </a:r>
            <a:endParaRPr lang="en-US" sz="2400" dirty="0"/>
          </a:p>
          <a:p>
            <a:pPr marL="566738" lvl="1" indent="-284163">
              <a:lnSpc>
                <a:spcPct val="150000"/>
              </a:lnSpc>
              <a:buFont typeface="Arial" pitchFamily="34" charset="0"/>
              <a:buChar char="•"/>
            </a:pPr>
            <a:r>
              <a:rPr lang="en-US" dirty="0"/>
              <a:t>Task 1: </a:t>
            </a:r>
            <a:r>
              <a:rPr lang="en-US" dirty="0" smtClean="0"/>
              <a:t>Operations master role placement</a:t>
            </a:r>
            <a:endParaRPr lang="en-US" dirty="0"/>
          </a:p>
        </p:txBody>
      </p:sp>
    </p:spTree>
    <p:extLst>
      <p:ext uri="{BB962C8B-B14F-4D97-AF65-F5344CB8AC3E}">
        <p14:creationId xmlns:p14="http://schemas.microsoft.com/office/powerpoint/2010/main" val="170535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4545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Decision Flow Path C: </a:t>
            </a:r>
            <a:br>
              <a:rPr lang="en-US" dirty="0"/>
            </a:br>
            <a:r>
              <a:rPr lang="en-US" dirty="0"/>
              <a:t>Determine Site Design and Structure</a:t>
            </a:r>
          </a:p>
        </p:txBody>
      </p:sp>
      <p:pic>
        <p:nvPicPr>
          <p:cNvPr id="5" name="Picture 5"/>
          <p:cNvPicPr>
            <a:picLocks noChangeAspect="1" noChangeArrowheads="1"/>
          </p:cNvPicPr>
          <p:nvPr/>
        </p:nvPicPr>
        <p:blipFill>
          <a:blip r:embed="rId3" cstate="print"/>
          <a:srcRect/>
          <a:stretch>
            <a:fillRect/>
          </a:stretch>
        </p:blipFill>
        <p:spPr bwMode="auto">
          <a:xfrm>
            <a:off x="2041525" y="2970213"/>
            <a:ext cx="5060950" cy="917575"/>
          </a:xfrm>
          <a:prstGeom prst="rect">
            <a:avLst/>
          </a:prstGeom>
          <a:noFill/>
          <a:ln w="9525">
            <a:noFill/>
            <a:miter lim="800000"/>
            <a:headEnd/>
            <a:tailEnd/>
          </a:ln>
        </p:spPr>
      </p:pic>
    </p:spTree>
    <p:extLst>
      <p:ext uri="{BB962C8B-B14F-4D97-AF65-F5344CB8AC3E}">
        <p14:creationId xmlns:p14="http://schemas.microsoft.com/office/powerpoint/2010/main" val="24123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Create the Site Design</a:t>
            </a:r>
          </a:p>
        </p:txBody>
      </p:sp>
      <p:sp>
        <p:nvSpPr>
          <p:cNvPr id="4"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Creating the Site </a:t>
            </a:r>
            <a:r>
              <a:rPr lang="en-US" sz="2400" dirty="0" smtClean="0"/>
              <a:t>Design</a:t>
            </a:r>
            <a:endParaRPr lang="en-US" sz="2400" dirty="0"/>
          </a:p>
          <a:p>
            <a:pPr marL="566738" lvl="1" indent="-284163">
              <a:spcBef>
                <a:spcPts val="1200"/>
              </a:spcBef>
              <a:buFont typeface="Arial" pitchFamily="34" charset="0"/>
              <a:buChar char="•"/>
            </a:pPr>
            <a:r>
              <a:rPr lang="en-US" dirty="0"/>
              <a:t>Task 1: Create a site for the location</a:t>
            </a:r>
          </a:p>
          <a:p>
            <a:pPr marL="566738" lvl="1" indent="-284163">
              <a:spcBef>
                <a:spcPts val="1200"/>
              </a:spcBef>
              <a:buFont typeface="Arial" pitchFamily="34" charset="0"/>
              <a:buChar char="•"/>
            </a:pPr>
            <a:r>
              <a:rPr lang="en-US" dirty="0"/>
              <a:t>Task 2: Associate location to nearest defined site</a:t>
            </a:r>
          </a:p>
          <a:p>
            <a:endParaRPr lang="en-US" dirty="0" smtClean="0"/>
          </a:p>
          <a:p>
            <a:endParaRPr lang="en-US" dirty="0" smtClean="0"/>
          </a:p>
          <a:p>
            <a:endParaRPr lang="en-US" dirty="0"/>
          </a:p>
        </p:txBody>
      </p:sp>
    </p:spTree>
    <p:extLst>
      <p:ext uri="{BB962C8B-B14F-4D97-AF65-F5344CB8AC3E}">
        <p14:creationId xmlns:p14="http://schemas.microsoft.com/office/powerpoint/2010/main" val="305024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Create </a:t>
            </a:r>
            <a:r>
              <a:rPr lang="en-US" dirty="0" smtClean="0"/>
              <a:t>a Site Link </a:t>
            </a:r>
            <a:r>
              <a:rPr lang="en-US" dirty="0"/>
              <a:t>Design</a:t>
            </a:r>
          </a:p>
        </p:txBody>
      </p:sp>
      <p:sp>
        <p:nvSpPr>
          <p:cNvPr id="4"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Creating the Site Link </a:t>
            </a:r>
            <a:r>
              <a:rPr lang="en-US" sz="2400" dirty="0" smtClean="0"/>
              <a:t>Design</a:t>
            </a:r>
            <a:endParaRPr lang="en-US" sz="2400" dirty="0"/>
          </a:p>
          <a:p>
            <a:pPr marL="566738" lvl="1" indent="-284163">
              <a:lnSpc>
                <a:spcPct val="150000"/>
              </a:lnSpc>
              <a:buFont typeface="Arial" pitchFamily="34" charset="0"/>
              <a:buChar char="•"/>
            </a:pPr>
            <a:r>
              <a:rPr lang="en-US" dirty="0"/>
              <a:t>Task 1: </a:t>
            </a:r>
            <a:r>
              <a:rPr lang="en-US" dirty="0" smtClean="0"/>
              <a:t>Determine the </a:t>
            </a:r>
            <a:r>
              <a:rPr lang="en-US" dirty="0"/>
              <a:t>site </a:t>
            </a:r>
            <a:r>
              <a:rPr lang="en-US" dirty="0" smtClean="0"/>
              <a:t>link design</a:t>
            </a:r>
            <a:endParaRPr lang="en-US" dirty="0"/>
          </a:p>
          <a:p>
            <a:endParaRPr lang="en-US" dirty="0" smtClean="0"/>
          </a:p>
          <a:p>
            <a:endParaRPr lang="en-US" dirty="0"/>
          </a:p>
        </p:txBody>
      </p:sp>
    </p:spTree>
    <p:extLst>
      <p:ext uri="{BB962C8B-B14F-4D97-AF65-F5344CB8AC3E}">
        <p14:creationId xmlns:p14="http://schemas.microsoft.com/office/powerpoint/2010/main" val="221493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Create </a:t>
            </a:r>
            <a:r>
              <a:rPr lang="en-US" dirty="0" smtClean="0"/>
              <a:t>the Site Link Bridge </a:t>
            </a:r>
            <a:r>
              <a:rPr lang="en-US" dirty="0"/>
              <a:t>Design</a:t>
            </a:r>
          </a:p>
        </p:txBody>
      </p:sp>
      <p:sp>
        <p:nvSpPr>
          <p:cNvPr id="4"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Creating the Site Link Bridge </a:t>
            </a:r>
            <a:r>
              <a:rPr lang="en-US" sz="2400" dirty="0" smtClean="0"/>
              <a:t>Design</a:t>
            </a:r>
            <a:endParaRPr lang="en-US" sz="2400" dirty="0"/>
          </a:p>
          <a:p>
            <a:pPr marL="566738" lvl="1" indent="-284163">
              <a:spcBef>
                <a:spcPts val="1200"/>
              </a:spcBef>
              <a:buFont typeface="Arial" pitchFamily="34" charset="0"/>
              <a:buChar char="•"/>
            </a:pPr>
            <a:r>
              <a:rPr lang="en-US" dirty="0"/>
              <a:t>Option 1: Default behavior</a:t>
            </a:r>
          </a:p>
          <a:p>
            <a:pPr marL="566738" lvl="1" indent="-284163">
              <a:spcBef>
                <a:spcPts val="1200"/>
              </a:spcBef>
              <a:buFont typeface="Arial" pitchFamily="34" charset="0"/>
              <a:buChar char="•"/>
            </a:pPr>
            <a:r>
              <a:rPr lang="en-US" dirty="0"/>
              <a:t>Option 2: Custom site link bridge</a:t>
            </a:r>
          </a:p>
          <a:p>
            <a:endParaRPr lang="en-US" dirty="0" smtClean="0"/>
          </a:p>
          <a:p>
            <a:endParaRPr lang="en-US" dirty="0"/>
          </a:p>
        </p:txBody>
      </p:sp>
    </p:spTree>
    <p:extLst>
      <p:ext uri="{BB962C8B-B14F-4D97-AF65-F5344CB8AC3E}">
        <p14:creationId xmlns:p14="http://schemas.microsoft.com/office/powerpoint/2010/main" val="2952196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Decision Flow Path </a:t>
            </a:r>
            <a:r>
              <a:rPr lang="en-US" dirty="0" smtClean="0"/>
              <a:t>D: </a:t>
            </a:r>
            <a:r>
              <a:rPr lang="en-US" dirty="0"/>
              <a:t/>
            </a:r>
            <a:br>
              <a:rPr lang="en-US" dirty="0"/>
            </a:br>
            <a:r>
              <a:rPr lang="en-US" dirty="0"/>
              <a:t>Determine </a:t>
            </a:r>
            <a:r>
              <a:rPr lang="en-US" dirty="0" smtClean="0"/>
              <a:t>Domain Controller Configuration</a:t>
            </a:r>
            <a:endParaRPr lang="en-US" dirty="0"/>
          </a:p>
        </p:txBody>
      </p:sp>
      <p:pic>
        <p:nvPicPr>
          <p:cNvPr id="4" name="Picture 6"/>
          <p:cNvPicPr>
            <a:picLocks noChangeAspect="1" noChangeArrowheads="1"/>
          </p:cNvPicPr>
          <p:nvPr/>
        </p:nvPicPr>
        <p:blipFill>
          <a:blip r:embed="rId3" cstate="print"/>
          <a:srcRect/>
          <a:stretch>
            <a:fillRect/>
          </a:stretch>
        </p:blipFill>
        <p:spPr bwMode="auto">
          <a:xfrm>
            <a:off x="3470275" y="2968625"/>
            <a:ext cx="2203450" cy="919163"/>
          </a:xfrm>
          <a:prstGeom prst="rect">
            <a:avLst/>
          </a:prstGeom>
          <a:noFill/>
          <a:ln w="9525">
            <a:noFill/>
            <a:miter lim="800000"/>
            <a:headEnd/>
            <a:tailEnd/>
          </a:ln>
        </p:spPr>
      </p:pic>
    </p:spTree>
    <p:extLst>
      <p:ext uri="{BB962C8B-B14F-4D97-AF65-F5344CB8AC3E}">
        <p14:creationId xmlns:p14="http://schemas.microsoft.com/office/powerpoint/2010/main" val="3700787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Determine Domain Controller Configuration</a:t>
            </a:r>
            <a:endParaRPr lang="en-US" dirty="0"/>
          </a:p>
        </p:txBody>
      </p:sp>
      <p:sp>
        <p:nvSpPr>
          <p:cNvPr id="4" name="Content Placeholder 2"/>
          <p:cNvSpPr>
            <a:spLocks noGrp="1"/>
          </p:cNvSpPr>
          <p:nvPr>
            <p:ph idx="1"/>
          </p:nvPr>
        </p:nvSpPr>
        <p:spPr>
          <a:xfrm>
            <a:off x="533400" y="1676400"/>
            <a:ext cx="8229600" cy="4648199"/>
          </a:xfrm>
        </p:spPr>
        <p:txBody>
          <a:bodyPr>
            <a:normAutofit/>
          </a:bodyPr>
          <a:lstStyle/>
          <a:p>
            <a:pPr marL="282575" indent="-282575">
              <a:lnSpc>
                <a:spcPct val="150000"/>
              </a:lnSpc>
            </a:pPr>
            <a:r>
              <a:rPr lang="en-US" sz="2400" dirty="0"/>
              <a:t>Plan Domain Controller </a:t>
            </a:r>
            <a:r>
              <a:rPr lang="en-US" sz="2400" dirty="0" smtClean="0"/>
              <a:t>Configuration</a:t>
            </a:r>
            <a:endParaRPr lang="en-US" sz="2400" dirty="0"/>
          </a:p>
          <a:p>
            <a:pPr marL="566738" lvl="1" indent="-284163">
              <a:spcBef>
                <a:spcPts val="1200"/>
              </a:spcBef>
              <a:buFont typeface="Arial" pitchFamily="34" charset="0"/>
              <a:buChar char="•"/>
            </a:pPr>
            <a:r>
              <a:rPr lang="en-US" dirty="0"/>
              <a:t>Task 1: Identify minimum disk space requirements for </a:t>
            </a:r>
            <a:r>
              <a:rPr lang="en-US" dirty="0" smtClean="0"/>
              <a:t>each </a:t>
            </a:r>
            <a:r>
              <a:rPr lang="en-US" dirty="0"/>
              <a:t>domain controller </a:t>
            </a:r>
          </a:p>
          <a:p>
            <a:pPr marL="566738" lvl="1" indent="-284163">
              <a:spcBef>
                <a:spcPts val="1200"/>
              </a:spcBef>
              <a:buFont typeface="Arial" pitchFamily="34" charset="0"/>
              <a:buChar char="•"/>
            </a:pPr>
            <a:r>
              <a:rPr lang="en-US" dirty="0"/>
              <a:t>Task 2: Identify memory requirements for each </a:t>
            </a:r>
            <a:r>
              <a:rPr lang="en-US" dirty="0" smtClean="0"/>
              <a:t>domain </a:t>
            </a:r>
            <a:r>
              <a:rPr lang="en-US" dirty="0"/>
              <a:t>controller</a:t>
            </a:r>
          </a:p>
          <a:p>
            <a:endParaRPr lang="en-US" dirty="0" smtClean="0"/>
          </a:p>
          <a:p>
            <a:endParaRPr lang="en-US" dirty="0"/>
          </a:p>
        </p:txBody>
      </p:sp>
    </p:spTree>
    <p:extLst>
      <p:ext uri="{BB962C8B-B14F-4D97-AF65-F5344CB8AC3E}">
        <p14:creationId xmlns:p14="http://schemas.microsoft.com/office/powerpoint/2010/main" val="2158183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Determine Domain Controller </a:t>
            </a:r>
            <a:r>
              <a:rPr lang="en-US" dirty="0" smtClean="0"/>
              <a:t>Configuration (Continued)</a:t>
            </a:r>
            <a:endParaRPr lang="en-US" dirty="0"/>
          </a:p>
        </p:txBody>
      </p:sp>
      <p:sp>
        <p:nvSpPr>
          <p:cNvPr id="3" name="Content Placeholder 2"/>
          <p:cNvSpPr>
            <a:spLocks noGrp="1"/>
          </p:cNvSpPr>
          <p:nvPr>
            <p:ph idx="1"/>
          </p:nvPr>
        </p:nvSpPr>
        <p:spPr/>
        <p:txBody>
          <a:bodyPr>
            <a:normAutofit/>
          </a:bodyPr>
          <a:lstStyle/>
          <a:p>
            <a:pPr marL="282575" indent="-282575">
              <a:lnSpc>
                <a:spcPct val="150000"/>
              </a:lnSpc>
            </a:pPr>
            <a:r>
              <a:rPr lang="en-US" sz="2400" dirty="0"/>
              <a:t>Plan Domain Controller Configuration</a:t>
            </a:r>
          </a:p>
          <a:p>
            <a:pPr marL="566738" lvl="1" indent="-284163">
              <a:spcBef>
                <a:spcPts val="1200"/>
              </a:spcBef>
              <a:buFont typeface="Arial" pitchFamily="34" charset="0"/>
              <a:buChar char="•"/>
            </a:pPr>
            <a:r>
              <a:rPr lang="en-US" dirty="0" smtClean="0"/>
              <a:t>Task </a:t>
            </a:r>
            <a:r>
              <a:rPr lang="en-US" dirty="0"/>
              <a:t>3: Determine processor requirements</a:t>
            </a:r>
          </a:p>
          <a:p>
            <a:pPr marL="566738" lvl="1" indent="-284163">
              <a:spcBef>
                <a:spcPts val="1200"/>
              </a:spcBef>
              <a:buFont typeface="Arial" pitchFamily="34" charset="0"/>
              <a:buChar char="•"/>
            </a:pPr>
            <a:r>
              <a:rPr lang="en-US" dirty="0"/>
              <a:t>Task 4: Identify network requirements for each domain controller </a:t>
            </a:r>
          </a:p>
          <a:p>
            <a:endParaRPr lang="en-US" dirty="0"/>
          </a:p>
        </p:txBody>
      </p:sp>
    </p:spTree>
    <p:extLst>
      <p:ext uri="{BB962C8B-B14F-4D97-AF65-F5344CB8AC3E}">
        <p14:creationId xmlns:p14="http://schemas.microsoft.com/office/powerpoint/2010/main" val="27384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682849"/>
          </a:xfrm>
        </p:spPr>
        <p:txBody>
          <a:bodyPr>
            <a:normAutofit fontScale="90000"/>
          </a:bodyPr>
          <a:lstStyle/>
          <a:p>
            <a:r>
              <a:rPr lang="en-US" sz="2700" dirty="0" smtClean="0"/>
              <a:t>Active Directory Domain Services Dependencies</a:t>
            </a:r>
            <a:r>
              <a:rPr lang="en-US" dirty="0"/>
              <a:t/>
            </a:r>
            <a:br>
              <a:rPr lang="en-US" dirty="0"/>
            </a:br>
            <a:endParaRPr lang="en-US" dirty="0"/>
          </a:p>
        </p:txBody>
      </p:sp>
      <p:sp>
        <p:nvSpPr>
          <p:cNvPr id="3" name="Content Placeholder 2"/>
          <p:cNvSpPr>
            <a:spLocks noGrp="1"/>
          </p:cNvSpPr>
          <p:nvPr>
            <p:ph idx="1"/>
          </p:nvPr>
        </p:nvSpPr>
        <p:spPr>
          <a:xfrm>
            <a:off x="533400" y="1905000"/>
            <a:ext cx="8229600" cy="4241797"/>
          </a:xfrm>
        </p:spPr>
        <p:txBody>
          <a:bodyPr>
            <a:normAutofit/>
          </a:bodyPr>
          <a:lstStyle/>
          <a:p>
            <a:pPr marL="282575" indent="-282575">
              <a:lnSpc>
                <a:spcPct val="150000"/>
              </a:lnSpc>
            </a:pPr>
            <a:r>
              <a:rPr lang="en-US" sz="2400" dirty="0"/>
              <a:t>Direct Dependencies</a:t>
            </a:r>
          </a:p>
          <a:p>
            <a:pPr marL="566738" lvl="1" indent="-284163">
              <a:spcBef>
                <a:spcPts val="1200"/>
              </a:spcBef>
              <a:buFont typeface="Arial" pitchFamily="34" charset="0"/>
              <a:buChar char="•"/>
            </a:pPr>
            <a:r>
              <a:rPr lang="en-US" dirty="0"/>
              <a:t>Domain Name </a:t>
            </a:r>
            <a:r>
              <a:rPr lang="en-US" dirty="0" smtClean="0"/>
              <a:t>System </a:t>
            </a:r>
            <a:r>
              <a:rPr lang="en-US" dirty="0"/>
              <a:t>(DNS)</a:t>
            </a:r>
          </a:p>
          <a:p>
            <a:pPr marL="566738" lvl="1" indent="-284163">
              <a:lnSpc>
                <a:spcPct val="150000"/>
              </a:lnSpc>
              <a:spcBef>
                <a:spcPts val="1200"/>
              </a:spcBef>
              <a:buFont typeface="Arial" pitchFamily="34" charset="0"/>
              <a:buChar char="•"/>
            </a:pPr>
            <a:r>
              <a:rPr lang="en-US" dirty="0"/>
              <a:t>Lightweight Directory Access Protocol (LDAP)</a:t>
            </a:r>
          </a:p>
          <a:p>
            <a:pPr marL="282575" indent="-282575">
              <a:lnSpc>
                <a:spcPct val="150000"/>
              </a:lnSpc>
            </a:pPr>
            <a:r>
              <a:rPr lang="en-US" sz="2400" dirty="0"/>
              <a:t>Indirect Dependencies </a:t>
            </a:r>
          </a:p>
          <a:p>
            <a:pPr marL="566738" lvl="1" indent="-284163">
              <a:lnSpc>
                <a:spcPct val="150000"/>
              </a:lnSpc>
              <a:buFont typeface="Arial" pitchFamily="34" charset="0"/>
              <a:buChar char="•"/>
            </a:pPr>
            <a:r>
              <a:rPr lang="en-US" dirty="0"/>
              <a:t>Windows Internet </a:t>
            </a:r>
            <a:r>
              <a:rPr lang="en-US" dirty="0" smtClean="0"/>
              <a:t>Name Service </a:t>
            </a:r>
            <a:r>
              <a:rPr lang="en-US" dirty="0"/>
              <a:t>(WINS)</a:t>
            </a:r>
          </a:p>
          <a:p>
            <a:endParaRPr lang="en-US" b="0" dirty="0" smtClean="0"/>
          </a:p>
        </p:txBody>
      </p:sp>
    </p:spTree>
    <p:extLst>
      <p:ext uri="{BB962C8B-B14F-4D97-AF65-F5344CB8AC3E}">
        <p14:creationId xmlns:p14="http://schemas.microsoft.com/office/powerpoint/2010/main" val="3346383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What’s Next? – Discuss, Rinse, Repeat</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lnSpc>
                <a:spcPct val="150000"/>
              </a:lnSpc>
            </a:pPr>
            <a:r>
              <a:rPr lang="en-US" sz="2400" dirty="0"/>
              <a:t>Implement your design</a:t>
            </a:r>
          </a:p>
          <a:p>
            <a:pPr marL="282575" indent="-282575">
              <a:lnSpc>
                <a:spcPct val="150000"/>
              </a:lnSpc>
            </a:pPr>
            <a:r>
              <a:rPr lang="en-US" sz="2400" dirty="0"/>
              <a:t>Test and refine design along the way</a:t>
            </a:r>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fontScale="85000" lnSpcReduction="20000"/>
          </a:bodyPr>
          <a:lstStyle/>
          <a:p>
            <a:pPr marL="282575" indent="-282575">
              <a:lnSpc>
                <a:spcPct val="110000"/>
              </a:lnSpc>
            </a:pPr>
            <a:r>
              <a:rPr lang="en-US" sz="2800" dirty="0"/>
              <a:t>Organizations should base the design of their </a:t>
            </a:r>
            <a:r>
              <a:rPr lang="en-US" sz="2800" dirty="0" smtClean="0"/>
              <a:t/>
            </a:r>
            <a:br>
              <a:rPr lang="en-US" sz="2800" dirty="0" smtClean="0"/>
            </a:br>
            <a:r>
              <a:rPr lang="en-US" sz="2800" dirty="0" smtClean="0"/>
              <a:t>AD </a:t>
            </a:r>
            <a:r>
              <a:rPr lang="en-US" sz="2800" dirty="0"/>
              <a:t>DS infrastructure on business and technical requirements</a:t>
            </a:r>
          </a:p>
          <a:p>
            <a:pPr marL="282575" indent="-282575">
              <a:lnSpc>
                <a:spcPct val="110000"/>
              </a:lnSpc>
            </a:pPr>
            <a:r>
              <a:rPr lang="en-US" sz="2800" dirty="0"/>
              <a:t>Considerations should include:</a:t>
            </a:r>
          </a:p>
          <a:p>
            <a:pPr marL="566738" lvl="1" indent="-284163">
              <a:lnSpc>
                <a:spcPct val="110000"/>
              </a:lnSpc>
              <a:spcBef>
                <a:spcPts val="1200"/>
              </a:spcBef>
              <a:buFont typeface="Arial" pitchFamily="34" charset="0"/>
              <a:buChar char="•"/>
            </a:pPr>
            <a:r>
              <a:rPr lang="en-US" sz="2100" dirty="0"/>
              <a:t>The scope of the network and environment</a:t>
            </a:r>
          </a:p>
          <a:p>
            <a:pPr marL="566738" lvl="1" indent="-284163">
              <a:lnSpc>
                <a:spcPct val="110000"/>
              </a:lnSpc>
              <a:spcBef>
                <a:spcPts val="1200"/>
              </a:spcBef>
              <a:buFont typeface="Arial" pitchFamily="34" charset="0"/>
              <a:buChar char="•"/>
            </a:pPr>
            <a:r>
              <a:rPr lang="en-US" sz="2100" dirty="0"/>
              <a:t>Technical requirements and considerations</a:t>
            </a:r>
          </a:p>
          <a:p>
            <a:pPr marL="566738" lvl="1" indent="-284163">
              <a:lnSpc>
                <a:spcPct val="110000"/>
              </a:lnSpc>
              <a:spcBef>
                <a:spcPts val="1200"/>
              </a:spcBef>
              <a:buFont typeface="Arial" pitchFamily="34" charset="0"/>
              <a:buChar char="•"/>
            </a:pPr>
            <a:r>
              <a:rPr lang="en-US" sz="2100" dirty="0"/>
              <a:t>Additional business requirements</a:t>
            </a:r>
          </a:p>
          <a:p>
            <a:pPr marL="566738" lvl="1" indent="-284163">
              <a:lnSpc>
                <a:spcPct val="110000"/>
              </a:lnSpc>
              <a:spcBef>
                <a:spcPts val="1200"/>
              </a:spcBef>
              <a:buFont typeface="Arial" pitchFamily="34" charset="0"/>
              <a:buChar char="•"/>
            </a:pPr>
            <a:r>
              <a:rPr lang="en-US" sz="2100" dirty="0"/>
              <a:t>Designing an </a:t>
            </a:r>
            <a:r>
              <a:rPr lang="en-US" sz="2100" dirty="0" smtClean="0"/>
              <a:t>AD DS infrastructure </a:t>
            </a:r>
            <a:r>
              <a:rPr lang="en-US" sz="2100" dirty="0"/>
              <a:t>to meet these requirements</a:t>
            </a:r>
          </a:p>
          <a:p>
            <a:pPr marL="566738" lvl="1" indent="-284163">
              <a:lnSpc>
                <a:spcPct val="110000"/>
              </a:lnSpc>
              <a:spcBef>
                <a:spcPts val="1200"/>
              </a:spcBef>
              <a:buFont typeface="Arial" pitchFamily="34" charset="0"/>
              <a:buChar char="•"/>
            </a:pPr>
            <a:r>
              <a:rPr lang="en-US" sz="2100" dirty="0"/>
              <a:t>Validating the overall approach</a:t>
            </a:r>
          </a:p>
          <a:p>
            <a:pPr marL="282575" lvl="2" indent="-282575">
              <a:lnSpc>
                <a:spcPct val="110000"/>
              </a:lnSpc>
              <a:spcBef>
                <a:spcPts val="1200"/>
              </a:spcBef>
              <a:buFont typeface="Arial" pitchFamily="34" charset="0"/>
              <a:buChar char="•"/>
            </a:pPr>
            <a:r>
              <a:rPr lang="en-US" sz="2800" dirty="0"/>
              <a:t>Provide feedback to </a:t>
            </a:r>
            <a:r>
              <a:rPr lang="en-US" sz="2800" dirty="0">
                <a:hlinkClick r:id="rId3"/>
              </a:rPr>
              <a:t>ipdfdbk@microsoft.com</a:t>
            </a:r>
            <a:endParaRPr lang="en-US" sz="2800" dirty="0"/>
          </a:p>
          <a:p>
            <a:pPr marL="282575" indent="-282575">
              <a:lnSpc>
                <a:spcPct val="110000"/>
              </a:lnSpc>
            </a:pPr>
            <a:endParaRPr lang="en-US" sz="2600" dirty="0"/>
          </a:p>
          <a:p>
            <a:endParaRPr lang="en-US" b="0" dirty="0" smtClean="0"/>
          </a:p>
        </p:txBody>
      </p:sp>
    </p:spTree>
    <p:extLst>
      <p:ext uri="{BB962C8B-B14F-4D97-AF65-F5344CB8AC3E}">
        <p14:creationId xmlns:p14="http://schemas.microsoft.com/office/powerpoint/2010/main" val="1128060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4" name="TextBox 3"/>
          <p:cNvSpPr txBox="1"/>
          <p:nvPr/>
        </p:nvSpPr>
        <p:spPr>
          <a:xfrm>
            <a:off x="685800" y="2961382"/>
            <a:ext cx="7315200" cy="584775"/>
          </a:xfrm>
          <a:prstGeom prst="rect">
            <a:avLst/>
          </a:prstGeom>
          <a:noFill/>
        </p:spPr>
        <p:txBody>
          <a:bodyPr wrap="square" rtlCol="0">
            <a:spAutoFit/>
          </a:bodyPr>
          <a:lstStyle/>
          <a:p>
            <a:r>
              <a:rPr lang="en-US" sz="3200" dirty="0" smtClean="0"/>
              <a:t>Active</a:t>
            </a:r>
            <a:r>
              <a:rPr lang="en-US" sz="3200" dirty="0"/>
              <a:t> </a:t>
            </a:r>
            <a:r>
              <a:rPr lang="en-US" sz="3200" dirty="0" smtClean="0"/>
              <a:t>Directory</a:t>
            </a:r>
            <a:r>
              <a:rPr lang="en-US" sz="2400" dirty="0" smtClean="0"/>
              <a:t> </a:t>
            </a:r>
            <a:r>
              <a:rPr lang="en-US" sz="3200" dirty="0"/>
              <a:t>Domain Services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a:solidFill>
                  <a:schemeClr val="tx2"/>
                </a:solidFill>
              </a:rPr>
              <a:t>Active Directory Domain </a:t>
            </a:r>
            <a:r>
              <a:rPr lang="en-US" dirty="0" smtClean="0">
                <a:solidFill>
                  <a:schemeClr val="tx2"/>
                </a:solidFill>
              </a:rPr>
              <a:t>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Active Directory Domain Services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spcBef>
                <a:spcPts val="600"/>
              </a:spcBef>
              <a:buFont typeface="Arial" pitchFamily="34" charset="0"/>
              <a:buChar char="•"/>
            </a:pPr>
            <a:r>
              <a:rPr lang="en-US" sz="1500" dirty="0" smtClean="0"/>
              <a:t>Most cost-effective design solution for implementation</a:t>
            </a:r>
          </a:p>
          <a:p>
            <a:pPr lvl="1">
              <a:spcBef>
                <a:spcPts val="6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600"/>
              </a:spcBef>
              <a:buFont typeface="Arial" pitchFamily="34" charset="0"/>
              <a:buChar char="•"/>
            </a:pPr>
            <a:r>
              <a:rPr lang="en-US" sz="1500" dirty="0" smtClean="0"/>
              <a:t>Authoritative guidance</a:t>
            </a:r>
          </a:p>
          <a:p>
            <a:pPr lvl="1">
              <a:spcBef>
                <a:spcPts val="600"/>
              </a:spcBef>
              <a:buFont typeface="Arial" pitchFamily="34" charset="0"/>
              <a:buChar char="•"/>
            </a:pPr>
            <a:r>
              <a:rPr lang="en-US" sz="1500" dirty="0" smtClean="0"/>
              <a:t>Business validation questions ensuring solution meets requirements of </a:t>
            </a:r>
            <a:br>
              <a:rPr lang="en-US" sz="1500" dirty="0" smtClean="0"/>
            </a:br>
            <a:r>
              <a:rPr lang="en-US" sz="1500" dirty="0" smtClean="0"/>
              <a:t>business and infrastructure stakeholders</a:t>
            </a:r>
          </a:p>
          <a:p>
            <a:pPr lvl="1">
              <a:spcBef>
                <a:spcPts val="600"/>
              </a:spcBef>
              <a:buFont typeface="Arial" pitchFamily="34" charset="0"/>
              <a:buChar char="•"/>
            </a:pPr>
            <a:r>
              <a:rPr lang="en-US" sz="1500" dirty="0" smtClean="0"/>
              <a:t>High integrity design criteria that includes product limitations</a:t>
            </a:r>
          </a:p>
          <a:p>
            <a:pPr lvl="1">
              <a:spcBef>
                <a:spcPts val="600"/>
              </a:spcBef>
              <a:buFont typeface="Arial" pitchFamily="34" charset="0"/>
              <a:buChar char="•"/>
            </a:pPr>
            <a:r>
              <a:rPr lang="en-US" sz="1500" dirty="0" smtClean="0"/>
              <a:t>Fault-tolerant infrastructure</a:t>
            </a:r>
          </a:p>
          <a:p>
            <a:pPr lvl="1">
              <a:spcBef>
                <a:spcPts val="600"/>
              </a:spcBef>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Active Directory Domain Services Guide </a:t>
            </a:r>
            <a:r>
              <a:rPr lang="en-US" dirty="0" smtClean="0"/>
              <a:t>(</a:t>
            </a:r>
            <a:r>
              <a:rPr lang="en-US" dirty="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600"/>
              </a:spcBef>
              <a:buFont typeface="Arial" pitchFamily="34" charset="0"/>
              <a:buChar char="•"/>
            </a:pPr>
            <a:r>
              <a:rPr lang="en-US" sz="1500" dirty="0" smtClean="0"/>
              <a:t>Rapid readiness for consulting engagements</a:t>
            </a:r>
          </a:p>
          <a:p>
            <a:pPr lvl="1">
              <a:spcBef>
                <a:spcPts val="600"/>
              </a:spcBef>
              <a:buFont typeface="Arial" pitchFamily="34" charset="0"/>
              <a:buChar char="•"/>
            </a:pPr>
            <a:r>
              <a:rPr lang="en-US" sz="1500" dirty="0" smtClean="0"/>
              <a:t>Planning and design template to standardize design and peer reviews</a:t>
            </a:r>
          </a:p>
          <a:p>
            <a:pPr lvl="1">
              <a:spcBef>
                <a:spcPts val="600"/>
              </a:spcBef>
              <a:buFont typeface="Arial" pitchFamily="34" charset="0"/>
              <a:buChar char="•"/>
            </a:pPr>
            <a:r>
              <a:rPr lang="en-US" sz="1500" dirty="0" smtClean="0"/>
              <a:t>A “leave-behind” for pre- and post-sales visits to customer sites</a:t>
            </a:r>
          </a:p>
          <a:p>
            <a:pPr lvl="1">
              <a:spcBef>
                <a:spcPts val="6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600"/>
              </a:spcBef>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Active Directory Domain Services in Microsoft Infrastructure Optimization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133600"/>
            <a:ext cx="6680838" cy="3305174"/>
          </a:xfrm>
          <a:prstGeom prst="rect">
            <a:avLst/>
          </a:prstGeom>
        </p:spPr>
      </p:pic>
    </p:spTree>
    <p:extLst>
      <p:ext uri="{BB962C8B-B14F-4D97-AF65-F5344CB8AC3E}">
        <p14:creationId xmlns:p14="http://schemas.microsoft.com/office/powerpoint/2010/main" val="351686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785652"/>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Windows </a:t>
            </a:r>
            <a:r>
              <a:rPr lang="en-US" dirty="0" smtClean="0">
                <a:solidFill>
                  <a:schemeClr val="tx2"/>
                </a:solidFill>
              </a:rPr>
              <a:t>Server </a:t>
            </a:r>
            <a:r>
              <a:rPr lang="en-US" dirty="0">
                <a:solidFill>
                  <a:schemeClr val="tx2"/>
                </a:solidFill>
              </a:rPr>
              <a:t>2008 Active </a:t>
            </a:r>
            <a:r>
              <a:rPr lang="en-US" dirty="0" smtClean="0">
                <a:solidFill>
                  <a:schemeClr val="tx2"/>
                </a:solidFill>
              </a:rPr>
              <a:t>Directory Domain Services (AD DS)</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Determine process for </a:t>
            </a:r>
            <a:r>
              <a:rPr lang="en-US" dirty="0" smtClean="0">
                <a:solidFill>
                  <a:schemeClr val="tx2"/>
                </a:solidFill>
              </a:rPr>
              <a:t>AD DS </a:t>
            </a:r>
            <a:r>
              <a:rPr lang="en-US" dirty="0" smtClean="0"/>
              <a:t>design</a:t>
            </a:r>
            <a:endParaRPr lang="en-US" dirty="0"/>
          </a:p>
          <a:p>
            <a:pPr marL="174625" indent="-174625">
              <a:spcBef>
                <a:spcPts val="1200"/>
              </a:spcBef>
              <a:buClr>
                <a:schemeClr val="accent1"/>
              </a:buClr>
              <a:buFont typeface="Arial" pitchFamily="34" charset="0"/>
              <a:buChar char="•"/>
            </a:pPr>
            <a:r>
              <a:rPr lang="en-US" dirty="0"/>
              <a:t>Assist designers in the decision-making process </a:t>
            </a:r>
          </a:p>
          <a:p>
            <a:pPr marL="174625" indent="-174625">
              <a:spcBef>
                <a:spcPts val="1200"/>
              </a:spcBef>
              <a:buClr>
                <a:schemeClr val="accent1"/>
              </a:buClr>
              <a:buFont typeface="Arial" pitchFamily="34" charset="0"/>
              <a:buChar char="•"/>
            </a:pPr>
            <a:r>
              <a:rPr lang="en-US" dirty="0"/>
              <a:t>Provide design assistance based on best practices and real-world experience</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151"/>
            <a:ext cx="8378373" cy="830997"/>
          </a:xfrm>
        </p:spPr>
        <p:txBody>
          <a:bodyPr/>
          <a:lstStyle/>
          <a:p>
            <a:r>
              <a:rPr lang="en-US" dirty="0" smtClean="0"/>
              <a:t>Active Directory Domain Services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9" name="Picture 5"/>
          <p:cNvPicPr>
            <a:picLocks noChangeAspect="1" noChangeArrowheads="1"/>
          </p:cNvPicPr>
          <p:nvPr/>
        </p:nvPicPr>
        <p:blipFill>
          <a:blip r:embed="rId3" cstate="print"/>
          <a:srcRect/>
          <a:stretch>
            <a:fillRect/>
          </a:stretch>
        </p:blipFill>
        <p:spPr bwMode="auto">
          <a:xfrm>
            <a:off x="1371600" y="1595438"/>
            <a:ext cx="6224588" cy="4581525"/>
          </a:xfrm>
          <a:prstGeom prst="rect">
            <a:avLst/>
          </a:prstGeom>
          <a:noFill/>
          <a:ln w="9525">
            <a:noFill/>
            <a:miter lim="800000"/>
            <a:headEnd/>
            <a:tailEnd/>
          </a:ln>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Decision Flow Start Path: </a:t>
            </a:r>
            <a:br>
              <a:rPr lang="en-US" dirty="0"/>
            </a:br>
            <a:r>
              <a:rPr lang="en-US" dirty="0"/>
              <a:t>Determine Domain and Forest Components</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srcRect/>
          <a:stretch>
            <a:fillRect/>
          </a:stretch>
        </p:blipFill>
        <p:spPr bwMode="auto">
          <a:xfrm>
            <a:off x="609600" y="2667000"/>
            <a:ext cx="728662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Determine the Number of Forests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3570208"/>
          </a:xfrm>
          <a:prstGeom prst="rect">
            <a:avLst/>
          </a:prstGeom>
        </p:spPr>
        <p:txBody>
          <a:bodyPr wrap="square">
            <a:spAutoFit/>
          </a:bodyPr>
          <a:lstStyle/>
          <a:p>
            <a:pPr marL="282575" indent="-282575">
              <a:spcBef>
                <a:spcPts val="1200"/>
              </a:spcBef>
              <a:buClr>
                <a:schemeClr val="accent1"/>
              </a:buClr>
              <a:buFont typeface="Arial" pitchFamily="34" charset="0"/>
              <a:buChar char="•"/>
            </a:pPr>
            <a:r>
              <a:rPr lang="en-US" sz="2400" dirty="0">
                <a:solidFill>
                  <a:schemeClr val="tx2"/>
                </a:solidFill>
              </a:rPr>
              <a:t>How Many Forests?</a:t>
            </a:r>
          </a:p>
          <a:p>
            <a:pPr marL="566738" lvl="1" indent="-284163">
              <a:spcBef>
                <a:spcPts val="1200"/>
              </a:spcBef>
              <a:buClr>
                <a:schemeClr val="accent1"/>
              </a:buClr>
              <a:buFont typeface="Arial" pitchFamily="34" charset="0"/>
              <a:buChar char="•"/>
            </a:pPr>
            <a:r>
              <a:rPr lang="en-US" dirty="0">
                <a:solidFill>
                  <a:schemeClr val="tx2"/>
                </a:solidFill>
              </a:rPr>
              <a:t>Option 1: Single forest</a:t>
            </a:r>
          </a:p>
          <a:p>
            <a:pPr marL="566738" lvl="1" indent="-284163">
              <a:spcBef>
                <a:spcPts val="1200"/>
              </a:spcBef>
              <a:buClr>
                <a:schemeClr val="accent1"/>
              </a:buClr>
              <a:buFont typeface="Arial" pitchFamily="34" charset="0"/>
              <a:buChar char="•"/>
            </a:pPr>
            <a:r>
              <a:rPr lang="en-US" dirty="0">
                <a:solidFill>
                  <a:schemeClr val="tx2"/>
                </a:solidFill>
              </a:rPr>
              <a:t>Option 2: Multiple forests</a:t>
            </a:r>
          </a:p>
          <a:p>
            <a:pPr marL="282575" indent="-282575">
              <a:spcBef>
                <a:spcPts val="1200"/>
              </a:spcBef>
              <a:buClr>
                <a:schemeClr val="accent1"/>
              </a:buClr>
              <a:buFont typeface="Arial" pitchFamily="34" charset="0"/>
              <a:buChar char="•"/>
            </a:pPr>
            <a:r>
              <a:rPr lang="en-US" sz="2400" dirty="0">
                <a:solidFill>
                  <a:schemeClr val="tx2"/>
                </a:solidFill>
              </a:rPr>
              <a:t>Multiple Forest Drivers</a:t>
            </a:r>
          </a:p>
          <a:p>
            <a:pPr marL="566738" lvl="1" indent="-284163">
              <a:spcBef>
                <a:spcPts val="1200"/>
              </a:spcBef>
              <a:buClr>
                <a:schemeClr val="accent1"/>
              </a:buClr>
              <a:buFont typeface="Arial" pitchFamily="34" charset="0"/>
              <a:buChar char="•"/>
            </a:pPr>
            <a:r>
              <a:rPr lang="en-US" dirty="0">
                <a:solidFill>
                  <a:schemeClr val="tx2"/>
                </a:solidFill>
              </a:rPr>
              <a:t>Multiple schemas</a:t>
            </a:r>
          </a:p>
          <a:p>
            <a:pPr marL="566738" lvl="1" indent="-284163">
              <a:spcBef>
                <a:spcPts val="1200"/>
              </a:spcBef>
              <a:buClr>
                <a:schemeClr val="accent1"/>
              </a:buClr>
              <a:buFont typeface="Arial" pitchFamily="34" charset="0"/>
              <a:buChar char="•"/>
            </a:pPr>
            <a:r>
              <a:rPr lang="en-US" dirty="0">
                <a:solidFill>
                  <a:schemeClr val="tx2"/>
                </a:solidFill>
              </a:rPr>
              <a:t>Resource forests</a:t>
            </a:r>
          </a:p>
          <a:p>
            <a:pPr marL="566738" lvl="1" indent="-284163">
              <a:spcBef>
                <a:spcPts val="1200"/>
              </a:spcBef>
              <a:buClr>
                <a:schemeClr val="accent1"/>
              </a:buClr>
              <a:buFont typeface="Arial" pitchFamily="34" charset="0"/>
              <a:buChar char="•"/>
            </a:pPr>
            <a:r>
              <a:rPr lang="en-US" dirty="0">
                <a:solidFill>
                  <a:schemeClr val="tx2"/>
                </a:solidFill>
              </a:rPr>
              <a:t>Forest administrator distrust</a:t>
            </a:r>
          </a:p>
          <a:p>
            <a:pPr marL="566738" lvl="1" indent="-284163">
              <a:spcBef>
                <a:spcPts val="1200"/>
              </a:spcBef>
              <a:buClr>
                <a:schemeClr val="accent1"/>
              </a:buClr>
              <a:buFont typeface="Arial" pitchFamily="34" charset="0"/>
              <a:buChar char="•"/>
            </a:pPr>
            <a:r>
              <a:rPr lang="en-US" dirty="0">
                <a:solidFill>
                  <a:schemeClr val="tx2"/>
                </a:solidFill>
              </a:rPr>
              <a:t>Legal regulations for application or data access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Determine the Number of Domains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3570208"/>
          </a:xfrm>
          <a:prstGeom prst="rect">
            <a:avLst/>
          </a:prstGeom>
        </p:spPr>
        <p:txBody>
          <a:bodyPr wrap="square">
            <a:spAutoFit/>
          </a:bodyPr>
          <a:lstStyle/>
          <a:p>
            <a:pPr marL="282575" indent="-282575">
              <a:spcBef>
                <a:spcPts val="1200"/>
              </a:spcBef>
              <a:buClr>
                <a:schemeClr val="accent1"/>
              </a:buClr>
              <a:buFont typeface="Arial" pitchFamily="34" charset="0"/>
              <a:buChar char="•"/>
            </a:pPr>
            <a:r>
              <a:rPr lang="en-US" sz="2400" dirty="0">
                <a:solidFill>
                  <a:schemeClr val="tx2"/>
                </a:solidFill>
              </a:rPr>
              <a:t>How Many Domains?</a:t>
            </a:r>
          </a:p>
          <a:p>
            <a:pPr marL="566738" lvl="1" indent="-284163">
              <a:spcBef>
                <a:spcPts val="1200"/>
              </a:spcBef>
              <a:buClr>
                <a:schemeClr val="accent1"/>
              </a:buClr>
              <a:buFont typeface="Arial" pitchFamily="34" charset="0"/>
              <a:buChar char="•"/>
            </a:pPr>
            <a:r>
              <a:rPr lang="en-US" dirty="0">
                <a:solidFill>
                  <a:schemeClr val="tx2"/>
                </a:solidFill>
              </a:rPr>
              <a:t>Option 1: Single domain</a:t>
            </a:r>
          </a:p>
          <a:p>
            <a:pPr marL="566738" lvl="1" indent="-284163">
              <a:spcBef>
                <a:spcPts val="1200"/>
              </a:spcBef>
              <a:buClr>
                <a:schemeClr val="accent1"/>
              </a:buClr>
              <a:buFont typeface="Arial" pitchFamily="34" charset="0"/>
              <a:buChar char="•"/>
            </a:pPr>
            <a:r>
              <a:rPr lang="en-US" dirty="0">
                <a:solidFill>
                  <a:schemeClr val="tx2"/>
                </a:solidFill>
              </a:rPr>
              <a:t>Option 2: Multiple domains</a:t>
            </a:r>
          </a:p>
          <a:p>
            <a:pPr marL="282575" indent="-282575">
              <a:spcBef>
                <a:spcPts val="1200"/>
              </a:spcBef>
              <a:buClr>
                <a:schemeClr val="accent1"/>
              </a:buClr>
              <a:buFont typeface="Arial" pitchFamily="34" charset="0"/>
              <a:buChar char="•"/>
            </a:pPr>
            <a:r>
              <a:rPr lang="en-US" sz="2400" dirty="0">
                <a:solidFill>
                  <a:schemeClr val="tx2"/>
                </a:solidFill>
              </a:rPr>
              <a:t>Multiple Domain Drivers</a:t>
            </a:r>
          </a:p>
          <a:p>
            <a:pPr marL="566738" lvl="1" indent="-284163">
              <a:spcBef>
                <a:spcPts val="1200"/>
              </a:spcBef>
              <a:buClr>
                <a:schemeClr val="accent1"/>
              </a:buClr>
              <a:buFont typeface="Arial" pitchFamily="34" charset="0"/>
              <a:buChar char="•"/>
            </a:pPr>
            <a:r>
              <a:rPr lang="en-US" dirty="0">
                <a:solidFill>
                  <a:schemeClr val="tx2"/>
                </a:solidFill>
              </a:rPr>
              <a:t>Large number of frequently changing attributes</a:t>
            </a:r>
          </a:p>
          <a:p>
            <a:pPr marL="566738" lvl="1" indent="-284163">
              <a:spcBef>
                <a:spcPts val="1200"/>
              </a:spcBef>
              <a:buClr>
                <a:schemeClr val="accent1"/>
              </a:buClr>
              <a:buFont typeface="Arial" pitchFamily="34" charset="0"/>
              <a:buChar char="•"/>
            </a:pPr>
            <a:r>
              <a:rPr lang="en-US" dirty="0">
                <a:solidFill>
                  <a:schemeClr val="tx2"/>
                </a:solidFill>
              </a:rPr>
              <a:t>Reduce replication traffic</a:t>
            </a:r>
          </a:p>
          <a:p>
            <a:pPr marL="566738" lvl="1" indent="-284163">
              <a:spcBef>
                <a:spcPts val="1200"/>
              </a:spcBef>
              <a:buClr>
                <a:schemeClr val="accent1"/>
              </a:buClr>
              <a:buFont typeface="Arial" pitchFamily="34" charset="0"/>
              <a:buChar char="•"/>
            </a:pPr>
            <a:r>
              <a:rPr lang="en-US" dirty="0">
                <a:solidFill>
                  <a:schemeClr val="tx2"/>
                </a:solidFill>
              </a:rPr>
              <a:t>Control replication traffic over slow links</a:t>
            </a:r>
          </a:p>
          <a:p>
            <a:pPr marL="566738" lvl="1" indent="-284163">
              <a:spcBef>
                <a:spcPts val="1200"/>
              </a:spcBef>
              <a:buClr>
                <a:schemeClr val="accent1"/>
              </a:buClr>
              <a:buFont typeface="Arial" pitchFamily="34" charset="0"/>
              <a:buChar char="•"/>
            </a:pPr>
            <a:r>
              <a:rPr lang="en-US" dirty="0">
                <a:solidFill>
                  <a:schemeClr val="tx2"/>
                </a:solidFill>
              </a:rPr>
              <a:t>Preserve legacy Active Directory</a:t>
            </a:r>
          </a:p>
        </p:txBody>
      </p:sp>
    </p:spTree>
    <p:extLst>
      <p:ext uri="{BB962C8B-B14F-4D97-AF65-F5344CB8AC3E}">
        <p14:creationId xmlns:p14="http://schemas.microsoft.com/office/powerpoint/2010/main" val="864218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Assign Domain Names</a:t>
            </a:r>
          </a:p>
        </p:txBody>
      </p:sp>
      <p:sp>
        <p:nvSpPr>
          <p:cNvPr id="3" name="Content Placeholder 2"/>
          <p:cNvSpPr>
            <a:spLocks noGrp="1"/>
          </p:cNvSpPr>
          <p:nvPr>
            <p:ph idx="1"/>
          </p:nvPr>
        </p:nvSpPr>
        <p:spPr>
          <a:xfrm>
            <a:off x="537027" y="1752601"/>
            <a:ext cx="8229600" cy="5029199"/>
          </a:xfrm>
        </p:spPr>
        <p:txBody>
          <a:bodyPr>
            <a:normAutofit/>
          </a:bodyPr>
          <a:lstStyle/>
          <a:p>
            <a:pPr marL="282575" indent="-282575"/>
            <a:r>
              <a:rPr lang="en-US" sz="2400" dirty="0"/>
              <a:t>Task 1: Assign the NetBIOS Name</a:t>
            </a:r>
          </a:p>
          <a:p>
            <a:pPr marL="566738" lvl="1" indent="-284163">
              <a:spcBef>
                <a:spcPts val="1200"/>
              </a:spcBef>
              <a:buFont typeface="Arial" pitchFamily="34" charset="0"/>
              <a:buChar char="•"/>
            </a:pPr>
            <a:r>
              <a:rPr lang="en-US" sz="1900" dirty="0"/>
              <a:t>Maximum effective length of 15 characters</a:t>
            </a:r>
          </a:p>
          <a:p>
            <a:pPr marL="566738" lvl="1" indent="-284163">
              <a:buFont typeface="Arial" pitchFamily="34" charset="0"/>
              <a:buChar char="•"/>
            </a:pPr>
            <a:r>
              <a:rPr lang="en-US" sz="1900" dirty="0"/>
              <a:t>Use a NetBIOS name that is unique across </a:t>
            </a:r>
            <a:r>
              <a:rPr lang="en-US" sz="1900" dirty="0" smtClean="0"/>
              <a:t>corporations</a:t>
            </a:r>
            <a:r>
              <a:rPr lang="en-US" sz="2400" dirty="0" smtClean="0"/>
              <a:t> </a:t>
            </a:r>
            <a:endParaRPr lang="en-US" sz="2400" dirty="0"/>
          </a:p>
          <a:p>
            <a:pPr marL="282575" indent="-282575"/>
            <a:r>
              <a:rPr lang="en-US" sz="2400" dirty="0"/>
              <a:t>Task 2: Assign DNS Name</a:t>
            </a:r>
          </a:p>
          <a:p>
            <a:pPr marL="566738" lvl="1" indent="-284163">
              <a:spcBef>
                <a:spcPts val="1200"/>
              </a:spcBef>
              <a:buFont typeface="Arial" pitchFamily="34" charset="0"/>
              <a:buChar char="•"/>
            </a:pPr>
            <a:r>
              <a:rPr lang="en-US" sz="1900" dirty="0"/>
              <a:t>DNS name consists of host name and network name</a:t>
            </a:r>
          </a:p>
          <a:p>
            <a:pPr marL="566738" lvl="1" indent="-284163">
              <a:spcBef>
                <a:spcPts val="1200"/>
              </a:spcBef>
              <a:buFont typeface="Arial" pitchFamily="34" charset="0"/>
              <a:buChar char="•"/>
            </a:pPr>
            <a:r>
              <a:rPr lang="en-US" sz="1900" dirty="0"/>
              <a:t>Ensure uniqueness by not duplicating existing registered Internet domain names</a:t>
            </a:r>
          </a:p>
          <a:p>
            <a:pPr marL="566738" lvl="1" indent="-284163">
              <a:spcBef>
                <a:spcPts val="1200"/>
              </a:spcBef>
              <a:buFont typeface="Arial" pitchFamily="34" charset="0"/>
              <a:buChar char="•"/>
            </a:pPr>
            <a:r>
              <a:rPr lang="en-US" sz="1900" dirty="0"/>
              <a:t>Register all top-level domain names with </a:t>
            </a:r>
            <a:r>
              <a:rPr lang="en-US" sz="1900" dirty="0" smtClean="0"/>
              <a:t>InterNIC</a:t>
            </a:r>
            <a:endParaRPr lang="en-US" sz="1900" dirty="0"/>
          </a:p>
          <a:p>
            <a:pPr marL="566738" lvl="1" indent="-284163">
              <a:spcBef>
                <a:spcPts val="1200"/>
              </a:spcBef>
              <a:buFont typeface="Arial" pitchFamily="34" charset="0"/>
              <a:buChar char="•"/>
            </a:pPr>
            <a:r>
              <a:rPr lang="en-US" sz="1900" dirty="0"/>
              <a:t>Name should not represent business unit or division</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4455</Words>
  <Application>Microsoft Office PowerPoint</Application>
  <PresentationFormat>On-screen Show (4:3)</PresentationFormat>
  <Paragraphs>445</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Active Directory Domain Services Decision Flow</vt:lpstr>
      <vt:lpstr>Decision Flow Start Path:  Determine Domain and Forest Components</vt:lpstr>
      <vt:lpstr>Determine the Number of Forests</vt:lpstr>
      <vt:lpstr>Determine the Number of Domains</vt:lpstr>
      <vt:lpstr>Assign Domain Names</vt:lpstr>
      <vt:lpstr>Select the Forest Root Domain</vt:lpstr>
      <vt:lpstr>Decision Flow Path A:  Determine Organizational Unit (OU) Structure</vt:lpstr>
      <vt:lpstr>Design the OU Structure</vt:lpstr>
      <vt:lpstr>Decision Flow Path B:  Determine Domain Controller Placement and Operations Master Role Placement</vt:lpstr>
      <vt:lpstr>Determine Domain Controller Placement</vt:lpstr>
      <vt:lpstr>Determine the Number of Domain Controllers</vt:lpstr>
      <vt:lpstr>Determine Global Catalog Placement</vt:lpstr>
      <vt:lpstr>Determine Global Catalog Placement</vt:lpstr>
      <vt:lpstr>Determine Operations Master Role Placement</vt:lpstr>
      <vt:lpstr>Determine Operations Master Role Placement</vt:lpstr>
      <vt:lpstr>Decision Flow Path C:  Determine Site Design and Structure</vt:lpstr>
      <vt:lpstr>Create the Site Design</vt:lpstr>
      <vt:lpstr>Create a Site Link Design</vt:lpstr>
      <vt:lpstr>Create the Site Link Bridge Design</vt:lpstr>
      <vt:lpstr>Decision Flow Path D:  Determine Domain Controller Configuration</vt:lpstr>
      <vt:lpstr>Determine Domain Controller Configuration</vt:lpstr>
      <vt:lpstr>Determine Domain Controller Configuration (Continued)</vt:lpstr>
      <vt:lpstr>Active Directory Domain Services Dependencies </vt:lpstr>
      <vt:lpstr>What’s Next? – Discuss, Rinse, Repeat </vt:lpstr>
      <vt:lpstr>Summary and Conclusion </vt:lpstr>
      <vt:lpstr>Find More Information </vt:lpstr>
      <vt:lpstr>Questions?</vt:lpstr>
      <vt:lpstr>Addenda</vt:lpstr>
      <vt:lpstr>Benefits of Using the Active Directory Domain Services Guide</vt:lpstr>
      <vt:lpstr>Benefits of Using the Active Directory Domain Services Guide (Continued)</vt:lpstr>
      <vt:lpstr>IPD in Microsoft Operations Framework 4.0</vt:lpstr>
      <vt:lpstr>Active Directory Domain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Active Directory Domain Services version 2.2</dc:title>
  <dc:subject>Active Directory Domain Services</dc:subject>
  <dc:creator/>
  <cp:lastModifiedBy/>
  <cp:revision>1</cp:revision>
  <dcterms:created xsi:type="dcterms:W3CDTF">2011-11-09T20:58:00Z</dcterms:created>
  <dcterms:modified xsi:type="dcterms:W3CDTF">2011-11-09T20:58:41Z</dcterms:modified>
</cp:coreProperties>
</file>