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8"/>
  </p:notesMasterIdLst>
  <p:handoutMasterIdLst>
    <p:handoutMasterId r:id="rId19"/>
  </p:handoutMasterIdLst>
  <p:sldIdLst>
    <p:sldId id="399" r:id="rId2"/>
    <p:sldId id="400" r:id="rId3"/>
    <p:sldId id="440" r:id="rId4"/>
    <p:sldId id="406" r:id="rId5"/>
    <p:sldId id="405" r:id="rId6"/>
    <p:sldId id="441" r:id="rId7"/>
    <p:sldId id="442" r:id="rId8"/>
    <p:sldId id="443" r:id="rId9"/>
    <p:sldId id="446" r:id="rId10"/>
    <p:sldId id="447" r:id="rId11"/>
    <p:sldId id="448" r:id="rId12"/>
    <p:sldId id="423" r:id="rId13"/>
    <p:sldId id="449" r:id="rId14"/>
    <p:sldId id="451" r:id="rId15"/>
    <p:sldId id="452" r:id="rId16"/>
    <p:sldId id="45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3" userDrawn="1">
          <p15:clr>
            <a:srgbClr val="A4A3A4"/>
          </p15:clr>
        </p15:guide>
        <p15:guide id="2" pos="24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555555"/>
    <a:srgbClr val="D9D9D9"/>
    <a:srgbClr val="999999"/>
    <a:srgbClr val="000000"/>
    <a:srgbClr val="1A1A1A"/>
    <a:srgbClr val="C40022"/>
    <a:srgbClr val="333333"/>
    <a:srgbClr val="29292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6" autoAdjust="0"/>
    <p:restoredTop sz="95040" autoAdjust="0"/>
  </p:normalViewPr>
  <p:slideViewPr>
    <p:cSldViewPr snapToGrid="0" snapToObjects="1">
      <p:cViewPr>
        <p:scale>
          <a:sx n="70" d="100"/>
          <a:sy n="70" d="100"/>
        </p:scale>
        <p:origin x="888" y="221"/>
      </p:cViewPr>
      <p:guideLst>
        <p:guide orient="horz" pos="793"/>
        <p:guide pos="2472"/>
      </p:guideLst>
    </p:cSldViewPr>
  </p:slideViewPr>
  <p:notesTextViewPr>
    <p:cViewPr>
      <p:scale>
        <a:sx n="200" d="100"/>
        <a:sy n="200" d="100"/>
      </p:scale>
      <p:origin x="0" y="0"/>
    </p:cViewPr>
  </p:notesTextViewPr>
  <p:sorterViewPr>
    <p:cViewPr varScale="1">
      <p:scale>
        <a:sx n="1" d="1"/>
        <a:sy n="1" d="1"/>
      </p:scale>
      <p:origin x="0" y="0"/>
    </p:cViewPr>
  </p:sorterViewPr>
  <p:notesViewPr>
    <p:cSldViewPr snapToGrid="0" snapToObjects="1">
      <p:cViewPr varScale="1">
        <p:scale>
          <a:sx n="61" d="100"/>
          <a:sy n="61" d="100"/>
        </p:scale>
        <p:origin x="336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Helvetica"/>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BD2783-6EBB-EB41-8112-D139C1F4FD7C}" type="datetimeFigureOut">
              <a:rPr lang="en-US" smtClean="0">
                <a:latin typeface="Helvetica"/>
              </a:rPr>
              <a:pPr/>
              <a:t>10/17/2021</a:t>
            </a:fld>
            <a:endParaRPr lang="en-US" dirty="0">
              <a:latin typeface="Helvetica"/>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Helvetica"/>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1AE45E-BC9B-1D4E-B47E-4EA4354BD5B3}" type="slidenum">
              <a:rPr lang="en-US" smtClean="0">
                <a:latin typeface="Helvetica"/>
              </a:rPr>
              <a:pPr/>
              <a:t>‹#›</a:t>
            </a:fld>
            <a:endParaRPr lang="en-US" dirty="0">
              <a:latin typeface="Helvetica"/>
            </a:endParaRPr>
          </a:p>
        </p:txBody>
      </p:sp>
    </p:spTree>
    <p:extLst>
      <p:ext uri="{BB962C8B-B14F-4D97-AF65-F5344CB8AC3E}">
        <p14:creationId xmlns:p14="http://schemas.microsoft.com/office/powerpoint/2010/main" val="42072760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a:defRPr>
            </a:lvl1pPr>
          </a:lstStyle>
          <a:p>
            <a:fld id="{DD75B2DC-CE83-9D4C-91B5-878A853A1E80}" type="datetimeFigureOut">
              <a:rPr lang="en-US" smtClean="0"/>
              <a:pPr/>
              <a:t>10/17/2021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elvetica"/>
              </a:defRPr>
            </a:lvl1pPr>
          </a:lstStyle>
          <a:p>
            <a:fld id="{79605AF7-2181-5644-8D44-07249867CC22}" type="slidenum">
              <a:rPr lang="en-US" smtClean="0"/>
              <a:pPr/>
              <a:t>‹#›</a:t>
            </a:fld>
            <a:endParaRPr lang="en-US" dirty="0"/>
          </a:p>
        </p:txBody>
      </p:sp>
    </p:spTree>
    <p:extLst>
      <p:ext uri="{BB962C8B-B14F-4D97-AF65-F5344CB8AC3E}">
        <p14:creationId xmlns:p14="http://schemas.microsoft.com/office/powerpoint/2010/main" val="32510526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elvetica"/>
        <a:ea typeface="+mn-ea"/>
        <a:cs typeface="+mn-cs"/>
      </a:defRPr>
    </a:lvl1pPr>
    <a:lvl2pPr marL="457200" algn="l" defTabSz="457200" rtl="0" eaLnBrk="1" latinLnBrk="0" hangingPunct="1">
      <a:defRPr sz="1200" kern="1200">
        <a:solidFill>
          <a:schemeClr val="tx1"/>
        </a:solidFill>
        <a:latin typeface="Helvetica"/>
        <a:ea typeface="+mn-ea"/>
        <a:cs typeface="+mn-cs"/>
      </a:defRPr>
    </a:lvl2pPr>
    <a:lvl3pPr marL="914400" algn="l" defTabSz="457200" rtl="0" eaLnBrk="1" latinLnBrk="0" hangingPunct="1">
      <a:defRPr sz="1200" kern="1200">
        <a:solidFill>
          <a:schemeClr val="tx1"/>
        </a:solidFill>
        <a:latin typeface="Helvetica"/>
        <a:ea typeface="+mn-ea"/>
        <a:cs typeface="+mn-cs"/>
      </a:defRPr>
    </a:lvl3pPr>
    <a:lvl4pPr marL="1371600" algn="l" defTabSz="457200" rtl="0" eaLnBrk="1" latinLnBrk="0" hangingPunct="1">
      <a:defRPr sz="1200" kern="1200">
        <a:solidFill>
          <a:schemeClr val="tx1"/>
        </a:solidFill>
        <a:latin typeface="Helvetica"/>
        <a:ea typeface="+mn-ea"/>
        <a:cs typeface="+mn-cs"/>
      </a:defRPr>
    </a:lvl4pPr>
    <a:lvl5pPr marL="1828800" algn="l" defTabSz="457200" rtl="0" eaLnBrk="1" latinLnBrk="0" hangingPunct="1">
      <a:defRPr sz="1200" kern="1200">
        <a:solidFill>
          <a:schemeClr val="tx1"/>
        </a:solidFill>
        <a:latin typeface="Helvetic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8F6E3F6-C875-FA49-8F6D-CC64163DDCB3}" type="slidenum">
              <a:rPr lang="en-US" sz="1200">
                <a:solidFill>
                  <a:srgbClr val="000000"/>
                </a:solidFill>
                <a:latin typeface="Gill Sans" charset="0"/>
                <a:ea typeface="ヒラギノ角ゴ ProN W3" charset="0"/>
                <a:cs typeface="ヒラギノ角ゴ ProN W3" charset="0"/>
                <a:sym typeface="Gill Sans" charset="0"/>
              </a:rPr>
              <a:pPr eaLnBrk="1" hangingPunct="1"/>
              <a:t>2</a:t>
            </a:fld>
            <a:endParaRPr lang="en-US" sz="1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7146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ea typeface="+mn-ea"/>
              <a:cs typeface="+mn-cs"/>
            </a:endParaRPr>
          </a:p>
        </p:txBody>
      </p:sp>
      <p:sp>
        <p:nvSpPr>
          <p:cNvPr id="624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98751B5-C9DB-BE43-BFBC-1174D4E6D85C}" type="slidenum">
              <a:rPr lang="en-US" sz="1200">
                <a:solidFill>
                  <a:srgbClr val="000000"/>
                </a:solidFill>
                <a:latin typeface="Gill Sans" charset="0"/>
                <a:ea typeface="ヒラギノ角ゴ ProN W3" charset="0"/>
                <a:cs typeface="ヒラギノ角ゴ ProN W3" charset="0"/>
                <a:sym typeface="Gill Sans" charset="0"/>
              </a:rPr>
              <a:pPr eaLnBrk="1" hangingPunct="1"/>
              <a:t>12</a:t>
            </a:fld>
            <a:endParaRPr lang="en-US" sz="1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43326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13</a:t>
            </a:fld>
            <a:endParaRPr lang="en-US" dirty="0"/>
          </a:p>
        </p:txBody>
      </p:sp>
    </p:spTree>
    <p:extLst>
      <p:ext uri="{BB962C8B-B14F-4D97-AF65-F5344CB8AC3E}">
        <p14:creationId xmlns:p14="http://schemas.microsoft.com/office/powerpoint/2010/main" val="233015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3</a:t>
            </a:fld>
            <a:endParaRPr lang="en-US" dirty="0"/>
          </a:p>
        </p:txBody>
      </p:sp>
    </p:spTree>
    <p:extLst>
      <p:ext uri="{BB962C8B-B14F-4D97-AF65-F5344CB8AC3E}">
        <p14:creationId xmlns:p14="http://schemas.microsoft.com/office/powerpoint/2010/main" val="233015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206375"/>
            <a:ext cx="9263063" cy="5211763"/>
          </a:xfrm>
        </p:spPr>
      </p:sp>
      <p:sp>
        <p:nvSpPr>
          <p:cNvPr id="29698" name="Notes Placeholder 2"/>
          <p:cNvSpPr>
            <a:spLocks noGrp="1"/>
          </p:cNvSpPr>
          <p:nvPr>
            <p:ph type="body" idx="1"/>
          </p:nvPr>
        </p:nvSpPr>
        <p:spPr>
          <a:noFill/>
        </p:spPr>
        <p:txBody>
          <a:bodyPr/>
          <a:lstStyle/>
          <a:p>
            <a:endParaRPr lang="en-AU"/>
          </a:p>
        </p:txBody>
      </p:sp>
      <p:sp>
        <p:nvSpPr>
          <p:cNvPr id="29699"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FFA218F-351B-DF42-8E2E-F1BCD9201B00}" type="slidenum">
              <a:rPr lang="en-US" sz="1200"/>
              <a:pPr/>
              <a:t>4</a:t>
            </a:fld>
            <a:endParaRPr lang="en-US" sz="1200"/>
          </a:p>
        </p:txBody>
      </p:sp>
    </p:spTree>
    <p:extLst>
      <p:ext uri="{BB962C8B-B14F-4D97-AF65-F5344CB8AC3E}">
        <p14:creationId xmlns:p14="http://schemas.microsoft.com/office/powerpoint/2010/main" val="394052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206375"/>
            <a:ext cx="9263063" cy="5211763"/>
          </a:xfrm>
        </p:spPr>
      </p:sp>
      <p:sp>
        <p:nvSpPr>
          <p:cNvPr id="27650" name="Notes Placeholder 2"/>
          <p:cNvSpPr>
            <a:spLocks noGrp="1"/>
          </p:cNvSpPr>
          <p:nvPr>
            <p:ph type="body" idx="1"/>
          </p:nvPr>
        </p:nvSpPr>
        <p:spPr>
          <a:noFill/>
        </p:spPr>
        <p:txBody>
          <a:bodyPr/>
          <a:lstStyle/>
          <a:p>
            <a:endParaRPr lang="en-AU"/>
          </a:p>
        </p:txBody>
      </p:sp>
      <p:sp>
        <p:nvSpPr>
          <p:cNvPr id="27651"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3A9B637-1D01-EB46-8DCC-049FAA514ABB}" type="slidenum">
              <a:rPr lang="en-US" sz="1200"/>
              <a:pPr/>
              <a:t>5</a:t>
            </a:fld>
            <a:endParaRPr lang="en-US" sz="1200"/>
          </a:p>
        </p:txBody>
      </p:sp>
    </p:spTree>
    <p:extLst>
      <p:ext uri="{BB962C8B-B14F-4D97-AF65-F5344CB8AC3E}">
        <p14:creationId xmlns:p14="http://schemas.microsoft.com/office/powerpoint/2010/main" val="403844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206375"/>
            <a:ext cx="9263063" cy="5211763"/>
          </a:xfrm>
        </p:spPr>
      </p:sp>
      <p:sp>
        <p:nvSpPr>
          <p:cNvPr id="27650" name="Notes Placeholder 2"/>
          <p:cNvSpPr>
            <a:spLocks noGrp="1"/>
          </p:cNvSpPr>
          <p:nvPr>
            <p:ph type="body" idx="1"/>
          </p:nvPr>
        </p:nvSpPr>
        <p:spPr>
          <a:noFill/>
        </p:spPr>
        <p:txBody>
          <a:bodyPr/>
          <a:lstStyle/>
          <a:p>
            <a:endParaRPr lang="en-AU"/>
          </a:p>
        </p:txBody>
      </p:sp>
      <p:sp>
        <p:nvSpPr>
          <p:cNvPr id="27651"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3A9B637-1D01-EB46-8DCC-049FAA514ABB}" type="slidenum">
              <a:rPr lang="en-US" sz="1200"/>
              <a:pPr/>
              <a:t>6</a:t>
            </a:fld>
            <a:endParaRPr lang="en-US" sz="1200"/>
          </a:p>
        </p:txBody>
      </p:sp>
    </p:spTree>
    <p:extLst>
      <p:ext uri="{BB962C8B-B14F-4D97-AF65-F5344CB8AC3E}">
        <p14:creationId xmlns:p14="http://schemas.microsoft.com/office/powerpoint/2010/main" val="307904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7</a:t>
            </a:fld>
            <a:endParaRPr lang="en-US" dirty="0"/>
          </a:p>
        </p:txBody>
      </p:sp>
    </p:spTree>
    <p:extLst>
      <p:ext uri="{BB962C8B-B14F-4D97-AF65-F5344CB8AC3E}">
        <p14:creationId xmlns:p14="http://schemas.microsoft.com/office/powerpoint/2010/main" val="233015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A Cloud Computing platform sits above the virtual data center and provides both a control plane over and resource access to the virtualized data center.  OpenStack, as a Cloud Computing platform, manages virtualized resources, such as virtual machines exported by a hypervisor, network overlays created by Software-Defined Network devices, and volumes exported by virtual storage arrays.  OpenStack takes these data center resources and automates and orchestrates them so they can be accessed on demand and be scaled up and down as needed, turning these resources into consumable services.</a:t>
            </a:r>
          </a:p>
        </p:txBody>
      </p:sp>
      <p:sp>
        <p:nvSpPr>
          <p:cNvPr id="481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CCFDCD0-F31F-CB48-AD8E-B4ABB091444B}" type="slidenum">
              <a:rPr lang="en-US" sz="1200">
                <a:solidFill>
                  <a:srgbClr val="000000"/>
                </a:solidFill>
                <a:latin typeface="Gill Sans" charset="0"/>
                <a:ea typeface="ヒラギノ角ゴ ProN W3" charset="0"/>
                <a:cs typeface="ヒラギノ角ゴ ProN W3" charset="0"/>
                <a:sym typeface="Gill Sans" charset="0"/>
              </a:rPr>
              <a:pPr eaLnBrk="1" hangingPunct="1"/>
              <a:t>8</a:t>
            </a:fld>
            <a:endParaRPr lang="en-US" sz="1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4281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ea typeface="+mn-ea"/>
              <a:cs typeface="+mn-cs"/>
            </a:endParaRPr>
          </a:p>
        </p:txBody>
      </p:sp>
      <p:sp>
        <p:nvSpPr>
          <p:cNvPr id="552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D366627-CCC1-1A4C-A818-3731A34D3C91}" type="slidenum">
              <a:rPr lang="en-US" sz="1200">
                <a:solidFill>
                  <a:srgbClr val="000000"/>
                </a:solidFill>
                <a:latin typeface="Gill Sans" charset="0"/>
                <a:ea typeface="ヒラギノ角ゴ ProN W3" charset="0"/>
                <a:cs typeface="ヒラギノ角ゴ ProN W3" charset="0"/>
                <a:sym typeface="Gill Sans" charset="0"/>
              </a:rPr>
              <a:pPr eaLnBrk="1" hangingPunct="1"/>
              <a:t>10</a:t>
            </a:fld>
            <a:endParaRPr lang="en-US" sz="1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82055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The OpenStack platform is actually composed of multiple components, called projects.  Each project is managed by a technical committee and the OpenStack Foundation decides which projects are ready to be included in the OpenStack core.  These projects work together to provide the services required to deliver the Cloud.</a:t>
            </a:r>
          </a:p>
          <a:p>
            <a:pPr eaLnBrk="1" fontAlgn="auto" hangingPunct="1">
              <a:spcBef>
                <a:spcPts val="0"/>
              </a:spcBef>
              <a:spcAft>
                <a:spcPts val="0"/>
              </a:spcAft>
              <a:defRPr/>
            </a:pPr>
            <a:endParaRPr lang="en-US" dirty="0" smtClean="0">
              <a:ea typeface="+mn-ea"/>
              <a:cs typeface="+mn-cs"/>
            </a:endParaRPr>
          </a:p>
          <a:p>
            <a:pPr marL="171450" indent="-171450" eaLnBrk="1" fontAlgn="auto" hangingPunct="1">
              <a:spcBef>
                <a:spcPts val="0"/>
              </a:spcBef>
              <a:spcAft>
                <a:spcPts val="0"/>
              </a:spcAft>
              <a:buFont typeface="Arial"/>
              <a:buChar char="•"/>
              <a:defRPr/>
            </a:pPr>
            <a:r>
              <a:rPr lang="en-US" b="1" dirty="0" smtClean="0">
                <a:ea typeface="+mn-ea"/>
                <a:cs typeface="+mn-cs"/>
              </a:rPr>
              <a:t>Nova</a:t>
            </a:r>
            <a:r>
              <a:rPr lang="en-US" dirty="0" smtClean="0">
                <a:ea typeface="+mn-ea"/>
                <a:cs typeface="+mn-cs"/>
              </a:rPr>
              <a:t> – The compute project responsible for on-demand creation and termination of compute instances.  Nova leverage a number of hypervisors, including KVM, Xen, Hyper-V, and vSphere.</a:t>
            </a:r>
          </a:p>
          <a:p>
            <a:pPr marL="171450" indent="-171450" eaLnBrk="1" fontAlgn="auto" hangingPunct="1">
              <a:spcBef>
                <a:spcPts val="0"/>
              </a:spcBef>
              <a:spcAft>
                <a:spcPts val="0"/>
              </a:spcAft>
              <a:buFont typeface="Arial"/>
              <a:buChar char="•"/>
              <a:defRPr/>
            </a:pPr>
            <a:r>
              <a:rPr lang="en-US" b="1" dirty="0" smtClean="0">
                <a:ea typeface="+mn-ea"/>
                <a:cs typeface="+mn-cs"/>
              </a:rPr>
              <a:t>Glance</a:t>
            </a:r>
            <a:r>
              <a:rPr lang="en-US" dirty="0" smtClean="0">
                <a:ea typeface="+mn-ea"/>
                <a:cs typeface="+mn-cs"/>
              </a:rPr>
              <a:t> – The OS image management project responsible for storage and management of images used to create compute instances with OSes installed, such as Windows and Linux.</a:t>
            </a:r>
          </a:p>
          <a:p>
            <a:pPr marL="171450" indent="-171450" eaLnBrk="1" fontAlgn="auto" hangingPunct="1">
              <a:spcBef>
                <a:spcPts val="0"/>
              </a:spcBef>
              <a:spcAft>
                <a:spcPts val="0"/>
              </a:spcAft>
              <a:buFont typeface="Arial"/>
              <a:buChar char="•"/>
              <a:defRPr/>
            </a:pPr>
            <a:r>
              <a:rPr lang="en-US" b="1" dirty="0" smtClean="0">
                <a:ea typeface="+mn-ea"/>
                <a:cs typeface="+mn-cs"/>
              </a:rPr>
              <a:t>Quantum</a:t>
            </a:r>
            <a:r>
              <a:rPr lang="en-US" dirty="0" smtClean="0">
                <a:ea typeface="+mn-ea"/>
                <a:cs typeface="+mn-cs"/>
              </a:rPr>
              <a:t> – The network project that provides network access and security services to compute instances. Quantum uses plugins to leverage virtual switches and SDN-enabled devices.</a:t>
            </a:r>
          </a:p>
          <a:p>
            <a:pPr marL="171450" indent="-171450" eaLnBrk="1" fontAlgn="auto" hangingPunct="1">
              <a:spcBef>
                <a:spcPts val="0"/>
              </a:spcBef>
              <a:spcAft>
                <a:spcPts val="0"/>
              </a:spcAft>
              <a:buFont typeface="Arial"/>
              <a:buChar char="•"/>
              <a:defRPr/>
            </a:pPr>
            <a:r>
              <a:rPr lang="en-US" b="1" dirty="0" smtClean="0">
                <a:ea typeface="+mn-ea"/>
                <a:cs typeface="+mn-cs"/>
              </a:rPr>
              <a:t>Swift</a:t>
            </a:r>
            <a:r>
              <a:rPr lang="en-US" dirty="0" smtClean="0">
                <a:ea typeface="+mn-ea"/>
                <a:cs typeface="+mn-cs"/>
              </a:rPr>
              <a:t> – The object storage project that provides a scalable repository for storing large quantities of objects such as files and media content.  It can also be used as an repository for Glance images.</a:t>
            </a:r>
          </a:p>
          <a:p>
            <a:pPr marL="171450" indent="-171450" eaLnBrk="1" fontAlgn="auto" hangingPunct="1">
              <a:spcBef>
                <a:spcPts val="0"/>
              </a:spcBef>
              <a:spcAft>
                <a:spcPts val="0"/>
              </a:spcAft>
              <a:buFont typeface="Arial"/>
              <a:buChar char="•"/>
              <a:defRPr/>
            </a:pPr>
            <a:r>
              <a:rPr lang="en-US" b="1" dirty="0" smtClean="0">
                <a:ea typeface="+mn-ea"/>
                <a:cs typeface="+mn-cs"/>
              </a:rPr>
              <a:t>Cinder</a:t>
            </a:r>
            <a:r>
              <a:rPr lang="en-US" dirty="0" smtClean="0">
                <a:ea typeface="+mn-ea"/>
                <a:cs typeface="+mn-cs"/>
              </a:rPr>
              <a:t> – The block storage project that provides a virtual storage array that can export out iSCSI volumes.  A Cinder/virtual storage array server can be a server with local storage or a server using an external storage array.</a:t>
            </a:r>
          </a:p>
          <a:p>
            <a:pPr marL="171450" indent="-171450" eaLnBrk="1" fontAlgn="auto" hangingPunct="1">
              <a:spcBef>
                <a:spcPts val="0"/>
              </a:spcBef>
              <a:spcAft>
                <a:spcPts val="0"/>
              </a:spcAft>
              <a:buFont typeface="Arial"/>
              <a:buChar char="•"/>
              <a:defRPr/>
            </a:pPr>
            <a:r>
              <a:rPr lang="en-US" b="1" dirty="0" smtClean="0">
                <a:ea typeface="+mn-ea"/>
                <a:cs typeface="+mn-cs"/>
              </a:rPr>
              <a:t>Horizon</a:t>
            </a:r>
            <a:r>
              <a:rPr lang="en-US" dirty="0" smtClean="0">
                <a:ea typeface="+mn-ea"/>
                <a:cs typeface="+mn-cs"/>
              </a:rPr>
              <a:t> – The interactive dashboard project that provides users and admins provisioning and management access to the OpenStack Cloud via a web GUI.</a:t>
            </a:r>
          </a:p>
          <a:p>
            <a:pPr marL="171450" indent="-171450" eaLnBrk="1" fontAlgn="auto" hangingPunct="1">
              <a:spcBef>
                <a:spcPts val="0"/>
              </a:spcBef>
              <a:spcAft>
                <a:spcPts val="0"/>
              </a:spcAft>
              <a:buFont typeface="Arial"/>
              <a:buChar char="•"/>
              <a:defRPr/>
            </a:pPr>
            <a:r>
              <a:rPr lang="en-US" b="1" dirty="0" smtClean="0">
                <a:ea typeface="+mn-ea"/>
                <a:cs typeface="+mn-cs"/>
              </a:rPr>
              <a:t>Keystone</a:t>
            </a:r>
            <a:r>
              <a:rPr lang="en-US" dirty="0" smtClean="0">
                <a:ea typeface="+mn-ea"/>
                <a:cs typeface="+mn-cs"/>
              </a:rPr>
              <a:t> – The  identity management project that provides authorization and access security control for all the other OpenStack projects.</a:t>
            </a:r>
          </a:p>
          <a:p>
            <a:pPr marL="171450" indent="-171450" eaLnBrk="1" fontAlgn="auto" hangingPunct="1">
              <a:spcBef>
                <a:spcPts val="0"/>
              </a:spcBef>
              <a:spcAft>
                <a:spcPts val="0"/>
              </a:spcAft>
              <a:buFont typeface="Arial"/>
              <a:buChar char="•"/>
              <a:defRPr/>
            </a:pPr>
            <a:endParaRPr lang="en-US" dirty="0" smtClean="0">
              <a:ea typeface="+mn-ea"/>
              <a:cs typeface="+mn-cs"/>
            </a:endParaRPr>
          </a:p>
          <a:p>
            <a:pPr eaLnBrk="1" fontAlgn="auto" hangingPunct="1">
              <a:spcBef>
                <a:spcPts val="0"/>
              </a:spcBef>
              <a:spcAft>
                <a:spcPts val="0"/>
              </a:spcAft>
              <a:buFont typeface="Arial"/>
              <a:buNone/>
              <a:defRPr/>
            </a:pPr>
            <a:r>
              <a:rPr lang="en-US" dirty="0" smtClean="0">
                <a:ea typeface="+mn-ea"/>
                <a:cs typeface="+mn-cs"/>
              </a:rPr>
              <a:t>New projects are being added with each release and as the OpenStack community calls for them.  New projects underway include metering, application orchestration, and database-as-a-service.</a:t>
            </a:r>
          </a:p>
        </p:txBody>
      </p:sp>
      <p:sp>
        <p:nvSpPr>
          <p:cNvPr id="5222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4002540-FAB3-FD4C-A13D-06E253424C45}" type="slidenum">
              <a:rPr lang="en-US" sz="1200">
                <a:solidFill>
                  <a:srgbClr val="000000"/>
                </a:solidFill>
                <a:latin typeface="Gill Sans" charset="0"/>
                <a:ea typeface="ヒラギノ角ゴ ProN W3" charset="0"/>
                <a:cs typeface="ヒラギノ角ゴ ProN W3" charset="0"/>
                <a:sym typeface="Gill Sans" charset="0"/>
              </a:rPr>
              <a:pPr eaLnBrk="1" hangingPunct="1"/>
              <a:t>11</a:t>
            </a:fld>
            <a:endParaRPr lang="en-US" sz="1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933954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Rackspace Title Slide - With Fanatigu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72727" t="48277" r="3879" b="10992"/>
          <a:stretch/>
        </p:blipFill>
        <p:spPr>
          <a:xfrm rot="10800000">
            <a:off x="-1" y="-2"/>
            <a:ext cx="2723445" cy="2793347"/>
          </a:xfrm>
          <a:prstGeom prst="rect">
            <a:avLst/>
          </a:prstGeom>
        </p:spPr>
      </p:pic>
      <p:sp>
        <p:nvSpPr>
          <p:cNvPr id="3" name="Subtitle 2"/>
          <p:cNvSpPr>
            <a:spLocks noGrp="1"/>
          </p:cNvSpPr>
          <p:nvPr>
            <p:ph type="subTitle" idx="1"/>
          </p:nvPr>
        </p:nvSpPr>
        <p:spPr>
          <a:xfrm>
            <a:off x="958102" y="3564764"/>
            <a:ext cx="8320485" cy="387798"/>
          </a:xfrm>
        </p:spPr>
        <p:txBody>
          <a:bodyPr/>
          <a:lstStyle>
            <a:lvl1pPr marL="0" indent="0" algn="l">
              <a:spcBef>
                <a:spcPts val="0"/>
              </a:spcBef>
              <a:spcAft>
                <a:spcPts val="800"/>
              </a:spcAft>
              <a:buNone/>
              <a:defRPr sz="2800" b="1">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768096" y="2608965"/>
            <a:ext cx="11281400" cy="650050"/>
          </a:xfrm>
        </p:spPr>
        <p:txBody>
          <a:bodyPr wrap="square">
            <a:spAutoFit/>
          </a:bodyPr>
          <a:lstStyle>
            <a:lvl1pPr>
              <a:lnSpc>
                <a:spcPct val="88000"/>
              </a:lnSpc>
              <a:spcAft>
                <a:spcPts val="600"/>
              </a:spcAft>
              <a:defRPr sz="4800" spc="-100">
                <a:solidFill>
                  <a:schemeClr val="accent1"/>
                </a:solidFill>
              </a:defRPr>
            </a:lvl1pPr>
          </a:lstStyle>
          <a:p>
            <a:r>
              <a:rPr lang="en-US" dirty="0" smtClean="0"/>
              <a:t>Click to edit Master title style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272" y="5683484"/>
            <a:ext cx="2683823" cy="783655"/>
          </a:xfrm>
          <a:prstGeom prst="rect">
            <a:avLst/>
          </a:prstGeom>
          <a:noFill/>
          <a:ln>
            <a:noFill/>
          </a:ln>
        </p:spPr>
      </p:pic>
      <p:pic>
        <p:nvPicPr>
          <p:cNvPr id="8" name="Picture 7"/>
          <p:cNvPicPr>
            <a:picLocks noChangeAspect="1"/>
          </p:cNvPicPr>
          <p:nvPr userDrawn="1"/>
        </p:nvPicPr>
        <p:blipFill rotWithShape="1">
          <a:blip r:embed="rId2"/>
          <a:srcRect l="72727" t="48276" b="3704"/>
          <a:stretch/>
        </p:blipFill>
        <p:spPr>
          <a:xfrm>
            <a:off x="9017000" y="3564764"/>
            <a:ext cx="3175000" cy="3293236"/>
          </a:xfrm>
          <a:prstGeom prst="rect">
            <a:avLst/>
          </a:prstGeom>
        </p:spPr>
      </p:pic>
      <p:sp>
        <p:nvSpPr>
          <p:cNvPr id="9" name="TextBox 8"/>
          <p:cNvSpPr txBox="1"/>
          <p:nvPr userDrawn="1"/>
        </p:nvSpPr>
        <p:spPr>
          <a:xfrm>
            <a:off x="14054667" y="1848556"/>
            <a:ext cx="0" cy="276999"/>
          </a:xfrm>
          <a:prstGeom prst="rect">
            <a:avLst/>
          </a:prstGeom>
        </p:spPr>
        <p:txBody>
          <a:bodyPr wrap="none" lIns="0" tIns="0" rIns="0" bIns="0" rtlCol="0">
            <a:spAutoFit/>
          </a:bodyPr>
          <a:lstStyle/>
          <a:p>
            <a:pPr>
              <a:spcAft>
                <a:spcPts val="1800"/>
              </a:spcAft>
            </a:pPr>
            <a:endParaRPr lang="en-US" dirty="0" err="1" smtClean="0">
              <a:latin typeface="Helvetica"/>
              <a:cs typeface="Helvetica"/>
            </a:endParaRPr>
          </a:p>
        </p:txBody>
      </p:sp>
    </p:spTree>
    <p:extLst>
      <p:ext uri="{BB962C8B-B14F-4D97-AF65-F5344CB8AC3E}">
        <p14:creationId xmlns:p14="http://schemas.microsoft.com/office/powerpoint/2010/main" val="289177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a:off x="455544" y="1258888"/>
            <a:ext cx="11280912"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0"/>
          </p:nvPr>
        </p:nvSpPr>
        <p:spPr>
          <a:xfrm>
            <a:off x="2682240" y="6400799"/>
            <a:ext cx="8534400" cy="73152"/>
          </a:xfrm>
          <a:prstGeom prst="rect">
            <a:avLst/>
          </a:prstGeom>
        </p:spPr>
        <p:txBody>
          <a:bodyPr/>
          <a:lstStyle/>
          <a:p>
            <a:r>
              <a:rPr lang="en-US" kern="100" cap="none" spc="20" smtClean="0">
                <a:solidFill>
                  <a:srgbClr val="777777"/>
                </a:solidFill>
                <a:cs typeface="Helvetica"/>
              </a:rPr>
              <a:t>RACKSPACE</a:t>
            </a:r>
            <a:r>
              <a:rPr lang="en-US" b="0" kern="100" cap="none" spc="20" smtClean="0">
                <a:solidFill>
                  <a:srgbClr val="777777"/>
                </a:solidFill>
                <a:cs typeface="Helvetica"/>
              </a:rPr>
              <a:t>®</a:t>
            </a:r>
            <a:r>
              <a:rPr lang="en-US" kern="100" cap="none" spc="20" smtClean="0">
                <a:solidFill>
                  <a:srgbClr val="777777"/>
                </a:solidFill>
                <a:cs typeface="Helvetica"/>
              </a:rPr>
              <a:t> HOSTING</a:t>
            </a:r>
            <a:r>
              <a:rPr lang="en-US" b="0" kern="100" cap="none" spc="20" smtClean="0">
                <a:solidFill>
                  <a:srgbClr val="777777"/>
                </a:solidFill>
                <a:cs typeface="Helvetica"/>
              </a:rPr>
              <a:t>    |    </a:t>
            </a:r>
            <a:r>
              <a:rPr lang="en-US" kern="100" cap="none" spc="20" smtClean="0">
                <a:solidFill>
                  <a:srgbClr val="777777"/>
                </a:solidFill>
                <a:cs typeface="Helvetica"/>
              </a:rPr>
              <a:t>WWW.RACKSPACE.COM </a:t>
            </a:r>
            <a:endParaRPr lang="en-US" kern="100" cap="none" spc="20" dirty="0" smtClean="0">
              <a:solidFill>
                <a:srgbClr val="777777"/>
              </a:solidFill>
              <a:cs typeface="Helvetica"/>
            </a:endParaRPr>
          </a:p>
        </p:txBody>
      </p:sp>
      <p:sp>
        <p:nvSpPr>
          <p:cNvPr id="7" name="Slide Number Placeholder 6"/>
          <p:cNvSpPr>
            <a:spLocks noGrp="1"/>
          </p:cNvSpPr>
          <p:nvPr>
            <p:ph type="sldNum" sz="quarter" idx="11"/>
          </p:nvPr>
        </p:nvSpPr>
        <p:spPr>
          <a:xfrm>
            <a:off x="11338560" y="6318504"/>
            <a:ext cx="243840" cy="182880"/>
          </a:xfrm>
          <a:prstGeom prst="rect">
            <a:avLst/>
          </a:prstGeom>
        </p:spPr>
        <p:txBody>
          <a:bodyPr/>
          <a:lstStyle/>
          <a:p>
            <a:fld id="{F7B308D7-9E65-0248-B131-BDA2090177FC}" type="slidenum">
              <a:rPr lang="en-US" smtClean="0"/>
              <a:pPr/>
              <a:t>‹#›</a:t>
            </a:fld>
            <a:endParaRPr lang="en-US"/>
          </a:p>
        </p:txBody>
      </p:sp>
      <p:sp>
        <p:nvSpPr>
          <p:cNvPr id="8" name="Title 7"/>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3383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ll out or Quote Layout">
    <p:spTree>
      <p:nvGrpSpPr>
        <p:cNvPr id="1" name=""/>
        <p:cNvGrpSpPr/>
        <p:nvPr/>
      </p:nvGrpSpPr>
      <p:grpSpPr>
        <a:xfrm>
          <a:off x="0" y="0"/>
          <a:ext cx="0" cy="0"/>
          <a:chOff x="0" y="0"/>
          <a:chExt cx="0" cy="0"/>
        </a:xfrm>
      </p:grpSpPr>
      <p:sp>
        <p:nvSpPr>
          <p:cNvPr id="2" name="Rectangle 1"/>
          <p:cNvSpPr/>
          <p:nvPr userDrawn="1"/>
        </p:nvSpPr>
        <p:spPr>
          <a:xfrm>
            <a:off x="0" y="0"/>
            <a:ext cx="12192000" cy="5974080"/>
          </a:xfrm>
          <a:prstGeom prst="rect">
            <a:avLst/>
          </a:prstGeom>
          <a:solidFill>
            <a:schemeClr val="accent1"/>
          </a:soli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Placeholder 1"/>
          <p:cNvSpPr>
            <a:spLocks noGrp="1"/>
          </p:cNvSpPr>
          <p:nvPr>
            <p:ph type="title" hasCustomPrompt="1"/>
          </p:nvPr>
        </p:nvSpPr>
        <p:spPr>
          <a:xfrm>
            <a:off x="751840" y="2255520"/>
            <a:ext cx="10972800" cy="1463040"/>
          </a:xfrm>
          <a:prstGeom prst="rect">
            <a:avLst/>
          </a:prstGeom>
        </p:spPr>
        <p:txBody>
          <a:bodyPr vert="horz" lIns="0" tIns="0" rIns="0" bIns="0" rtlCol="0" anchor="ctr" anchorCtr="0">
            <a:normAutofit/>
          </a:bodyPr>
          <a:lstStyle>
            <a:lvl1pPr algn="l" defTabSz="457200" rtl="0" eaLnBrk="1" latinLnBrk="0" hangingPunct="1">
              <a:lnSpc>
                <a:spcPct val="100000"/>
              </a:lnSpc>
              <a:spcBef>
                <a:spcPct val="0"/>
              </a:spcBef>
              <a:buNone/>
              <a:defRPr lang="en-US" sz="3600" b="1" i="0" kern="800" baseline="0" dirty="0">
                <a:solidFill>
                  <a:schemeClr val="bg1"/>
                </a:solidFill>
                <a:latin typeface="Arial Black" panose="020B0A04020102020204" pitchFamily="34" charset="0"/>
                <a:ea typeface="+mj-ea"/>
                <a:cs typeface="Aria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2682240" y="6400799"/>
            <a:ext cx="8534400" cy="73152"/>
          </a:xfrm>
          <a:prstGeom prst="rect">
            <a:avLst/>
          </a:prstGeom>
        </p:spPr>
        <p:txBody>
          <a:bodyPr/>
          <a:lstStyle/>
          <a:p>
            <a:r>
              <a:rPr lang="en-US" kern="100" cap="none" spc="20" smtClean="0">
                <a:solidFill>
                  <a:srgbClr val="777777"/>
                </a:solidFill>
                <a:cs typeface="Helvetica"/>
              </a:rPr>
              <a:t>RACKSPACE</a:t>
            </a:r>
            <a:r>
              <a:rPr lang="en-US" b="0" kern="100" cap="none" spc="20" smtClean="0">
                <a:solidFill>
                  <a:srgbClr val="777777"/>
                </a:solidFill>
                <a:cs typeface="Helvetica"/>
              </a:rPr>
              <a:t>®</a:t>
            </a:r>
            <a:r>
              <a:rPr lang="en-US" kern="100" cap="none" spc="20" smtClean="0">
                <a:solidFill>
                  <a:srgbClr val="777777"/>
                </a:solidFill>
                <a:cs typeface="Helvetica"/>
              </a:rPr>
              <a:t> HOSTING</a:t>
            </a:r>
            <a:r>
              <a:rPr lang="en-US" b="0" kern="100" cap="none" spc="20" smtClean="0">
                <a:solidFill>
                  <a:srgbClr val="777777"/>
                </a:solidFill>
                <a:cs typeface="Helvetica"/>
              </a:rPr>
              <a:t>    |    </a:t>
            </a:r>
            <a:r>
              <a:rPr lang="en-US" kern="100" cap="none" spc="20" smtClean="0">
                <a:solidFill>
                  <a:srgbClr val="777777"/>
                </a:solidFill>
                <a:cs typeface="Helvetica"/>
              </a:rPr>
              <a:t>WWW.RACKSPACE.COM </a:t>
            </a:r>
            <a:endParaRPr lang="en-US" kern="100" cap="none" spc="20" dirty="0" smtClean="0">
              <a:solidFill>
                <a:srgbClr val="777777"/>
              </a:solidFill>
              <a:cs typeface="Helvetica"/>
            </a:endParaRPr>
          </a:p>
        </p:txBody>
      </p:sp>
      <p:sp>
        <p:nvSpPr>
          <p:cNvPr id="7" name="Slide Number Placeholder 6"/>
          <p:cNvSpPr>
            <a:spLocks noGrp="1"/>
          </p:cNvSpPr>
          <p:nvPr>
            <p:ph type="sldNum" sz="quarter" idx="11"/>
          </p:nvPr>
        </p:nvSpPr>
        <p:spPr>
          <a:xfrm>
            <a:off x="11338560" y="6318504"/>
            <a:ext cx="243840" cy="182880"/>
          </a:xfrm>
          <a:prstGeom prst="rect">
            <a:avLst/>
          </a:prstGeom>
        </p:spPr>
        <p:txBody>
          <a:bodyPr/>
          <a:lstStyle/>
          <a:p>
            <a:fld id="{F7B308D7-9E65-0248-B131-BDA2090177FC}" type="slidenum">
              <a:rPr lang="en-US" smtClean="0"/>
              <a:pPr/>
              <a:t>‹#›</a:t>
            </a:fld>
            <a:endParaRPr lang="en-US"/>
          </a:p>
        </p:txBody>
      </p:sp>
    </p:spTree>
    <p:extLst>
      <p:ext uri="{BB962C8B-B14F-4D97-AF65-F5344CB8AC3E}">
        <p14:creationId xmlns:p14="http://schemas.microsoft.com/office/powerpoint/2010/main" val="78661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38912"/>
            <a:ext cx="10972800" cy="795528"/>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45920"/>
            <a:ext cx="10972800" cy="130587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93560"/>
            <a:ext cx="1465268" cy="427847"/>
          </a:xfrm>
          <a:prstGeom prst="rect">
            <a:avLst/>
          </a:prstGeom>
          <a:noFill/>
          <a:ln>
            <a:noFill/>
          </a:ln>
        </p:spPr>
      </p:pic>
      <p:sp>
        <p:nvSpPr>
          <p:cNvPr id="4" name="TextBox 3"/>
          <p:cNvSpPr txBox="1"/>
          <p:nvPr userDrawn="1"/>
        </p:nvSpPr>
        <p:spPr>
          <a:xfrm>
            <a:off x="8748889" y="6253595"/>
            <a:ext cx="2833511" cy="307777"/>
          </a:xfrm>
          <a:prstGeom prst="rect">
            <a:avLst/>
          </a:prstGeom>
        </p:spPr>
        <p:txBody>
          <a:bodyPr wrap="square" lIns="0" tIns="0" rIns="0" bIns="0" rtlCol="0">
            <a:spAutoFit/>
          </a:bodyPr>
          <a:lstStyle/>
          <a:p>
            <a:pPr algn="r">
              <a:spcAft>
                <a:spcPts val="1800"/>
              </a:spcAft>
            </a:pPr>
            <a:r>
              <a:rPr lang="en-US" sz="2000" b="0" dirty="0" smtClean="0">
                <a:solidFill>
                  <a:schemeClr val="tx2">
                    <a:lumMod val="60000"/>
                    <a:lumOff val="40000"/>
                  </a:schemeClr>
                </a:solidFill>
                <a:latin typeface="Arial"/>
                <a:cs typeface="Arial"/>
              </a:rPr>
              <a:t>#</a:t>
            </a:r>
            <a:r>
              <a:rPr lang="en-US" sz="2000" b="0" dirty="0" err="1" smtClean="0">
                <a:solidFill>
                  <a:schemeClr val="tx2">
                    <a:lumMod val="60000"/>
                    <a:lumOff val="40000"/>
                  </a:schemeClr>
                </a:solidFill>
                <a:latin typeface="Arial"/>
                <a:cs typeface="Arial"/>
              </a:rPr>
              <a:t>rackstackatl</a:t>
            </a:r>
            <a:endParaRPr lang="en-US" sz="2000" b="0" dirty="0" smtClean="0">
              <a:solidFill>
                <a:schemeClr val="tx2">
                  <a:lumMod val="60000"/>
                  <a:lumOff val="40000"/>
                </a:schemeClr>
              </a:solidFill>
              <a:latin typeface="Arial"/>
              <a:cs typeface="Arial"/>
            </a:endParaRPr>
          </a:p>
        </p:txBody>
      </p:sp>
    </p:spTree>
    <p:extLst>
      <p:ext uri="{BB962C8B-B14F-4D97-AF65-F5344CB8AC3E}">
        <p14:creationId xmlns:p14="http://schemas.microsoft.com/office/powerpoint/2010/main" val="2501072164"/>
      </p:ext>
    </p:extLst>
  </p:cSld>
  <p:clrMap bg1="lt1" tx1="dk1" bg2="lt2" tx2="dk2" accent1="accent1" accent2="accent2" accent3="accent3" accent4="accent4" accent5="accent5" accent6="accent6" hlink="hlink" folHlink="folHlink"/>
  <p:sldLayoutIdLst>
    <p:sldLayoutId id="2147483821" r:id="rId1"/>
    <p:sldLayoutId id="2147483715" r:id="rId2"/>
    <p:sldLayoutId id="2147483736"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1" i="0" kern="800" baseline="0">
          <a:solidFill>
            <a:srgbClr val="C40022"/>
          </a:solidFill>
          <a:latin typeface="+mj-lt"/>
          <a:ea typeface="+mj-ea"/>
          <a:cs typeface="Arial"/>
        </a:defRPr>
      </a:lvl1pPr>
    </p:titleStyle>
    <p:bodyStyle>
      <a:lvl1pPr marL="164592" indent="-164592" algn="l" defTabSz="457200" rtl="0" eaLnBrk="1" latinLnBrk="0" hangingPunct="1">
        <a:lnSpc>
          <a:spcPct val="90000"/>
        </a:lnSpc>
        <a:spcBef>
          <a:spcPts val="200"/>
        </a:spcBef>
        <a:spcAft>
          <a:spcPts val="600"/>
        </a:spcAft>
        <a:buClr>
          <a:schemeClr val="accent1"/>
        </a:buClr>
        <a:buFont typeface="Arial"/>
        <a:buChar char="•"/>
        <a:defRPr sz="1800" kern="800" baseline="0">
          <a:solidFill>
            <a:srgbClr val="282828"/>
          </a:solidFill>
          <a:latin typeface="+mn-lt"/>
          <a:ea typeface="+mn-ea"/>
          <a:cs typeface="Arial"/>
        </a:defRPr>
      </a:lvl1pPr>
      <a:lvl2pPr marL="384048" indent="-182880" algn="l" defTabSz="457200" rtl="0" eaLnBrk="1" latinLnBrk="0" hangingPunct="1">
        <a:lnSpc>
          <a:spcPct val="90000"/>
        </a:lnSpc>
        <a:spcBef>
          <a:spcPts val="200"/>
        </a:spcBef>
        <a:spcAft>
          <a:spcPts val="600"/>
        </a:spcAft>
        <a:buClr>
          <a:schemeClr val="accent1"/>
        </a:buClr>
        <a:buFont typeface="Arial"/>
        <a:buChar char="–"/>
        <a:defRPr sz="1500" kern="800" baseline="0">
          <a:solidFill>
            <a:srgbClr val="282828"/>
          </a:solidFill>
          <a:latin typeface="+mn-lt"/>
          <a:ea typeface="+mn-ea"/>
          <a:cs typeface="Arial"/>
        </a:defRPr>
      </a:lvl2pPr>
      <a:lvl3pPr marL="521208" indent="-128016" algn="l" defTabSz="457200" rtl="0" eaLnBrk="1" latinLnBrk="0" hangingPunct="1">
        <a:lnSpc>
          <a:spcPct val="90000"/>
        </a:lnSpc>
        <a:spcBef>
          <a:spcPts val="200"/>
        </a:spcBef>
        <a:spcAft>
          <a:spcPts val="600"/>
        </a:spcAft>
        <a:buClr>
          <a:schemeClr val="accent1"/>
        </a:buClr>
        <a:buFont typeface="Arial"/>
        <a:buChar char="•"/>
        <a:defRPr sz="1300" kern="800" baseline="0">
          <a:solidFill>
            <a:srgbClr val="282828"/>
          </a:solidFill>
          <a:latin typeface="+mn-lt"/>
          <a:ea typeface="+mn-ea"/>
          <a:cs typeface="Arial"/>
        </a:defRPr>
      </a:lvl3pPr>
      <a:lvl4pPr marL="658368" indent="-128016" algn="l" defTabSz="457200" rtl="0" eaLnBrk="1" latinLnBrk="0" hangingPunct="1">
        <a:lnSpc>
          <a:spcPct val="90000"/>
        </a:lnSpc>
        <a:spcBef>
          <a:spcPts val="200"/>
        </a:spcBef>
        <a:spcAft>
          <a:spcPts val="600"/>
        </a:spcAft>
        <a:buClr>
          <a:schemeClr val="accent1"/>
        </a:buClr>
        <a:buFont typeface="Arial"/>
        <a:buChar char="–"/>
        <a:defRPr sz="1000" kern="800" baseline="0">
          <a:solidFill>
            <a:srgbClr val="282828"/>
          </a:solidFill>
          <a:latin typeface="+mn-lt"/>
          <a:ea typeface="+mn-ea"/>
          <a:cs typeface="Arial"/>
        </a:defRPr>
      </a:lvl4pPr>
      <a:lvl5pPr marL="758952" indent="-109728" algn="l" defTabSz="457200" rtl="0" eaLnBrk="1" latinLnBrk="0" hangingPunct="1">
        <a:lnSpc>
          <a:spcPct val="90000"/>
        </a:lnSpc>
        <a:spcBef>
          <a:spcPts val="200"/>
        </a:spcBef>
        <a:spcAft>
          <a:spcPts val="600"/>
        </a:spcAft>
        <a:buClr>
          <a:schemeClr val="accent1"/>
        </a:buClr>
        <a:buFont typeface="Arial"/>
        <a:buChar char="»"/>
        <a:defRPr sz="850" kern="800" baseline="0">
          <a:solidFill>
            <a:srgbClr val="282828"/>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openstack.or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amazon.com/OpenStack-Cloud-Computing-Cookbook-Jackson/dp/1782167587/ref=sr_1_1?s=books&amp;ie=UTF8&amp;qid=1382033707&amp;sr=1-1" TargetMode="External"/><Relationship Id="rId4" Type="http://schemas.openxmlformats.org/officeDocument/2006/relationships/hyperlink" Target="http://docs.openstack.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trystack.or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rackspace.com/cloud/" TargetMode="External"/><Relationship Id="rId5" Type="http://schemas.openxmlformats.org/officeDocument/2006/relationships/hyperlink" Target="https://www.hpcloud.com/" TargetMode="External"/><Relationship Id="rId4" Type="http://schemas.openxmlformats.org/officeDocument/2006/relationships/hyperlink" Target="http://dreamhost.com/cloud/"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rackspace.com/cloud/private/openstack_software/" TargetMode="External"/><Relationship Id="rId3" Type="http://schemas.openxmlformats.org/officeDocument/2006/relationships/hyperlink" Target="http://openstack.redhat.com/" TargetMode="External"/><Relationship Id="rId7" Type="http://schemas.openxmlformats.org/officeDocument/2006/relationships/hyperlink" Target="http://www.pistoncloud.com/openstack-cloud-software/"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fuel.mirantis.com/" TargetMode="External"/><Relationship Id="rId5" Type="http://schemas.openxmlformats.org/officeDocument/2006/relationships/hyperlink" Target="http://www.ubuntu.com/cloud" TargetMode="External"/><Relationship Id="rId10" Type="http://schemas.openxmlformats.org/officeDocument/2006/relationships/hyperlink" Target="http://puppetlabs.com/solutions/cloud-automation/compute/openstack" TargetMode="External"/><Relationship Id="rId4" Type="http://schemas.openxmlformats.org/officeDocument/2006/relationships/hyperlink" Target="https://www.suse.com/products/suse-cloud/" TargetMode="External"/><Relationship Id="rId9" Type="http://schemas.openxmlformats.org/officeDocument/2006/relationships/hyperlink" Target="https://github.com/opscode/openstack-chef-rep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8096" y="2594218"/>
            <a:ext cx="11281400" cy="664797"/>
          </a:xfrm>
        </p:spPr>
        <p:txBody>
          <a:bodyPr/>
          <a:lstStyle/>
          <a:p>
            <a:r>
              <a:rPr lang="en-US" dirty="0" smtClean="0"/>
              <a:t>Getting Started With OpenStack</a:t>
            </a:r>
            <a:endParaRPr lang="en-US" dirty="0"/>
          </a:p>
        </p:txBody>
      </p:sp>
      <p:pic>
        <p:nvPicPr>
          <p:cNvPr id="2" name="Picture 1"/>
          <p:cNvPicPr>
            <a:picLocks noChangeAspect="1"/>
          </p:cNvPicPr>
          <p:nvPr/>
        </p:nvPicPr>
        <p:blipFill>
          <a:blip r:embed="rId2"/>
          <a:stretch>
            <a:fillRect/>
          </a:stretch>
        </p:blipFill>
        <p:spPr>
          <a:xfrm>
            <a:off x="8901308" y="207904"/>
            <a:ext cx="3148188" cy="1007103"/>
          </a:xfrm>
          <a:prstGeom prst="rect">
            <a:avLst/>
          </a:prstGeom>
        </p:spPr>
      </p:pic>
    </p:spTree>
    <p:extLst>
      <p:ext uri="{BB962C8B-B14F-4D97-AF65-F5344CB8AC3E}">
        <p14:creationId xmlns:p14="http://schemas.microsoft.com/office/powerpoint/2010/main" val="4262259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54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4276" name="Rectangle 5"/>
          <p:cNvSpPr>
            <a:spLocks noGrp="1" noChangeArrowheads="1"/>
          </p:cNvSpPr>
          <p:nvPr>
            <p:ph type="title"/>
          </p:nvPr>
        </p:nvSpPr>
        <p:spPr/>
        <p:txBody>
          <a:bodyPr>
            <a:normAutofit/>
          </a:bodyPr>
          <a:lstStyle/>
          <a:p>
            <a:pPr eaLnBrk="1" hangingPunct="1"/>
            <a:r>
              <a:rPr lang="en-US">
                <a:latin typeface="Arial" charset="0"/>
                <a:ea typeface="ヒラギノ角ゴ Pro W3" charset="0"/>
                <a:cs typeface="ヒラギノ角ゴ Pro W3" charset="0"/>
              </a:rPr>
              <a:t>To Deliver Self-Service IT Rapidly and At Scale</a:t>
            </a:r>
          </a:p>
        </p:txBody>
      </p:sp>
      <p:pic>
        <p:nvPicPr>
          <p:cNvPr id="5427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4142" y="4114799"/>
            <a:ext cx="5418161" cy="23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200" y="1524001"/>
            <a:ext cx="4775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31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1204" name="Rectangle 5"/>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By Leveraging Various Open Source Projects</a:t>
            </a:r>
          </a:p>
        </p:txBody>
      </p:sp>
      <p:pic>
        <p:nvPicPr>
          <p:cNvPr id="2" name="Picture 1"/>
          <p:cNvPicPr>
            <a:picLocks noChangeAspect="1"/>
          </p:cNvPicPr>
          <p:nvPr/>
        </p:nvPicPr>
        <p:blipFill>
          <a:blip r:embed="rId4"/>
          <a:stretch>
            <a:fillRect/>
          </a:stretch>
        </p:blipFill>
        <p:spPr>
          <a:xfrm>
            <a:off x="330721" y="1472107"/>
            <a:ext cx="11628123" cy="4659168"/>
          </a:xfrm>
          <a:prstGeom prst="rect">
            <a:avLst/>
          </a:prstGeom>
        </p:spPr>
      </p:pic>
    </p:spTree>
    <p:extLst>
      <p:ext uri="{BB962C8B-B14F-4D97-AF65-F5344CB8AC3E}">
        <p14:creationId xmlns:p14="http://schemas.microsoft.com/office/powerpoint/2010/main" val="3762812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pPr>
              <a:defRPr/>
            </a:pPr>
            <a:fld id="{36BF3781-E272-934F-B40B-D9F1781CBB84}" type="slidenum">
              <a:rPr lang="en-US"/>
              <a:pPr>
                <a:defRPr/>
              </a:pPr>
              <a:t>12</a:t>
            </a:fld>
            <a:endParaRPr lang="en-US" dirty="0"/>
          </a:p>
        </p:txBody>
      </p:sp>
      <p:pic>
        <p:nvPicPr>
          <p:cNvPr id="614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44" name="Rectangle 5"/>
          <p:cNvSpPr>
            <a:spLocks noGrp="1" noChangeArrowheads="1"/>
          </p:cNvSpPr>
          <p:nvPr>
            <p:ph type="title"/>
          </p:nvPr>
        </p:nvSpPr>
        <p:spPr/>
        <p:txBody>
          <a:bodyPr/>
          <a:lstStyle/>
          <a:p>
            <a:pPr eaLnBrk="1" hangingPunct="1"/>
            <a:r>
              <a:rPr lang="en-US" dirty="0" smtClean="0">
                <a:latin typeface="Arial" charset="0"/>
                <a:ea typeface="ヒラギノ角ゴ Pro W3" charset="0"/>
                <a:cs typeface="ヒラギノ角ゴ Pro W3" charset="0"/>
              </a:rPr>
              <a:t>Rackspace Private Cloud Reference Architecture</a:t>
            </a:r>
            <a:endParaRPr lang="en-US" dirty="0">
              <a:latin typeface="Arial" charset="0"/>
              <a:ea typeface="ヒラギノ角ゴ Pro W3" charset="0"/>
              <a:cs typeface="ヒラギノ角ゴ Pro W3" charset="0"/>
            </a:endParaRPr>
          </a:p>
        </p:txBody>
      </p:sp>
      <p:pic>
        <p:nvPicPr>
          <p:cNvPr id="2" name="Picture 1"/>
          <p:cNvPicPr>
            <a:picLocks noChangeAspect="1"/>
          </p:cNvPicPr>
          <p:nvPr/>
        </p:nvPicPr>
        <p:blipFill>
          <a:blip r:embed="rId4"/>
          <a:stretch>
            <a:fillRect/>
          </a:stretch>
        </p:blipFill>
        <p:spPr>
          <a:xfrm>
            <a:off x="1446076" y="1494748"/>
            <a:ext cx="9121405" cy="4760655"/>
          </a:xfrm>
          <a:prstGeom prst="rect">
            <a:avLst/>
          </a:prstGeom>
        </p:spPr>
      </p:pic>
    </p:spTree>
    <p:extLst>
      <p:ext uri="{BB962C8B-B14F-4D97-AF65-F5344CB8AC3E}">
        <p14:creationId xmlns:p14="http://schemas.microsoft.com/office/powerpoint/2010/main" val="131060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en-US" dirty="0" smtClean="0"/>
              <a:t>Learning OpenStack</a:t>
            </a:r>
            <a:endParaRPr lang="en-US" dirty="0"/>
          </a:p>
        </p:txBody>
      </p:sp>
    </p:spTree>
    <p:extLst>
      <p:ext uri="{BB962C8B-B14F-4D97-AF65-F5344CB8AC3E}">
        <p14:creationId xmlns:p14="http://schemas.microsoft.com/office/powerpoint/2010/main" val="63560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pPr>
              <a:defRPr/>
            </a:pPr>
            <a:fld id="{B037A5CB-B55B-464D-85C8-CCEFB22647B1}" type="slidenum">
              <a:rPr lang="en-US"/>
              <a:pPr>
                <a:defRPr/>
              </a:pPr>
              <a:t>14</a:t>
            </a:fld>
            <a:endParaRPr lang="en-US" dirty="0"/>
          </a:p>
        </p:txBody>
      </p:sp>
      <p:pic>
        <p:nvPicPr>
          <p:cNvPr id="778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7828" name="Rectangle 5"/>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Reading About OpenStack</a:t>
            </a:r>
          </a:p>
        </p:txBody>
      </p:sp>
      <p:sp>
        <p:nvSpPr>
          <p:cNvPr id="9" name="Content Placeholder 2"/>
          <p:cNvSpPr>
            <a:spLocks noGrp="1"/>
          </p:cNvSpPr>
          <p:nvPr>
            <p:ph idx="1"/>
          </p:nvPr>
        </p:nvSpPr>
        <p:spPr>
          <a:xfrm>
            <a:off x="812800" y="1524000"/>
            <a:ext cx="10972800" cy="4249111"/>
          </a:xfrm>
        </p:spPr>
        <p:txBody>
          <a:bodyPr/>
          <a:lstStyle/>
          <a:p>
            <a:pPr marL="0" indent="-33338" eaLnBrk="1" hangingPunct="1">
              <a:buFontTx/>
              <a:buNone/>
              <a:defRPr/>
            </a:pPr>
            <a:r>
              <a:rPr lang="en-US" sz="2000" b="1" dirty="0" smtClean="0"/>
              <a:t>The </a:t>
            </a:r>
            <a:r>
              <a:rPr lang="en-US" sz="2000" b="1" dirty="0"/>
              <a:t>OpenStack Foundation</a:t>
            </a:r>
          </a:p>
          <a:p>
            <a:pPr marL="275694" lvl="2" indent="0" eaLnBrk="1" hangingPunct="1">
              <a:buFontTx/>
              <a:buNone/>
              <a:defRPr/>
            </a:pPr>
            <a:r>
              <a:rPr lang="en-US" sz="1600" b="1" dirty="0">
                <a:hlinkClick r:id="rId3"/>
              </a:rPr>
              <a:t>http://www.openstack.org/</a:t>
            </a:r>
            <a:endParaRPr lang="en-US" sz="1600" b="1" dirty="0"/>
          </a:p>
          <a:p>
            <a:pPr marL="275694" lvl="2" indent="0" eaLnBrk="1" hangingPunct="1">
              <a:buFontTx/>
              <a:buNone/>
              <a:defRPr/>
            </a:pPr>
            <a:endParaRPr lang="en-US" sz="1700" b="1" dirty="0"/>
          </a:p>
          <a:p>
            <a:pPr marL="0" indent="-33338" eaLnBrk="1" hangingPunct="1">
              <a:buFontTx/>
              <a:buNone/>
              <a:defRPr/>
            </a:pPr>
            <a:r>
              <a:rPr lang="en-US" sz="2000" b="1" dirty="0"/>
              <a:t>Official OpenStack Documentation</a:t>
            </a:r>
          </a:p>
          <a:p>
            <a:pPr marL="275694" lvl="2" indent="0" eaLnBrk="1" hangingPunct="1">
              <a:buFontTx/>
              <a:buNone/>
              <a:defRPr/>
            </a:pPr>
            <a:r>
              <a:rPr lang="en-US" sz="1600" b="1" dirty="0">
                <a:hlinkClick r:id="rId4"/>
              </a:rPr>
              <a:t>http://docs.openstack.org/</a:t>
            </a:r>
            <a:endParaRPr lang="en-US" sz="1600" b="1" dirty="0"/>
          </a:p>
          <a:p>
            <a:pPr marL="275694" lvl="2" indent="0" eaLnBrk="1" hangingPunct="1">
              <a:buFontTx/>
              <a:buNone/>
              <a:defRPr/>
            </a:pPr>
            <a:endParaRPr lang="en-US" sz="1700" b="1" dirty="0"/>
          </a:p>
          <a:p>
            <a:pPr marL="0" indent="-33338" eaLnBrk="1" hangingPunct="1">
              <a:buFontTx/>
              <a:buNone/>
              <a:defRPr/>
            </a:pPr>
            <a:r>
              <a:rPr lang="en-US" sz="2000" b="1" dirty="0"/>
              <a:t>The OpenStack Cloud Computing Cookbook (</a:t>
            </a:r>
            <a:r>
              <a:rPr lang="en-US" sz="2000" b="1" dirty="0" smtClean="0"/>
              <a:t>Second Edition)</a:t>
            </a:r>
          </a:p>
          <a:p>
            <a:pPr marL="376238" lvl="1" indent="-33338" eaLnBrk="1" hangingPunct="1">
              <a:buFontTx/>
              <a:buNone/>
              <a:defRPr/>
            </a:pPr>
            <a:r>
              <a:rPr lang="en-US" sz="1600" b="1" dirty="0">
                <a:hlinkClick r:id="rId5"/>
              </a:rPr>
              <a:t>http://www.amazon.com/OpenStack-Cloud-Computing-Cookbook-Jackson/dp/1782167587/ref=sr_1_1?s=books&amp;ie=UTF8&amp;qid=1382033707&amp;sr=1-</a:t>
            </a:r>
            <a:r>
              <a:rPr lang="en-US" sz="1600" b="1" dirty="0" smtClean="0">
                <a:hlinkClick r:id="rId5"/>
              </a:rPr>
              <a:t>1</a:t>
            </a:r>
            <a:endParaRPr lang="en-US" sz="1600" b="1" dirty="0" smtClean="0"/>
          </a:p>
          <a:p>
            <a:pPr marL="376238" lvl="1" indent="-33338" eaLnBrk="1" hangingPunct="1">
              <a:buFontTx/>
              <a:buNone/>
              <a:defRPr/>
            </a:pPr>
            <a:endParaRPr lang="en-US" sz="1600" b="1" dirty="0" smtClean="0"/>
          </a:p>
          <a:p>
            <a:pPr marL="376238" lvl="1" indent="-33338" eaLnBrk="1" hangingPunct="1">
              <a:buFontTx/>
              <a:buNone/>
              <a:defRPr/>
            </a:pPr>
            <a:endParaRPr lang="en-US" sz="1700" b="1" dirty="0"/>
          </a:p>
          <a:p>
            <a:pPr marL="376238" lvl="1" indent="-33338" eaLnBrk="1" hangingPunct="1">
              <a:buFontTx/>
              <a:buNone/>
              <a:defRPr/>
            </a:pPr>
            <a:endParaRPr lang="en-US" sz="1700" b="1" dirty="0"/>
          </a:p>
          <a:p>
            <a:pPr marL="140638" lvl="1" indent="0" eaLnBrk="1" hangingPunct="1">
              <a:buFontTx/>
              <a:buNone/>
              <a:defRPr/>
            </a:pPr>
            <a:endParaRPr lang="en-US" sz="1700" b="1" dirty="0"/>
          </a:p>
        </p:txBody>
      </p:sp>
      <p:pic>
        <p:nvPicPr>
          <p:cNvPr id="778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8400" y="4648200"/>
            <a:ext cx="205951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054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pPr>
              <a:defRPr/>
            </a:pPr>
            <a:fld id="{1EE45D49-BD49-1344-B2E7-70CB0F4C436D}" type="slidenum">
              <a:rPr lang="en-US"/>
              <a:pPr>
                <a:defRPr/>
              </a:pPr>
              <a:t>15</a:t>
            </a:fld>
            <a:endParaRPr lang="en-US" dirty="0"/>
          </a:p>
        </p:txBody>
      </p:sp>
      <p:pic>
        <p:nvPicPr>
          <p:cNvPr id="788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788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8852" name="Rectangle 5"/>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Trying Out OpenStack</a:t>
            </a:r>
          </a:p>
        </p:txBody>
      </p:sp>
      <p:sp>
        <p:nvSpPr>
          <p:cNvPr id="9" name="Content Placeholder 2"/>
          <p:cNvSpPr>
            <a:spLocks noGrp="1"/>
          </p:cNvSpPr>
          <p:nvPr>
            <p:ph idx="1"/>
          </p:nvPr>
        </p:nvSpPr>
        <p:spPr>
          <a:xfrm>
            <a:off x="952500" y="1608139"/>
            <a:ext cx="10972800" cy="4171655"/>
          </a:xfrm>
        </p:spPr>
        <p:txBody>
          <a:bodyPr/>
          <a:lstStyle/>
          <a:p>
            <a:pPr marL="0" indent="-33338" eaLnBrk="1" hangingPunct="1">
              <a:buFontTx/>
              <a:buNone/>
              <a:defRPr/>
            </a:pPr>
            <a:r>
              <a:rPr lang="en-US" sz="2100" b="1" dirty="0" smtClean="0"/>
              <a:t>TryStack </a:t>
            </a:r>
            <a:r>
              <a:rPr lang="en-US" sz="2100" b="1" dirty="0"/>
              <a:t>(OpenStack Sandbox)</a:t>
            </a:r>
          </a:p>
          <a:p>
            <a:pPr marL="275694" lvl="2" indent="0" eaLnBrk="1" hangingPunct="1">
              <a:buFontTx/>
              <a:buNone/>
              <a:defRPr/>
            </a:pPr>
            <a:r>
              <a:rPr lang="en-US" sz="1700" b="1" dirty="0">
                <a:hlinkClick r:id="rId3"/>
              </a:rPr>
              <a:t>http://trystack.org/</a:t>
            </a:r>
            <a:endParaRPr lang="en-US" sz="1700" b="1" dirty="0"/>
          </a:p>
          <a:p>
            <a:pPr marL="275694" lvl="2" indent="0" eaLnBrk="1" hangingPunct="1">
              <a:buFontTx/>
              <a:buNone/>
              <a:defRPr/>
            </a:pPr>
            <a:endParaRPr lang="en-US" sz="1700" b="1" dirty="0"/>
          </a:p>
          <a:p>
            <a:pPr marL="0" indent="-33338" eaLnBrk="1" hangingPunct="1">
              <a:buFontTx/>
              <a:buNone/>
              <a:defRPr/>
            </a:pPr>
            <a:r>
              <a:rPr lang="en-US" sz="2100" b="1" dirty="0"/>
              <a:t>OpenStack-based Public Clouds</a:t>
            </a:r>
          </a:p>
          <a:p>
            <a:pPr eaLnBrk="1" hangingPunct="1">
              <a:defRPr/>
            </a:pPr>
            <a:r>
              <a:rPr lang="en-US" b="1" dirty="0"/>
              <a:t>DreamHost</a:t>
            </a:r>
          </a:p>
          <a:p>
            <a:pPr marL="275694" lvl="2" indent="0" eaLnBrk="1" hangingPunct="1">
              <a:buFontTx/>
              <a:buNone/>
              <a:defRPr/>
            </a:pPr>
            <a:r>
              <a:rPr lang="en-US" b="1" dirty="0">
                <a:hlinkClick r:id="rId4"/>
              </a:rPr>
              <a:t>http://dreamhost.com/cloud/</a:t>
            </a:r>
            <a:endParaRPr lang="en-US" b="1" dirty="0"/>
          </a:p>
          <a:p>
            <a:pPr marL="275694" lvl="2" indent="0" eaLnBrk="1" hangingPunct="1">
              <a:buFontTx/>
              <a:buNone/>
              <a:defRPr/>
            </a:pPr>
            <a:endParaRPr lang="en-US" b="1" dirty="0"/>
          </a:p>
          <a:p>
            <a:pPr eaLnBrk="1" hangingPunct="1">
              <a:defRPr/>
            </a:pPr>
            <a:r>
              <a:rPr lang="en-US" b="1" dirty="0"/>
              <a:t>HP Public Cloud</a:t>
            </a:r>
          </a:p>
          <a:p>
            <a:pPr marL="275694" lvl="2" indent="0" eaLnBrk="1" hangingPunct="1">
              <a:buFontTx/>
              <a:buNone/>
              <a:defRPr/>
            </a:pPr>
            <a:r>
              <a:rPr lang="en-US" b="1" dirty="0">
                <a:hlinkClick r:id="rId5"/>
              </a:rPr>
              <a:t>https://www.hpcloud.com/</a:t>
            </a:r>
            <a:endParaRPr lang="en-US" b="1" dirty="0"/>
          </a:p>
          <a:p>
            <a:pPr lvl="2" eaLnBrk="1" hangingPunct="1">
              <a:buFont typeface="Arial" pitchFamily="34" charset="0"/>
              <a:buChar char="•"/>
              <a:defRPr/>
            </a:pPr>
            <a:endParaRPr lang="en-US" b="1" dirty="0"/>
          </a:p>
          <a:p>
            <a:pPr eaLnBrk="1" hangingPunct="1">
              <a:buFont typeface="Arial" pitchFamily="34" charset="0"/>
              <a:buChar char="•"/>
              <a:defRPr/>
            </a:pPr>
            <a:r>
              <a:rPr lang="en-US" b="1" dirty="0"/>
              <a:t>Rackspace Public Cloud</a:t>
            </a:r>
          </a:p>
          <a:p>
            <a:pPr marL="275694" lvl="2" indent="0" eaLnBrk="1" hangingPunct="1">
              <a:buFontTx/>
              <a:buNone/>
              <a:defRPr/>
            </a:pPr>
            <a:r>
              <a:rPr lang="en-US" b="1" dirty="0">
                <a:hlinkClick r:id="rId6"/>
              </a:rPr>
              <a:t>http://www.rackspace.com/cloud/</a:t>
            </a:r>
            <a:endParaRPr lang="en-US" b="1" dirty="0"/>
          </a:p>
          <a:p>
            <a:pPr marL="275694" lvl="2" indent="0" eaLnBrk="1" hangingPunct="1">
              <a:buFontTx/>
              <a:buNone/>
              <a:defRPr/>
            </a:pPr>
            <a:endParaRPr lang="en-US" sz="1700" b="1" dirty="0"/>
          </a:p>
        </p:txBody>
      </p:sp>
    </p:spTree>
    <p:extLst>
      <p:ext uri="{BB962C8B-B14F-4D97-AF65-F5344CB8AC3E}">
        <p14:creationId xmlns:p14="http://schemas.microsoft.com/office/powerpoint/2010/main" val="751801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pPr>
              <a:defRPr/>
            </a:pPr>
            <a:fld id="{45FB5F4F-211D-044B-8AC8-E10974563339}" type="slidenum">
              <a:rPr lang="en-US"/>
              <a:pPr>
                <a:defRPr/>
              </a:pPr>
              <a:t>16</a:t>
            </a:fld>
            <a:endParaRPr lang="en-US" dirty="0"/>
          </a:p>
        </p:txBody>
      </p:sp>
      <p:pic>
        <p:nvPicPr>
          <p:cNvPr id="798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79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9876" name="Rectangle 5"/>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Deploying OpenStack</a:t>
            </a:r>
          </a:p>
        </p:txBody>
      </p:sp>
      <p:sp>
        <p:nvSpPr>
          <p:cNvPr id="79877" name="Content Placeholder 2"/>
          <p:cNvSpPr>
            <a:spLocks noGrp="1"/>
          </p:cNvSpPr>
          <p:nvPr>
            <p:ph idx="1"/>
          </p:nvPr>
        </p:nvSpPr>
        <p:spPr>
          <a:xfrm>
            <a:off x="914400" y="1524001"/>
            <a:ext cx="10972800" cy="4608513"/>
          </a:xfrm>
        </p:spPr>
        <p:txBody>
          <a:bodyPr/>
          <a:lstStyle/>
          <a:p>
            <a:pPr marL="95250" lvl="3" indent="0" eaLnBrk="1" hangingPunct="1">
              <a:buFontTx/>
              <a:buNone/>
            </a:pPr>
            <a:r>
              <a:rPr lang="en-US" sz="2000" b="1">
                <a:latin typeface="Arial" charset="0"/>
                <a:ea typeface="ヒラギノ角ゴ Pro W3" charset="0"/>
                <a:cs typeface="ヒラギノ角ゴ Pro W3" charset="0"/>
              </a:rPr>
              <a:t>OpenStack Distributions</a:t>
            </a:r>
          </a:p>
          <a:p>
            <a:pPr marL="166688" lvl="4" indent="0">
              <a:buFontTx/>
              <a:buNone/>
            </a:pPr>
            <a:r>
              <a:rPr lang="en-US" sz="1600" b="1">
                <a:latin typeface="Arial" charset="0"/>
                <a:ea typeface="ヒラギノ角ゴ Pro W3" charset="0"/>
                <a:cs typeface="ヒラギノ角ゴ Pro W3" charset="0"/>
              </a:rPr>
              <a:t>Red Hat - </a:t>
            </a:r>
            <a:r>
              <a:rPr lang="en-US" sz="1600" b="1">
                <a:latin typeface="Arial" charset="0"/>
                <a:ea typeface="ヒラギノ角ゴ Pro W3" charset="0"/>
                <a:cs typeface="ヒラギノ角ゴ Pro W3" charset="0"/>
                <a:hlinkClick r:id="rId3"/>
              </a:rPr>
              <a:t>http://openstack.redhat.com/</a:t>
            </a:r>
            <a:endParaRPr lang="en-US" sz="1600" b="1">
              <a:latin typeface="Arial" charset="0"/>
              <a:ea typeface="ヒラギノ角ゴ Pro W3" charset="0"/>
              <a:cs typeface="ヒラギノ角ゴ Pro W3" charset="0"/>
            </a:endParaRPr>
          </a:p>
          <a:p>
            <a:pPr marL="166688" lvl="4" indent="0">
              <a:buFontTx/>
              <a:buNone/>
            </a:pPr>
            <a:r>
              <a:rPr lang="en-US" sz="1600" b="1">
                <a:latin typeface="Arial" charset="0"/>
                <a:ea typeface="ヒラギノ角ゴ Pro W3" charset="0"/>
                <a:cs typeface="ヒラギノ角ゴ Pro W3" charset="0"/>
              </a:rPr>
              <a:t>SUSE - </a:t>
            </a:r>
            <a:r>
              <a:rPr lang="en-US" sz="1600" b="1">
                <a:latin typeface="Arial" charset="0"/>
                <a:ea typeface="ヒラギノ角ゴ Pro W3" charset="0"/>
                <a:cs typeface="ヒラギノ角ゴ Pro W3" charset="0"/>
                <a:hlinkClick r:id="rId4"/>
              </a:rPr>
              <a:t>https://www.suse.com/products/suse-cloud/</a:t>
            </a:r>
            <a:endParaRPr lang="en-US" sz="1600" b="1">
              <a:latin typeface="Arial" charset="0"/>
              <a:ea typeface="ヒラギノ角ゴ Pro W3" charset="0"/>
              <a:cs typeface="ヒラギノ角ゴ Pro W3" charset="0"/>
            </a:endParaRPr>
          </a:p>
          <a:p>
            <a:pPr marL="166688" lvl="4" indent="0">
              <a:buFontTx/>
              <a:buNone/>
            </a:pPr>
            <a:r>
              <a:rPr lang="en-US" sz="1600" b="1">
                <a:latin typeface="Arial" charset="0"/>
                <a:ea typeface="ヒラギノ角ゴ Pro W3" charset="0"/>
                <a:cs typeface="ヒラギノ角ゴ Pro W3" charset="0"/>
              </a:rPr>
              <a:t>Ubuntu - </a:t>
            </a:r>
            <a:r>
              <a:rPr lang="en-US" sz="1600" b="1">
                <a:latin typeface="Arial" charset="0"/>
                <a:ea typeface="ヒラギノ角ゴ Pro W3" charset="0"/>
                <a:cs typeface="ヒラギノ角ゴ Pro W3" charset="0"/>
                <a:hlinkClick r:id="rId5"/>
              </a:rPr>
              <a:t>http://www.ubuntu.com/cloud</a:t>
            </a:r>
            <a:endParaRPr lang="en-US" sz="1600" b="1">
              <a:latin typeface="Arial" charset="0"/>
              <a:ea typeface="ヒラギノ角ゴ Pro W3" charset="0"/>
              <a:cs typeface="ヒラギノ角ゴ Pro W3" charset="0"/>
            </a:endParaRPr>
          </a:p>
          <a:p>
            <a:pPr marL="166688" lvl="4" indent="0">
              <a:buFontTx/>
              <a:buNone/>
            </a:pPr>
            <a:endParaRPr lang="en-US" sz="1400" b="1">
              <a:latin typeface="Arial" charset="0"/>
              <a:ea typeface="ヒラギノ角ゴ Pro W3" charset="0"/>
              <a:cs typeface="ヒラギノ角ゴ Pro W3" charset="0"/>
            </a:endParaRPr>
          </a:p>
          <a:p>
            <a:pPr marL="95250" lvl="3" indent="0" eaLnBrk="1" hangingPunct="1">
              <a:buFontTx/>
              <a:buNone/>
            </a:pPr>
            <a:r>
              <a:rPr lang="en-US" sz="2000" b="1">
                <a:latin typeface="Arial" charset="0"/>
                <a:ea typeface="ヒラギノ角ゴ Pro W3" charset="0"/>
                <a:cs typeface="ヒラギノ角ゴ Pro W3" charset="0"/>
              </a:rPr>
              <a:t>Packaged Deploys For Different Linux Distros</a:t>
            </a:r>
          </a:p>
          <a:p>
            <a:pPr marL="166688" lvl="4" indent="0" eaLnBrk="1" hangingPunct="1">
              <a:buFontTx/>
              <a:buNone/>
            </a:pPr>
            <a:r>
              <a:rPr lang="en-US" sz="1600" b="1">
                <a:latin typeface="Arial" charset="0"/>
                <a:ea typeface="ヒラギノ角ゴ Pro W3" charset="0"/>
                <a:cs typeface="ヒラギノ角ゴ Pro W3" charset="0"/>
              </a:rPr>
              <a:t>Mirantis - </a:t>
            </a:r>
            <a:r>
              <a:rPr lang="en-US" sz="1600" b="1">
                <a:latin typeface="Arial" charset="0"/>
                <a:ea typeface="ヒラギノ角ゴ Pro W3" charset="0"/>
                <a:cs typeface="ヒラギノ角ゴ Pro W3" charset="0"/>
                <a:hlinkClick r:id="rId6"/>
              </a:rPr>
              <a:t>https://fuel.mirantis.com/</a:t>
            </a:r>
            <a:endParaRPr lang="en-US" sz="1600" b="1">
              <a:latin typeface="Arial" charset="0"/>
              <a:ea typeface="ヒラギノ角ゴ Pro W3" charset="0"/>
              <a:cs typeface="ヒラギノ角ゴ Pro W3" charset="0"/>
            </a:endParaRPr>
          </a:p>
          <a:p>
            <a:pPr marL="166688" lvl="4" indent="0" eaLnBrk="1" hangingPunct="1">
              <a:buFontTx/>
              <a:buNone/>
            </a:pPr>
            <a:r>
              <a:rPr lang="en-US" sz="1600" b="1">
                <a:latin typeface="Arial" charset="0"/>
                <a:ea typeface="ヒラギノ角ゴ Pro W3" charset="0"/>
                <a:cs typeface="ヒラギノ角ゴ Pro W3" charset="0"/>
              </a:rPr>
              <a:t>Piston Cloud Computing - </a:t>
            </a:r>
            <a:r>
              <a:rPr lang="en-US" sz="1600" b="1">
                <a:latin typeface="Arial" charset="0"/>
                <a:ea typeface="ヒラギノ角ゴ Pro W3" charset="0"/>
                <a:cs typeface="ヒラギノ角ゴ Pro W3" charset="0"/>
                <a:hlinkClick r:id="rId7"/>
              </a:rPr>
              <a:t>http://www.pistoncloud.com/openstack-cloud-software/</a:t>
            </a:r>
            <a:endParaRPr lang="en-US" sz="1600" b="1">
              <a:latin typeface="Arial" charset="0"/>
              <a:ea typeface="ヒラギノ角ゴ Pro W3" charset="0"/>
              <a:cs typeface="ヒラギノ角ゴ Pro W3" charset="0"/>
            </a:endParaRPr>
          </a:p>
          <a:p>
            <a:pPr marL="166688" lvl="4" indent="0" eaLnBrk="1" hangingPunct="1">
              <a:buFontTx/>
              <a:buNone/>
            </a:pPr>
            <a:r>
              <a:rPr lang="en-US" sz="1600" b="1">
                <a:latin typeface="Arial" charset="0"/>
                <a:ea typeface="ヒラギノ角ゴ Pro W3" charset="0"/>
                <a:cs typeface="ヒラギノ角ゴ Pro W3" charset="0"/>
              </a:rPr>
              <a:t>Rackspace - </a:t>
            </a:r>
            <a:r>
              <a:rPr lang="en-US" sz="1600" b="1">
                <a:latin typeface="Arial" charset="0"/>
                <a:ea typeface="ヒラギノ角ゴ Pro W3" charset="0"/>
                <a:cs typeface="ヒラギノ角ゴ Pro W3" charset="0"/>
                <a:hlinkClick r:id="rId8"/>
              </a:rPr>
              <a:t>http://www.rackspace.com/cloud/private/openstack_software/</a:t>
            </a:r>
            <a:endParaRPr lang="en-US" sz="1600" b="1">
              <a:latin typeface="Arial" charset="0"/>
              <a:ea typeface="ヒラギノ角ゴ Pro W3" charset="0"/>
              <a:cs typeface="ヒラギノ角ゴ Pro W3" charset="0"/>
            </a:endParaRPr>
          </a:p>
          <a:p>
            <a:pPr marL="166688" lvl="4" indent="0" eaLnBrk="1" hangingPunct="1">
              <a:buFontTx/>
              <a:buNone/>
            </a:pPr>
            <a:endParaRPr lang="en-US" sz="1400" b="1">
              <a:latin typeface="Arial" charset="0"/>
              <a:ea typeface="ヒラギノ角ゴ Pro W3" charset="0"/>
              <a:cs typeface="ヒラギノ角ゴ Pro W3" charset="0"/>
            </a:endParaRPr>
          </a:p>
          <a:p>
            <a:pPr marL="95250" lvl="3" indent="0" eaLnBrk="1" hangingPunct="1">
              <a:buFontTx/>
              <a:buNone/>
            </a:pPr>
            <a:r>
              <a:rPr lang="en-US" sz="2000" b="1">
                <a:latin typeface="Arial" charset="0"/>
                <a:ea typeface="ヒラギノ角ゴ Pro W3" charset="0"/>
                <a:cs typeface="ヒラギノ角ゴ Pro W3" charset="0"/>
              </a:rPr>
              <a:t>Configuration Management Tools</a:t>
            </a:r>
          </a:p>
          <a:p>
            <a:pPr marL="166688" lvl="4" indent="0" eaLnBrk="1" hangingPunct="1">
              <a:buFontTx/>
              <a:buNone/>
            </a:pPr>
            <a:r>
              <a:rPr lang="en-US" sz="1600" b="1">
                <a:latin typeface="Arial" charset="0"/>
                <a:ea typeface="ヒラギノ角ゴ Pro W3" charset="0"/>
                <a:cs typeface="ヒラギノ角ゴ Pro W3" charset="0"/>
              </a:rPr>
              <a:t>Opscode Chef - </a:t>
            </a:r>
            <a:r>
              <a:rPr lang="en-US" sz="1600" b="1">
                <a:latin typeface="Arial" charset="0"/>
                <a:ea typeface="ヒラギノ角ゴ Pro W3" charset="0"/>
                <a:cs typeface="ヒラギノ角ゴ Pro W3" charset="0"/>
                <a:hlinkClick r:id="rId9"/>
              </a:rPr>
              <a:t>https://github.com/opscode/openstack-chef-repo/</a:t>
            </a:r>
            <a:endParaRPr lang="en-US" sz="1600" b="1">
              <a:latin typeface="Arial" charset="0"/>
              <a:ea typeface="ヒラギノ角ゴ Pro W3" charset="0"/>
              <a:cs typeface="ヒラギノ角ゴ Pro W3" charset="0"/>
            </a:endParaRPr>
          </a:p>
          <a:p>
            <a:pPr marL="166688" lvl="4" indent="0" eaLnBrk="1" hangingPunct="1">
              <a:buFontTx/>
              <a:buNone/>
            </a:pPr>
            <a:r>
              <a:rPr lang="en-US" sz="1600" b="1">
                <a:latin typeface="Arial" charset="0"/>
                <a:ea typeface="ヒラギノ角ゴ Pro W3" charset="0"/>
                <a:cs typeface="ヒラギノ角ゴ Pro W3" charset="0"/>
              </a:rPr>
              <a:t>Puppet Labs Puppet -</a:t>
            </a:r>
            <a:r>
              <a:rPr lang="en-US" sz="1600" b="1">
                <a:latin typeface="Arial" charset="0"/>
                <a:ea typeface="ヒラギノ角ゴ Pro W3" charset="0"/>
                <a:cs typeface="ヒラギノ角ゴ Pro W3" charset="0"/>
                <a:hlinkClick r:id="rId10"/>
              </a:rPr>
              <a:t>http://puppetlabs.com/solutions/cloud-automation/compute/openstack</a:t>
            </a:r>
            <a:endParaRPr lang="en-US" sz="1600" b="1">
              <a:latin typeface="Arial" charset="0"/>
              <a:ea typeface="ヒラギノ角ゴ Pro W3" charset="0"/>
              <a:cs typeface="ヒラギノ角ゴ Pro W3" charset="0"/>
            </a:endParaRPr>
          </a:p>
          <a:p>
            <a:pPr marL="166688" lvl="4" indent="0" eaLnBrk="1" hangingPunct="1">
              <a:buFontTx/>
              <a:buNone/>
            </a:pPr>
            <a:endParaRPr lang="en-US" sz="1600" b="1">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689882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a:xfrm>
            <a:off x="11381318" y="6396038"/>
            <a:ext cx="156633" cy="106362"/>
          </a:xfrm>
        </p:spPr>
        <p:txBody>
          <a:bodyPr lIns="64291" tIns="32146" rIns="64291" bIns="32146"/>
          <a:lstStyle/>
          <a:p>
            <a:pPr>
              <a:defRPr/>
            </a:pPr>
            <a:fld id="{09654F02-6F45-B242-B26E-ED77652E42BA}" type="slidenum">
              <a:rPr lang="en-US"/>
              <a:pPr>
                <a:defRPr/>
              </a:pPr>
              <a:t>2</a:t>
            </a:fld>
            <a:endParaRPr lang="en-US" dirty="0"/>
          </a:p>
        </p:txBody>
      </p:sp>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7412" name="Rectangle 5"/>
          <p:cNvSpPr>
            <a:spLocks noGrp="1" noChangeArrowheads="1"/>
          </p:cNvSpPr>
          <p:nvPr>
            <p:ph type="title"/>
          </p:nvPr>
        </p:nvSpPr>
        <p:spPr/>
        <p:txBody>
          <a:bodyPr/>
          <a:lstStyle/>
          <a:p>
            <a:pPr eaLnBrk="1" hangingPunct="1"/>
            <a:r>
              <a:rPr lang="en-US" dirty="0">
                <a:latin typeface="Arial" charset="0"/>
                <a:ea typeface="ヒラギノ角ゴ Pro W3" charset="0"/>
                <a:cs typeface="ヒラギノ角ゴ Pro W3" charset="0"/>
              </a:rPr>
              <a:t>Presenters</a:t>
            </a:r>
          </a:p>
        </p:txBody>
      </p:sp>
      <p:sp>
        <p:nvSpPr>
          <p:cNvPr id="11" name="Rectangle 7"/>
          <p:cNvSpPr txBox="1">
            <a:spLocks noChangeArrowheads="1"/>
          </p:cNvSpPr>
          <p:nvPr/>
        </p:nvSpPr>
        <p:spPr bwMode="auto">
          <a:xfrm>
            <a:off x="2117182" y="1447800"/>
            <a:ext cx="3352800" cy="485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0" tIns="0" rIns="0" bIns="0"/>
          <a:lstStyle>
            <a:lvl1pPr marL="163513" indent="-163513" algn="l" rtl="0" fontAlgn="base">
              <a:lnSpc>
                <a:spcPct val="90000"/>
              </a:lnSpc>
              <a:spcBef>
                <a:spcPts val="900"/>
              </a:spcBef>
              <a:spcAft>
                <a:spcPct val="0"/>
              </a:spcAft>
              <a:buClr>
                <a:srgbClr val="282828"/>
              </a:buClr>
              <a:buSzPct val="100000"/>
              <a:buFont typeface="Arial" charset="0"/>
              <a:buChar char="•"/>
              <a:defRPr sz="2400">
                <a:solidFill>
                  <a:srgbClr val="282828"/>
                </a:solidFill>
                <a:latin typeface="+mn-lt"/>
                <a:ea typeface="+mn-ea"/>
                <a:cs typeface="+mn-cs"/>
                <a:sym typeface="Arial" charset="0"/>
              </a:defRPr>
            </a:lvl1pPr>
            <a:lvl2pPr marL="382588" indent="-182563" algn="l" rtl="0" fontAlgn="base">
              <a:lnSpc>
                <a:spcPct val="90000"/>
              </a:lnSpc>
              <a:spcBef>
                <a:spcPts val="900"/>
              </a:spcBef>
              <a:spcAft>
                <a:spcPct val="0"/>
              </a:spcAft>
              <a:buClr>
                <a:srgbClr val="282828"/>
              </a:buClr>
              <a:buSzPct val="100000"/>
              <a:buFont typeface="Arial" charset="0"/>
              <a:buChar char="–"/>
              <a:defRPr sz="2000">
                <a:solidFill>
                  <a:srgbClr val="282828"/>
                </a:solidFill>
                <a:latin typeface="+mn-lt"/>
                <a:ea typeface="+mn-ea"/>
                <a:cs typeface="+mn-cs"/>
                <a:sym typeface="Arial" charset="0"/>
              </a:defRPr>
            </a:lvl2pPr>
            <a:lvl3pPr marL="520700" indent="-128588" algn="l" rtl="0" fontAlgn="base">
              <a:lnSpc>
                <a:spcPct val="90000"/>
              </a:lnSpc>
              <a:spcBef>
                <a:spcPts val="900"/>
              </a:spcBef>
              <a:spcAft>
                <a:spcPct val="0"/>
              </a:spcAft>
              <a:buClr>
                <a:srgbClr val="282828"/>
              </a:buClr>
              <a:buSzPct val="100000"/>
              <a:buFont typeface="Arial" charset="0"/>
              <a:buChar char="•"/>
              <a:defRPr>
                <a:solidFill>
                  <a:srgbClr val="282828"/>
                </a:solidFill>
                <a:latin typeface="+mn-lt"/>
                <a:ea typeface="+mn-ea"/>
                <a:cs typeface="+mn-cs"/>
                <a:sym typeface="Arial" charset="0"/>
              </a:defRPr>
            </a:lvl3pPr>
            <a:lvl4pPr marL="657225" indent="-127000" algn="l" rtl="0" fontAlgn="base">
              <a:lnSpc>
                <a:spcPct val="90000"/>
              </a:lnSpc>
              <a:spcBef>
                <a:spcPts val="900"/>
              </a:spcBef>
              <a:spcAft>
                <a:spcPct val="0"/>
              </a:spcAft>
              <a:buClr>
                <a:srgbClr val="282828"/>
              </a:buClr>
              <a:buSzPct val="100000"/>
              <a:buFont typeface="Arial" charset="0"/>
              <a:buChar char="–"/>
              <a:defRPr sz="1400">
                <a:solidFill>
                  <a:srgbClr val="282828"/>
                </a:solidFill>
                <a:latin typeface="+mn-lt"/>
                <a:ea typeface="+mn-ea"/>
                <a:cs typeface="+mn-cs"/>
                <a:sym typeface="Arial" charset="0"/>
              </a:defRPr>
            </a:lvl4pPr>
            <a:lvl5pPr marL="7588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5pPr>
            <a:lvl6pPr marL="12160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6pPr>
            <a:lvl7pPr marL="16732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7pPr>
            <a:lvl8pPr marL="21304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8pPr>
            <a:lvl9pPr marL="25876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9pPr>
          </a:lstStyle>
          <a:p>
            <a:pPr marL="0" indent="0">
              <a:buFont typeface="Arial" charset="0"/>
              <a:buNone/>
              <a:defRPr/>
            </a:pPr>
            <a:endParaRPr lang="en-US" sz="2000" dirty="0"/>
          </a:p>
          <a:p>
            <a:pPr marL="0" indent="0">
              <a:buFont typeface="Arial" charset="0"/>
              <a:buNone/>
              <a:defRPr/>
            </a:pPr>
            <a:endParaRPr lang="en-US" dirty="0" smtClean="0"/>
          </a:p>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endParaRPr lang="en-US" dirty="0" smtClean="0"/>
          </a:p>
          <a:p>
            <a:pPr marL="0" indent="0">
              <a:buFont typeface="Arial" charset="0"/>
              <a:buNone/>
              <a:defRPr/>
            </a:pPr>
            <a:r>
              <a:rPr lang="en-US" sz="1800" dirty="0" smtClean="0"/>
              <a:t>Kenneth </a:t>
            </a:r>
            <a:r>
              <a:rPr lang="en-US" sz="1800" dirty="0" err="1" smtClean="0"/>
              <a:t>Hui</a:t>
            </a:r>
            <a:endParaRPr lang="en-US" sz="1800" dirty="0"/>
          </a:p>
          <a:p>
            <a:pPr marL="0" indent="0">
              <a:buFont typeface="Arial" charset="0"/>
              <a:buNone/>
              <a:defRPr/>
            </a:pPr>
            <a:r>
              <a:rPr lang="en-US" sz="1800" dirty="0" smtClean="0"/>
              <a:t>Technology Evangelist</a:t>
            </a:r>
          </a:p>
          <a:p>
            <a:pPr marL="0" indent="0">
              <a:buFont typeface="Arial" charset="0"/>
              <a:buNone/>
              <a:defRPr/>
            </a:pPr>
            <a:r>
              <a:rPr lang="en-US" sz="1800" dirty="0" smtClean="0"/>
              <a:t>Rackspace</a:t>
            </a:r>
          </a:p>
          <a:p>
            <a:pPr marL="0" indent="0">
              <a:buFont typeface="Arial" charset="0"/>
              <a:buNone/>
              <a:defRPr/>
            </a:pPr>
            <a:r>
              <a:rPr lang="en-US" sz="1800" dirty="0" smtClean="0"/>
              <a:t>Twitter: @hui_kenneth</a:t>
            </a:r>
          </a:p>
          <a:p>
            <a:pPr marL="0" indent="0">
              <a:buFont typeface="Arial" charset="0"/>
              <a:buNone/>
              <a:defRPr/>
            </a:pPr>
            <a:endParaRPr lang="en-US" dirty="0" smtClean="0"/>
          </a:p>
        </p:txBody>
      </p:sp>
      <p:pic>
        <p:nvPicPr>
          <p:cNvPr id="174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0718" y="1447800"/>
            <a:ext cx="2264419" cy="262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 descr="MeAndBabyRedH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3225" y="1514991"/>
            <a:ext cx="3545377" cy="237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p:cNvSpPr txBox="1">
            <a:spLocks noChangeArrowheads="1"/>
          </p:cNvSpPr>
          <p:nvPr/>
        </p:nvSpPr>
        <p:spPr bwMode="auto">
          <a:xfrm>
            <a:off x="6653015" y="1543050"/>
            <a:ext cx="3352800" cy="485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0" tIns="0" rIns="0" bIns="0"/>
          <a:lstStyle>
            <a:lvl1pPr marL="163513" indent="-163513" algn="l" rtl="0" fontAlgn="base">
              <a:lnSpc>
                <a:spcPct val="90000"/>
              </a:lnSpc>
              <a:spcBef>
                <a:spcPts val="900"/>
              </a:spcBef>
              <a:spcAft>
                <a:spcPct val="0"/>
              </a:spcAft>
              <a:buClr>
                <a:srgbClr val="282828"/>
              </a:buClr>
              <a:buSzPct val="100000"/>
              <a:buFont typeface="Arial" charset="0"/>
              <a:buChar char="•"/>
              <a:defRPr sz="2400">
                <a:solidFill>
                  <a:srgbClr val="282828"/>
                </a:solidFill>
                <a:latin typeface="+mn-lt"/>
                <a:ea typeface="+mn-ea"/>
                <a:cs typeface="+mn-cs"/>
                <a:sym typeface="Arial" charset="0"/>
              </a:defRPr>
            </a:lvl1pPr>
            <a:lvl2pPr marL="382588" indent="-182563" algn="l" rtl="0" fontAlgn="base">
              <a:lnSpc>
                <a:spcPct val="90000"/>
              </a:lnSpc>
              <a:spcBef>
                <a:spcPts val="900"/>
              </a:spcBef>
              <a:spcAft>
                <a:spcPct val="0"/>
              </a:spcAft>
              <a:buClr>
                <a:srgbClr val="282828"/>
              </a:buClr>
              <a:buSzPct val="100000"/>
              <a:buFont typeface="Arial" charset="0"/>
              <a:buChar char="–"/>
              <a:defRPr sz="2000">
                <a:solidFill>
                  <a:srgbClr val="282828"/>
                </a:solidFill>
                <a:latin typeface="+mn-lt"/>
                <a:ea typeface="+mn-ea"/>
                <a:cs typeface="+mn-cs"/>
                <a:sym typeface="Arial" charset="0"/>
              </a:defRPr>
            </a:lvl2pPr>
            <a:lvl3pPr marL="520700" indent="-128588" algn="l" rtl="0" fontAlgn="base">
              <a:lnSpc>
                <a:spcPct val="90000"/>
              </a:lnSpc>
              <a:spcBef>
                <a:spcPts val="900"/>
              </a:spcBef>
              <a:spcAft>
                <a:spcPct val="0"/>
              </a:spcAft>
              <a:buClr>
                <a:srgbClr val="282828"/>
              </a:buClr>
              <a:buSzPct val="100000"/>
              <a:buFont typeface="Arial" charset="0"/>
              <a:buChar char="•"/>
              <a:defRPr>
                <a:solidFill>
                  <a:srgbClr val="282828"/>
                </a:solidFill>
                <a:latin typeface="+mn-lt"/>
                <a:ea typeface="+mn-ea"/>
                <a:cs typeface="+mn-cs"/>
                <a:sym typeface="Arial" charset="0"/>
              </a:defRPr>
            </a:lvl3pPr>
            <a:lvl4pPr marL="657225" indent="-127000" algn="l" rtl="0" fontAlgn="base">
              <a:lnSpc>
                <a:spcPct val="90000"/>
              </a:lnSpc>
              <a:spcBef>
                <a:spcPts val="900"/>
              </a:spcBef>
              <a:spcAft>
                <a:spcPct val="0"/>
              </a:spcAft>
              <a:buClr>
                <a:srgbClr val="282828"/>
              </a:buClr>
              <a:buSzPct val="100000"/>
              <a:buFont typeface="Arial" charset="0"/>
              <a:buChar char="–"/>
              <a:defRPr sz="1400">
                <a:solidFill>
                  <a:srgbClr val="282828"/>
                </a:solidFill>
                <a:latin typeface="+mn-lt"/>
                <a:ea typeface="+mn-ea"/>
                <a:cs typeface="+mn-cs"/>
                <a:sym typeface="Arial" charset="0"/>
              </a:defRPr>
            </a:lvl4pPr>
            <a:lvl5pPr marL="7588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5pPr>
            <a:lvl6pPr marL="12160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6pPr>
            <a:lvl7pPr marL="16732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7pPr>
            <a:lvl8pPr marL="21304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8pPr>
            <a:lvl9pPr marL="2587625" indent="-111125" algn="l" rtl="0" fontAlgn="base">
              <a:lnSpc>
                <a:spcPct val="90000"/>
              </a:lnSpc>
              <a:spcBef>
                <a:spcPts val="900"/>
              </a:spcBef>
              <a:spcAft>
                <a:spcPct val="0"/>
              </a:spcAft>
              <a:buClr>
                <a:srgbClr val="282828"/>
              </a:buClr>
              <a:buSzPct val="100000"/>
              <a:buFont typeface="Arial" charset="0"/>
              <a:buChar char="»"/>
              <a:defRPr sz="1100">
                <a:solidFill>
                  <a:srgbClr val="282828"/>
                </a:solidFill>
                <a:latin typeface="+mn-lt"/>
                <a:ea typeface="+mn-ea"/>
                <a:cs typeface="+mn-cs"/>
                <a:sym typeface="Arial" charset="0"/>
              </a:defRPr>
            </a:lvl9pPr>
          </a:lstStyle>
          <a:p>
            <a:pPr marL="0" indent="0">
              <a:buFont typeface="Arial" charset="0"/>
              <a:buNone/>
              <a:defRPr/>
            </a:pPr>
            <a:endParaRPr lang="en-US" sz="2000" dirty="0"/>
          </a:p>
          <a:p>
            <a:pPr marL="0" indent="0">
              <a:buFont typeface="Arial" charset="0"/>
              <a:buNone/>
              <a:defRPr/>
            </a:pPr>
            <a:endParaRPr lang="en-US" dirty="0" smtClean="0"/>
          </a:p>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endParaRPr lang="en-US" dirty="0" smtClean="0"/>
          </a:p>
          <a:p>
            <a:pPr marL="0" indent="0">
              <a:buFont typeface="Arial" charset="0"/>
              <a:buNone/>
              <a:defRPr/>
            </a:pPr>
            <a:endParaRPr lang="en-US" dirty="0"/>
          </a:p>
          <a:p>
            <a:pPr marL="0" indent="0">
              <a:buFont typeface="Arial" charset="0"/>
              <a:buNone/>
              <a:defRPr/>
            </a:pPr>
            <a:endParaRPr lang="en-US" dirty="0" smtClean="0"/>
          </a:p>
          <a:p>
            <a:pPr marL="0" indent="0">
              <a:buFont typeface="Arial" charset="0"/>
              <a:buNone/>
              <a:defRPr/>
            </a:pPr>
            <a:r>
              <a:rPr lang="en-US" sz="1800" dirty="0" smtClean="0"/>
              <a:t>Dan </a:t>
            </a:r>
            <a:r>
              <a:rPr lang="en-US" sz="1800" dirty="0" err="1" smtClean="0"/>
              <a:t>Radez</a:t>
            </a:r>
            <a:endParaRPr lang="en-US" sz="1800" dirty="0"/>
          </a:p>
          <a:p>
            <a:pPr marL="0" indent="0">
              <a:buFont typeface="Arial" charset="0"/>
              <a:buNone/>
              <a:defRPr/>
            </a:pPr>
            <a:r>
              <a:rPr lang="en-US" sz="1800" dirty="0" smtClean="0"/>
              <a:t>Sr. Software Engineer</a:t>
            </a:r>
          </a:p>
          <a:p>
            <a:pPr marL="0" indent="0">
              <a:buNone/>
              <a:defRPr/>
            </a:pPr>
            <a:r>
              <a:rPr lang="en-US" sz="1800" dirty="0"/>
              <a:t>Red </a:t>
            </a:r>
            <a:r>
              <a:rPr lang="en-US" sz="1800" dirty="0" smtClean="0"/>
              <a:t>Hat</a:t>
            </a:r>
          </a:p>
          <a:p>
            <a:pPr marL="0" indent="0">
              <a:buFont typeface="Arial" charset="0"/>
              <a:buNone/>
              <a:defRPr/>
            </a:pPr>
            <a:r>
              <a:rPr lang="en-US" sz="1800" dirty="0" smtClean="0"/>
              <a:t>IRC: </a:t>
            </a:r>
            <a:r>
              <a:rPr lang="en-US" sz="1800" dirty="0" err="1" smtClean="0"/>
              <a:t>radez</a:t>
            </a:r>
            <a:endParaRPr lang="en-US" sz="1800" dirty="0" smtClean="0"/>
          </a:p>
        </p:txBody>
      </p:sp>
    </p:spTree>
    <p:extLst>
      <p:ext uri="{BB962C8B-B14F-4D97-AF65-F5344CB8AC3E}">
        <p14:creationId xmlns:p14="http://schemas.microsoft.com/office/powerpoint/2010/main" val="2350277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en-US" dirty="0"/>
              <a:t>The Story of OpenStack</a:t>
            </a:r>
          </a:p>
        </p:txBody>
      </p:sp>
    </p:spTree>
    <p:extLst>
      <p:ext uri="{BB962C8B-B14F-4D97-AF65-F5344CB8AC3E}">
        <p14:creationId xmlns:p14="http://schemas.microsoft.com/office/powerpoint/2010/main" val="1424144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28" y="1508335"/>
            <a:ext cx="10991645" cy="454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Grp="1" noChangeArrowheads="1"/>
          </p:cNvSpPr>
          <p:nvPr>
            <p:ph type="title"/>
          </p:nvPr>
        </p:nvSpPr>
        <p:spPr>
          <a:xfrm>
            <a:off x="609600" y="438912"/>
            <a:ext cx="10972800" cy="795528"/>
          </a:xfrm>
        </p:spPr>
        <p:txBody>
          <a:bodyPr/>
          <a:lstStyle/>
          <a:p>
            <a:pPr eaLnBrk="1" hangingPunct="1"/>
            <a:r>
              <a:rPr lang="en-US" dirty="0" smtClean="0">
                <a:latin typeface="Arial" charset="0"/>
                <a:ea typeface="ヒラギノ角ゴ Pro W3" charset="0"/>
                <a:cs typeface="ヒラギノ角ゴ Pro W3" charset="0"/>
              </a:rPr>
              <a:t>The E-mail That Started It All</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39571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717" y="3532403"/>
            <a:ext cx="2321984" cy="178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55" y="1745050"/>
            <a:ext cx="4103427" cy="134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6653" y="2697445"/>
            <a:ext cx="4309690" cy="1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 name="Rectangle 5"/>
          <p:cNvSpPr>
            <a:spLocks noGrp="1" noChangeArrowheads="1"/>
          </p:cNvSpPr>
          <p:nvPr>
            <p:ph type="title"/>
          </p:nvPr>
        </p:nvSpPr>
        <p:spPr>
          <a:xfrm>
            <a:off x="609600" y="438912"/>
            <a:ext cx="10972800" cy="795528"/>
          </a:xfrm>
        </p:spPr>
        <p:txBody>
          <a:bodyPr/>
          <a:lstStyle/>
          <a:p>
            <a:pPr eaLnBrk="1" hangingPunct="1"/>
            <a:r>
              <a:rPr lang="en-US" dirty="0" smtClean="0">
                <a:latin typeface="Arial" charset="0"/>
                <a:ea typeface="ヒラギノ角ゴ Pro W3" charset="0"/>
                <a:cs typeface="ヒラギノ角ゴ Pro W3" charset="0"/>
              </a:rPr>
              <a:t>The Birth of OpenStack</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95470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09836" y="231768"/>
            <a:ext cx="11072564" cy="6443136"/>
            <a:chOff x="633413" y="1675606"/>
            <a:chExt cx="12039600" cy="5791200"/>
          </a:xfrm>
        </p:grpSpPr>
        <p:sp>
          <p:nvSpPr>
            <p:cNvPr id="32" name="Rectangle 2"/>
            <p:cNvSpPr>
              <a:spLocks noChangeArrowheads="1"/>
            </p:cNvSpPr>
            <p:nvPr/>
          </p:nvSpPr>
          <p:spPr bwMode="auto">
            <a:xfrm>
              <a:off x="685800" y="1675606"/>
              <a:ext cx="5738813" cy="3886200"/>
            </a:xfrm>
            <a:prstGeom prst="rect">
              <a:avLst/>
            </a:prstGeom>
            <a:solidFill>
              <a:srgbClr val="D82B16"/>
            </a:solidFill>
            <a:ln w="9525">
              <a:noFill/>
              <a:round/>
              <a:headEnd/>
              <a:tailEnd/>
            </a:ln>
          </p:spPr>
          <p:txBody>
            <a:bodyPr/>
            <a:lstStyle/>
            <a:p>
              <a:endParaRPr lang="en-US"/>
            </a:p>
          </p:txBody>
        </p:sp>
        <p:sp>
          <p:nvSpPr>
            <p:cNvPr id="33" name="Rectangle 3"/>
            <p:cNvSpPr>
              <a:spLocks noChangeArrowheads="1"/>
            </p:cNvSpPr>
            <p:nvPr/>
          </p:nvSpPr>
          <p:spPr bwMode="auto">
            <a:xfrm>
              <a:off x="6691313" y="1675606"/>
              <a:ext cx="5740400" cy="3886200"/>
            </a:xfrm>
            <a:prstGeom prst="rect">
              <a:avLst/>
            </a:prstGeom>
            <a:solidFill>
              <a:srgbClr val="800000"/>
            </a:solidFill>
            <a:ln w="9525">
              <a:noFill/>
              <a:round/>
              <a:headEnd/>
              <a:tailEnd/>
            </a:ln>
          </p:spPr>
          <p:txBody>
            <a:bodyPr/>
            <a:lstStyle/>
            <a:p>
              <a:endParaRPr lang="en-US"/>
            </a:p>
          </p:txBody>
        </p:sp>
        <p:sp>
          <p:nvSpPr>
            <p:cNvPr id="34" name="Rectangle 4"/>
            <p:cNvSpPr>
              <a:spLocks noChangeArrowheads="1"/>
            </p:cNvSpPr>
            <p:nvPr/>
          </p:nvSpPr>
          <p:spPr bwMode="auto">
            <a:xfrm>
              <a:off x="685800" y="5638006"/>
              <a:ext cx="2843213" cy="1828800"/>
            </a:xfrm>
            <a:prstGeom prst="rect">
              <a:avLst/>
            </a:prstGeom>
            <a:solidFill>
              <a:srgbClr val="D82B16"/>
            </a:solidFill>
            <a:ln w="9525">
              <a:noFill/>
              <a:round/>
              <a:headEnd/>
              <a:tailEnd/>
            </a:ln>
          </p:spPr>
          <p:txBody>
            <a:bodyPr/>
            <a:lstStyle/>
            <a:p>
              <a:endParaRPr lang="en-US"/>
            </a:p>
          </p:txBody>
        </p:sp>
        <p:sp>
          <p:nvSpPr>
            <p:cNvPr id="35" name="Rectangle 10"/>
            <p:cNvSpPr>
              <a:spLocks noChangeArrowheads="1"/>
            </p:cNvSpPr>
            <p:nvPr/>
          </p:nvSpPr>
          <p:spPr bwMode="auto">
            <a:xfrm>
              <a:off x="3579813" y="5638006"/>
              <a:ext cx="2844800" cy="1828800"/>
            </a:xfrm>
            <a:prstGeom prst="rect">
              <a:avLst/>
            </a:prstGeom>
            <a:solidFill>
              <a:srgbClr val="D82B16"/>
            </a:solidFill>
            <a:ln w="9525">
              <a:noFill/>
              <a:round/>
              <a:headEnd/>
              <a:tailEnd/>
            </a:ln>
          </p:spPr>
          <p:txBody>
            <a:bodyPr/>
            <a:lstStyle/>
            <a:p>
              <a:endParaRPr lang="en-US"/>
            </a:p>
          </p:txBody>
        </p:sp>
        <p:sp>
          <p:nvSpPr>
            <p:cNvPr id="36" name="Rectangle 12"/>
            <p:cNvSpPr>
              <a:spLocks noChangeArrowheads="1"/>
            </p:cNvSpPr>
            <p:nvPr/>
          </p:nvSpPr>
          <p:spPr bwMode="auto">
            <a:xfrm>
              <a:off x="6696075" y="5638006"/>
              <a:ext cx="5734050" cy="1828800"/>
            </a:xfrm>
            <a:prstGeom prst="rect">
              <a:avLst/>
            </a:prstGeom>
            <a:solidFill>
              <a:srgbClr val="800000"/>
            </a:solidFill>
            <a:ln w="9525">
              <a:noFill/>
              <a:round/>
              <a:headEnd/>
              <a:tailEnd/>
            </a:ln>
          </p:spPr>
          <p:txBody>
            <a:bodyPr/>
            <a:lstStyle/>
            <a:p>
              <a:endParaRPr lang="en-US"/>
            </a:p>
          </p:txBody>
        </p:sp>
        <p:sp>
          <p:nvSpPr>
            <p:cNvPr id="37" name="TextBox 16"/>
            <p:cNvSpPr txBox="1">
              <a:spLocks noChangeArrowheads="1"/>
            </p:cNvSpPr>
            <p:nvPr/>
          </p:nvSpPr>
          <p:spPr bwMode="auto">
            <a:xfrm>
              <a:off x="709613" y="1828006"/>
              <a:ext cx="3810000" cy="461962"/>
            </a:xfrm>
            <a:prstGeom prst="rect">
              <a:avLst/>
            </a:prstGeom>
            <a:noFill/>
            <a:ln w="9525">
              <a:noFill/>
              <a:miter lim="800000"/>
              <a:headEnd/>
              <a:tailEnd/>
            </a:ln>
          </p:spPr>
          <p:txBody>
            <a:bodyPr>
              <a:spAutoFit/>
            </a:bodyPr>
            <a:lstStyle/>
            <a:p>
              <a:pPr algn="l"/>
              <a:r>
                <a:rPr lang="en-US" sz="2400">
                  <a:latin typeface="Helvetica Neue" pitchFamily="-84" charset="0"/>
                </a:rPr>
                <a:t>COMPANIES </a:t>
              </a:r>
              <a:r>
                <a:rPr lang="en-US" sz="1400">
                  <a:latin typeface="Helvetica Neue" pitchFamily="-84" charset="0"/>
                </a:rPr>
                <a:t> </a:t>
              </a:r>
            </a:p>
          </p:txBody>
        </p:sp>
        <p:sp>
          <p:nvSpPr>
            <p:cNvPr id="38" name="TextBox 18"/>
            <p:cNvSpPr txBox="1">
              <a:spLocks noChangeArrowheads="1"/>
            </p:cNvSpPr>
            <p:nvPr/>
          </p:nvSpPr>
          <p:spPr bwMode="auto">
            <a:xfrm>
              <a:off x="785813" y="5726906"/>
              <a:ext cx="2590800" cy="369887"/>
            </a:xfrm>
            <a:prstGeom prst="rect">
              <a:avLst/>
            </a:prstGeom>
            <a:noFill/>
            <a:ln w="9525">
              <a:noFill/>
              <a:miter lim="800000"/>
              <a:headEnd/>
              <a:tailEnd/>
            </a:ln>
          </p:spPr>
          <p:txBody>
            <a:bodyPr>
              <a:spAutoFit/>
            </a:bodyPr>
            <a:lstStyle/>
            <a:p>
              <a:pPr algn="l"/>
              <a:r>
                <a:rPr lang="en-US" sz="1800">
                  <a:latin typeface="Helvetica Neue" pitchFamily="-84" charset="0"/>
                </a:rPr>
                <a:t>TOTAL DEVELOPERS</a:t>
              </a:r>
            </a:p>
          </p:txBody>
        </p:sp>
        <p:sp>
          <p:nvSpPr>
            <p:cNvPr id="39" name="TextBox 19"/>
            <p:cNvSpPr txBox="1">
              <a:spLocks noChangeArrowheads="1"/>
            </p:cNvSpPr>
            <p:nvPr/>
          </p:nvSpPr>
          <p:spPr bwMode="auto">
            <a:xfrm>
              <a:off x="3681413" y="5638006"/>
              <a:ext cx="2590800" cy="647700"/>
            </a:xfrm>
            <a:prstGeom prst="rect">
              <a:avLst/>
            </a:prstGeom>
            <a:noFill/>
            <a:ln w="9525">
              <a:noFill/>
              <a:miter lim="800000"/>
              <a:headEnd/>
              <a:tailEnd/>
            </a:ln>
          </p:spPr>
          <p:txBody>
            <a:bodyPr>
              <a:spAutoFit/>
            </a:bodyPr>
            <a:lstStyle/>
            <a:p>
              <a:pPr algn="l"/>
              <a:r>
                <a:rPr lang="en-US" sz="1800">
                  <a:latin typeface="Helvetica Neue" pitchFamily="-84" charset="0"/>
                </a:rPr>
                <a:t>AVERAGE MONTHLY </a:t>
              </a:r>
              <a:br>
                <a:rPr lang="en-US" sz="1800">
                  <a:latin typeface="Helvetica Neue" pitchFamily="-84" charset="0"/>
                </a:rPr>
              </a:br>
              <a:r>
                <a:rPr lang="en-US" sz="1800">
                  <a:latin typeface="Helvetica Neue" pitchFamily="-84" charset="0"/>
                </a:rPr>
                <a:t>CONTRIBUTORS</a:t>
              </a:r>
            </a:p>
          </p:txBody>
        </p:sp>
        <p:sp>
          <p:nvSpPr>
            <p:cNvPr id="40" name="TextBox 21"/>
            <p:cNvSpPr txBox="1">
              <a:spLocks noChangeArrowheads="1"/>
            </p:cNvSpPr>
            <p:nvPr/>
          </p:nvSpPr>
          <p:spPr bwMode="auto">
            <a:xfrm>
              <a:off x="6881813" y="5726906"/>
              <a:ext cx="3962400" cy="369887"/>
            </a:xfrm>
            <a:prstGeom prst="rect">
              <a:avLst/>
            </a:prstGeom>
            <a:noFill/>
            <a:ln w="9525">
              <a:noFill/>
              <a:miter lim="800000"/>
              <a:headEnd/>
              <a:tailEnd/>
            </a:ln>
          </p:spPr>
          <p:txBody>
            <a:bodyPr>
              <a:spAutoFit/>
            </a:bodyPr>
            <a:lstStyle/>
            <a:p>
              <a:pPr algn="l"/>
              <a:r>
                <a:rPr lang="en-US" sz="1800">
                  <a:latin typeface="Helvetica Neue" pitchFamily="-84" charset="0"/>
                </a:rPr>
                <a:t>CODE CONTRIBUTIONS</a:t>
              </a:r>
            </a:p>
          </p:txBody>
        </p:sp>
        <p:sp>
          <p:nvSpPr>
            <p:cNvPr id="41" name="TextBox 22"/>
            <p:cNvSpPr txBox="1">
              <a:spLocks noChangeArrowheads="1"/>
            </p:cNvSpPr>
            <p:nvPr/>
          </p:nvSpPr>
          <p:spPr bwMode="auto">
            <a:xfrm>
              <a:off x="709613" y="6271418"/>
              <a:ext cx="2819400" cy="1106488"/>
            </a:xfrm>
            <a:prstGeom prst="rect">
              <a:avLst/>
            </a:prstGeom>
            <a:noFill/>
            <a:ln w="9525">
              <a:noFill/>
              <a:miter lim="800000"/>
              <a:headEnd/>
              <a:tailEnd/>
            </a:ln>
          </p:spPr>
          <p:txBody>
            <a:bodyPr>
              <a:spAutoFit/>
            </a:bodyPr>
            <a:lstStyle/>
            <a:p>
              <a:r>
                <a:rPr lang="en-US" sz="6600" b="1" dirty="0" smtClean="0">
                  <a:solidFill>
                    <a:srgbClr val="800000"/>
                  </a:solidFill>
                  <a:latin typeface="Helvetica Neue" pitchFamily="-84" charset="0"/>
                </a:rPr>
                <a:t>2130</a:t>
              </a:r>
              <a:endParaRPr lang="en-US" sz="6600" b="1" dirty="0">
                <a:solidFill>
                  <a:srgbClr val="800000"/>
                </a:solidFill>
                <a:latin typeface="Helvetica Neue" pitchFamily="-84" charset="0"/>
              </a:endParaRPr>
            </a:p>
          </p:txBody>
        </p:sp>
        <p:sp>
          <p:nvSpPr>
            <p:cNvPr id="42" name="TextBox 23"/>
            <p:cNvSpPr txBox="1">
              <a:spLocks noChangeArrowheads="1"/>
            </p:cNvSpPr>
            <p:nvPr/>
          </p:nvSpPr>
          <p:spPr bwMode="auto">
            <a:xfrm>
              <a:off x="3605213" y="6271418"/>
              <a:ext cx="2819400" cy="1106488"/>
            </a:xfrm>
            <a:prstGeom prst="rect">
              <a:avLst/>
            </a:prstGeom>
            <a:noFill/>
            <a:ln w="9525">
              <a:noFill/>
              <a:miter lim="800000"/>
              <a:headEnd/>
              <a:tailEnd/>
            </a:ln>
          </p:spPr>
          <p:txBody>
            <a:bodyPr>
              <a:spAutoFit/>
            </a:bodyPr>
            <a:lstStyle/>
            <a:p>
              <a:r>
                <a:rPr lang="en-US" sz="6600" b="1" dirty="0" smtClean="0">
                  <a:solidFill>
                    <a:srgbClr val="800000"/>
                  </a:solidFill>
                  <a:latin typeface="Helvetica Neue" pitchFamily="-84" charset="0"/>
                </a:rPr>
                <a:t>374</a:t>
              </a:r>
              <a:endParaRPr lang="en-US" sz="6600" b="1" dirty="0">
                <a:solidFill>
                  <a:srgbClr val="800000"/>
                </a:solidFill>
                <a:latin typeface="Helvetica Neue" pitchFamily="-84" charset="0"/>
              </a:endParaRPr>
            </a:p>
          </p:txBody>
        </p:sp>
        <p:sp>
          <p:nvSpPr>
            <p:cNvPr id="43" name="TextBox 25"/>
            <p:cNvSpPr txBox="1">
              <a:spLocks noChangeArrowheads="1"/>
            </p:cNvSpPr>
            <p:nvPr/>
          </p:nvSpPr>
          <p:spPr bwMode="auto">
            <a:xfrm>
              <a:off x="6653213" y="6247606"/>
              <a:ext cx="5791200" cy="1108075"/>
            </a:xfrm>
            <a:prstGeom prst="rect">
              <a:avLst/>
            </a:prstGeom>
            <a:noFill/>
            <a:ln w="9525">
              <a:noFill/>
              <a:miter lim="800000"/>
              <a:headEnd/>
              <a:tailEnd/>
            </a:ln>
          </p:spPr>
          <p:txBody>
            <a:bodyPr>
              <a:spAutoFit/>
            </a:bodyPr>
            <a:lstStyle/>
            <a:p>
              <a:r>
                <a:rPr lang="en-US" sz="6600" b="1" dirty="0" smtClean="0">
                  <a:solidFill>
                    <a:srgbClr val="D82B16"/>
                  </a:solidFill>
                  <a:latin typeface="Helvetica Neue" pitchFamily="-84" charset="0"/>
                </a:rPr>
                <a:t>115,206</a:t>
              </a:r>
              <a:endParaRPr lang="en-US" sz="6600" b="1" dirty="0">
                <a:solidFill>
                  <a:srgbClr val="D82B16"/>
                </a:solidFill>
                <a:latin typeface="Helvetica Neue" pitchFamily="-84" charset="0"/>
              </a:endParaRPr>
            </a:p>
          </p:txBody>
        </p:sp>
        <p:sp>
          <p:nvSpPr>
            <p:cNvPr id="44" name="TextBox 28"/>
            <p:cNvSpPr txBox="1">
              <a:spLocks noChangeArrowheads="1"/>
            </p:cNvSpPr>
            <p:nvPr/>
          </p:nvSpPr>
          <p:spPr bwMode="auto">
            <a:xfrm>
              <a:off x="1281113" y="2542381"/>
              <a:ext cx="4724400" cy="1495425"/>
            </a:xfrm>
            <a:prstGeom prst="rect">
              <a:avLst/>
            </a:prstGeom>
            <a:noFill/>
            <a:ln w="9525">
              <a:noFill/>
              <a:miter lim="800000"/>
              <a:headEnd/>
              <a:tailEnd/>
            </a:ln>
          </p:spPr>
          <p:txBody>
            <a:bodyPr>
              <a:spAutoFit/>
            </a:bodyPr>
            <a:lstStyle/>
            <a:p>
              <a:pPr>
                <a:lnSpc>
                  <a:spcPct val="70000"/>
                </a:lnSpc>
              </a:pPr>
              <a:r>
                <a:rPr lang="en-US" sz="9600" b="1" dirty="0" smtClean="0">
                  <a:solidFill>
                    <a:srgbClr val="800000"/>
                  </a:solidFill>
                  <a:latin typeface="Helvetica Neue" pitchFamily="-84" charset="0"/>
                </a:rPr>
                <a:t>338</a:t>
              </a:r>
              <a:r>
                <a:rPr lang="en-US" sz="9600" b="1" dirty="0">
                  <a:latin typeface="Helvetica Neue" pitchFamily="-84" charset="0"/>
                </a:rPr>
                <a:t/>
              </a:r>
              <a:br>
                <a:rPr lang="en-US" sz="9600" b="1" dirty="0">
                  <a:latin typeface="Helvetica Neue" pitchFamily="-84" charset="0"/>
                </a:rPr>
              </a:br>
              <a:endParaRPr lang="en-US" sz="3200" dirty="0">
                <a:solidFill>
                  <a:srgbClr val="800000"/>
                </a:solidFill>
                <a:latin typeface="Helvetica Neue" pitchFamily="-84" charset="0"/>
              </a:endParaRPr>
            </a:p>
          </p:txBody>
        </p:sp>
        <p:sp>
          <p:nvSpPr>
            <p:cNvPr id="45" name="TextBox 30"/>
            <p:cNvSpPr txBox="1">
              <a:spLocks noChangeArrowheads="1"/>
            </p:cNvSpPr>
            <p:nvPr/>
          </p:nvSpPr>
          <p:spPr bwMode="auto">
            <a:xfrm>
              <a:off x="6729413" y="3658393"/>
              <a:ext cx="3962400" cy="461963"/>
            </a:xfrm>
            <a:prstGeom prst="rect">
              <a:avLst/>
            </a:prstGeom>
            <a:noFill/>
            <a:ln w="9525">
              <a:noFill/>
              <a:miter lim="800000"/>
              <a:headEnd/>
              <a:tailEnd/>
            </a:ln>
          </p:spPr>
          <p:txBody>
            <a:bodyPr>
              <a:spAutoFit/>
            </a:bodyPr>
            <a:lstStyle/>
            <a:p>
              <a:pPr algn="l"/>
              <a:r>
                <a:rPr lang="en-US" sz="2400">
                  <a:latin typeface="Helvetica Neue" pitchFamily="-84" charset="0"/>
                </a:rPr>
                <a:t>TOP 10 COUNTRIES</a:t>
              </a:r>
            </a:p>
          </p:txBody>
        </p:sp>
        <p:sp>
          <p:nvSpPr>
            <p:cNvPr id="46" name="TextBox 32"/>
            <p:cNvSpPr txBox="1">
              <a:spLocks noChangeArrowheads="1"/>
            </p:cNvSpPr>
            <p:nvPr/>
          </p:nvSpPr>
          <p:spPr bwMode="auto">
            <a:xfrm>
              <a:off x="709613" y="4489807"/>
              <a:ext cx="5715000" cy="1148199"/>
            </a:xfrm>
            <a:prstGeom prst="rect">
              <a:avLst/>
            </a:prstGeom>
            <a:noFill/>
            <a:ln w="9525">
              <a:noFill/>
              <a:miter lim="800000"/>
              <a:headEnd/>
              <a:tailEnd/>
            </a:ln>
          </p:spPr>
          <p:txBody>
            <a:bodyPr>
              <a:spAutoFit/>
            </a:bodyPr>
            <a:lstStyle/>
            <a:p>
              <a:pPr>
                <a:lnSpc>
                  <a:spcPct val="70000"/>
                </a:lnSpc>
              </a:pPr>
              <a:r>
                <a:rPr lang="en-US" sz="9600" b="1" dirty="0" smtClean="0">
                  <a:solidFill>
                    <a:srgbClr val="800000"/>
                  </a:solidFill>
                  <a:latin typeface="Helvetica Neue" pitchFamily="-84" charset="0"/>
                </a:rPr>
                <a:t>15,672</a:t>
              </a:r>
              <a:endParaRPr lang="en-US" sz="9600" b="1" dirty="0">
                <a:solidFill>
                  <a:srgbClr val="800000"/>
                </a:solidFill>
                <a:latin typeface="Helvetica Neue" pitchFamily="-84" charset="0"/>
              </a:endParaRPr>
            </a:p>
          </p:txBody>
        </p:sp>
        <p:sp>
          <p:nvSpPr>
            <p:cNvPr id="47" name="TextBox 34"/>
            <p:cNvSpPr txBox="1">
              <a:spLocks noChangeArrowheads="1"/>
            </p:cNvSpPr>
            <p:nvPr/>
          </p:nvSpPr>
          <p:spPr bwMode="auto">
            <a:xfrm>
              <a:off x="709613" y="3656806"/>
              <a:ext cx="3810000" cy="463550"/>
            </a:xfrm>
            <a:prstGeom prst="rect">
              <a:avLst/>
            </a:prstGeom>
            <a:noFill/>
            <a:ln w="9525">
              <a:noFill/>
              <a:miter lim="800000"/>
              <a:headEnd/>
              <a:tailEnd/>
            </a:ln>
          </p:spPr>
          <p:txBody>
            <a:bodyPr>
              <a:spAutoFit/>
            </a:bodyPr>
            <a:lstStyle/>
            <a:p>
              <a:pPr algn="l"/>
              <a:r>
                <a:rPr lang="en-US" sz="2400">
                  <a:latin typeface="Helvetica Neue" pitchFamily="-84" charset="0"/>
                </a:rPr>
                <a:t>INDIVIDUAL MEMBERS</a:t>
              </a:r>
              <a:endParaRPr lang="en-US" sz="1400">
                <a:latin typeface="Helvetica Neue" pitchFamily="-84" charset="0"/>
              </a:endParaRPr>
            </a:p>
          </p:txBody>
        </p:sp>
        <p:cxnSp>
          <p:nvCxnSpPr>
            <p:cNvPr id="48" name="Straight Connector 38"/>
            <p:cNvCxnSpPr>
              <a:cxnSpLocks noChangeShapeType="1"/>
            </p:cNvCxnSpPr>
            <p:nvPr/>
          </p:nvCxnSpPr>
          <p:spPr bwMode="auto">
            <a:xfrm flipH="1">
              <a:off x="711200" y="2285206"/>
              <a:ext cx="5713413" cy="0"/>
            </a:xfrm>
            <a:prstGeom prst="line">
              <a:avLst/>
            </a:prstGeom>
            <a:noFill/>
            <a:ln w="9525">
              <a:solidFill>
                <a:srgbClr val="FFFFFF"/>
              </a:solidFill>
              <a:round/>
              <a:headEnd/>
              <a:tailEnd/>
            </a:ln>
          </p:spPr>
        </p:cxnSp>
        <p:cxnSp>
          <p:nvCxnSpPr>
            <p:cNvPr id="49" name="Straight Connector 39"/>
            <p:cNvCxnSpPr>
              <a:cxnSpLocks noChangeShapeType="1"/>
            </p:cNvCxnSpPr>
            <p:nvPr/>
          </p:nvCxnSpPr>
          <p:spPr bwMode="auto">
            <a:xfrm>
              <a:off x="633413" y="6323806"/>
              <a:ext cx="12039600" cy="0"/>
            </a:xfrm>
            <a:prstGeom prst="line">
              <a:avLst/>
            </a:prstGeom>
            <a:noFill/>
            <a:ln w="9525">
              <a:solidFill>
                <a:srgbClr val="FFFFFF"/>
              </a:solidFill>
              <a:round/>
              <a:headEnd/>
              <a:tailEnd/>
            </a:ln>
          </p:spPr>
        </p:cxnSp>
        <p:cxnSp>
          <p:nvCxnSpPr>
            <p:cNvPr id="50" name="Straight Connector 38"/>
            <p:cNvCxnSpPr>
              <a:cxnSpLocks noChangeShapeType="1"/>
            </p:cNvCxnSpPr>
            <p:nvPr/>
          </p:nvCxnSpPr>
          <p:spPr bwMode="auto">
            <a:xfrm flipH="1">
              <a:off x="633413" y="4120356"/>
              <a:ext cx="5715000" cy="0"/>
            </a:xfrm>
            <a:prstGeom prst="line">
              <a:avLst/>
            </a:prstGeom>
            <a:noFill/>
            <a:ln w="9525">
              <a:solidFill>
                <a:srgbClr val="FFFFFF"/>
              </a:solidFill>
              <a:round/>
              <a:headEnd/>
              <a:tailEnd/>
            </a:ln>
          </p:spPr>
        </p:cxnSp>
        <p:sp>
          <p:nvSpPr>
            <p:cNvPr id="51" name="TextBox 16"/>
            <p:cNvSpPr txBox="1">
              <a:spLocks noChangeArrowheads="1"/>
            </p:cNvSpPr>
            <p:nvPr/>
          </p:nvSpPr>
          <p:spPr bwMode="auto">
            <a:xfrm>
              <a:off x="6729413" y="1828006"/>
              <a:ext cx="3810000" cy="461962"/>
            </a:xfrm>
            <a:prstGeom prst="rect">
              <a:avLst/>
            </a:prstGeom>
            <a:noFill/>
            <a:ln w="9525">
              <a:noFill/>
              <a:miter lim="800000"/>
              <a:headEnd/>
              <a:tailEnd/>
            </a:ln>
          </p:spPr>
          <p:txBody>
            <a:bodyPr>
              <a:spAutoFit/>
            </a:bodyPr>
            <a:lstStyle/>
            <a:p>
              <a:pPr algn="l"/>
              <a:r>
                <a:rPr lang="en-US" sz="2400">
                  <a:latin typeface="Helvetica Neue" pitchFamily="-84" charset="0"/>
                </a:rPr>
                <a:t>COUNTRIES </a:t>
              </a:r>
              <a:r>
                <a:rPr lang="en-US" sz="1400">
                  <a:latin typeface="Helvetica Neue" pitchFamily="-84" charset="0"/>
                </a:rPr>
                <a:t> </a:t>
              </a:r>
            </a:p>
          </p:txBody>
        </p:sp>
        <p:cxnSp>
          <p:nvCxnSpPr>
            <p:cNvPr id="52" name="Straight Connector 38"/>
            <p:cNvCxnSpPr>
              <a:cxnSpLocks noChangeShapeType="1"/>
            </p:cNvCxnSpPr>
            <p:nvPr/>
          </p:nvCxnSpPr>
          <p:spPr bwMode="auto">
            <a:xfrm flipH="1">
              <a:off x="6731000" y="2285206"/>
              <a:ext cx="5713413" cy="0"/>
            </a:xfrm>
            <a:prstGeom prst="line">
              <a:avLst/>
            </a:prstGeom>
            <a:noFill/>
            <a:ln w="9525">
              <a:solidFill>
                <a:srgbClr val="FFFFFF"/>
              </a:solidFill>
              <a:round/>
              <a:headEnd/>
              <a:tailEnd/>
            </a:ln>
          </p:spPr>
        </p:cxnSp>
        <p:sp>
          <p:nvSpPr>
            <p:cNvPr id="53" name="TextBox 25"/>
            <p:cNvSpPr txBox="1">
              <a:spLocks noChangeArrowheads="1"/>
            </p:cNvSpPr>
            <p:nvPr/>
          </p:nvSpPr>
          <p:spPr bwMode="auto">
            <a:xfrm>
              <a:off x="6653213" y="2209006"/>
              <a:ext cx="5791200" cy="1570037"/>
            </a:xfrm>
            <a:prstGeom prst="rect">
              <a:avLst/>
            </a:prstGeom>
            <a:noFill/>
            <a:ln w="9525">
              <a:noFill/>
              <a:miter lim="800000"/>
              <a:headEnd/>
              <a:tailEnd/>
            </a:ln>
          </p:spPr>
          <p:txBody>
            <a:bodyPr>
              <a:spAutoFit/>
            </a:bodyPr>
            <a:lstStyle/>
            <a:p>
              <a:r>
                <a:rPr lang="en-US" sz="9600" b="1" dirty="0" smtClean="0">
                  <a:solidFill>
                    <a:srgbClr val="D82B16"/>
                  </a:solidFill>
                  <a:latin typeface="Helvetica Neue" pitchFamily="-84" charset="0"/>
                </a:rPr>
                <a:t>135</a:t>
              </a:r>
              <a:endParaRPr lang="en-US" sz="9600" b="1" dirty="0">
                <a:solidFill>
                  <a:srgbClr val="D82B16"/>
                </a:solidFill>
                <a:latin typeface="Helvetica Neue" pitchFamily="-84" charset="0"/>
              </a:endParaRPr>
            </a:p>
          </p:txBody>
        </p:sp>
        <p:cxnSp>
          <p:nvCxnSpPr>
            <p:cNvPr id="54" name="Straight Connector 38"/>
            <p:cNvCxnSpPr>
              <a:cxnSpLocks noChangeShapeType="1"/>
            </p:cNvCxnSpPr>
            <p:nvPr/>
          </p:nvCxnSpPr>
          <p:spPr bwMode="auto">
            <a:xfrm flipH="1">
              <a:off x="6653213" y="4120356"/>
              <a:ext cx="5715000" cy="0"/>
            </a:xfrm>
            <a:prstGeom prst="line">
              <a:avLst/>
            </a:prstGeom>
            <a:noFill/>
            <a:ln w="9525">
              <a:solidFill>
                <a:srgbClr val="FFFFFF"/>
              </a:solidFill>
              <a:round/>
              <a:headEnd/>
              <a:tailEnd/>
            </a:ln>
          </p:spPr>
        </p:cxnSp>
        <p:sp>
          <p:nvSpPr>
            <p:cNvPr id="55" name="TextBox 31"/>
            <p:cNvSpPr txBox="1">
              <a:spLocks noChangeArrowheads="1"/>
            </p:cNvSpPr>
            <p:nvPr/>
          </p:nvSpPr>
          <p:spPr bwMode="auto">
            <a:xfrm>
              <a:off x="6805613" y="4190206"/>
              <a:ext cx="5638800" cy="1938992"/>
            </a:xfrm>
            <a:prstGeom prst="rect">
              <a:avLst/>
            </a:prstGeom>
            <a:noFill/>
            <a:ln w="9525">
              <a:noFill/>
              <a:miter lim="800000"/>
              <a:headEnd/>
              <a:tailEnd/>
            </a:ln>
          </p:spPr>
          <p:txBody>
            <a:bodyPr wrap="square">
              <a:spAutoFit/>
            </a:bodyPr>
            <a:lstStyle/>
            <a:p>
              <a:pPr algn="l"/>
              <a:r>
                <a:rPr lang="en-US" sz="2400" dirty="0">
                  <a:solidFill>
                    <a:srgbClr val="D82B16"/>
                  </a:solidFill>
                  <a:latin typeface="Helvetica Neue" pitchFamily="-84" charset="0"/>
                </a:rPr>
                <a:t>United States, China, India, </a:t>
              </a:r>
            </a:p>
            <a:p>
              <a:pPr algn="l"/>
              <a:r>
                <a:rPr lang="en-US" sz="2400" dirty="0">
                  <a:solidFill>
                    <a:srgbClr val="D82B16"/>
                  </a:solidFill>
                  <a:latin typeface="Helvetica Neue" pitchFamily="-84" charset="0"/>
                </a:rPr>
                <a:t>Great Britain</a:t>
              </a:r>
              <a:r>
                <a:rPr lang="en-US" sz="2400" dirty="0" smtClean="0">
                  <a:solidFill>
                    <a:srgbClr val="D82B16"/>
                  </a:solidFill>
                  <a:latin typeface="Helvetica Neue" pitchFamily="-84" charset="0"/>
                </a:rPr>
                <a:t>, </a:t>
              </a:r>
              <a:r>
                <a:rPr lang="en-US" sz="2400" dirty="0">
                  <a:solidFill>
                    <a:srgbClr val="D82B16"/>
                  </a:solidFill>
                  <a:latin typeface="Helvetica Neue" pitchFamily="-84" charset="0"/>
                </a:rPr>
                <a:t>France, </a:t>
              </a:r>
              <a:r>
                <a:rPr lang="en-US" sz="2400" dirty="0" smtClean="0">
                  <a:solidFill>
                    <a:srgbClr val="D82B16"/>
                  </a:solidFill>
                  <a:latin typeface="Helvetica Neue" pitchFamily="-84" charset="0"/>
                </a:rPr>
                <a:t>Russia</a:t>
              </a:r>
              <a:r>
                <a:rPr lang="en-US" sz="2400" dirty="0">
                  <a:solidFill>
                    <a:srgbClr val="D82B16"/>
                  </a:solidFill>
                  <a:latin typeface="Helvetica Neue" pitchFamily="-84" charset="0"/>
                </a:rPr>
                <a:t>, </a:t>
              </a:r>
              <a:r>
                <a:rPr lang="en-US" sz="2400" dirty="0" smtClean="0">
                  <a:solidFill>
                    <a:srgbClr val="D82B16"/>
                  </a:solidFill>
                  <a:latin typeface="Helvetica Neue" pitchFamily="-84" charset="0"/>
                </a:rPr>
                <a:t>Australia, Canada</a:t>
              </a:r>
              <a:r>
                <a:rPr lang="en-US" sz="2400" dirty="0">
                  <a:solidFill>
                    <a:srgbClr val="D82B16"/>
                  </a:solidFill>
                  <a:latin typeface="Helvetica Neue" pitchFamily="-84" charset="0"/>
                </a:rPr>
                <a:t>, </a:t>
              </a:r>
              <a:r>
                <a:rPr lang="en-US" sz="2400" dirty="0" smtClean="0">
                  <a:solidFill>
                    <a:srgbClr val="D82B16"/>
                  </a:solidFill>
                  <a:latin typeface="Helvetica Neue" pitchFamily="-84" charset="0"/>
                </a:rPr>
                <a:t>Japan, </a:t>
              </a:r>
              <a:r>
                <a:rPr lang="en-US" sz="2400" dirty="0">
                  <a:solidFill>
                    <a:srgbClr val="D82B16"/>
                  </a:solidFill>
                  <a:latin typeface="Helvetica Neue" pitchFamily="-84" charset="0"/>
                </a:rPr>
                <a:t>Germany </a:t>
              </a:r>
            </a:p>
            <a:p>
              <a:pPr algn="l"/>
              <a:endParaRPr lang="en-US" sz="2400" dirty="0">
                <a:latin typeface="Helvetica Neue" pitchFamily="-84" charset="0"/>
              </a:endParaRPr>
            </a:p>
            <a:p>
              <a:pPr algn="l"/>
              <a:endParaRPr lang="en-US" sz="2400" dirty="0">
                <a:latin typeface="Helvetica Neue" pitchFamily="-84" charset="0"/>
              </a:endParaRPr>
            </a:p>
          </p:txBody>
        </p:sp>
      </p:grpSp>
    </p:spTree>
    <p:extLst>
      <p:ext uri="{BB962C8B-B14F-4D97-AF65-F5344CB8AC3E}">
        <p14:creationId xmlns:p14="http://schemas.microsoft.com/office/powerpoint/2010/main" val="43447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en-US" dirty="0" smtClean="0"/>
              <a:t>What is OpenStack?</a:t>
            </a:r>
            <a:endParaRPr lang="en-US" dirty="0"/>
          </a:p>
        </p:txBody>
      </p:sp>
    </p:spTree>
    <p:extLst>
      <p:ext uri="{BB962C8B-B14F-4D97-AF65-F5344CB8AC3E}">
        <p14:creationId xmlns:p14="http://schemas.microsoft.com/office/powerpoint/2010/main" val="3335155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7108" name="Rectangle 5"/>
          <p:cNvSpPr>
            <a:spLocks noGrp="1" noChangeArrowheads="1"/>
          </p:cNvSpPr>
          <p:nvPr>
            <p:ph type="title"/>
          </p:nvPr>
        </p:nvSpPr>
        <p:spPr>
          <a:xfrm>
            <a:off x="621754" y="384244"/>
            <a:ext cx="11354876" cy="838200"/>
          </a:xfrm>
        </p:spPr>
        <p:txBody>
          <a:bodyPr/>
          <a:lstStyle/>
          <a:p>
            <a:pPr eaLnBrk="1" hangingPunct="1"/>
            <a:r>
              <a:rPr lang="en-US" dirty="0">
                <a:latin typeface="Arial" charset="0"/>
                <a:ea typeface="ヒラギノ角ゴ Pro W3" charset="0"/>
                <a:cs typeface="ヒラギノ角ゴ Pro W3" charset="0"/>
              </a:rPr>
              <a:t>Automation and Orchestration of IT Resources</a:t>
            </a:r>
          </a:p>
        </p:txBody>
      </p:sp>
      <p:pic>
        <p:nvPicPr>
          <p:cNvPr id="4710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969" y="1608138"/>
            <a:ext cx="10633618"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1"/>
          <p:cNvSpPr txBox="1">
            <a:spLocks noChangeArrowheads="1"/>
          </p:cNvSpPr>
          <p:nvPr/>
        </p:nvSpPr>
        <p:spPr bwMode="auto">
          <a:xfrm>
            <a:off x="508000" y="1600201"/>
            <a:ext cx="11074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p>
        </p:txBody>
      </p:sp>
    </p:spTree>
    <p:extLst>
      <p:ext uri="{BB962C8B-B14F-4D97-AF65-F5344CB8AC3E}">
        <p14:creationId xmlns:p14="http://schemas.microsoft.com/office/powerpoint/2010/main" val="2895563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609600" y="438912"/>
            <a:ext cx="10972800" cy="680440"/>
          </a:xfrm>
        </p:spPr>
        <p:txBody>
          <a:bodyPr/>
          <a:lstStyle/>
          <a:p>
            <a:pPr eaLnBrk="1" hangingPunct="1"/>
            <a:r>
              <a:rPr lang="en-US" dirty="0">
                <a:latin typeface="Arial" charset="0"/>
                <a:ea typeface="ヒラギノ角ゴ Pro W3" charset="0"/>
                <a:cs typeface="Arial" charset="0"/>
              </a:rPr>
              <a:t>In a Loosely Coupled Architecture</a:t>
            </a:r>
          </a:p>
        </p:txBody>
      </p:sp>
      <p:pic>
        <p:nvPicPr>
          <p:cNvPr id="532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1" y="1497724"/>
            <a:ext cx="10327217" cy="477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85" y="1273176"/>
            <a:ext cx="11279716"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132574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ial-Rackspace-Presentation-Template">
  <a:themeElements>
    <a:clrScheme name="Rackspace-1 2">
      <a:dk1>
        <a:srgbClr val="333333"/>
      </a:dk1>
      <a:lt1>
        <a:sysClr val="window" lastClr="FFFFFF"/>
      </a:lt1>
      <a:dk2>
        <a:srgbClr val="555555"/>
      </a:dk2>
      <a:lt2>
        <a:srgbClr val="FFFFFF"/>
      </a:lt2>
      <a:accent1>
        <a:srgbClr val="C40022"/>
      </a:accent1>
      <a:accent2>
        <a:srgbClr val="920000"/>
      </a:accent2>
      <a:accent3>
        <a:srgbClr val="600000"/>
      </a:accent3>
      <a:accent4>
        <a:srgbClr val="78C846"/>
      </a:accent4>
      <a:accent5>
        <a:srgbClr val="00C8D7"/>
      </a:accent5>
      <a:accent6>
        <a:srgbClr val="FFA046"/>
      </a:accent6>
      <a:hlink>
        <a:srgbClr val="060606"/>
      </a:hlink>
      <a:folHlink>
        <a:srgbClr val="060606"/>
      </a:folHlink>
    </a:clrScheme>
    <a:fontScheme name="Rackspa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3175">
          <a:solidFill>
            <a:schemeClr val="bg1">
              <a:lumMod val="65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lIns="0" tIns="0" rIns="0" bIns="0" rtlCol="0">
        <a:spAutoFit/>
      </a:bodyPr>
      <a:lstStyle>
        <a:defPPr>
          <a:spcAft>
            <a:spcPts val="1800"/>
          </a:spcAft>
          <a:defRPr dirty="0" err="1" smtClean="0">
            <a:latin typeface="Helvetica"/>
            <a:cs typeface="Helvetic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Official-Rackspace-Presentation-Template</Template>
  <TotalTime>10302</TotalTime>
  <Words>645</Words>
  <Application>Microsoft Office PowerPoint</Application>
  <PresentationFormat>Widescreen</PresentationFormat>
  <Paragraphs>115</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Gill Sans</vt:lpstr>
      <vt:lpstr>Helvetica</vt:lpstr>
      <vt:lpstr>Helvetica Neue</vt:lpstr>
      <vt:lpstr>ヒラギノ角ゴ Pro W3</vt:lpstr>
      <vt:lpstr>ヒラギノ角ゴ ProN W3</vt:lpstr>
      <vt:lpstr>Official-Rackspace-Presentation-Template</vt:lpstr>
      <vt:lpstr>Getting Started With OpenStack</vt:lpstr>
      <vt:lpstr>Presenters</vt:lpstr>
      <vt:lpstr>The Story of OpenStack</vt:lpstr>
      <vt:lpstr>The E-mail That Started It All</vt:lpstr>
      <vt:lpstr>The Birth of OpenStack</vt:lpstr>
      <vt:lpstr>PowerPoint Presentation</vt:lpstr>
      <vt:lpstr>What is OpenStack?</vt:lpstr>
      <vt:lpstr>Automation and Orchestration of IT Resources</vt:lpstr>
      <vt:lpstr>In a Loosely Coupled Architecture</vt:lpstr>
      <vt:lpstr>To Deliver Self-Service IT Rapidly and At Scale</vt:lpstr>
      <vt:lpstr>By Leveraging Various Open Source Projects</vt:lpstr>
      <vt:lpstr>Rackspace Private Cloud Reference Architecture</vt:lpstr>
      <vt:lpstr>Learning OpenStack</vt:lpstr>
      <vt:lpstr>Reading About OpenStack</vt:lpstr>
      <vt:lpstr>Trying Out OpenStack</vt:lpstr>
      <vt:lpstr>Deploying OpenStack</vt:lpstr>
    </vt:vector>
  </TitlesOfParts>
  <Company>Fleishman-Hillard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BBW</dc:creator>
  <cp:lastModifiedBy>m</cp:lastModifiedBy>
  <cp:revision>121</cp:revision>
  <dcterms:created xsi:type="dcterms:W3CDTF">2013-10-30T18:58:57Z</dcterms:created>
  <dcterms:modified xsi:type="dcterms:W3CDTF">2021-10-18T01:56:47Z</dcterms:modified>
</cp:coreProperties>
</file>