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handoutMasterIdLst>
    <p:handoutMasterId r:id="rId38"/>
  </p:handoutMasterIdLst>
  <p:sldIdLst>
    <p:sldId id="261" r:id="rId2"/>
    <p:sldId id="425" r:id="rId3"/>
    <p:sldId id="380" r:id="rId4"/>
    <p:sldId id="381" r:id="rId5"/>
    <p:sldId id="427" r:id="rId6"/>
    <p:sldId id="382" r:id="rId7"/>
    <p:sldId id="383" r:id="rId8"/>
    <p:sldId id="384" r:id="rId9"/>
    <p:sldId id="385" r:id="rId10"/>
    <p:sldId id="399" r:id="rId11"/>
    <p:sldId id="419" r:id="rId12"/>
    <p:sldId id="420" r:id="rId13"/>
    <p:sldId id="421" r:id="rId14"/>
    <p:sldId id="423" r:id="rId15"/>
    <p:sldId id="424" r:id="rId16"/>
    <p:sldId id="372" r:id="rId17"/>
    <p:sldId id="371" r:id="rId18"/>
    <p:sldId id="359" r:id="rId19"/>
    <p:sldId id="360" r:id="rId20"/>
    <p:sldId id="361" r:id="rId21"/>
    <p:sldId id="362" r:id="rId22"/>
    <p:sldId id="363" r:id="rId23"/>
    <p:sldId id="377" r:id="rId24"/>
    <p:sldId id="373" r:id="rId25"/>
    <p:sldId id="355" r:id="rId26"/>
    <p:sldId id="369" r:id="rId27"/>
    <p:sldId id="368" r:id="rId28"/>
    <p:sldId id="400" r:id="rId29"/>
    <p:sldId id="401" r:id="rId30"/>
    <p:sldId id="402" r:id="rId31"/>
    <p:sldId id="403" r:id="rId32"/>
    <p:sldId id="413" r:id="rId33"/>
    <p:sldId id="404" r:id="rId34"/>
    <p:sldId id="405" r:id="rId35"/>
    <p:sldId id="407" r:id="rId36"/>
  </p:sldIdLst>
  <p:sldSz cx="12188825" cy="6858000"/>
  <p:notesSz cx="9144000" cy="6858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32A"/>
    <a:srgbClr val="4D4D4F"/>
    <a:srgbClr val="108066"/>
    <a:srgbClr val="000000"/>
    <a:srgbClr val="004892"/>
    <a:srgbClr val="FAFAFA"/>
    <a:srgbClr val="E6E6E6"/>
    <a:srgbClr val="E3E3E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73" autoAdjust="0"/>
    <p:restoredTop sz="90106" autoAdjust="0"/>
  </p:normalViewPr>
  <p:slideViewPr>
    <p:cSldViewPr>
      <p:cViewPr varScale="1">
        <p:scale>
          <a:sx n="70" d="100"/>
          <a:sy n="70" d="100"/>
        </p:scale>
        <p:origin x="1142" y="43"/>
      </p:cViewPr>
      <p:guideLst>
        <p:guide orient="horz" pos="2160"/>
        <p:guide pos="3839"/>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93" d="100"/>
          <a:sy n="93" d="100"/>
        </p:scale>
        <p:origin x="160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Projekt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Projektmappe1"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984356038599"/>
          <c:y val="0.133628538138127"/>
          <c:w val="0.55726325372885599"/>
          <c:h val="0.83589477772510701"/>
        </c:manualLayout>
      </c:layout>
      <c:doughnutChart>
        <c:varyColors val="1"/>
        <c:ser>
          <c:idx val="0"/>
          <c:order val="0"/>
          <c:spPr>
            <a:solidFill>
              <a:schemeClr val="bg2"/>
            </a:solidFill>
            <a:ln>
              <a:noFill/>
            </a:ln>
          </c:spPr>
          <c:dPt>
            <c:idx val="0"/>
            <c:bubble3D val="0"/>
            <c:spPr>
              <a:solidFill>
                <a:srgbClr val="8EBEC4"/>
              </a:solidFill>
              <a:ln w="19050">
                <a:noFill/>
              </a:ln>
              <a:effectLst/>
            </c:spPr>
            <c:extLst xmlns:c16r2="http://schemas.microsoft.com/office/drawing/2015/06/chart">
              <c:ext xmlns:c16="http://schemas.microsoft.com/office/drawing/2014/chart" uri="{C3380CC4-5D6E-409C-BE32-E72D297353CC}">
                <c16:uniqueId val="{00000001-EBD4-403A-AFA0-B7458B0F9B1F}"/>
              </c:ext>
            </c:extLst>
          </c:dPt>
          <c:dPt>
            <c:idx val="1"/>
            <c:bubble3D val="0"/>
            <c:spPr>
              <a:solidFill>
                <a:schemeClr val="bg1">
                  <a:lumMod val="85000"/>
                </a:schemeClr>
              </a:solidFill>
              <a:ln w="0" cap="rnd">
                <a:noFill/>
              </a:ln>
              <a:effectLst/>
            </c:spPr>
            <c:extLst xmlns:c16r2="http://schemas.microsoft.com/office/drawing/2015/06/chart">
              <c:ext xmlns:c16="http://schemas.microsoft.com/office/drawing/2014/chart" uri="{C3380CC4-5D6E-409C-BE32-E72D297353CC}">
                <c16:uniqueId val="{00000003-EBD4-403A-AFA0-B7458B0F9B1F}"/>
              </c:ext>
            </c:extLst>
          </c:dPt>
          <c:val>
            <c:numRef>
              <c:f>Sheet1!$B$2:$B$3</c:f>
              <c:numCache>
                <c:formatCode>General</c:formatCode>
                <c:ptCount val="2"/>
                <c:pt idx="0">
                  <c:v>47</c:v>
                </c:pt>
                <c:pt idx="1">
                  <c:v>53</c:v>
                </c:pt>
              </c:numCache>
            </c:numRef>
          </c:val>
          <c:extLst xmlns:c16r2="http://schemas.microsoft.com/office/drawing/2015/06/chart">
            <c:ext xmlns:c16="http://schemas.microsoft.com/office/drawing/2014/chart" uri="{C3380CC4-5D6E-409C-BE32-E72D297353CC}">
              <c16:uniqueId val="{00000004-EBD4-403A-AFA0-B7458B0F9B1F}"/>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Sheet1!$B$1</c15:sqref>
                        </c15:formulaRef>
                      </c:ext>
                    </c:extLst>
                    <c:strCache>
                      <c:ptCount val="1"/>
                      <c:pt idx="0">
                        <c:v>Title</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1"/>
          <c:order val="0"/>
          <c:invertIfNegative val="0"/>
          <c:dPt>
            <c:idx val="1"/>
            <c:invertIfNegative val="0"/>
            <c:bubble3D val="0"/>
            <c:extLst xmlns:c16r2="http://schemas.microsoft.com/office/drawing/2015/06/chart">
              <c:ext xmlns:c16="http://schemas.microsoft.com/office/drawing/2014/chart" uri="{C3380CC4-5D6E-409C-BE32-E72D297353CC}">
                <c16:uniqueId val="{00000001-F04F-405D-9925-667AE5AA66CD}"/>
              </c:ext>
            </c:extLst>
          </c:dPt>
          <c:dPt>
            <c:idx val="2"/>
            <c:invertIfNegative val="0"/>
            <c:bubble3D val="0"/>
            <c:extLst xmlns:c16r2="http://schemas.microsoft.com/office/drawing/2015/06/chart">
              <c:ext xmlns:c16="http://schemas.microsoft.com/office/drawing/2014/chart" uri="{C3380CC4-5D6E-409C-BE32-E72D297353CC}">
                <c16:uniqueId val="{00000002-F04F-405D-9925-667AE5AA66CD}"/>
              </c:ext>
            </c:extLst>
          </c:dPt>
          <c:dPt>
            <c:idx val="3"/>
            <c:invertIfNegative val="0"/>
            <c:bubble3D val="0"/>
            <c:extLst xmlns:c16r2="http://schemas.microsoft.com/office/drawing/2015/06/chart">
              <c:ext xmlns:c16="http://schemas.microsoft.com/office/drawing/2014/chart" uri="{C3380CC4-5D6E-409C-BE32-E72D297353CC}">
                <c16:uniqueId val="{00000003-F04F-405D-9925-667AE5AA66CD}"/>
              </c:ext>
            </c:extLst>
          </c:dPt>
          <c:dPt>
            <c:idx val="4"/>
            <c:invertIfNegative val="0"/>
            <c:bubble3D val="0"/>
            <c:extLst xmlns:c16r2="http://schemas.microsoft.com/office/drawing/2015/06/chart">
              <c:ext xmlns:c16="http://schemas.microsoft.com/office/drawing/2014/chart" uri="{C3380CC4-5D6E-409C-BE32-E72D297353CC}">
                <c16:uniqueId val="{00000004-F04F-405D-9925-667AE5AA66CD}"/>
              </c:ext>
            </c:extLst>
          </c:dPt>
          <c:dLbls>
            <c:dLbl>
              <c:idx val="0"/>
              <c:tx>
                <c:rich>
                  <a:bodyPr/>
                  <a:lstStyle/>
                  <a:p>
                    <a:r>
                      <a:rPr lang="en-US" dirty="0">
                        <a:solidFill>
                          <a:schemeClr val="bg1"/>
                        </a:solidFill>
                      </a:rPr>
                      <a:t>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04F-405D-9925-667AE5AA66CD}"/>
                </c:ext>
                <c:ext xmlns:c15="http://schemas.microsoft.com/office/drawing/2012/chart" uri="{CE6537A1-D6FC-4f65-9D91-7224C49458BB}"/>
              </c:extLst>
            </c:dLbl>
            <c:dLbl>
              <c:idx val="1"/>
              <c:tx>
                <c:rich>
                  <a:bodyPr/>
                  <a:lstStyle/>
                  <a:p>
                    <a:r>
                      <a:rPr lang="en-US" dirty="0">
                        <a:solidFill>
                          <a:schemeClr val="bg1"/>
                        </a:solidFill>
                      </a:rPr>
                      <a:t>37%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04F-405D-9925-667AE5AA66CD}"/>
                </c:ext>
                <c:ext xmlns:c15="http://schemas.microsoft.com/office/drawing/2012/chart" uri="{CE6537A1-D6FC-4f65-9D91-7224C49458BB}"/>
              </c:extLst>
            </c:dLbl>
            <c:dLbl>
              <c:idx val="2"/>
              <c:tx>
                <c:rich>
                  <a:bodyPr/>
                  <a:lstStyle/>
                  <a:p>
                    <a:r>
                      <a:rPr lang="en-US" dirty="0">
                        <a:solidFill>
                          <a:schemeClr val="bg1"/>
                        </a:solidFill>
                      </a:rPr>
                      <a:t>33%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04F-405D-9925-667AE5AA66CD}"/>
                </c:ext>
                <c:ext xmlns:c15="http://schemas.microsoft.com/office/drawing/2012/chart" uri="{CE6537A1-D6FC-4f65-9D91-7224C49458BB}"/>
              </c:extLst>
            </c:dLbl>
            <c:dLbl>
              <c:idx val="3"/>
              <c:tx>
                <c:rich>
                  <a:bodyPr/>
                  <a:lstStyle/>
                  <a:p>
                    <a:r>
                      <a:rPr lang="en-US" dirty="0">
                        <a:solidFill>
                          <a:schemeClr val="bg1"/>
                        </a:solidFill>
                      </a:rPr>
                      <a:t>31%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04F-405D-9925-667AE5AA66CD}"/>
                </c:ext>
                <c:ext xmlns:c15="http://schemas.microsoft.com/office/drawing/2012/chart" uri="{CE6537A1-D6FC-4f65-9D91-7224C49458BB}"/>
              </c:extLst>
            </c:dLbl>
            <c:dLbl>
              <c:idx val="4"/>
              <c:tx>
                <c:rich>
                  <a:bodyPr/>
                  <a:lstStyle/>
                  <a:p>
                    <a:r>
                      <a:rPr lang="en-US" dirty="0">
                        <a:solidFill>
                          <a:schemeClr val="bg1"/>
                        </a:solidFill>
                      </a:rPr>
                      <a:t>47%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04F-405D-9925-667AE5AA66CD}"/>
                </c:ext>
                <c:ext xmlns:c15="http://schemas.microsoft.com/office/drawing/2012/chart" uri="{CE6537A1-D6FC-4f65-9D91-7224C49458BB}"/>
              </c:extLst>
            </c:dLbl>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'Ark1'!$C$2:$C$6</c:f>
              <c:numCache>
                <c:formatCode>0</c:formatCode>
                <c:ptCount val="5"/>
                <c:pt idx="0">
                  <c:v>6</c:v>
                </c:pt>
                <c:pt idx="1">
                  <c:v>37</c:v>
                </c:pt>
                <c:pt idx="2">
                  <c:v>33</c:v>
                </c:pt>
                <c:pt idx="3">
                  <c:v>31</c:v>
                </c:pt>
                <c:pt idx="4">
                  <c:v>47</c:v>
                </c:pt>
              </c:numCache>
            </c:numRef>
          </c:val>
          <c:extLst xmlns:c16r2="http://schemas.microsoft.com/office/drawing/2015/06/chart">
            <c:ext xmlns:c16="http://schemas.microsoft.com/office/drawing/2014/chart" uri="{C3380CC4-5D6E-409C-BE32-E72D297353CC}">
              <c16:uniqueId val="{00000005-F04F-405D-9925-667AE5AA66CD}"/>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'Ark1'!$C$1</c15:sqref>
                        </c15:formulaRef>
                      </c:ext>
                    </c:extLst>
                    <c:strCache>
                      <c:ptCount val="1"/>
                      <c:pt idx="0">
                        <c:v>INT. NOTIFICATION %</c:v>
                      </c:pt>
                    </c:strCache>
                  </c:strRef>
                </c15:tx>
              </c15:filteredSeriesTitle>
            </c:ext>
            <c:ext xmlns:c15="http://schemas.microsoft.com/office/drawing/2012/chart" uri="{02D57815-91ED-43cb-92C2-25804820EDAC}">
              <c15:filteredCategoryTitle>
                <c15:cat>
                  <c:numRef>
                    <c:extLst xmlns:c16r2="http://schemas.microsoft.com/office/drawing/2015/06/chart">
                      <c:ext uri="{02D57815-91ED-43cb-92C2-25804820EDAC}">
                        <c15:formulaRef>
                          <c15:sqref>'Ark1'!$A$2:$A$6</c15:sqref>
                        </c15:formulaRef>
                      </c:ext>
                    </c:extLst>
                    <c:numCache>
                      <c:formatCode>General</c:formatCode>
                      <c:ptCount val="5"/>
                      <c:pt idx="0">
                        <c:v>2011</c:v>
                      </c:pt>
                      <c:pt idx="1">
                        <c:v>2012</c:v>
                      </c:pt>
                      <c:pt idx="2">
                        <c:v>2013</c:v>
                      </c:pt>
                      <c:pt idx="3">
                        <c:v>2014</c:v>
                      </c:pt>
                      <c:pt idx="4">
                        <c:v>2015</c:v>
                      </c:pt>
                    </c:numCache>
                  </c:numRef>
                </c15:cat>
              </c15:filteredCategoryTitle>
            </c:ext>
          </c:extLst>
        </c:ser>
        <c:ser>
          <c:idx val="2"/>
          <c:order val="1"/>
          <c:invertIfNegative val="0"/>
          <c:dLbls>
            <c:dLbl>
              <c:idx val="0"/>
              <c:tx>
                <c:rich>
                  <a:bodyPr/>
                  <a:lstStyle/>
                  <a:p>
                    <a:r>
                      <a:rPr lang="en-US" dirty="0"/>
                      <a:t>94%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04F-405D-9925-667AE5AA66CD}"/>
                </c:ext>
                <c:ext xmlns:c15="http://schemas.microsoft.com/office/drawing/2012/chart" uri="{CE6537A1-D6FC-4f65-9D91-7224C49458BB}"/>
              </c:extLst>
            </c:dLbl>
            <c:dLbl>
              <c:idx val="1"/>
              <c:tx>
                <c:rich>
                  <a:bodyPr/>
                  <a:lstStyle/>
                  <a:p>
                    <a:r>
                      <a:rPr lang="en-US" dirty="0"/>
                      <a:t>63%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04F-405D-9925-667AE5AA66CD}"/>
                </c:ext>
                <c:ext xmlns:c15="http://schemas.microsoft.com/office/drawing/2012/chart" uri="{CE6537A1-D6FC-4f65-9D91-7224C49458BB}"/>
              </c:extLst>
            </c:dLbl>
            <c:dLbl>
              <c:idx val="2"/>
              <c:tx>
                <c:rich>
                  <a:bodyPr/>
                  <a:lstStyle/>
                  <a:p>
                    <a:r>
                      <a:rPr lang="en-US" dirty="0"/>
                      <a:t>67%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04F-405D-9925-667AE5AA66CD}"/>
                </c:ext>
                <c:ext xmlns:c15="http://schemas.microsoft.com/office/drawing/2012/chart" uri="{CE6537A1-D6FC-4f65-9D91-7224C49458BB}"/>
              </c:extLst>
            </c:dLbl>
            <c:dLbl>
              <c:idx val="3"/>
              <c:tx>
                <c:rich>
                  <a:bodyPr/>
                  <a:lstStyle/>
                  <a:p>
                    <a:r>
                      <a:rPr lang="en-US" dirty="0"/>
                      <a:t>69%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04F-405D-9925-667AE5AA66CD}"/>
                </c:ext>
                <c:ext xmlns:c15="http://schemas.microsoft.com/office/drawing/2012/chart" uri="{CE6537A1-D6FC-4f65-9D91-7224C49458BB}"/>
              </c:extLst>
            </c:dLbl>
            <c:dLbl>
              <c:idx val="4"/>
              <c:tx>
                <c:rich>
                  <a:bodyPr/>
                  <a:lstStyle/>
                  <a:p>
                    <a:r>
                      <a:rPr lang="en-US" dirty="0"/>
                      <a:t>53%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04F-405D-9925-667AE5AA66CD}"/>
                </c:ext>
                <c:ext xmlns:c15="http://schemas.microsoft.com/office/drawing/2012/chart" uri="{CE6537A1-D6FC-4f65-9D91-7224C49458BB}"/>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'Ark1'!$D$2:$D$6</c:f>
              <c:numCache>
                <c:formatCode>0</c:formatCode>
                <c:ptCount val="5"/>
                <c:pt idx="0">
                  <c:v>94</c:v>
                </c:pt>
                <c:pt idx="1">
                  <c:v>63</c:v>
                </c:pt>
                <c:pt idx="2">
                  <c:v>67</c:v>
                </c:pt>
                <c:pt idx="3">
                  <c:v>69</c:v>
                </c:pt>
                <c:pt idx="4">
                  <c:v>53</c:v>
                </c:pt>
              </c:numCache>
            </c:numRef>
          </c:val>
          <c:extLst xmlns:c16r2="http://schemas.microsoft.com/office/drawing/2015/06/chart">
            <c:ext xmlns:c16="http://schemas.microsoft.com/office/drawing/2014/chart" uri="{C3380CC4-5D6E-409C-BE32-E72D297353CC}">
              <c16:uniqueId val="{0000000B-F04F-405D-9925-667AE5AA66CD}"/>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'Ark1'!$D$1</c15:sqref>
                        </c15:formulaRef>
                      </c:ext>
                    </c:extLst>
                    <c:strCache>
                      <c:ptCount val="1"/>
                      <c:pt idx="0">
                        <c:v>EXT. NOTIFICATION %</c:v>
                      </c:pt>
                    </c:strCache>
                  </c:strRef>
                </c15:tx>
              </c15:filteredSeriesTitle>
            </c:ext>
            <c:ext xmlns:c15="http://schemas.microsoft.com/office/drawing/2012/chart" uri="{02D57815-91ED-43cb-92C2-25804820EDAC}">
              <c15:filteredCategoryTitle>
                <c15:cat>
                  <c:numRef>
                    <c:extLst xmlns:c16r2="http://schemas.microsoft.com/office/drawing/2015/06/chart">
                      <c:ext uri="{02D57815-91ED-43cb-92C2-25804820EDAC}">
                        <c15:formulaRef>
                          <c15:sqref>'Ark1'!$A$2:$A$6</c15:sqref>
                        </c15:formulaRef>
                      </c:ext>
                    </c:extLst>
                    <c:numCache>
                      <c:formatCode>General</c:formatCode>
                      <c:ptCount val="5"/>
                      <c:pt idx="0">
                        <c:v>2011</c:v>
                      </c:pt>
                      <c:pt idx="1">
                        <c:v>2012</c:v>
                      </c:pt>
                      <c:pt idx="2">
                        <c:v>2013</c:v>
                      </c:pt>
                      <c:pt idx="3">
                        <c:v>2014</c:v>
                      </c:pt>
                      <c:pt idx="4">
                        <c:v>2015</c:v>
                      </c:pt>
                    </c:numCache>
                  </c:numRef>
                </c15:cat>
              </c15:filteredCategoryTitle>
            </c:ext>
          </c:extLst>
        </c:ser>
        <c:dLbls>
          <c:showLegendKey val="0"/>
          <c:showVal val="1"/>
          <c:showCatName val="0"/>
          <c:showSerName val="0"/>
          <c:showPercent val="0"/>
          <c:showBubbleSize val="0"/>
        </c:dLbls>
        <c:gapWidth val="95"/>
        <c:overlap val="100"/>
        <c:axId val="835773552"/>
        <c:axId val="835778992"/>
      </c:barChart>
      <c:valAx>
        <c:axId val="835778992"/>
        <c:scaling>
          <c:orientation val="minMax"/>
        </c:scaling>
        <c:delete val="1"/>
        <c:axPos val="b"/>
        <c:numFmt formatCode="0%" sourceLinked="1"/>
        <c:majorTickMark val="none"/>
        <c:minorTickMark val="none"/>
        <c:tickLblPos val="nextTo"/>
        <c:crossAx val="835773552"/>
        <c:crosses val="autoZero"/>
        <c:crossBetween val="between"/>
      </c:valAx>
      <c:catAx>
        <c:axId val="835773552"/>
        <c:scaling>
          <c:orientation val="minMax"/>
        </c:scaling>
        <c:delete val="0"/>
        <c:axPos val="l"/>
        <c:numFmt formatCode="General" sourceLinked="1"/>
        <c:majorTickMark val="none"/>
        <c:minorTickMark val="none"/>
        <c:tickLblPos val="nextTo"/>
        <c:txPr>
          <a:bodyPr rot="-60000000" vert="horz"/>
          <a:lstStyle/>
          <a:p>
            <a:pPr>
              <a:defRPr/>
            </a:pPr>
            <a:endParaRPr lang="en-US"/>
          </a:p>
        </c:txPr>
        <c:crossAx val="835778992"/>
        <c:crosses val="autoZero"/>
        <c:auto val="1"/>
        <c:lblAlgn val="ctr"/>
        <c:lblOffset val="100"/>
        <c:noMultiLvlLbl val="0"/>
      </c:catAx>
    </c:plotArea>
    <c:plotVisOnly val="1"/>
    <c:dispBlanksAs val="span"/>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bg1">
                <a:lumMod val="85000"/>
              </a:schemeClr>
            </a:solidFill>
            <a:ln>
              <a:noFill/>
            </a:ln>
            <a:effectLst/>
          </c:spPr>
          <c:invertIfNegative val="0"/>
          <c:dPt>
            <c:idx val="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3E2-4753-ABB2-D7BA1645B9E9}"/>
              </c:ext>
            </c:extLst>
          </c:dPt>
          <c:dLbls>
            <c:dLbl>
              <c:idx val="4"/>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Lato" charset="0"/>
                      <a:ea typeface="Lato" charset="0"/>
                      <a:cs typeface="Lato" charset="0"/>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Lato" charset="0"/>
                    <a:ea typeface="Lato" charset="0"/>
                    <a:cs typeface="Lato"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'Ark1'!$B$2:$B$6</c:f>
              <c:numCache>
                <c:formatCode>General</c:formatCode>
                <c:ptCount val="5"/>
                <c:pt idx="0">
                  <c:v>416</c:v>
                </c:pt>
                <c:pt idx="1">
                  <c:v>243</c:v>
                </c:pt>
                <c:pt idx="2">
                  <c:v>229</c:v>
                </c:pt>
                <c:pt idx="3">
                  <c:v>205</c:v>
                </c:pt>
                <c:pt idx="4">
                  <c:v>146</c:v>
                </c:pt>
              </c:numCache>
            </c:numRef>
          </c:val>
          <c:extLst xmlns:c16r2="http://schemas.microsoft.com/office/drawing/2015/06/chart">
            <c:ext xmlns:c16="http://schemas.microsoft.com/office/drawing/2014/chart" uri="{C3380CC4-5D6E-409C-BE32-E72D297353CC}">
              <c16:uniqueId val="{00000002-63E2-4753-ABB2-D7BA1645B9E9}"/>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'Ark1'!$B$1</c15:sqref>
                        </c15:formulaRef>
                      </c:ext>
                    </c:extLst>
                    <c:strCache>
                      <c:ptCount val="1"/>
                      <c:pt idx="0">
                        <c:v>MEDIAN NUMBER OF DAYS</c:v>
                      </c:pt>
                    </c:strCache>
                  </c:strRef>
                </c15:tx>
              </c15:filteredSeriesTitle>
            </c:ext>
            <c:ext xmlns:c15="http://schemas.microsoft.com/office/drawing/2012/chart" uri="{02D57815-91ED-43cb-92C2-25804820EDAC}">
              <c15:filteredCategoryTitle>
                <c15:cat>
                  <c:numRef>
                    <c:extLst xmlns:c16r2="http://schemas.microsoft.com/office/drawing/2015/06/chart">
                      <c:ext uri="{02D57815-91ED-43cb-92C2-25804820EDAC}">
                        <c15:formulaRef>
                          <c15:sqref>'Ark1'!$A$2:$A$6</c15:sqref>
                        </c15:formulaRef>
                      </c:ext>
                    </c:extLst>
                    <c:numCache>
                      <c:formatCode>General</c:formatCode>
                      <c:ptCount val="5"/>
                      <c:pt idx="0">
                        <c:v>2011</c:v>
                      </c:pt>
                      <c:pt idx="1">
                        <c:v>2012</c:v>
                      </c:pt>
                      <c:pt idx="2">
                        <c:v>2013</c:v>
                      </c:pt>
                      <c:pt idx="3">
                        <c:v>2014</c:v>
                      </c:pt>
                      <c:pt idx="4">
                        <c:v>2015</c:v>
                      </c:pt>
                    </c:numCache>
                  </c:numRef>
                </c15:cat>
              </c15:filteredCategoryTitle>
            </c:ext>
          </c:extLst>
        </c:ser>
        <c:dLbls>
          <c:showLegendKey val="0"/>
          <c:showVal val="1"/>
          <c:showCatName val="0"/>
          <c:showSerName val="0"/>
          <c:showPercent val="0"/>
          <c:showBubbleSize val="0"/>
        </c:dLbls>
        <c:gapWidth val="95"/>
        <c:overlap val="100"/>
        <c:axId val="835770288"/>
        <c:axId val="835770832"/>
      </c:barChart>
      <c:catAx>
        <c:axId val="83577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Lato" charset="0"/>
                <a:ea typeface="Lato" charset="0"/>
                <a:cs typeface="Lato" charset="0"/>
              </a:defRPr>
            </a:pPr>
            <a:endParaRPr lang="en-US"/>
          </a:p>
        </c:txPr>
        <c:crossAx val="835770832"/>
        <c:crosses val="autoZero"/>
        <c:auto val="1"/>
        <c:lblAlgn val="ctr"/>
        <c:lblOffset val="100"/>
        <c:noMultiLvlLbl val="0"/>
      </c:catAx>
      <c:valAx>
        <c:axId val="835770832"/>
        <c:scaling>
          <c:orientation val="minMax"/>
        </c:scaling>
        <c:delete val="1"/>
        <c:axPos val="l"/>
        <c:numFmt formatCode="General" sourceLinked="1"/>
        <c:majorTickMark val="none"/>
        <c:minorTickMark val="none"/>
        <c:tickLblPos val="nextTo"/>
        <c:crossAx val="83577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lumMod val="90000"/>
              </a:schemeClr>
            </a:solidFill>
            <a:ln>
              <a:noFill/>
            </a:ln>
            <a:effectLst/>
          </c:spPr>
          <c:invertIfNegative val="0"/>
          <c:dPt>
            <c:idx val="0"/>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1-86D7-4A37-8617-28A51E264B79}"/>
              </c:ext>
            </c:extLst>
          </c:dPt>
          <c:dPt>
            <c:idx val="1"/>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3-86D7-4A37-8617-28A51E264B79}"/>
              </c:ext>
            </c:extLst>
          </c:dPt>
          <c:dPt>
            <c:idx val="2"/>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5-86D7-4A37-8617-28A51E264B79}"/>
              </c:ext>
            </c:extLst>
          </c:dPt>
          <c:dPt>
            <c:idx val="3"/>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7-86D7-4A37-8617-28A51E264B79}"/>
              </c:ext>
            </c:extLst>
          </c:dPt>
          <c:dPt>
            <c:idx val="4"/>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9-86D7-4A37-8617-28A51E264B79}"/>
              </c:ext>
            </c:extLst>
          </c:dPt>
          <c:dPt>
            <c:idx val="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B-86D7-4A37-8617-28A51E264B79}"/>
              </c:ext>
            </c:extLst>
          </c:dPt>
          <c:dPt>
            <c:idx val="6"/>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D-86D7-4A37-8617-28A51E264B79}"/>
              </c:ext>
            </c:extLst>
          </c:dPt>
          <c:dLbls>
            <c:dLbl>
              <c:idx val="5"/>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6"/>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Sheet1!$B$1:$B$7</c:f>
              <c:numCache>
                <c:formatCode>General</c:formatCode>
                <c:ptCount val="7"/>
                <c:pt idx="0">
                  <c:v>416</c:v>
                </c:pt>
                <c:pt idx="1">
                  <c:v>243</c:v>
                </c:pt>
                <c:pt idx="2">
                  <c:v>229</c:v>
                </c:pt>
                <c:pt idx="3">
                  <c:v>205</c:v>
                </c:pt>
                <c:pt idx="4">
                  <c:v>146</c:v>
                </c:pt>
                <c:pt idx="5">
                  <c:v>56</c:v>
                </c:pt>
                <c:pt idx="6">
                  <c:v>320</c:v>
                </c:pt>
              </c:numCache>
            </c:numRef>
          </c:val>
          <c:extLst xmlns:c16r2="http://schemas.microsoft.com/office/drawing/2015/06/chart">
            <c:ext xmlns:c16="http://schemas.microsoft.com/office/drawing/2014/chart" uri="{C3380CC4-5D6E-409C-BE32-E72D297353CC}">
              <c16:uniqueId val="{0000000E-86D7-4A37-8617-28A51E264B79}"/>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Sheet1!$A$1:$A$7</c15:sqref>
                        </c15:formulaRef>
                      </c:ext>
                    </c:extLst>
                    <c:strCache>
                      <c:ptCount val="7"/>
                      <c:pt idx="0">
                        <c:v>2011</c:v>
                      </c:pt>
                      <c:pt idx="1">
                        <c:v>2012</c:v>
                      </c:pt>
                      <c:pt idx="2">
                        <c:v>2013</c:v>
                      </c:pt>
                      <c:pt idx="3">
                        <c:v>2014</c:v>
                      </c:pt>
                      <c:pt idx="4">
                        <c:v>2015 - Average</c:v>
                      </c:pt>
                      <c:pt idx="5">
                        <c:v>2015 - Internal</c:v>
                      </c:pt>
                      <c:pt idx="6">
                        <c:v>2015 - External</c:v>
                      </c:pt>
                    </c:strCache>
                  </c:strRef>
                </c15:cat>
              </c15:filteredCategoryTitle>
            </c:ext>
          </c:extLst>
        </c:ser>
        <c:dLbls>
          <c:dLblPos val="inEnd"/>
          <c:showLegendKey val="0"/>
          <c:showVal val="1"/>
          <c:showCatName val="0"/>
          <c:showSerName val="0"/>
          <c:showPercent val="0"/>
          <c:showBubbleSize val="0"/>
        </c:dLbls>
        <c:gapWidth val="95"/>
        <c:overlap val="100"/>
        <c:axId val="1335707968"/>
        <c:axId val="1335702528"/>
      </c:barChart>
      <c:catAx>
        <c:axId val="133570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335702528"/>
        <c:crosses val="autoZero"/>
        <c:auto val="1"/>
        <c:lblAlgn val="ctr"/>
        <c:lblOffset val="100"/>
        <c:noMultiLvlLbl val="0"/>
      </c:catAx>
      <c:valAx>
        <c:axId val="1335702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35707968"/>
        <c:crosses val="autoZero"/>
        <c:crossBetween val="between"/>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4941003243301"/>
          <c:y val="7.7676297741473693E-2"/>
          <c:w val="0.70551784182982402"/>
          <c:h val="0.86028141742851805"/>
        </c:manualLayout>
      </c:layout>
      <c:doughnutChart>
        <c:varyColors val="1"/>
        <c:ser>
          <c:idx val="0"/>
          <c:order val="0"/>
          <c:spPr>
            <a:solidFill>
              <a:srgbClr val="FF5050"/>
            </a:solidFill>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C8E1-4A47-8B80-00B6DE540D73}"/>
              </c:ext>
            </c:extLst>
          </c:dPt>
          <c:dPt>
            <c:idx val="1"/>
            <c:bubble3D val="0"/>
            <c:spPr>
              <a:solidFill>
                <a:srgbClr val="404040"/>
              </a:solidFill>
              <a:ln>
                <a:noFill/>
              </a:ln>
            </c:spPr>
            <c:extLst xmlns:c16r2="http://schemas.microsoft.com/office/drawing/2015/06/chart">
              <c:ext xmlns:c16="http://schemas.microsoft.com/office/drawing/2014/chart" uri="{C3380CC4-5D6E-409C-BE32-E72D297353CC}">
                <c16:uniqueId val="{00000003-C8E1-4A47-8B80-00B6DE540D73}"/>
              </c:ext>
            </c:extLst>
          </c:dP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C8E1-4A47-8B80-00B6DE540D73}"/>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spPr>
            <a:solidFill>
              <a:srgbClr val="FF5050"/>
            </a:solidFill>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EFB3-4311-AF63-0A5D1373ABFE}"/>
              </c:ext>
            </c:extLst>
          </c:dPt>
          <c:dPt>
            <c:idx val="1"/>
            <c:bubble3D val="0"/>
            <c:spPr>
              <a:solidFill>
                <a:srgbClr val="404040"/>
              </a:solidFill>
              <a:ln>
                <a:noFill/>
              </a:ln>
            </c:spPr>
            <c:extLst xmlns:c16r2="http://schemas.microsoft.com/office/drawing/2015/06/chart">
              <c:ext xmlns:c16="http://schemas.microsoft.com/office/drawing/2014/chart" uri="{C3380CC4-5D6E-409C-BE32-E72D297353CC}">
                <c16:uniqueId val="{00000003-EFB3-4311-AF63-0A5D1373ABFE}"/>
              </c:ext>
            </c:extLst>
          </c:dP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EFB3-4311-AF63-0A5D1373ABFE}"/>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spPr>
    <a:ln>
      <a:noFill/>
    </a:ln>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FAFA060-6636-4578-AF3E-FEB8B05E41F2}" type="datetimeFigureOut">
              <a:rPr lang="en-US" smtClean="0"/>
              <a:t>7/29/2021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en-US" dirty="0"/>
              <a:t>F5 Networks, Inc.</a:t>
            </a:r>
          </a:p>
        </p:txBody>
      </p:sp>
      <p:sp>
        <p:nvSpPr>
          <p:cNvPr id="7" name="Slide Number Placeholder 6"/>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A9788FA-AB08-43D3-9DA3-71551844DCB1}" type="slidenum">
              <a:rPr lang="en-US" smtClean="0"/>
              <a:t>‹#›</a:t>
            </a:fld>
            <a:endParaRPr lang="en-US"/>
          </a:p>
        </p:txBody>
      </p:sp>
    </p:spTree>
    <p:extLst>
      <p:ext uri="{BB962C8B-B14F-4D97-AF65-F5344CB8AC3E}">
        <p14:creationId xmlns:p14="http://schemas.microsoft.com/office/powerpoint/2010/main" val="376274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82C5657-D05C-4E60-AE4D-CCFC743DEABC}" type="datetimeFigureOut">
              <a:rPr lang="en-US" smtClean="0"/>
              <a:t>7/29/2021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1FA4136-8B0D-4D64-8F5B-630EBC8D67B3}" type="slidenum">
              <a:rPr lang="en-US" smtClean="0"/>
              <a:t>‹#›</a:t>
            </a:fld>
            <a:endParaRPr lang="en-US"/>
          </a:p>
        </p:txBody>
      </p:sp>
    </p:spTree>
    <p:extLst>
      <p:ext uri="{BB962C8B-B14F-4D97-AF65-F5344CB8AC3E}">
        <p14:creationId xmlns:p14="http://schemas.microsoft.com/office/powerpoint/2010/main" val="137086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a:t>
            </a:fld>
            <a:endParaRPr lang="en-US"/>
          </a:p>
        </p:txBody>
      </p:sp>
    </p:spTree>
    <p:extLst>
      <p:ext uri="{BB962C8B-B14F-4D97-AF65-F5344CB8AC3E}">
        <p14:creationId xmlns:p14="http://schemas.microsoft.com/office/powerpoint/2010/main" val="333438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21FA4136-8B0D-4D64-8F5B-630EBC8D67B3}" type="slidenum">
              <a:rPr lang="en-US">
                <a:solidFill>
                  <a:prstClr val="black"/>
                </a:solidFill>
              </a:rPr>
              <a:pPr defTabSz="966612">
                <a:defRPr/>
              </a:pPr>
              <a:t>11</a:t>
            </a:fld>
            <a:endParaRPr lang="en-US" dirty="0">
              <a:solidFill>
                <a:prstClr val="black"/>
              </a:solidFill>
            </a:endParaRPr>
          </a:p>
        </p:txBody>
      </p:sp>
    </p:spTree>
    <p:extLst>
      <p:ext uri="{BB962C8B-B14F-4D97-AF65-F5344CB8AC3E}">
        <p14:creationId xmlns:p14="http://schemas.microsoft.com/office/powerpoint/2010/main" val="91905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12</a:t>
            </a:fld>
            <a:endParaRPr lang="en-US"/>
          </a:p>
        </p:txBody>
      </p:sp>
    </p:spTree>
    <p:extLst>
      <p:ext uri="{BB962C8B-B14F-4D97-AF65-F5344CB8AC3E}">
        <p14:creationId xmlns:p14="http://schemas.microsoft.com/office/powerpoint/2010/main" val="326280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13</a:t>
            </a:fld>
            <a:endParaRPr lang="en-US"/>
          </a:p>
        </p:txBody>
      </p:sp>
    </p:spTree>
    <p:extLst>
      <p:ext uri="{BB962C8B-B14F-4D97-AF65-F5344CB8AC3E}">
        <p14:creationId xmlns:p14="http://schemas.microsoft.com/office/powerpoint/2010/main" val="87759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US" sz="1300" dirty="0"/>
          </a:p>
        </p:txBody>
      </p:sp>
      <p:sp>
        <p:nvSpPr>
          <p:cNvPr id="4" name="Slide Number Placeholder 3"/>
          <p:cNvSpPr>
            <a:spLocks noGrp="1"/>
          </p:cNvSpPr>
          <p:nvPr>
            <p:ph type="sldNum" sz="quarter" idx="10"/>
          </p:nvPr>
        </p:nvSpPr>
        <p:spPr/>
        <p:txBody>
          <a:bodyPr/>
          <a:lstStyle/>
          <a:p>
            <a:pPr>
              <a:defRPr/>
            </a:pPr>
            <a:fld id="{21FA4136-8B0D-4D64-8F5B-630EBC8D67B3}" type="slidenum">
              <a:rPr lang="en-US" smtClean="0">
                <a:solidFill>
                  <a:prstClr val="black"/>
                </a:solidFill>
                <a:latin typeface="Calibri"/>
              </a:rPr>
              <a:pPr>
                <a:defRPr/>
              </a:pPr>
              <a:t>14</a:t>
            </a:fld>
            <a:endParaRPr lang="en-US">
              <a:solidFill>
                <a:prstClr val="black"/>
              </a:solidFill>
              <a:latin typeface="Calibri"/>
            </a:endParaRPr>
          </a:p>
        </p:txBody>
      </p:sp>
    </p:spTree>
    <p:extLst>
      <p:ext uri="{BB962C8B-B14F-4D97-AF65-F5344CB8AC3E}">
        <p14:creationId xmlns:p14="http://schemas.microsoft.com/office/powerpoint/2010/main" val="4254018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247528-50AA-487C-B5B4-E01409E0431F}"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83038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16</a:t>
            </a:fld>
            <a:endParaRPr lang="en-US"/>
          </a:p>
        </p:txBody>
      </p:sp>
    </p:spTree>
    <p:extLst>
      <p:ext uri="{BB962C8B-B14F-4D97-AF65-F5344CB8AC3E}">
        <p14:creationId xmlns:p14="http://schemas.microsoft.com/office/powerpoint/2010/main" val="479111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17</a:t>
            </a:fld>
            <a:endParaRPr lang="en-US"/>
          </a:p>
        </p:txBody>
      </p:sp>
    </p:spTree>
    <p:extLst>
      <p:ext uri="{BB962C8B-B14F-4D97-AF65-F5344CB8AC3E}">
        <p14:creationId xmlns:p14="http://schemas.microsoft.com/office/powerpoint/2010/main" val="14876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18</a:t>
            </a:fld>
            <a:endParaRPr lang="en-US"/>
          </a:p>
        </p:txBody>
      </p:sp>
    </p:spTree>
    <p:extLst>
      <p:ext uri="{BB962C8B-B14F-4D97-AF65-F5344CB8AC3E}">
        <p14:creationId xmlns:p14="http://schemas.microsoft.com/office/powerpoint/2010/main" val="819762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19</a:t>
            </a:fld>
            <a:endParaRPr lang="en-US"/>
          </a:p>
        </p:txBody>
      </p:sp>
    </p:spTree>
    <p:extLst>
      <p:ext uri="{BB962C8B-B14F-4D97-AF65-F5344CB8AC3E}">
        <p14:creationId xmlns:p14="http://schemas.microsoft.com/office/powerpoint/2010/main" val="1571519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20</a:t>
            </a:fld>
            <a:endParaRPr lang="en-US"/>
          </a:p>
        </p:txBody>
      </p:sp>
    </p:spTree>
    <p:extLst>
      <p:ext uri="{BB962C8B-B14F-4D97-AF65-F5344CB8AC3E}">
        <p14:creationId xmlns:p14="http://schemas.microsoft.com/office/powerpoint/2010/main" val="114338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Mandiant</a:t>
            </a:r>
            <a:r>
              <a:rPr lang="en-US" baseline="0" dirty="0"/>
              <a:t>, a </a:t>
            </a:r>
            <a:r>
              <a:rPr lang="en-US" sz="1000" u="sng" baseline="0" dirty="0">
                <a:solidFill>
                  <a:srgbClr val="FF0000"/>
                </a:solidFill>
              </a:rPr>
              <a:t>FireEye</a:t>
            </a:r>
            <a:r>
              <a:rPr lang="en-US" baseline="0" dirty="0">
                <a:solidFill>
                  <a:srgbClr val="FF0000"/>
                </a:solidFill>
              </a:rPr>
              <a:t> company</a:t>
            </a:r>
            <a:r>
              <a:rPr lang="en-US" baseline="0" dirty="0"/>
              <a:t>, provides an annual report called M-Trends Report. </a:t>
            </a:r>
          </a:p>
          <a:p>
            <a:endParaRPr lang="en-US" baseline="0" dirty="0"/>
          </a:p>
          <a:p>
            <a:r>
              <a:rPr lang="en-US" baseline="0" dirty="0"/>
              <a:t>In last years M-Trends report we noted that cyber security had gone from a niche IT issue to a boardroom priority. This year, cyber security (or perhaps more accurately, cyber insecurity) entered the mainstream.</a:t>
            </a:r>
          </a:p>
          <a:p>
            <a:endParaRPr lang="en-US" dirty="0"/>
          </a:p>
          <a:p>
            <a:r>
              <a:rPr lang="en-US" dirty="0"/>
              <a:t>Mandiant consultants’ role as the first responders</a:t>
            </a:r>
            <a:r>
              <a:rPr lang="en-US" baseline="0" dirty="0"/>
              <a:t> </a:t>
            </a:r>
            <a:r>
              <a:rPr lang="en-US" dirty="0"/>
              <a:t>to critical security incidents gives us a unique</a:t>
            </a:r>
            <a:r>
              <a:rPr lang="en-US" baseline="0" dirty="0"/>
              <a:t> </a:t>
            </a:r>
            <a:r>
              <a:rPr lang="en-US" dirty="0"/>
              <a:t>vantage point into how attackers’ motives and</a:t>
            </a:r>
            <a:r>
              <a:rPr lang="en-US" baseline="0" dirty="0"/>
              <a:t> </a:t>
            </a:r>
            <a:r>
              <a:rPr lang="en-US" dirty="0"/>
              <a:t>tactics are changing.</a:t>
            </a:r>
          </a:p>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3</a:t>
            </a:fld>
            <a:endParaRPr lang="en-US" dirty="0"/>
          </a:p>
        </p:txBody>
      </p:sp>
    </p:spTree>
    <p:extLst>
      <p:ext uri="{BB962C8B-B14F-4D97-AF65-F5344CB8AC3E}">
        <p14:creationId xmlns:p14="http://schemas.microsoft.com/office/powerpoint/2010/main" val="3724860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21</a:t>
            </a:fld>
            <a:endParaRPr lang="en-US"/>
          </a:p>
        </p:txBody>
      </p:sp>
    </p:spTree>
    <p:extLst>
      <p:ext uri="{BB962C8B-B14F-4D97-AF65-F5344CB8AC3E}">
        <p14:creationId xmlns:p14="http://schemas.microsoft.com/office/powerpoint/2010/main" val="553557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22</a:t>
            </a:fld>
            <a:endParaRPr lang="en-US"/>
          </a:p>
        </p:txBody>
      </p:sp>
    </p:spTree>
    <p:extLst>
      <p:ext uri="{BB962C8B-B14F-4D97-AF65-F5344CB8AC3E}">
        <p14:creationId xmlns:p14="http://schemas.microsoft.com/office/powerpoint/2010/main" val="909824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75464D5-6998-0447-B257-3294EF49A0B0}" type="slidenum">
              <a:rPr lang="en-US" smtClean="0"/>
              <a:t>23</a:t>
            </a:fld>
            <a:endParaRPr lang="en-US"/>
          </a:p>
        </p:txBody>
      </p:sp>
    </p:spTree>
    <p:extLst>
      <p:ext uri="{BB962C8B-B14F-4D97-AF65-F5344CB8AC3E}">
        <p14:creationId xmlns:p14="http://schemas.microsoft.com/office/powerpoint/2010/main" val="1761928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24</a:t>
            </a:fld>
            <a:endParaRPr lang="en-US"/>
          </a:p>
        </p:txBody>
      </p:sp>
    </p:spTree>
    <p:extLst>
      <p:ext uri="{BB962C8B-B14F-4D97-AF65-F5344CB8AC3E}">
        <p14:creationId xmlns:p14="http://schemas.microsoft.com/office/powerpoint/2010/main" val="816899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1FA4136-8B0D-4D64-8F5B-630EBC8D67B3}" type="slidenum">
              <a:rPr lang="en-US" smtClean="0"/>
              <a:t>25</a:t>
            </a:fld>
            <a:endParaRPr lang="en-US"/>
          </a:p>
        </p:txBody>
      </p:sp>
    </p:spTree>
    <p:extLst>
      <p:ext uri="{BB962C8B-B14F-4D97-AF65-F5344CB8AC3E}">
        <p14:creationId xmlns:p14="http://schemas.microsoft.com/office/powerpoint/2010/main" val="28519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a:xfrm>
            <a:off x="3936173" y="8772378"/>
            <a:ext cx="3012329" cy="462120"/>
          </a:xfrm>
          <a:prstGeom prst="rect">
            <a:avLst/>
          </a:prstGeom>
        </p:spPr>
        <p:txBody>
          <a:bodyPr lIns="90763" tIns="45382" rIns="90763" bIns="45382"/>
          <a:lstStyle/>
          <a:p>
            <a:fld id="{E6F0B6DD-2427-564C-A7C2-622BA402918D}" type="slidenum">
              <a:rPr lang="en-US" smtClean="0"/>
              <a:pPr/>
              <a:t>26</a:t>
            </a:fld>
            <a:endParaRPr lang="en-US" dirty="0"/>
          </a:p>
        </p:txBody>
      </p:sp>
    </p:spTree>
    <p:extLst>
      <p:ext uri="{BB962C8B-B14F-4D97-AF65-F5344CB8AC3E}">
        <p14:creationId xmlns:p14="http://schemas.microsoft.com/office/powerpoint/2010/main" val="2094330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E8DB-86DB-45A0-B1A2-4C2AD88EDDD5}" type="slidenum">
              <a:rPr lang="en-US" smtClean="0"/>
              <a:t>27</a:t>
            </a:fld>
            <a:endParaRPr lang="en-US"/>
          </a:p>
        </p:txBody>
      </p:sp>
    </p:spTree>
    <p:extLst>
      <p:ext uri="{BB962C8B-B14F-4D97-AF65-F5344CB8AC3E}">
        <p14:creationId xmlns:p14="http://schemas.microsoft.com/office/powerpoint/2010/main" val="1428934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28</a:t>
            </a:fld>
            <a:endParaRPr lang="en-US" dirty="0"/>
          </a:p>
        </p:txBody>
      </p:sp>
    </p:spTree>
    <p:extLst>
      <p:ext uri="{BB962C8B-B14F-4D97-AF65-F5344CB8AC3E}">
        <p14:creationId xmlns:p14="http://schemas.microsoft.com/office/powerpoint/2010/main" val="2344479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29</a:t>
            </a:fld>
            <a:endParaRPr lang="en-US" dirty="0"/>
          </a:p>
        </p:txBody>
      </p:sp>
    </p:spTree>
    <p:extLst>
      <p:ext uri="{BB962C8B-B14F-4D97-AF65-F5344CB8AC3E}">
        <p14:creationId xmlns:p14="http://schemas.microsoft.com/office/powerpoint/2010/main" val="826152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30</a:t>
            </a:fld>
            <a:endParaRPr lang="en-US" dirty="0"/>
          </a:p>
        </p:txBody>
      </p:sp>
    </p:spTree>
    <p:extLst>
      <p:ext uri="{BB962C8B-B14F-4D97-AF65-F5344CB8AC3E}">
        <p14:creationId xmlns:p14="http://schemas.microsoft.com/office/powerpoint/2010/main" val="67859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4</a:t>
            </a:fld>
            <a:endParaRPr lang="en-US" dirty="0"/>
          </a:p>
        </p:txBody>
      </p:sp>
    </p:spTree>
    <p:extLst>
      <p:ext uri="{BB962C8B-B14F-4D97-AF65-F5344CB8AC3E}">
        <p14:creationId xmlns:p14="http://schemas.microsoft.com/office/powerpoint/2010/main" val="2598919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31</a:t>
            </a:fld>
            <a:endParaRPr lang="en-US" dirty="0"/>
          </a:p>
        </p:txBody>
      </p:sp>
    </p:spTree>
    <p:extLst>
      <p:ext uri="{BB962C8B-B14F-4D97-AF65-F5344CB8AC3E}">
        <p14:creationId xmlns:p14="http://schemas.microsoft.com/office/powerpoint/2010/main" val="947528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In addition to the MVX engine, we’ve also enabled our products with something that we call DTI, or Dynamic Threat Intelligence. And what does that do? Well, we’re interconnecting the appliances in a customer’s environment with each other. And we’re also interconnecting them with FireEye. You can enable one-way sharing, which ensures FireEye will send intelligence updates to your MVX appliances. But you can also enable two-way sharing which allows us to move some of that intelligence around the FireEye global defense community. And protect not only you, but the entire FireEye universe. And as we’re continuing to evolve the intelligence offering, we’re now going to be able to do things like give you more context about an attack. We don’t want to tell you just, “hey, I got attacked”. We want to say “Here’s who it is. Here’s the risk, and here’s how active that threat is.” That’s the power of being part of a global defense community. And with our thousands of customers and millions of virtual machines you know we can give you access to a defense community that’s, frankly, more effective than anyone else’s.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33</a:t>
            </a:fld>
            <a:endParaRPr lang="en-US"/>
          </a:p>
        </p:txBody>
      </p:sp>
    </p:spTree>
    <p:extLst>
      <p:ext uri="{BB962C8B-B14F-4D97-AF65-F5344CB8AC3E}">
        <p14:creationId xmlns:p14="http://schemas.microsoft.com/office/powerpoint/2010/main" val="2776092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global IT trends that can provide revenue opportunities only add to the complexity – even refrigerators and thermostats are connected.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means that applications have become more sophisticated and require more services to make them always available, perform faster, and stay secure.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&lt;click&gt;</a:t>
            </a:r>
          </a:p>
        </p:txBody>
      </p:sp>
      <p:sp>
        <p:nvSpPr>
          <p:cNvPr id="4" name="Slide Number Placeholder 3"/>
          <p:cNvSpPr>
            <a:spLocks noGrp="1"/>
          </p:cNvSpPr>
          <p:nvPr>
            <p:ph type="sldNum" sz="quarter" idx="10"/>
          </p:nvPr>
        </p:nvSpPr>
        <p:spPr/>
        <p:txBody>
          <a:bodyPr/>
          <a:lstStyle/>
          <a:p>
            <a:fld id="{B1B27FE0-7884-F44D-8514-9CDE2A12382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03801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35</a:t>
            </a:fld>
            <a:endParaRPr lang="en-US" dirty="0"/>
          </a:p>
        </p:txBody>
      </p:sp>
    </p:spTree>
    <p:extLst>
      <p:ext uri="{BB962C8B-B14F-4D97-AF65-F5344CB8AC3E}">
        <p14:creationId xmlns:p14="http://schemas.microsoft.com/office/powerpoint/2010/main" val="262529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5</a:t>
            </a:fld>
            <a:endParaRPr lang="en-US"/>
          </a:p>
        </p:txBody>
      </p:sp>
    </p:spTree>
    <p:extLst>
      <p:ext uri="{BB962C8B-B14F-4D97-AF65-F5344CB8AC3E}">
        <p14:creationId xmlns:p14="http://schemas.microsoft.com/office/powerpoint/2010/main" val="294281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made some gains, but attackers</a:t>
            </a:r>
            <a:r>
              <a:rPr lang="en-US" baseline="0" dirty="0"/>
              <a:t> </a:t>
            </a:r>
            <a:r>
              <a:rPr lang="en-US" dirty="0"/>
              <a:t>still had a free </a:t>
            </a:r>
            <a:r>
              <a:rPr lang="en-US" u="sng" dirty="0"/>
              <a:t>reign</a:t>
            </a:r>
            <a:r>
              <a:rPr lang="en-US" dirty="0"/>
              <a:t> in breached environments</a:t>
            </a:r>
            <a:r>
              <a:rPr lang="en-US" baseline="0" dirty="0"/>
              <a:t> </a:t>
            </a:r>
            <a:r>
              <a:rPr lang="en-US" dirty="0"/>
              <a:t>far too long before being detected—a median</a:t>
            </a:r>
            <a:r>
              <a:rPr lang="en-US" baseline="0" dirty="0"/>
              <a:t> </a:t>
            </a:r>
            <a:r>
              <a:rPr lang="en-US" dirty="0"/>
              <a:t>of 146 days in 2015 vs. 205 days in 2014.</a:t>
            </a:r>
          </a:p>
          <a:p>
            <a:endParaRPr lang="en-US" dirty="0"/>
          </a:p>
          <a:p>
            <a:r>
              <a:rPr lang="en-US" dirty="0"/>
              <a:t>Taken together, these developments paint a threat landscape that is more complex than ever.</a:t>
            </a:r>
            <a:r>
              <a:rPr lang="en-US" baseline="0" dirty="0"/>
              <a:t> </a:t>
            </a:r>
            <a:r>
              <a:rPr lang="en-US" dirty="0"/>
              <a:t>The ability of security teams to prevent, detect,</a:t>
            </a:r>
            <a:r>
              <a:rPr lang="en-US" baseline="0" dirty="0"/>
              <a:t> </a:t>
            </a:r>
            <a:r>
              <a:rPr lang="en-US" dirty="0"/>
              <a:t>analyze, and respond to threat actors has never</a:t>
            </a:r>
            <a:r>
              <a:rPr lang="en-US" baseline="0" dirty="0"/>
              <a:t> </a:t>
            </a:r>
            <a:r>
              <a:rPr lang="en-US" dirty="0"/>
              <a:t>been harder—or more crucial.</a:t>
            </a:r>
          </a:p>
          <a:p>
            <a:endParaRPr lang="en-US" dirty="0"/>
          </a:p>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6</a:t>
            </a:fld>
            <a:endParaRPr lang="en-US" dirty="0"/>
          </a:p>
        </p:txBody>
      </p:sp>
    </p:spTree>
    <p:extLst>
      <p:ext uri="{BB962C8B-B14F-4D97-AF65-F5344CB8AC3E}">
        <p14:creationId xmlns:p14="http://schemas.microsoft.com/office/powerpoint/2010/main" val="310796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7</a:t>
            </a:fld>
            <a:endParaRPr lang="en-US"/>
          </a:p>
        </p:txBody>
      </p:sp>
    </p:spTree>
    <p:extLst>
      <p:ext uri="{BB962C8B-B14F-4D97-AF65-F5344CB8AC3E}">
        <p14:creationId xmlns:p14="http://schemas.microsoft.com/office/powerpoint/2010/main" val="294281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8</a:t>
            </a:fld>
            <a:endParaRPr lang="en-US"/>
          </a:p>
        </p:txBody>
      </p:sp>
    </p:spTree>
    <p:extLst>
      <p:ext uri="{BB962C8B-B14F-4D97-AF65-F5344CB8AC3E}">
        <p14:creationId xmlns:p14="http://schemas.microsoft.com/office/powerpoint/2010/main" val="249331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89AA0B-FE9A-DA45-A215-D24E38FC83E5}" type="slidenum">
              <a:rPr lang="en-US" smtClean="0"/>
              <a:t>9</a:t>
            </a:fld>
            <a:endParaRPr lang="en-US"/>
          </a:p>
        </p:txBody>
      </p:sp>
    </p:spTree>
    <p:extLst>
      <p:ext uri="{BB962C8B-B14F-4D97-AF65-F5344CB8AC3E}">
        <p14:creationId xmlns:p14="http://schemas.microsoft.com/office/powerpoint/2010/main" val="52119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F5 has a comprehensive architecture to enable</a:t>
            </a:r>
            <a:r>
              <a:rPr lang="en-US" baseline="0" dirty="0"/>
              <a:t> security</a:t>
            </a:r>
            <a:endParaRPr lang="en-US" dirty="0"/>
          </a:p>
        </p:txBody>
      </p:sp>
      <p:sp>
        <p:nvSpPr>
          <p:cNvPr id="4" name="Slide Number Placeholder 3"/>
          <p:cNvSpPr>
            <a:spLocks noGrp="1"/>
          </p:cNvSpPr>
          <p:nvPr>
            <p:ph type="sldNum" sz="quarter" idx="10"/>
          </p:nvPr>
        </p:nvSpPr>
        <p:spPr/>
        <p:txBody>
          <a:bodyPr/>
          <a:lstStyle/>
          <a:p>
            <a:fld id="{48900C4A-4B3F-6A44-973D-02F295D94A7F}" type="slidenum">
              <a:rPr lang="en-US" smtClean="0"/>
              <a:t>10</a:t>
            </a:fld>
            <a:endParaRPr lang="en-US"/>
          </a:p>
        </p:txBody>
      </p:sp>
    </p:spTree>
    <p:extLst>
      <p:ext uri="{BB962C8B-B14F-4D97-AF65-F5344CB8AC3E}">
        <p14:creationId xmlns:p14="http://schemas.microsoft.com/office/powerpoint/2010/main" val="60713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en-US"/>
              <a:t>Click to edit Master title style</a:t>
            </a:r>
          </a:p>
        </p:txBody>
      </p:sp>
      <p:sp>
        <p:nvSpPr>
          <p:cNvPr id="6" name="Slide Number Placeholder 23"/>
          <p:cNvSpPr txBox="1">
            <a:spLocks/>
          </p:cNvSpPr>
          <p:nvPr userDrawn="1"/>
        </p:nvSpPr>
        <p:spPr>
          <a:xfrm>
            <a:off x="4326318" y="6537960"/>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7" name="Rectangle 6"/>
          <p:cNvSpPr/>
          <p:nvPr userDrawn="1"/>
        </p:nvSpPr>
        <p:spPr>
          <a:xfrm>
            <a:off x="10343435" y="6516368"/>
            <a:ext cx="1084977" cy="258532"/>
          </a:xfrm>
          <a:prstGeom prst="rect">
            <a:avLst/>
          </a:prstGeom>
        </p:spPr>
        <p:txBody>
          <a:bodyPr wrap="none">
            <a:spAutoFit/>
          </a:bodyPr>
          <a:lstStyle/>
          <a:p>
            <a:pPr marL="0" marR="0" indent="0" algn="l" defTabSz="914400" rtl="0" eaLnBrk="1" fontAlgn="auto" latinLnBrk="0" hangingPunct="1">
              <a:lnSpc>
                <a:spcPct val="90000"/>
              </a:lnSpc>
              <a:spcBef>
                <a:spcPts val="0"/>
              </a:spcBef>
              <a:spcAft>
                <a:spcPts val="0"/>
              </a:spcAft>
              <a:buClr>
                <a:schemeClr val="bg1">
                  <a:lumMod val="65000"/>
                </a:schemeClr>
              </a:buClr>
              <a:buSzTx/>
              <a:buFont typeface="Arial" pitchFamily="34" charset="0"/>
              <a:buNone/>
              <a:tabLst/>
              <a:defRPr/>
            </a:pPr>
            <a:r>
              <a:rPr lang="en-US" sz="1200" dirty="0"/>
              <a:t>© FireEye, </a:t>
            </a:r>
            <a:r>
              <a:rPr lang="en-US" sz="1200" dirty="0" err="1"/>
              <a:t>Inc</a:t>
            </a:r>
            <a:endParaRPr lang="en-US" sz="1200" dirty="0"/>
          </a:p>
        </p:txBody>
      </p:sp>
      <p:sp>
        <p:nvSpPr>
          <p:cNvPr id="10" name="Rectangle 9"/>
          <p:cNvSpPr/>
          <p:nvPr userDrawn="1"/>
        </p:nvSpPr>
        <p:spPr>
          <a:xfrm>
            <a:off x="538397" y="6516368"/>
            <a:ext cx="1428404" cy="258532"/>
          </a:xfrm>
          <a:prstGeom prst="rect">
            <a:avLst/>
          </a:prstGeom>
        </p:spPr>
        <p:txBody>
          <a:bodyPr wrap="none">
            <a:spAutoFit/>
          </a:bodyPr>
          <a:lstStyle/>
          <a:p>
            <a:pPr marL="0" marR="0" indent="0" algn="l" defTabSz="914400" rtl="0" eaLnBrk="1" fontAlgn="auto" latinLnBrk="0" hangingPunct="1">
              <a:lnSpc>
                <a:spcPct val="90000"/>
              </a:lnSpc>
              <a:spcBef>
                <a:spcPts val="0"/>
              </a:spcBef>
              <a:spcAft>
                <a:spcPts val="0"/>
              </a:spcAft>
              <a:buClr>
                <a:schemeClr val="bg1">
                  <a:lumMod val="65000"/>
                </a:schemeClr>
              </a:buClr>
              <a:buSzTx/>
              <a:buFont typeface="Arial" pitchFamily="34" charset="0"/>
              <a:buNone/>
              <a:tabLst/>
              <a:defRPr/>
            </a:pPr>
            <a:r>
              <a:rPr lang="en-US" sz="1200" dirty="0"/>
              <a:t>© F5 Networks, </a:t>
            </a:r>
            <a:r>
              <a:rPr lang="en-US" sz="1200" dirty="0" err="1"/>
              <a:t>Inc</a:t>
            </a:r>
            <a:endParaRPr lang="en-US" sz="1200" dirty="0"/>
          </a:p>
        </p:txBody>
      </p:sp>
    </p:spTree>
    <p:extLst>
      <p:ext uri="{BB962C8B-B14F-4D97-AF65-F5344CB8AC3E}">
        <p14:creationId xmlns:p14="http://schemas.microsoft.com/office/powerpoint/2010/main" val="292131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886652" y="3608952"/>
            <a:ext cx="10300789" cy="1230285"/>
          </a:xfrm>
          <a:ln w="12700">
            <a:miter lim="400000"/>
          </a:ln>
        </p:spPr>
        <p:txBody>
          <a:bodyPr lIns="63483" tIns="63483" rIns="63483" bIns="0" anchor="b"/>
          <a:lstStyle>
            <a:lvl1pPr>
              <a:defRPr lang="en-US" sz="7998" kern="0" cap="all" dirty="0">
                <a:solidFill>
                  <a:schemeClr val="bg1"/>
                </a:solidFill>
                <a:effectLst/>
                <a:latin typeface="Helvetica Light"/>
                <a:ea typeface="Helvetica Light"/>
                <a:cs typeface="Helvetica Light"/>
              </a:defRPr>
            </a:lvl1pPr>
          </a:lstStyle>
          <a:p>
            <a:pPr marL="0" lvl="0">
              <a:lnSpc>
                <a:spcPct val="90000"/>
              </a:lnSpc>
              <a:spcBef>
                <a:spcPts val="1800"/>
              </a:spcBef>
              <a:tabLst>
                <a:tab pos="279344" algn="l"/>
              </a:tabLst>
            </a:pPr>
            <a:r>
              <a:rPr lang="en-US" dirty="0"/>
              <a:t>SILVERLINE</a:t>
            </a:r>
          </a:p>
        </p:txBody>
      </p:sp>
      <p:sp>
        <p:nvSpPr>
          <p:cNvPr id="3" name="Text Placeholder 2"/>
          <p:cNvSpPr>
            <a:spLocks noGrp="1"/>
          </p:cNvSpPr>
          <p:nvPr>
            <p:ph type="body" sz="quarter" idx="10" hasCustomPrompt="1"/>
          </p:nvPr>
        </p:nvSpPr>
        <p:spPr>
          <a:xfrm>
            <a:off x="886652" y="4839237"/>
            <a:ext cx="10299700" cy="1092071"/>
          </a:xfrm>
          <a:ln w="12700">
            <a:miter lim="400000"/>
          </a:ln>
        </p:spPr>
        <p:txBody>
          <a:bodyPr lIns="63483" tIns="63483" rIns="63483" bIns="63483" anchor="ctr"/>
          <a:lstStyle>
            <a:lvl1pPr marL="0" indent="0">
              <a:buNone/>
              <a:defRPr lang="en-US" sz="7998" kern="0" cap="all" dirty="0">
                <a:solidFill>
                  <a:srgbClr val="E75F09"/>
                </a:solidFill>
                <a:effectLst/>
                <a:latin typeface="Helvetica Light"/>
                <a:ea typeface="Helvetica Light"/>
                <a:cs typeface="Helvetica Light"/>
              </a:defRPr>
            </a:lvl1pPr>
          </a:lstStyle>
          <a:p>
            <a:pPr marL="0" lvl="0">
              <a:spcBef>
                <a:spcPts val="1800"/>
              </a:spcBef>
              <a:tabLst>
                <a:tab pos="279344" algn="l"/>
              </a:tabLst>
            </a:pPr>
            <a:r>
              <a:rPr lang="en-US" dirty="0"/>
              <a:t>OVERVIEW</a:t>
            </a:r>
          </a:p>
        </p:txBody>
      </p:sp>
    </p:spTree>
    <p:extLst>
      <p:ext uri="{BB962C8B-B14F-4D97-AF65-F5344CB8AC3E}">
        <p14:creationId xmlns:p14="http://schemas.microsoft.com/office/powerpoint/2010/main" val="10759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3"/>
          <p:cNvSpPr txBox="1">
            <a:spLocks/>
          </p:cNvSpPr>
          <p:nvPr userDrawn="1"/>
        </p:nvSpPr>
        <p:spPr>
          <a:xfrm>
            <a:off x="4167333" y="6537960"/>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3" name="Rectangle 2"/>
          <p:cNvSpPr/>
          <p:nvPr userDrawn="1"/>
        </p:nvSpPr>
        <p:spPr>
          <a:xfrm>
            <a:off x="10184450" y="6516368"/>
            <a:ext cx="1084977" cy="258532"/>
          </a:xfrm>
          <a:prstGeom prst="rect">
            <a:avLst/>
          </a:prstGeom>
        </p:spPr>
        <p:txBody>
          <a:bodyPr wrap="none">
            <a:spAutoFit/>
          </a:bodyPr>
          <a:lstStyle/>
          <a:p>
            <a:pPr marL="0" marR="0" indent="0" algn="l" defTabSz="914400" rtl="0" eaLnBrk="1" fontAlgn="auto" latinLnBrk="0" hangingPunct="1">
              <a:lnSpc>
                <a:spcPct val="90000"/>
              </a:lnSpc>
              <a:spcBef>
                <a:spcPts val="0"/>
              </a:spcBef>
              <a:spcAft>
                <a:spcPts val="0"/>
              </a:spcAft>
              <a:buClr>
                <a:schemeClr val="bg1">
                  <a:lumMod val="65000"/>
                </a:schemeClr>
              </a:buClr>
              <a:buSzTx/>
              <a:buFont typeface="Arial" pitchFamily="34" charset="0"/>
              <a:buNone/>
              <a:tabLst/>
              <a:defRPr/>
            </a:pPr>
            <a:r>
              <a:rPr lang="en-US" sz="1200" dirty="0"/>
              <a:t>© FireEye, </a:t>
            </a:r>
            <a:r>
              <a:rPr lang="en-US" sz="1200" dirty="0" err="1"/>
              <a:t>Inc</a:t>
            </a:r>
            <a:endParaRPr lang="en-US" sz="1200" dirty="0"/>
          </a:p>
        </p:txBody>
      </p:sp>
      <p:sp>
        <p:nvSpPr>
          <p:cNvPr id="6" name="Rectangle 5"/>
          <p:cNvSpPr/>
          <p:nvPr userDrawn="1"/>
        </p:nvSpPr>
        <p:spPr>
          <a:xfrm>
            <a:off x="379412" y="6516368"/>
            <a:ext cx="1428404" cy="258532"/>
          </a:xfrm>
          <a:prstGeom prst="rect">
            <a:avLst/>
          </a:prstGeom>
        </p:spPr>
        <p:txBody>
          <a:bodyPr wrap="none">
            <a:spAutoFit/>
          </a:bodyPr>
          <a:lstStyle/>
          <a:p>
            <a:pPr marL="0" marR="0" indent="0" algn="l" defTabSz="914400" rtl="0" eaLnBrk="1" fontAlgn="auto" latinLnBrk="0" hangingPunct="1">
              <a:lnSpc>
                <a:spcPct val="90000"/>
              </a:lnSpc>
              <a:spcBef>
                <a:spcPts val="0"/>
              </a:spcBef>
              <a:spcAft>
                <a:spcPts val="0"/>
              </a:spcAft>
              <a:buClr>
                <a:schemeClr val="bg1">
                  <a:lumMod val="65000"/>
                </a:schemeClr>
              </a:buClr>
              <a:buSzTx/>
              <a:buFont typeface="Arial" pitchFamily="34" charset="0"/>
              <a:buNone/>
              <a:tabLst/>
              <a:defRPr/>
            </a:pPr>
            <a:r>
              <a:rPr lang="en-US" sz="1200" dirty="0"/>
              <a:t>© F5 Networks, </a:t>
            </a:r>
            <a:r>
              <a:rPr lang="en-US" sz="1200" dirty="0" err="1"/>
              <a:t>Inc</a:t>
            </a:r>
            <a:endParaRPr lang="en-US" sz="1200" dirty="0"/>
          </a:p>
        </p:txBody>
      </p:sp>
    </p:spTree>
    <p:extLst>
      <p:ext uri="{BB962C8B-B14F-4D97-AF65-F5344CB8AC3E}">
        <p14:creationId xmlns:p14="http://schemas.microsoft.com/office/powerpoint/2010/main" val="358559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23"/>
          <p:cNvSpPr txBox="1">
            <a:spLocks/>
          </p:cNvSpPr>
          <p:nvPr userDrawn="1"/>
        </p:nvSpPr>
        <p:spPr>
          <a:xfrm>
            <a:off x="4167333" y="6537960"/>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5" name="Rectangle 4"/>
          <p:cNvSpPr/>
          <p:nvPr userDrawn="1"/>
        </p:nvSpPr>
        <p:spPr>
          <a:xfrm>
            <a:off x="10184450" y="6516368"/>
            <a:ext cx="1084977" cy="258532"/>
          </a:xfrm>
          <a:prstGeom prst="rect">
            <a:avLst/>
          </a:prstGeom>
        </p:spPr>
        <p:txBody>
          <a:bodyPr wrap="none">
            <a:spAutoFit/>
          </a:bodyPr>
          <a:lstStyle/>
          <a:p>
            <a:pPr marL="0" marR="0" indent="0" algn="l" defTabSz="914400" rtl="0" eaLnBrk="1" fontAlgn="auto" latinLnBrk="0" hangingPunct="1">
              <a:lnSpc>
                <a:spcPct val="90000"/>
              </a:lnSpc>
              <a:spcBef>
                <a:spcPts val="0"/>
              </a:spcBef>
              <a:spcAft>
                <a:spcPts val="0"/>
              </a:spcAft>
              <a:buClr>
                <a:schemeClr val="bg1">
                  <a:lumMod val="65000"/>
                </a:schemeClr>
              </a:buClr>
              <a:buSzTx/>
              <a:buFont typeface="Arial" pitchFamily="34" charset="0"/>
              <a:buNone/>
              <a:tabLst/>
              <a:defRPr/>
            </a:pPr>
            <a:r>
              <a:rPr lang="en-US" sz="1200" dirty="0"/>
              <a:t>© FireEye, </a:t>
            </a:r>
            <a:r>
              <a:rPr lang="en-US" sz="1200" dirty="0" err="1"/>
              <a:t>Inc</a:t>
            </a:r>
            <a:endParaRPr lang="en-US" sz="1200" dirty="0"/>
          </a:p>
        </p:txBody>
      </p:sp>
      <p:sp>
        <p:nvSpPr>
          <p:cNvPr id="8" name="Rectangle 7"/>
          <p:cNvSpPr/>
          <p:nvPr userDrawn="1"/>
        </p:nvSpPr>
        <p:spPr>
          <a:xfrm>
            <a:off x="379412" y="6516368"/>
            <a:ext cx="1428404" cy="258532"/>
          </a:xfrm>
          <a:prstGeom prst="rect">
            <a:avLst/>
          </a:prstGeom>
        </p:spPr>
        <p:txBody>
          <a:bodyPr wrap="none">
            <a:spAutoFit/>
          </a:bodyPr>
          <a:lstStyle/>
          <a:p>
            <a:pPr marL="0" marR="0" indent="0" algn="l" defTabSz="914400" rtl="0" eaLnBrk="1" fontAlgn="auto" latinLnBrk="0" hangingPunct="1">
              <a:lnSpc>
                <a:spcPct val="90000"/>
              </a:lnSpc>
              <a:spcBef>
                <a:spcPts val="0"/>
              </a:spcBef>
              <a:spcAft>
                <a:spcPts val="0"/>
              </a:spcAft>
              <a:buClr>
                <a:schemeClr val="bg1">
                  <a:lumMod val="65000"/>
                </a:schemeClr>
              </a:buClr>
              <a:buSzTx/>
              <a:buFont typeface="Arial" pitchFamily="34" charset="0"/>
              <a:buNone/>
              <a:tabLst/>
              <a:defRPr/>
            </a:pPr>
            <a:r>
              <a:rPr lang="en-US" sz="1200" dirty="0"/>
              <a:t>© F5 Networks, </a:t>
            </a:r>
            <a:r>
              <a:rPr lang="en-US" sz="1200" dirty="0" err="1"/>
              <a:t>Inc</a:t>
            </a:r>
            <a:endParaRPr lang="en-US" sz="1200" dirty="0"/>
          </a:p>
        </p:txBody>
      </p:sp>
    </p:spTree>
    <p:extLst>
      <p:ext uri="{BB962C8B-B14F-4D97-AF65-F5344CB8AC3E}">
        <p14:creationId xmlns:p14="http://schemas.microsoft.com/office/powerpoint/2010/main" val="353991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2960" y="1645920"/>
            <a:ext cx="9144000"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a:t>F5 Corporate Template Title Goes Here (Title Case)</a:t>
            </a:r>
          </a:p>
        </p:txBody>
      </p:sp>
      <p:sp>
        <p:nvSpPr>
          <p:cNvPr id="3" name="Text Placeholder 2"/>
          <p:cNvSpPr>
            <a:spLocks noGrp="1"/>
          </p:cNvSpPr>
          <p:nvPr>
            <p:ph type="body" idx="1" hasCustomPrompt="1"/>
          </p:nvPr>
        </p:nvSpPr>
        <p:spPr>
          <a:xfrm>
            <a:off x="822960" y="3200400"/>
            <a:ext cx="7315200" cy="128016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a:t>Author Name, Author Title if appropriate</a:t>
            </a:r>
            <a:br>
              <a:rPr lang="en-US" dirty="0"/>
            </a:br>
            <a:r>
              <a:rPr lang="en-US" dirty="0"/>
              <a:t>[Date]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0105" y="0"/>
            <a:ext cx="1188720" cy="1188720"/>
          </a:xfrm>
          <a:prstGeom prst="rect">
            <a:avLst/>
          </a:prstGeom>
        </p:spPr>
      </p:pic>
    </p:spTree>
    <p:extLst>
      <p:ext uri="{BB962C8B-B14F-4D97-AF65-F5344CB8AC3E}">
        <p14:creationId xmlns:p14="http://schemas.microsoft.com/office/powerpoint/2010/main" val="378098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5840" y="2103120"/>
            <a:ext cx="10360501"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a:t>Transition Slide Title, Maximum of Two Lines (Title Case)</a:t>
            </a:r>
          </a:p>
        </p:txBody>
      </p:sp>
      <p:sp>
        <p:nvSpPr>
          <p:cNvPr id="3" name="Subtitle 2"/>
          <p:cNvSpPr>
            <a:spLocks noGrp="1"/>
          </p:cNvSpPr>
          <p:nvPr>
            <p:ph type="subTitle" idx="1" hasCustomPrompt="1"/>
          </p:nvPr>
        </p:nvSpPr>
        <p:spPr>
          <a:xfrm>
            <a:off x="1005840" y="3657600"/>
            <a:ext cx="8532178"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45469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412" y="914400"/>
            <a:ext cx="9144000"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a:t>Optional Statement or transition slide.</a:t>
            </a:r>
          </a:p>
          <a:p>
            <a:pPr lvl="0"/>
            <a:r>
              <a:rPr lang="en-US" dirty="0"/>
              <a:t>Good place to make a</a:t>
            </a:r>
            <a:br>
              <a:rPr lang="en-US" dirty="0"/>
            </a:br>
            <a:r>
              <a:rPr lang="en-US" dirty="0"/>
              <a:t>broad summarizing point.</a:t>
            </a:r>
          </a:p>
        </p:txBody>
      </p:sp>
      <p:sp>
        <p:nvSpPr>
          <p:cNvPr id="9"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a:t>© F5 Networks, Inc</a:t>
            </a:r>
          </a:p>
        </p:txBody>
      </p:sp>
      <p:sp>
        <p:nvSpPr>
          <p:cNvPr id="11"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62953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502920"/>
            <a:ext cx="10969943" cy="914400"/>
          </a:xfrm>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731520" y="2194560"/>
            <a:ext cx="5120640"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31520" y="2880360"/>
            <a:ext cx="5120640"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09360" y="2194560"/>
            <a:ext cx="5120640"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a:t>Click to edit Master text styles</a:t>
            </a:r>
          </a:p>
        </p:txBody>
      </p:sp>
      <p:sp>
        <p:nvSpPr>
          <p:cNvPr id="6" name="Content Placeholder 5"/>
          <p:cNvSpPr>
            <a:spLocks noGrp="1"/>
          </p:cNvSpPr>
          <p:nvPr>
            <p:ph sz="quarter" idx="4"/>
          </p:nvPr>
        </p:nvSpPr>
        <p:spPr>
          <a:xfrm>
            <a:off x="6309360" y="2880360"/>
            <a:ext cx="5120640"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9" name="Text Placeholder 8"/>
          <p:cNvSpPr>
            <a:spLocks noGrp="1"/>
          </p:cNvSpPr>
          <p:nvPr>
            <p:ph type="body" sz="quarter" idx="10" hasCustomPrompt="1"/>
          </p:nvPr>
        </p:nvSpPr>
        <p:spPr>
          <a:xfrm>
            <a:off x="731520" y="1371600"/>
            <a:ext cx="10696892"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a:solidFill>
                  <a:srgbClr val="4D4D4F"/>
                </a:solidFill>
                <a:cs typeface="Franklin Gothic Book"/>
              </a:rPr>
              <a:t>Use a maximum of two lines to introduce the content. This format is helpful when you need to share a lot of content, especially if this content will be used after the presentation.</a:t>
            </a:r>
          </a:p>
        </p:txBody>
      </p:sp>
      <p:sp>
        <p:nvSpPr>
          <p:cNvPr id="10" name="Slide Number Placeholder 23"/>
          <p:cNvSpPr txBox="1">
            <a:spLocks/>
          </p:cNvSpPr>
          <p:nvPr userDrawn="1"/>
        </p:nvSpPr>
        <p:spPr>
          <a:xfrm>
            <a:off x="4167333" y="6537960"/>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12" name="Rectangle 11"/>
          <p:cNvSpPr/>
          <p:nvPr userDrawn="1"/>
        </p:nvSpPr>
        <p:spPr>
          <a:xfrm>
            <a:off x="10184450" y="6516368"/>
            <a:ext cx="1084977" cy="258532"/>
          </a:xfrm>
          <a:prstGeom prst="rect">
            <a:avLst/>
          </a:prstGeom>
        </p:spPr>
        <p:txBody>
          <a:bodyPr wrap="none">
            <a:spAutoFit/>
          </a:bodyPr>
          <a:lstStyle/>
          <a:p>
            <a:pPr marL="0" marR="0" indent="0" algn="l" defTabSz="914400" rtl="0" eaLnBrk="1" fontAlgn="auto" latinLnBrk="0" hangingPunct="1">
              <a:lnSpc>
                <a:spcPct val="90000"/>
              </a:lnSpc>
              <a:spcBef>
                <a:spcPts val="0"/>
              </a:spcBef>
              <a:spcAft>
                <a:spcPts val="0"/>
              </a:spcAft>
              <a:buClr>
                <a:schemeClr val="bg1">
                  <a:lumMod val="65000"/>
                </a:schemeClr>
              </a:buClr>
              <a:buSzTx/>
              <a:buFont typeface="Arial" pitchFamily="34" charset="0"/>
              <a:buNone/>
              <a:tabLst/>
              <a:defRPr/>
            </a:pPr>
            <a:r>
              <a:rPr lang="en-US" sz="1200" dirty="0"/>
              <a:t>© FireEye, </a:t>
            </a:r>
            <a:r>
              <a:rPr lang="en-US" sz="1200" dirty="0" err="1"/>
              <a:t>Inc</a:t>
            </a:r>
            <a:endParaRPr lang="en-US" sz="1200" dirty="0"/>
          </a:p>
        </p:txBody>
      </p:sp>
      <p:sp>
        <p:nvSpPr>
          <p:cNvPr id="13" name="Rectangle 12"/>
          <p:cNvSpPr/>
          <p:nvPr userDrawn="1"/>
        </p:nvSpPr>
        <p:spPr>
          <a:xfrm>
            <a:off x="379412" y="6516368"/>
            <a:ext cx="1428404" cy="258532"/>
          </a:xfrm>
          <a:prstGeom prst="rect">
            <a:avLst/>
          </a:prstGeom>
        </p:spPr>
        <p:txBody>
          <a:bodyPr wrap="none">
            <a:spAutoFit/>
          </a:bodyPr>
          <a:lstStyle/>
          <a:p>
            <a:pPr marL="0" marR="0" indent="0" algn="l" defTabSz="914400" rtl="0" eaLnBrk="1" fontAlgn="auto" latinLnBrk="0" hangingPunct="1">
              <a:lnSpc>
                <a:spcPct val="90000"/>
              </a:lnSpc>
              <a:spcBef>
                <a:spcPts val="0"/>
              </a:spcBef>
              <a:spcAft>
                <a:spcPts val="0"/>
              </a:spcAft>
              <a:buClr>
                <a:schemeClr val="bg1">
                  <a:lumMod val="65000"/>
                </a:schemeClr>
              </a:buClr>
              <a:buSzTx/>
              <a:buFont typeface="Arial" pitchFamily="34" charset="0"/>
              <a:buNone/>
              <a:tabLst/>
              <a:defRPr/>
            </a:pPr>
            <a:r>
              <a:rPr lang="en-US" sz="1200" dirty="0"/>
              <a:t>© F5 Networks, </a:t>
            </a:r>
            <a:r>
              <a:rPr lang="en-US" sz="1200" dirty="0" err="1"/>
              <a:t>Inc</a:t>
            </a:r>
            <a:endParaRPr lang="en-US" sz="1200" dirty="0"/>
          </a:p>
        </p:txBody>
      </p:sp>
    </p:spTree>
    <p:extLst>
      <p:ext uri="{BB962C8B-B14F-4D97-AF65-F5344CB8AC3E}">
        <p14:creationId xmlns:p14="http://schemas.microsoft.com/office/powerpoint/2010/main" val="244436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dar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684213"/>
      </p:ext>
    </p:extLst>
  </p:cSld>
  <p:clrMapOvr>
    <a:masterClrMapping/>
  </p:clrMapOvr>
  <p:extLst>
    <p:ext uri="{DCECCB84-F9BA-43D5-87BE-67443E8EF086}">
      <p15:sldGuideLst xmlns:p15="http://schemas.microsoft.com/office/powerpoint/2012/main">
        <p15:guide id="1" orient="horz" pos="216">
          <p15:clr>
            <a:srgbClr val="FBAE40"/>
          </p15:clr>
        </p15:guide>
        <p15:guide id="2" pos="167">
          <p15:clr>
            <a:srgbClr val="FBAE40"/>
          </p15:clr>
        </p15:guide>
        <p15:guide id="3" pos="335">
          <p15:clr>
            <a:srgbClr val="FBAE40"/>
          </p15:clr>
        </p15:guide>
        <p15:guide id="4" pos="7511">
          <p15:clr>
            <a:srgbClr val="FBAE40"/>
          </p15:clr>
        </p15:guide>
        <p15:guide id="5" pos="3911">
          <p15:clr>
            <a:srgbClr val="FBAE40"/>
          </p15:clr>
        </p15:guide>
        <p15:guide id="6" pos="743">
          <p15:clr>
            <a:srgbClr val="FBAE40"/>
          </p15:clr>
        </p15:guide>
        <p15:guide id="7" pos="1343">
          <p15:clr>
            <a:srgbClr val="FBAE40"/>
          </p15:clr>
        </p15:guide>
        <p15:guide id="8" pos="1943">
          <p15:clr>
            <a:srgbClr val="FBAE40"/>
          </p15:clr>
        </p15:guide>
        <p15:guide id="9" pos="1535">
          <p15:clr>
            <a:srgbClr val="FBAE40"/>
          </p15:clr>
        </p15:guide>
        <p15:guide id="10" pos="911">
          <p15:clr>
            <a:srgbClr val="FBAE40"/>
          </p15:clr>
        </p15:guide>
        <p15:guide id="11" pos="2135">
          <p15:clr>
            <a:srgbClr val="FBAE40"/>
          </p15:clr>
        </p15:guide>
        <p15:guide id="12" pos="2543">
          <p15:clr>
            <a:srgbClr val="FBAE40"/>
          </p15:clr>
        </p15:guide>
        <p15:guide id="13" pos="2711">
          <p15:clr>
            <a:srgbClr val="FBAE40"/>
          </p15:clr>
        </p15:guide>
        <p15:guide id="14" pos="3143">
          <p15:clr>
            <a:srgbClr val="FBAE40"/>
          </p15:clr>
        </p15:guide>
        <p15:guide id="15" pos="3311">
          <p15:clr>
            <a:srgbClr val="FBAE40"/>
          </p15:clr>
        </p15:guide>
        <p15:guide id="16" pos="3719">
          <p15:clr>
            <a:srgbClr val="FBAE40"/>
          </p15:clr>
        </p15:guide>
        <p15:guide id="17" pos="4343">
          <p15:clr>
            <a:srgbClr val="FBAE40"/>
          </p15:clr>
        </p15:guide>
        <p15:guide id="18" pos="4511">
          <p15:clr>
            <a:srgbClr val="FBAE40"/>
          </p15:clr>
        </p15:guide>
        <p15:guide id="19" pos="4943">
          <p15:clr>
            <a:srgbClr val="FBAE40"/>
          </p15:clr>
        </p15:guide>
        <p15:guide id="20" pos="5111">
          <p15:clr>
            <a:srgbClr val="FBAE40"/>
          </p15:clr>
        </p15:guide>
        <p15:guide id="21" pos="5543">
          <p15:clr>
            <a:srgbClr val="FBAE40"/>
          </p15:clr>
        </p15:guide>
        <p15:guide id="22" pos="5711">
          <p15:clr>
            <a:srgbClr val="FBAE40"/>
          </p15:clr>
        </p15:guide>
        <p15:guide id="23" pos="6143">
          <p15:clr>
            <a:srgbClr val="FBAE40"/>
          </p15:clr>
        </p15:guide>
        <p15:guide id="24" pos="6311">
          <p15:clr>
            <a:srgbClr val="FBAE40"/>
          </p15:clr>
        </p15:guide>
        <p15:guide id="25" pos="6743">
          <p15:clr>
            <a:srgbClr val="FBAE40"/>
          </p15:clr>
        </p15:guide>
        <p15:guide id="26" pos="6911">
          <p15:clr>
            <a:srgbClr val="FBAE40"/>
          </p15:clr>
        </p15:guide>
        <p15:guide id="27" pos="7319">
          <p15:clr>
            <a:srgbClr val="FBAE40"/>
          </p15:clr>
        </p15:guide>
        <p15:guide id="28" orient="horz" pos="41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13216" y="553692"/>
            <a:ext cx="10871812" cy="610624"/>
          </a:xfrm>
        </p:spPr>
        <p:txBody>
          <a:bodyPr anchor="t">
            <a:noAutofit/>
          </a:bodyPr>
          <a:lstStyle>
            <a:lvl1pPr marL="0" indent="0" algn="l">
              <a:lnSpc>
                <a:spcPct val="100000"/>
              </a:lnSpc>
              <a:spcBef>
                <a:spcPts val="0"/>
              </a:spcBef>
              <a:spcAft>
                <a:spcPts val="0"/>
              </a:spcAft>
              <a:buNone/>
              <a:defRPr sz="3999" b="1">
                <a:solidFill>
                  <a:schemeClr val="tx1"/>
                </a:solidFill>
              </a:defRPr>
            </a:lvl1pPr>
            <a:lvl2pPr marL="457063" indent="0" algn="l">
              <a:buNone/>
              <a:defRPr/>
            </a:lvl2pPr>
            <a:lvl3pPr marL="914126" indent="0" algn="l">
              <a:buNone/>
              <a:defRPr/>
            </a:lvl3pPr>
            <a:lvl4pPr marL="1371189" indent="0" algn="l">
              <a:buNone/>
              <a:defRPr/>
            </a:lvl4pPr>
            <a:lvl5pPr marL="1828251" indent="0" algn="l">
              <a:buNone/>
              <a:defRPr/>
            </a:lvl5pPr>
          </a:lstStyle>
          <a:p>
            <a:pPr lvl="0"/>
            <a:r>
              <a:rPr lang="en-US" dirty="0"/>
              <a:t>Click To Edit Master Text Styles</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a:ext>
            </a:extLst>
          </a:blip>
          <a:srcRect l="26968" r="-4403" b="28380"/>
          <a:stretch/>
        </p:blipFill>
        <p:spPr>
          <a:xfrm>
            <a:off x="10026908" y="6197601"/>
            <a:ext cx="1722741" cy="585220"/>
          </a:xfrm>
          <a:prstGeom prst="rect">
            <a:avLst/>
          </a:prstGeom>
        </p:spPr>
      </p:pic>
    </p:spTree>
    <p:extLst>
      <p:ext uri="{BB962C8B-B14F-4D97-AF65-F5344CB8AC3E}">
        <p14:creationId xmlns:p14="http://schemas.microsoft.com/office/powerpoint/2010/main" val="4164509475"/>
      </p:ext>
    </p:extLst>
  </p:cSld>
  <p:clrMapOvr>
    <a:masterClrMapping/>
  </p:clrMapOvr>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02920"/>
            <a:ext cx="10972800" cy="914400"/>
          </a:xfrm>
          <a:prstGeom prst="rect">
            <a:avLst/>
          </a:prstGeom>
        </p:spPr>
        <p:txBody>
          <a:bodyPr vert="horz" lIns="0" tIns="0" rIns="0" bIns="0" rtlCol="0" anchor="t" anchorCtr="0">
            <a:noAutofit/>
          </a:bodyPr>
          <a:lstStyle/>
          <a:p>
            <a:pPr lvl="0"/>
            <a:r>
              <a:rPr lang="en-US" dirty="0"/>
              <a:t>Click to edit Master title style</a:t>
            </a:r>
          </a:p>
        </p:txBody>
      </p:sp>
      <p:sp>
        <p:nvSpPr>
          <p:cNvPr id="3" name="Text Placeholder 2"/>
          <p:cNvSpPr>
            <a:spLocks noGrp="1"/>
          </p:cNvSpPr>
          <p:nvPr>
            <p:ph type="body" idx="1"/>
          </p:nvPr>
        </p:nvSpPr>
        <p:spPr>
          <a:xfrm>
            <a:off x="731520" y="1463039"/>
            <a:ext cx="10424160" cy="4572000"/>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er Placeholder 22"/>
          <p:cNvSpPr>
            <a:spLocks noGrp="1"/>
          </p:cNvSpPr>
          <p:nvPr>
            <p:ph type="ftr" sz="quarter" idx="3"/>
          </p:nvPr>
        </p:nvSpPr>
        <p:spPr>
          <a:xfrm>
            <a:off x="-4636" y="6537960"/>
            <a:ext cx="12198096"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chemeClr val="bg1">
                  <a:lumMod val="65000"/>
                </a:schemeClr>
              </a:buClr>
              <a:buFont typeface="Arial" pitchFamily="34" charset="0"/>
              <a:buNone/>
            </a:pPr>
            <a:r>
              <a:rPr lang="en-US"/>
              <a:t>© F5 Networks, Inc</a:t>
            </a:r>
          </a:p>
        </p:txBody>
      </p:sp>
      <p:sp>
        <p:nvSpPr>
          <p:cNvPr id="24" name="Slide Number Placeholder 23"/>
          <p:cNvSpPr>
            <a:spLocks noGrp="1"/>
          </p:cNvSpPr>
          <p:nvPr>
            <p:ph type="sldNum" sz="quarter" idx="4"/>
          </p:nvPr>
        </p:nvSpPr>
        <p:spPr>
          <a:xfrm>
            <a:off x="9875520" y="6537960"/>
            <a:ext cx="1828800"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2413794200"/>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1" r:id="rId4"/>
    <p:sldLayoutId id="2147483649" r:id="rId5"/>
    <p:sldLayoutId id="2147483659" r:id="rId6"/>
    <p:sldLayoutId id="2147483653" r:id="rId7"/>
    <p:sldLayoutId id="2147483672" r:id="rId8"/>
    <p:sldLayoutId id="2147483673" r:id="rId9"/>
    <p:sldLayoutId id="2147483674" r:id="rId10"/>
  </p:sldLayoutIdLst>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4.png"/><Relationship Id="rId7"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emf"/><Relationship Id="rId5"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notesSlide" Target="../notesSlides/notesSlide18.xml"/><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slideLayout" Target="../slideLayouts/slideLayout3.xml"/><Relationship Id="rId16" Type="http://schemas.openxmlformats.org/officeDocument/2006/relationships/image" Target="../media/image41.png"/><Relationship Id="rId1" Type="http://schemas.openxmlformats.org/officeDocument/2006/relationships/tags" Target="../tags/tag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39.png"/><Relationship Id="rId5" Type="http://schemas.openxmlformats.org/officeDocument/2006/relationships/image" Target="../media/image45.png"/><Relationship Id="rId15" Type="http://schemas.openxmlformats.org/officeDocument/2006/relationships/image" Target="../media/image34.png"/><Relationship Id="rId10" Type="http://schemas.openxmlformats.org/officeDocument/2006/relationships/image" Target="../media/image32.png"/><Relationship Id="rId4" Type="http://schemas.openxmlformats.org/officeDocument/2006/relationships/image" Target="../media/image44.png"/><Relationship Id="rId9" Type="http://schemas.openxmlformats.org/officeDocument/2006/relationships/image" Target="../media/image31.pn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8.png"/><Relationship Id="rId18" Type="http://schemas.openxmlformats.org/officeDocument/2006/relationships/image" Target="../media/image50.png"/><Relationship Id="rId3" Type="http://schemas.openxmlformats.org/officeDocument/2006/relationships/notesSlide" Target="../notesSlides/notesSlide20.xml"/><Relationship Id="rId7" Type="http://schemas.openxmlformats.org/officeDocument/2006/relationships/image" Target="../media/image32.png"/><Relationship Id="rId12" Type="http://schemas.openxmlformats.org/officeDocument/2006/relationships/image" Target="../media/image48.png"/><Relationship Id="rId17" Type="http://schemas.openxmlformats.org/officeDocument/2006/relationships/image" Target="../media/image49.png"/><Relationship Id="rId2" Type="http://schemas.openxmlformats.org/officeDocument/2006/relationships/slideLayout" Target="../slideLayouts/slideLayout3.xml"/><Relationship Id="rId16" Type="http://schemas.openxmlformats.org/officeDocument/2006/relationships/image" Target="../media/image42.png"/><Relationship Id="rId1" Type="http://schemas.openxmlformats.org/officeDocument/2006/relationships/tags" Target="../tags/tag7.xml"/><Relationship Id="rId6" Type="http://schemas.openxmlformats.org/officeDocument/2006/relationships/image" Target="../media/image31.png"/><Relationship Id="rId11" Type="http://schemas.openxmlformats.org/officeDocument/2006/relationships/image" Target="../media/image46.png"/><Relationship Id="rId5" Type="http://schemas.openxmlformats.org/officeDocument/2006/relationships/image" Target="../media/image30.png"/><Relationship Id="rId15" Type="http://schemas.openxmlformats.org/officeDocument/2006/relationships/image" Target="../media/image33.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4.xml"/><Relationship Id="rId7"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4.emf"/><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1.png"/><Relationship Id="rId10" Type="http://schemas.openxmlformats.org/officeDocument/2006/relationships/image" Target="../media/image64.png"/><Relationship Id="rId4" Type="http://schemas.microsoft.com/office/2007/relationships/hdphoto" Target="../media/hdphoto2.wdp"/><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gif"/><Relationship Id="rId3" Type="http://schemas.microsoft.com/office/2007/relationships/hdphoto" Target="../media/hdphoto6.wdp"/><Relationship Id="rId7" Type="http://schemas.openxmlformats.org/officeDocument/2006/relationships/image" Target="../media/image81.png"/><Relationship Id="rId12" Type="http://schemas.openxmlformats.org/officeDocument/2006/relationships/image" Target="../media/image86.gif"/><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 Id="rId14" Type="http://schemas.openxmlformats.org/officeDocument/2006/relationships/image" Target="../media/image88.jpe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24000"/>
            <a:ext cx="9144000" cy="1905000"/>
          </a:xfrm>
        </p:spPr>
        <p:txBody>
          <a:bodyPr anchor="t"/>
          <a:lstStyle/>
          <a:p>
            <a:r>
              <a:rPr lang="en-US" dirty="0"/>
              <a:t>Advanced Threat Protection with F5 and FireEye</a:t>
            </a: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endParaRPr lang="en-US" dirty="0"/>
          </a:p>
        </p:txBody>
      </p:sp>
      <p:sp>
        <p:nvSpPr>
          <p:cNvPr id="3" name="Subtitle 2"/>
          <p:cNvSpPr txBox="1">
            <a:spLocks/>
          </p:cNvSpPr>
          <p:nvPr/>
        </p:nvSpPr>
        <p:spPr>
          <a:xfrm>
            <a:off x="684212" y="4038600"/>
            <a:ext cx="4267199" cy="12740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lvl1pPr marL="0" indent="0" algn="l" defTabSz="914400" rtl="0" eaLnBrk="1" latinLnBrk="0" hangingPunct="1">
              <a:lnSpc>
                <a:spcPct val="85000"/>
              </a:lnSpc>
              <a:spcBef>
                <a:spcPts val="600"/>
              </a:spcBef>
              <a:spcAft>
                <a:spcPts val="600"/>
              </a:spcAft>
              <a:buClrTx/>
              <a:buFont typeface="Arial" charset="0"/>
              <a:buNone/>
              <a:defRPr lang="en-US" sz="2000" kern="1200" dirty="0" smtClean="0">
                <a:solidFill>
                  <a:schemeClr val="tx1">
                    <a:lumMod val="85000"/>
                    <a:lumOff val="15000"/>
                  </a:schemeClr>
                </a:solidFill>
                <a:effectLst>
                  <a:outerShdw blurRad="38100" dist="25400" dir="2700000" algn="tl">
                    <a:srgbClr val="000000">
                      <a:alpha val="0"/>
                    </a:srgbClr>
                  </a:outerShdw>
                </a:effectLst>
                <a:latin typeface="+mn-lt"/>
                <a:ea typeface="+mn-ea"/>
                <a:cs typeface="+mn-cs"/>
                <a:sym typeface="Franklin Gothic Medium" charset="0"/>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Arshad Mea| Security Sales Manager  F5 Networks</a:t>
            </a:r>
          </a:p>
          <a:p>
            <a:r>
              <a:rPr lang="en-US" b="1" dirty="0"/>
              <a:t>Gary Fisk, CISSP | Solutions Architect    FireEye </a:t>
            </a:r>
          </a:p>
          <a:p>
            <a:endParaRPr lang="en-US" sz="2400" b="1" dirty="0"/>
          </a:p>
        </p:txBody>
      </p:sp>
      <p:pic>
        <p:nvPicPr>
          <p:cNvPr id="4" name="Picture 1" descr="FireEye_logo_CMYK_NEWRED copy copy.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3212" y="346075"/>
            <a:ext cx="2412893"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a:off x="10666412" y="365123"/>
            <a:ext cx="0" cy="712013"/>
          </a:xfrm>
          <a:prstGeom prst="line">
            <a:avLst/>
          </a:prstGeom>
          <a:ln w="19050" cmpd="sng">
            <a:solidFill>
              <a:schemeClr val="tx2"/>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71693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SSL Everywhere – F5 SSL Intercept</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472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34772" y="0"/>
            <a:ext cx="12219844" cy="6858000"/>
            <a:chOff x="0" y="0"/>
            <a:chExt cx="12223027" cy="6858000"/>
          </a:xfrm>
        </p:grpSpPr>
        <p:pic>
          <p:nvPicPr>
            <p:cNvPr id="73" name="Picture 72" descr="f5_BlurCity1_FPO.pn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t="2985" r="760" b="11068"/>
            <a:stretch/>
          </p:blipFill>
          <p:spPr>
            <a:xfrm>
              <a:off x="0" y="0"/>
              <a:ext cx="12207875" cy="6858000"/>
            </a:xfrm>
            <a:prstGeom prst="rect">
              <a:avLst/>
            </a:prstGeom>
          </p:spPr>
        </p:pic>
        <p:sp>
          <p:nvSpPr>
            <p:cNvPr id="74" name="Rectangle 73"/>
            <p:cNvSpPr/>
            <p:nvPr/>
          </p:nvSpPr>
          <p:spPr>
            <a:xfrm>
              <a:off x="0" y="0"/>
              <a:ext cx="12223027" cy="6798238"/>
            </a:xfrm>
            <a:prstGeom prst="rect">
              <a:avLst/>
            </a:prstGeom>
            <a:gradFill>
              <a:gsLst>
                <a:gs pos="2917">
                  <a:srgbClr val="000000">
                    <a:alpha val="56000"/>
                  </a:srgbClr>
                </a:gs>
                <a:gs pos="40000">
                  <a:srgbClr val="000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 name="Title 2"/>
          <p:cNvSpPr>
            <a:spLocks noGrp="1"/>
          </p:cNvSpPr>
          <p:nvPr>
            <p:ph type="title"/>
          </p:nvPr>
        </p:nvSpPr>
        <p:spPr>
          <a:xfrm>
            <a:off x="615843" y="457903"/>
            <a:ext cx="11309440" cy="418576"/>
          </a:xfrm>
        </p:spPr>
        <p:txBody>
          <a:bodyPr>
            <a:noAutofit/>
          </a:bodyPr>
          <a:lstStyle/>
          <a:p>
            <a:r>
              <a:rPr lang="en-US" sz="3200" dirty="0">
                <a:solidFill>
                  <a:schemeClr val="bg1"/>
                </a:solidFill>
                <a:latin typeface="Arial" panose="020B0604020202020204" pitchFamily="34" charset="0"/>
                <a:ea typeface="+mn-ea"/>
                <a:cs typeface="+mn-cs"/>
              </a:rPr>
              <a:t>Applications are driving innovation and massive growth </a:t>
            </a:r>
            <a:br>
              <a:rPr lang="en-US" sz="3200" dirty="0">
                <a:solidFill>
                  <a:schemeClr val="bg1"/>
                </a:solidFill>
                <a:latin typeface="Arial" panose="020B0604020202020204" pitchFamily="34" charset="0"/>
                <a:ea typeface="+mn-ea"/>
                <a:cs typeface="+mn-cs"/>
              </a:rPr>
            </a:br>
            <a:r>
              <a:rPr lang="en-US" sz="3200" dirty="0">
                <a:solidFill>
                  <a:schemeClr val="bg1"/>
                </a:solidFill>
                <a:latin typeface="Arial" panose="020B0604020202020204" pitchFamily="34" charset="0"/>
                <a:ea typeface="+mn-ea"/>
                <a:cs typeface="+mn-cs"/>
              </a:rPr>
              <a:t>in data…</a:t>
            </a:r>
          </a:p>
        </p:txBody>
      </p:sp>
      <p:sp>
        <p:nvSpPr>
          <p:cNvPr id="40" name="Rectangle 39"/>
          <p:cNvSpPr/>
          <p:nvPr/>
        </p:nvSpPr>
        <p:spPr>
          <a:xfrm>
            <a:off x="9074961" y="6572956"/>
            <a:ext cx="3304314"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2917">
                      <a:prstClr val="white"/>
                    </a:gs>
                    <a:gs pos="40000">
                      <a:prstClr val="white"/>
                    </a:gs>
                  </a:gsLst>
                  <a:lin ang="5400000" scaled="0"/>
                </a:gradFill>
                <a:effectLst/>
                <a:uLnTx/>
                <a:uFillTx/>
                <a:latin typeface="Arial" panose="020B0604020202020204" pitchFamily="34" charset="0"/>
                <a:ea typeface="+mn-ea"/>
                <a:cs typeface="+mn-cs"/>
              </a:rPr>
              <a:t>Sources: Forbes, Nielsen, IDC, EMC, Statista</a:t>
            </a:r>
          </a:p>
        </p:txBody>
      </p:sp>
      <p:grpSp>
        <p:nvGrpSpPr>
          <p:cNvPr id="115" name="Group 114"/>
          <p:cNvGrpSpPr/>
          <p:nvPr/>
        </p:nvGrpSpPr>
        <p:grpSpPr>
          <a:xfrm>
            <a:off x="1321662" y="3092576"/>
            <a:ext cx="2349318" cy="2349930"/>
            <a:chOff x="945780" y="4515443"/>
            <a:chExt cx="2349930" cy="2349930"/>
          </a:xfrm>
        </p:grpSpPr>
        <p:sp>
          <p:nvSpPr>
            <p:cNvPr id="34" name="Oval 33"/>
            <p:cNvSpPr/>
            <p:nvPr/>
          </p:nvSpPr>
          <p:spPr>
            <a:xfrm>
              <a:off x="945780" y="4515443"/>
              <a:ext cx="2349930" cy="2349930"/>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LT Std Cond" panose="020B0506020202030204" pitchFamily="34" charset="0"/>
                <a:ea typeface="+mn-ea"/>
                <a:cs typeface="+mn-cs"/>
              </a:endParaRPr>
            </a:p>
          </p:txBody>
        </p:sp>
        <p:sp>
          <p:nvSpPr>
            <p:cNvPr id="39" name="Rectangle 38"/>
            <p:cNvSpPr/>
            <p:nvPr/>
          </p:nvSpPr>
          <p:spPr>
            <a:xfrm>
              <a:off x="1259185" y="4914389"/>
              <a:ext cx="1766830"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3.2B</a:t>
              </a:r>
            </a:p>
          </p:txBody>
        </p:sp>
        <p:sp>
          <p:nvSpPr>
            <p:cNvPr id="54" name="Rectangle 53"/>
            <p:cNvSpPr/>
            <p:nvPr/>
          </p:nvSpPr>
          <p:spPr>
            <a:xfrm>
              <a:off x="1162613" y="5828043"/>
              <a:ext cx="2021411" cy="8402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people can access apps via </a:t>
              </a:r>
              <a:b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br>
              <a: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internet</a:t>
              </a:r>
              <a:endPar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endParaRPr>
            </a:p>
          </p:txBody>
        </p:sp>
      </p:grpSp>
      <p:grpSp>
        <p:nvGrpSpPr>
          <p:cNvPr id="116" name="Group 115"/>
          <p:cNvGrpSpPr/>
          <p:nvPr/>
        </p:nvGrpSpPr>
        <p:grpSpPr>
          <a:xfrm>
            <a:off x="6317374" y="2895476"/>
            <a:ext cx="2349318" cy="2349930"/>
            <a:chOff x="7506557" y="4417846"/>
            <a:chExt cx="2349930" cy="2349930"/>
          </a:xfrm>
        </p:grpSpPr>
        <p:sp>
          <p:nvSpPr>
            <p:cNvPr id="65" name="Oval 64"/>
            <p:cNvSpPr/>
            <p:nvPr/>
          </p:nvSpPr>
          <p:spPr>
            <a:xfrm>
              <a:off x="7506557" y="4417846"/>
              <a:ext cx="2349930" cy="234993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6" name="Rectangle 65"/>
            <p:cNvSpPr/>
            <p:nvPr/>
          </p:nvSpPr>
          <p:spPr>
            <a:xfrm>
              <a:off x="7930206" y="4753724"/>
              <a:ext cx="1468672"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508</a:t>
              </a:r>
            </a:p>
          </p:txBody>
        </p:sp>
        <p:sp>
          <p:nvSpPr>
            <p:cNvPr id="67" name="Rectangle 66"/>
            <p:cNvSpPr/>
            <p:nvPr/>
          </p:nvSpPr>
          <p:spPr>
            <a:xfrm>
              <a:off x="7706416" y="5695584"/>
              <a:ext cx="1950214" cy="840230"/>
            </a:xfrm>
            <a:prstGeom prst="rect">
              <a:avLst/>
            </a:prstGeom>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Average number </a:t>
              </a:r>
              <a:br>
                <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br>
              <a:r>
                <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of apps per </a:t>
              </a:r>
              <a:br>
                <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br>
              <a:r>
                <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enterprise</a:t>
              </a:r>
            </a:p>
          </p:txBody>
        </p:sp>
      </p:grpSp>
      <p:grpSp>
        <p:nvGrpSpPr>
          <p:cNvPr id="117" name="Group 116"/>
          <p:cNvGrpSpPr/>
          <p:nvPr/>
        </p:nvGrpSpPr>
        <p:grpSpPr>
          <a:xfrm>
            <a:off x="8963769" y="1985474"/>
            <a:ext cx="2349318" cy="2349930"/>
            <a:chOff x="9815829" y="3933494"/>
            <a:chExt cx="2349930" cy="2349930"/>
          </a:xfrm>
        </p:grpSpPr>
        <p:sp>
          <p:nvSpPr>
            <p:cNvPr id="69" name="Oval 68"/>
            <p:cNvSpPr/>
            <p:nvPr/>
          </p:nvSpPr>
          <p:spPr>
            <a:xfrm>
              <a:off x="9815829" y="3933494"/>
              <a:ext cx="2349930" cy="2349930"/>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0" name="Rectangle 69"/>
            <p:cNvSpPr/>
            <p:nvPr/>
          </p:nvSpPr>
          <p:spPr>
            <a:xfrm>
              <a:off x="10277988" y="4255438"/>
              <a:ext cx="1253869"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4M</a:t>
              </a:r>
            </a:p>
          </p:txBody>
        </p:sp>
        <p:sp>
          <p:nvSpPr>
            <p:cNvPr id="71" name="Rectangle 70"/>
            <p:cNvSpPr/>
            <p:nvPr/>
          </p:nvSpPr>
          <p:spPr>
            <a:xfrm>
              <a:off x="10009114" y="5123119"/>
              <a:ext cx="1963359" cy="8402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Apps</a:t>
              </a:r>
              <a: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 worldwide, vs. 20,000 </a:t>
              </a:r>
              <a:b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br>
              <a: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in 1995</a:t>
              </a:r>
              <a:endPar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endParaRPr>
            </a:p>
          </p:txBody>
        </p:sp>
      </p:grpSp>
      <p:grpSp>
        <p:nvGrpSpPr>
          <p:cNvPr id="22" name="Group 4"/>
          <p:cNvGrpSpPr>
            <a:grpSpLocks noChangeAspect="1"/>
          </p:cNvGrpSpPr>
          <p:nvPr/>
        </p:nvGrpSpPr>
        <p:grpSpPr bwMode="auto">
          <a:xfrm>
            <a:off x="2505500" y="1652100"/>
            <a:ext cx="1590261" cy="1590675"/>
            <a:chOff x="1387" y="987"/>
            <a:chExt cx="1002" cy="1002"/>
          </a:xfrm>
        </p:grpSpPr>
        <p:sp>
          <p:nvSpPr>
            <p:cNvPr id="24" name="Freeform 5"/>
            <p:cNvSpPr>
              <a:spLocks/>
            </p:cNvSpPr>
            <p:nvPr/>
          </p:nvSpPr>
          <p:spPr bwMode="auto">
            <a:xfrm>
              <a:off x="2059" y="1249"/>
              <a:ext cx="18" cy="16"/>
            </a:xfrm>
            <a:custGeom>
              <a:avLst/>
              <a:gdLst>
                <a:gd name="T0" fmla="*/ 2 w 18"/>
                <a:gd name="T1" fmla="*/ 10 h 16"/>
                <a:gd name="T2" fmla="*/ 2 w 18"/>
                <a:gd name="T3" fmla="*/ 12 h 16"/>
                <a:gd name="T4" fmla="*/ 4 w 18"/>
                <a:gd name="T5" fmla="*/ 14 h 16"/>
                <a:gd name="T6" fmla="*/ 4 w 18"/>
                <a:gd name="T7" fmla="*/ 14 h 16"/>
                <a:gd name="T8" fmla="*/ 6 w 18"/>
                <a:gd name="T9" fmla="*/ 16 h 16"/>
                <a:gd name="T10" fmla="*/ 8 w 18"/>
                <a:gd name="T11" fmla="*/ 16 h 16"/>
                <a:gd name="T12" fmla="*/ 10 w 18"/>
                <a:gd name="T13" fmla="*/ 16 h 16"/>
                <a:gd name="T14" fmla="*/ 10 w 18"/>
                <a:gd name="T15" fmla="*/ 16 h 16"/>
                <a:gd name="T16" fmla="*/ 12 w 18"/>
                <a:gd name="T17" fmla="*/ 16 h 16"/>
                <a:gd name="T18" fmla="*/ 14 w 18"/>
                <a:gd name="T19" fmla="*/ 14 h 16"/>
                <a:gd name="T20" fmla="*/ 14 w 18"/>
                <a:gd name="T21" fmla="*/ 14 h 16"/>
                <a:gd name="T22" fmla="*/ 16 w 18"/>
                <a:gd name="T23" fmla="*/ 12 h 16"/>
                <a:gd name="T24" fmla="*/ 16 w 18"/>
                <a:gd name="T25" fmla="*/ 10 h 16"/>
                <a:gd name="T26" fmla="*/ 18 w 18"/>
                <a:gd name="T27" fmla="*/ 10 h 16"/>
                <a:gd name="T28" fmla="*/ 18 w 18"/>
                <a:gd name="T29" fmla="*/ 8 h 16"/>
                <a:gd name="T30" fmla="*/ 18 w 18"/>
                <a:gd name="T31" fmla="*/ 6 h 16"/>
                <a:gd name="T32" fmla="*/ 16 w 18"/>
                <a:gd name="T33" fmla="*/ 4 h 16"/>
                <a:gd name="T34" fmla="*/ 16 w 18"/>
                <a:gd name="T35" fmla="*/ 2 h 16"/>
                <a:gd name="T36" fmla="*/ 14 w 18"/>
                <a:gd name="T37" fmla="*/ 2 h 16"/>
                <a:gd name="T38" fmla="*/ 14 w 18"/>
                <a:gd name="T39" fmla="*/ 0 h 16"/>
                <a:gd name="T40" fmla="*/ 12 w 18"/>
                <a:gd name="T41" fmla="*/ 0 h 16"/>
                <a:gd name="T42" fmla="*/ 10 w 18"/>
                <a:gd name="T43" fmla="*/ 0 h 16"/>
                <a:gd name="T44" fmla="*/ 10 w 18"/>
                <a:gd name="T45" fmla="*/ 0 h 16"/>
                <a:gd name="T46" fmla="*/ 8 w 18"/>
                <a:gd name="T47" fmla="*/ 0 h 16"/>
                <a:gd name="T48" fmla="*/ 6 w 18"/>
                <a:gd name="T49" fmla="*/ 0 h 16"/>
                <a:gd name="T50" fmla="*/ 4 w 18"/>
                <a:gd name="T51" fmla="*/ 0 h 16"/>
                <a:gd name="T52" fmla="*/ 4 w 18"/>
                <a:gd name="T53" fmla="*/ 2 h 16"/>
                <a:gd name="T54" fmla="*/ 2 w 18"/>
                <a:gd name="T55" fmla="*/ 2 h 16"/>
                <a:gd name="T56" fmla="*/ 2 w 18"/>
                <a:gd name="T57" fmla="*/ 4 h 16"/>
                <a:gd name="T58" fmla="*/ 2 w 18"/>
                <a:gd name="T59" fmla="*/ 6 h 16"/>
                <a:gd name="T60" fmla="*/ 0 w 18"/>
                <a:gd name="T61" fmla="*/ 8 h 16"/>
                <a:gd name="T62" fmla="*/ 2 w 18"/>
                <a:gd name="T63" fmla="*/ 10 h 16"/>
                <a:gd name="T64" fmla="*/ 2 w 18"/>
                <a:gd name="T6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6">
                  <a:moveTo>
                    <a:pt x="2" y="10"/>
                  </a:moveTo>
                  <a:lnTo>
                    <a:pt x="2" y="12"/>
                  </a:lnTo>
                  <a:lnTo>
                    <a:pt x="4" y="14"/>
                  </a:lnTo>
                  <a:lnTo>
                    <a:pt x="4" y="14"/>
                  </a:lnTo>
                  <a:lnTo>
                    <a:pt x="6" y="16"/>
                  </a:lnTo>
                  <a:lnTo>
                    <a:pt x="8" y="16"/>
                  </a:lnTo>
                  <a:lnTo>
                    <a:pt x="10" y="16"/>
                  </a:lnTo>
                  <a:lnTo>
                    <a:pt x="10" y="16"/>
                  </a:lnTo>
                  <a:lnTo>
                    <a:pt x="12" y="16"/>
                  </a:lnTo>
                  <a:lnTo>
                    <a:pt x="14" y="14"/>
                  </a:lnTo>
                  <a:lnTo>
                    <a:pt x="14" y="14"/>
                  </a:lnTo>
                  <a:lnTo>
                    <a:pt x="16" y="12"/>
                  </a:lnTo>
                  <a:lnTo>
                    <a:pt x="16" y="10"/>
                  </a:lnTo>
                  <a:lnTo>
                    <a:pt x="18" y="10"/>
                  </a:lnTo>
                  <a:lnTo>
                    <a:pt x="18" y="8"/>
                  </a:lnTo>
                  <a:lnTo>
                    <a:pt x="18" y="6"/>
                  </a:lnTo>
                  <a:lnTo>
                    <a:pt x="16" y="4"/>
                  </a:lnTo>
                  <a:lnTo>
                    <a:pt x="16" y="2"/>
                  </a:lnTo>
                  <a:lnTo>
                    <a:pt x="14" y="2"/>
                  </a:lnTo>
                  <a:lnTo>
                    <a:pt x="14" y="0"/>
                  </a:lnTo>
                  <a:lnTo>
                    <a:pt x="12" y="0"/>
                  </a:lnTo>
                  <a:lnTo>
                    <a:pt x="10" y="0"/>
                  </a:lnTo>
                  <a:lnTo>
                    <a:pt x="10" y="0"/>
                  </a:lnTo>
                  <a:lnTo>
                    <a:pt x="8" y="0"/>
                  </a:lnTo>
                  <a:lnTo>
                    <a:pt x="6" y="0"/>
                  </a:lnTo>
                  <a:lnTo>
                    <a:pt x="4" y="0"/>
                  </a:lnTo>
                  <a:lnTo>
                    <a:pt x="4" y="2"/>
                  </a:lnTo>
                  <a:lnTo>
                    <a:pt x="2" y="2"/>
                  </a:lnTo>
                  <a:lnTo>
                    <a:pt x="2" y="4"/>
                  </a:lnTo>
                  <a:lnTo>
                    <a:pt x="2" y="6"/>
                  </a:lnTo>
                  <a:lnTo>
                    <a:pt x="0" y="8"/>
                  </a:lnTo>
                  <a:lnTo>
                    <a:pt x="2" y="10"/>
                  </a:lnTo>
                  <a:lnTo>
                    <a:pt x="2" y="1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5" name="Rectangle 6"/>
            <p:cNvSpPr>
              <a:spLocks noChangeArrowheads="1"/>
            </p:cNvSpPr>
            <p:nvPr/>
          </p:nvSpPr>
          <p:spPr bwMode="auto">
            <a:xfrm>
              <a:off x="1559" y="1345"/>
              <a:ext cx="220" cy="236"/>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6" name="Freeform 7"/>
            <p:cNvSpPr>
              <a:spLocks/>
            </p:cNvSpPr>
            <p:nvPr/>
          </p:nvSpPr>
          <p:spPr bwMode="auto">
            <a:xfrm>
              <a:off x="1861" y="1659"/>
              <a:ext cx="26" cy="26"/>
            </a:xfrm>
            <a:custGeom>
              <a:avLst/>
              <a:gdLst>
                <a:gd name="T0" fmla="*/ 24 w 26"/>
                <a:gd name="T1" fmla="*/ 10 h 26"/>
                <a:gd name="T2" fmla="*/ 24 w 26"/>
                <a:gd name="T3" fmla="*/ 8 h 26"/>
                <a:gd name="T4" fmla="*/ 24 w 26"/>
                <a:gd name="T5" fmla="*/ 6 h 26"/>
                <a:gd name="T6" fmla="*/ 22 w 26"/>
                <a:gd name="T7" fmla="*/ 4 h 26"/>
                <a:gd name="T8" fmla="*/ 20 w 26"/>
                <a:gd name="T9" fmla="*/ 2 h 26"/>
                <a:gd name="T10" fmla="*/ 18 w 26"/>
                <a:gd name="T11" fmla="*/ 2 h 26"/>
                <a:gd name="T12" fmla="*/ 16 w 26"/>
                <a:gd name="T13" fmla="*/ 0 h 26"/>
                <a:gd name="T14" fmla="*/ 14 w 26"/>
                <a:gd name="T15" fmla="*/ 0 h 26"/>
                <a:gd name="T16" fmla="*/ 12 w 26"/>
                <a:gd name="T17" fmla="*/ 0 h 26"/>
                <a:gd name="T18" fmla="*/ 12 w 26"/>
                <a:gd name="T19" fmla="*/ 0 h 26"/>
                <a:gd name="T20" fmla="*/ 10 w 26"/>
                <a:gd name="T21" fmla="*/ 0 h 26"/>
                <a:gd name="T22" fmla="*/ 8 w 26"/>
                <a:gd name="T23" fmla="*/ 2 h 26"/>
                <a:gd name="T24" fmla="*/ 6 w 26"/>
                <a:gd name="T25" fmla="*/ 2 h 26"/>
                <a:gd name="T26" fmla="*/ 4 w 26"/>
                <a:gd name="T27" fmla="*/ 4 h 26"/>
                <a:gd name="T28" fmla="*/ 2 w 26"/>
                <a:gd name="T29" fmla="*/ 6 h 26"/>
                <a:gd name="T30" fmla="*/ 0 w 26"/>
                <a:gd name="T31" fmla="*/ 8 h 26"/>
                <a:gd name="T32" fmla="*/ 0 w 26"/>
                <a:gd name="T33" fmla="*/ 10 h 26"/>
                <a:gd name="T34" fmla="*/ 0 w 26"/>
                <a:gd name="T35" fmla="*/ 12 h 26"/>
                <a:gd name="T36" fmla="*/ 0 w 26"/>
                <a:gd name="T37" fmla="*/ 14 h 26"/>
                <a:gd name="T38" fmla="*/ 0 w 26"/>
                <a:gd name="T39" fmla="*/ 14 h 26"/>
                <a:gd name="T40" fmla="*/ 0 w 26"/>
                <a:gd name="T41" fmla="*/ 16 h 26"/>
                <a:gd name="T42" fmla="*/ 0 w 26"/>
                <a:gd name="T43" fmla="*/ 18 h 26"/>
                <a:gd name="T44" fmla="*/ 2 w 26"/>
                <a:gd name="T45" fmla="*/ 20 h 26"/>
                <a:gd name="T46" fmla="*/ 4 w 26"/>
                <a:gd name="T47" fmla="*/ 22 h 26"/>
                <a:gd name="T48" fmla="*/ 6 w 26"/>
                <a:gd name="T49" fmla="*/ 24 h 26"/>
                <a:gd name="T50" fmla="*/ 8 w 26"/>
                <a:gd name="T51" fmla="*/ 26 h 26"/>
                <a:gd name="T52" fmla="*/ 10 w 26"/>
                <a:gd name="T53" fmla="*/ 26 h 26"/>
                <a:gd name="T54" fmla="*/ 12 w 26"/>
                <a:gd name="T55" fmla="*/ 26 h 26"/>
                <a:gd name="T56" fmla="*/ 12 w 26"/>
                <a:gd name="T57" fmla="*/ 26 h 26"/>
                <a:gd name="T58" fmla="*/ 14 w 26"/>
                <a:gd name="T59" fmla="*/ 26 h 26"/>
                <a:gd name="T60" fmla="*/ 16 w 26"/>
                <a:gd name="T61" fmla="*/ 26 h 26"/>
                <a:gd name="T62" fmla="*/ 18 w 26"/>
                <a:gd name="T63" fmla="*/ 26 h 26"/>
                <a:gd name="T64" fmla="*/ 20 w 26"/>
                <a:gd name="T65" fmla="*/ 24 h 26"/>
                <a:gd name="T66" fmla="*/ 22 w 26"/>
                <a:gd name="T67" fmla="*/ 22 h 26"/>
                <a:gd name="T68" fmla="*/ 24 w 26"/>
                <a:gd name="T69" fmla="*/ 20 h 26"/>
                <a:gd name="T70" fmla="*/ 24 w 26"/>
                <a:gd name="T71" fmla="*/ 18 h 26"/>
                <a:gd name="T72" fmla="*/ 24 w 26"/>
                <a:gd name="T73" fmla="*/ 16 h 26"/>
                <a:gd name="T74" fmla="*/ 26 w 26"/>
                <a:gd name="T75" fmla="*/ 14 h 26"/>
                <a:gd name="T76" fmla="*/ 26 w 26"/>
                <a:gd name="T77" fmla="*/ 14 h 26"/>
                <a:gd name="T78" fmla="*/ 26 w 26"/>
                <a:gd name="T79" fmla="*/ 12 h 26"/>
                <a:gd name="T80" fmla="*/ 24 w 26"/>
                <a:gd name="T8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26">
                  <a:moveTo>
                    <a:pt x="24" y="10"/>
                  </a:moveTo>
                  <a:lnTo>
                    <a:pt x="24" y="8"/>
                  </a:lnTo>
                  <a:lnTo>
                    <a:pt x="24" y="6"/>
                  </a:lnTo>
                  <a:lnTo>
                    <a:pt x="22" y="4"/>
                  </a:lnTo>
                  <a:lnTo>
                    <a:pt x="20" y="2"/>
                  </a:lnTo>
                  <a:lnTo>
                    <a:pt x="18" y="2"/>
                  </a:lnTo>
                  <a:lnTo>
                    <a:pt x="16" y="0"/>
                  </a:lnTo>
                  <a:lnTo>
                    <a:pt x="14" y="0"/>
                  </a:lnTo>
                  <a:lnTo>
                    <a:pt x="12" y="0"/>
                  </a:lnTo>
                  <a:lnTo>
                    <a:pt x="12" y="0"/>
                  </a:lnTo>
                  <a:lnTo>
                    <a:pt x="10" y="0"/>
                  </a:lnTo>
                  <a:lnTo>
                    <a:pt x="8" y="2"/>
                  </a:lnTo>
                  <a:lnTo>
                    <a:pt x="6" y="2"/>
                  </a:lnTo>
                  <a:lnTo>
                    <a:pt x="4" y="4"/>
                  </a:lnTo>
                  <a:lnTo>
                    <a:pt x="2" y="6"/>
                  </a:lnTo>
                  <a:lnTo>
                    <a:pt x="0" y="8"/>
                  </a:lnTo>
                  <a:lnTo>
                    <a:pt x="0" y="10"/>
                  </a:lnTo>
                  <a:lnTo>
                    <a:pt x="0" y="12"/>
                  </a:lnTo>
                  <a:lnTo>
                    <a:pt x="0" y="14"/>
                  </a:lnTo>
                  <a:lnTo>
                    <a:pt x="0" y="14"/>
                  </a:lnTo>
                  <a:lnTo>
                    <a:pt x="0" y="16"/>
                  </a:lnTo>
                  <a:lnTo>
                    <a:pt x="0" y="18"/>
                  </a:lnTo>
                  <a:lnTo>
                    <a:pt x="2" y="20"/>
                  </a:lnTo>
                  <a:lnTo>
                    <a:pt x="4" y="22"/>
                  </a:lnTo>
                  <a:lnTo>
                    <a:pt x="6" y="24"/>
                  </a:lnTo>
                  <a:lnTo>
                    <a:pt x="8" y="26"/>
                  </a:lnTo>
                  <a:lnTo>
                    <a:pt x="10" y="26"/>
                  </a:lnTo>
                  <a:lnTo>
                    <a:pt x="12" y="26"/>
                  </a:lnTo>
                  <a:lnTo>
                    <a:pt x="12" y="26"/>
                  </a:lnTo>
                  <a:lnTo>
                    <a:pt x="14" y="26"/>
                  </a:lnTo>
                  <a:lnTo>
                    <a:pt x="16" y="26"/>
                  </a:lnTo>
                  <a:lnTo>
                    <a:pt x="18" y="26"/>
                  </a:lnTo>
                  <a:lnTo>
                    <a:pt x="20" y="24"/>
                  </a:lnTo>
                  <a:lnTo>
                    <a:pt x="22" y="22"/>
                  </a:lnTo>
                  <a:lnTo>
                    <a:pt x="24" y="20"/>
                  </a:lnTo>
                  <a:lnTo>
                    <a:pt x="24" y="18"/>
                  </a:lnTo>
                  <a:lnTo>
                    <a:pt x="24" y="16"/>
                  </a:lnTo>
                  <a:lnTo>
                    <a:pt x="26" y="14"/>
                  </a:lnTo>
                  <a:lnTo>
                    <a:pt x="26" y="14"/>
                  </a:lnTo>
                  <a:lnTo>
                    <a:pt x="26" y="12"/>
                  </a:lnTo>
                  <a:lnTo>
                    <a:pt x="24" y="1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Rectangle 8"/>
            <p:cNvSpPr>
              <a:spLocks noChangeArrowheads="1"/>
            </p:cNvSpPr>
            <p:nvPr/>
          </p:nvSpPr>
          <p:spPr bwMode="auto">
            <a:xfrm>
              <a:off x="1637" y="1603"/>
              <a:ext cx="62" cy="6"/>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9" name="Rectangle 9"/>
            <p:cNvSpPr>
              <a:spLocks noChangeArrowheads="1"/>
            </p:cNvSpPr>
            <p:nvPr/>
          </p:nvSpPr>
          <p:spPr bwMode="auto">
            <a:xfrm>
              <a:off x="1861" y="1507"/>
              <a:ext cx="76" cy="26"/>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0" name="Rectangle 10"/>
            <p:cNvSpPr>
              <a:spLocks noChangeArrowheads="1"/>
            </p:cNvSpPr>
            <p:nvPr/>
          </p:nvSpPr>
          <p:spPr bwMode="auto">
            <a:xfrm>
              <a:off x="1867" y="1197"/>
              <a:ext cx="186" cy="12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2" name="Freeform 11"/>
            <p:cNvSpPr>
              <a:spLocks/>
            </p:cNvSpPr>
            <p:nvPr/>
          </p:nvSpPr>
          <p:spPr bwMode="auto">
            <a:xfrm>
              <a:off x="1853" y="1237"/>
              <a:ext cx="4" cy="38"/>
            </a:xfrm>
            <a:custGeom>
              <a:avLst/>
              <a:gdLst>
                <a:gd name="T0" fmla="*/ 0 w 4"/>
                <a:gd name="T1" fmla="*/ 38 h 38"/>
                <a:gd name="T2" fmla="*/ 0 w 4"/>
                <a:gd name="T3" fmla="*/ 38 h 38"/>
                <a:gd name="T4" fmla="*/ 2 w 4"/>
                <a:gd name="T5" fmla="*/ 38 h 38"/>
                <a:gd name="T6" fmla="*/ 2 w 4"/>
                <a:gd name="T7" fmla="*/ 38 h 38"/>
                <a:gd name="T8" fmla="*/ 2 w 4"/>
                <a:gd name="T9" fmla="*/ 38 h 38"/>
                <a:gd name="T10" fmla="*/ 4 w 4"/>
                <a:gd name="T11" fmla="*/ 38 h 38"/>
                <a:gd name="T12" fmla="*/ 4 w 4"/>
                <a:gd name="T13" fmla="*/ 38 h 38"/>
                <a:gd name="T14" fmla="*/ 4 w 4"/>
                <a:gd name="T15" fmla="*/ 2 h 38"/>
                <a:gd name="T16" fmla="*/ 4 w 4"/>
                <a:gd name="T17" fmla="*/ 2 h 38"/>
                <a:gd name="T18" fmla="*/ 2 w 4"/>
                <a:gd name="T19" fmla="*/ 0 h 38"/>
                <a:gd name="T20" fmla="*/ 2 w 4"/>
                <a:gd name="T21" fmla="*/ 0 h 38"/>
                <a:gd name="T22" fmla="*/ 2 w 4"/>
                <a:gd name="T23" fmla="*/ 0 h 38"/>
                <a:gd name="T24" fmla="*/ 0 w 4"/>
                <a:gd name="T25" fmla="*/ 0 h 38"/>
                <a:gd name="T26" fmla="*/ 0 w 4"/>
                <a:gd name="T27" fmla="*/ 0 h 38"/>
                <a:gd name="T28" fmla="*/ 0 w 4"/>
                <a:gd name="T29" fmla="*/ 2 h 38"/>
                <a:gd name="T30" fmla="*/ 0 w 4"/>
                <a:gd name="T31" fmla="*/ 2 h 38"/>
                <a:gd name="T32" fmla="*/ 0 w 4"/>
                <a:gd name="T33" fmla="*/ 38 h 38"/>
                <a:gd name="T34" fmla="*/ 0 w 4"/>
                <a:gd name="T35" fmla="*/ 38 h 38"/>
                <a:gd name="T36" fmla="*/ 0 w 4"/>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38">
                  <a:moveTo>
                    <a:pt x="0" y="38"/>
                  </a:moveTo>
                  <a:lnTo>
                    <a:pt x="0" y="38"/>
                  </a:lnTo>
                  <a:lnTo>
                    <a:pt x="2" y="38"/>
                  </a:lnTo>
                  <a:lnTo>
                    <a:pt x="2" y="38"/>
                  </a:lnTo>
                  <a:lnTo>
                    <a:pt x="2" y="38"/>
                  </a:lnTo>
                  <a:lnTo>
                    <a:pt x="4" y="38"/>
                  </a:lnTo>
                  <a:lnTo>
                    <a:pt x="4" y="38"/>
                  </a:lnTo>
                  <a:lnTo>
                    <a:pt x="4" y="2"/>
                  </a:lnTo>
                  <a:lnTo>
                    <a:pt x="4" y="2"/>
                  </a:lnTo>
                  <a:lnTo>
                    <a:pt x="2" y="0"/>
                  </a:lnTo>
                  <a:lnTo>
                    <a:pt x="2" y="0"/>
                  </a:lnTo>
                  <a:lnTo>
                    <a:pt x="2" y="0"/>
                  </a:lnTo>
                  <a:lnTo>
                    <a:pt x="0" y="0"/>
                  </a:lnTo>
                  <a:lnTo>
                    <a:pt x="0" y="0"/>
                  </a:lnTo>
                  <a:lnTo>
                    <a:pt x="0" y="2"/>
                  </a:lnTo>
                  <a:lnTo>
                    <a:pt x="0" y="2"/>
                  </a:lnTo>
                  <a:lnTo>
                    <a:pt x="0" y="38"/>
                  </a:lnTo>
                  <a:lnTo>
                    <a:pt x="0" y="38"/>
                  </a:lnTo>
                  <a:lnTo>
                    <a:pt x="0" y="38"/>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Freeform 12"/>
            <p:cNvSpPr>
              <a:spLocks noEditPoints="1"/>
            </p:cNvSpPr>
            <p:nvPr/>
          </p:nvSpPr>
          <p:spPr bwMode="auto">
            <a:xfrm>
              <a:off x="1387" y="987"/>
              <a:ext cx="1002" cy="1002"/>
            </a:xfrm>
            <a:custGeom>
              <a:avLst/>
              <a:gdLst>
                <a:gd name="T0" fmla="*/ 400 w 1002"/>
                <a:gd name="T1" fmla="*/ 10 h 1002"/>
                <a:gd name="T2" fmla="*/ 222 w 1002"/>
                <a:gd name="T3" fmla="*/ 86 h 1002"/>
                <a:gd name="T4" fmla="*/ 40 w 1002"/>
                <a:gd name="T5" fmla="*/ 306 h 1002"/>
                <a:gd name="T6" fmla="*/ 2 w 1002"/>
                <a:gd name="T7" fmla="*/ 450 h 1002"/>
                <a:gd name="T8" fmla="*/ 6 w 1002"/>
                <a:gd name="T9" fmla="*/ 578 h 1002"/>
                <a:gd name="T10" fmla="*/ 60 w 1002"/>
                <a:gd name="T11" fmla="*/ 740 h 1002"/>
                <a:gd name="T12" fmla="*/ 262 w 1002"/>
                <a:gd name="T13" fmla="*/ 942 h 1002"/>
                <a:gd name="T14" fmla="*/ 426 w 1002"/>
                <a:gd name="T15" fmla="*/ 996 h 1002"/>
                <a:gd name="T16" fmla="*/ 552 w 1002"/>
                <a:gd name="T17" fmla="*/ 1000 h 1002"/>
                <a:gd name="T18" fmla="*/ 696 w 1002"/>
                <a:gd name="T19" fmla="*/ 964 h 1002"/>
                <a:gd name="T20" fmla="*/ 918 w 1002"/>
                <a:gd name="T21" fmla="*/ 782 h 1002"/>
                <a:gd name="T22" fmla="*/ 992 w 1002"/>
                <a:gd name="T23" fmla="*/ 602 h 1002"/>
                <a:gd name="T24" fmla="*/ 1002 w 1002"/>
                <a:gd name="T25" fmla="*/ 476 h 1002"/>
                <a:gd name="T26" fmla="*/ 972 w 1002"/>
                <a:gd name="T27" fmla="*/ 328 h 1002"/>
                <a:gd name="T28" fmla="*/ 820 w 1002"/>
                <a:gd name="T29" fmla="*/ 114 h 1002"/>
                <a:gd name="T30" fmla="*/ 626 w 1002"/>
                <a:gd name="T31" fmla="*/ 16 h 1002"/>
                <a:gd name="T32" fmla="*/ 502 w 1002"/>
                <a:gd name="T33" fmla="*/ 0 h 1002"/>
                <a:gd name="T34" fmla="*/ 458 w 1002"/>
                <a:gd name="T35" fmla="*/ 204 h 1002"/>
                <a:gd name="T36" fmla="*/ 684 w 1002"/>
                <a:gd name="T37" fmla="*/ 198 h 1002"/>
                <a:gd name="T38" fmla="*/ 698 w 1002"/>
                <a:gd name="T39" fmla="*/ 212 h 1002"/>
                <a:gd name="T40" fmla="*/ 692 w 1002"/>
                <a:gd name="T41" fmla="*/ 336 h 1002"/>
                <a:gd name="T42" fmla="*/ 466 w 1002"/>
                <a:gd name="T43" fmla="*/ 340 h 1002"/>
                <a:gd name="T44" fmla="*/ 454 w 1002"/>
                <a:gd name="T45" fmla="*/ 328 h 1002"/>
                <a:gd name="T46" fmla="*/ 412 w 1002"/>
                <a:gd name="T47" fmla="*/ 626 h 1002"/>
                <a:gd name="T48" fmla="*/ 404 w 1002"/>
                <a:gd name="T49" fmla="*/ 636 h 1002"/>
                <a:gd name="T50" fmla="*/ 392 w 1002"/>
                <a:gd name="T51" fmla="*/ 640 h 1002"/>
                <a:gd name="T52" fmla="*/ 160 w 1002"/>
                <a:gd name="T53" fmla="*/ 638 h 1002"/>
                <a:gd name="T54" fmla="*/ 152 w 1002"/>
                <a:gd name="T55" fmla="*/ 628 h 1002"/>
                <a:gd name="T56" fmla="*/ 148 w 1002"/>
                <a:gd name="T57" fmla="*/ 354 h 1002"/>
                <a:gd name="T58" fmla="*/ 152 w 1002"/>
                <a:gd name="T59" fmla="*/ 340 h 1002"/>
                <a:gd name="T60" fmla="*/ 162 w 1002"/>
                <a:gd name="T61" fmla="*/ 332 h 1002"/>
                <a:gd name="T62" fmla="*/ 394 w 1002"/>
                <a:gd name="T63" fmla="*/ 330 h 1002"/>
                <a:gd name="T64" fmla="*/ 406 w 1002"/>
                <a:gd name="T65" fmla="*/ 336 h 1002"/>
                <a:gd name="T66" fmla="*/ 412 w 1002"/>
                <a:gd name="T67" fmla="*/ 346 h 1002"/>
                <a:gd name="T68" fmla="*/ 576 w 1002"/>
                <a:gd name="T69" fmla="*/ 752 h 1002"/>
                <a:gd name="T70" fmla="*/ 570 w 1002"/>
                <a:gd name="T71" fmla="*/ 764 h 1002"/>
                <a:gd name="T72" fmla="*/ 558 w 1002"/>
                <a:gd name="T73" fmla="*/ 772 h 1002"/>
                <a:gd name="T74" fmla="*/ 468 w 1002"/>
                <a:gd name="T75" fmla="*/ 774 h 1002"/>
                <a:gd name="T76" fmla="*/ 456 w 1002"/>
                <a:gd name="T77" fmla="*/ 766 h 1002"/>
                <a:gd name="T78" fmla="*/ 448 w 1002"/>
                <a:gd name="T79" fmla="*/ 754 h 1002"/>
                <a:gd name="T80" fmla="*/ 450 w 1002"/>
                <a:gd name="T81" fmla="*/ 462 h 1002"/>
                <a:gd name="T82" fmla="*/ 458 w 1002"/>
                <a:gd name="T83" fmla="*/ 450 h 1002"/>
                <a:gd name="T84" fmla="*/ 472 w 1002"/>
                <a:gd name="T85" fmla="*/ 444 h 1002"/>
                <a:gd name="T86" fmla="*/ 560 w 1002"/>
                <a:gd name="T87" fmla="*/ 446 h 1002"/>
                <a:gd name="T88" fmla="*/ 572 w 1002"/>
                <a:gd name="T89" fmla="*/ 456 h 1002"/>
                <a:gd name="T90" fmla="*/ 576 w 1002"/>
                <a:gd name="T91" fmla="*/ 470 h 1002"/>
                <a:gd name="T92" fmla="*/ 616 w 1002"/>
                <a:gd name="T93" fmla="*/ 738 h 1002"/>
                <a:gd name="T94" fmla="*/ 626 w 1002"/>
                <a:gd name="T95" fmla="*/ 728 h 1002"/>
                <a:gd name="T96" fmla="*/ 640 w 1002"/>
                <a:gd name="T97" fmla="*/ 724 h 1002"/>
                <a:gd name="T98" fmla="*/ 722 w 1002"/>
                <a:gd name="T99" fmla="*/ 724 h 1002"/>
                <a:gd name="T100" fmla="*/ 734 w 1002"/>
                <a:gd name="T101" fmla="*/ 732 h 1002"/>
                <a:gd name="T102" fmla="*/ 740 w 1002"/>
                <a:gd name="T103" fmla="*/ 746 h 1002"/>
                <a:gd name="T104" fmla="*/ 854 w 1002"/>
                <a:gd name="T105" fmla="*/ 654 h 1002"/>
                <a:gd name="T106" fmla="*/ 846 w 1002"/>
                <a:gd name="T107" fmla="*/ 666 h 1002"/>
                <a:gd name="T108" fmla="*/ 832 w 1002"/>
                <a:gd name="T109" fmla="*/ 672 h 1002"/>
                <a:gd name="T110" fmla="*/ 600 w 1002"/>
                <a:gd name="T111" fmla="*/ 418 h 1002"/>
                <a:gd name="T112" fmla="*/ 502 w 1002"/>
                <a:gd name="T113" fmla="*/ 410 h 1002"/>
                <a:gd name="T114" fmla="*/ 510 w 1002"/>
                <a:gd name="T115" fmla="*/ 398 h 1002"/>
                <a:gd name="T116" fmla="*/ 524 w 1002"/>
                <a:gd name="T117" fmla="*/ 394 h 1002"/>
                <a:gd name="T118" fmla="*/ 842 w 1002"/>
                <a:gd name="T119" fmla="*/ 396 h 1002"/>
                <a:gd name="T120" fmla="*/ 852 w 1002"/>
                <a:gd name="T121" fmla="*/ 406 h 1002"/>
                <a:gd name="T122" fmla="*/ 856 w 1002"/>
                <a:gd name="T123" fmla="*/ 646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2" h="1002">
                  <a:moveTo>
                    <a:pt x="502" y="0"/>
                  </a:moveTo>
                  <a:lnTo>
                    <a:pt x="502" y="0"/>
                  </a:lnTo>
                  <a:lnTo>
                    <a:pt x="476" y="0"/>
                  </a:lnTo>
                  <a:lnTo>
                    <a:pt x="450" y="2"/>
                  </a:lnTo>
                  <a:lnTo>
                    <a:pt x="426" y="6"/>
                  </a:lnTo>
                  <a:lnTo>
                    <a:pt x="400" y="10"/>
                  </a:lnTo>
                  <a:lnTo>
                    <a:pt x="376" y="16"/>
                  </a:lnTo>
                  <a:lnTo>
                    <a:pt x="352" y="22"/>
                  </a:lnTo>
                  <a:lnTo>
                    <a:pt x="328" y="30"/>
                  </a:lnTo>
                  <a:lnTo>
                    <a:pt x="306" y="40"/>
                  </a:lnTo>
                  <a:lnTo>
                    <a:pt x="262" y="60"/>
                  </a:lnTo>
                  <a:lnTo>
                    <a:pt x="222" y="86"/>
                  </a:lnTo>
                  <a:lnTo>
                    <a:pt x="182" y="114"/>
                  </a:lnTo>
                  <a:lnTo>
                    <a:pt x="146" y="146"/>
                  </a:lnTo>
                  <a:lnTo>
                    <a:pt x="114" y="182"/>
                  </a:lnTo>
                  <a:lnTo>
                    <a:pt x="86" y="222"/>
                  </a:lnTo>
                  <a:lnTo>
                    <a:pt x="60" y="262"/>
                  </a:lnTo>
                  <a:lnTo>
                    <a:pt x="40" y="306"/>
                  </a:lnTo>
                  <a:lnTo>
                    <a:pt x="30" y="328"/>
                  </a:lnTo>
                  <a:lnTo>
                    <a:pt x="22" y="352"/>
                  </a:lnTo>
                  <a:lnTo>
                    <a:pt x="16" y="376"/>
                  </a:lnTo>
                  <a:lnTo>
                    <a:pt x="10" y="400"/>
                  </a:lnTo>
                  <a:lnTo>
                    <a:pt x="6" y="426"/>
                  </a:lnTo>
                  <a:lnTo>
                    <a:pt x="2" y="450"/>
                  </a:lnTo>
                  <a:lnTo>
                    <a:pt x="0" y="476"/>
                  </a:lnTo>
                  <a:lnTo>
                    <a:pt x="0" y="502"/>
                  </a:lnTo>
                  <a:lnTo>
                    <a:pt x="0" y="502"/>
                  </a:lnTo>
                  <a:lnTo>
                    <a:pt x="0" y="528"/>
                  </a:lnTo>
                  <a:lnTo>
                    <a:pt x="2" y="552"/>
                  </a:lnTo>
                  <a:lnTo>
                    <a:pt x="6" y="578"/>
                  </a:lnTo>
                  <a:lnTo>
                    <a:pt x="10" y="602"/>
                  </a:lnTo>
                  <a:lnTo>
                    <a:pt x="16" y="626"/>
                  </a:lnTo>
                  <a:lnTo>
                    <a:pt x="22" y="650"/>
                  </a:lnTo>
                  <a:lnTo>
                    <a:pt x="30" y="674"/>
                  </a:lnTo>
                  <a:lnTo>
                    <a:pt x="40" y="696"/>
                  </a:lnTo>
                  <a:lnTo>
                    <a:pt x="60" y="740"/>
                  </a:lnTo>
                  <a:lnTo>
                    <a:pt x="86" y="782"/>
                  </a:lnTo>
                  <a:lnTo>
                    <a:pt x="114" y="820"/>
                  </a:lnTo>
                  <a:lnTo>
                    <a:pt x="146" y="856"/>
                  </a:lnTo>
                  <a:lnTo>
                    <a:pt x="182" y="888"/>
                  </a:lnTo>
                  <a:lnTo>
                    <a:pt x="222" y="918"/>
                  </a:lnTo>
                  <a:lnTo>
                    <a:pt x="262" y="942"/>
                  </a:lnTo>
                  <a:lnTo>
                    <a:pt x="306" y="964"/>
                  </a:lnTo>
                  <a:lnTo>
                    <a:pt x="328" y="972"/>
                  </a:lnTo>
                  <a:lnTo>
                    <a:pt x="352" y="980"/>
                  </a:lnTo>
                  <a:lnTo>
                    <a:pt x="376" y="986"/>
                  </a:lnTo>
                  <a:lnTo>
                    <a:pt x="400" y="992"/>
                  </a:lnTo>
                  <a:lnTo>
                    <a:pt x="426" y="996"/>
                  </a:lnTo>
                  <a:lnTo>
                    <a:pt x="450" y="1000"/>
                  </a:lnTo>
                  <a:lnTo>
                    <a:pt x="476" y="1002"/>
                  </a:lnTo>
                  <a:lnTo>
                    <a:pt x="502" y="1002"/>
                  </a:lnTo>
                  <a:lnTo>
                    <a:pt x="502" y="1002"/>
                  </a:lnTo>
                  <a:lnTo>
                    <a:pt x="528" y="1002"/>
                  </a:lnTo>
                  <a:lnTo>
                    <a:pt x="552" y="1000"/>
                  </a:lnTo>
                  <a:lnTo>
                    <a:pt x="578" y="996"/>
                  </a:lnTo>
                  <a:lnTo>
                    <a:pt x="602" y="992"/>
                  </a:lnTo>
                  <a:lnTo>
                    <a:pt x="626" y="986"/>
                  </a:lnTo>
                  <a:lnTo>
                    <a:pt x="650" y="980"/>
                  </a:lnTo>
                  <a:lnTo>
                    <a:pt x="674" y="972"/>
                  </a:lnTo>
                  <a:lnTo>
                    <a:pt x="696" y="964"/>
                  </a:lnTo>
                  <a:lnTo>
                    <a:pt x="740" y="942"/>
                  </a:lnTo>
                  <a:lnTo>
                    <a:pt x="782" y="918"/>
                  </a:lnTo>
                  <a:lnTo>
                    <a:pt x="820" y="888"/>
                  </a:lnTo>
                  <a:lnTo>
                    <a:pt x="856" y="856"/>
                  </a:lnTo>
                  <a:lnTo>
                    <a:pt x="888" y="820"/>
                  </a:lnTo>
                  <a:lnTo>
                    <a:pt x="918" y="782"/>
                  </a:lnTo>
                  <a:lnTo>
                    <a:pt x="942" y="740"/>
                  </a:lnTo>
                  <a:lnTo>
                    <a:pt x="964" y="696"/>
                  </a:lnTo>
                  <a:lnTo>
                    <a:pt x="972" y="674"/>
                  </a:lnTo>
                  <a:lnTo>
                    <a:pt x="980" y="650"/>
                  </a:lnTo>
                  <a:lnTo>
                    <a:pt x="986" y="626"/>
                  </a:lnTo>
                  <a:lnTo>
                    <a:pt x="992" y="602"/>
                  </a:lnTo>
                  <a:lnTo>
                    <a:pt x="996" y="578"/>
                  </a:lnTo>
                  <a:lnTo>
                    <a:pt x="1000" y="552"/>
                  </a:lnTo>
                  <a:lnTo>
                    <a:pt x="1002" y="528"/>
                  </a:lnTo>
                  <a:lnTo>
                    <a:pt x="1002" y="502"/>
                  </a:lnTo>
                  <a:lnTo>
                    <a:pt x="1002" y="502"/>
                  </a:lnTo>
                  <a:lnTo>
                    <a:pt x="1002" y="476"/>
                  </a:lnTo>
                  <a:lnTo>
                    <a:pt x="1000" y="450"/>
                  </a:lnTo>
                  <a:lnTo>
                    <a:pt x="996" y="426"/>
                  </a:lnTo>
                  <a:lnTo>
                    <a:pt x="992" y="400"/>
                  </a:lnTo>
                  <a:lnTo>
                    <a:pt x="986" y="376"/>
                  </a:lnTo>
                  <a:lnTo>
                    <a:pt x="980" y="352"/>
                  </a:lnTo>
                  <a:lnTo>
                    <a:pt x="972" y="328"/>
                  </a:lnTo>
                  <a:lnTo>
                    <a:pt x="964" y="306"/>
                  </a:lnTo>
                  <a:lnTo>
                    <a:pt x="942" y="262"/>
                  </a:lnTo>
                  <a:lnTo>
                    <a:pt x="918" y="222"/>
                  </a:lnTo>
                  <a:lnTo>
                    <a:pt x="888" y="182"/>
                  </a:lnTo>
                  <a:lnTo>
                    <a:pt x="856" y="146"/>
                  </a:lnTo>
                  <a:lnTo>
                    <a:pt x="820" y="114"/>
                  </a:lnTo>
                  <a:lnTo>
                    <a:pt x="782" y="86"/>
                  </a:lnTo>
                  <a:lnTo>
                    <a:pt x="740" y="60"/>
                  </a:lnTo>
                  <a:lnTo>
                    <a:pt x="696" y="40"/>
                  </a:lnTo>
                  <a:lnTo>
                    <a:pt x="674" y="30"/>
                  </a:lnTo>
                  <a:lnTo>
                    <a:pt x="650" y="22"/>
                  </a:lnTo>
                  <a:lnTo>
                    <a:pt x="626" y="16"/>
                  </a:lnTo>
                  <a:lnTo>
                    <a:pt x="602" y="10"/>
                  </a:lnTo>
                  <a:lnTo>
                    <a:pt x="578" y="6"/>
                  </a:lnTo>
                  <a:lnTo>
                    <a:pt x="552" y="2"/>
                  </a:lnTo>
                  <a:lnTo>
                    <a:pt x="528" y="0"/>
                  </a:lnTo>
                  <a:lnTo>
                    <a:pt x="502" y="0"/>
                  </a:lnTo>
                  <a:lnTo>
                    <a:pt x="502" y="0"/>
                  </a:lnTo>
                  <a:close/>
                  <a:moveTo>
                    <a:pt x="454" y="324"/>
                  </a:moveTo>
                  <a:lnTo>
                    <a:pt x="454" y="214"/>
                  </a:lnTo>
                  <a:lnTo>
                    <a:pt x="454" y="212"/>
                  </a:lnTo>
                  <a:lnTo>
                    <a:pt x="454" y="208"/>
                  </a:lnTo>
                  <a:lnTo>
                    <a:pt x="456" y="206"/>
                  </a:lnTo>
                  <a:lnTo>
                    <a:pt x="458" y="204"/>
                  </a:lnTo>
                  <a:lnTo>
                    <a:pt x="460" y="202"/>
                  </a:lnTo>
                  <a:lnTo>
                    <a:pt x="464" y="200"/>
                  </a:lnTo>
                  <a:lnTo>
                    <a:pt x="466" y="198"/>
                  </a:lnTo>
                  <a:lnTo>
                    <a:pt x="470" y="198"/>
                  </a:lnTo>
                  <a:lnTo>
                    <a:pt x="682" y="198"/>
                  </a:lnTo>
                  <a:lnTo>
                    <a:pt x="684" y="198"/>
                  </a:lnTo>
                  <a:lnTo>
                    <a:pt x="688" y="200"/>
                  </a:lnTo>
                  <a:lnTo>
                    <a:pt x="690" y="202"/>
                  </a:lnTo>
                  <a:lnTo>
                    <a:pt x="692" y="204"/>
                  </a:lnTo>
                  <a:lnTo>
                    <a:pt x="694" y="206"/>
                  </a:lnTo>
                  <a:lnTo>
                    <a:pt x="696" y="208"/>
                  </a:lnTo>
                  <a:lnTo>
                    <a:pt x="698" y="212"/>
                  </a:lnTo>
                  <a:lnTo>
                    <a:pt x="698" y="214"/>
                  </a:lnTo>
                  <a:lnTo>
                    <a:pt x="698" y="324"/>
                  </a:lnTo>
                  <a:lnTo>
                    <a:pt x="698" y="328"/>
                  </a:lnTo>
                  <a:lnTo>
                    <a:pt x="696" y="330"/>
                  </a:lnTo>
                  <a:lnTo>
                    <a:pt x="694" y="334"/>
                  </a:lnTo>
                  <a:lnTo>
                    <a:pt x="692" y="336"/>
                  </a:lnTo>
                  <a:lnTo>
                    <a:pt x="690" y="338"/>
                  </a:lnTo>
                  <a:lnTo>
                    <a:pt x="688" y="340"/>
                  </a:lnTo>
                  <a:lnTo>
                    <a:pt x="684" y="340"/>
                  </a:lnTo>
                  <a:lnTo>
                    <a:pt x="682" y="340"/>
                  </a:lnTo>
                  <a:lnTo>
                    <a:pt x="470" y="340"/>
                  </a:lnTo>
                  <a:lnTo>
                    <a:pt x="466" y="340"/>
                  </a:lnTo>
                  <a:lnTo>
                    <a:pt x="464" y="340"/>
                  </a:lnTo>
                  <a:lnTo>
                    <a:pt x="460" y="338"/>
                  </a:lnTo>
                  <a:lnTo>
                    <a:pt x="458" y="336"/>
                  </a:lnTo>
                  <a:lnTo>
                    <a:pt x="456" y="334"/>
                  </a:lnTo>
                  <a:lnTo>
                    <a:pt x="454" y="330"/>
                  </a:lnTo>
                  <a:lnTo>
                    <a:pt x="454" y="328"/>
                  </a:lnTo>
                  <a:lnTo>
                    <a:pt x="454" y="324"/>
                  </a:lnTo>
                  <a:close/>
                  <a:moveTo>
                    <a:pt x="414" y="618"/>
                  </a:moveTo>
                  <a:lnTo>
                    <a:pt x="414" y="620"/>
                  </a:lnTo>
                  <a:lnTo>
                    <a:pt x="414" y="622"/>
                  </a:lnTo>
                  <a:lnTo>
                    <a:pt x="412" y="624"/>
                  </a:lnTo>
                  <a:lnTo>
                    <a:pt x="412" y="626"/>
                  </a:lnTo>
                  <a:lnTo>
                    <a:pt x="412" y="628"/>
                  </a:lnTo>
                  <a:lnTo>
                    <a:pt x="410" y="630"/>
                  </a:lnTo>
                  <a:lnTo>
                    <a:pt x="408" y="632"/>
                  </a:lnTo>
                  <a:lnTo>
                    <a:pt x="408" y="634"/>
                  </a:lnTo>
                  <a:lnTo>
                    <a:pt x="406" y="636"/>
                  </a:lnTo>
                  <a:lnTo>
                    <a:pt x="404" y="636"/>
                  </a:lnTo>
                  <a:lnTo>
                    <a:pt x="402" y="638"/>
                  </a:lnTo>
                  <a:lnTo>
                    <a:pt x="400" y="638"/>
                  </a:lnTo>
                  <a:lnTo>
                    <a:pt x="398" y="640"/>
                  </a:lnTo>
                  <a:lnTo>
                    <a:pt x="396" y="640"/>
                  </a:lnTo>
                  <a:lnTo>
                    <a:pt x="394" y="640"/>
                  </a:lnTo>
                  <a:lnTo>
                    <a:pt x="392" y="640"/>
                  </a:lnTo>
                  <a:lnTo>
                    <a:pt x="170" y="640"/>
                  </a:lnTo>
                  <a:lnTo>
                    <a:pt x="168" y="640"/>
                  </a:lnTo>
                  <a:lnTo>
                    <a:pt x="166" y="640"/>
                  </a:lnTo>
                  <a:lnTo>
                    <a:pt x="164" y="640"/>
                  </a:lnTo>
                  <a:lnTo>
                    <a:pt x="162" y="638"/>
                  </a:lnTo>
                  <a:lnTo>
                    <a:pt x="160" y="638"/>
                  </a:lnTo>
                  <a:lnTo>
                    <a:pt x="158" y="636"/>
                  </a:lnTo>
                  <a:lnTo>
                    <a:pt x="156" y="636"/>
                  </a:lnTo>
                  <a:lnTo>
                    <a:pt x="156" y="634"/>
                  </a:lnTo>
                  <a:lnTo>
                    <a:pt x="154" y="632"/>
                  </a:lnTo>
                  <a:lnTo>
                    <a:pt x="152" y="630"/>
                  </a:lnTo>
                  <a:lnTo>
                    <a:pt x="152" y="628"/>
                  </a:lnTo>
                  <a:lnTo>
                    <a:pt x="150" y="626"/>
                  </a:lnTo>
                  <a:lnTo>
                    <a:pt x="150" y="624"/>
                  </a:lnTo>
                  <a:lnTo>
                    <a:pt x="148" y="622"/>
                  </a:lnTo>
                  <a:lnTo>
                    <a:pt x="148" y="620"/>
                  </a:lnTo>
                  <a:lnTo>
                    <a:pt x="148" y="618"/>
                  </a:lnTo>
                  <a:lnTo>
                    <a:pt x="148" y="354"/>
                  </a:lnTo>
                  <a:lnTo>
                    <a:pt x="148" y="350"/>
                  </a:lnTo>
                  <a:lnTo>
                    <a:pt x="148" y="348"/>
                  </a:lnTo>
                  <a:lnTo>
                    <a:pt x="150" y="346"/>
                  </a:lnTo>
                  <a:lnTo>
                    <a:pt x="150" y="344"/>
                  </a:lnTo>
                  <a:lnTo>
                    <a:pt x="152" y="342"/>
                  </a:lnTo>
                  <a:lnTo>
                    <a:pt x="152" y="340"/>
                  </a:lnTo>
                  <a:lnTo>
                    <a:pt x="154" y="338"/>
                  </a:lnTo>
                  <a:lnTo>
                    <a:pt x="156" y="338"/>
                  </a:lnTo>
                  <a:lnTo>
                    <a:pt x="156" y="336"/>
                  </a:lnTo>
                  <a:lnTo>
                    <a:pt x="158" y="334"/>
                  </a:lnTo>
                  <a:lnTo>
                    <a:pt x="160" y="334"/>
                  </a:lnTo>
                  <a:lnTo>
                    <a:pt x="162" y="332"/>
                  </a:lnTo>
                  <a:lnTo>
                    <a:pt x="164" y="332"/>
                  </a:lnTo>
                  <a:lnTo>
                    <a:pt x="166" y="330"/>
                  </a:lnTo>
                  <a:lnTo>
                    <a:pt x="168" y="330"/>
                  </a:lnTo>
                  <a:lnTo>
                    <a:pt x="170" y="330"/>
                  </a:lnTo>
                  <a:lnTo>
                    <a:pt x="392" y="330"/>
                  </a:lnTo>
                  <a:lnTo>
                    <a:pt x="394" y="330"/>
                  </a:lnTo>
                  <a:lnTo>
                    <a:pt x="396" y="330"/>
                  </a:lnTo>
                  <a:lnTo>
                    <a:pt x="398" y="332"/>
                  </a:lnTo>
                  <a:lnTo>
                    <a:pt x="400" y="332"/>
                  </a:lnTo>
                  <a:lnTo>
                    <a:pt x="402" y="334"/>
                  </a:lnTo>
                  <a:lnTo>
                    <a:pt x="404" y="334"/>
                  </a:lnTo>
                  <a:lnTo>
                    <a:pt x="406" y="336"/>
                  </a:lnTo>
                  <a:lnTo>
                    <a:pt x="408" y="338"/>
                  </a:lnTo>
                  <a:lnTo>
                    <a:pt x="408" y="338"/>
                  </a:lnTo>
                  <a:lnTo>
                    <a:pt x="410" y="340"/>
                  </a:lnTo>
                  <a:lnTo>
                    <a:pt x="412" y="342"/>
                  </a:lnTo>
                  <a:lnTo>
                    <a:pt x="412" y="344"/>
                  </a:lnTo>
                  <a:lnTo>
                    <a:pt x="412" y="346"/>
                  </a:lnTo>
                  <a:lnTo>
                    <a:pt x="414" y="348"/>
                  </a:lnTo>
                  <a:lnTo>
                    <a:pt x="414" y="350"/>
                  </a:lnTo>
                  <a:lnTo>
                    <a:pt x="414" y="354"/>
                  </a:lnTo>
                  <a:lnTo>
                    <a:pt x="414" y="618"/>
                  </a:lnTo>
                  <a:close/>
                  <a:moveTo>
                    <a:pt x="576" y="748"/>
                  </a:moveTo>
                  <a:lnTo>
                    <a:pt x="576" y="752"/>
                  </a:lnTo>
                  <a:lnTo>
                    <a:pt x="574" y="754"/>
                  </a:lnTo>
                  <a:lnTo>
                    <a:pt x="574" y="756"/>
                  </a:lnTo>
                  <a:lnTo>
                    <a:pt x="574" y="758"/>
                  </a:lnTo>
                  <a:lnTo>
                    <a:pt x="572" y="760"/>
                  </a:lnTo>
                  <a:lnTo>
                    <a:pt x="572" y="762"/>
                  </a:lnTo>
                  <a:lnTo>
                    <a:pt x="570" y="764"/>
                  </a:lnTo>
                  <a:lnTo>
                    <a:pt x="568" y="766"/>
                  </a:lnTo>
                  <a:lnTo>
                    <a:pt x="566" y="768"/>
                  </a:lnTo>
                  <a:lnTo>
                    <a:pt x="564" y="770"/>
                  </a:lnTo>
                  <a:lnTo>
                    <a:pt x="562" y="770"/>
                  </a:lnTo>
                  <a:lnTo>
                    <a:pt x="560" y="772"/>
                  </a:lnTo>
                  <a:lnTo>
                    <a:pt x="558" y="772"/>
                  </a:lnTo>
                  <a:lnTo>
                    <a:pt x="556" y="774"/>
                  </a:lnTo>
                  <a:lnTo>
                    <a:pt x="552" y="774"/>
                  </a:lnTo>
                  <a:lnTo>
                    <a:pt x="550" y="774"/>
                  </a:lnTo>
                  <a:lnTo>
                    <a:pt x="474" y="774"/>
                  </a:lnTo>
                  <a:lnTo>
                    <a:pt x="472" y="774"/>
                  </a:lnTo>
                  <a:lnTo>
                    <a:pt x="468" y="774"/>
                  </a:lnTo>
                  <a:lnTo>
                    <a:pt x="466" y="772"/>
                  </a:lnTo>
                  <a:lnTo>
                    <a:pt x="464" y="772"/>
                  </a:lnTo>
                  <a:lnTo>
                    <a:pt x="462" y="770"/>
                  </a:lnTo>
                  <a:lnTo>
                    <a:pt x="460" y="770"/>
                  </a:lnTo>
                  <a:lnTo>
                    <a:pt x="458" y="768"/>
                  </a:lnTo>
                  <a:lnTo>
                    <a:pt x="456" y="766"/>
                  </a:lnTo>
                  <a:lnTo>
                    <a:pt x="454" y="764"/>
                  </a:lnTo>
                  <a:lnTo>
                    <a:pt x="452" y="762"/>
                  </a:lnTo>
                  <a:lnTo>
                    <a:pt x="452" y="760"/>
                  </a:lnTo>
                  <a:lnTo>
                    <a:pt x="450" y="758"/>
                  </a:lnTo>
                  <a:lnTo>
                    <a:pt x="450" y="756"/>
                  </a:lnTo>
                  <a:lnTo>
                    <a:pt x="448" y="754"/>
                  </a:lnTo>
                  <a:lnTo>
                    <a:pt x="448" y="752"/>
                  </a:lnTo>
                  <a:lnTo>
                    <a:pt x="448" y="748"/>
                  </a:lnTo>
                  <a:lnTo>
                    <a:pt x="448" y="470"/>
                  </a:lnTo>
                  <a:lnTo>
                    <a:pt x="448" y="468"/>
                  </a:lnTo>
                  <a:lnTo>
                    <a:pt x="448" y="464"/>
                  </a:lnTo>
                  <a:lnTo>
                    <a:pt x="450" y="462"/>
                  </a:lnTo>
                  <a:lnTo>
                    <a:pt x="450" y="460"/>
                  </a:lnTo>
                  <a:lnTo>
                    <a:pt x="452" y="458"/>
                  </a:lnTo>
                  <a:lnTo>
                    <a:pt x="452" y="456"/>
                  </a:lnTo>
                  <a:lnTo>
                    <a:pt x="454" y="454"/>
                  </a:lnTo>
                  <a:lnTo>
                    <a:pt x="456" y="452"/>
                  </a:lnTo>
                  <a:lnTo>
                    <a:pt x="458" y="450"/>
                  </a:lnTo>
                  <a:lnTo>
                    <a:pt x="460" y="448"/>
                  </a:lnTo>
                  <a:lnTo>
                    <a:pt x="462" y="448"/>
                  </a:lnTo>
                  <a:lnTo>
                    <a:pt x="464" y="446"/>
                  </a:lnTo>
                  <a:lnTo>
                    <a:pt x="466" y="446"/>
                  </a:lnTo>
                  <a:lnTo>
                    <a:pt x="468" y="446"/>
                  </a:lnTo>
                  <a:lnTo>
                    <a:pt x="472" y="444"/>
                  </a:lnTo>
                  <a:lnTo>
                    <a:pt x="474" y="444"/>
                  </a:lnTo>
                  <a:lnTo>
                    <a:pt x="550" y="444"/>
                  </a:lnTo>
                  <a:lnTo>
                    <a:pt x="552" y="444"/>
                  </a:lnTo>
                  <a:lnTo>
                    <a:pt x="556" y="446"/>
                  </a:lnTo>
                  <a:lnTo>
                    <a:pt x="558" y="446"/>
                  </a:lnTo>
                  <a:lnTo>
                    <a:pt x="560" y="446"/>
                  </a:lnTo>
                  <a:lnTo>
                    <a:pt x="562" y="448"/>
                  </a:lnTo>
                  <a:lnTo>
                    <a:pt x="564" y="448"/>
                  </a:lnTo>
                  <a:lnTo>
                    <a:pt x="566" y="450"/>
                  </a:lnTo>
                  <a:lnTo>
                    <a:pt x="568" y="452"/>
                  </a:lnTo>
                  <a:lnTo>
                    <a:pt x="570" y="454"/>
                  </a:lnTo>
                  <a:lnTo>
                    <a:pt x="572" y="456"/>
                  </a:lnTo>
                  <a:lnTo>
                    <a:pt x="572" y="458"/>
                  </a:lnTo>
                  <a:lnTo>
                    <a:pt x="574" y="460"/>
                  </a:lnTo>
                  <a:lnTo>
                    <a:pt x="574" y="462"/>
                  </a:lnTo>
                  <a:lnTo>
                    <a:pt x="574" y="464"/>
                  </a:lnTo>
                  <a:lnTo>
                    <a:pt x="576" y="468"/>
                  </a:lnTo>
                  <a:lnTo>
                    <a:pt x="576" y="470"/>
                  </a:lnTo>
                  <a:lnTo>
                    <a:pt x="576" y="748"/>
                  </a:lnTo>
                  <a:close/>
                  <a:moveTo>
                    <a:pt x="614" y="748"/>
                  </a:moveTo>
                  <a:lnTo>
                    <a:pt x="614" y="746"/>
                  </a:lnTo>
                  <a:lnTo>
                    <a:pt x="614" y="744"/>
                  </a:lnTo>
                  <a:lnTo>
                    <a:pt x="616" y="740"/>
                  </a:lnTo>
                  <a:lnTo>
                    <a:pt x="616" y="738"/>
                  </a:lnTo>
                  <a:lnTo>
                    <a:pt x="618" y="736"/>
                  </a:lnTo>
                  <a:lnTo>
                    <a:pt x="618" y="734"/>
                  </a:lnTo>
                  <a:lnTo>
                    <a:pt x="620" y="732"/>
                  </a:lnTo>
                  <a:lnTo>
                    <a:pt x="622" y="730"/>
                  </a:lnTo>
                  <a:lnTo>
                    <a:pt x="624" y="728"/>
                  </a:lnTo>
                  <a:lnTo>
                    <a:pt x="626" y="728"/>
                  </a:lnTo>
                  <a:lnTo>
                    <a:pt x="628" y="726"/>
                  </a:lnTo>
                  <a:lnTo>
                    <a:pt x="630" y="726"/>
                  </a:lnTo>
                  <a:lnTo>
                    <a:pt x="632" y="724"/>
                  </a:lnTo>
                  <a:lnTo>
                    <a:pt x="634" y="724"/>
                  </a:lnTo>
                  <a:lnTo>
                    <a:pt x="636" y="724"/>
                  </a:lnTo>
                  <a:lnTo>
                    <a:pt x="640" y="724"/>
                  </a:lnTo>
                  <a:lnTo>
                    <a:pt x="640" y="698"/>
                  </a:lnTo>
                  <a:lnTo>
                    <a:pt x="716" y="698"/>
                  </a:lnTo>
                  <a:lnTo>
                    <a:pt x="716" y="724"/>
                  </a:lnTo>
                  <a:lnTo>
                    <a:pt x="718" y="724"/>
                  </a:lnTo>
                  <a:lnTo>
                    <a:pt x="720" y="724"/>
                  </a:lnTo>
                  <a:lnTo>
                    <a:pt x="722" y="724"/>
                  </a:lnTo>
                  <a:lnTo>
                    <a:pt x="724" y="726"/>
                  </a:lnTo>
                  <a:lnTo>
                    <a:pt x="728" y="726"/>
                  </a:lnTo>
                  <a:lnTo>
                    <a:pt x="730" y="728"/>
                  </a:lnTo>
                  <a:lnTo>
                    <a:pt x="732" y="728"/>
                  </a:lnTo>
                  <a:lnTo>
                    <a:pt x="732" y="730"/>
                  </a:lnTo>
                  <a:lnTo>
                    <a:pt x="734" y="732"/>
                  </a:lnTo>
                  <a:lnTo>
                    <a:pt x="736" y="734"/>
                  </a:lnTo>
                  <a:lnTo>
                    <a:pt x="738" y="736"/>
                  </a:lnTo>
                  <a:lnTo>
                    <a:pt x="738" y="738"/>
                  </a:lnTo>
                  <a:lnTo>
                    <a:pt x="740" y="740"/>
                  </a:lnTo>
                  <a:lnTo>
                    <a:pt x="740" y="744"/>
                  </a:lnTo>
                  <a:lnTo>
                    <a:pt x="740" y="746"/>
                  </a:lnTo>
                  <a:lnTo>
                    <a:pt x="740" y="748"/>
                  </a:lnTo>
                  <a:lnTo>
                    <a:pt x="614" y="748"/>
                  </a:lnTo>
                  <a:close/>
                  <a:moveTo>
                    <a:pt x="856" y="646"/>
                  </a:moveTo>
                  <a:lnTo>
                    <a:pt x="856" y="650"/>
                  </a:lnTo>
                  <a:lnTo>
                    <a:pt x="854" y="652"/>
                  </a:lnTo>
                  <a:lnTo>
                    <a:pt x="854" y="654"/>
                  </a:lnTo>
                  <a:lnTo>
                    <a:pt x="854" y="656"/>
                  </a:lnTo>
                  <a:lnTo>
                    <a:pt x="852" y="660"/>
                  </a:lnTo>
                  <a:lnTo>
                    <a:pt x="850" y="662"/>
                  </a:lnTo>
                  <a:lnTo>
                    <a:pt x="850" y="664"/>
                  </a:lnTo>
                  <a:lnTo>
                    <a:pt x="848" y="664"/>
                  </a:lnTo>
                  <a:lnTo>
                    <a:pt x="846" y="666"/>
                  </a:lnTo>
                  <a:lnTo>
                    <a:pt x="844" y="668"/>
                  </a:lnTo>
                  <a:lnTo>
                    <a:pt x="842" y="670"/>
                  </a:lnTo>
                  <a:lnTo>
                    <a:pt x="840" y="670"/>
                  </a:lnTo>
                  <a:lnTo>
                    <a:pt x="838" y="672"/>
                  </a:lnTo>
                  <a:lnTo>
                    <a:pt x="834" y="672"/>
                  </a:lnTo>
                  <a:lnTo>
                    <a:pt x="832" y="672"/>
                  </a:lnTo>
                  <a:lnTo>
                    <a:pt x="830" y="672"/>
                  </a:lnTo>
                  <a:lnTo>
                    <a:pt x="600" y="672"/>
                  </a:lnTo>
                  <a:lnTo>
                    <a:pt x="600" y="622"/>
                  </a:lnTo>
                  <a:lnTo>
                    <a:pt x="830" y="622"/>
                  </a:lnTo>
                  <a:lnTo>
                    <a:pt x="830" y="418"/>
                  </a:lnTo>
                  <a:lnTo>
                    <a:pt x="600" y="418"/>
                  </a:lnTo>
                  <a:lnTo>
                    <a:pt x="524" y="418"/>
                  </a:lnTo>
                  <a:lnTo>
                    <a:pt x="500" y="418"/>
                  </a:lnTo>
                  <a:lnTo>
                    <a:pt x="500" y="416"/>
                  </a:lnTo>
                  <a:lnTo>
                    <a:pt x="500" y="414"/>
                  </a:lnTo>
                  <a:lnTo>
                    <a:pt x="500" y="412"/>
                  </a:lnTo>
                  <a:lnTo>
                    <a:pt x="502" y="410"/>
                  </a:lnTo>
                  <a:lnTo>
                    <a:pt x="502" y="406"/>
                  </a:lnTo>
                  <a:lnTo>
                    <a:pt x="504" y="404"/>
                  </a:lnTo>
                  <a:lnTo>
                    <a:pt x="504" y="402"/>
                  </a:lnTo>
                  <a:lnTo>
                    <a:pt x="506" y="400"/>
                  </a:lnTo>
                  <a:lnTo>
                    <a:pt x="508" y="400"/>
                  </a:lnTo>
                  <a:lnTo>
                    <a:pt x="510" y="398"/>
                  </a:lnTo>
                  <a:lnTo>
                    <a:pt x="512" y="396"/>
                  </a:lnTo>
                  <a:lnTo>
                    <a:pt x="514" y="396"/>
                  </a:lnTo>
                  <a:lnTo>
                    <a:pt x="518" y="394"/>
                  </a:lnTo>
                  <a:lnTo>
                    <a:pt x="520" y="394"/>
                  </a:lnTo>
                  <a:lnTo>
                    <a:pt x="522" y="394"/>
                  </a:lnTo>
                  <a:lnTo>
                    <a:pt x="524" y="394"/>
                  </a:lnTo>
                  <a:lnTo>
                    <a:pt x="830" y="394"/>
                  </a:lnTo>
                  <a:lnTo>
                    <a:pt x="832" y="394"/>
                  </a:lnTo>
                  <a:lnTo>
                    <a:pt x="834" y="394"/>
                  </a:lnTo>
                  <a:lnTo>
                    <a:pt x="838" y="394"/>
                  </a:lnTo>
                  <a:lnTo>
                    <a:pt x="840" y="396"/>
                  </a:lnTo>
                  <a:lnTo>
                    <a:pt x="842" y="396"/>
                  </a:lnTo>
                  <a:lnTo>
                    <a:pt x="844" y="398"/>
                  </a:lnTo>
                  <a:lnTo>
                    <a:pt x="846" y="400"/>
                  </a:lnTo>
                  <a:lnTo>
                    <a:pt x="848" y="400"/>
                  </a:lnTo>
                  <a:lnTo>
                    <a:pt x="850" y="402"/>
                  </a:lnTo>
                  <a:lnTo>
                    <a:pt x="850" y="404"/>
                  </a:lnTo>
                  <a:lnTo>
                    <a:pt x="852" y="406"/>
                  </a:lnTo>
                  <a:lnTo>
                    <a:pt x="854" y="410"/>
                  </a:lnTo>
                  <a:lnTo>
                    <a:pt x="854" y="412"/>
                  </a:lnTo>
                  <a:lnTo>
                    <a:pt x="854" y="414"/>
                  </a:lnTo>
                  <a:lnTo>
                    <a:pt x="856" y="416"/>
                  </a:lnTo>
                  <a:lnTo>
                    <a:pt x="856" y="418"/>
                  </a:lnTo>
                  <a:lnTo>
                    <a:pt x="856" y="64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7" name="Freeform 13"/>
            <p:cNvSpPr>
              <a:spLocks/>
            </p:cNvSpPr>
            <p:nvPr/>
          </p:nvSpPr>
          <p:spPr bwMode="auto">
            <a:xfrm>
              <a:off x="2051" y="1621"/>
              <a:ext cx="26" cy="26"/>
            </a:xfrm>
            <a:custGeom>
              <a:avLst/>
              <a:gdLst>
                <a:gd name="T0" fmla="*/ 26 w 26"/>
                <a:gd name="T1" fmla="*/ 8 h 26"/>
                <a:gd name="T2" fmla="*/ 24 w 26"/>
                <a:gd name="T3" fmla="*/ 6 h 26"/>
                <a:gd name="T4" fmla="*/ 22 w 26"/>
                <a:gd name="T5" fmla="*/ 4 h 26"/>
                <a:gd name="T6" fmla="*/ 20 w 26"/>
                <a:gd name="T7" fmla="*/ 2 h 26"/>
                <a:gd name="T8" fmla="*/ 18 w 26"/>
                <a:gd name="T9" fmla="*/ 2 h 26"/>
                <a:gd name="T10" fmla="*/ 16 w 26"/>
                <a:gd name="T11" fmla="*/ 0 h 26"/>
                <a:gd name="T12" fmla="*/ 14 w 26"/>
                <a:gd name="T13" fmla="*/ 0 h 26"/>
                <a:gd name="T14" fmla="*/ 14 w 26"/>
                <a:gd name="T15" fmla="*/ 0 h 26"/>
                <a:gd name="T16" fmla="*/ 12 w 26"/>
                <a:gd name="T17" fmla="*/ 0 h 26"/>
                <a:gd name="T18" fmla="*/ 10 w 26"/>
                <a:gd name="T19" fmla="*/ 0 h 26"/>
                <a:gd name="T20" fmla="*/ 8 w 26"/>
                <a:gd name="T21" fmla="*/ 2 h 26"/>
                <a:gd name="T22" fmla="*/ 6 w 26"/>
                <a:gd name="T23" fmla="*/ 2 h 26"/>
                <a:gd name="T24" fmla="*/ 4 w 26"/>
                <a:gd name="T25" fmla="*/ 4 h 26"/>
                <a:gd name="T26" fmla="*/ 2 w 26"/>
                <a:gd name="T27" fmla="*/ 6 h 26"/>
                <a:gd name="T28" fmla="*/ 2 w 26"/>
                <a:gd name="T29" fmla="*/ 8 h 26"/>
                <a:gd name="T30" fmla="*/ 0 w 26"/>
                <a:gd name="T31" fmla="*/ 10 h 26"/>
                <a:gd name="T32" fmla="*/ 0 w 26"/>
                <a:gd name="T33" fmla="*/ 12 h 26"/>
                <a:gd name="T34" fmla="*/ 0 w 26"/>
                <a:gd name="T35" fmla="*/ 12 h 26"/>
                <a:gd name="T36" fmla="*/ 0 w 26"/>
                <a:gd name="T37" fmla="*/ 14 h 26"/>
                <a:gd name="T38" fmla="*/ 0 w 26"/>
                <a:gd name="T39" fmla="*/ 16 h 26"/>
                <a:gd name="T40" fmla="*/ 2 w 26"/>
                <a:gd name="T41" fmla="*/ 18 h 26"/>
                <a:gd name="T42" fmla="*/ 2 w 26"/>
                <a:gd name="T43" fmla="*/ 20 h 26"/>
                <a:gd name="T44" fmla="*/ 4 w 26"/>
                <a:gd name="T45" fmla="*/ 22 h 26"/>
                <a:gd name="T46" fmla="*/ 6 w 26"/>
                <a:gd name="T47" fmla="*/ 24 h 26"/>
                <a:gd name="T48" fmla="*/ 8 w 26"/>
                <a:gd name="T49" fmla="*/ 24 h 26"/>
                <a:gd name="T50" fmla="*/ 10 w 26"/>
                <a:gd name="T51" fmla="*/ 26 h 26"/>
                <a:gd name="T52" fmla="*/ 12 w 26"/>
                <a:gd name="T53" fmla="*/ 26 h 26"/>
                <a:gd name="T54" fmla="*/ 14 w 26"/>
                <a:gd name="T55" fmla="*/ 26 h 26"/>
                <a:gd name="T56" fmla="*/ 14 w 26"/>
                <a:gd name="T57" fmla="*/ 26 h 26"/>
                <a:gd name="T58" fmla="*/ 16 w 26"/>
                <a:gd name="T59" fmla="*/ 26 h 26"/>
                <a:gd name="T60" fmla="*/ 18 w 26"/>
                <a:gd name="T61" fmla="*/ 24 h 26"/>
                <a:gd name="T62" fmla="*/ 20 w 26"/>
                <a:gd name="T63" fmla="*/ 24 h 26"/>
                <a:gd name="T64" fmla="*/ 22 w 26"/>
                <a:gd name="T65" fmla="*/ 22 h 26"/>
                <a:gd name="T66" fmla="*/ 24 w 26"/>
                <a:gd name="T67" fmla="*/ 20 h 26"/>
                <a:gd name="T68" fmla="*/ 26 w 26"/>
                <a:gd name="T69" fmla="*/ 18 h 26"/>
                <a:gd name="T70" fmla="*/ 26 w 26"/>
                <a:gd name="T71" fmla="*/ 16 h 26"/>
                <a:gd name="T72" fmla="*/ 26 w 26"/>
                <a:gd name="T73" fmla="*/ 14 h 26"/>
                <a:gd name="T74" fmla="*/ 26 w 26"/>
                <a:gd name="T75" fmla="*/ 12 h 26"/>
                <a:gd name="T76" fmla="*/ 26 w 26"/>
                <a:gd name="T77" fmla="*/ 12 h 26"/>
                <a:gd name="T78" fmla="*/ 26 w 26"/>
                <a:gd name="T79" fmla="*/ 10 h 26"/>
                <a:gd name="T80" fmla="*/ 26 w 26"/>
                <a:gd name="T8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26">
                  <a:moveTo>
                    <a:pt x="26" y="8"/>
                  </a:moveTo>
                  <a:lnTo>
                    <a:pt x="24" y="6"/>
                  </a:lnTo>
                  <a:lnTo>
                    <a:pt x="22" y="4"/>
                  </a:lnTo>
                  <a:lnTo>
                    <a:pt x="20" y="2"/>
                  </a:lnTo>
                  <a:lnTo>
                    <a:pt x="18" y="2"/>
                  </a:lnTo>
                  <a:lnTo>
                    <a:pt x="16" y="0"/>
                  </a:lnTo>
                  <a:lnTo>
                    <a:pt x="14" y="0"/>
                  </a:lnTo>
                  <a:lnTo>
                    <a:pt x="14" y="0"/>
                  </a:lnTo>
                  <a:lnTo>
                    <a:pt x="12" y="0"/>
                  </a:lnTo>
                  <a:lnTo>
                    <a:pt x="10" y="0"/>
                  </a:lnTo>
                  <a:lnTo>
                    <a:pt x="8" y="2"/>
                  </a:lnTo>
                  <a:lnTo>
                    <a:pt x="6" y="2"/>
                  </a:lnTo>
                  <a:lnTo>
                    <a:pt x="4" y="4"/>
                  </a:lnTo>
                  <a:lnTo>
                    <a:pt x="2" y="6"/>
                  </a:lnTo>
                  <a:lnTo>
                    <a:pt x="2" y="8"/>
                  </a:lnTo>
                  <a:lnTo>
                    <a:pt x="0" y="10"/>
                  </a:lnTo>
                  <a:lnTo>
                    <a:pt x="0" y="12"/>
                  </a:lnTo>
                  <a:lnTo>
                    <a:pt x="0" y="12"/>
                  </a:lnTo>
                  <a:lnTo>
                    <a:pt x="0" y="14"/>
                  </a:lnTo>
                  <a:lnTo>
                    <a:pt x="0" y="16"/>
                  </a:lnTo>
                  <a:lnTo>
                    <a:pt x="2" y="18"/>
                  </a:lnTo>
                  <a:lnTo>
                    <a:pt x="2" y="20"/>
                  </a:lnTo>
                  <a:lnTo>
                    <a:pt x="4" y="22"/>
                  </a:lnTo>
                  <a:lnTo>
                    <a:pt x="6" y="24"/>
                  </a:lnTo>
                  <a:lnTo>
                    <a:pt x="8" y="24"/>
                  </a:lnTo>
                  <a:lnTo>
                    <a:pt x="10" y="26"/>
                  </a:lnTo>
                  <a:lnTo>
                    <a:pt x="12" y="26"/>
                  </a:lnTo>
                  <a:lnTo>
                    <a:pt x="14" y="26"/>
                  </a:lnTo>
                  <a:lnTo>
                    <a:pt x="14" y="26"/>
                  </a:lnTo>
                  <a:lnTo>
                    <a:pt x="16" y="26"/>
                  </a:lnTo>
                  <a:lnTo>
                    <a:pt x="18" y="24"/>
                  </a:lnTo>
                  <a:lnTo>
                    <a:pt x="20" y="24"/>
                  </a:lnTo>
                  <a:lnTo>
                    <a:pt x="22" y="22"/>
                  </a:lnTo>
                  <a:lnTo>
                    <a:pt x="24" y="20"/>
                  </a:lnTo>
                  <a:lnTo>
                    <a:pt x="26" y="18"/>
                  </a:lnTo>
                  <a:lnTo>
                    <a:pt x="26" y="16"/>
                  </a:lnTo>
                  <a:lnTo>
                    <a:pt x="26" y="14"/>
                  </a:lnTo>
                  <a:lnTo>
                    <a:pt x="26" y="12"/>
                  </a:lnTo>
                  <a:lnTo>
                    <a:pt x="26" y="12"/>
                  </a:lnTo>
                  <a:lnTo>
                    <a:pt x="26" y="10"/>
                  </a:lnTo>
                  <a:lnTo>
                    <a:pt x="26" y="8"/>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8" name="Rectangle 14"/>
            <p:cNvSpPr>
              <a:spLocks noChangeArrowheads="1"/>
            </p:cNvSpPr>
            <p:nvPr/>
          </p:nvSpPr>
          <p:spPr bwMode="auto">
            <a:xfrm>
              <a:off x="1861" y="1457"/>
              <a:ext cx="76" cy="26"/>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79" name="Group 17"/>
          <p:cNvGrpSpPr>
            <a:grpSpLocks noChangeAspect="1"/>
          </p:cNvGrpSpPr>
          <p:nvPr/>
        </p:nvGrpSpPr>
        <p:grpSpPr bwMode="auto">
          <a:xfrm>
            <a:off x="7595246" y="1405931"/>
            <a:ext cx="1590261" cy="1590675"/>
            <a:chOff x="2444" y="2395"/>
            <a:chExt cx="1002" cy="1002"/>
          </a:xfrm>
        </p:grpSpPr>
        <p:sp>
          <p:nvSpPr>
            <p:cNvPr id="81" name="Freeform 18"/>
            <p:cNvSpPr>
              <a:spLocks noEditPoints="1"/>
            </p:cNvSpPr>
            <p:nvPr/>
          </p:nvSpPr>
          <p:spPr bwMode="auto">
            <a:xfrm>
              <a:off x="2444" y="2395"/>
              <a:ext cx="1002" cy="1002"/>
            </a:xfrm>
            <a:custGeom>
              <a:avLst/>
              <a:gdLst>
                <a:gd name="T0" fmla="*/ 476 w 1002"/>
                <a:gd name="T1" fmla="*/ 0 h 1002"/>
                <a:gd name="T2" fmla="*/ 400 w 1002"/>
                <a:gd name="T3" fmla="*/ 10 h 1002"/>
                <a:gd name="T4" fmla="*/ 328 w 1002"/>
                <a:gd name="T5" fmla="*/ 30 h 1002"/>
                <a:gd name="T6" fmla="*/ 222 w 1002"/>
                <a:gd name="T7" fmla="*/ 86 h 1002"/>
                <a:gd name="T8" fmla="*/ 114 w 1002"/>
                <a:gd name="T9" fmla="*/ 182 h 1002"/>
                <a:gd name="T10" fmla="*/ 40 w 1002"/>
                <a:gd name="T11" fmla="*/ 306 h 1002"/>
                <a:gd name="T12" fmla="*/ 16 w 1002"/>
                <a:gd name="T13" fmla="*/ 376 h 1002"/>
                <a:gd name="T14" fmla="*/ 2 w 1002"/>
                <a:gd name="T15" fmla="*/ 450 h 1002"/>
                <a:gd name="T16" fmla="*/ 0 w 1002"/>
                <a:gd name="T17" fmla="*/ 502 h 1002"/>
                <a:gd name="T18" fmla="*/ 6 w 1002"/>
                <a:gd name="T19" fmla="*/ 578 h 1002"/>
                <a:gd name="T20" fmla="*/ 22 w 1002"/>
                <a:gd name="T21" fmla="*/ 650 h 1002"/>
                <a:gd name="T22" fmla="*/ 60 w 1002"/>
                <a:gd name="T23" fmla="*/ 740 h 1002"/>
                <a:gd name="T24" fmla="*/ 146 w 1002"/>
                <a:gd name="T25" fmla="*/ 856 h 1002"/>
                <a:gd name="T26" fmla="*/ 262 w 1002"/>
                <a:gd name="T27" fmla="*/ 942 h 1002"/>
                <a:gd name="T28" fmla="*/ 352 w 1002"/>
                <a:gd name="T29" fmla="*/ 980 h 1002"/>
                <a:gd name="T30" fmla="*/ 426 w 1002"/>
                <a:gd name="T31" fmla="*/ 996 h 1002"/>
                <a:gd name="T32" fmla="*/ 502 w 1002"/>
                <a:gd name="T33" fmla="*/ 1002 h 1002"/>
                <a:gd name="T34" fmla="*/ 552 w 1002"/>
                <a:gd name="T35" fmla="*/ 1000 h 1002"/>
                <a:gd name="T36" fmla="*/ 626 w 1002"/>
                <a:gd name="T37" fmla="*/ 986 h 1002"/>
                <a:gd name="T38" fmla="*/ 696 w 1002"/>
                <a:gd name="T39" fmla="*/ 964 h 1002"/>
                <a:gd name="T40" fmla="*/ 820 w 1002"/>
                <a:gd name="T41" fmla="*/ 888 h 1002"/>
                <a:gd name="T42" fmla="*/ 918 w 1002"/>
                <a:gd name="T43" fmla="*/ 782 h 1002"/>
                <a:gd name="T44" fmla="*/ 972 w 1002"/>
                <a:gd name="T45" fmla="*/ 674 h 1002"/>
                <a:gd name="T46" fmla="*/ 992 w 1002"/>
                <a:gd name="T47" fmla="*/ 602 h 1002"/>
                <a:gd name="T48" fmla="*/ 1002 w 1002"/>
                <a:gd name="T49" fmla="*/ 528 h 1002"/>
                <a:gd name="T50" fmla="*/ 1002 w 1002"/>
                <a:gd name="T51" fmla="*/ 476 h 1002"/>
                <a:gd name="T52" fmla="*/ 992 w 1002"/>
                <a:gd name="T53" fmla="*/ 400 h 1002"/>
                <a:gd name="T54" fmla="*/ 972 w 1002"/>
                <a:gd name="T55" fmla="*/ 328 h 1002"/>
                <a:gd name="T56" fmla="*/ 918 w 1002"/>
                <a:gd name="T57" fmla="*/ 222 h 1002"/>
                <a:gd name="T58" fmla="*/ 820 w 1002"/>
                <a:gd name="T59" fmla="*/ 114 h 1002"/>
                <a:gd name="T60" fmla="*/ 696 w 1002"/>
                <a:gd name="T61" fmla="*/ 40 h 1002"/>
                <a:gd name="T62" fmla="*/ 626 w 1002"/>
                <a:gd name="T63" fmla="*/ 16 h 1002"/>
                <a:gd name="T64" fmla="*/ 552 w 1002"/>
                <a:gd name="T65" fmla="*/ 2 h 1002"/>
                <a:gd name="T66" fmla="*/ 502 w 1002"/>
                <a:gd name="T67" fmla="*/ 0 h 1002"/>
                <a:gd name="T68" fmla="*/ 740 w 1002"/>
                <a:gd name="T69" fmla="*/ 706 h 1002"/>
                <a:gd name="T70" fmla="*/ 726 w 1002"/>
                <a:gd name="T71" fmla="*/ 734 h 1002"/>
                <a:gd name="T72" fmla="*/ 698 w 1002"/>
                <a:gd name="T73" fmla="*/ 748 h 1002"/>
                <a:gd name="T74" fmla="*/ 314 w 1002"/>
                <a:gd name="T75" fmla="*/ 750 h 1002"/>
                <a:gd name="T76" fmla="*/ 294 w 1002"/>
                <a:gd name="T77" fmla="*/ 746 h 1002"/>
                <a:gd name="T78" fmla="*/ 270 w 1002"/>
                <a:gd name="T79" fmla="*/ 726 h 1002"/>
                <a:gd name="T80" fmla="*/ 262 w 1002"/>
                <a:gd name="T81" fmla="*/ 696 h 1002"/>
                <a:gd name="T82" fmla="*/ 262 w 1002"/>
                <a:gd name="T83" fmla="*/ 324 h 1002"/>
                <a:gd name="T84" fmla="*/ 270 w 1002"/>
                <a:gd name="T85" fmla="*/ 294 h 1002"/>
                <a:gd name="T86" fmla="*/ 294 w 1002"/>
                <a:gd name="T87" fmla="*/ 274 h 1002"/>
                <a:gd name="T88" fmla="*/ 314 w 1002"/>
                <a:gd name="T89" fmla="*/ 270 h 1002"/>
                <a:gd name="T90" fmla="*/ 698 w 1002"/>
                <a:gd name="T91" fmla="*/ 272 h 1002"/>
                <a:gd name="T92" fmla="*/ 726 w 1002"/>
                <a:gd name="T93" fmla="*/ 286 h 1002"/>
                <a:gd name="T94" fmla="*/ 740 w 1002"/>
                <a:gd name="T95" fmla="*/ 314 h 1002"/>
                <a:gd name="T96" fmla="*/ 742 w 1002"/>
                <a:gd name="T97" fmla="*/ 696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2" h="1002">
                  <a:moveTo>
                    <a:pt x="502" y="0"/>
                  </a:moveTo>
                  <a:lnTo>
                    <a:pt x="502" y="0"/>
                  </a:lnTo>
                  <a:lnTo>
                    <a:pt x="476" y="0"/>
                  </a:lnTo>
                  <a:lnTo>
                    <a:pt x="450" y="2"/>
                  </a:lnTo>
                  <a:lnTo>
                    <a:pt x="426" y="6"/>
                  </a:lnTo>
                  <a:lnTo>
                    <a:pt x="400" y="10"/>
                  </a:lnTo>
                  <a:lnTo>
                    <a:pt x="376" y="16"/>
                  </a:lnTo>
                  <a:lnTo>
                    <a:pt x="352" y="22"/>
                  </a:lnTo>
                  <a:lnTo>
                    <a:pt x="328" y="30"/>
                  </a:lnTo>
                  <a:lnTo>
                    <a:pt x="306" y="40"/>
                  </a:lnTo>
                  <a:lnTo>
                    <a:pt x="262" y="60"/>
                  </a:lnTo>
                  <a:lnTo>
                    <a:pt x="222" y="86"/>
                  </a:lnTo>
                  <a:lnTo>
                    <a:pt x="182" y="114"/>
                  </a:lnTo>
                  <a:lnTo>
                    <a:pt x="146" y="146"/>
                  </a:lnTo>
                  <a:lnTo>
                    <a:pt x="114" y="182"/>
                  </a:lnTo>
                  <a:lnTo>
                    <a:pt x="86" y="222"/>
                  </a:lnTo>
                  <a:lnTo>
                    <a:pt x="60" y="262"/>
                  </a:lnTo>
                  <a:lnTo>
                    <a:pt x="40" y="306"/>
                  </a:lnTo>
                  <a:lnTo>
                    <a:pt x="30" y="328"/>
                  </a:lnTo>
                  <a:lnTo>
                    <a:pt x="22" y="352"/>
                  </a:lnTo>
                  <a:lnTo>
                    <a:pt x="16" y="376"/>
                  </a:lnTo>
                  <a:lnTo>
                    <a:pt x="10" y="400"/>
                  </a:lnTo>
                  <a:lnTo>
                    <a:pt x="6" y="426"/>
                  </a:lnTo>
                  <a:lnTo>
                    <a:pt x="2" y="450"/>
                  </a:lnTo>
                  <a:lnTo>
                    <a:pt x="0" y="476"/>
                  </a:lnTo>
                  <a:lnTo>
                    <a:pt x="0" y="502"/>
                  </a:lnTo>
                  <a:lnTo>
                    <a:pt x="0" y="502"/>
                  </a:lnTo>
                  <a:lnTo>
                    <a:pt x="0" y="528"/>
                  </a:lnTo>
                  <a:lnTo>
                    <a:pt x="2" y="552"/>
                  </a:lnTo>
                  <a:lnTo>
                    <a:pt x="6" y="578"/>
                  </a:lnTo>
                  <a:lnTo>
                    <a:pt x="10" y="602"/>
                  </a:lnTo>
                  <a:lnTo>
                    <a:pt x="16" y="626"/>
                  </a:lnTo>
                  <a:lnTo>
                    <a:pt x="22" y="650"/>
                  </a:lnTo>
                  <a:lnTo>
                    <a:pt x="30" y="674"/>
                  </a:lnTo>
                  <a:lnTo>
                    <a:pt x="40" y="696"/>
                  </a:lnTo>
                  <a:lnTo>
                    <a:pt x="60" y="740"/>
                  </a:lnTo>
                  <a:lnTo>
                    <a:pt x="86" y="782"/>
                  </a:lnTo>
                  <a:lnTo>
                    <a:pt x="114" y="820"/>
                  </a:lnTo>
                  <a:lnTo>
                    <a:pt x="146" y="856"/>
                  </a:lnTo>
                  <a:lnTo>
                    <a:pt x="182" y="888"/>
                  </a:lnTo>
                  <a:lnTo>
                    <a:pt x="222" y="918"/>
                  </a:lnTo>
                  <a:lnTo>
                    <a:pt x="262" y="942"/>
                  </a:lnTo>
                  <a:lnTo>
                    <a:pt x="306" y="964"/>
                  </a:lnTo>
                  <a:lnTo>
                    <a:pt x="328" y="972"/>
                  </a:lnTo>
                  <a:lnTo>
                    <a:pt x="352" y="980"/>
                  </a:lnTo>
                  <a:lnTo>
                    <a:pt x="376" y="986"/>
                  </a:lnTo>
                  <a:lnTo>
                    <a:pt x="400" y="992"/>
                  </a:lnTo>
                  <a:lnTo>
                    <a:pt x="426" y="996"/>
                  </a:lnTo>
                  <a:lnTo>
                    <a:pt x="450" y="1000"/>
                  </a:lnTo>
                  <a:lnTo>
                    <a:pt x="476" y="1002"/>
                  </a:lnTo>
                  <a:lnTo>
                    <a:pt x="502" y="1002"/>
                  </a:lnTo>
                  <a:lnTo>
                    <a:pt x="502" y="1002"/>
                  </a:lnTo>
                  <a:lnTo>
                    <a:pt x="528" y="1002"/>
                  </a:lnTo>
                  <a:lnTo>
                    <a:pt x="552" y="1000"/>
                  </a:lnTo>
                  <a:lnTo>
                    <a:pt x="578" y="996"/>
                  </a:lnTo>
                  <a:lnTo>
                    <a:pt x="602" y="992"/>
                  </a:lnTo>
                  <a:lnTo>
                    <a:pt x="626" y="986"/>
                  </a:lnTo>
                  <a:lnTo>
                    <a:pt x="650" y="980"/>
                  </a:lnTo>
                  <a:lnTo>
                    <a:pt x="674" y="972"/>
                  </a:lnTo>
                  <a:lnTo>
                    <a:pt x="696" y="964"/>
                  </a:lnTo>
                  <a:lnTo>
                    <a:pt x="740" y="942"/>
                  </a:lnTo>
                  <a:lnTo>
                    <a:pt x="782" y="918"/>
                  </a:lnTo>
                  <a:lnTo>
                    <a:pt x="820" y="888"/>
                  </a:lnTo>
                  <a:lnTo>
                    <a:pt x="856" y="856"/>
                  </a:lnTo>
                  <a:lnTo>
                    <a:pt x="888" y="820"/>
                  </a:lnTo>
                  <a:lnTo>
                    <a:pt x="918" y="782"/>
                  </a:lnTo>
                  <a:lnTo>
                    <a:pt x="942" y="740"/>
                  </a:lnTo>
                  <a:lnTo>
                    <a:pt x="964" y="696"/>
                  </a:lnTo>
                  <a:lnTo>
                    <a:pt x="972" y="674"/>
                  </a:lnTo>
                  <a:lnTo>
                    <a:pt x="980" y="650"/>
                  </a:lnTo>
                  <a:lnTo>
                    <a:pt x="986" y="626"/>
                  </a:lnTo>
                  <a:lnTo>
                    <a:pt x="992" y="602"/>
                  </a:lnTo>
                  <a:lnTo>
                    <a:pt x="996" y="578"/>
                  </a:lnTo>
                  <a:lnTo>
                    <a:pt x="1000" y="552"/>
                  </a:lnTo>
                  <a:lnTo>
                    <a:pt x="1002" y="528"/>
                  </a:lnTo>
                  <a:lnTo>
                    <a:pt x="1002" y="502"/>
                  </a:lnTo>
                  <a:lnTo>
                    <a:pt x="1002" y="502"/>
                  </a:lnTo>
                  <a:lnTo>
                    <a:pt x="1002" y="476"/>
                  </a:lnTo>
                  <a:lnTo>
                    <a:pt x="1000" y="450"/>
                  </a:lnTo>
                  <a:lnTo>
                    <a:pt x="996" y="426"/>
                  </a:lnTo>
                  <a:lnTo>
                    <a:pt x="992" y="400"/>
                  </a:lnTo>
                  <a:lnTo>
                    <a:pt x="986" y="376"/>
                  </a:lnTo>
                  <a:lnTo>
                    <a:pt x="980" y="352"/>
                  </a:lnTo>
                  <a:lnTo>
                    <a:pt x="972" y="328"/>
                  </a:lnTo>
                  <a:lnTo>
                    <a:pt x="964" y="306"/>
                  </a:lnTo>
                  <a:lnTo>
                    <a:pt x="942" y="262"/>
                  </a:lnTo>
                  <a:lnTo>
                    <a:pt x="918" y="222"/>
                  </a:lnTo>
                  <a:lnTo>
                    <a:pt x="888" y="182"/>
                  </a:lnTo>
                  <a:lnTo>
                    <a:pt x="856" y="146"/>
                  </a:lnTo>
                  <a:lnTo>
                    <a:pt x="820" y="114"/>
                  </a:lnTo>
                  <a:lnTo>
                    <a:pt x="782" y="86"/>
                  </a:lnTo>
                  <a:lnTo>
                    <a:pt x="740" y="60"/>
                  </a:lnTo>
                  <a:lnTo>
                    <a:pt x="696" y="40"/>
                  </a:lnTo>
                  <a:lnTo>
                    <a:pt x="674" y="30"/>
                  </a:lnTo>
                  <a:lnTo>
                    <a:pt x="650" y="22"/>
                  </a:lnTo>
                  <a:lnTo>
                    <a:pt x="626" y="16"/>
                  </a:lnTo>
                  <a:lnTo>
                    <a:pt x="602" y="10"/>
                  </a:lnTo>
                  <a:lnTo>
                    <a:pt x="578" y="6"/>
                  </a:lnTo>
                  <a:lnTo>
                    <a:pt x="552" y="2"/>
                  </a:lnTo>
                  <a:lnTo>
                    <a:pt x="528" y="0"/>
                  </a:lnTo>
                  <a:lnTo>
                    <a:pt x="502" y="0"/>
                  </a:lnTo>
                  <a:lnTo>
                    <a:pt x="502" y="0"/>
                  </a:lnTo>
                  <a:close/>
                  <a:moveTo>
                    <a:pt x="742" y="696"/>
                  </a:moveTo>
                  <a:lnTo>
                    <a:pt x="742" y="696"/>
                  </a:lnTo>
                  <a:lnTo>
                    <a:pt x="740" y="706"/>
                  </a:lnTo>
                  <a:lnTo>
                    <a:pt x="738" y="716"/>
                  </a:lnTo>
                  <a:lnTo>
                    <a:pt x="732" y="726"/>
                  </a:lnTo>
                  <a:lnTo>
                    <a:pt x="726" y="734"/>
                  </a:lnTo>
                  <a:lnTo>
                    <a:pt x="718" y="740"/>
                  </a:lnTo>
                  <a:lnTo>
                    <a:pt x="708" y="746"/>
                  </a:lnTo>
                  <a:lnTo>
                    <a:pt x="698" y="748"/>
                  </a:lnTo>
                  <a:lnTo>
                    <a:pt x="688" y="750"/>
                  </a:lnTo>
                  <a:lnTo>
                    <a:pt x="688" y="750"/>
                  </a:lnTo>
                  <a:lnTo>
                    <a:pt x="314" y="750"/>
                  </a:lnTo>
                  <a:lnTo>
                    <a:pt x="314" y="750"/>
                  </a:lnTo>
                  <a:lnTo>
                    <a:pt x="304" y="748"/>
                  </a:lnTo>
                  <a:lnTo>
                    <a:pt x="294" y="746"/>
                  </a:lnTo>
                  <a:lnTo>
                    <a:pt x="284" y="740"/>
                  </a:lnTo>
                  <a:lnTo>
                    <a:pt x="276" y="734"/>
                  </a:lnTo>
                  <a:lnTo>
                    <a:pt x="270" y="726"/>
                  </a:lnTo>
                  <a:lnTo>
                    <a:pt x="266" y="716"/>
                  </a:lnTo>
                  <a:lnTo>
                    <a:pt x="262" y="706"/>
                  </a:lnTo>
                  <a:lnTo>
                    <a:pt x="262" y="696"/>
                  </a:lnTo>
                  <a:lnTo>
                    <a:pt x="262" y="696"/>
                  </a:lnTo>
                  <a:lnTo>
                    <a:pt x="262" y="324"/>
                  </a:lnTo>
                  <a:lnTo>
                    <a:pt x="262" y="324"/>
                  </a:lnTo>
                  <a:lnTo>
                    <a:pt x="262" y="314"/>
                  </a:lnTo>
                  <a:lnTo>
                    <a:pt x="266" y="304"/>
                  </a:lnTo>
                  <a:lnTo>
                    <a:pt x="270" y="294"/>
                  </a:lnTo>
                  <a:lnTo>
                    <a:pt x="276" y="286"/>
                  </a:lnTo>
                  <a:lnTo>
                    <a:pt x="284" y="280"/>
                  </a:lnTo>
                  <a:lnTo>
                    <a:pt x="294" y="274"/>
                  </a:lnTo>
                  <a:lnTo>
                    <a:pt x="304" y="272"/>
                  </a:lnTo>
                  <a:lnTo>
                    <a:pt x="314" y="270"/>
                  </a:lnTo>
                  <a:lnTo>
                    <a:pt x="314" y="270"/>
                  </a:lnTo>
                  <a:lnTo>
                    <a:pt x="688" y="270"/>
                  </a:lnTo>
                  <a:lnTo>
                    <a:pt x="688" y="270"/>
                  </a:lnTo>
                  <a:lnTo>
                    <a:pt x="698" y="272"/>
                  </a:lnTo>
                  <a:lnTo>
                    <a:pt x="708" y="274"/>
                  </a:lnTo>
                  <a:lnTo>
                    <a:pt x="718" y="280"/>
                  </a:lnTo>
                  <a:lnTo>
                    <a:pt x="726" y="286"/>
                  </a:lnTo>
                  <a:lnTo>
                    <a:pt x="732" y="294"/>
                  </a:lnTo>
                  <a:lnTo>
                    <a:pt x="738" y="304"/>
                  </a:lnTo>
                  <a:lnTo>
                    <a:pt x="740" y="314"/>
                  </a:lnTo>
                  <a:lnTo>
                    <a:pt x="742" y="324"/>
                  </a:lnTo>
                  <a:lnTo>
                    <a:pt x="742" y="324"/>
                  </a:lnTo>
                  <a:lnTo>
                    <a:pt x="742" y="696"/>
                  </a:lnTo>
                  <a:lnTo>
                    <a:pt x="742" y="69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2" name="Freeform 19"/>
            <p:cNvSpPr>
              <a:spLocks noEditPoints="1"/>
            </p:cNvSpPr>
            <p:nvPr/>
          </p:nvSpPr>
          <p:spPr bwMode="auto">
            <a:xfrm>
              <a:off x="2854" y="2855"/>
              <a:ext cx="182" cy="182"/>
            </a:xfrm>
            <a:custGeom>
              <a:avLst/>
              <a:gdLst>
                <a:gd name="T0" fmla="*/ 92 w 182"/>
                <a:gd name="T1" fmla="*/ 0 h 182"/>
                <a:gd name="T2" fmla="*/ 56 w 182"/>
                <a:gd name="T3" fmla="*/ 8 h 182"/>
                <a:gd name="T4" fmla="*/ 26 w 182"/>
                <a:gd name="T5" fmla="*/ 26 h 182"/>
                <a:gd name="T6" fmla="*/ 8 w 182"/>
                <a:gd name="T7" fmla="*/ 56 h 182"/>
                <a:gd name="T8" fmla="*/ 0 w 182"/>
                <a:gd name="T9" fmla="*/ 92 h 182"/>
                <a:gd name="T10" fmla="*/ 2 w 182"/>
                <a:gd name="T11" fmla="*/ 110 h 182"/>
                <a:gd name="T12" fmla="*/ 16 w 182"/>
                <a:gd name="T13" fmla="*/ 142 h 182"/>
                <a:gd name="T14" fmla="*/ 40 w 182"/>
                <a:gd name="T15" fmla="*/ 166 h 182"/>
                <a:gd name="T16" fmla="*/ 72 w 182"/>
                <a:gd name="T17" fmla="*/ 180 h 182"/>
                <a:gd name="T18" fmla="*/ 92 w 182"/>
                <a:gd name="T19" fmla="*/ 182 h 182"/>
                <a:gd name="T20" fmla="*/ 128 w 182"/>
                <a:gd name="T21" fmla="*/ 176 h 182"/>
                <a:gd name="T22" fmla="*/ 156 w 182"/>
                <a:gd name="T23" fmla="*/ 156 h 182"/>
                <a:gd name="T24" fmla="*/ 176 w 182"/>
                <a:gd name="T25" fmla="*/ 126 h 182"/>
                <a:gd name="T26" fmla="*/ 182 w 182"/>
                <a:gd name="T27" fmla="*/ 92 h 182"/>
                <a:gd name="T28" fmla="*/ 180 w 182"/>
                <a:gd name="T29" fmla="*/ 72 h 182"/>
                <a:gd name="T30" fmla="*/ 166 w 182"/>
                <a:gd name="T31" fmla="*/ 40 h 182"/>
                <a:gd name="T32" fmla="*/ 142 w 182"/>
                <a:gd name="T33" fmla="*/ 16 h 182"/>
                <a:gd name="T34" fmla="*/ 110 w 182"/>
                <a:gd name="T35" fmla="*/ 2 h 182"/>
                <a:gd name="T36" fmla="*/ 92 w 182"/>
                <a:gd name="T37" fmla="*/ 0 h 182"/>
                <a:gd name="T38" fmla="*/ 92 w 182"/>
                <a:gd name="T39" fmla="*/ 106 h 182"/>
                <a:gd name="T40" fmla="*/ 86 w 182"/>
                <a:gd name="T41" fmla="*/ 104 h 182"/>
                <a:gd name="T42" fmla="*/ 78 w 182"/>
                <a:gd name="T43" fmla="*/ 96 h 182"/>
                <a:gd name="T44" fmla="*/ 76 w 182"/>
                <a:gd name="T45" fmla="*/ 92 h 182"/>
                <a:gd name="T46" fmla="*/ 76 w 182"/>
                <a:gd name="T47" fmla="*/ 30 h 182"/>
                <a:gd name="T48" fmla="*/ 82 w 182"/>
                <a:gd name="T49" fmla="*/ 22 h 182"/>
                <a:gd name="T50" fmla="*/ 92 w 182"/>
                <a:gd name="T51" fmla="*/ 18 h 182"/>
                <a:gd name="T52" fmla="*/ 96 w 182"/>
                <a:gd name="T53" fmla="*/ 20 h 182"/>
                <a:gd name="T54" fmla="*/ 104 w 182"/>
                <a:gd name="T55" fmla="*/ 24 h 182"/>
                <a:gd name="T56" fmla="*/ 106 w 182"/>
                <a:gd name="T57" fmla="*/ 30 h 182"/>
                <a:gd name="T58" fmla="*/ 106 w 182"/>
                <a:gd name="T59" fmla="*/ 76 h 182"/>
                <a:gd name="T60" fmla="*/ 142 w 182"/>
                <a:gd name="T61" fmla="*/ 76 h 182"/>
                <a:gd name="T62" fmla="*/ 152 w 182"/>
                <a:gd name="T63" fmla="*/ 82 h 182"/>
                <a:gd name="T64" fmla="*/ 156 w 182"/>
                <a:gd name="T65" fmla="*/ 92 h 182"/>
                <a:gd name="T66" fmla="*/ 156 w 182"/>
                <a:gd name="T67" fmla="*/ 96 h 182"/>
                <a:gd name="T68" fmla="*/ 148 w 182"/>
                <a:gd name="T69" fmla="*/ 104 h 182"/>
                <a:gd name="T70" fmla="*/ 142 w 182"/>
                <a:gd name="T71" fmla="*/ 10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82">
                  <a:moveTo>
                    <a:pt x="92" y="0"/>
                  </a:moveTo>
                  <a:lnTo>
                    <a:pt x="92" y="0"/>
                  </a:lnTo>
                  <a:lnTo>
                    <a:pt x="72" y="2"/>
                  </a:lnTo>
                  <a:lnTo>
                    <a:pt x="56" y="8"/>
                  </a:lnTo>
                  <a:lnTo>
                    <a:pt x="40" y="16"/>
                  </a:lnTo>
                  <a:lnTo>
                    <a:pt x="26" y="26"/>
                  </a:lnTo>
                  <a:lnTo>
                    <a:pt x="16" y="40"/>
                  </a:lnTo>
                  <a:lnTo>
                    <a:pt x="8" y="56"/>
                  </a:lnTo>
                  <a:lnTo>
                    <a:pt x="2" y="72"/>
                  </a:lnTo>
                  <a:lnTo>
                    <a:pt x="0" y="92"/>
                  </a:lnTo>
                  <a:lnTo>
                    <a:pt x="0" y="92"/>
                  </a:lnTo>
                  <a:lnTo>
                    <a:pt x="2" y="110"/>
                  </a:lnTo>
                  <a:lnTo>
                    <a:pt x="8" y="126"/>
                  </a:lnTo>
                  <a:lnTo>
                    <a:pt x="16" y="142"/>
                  </a:lnTo>
                  <a:lnTo>
                    <a:pt x="26" y="156"/>
                  </a:lnTo>
                  <a:lnTo>
                    <a:pt x="40" y="166"/>
                  </a:lnTo>
                  <a:lnTo>
                    <a:pt x="56" y="176"/>
                  </a:lnTo>
                  <a:lnTo>
                    <a:pt x="72" y="180"/>
                  </a:lnTo>
                  <a:lnTo>
                    <a:pt x="92" y="182"/>
                  </a:lnTo>
                  <a:lnTo>
                    <a:pt x="92" y="182"/>
                  </a:lnTo>
                  <a:lnTo>
                    <a:pt x="110" y="180"/>
                  </a:lnTo>
                  <a:lnTo>
                    <a:pt x="128" y="176"/>
                  </a:lnTo>
                  <a:lnTo>
                    <a:pt x="142" y="166"/>
                  </a:lnTo>
                  <a:lnTo>
                    <a:pt x="156" y="156"/>
                  </a:lnTo>
                  <a:lnTo>
                    <a:pt x="166" y="142"/>
                  </a:lnTo>
                  <a:lnTo>
                    <a:pt x="176" y="126"/>
                  </a:lnTo>
                  <a:lnTo>
                    <a:pt x="180" y="110"/>
                  </a:lnTo>
                  <a:lnTo>
                    <a:pt x="182" y="92"/>
                  </a:lnTo>
                  <a:lnTo>
                    <a:pt x="182" y="92"/>
                  </a:lnTo>
                  <a:lnTo>
                    <a:pt x="180" y="72"/>
                  </a:lnTo>
                  <a:lnTo>
                    <a:pt x="176" y="56"/>
                  </a:lnTo>
                  <a:lnTo>
                    <a:pt x="166" y="40"/>
                  </a:lnTo>
                  <a:lnTo>
                    <a:pt x="156" y="26"/>
                  </a:lnTo>
                  <a:lnTo>
                    <a:pt x="142" y="16"/>
                  </a:lnTo>
                  <a:lnTo>
                    <a:pt x="128" y="8"/>
                  </a:lnTo>
                  <a:lnTo>
                    <a:pt x="110" y="2"/>
                  </a:lnTo>
                  <a:lnTo>
                    <a:pt x="92" y="0"/>
                  </a:lnTo>
                  <a:lnTo>
                    <a:pt x="92" y="0"/>
                  </a:lnTo>
                  <a:close/>
                  <a:moveTo>
                    <a:pt x="142" y="106"/>
                  </a:moveTo>
                  <a:lnTo>
                    <a:pt x="92" y="106"/>
                  </a:lnTo>
                  <a:lnTo>
                    <a:pt x="92" y="106"/>
                  </a:lnTo>
                  <a:lnTo>
                    <a:pt x="86" y="104"/>
                  </a:lnTo>
                  <a:lnTo>
                    <a:pt x="82" y="102"/>
                  </a:lnTo>
                  <a:lnTo>
                    <a:pt x="78" y="96"/>
                  </a:lnTo>
                  <a:lnTo>
                    <a:pt x="76" y="92"/>
                  </a:lnTo>
                  <a:lnTo>
                    <a:pt x="76" y="92"/>
                  </a:lnTo>
                  <a:lnTo>
                    <a:pt x="76" y="30"/>
                  </a:lnTo>
                  <a:lnTo>
                    <a:pt x="76" y="30"/>
                  </a:lnTo>
                  <a:lnTo>
                    <a:pt x="78" y="24"/>
                  </a:lnTo>
                  <a:lnTo>
                    <a:pt x="82" y="22"/>
                  </a:lnTo>
                  <a:lnTo>
                    <a:pt x="86" y="20"/>
                  </a:lnTo>
                  <a:lnTo>
                    <a:pt x="92" y="18"/>
                  </a:lnTo>
                  <a:lnTo>
                    <a:pt x="92" y="18"/>
                  </a:lnTo>
                  <a:lnTo>
                    <a:pt x="96" y="20"/>
                  </a:lnTo>
                  <a:lnTo>
                    <a:pt x="102" y="22"/>
                  </a:lnTo>
                  <a:lnTo>
                    <a:pt x="104" y="24"/>
                  </a:lnTo>
                  <a:lnTo>
                    <a:pt x="106" y="30"/>
                  </a:lnTo>
                  <a:lnTo>
                    <a:pt x="106" y="30"/>
                  </a:lnTo>
                  <a:lnTo>
                    <a:pt x="106" y="76"/>
                  </a:lnTo>
                  <a:lnTo>
                    <a:pt x="106" y="76"/>
                  </a:lnTo>
                  <a:lnTo>
                    <a:pt x="142" y="76"/>
                  </a:lnTo>
                  <a:lnTo>
                    <a:pt x="142" y="76"/>
                  </a:lnTo>
                  <a:lnTo>
                    <a:pt x="148" y="78"/>
                  </a:lnTo>
                  <a:lnTo>
                    <a:pt x="152" y="82"/>
                  </a:lnTo>
                  <a:lnTo>
                    <a:pt x="156" y="86"/>
                  </a:lnTo>
                  <a:lnTo>
                    <a:pt x="156" y="92"/>
                  </a:lnTo>
                  <a:lnTo>
                    <a:pt x="156" y="92"/>
                  </a:lnTo>
                  <a:lnTo>
                    <a:pt x="156" y="96"/>
                  </a:lnTo>
                  <a:lnTo>
                    <a:pt x="152" y="102"/>
                  </a:lnTo>
                  <a:lnTo>
                    <a:pt x="148" y="104"/>
                  </a:lnTo>
                  <a:lnTo>
                    <a:pt x="142" y="106"/>
                  </a:lnTo>
                  <a:lnTo>
                    <a:pt x="142" y="10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3" name="Freeform 20"/>
            <p:cNvSpPr>
              <a:spLocks noEditPoints="1"/>
            </p:cNvSpPr>
            <p:nvPr/>
          </p:nvSpPr>
          <p:spPr bwMode="auto">
            <a:xfrm>
              <a:off x="2746" y="2799"/>
              <a:ext cx="400" cy="306"/>
            </a:xfrm>
            <a:custGeom>
              <a:avLst/>
              <a:gdLst>
                <a:gd name="T0" fmla="*/ 0 w 400"/>
                <a:gd name="T1" fmla="*/ 0 h 306"/>
                <a:gd name="T2" fmla="*/ 0 w 400"/>
                <a:gd name="T3" fmla="*/ 260 h 306"/>
                <a:gd name="T4" fmla="*/ 2 w 400"/>
                <a:gd name="T5" fmla="*/ 278 h 306"/>
                <a:gd name="T6" fmla="*/ 12 w 400"/>
                <a:gd name="T7" fmla="*/ 292 h 306"/>
                <a:gd name="T8" fmla="*/ 26 w 400"/>
                <a:gd name="T9" fmla="*/ 302 h 306"/>
                <a:gd name="T10" fmla="*/ 44 w 400"/>
                <a:gd name="T11" fmla="*/ 306 h 306"/>
                <a:gd name="T12" fmla="*/ 354 w 400"/>
                <a:gd name="T13" fmla="*/ 306 h 306"/>
                <a:gd name="T14" fmla="*/ 364 w 400"/>
                <a:gd name="T15" fmla="*/ 304 h 306"/>
                <a:gd name="T16" fmla="*/ 380 w 400"/>
                <a:gd name="T17" fmla="*/ 298 h 306"/>
                <a:gd name="T18" fmla="*/ 392 w 400"/>
                <a:gd name="T19" fmla="*/ 286 h 306"/>
                <a:gd name="T20" fmla="*/ 398 w 400"/>
                <a:gd name="T21" fmla="*/ 270 h 306"/>
                <a:gd name="T22" fmla="*/ 400 w 400"/>
                <a:gd name="T23" fmla="*/ 0 h 306"/>
                <a:gd name="T24" fmla="*/ 0 w 400"/>
                <a:gd name="T25" fmla="*/ 0 h 306"/>
                <a:gd name="T26" fmla="*/ 200 w 400"/>
                <a:gd name="T27" fmla="*/ 268 h 306"/>
                <a:gd name="T28" fmla="*/ 188 w 400"/>
                <a:gd name="T29" fmla="*/ 266 h 306"/>
                <a:gd name="T30" fmla="*/ 152 w 400"/>
                <a:gd name="T31" fmla="*/ 258 h 306"/>
                <a:gd name="T32" fmla="*/ 114 w 400"/>
                <a:gd name="T33" fmla="*/ 232 h 306"/>
                <a:gd name="T34" fmla="*/ 88 w 400"/>
                <a:gd name="T35" fmla="*/ 194 h 306"/>
                <a:gd name="T36" fmla="*/ 80 w 400"/>
                <a:gd name="T37" fmla="*/ 160 h 306"/>
                <a:gd name="T38" fmla="*/ 80 w 400"/>
                <a:gd name="T39" fmla="*/ 148 h 306"/>
                <a:gd name="T40" fmla="*/ 82 w 400"/>
                <a:gd name="T41" fmla="*/ 124 h 306"/>
                <a:gd name="T42" fmla="*/ 100 w 400"/>
                <a:gd name="T43" fmla="*/ 80 h 306"/>
                <a:gd name="T44" fmla="*/ 132 w 400"/>
                <a:gd name="T45" fmla="*/ 48 h 306"/>
                <a:gd name="T46" fmla="*/ 176 w 400"/>
                <a:gd name="T47" fmla="*/ 30 h 306"/>
                <a:gd name="T48" fmla="*/ 200 w 400"/>
                <a:gd name="T49" fmla="*/ 28 h 306"/>
                <a:gd name="T50" fmla="*/ 212 w 400"/>
                <a:gd name="T51" fmla="*/ 28 h 306"/>
                <a:gd name="T52" fmla="*/ 246 w 400"/>
                <a:gd name="T53" fmla="*/ 36 h 306"/>
                <a:gd name="T54" fmla="*/ 284 w 400"/>
                <a:gd name="T55" fmla="*/ 62 h 306"/>
                <a:gd name="T56" fmla="*/ 310 w 400"/>
                <a:gd name="T57" fmla="*/ 100 h 306"/>
                <a:gd name="T58" fmla="*/ 318 w 400"/>
                <a:gd name="T59" fmla="*/ 136 h 306"/>
                <a:gd name="T60" fmla="*/ 320 w 400"/>
                <a:gd name="T61" fmla="*/ 148 h 306"/>
                <a:gd name="T62" fmla="*/ 316 w 400"/>
                <a:gd name="T63" fmla="*/ 172 h 306"/>
                <a:gd name="T64" fmla="*/ 298 w 400"/>
                <a:gd name="T65" fmla="*/ 214 h 306"/>
                <a:gd name="T66" fmla="*/ 266 w 400"/>
                <a:gd name="T67" fmla="*/ 246 h 306"/>
                <a:gd name="T68" fmla="*/ 224 w 400"/>
                <a:gd name="T69" fmla="*/ 264 h 306"/>
                <a:gd name="T70" fmla="*/ 200 w 400"/>
                <a:gd name="T71" fmla="*/ 26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06">
                  <a:moveTo>
                    <a:pt x="0" y="0"/>
                  </a:moveTo>
                  <a:lnTo>
                    <a:pt x="0" y="0"/>
                  </a:lnTo>
                  <a:lnTo>
                    <a:pt x="0" y="260"/>
                  </a:lnTo>
                  <a:lnTo>
                    <a:pt x="0" y="260"/>
                  </a:lnTo>
                  <a:lnTo>
                    <a:pt x="0" y="270"/>
                  </a:lnTo>
                  <a:lnTo>
                    <a:pt x="2" y="278"/>
                  </a:lnTo>
                  <a:lnTo>
                    <a:pt x="6" y="286"/>
                  </a:lnTo>
                  <a:lnTo>
                    <a:pt x="12" y="292"/>
                  </a:lnTo>
                  <a:lnTo>
                    <a:pt x="18" y="298"/>
                  </a:lnTo>
                  <a:lnTo>
                    <a:pt x="26" y="302"/>
                  </a:lnTo>
                  <a:lnTo>
                    <a:pt x="34" y="304"/>
                  </a:lnTo>
                  <a:lnTo>
                    <a:pt x="44" y="306"/>
                  </a:lnTo>
                  <a:lnTo>
                    <a:pt x="44" y="306"/>
                  </a:lnTo>
                  <a:lnTo>
                    <a:pt x="354" y="306"/>
                  </a:lnTo>
                  <a:lnTo>
                    <a:pt x="354" y="306"/>
                  </a:lnTo>
                  <a:lnTo>
                    <a:pt x="364" y="304"/>
                  </a:lnTo>
                  <a:lnTo>
                    <a:pt x="372" y="302"/>
                  </a:lnTo>
                  <a:lnTo>
                    <a:pt x="380" y="298"/>
                  </a:lnTo>
                  <a:lnTo>
                    <a:pt x="386" y="292"/>
                  </a:lnTo>
                  <a:lnTo>
                    <a:pt x="392" y="286"/>
                  </a:lnTo>
                  <a:lnTo>
                    <a:pt x="396" y="278"/>
                  </a:lnTo>
                  <a:lnTo>
                    <a:pt x="398" y="270"/>
                  </a:lnTo>
                  <a:lnTo>
                    <a:pt x="400" y="260"/>
                  </a:lnTo>
                  <a:lnTo>
                    <a:pt x="400" y="0"/>
                  </a:lnTo>
                  <a:lnTo>
                    <a:pt x="400" y="0"/>
                  </a:lnTo>
                  <a:lnTo>
                    <a:pt x="0" y="0"/>
                  </a:lnTo>
                  <a:lnTo>
                    <a:pt x="0" y="0"/>
                  </a:lnTo>
                  <a:close/>
                  <a:moveTo>
                    <a:pt x="200" y="268"/>
                  </a:moveTo>
                  <a:lnTo>
                    <a:pt x="200" y="268"/>
                  </a:lnTo>
                  <a:lnTo>
                    <a:pt x="188" y="266"/>
                  </a:lnTo>
                  <a:lnTo>
                    <a:pt x="176" y="264"/>
                  </a:lnTo>
                  <a:lnTo>
                    <a:pt x="152" y="258"/>
                  </a:lnTo>
                  <a:lnTo>
                    <a:pt x="132" y="246"/>
                  </a:lnTo>
                  <a:lnTo>
                    <a:pt x="114" y="232"/>
                  </a:lnTo>
                  <a:lnTo>
                    <a:pt x="100" y="214"/>
                  </a:lnTo>
                  <a:lnTo>
                    <a:pt x="88" y="194"/>
                  </a:lnTo>
                  <a:lnTo>
                    <a:pt x="82" y="172"/>
                  </a:lnTo>
                  <a:lnTo>
                    <a:pt x="80" y="160"/>
                  </a:lnTo>
                  <a:lnTo>
                    <a:pt x="80" y="148"/>
                  </a:lnTo>
                  <a:lnTo>
                    <a:pt x="80" y="148"/>
                  </a:lnTo>
                  <a:lnTo>
                    <a:pt x="80" y="136"/>
                  </a:lnTo>
                  <a:lnTo>
                    <a:pt x="82" y="124"/>
                  </a:lnTo>
                  <a:lnTo>
                    <a:pt x="88" y="100"/>
                  </a:lnTo>
                  <a:lnTo>
                    <a:pt x="100" y="80"/>
                  </a:lnTo>
                  <a:lnTo>
                    <a:pt x="114" y="62"/>
                  </a:lnTo>
                  <a:lnTo>
                    <a:pt x="132" y="48"/>
                  </a:lnTo>
                  <a:lnTo>
                    <a:pt x="152" y="36"/>
                  </a:lnTo>
                  <a:lnTo>
                    <a:pt x="176" y="30"/>
                  </a:lnTo>
                  <a:lnTo>
                    <a:pt x="188" y="28"/>
                  </a:lnTo>
                  <a:lnTo>
                    <a:pt x="200" y="28"/>
                  </a:lnTo>
                  <a:lnTo>
                    <a:pt x="200" y="28"/>
                  </a:lnTo>
                  <a:lnTo>
                    <a:pt x="212" y="28"/>
                  </a:lnTo>
                  <a:lnTo>
                    <a:pt x="224" y="30"/>
                  </a:lnTo>
                  <a:lnTo>
                    <a:pt x="246" y="36"/>
                  </a:lnTo>
                  <a:lnTo>
                    <a:pt x="266" y="48"/>
                  </a:lnTo>
                  <a:lnTo>
                    <a:pt x="284" y="62"/>
                  </a:lnTo>
                  <a:lnTo>
                    <a:pt x="298" y="80"/>
                  </a:lnTo>
                  <a:lnTo>
                    <a:pt x="310" y="100"/>
                  </a:lnTo>
                  <a:lnTo>
                    <a:pt x="316" y="124"/>
                  </a:lnTo>
                  <a:lnTo>
                    <a:pt x="318" y="136"/>
                  </a:lnTo>
                  <a:lnTo>
                    <a:pt x="320" y="148"/>
                  </a:lnTo>
                  <a:lnTo>
                    <a:pt x="320" y="148"/>
                  </a:lnTo>
                  <a:lnTo>
                    <a:pt x="318" y="160"/>
                  </a:lnTo>
                  <a:lnTo>
                    <a:pt x="316" y="172"/>
                  </a:lnTo>
                  <a:lnTo>
                    <a:pt x="310" y="194"/>
                  </a:lnTo>
                  <a:lnTo>
                    <a:pt x="298" y="214"/>
                  </a:lnTo>
                  <a:lnTo>
                    <a:pt x="284" y="232"/>
                  </a:lnTo>
                  <a:lnTo>
                    <a:pt x="266" y="246"/>
                  </a:lnTo>
                  <a:lnTo>
                    <a:pt x="246" y="258"/>
                  </a:lnTo>
                  <a:lnTo>
                    <a:pt x="224" y="264"/>
                  </a:lnTo>
                  <a:lnTo>
                    <a:pt x="212" y="266"/>
                  </a:lnTo>
                  <a:lnTo>
                    <a:pt x="200" y="268"/>
                  </a:lnTo>
                  <a:lnTo>
                    <a:pt x="200" y="268"/>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90" name="Group 30"/>
          <p:cNvGrpSpPr>
            <a:grpSpLocks noChangeAspect="1"/>
          </p:cNvGrpSpPr>
          <p:nvPr/>
        </p:nvGrpSpPr>
        <p:grpSpPr bwMode="auto">
          <a:xfrm>
            <a:off x="4778941" y="3831468"/>
            <a:ext cx="1590261" cy="1590675"/>
            <a:chOff x="3528" y="1848"/>
            <a:chExt cx="1002" cy="1002"/>
          </a:xfrm>
        </p:grpSpPr>
        <p:sp>
          <p:nvSpPr>
            <p:cNvPr id="92" name="Freeform 31"/>
            <p:cNvSpPr>
              <a:spLocks/>
            </p:cNvSpPr>
            <p:nvPr/>
          </p:nvSpPr>
          <p:spPr bwMode="auto">
            <a:xfrm>
              <a:off x="3956" y="2290"/>
              <a:ext cx="56" cy="54"/>
            </a:xfrm>
            <a:custGeom>
              <a:avLst/>
              <a:gdLst>
                <a:gd name="T0" fmla="*/ 0 w 56"/>
                <a:gd name="T1" fmla="*/ 50 h 54"/>
                <a:gd name="T2" fmla="*/ 2 w 56"/>
                <a:gd name="T3" fmla="*/ 52 h 54"/>
                <a:gd name="T4" fmla="*/ 2 w 56"/>
                <a:gd name="T5" fmla="*/ 52 h 54"/>
                <a:gd name="T6" fmla="*/ 2 w 56"/>
                <a:gd name="T7" fmla="*/ 54 h 54"/>
                <a:gd name="T8" fmla="*/ 4 w 56"/>
                <a:gd name="T9" fmla="*/ 54 h 54"/>
                <a:gd name="T10" fmla="*/ 4 w 56"/>
                <a:gd name="T11" fmla="*/ 54 h 54"/>
                <a:gd name="T12" fmla="*/ 6 w 56"/>
                <a:gd name="T13" fmla="*/ 54 h 54"/>
                <a:gd name="T14" fmla="*/ 50 w 56"/>
                <a:gd name="T15" fmla="*/ 54 h 54"/>
                <a:gd name="T16" fmla="*/ 50 w 56"/>
                <a:gd name="T17" fmla="*/ 54 h 54"/>
                <a:gd name="T18" fmla="*/ 52 w 56"/>
                <a:gd name="T19" fmla="*/ 54 h 54"/>
                <a:gd name="T20" fmla="*/ 52 w 56"/>
                <a:gd name="T21" fmla="*/ 54 h 54"/>
                <a:gd name="T22" fmla="*/ 54 w 56"/>
                <a:gd name="T23" fmla="*/ 52 h 54"/>
                <a:gd name="T24" fmla="*/ 54 w 56"/>
                <a:gd name="T25" fmla="*/ 52 h 54"/>
                <a:gd name="T26" fmla="*/ 54 w 56"/>
                <a:gd name="T27" fmla="*/ 50 h 54"/>
                <a:gd name="T28" fmla="*/ 54 w 56"/>
                <a:gd name="T29" fmla="*/ 50 h 54"/>
                <a:gd name="T30" fmla="*/ 56 w 56"/>
                <a:gd name="T31" fmla="*/ 48 h 54"/>
                <a:gd name="T32" fmla="*/ 56 w 56"/>
                <a:gd name="T33" fmla="*/ 6 h 54"/>
                <a:gd name="T34" fmla="*/ 54 w 56"/>
                <a:gd name="T35" fmla="*/ 4 h 54"/>
                <a:gd name="T36" fmla="*/ 54 w 56"/>
                <a:gd name="T37" fmla="*/ 4 h 54"/>
                <a:gd name="T38" fmla="*/ 54 w 56"/>
                <a:gd name="T39" fmla="*/ 2 h 54"/>
                <a:gd name="T40" fmla="*/ 54 w 56"/>
                <a:gd name="T41" fmla="*/ 2 h 54"/>
                <a:gd name="T42" fmla="*/ 52 w 56"/>
                <a:gd name="T43" fmla="*/ 0 h 54"/>
                <a:gd name="T44" fmla="*/ 52 w 56"/>
                <a:gd name="T45" fmla="*/ 0 h 54"/>
                <a:gd name="T46" fmla="*/ 50 w 56"/>
                <a:gd name="T47" fmla="*/ 0 h 54"/>
                <a:gd name="T48" fmla="*/ 50 w 56"/>
                <a:gd name="T49" fmla="*/ 0 h 54"/>
                <a:gd name="T50" fmla="*/ 6 w 56"/>
                <a:gd name="T51" fmla="*/ 0 h 54"/>
                <a:gd name="T52" fmla="*/ 4 w 56"/>
                <a:gd name="T53" fmla="*/ 0 h 54"/>
                <a:gd name="T54" fmla="*/ 4 w 56"/>
                <a:gd name="T55" fmla="*/ 0 h 54"/>
                <a:gd name="T56" fmla="*/ 2 w 56"/>
                <a:gd name="T57" fmla="*/ 0 h 54"/>
                <a:gd name="T58" fmla="*/ 2 w 56"/>
                <a:gd name="T59" fmla="*/ 2 h 54"/>
                <a:gd name="T60" fmla="*/ 2 w 56"/>
                <a:gd name="T61" fmla="*/ 2 h 54"/>
                <a:gd name="T62" fmla="*/ 0 w 56"/>
                <a:gd name="T63" fmla="*/ 4 h 54"/>
                <a:gd name="T64" fmla="*/ 0 w 56"/>
                <a:gd name="T65" fmla="*/ 4 h 54"/>
                <a:gd name="T66" fmla="*/ 0 w 56"/>
                <a:gd name="T67" fmla="*/ 6 h 54"/>
                <a:gd name="T68" fmla="*/ 0 w 56"/>
                <a:gd name="T69" fmla="*/ 48 h 54"/>
                <a:gd name="T70" fmla="*/ 0 w 56"/>
                <a:gd name="T71" fmla="*/ 50 h 54"/>
                <a:gd name="T72" fmla="*/ 0 w 56"/>
                <a:gd name="T73"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4">
                  <a:moveTo>
                    <a:pt x="0" y="50"/>
                  </a:moveTo>
                  <a:lnTo>
                    <a:pt x="2" y="52"/>
                  </a:lnTo>
                  <a:lnTo>
                    <a:pt x="2" y="52"/>
                  </a:lnTo>
                  <a:lnTo>
                    <a:pt x="2" y="54"/>
                  </a:lnTo>
                  <a:lnTo>
                    <a:pt x="4" y="54"/>
                  </a:lnTo>
                  <a:lnTo>
                    <a:pt x="4" y="54"/>
                  </a:lnTo>
                  <a:lnTo>
                    <a:pt x="6" y="54"/>
                  </a:lnTo>
                  <a:lnTo>
                    <a:pt x="50" y="54"/>
                  </a:lnTo>
                  <a:lnTo>
                    <a:pt x="50" y="54"/>
                  </a:lnTo>
                  <a:lnTo>
                    <a:pt x="52" y="54"/>
                  </a:lnTo>
                  <a:lnTo>
                    <a:pt x="52" y="54"/>
                  </a:lnTo>
                  <a:lnTo>
                    <a:pt x="54" y="52"/>
                  </a:lnTo>
                  <a:lnTo>
                    <a:pt x="54" y="52"/>
                  </a:lnTo>
                  <a:lnTo>
                    <a:pt x="54" y="50"/>
                  </a:lnTo>
                  <a:lnTo>
                    <a:pt x="54" y="50"/>
                  </a:lnTo>
                  <a:lnTo>
                    <a:pt x="56" y="48"/>
                  </a:lnTo>
                  <a:lnTo>
                    <a:pt x="56" y="6"/>
                  </a:lnTo>
                  <a:lnTo>
                    <a:pt x="54" y="4"/>
                  </a:lnTo>
                  <a:lnTo>
                    <a:pt x="54" y="4"/>
                  </a:lnTo>
                  <a:lnTo>
                    <a:pt x="54" y="2"/>
                  </a:lnTo>
                  <a:lnTo>
                    <a:pt x="54" y="2"/>
                  </a:lnTo>
                  <a:lnTo>
                    <a:pt x="52" y="0"/>
                  </a:lnTo>
                  <a:lnTo>
                    <a:pt x="52" y="0"/>
                  </a:lnTo>
                  <a:lnTo>
                    <a:pt x="50" y="0"/>
                  </a:lnTo>
                  <a:lnTo>
                    <a:pt x="50" y="0"/>
                  </a:lnTo>
                  <a:lnTo>
                    <a:pt x="6" y="0"/>
                  </a:lnTo>
                  <a:lnTo>
                    <a:pt x="4" y="0"/>
                  </a:lnTo>
                  <a:lnTo>
                    <a:pt x="4" y="0"/>
                  </a:lnTo>
                  <a:lnTo>
                    <a:pt x="2" y="0"/>
                  </a:lnTo>
                  <a:lnTo>
                    <a:pt x="2" y="2"/>
                  </a:lnTo>
                  <a:lnTo>
                    <a:pt x="2" y="2"/>
                  </a:lnTo>
                  <a:lnTo>
                    <a:pt x="0" y="4"/>
                  </a:lnTo>
                  <a:lnTo>
                    <a:pt x="0" y="4"/>
                  </a:lnTo>
                  <a:lnTo>
                    <a:pt x="0" y="6"/>
                  </a:lnTo>
                  <a:lnTo>
                    <a:pt x="0" y="48"/>
                  </a:lnTo>
                  <a:lnTo>
                    <a:pt x="0" y="50"/>
                  </a:lnTo>
                  <a:lnTo>
                    <a:pt x="0" y="5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3" name="Freeform 32"/>
            <p:cNvSpPr>
              <a:spLocks/>
            </p:cNvSpPr>
            <p:nvPr/>
          </p:nvSpPr>
          <p:spPr bwMode="auto">
            <a:xfrm>
              <a:off x="3994" y="2450"/>
              <a:ext cx="78" cy="78"/>
            </a:xfrm>
            <a:custGeom>
              <a:avLst/>
              <a:gdLst>
                <a:gd name="T0" fmla="*/ 78 w 78"/>
                <a:gd name="T1" fmla="*/ 4 h 78"/>
                <a:gd name="T2" fmla="*/ 78 w 78"/>
                <a:gd name="T3" fmla="*/ 2 h 78"/>
                <a:gd name="T4" fmla="*/ 76 w 78"/>
                <a:gd name="T5" fmla="*/ 2 h 78"/>
                <a:gd name="T6" fmla="*/ 76 w 78"/>
                <a:gd name="T7" fmla="*/ 0 h 78"/>
                <a:gd name="T8" fmla="*/ 76 w 78"/>
                <a:gd name="T9" fmla="*/ 0 h 78"/>
                <a:gd name="T10" fmla="*/ 74 w 78"/>
                <a:gd name="T11" fmla="*/ 0 h 78"/>
                <a:gd name="T12" fmla="*/ 72 w 78"/>
                <a:gd name="T13" fmla="*/ 0 h 78"/>
                <a:gd name="T14" fmla="*/ 6 w 78"/>
                <a:gd name="T15" fmla="*/ 0 h 78"/>
                <a:gd name="T16" fmla="*/ 4 w 78"/>
                <a:gd name="T17" fmla="*/ 0 h 78"/>
                <a:gd name="T18" fmla="*/ 4 w 78"/>
                <a:gd name="T19" fmla="*/ 0 h 78"/>
                <a:gd name="T20" fmla="*/ 2 w 78"/>
                <a:gd name="T21" fmla="*/ 0 h 78"/>
                <a:gd name="T22" fmla="*/ 2 w 78"/>
                <a:gd name="T23" fmla="*/ 2 h 78"/>
                <a:gd name="T24" fmla="*/ 2 w 78"/>
                <a:gd name="T25" fmla="*/ 2 h 78"/>
                <a:gd name="T26" fmla="*/ 0 w 78"/>
                <a:gd name="T27" fmla="*/ 4 h 78"/>
                <a:gd name="T28" fmla="*/ 0 w 78"/>
                <a:gd name="T29" fmla="*/ 4 h 78"/>
                <a:gd name="T30" fmla="*/ 0 w 78"/>
                <a:gd name="T31" fmla="*/ 6 h 78"/>
                <a:gd name="T32" fmla="*/ 0 w 78"/>
                <a:gd name="T33" fmla="*/ 72 h 78"/>
                <a:gd name="T34" fmla="*/ 0 w 78"/>
                <a:gd name="T35" fmla="*/ 74 h 78"/>
                <a:gd name="T36" fmla="*/ 0 w 78"/>
                <a:gd name="T37" fmla="*/ 74 h 78"/>
                <a:gd name="T38" fmla="*/ 2 w 78"/>
                <a:gd name="T39" fmla="*/ 76 h 78"/>
                <a:gd name="T40" fmla="*/ 2 w 78"/>
                <a:gd name="T41" fmla="*/ 76 h 78"/>
                <a:gd name="T42" fmla="*/ 2 w 78"/>
                <a:gd name="T43" fmla="*/ 78 h 78"/>
                <a:gd name="T44" fmla="*/ 4 w 78"/>
                <a:gd name="T45" fmla="*/ 78 h 78"/>
                <a:gd name="T46" fmla="*/ 4 w 78"/>
                <a:gd name="T47" fmla="*/ 78 h 78"/>
                <a:gd name="T48" fmla="*/ 6 w 78"/>
                <a:gd name="T49" fmla="*/ 78 h 78"/>
                <a:gd name="T50" fmla="*/ 72 w 78"/>
                <a:gd name="T51" fmla="*/ 78 h 78"/>
                <a:gd name="T52" fmla="*/ 74 w 78"/>
                <a:gd name="T53" fmla="*/ 78 h 78"/>
                <a:gd name="T54" fmla="*/ 76 w 78"/>
                <a:gd name="T55" fmla="*/ 78 h 78"/>
                <a:gd name="T56" fmla="*/ 76 w 78"/>
                <a:gd name="T57" fmla="*/ 78 h 78"/>
                <a:gd name="T58" fmla="*/ 76 w 78"/>
                <a:gd name="T59" fmla="*/ 76 h 78"/>
                <a:gd name="T60" fmla="*/ 78 w 78"/>
                <a:gd name="T61" fmla="*/ 76 h 78"/>
                <a:gd name="T62" fmla="*/ 78 w 78"/>
                <a:gd name="T63" fmla="*/ 74 h 78"/>
                <a:gd name="T64" fmla="*/ 78 w 78"/>
                <a:gd name="T65" fmla="*/ 74 h 78"/>
                <a:gd name="T66" fmla="*/ 78 w 78"/>
                <a:gd name="T67" fmla="*/ 72 h 78"/>
                <a:gd name="T68" fmla="*/ 78 w 78"/>
                <a:gd name="T69" fmla="*/ 6 h 78"/>
                <a:gd name="T70" fmla="*/ 78 w 78"/>
                <a:gd name="T71" fmla="*/ 4 h 78"/>
                <a:gd name="T72" fmla="*/ 78 w 78"/>
                <a:gd name="T73"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78" y="4"/>
                  </a:moveTo>
                  <a:lnTo>
                    <a:pt x="78" y="2"/>
                  </a:lnTo>
                  <a:lnTo>
                    <a:pt x="76" y="2"/>
                  </a:lnTo>
                  <a:lnTo>
                    <a:pt x="76" y="0"/>
                  </a:lnTo>
                  <a:lnTo>
                    <a:pt x="76" y="0"/>
                  </a:lnTo>
                  <a:lnTo>
                    <a:pt x="74" y="0"/>
                  </a:lnTo>
                  <a:lnTo>
                    <a:pt x="72" y="0"/>
                  </a:lnTo>
                  <a:lnTo>
                    <a:pt x="6" y="0"/>
                  </a:lnTo>
                  <a:lnTo>
                    <a:pt x="4" y="0"/>
                  </a:lnTo>
                  <a:lnTo>
                    <a:pt x="4" y="0"/>
                  </a:lnTo>
                  <a:lnTo>
                    <a:pt x="2" y="0"/>
                  </a:lnTo>
                  <a:lnTo>
                    <a:pt x="2" y="2"/>
                  </a:lnTo>
                  <a:lnTo>
                    <a:pt x="2" y="2"/>
                  </a:lnTo>
                  <a:lnTo>
                    <a:pt x="0" y="4"/>
                  </a:lnTo>
                  <a:lnTo>
                    <a:pt x="0" y="4"/>
                  </a:lnTo>
                  <a:lnTo>
                    <a:pt x="0" y="6"/>
                  </a:lnTo>
                  <a:lnTo>
                    <a:pt x="0" y="72"/>
                  </a:lnTo>
                  <a:lnTo>
                    <a:pt x="0" y="74"/>
                  </a:lnTo>
                  <a:lnTo>
                    <a:pt x="0" y="74"/>
                  </a:lnTo>
                  <a:lnTo>
                    <a:pt x="2" y="76"/>
                  </a:lnTo>
                  <a:lnTo>
                    <a:pt x="2" y="76"/>
                  </a:lnTo>
                  <a:lnTo>
                    <a:pt x="2" y="78"/>
                  </a:lnTo>
                  <a:lnTo>
                    <a:pt x="4" y="78"/>
                  </a:lnTo>
                  <a:lnTo>
                    <a:pt x="4" y="78"/>
                  </a:lnTo>
                  <a:lnTo>
                    <a:pt x="6" y="78"/>
                  </a:lnTo>
                  <a:lnTo>
                    <a:pt x="72" y="78"/>
                  </a:lnTo>
                  <a:lnTo>
                    <a:pt x="74" y="78"/>
                  </a:lnTo>
                  <a:lnTo>
                    <a:pt x="76" y="78"/>
                  </a:lnTo>
                  <a:lnTo>
                    <a:pt x="76" y="78"/>
                  </a:lnTo>
                  <a:lnTo>
                    <a:pt x="76" y="76"/>
                  </a:lnTo>
                  <a:lnTo>
                    <a:pt x="78" y="76"/>
                  </a:lnTo>
                  <a:lnTo>
                    <a:pt x="78" y="74"/>
                  </a:lnTo>
                  <a:lnTo>
                    <a:pt x="78" y="74"/>
                  </a:lnTo>
                  <a:lnTo>
                    <a:pt x="78" y="72"/>
                  </a:lnTo>
                  <a:lnTo>
                    <a:pt x="78" y="6"/>
                  </a:lnTo>
                  <a:lnTo>
                    <a:pt x="78" y="4"/>
                  </a:lnTo>
                  <a:lnTo>
                    <a:pt x="78" y="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4" name="Freeform 33"/>
            <p:cNvSpPr>
              <a:spLocks/>
            </p:cNvSpPr>
            <p:nvPr/>
          </p:nvSpPr>
          <p:spPr bwMode="auto">
            <a:xfrm>
              <a:off x="3956" y="2214"/>
              <a:ext cx="56" cy="54"/>
            </a:xfrm>
            <a:custGeom>
              <a:avLst/>
              <a:gdLst>
                <a:gd name="T0" fmla="*/ 0 w 56"/>
                <a:gd name="T1" fmla="*/ 52 h 54"/>
                <a:gd name="T2" fmla="*/ 2 w 56"/>
                <a:gd name="T3" fmla="*/ 52 h 54"/>
                <a:gd name="T4" fmla="*/ 2 w 56"/>
                <a:gd name="T5" fmla="*/ 52 h 54"/>
                <a:gd name="T6" fmla="*/ 2 w 56"/>
                <a:gd name="T7" fmla="*/ 54 h 54"/>
                <a:gd name="T8" fmla="*/ 4 w 56"/>
                <a:gd name="T9" fmla="*/ 54 h 54"/>
                <a:gd name="T10" fmla="*/ 4 w 56"/>
                <a:gd name="T11" fmla="*/ 54 h 54"/>
                <a:gd name="T12" fmla="*/ 6 w 56"/>
                <a:gd name="T13" fmla="*/ 54 h 54"/>
                <a:gd name="T14" fmla="*/ 50 w 56"/>
                <a:gd name="T15" fmla="*/ 54 h 54"/>
                <a:gd name="T16" fmla="*/ 50 w 56"/>
                <a:gd name="T17" fmla="*/ 54 h 54"/>
                <a:gd name="T18" fmla="*/ 52 w 56"/>
                <a:gd name="T19" fmla="*/ 54 h 54"/>
                <a:gd name="T20" fmla="*/ 52 w 56"/>
                <a:gd name="T21" fmla="*/ 54 h 54"/>
                <a:gd name="T22" fmla="*/ 54 w 56"/>
                <a:gd name="T23" fmla="*/ 52 h 54"/>
                <a:gd name="T24" fmla="*/ 54 w 56"/>
                <a:gd name="T25" fmla="*/ 52 h 54"/>
                <a:gd name="T26" fmla="*/ 54 w 56"/>
                <a:gd name="T27" fmla="*/ 52 h 54"/>
                <a:gd name="T28" fmla="*/ 54 w 56"/>
                <a:gd name="T29" fmla="*/ 50 h 54"/>
                <a:gd name="T30" fmla="*/ 56 w 56"/>
                <a:gd name="T31" fmla="*/ 48 h 54"/>
                <a:gd name="T32" fmla="*/ 56 w 56"/>
                <a:gd name="T33" fmla="*/ 6 h 54"/>
                <a:gd name="T34" fmla="*/ 54 w 56"/>
                <a:gd name="T35" fmla="*/ 4 h 54"/>
                <a:gd name="T36" fmla="*/ 54 w 56"/>
                <a:gd name="T37" fmla="*/ 4 h 54"/>
                <a:gd name="T38" fmla="*/ 54 w 56"/>
                <a:gd name="T39" fmla="*/ 2 h 54"/>
                <a:gd name="T40" fmla="*/ 54 w 56"/>
                <a:gd name="T41" fmla="*/ 2 h 54"/>
                <a:gd name="T42" fmla="*/ 52 w 56"/>
                <a:gd name="T43" fmla="*/ 0 h 54"/>
                <a:gd name="T44" fmla="*/ 52 w 56"/>
                <a:gd name="T45" fmla="*/ 0 h 54"/>
                <a:gd name="T46" fmla="*/ 50 w 56"/>
                <a:gd name="T47" fmla="*/ 0 h 54"/>
                <a:gd name="T48" fmla="*/ 50 w 56"/>
                <a:gd name="T49" fmla="*/ 0 h 54"/>
                <a:gd name="T50" fmla="*/ 6 w 56"/>
                <a:gd name="T51" fmla="*/ 0 h 54"/>
                <a:gd name="T52" fmla="*/ 4 w 56"/>
                <a:gd name="T53" fmla="*/ 0 h 54"/>
                <a:gd name="T54" fmla="*/ 4 w 56"/>
                <a:gd name="T55" fmla="*/ 0 h 54"/>
                <a:gd name="T56" fmla="*/ 2 w 56"/>
                <a:gd name="T57" fmla="*/ 0 h 54"/>
                <a:gd name="T58" fmla="*/ 2 w 56"/>
                <a:gd name="T59" fmla="*/ 2 h 54"/>
                <a:gd name="T60" fmla="*/ 2 w 56"/>
                <a:gd name="T61" fmla="*/ 2 h 54"/>
                <a:gd name="T62" fmla="*/ 0 w 56"/>
                <a:gd name="T63" fmla="*/ 4 h 54"/>
                <a:gd name="T64" fmla="*/ 0 w 56"/>
                <a:gd name="T65" fmla="*/ 4 h 54"/>
                <a:gd name="T66" fmla="*/ 0 w 56"/>
                <a:gd name="T67" fmla="*/ 6 h 54"/>
                <a:gd name="T68" fmla="*/ 0 w 56"/>
                <a:gd name="T69" fmla="*/ 48 h 54"/>
                <a:gd name="T70" fmla="*/ 0 w 56"/>
                <a:gd name="T71" fmla="*/ 50 h 54"/>
                <a:gd name="T72" fmla="*/ 0 w 56"/>
                <a:gd name="T73"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4">
                  <a:moveTo>
                    <a:pt x="0" y="52"/>
                  </a:moveTo>
                  <a:lnTo>
                    <a:pt x="2" y="52"/>
                  </a:lnTo>
                  <a:lnTo>
                    <a:pt x="2" y="52"/>
                  </a:lnTo>
                  <a:lnTo>
                    <a:pt x="2" y="54"/>
                  </a:lnTo>
                  <a:lnTo>
                    <a:pt x="4" y="54"/>
                  </a:lnTo>
                  <a:lnTo>
                    <a:pt x="4" y="54"/>
                  </a:lnTo>
                  <a:lnTo>
                    <a:pt x="6" y="54"/>
                  </a:lnTo>
                  <a:lnTo>
                    <a:pt x="50" y="54"/>
                  </a:lnTo>
                  <a:lnTo>
                    <a:pt x="50" y="54"/>
                  </a:lnTo>
                  <a:lnTo>
                    <a:pt x="52" y="54"/>
                  </a:lnTo>
                  <a:lnTo>
                    <a:pt x="52" y="54"/>
                  </a:lnTo>
                  <a:lnTo>
                    <a:pt x="54" y="52"/>
                  </a:lnTo>
                  <a:lnTo>
                    <a:pt x="54" y="52"/>
                  </a:lnTo>
                  <a:lnTo>
                    <a:pt x="54" y="52"/>
                  </a:lnTo>
                  <a:lnTo>
                    <a:pt x="54" y="50"/>
                  </a:lnTo>
                  <a:lnTo>
                    <a:pt x="56" y="48"/>
                  </a:lnTo>
                  <a:lnTo>
                    <a:pt x="56" y="6"/>
                  </a:lnTo>
                  <a:lnTo>
                    <a:pt x="54" y="4"/>
                  </a:lnTo>
                  <a:lnTo>
                    <a:pt x="54" y="4"/>
                  </a:lnTo>
                  <a:lnTo>
                    <a:pt x="54" y="2"/>
                  </a:lnTo>
                  <a:lnTo>
                    <a:pt x="54" y="2"/>
                  </a:lnTo>
                  <a:lnTo>
                    <a:pt x="52" y="0"/>
                  </a:lnTo>
                  <a:lnTo>
                    <a:pt x="52" y="0"/>
                  </a:lnTo>
                  <a:lnTo>
                    <a:pt x="50" y="0"/>
                  </a:lnTo>
                  <a:lnTo>
                    <a:pt x="50" y="0"/>
                  </a:lnTo>
                  <a:lnTo>
                    <a:pt x="6" y="0"/>
                  </a:lnTo>
                  <a:lnTo>
                    <a:pt x="4" y="0"/>
                  </a:lnTo>
                  <a:lnTo>
                    <a:pt x="4" y="0"/>
                  </a:lnTo>
                  <a:lnTo>
                    <a:pt x="2" y="0"/>
                  </a:lnTo>
                  <a:lnTo>
                    <a:pt x="2" y="2"/>
                  </a:lnTo>
                  <a:lnTo>
                    <a:pt x="2" y="2"/>
                  </a:lnTo>
                  <a:lnTo>
                    <a:pt x="0" y="4"/>
                  </a:lnTo>
                  <a:lnTo>
                    <a:pt x="0" y="4"/>
                  </a:lnTo>
                  <a:lnTo>
                    <a:pt x="0" y="6"/>
                  </a:lnTo>
                  <a:lnTo>
                    <a:pt x="0" y="48"/>
                  </a:lnTo>
                  <a:lnTo>
                    <a:pt x="0" y="50"/>
                  </a:lnTo>
                  <a:lnTo>
                    <a:pt x="0" y="52"/>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5" name="Freeform 34"/>
            <p:cNvSpPr>
              <a:spLocks/>
            </p:cNvSpPr>
            <p:nvPr/>
          </p:nvSpPr>
          <p:spPr bwMode="auto">
            <a:xfrm>
              <a:off x="3840" y="2364"/>
              <a:ext cx="54" cy="54"/>
            </a:xfrm>
            <a:custGeom>
              <a:avLst/>
              <a:gdLst>
                <a:gd name="T0" fmla="*/ 54 w 54"/>
                <a:gd name="T1" fmla="*/ 4 h 54"/>
                <a:gd name="T2" fmla="*/ 52 w 54"/>
                <a:gd name="T3" fmla="*/ 2 h 54"/>
                <a:gd name="T4" fmla="*/ 52 w 54"/>
                <a:gd name="T5" fmla="*/ 2 h 54"/>
                <a:gd name="T6" fmla="*/ 52 w 54"/>
                <a:gd name="T7" fmla="*/ 2 h 54"/>
                <a:gd name="T8" fmla="*/ 50 w 54"/>
                <a:gd name="T9" fmla="*/ 0 h 54"/>
                <a:gd name="T10" fmla="*/ 50 w 54"/>
                <a:gd name="T11" fmla="*/ 0 h 54"/>
                <a:gd name="T12" fmla="*/ 48 w 54"/>
                <a:gd name="T13" fmla="*/ 0 h 54"/>
                <a:gd name="T14" fmla="*/ 4 w 54"/>
                <a:gd name="T15" fmla="*/ 0 h 54"/>
                <a:gd name="T16" fmla="*/ 4 w 54"/>
                <a:gd name="T17" fmla="*/ 0 h 54"/>
                <a:gd name="T18" fmla="*/ 2 w 54"/>
                <a:gd name="T19" fmla="*/ 0 h 54"/>
                <a:gd name="T20" fmla="*/ 2 w 54"/>
                <a:gd name="T21" fmla="*/ 2 h 54"/>
                <a:gd name="T22" fmla="*/ 0 w 54"/>
                <a:gd name="T23" fmla="*/ 2 h 54"/>
                <a:gd name="T24" fmla="*/ 0 w 54"/>
                <a:gd name="T25" fmla="*/ 2 h 54"/>
                <a:gd name="T26" fmla="*/ 0 w 54"/>
                <a:gd name="T27" fmla="*/ 4 h 54"/>
                <a:gd name="T28" fmla="*/ 0 w 54"/>
                <a:gd name="T29" fmla="*/ 4 h 54"/>
                <a:gd name="T30" fmla="*/ 0 w 54"/>
                <a:gd name="T31" fmla="*/ 6 h 54"/>
                <a:gd name="T32" fmla="*/ 0 w 54"/>
                <a:gd name="T33" fmla="*/ 50 h 54"/>
                <a:gd name="T34" fmla="*/ 0 w 54"/>
                <a:gd name="T35" fmla="*/ 50 h 54"/>
                <a:gd name="T36" fmla="*/ 0 w 54"/>
                <a:gd name="T37" fmla="*/ 52 h 54"/>
                <a:gd name="T38" fmla="*/ 0 w 54"/>
                <a:gd name="T39" fmla="*/ 52 h 54"/>
                <a:gd name="T40" fmla="*/ 0 w 54"/>
                <a:gd name="T41" fmla="*/ 54 h 54"/>
                <a:gd name="T42" fmla="*/ 2 w 54"/>
                <a:gd name="T43" fmla="*/ 54 h 54"/>
                <a:gd name="T44" fmla="*/ 2 w 54"/>
                <a:gd name="T45" fmla="*/ 54 h 54"/>
                <a:gd name="T46" fmla="*/ 4 w 54"/>
                <a:gd name="T47" fmla="*/ 54 h 54"/>
                <a:gd name="T48" fmla="*/ 4 w 54"/>
                <a:gd name="T49" fmla="*/ 54 h 54"/>
                <a:gd name="T50" fmla="*/ 48 w 54"/>
                <a:gd name="T51" fmla="*/ 54 h 54"/>
                <a:gd name="T52" fmla="*/ 50 w 54"/>
                <a:gd name="T53" fmla="*/ 54 h 54"/>
                <a:gd name="T54" fmla="*/ 50 w 54"/>
                <a:gd name="T55" fmla="*/ 54 h 54"/>
                <a:gd name="T56" fmla="*/ 52 w 54"/>
                <a:gd name="T57" fmla="*/ 54 h 54"/>
                <a:gd name="T58" fmla="*/ 52 w 54"/>
                <a:gd name="T59" fmla="*/ 54 h 54"/>
                <a:gd name="T60" fmla="*/ 52 w 54"/>
                <a:gd name="T61" fmla="*/ 52 h 54"/>
                <a:gd name="T62" fmla="*/ 54 w 54"/>
                <a:gd name="T63" fmla="*/ 52 h 54"/>
                <a:gd name="T64" fmla="*/ 54 w 54"/>
                <a:gd name="T65" fmla="*/ 50 h 54"/>
                <a:gd name="T66" fmla="*/ 54 w 54"/>
                <a:gd name="T67" fmla="*/ 50 h 54"/>
                <a:gd name="T68" fmla="*/ 54 w 54"/>
                <a:gd name="T69" fmla="*/ 6 h 54"/>
                <a:gd name="T70" fmla="*/ 54 w 54"/>
                <a:gd name="T71" fmla="*/ 4 h 54"/>
                <a:gd name="T72" fmla="*/ 54 w 54"/>
                <a:gd name="T7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4">
                  <a:moveTo>
                    <a:pt x="54" y="4"/>
                  </a:moveTo>
                  <a:lnTo>
                    <a:pt x="52" y="2"/>
                  </a:lnTo>
                  <a:lnTo>
                    <a:pt x="52" y="2"/>
                  </a:lnTo>
                  <a:lnTo>
                    <a:pt x="52" y="2"/>
                  </a:lnTo>
                  <a:lnTo>
                    <a:pt x="50" y="0"/>
                  </a:lnTo>
                  <a:lnTo>
                    <a:pt x="50" y="0"/>
                  </a:lnTo>
                  <a:lnTo>
                    <a:pt x="48" y="0"/>
                  </a:lnTo>
                  <a:lnTo>
                    <a:pt x="4" y="0"/>
                  </a:lnTo>
                  <a:lnTo>
                    <a:pt x="4" y="0"/>
                  </a:lnTo>
                  <a:lnTo>
                    <a:pt x="2" y="0"/>
                  </a:lnTo>
                  <a:lnTo>
                    <a:pt x="2" y="2"/>
                  </a:lnTo>
                  <a:lnTo>
                    <a:pt x="0" y="2"/>
                  </a:lnTo>
                  <a:lnTo>
                    <a:pt x="0" y="2"/>
                  </a:lnTo>
                  <a:lnTo>
                    <a:pt x="0" y="4"/>
                  </a:lnTo>
                  <a:lnTo>
                    <a:pt x="0" y="4"/>
                  </a:lnTo>
                  <a:lnTo>
                    <a:pt x="0" y="6"/>
                  </a:lnTo>
                  <a:lnTo>
                    <a:pt x="0" y="50"/>
                  </a:lnTo>
                  <a:lnTo>
                    <a:pt x="0" y="50"/>
                  </a:lnTo>
                  <a:lnTo>
                    <a:pt x="0" y="52"/>
                  </a:lnTo>
                  <a:lnTo>
                    <a:pt x="0" y="52"/>
                  </a:lnTo>
                  <a:lnTo>
                    <a:pt x="0" y="54"/>
                  </a:lnTo>
                  <a:lnTo>
                    <a:pt x="2" y="54"/>
                  </a:lnTo>
                  <a:lnTo>
                    <a:pt x="2" y="54"/>
                  </a:lnTo>
                  <a:lnTo>
                    <a:pt x="4" y="54"/>
                  </a:lnTo>
                  <a:lnTo>
                    <a:pt x="4" y="54"/>
                  </a:lnTo>
                  <a:lnTo>
                    <a:pt x="48" y="54"/>
                  </a:lnTo>
                  <a:lnTo>
                    <a:pt x="50" y="54"/>
                  </a:lnTo>
                  <a:lnTo>
                    <a:pt x="50" y="54"/>
                  </a:lnTo>
                  <a:lnTo>
                    <a:pt x="52" y="54"/>
                  </a:lnTo>
                  <a:lnTo>
                    <a:pt x="52" y="54"/>
                  </a:lnTo>
                  <a:lnTo>
                    <a:pt x="52" y="52"/>
                  </a:lnTo>
                  <a:lnTo>
                    <a:pt x="54" y="52"/>
                  </a:lnTo>
                  <a:lnTo>
                    <a:pt x="54" y="50"/>
                  </a:lnTo>
                  <a:lnTo>
                    <a:pt x="54" y="50"/>
                  </a:lnTo>
                  <a:lnTo>
                    <a:pt x="54" y="6"/>
                  </a:lnTo>
                  <a:lnTo>
                    <a:pt x="54" y="4"/>
                  </a:lnTo>
                  <a:lnTo>
                    <a:pt x="54" y="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6" name="Freeform 35"/>
            <p:cNvSpPr>
              <a:spLocks/>
            </p:cNvSpPr>
            <p:nvPr/>
          </p:nvSpPr>
          <p:spPr bwMode="auto">
            <a:xfrm>
              <a:off x="3840" y="2438"/>
              <a:ext cx="54" cy="54"/>
            </a:xfrm>
            <a:custGeom>
              <a:avLst/>
              <a:gdLst>
                <a:gd name="T0" fmla="*/ 54 w 54"/>
                <a:gd name="T1" fmla="*/ 2 h 54"/>
                <a:gd name="T2" fmla="*/ 52 w 54"/>
                <a:gd name="T3" fmla="*/ 2 h 54"/>
                <a:gd name="T4" fmla="*/ 52 w 54"/>
                <a:gd name="T5" fmla="*/ 2 h 54"/>
                <a:gd name="T6" fmla="*/ 52 w 54"/>
                <a:gd name="T7" fmla="*/ 0 h 54"/>
                <a:gd name="T8" fmla="*/ 50 w 54"/>
                <a:gd name="T9" fmla="*/ 0 h 54"/>
                <a:gd name="T10" fmla="*/ 50 w 54"/>
                <a:gd name="T11" fmla="*/ 0 h 54"/>
                <a:gd name="T12" fmla="*/ 48 w 54"/>
                <a:gd name="T13" fmla="*/ 0 h 54"/>
                <a:gd name="T14" fmla="*/ 4 w 54"/>
                <a:gd name="T15" fmla="*/ 0 h 54"/>
                <a:gd name="T16" fmla="*/ 4 w 54"/>
                <a:gd name="T17" fmla="*/ 0 h 54"/>
                <a:gd name="T18" fmla="*/ 2 w 54"/>
                <a:gd name="T19" fmla="*/ 0 h 54"/>
                <a:gd name="T20" fmla="*/ 2 w 54"/>
                <a:gd name="T21" fmla="*/ 0 h 54"/>
                <a:gd name="T22" fmla="*/ 0 w 54"/>
                <a:gd name="T23" fmla="*/ 2 h 54"/>
                <a:gd name="T24" fmla="*/ 0 w 54"/>
                <a:gd name="T25" fmla="*/ 2 h 54"/>
                <a:gd name="T26" fmla="*/ 0 w 54"/>
                <a:gd name="T27" fmla="*/ 2 h 54"/>
                <a:gd name="T28" fmla="*/ 0 w 54"/>
                <a:gd name="T29" fmla="*/ 4 h 54"/>
                <a:gd name="T30" fmla="*/ 0 w 54"/>
                <a:gd name="T31" fmla="*/ 6 h 54"/>
                <a:gd name="T32" fmla="*/ 0 w 54"/>
                <a:gd name="T33" fmla="*/ 48 h 54"/>
                <a:gd name="T34" fmla="*/ 0 w 54"/>
                <a:gd name="T35" fmla="*/ 50 h 54"/>
                <a:gd name="T36" fmla="*/ 0 w 54"/>
                <a:gd name="T37" fmla="*/ 50 h 54"/>
                <a:gd name="T38" fmla="*/ 0 w 54"/>
                <a:gd name="T39" fmla="*/ 52 h 54"/>
                <a:gd name="T40" fmla="*/ 0 w 54"/>
                <a:gd name="T41" fmla="*/ 52 h 54"/>
                <a:gd name="T42" fmla="*/ 2 w 54"/>
                <a:gd name="T43" fmla="*/ 54 h 54"/>
                <a:gd name="T44" fmla="*/ 2 w 54"/>
                <a:gd name="T45" fmla="*/ 54 h 54"/>
                <a:gd name="T46" fmla="*/ 4 w 54"/>
                <a:gd name="T47" fmla="*/ 54 h 54"/>
                <a:gd name="T48" fmla="*/ 4 w 54"/>
                <a:gd name="T49" fmla="*/ 54 h 54"/>
                <a:gd name="T50" fmla="*/ 48 w 54"/>
                <a:gd name="T51" fmla="*/ 54 h 54"/>
                <a:gd name="T52" fmla="*/ 50 w 54"/>
                <a:gd name="T53" fmla="*/ 54 h 54"/>
                <a:gd name="T54" fmla="*/ 50 w 54"/>
                <a:gd name="T55" fmla="*/ 54 h 54"/>
                <a:gd name="T56" fmla="*/ 52 w 54"/>
                <a:gd name="T57" fmla="*/ 54 h 54"/>
                <a:gd name="T58" fmla="*/ 52 w 54"/>
                <a:gd name="T59" fmla="*/ 52 h 54"/>
                <a:gd name="T60" fmla="*/ 52 w 54"/>
                <a:gd name="T61" fmla="*/ 52 h 54"/>
                <a:gd name="T62" fmla="*/ 54 w 54"/>
                <a:gd name="T63" fmla="*/ 50 h 54"/>
                <a:gd name="T64" fmla="*/ 54 w 54"/>
                <a:gd name="T65" fmla="*/ 50 h 54"/>
                <a:gd name="T66" fmla="*/ 54 w 54"/>
                <a:gd name="T67" fmla="*/ 48 h 54"/>
                <a:gd name="T68" fmla="*/ 54 w 54"/>
                <a:gd name="T69" fmla="*/ 6 h 54"/>
                <a:gd name="T70" fmla="*/ 54 w 54"/>
                <a:gd name="T71" fmla="*/ 4 h 54"/>
                <a:gd name="T72" fmla="*/ 54 w 54"/>
                <a:gd name="T7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4">
                  <a:moveTo>
                    <a:pt x="54" y="2"/>
                  </a:moveTo>
                  <a:lnTo>
                    <a:pt x="52" y="2"/>
                  </a:lnTo>
                  <a:lnTo>
                    <a:pt x="52" y="2"/>
                  </a:lnTo>
                  <a:lnTo>
                    <a:pt x="52" y="0"/>
                  </a:lnTo>
                  <a:lnTo>
                    <a:pt x="50" y="0"/>
                  </a:lnTo>
                  <a:lnTo>
                    <a:pt x="50" y="0"/>
                  </a:lnTo>
                  <a:lnTo>
                    <a:pt x="48" y="0"/>
                  </a:lnTo>
                  <a:lnTo>
                    <a:pt x="4" y="0"/>
                  </a:lnTo>
                  <a:lnTo>
                    <a:pt x="4" y="0"/>
                  </a:lnTo>
                  <a:lnTo>
                    <a:pt x="2" y="0"/>
                  </a:lnTo>
                  <a:lnTo>
                    <a:pt x="2" y="0"/>
                  </a:lnTo>
                  <a:lnTo>
                    <a:pt x="0" y="2"/>
                  </a:lnTo>
                  <a:lnTo>
                    <a:pt x="0" y="2"/>
                  </a:lnTo>
                  <a:lnTo>
                    <a:pt x="0" y="2"/>
                  </a:lnTo>
                  <a:lnTo>
                    <a:pt x="0" y="4"/>
                  </a:lnTo>
                  <a:lnTo>
                    <a:pt x="0" y="6"/>
                  </a:lnTo>
                  <a:lnTo>
                    <a:pt x="0" y="48"/>
                  </a:lnTo>
                  <a:lnTo>
                    <a:pt x="0" y="50"/>
                  </a:lnTo>
                  <a:lnTo>
                    <a:pt x="0" y="50"/>
                  </a:lnTo>
                  <a:lnTo>
                    <a:pt x="0" y="52"/>
                  </a:lnTo>
                  <a:lnTo>
                    <a:pt x="0" y="52"/>
                  </a:lnTo>
                  <a:lnTo>
                    <a:pt x="2" y="54"/>
                  </a:lnTo>
                  <a:lnTo>
                    <a:pt x="2" y="54"/>
                  </a:lnTo>
                  <a:lnTo>
                    <a:pt x="4" y="54"/>
                  </a:lnTo>
                  <a:lnTo>
                    <a:pt x="4" y="54"/>
                  </a:lnTo>
                  <a:lnTo>
                    <a:pt x="48" y="54"/>
                  </a:lnTo>
                  <a:lnTo>
                    <a:pt x="50" y="54"/>
                  </a:lnTo>
                  <a:lnTo>
                    <a:pt x="50" y="54"/>
                  </a:lnTo>
                  <a:lnTo>
                    <a:pt x="52" y="54"/>
                  </a:lnTo>
                  <a:lnTo>
                    <a:pt x="52" y="52"/>
                  </a:lnTo>
                  <a:lnTo>
                    <a:pt x="52" y="52"/>
                  </a:lnTo>
                  <a:lnTo>
                    <a:pt x="54" y="50"/>
                  </a:lnTo>
                  <a:lnTo>
                    <a:pt x="54" y="50"/>
                  </a:lnTo>
                  <a:lnTo>
                    <a:pt x="54" y="48"/>
                  </a:lnTo>
                  <a:lnTo>
                    <a:pt x="54" y="6"/>
                  </a:lnTo>
                  <a:lnTo>
                    <a:pt x="54" y="4"/>
                  </a:lnTo>
                  <a:lnTo>
                    <a:pt x="54" y="2"/>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7" name="Freeform 36"/>
            <p:cNvSpPr>
              <a:spLocks/>
            </p:cNvSpPr>
            <p:nvPr/>
          </p:nvSpPr>
          <p:spPr bwMode="auto">
            <a:xfrm>
              <a:off x="4054" y="2362"/>
              <a:ext cx="56" cy="56"/>
            </a:xfrm>
            <a:custGeom>
              <a:avLst/>
              <a:gdLst>
                <a:gd name="T0" fmla="*/ 54 w 56"/>
                <a:gd name="T1" fmla="*/ 4 h 56"/>
                <a:gd name="T2" fmla="*/ 54 w 56"/>
                <a:gd name="T3" fmla="*/ 2 h 56"/>
                <a:gd name="T4" fmla="*/ 52 w 56"/>
                <a:gd name="T5" fmla="*/ 2 h 56"/>
                <a:gd name="T6" fmla="*/ 52 w 56"/>
                <a:gd name="T7" fmla="*/ 2 h 56"/>
                <a:gd name="T8" fmla="*/ 52 w 56"/>
                <a:gd name="T9" fmla="*/ 0 h 56"/>
                <a:gd name="T10" fmla="*/ 50 w 56"/>
                <a:gd name="T11" fmla="*/ 0 h 56"/>
                <a:gd name="T12" fmla="*/ 6 w 56"/>
                <a:gd name="T13" fmla="*/ 0 h 56"/>
                <a:gd name="T14" fmla="*/ 6 w 56"/>
                <a:gd name="T15" fmla="*/ 0 h 56"/>
                <a:gd name="T16" fmla="*/ 4 w 56"/>
                <a:gd name="T17" fmla="*/ 2 h 56"/>
                <a:gd name="T18" fmla="*/ 4 w 56"/>
                <a:gd name="T19" fmla="*/ 2 h 56"/>
                <a:gd name="T20" fmla="*/ 2 w 56"/>
                <a:gd name="T21" fmla="*/ 2 h 56"/>
                <a:gd name="T22" fmla="*/ 2 w 56"/>
                <a:gd name="T23" fmla="*/ 4 h 56"/>
                <a:gd name="T24" fmla="*/ 2 w 56"/>
                <a:gd name="T25" fmla="*/ 4 h 56"/>
                <a:gd name="T26" fmla="*/ 0 w 56"/>
                <a:gd name="T27" fmla="*/ 6 h 56"/>
                <a:gd name="T28" fmla="*/ 0 w 56"/>
                <a:gd name="T29" fmla="*/ 6 h 56"/>
                <a:gd name="T30" fmla="*/ 0 w 56"/>
                <a:gd name="T31" fmla="*/ 50 h 56"/>
                <a:gd name="T32" fmla="*/ 0 w 56"/>
                <a:gd name="T33" fmla="*/ 52 h 56"/>
                <a:gd name="T34" fmla="*/ 2 w 56"/>
                <a:gd name="T35" fmla="*/ 52 h 56"/>
                <a:gd name="T36" fmla="*/ 2 w 56"/>
                <a:gd name="T37" fmla="*/ 52 h 56"/>
                <a:gd name="T38" fmla="*/ 2 w 56"/>
                <a:gd name="T39" fmla="*/ 54 h 56"/>
                <a:gd name="T40" fmla="*/ 4 w 56"/>
                <a:gd name="T41" fmla="*/ 54 h 56"/>
                <a:gd name="T42" fmla="*/ 4 w 56"/>
                <a:gd name="T43" fmla="*/ 56 h 56"/>
                <a:gd name="T44" fmla="*/ 6 w 56"/>
                <a:gd name="T45" fmla="*/ 56 h 56"/>
                <a:gd name="T46" fmla="*/ 6 w 56"/>
                <a:gd name="T47" fmla="*/ 56 h 56"/>
                <a:gd name="T48" fmla="*/ 50 w 56"/>
                <a:gd name="T49" fmla="*/ 56 h 56"/>
                <a:gd name="T50" fmla="*/ 52 w 56"/>
                <a:gd name="T51" fmla="*/ 56 h 56"/>
                <a:gd name="T52" fmla="*/ 52 w 56"/>
                <a:gd name="T53" fmla="*/ 56 h 56"/>
                <a:gd name="T54" fmla="*/ 52 w 56"/>
                <a:gd name="T55" fmla="*/ 54 h 56"/>
                <a:gd name="T56" fmla="*/ 54 w 56"/>
                <a:gd name="T57" fmla="*/ 54 h 56"/>
                <a:gd name="T58" fmla="*/ 54 w 56"/>
                <a:gd name="T59" fmla="*/ 52 h 56"/>
                <a:gd name="T60" fmla="*/ 54 w 56"/>
                <a:gd name="T61" fmla="*/ 52 h 56"/>
                <a:gd name="T62" fmla="*/ 56 w 56"/>
                <a:gd name="T63" fmla="*/ 52 h 56"/>
                <a:gd name="T64" fmla="*/ 56 w 56"/>
                <a:gd name="T65" fmla="*/ 50 h 56"/>
                <a:gd name="T66" fmla="*/ 56 w 56"/>
                <a:gd name="T67" fmla="*/ 6 h 56"/>
                <a:gd name="T68" fmla="*/ 56 w 56"/>
                <a:gd name="T69" fmla="*/ 6 h 56"/>
                <a:gd name="T70" fmla="*/ 54 w 56"/>
                <a:gd name="T71" fmla="*/ 4 h 56"/>
                <a:gd name="T72" fmla="*/ 54 w 56"/>
                <a:gd name="T73"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6">
                  <a:moveTo>
                    <a:pt x="54" y="4"/>
                  </a:moveTo>
                  <a:lnTo>
                    <a:pt x="54" y="2"/>
                  </a:lnTo>
                  <a:lnTo>
                    <a:pt x="52" y="2"/>
                  </a:lnTo>
                  <a:lnTo>
                    <a:pt x="52" y="2"/>
                  </a:lnTo>
                  <a:lnTo>
                    <a:pt x="52" y="0"/>
                  </a:lnTo>
                  <a:lnTo>
                    <a:pt x="50" y="0"/>
                  </a:lnTo>
                  <a:lnTo>
                    <a:pt x="6" y="0"/>
                  </a:lnTo>
                  <a:lnTo>
                    <a:pt x="6" y="0"/>
                  </a:lnTo>
                  <a:lnTo>
                    <a:pt x="4" y="2"/>
                  </a:lnTo>
                  <a:lnTo>
                    <a:pt x="4" y="2"/>
                  </a:lnTo>
                  <a:lnTo>
                    <a:pt x="2" y="2"/>
                  </a:lnTo>
                  <a:lnTo>
                    <a:pt x="2" y="4"/>
                  </a:lnTo>
                  <a:lnTo>
                    <a:pt x="2" y="4"/>
                  </a:lnTo>
                  <a:lnTo>
                    <a:pt x="0" y="6"/>
                  </a:lnTo>
                  <a:lnTo>
                    <a:pt x="0" y="6"/>
                  </a:lnTo>
                  <a:lnTo>
                    <a:pt x="0" y="50"/>
                  </a:lnTo>
                  <a:lnTo>
                    <a:pt x="0" y="52"/>
                  </a:lnTo>
                  <a:lnTo>
                    <a:pt x="2" y="52"/>
                  </a:lnTo>
                  <a:lnTo>
                    <a:pt x="2" y="52"/>
                  </a:lnTo>
                  <a:lnTo>
                    <a:pt x="2" y="54"/>
                  </a:lnTo>
                  <a:lnTo>
                    <a:pt x="4" y="54"/>
                  </a:lnTo>
                  <a:lnTo>
                    <a:pt x="4" y="56"/>
                  </a:lnTo>
                  <a:lnTo>
                    <a:pt x="6" y="56"/>
                  </a:lnTo>
                  <a:lnTo>
                    <a:pt x="6" y="56"/>
                  </a:lnTo>
                  <a:lnTo>
                    <a:pt x="50" y="56"/>
                  </a:lnTo>
                  <a:lnTo>
                    <a:pt x="52" y="56"/>
                  </a:lnTo>
                  <a:lnTo>
                    <a:pt x="52" y="56"/>
                  </a:lnTo>
                  <a:lnTo>
                    <a:pt x="52" y="54"/>
                  </a:lnTo>
                  <a:lnTo>
                    <a:pt x="54" y="54"/>
                  </a:lnTo>
                  <a:lnTo>
                    <a:pt x="54" y="52"/>
                  </a:lnTo>
                  <a:lnTo>
                    <a:pt x="54" y="52"/>
                  </a:lnTo>
                  <a:lnTo>
                    <a:pt x="56" y="52"/>
                  </a:lnTo>
                  <a:lnTo>
                    <a:pt x="56" y="50"/>
                  </a:lnTo>
                  <a:lnTo>
                    <a:pt x="56" y="6"/>
                  </a:lnTo>
                  <a:lnTo>
                    <a:pt x="56" y="6"/>
                  </a:lnTo>
                  <a:lnTo>
                    <a:pt x="54" y="4"/>
                  </a:lnTo>
                  <a:lnTo>
                    <a:pt x="54" y="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8" name="Freeform 37"/>
            <p:cNvSpPr>
              <a:spLocks/>
            </p:cNvSpPr>
            <p:nvPr/>
          </p:nvSpPr>
          <p:spPr bwMode="auto">
            <a:xfrm>
              <a:off x="3840" y="2288"/>
              <a:ext cx="54" cy="56"/>
            </a:xfrm>
            <a:custGeom>
              <a:avLst/>
              <a:gdLst>
                <a:gd name="T0" fmla="*/ 54 w 54"/>
                <a:gd name="T1" fmla="*/ 4 h 56"/>
                <a:gd name="T2" fmla="*/ 52 w 54"/>
                <a:gd name="T3" fmla="*/ 2 h 56"/>
                <a:gd name="T4" fmla="*/ 52 w 54"/>
                <a:gd name="T5" fmla="*/ 2 h 56"/>
                <a:gd name="T6" fmla="*/ 52 w 54"/>
                <a:gd name="T7" fmla="*/ 2 h 56"/>
                <a:gd name="T8" fmla="*/ 50 w 54"/>
                <a:gd name="T9" fmla="*/ 0 h 56"/>
                <a:gd name="T10" fmla="*/ 50 w 54"/>
                <a:gd name="T11" fmla="*/ 0 h 56"/>
                <a:gd name="T12" fmla="*/ 48 w 54"/>
                <a:gd name="T13" fmla="*/ 0 h 56"/>
                <a:gd name="T14" fmla="*/ 4 w 54"/>
                <a:gd name="T15" fmla="*/ 0 h 56"/>
                <a:gd name="T16" fmla="*/ 4 w 54"/>
                <a:gd name="T17" fmla="*/ 0 h 56"/>
                <a:gd name="T18" fmla="*/ 2 w 54"/>
                <a:gd name="T19" fmla="*/ 0 h 56"/>
                <a:gd name="T20" fmla="*/ 2 w 54"/>
                <a:gd name="T21" fmla="*/ 2 h 56"/>
                <a:gd name="T22" fmla="*/ 0 w 54"/>
                <a:gd name="T23" fmla="*/ 2 h 56"/>
                <a:gd name="T24" fmla="*/ 0 w 54"/>
                <a:gd name="T25" fmla="*/ 2 h 56"/>
                <a:gd name="T26" fmla="*/ 0 w 54"/>
                <a:gd name="T27" fmla="*/ 4 h 56"/>
                <a:gd name="T28" fmla="*/ 0 w 54"/>
                <a:gd name="T29" fmla="*/ 4 h 56"/>
                <a:gd name="T30" fmla="*/ 0 w 54"/>
                <a:gd name="T31" fmla="*/ 6 h 56"/>
                <a:gd name="T32" fmla="*/ 0 w 54"/>
                <a:gd name="T33" fmla="*/ 50 h 56"/>
                <a:gd name="T34" fmla="*/ 0 w 54"/>
                <a:gd name="T35" fmla="*/ 50 h 56"/>
                <a:gd name="T36" fmla="*/ 0 w 54"/>
                <a:gd name="T37" fmla="*/ 52 h 56"/>
                <a:gd name="T38" fmla="*/ 0 w 54"/>
                <a:gd name="T39" fmla="*/ 52 h 56"/>
                <a:gd name="T40" fmla="*/ 0 w 54"/>
                <a:gd name="T41" fmla="*/ 54 h 56"/>
                <a:gd name="T42" fmla="*/ 2 w 54"/>
                <a:gd name="T43" fmla="*/ 54 h 56"/>
                <a:gd name="T44" fmla="*/ 2 w 54"/>
                <a:gd name="T45" fmla="*/ 54 h 56"/>
                <a:gd name="T46" fmla="*/ 4 w 54"/>
                <a:gd name="T47" fmla="*/ 56 h 56"/>
                <a:gd name="T48" fmla="*/ 4 w 54"/>
                <a:gd name="T49" fmla="*/ 56 h 56"/>
                <a:gd name="T50" fmla="*/ 48 w 54"/>
                <a:gd name="T51" fmla="*/ 56 h 56"/>
                <a:gd name="T52" fmla="*/ 50 w 54"/>
                <a:gd name="T53" fmla="*/ 56 h 56"/>
                <a:gd name="T54" fmla="*/ 50 w 54"/>
                <a:gd name="T55" fmla="*/ 54 h 56"/>
                <a:gd name="T56" fmla="*/ 52 w 54"/>
                <a:gd name="T57" fmla="*/ 54 h 56"/>
                <a:gd name="T58" fmla="*/ 52 w 54"/>
                <a:gd name="T59" fmla="*/ 54 h 56"/>
                <a:gd name="T60" fmla="*/ 52 w 54"/>
                <a:gd name="T61" fmla="*/ 52 h 56"/>
                <a:gd name="T62" fmla="*/ 54 w 54"/>
                <a:gd name="T63" fmla="*/ 52 h 56"/>
                <a:gd name="T64" fmla="*/ 54 w 54"/>
                <a:gd name="T65" fmla="*/ 50 h 56"/>
                <a:gd name="T66" fmla="*/ 54 w 54"/>
                <a:gd name="T67" fmla="*/ 50 h 56"/>
                <a:gd name="T68" fmla="*/ 54 w 54"/>
                <a:gd name="T69" fmla="*/ 6 h 56"/>
                <a:gd name="T70" fmla="*/ 54 w 54"/>
                <a:gd name="T71" fmla="*/ 4 h 56"/>
                <a:gd name="T72" fmla="*/ 54 w 54"/>
                <a:gd name="T73"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54" y="4"/>
                  </a:moveTo>
                  <a:lnTo>
                    <a:pt x="52" y="2"/>
                  </a:lnTo>
                  <a:lnTo>
                    <a:pt x="52" y="2"/>
                  </a:lnTo>
                  <a:lnTo>
                    <a:pt x="52" y="2"/>
                  </a:lnTo>
                  <a:lnTo>
                    <a:pt x="50" y="0"/>
                  </a:lnTo>
                  <a:lnTo>
                    <a:pt x="50" y="0"/>
                  </a:lnTo>
                  <a:lnTo>
                    <a:pt x="48" y="0"/>
                  </a:lnTo>
                  <a:lnTo>
                    <a:pt x="4" y="0"/>
                  </a:lnTo>
                  <a:lnTo>
                    <a:pt x="4" y="0"/>
                  </a:lnTo>
                  <a:lnTo>
                    <a:pt x="2" y="0"/>
                  </a:lnTo>
                  <a:lnTo>
                    <a:pt x="2" y="2"/>
                  </a:lnTo>
                  <a:lnTo>
                    <a:pt x="0" y="2"/>
                  </a:lnTo>
                  <a:lnTo>
                    <a:pt x="0" y="2"/>
                  </a:lnTo>
                  <a:lnTo>
                    <a:pt x="0" y="4"/>
                  </a:lnTo>
                  <a:lnTo>
                    <a:pt x="0" y="4"/>
                  </a:lnTo>
                  <a:lnTo>
                    <a:pt x="0" y="6"/>
                  </a:lnTo>
                  <a:lnTo>
                    <a:pt x="0" y="50"/>
                  </a:lnTo>
                  <a:lnTo>
                    <a:pt x="0" y="50"/>
                  </a:lnTo>
                  <a:lnTo>
                    <a:pt x="0" y="52"/>
                  </a:lnTo>
                  <a:lnTo>
                    <a:pt x="0" y="52"/>
                  </a:lnTo>
                  <a:lnTo>
                    <a:pt x="0" y="54"/>
                  </a:lnTo>
                  <a:lnTo>
                    <a:pt x="2" y="54"/>
                  </a:lnTo>
                  <a:lnTo>
                    <a:pt x="2" y="54"/>
                  </a:lnTo>
                  <a:lnTo>
                    <a:pt x="4" y="56"/>
                  </a:lnTo>
                  <a:lnTo>
                    <a:pt x="4" y="56"/>
                  </a:lnTo>
                  <a:lnTo>
                    <a:pt x="48" y="56"/>
                  </a:lnTo>
                  <a:lnTo>
                    <a:pt x="50" y="56"/>
                  </a:lnTo>
                  <a:lnTo>
                    <a:pt x="50" y="54"/>
                  </a:lnTo>
                  <a:lnTo>
                    <a:pt x="52" y="54"/>
                  </a:lnTo>
                  <a:lnTo>
                    <a:pt x="52" y="54"/>
                  </a:lnTo>
                  <a:lnTo>
                    <a:pt x="52" y="52"/>
                  </a:lnTo>
                  <a:lnTo>
                    <a:pt x="54" y="52"/>
                  </a:lnTo>
                  <a:lnTo>
                    <a:pt x="54" y="50"/>
                  </a:lnTo>
                  <a:lnTo>
                    <a:pt x="54" y="50"/>
                  </a:lnTo>
                  <a:lnTo>
                    <a:pt x="54" y="6"/>
                  </a:lnTo>
                  <a:lnTo>
                    <a:pt x="54" y="4"/>
                  </a:lnTo>
                  <a:lnTo>
                    <a:pt x="54" y="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9" name="Freeform 38"/>
            <p:cNvSpPr>
              <a:spLocks/>
            </p:cNvSpPr>
            <p:nvPr/>
          </p:nvSpPr>
          <p:spPr bwMode="auto">
            <a:xfrm>
              <a:off x="3956" y="2362"/>
              <a:ext cx="56" cy="56"/>
            </a:xfrm>
            <a:custGeom>
              <a:avLst/>
              <a:gdLst>
                <a:gd name="T0" fmla="*/ 50 w 56"/>
                <a:gd name="T1" fmla="*/ 56 h 56"/>
                <a:gd name="T2" fmla="*/ 52 w 56"/>
                <a:gd name="T3" fmla="*/ 56 h 56"/>
                <a:gd name="T4" fmla="*/ 52 w 56"/>
                <a:gd name="T5" fmla="*/ 54 h 56"/>
                <a:gd name="T6" fmla="*/ 54 w 56"/>
                <a:gd name="T7" fmla="*/ 54 h 56"/>
                <a:gd name="T8" fmla="*/ 54 w 56"/>
                <a:gd name="T9" fmla="*/ 52 h 56"/>
                <a:gd name="T10" fmla="*/ 54 w 56"/>
                <a:gd name="T11" fmla="*/ 52 h 56"/>
                <a:gd name="T12" fmla="*/ 54 w 56"/>
                <a:gd name="T13" fmla="*/ 52 h 56"/>
                <a:gd name="T14" fmla="*/ 56 w 56"/>
                <a:gd name="T15" fmla="*/ 50 h 56"/>
                <a:gd name="T16" fmla="*/ 56 w 56"/>
                <a:gd name="T17" fmla="*/ 6 h 56"/>
                <a:gd name="T18" fmla="*/ 54 w 56"/>
                <a:gd name="T19" fmla="*/ 6 h 56"/>
                <a:gd name="T20" fmla="*/ 54 w 56"/>
                <a:gd name="T21" fmla="*/ 4 h 56"/>
                <a:gd name="T22" fmla="*/ 54 w 56"/>
                <a:gd name="T23" fmla="*/ 4 h 56"/>
                <a:gd name="T24" fmla="*/ 54 w 56"/>
                <a:gd name="T25" fmla="*/ 2 h 56"/>
                <a:gd name="T26" fmla="*/ 52 w 56"/>
                <a:gd name="T27" fmla="*/ 2 h 56"/>
                <a:gd name="T28" fmla="*/ 52 w 56"/>
                <a:gd name="T29" fmla="*/ 2 h 56"/>
                <a:gd name="T30" fmla="*/ 50 w 56"/>
                <a:gd name="T31" fmla="*/ 0 h 56"/>
                <a:gd name="T32" fmla="*/ 50 w 56"/>
                <a:gd name="T33" fmla="*/ 0 h 56"/>
                <a:gd name="T34" fmla="*/ 6 w 56"/>
                <a:gd name="T35" fmla="*/ 0 h 56"/>
                <a:gd name="T36" fmla="*/ 4 w 56"/>
                <a:gd name="T37" fmla="*/ 0 h 56"/>
                <a:gd name="T38" fmla="*/ 4 w 56"/>
                <a:gd name="T39" fmla="*/ 2 h 56"/>
                <a:gd name="T40" fmla="*/ 2 w 56"/>
                <a:gd name="T41" fmla="*/ 2 h 56"/>
                <a:gd name="T42" fmla="*/ 2 w 56"/>
                <a:gd name="T43" fmla="*/ 2 h 56"/>
                <a:gd name="T44" fmla="*/ 2 w 56"/>
                <a:gd name="T45" fmla="*/ 4 h 56"/>
                <a:gd name="T46" fmla="*/ 0 w 56"/>
                <a:gd name="T47" fmla="*/ 4 h 56"/>
                <a:gd name="T48" fmla="*/ 0 w 56"/>
                <a:gd name="T49" fmla="*/ 6 h 56"/>
                <a:gd name="T50" fmla="*/ 0 w 56"/>
                <a:gd name="T51" fmla="*/ 6 h 56"/>
                <a:gd name="T52" fmla="*/ 0 w 56"/>
                <a:gd name="T53" fmla="*/ 50 h 56"/>
                <a:gd name="T54" fmla="*/ 0 w 56"/>
                <a:gd name="T55" fmla="*/ 52 h 56"/>
                <a:gd name="T56" fmla="*/ 0 w 56"/>
                <a:gd name="T57" fmla="*/ 52 h 56"/>
                <a:gd name="T58" fmla="*/ 2 w 56"/>
                <a:gd name="T59" fmla="*/ 52 h 56"/>
                <a:gd name="T60" fmla="*/ 2 w 56"/>
                <a:gd name="T61" fmla="*/ 54 h 56"/>
                <a:gd name="T62" fmla="*/ 2 w 56"/>
                <a:gd name="T63" fmla="*/ 54 h 56"/>
                <a:gd name="T64" fmla="*/ 4 w 56"/>
                <a:gd name="T65" fmla="*/ 56 h 56"/>
                <a:gd name="T66" fmla="*/ 4 w 56"/>
                <a:gd name="T67" fmla="*/ 56 h 56"/>
                <a:gd name="T68" fmla="*/ 6 w 56"/>
                <a:gd name="T69" fmla="*/ 56 h 56"/>
                <a:gd name="T70" fmla="*/ 50 w 56"/>
                <a:gd name="T71" fmla="*/ 56 h 56"/>
                <a:gd name="T72" fmla="*/ 50 w 56"/>
                <a:gd name="T7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6">
                  <a:moveTo>
                    <a:pt x="50" y="56"/>
                  </a:moveTo>
                  <a:lnTo>
                    <a:pt x="52" y="56"/>
                  </a:lnTo>
                  <a:lnTo>
                    <a:pt x="52" y="54"/>
                  </a:lnTo>
                  <a:lnTo>
                    <a:pt x="54" y="54"/>
                  </a:lnTo>
                  <a:lnTo>
                    <a:pt x="54" y="52"/>
                  </a:lnTo>
                  <a:lnTo>
                    <a:pt x="54" y="52"/>
                  </a:lnTo>
                  <a:lnTo>
                    <a:pt x="54" y="52"/>
                  </a:lnTo>
                  <a:lnTo>
                    <a:pt x="56" y="50"/>
                  </a:lnTo>
                  <a:lnTo>
                    <a:pt x="56" y="6"/>
                  </a:lnTo>
                  <a:lnTo>
                    <a:pt x="54" y="6"/>
                  </a:lnTo>
                  <a:lnTo>
                    <a:pt x="54" y="4"/>
                  </a:lnTo>
                  <a:lnTo>
                    <a:pt x="54" y="4"/>
                  </a:lnTo>
                  <a:lnTo>
                    <a:pt x="54" y="2"/>
                  </a:lnTo>
                  <a:lnTo>
                    <a:pt x="52" y="2"/>
                  </a:lnTo>
                  <a:lnTo>
                    <a:pt x="52" y="2"/>
                  </a:lnTo>
                  <a:lnTo>
                    <a:pt x="50" y="0"/>
                  </a:lnTo>
                  <a:lnTo>
                    <a:pt x="50" y="0"/>
                  </a:lnTo>
                  <a:lnTo>
                    <a:pt x="6" y="0"/>
                  </a:lnTo>
                  <a:lnTo>
                    <a:pt x="4" y="0"/>
                  </a:lnTo>
                  <a:lnTo>
                    <a:pt x="4" y="2"/>
                  </a:lnTo>
                  <a:lnTo>
                    <a:pt x="2" y="2"/>
                  </a:lnTo>
                  <a:lnTo>
                    <a:pt x="2" y="2"/>
                  </a:lnTo>
                  <a:lnTo>
                    <a:pt x="2" y="4"/>
                  </a:lnTo>
                  <a:lnTo>
                    <a:pt x="0" y="4"/>
                  </a:lnTo>
                  <a:lnTo>
                    <a:pt x="0" y="6"/>
                  </a:lnTo>
                  <a:lnTo>
                    <a:pt x="0" y="6"/>
                  </a:lnTo>
                  <a:lnTo>
                    <a:pt x="0" y="50"/>
                  </a:lnTo>
                  <a:lnTo>
                    <a:pt x="0" y="52"/>
                  </a:lnTo>
                  <a:lnTo>
                    <a:pt x="0" y="52"/>
                  </a:lnTo>
                  <a:lnTo>
                    <a:pt x="2" y="52"/>
                  </a:lnTo>
                  <a:lnTo>
                    <a:pt x="2" y="54"/>
                  </a:lnTo>
                  <a:lnTo>
                    <a:pt x="2" y="54"/>
                  </a:lnTo>
                  <a:lnTo>
                    <a:pt x="4" y="56"/>
                  </a:lnTo>
                  <a:lnTo>
                    <a:pt x="4" y="56"/>
                  </a:lnTo>
                  <a:lnTo>
                    <a:pt x="6" y="56"/>
                  </a:lnTo>
                  <a:lnTo>
                    <a:pt x="50" y="56"/>
                  </a:lnTo>
                  <a:lnTo>
                    <a:pt x="50" y="5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0" name="Freeform 39"/>
            <p:cNvSpPr>
              <a:spLocks/>
            </p:cNvSpPr>
            <p:nvPr/>
          </p:nvSpPr>
          <p:spPr bwMode="auto">
            <a:xfrm>
              <a:off x="4164" y="2288"/>
              <a:ext cx="56" cy="56"/>
            </a:xfrm>
            <a:custGeom>
              <a:avLst/>
              <a:gdLst>
                <a:gd name="T0" fmla="*/ 54 w 56"/>
                <a:gd name="T1" fmla="*/ 4 h 56"/>
                <a:gd name="T2" fmla="*/ 54 w 56"/>
                <a:gd name="T3" fmla="*/ 2 h 56"/>
                <a:gd name="T4" fmla="*/ 54 w 56"/>
                <a:gd name="T5" fmla="*/ 2 h 56"/>
                <a:gd name="T6" fmla="*/ 52 w 56"/>
                <a:gd name="T7" fmla="*/ 2 h 56"/>
                <a:gd name="T8" fmla="*/ 52 w 56"/>
                <a:gd name="T9" fmla="*/ 0 h 56"/>
                <a:gd name="T10" fmla="*/ 50 w 56"/>
                <a:gd name="T11" fmla="*/ 0 h 56"/>
                <a:gd name="T12" fmla="*/ 50 w 56"/>
                <a:gd name="T13" fmla="*/ 0 h 56"/>
                <a:gd name="T14" fmla="*/ 6 w 56"/>
                <a:gd name="T15" fmla="*/ 0 h 56"/>
                <a:gd name="T16" fmla="*/ 6 w 56"/>
                <a:gd name="T17" fmla="*/ 0 h 56"/>
                <a:gd name="T18" fmla="*/ 4 w 56"/>
                <a:gd name="T19" fmla="*/ 0 h 56"/>
                <a:gd name="T20" fmla="*/ 4 w 56"/>
                <a:gd name="T21" fmla="*/ 2 h 56"/>
                <a:gd name="T22" fmla="*/ 2 w 56"/>
                <a:gd name="T23" fmla="*/ 2 h 56"/>
                <a:gd name="T24" fmla="*/ 2 w 56"/>
                <a:gd name="T25" fmla="*/ 2 h 56"/>
                <a:gd name="T26" fmla="*/ 2 w 56"/>
                <a:gd name="T27" fmla="*/ 4 h 56"/>
                <a:gd name="T28" fmla="*/ 0 w 56"/>
                <a:gd name="T29" fmla="*/ 4 h 56"/>
                <a:gd name="T30" fmla="*/ 0 w 56"/>
                <a:gd name="T31" fmla="*/ 6 h 56"/>
                <a:gd name="T32" fmla="*/ 0 w 56"/>
                <a:gd name="T33" fmla="*/ 50 h 56"/>
                <a:gd name="T34" fmla="*/ 0 w 56"/>
                <a:gd name="T35" fmla="*/ 50 h 56"/>
                <a:gd name="T36" fmla="*/ 2 w 56"/>
                <a:gd name="T37" fmla="*/ 52 h 56"/>
                <a:gd name="T38" fmla="*/ 2 w 56"/>
                <a:gd name="T39" fmla="*/ 52 h 56"/>
                <a:gd name="T40" fmla="*/ 2 w 56"/>
                <a:gd name="T41" fmla="*/ 54 h 56"/>
                <a:gd name="T42" fmla="*/ 4 w 56"/>
                <a:gd name="T43" fmla="*/ 54 h 56"/>
                <a:gd name="T44" fmla="*/ 4 w 56"/>
                <a:gd name="T45" fmla="*/ 54 h 56"/>
                <a:gd name="T46" fmla="*/ 6 w 56"/>
                <a:gd name="T47" fmla="*/ 56 h 56"/>
                <a:gd name="T48" fmla="*/ 6 w 56"/>
                <a:gd name="T49" fmla="*/ 56 h 56"/>
                <a:gd name="T50" fmla="*/ 50 w 56"/>
                <a:gd name="T51" fmla="*/ 56 h 56"/>
                <a:gd name="T52" fmla="*/ 50 w 56"/>
                <a:gd name="T53" fmla="*/ 56 h 56"/>
                <a:gd name="T54" fmla="*/ 52 w 56"/>
                <a:gd name="T55" fmla="*/ 54 h 56"/>
                <a:gd name="T56" fmla="*/ 52 w 56"/>
                <a:gd name="T57" fmla="*/ 54 h 56"/>
                <a:gd name="T58" fmla="*/ 54 w 56"/>
                <a:gd name="T59" fmla="*/ 54 h 56"/>
                <a:gd name="T60" fmla="*/ 54 w 56"/>
                <a:gd name="T61" fmla="*/ 52 h 56"/>
                <a:gd name="T62" fmla="*/ 54 w 56"/>
                <a:gd name="T63" fmla="*/ 52 h 56"/>
                <a:gd name="T64" fmla="*/ 56 w 56"/>
                <a:gd name="T65" fmla="*/ 50 h 56"/>
                <a:gd name="T66" fmla="*/ 56 w 56"/>
                <a:gd name="T67" fmla="*/ 50 h 56"/>
                <a:gd name="T68" fmla="*/ 56 w 56"/>
                <a:gd name="T69" fmla="*/ 6 h 56"/>
                <a:gd name="T70" fmla="*/ 56 w 56"/>
                <a:gd name="T71" fmla="*/ 4 h 56"/>
                <a:gd name="T72" fmla="*/ 54 w 56"/>
                <a:gd name="T73"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6">
                  <a:moveTo>
                    <a:pt x="54" y="4"/>
                  </a:moveTo>
                  <a:lnTo>
                    <a:pt x="54" y="2"/>
                  </a:lnTo>
                  <a:lnTo>
                    <a:pt x="54" y="2"/>
                  </a:lnTo>
                  <a:lnTo>
                    <a:pt x="52" y="2"/>
                  </a:lnTo>
                  <a:lnTo>
                    <a:pt x="52" y="0"/>
                  </a:lnTo>
                  <a:lnTo>
                    <a:pt x="50" y="0"/>
                  </a:lnTo>
                  <a:lnTo>
                    <a:pt x="50" y="0"/>
                  </a:lnTo>
                  <a:lnTo>
                    <a:pt x="6" y="0"/>
                  </a:lnTo>
                  <a:lnTo>
                    <a:pt x="6" y="0"/>
                  </a:lnTo>
                  <a:lnTo>
                    <a:pt x="4" y="0"/>
                  </a:lnTo>
                  <a:lnTo>
                    <a:pt x="4" y="2"/>
                  </a:lnTo>
                  <a:lnTo>
                    <a:pt x="2" y="2"/>
                  </a:lnTo>
                  <a:lnTo>
                    <a:pt x="2" y="2"/>
                  </a:lnTo>
                  <a:lnTo>
                    <a:pt x="2" y="4"/>
                  </a:lnTo>
                  <a:lnTo>
                    <a:pt x="0" y="4"/>
                  </a:lnTo>
                  <a:lnTo>
                    <a:pt x="0" y="6"/>
                  </a:lnTo>
                  <a:lnTo>
                    <a:pt x="0" y="50"/>
                  </a:lnTo>
                  <a:lnTo>
                    <a:pt x="0" y="50"/>
                  </a:lnTo>
                  <a:lnTo>
                    <a:pt x="2" y="52"/>
                  </a:lnTo>
                  <a:lnTo>
                    <a:pt x="2" y="52"/>
                  </a:lnTo>
                  <a:lnTo>
                    <a:pt x="2" y="54"/>
                  </a:lnTo>
                  <a:lnTo>
                    <a:pt x="4" y="54"/>
                  </a:lnTo>
                  <a:lnTo>
                    <a:pt x="4" y="54"/>
                  </a:lnTo>
                  <a:lnTo>
                    <a:pt x="6" y="56"/>
                  </a:lnTo>
                  <a:lnTo>
                    <a:pt x="6" y="56"/>
                  </a:lnTo>
                  <a:lnTo>
                    <a:pt x="50" y="56"/>
                  </a:lnTo>
                  <a:lnTo>
                    <a:pt x="50" y="56"/>
                  </a:lnTo>
                  <a:lnTo>
                    <a:pt x="52" y="54"/>
                  </a:lnTo>
                  <a:lnTo>
                    <a:pt x="52" y="54"/>
                  </a:lnTo>
                  <a:lnTo>
                    <a:pt x="54" y="54"/>
                  </a:lnTo>
                  <a:lnTo>
                    <a:pt x="54" y="52"/>
                  </a:lnTo>
                  <a:lnTo>
                    <a:pt x="54" y="52"/>
                  </a:lnTo>
                  <a:lnTo>
                    <a:pt x="56" y="50"/>
                  </a:lnTo>
                  <a:lnTo>
                    <a:pt x="56" y="50"/>
                  </a:lnTo>
                  <a:lnTo>
                    <a:pt x="56" y="6"/>
                  </a:lnTo>
                  <a:lnTo>
                    <a:pt x="56" y="4"/>
                  </a:lnTo>
                  <a:lnTo>
                    <a:pt x="54" y="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1" name="Freeform 40"/>
            <p:cNvSpPr>
              <a:spLocks/>
            </p:cNvSpPr>
            <p:nvPr/>
          </p:nvSpPr>
          <p:spPr bwMode="auto">
            <a:xfrm>
              <a:off x="4164" y="2364"/>
              <a:ext cx="56" cy="54"/>
            </a:xfrm>
            <a:custGeom>
              <a:avLst/>
              <a:gdLst>
                <a:gd name="T0" fmla="*/ 54 w 56"/>
                <a:gd name="T1" fmla="*/ 4 h 54"/>
                <a:gd name="T2" fmla="*/ 54 w 56"/>
                <a:gd name="T3" fmla="*/ 2 h 54"/>
                <a:gd name="T4" fmla="*/ 54 w 56"/>
                <a:gd name="T5" fmla="*/ 2 h 54"/>
                <a:gd name="T6" fmla="*/ 52 w 56"/>
                <a:gd name="T7" fmla="*/ 2 h 54"/>
                <a:gd name="T8" fmla="*/ 52 w 56"/>
                <a:gd name="T9" fmla="*/ 0 h 54"/>
                <a:gd name="T10" fmla="*/ 50 w 56"/>
                <a:gd name="T11" fmla="*/ 0 h 54"/>
                <a:gd name="T12" fmla="*/ 50 w 56"/>
                <a:gd name="T13" fmla="*/ 0 h 54"/>
                <a:gd name="T14" fmla="*/ 6 w 56"/>
                <a:gd name="T15" fmla="*/ 0 h 54"/>
                <a:gd name="T16" fmla="*/ 6 w 56"/>
                <a:gd name="T17" fmla="*/ 0 h 54"/>
                <a:gd name="T18" fmla="*/ 4 w 56"/>
                <a:gd name="T19" fmla="*/ 0 h 54"/>
                <a:gd name="T20" fmla="*/ 4 w 56"/>
                <a:gd name="T21" fmla="*/ 2 h 54"/>
                <a:gd name="T22" fmla="*/ 2 w 56"/>
                <a:gd name="T23" fmla="*/ 2 h 54"/>
                <a:gd name="T24" fmla="*/ 2 w 56"/>
                <a:gd name="T25" fmla="*/ 2 h 54"/>
                <a:gd name="T26" fmla="*/ 2 w 56"/>
                <a:gd name="T27" fmla="*/ 4 h 54"/>
                <a:gd name="T28" fmla="*/ 0 w 56"/>
                <a:gd name="T29" fmla="*/ 4 h 54"/>
                <a:gd name="T30" fmla="*/ 0 w 56"/>
                <a:gd name="T31" fmla="*/ 6 h 54"/>
                <a:gd name="T32" fmla="*/ 0 w 56"/>
                <a:gd name="T33" fmla="*/ 50 h 54"/>
                <a:gd name="T34" fmla="*/ 0 w 56"/>
                <a:gd name="T35" fmla="*/ 50 h 54"/>
                <a:gd name="T36" fmla="*/ 2 w 56"/>
                <a:gd name="T37" fmla="*/ 52 h 54"/>
                <a:gd name="T38" fmla="*/ 2 w 56"/>
                <a:gd name="T39" fmla="*/ 52 h 54"/>
                <a:gd name="T40" fmla="*/ 2 w 56"/>
                <a:gd name="T41" fmla="*/ 54 h 54"/>
                <a:gd name="T42" fmla="*/ 4 w 56"/>
                <a:gd name="T43" fmla="*/ 54 h 54"/>
                <a:gd name="T44" fmla="*/ 4 w 56"/>
                <a:gd name="T45" fmla="*/ 54 h 54"/>
                <a:gd name="T46" fmla="*/ 6 w 56"/>
                <a:gd name="T47" fmla="*/ 54 h 54"/>
                <a:gd name="T48" fmla="*/ 6 w 56"/>
                <a:gd name="T49" fmla="*/ 54 h 54"/>
                <a:gd name="T50" fmla="*/ 50 w 56"/>
                <a:gd name="T51" fmla="*/ 54 h 54"/>
                <a:gd name="T52" fmla="*/ 50 w 56"/>
                <a:gd name="T53" fmla="*/ 54 h 54"/>
                <a:gd name="T54" fmla="*/ 52 w 56"/>
                <a:gd name="T55" fmla="*/ 54 h 54"/>
                <a:gd name="T56" fmla="*/ 52 w 56"/>
                <a:gd name="T57" fmla="*/ 54 h 54"/>
                <a:gd name="T58" fmla="*/ 54 w 56"/>
                <a:gd name="T59" fmla="*/ 54 h 54"/>
                <a:gd name="T60" fmla="*/ 54 w 56"/>
                <a:gd name="T61" fmla="*/ 52 h 54"/>
                <a:gd name="T62" fmla="*/ 54 w 56"/>
                <a:gd name="T63" fmla="*/ 52 h 54"/>
                <a:gd name="T64" fmla="*/ 56 w 56"/>
                <a:gd name="T65" fmla="*/ 50 h 54"/>
                <a:gd name="T66" fmla="*/ 56 w 56"/>
                <a:gd name="T67" fmla="*/ 50 h 54"/>
                <a:gd name="T68" fmla="*/ 56 w 56"/>
                <a:gd name="T69" fmla="*/ 6 h 54"/>
                <a:gd name="T70" fmla="*/ 56 w 56"/>
                <a:gd name="T71" fmla="*/ 4 h 54"/>
                <a:gd name="T72" fmla="*/ 54 w 56"/>
                <a:gd name="T7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4">
                  <a:moveTo>
                    <a:pt x="54" y="4"/>
                  </a:moveTo>
                  <a:lnTo>
                    <a:pt x="54" y="2"/>
                  </a:lnTo>
                  <a:lnTo>
                    <a:pt x="54" y="2"/>
                  </a:lnTo>
                  <a:lnTo>
                    <a:pt x="52" y="2"/>
                  </a:lnTo>
                  <a:lnTo>
                    <a:pt x="52" y="0"/>
                  </a:lnTo>
                  <a:lnTo>
                    <a:pt x="50" y="0"/>
                  </a:lnTo>
                  <a:lnTo>
                    <a:pt x="50" y="0"/>
                  </a:lnTo>
                  <a:lnTo>
                    <a:pt x="6" y="0"/>
                  </a:lnTo>
                  <a:lnTo>
                    <a:pt x="6" y="0"/>
                  </a:lnTo>
                  <a:lnTo>
                    <a:pt x="4" y="0"/>
                  </a:lnTo>
                  <a:lnTo>
                    <a:pt x="4" y="2"/>
                  </a:lnTo>
                  <a:lnTo>
                    <a:pt x="2" y="2"/>
                  </a:lnTo>
                  <a:lnTo>
                    <a:pt x="2" y="2"/>
                  </a:lnTo>
                  <a:lnTo>
                    <a:pt x="2" y="4"/>
                  </a:lnTo>
                  <a:lnTo>
                    <a:pt x="0" y="4"/>
                  </a:lnTo>
                  <a:lnTo>
                    <a:pt x="0" y="6"/>
                  </a:lnTo>
                  <a:lnTo>
                    <a:pt x="0" y="50"/>
                  </a:lnTo>
                  <a:lnTo>
                    <a:pt x="0" y="50"/>
                  </a:lnTo>
                  <a:lnTo>
                    <a:pt x="2" y="52"/>
                  </a:lnTo>
                  <a:lnTo>
                    <a:pt x="2" y="52"/>
                  </a:lnTo>
                  <a:lnTo>
                    <a:pt x="2" y="54"/>
                  </a:lnTo>
                  <a:lnTo>
                    <a:pt x="4" y="54"/>
                  </a:lnTo>
                  <a:lnTo>
                    <a:pt x="4" y="54"/>
                  </a:lnTo>
                  <a:lnTo>
                    <a:pt x="6" y="54"/>
                  </a:lnTo>
                  <a:lnTo>
                    <a:pt x="6" y="54"/>
                  </a:lnTo>
                  <a:lnTo>
                    <a:pt x="50" y="54"/>
                  </a:lnTo>
                  <a:lnTo>
                    <a:pt x="50" y="54"/>
                  </a:lnTo>
                  <a:lnTo>
                    <a:pt x="52" y="54"/>
                  </a:lnTo>
                  <a:lnTo>
                    <a:pt x="52" y="54"/>
                  </a:lnTo>
                  <a:lnTo>
                    <a:pt x="54" y="54"/>
                  </a:lnTo>
                  <a:lnTo>
                    <a:pt x="54" y="52"/>
                  </a:lnTo>
                  <a:lnTo>
                    <a:pt x="54" y="52"/>
                  </a:lnTo>
                  <a:lnTo>
                    <a:pt x="56" y="50"/>
                  </a:lnTo>
                  <a:lnTo>
                    <a:pt x="56" y="50"/>
                  </a:lnTo>
                  <a:lnTo>
                    <a:pt x="56" y="6"/>
                  </a:lnTo>
                  <a:lnTo>
                    <a:pt x="56" y="4"/>
                  </a:lnTo>
                  <a:lnTo>
                    <a:pt x="54" y="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2" name="Freeform 41"/>
            <p:cNvSpPr>
              <a:spLocks noEditPoints="1"/>
            </p:cNvSpPr>
            <p:nvPr/>
          </p:nvSpPr>
          <p:spPr bwMode="auto">
            <a:xfrm>
              <a:off x="3528" y="1848"/>
              <a:ext cx="1002" cy="1002"/>
            </a:xfrm>
            <a:custGeom>
              <a:avLst/>
              <a:gdLst>
                <a:gd name="T0" fmla="*/ 450 w 1002"/>
                <a:gd name="T1" fmla="*/ 2 h 1002"/>
                <a:gd name="T2" fmla="*/ 352 w 1002"/>
                <a:gd name="T3" fmla="*/ 22 h 1002"/>
                <a:gd name="T4" fmla="*/ 222 w 1002"/>
                <a:gd name="T5" fmla="*/ 86 h 1002"/>
                <a:gd name="T6" fmla="*/ 86 w 1002"/>
                <a:gd name="T7" fmla="*/ 222 h 1002"/>
                <a:gd name="T8" fmla="*/ 22 w 1002"/>
                <a:gd name="T9" fmla="*/ 352 h 1002"/>
                <a:gd name="T10" fmla="*/ 2 w 1002"/>
                <a:gd name="T11" fmla="*/ 450 h 1002"/>
                <a:gd name="T12" fmla="*/ 0 w 1002"/>
                <a:gd name="T13" fmla="*/ 528 h 1002"/>
                <a:gd name="T14" fmla="*/ 16 w 1002"/>
                <a:gd name="T15" fmla="*/ 626 h 1002"/>
                <a:gd name="T16" fmla="*/ 60 w 1002"/>
                <a:gd name="T17" fmla="*/ 740 h 1002"/>
                <a:gd name="T18" fmla="*/ 182 w 1002"/>
                <a:gd name="T19" fmla="*/ 888 h 1002"/>
                <a:gd name="T20" fmla="*/ 328 w 1002"/>
                <a:gd name="T21" fmla="*/ 972 h 1002"/>
                <a:gd name="T22" fmla="*/ 426 w 1002"/>
                <a:gd name="T23" fmla="*/ 996 h 1002"/>
                <a:gd name="T24" fmla="*/ 502 w 1002"/>
                <a:gd name="T25" fmla="*/ 1002 h 1002"/>
                <a:gd name="T26" fmla="*/ 602 w 1002"/>
                <a:gd name="T27" fmla="*/ 992 h 1002"/>
                <a:gd name="T28" fmla="*/ 696 w 1002"/>
                <a:gd name="T29" fmla="*/ 964 h 1002"/>
                <a:gd name="T30" fmla="*/ 856 w 1002"/>
                <a:gd name="T31" fmla="*/ 856 h 1002"/>
                <a:gd name="T32" fmla="*/ 964 w 1002"/>
                <a:gd name="T33" fmla="*/ 696 h 1002"/>
                <a:gd name="T34" fmla="*/ 992 w 1002"/>
                <a:gd name="T35" fmla="*/ 602 h 1002"/>
                <a:gd name="T36" fmla="*/ 1002 w 1002"/>
                <a:gd name="T37" fmla="*/ 502 h 1002"/>
                <a:gd name="T38" fmla="*/ 996 w 1002"/>
                <a:gd name="T39" fmla="*/ 426 h 1002"/>
                <a:gd name="T40" fmla="*/ 972 w 1002"/>
                <a:gd name="T41" fmla="*/ 328 h 1002"/>
                <a:gd name="T42" fmla="*/ 888 w 1002"/>
                <a:gd name="T43" fmla="*/ 182 h 1002"/>
                <a:gd name="T44" fmla="*/ 740 w 1002"/>
                <a:gd name="T45" fmla="*/ 60 h 1002"/>
                <a:gd name="T46" fmla="*/ 626 w 1002"/>
                <a:gd name="T47" fmla="*/ 16 h 1002"/>
                <a:gd name="T48" fmla="*/ 528 w 1002"/>
                <a:gd name="T49" fmla="*/ 0 h 1002"/>
                <a:gd name="T50" fmla="*/ 754 w 1002"/>
                <a:gd name="T51" fmla="*/ 704 h 1002"/>
                <a:gd name="T52" fmla="*/ 750 w 1002"/>
                <a:gd name="T53" fmla="*/ 708 h 1002"/>
                <a:gd name="T54" fmla="*/ 256 w 1002"/>
                <a:gd name="T55" fmla="*/ 710 h 1002"/>
                <a:gd name="T56" fmla="*/ 252 w 1002"/>
                <a:gd name="T57" fmla="*/ 708 h 1002"/>
                <a:gd name="T58" fmla="*/ 250 w 1002"/>
                <a:gd name="T59" fmla="*/ 702 h 1002"/>
                <a:gd name="T60" fmla="*/ 250 w 1002"/>
                <a:gd name="T61" fmla="*/ 684 h 1002"/>
                <a:gd name="T62" fmla="*/ 254 w 1002"/>
                <a:gd name="T63" fmla="*/ 680 h 1002"/>
                <a:gd name="T64" fmla="*/ 264 w 1002"/>
                <a:gd name="T65" fmla="*/ 680 h 1002"/>
                <a:gd name="T66" fmla="*/ 266 w 1002"/>
                <a:gd name="T67" fmla="*/ 678 h 1002"/>
                <a:gd name="T68" fmla="*/ 266 w 1002"/>
                <a:gd name="T69" fmla="*/ 388 h 1002"/>
                <a:gd name="T70" fmla="*/ 274 w 1002"/>
                <a:gd name="T71" fmla="*/ 380 h 1002"/>
                <a:gd name="T72" fmla="*/ 388 w 1002"/>
                <a:gd name="T73" fmla="*/ 380 h 1002"/>
                <a:gd name="T74" fmla="*/ 390 w 1002"/>
                <a:gd name="T75" fmla="*/ 376 h 1002"/>
                <a:gd name="T76" fmla="*/ 390 w 1002"/>
                <a:gd name="T77" fmla="*/ 322 h 1002"/>
                <a:gd name="T78" fmla="*/ 388 w 1002"/>
                <a:gd name="T79" fmla="*/ 320 h 1002"/>
                <a:gd name="T80" fmla="*/ 382 w 1002"/>
                <a:gd name="T81" fmla="*/ 318 h 1002"/>
                <a:gd name="T82" fmla="*/ 380 w 1002"/>
                <a:gd name="T83" fmla="*/ 312 h 1002"/>
                <a:gd name="T84" fmla="*/ 382 w 1002"/>
                <a:gd name="T85" fmla="*/ 296 h 1002"/>
                <a:gd name="T86" fmla="*/ 386 w 1002"/>
                <a:gd name="T87" fmla="*/ 292 h 1002"/>
                <a:gd name="T88" fmla="*/ 624 w 1002"/>
                <a:gd name="T89" fmla="*/ 294 h 1002"/>
                <a:gd name="T90" fmla="*/ 628 w 1002"/>
                <a:gd name="T91" fmla="*/ 298 h 1002"/>
                <a:gd name="T92" fmla="*/ 628 w 1002"/>
                <a:gd name="T93" fmla="*/ 314 h 1002"/>
                <a:gd name="T94" fmla="*/ 626 w 1002"/>
                <a:gd name="T95" fmla="*/ 318 h 1002"/>
                <a:gd name="T96" fmla="*/ 620 w 1002"/>
                <a:gd name="T97" fmla="*/ 320 h 1002"/>
                <a:gd name="T98" fmla="*/ 620 w 1002"/>
                <a:gd name="T99" fmla="*/ 376 h 1002"/>
                <a:gd name="T100" fmla="*/ 620 w 1002"/>
                <a:gd name="T101" fmla="*/ 378 h 1002"/>
                <a:gd name="T102" fmla="*/ 726 w 1002"/>
                <a:gd name="T103" fmla="*/ 380 h 1002"/>
                <a:gd name="T104" fmla="*/ 734 w 1002"/>
                <a:gd name="T105" fmla="*/ 386 h 1002"/>
                <a:gd name="T106" fmla="*/ 736 w 1002"/>
                <a:gd name="T107" fmla="*/ 676 h 1002"/>
                <a:gd name="T108" fmla="*/ 738 w 1002"/>
                <a:gd name="T109" fmla="*/ 680 h 1002"/>
                <a:gd name="T110" fmla="*/ 748 w 1002"/>
                <a:gd name="T111" fmla="*/ 680 h 1002"/>
                <a:gd name="T112" fmla="*/ 752 w 1002"/>
                <a:gd name="T113" fmla="*/ 684 h 1002"/>
                <a:gd name="T114" fmla="*/ 754 w 1002"/>
                <a:gd name="T115" fmla="*/ 70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2" h="1002">
                  <a:moveTo>
                    <a:pt x="502" y="0"/>
                  </a:moveTo>
                  <a:lnTo>
                    <a:pt x="502" y="0"/>
                  </a:lnTo>
                  <a:lnTo>
                    <a:pt x="476" y="0"/>
                  </a:lnTo>
                  <a:lnTo>
                    <a:pt x="450" y="2"/>
                  </a:lnTo>
                  <a:lnTo>
                    <a:pt x="426" y="6"/>
                  </a:lnTo>
                  <a:lnTo>
                    <a:pt x="400" y="10"/>
                  </a:lnTo>
                  <a:lnTo>
                    <a:pt x="376" y="16"/>
                  </a:lnTo>
                  <a:lnTo>
                    <a:pt x="352" y="22"/>
                  </a:lnTo>
                  <a:lnTo>
                    <a:pt x="328" y="30"/>
                  </a:lnTo>
                  <a:lnTo>
                    <a:pt x="306" y="40"/>
                  </a:lnTo>
                  <a:lnTo>
                    <a:pt x="262" y="60"/>
                  </a:lnTo>
                  <a:lnTo>
                    <a:pt x="222" y="86"/>
                  </a:lnTo>
                  <a:lnTo>
                    <a:pt x="182" y="114"/>
                  </a:lnTo>
                  <a:lnTo>
                    <a:pt x="146" y="146"/>
                  </a:lnTo>
                  <a:lnTo>
                    <a:pt x="114" y="182"/>
                  </a:lnTo>
                  <a:lnTo>
                    <a:pt x="86" y="222"/>
                  </a:lnTo>
                  <a:lnTo>
                    <a:pt x="60" y="262"/>
                  </a:lnTo>
                  <a:lnTo>
                    <a:pt x="40" y="306"/>
                  </a:lnTo>
                  <a:lnTo>
                    <a:pt x="30" y="328"/>
                  </a:lnTo>
                  <a:lnTo>
                    <a:pt x="22" y="352"/>
                  </a:lnTo>
                  <a:lnTo>
                    <a:pt x="16" y="376"/>
                  </a:lnTo>
                  <a:lnTo>
                    <a:pt x="10" y="400"/>
                  </a:lnTo>
                  <a:lnTo>
                    <a:pt x="6" y="426"/>
                  </a:lnTo>
                  <a:lnTo>
                    <a:pt x="2" y="450"/>
                  </a:lnTo>
                  <a:lnTo>
                    <a:pt x="0" y="476"/>
                  </a:lnTo>
                  <a:lnTo>
                    <a:pt x="0" y="502"/>
                  </a:lnTo>
                  <a:lnTo>
                    <a:pt x="0" y="502"/>
                  </a:lnTo>
                  <a:lnTo>
                    <a:pt x="0" y="528"/>
                  </a:lnTo>
                  <a:lnTo>
                    <a:pt x="2" y="552"/>
                  </a:lnTo>
                  <a:lnTo>
                    <a:pt x="6" y="578"/>
                  </a:lnTo>
                  <a:lnTo>
                    <a:pt x="10" y="602"/>
                  </a:lnTo>
                  <a:lnTo>
                    <a:pt x="16" y="626"/>
                  </a:lnTo>
                  <a:lnTo>
                    <a:pt x="22" y="650"/>
                  </a:lnTo>
                  <a:lnTo>
                    <a:pt x="30" y="674"/>
                  </a:lnTo>
                  <a:lnTo>
                    <a:pt x="40" y="696"/>
                  </a:lnTo>
                  <a:lnTo>
                    <a:pt x="60" y="740"/>
                  </a:lnTo>
                  <a:lnTo>
                    <a:pt x="86" y="782"/>
                  </a:lnTo>
                  <a:lnTo>
                    <a:pt x="114" y="820"/>
                  </a:lnTo>
                  <a:lnTo>
                    <a:pt x="146" y="856"/>
                  </a:lnTo>
                  <a:lnTo>
                    <a:pt x="182" y="888"/>
                  </a:lnTo>
                  <a:lnTo>
                    <a:pt x="222" y="918"/>
                  </a:lnTo>
                  <a:lnTo>
                    <a:pt x="262" y="942"/>
                  </a:lnTo>
                  <a:lnTo>
                    <a:pt x="306" y="964"/>
                  </a:lnTo>
                  <a:lnTo>
                    <a:pt x="328" y="972"/>
                  </a:lnTo>
                  <a:lnTo>
                    <a:pt x="352" y="980"/>
                  </a:lnTo>
                  <a:lnTo>
                    <a:pt x="376" y="986"/>
                  </a:lnTo>
                  <a:lnTo>
                    <a:pt x="400" y="992"/>
                  </a:lnTo>
                  <a:lnTo>
                    <a:pt x="426" y="996"/>
                  </a:lnTo>
                  <a:lnTo>
                    <a:pt x="450" y="1000"/>
                  </a:lnTo>
                  <a:lnTo>
                    <a:pt x="476" y="1002"/>
                  </a:lnTo>
                  <a:lnTo>
                    <a:pt x="502" y="1002"/>
                  </a:lnTo>
                  <a:lnTo>
                    <a:pt x="502" y="1002"/>
                  </a:lnTo>
                  <a:lnTo>
                    <a:pt x="528" y="1002"/>
                  </a:lnTo>
                  <a:lnTo>
                    <a:pt x="552" y="1000"/>
                  </a:lnTo>
                  <a:lnTo>
                    <a:pt x="578" y="996"/>
                  </a:lnTo>
                  <a:lnTo>
                    <a:pt x="602" y="992"/>
                  </a:lnTo>
                  <a:lnTo>
                    <a:pt x="626" y="986"/>
                  </a:lnTo>
                  <a:lnTo>
                    <a:pt x="650" y="980"/>
                  </a:lnTo>
                  <a:lnTo>
                    <a:pt x="674" y="972"/>
                  </a:lnTo>
                  <a:lnTo>
                    <a:pt x="696" y="964"/>
                  </a:lnTo>
                  <a:lnTo>
                    <a:pt x="740" y="942"/>
                  </a:lnTo>
                  <a:lnTo>
                    <a:pt x="782" y="918"/>
                  </a:lnTo>
                  <a:lnTo>
                    <a:pt x="820" y="888"/>
                  </a:lnTo>
                  <a:lnTo>
                    <a:pt x="856" y="856"/>
                  </a:lnTo>
                  <a:lnTo>
                    <a:pt x="888" y="820"/>
                  </a:lnTo>
                  <a:lnTo>
                    <a:pt x="918" y="782"/>
                  </a:lnTo>
                  <a:lnTo>
                    <a:pt x="942" y="740"/>
                  </a:lnTo>
                  <a:lnTo>
                    <a:pt x="964" y="696"/>
                  </a:lnTo>
                  <a:lnTo>
                    <a:pt x="972" y="674"/>
                  </a:lnTo>
                  <a:lnTo>
                    <a:pt x="980" y="650"/>
                  </a:lnTo>
                  <a:lnTo>
                    <a:pt x="986" y="626"/>
                  </a:lnTo>
                  <a:lnTo>
                    <a:pt x="992" y="602"/>
                  </a:lnTo>
                  <a:lnTo>
                    <a:pt x="996" y="578"/>
                  </a:lnTo>
                  <a:lnTo>
                    <a:pt x="1000" y="552"/>
                  </a:lnTo>
                  <a:lnTo>
                    <a:pt x="1002" y="528"/>
                  </a:lnTo>
                  <a:lnTo>
                    <a:pt x="1002" y="502"/>
                  </a:lnTo>
                  <a:lnTo>
                    <a:pt x="1002" y="502"/>
                  </a:lnTo>
                  <a:lnTo>
                    <a:pt x="1002" y="476"/>
                  </a:lnTo>
                  <a:lnTo>
                    <a:pt x="1000" y="450"/>
                  </a:lnTo>
                  <a:lnTo>
                    <a:pt x="996" y="426"/>
                  </a:lnTo>
                  <a:lnTo>
                    <a:pt x="992" y="400"/>
                  </a:lnTo>
                  <a:lnTo>
                    <a:pt x="986" y="376"/>
                  </a:lnTo>
                  <a:lnTo>
                    <a:pt x="980" y="352"/>
                  </a:lnTo>
                  <a:lnTo>
                    <a:pt x="972" y="328"/>
                  </a:lnTo>
                  <a:lnTo>
                    <a:pt x="964" y="306"/>
                  </a:lnTo>
                  <a:lnTo>
                    <a:pt x="942" y="262"/>
                  </a:lnTo>
                  <a:lnTo>
                    <a:pt x="918" y="222"/>
                  </a:lnTo>
                  <a:lnTo>
                    <a:pt x="888" y="182"/>
                  </a:lnTo>
                  <a:lnTo>
                    <a:pt x="856" y="146"/>
                  </a:lnTo>
                  <a:lnTo>
                    <a:pt x="820" y="114"/>
                  </a:lnTo>
                  <a:lnTo>
                    <a:pt x="782" y="86"/>
                  </a:lnTo>
                  <a:lnTo>
                    <a:pt x="740" y="60"/>
                  </a:lnTo>
                  <a:lnTo>
                    <a:pt x="696" y="40"/>
                  </a:lnTo>
                  <a:lnTo>
                    <a:pt x="674" y="30"/>
                  </a:lnTo>
                  <a:lnTo>
                    <a:pt x="650" y="22"/>
                  </a:lnTo>
                  <a:lnTo>
                    <a:pt x="626" y="16"/>
                  </a:lnTo>
                  <a:lnTo>
                    <a:pt x="602" y="10"/>
                  </a:lnTo>
                  <a:lnTo>
                    <a:pt x="578" y="6"/>
                  </a:lnTo>
                  <a:lnTo>
                    <a:pt x="552" y="2"/>
                  </a:lnTo>
                  <a:lnTo>
                    <a:pt x="528" y="0"/>
                  </a:lnTo>
                  <a:lnTo>
                    <a:pt x="502" y="0"/>
                  </a:lnTo>
                  <a:lnTo>
                    <a:pt x="502" y="0"/>
                  </a:lnTo>
                  <a:close/>
                  <a:moveTo>
                    <a:pt x="754" y="702"/>
                  </a:moveTo>
                  <a:lnTo>
                    <a:pt x="754" y="704"/>
                  </a:lnTo>
                  <a:lnTo>
                    <a:pt x="754" y="706"/>
                  </a:lnTo>
                  <a:lnTo>
                    <a:pt x="752" y="706"/>
                  </a:lnTo>
                  <a:lnTo>
                    <a:pt x="752" y="708"/>
                  </a:lnTo>
                  <a:lnTo>
                    <a:pt x="750" y="708"/>
                  </a:lnTo>
                  <a:lnTo>
                    <a:pt x="750" y="710"/>
                  </a:lnTo>
                  <a:lnTo>
                    <a:pt x="748" y="710"/>
                  </a:lnTo>
                  <a:lnTo>
                    <a:pt x="746" y="710"/>
                  </a:lnTo>
                  <a:lnTo>
                    <a:pt x="256" y="710"/>
                  </a:lnTo>
                  <a:lnTo>
                    <a:pt x="254" y="710"/>
                  </a:lnTo>
                  <a:lnTo>
                    <a:pt x="254" y="710"/>
                  </a:lnTo>
                  <a:lnTo>
                    <a:pt x="252" y="708"/>
                  </a:lnTo>
                  <a:lnTo>
                    <a:pt x="252" y="708"/>
                  </a:lnTo>
                  <a:lnTo>
                    <a:pt x="250" y="706"/>
                  </a:lnTo>
                  <a:lnTo>
                    <a:pt x="250" y="706"/>
                  </a:lnTo>
                  <a:lnTo>
                    <a:pt x="250" y="704"/>
                  </a:lnTo>
                  <a:lnTo>
                    <a:pt x="250" y="702"/>
                  </a:lnTo>
                  <a:lnTo>
                    <a:pt x="250" y="688"/>
                  </a:lnTo>
                  <a:lnTo>
                    <a:pt x="250" y="686"/>
                  </a:lnTo>
                  <a:lnTo>
                    <a:pt x="250" y="684"/>
                  </a:lnTo>
                  <a:lnTo>
                    <a:pt x="250" y="684"/>
                  </a:lnTo>
                  <a:lnTo>
                    <a:pt x="252" y="682"/>
                  </a:lnTo>
                  <a:lnTo>
                    <a:pt x="252" y="682"/>
                  </a:lnTo>
                  <a:lnTo>
                    <a:pt x="254" y="682"/>
                  </a:lnTo>
                  <a:lnTo>
                    <a:pt x="254" y="680"/>
                  </a:lnTo>
                  <a:lnTo>
                    <a:pt x="256" y="680"/>
                  </a:lnTo>
                  <a:lnTo>
                    <a:pt x="262" y="680"/>
                  </a:lnTo>
                  <a:lnTo>
                    <a:pt x="264" y="680"/>
                  </a:lnTo>
                  <a:lnTo>
                    <a:pt x="264" y="680"/>
                  </a:lnTo>
                  <a:lnTo>
                    <a:pt x="264" y="680"/>
                  </a:lnTo>
                  <a:lnTo>
                    <a:pt x="266" y="680"/>
                  </a:lnTo>
                  <a:lnTo>
                    <a:pt x="266" y="680"/>
                  </a:lnTo>
                  <a:lnTo>
                    <a:pt x="266" y="678"/>
                  </a:lnTo>
                  <a:lnTo>
                    <a:pt x="266" y="678"/>
                  </a:lnTo>
                  <a:lnTo>
                    <a:pt x="266" y="392"/>
                  </a:lnTo>
                  <a:lnTo>
                    <a:pt x="266" y="390"/>
                  </a:lnTo>
                  <a:lnTo>
                    <a:pt x="266" y="388"/>
                  </a:lnTo>
                  <a:lnTo>
                    <a:pt x="268" y="386"/>
                  </a:lnTo>
                  <a:lnTo>
                    <a:pt x="270" y="384"/>
                  </a:lnTo>
                  <a:lnTo>
                    <a:pt x="272" y="382"/>
                  </a:lnTo>
                  <a:lnTo>
                    <a:pt x="274" y="380"/>
                  </a:lnTo>
                  <a:lnTo>
                    <a:pt x="276" y="380"/>
                  </a:lnTo>
                  <a:lnTo>
                    <a:pt x="278" y="380"/>
                  </a:lnTo>
                  <a:lnTo>
                    <a:pt x="388" y="380"/>
                  </a:lnTo>
                  <a:lnTo>
                    <a:pt x="388" y="380"/>
                  </a:lnTo>
                  <a:lnTo>
                    <a:pt x="390" y="378"/>
                  </a:lnTo>
                  <a:lnTo>
                    <a:pt x="390" y="378"/>
                  </a:lnTo>
                  <a:lnTo>
                    <a:pt x="390" y="376"/>
                  </a:lnTo>
                  <a:lnTo>
                    <a:pt x="390" y="376"/>
                  </a:lnTo>
                  <a:lnTo>
                    <a:pt x="390" y="374"/>
                  </a:lnTo>
                  <a:lnTo>
                    <a:pt x="390" y="322"/>
                  </a:lnTo>
                  <a:lnTo>
                    <a:pt x="390" y="322"/>
                  </a:lnTo>
                  <a:lnTo>
                    <a:pt x="390" y="322"/>
                  </a:lnTo>
                  <a:lnTo>
                    <a:pt x="390" y="320"/>
                  </a:lnTo>
                  <a:lnTo>
                    <a:pt x="390" y="320"/>
                  </a:lnTo>
                  <a:lnTo>
                    <a:pt x="388" y="320"/>
                  </a:lnTo>
                  <a:lnTo>
                    <a:pt x="388" y="320"/>
                  </a:lnTo>
                  <a:lnTo>
                    <a:pt x="386" y="320"/>
                  </a:lnTo>
                  <a:lnTo>
                    <a:pt x="386" y="320"/>
                  </a:lnTo>
                  <a:lnTo>
                    <a:pt x="384" y="318"/>
                  </a:lnTo>
                  <a:lnTo>
                    <a:pt x="382" y="318"/>
                  </a:lnTo>
                  <a:lnTo>
                    <a:pt x="382" y="316"/>
                  </a:lnTo>
                  <a:lnTo>
                    <a:pt x="382" y="316"/>
                  </a:lnTo>
                  <a:lnTo>
                    <a:pt x="382" y="314"/>
                  </a:lnTo>
                  <a:lnTo>
                    <a:pt x="380" y="312"/>
                  </a:lnTo>
                  <a:lnTo>
                    <a:pt x="380" y="300"/>
                  </a:lnTo>
                  <a:lnTo>
                    <a:pt x="382" y="298"/>
                  </a:lnTo>
                  <a:lnTo>
                    <a:pt x="382" y="298"/>
                  </a:lnTo>
                  <a:lnTo>
                    <a:pt x="382" y="296"/>
                  </a:lnTo>
                  <a:lnTo>
                    <a:pt x="382" y="294"/>
                  </a:lnTo>
                  <a:lnTo>
                    <a:pt x="384" y="294"/>
                  </a:lnTo>
                  <a:lnTo>
                    <a:pt x="386" y="294"/>
                  </a:lnTo>
                  <a:lnTo>
                    <a:pt x="386" y="292"/>
                  </a:lnTo>
                  <a:lnTo>
                    <a:pt x="388" y="292"/>
                  </a:lnTo>
                  <a:lnTo>
                    <a:pt x="622" y="292"/>
                  </a:lnTo>
                  <a:lnTo>
                    <a:pt x="624" y="292"/>
                  </a:lnTo>
                  <a:lnTo>
                    <a:pt x="624" y="294"/>
                  </a:lnTo>
                  <a:lnTo>
                    <a:pt x="626" y="294"/>
                  </a:lnTo>
                  <a:lnTo>
                    <a:pt x="626" y="294"/>
                  </a:lnTo>
                  <a:lnTo>
                    <a:pt x="628" y="296"/>
                  </a:lnTo>
                  <a:lnTo>
                    <a:pt x="628" y="298"/>
                  </a:lnTo>
                  <a:lnTo>
                    <a:pt x="628" y="298"/>
                  </a:lnTo>
                  <a:lnTo>
                    <a:pt x="628" y="300"/>
                  </a:lnTo>
                  <a:lnTo>
                    <a:pt x="628" y="312"/>
                  </a:lnTo>
                  <a:lnTo>
                    <a:pt x="628" y="314"/>
                  </a:lnTo>
                  <a:lnTo>
                    <a:pt x="628" y="316"/>
                  </a:lnTo>
                  <a:lnTo>
                    <a:pt x="628" y="316"/>
                  </a:lnTo>
                  <a:lnTo>
                    <a:pt x="626" y="318"/>
                  </a:lnTo>
                  <a:lnTo>
                    <a:pt x="626" y="318"/>
                  </a:lnTo>
                  <a:lnTo>
                    <a:pt x="624" y="320"/>
                  </a:lnTo>
                  <a:lnTo>
                    <a:pt x="624" y="320"/>
                  </a:lnTo>
                  <a:lnTo>
                    <a:pt x="622" y="320"/>
                  </a:lnTo>
                  <a:lnTo>
                    <a:pt x="620" y="320"/>
                  </a:lnTo>
                  <a:lnTo>
                    <a:pt x="620" y="320"/>
                  </a:lnTo>
                  <a:lnTo>
                    <a:pt x="620" y="320"/>
                  </a:lnTo>
                  <a:lnTo>
                    <a:pt x="620" y="322"/>
                  </a:lnTo>
                  <a:lnTo>
                    <a:pt x="620" y="376"/>
                  </a:lnTo>
                  <a:lnTo>
                    <a:pt x="620" y="376"/>
                  </a:lnTo>
                  <a:lnTo>
                    <a:pt x="620" y="378"/>
                  </a:lnTo>
                  <a:lnTo>
                    <a:pt x="620" y="378"/>
                  </a:lnTo>
                  <a:lnTo>
                    <a:pt x="620" y="378"/>
                  </a:lnTo>
                  <a:lnTo>
                    <a:pt x="622" y="380"/>
                  </a:lnTo>
                  <a:lnTo>
                    <a:pt x="624" y="380"/>
                  </a:lnTo>
                  <a:lnTo>
                    <a:pt x="724" y="380"/>
                  </a:lnTo>
                  <a:lnTo>
                    <a:pt x="726" y="380"/>
                  </a:lnTo>
                  <a:lnTo>
                    <a:pt x="728" y="380"/>
                  </a:lnTo>
                  <a:lnTo>
                    <a:pt x="730" y="382"/>
                  </a:lnTo>
                  <a:lnTo>
                    <a:pt x="732" y="384"/>
                  </a:lnTo>
                  <a:lnTo>
                    <a:pt x="734" y="386"/>
                  </a:lnTo>
                  <a:lnTo>
                    <a:pt x="736" y="388"/>
                  </a:lnTo>
                  <a:lnTo>
                    <a:pt x="736" y="390"/>
                  </a:lnTo>
                  <a:lnTo>
                    <a:pt x="736" y="392"/>
                  </a:lnTo>
                  <a:lnTo>
                    <a:pt x="736" y="676"/>
                  </a:lnTo>
                  <a:lnTo>
                    <a:pt x="736" y="678"/>
                  </a:lnTo>
                  <a:lnTo>
                    <a:pt x="736" y="678"/>
                  </a:lnTo>
                  <a:lnTo>
                    <a:pt x="738" y="680"/>
                  </a:lnTo>
                  <a:lnTo>
                    <a:pt x="738" y="680"/>
                  </a:lnTo>
                  <a:lnTo>
                    <a:pt x="738" y="680"/>
                  </a:lnTo>
                  <a:lnTo>
                    <a:pt x="740" y="680"/>
                  </a:lnTo>
                  <a:lnTo>
                    <a:pt x="746" y="680"/>
                  </a:lnTo>
                  <a:lnTo>
                    <a:pt x="748" y="680"/>
                  </a:lnTo>
                  <a:lnTo>
                    <a:pt x="750" y="682"/>
                  </a:lnTo>
                  <a:lnTo>
                    <a:pt x="750" y="682"/>
                  </a:lnTo>
                  <a:lnTo>
                    <a:pt x="752" y="682"/>
                  </a:lnTo>
                  <a:lnTo>
                    <a:pt x="752" y="684"/>
                  </a:lnTo>
                  <a:lnTo>
                    <a:pt x="754" y="684"/>
                  </a:lnTo>
                  <a:lnTo>
                    <a:pt x="754" y="686"/>
                  </a:lnTo>
                  <a:lnTo>
                    <a:pt x="754" y="688"/>
                  </a:lnTo>
                  <a:lnTo>
                    <a:pt x="754" y="702"/>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3" name="Freeform 42"/>
            <p:cNvSpPr>
              <a:spLocks/>
            </p:cNvSpPr>
            <p:nvPr/>
          </p:nvSpPr>
          <p:spPr bwMode="auto">
            <a:xfrm>
              <a:off x="4164" y="2438"/>
              <a:ext cx="56" cy="54"/>
            </a:xfrm>
            <a:custGeom>
              <a:avLst/>
              <a:gdLst>
                <a:gd name="T0" fmla="*/ 54 w 56"/>
                <a:gd name="T1" fmla="*/ 2 h 54"/>
                <a:gd name="T2" fmla="*/ 54 w 56"/>
                <a:gd name="T3" fmla="*/ 2 h 54"/>
                <a:gd name="T4" fmla="*/ 54 w 56"/>
                <a:gd name="T5" fmla="*/ 2 h 54"/>
                <a:gd name="T6" fmla="*/ 52 w 56"/>
                <a:gd name="T7" fmla="*/ 0 h 54"/>
                <a:gd name="T8" fmla="*/ 52 w 56"/>
                <a:gd name="T9" fmla="*/ 0 h 54"/>
                <a:gd name="T10" fmla="*/ 50 w 56"/>
                <a:gd name="T11" fmla="*/ 0 h 54"/>
                <a:gd name="T12" fmla="*/ 50 w 56"/>
                <a:gd name="T13" fmla="*/ 0 h 54"/>
                <a:gd name="T14" fmla="*/ 6 w 56"/>
                <a:gd name="T15" fmla="*/ 0 h 54"/>
                <a:gd name="T16" fmla="*/ 6 w 56"/>
                <a:gd name="T17" fmla="*/ 0 h 54"/>
                <a:gd name="T18" fmla="*/ 4 w 56"/>
                <a:gd name="T19" fmla="*/ 0 h 54"/>
                <a:gd name="T20" fmla="*/ 4 w 56"/>
                <a:gd name="T21" fmla="*/ 0 h 54"/>
                <a:gd name="T22" fmla="*/ 2 w 56"/>
                <a:gd name="T23" fmla="*/ 2 h 54"/>
                <a:gd name="T24" fmla="*/ 2 w 56"/>
                <a:gd name="T25" fmla="*/ 2 h 54"/>
                <a:gd name="T26" fmla="*/ 2 w 56"/>
                <a:gd name="T27" fmla="*/ 2 h 54"/>
                <a:gd name="T28" fmla="*/ 0 w 56"/>
                <a:gd name="T29" fmla="*/ 4 h 54"/>
                <a:gd name="T30" fmla="*/ 0 w 56"/>
                <a:gd name="T31" fmla="*/ 6 h 54"/>
                <a:gd name="T32" fmla="*/ 0 w 56"/>
                <a:gd name="T33" fmla="*/ 48 h 54"/>
                <a:gd name="T34" fmla="*/ 0 w 56"/>
                <a:gd name="T35" fmla="*/ 50 h 54"/>
                <a:gd name="T36" fmla="*/ 2 w 56"/>
                <a:gd name="T37" fmla="*/ 50 h 54"/>
                <a:gd name="T38" fmla="*/ 2 w 56"/>
                <a:gd name="T39" fmla="*/ 52 h 54"/>
                <a:gd name="T40" fmla="*/ 2 w 56"/>
                <a:gd name="T41" fmla="*/ 52 h 54"/>
                <a:gd name="T42" fmla="*/ 4 w 56"/>
                <a:gd name="T43" fmla="*/ 54 h 54"/>
                <a:gd name="T44" fmla="*/ 4 w 56"/>
                <a:gd name="T45" fmla="*/ 54 h 54"/>
                <a:gd name="T46" fmla="*/ 6 w 56"/>
                <a:gd name="T47" fmla="*/ 54 h 54"/>
                <a:gd name="T48" fmla="*/ 6 w 56"/>
                <a:gd name="T49" fmla="*/ 54 h 54"/>
                <a:gd name="T50" fmla="*/ 50 w 56"/>
                <a:gd name="T51" fmla="*/ 54 h 54"/>
                <a:gd name="T52" fmla="*/ 50 w 56"/>
                <a:gd name="T53" fmla="*/ 54 h 54"/>
                <a:gd name="T54" fmla="*/ 52 w 56"/>
                <a:gd name="T55" fmla="*/ 54 h 54"/>
                <a:gd name="T56" fmla="*/ 52 w 56"/>
                <a:gd name="T57" fmla="*/ 54 h 54"/>
                <a:gd name="T58" fmla="*/ 54 w 56"/>
                <a:gd name="T59" fmla="*/ 52 h 54"/>
                <a:gd name="T60" fmla="*/ 54 w 56"/>
                <a:gd name="T61" fmla="*/ 52 h 54"/>
                <a:gd name="T62" fmla="*/ 54 w 56"/>
                <a:gd name="T63" fmla="*/ 50 h 54"/>
                <a:gd name="T64" fmla="*/ 56 w 56"/>
                <a:gd name="T65" fmla="*/ 50 h 54"/>
                <a:gd name="T66" fmla="*/ 56 w 56"/>
                <a:gd name="T67" fmla="*/ 48 h 54"/>
                <a:gd name="T68" fmla="*/ 56 w 56"/>
                <a:gd name="T69" fmla="*/ 6 h 54"/>
                <a:gd name="T70" fmla="*/ 56 w 56"/>
                <a:gd name="T71" fmla="*/ 4 h 54"/>
                <a:gd name="T72" fmla="*/ 54 w 56"/>
                <a:gd name="T7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4">
                  <a:moveTo>
                    <a:pt x="54" y="2"/>
                  </a:moveTo>
                  <a:lnTo>
                    <a:pt x="54" y="2"/>
                  </a:lnTo>
                  <a:lnTo>
                    <a:pt x="54" y="2"/>
                  </a:lnTo>
                  <a:lnTo>
                    <a:pt x="52" y="0"/>
                  </a:lnTo>
                  <a:lnTo>
                    <a:pt x="52" y="0"/>
                  </a:lnTo>
                  <a:lnTo>
                    <a:pt x="50" y="0"/>
                  </a:lnTo>
                  <a:lnTo>
                    <a:pt x="50" y="0"/>
                  </a:lnTo>
                  <a:lnTo>
                    <a:pt x="6" y="0"/>
                  </a:lnTo>
                  <a:lnTo>
                    <a:pt x="6" y="0"/>
                  </a:lnTo>
                  <a:lnTo>
                    <a:pt x="4" y="0"/>
                  </a:lnTo>
                  <a:lnTo>
                    <a:pt x="4" y="0"/>
                  </a:lnTo>
                  <a:lnTo>
                    <a:pt x="2" y="2"/>
                  </a:lnTo>
                  <a:lnTo>
                    <a:pt x="2" y="2"/>
                  </a:lnTo>
                  <a:lnTo>
                    <a:pt x="2" y="2"/>
                  </a:lnTo>
                  <a:lnTo>
                    <a:pt x="0" y="4"/>
                  </a:lnTo>
                  <a:lnTo>
                    <a:pt x="0" y="6"/>
                  </a:lnTo>
                  <a:lnTo>
                    <a:pt x="0" y="48"/>
                  </a:lnTo>
                  <a:lnTo>
                    <a:pt x="0" y="50"/>
                  </a:lnTo>
                  <a:lnTo>
                    <a:pt x="2" y="50"/>
                  </a:lnTo>
                  <a:lnTo>
                    <a:pt x="2" y="52"/>
                  </a:lnTo>
                  <a:lnTo>
                    <a:pt x="2" y="52"/>
                  </a:lnTo>
                  <a:lnTo>
                    <a:pt x="4" y="54"/>
                  </a:lnTo>
                  <a:lnTo>
                    <a:pt x="4" y="54"/>
                  </a:lnTo>
                  <a:lnTo>
                    <a:pt x="6" y="54"/>
                  </a:lnTo>
                  <a:lnTo>
                    <a:pt x="6" y="54"/>
                  </a:lnTo>
                  <a:lnTo>
                    <a:pt x="50" y="54"/>
                  </a:lnTo>
                  <a:lnTo>
                    <a:pt x="50" y="54"/>
                  </a:lnTo>
                  <a:lnTo>
                    <a:pt x="52" y="54"/>
                  </a:lnTo>
                  <a:lnTo>
                    <a:pt x="52" y="54"/>
                  </a:lnTo>
                  <a:lnTo>
                    <a:pt x="54" y="52"/>
                  </a:lnTo>
                  <a:lnTo>
                    <a:pt x="54" y="52"/>
                  </a:lnTo>
                  <a:lnTo>
                    <a:pt x="54" y="50"/>
                  </a:lnTo>
                  <a:lnTo>
                    <a:pt x="56" y="50"/>
                  </a:lnTo>
                  <a:lnTo>
                    <a:pt x="56" y="48"/>
                  </a:lnTo>
                  <a:lnTo>
                    <a:pt x="56" y="6"/>
                  </a:lnTo>
                  <a:lnTo>
                    <a:pt x="56" y="4"/>
                  </a:lnTo>
                  <a:lnTo>
                    <a:pt x="54" y="2"/>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4" name="Freeform 43"/>
            <p:cNvSpPr>
              <a:spLocks/>
            </p:cNvSpPr>
            <p:nvPr/>
          </p:nvSpPr>
          <p:spPr bwMode="auto">
            <a:xfrm>
              <a:off x="4054" y="2214"/>
              <a:ext cx="56" cy="54"/>
            </a:xfrm>
            <a:custGeom>
              <a:avLst/>
              <a:gdLst>
                <a:gd name="T0" fmla="*/ 54 w 56"/>
                <a:gd name="T1" fmla="*/ 2 h 54"/>
                <a:gd name="T2" fmla="*/ 54 w 56"/>
                <a:gd name="T3" fmla="*/ 2 h 54"/>
                <a:gd name="T4" fmla="*/ 52 w 56"/>
                <a:gd name="T5" fmla="*/ 0 h 54"/>
                <a:gd name="T6" fmla="*/ 52 w 56"/>
                <a:gd name="T7" fmla="*/ 0 h 54"/>
                <a:gd name="T8" fmla="*/ 52 w 56"/>
                <a:gd name="T9" fmla="*/ 0 h 54"/>
                <a:gd name="T10" fmla="*/ 50 w 56"/>
                <a:gd name="T11" fmla="*/ 0 h 54"/>
                <a:gd name="T12" fmla="*/ 6 w 56"/>
                <a:gd name="T13" fmla="*/ 0 h 54"/>
                <a:gd name="T14" fmla="*/ 6 w 56"/>
                <a:gd name="T15" fmla="*/ 0 h 54"/>
                <a:gd name="T16" fmla="*/ 4 w 56"/>
                <a:gd name="T17" fmla="*/ 0 h 54"/>
                <a:gd name="T18" fmla="*/ 4 w 56"/>
                <a:gd name="T19" fmla="*/ 0 h 54"/>
                <a:gd name="T20" fmla="*/ 2 w 56"/>
                <a:gd name="T21" fmla="*/ 2 h 54"/>
                <a:gd name="T22" fmla="*/ 2 w 56"/>
                <a:gd name="T23" fmla="*/ 2 h 54"/>
                <a:gd name="T24" fmla="*/ 2 w 56"/>
                <a:gd name="T25" fmla="*/ 4 h 54"/>
                <a:gd name="T26" fmla="*/ 0 w 56"/>
                <a:gd name="T27" fmla="*/ 4 h 54"/>
                <a:gd name="T28" fmla="*/ 0 w 56"/>
                <a:gd name="T29" fmla="*/ 6 h 54"/>
                <a:gd name="T30" fmla="*/ 0 w 56"/>
                <a:gd name="T31" fmla="*/ 48 h 54"/>
                <a:gd name="T32" fmla="*/ 0 w 56"/>
                <a:gd name="T33" fmla="*/ 50 h 54"/>
                <a:gd name="T34" fmla="*/ 2 w 56"/>
                <a:gd name="T35" fmla="*/ 52 h 54"/>
                <a:gd name="T36" fmla="*/ 2 w 56"/>
                <a:gd name="T37" fmla="*/ 52 h 54"/>
                <a:gd name="T38" fmla="*/ 2 w 56"/>
                <a:gd name="T39" fmla="*/ 52 h 54"/>
                <a:gd name="T40" fmla="*/ 4 w 56"/>
                <a:gd name="T41" fmla="*/ 54 h 54"/>
                <a:gd name="T42" fmla="*/ 4 w 56"/>
                <a:gd name="T43" fmla="*/ 54 h 54"/>
                <a:gd name="T44" fmla="*/ 6 w 56"/>
                <a:gd name="T45" fmla="*/ 54 h 54"/>
                <a:gd name="T46" fmla="*/ 6 w 56"/>
                <a:gd name="T47" fmla="*/ 54 h 54"/>
                <a:gd name="T48" fmla="*/ 50 w 56"/>
                <a:gd name="T49" fmla="*/ 54 h 54"/>
                <a:gd name="T50" fmla="*/ 52 w 56"/>
                <a:gd name="T51" fmla="*/ 54 h 54"/>
                <a:gd name="T52" fmla="*/ 52 w 56"/>
                <a:gd name="T53" fmla="*/ 54 h 54"/>
                <a:gd name="T54" fmla="*/ 52 w 56"/>
                <a:gd name="T55" fmla="*/ 54 h 54"/>
                <a:gd name="T56" fmla="*/ 54 w 56"/>
                <a:gd name="T57" fmla="*/ 52 h 54"/>
                <a:gd name="T58" fmla="*/ 54 w 56"/>
                <a:gd name="T59" fmla="*/ 52 h 54"/>
                <a:gd name="T60" fmla="*/ 54 w 56"/>
                <a:gd name="T61" fmla="*/ 52 h 54"/>
                <a:gd name="T62" fmla="*/ 56 w 56"/>
                <a:gd name="T63" fmla="*/ 50 h 54"/>
                <a:gd name="T64" fmla="*/ 56 w 56"/>
                <a:gd name="T65" fmla="*/ 48 h 54"/>
                <a:gd name="T66" fmla="*/ 56 w 56"/>
                <a:gd name="T67" fmla="*/ 6 h 54"/>
                <a:gd name="T68" fmla="*/ 56 w 56"/>
                <a:gd name="T69" fmla="*/ 4 h 54"/>
                <a:gd name="T70" fmla="*/ 54 w 56"/>
                <a:gd name="T71" fmla="*/ 4 h 54"/>
                <a:gd name="T72" fmla="*/ 54 w 56"/>
                <a:gd name="T7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4">
                  <a:moveTo>
                    <a:pt x="54" y="2"/>
                  </a:moveTo>
                  <a:lnTo>
                    <a:pt x="54" y="2"/>
                  </a:lnTo>
                  <a:lnTo>
                    <a:pt x="52" y="0"/>
                  </a:lnTo>
                  <a:lnTo>
                    <a:pt x="52" y="0"/>
                  </a:lnTo>
                  <a:lnTo>
                    <a:pt x="52" y="0"/>
                  </a:lnTo>
                  <a:lnTo>
                    <a:pt x="50" y="0"/>
                  </a:lnTo>
                  <a:lnTo>
                    <a:pt x="6" y="0"/>
                  </a:lnTo>
                  <a:lnTo>
                    <a:pt x="6" y="0"/>
                  </a:lnTo>
                  <a:lnTo>
                    <a:pt x="4" y="0"/>
                  </a:lnTo>
                  <a:lnTo>
                    <a:pt x="4" y="0"/>
                  </a:lnTo>
                  <a:lnTo>
                    <a:pt x="2" y="2"/>
                  </a:lnTo>
                  <a:lnTo>
                    <a:pt x="2" y="2"/>
                  </a:lnTo>
                  <a:lnTo>
                    <a:pt x="2" y="4"/>
                  </a:lnTo>
                  <a:lnTo>
                    <a:pt x="0" y="4"/>
                  </a:lnTo>
                  <a:lnTo>
                    <a:pt x="0" y="6"/>
                  </a:lnTo>
                  <a:lnTo>
                    <a:pt x="0" y="48"/>
                  </a:lnTo>
                  <a:lnTo>
                    <a:pt x="0" y="50"/>
                  </a:lnTo>
                  <a:lnTo>
                    <a:pt x="2" y="52"/>
                  </a:lnTo>
                  <a:lnTo>
                    <a:pt x="2" y="52"/>
                  </a:lnTo>
                  <a:lnTo>
                    <a:pt x="2" y="52"/>
                  </a:lnTo>
                  <a:lnTo>
                    <a:pt x="4" y="54"/>
                  </a:lnTo>
                  <a:lnTo>
                    <a:pt x="4" y="54"/>
                  </a:lnTo>
                  <a:lnTo>
                    <a:pt x="6" y="54"/>
                  </a:lnTo>
                  <a:lnTo>
                    <a:pt x="6" y="54"/>
                  </a:lnTo>
                  <a:lnTo>
                    <a:pt x="50" y="54"/>
                  </a:lnTo>
                  <a:lnTo>
                    <a:pt x="52" y="54"/>
                  </a:lnTo>
                  <a:lnTo>
                    <a:pt x="52" y="54"/>
                  </a:lnTo>
                  <a:lnTo>
                    <a:pt x="52" y="54"/>
                  </a:lnTo>
                  <a:lnTo>
                    <a:pt x="54" y="52"/>
                  </a:lnTo>
                  <a:lnTo>
                    <a:pt x="54" y="52"/>
                  </a:lnTo>
                  <a:lnTo>
                    <a:pt x="54" y="52"/>
                  </a:lnTo>
                  <a:lnTo>
                    <a:pt x="56" y="50"/>
                  </a:lnTo>
                  <a:lnTo>
                    <a:pt x="56" y="48"/>
                  </a:lnTo>
                  <a:lnTo>
                    <a:pt x="56" y="6"/>
                  </a:lnTo>
                  <a:lnTo>
                    <a:pt x="56" y="4"/>
                  </a:lnTo>
                  <a:lnTo>
                    <a:pt x="54" y="4"/>
                  </a:lnTo>
                  <a:lnTo>
                    <a:pt x="54" y="2"/>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5" name="Freeform 44"/>
            <p:cNvSpPr>
              <a:spLocks/>
            </p:cNvSpPr>
            <p:nvPr/>
          </p:nvSpPr>
          <p:spPr bwMode="auto">
            <a:xfrm>
              <a:off x="4054" y="2290"/>
              <a:ext cx="56" cy="54"/>
            </a:xfrm>
            <a:custGeom>
              <a:avLst/>
              <a:gdLst>
                <a:gd name="T0" fmla="*/ 54 w 56"/>
                <a:gd name="T1" fmla="*/ 2 h 54"/>
                <a:gd name="T2" fmla="*/ 54 w 56"/>
                <a:gd name="T3" fmla="*/ 2 h 54"/>
                <a:gd name="T4" fmla="*/ 52 w 56"/>
                <a:gd name="T5" fmla="*/ 0 h 54"/>
                <a:gd name="T6" fmla="*/ 52 w 56"/>
                <a:gd name="T7" fmla="*/ 0 h 54"/>
                <a:gd name="T8" fmla="*/ 52 w 56"/>
                <a:gd name="T9" fmla="*/ 0 h 54"/>
                <a:gd name="T10" fmla="*/ 50 w 56"/>
                <a:gd name="T11" fmla="*/ 0 h 54"/>
                <a:gd name="T12" fmla="*/ 6 w 56"/>
                <a:gd name="T13" fmla="*/ 0 h 54"/>
                <a:gd name="T14" fmla="*/ 6 w 56"/>
                <a:gd name="T15" fmla="*/ 0 h 54"/>
                <a:gd name="T16" fmla="*/ 4 w 56"/>
                <a:gd name="T17" fmla="*/ 0 h 54"/>
                <a:gd name="T18" fmla="*/ 4 w 56"/>
                <a:gd name="T19" fmla="*/ 0 h 54"/>
                <a:gd name="T20" fmla="*/ 2 w 56"/>
                <a:gd name="T21" fmla="*/ 2 h 54"/>
                <a:gd name="T22" fmla="*/ 2 w 56"/>
                <a:gd name="T23" fmla="*/ 2 h 54"/>
                <a:gd name="T24" fmla="*/ 2 w 56"/>
                <a:gd name="T25" fmla="*/ 4 h 54"/>
                <a:gd name="T26" fmla="*/ 0 w 56"/>
                <a:gd name="T27" fmla="*/ 4 h 54"/>
                <a:gd name="T28" fmla="*/ 0 w 56"/>
                <a:gd name="T29" fmla="*/ 6 h 54"/>
                <a:gd name="T30" fmla="*/ 0 w 56"/>
                <a:gd name="T31" fmla="*/ 48 h 54"/>
                <a:gd name="T32" fmla="*/ 0 w 56"/>
                <a:gd name="T33" fmla="*/ 50 h 54"/>
                <a:gd name="T34" fmla="*/ 2 w 56"/>
                <a:gd name="T35" fmla="*/ 50 h 54"/>
                <a:gd name="T36" fmla="*/ 2 w 56"/>
                <a:gd name="T37" fmla="*/ 52 h 54"/>
                <a:gd name="T38" fmla="*/ 2 w 56"/>
                <a:gd name="T39" fmla="*/ 52 h 54"/>
                <a:gd name="T40" fmla="*/ 4 w 56"/>
                <a:gd name="T41" fmla="*/ 54 h 54"/>
                <a:gd name="T42" fmla="*/ 4 w 56"/>
                <a:gd name="T43" fmla="*/ 54 h 54"/>
                <a:gd name="T44" fmla="*/ 6 w 56"/>
                <a:gd name="T45" fmla="*/ 54 h 54"/>
                <a:gd name="T46" fmla="*/ 6 w 56"/>
                <a:gd name="T47" fmla="*/ 54 h 54"/>
                <a:gd name="T48" fmla="*/ 50 w 56"/>
                <a:gd name="T49" fmla="*/ 54 h 54"/>
                <a:gd name="T50" fmla="*/ 52 w 56"/>
                <a:gd name="T51" fmla="*/ 54 h 54"/>
                <a:gd name="T52" fmla="*/ 52 w 56"/>
                <a:gd name="T53" fmla="*/ 54 h 54"/>
                <a:gd name="T54" fmla="*/ 52 w 56"/>
                <a:gd name="T55" fmla="*/ 54 h 54"/>
                <a:gd name="T56" fmla="*/ 54 w 56"/>
                <a:gd name="T57" fmla="*/ 52 h 54"/>
                <a:gd name="T58" fmla="*/ 54 w 56"/>
                <a:gd name="T59" fmla="*/ 52 h 54"/>
                <a:gd name="T60" fmla="*/ 54 w 56"/>
                <a:gd name="T61" fmla="*/ 50 h 54"/>
                <a:gd name="T62" fmla="*/ 56 w 56"/>
                <a:gd name="T63" fmla="*/ 50 h 54"/>
                <a:gd name="T64" fmla="*/ 56 w 56"/>
                <a:gd name="T65" fmla="*/ 48 h 54"/>
                <a:gd name="T66" fmla="*/ 56 w 56"/>
                <a:gd name="T67" fmla="*/ 6 h 54"/>
                <a:gd name="T68" fmla="*/ 56 w 56"/>
                <a:gd name="T69" fmla="*/ 4 h 54"/>
                <a:gd name="T70" fmla="*/ 54 w 56"/>
                <a:gd name="T71" fmla="*/ 4 h 54"/>
                <a:gd name="T72" fmla="*/ 54 w 56"/>
                <a:gd name="T7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4">
                  <a:moveTo>
                    <a:pt x="54" y="2"/>
                  </a:moveTo>
                  <a:lnTo>
                    <a:pt x="54" y="2"/>
                  </a:lnTo>
                  <a:lnTo>
                    <a:pt x="52" y="0"/>
                  </a:lnTo>
                  <a:lnTo>
                    <a:pt x="52" y="0"/>
                  </a:lnTo>
                  <a:lnTo>
                    <a:pt x="52" y="0"/>
                  </a:lnTo>
                  <a:lnTo>
                    <a:pt x="50" y="0"/>
                  </a:lnTo>
                  <a:lnTo>
                    <a:pt x="6" y="0"/>
                  </a:lnTo>
                  <a:lnTo>
                    <a:pt x="6" y="0"/>
                  </a:lnTo>
                  <a:lnTo>
                    <a:pt x="4" y="0"/>
                  </a:lnTo>
                  <a:lnTo>
                    <a:pt x="4" y="0"/>
                  </a:lnTo>
                  <a:lnTo>
                    <a:pt x="2" y="2"/>
                  </a:lnTo>
                  <a:lnTo>
                    <a:pt x="2" y="2"/>
                  </a:lnTo>
                  <a:lnTo>
                    <a:pt x="2" y="4"/>
                  </a:lnTo>
                  <a:lnTo>
                    <a:pt x="0" y="4"/>
                  </a:lnTo>
                  <a:lnTo>
                    <a:pt x="0" y="6"/>
                  </a:lnTo>
                  <a:lnTo>
                    <a:pt x="0" y="48"/>
                  </a:lnTo>
                  <a:lnTo>
                    <a:pt x="0" y="50"/>
                  </a:lnTo>
                  <a:lnTo>
                    <a:pt x="2" y="50"/>
                  </a:lnTo>
                  <a:lnTo>
                    <a:pt x="2" y="52"/>
                  </a:lnTo>
                  <a:lnTo>
                    <a:pt x="2" y="52"/>
                  </a:lnTo>
                  <a:lnTo>
                    <a:pt x="4" y="54"/>
                  </a:lnTo>
                  <a:lnTo>
                    <a:pt x="4" y="54"/>
                  </a:lnTo>
                  <a:lnTo>
                    <a:pt x="6" y="54"/>
                  </a:lnTo>
                  <a:lnTo>
                    <a:pt x="6" y="54"/>
                  </a:lnTo>
                  <a:lnTo>
                    <a:pt x="50" y="54"/>
                  </a:lnTo>
                  <a:lnTo>
                    <a:pt x="52" y="54"/>
                  </a:lnTo>
                  <a:lnTo>
                    <a:pt x="52" y="54"/>
                  </a:lnTo>
                  <a:lnTo>
                    <a:pt x="52" y="54"/>
                  </a:lnTo>
                  <a:lnTo>
                    <a:pt x="54" y="52"/>
                  </a:lnTo>
                  <a:lnTo>
                    <a:pt x="54" y="52"/>
                  </a:lnTo>
                  <a:lnTo>
                    <a:pt x="54" y="50"/>
                  </a:lnTo>
                  <a:lnTo>
                    <a:pt x="56" y="50"/>
                  </a:lnTo>
                  <a:lnTo>
                    <a:pt x="56" y="48"/>
                  </a:lnTo>
                  <a:lnTo>
                    <a:pt x="56" y="6"/>
                  </a:lnTo>
                  <a:lnTo>
                    <a:pt x="56" y="4"/>
                  </a:lnTo>
                  <a:lnTo>
                    <a:pt x="54" y="4"/>
                  </a:lnTo>
                  <a:lnTo>
                    <a:pt x="54" y="2"/>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07" name="Group 47"/>
          <p:cNvGrpSpPr>
            <a:grpSpLocks noChangeAspect="1"/>
          </p:cNvGrpSpPr>
          <p:nvPr/>
        </p:nvGrpSpPr>
        <p:grpSpPr bwMode="auto">
          <a:xfrm>
            <a:off x="894455" y="1652100"/>
            <a:ext cx="1590261" cy="1590675"/>
            <a:chOff x="3339" y="1659"/>
            <a:chExt cx="1002" cy="1002"/>
          </a:xfrm>
        </p:grpSpPr>
        <p:sp>
          <p:nvSpPr>
            <p:cNvPr id="109" name="Freeform 48"/>
            <p:cNvSpPr>
              <a:spLocks/>
            </p:cNvSpPr>
            <p:nvPr/>
          </p:nvSpPr>
          <p:spPr bwMode="auto">
            <a:xfrm>
              <a:off x="3671" y="2209"/>
              <a:ext cx="156" cy="172"/>
            </a:xfrm>
            <a:custGeom>
              <a:avLst/>
              <a:gdLst>
                <a:gd name="T0" fmla="*/ 150 w 156"/>
                <a:gd name="T1" fmla="*/ 50 h 172"/>
                <a:gd name="T2" fmla="*/ 146 w 156"/>
                <a:gd name="T3" fmla="*/ 48 h 172"/>
                <a:gd name="T4" fmla="*/ 144 w 156"/>
                <a:gd name="T5" fmla="*/ 46 h 172"/>
                <a:gd name="T6" fmla="*/ 144 w 156"/>
                <a:gd name="T7" fmla="*/ 44 h 172"/>
                <a:gd name="T8" fmla="*/ 142 w 156"/>
                <a:gd name="T9" fmla="*/ 40 h 172"/>
                <a:gd name="T10" fmla="*/ 142 w 156"/>
                <a:gd name="T11" fmla="*/ 38 h 172"/>
                <a:gd name="T12" fmla="*/ 142 w 156"/>
                <a:gd name="T13" fmla="*/ 34 h 172"/>
                <a:gd name="T14" fmla="*/ 144 w 156"/>
                <a:gd name="T15" fmla="*/ 26 h 172"/>
                <a:gd name="T16" fmla="*/ 142 w 156"/>
                <a:gd name="T17" fmla="*/ 30 h 172"/>
                <a:gd name="T18" fmla="*/ 138 w 156"/>
                <a:gd name="T19" fmla="*/ 34 h 172"/>
                <a:gd name="T20" fmla="*/ 134 w 156"/>
                <a:gd name="T21" fmla="*/ 38 h 172"/>
                <a:gd name="T22" fmla="*/ 130 w 156"/>
                <a:gd name="T23" fmla="*/ 40 h 172"/>
                <a:gd name="T24" fmla="*/ 124 w 156"/>
                <a:gd name="T25" fmla="*/ 40 h 172"/>
                <a:gd name="T26" fmla="*/ 118 w 156"/>
                <a:gd name="T27" fmla="*/ 40 h 172"/>
                <a:gd name="T28" fmla="*/ 114 w 156"/>
                <a:gd name="T29" fmla="*/ 40 h 172"/>
                <a:gd name="T30" fmla="*/ 108 w 156"/>
                <a:gd name="T31" fmla="*/ 38 h 172"/>
                <a:gd name="T32" fmla="*/ 104 w 156"/>
                <a:gd name="T33" fmla="*/ 36 h 172"/>
                <a:gd name="T34" fmla="*/ 60 w 156"/>
                <a:gd name="T35" fmla="*/ 0 h 172"/>
                <a:gd name="T36" fmla="*/ 52 w 156"/>
                <a:gd name="T37" fmla="*/ 2 h 172"/>
                <a:gd name="T38" fmla="*/ 46 w 156"/>
                <a:gd name="T39" fmla="*/ 6 h 172"/>
                <a:gd name="T40" fmla="*/ 36 w 156"/>
                <a:gd name="T41" fmla="*/ 14 h 172"/>
                <a:gd name="T42" fmla="*/ 24 w 156"/>
                <a:gd name="T43" fmla="*/ 26 h 172"/>
                <a:gd name="T44" fmla="*/ 16 w 156"/>
                <a:gd name="T45" fmla="*/ 36 h 172"/>
                <a:gd name="T46" fmla="*/ 8 w 156"/>
                <a:gd name="T47" fmla="*/ 48 h 172"/>
                <a:gd name="T48" fmla="*/ 6 w 156"/>
                <a:gd name="T49" fmla="*/ 56 h 172"/>
                <a:gd name="T50" fmla="*/ 4 w 156"/>
                <a:gd name="T51" fmla="*/ 62 h 172"/>
                <a:gd name="T52" fmla="*/ 2 w 156"/>
                <a:gd name="T53" fmla="*/ 70 h 172"/>
                <a:gd name="T54" fmla="*/ 0 w 156"/>
                <a:gd name="T55" fmla="*/ 76 h 172"/>
                <a:gd name="T56" fmla="*/ 0 w 156"/>
                <a:gd name="T57" fmla="*/ 84 h 172"/>
                <a:gd name="T58" fmla="*/ 0 w 156"/>
                <a:gd name="T59" fmla="*/ 92 h 172"/>
                <a:gd name="T60" fmla="*/ 0 w 156"/>
                <a:gd name="T61" fmla="*/ 130 h 172"/>
                <a:gd name="T62" fmla="*/ 44 w 156"/>
                <a:gd name="T63" fmla="*/ 132 h 172"/>
                <a:gd name="T64" fmla="*/ 44 w 156"/>
                <a:gd name="T65" fmla="*/ 104 h 172"/>
                <a:gd name="T66" fmla="*/ 46 w 156"/>
                <a:gd name="T67" fmla="*/ 102 h 172"/>
                <a:gd name="T68" fmla="*/ 46 w 156"/>
                <a:gd name="T69" fmla="*/ 100 h 172"/>
                <a:gd name="T70" fmla="*/ 48 w 156"/>
                <a:gd name="T71" fmla="*/ 100 h 172"/>
                <a:gd name="T72" fmla="*/ 50 w 156"/>
                <a:gd name="T73" fmla="*/ 98 h 172"/>
                <a:gd name="T74" fmla="*/ 52 w 156"/>
                <a:gd name="T75" fmla="*/ 100 h 172"/>
                <a:gd name="T76" fmla="*/ 54 w 156"/>
                <a:gd name="T77" fmla="*/ 100 h 172"/>
                <a:gd name="T78" fmla="*/ 56 w 156"/>
                <a:gd name="T79" fmla="*/ 102 h 172"/>
                <a:gd name="T80" fmla="*/ 56 w 156"/>
                <a:gd name="T81" fmla="*/ 104 h 172"/>
                <a:gd name="T82" fmla="*/ 56 w 156"/>
                <a:gd name="T83" fmla="*/ 172 h 172"/>
                <a:gd name="T84" fmla="*/ 116 w 156"/>
                <a:gd name="T85" fmla="*/ 172 h 172"/>
                <a:gd name="T86" fmla="*/ 156 w 156"/>
                <a:gd name="T87" fmla="*/ 52 h 172"/>
                <a:gd name="T88" fmla="*/ 152 w 156"/>
                <a:gd name="T89" fmla="*/ 52 h 172"/>
                <a:gd name="T90" fmla="*/ 150 w 156"/>
                <a:gd name="T91" fmla="*/ 5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 h="172">
                  <a:moveTo>
                    <a:pt x="150" y="50"/>
                  </a:moveTo>
                  <a:lnTo>
                    <a:pt x="146" y="48"/>
                  </a:lnTo>
                  <a:lnTo>
                    <a:pt x="144" y="46"/>
                  </a:lnTo>
                  <a:lnTo>
                    <a:pt x="144" y="44"/>
                  </a:lnTo>
                  <a:lnTo>
                    <a:pt x="142" y="40"/>
                  </a:lnTo>
                  <a:lnTo>
                    <a:pt x="142" y="38"/>
                  </a:lnTo>
                  <a:lnTo>
                    <a:pt x="142" y="34"/>
                  </a:lnTo>
                  <a:lnTo>
                    <a:pt x="144" y="26"/>
                  </a:lnTo>
                  <a:lnTo>
                    <a:pt x="142" y="30"/>
                  </a:lnTo>
                  <a:lnTo>
                    <a:pt x="138" y="34"/>
                  </a:lnTo>
                  <a:lnTo>
                    <a:pt x="134" y="38"/>
                  </a:lnTo>
                  <a:lnTo>
                    <a:pt x="130" y="40"/>
                  </a:lnTo>
                  <a:lnTo>
                    <a:pt x="124" y="40"/>
                  </a:lnTo>
                  <a:lnTo>
                    <a:pt x="118" y="40"/>
                  </a:lnTo>
                  <a:lnTo>
                    <a:pt x="114" y="40"/>
                  </a:lnTo>
                  <a:lnTo>
                    <a:pt x="108" y="38"/>
                  </a:lnTo>
                  <a:lnTo>
                    <a:pt x="104" y="36"/>
                  </a:lnTo>
                  <a:lnTo>
                    <a:pt x="60" y="0"/>
                  </a:lnTo>
                  <a:lnTo>
                    <a:pt x="52" y="2"/>
                  </a:lnTo>
                  <a:lnTo>
                    <a:pt x="46" y="6"/>
                  </a:lnTo>
                  <a:lnTo>
                    <a:pt x="36" y="14"/>
                  </a:lnTo>
                  <a:lnTo>
                    <a:pt x="24" y="26"/>
                  </a:lnTo>
                  <a:lnTo>
                    <a:pt x="16" y="36"/>
                  </a:lnTo>
                  <a:lnTo>
                    <a:pt x="8" y="48"/>
                  </a:lnTo>
                  <a:lnTo>
                    <a:pt x="6" y="56"/>
                  </a:lnTo>
                  <a:lnTo>
                    <a:pt x="4" y="62"/>
                  </a:lnTo>
                  <a:lnTo>
                    <a:pt x="2" y="70"/>
                  </a:lnTo>
                  <a:lnTo>
                    <a:pt x="0" y="76"/>
                  </a:lnTo>
                  <a:lnTo>
                    <a:pt x="0" y="84"/>
                  </a:lnTo>
                  <a:lnTo>
                    <a:pt x="0" y="92"/>
                  </a:lnTo>
                  <a:lnTo>
                    <a:pt x="0" y="130"/>
                  </a:lnTo>
                  <a:lnTo>
                    <a:pt x="44" y="132"/>
                  </a:lnTo>
                  <a:lnTo>
                    <a:pt x="44" y="104"/>
                  </a:lnTo>
                  <a:lnTo>
                    <a:pt x="46" y="102"/>
                  </a:lnTo>
                  <a:lnTo>
                    <a:pt x="46" y="100"/>
                  </a:lnTo>
                  <a:lnTo>
                    <a:pt x="48" y="100"/>
                  </a:lnTo>
                  <a:lnTo>
                    <a:pt x="50" y="98"/>
                  </a:lnTo>
                  <a:lnTo>
                    <a:pt x="52" y="100"/>
                  </a:lnTo>
                  <a:lnTo>
                    <a:pt x="54" y="100"/>
                  </a:lnTo>
                  <a:lnTo>
                    <a:pt x="56" y="102"/>
                  </a:lnTo>
                  <a:lnTo>
                    <a:pt x="56" y="104"/>
                  </a:lnTo>
                  <a:lnTo>
                    <a:pt x="56" y="172"/>
                  </a:lnTo>
                  <a:lnTo>
                    <a:pt x="116" y="172"/>
                  </a:lnTo>
                  <a:lnTo>
                    <a:pt x="156" y="52"/>
                  </a:lnTo>
                  <a:lnTo>
                    <a:pt x="152" y="52"/>
                  </a:lnTo>
                  <a:lnTo>
                    <a:pt x="150" y="5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0" name="Freeform 49"/>
            <p:cNvSpPr>
              <a:spLocks/>
            </p:cNvSpPr>
            <p:nvPr/>
          </p:nvSpPr>
          <p:spPr bwMode="auto">
            <a:xfrm>
              <a:off x="3863" y="2187"/>
              <a:ext cx="64" cy="38"/>
            </a:xfrm>
            <a:custGeom>
              <a:avLst/>
              <a:gdLst>
                <a:gd name="T0" fmla="*/ 6 w 64"/>
                <a:gd name="T1" fmla="*/ 4 h 38"/>
                <a:gd name="T2" fmla="*/ 0 w 64"/>
                <a:gd name="T3" fmla="*/ 6 h 38"/>
                <a:gd name="T4" fmla="*/ 18 w 64"/>
                <a:gd name="T5" fmla="*/ 32 h 38"/>
                <a:gd name="T6" fmla="*/ 20 w 64"/>
                <a:gd name="T7" fmla="*/ 34 h 38"/>
                <a:gd name="T8" fmla="*/ 22 w 64"/>
                <a:gd name="T9" fmla="*/ 36 h 38"/>
                <a:gd name="T10" fmla="*/ 24 w 64"/>
                <a:gd name="T11" fmla="*/ 36 h 38"/>
                <a:gd name="T12" fmla="*/ 28 w 64"/>
                <a:gd name="T13" fmla="*/ 38 h 38"/>
                <a:gd name="T14" fmla="*/ 30 w 64"/>
                <a:gd name="T15" fmla="*/ 38 h 38"/>
                <a:gd name="T16" fmla="*/ 32 w 64"/>
                <a:gd name="T17" fmla="*/ 38 h 38"/>
                <a:gd name="T18" fmla="*/ 34 w 64"/>
                <a:gd name="T19" fmla="*/ 36 h 38"/>
                <a:gd name="T20" fmla="*/ 36 w 64"/>
                <a:gd name="T21" fmla="*/ 34 h 38"/>
                <a:gd name="T22" fmla="*/ 64 w 64"/>
                <a:gd name="T23" fmla="*/ 14 h 38"/>
                <a:gd name="T24" fmla="*/ 12 w 64"/>
                <a:gd name="T25" fmla="*/ 0 h 38"/>
                <a:gd name="T26" fmla="*/ 6 w 64"/>
                <a:gd name="T2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38">
                  <a:moveTo>
                    <a:pt x="6" y="4"/>
                  </a:moveTo>
                  <a:lnTo>
                    <a:pt x="0" y="6"/>
                  </a:lnTo>
                  <a:lnTo>
                    <a:pt x="18" y="32"/>
                  </a:lnTo>
                  <a:lnTo>
                    <a:pt x="20" y="34"/>
                  </a:lnTo>
                  <a:lnTo>
                    <a:pt x="22" y="36"/>
                  </a:lnTo>
                  <a:lnTo>
                    <a:pt x="24" y="36"/>
                  </a:lnTo>
                  <a:lnTo>
                    <a:pt x="28" y="38"/>
                  </a:lnTo>
                  <a:lnTo>
                    <a:pt x="30" y="38"/>
                  </a:lnTo>
                  <a:lnTo>
                    <a:pt x="32" y="38"/>
                  </a:lnTo>
                  <a:lnTo>
                    <a:pt x="34" y="36"/>
                  </a:lnTo>
                  <a:lnTo>
                    <a:pt x="36" y="34"/>
                  </a:lnTo>
                  <a:lnTo>
                    <a:pt x="64" y="14"/>
                  </a:lnTo>
                  <a:lnTo>
                    <a:pt x="12" y="0"/>
                  </a:lnTo>
                  <a:lnTo>
                    <a:pt x="6" y="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1" name="Freeform 50"/>
            <p:cNvSpPr>
              <a:spLocks/>
            </p:cNvSpPr>
            <p:nvPr/>
          </p:nvSpPr>
          <p:spPr bwMode="auto">
            <a:xfrm>
              <a:off x="3755" y="2189"/>
              <a:ext cx="64" cy="36"/>
            </a:xfrm>
            <a:custGeom>
              <a:avLst/>
              <a:gdLst>
                <a:gd name="T0" fmla="*/ 30 w 64"/>
                <a:gd name="T1" fmla="*/ 34 h 36"/>
                <a:gd name="T2" fmla="*/ 32 w 64"/>
                <a:gd name="T3" fmla="*/ 36 h 36"/>
                <a:gd name="T4" fmla="*/ 34 w 64"/>
                <a:gd name="T5" fmla="*/ 36 h 36"/>
                <a:gd name="T6" fmla="*/ 36 w 64"/>
                <a:gd name="T7" fmla="*/ 36 h 36"/>
                <a:gd name="T8" fmla="*/ 38 w 64"/>
                <a:gd name="T9" fmla="*/ 34 h 36"/>
                <a:gd name="T10" fmla="*/ 42 w 64"/>
                <a:gd name="T11" fmla="*/ 34 h 36"/>
                <a:gd name="T12" fmla="*/ 44 w 64"/>
                <a:gd name="T13" fmla="*/ 32 h 36"/>
                <a:gd name="T14" fmla="*/ 46 w 64"/>
                <a:gd name="T15" fmla="*/ 30 h 36"/>
                <a:gd name="T16" fmla="*/ 64 w 64"/>
                <a:gd name="T17" fmla="*/ 4 h 36"/>
                <a:gd name="T18" fmla="*/ 58 w 64"/>
                <a:gd name="T19" fmla="*/ 2 h 36"/>
                <a:gd name="T20" fmla="*/ 50 w 64"/>
                <a:gd name="T21" fmla="*/ 0 h 36"/>
                <a:gd name="T22" fmla="*/ 0 w 64"/>
                <a:gd name="T23" fmla="*/ 12 h 36"/>
                <a:gd name="T24" fmla="*/ 26 w 64"/>
                <a:gd name="T25" fmla="*/ 32 h 36"/>
                <a:gd name="T26" fmla="*/ 30 w 64"/>
                <a:gd name="T2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36">
                  <a:moveTo>
                    <a:pt x="30" y="34"/>
                  </a:moveTo>
                  <a:lnTo>
                    <a:pt x="32" y="36"/>
                  </a:lnTo>
                  <a:lnTo>
                    <a:pt x="34" y="36"/>
                  </a:lnTo>
                  <a:lnTo>
                    <a:pt x="36" y="36"/>
                  </a:lnTo>
                  <a:lnTo>
                    <a:pt x="38" y="34"/>
                  </a:lnTo>
                  <a:lnTo>
                    <a:pt x="42" y="34"/>
                  </a:lnTo>
                  <a:lnTo>
                    <a:pt x="44" y="32"/>
                  </a:lnTo>
                  <a:lnTo>
                    <a:pt x="46" y="30"/>
                  </a:lnTo>
                  <a:lnTo>
                    <a:pt x="64" y="4"/>
                  </a:lnTo>
                  <a:lnTo>
                    <a:pt x="58" y="2"/>
                  </a:lnTo>
                  <a:lnTo>
                    <a:pt x="50" y="0"/>
                  </a:lnTo>
                  <a:lnTo>
                    <a:pt x="0" y="12"/>
                  </a:lnTo>
                  <a:lnTo>
                    <a:pt x="26" y="32"/>
                  </a:lnTo>
                  <a:lnTo>
                    <a:pt x="30" y="34"/>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2" name="Freeform 51"/>
            <p:cNvSpPr>
              <a:spLocks/>
            </p:cNvSpPr>
            <p:nvPr/>
          </p:nvSpPr>
          <p:spPr bwMode="auto">
            <a:xfrm>
              <a:off x="3751" y="1983"/>
              <a:ext cx="178" cy="192"/>
            </a:xfrm>
            <a:custGeom>
              <a:avLst/>
              <a:gdLst>
                <a:gd name="T0" fmla="*/ 124 w 178"/>
                <a:gd name="T1" fmla="*/ 180 h 192"/>
                <a:gd name="T2" fmla="*/ 140 w 178"/>
                <a:gd name="T3" fmla="*/ 168 h 192"/>
                <a:gd name="T4" fmla="*/ 152 w 178"/>
                <a:gd name="T5" fmla="*/ 150 h 192"/>
                <a:gd name="T6" fmla="*/ 164 w 178"/>
                <a:gd name="T7" fmla="*/ 132 h 192"/>
                <a:gd name="T8" fmla="*/ 172 w 178"/>
                <a:gd name="T9" fmla="*/ 112 h 192"/>
                <a:gd name="T10" fmla="*/ 176 w 178"/>
                <a:gd name="T11" fmla="*/ 90 h 192"/>
                <a:gd name="T12" fmla="*/ 178 w 178"/>
                <a:gd name="T13" fmla="*/ 68 h 192"/>
                <a:gd name="T14" fmla="*/ 176 w 178"/>
                <a:gd name="T15" fmla="*/ 30 h 192"/>
                <a:gd name="T16" fmla="*/ 172 w 178"/>
                <a:gd name="T17" fmla="*/ 18 h 192"/>
                <a:gd name="T18" fmla="*/ 164 w 178"/>
                <a:gd name="T19" fmla="*/ 6 h 192"/>
                <a:gd name="T20" fmla="*/ 160 w 178"/>
                <a:gd name="T21" fmla="*/ 2 h 192"/>
                <a:gd name="T22" fmla="*/ 154 w 178"/>
                <a:gd name="T23" fmla="*/ 0 h 192"/>
                <a:gd name="T24" fmla="*/ 148 w 178"/>
                <a:gd name="T25" fmla="*/ 0 h 192"/>
                <a:gd name="T26" fmla="*/ 142 w 178"/>
                <a:gd name="T27" fmla="*/ 0 h 192"/>
                <a:gd name="T28" fmla="*/ 128 w 178"/>
                <a:gd name="T29" fmla="*/ 12 h 192"/>
                <a:gd name="T30" fmla="*/ 104 w 178"/>
                <a:gd name="T31" fmla="*/ 26 h 192"/>
                <a:gd name="T32" fmla="*/ 82 w 178"/>
                <a:gd name="T33" fmla="*/ 34 h 192"/>
                <a:gd name="T34" fmla="*/ 50 w 178"/>
                <a:gd name="T35" fmla="*/ 42 h 192"/>
                <a:gd name="T36" fmla="*/ 46 w 178"/>
                <a:gd name="T37" fmla="*/ 42 h 192"/>
                <a:gd name="T38" fmla="*/ 44 w 178"/>
                <a:gd name="T39" fmla="*/ 38 h 192"/>
                <a:gd name="T40" fmla="*/ 42 w 178"/>
                <a:gd name="T41" fmla="*/ 36 h 192"/>
                <a:gd name="T42" fmla="*/ 44 w 178"/>
                <a:gd name="T43" fmla="*/ 32 h 192"/>
                <a:gd name="T44" fmla="*/ 58 w 178"/>
                <a:gd name="T45" fmla="*/ 14 h 192"/>
                <a:gd name="T46" fmla="*/ 58 w 178"/>
                <a:gd name="T47" fmla="*/ 12 h 192"/>
                <a:gd name="T48" fmla="*/ 54 w 178"/>
                <a:gd name="T49" fmla="*/ 10 h 192"/>
                <a:gd name="T50" fmla="*/ 34 w 178"/>
                <a:gd name="T51" fmla="*/ 20 h 192"/>
                <a:gd name="T52" fmla="*/ 20 w 178"/>
                <a:gd name="T53" fmla="*/ 28 h 192"/>
                <a:gd name="T54" fmla="*/ 10 w 178"/>
                <a:gd name="T55" fmla="*/ 42 h 192"/>
                <a:gd name="T56" fmla="*/ 2 w 178"/>
                <a:gd name="T57" fmla="*/ 56 h 192"/>
                <a:gd name="T58" fmla="*/ 0 w 178"/>
                <a:gd name="T59" fmla="*/ 68 h 192"/>
                <a:gd name="T60" fmla="*/ 2 w 178"/>
                <a:gd name="T61" fmla="*/ 90 h 192"/>
                <a:gd name="T62" fmla="*/ 6 w 178"/>
                <a:gd name="T63" fmla="*/ 112 h 192"/>
                <a:gd name="T64" fmla="*/ 14 w 178"/>
                <a:gd name="T65" fmla="*/ 132 h 192"/>
                <a:gd name="T66" fmla="*/ 26 w 178"/>
                <a:gd name="T67" fmla="*/ 150 h 192"/>
                <a:gd name="T68" fmla="*/ 38 w 178"/>
                <a:gd name="T69" fmla="*/ 168 h 192"/>
                <a:gd name="T70" fmla="*/ 54 w 178"/>
                <a:gd name="T71" fmla="*/ 180 h 192"/>
                <a:gd name="T72" fmla="*/ 70 w 178"/>
                <a:gd name="T73" fmla="*/ 188 h 192"/>
                <a:gd name="T74" fmla="*/ 88 w 178"/>
                <a:gd name="T75" fmla="*/ 192 h 192"/>
                <a:gd name="T76" fmla="*/ 106 w 178"/>
                <a:gd name="T77" fmla="*/ 1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92">
                  <a:moveTo>
                    <a:pt x="116" y="186"/>
                  </a:moveTo>
                  <a:lnTo>
                    <a:pt x="124" y="180"/>
                  </a:lnTo>
                  <a:lnTo>
                    <a:pt x="132" y="174"/>
                  </a:lnTo>
                  <a:lnTo>
                    <a:pt x="140" y="168"/>
                  </a:lnTo>
                  <a:lnTo>
                    <a:pt x="146" y="160"/>
                  </a:lnTo>
                  <a:lnTo>
                    <a:pt x="152" y="150"/>
                  </a:lnTo>
                  <a:lnTo>
                    <a:pt x="158" y="142"/>
                  </a:lnTo>
                  <a:lnTo>
                    <a:pt x="164" y="132"/>
                  </a:lnTo>
                  <a:lnTo>
                    <a:pt x="168" y="122"/>
                  </a:lnTo>
                  <a:lnTo>
                    <a:pt x="172" y="112"/>
                  </a:lnTo>
                  <a:lnTo>
                    <a:pt x="174" y="100"/>
                  </a:lnTo>
                  <a:lnTo>
                    <a:pt x="176" y="90"/>
                  </a:lnTo>
                  <a:lnTo>
                    <a:pt x="178" y="78"/>
                  </a:lnTo>
                  <a:lnTo>
                    <a:pt x="178" y="68"/>
                  </a:lnTo>
                  <a:lnTo>
                    <a:pt x="178" y="48"/>
                  </a:lnTo>
                  <a:lnTo>
                    <a:pt x="176" y="30"/>
                  </a:lnTo>
                  <a:lnTo>
                    <a:pt x="174" y="24"/>
                  </a:lnTo>
                  <a:lnTo>
                    <a:pt x="172" y="18"/>
                  </a:lnTo>
                  <a:lnTo>
                    <a:pt x="168" y="12"/>
                  </a:lnTo>
                  <a:lnTo>
                    <a:pt x="164" y="6"/>
                  </a:lnTo>
                  <a:lnTo>
                    <a:pt x="162" y="4"/>
                  </a:lnTo>
                  <a:lnTo>
                    <a:pt x="160" y="2"/>
                  </a:lnTo>
                  <a:lnTo>
                    <a:pt x="156" y="0"/>
                  </a:lnTo>
                  <a:lnTo>
                    <a:pt x="154" y="0"/>
                  </a:lnTo>
                  <a:lnTo>
                    <a:pt x="150" y="0"/>
                  </a:lnTo>
                  <a:lnTo>
                    <a:pt x="148" y="0"/>
                  </a:lnTo>
                  <a:lnTo>
                    <a:pt x="144" y="0"/>
                  </a:lnTo>
                  <a:lnTo>
                    <a:pt x="142" y="0"/>
                  </a:lnTo>
                  <a:lnTo>
                    <a:pt x="138" y="2"/>
                  </a:lnTo>
                  <a:lnTo>
                    <a:pt x="128" y="12"/>
                  </a:lnTo>
                  <a:lnTo>
                    <a:pt x="116" y="20"/>
                  </a:lnTo>
                  <a:lnTo>
                    <a:pt x="104" y="26"/>
                  </a:lnTo>
                  <a:lnTo>
                    <a:pt x="92" y="30"/>
                  </a:lnTo>
                  <a:lnTo>
                    <a:pt x="82" y="34"/>
                  </a:lnTo>
                  <a:lnTo>
                    <a:pt x="70" y="38"/>
                  </a:lnTo>
                  <a:lnTo>
                    <a:pt x="50" y="42"/>
                  </a:lnTo>
                  <a:lnTo>
                    <a:pt x="48" y="42"/>
                  </a:lnTo>
                  <a:lnTo>
                    <a:pt x="46" y="42"/>
                  </a:lnTo>
                  <a:lnTo>
                    <a:pt x="44" y="40"/>
                  </a:lnTo>
                  <a:lnTo>
                    <a:pt x="44" y="38"/>
                  </a:lnTo>
                  <a:lnTo>
                    <a:pt x="42" y="36"/>
                  </a:lnTo>
                  <a:lnTo>
                    <a:pt x="42" y="36"/>
                  </a:lnTo>
                  <a:lnTo>
                    <a:pt x="44" y="34"/>
                  </a:lnTo>
                  <a:lnTo>
                    <a:pt x="44" y="32"/>
                  </a:lnTo>
                  <a:lnTo>
                    <a:pt x="52" y="24"/>
                  </a:lnTo>
                  <a:lnTo>
                    <a:pt x="58" y="14"/>
                  </a:lnTo>
                  <a:lnTo>
                    <a:pt x="58" y="14"/>
                  </a:lnTo>
                  <a:lnTo>
                    <a:pt x="58" y="12"/>
                  </a:lnTo>
                  <a:lnTo>
                    <a:pt x="56" y="10"/>
                  </a:lnTo>
                  <a:lnTo>
                    <a:pt x="54" y="10"/>
                  </a:lnTo>
                  <a:lnTo>
                    <a:pt x="42" y="16"/>
                  </a:lnTo>
                  <a:lnTo>
                    <a:pt x="34" y="20"/>
                  </a:lnTo>
                  <a:lnTo>
                    <a:pt x="28" y="24"/>
                  </a:lnTo>
                  <a:lnTo>
                    <a:pt x="20" y="28"/>
                  </a:lnTo>
                  <a:lnTo>
                    <a:pt x="14" y="36"/>
                  </a:lnTo>
                  <a:lnTo>
                    <a:pt x="10" y="42"/>
                  </a:lnTo>
                  <a:lnTo>
                    <a:pt x="6" y="48"/>
                  </a:lnTo>
                  <a:lnTo>
                    <a:pt x="2" y="56"/>
                  </a:lnTo>
                  <a:lnTo>
                    <a:pt x="0" y="64"/>
                  </a:lnTo>
                  <a:lnTo>
                    <a:pt x="0" y="68"/>
                  </a:lnTo>
                  <a:lnTo>
                    <a:pt x="0" y="78"/>
                  </a:lnTo>
                  <a:lnTo>
                    <a:pt x="2" y="90"/>
                  </a:lnTo>
                  <a:lnTo>
                    <a:pt x="4" y="100"/>
                  </a:lnTo>
                  <a:lnTo>
                    <a:pt x="6" y="112"/>
                  </a:lnTo>
                  <a:lnTo>
                    <a:pt x="10" y="122"/>
                  </a:lnTo>
                  <a:lnTo>
                    <a:pt x="14" y="132"/>
                  </a:lnTo>
                  <a:lnTo>
                    <a:pt x="20" y="142"/>
                  </a:lnTo>
                  <a:lnTo>
                    <a:pt x="26" y="150"/>
                  </a:lnTo>
                  <a:lnTo>
                    <a:pt x="32" y="160"/>
                  </a:lnTo>
                  <a:lnTo>
                    <a:pt x="38" y="168"/>
                  </a:lnTo>
                  <a:lnTo>
                    <a:pt x="46" y="174"/>
                  </a:lnTo>
                  <a:lnTo>
                    <a:pt x="54" y="180"/>
                  </a:lnTo>
                  <a:lnTo>
                    <a:pt x="62" y="186"/>
                  </a:lnTo>
                  <a:lnTo>
                    <a:pt x="70" y="188"/>
                  </a:lnTo>
                  <a:lnTo>
                    <a:pt x="80" y="192"/>
                  </a:lnTo>
                  <a:lnTo>
                    <a:pt x="88" y="192"/>
                  </a:lnTo>
                  <a:lnTo>
                    <a:pt x="98" y="192"/>
                  </a:lnTo>
                  <a:lnTo>
                    <a:pt x="106" y="188"/>
                  </a:lnTo>
                  <a:lnTo>
                    <a:pt x="116" y="18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3" name="Freeform 52"/>
            <p:cNvSpPr>
              <a:spLocks noEditPoints="1"/>
            </p:cNvSpPr>
            <p:nvPr/>
          </p:nvSpPr>
          <p:spPr bwMode="auto">
            <a:xfrm>
              <a:off x="3339" y="1659"/>
              <a:ext cx="1002" cy="1002"/>
            </a:xfrm>
            <a:custGeom>
              <a:avLst/>
              <a:gdLst>
                <a:gd name="T0" fmla="*/ 450 w 1002"/>
                <a:gd name="T1" fmla="*/ 2 h 1002"/>
                <a:gd name="T2" fmla="*/ 352 w 1002"/>
                <a:gd name="T3" fmla="*/ 22 h 1002"/>
                <a:gd name="T4" fmla="*/ 222 w 1002"/>
                <a:gd name="T5" fmla="*/ 86 h 1002"/>
                <a:gd name="T6" fmla="*/ 86 w 1002"/>
                <a:gd name="T7" fmla="*/ 222 h 1002"/>
                <a:gd name="T8" fmla="*/ 22 w 1002"/>
                <a:gd name="T9" fmla="*/ 352 h 1002"/>
                <a:gd name="T10" fmla="*/ 2 w 1002"/>
                <a:gd name="T11" fmla="*/ 450 h 1002"/>
                <a:gd name="T12" fmla="*/ 0 w 1002"/>
                <a:gd name="T13" fmla="*/ 528 h 1002"/>
                <a:gd name="T14" fmla="*/ 16 w 1002"/>
                <a:gd name="T15" fmla="*/ 626 h 1002"/>
                <a:gd name="T16" fmla="*/ 60 w 1002"/>
                <a:gd name="T17" fmla="*/ 740 h 1002"/>
                <a:gd name="T18" fmla="*/ 182 w 1002"/>
                <a:gd name="T19" fmla="*/ 888 h 1002"/>
                <a:gd name="T20" fmla="*/ 328 w 1002"/>
                <a:gd name="T21" fmla="*/ 972 h 1002"/>
                <a:gd name="T22" fmla="*/ 426 w 1002"/>
                <a:gd name="T23" fmla="*/ 996 h 1002"/>
                <a:gd name="T24" fmla="*/ 502 w 1002"/>
                <a:gd name="T25" fmla="*/ 1002 h 1002"/>
                <a:gd name="T26" fmla="*/ 602 w 1002"/>
                <a:gd name="T27" fmla="*/ 992 h 1002"/>
                <a:gd name="T28" fmla="*/ 696 w 1002"/>
                <a:gd name="T29" fmla="*/ 964 h 1002"/>
                <a:gd name="T30" fmla="*/ 856 w 1002"/>
                <a:gd name="T31" fmla="*/ 856 h 1002"/>
                <a:gd name="T32" fmla="*/ 964 w 1002"/>
                <a:gd name="T33" fmla="*/ 696 h 1002"/>
                <a:gd name="T34" fmla="*/ 992 w 1002"/>
                <a:gd name="T35" fmla="*/ 602 h 1002"/>
                <a:gd name="T36" fmla="*/ 1002 w 1002"/>
                <a:gd name="T37" fmla="*/ 502 h 1002"/>
                <a:gd name="T38" fmla="*/ 996 w 1002"/>
                <a:gd name="T39" fmla="*/ 426 h 1002"/>
                <a:gd name="T40" fmla="*/ 972 w 1002"/>
                <a:gd name="T41" fmla="*/ 328 h 1002"/>
                <a:gd name="T42" fmla="*/ 888 w 1002"/>
                <a:gd name="T43" fmla="*/ 182 h 1002"/>
                <a:gd name="T44" fmla="*/ 740 w 1002"/>
                <a:gd name="T45" fmla="*/ 60 h 1002"/>
                <a:gd name="T46" fmla="*/ 626 w 1002"/>
                <a:gd name="T47" fmla="*/ 16 h 1002"/>
                <a:gd name="T48" fmla="*/ 528 w 1002"/>
                <a:gd name="T49" fmla="*/ 0 h 1002"/>
                <a:gd name="T50" fmla="*/ 718 w 1002"/>
                <a:gd name="T51" fmla="*/ 728 h 1002"/>
                <a:gd name="T52" fmla="*/ 714 w 1002"/>
                <a:gd name="T53" fmla="*/ 740 h 1002"/>
                <a:gd name="T54" fmla="*/ 704 w 1002"/>
                <a:gd name="T55" fmla="*/ 744 h 1002"/>
                <a:gd name="T56" fmla="*/ 292 w 1002"/>
                <a:gd name="T57" fmla="*/ 742 h 1002"/>
                <a:gd name="T58" fmla="*/ 286 w 1002"/>
                <a:gd name="T59" fmla="*/ 732 h 1002"/>
                <a:gd name="T60" fmla="*/ 286 w 1002"/>
                <a:gd name="T61" fmla="*/ 690 h 1002"/>
                <a:gd name="T62" fmla="*/ 294 w 1002"/>
                <a:gd name="T63" fmla="*/ 682 h 1002"/>
                <a:gd name="T64" fmla="*/ 310 w 1002"/>
                <a:gd name="T65" fmla="*/ 632 h 1002"/>
                <a:gd name="T66" fmla="*/ 320 w 1002"/>
                <a:gd name="T67" fmla="*/ 592 h 1002"/>
                <a:gd name="T68" fmla="*/ 342 w 1002"/>
                <a:gd name="T69" fmla="*/ 558 h 1002"/>
                <a:gd name="T70" fmla="*/ 374 w 1002"/>
                <a:gd name="T71" fmla="*/ 534 h 1002"/>
                <a:gd name="T72" fmla="*/ 442 w 1002"/>
                <a:gd name="T73" fmla="*/ 512 h 1002"/>
                <a:gd name="T74" fmla="*/ 412 w 1002"/>
                <a:gd name="T75" fmla="*/ 472 h 1002"/>
                <a:gd name="T76" fmla="*/ 390 w 1002"/>
                <a:gd name="T77" fmla="*/ 448 h 1002"/>
                <a:gd name="T78" fmla="*/ 378 w 1002"/>
                <a:gd name="T79" fmla="*/ 426 h 1002"/>
                <a:gd name="T80" fmla="*/ 378 w 1002"/>
                <a:gd name="T81" fmla="*/ 398 h 1002"/>
                <a:gd name="T82" fmla="*/ 388 w 1002"/>
                <a:gd name="T83" fmla="*/ 382 h 1002"/>
                <a:gd name="T84" fmla="*/ 386 w 1002"/>
                <a:gd name="T85" fmla="*/ 358 h 1002"/>
                <a:gd name="T86" fmla="*/ 396 w 1002"/>
                <a:gd name="T87" fmla="*/ 316 h 1002"/>
                <a:gd name="T88" fmla="*/ 428 w 1002"/>
                <a:gd name="T89" fmla="*/ 276 h 1002"/>
                <a:gd name="T90" fmla="*/ 466 w 1002"/>
                <a:gd name="T91" fmla="*/ 258 h 1002"/>
                <a:gd name="T92" fmla="*/ 496 w 1002"/>
                <a:gd name="T93" fmla="*/ 260 h 1002"/>
                <a:gd name="T94" fmla="*/ 526 w 1002"/>
                <a:gd name="T95" fmla="*/ 258 h 1002"/>
                <a:gd name="T96" fmla="*/ 560 w 1002"/>
                <a:gd name="T97" fmla="*/ 268 h 1002"/>
                <a:gd name="T98" fmla="*/ 588 w 1002"/>
                <a:gd name="T99" fmla="*/ 296 h 1002"/>
                <a:gd name="T100" fmla="*/ 606 w 1002"/>
                <a:gd name="T101" fmla="*/ 336 h 1002"/>
                <a:gd name="T102" fmla="*/ 616 w 1002"/>
                <a:gd name="T103" fmla="*/ 382 h 1002"/>
                <a:gd name="T104" fmla="*/ 626 w 1002"/>
                <a:gd name="T105" fmla="*/ 396 h 1002"/>
                <a:gd name="T106" fmla="*/ 626 w 1002"/>
                <a:gd name="T107" fmla="*/ 426 h 1002"/>
                <a:gd name="T108" fmla="*/ 614 w 1002"/>
                <a:gd name="T109" fmla="*/ 448 h 1002"/>
                <a:gd name="T110" fmla="*/ 592 w 1002"/>
                <a:gd name="T111" fmla="*/ 472 h 1002"/>
                <a:gd name="T112" fmla="*/ 560 w 1002"/>
                <a:gd name="T113" fmla="*/ 512 h 1002"/>
                <a:gd name="T114" fmla="*/ 630 w 1002"/>
                <a:gd name="T115" fmla="*/ 534 h 1002"/>
                <a:gd name="T116" fmla="*/ 660 w 1002"/>
                <a:gd name="T117" fmla="*/ 558 h 1002"/>
                <a:gd name="T118" fmla="*/ 682 w 1002"/>
                <a:gd name="T119" fmla="*/ 592 h 1002"/>
                <a:gd name="T120" fmla="*/ 692 w 1002"/>
                <a:gd name="T121" fmla="*/ 632 h 1002"/>
                <a:gd name="T122" fmla="*/ 706 w 1002"/>
                <a:gd name="T123" fmla="*/ 682 h 1002"/>
                <a:gd name="T124" fmla="*/ 716 w 1002"/>
                <a:gd name="T125" fmla="*/ 688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2" h="1002">
                  <a:moveTo>
                    <a:pt x="502" y="0"/>
                  </a:moveTo>
                  <a:lnTo>
                    <a:pt x="502" y="0"/>
                  </a:lnTo>
                  <a:lnTo>
                    <a:pt x="476" y="0"/>
                  </a:lnTo>
                  <a:lnTo>
                    <a:pt x="450" y="2"/>
                  </a:lnTo>
                  <a:lnTo>
                    <a:pt x="426" y="6"/>
                  </a:lnTo>
                  <a:lnTo>
                    <a:pt x="400" y="10"/>
                  </a:lnTo>
                  <a:lnTo>
                    <a:pt x="376" y="16"/>
                  </a:lnTo>
                  <a:lnTo>
                    <a:pt x="352" y="22"/>
                  </a:lnTo>
                  <a:lnTo>
                    <a:pt x="328" y="30"/>
                  </a:lnTo>
                  <a:lnTo>
                    <a:pt x="306" y="40"/>
                  </a:lnTo>
                  <a:lnTo>
                    <a:pt x="262" y="60"/>
                  </a:lnTo>
                  <a:lnTo>
                    <a:pt x="222" y="86"/>
                  </a:lnTo>
                  <a:lnTo>
                    <a:pt x="182" y="114"/>
                  </a:lnTo>
                  <a:lnTo>
                    <a:pt x="146" y="146"/>
                  </a:lnTo>
                  <a:lnTo>
                    <a:pt x="114" y="182"/>
                  </a:lnTo>
                  <a:lnTo>
                    <a:pt x="86" y="222"/>
                  </a:lnTo>
                  <a:lnTo>
                    <a:pt x="60" y="262"/>
                  </a:lnTo>
                  <a:lnTo>
                    <a:pt x="40" y="306"/>
                  </a:lnTo>
                  <a:lnTo>
                    <a:pt x="30" y="328"/>
                  </a:lnTo>
                  <a:lnTo>
                    <a:pt x="22" y="352"/>
                  </a:lnTo>
                  <a:lnTo>
                    <a:pt x="16" y="376"/>
                  </a:lnTo>
                  <a:lnTo>
                    <a:pt x="10" y="400"/>
                  </a:lnTo>
                  <a:lnTo>
                    <a:pt x="6" y="426"/>
                  </a:lnTo>
                  <a:lnTo>
                    <a:pt x="2" y="450"/>
                  </a:lnTo>
                  <a:lnTo>
                    <a:pt x="0" y="476"/>
                  </a:lnTo>
                  <a:lnTo>
                    <a:pt x="0" y="502"/>
                  </a:lnTo>
                  <a:lnTo>
                    <a:pt x="0" y="502"/>
                  </a:lnTo>
                  <a:lnTo>
                    <a:pt x="0" y="528"/>
                  </a:lnTo>
                  <a:lnTo>
                    <a:pt x="2" y="552"/>
                  </a:lnTo>
                  <a:lnTo>
                    <a:pt x="6" y="578"/>
                  </a:lnTo>
                  <a:lnTo>
                    <a:pt x="10" y="602"/>
                  </a:lnTo>
                  <a:lnTo>
                    <a:pt x="16" y="626"/>
                  </a:lnTo>
                  <a:lnTo>
                    <a:pt x="22" y="650"/>
                  </a:lnTo>
                  <a:lnTo>
                    <a:pt x="30" y="674"/>
                  </a:lnTo>
                  <a:lnTo>
                    <a:pt x="40" y="696"/>
                  </a:lnTo>
                  <a:lnTo>
                    <a:pt x="60" y="740"/>
                  </a:lnTo>
                  <a:lnTo>
                    <a:pt x="86" y="782"/>
                  </a:lnTo>
                  <a:lnTo>
                    <a:pt x="114" y="820"/>
                  </a:lnTo>
                  <a:lnTo>
                    <a:pt x="146" y="856"/>
                  </a:lnTo>
                  <a:lnTo>
                    <a:pt x="182" y="888"/>
                  </a:lnTo>
                  <a:lnTo>
                    <a:pt x="222" y="918"/>
                  </a:lnTo>
                  <a:lnTo>
                    <a:pt x="262" y="942"/>
                  </a:lnTo>
                  <a:lnTo>
                    <a:pt x="306" y="964"/>
                  </a:lnTo>
                  <a:lnTo>
                    <a:pt x="328" y="972"/>
                  </a:lnTo>
                  <a:lnTo>
                    <a:pt x="352" y="980"/>
                  </a:lnTo>
                  <a:lnTo>
                    <a:pt x="376" y="986"/>
                  </a:lnTo>
                  <a:lnTo>
                    <a:pt x="400" y="992"/>
                  </a:lnTo>
                  <a:lnTo>
                    <a:pt x="426" y="996"/>
                  </a:lnTo>
                  <a:lnTo>
                    <a:pt x="450" y="1000"/>
                  </a:lnTo>
                  <a:lnTo>
                    <a:pt x="476" y="1002"/>
                  </a:lnTo>
                  <a:lnTo>
                    <a:pt x="502" y="1002"/>
                  </a:lnTo>
                  <a:lnTo>
                    <a:pt x="502" y="1002"/>
                  </a:lnTo>
                  <a:lnTo>
                    <a:pt x="528" y="1002"/>
                  </a:lnTo>
                  <a:lnTo>
                    <a:pt x="552" y="1000"/>
                  </a:lnTo>
                  <a:lnTo>
                    <a:pt x="578" y="996"/>
                  </a:lnTo>
                  <a:lnTo>
                    <a:pt x="602" y="992"/>
                  </a:lnTo>
                  <a:lnTo>
                    <a:pt x="626" y="986"/>
                  </a:lnTo>
                  <a:lnTo>
                    <a:pt x="650" y="980"/>
                  </a:lnTo>
                  <a:lnTo>
                    <a:pt x="674" y="972"/>
                  </a:lnTo>
                  <a:lnTo>
                    <a:pt x="696" y="964"/>
                  </a:lnTo>
                  <a:lnTo>
                    <a:pt x="740" y="942"/>
                  </a:lnTo>
                  <a:lnTo>
                    <a:pt x="782" y="918"/>
                  </a:lnTo>
                  <a:lnTo>
                    <a:pt x="820" y="888"/>
                  </a:lnTo>
                  <a:lnTo>
                    <a:pt x="856" y="856"/>
                  </a:lnTo>
                  <a:lnTo>
                    <a:pt x="888" y="820"/>
                  </a:lnTo>
                  <a:lnTo>
                    <a:pt x="918" y="782"/>
                  </a:lnTo>
                  <a:lnTo>
                    <a:pt x="942" y="740"/>
                  </a:lnTo>
                  <a:lnTo>
                    <a:pt x="964" y="696"/>
                  </a:lnTo>
                  <a:lnTo>
                    <a:pt x="972" y="674"/>
                  </a:lnTo>
                  <a:lnTo>
                    <a:pt x="980" y="650"/>
                  </a:lnTo>
                  <a:lnTo>
                    <a:pt x="986" y="626"/>
                  </a:lnTo>
                  <a:lnTo>
                    <a:pt x="992" y="602"/>
                  </a:lnTo>
                  <a:lnTo>
                    <a:pt x="996" y="578"/>
                  </a:lnTo>
                  <a:lnTo>
                    <a:pt x="1000" y="552"/>
                  </a:lnTo>
                  <a:lnTo>
                    <a:pt x="1002" y="528"/>
                  </a:lnTo>
                  <a:lnTo>
                    <a:pt x="1002" y="502"/>
                  </a:lnTo>
                  <a:lnTo>
                    <a:pt x="1002" y="502"/>
                  </a:lnTo>
                  <a:lnTo>
                    <a:pt x="1002" y="476"/>
                  </a:lnTo>
                  <a:lnTo>
                    <a:pt x="1000" y="450"/>
                  </a:lnTo>
                  <a:lnTo>
                    <a:pt x="996" y="426"/>
                  </a:lnTo>
                  <a:lnTo>
                    <a:pt x="992" y="400"/>
                  </a:lnTo>
                  <a:lnTo>
                    <a:pt x="986" y="376"/>
                  </a:lnTo>
                  <a:lnTo>
                    <a:pt x="980" y="352"/>
                  </a:lnTo>
                  <a:lnTo>
                    <a:pt x="972" y="328"/>
                  </a:lnTo>
                  <a:lnTo>
                    <a:pt x="964" y="306"/>
                  </a:lnTo>
                  <a:lnTo>
                    <a:pt x="942" y="262"/>
                  </a:lnTo>
                  <a:lnTo>
                    <a:pt x="918" y="222"/>
                  </a:lnTo>
                  <a:lnTo>
                    <a:pt x="888" y="182"/>
                  </a:lnTo>
                  <a:lnTo>
                    <a:pt x="856" y="146"/>
                  </a:lnTo>
                  <a:lnTo>
                    <a:pt x="820" y="114"/>
                  </a:lnTo>
                  <a:lnTo>
                    <a:pt x="782" y="86"/>
                  </a:lnTo>
                  <a:lnTo>
                    <a:pt x="740" y="60"/>
                  </a:lnTo>
                  <a:lnTo>
                    <a:pt x="696" y="40"/>
                  </a:lnTo>
                  <a:lnTo>
                    <a:pt x="674" y="30"/>
                  </a:lnTo>
                  <a:lnTo>
                    <a:pt x="650" y="22"/>
                  </a:lnTo>
                  <a:lnTo>
                    <a:pt x="626" y="16"/>
                  </a:lnTo>
                  <a:lnTo>
                    <a:pt x="602" y="10"/>
                  </a:lnTo>
                  <a:lnTo>
                    <a:pt x="578" y="6"/>
                  </a:lnTo>
                  <a:lnTo>
                    <a:pt x="552" y="2"/>
                  </a:lnTo>
                  <a:lnTo>
                    <a:pt x="528" y="0"/>
                  </a:lnTo>
                  <a:lnTo>
                    <a:pt x="502" y="0"/>
                  </a:lnTo>
                  <a:lnTo>
                    <a:pt x="502" y="0"/>
                  </a:lnTo>
                  <a:close/>
                  <a:moveTo>
                    <a:pt x="718" y="696"/>
                  </a:moveTo>
                  <a:lnTo>
                    <a:pt x="718" y="728"/>
                  </a:lnTo>
                  <a:lnTo>
                    <a:pt x="718" y="732"/>
                  </a:lnTo>
                  <a:lnTo>
                    <a:pt x="718" y="734"/>
                  </a:lnTo>
                  <a:lnTo>
                    <a:pt x="716" y="738"/>
                  </a:lnTo>
                  <a:lnTo>
                    <a:pt x="714" y="740"/>
                  </a:lnTo>
                  <a:lnTo>
                    <a:pt x="712" y="742"/>
                  </a:lnTo>
                  <a:lnTo>
                    <a:pt x="710" y="744"/>
                  </a:lnTo>
                  <a:lnTo>
                    <a:pt x="706" y="744"/>
                  </a:lnTo>
                  <a:lnTo>
                    <a:pt x="704" y="744"/>
                  </a:lnTo>
                  <a:lnTo>
                    <a:pt x="300" y="744"/>
                  </a:lnTo>
                  <a:lnTo>
                    <a:pt x="298" y="744"/>
                  </a:lnTo>
                  <a:lnTo>
                    <a:pt x="294" y="744"/>
                  </a:lnTo>
                  <a:lnTo>
                    <a:pt x="292" y="742"/>
                  </a:lnTo>
                  <a:lnTo>
                    <a:pt x="290" y="740"/>
                  </a:lnTo>
                  <a:lnTo>
                    <a:pt x="288" y="738"/>
                  </a:lnTo>
                  <a:lnTo>
                    <a:pt x="286" y="734"/>
                  </a:lnTo>
                  <a:lnTo>
                    <a:pt x="286" y="732"/>
                  </a:lnTo>
                  <a:lnTo>
                    <a:pt x="284" y="728"/>
                  </a:lnTo>
                  <a:lnTo>
                    <a:pt x="284" y="694"/>
                  </a:lnTo>
                  <a:lnTo>
                    <a:pt x="286" y="692"/>
                  </a:lnTo>
                  <a:lnTo>
                    <a:pt x="286" y="690"/>
                  </a:lnTo>
                  <a:lnTo>
                    <a:pt x="288" y="686"/>
                  </a:lnTo>
                  <a:lnTo>
                    <a:pt x="290" y="684"/>
                  </a:lnTo>
                  <a:lnTo>
                    <a:pt x="292" y="682"/>
                  </a:lnTo>
                  <a:lnTo>
                    <a:pt x="294" y="682"/>
                  </a:lnTo>
                  <a:lnTo>
                    <a:pt x="300" y="680"/>
                  </a:lnTo>
                  <a:lnTo>
                    <a:pt x="310" y="680"/>
                  </a:lnTo>
                  <a:lnTo>
                    <a:pt x="310" y="642"/>
                  </a:lnTo>
                  <a:lnTo>
                    <a:pt x="310" y="632"/>
                  </a:lnTo>
                  <a:lnTo>
                    <a:pt x="312" y="620"/>
                  </a:lnTo>
                  <a:lnTo>
                    <a:pt x="314" y="610"/>
                  </a:lnTo>
                  <a:lnTo>
                    <a:pt x="318" y="602"/>
                  </a:lnTo>
                  <a:lnTo>
                    <a:pt x="320" y="592"/>
                  </a:lnTo>
                  <a:lnTo>
                    <a:pt x="326" y="582"/>
                  </a:lnTo>
                  <a:lnTo>
                    <a:pt x="330" y="574"/>
                  </a:lnTo>
                  <a:lnTo>
                    <a:pt x="336" y="566"/>
                  </a:lnTo>
                  <a:lnTo>
                    <a:pt x="342" y="558"/>
                  </a:lnTo>
                  <a:lnTo>
                    <a:pt x="350" y="552"/>
                  </a:lnTo>
                  <a:lnTo>
                    <a:pt x="358" y="546"/>
                  </a:lnTo>
                  <a:lnTo>
                    <a:pt x="366" y="540"/>
                  </a:lnTo>
                  <a:lnTo>
                    <a:pt x="374" y="534"/>
                  </a:lnTo>
                  <a:lnTo>
                    <a:pt x="382" y="530"/>
                  </a:lnTo>
                  <a:lnTo>
                    <a:pt x="392" y="526"/>
                  </a:lnTo>
                  <a:lnTo>
                    <a:pt x="404" y="524"/>
                  </a:lnTo>
                  <a:lnTo>
                    <a:pt x="442" y="512"/>
                  </a:lnTo>
                  <a:lnTo>
                    <a:pt x="436" y="508"/>
                  </a:lnTo>
                  <a:lnTo>
                    <a:pt x="430" y="500"/>
                  </a:lnTo>
                  <a:lnTo>
                    <a:pt x="420" y="486"/>
                  </a:lnTo>
                  <a:lnTo>
                    <a:pt x="412" y="472"/>
                  </a:lnTo>
                  <a:lnTo>
                    <a:pt x="404" y="454"/>
                  </a:lnTo>
                  <a:lnTo>
                    <a:pt x="398" y="454"/>
                  </a:lnTo>
                  <a:lnTo>
                    <a:pt x="394" y="452"/>
                  </a:lnTo>
                  <a:lnTo>
                    <a:pt x="390" y="448"/>
                  </a:lnTo>
                  <a:lnTo>
                    <a:pt x="386" y="444"/>
                  </a:lnTo>
                  <a:lnTo>
                    <a:pt x="382" y="438"/>
                  </a:lnTo>
                  <a:lnTo>
                    <a:pt x="380" y="432"/>
                  </a:lnTo>
                  <a:lnTo>
                    <a:pt x="378" y="426"/>
                  </a:lnTo>
                  <a:lnTo>
                    <a:pt x="376" y="418"/>
                  </a:lnTo>
                  <a:lnTo>
                    <a:pt x="376" y="410"/>
                  </a:lnTo>
                  <a:lnTo>
                    <a:pt x="376" y="402"/>
                  </a:lnTo>
                  <a:lnTo>
                    <a:pt x="378" y="398"/>
                  </a:lnTo>
                  <a:lnTo>
                    <a:pt x="380" y="392"/>
                  </a:lnTo>
                  <a:lnTo>
                    <a:pt x="382" y="388"/>
                  </a:lnTo>
                  <a:lnTo>
                    <a:pt x="384" y="386"/>
                  </a:lnTo>
                  <a:lnTo>
                    <a:pt x="388" y="382"/>
                  </a:lnTo>
                  <a:lnTo>
                    <a:pt x="390" y="382"/>
                  </a:lnTo>
                  <a:lnTo>
                    <a:pt x="388" y="374"/>
                  </a:lnTo>
                  <a:lnTo>
                    <a:pt x="388" y="366"/>
                  </a:lnTo>
                  <a:lnTo>
                    <a:pt x="386" y="358"/>
                  </a:lnTo>
                  <a:lnTo>
                    <a:pt x="388" y="348"/>
                  </a:lnTo>
                  <a:lnTo>
                    <a:pt x="388" y="338"/>
                  </a:lnTo>
                  <a:lnTo>
                    <a:pt x="392" y="326"/>
                  </a:lnTo>
                  <a:lnTo>
                    <a:pt x="396" y="316"/>
                  </a:lnTo>
                  <a:lnTo>
                    <a:pt x="404" y="302"/>
                  </a:lnTo>
                  <a:lnTo>
                    <a:pt x="410" y="294"/>
                  </a:lnTo>
                  <a:lnTo>
                    <a:pt x="418" y="284"/>
                  </a:lnTo>
                  <a:lnTo>
                    <a:pt x="428" y="276"/>
                  </a:lnTo>
                  <a:lnTo>
                    <a:pt x="438" y="270"/>
                  </a:lnTo>
                  <a:lnTo>
                    <a:pt x="448" y="264"/>
                  </a:lnTo>
                  <a:lnTo>
                    <a:pt x="460" y="260"/>
                  </a:lnTo>
                  <a:lnTo>
                    <a:pt x="466" y="258"/>
                  </a:lnTo>
                  <a:lnTo>
                    <a:pt x="472" y="258"/>
                  </a:lnTo>
                  <a:lnTo>
                    <a:pt x="478" y="258"/>
                  </a:lnTo>
                  <a:lnTo>
                    <a:pt x="484" y="258"/>
                  </a:lnTo>
                  <a:lnTo>
                    <a:pt x="496" y="260"/>
                  </a:lnTo>
                  <a:lnTo>
                    <a:pt x="502" y="260"/>
                  </a:lnTo>
                  <a:lnTo>
                    <a:pt x="508" y="258"/>
                  </a:lnTo>
                  <a:lnTo>
                    <a:pt x="516" y="258"/>
                  </a:lnTo>
                  <a:lnTo>
                    <a:pt x="526" y="258"/>
                  </a:lnTo>
                  <a:lnTo>
                    <a:pt x="534" y="258"/>
                  </a:lnTo>
                  <a:lnTo>
                    <a:pt x="544" y="260"/>
                  </a:lnTo>
                  <a:lnTo>
                    <a:pt x="552" y="264"/>
                  </a:lnTo>
                  <a:lnTo>
                    <a:pt x="560" y="268"/>
                  </a:lnTo>
                  <a:lnTo>
                    <a:pt x="568" y="274"/>
                  </a:lnTo>
                  <a:lnTo>
                    <a:pt x="576" y="280"/>
                  </a:lnTo>
                  <a:lnTo>
                    <a:pt x="582" y="288"/>
                  </a:lnTo>
                  <a:lnTo>
                    <a:pt x="588" y="296"/>
                  </a:lnTo>
                  <a:lnTo>
                    <a:pt x="594" y="306"/>
                  </a:lnTo>
                  <a:lnTo>
                    <a:pt x="598" y="316"/>
                  </a:lnTo>
                  <a:lnTo>
                    <a:pt x="602" y="324"/>
                  </a:lnTo>
                  <a:lnTo>
                    <a:pt x="606" y="336"/>
                  </a:lnTo>
                  <a:lnTo>
                    <a:pt x="608" y="348"/>
                  </a:lnTo>
                  <a:lnTo>
                    <a:pt x="610" y="360"/>
                  </a:lnTo>
                  <a:lnTo>
                    <a:pt x="612" y="380"/>
                  </a:lnTo>
                  <a:lnTo>
                    <a:pt x="616" y="382"/>
                  </a:lnTo>
                  <a:lnTo>
                    <a:pt x="618" y="384"/>
                  </a:lnTo>
                  <a:lnTo>
                    <a:pt x="622" y="388"/>
                  </a:lnTo>
                  <a:lnTo>
                    <a:pt x="624" y="392"/>
                  </a:lnTo>
                  <a:lnTo>
                    <a:pt x="626" y="396"/>
                  </a:lnTo>
                  <a:lnTo>
                    <a:pt x="626" y="402"/>
                  </a:lnTo>
                  <a:lnTo>
                    <a:pt x="628" y="410"/>
                  </a:lnTo>
                  <a:lnTo>
                    <a:pt x="626" y="418"/>
                  </a:lnTo>
                  <a:lnTo>
                    <a:pt x="626" y="426"/>
                  </a:lnTo>
                  <a:lnTo>
                    <a:pt x="624" y="434"/>
                  </a:lnTo>
                  <a:lnTo>
                    <a:pt x="620" y="440"/>
                  </a:lnTo>
                  <a:lnTo>
                    <a:pt x="618" y="444"/>
                  </a:lnTo>
                  <a:lnTo>
                    <a:pt x="614" y="448"/>
                  </a:lnTo>
                  <a:lnTo>
                    <a:pt x="610" y="452"/>
                  </a:lnTo>
                  <a:lnTo>
                    <a:pt x="604" y="454"/>
                  </a:lnTo>
                  <a:lnTo>
                    <a:pt x="600" y="454"/>
                  </a:lnTo>
                  <a:lnTo>
                    <a:pt x="592" y="472"/>
                  </a:lnTo>
                  <a:lnTo>
                    <a:pt x="582" y="488"/>
                  </a:lnTo>
                  <a:lnTo>
                    <a:pt x="572" y="500"/>
                  </a:lnTo>
                  <a:lnTo>
                    <a:pt x="566" y="506"/>
                  </a:lnTo>
                  <a:lnTo>
                    <a:pt x="560" y="512"/>
                  </a:lnTo>
                  <a:lnTo>
                    <a:pt x="600" y="524"/>
                  </a:lnTo>
                  <a:lnTo>
                    <a:pt x="610" y="526"/>
                  </a:lnTo>
                  <a:lnTo>
                    <a:pt x="620" y="530"/>
                  </a:lnTo>
                  <a:lnTo>
                    <a:pt x="630" y="534"/>
                  </a:lnTo>
                  <a:lnTo>
                    <a:pt x="638" y="540"/>
                  </a:lnTo>
                  <a:lnTo>
                    <a:pt x="646" y="546"/>
                  </a:lnTo>
                  <a:lnTo>
                    <a:pt x="654" y="552"/>
                  </a:lnTo>
                  <a:lnTo>
                    <a:pt x="660" y="558"/>
                  </a:lnTo>
                  <a:lnTo>
                    <a:pt x="668" y="566"/>
                  </a:lnTo>
                  <a:lnTo>
                    <a:pt x="674" y="574"/>
                  </a:lnTo>
                  <a:lnTo>
                    <a:pt x="678" y="582"/>
                  </a:lnTo>
                  <a:lnTo>
                    <a:pt x="682" y="592"/>
                  </a:lnTo>
                  <a:lnTo>
                    <a:pt x="686" y="602"/>
                  </a:lnTo>
                  <a:lnTo>
                    <a:pt x="690" y="610"/>
                  </a:lnTo>
                  <a:lnTo>
                    <a:pt x="692" y="620"/>
                  </a:lnTo>
                  <a:lnTo>
                    <a:pt x="692" y="632"/>
                  </a:lnTo>
                  <a:lnTo>
                    <a:pt x="694" y="642"/>
                  </a:lnTo>
                  <a:lnTo>
                    <a:pt x="694" y="680"/>
                  </a:lnTo>
                  <a:lnTo>
                    <a:pt x="704" y="680"/>
                  </a:lnTo>
                  <a:lnTo>
                    <a:pt x="706" y="682"/>
                  </a:lnTo>
                  <a:lnTo>
                    <a:pt x="710" y="682"/>
                  </a:lnTo>
                  <a:lnTo>
                    <a:pt x="712" y="682"/>
                  </a:lnTo>
                  <a:lnTo>
                    <a:pt x="714" y="684"/>
                  </a:lnTo>
                  <a:lnTo>
                    <a:pt x="716" y="688"/>
                  </a:lnTo>
                  <a:lnTo>
                    <a:pt x="718" y="690"/>
                  </a:lnTo>
                  <a:lnTo>
                    <a:pt x="718" y="692"/>
                  </a:lnTo>
                  <a:lnTo>
                    <a:pt x="718" y="69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4" name="Freeform 53"/>
            <p:cNvSpPr>
              <a:spLocks/>
            </p:cNvSpPr>
            <p:nvPr/>
          </p:nvSpPr>
          <p:spPr bwMode="auto">
            <a:xfrm>
              <a:off x="3855" y="2209"/>
              <a:ext cx="156" cy="172"/>
            </a:xfrm>
            <a:custGeom>
              <a:avLst/>
              <a:gdLst>
                <a:gd name="T0" fmla="*/ 156 w 156"/>
                <a:gd name="T1" fmla="*/ 76 h 172"/>
                <a:gd name="T2" fmla="*/ 154 w 156"/>
                <a:gd name="T3" fmla="*/ 70 h 172"/>
                <a:gd name="T4" fmla="*/ 152 w 156"/>
                <a:gd name="T5" fmla="*/ 62 h 172"/>
                <a:gd name="T6" fmla="*/ 150 w 156"/>
                <a:gd name="T7" fmla="*/ 56 h 172"/>
                <a:gd name="T8" fmla="*/ 146 w 156"/>
                <a:gd name="T9" fmla="*/ 48 h 172"/>
                <a:gd name="T10" fmla="*/ 140 w 156"/>
                <a:gd name="T11" fmla="*/ 36 h 172"/>
                <a:gd name="T12" fmla="*/ 130 w 156"/>
                <a:gd name="T13" fmla="*/ 26 h 172"/>
                <a:gd name="T14" fmla="*/ 120 w 156"/>
                <a:gd name="T15" fmla="*/ 14 h 172"/>
                <a:gd name="T16" fmla="*/ 110 w 156"/>
                <a:gd name="T17" fmla="*/ 6 h 172"/>
                <a:gd name="T18" fmla="*/ 102 w 156"/>
                <a:gd name="T19" fmla="*/ 2 h 172"/>
                <a:gd name="T20" fmla="*/ 96 w 156"/>
                <a:gd name="T21" fmla="*/ 0 h 172"/>
                <a:gd name="T22" fmla="*/ 52 w 156"/>
                <a:gd name="T23" fmla="*/ 36 h 172"/>
                <a:gd name="T24" fmla="*/ 46 w 156"/>
                <a:gd name="T25" fmla="*/ 38 h 172"/>
                <a:gd name="T26" fmla="*/ 42 w 156"/>
                <a:gd name="T27" fmla="*/ 40 h 172"/>
                <a:gd name="T28" fmla="*/ 38 w 156"/>
                <a:gd name="T29" fmla="*/ 40 h 172"/>
                <a:gd name="T30" fmla="*/ 32 w 156"/>
                <a:gd name="T31" fmla="*/ 40 h 172"/>
                <a:gd name="T32" fmla="*/ 26 w 156"/>
                <a:gd name="T33" fmla="*/ 40 h 172"/>
                <a:gd name="T34" fmla="*/ 22 w 156"/>
                <a:gd name="T35" fmla="*/ 38 h 172"/>
                <a:gd name="T36" fmla="*/ 18 w 156"/>
                <a:gd name="T37" fmla="*/ 34 h 172"/>
                <a:gd name="T38" fmla="*/ 14 w 156"/>
                <a:gd name="T39" fmla="*/ 30 h 172"/>
                <a:gd name="T40" fmla="*/ 10 w 156"/>
                <a:gd name="T41" fmla="*/ 26 h 172"/>
                <a:gd name="T42" fmla="*/ 14 w 156"/>
                <a:gd name="T43" fmla="*/ 34 h 172"/>
                <a:gd name="T44" fmla="*/ 14 w 156"/>
                <a:gd name="T45" fmla="*/ 38 h 172"/>
                <a:gd name="T46" fmla="*/ 14 w 156"/>
                <a:gd name="T47" fmla="*/ 40 h 172"/>
                <a:gd name="T48" fmla="*/ 12 w 156"/>
                <a:gd name="T49" fmla="*/ 44 h 172"/>
                <a:gd name="T50" fmla="*/ 10 w 156"/>
                <a:gd name="T51" fmla="*/ 46 h 172"/>
                <a:gd name="T52" fmla="*/ 8 w 156"/>
                <a:gd name="T53" fmla="*/ 48 h 172"/>
                <a:gd name="T54" fmla="*/ 6 w 156"/>
                <a:gd name="T55" fmla="*/ 50 h 172"/>
                <a:gd name="T56" fmla="*/ 2 w 156"/>
                <a:gd name="T57" fmla="*/ 52 h 172"/>
                <a:gd name="T58" fmla="*/ 0 w 156"/>
                <a:gd name="T59" fmla="*/ 52 h 172"/>
                <a:gd name="T60" fmla="*/ 38 w 156"/>
                <a:gd name="T61" fmla="*/ 172 h 172"/>
                <a:gd name="T62" fmla="*/ 100 w 156"/>
                <a:gd name="T63" fmla="*/ 172 h 172"/>
                <a:gd name="T64" fmla="*/ 100 w 156"/>
                <a:gd name="T65" fmla="*/ 104 h 172"/>
                <a:gd name="T66" fmla="*/ 100 w 156"/>
                <a:gd name="T67" fmla="*/ 102 h 172"/>
                <a:gd name="T68" fmla="*/ 102 w 156"/>
                <a:gd name="T69" fmla="*/ 100 h 172"/>
                <a:gd name="T70" fmla="*/ 102 w 156"/>
                <a:gd name="T71" fmla="*/ 100 h 172"/>
                <a:gd name="T72" fmla="*/ 104 w 156"/>
                <a:gd name="T73" fmla="*/ 98 h 172"/>
                <a:gd name="T74" fmla="*/ 108 w 156"/>
                <a:gd name="T75" fmla="*/ 100 h 172"/>
                <a:gd name="T76" fmla="*/ 110 w 156"/>
                <a:gd name="T77" fmla="*/ 100 h 172"/>
                <a:gd name="T78" fmla="*/ 110 w 156"/>
                <a:gd name="T79" fmla="*/ 102 h 172"/>
                <a:gd name="T80" fmla="*/ 110 w 156"/>
                <a:gd name="T81" fmla="*/ 104 h 172"/>
                <a:gd name="T82" fmla="*/ 110 w 156"/>
                <a:gd name="T83" fmla="*/ 132 h 172"/>
                <a:gd name="T84" fmla="*/ 156 w 156"/>
                <a:gd name="T85" fmla="*/ 130 h 172"/>
                <a:gd name="T86" fmla="*/ 156 w 156"/>
                <a:gd name="T87" fmla="*/ 92 h 172"/>
                <a:gd name="T88" fmla="*/ 156 w 156"/>
                <a:gd name="T89" fmla="*/ 84 h 172"/>
                <a:gd name="T90" fmla="*/ 156 w 156"/>
                <a:gd name="T91" fmla="*/ 7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 h="172">
                  <a:moveTo>
                    <a:pt x="156" y="76"/>
                  </a:moveTo>
                  <a:lnTo>
                    <a:pt x="154" y="70"/>
                  </a:lnTo>
                  <a:lnTo>
                    <a:pt x="152" y="62"/>
                  </a:lnTo>
                  <a:lnTo>
                    <a:pt x="150" y="56"/>
                  </a:lnTo>
                  <a:lnTo>
                    <a:pt x="146" y="48"/>
                  </a:lnTo>
                  <a:lnTo>
                    <a:pt x="140" y="36"/>
                  </a:lnTo>
                  <a:lnTo>
                    <a:pt x="130" y="26"/>
                  </a:lnTo>
                  <a:lnTo>
                    <a:pt x="120" y="14"/>
                  </a:lnTo>
                  <a:lnTo>
                    <a:pt x="110" y="6"/>
                  </a:lnTo>
                  <a:lnTo>
                    <a:pt x="102" y="2"/>
                  </a:lnTo>
                  <a:lnTo>
                    <a:pt x="96" y="0"/>
                  </a:lnTo>
                  <a:lnTo>
                    <a:pt x="52" y="36"/>
                  </a:lnTo>
                  <a:lnTo>
                    <a:pt x="46" y="38"/>
                  </a:lnTo>
                  <a:lnTo>
                    <a:pt x="42" y="40"/>
                  </a:lnTo>
                  <a:lnTo>
                    <a:pt x="38" y="40"/>
                  </a:lnTo>
                  <a:lnTo>
                    <a:pt x="32" y="40"/>
                  </a:lnTo>
                  <a:lnTo>
                    <a:pt x="26" y="40"/>
                  </a:lnTo>
                  <a:lnTo>
                    <a:pt x="22" y="38"/>
                  </a:lnTo>
                  <a:lnTo>
                    <a:pt x="18" y="34"/>
                  </a:lnTo>
                  <a:lnTo>
                    <a:pt x="14" y="30"/>
                  </a:lnTo>
                  <a:lnTo>
                    <a:pt x="10" y="26"/>
                  </a:lnTo>
                  <a:lnTo>
                    <a:pt x="14" y="34"/>
                  </a:lnTo>
                  <a:lnTo>
                    <a:pt x="14" y="38"/>
                  </a:lnTo>
                  <a:lnTo>
                    <a:pt x="14" y="40"/>
                  </a:lnTo>
                  <a:lnTo>
                    <a:pt x="12" y="44"/>
                  </a:lnTo>
                  <a:lnTo>
                    <a:pt x="10" y="46"/>
                  </a:lnTo>
                  <a:lnTo>
                    <a:pt x="8" y="48"/>
                  </a:lnTo>
                  <a:lnTo>
                    <a:pt x="6" y="50"/>
                  </a:lnTo>
                  <a:lnTo>
                    <a:pt x="2" y="52"/>
                  </a:lnTo>
                  <a:lnTo>
                    <a:pt x="0" y="52"/>
                  </a:lnTo>
                  <a:lnTo>
                    <a:pt x="38" y="172"/>
                  </a:lnTo>
                  <a:lnTo>
                    <a:pt x="100" y="172"/>
                  </a:lnTo>
                  <a:lnTo>
                    <a:pt x="100" y="104"/>
                  </a:lnTo>
                  <a:lnTo>
                    <a:pt x="100" y="102"/>
                  </a:lnTo>
                  <a:lnTo>
                    <a:pt x="102" y="100"/>
                  </a:lnTo>
                  <a:lnTo>
                    <a:pt x="102" y="100"/>
                  </a:lnTo>
                  <a:lnTo>
                    <a:pt x="104" y="98"/>
                  </a:lnTo>
                  <a:lnTo>
                    <a:pt x="108" y="100"/>
                  </a:lnTo>
                  <a:lnTo>
                    <a:pt x="110" y="100"/>
                  </a:lnTo>
                  <a:lnTo>
                    <a:pt x="110" y="102"/>
                  </a:lnTo>
                  <a:lnTo>
                    <a:pt x="110" y="104"/>
                  </a:lnTo>
                  <a:lnTo>
                    <a:pt x="110" y="132"/>
                  </a:lnTo>
                  <a:lnTo>
                    <a:pt x="156" y="130"/>
                  </a:lnTo>
                  <a:lnTo>
                    <a:pt x="156" y="92"/>
                  </a:lnTo>
                  <a:lnTo>
                    <a:pt x="156" y="84"/>
                  </a:lnTo>
                  <a:lnTo>
                    <a:pt x="156" y="76"/>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 name="Group 1"/>
          <p:cNvGrpSpPr/>
          <p:nvPr/>
        </p:nvGrpSpPr>
        <p:grpSpPr>
          <a:xfrm>
            <a:off x="4234463" y="1384935"/>
            <a:ext cx="2349318" cy="2349930"/>
            <a:chOff x="5058423" y="2007944"/>
            <a:chExt cx="2349930" cy="2349930"/>
          </a:xfrm>
        </p:grpSpPr>
        <p:sp>
          <p:nvSpPr>
            <p:cNvPr id="60" name="Oval 59"/>
            <p:cNvSpPr/>
            <p:nvPr/>
          </p:nvSpPr>
          <p:spPr>
            <a:xfrm>
              <a:off x="5058423" y="2007944"/>
              <a:ext cx="2349930" cy="234993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4" name="Rectangle 63"/>
            <p:cNvSpPr/>
            <p:nvPr/>
          </p:nvSpPr>
          <p:spPr>
            <a:xfrm>
              <a:off x="5256196" y="2406956"/>
              <a:ext cx="195438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gradFill>
                    <a:gsLst>
                      <a:gs pos="2917">
                        <a:prstClr val="white"/>
                      </a:gs>
                      <a:gs pos="100000">
                        <a:prstClr val="white"/>
                      </a:gs>
                    </a:gsLst>
                    <a:lin ang="5400000" scaled="0"/>
                  </a:gradFill>
                  <a:latin typeface="Arial" panose="020B0604020202020204" pitchFamily="34" charset="0"/>
                </a:rPr>
                <a:t>1</a:t>
              </a:r>
              <a:r>
                <a:rPr kumimoji="0" lang="en-US" sz="54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00%</a:t>
              </a:r>
              <a:endParaRPr kumimoji="0" lang="en-US" sz="60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endParaRPr>
            </a:p>
          </p:txBody>
        </p:sp>
        <p:sp>
          <p:nvSpPr>
            <p:cNvPr id="68" name="Rectangle 67"/>
            <p:cNvSpPr/>
            <p:nvPr/>
          </p:nvSpPr>
          <p:spPr>
            <a:xfrm>
              <a:off x="5221962" y="3354664"/>
              <a:ext cx="2138388" cy="8402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Total data volume </a:t>
              </a:r>
              <a:r>
                <a:rPr lang="en-US" dirty="0">
                  <a:gradFill>
                    <a:gsLst>
                      <a:gs pos="2917">
                        <a:prstClr val="white"/>
                      </a:gs>
                      <a:gs pos="100000">
                        <a:prstClr val="white"/>
                      </a:gs>
                    </a:gsLst>
                    <a:lin ang="5400000" scaled="0"/>
                  </a:gradFill>
                  <a:latin typeface="Arial" panose="020B0604020202020204" pitchFamily="34" charset="0"/>
                </a:rPr>
                <a:t>doubles </a:t>
              </a:r>
              <a: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every </a:t>
              </a:r>
              <a:b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br>
              <a: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2 years</a:t>
              </a:r>
              <a:endPar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endParaRPr>
            </a:p>
          </p:txBody>
        </p:sp>
      </p:grpSp>
      <p:sp>
        <p:nvSpPr>
          <p:cNvPr id="75" name="Title 1"/>
          <p:cNvSpPr txBox="1">
            <a:spLocks/>
          </p:cNvSpPr>
          <p:nvPr/>
        </p:nvSpPr>
        <p:spPr>
          <a:xfrm>
            <a:off x="615843" y="5726418"/>
            <a:ext cx="11615893" cy="7879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rial" panose="020B0604020202020204" pitchFamily="34" charset="0"/>
                <a:ea typeface="+mn-ea"/>
                <a:cs typeface="+mn-cs"/>
              </a:rPr>
              <a:t>…but also creating an exponential increase in the attack surface.</a:t>
            </a:r>
          </a:p>
        </p:txBody>
      </p:sp>
    </p:spTree>
    <p:extLst>
      <p:ext uri="{BB962C8B-B14F-4D97-AF65-F5344CB8AC3E}">
        <p14:creationId xmlns:p14="http://schemas.microsoft.com/office/powerpoint/2010/main" val="2483575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1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20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par>
                                <p:cTn id="14" presetID="10" presetClass="entr" presetSubtype="0" fill="hold" nodeType="withEffect">
                                  <p:stCondLst>
                                    <p:cond delay="50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60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par>
                                <p:cTn id="24" presetID="10" presetClass="entr" presetSubtype="0" fill="hold" nodeType="withEffect">
                                  <p:stCondLst>
                                    <p:cond delay="70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par>
                                <p:cTn id="27" presetID="10" presetClass="entr" presetSubtype="0" fill="hold" nodeType="withEffect">
                                  <p:stCondLst>
                                    <p:cond delay="800"/>
                                  </p:stCondLst>
                                  <p:childTnLst>
                                    <p:set>
                                      <p:cBhvr>
                                        <p:cTn id="28" dur="1" fill="hold">
                                          <p:stCondLst>
                                            <p:cond delay="0"/>
                                          </p:stCondLst>
                                        </p:cTn>
                                        <p:tgtEl>
                                          <p:spTgt spid="117"/>
                                        </p:tgtEl>
                                        <p:attrNameLst>
                                          <p:attrName>style.visibility</p:attrName>
                                        </p:attrNameLst>
                                      </p:cBhvr>
                                      <p:to>
                                        <p:strVal val="visible"/>
                                      </p:to>
                                    </p:set>
                                    <p:animEffect transition="in" filter="fade">
                                      <p:cBhvr>
                                        <p:cTn id="29" dur="500"/>
                                        <p:tgtEl>
                                          <p:spTgt spid="1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750"/>
                                        <p:tgtEl>
                                          <p:spTgt spid="40"/>
                                        </p:tgtEl>
                                      </p:cBhvr>
                                    </p:animEffect>
                                  </p:childTnLst>
                                </p:cTn>
                              </p:par>
                            </p:childTnLst>
                          </p:cTn>
                        </p:par>
                        <p:par>
                          <p:cTn id="33" fill="hold">
                            <p:stCondLst>
                              <p:cond delay="2300"/>
                            </p:stCondLst>
                            <p:childTnLst>
                              <p:par>
                                <p:cTn id="34" presetID="10" presetClass="entr" presetSubtype="0"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1" y="192977"/>
            <a:ext cx="12024704" cy="6645231"/>
          </a:xfrm>
          <a:prstGeom prst="rect">
            <a:avLst/>
          </a:prstGeom>
        </p:spPr>
      </p:pic>
    </p:spTree>
    <p:extLst>
      <p:ext uri="{BB962C8B-B14F-4D97-AF65-F5344CB8AC3E}">
        <p14:creationId xmlns:p14="http://schemas.microsoft.com/office/powerpoint/2010/main" val="194013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12" y="1019040"/>
            <a:ext cx="9235307" cy="5838960"/>
          </a:xfrm>
          <a:prstGeom prst="rect">
            <a:avLst/>
          </a:prstGeom>
        </p:spPr>
      </p:pic>
      <p:sp>
        <p:nvSpPr>
          <p:cNvPr id="5" name="TextBox 4"/>
          <p:cNvSpPr txBox="1"/>
          <p:nvPr/>
        </p:nvSpPr>
        <p:spPr>
          <a:xfrm>
            <a:off x="1293812" y="228600"/>
            <a:ext cx="9296400" cy="685800"/>
          </a:xfrm>
          <a:prstGeom prst="rect">
            <a:avLst/>
          </a:prstGeom>
          <a:noFill/>
        </p:spPr>
        <p:txBody>
          <a:bodyPr wrap="square" lIns="0" tIns="0" rIns="0" bIns="0" rtlCol="0">
            <a:noAutofit/>
          </a:bodyPr>
          <a:lstStyle/>
          <a:p>
            <a:pPr algn="ctr">
              <a:lnSpc>
                <a:spcPct val="90000"/>
              </a:lnSpc>
              <a:spcAft>
                <a:spcPts val="600"/>
              </a:spcAft>
            </a:pPr>
            <a:r>
              <a:rPr lang="en-US" sz="2400" kern="1200" dirty="0">
                <a:solidFill>
                  <a:schemeClr val="bg1"/>
                </a:solidFill>
                <a:effectLst>
                  <a:outerShdw blurRad="38100" dist="25400" dir="2700000" algn="tl">
                    <a:srgbClr val="000000">
                      <a:alpha val="0"/>
                    </a:srgbClr>
                  </a:outerShdw>
                </a:effectLst>
                <a:latin typeface="Arial Rounded MT Bold" charset="0"/>
                <a:ea typeface="Arial Rounded MT Bold" charset="0"/>
                <a:cs typeface="Arial Rounded MT Bold" charset="0"/>
              </a:rPr>
              <a:t>Shortage of supply to the increase in Demand</a:t>
            </a:r>
          </a:p>
        </p:txBody>
      </p:sp>
    </p:spTree>
    <p:extLst>
      <p:ext uri="{BB962C8B-B14F-4D97-AF65-F5344CB8AC3E}">
        <p14:creationId xmlns:p14="http://schemas.microsoft.com/office/powerpoint/2010/main" val="395169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0" y="0"/>
            <a:ext cx="12219844" cy="6858000"/>
            <a:chOff x="0" y="0"/>
            <a:chExt cx="12223027" cy="6858000"/>
          </a:xfrm>
        </p:grpSpPr>
        <p:pic>
          <p:nvPicPr>
            <p:cNvPr id="35" name="Picture 34" descr="f5_BlurCity1_FPO.pn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t="2985" r="760" b="11068"/>
            <a:stretch/>
          </p:blipFill>
          <p:spPr>
            <a:xfrm>
              <a:off x="0" y="0"/>
              <a:ext cx="12207875" cy="6858000"/>
            </a:xfrm>
            <a:prstGeom prst="rect">
              <a:avLst/>
            </a:prstGeom>
          </p:spPr>
        </p:pic>
        <p:sp>
          <p:nvSpPr>
            <p:cNvPr id="36" name="Rectangle 35"/>
            <p:cNvSpPr/>
            <p:nvPr/>
          </p:nvSpPr>
          <p:spPr>
            <a:xfrm>
              <a:off x="0" y="0"/>
              <a:ext cx="12223027" cy="6798238"/>
            </a:xfrm>
            <a:prstGeom prst="rect">
              <a:avLst/>
            </a:prstGeom>
            <a:gradFill>
              <a:gsLst>
                <a:gs pos="2917">
                  <a:srgbClr val="000000">
                    <a:alpha val="56000"/>
                  </a:srgbClr>
                </a:gs>
                <a:gs pos="40000">
                  <a:srgbClr val="000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7" name="Group 6"/>
          <p:cNvGrpSpPr/>
          <p:nvPr/>
        </p:nvGrpSpPr>
        <p:grpSpPr>
          <a:xfrm>
            <a:off x="6033187" y="1746239"/>
            <a:ext cx="6162178" cy="4611846"/>
            <a:chOff x="6034758" y="1918351"/>
            <a:chExt cx="6163783" cy="4611846"/>
          </a:xfrm>
        </p:grpSpPr>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4758" y="1918351"/>
              <a:ext cx="6157242" cy="4611845"/>
            </a:xfrm>
            <a:prstGeom prst="rect">
              <a:avLst/>
            </a:prstGeom>
          </p:spPr>
        </p:pic>
        <p:pic>
          <p:nvPicPr>
            <p:cNvPr id="52" name="Picture 5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73528" y="3182640"/>
              <a:ext cx="2164019" cy="2164019"/>
            </a:xfrm>
            <a:prstGeom prst="rect">
              <a:avLst/>
            </a:prstGeom>
          </p:spPr>
        </p:pic>
        <p:sp>
          <p:nvSpPr>
            <p:cNvPr id="54" name="Rectangle 53"/>
            <p:cNvSpPr/>
            <p:nvPr/>
          </p:nvSpPr>
          <p:spPr>
            <a:xfrm>
              <a:off x="6041298" y="1918351"/>
              <a:ext cx="6157243" cy="4611846"/>
            </a:xfrm>
            <a:prstGeom prst="rect">
              <a:avLst/>
            </a:prstGeom>
            <a:solidFill>
              <a:srgbClr val="730F2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Title 1"/>
          <p:cNvSpPr txBox="1">
            <a:spLocks/>
          </p:cNvSpPr>
          <p:nvPr/>
        </p:nvSpPr>
        <p:spPr>
          <a:xfrm>
            <a:off x="423899" y="959654"/>
            <a:ext cx="11466826" cy="458888"/>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US" sz="3400" kern="1200" spc="-30" baseline="0">
                <a:solidFill>
                  <a:srgbClr val="004892"/>
                </a:solidFill>
                <a:effectLst>
                  <a:outerShdw blurRad="38100" dist="25400" dir="2700000" algn="tl">
                    <a:srgbClr val="000000">
                      <a:alpha val="0"/>
                    </a:srgbClr>
                  </a:outerShdw>
                </a:effectLst>
                <a:latin typeface="+mj-lt"/>
                <a:ea typeface="+mj-ea"/>
                <a:cs typeface="+mj-cs"/>
              </a:defRPr>
            </a:lvl1pPr>
          </a:lstStyle>
          <a:p>
            <a:pPr fontAlgn="base">
              <a:spcAft>
                <a:spcPct val="0"/>
              </a:spcAft>
            </a:pPr>
            <a:endParaRPr sz="3600" dirty="0">
              <a:latin typeface="Franklin Gothic Medium"/>
            </a:endParaRPr>
          </a:p>
        </p:txBody>
      </p:sp>
      <p:sp>
        <p:nvSpPr>
          <p:cNvPr id="18" name="Title 17"/>
          <p:cNvSpPr>
            <a:spLocks noGrp="1"/>
          </p:cNvSpPr>
          <p:nvPr>
            <p:ph type="title"/>
          </p:nvPr>
        </p:nvSpPr>
        <p:spPr>
          <a:xfrm>
            <a:off x="731520" y="502920"/>
            <a:ext cx="11159204" cy="837152"/>
          </a:xfrm>
        </p:spPr>
        <p:txBody>
          <a:bodyPr/>
          <a:lstStyle/>
          <a:p>
            <a:r>
              <a:rPr lang="en-US" dirty="0">
                <a:solidFill>
                  <a:schemeClr val="bg1"/>
                </a:solidFill>
              </a:rPr>
              <a:t>Current and Traditional Security investments are completely misaligned with reality</a:t>
            </a:r>
          </a:p>
        </p:txBody>
      </p:sp>
      <p:grpSp>
        <p:nvGrpSpPr>
          <p:cNvPr id="2" name="Group 1"/>
          <p:cNvGrpSpPr/>
          <p:nvPr/>
        </p:nvGrpSpPr>
        <p:grpSpPr>
          <a:xfrm>
            <a:off x="-17799" y="1746240"/>
            <a:ext cx="6050986" cy="4611845"/>
            <a:chOff x="-17804" y="1918351"/>
            <a:chExt cx="6052562" cy="4611845"/>
          </a:xfrm>
        </p:grpSpPr>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04" y="1918351"/>
              <a:ext cx="6052562" cy="4611845"/>
            </a:xfrm>
            <a:prstGeom prst="rect">
              <a:avLst/>
            </a:prstGeom>
          </p:spPr>
        </p:pic>
        <p:sp>
          <p:nvSpPr>
            <p:cNvPr id="46" name="Rectangle 45"/>
            <p:cNvSpPr/>
            <p:nvPr/>
          </p:nvSpPr>
          <p:spPr>
            <a:xfrm>
              <a:off x="-15455" y="1918351"/>
              <a:ext cx="6050211" cy="4611845"/>
            </a:xfrm>
            <a:prstGeom prst="rect">
              <a:avLst/>
            </a:prstGeom>
            <a:solidFill>
              <a:srgbClr val="05032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Rectangle 8"/>
          <p:cNvSpPr>
            <a:spLocks noChangeArrowheads="1"/>
          </p:cNvSpPr>
          <p:nvPr/>
        </p:nvSpPr>
        <p:spPr bwMode="auto">
          <a:xfrm>
            <a:off x="46075" y="1295998"/>
            <a:ext cx="5987111" cy="461665"/>
          </a:xfrm>
          <a:prstGeom prst="rect">
            <a:avLst/>
          </a:prstGeom>
          <a:noFill/>
          <a:ln w="9525">
            <a:noFill/>
            <a:miter lim="800000"/>
            <a:headEnd/>
            <a:tailEnd/>
          </a:ln>
        </p:spPr>
        <p:txBody>
          <a:bodyPr wrap="square" anchor="ctr">
            <a:spAutoFit/>
          </a:bodyPr>
          <a:lstStyle/>
          <a:p>
            <a:pPr algn="ctr"/>
            <a:r>
              <a:rPr lang="en-US" sz="2400" b="1" dirty="0">
                <a:solidFill>
                  <a:schemeClr val="bg1"/>
                </a:solidFill>
              </a:rPr>
              <a:t>Perimeter Security</a:t>
            </a:r>
          </a:p>
        </p:txBody>
      </p:sp>
      <p:sp>
        <p:nvSpPr>
          <p:cNvPr id="48" name="Rectangle 10"/>
          <p:cNvSpPr>
            <a:spLocks noChangeArrowheads="1"/>
          </p:cNvSpPr>
          <p:nvPr/>
        </p:nvSpPr>
        <p:spPr bwMode="auto">
          <a:xfrm>
            <a:off x="6158016" y="1295998"/>
            <a:ext cx="5901751" cy="461665"/>
          </a:xfrm>
          <a:prstGeom prst="rect">
            <a:avLst/>
          </a:prstGeom>
          <a:noFill/>
          <a:ln w="9525">
            <a:noFill/>
            <a:miter lim="800000"/>
            <a:headEnd/>
            <a:tailEnd/>
          </a:ln>
        </p:spPr>
        <p:txBody>
          <a:bodyPr wrap="square" anchor="ctr">
            <a:spAutoFit/>
          </a:bodyPr>
          <a:lstStyle/>
          <a:p>
            <a:pPr algn="ctr"/>
            <a:r>
              <a:rPr lang="en-US" sz="2400" b="1" dirty="0">
                <a:solidFill>
                  <a:schemeClr val="bg1"/>
                </a:solidFill>
              </a:rPr>
              <a:t>Identity &amp; Application Security</a:t>
            </a:r>
          </a:p>
        </p:txBody>
      </p:sp>
      <p:grpSp>
        <p:nvGrpSpPr>
          <p:cNvPr id="3" name="Group 2"/>
          <p:cNvGrpSpPr/>
          <p:nvPr/>
        </p:nvGrpSpPr>
        <p:grpSpPr>
          <a:xfrm>
            <a:off x="376430" y="2871956"/>
            <a:ext cx="2445918" cy="2261343"/>
            <a:chOff x="376528" y="3044067"/>
            <a:chExt cx="2446555" cy="2261343"/>
          </a:xfrm>
        </p:grpSpPr>
        <p:sp>
          <p:nvSpPr>
            <p:cNvPr id="55" name="Oval 54"/>
            <p:cNvSpPr/>
            <p:nvPr/>
          </p:nvSpPr>
          <p:spPr>
            <a:xfrm>
              <a:off x="469134" y="3044067"/>
              <a:ext cx="2261343" cy="2261343"/>
            </a:xfrm>
            <a:prstGeom prst="ellipse">
              <a:avLst/>
            </a:prstGeom>
            <a:solidFill>
              <a:srgbClr val="0048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DAFAF">
                    <a:lumMod val="75000"/>
                  </a:srgbClr>
                </a:solidFill>
              </a:endParaRPr>
            </a:p>
          </p:txBody>
        </p:sp>
        <p:sp>
          <p:nvSpPr>
            <p:cNvPr id="56" name="Rectangle 11"/>
            <p:cNvSpPr>
              <a:spLocks noChangeArrowheads="1"/>
            </p:cNvSpPr>
            <p:nvPr/>
          </p:nvSpPr>
          <p:spPr bwMode="auto">
            <a:xfrm>
              <a:off x="376528" y="4132357"/>
              <a:ext cx="2446555" cy="584775"/>
            </a:xfrm>
            <a:prstGeom prst="rect">
              <a:avLst/>
            </a:prstGeom>
            <a:noFill/>
            <a:ln w="9525">
              <a:noFill/>
              <a:miter lim="800000"/>
              <a:headEnd/>
              <a:tailEnd/>
            </a:ln>
          </p:spPr>
          <p:txBody>
            <a:bodyPr wrap="square">
              <a:spAutoFit/>
            </a:bodyPr>
            <a:lstStyle/>
            <a:p>
              <a:pPr algn="ctr"/>
              <a:r>
                <a:rPr lang="en-US" sz="1600" dirty="0">
                  <a:solidFill>
                    <a:srgbClr val="FFFFFF"/>
                  </a:solidFill>
                </a:rPr>
                <a:t>of attacks are </a:t>
              </a:r>
              <a:br>
                <a:rPr lang="en-US" sz="1600" dirty="0">
                  <a:solidFill>
                    <a:srgbClr val="FFFFFF"/>
                  </a:solidFill>
                </a:rPr>
              </a:br>
              <a:r>
                <a:rPr lang="en-US" sz="1600" dirty="0">
                  <a:solidFill>
                    <a:srgbClr val="FFFFFF"/>
                  </a:solidFill>
                </a:rPr>
                <a:t>focused here</a:t>
              </a:r>
            </a:p>
          </p:txBody>
        </p:sp>
        <p:sp>
          <p:nvSpPr>
            <p:cNvPr id="57" name="Rectangle 56"/>
            <p:cNvSpPr/>
            <p:nvPr/>
          </p:nvSpPr>
          <p:spPr>
            <a:xfrm>
              <a:off x="731460" y="3420248"/>
              <a:ext cx="1736690" cy="830997"/>
            </a:xfrm>
            <a:prstGeom prst="rect">
              <a:avLst/>
            </a:prstGeom>
          </p:spPr>
          <p:txBody>
            <a:bodyPr wrap="square">
              <a:spAutoFit/>
            </a:bodyPr>
            <a:lstStyle/>
            <a:p>
              <a:pPr algn="ctr"/>
              <a:r>
                <a:rPr lang="en-US" sz="4800" dirty="0">
                  <a:solidFill>
                    <a:srgbClr val="FFFFFF"/>
                  </a:solidFill>
                </a:rPr>
                <a:t>25% </a:t>
              </a:r>
              <a:endParaRPr lang="en-US" sz="4800" dirty="0">
                <a:solidFill>
                  <a:srgbClr val="000000"/>
                </a:solidFill>
              </a:endParaRPr>
            </a:p>
          </p:txBody>
        </p:sp>
      </p:grpSp>
      <p:grpSp>
        <p:nvGrpSpPr>
          <p:cNvPr id="4" name="Group 3"/>
          <p:cNvGrpSpPr/>
          <p:nvPr/>
        </p:nvGrpSpPr>
        <p:grpSpPr>
          <a:xfrm>
            <a:off x="3060493" y="2871956"/>
            <a:ext cx="2445918" cy="2261343"/>
            <a:chOff x="3061290" y="3044067"/>
            <a:chExt cx="2446555" cy="2261343"/>
          </a:xfrm>
        </p:grpSpPr>
        <p:sp>
          <p:nvSpPr>
            <p:cNvPr id="58" name="Oval 57"/>
            <p:cNvSpPr/>
            <p:nvPr/>
          </p:nvSpPr>
          <p:spPr>
            <a:xfrm>
              <a:off x="3153896" y="3044067"/>
              <a:ext cx="2261343" cy="2261343"/>
            </a:xfrm>
            <a:prstGeom prst="ellipse">
              <a:avLst/>
            </a:prstGeom>
            <a:solidFill>
              <a:srgbClr val="0048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DAFAF">
                    <a:lumMod val="75000"/>
                  </a:srgbClr>
                </a:solidFill>
              </a:endParaRPr>
            </a:p>
          </p:txBody>
        </p:sp>
        <p:sp>
          <p:nvSpPr>
            <p:cNvPr id="59" name="Rectangle 11"/>
            <p:cNvSpPr>
              <a:spLocks noChangeArrowheads="1"/>
            </p:cNvSpPr>
            <p:nvPr/>
          </p:nvSpPr>
          <p:spPr bwMode="auto">
            <a:xfrm>
              <a:off x="3061290" y="4132357"/>
              <a:ext cx="2446555" cy="584775"/>
            </a:xfrm>
            <a:prstGeom prst="rect">
              <a:avLst/>
            </a:prstGeom>
            <a:noFill/>
            <a:ln w="9525">
              <a:noFill/>
              <a:miter lim="800000"/>
              <a:headEnd/>
              <a:tailEnd/>
            </a:ln>
          </p:spPr>
          <p:txBody>
            <a:bodyPr wrap="square">
              <a:spAutoFit/>
            </a:bodyPr>
            <a:lstStyle/>
            <a:p>
              <a:pPr algn="ctr"/>
              <a:r>
                <a:rPr lang="en-US" sz="1600" dirty="0">
                  <a:solidFill>
                    <a:srgbClr val="FFFFFF"/>
                  </a:solidFill>
                </a:rPr>
                <a:t>of security</a:t>
              </a:r>
            </a:p>
            <a:p>
              <a:pPr algn="ctr"/>
              <a:r>
                <a:rPr lang="en-US" sz="1600" dirty="0">
                  <a:solidFill>
                    <a:srgbClr val="FFFFFF"/>
                  </a:solidFill>
                </a:rPr>
                <a:t>investment</a:t>
              </a:r>
            </a:p>
          </p:txBody>
        </p:sp>
        <p:sp>
          <p:nvSpPr>
            <p:cNvPr id="60" name="Rectangle 59"/>
            <p:cNvSpPr/>
            <p:nvPr/>
          </p:nvSpPr>
          <p:spPr>
            <a:xfrm>
              <a:off x="3416222" y="3420248"/>
              <a:ext cx="1736690" cy="830997"/>
            </a:xfrm>
            <a:prstGeom prst="rect">
              <a:avLst/>
            </a:prstGeom>
          </p:spPr>
          <p:txBody>
            <a:bodyPr wrap="square">
              <a:spAutoFit/>
            </a:bodyPr>
            <a:lstStyle/>
            <a:p>
              <a:pPr algn="ctr"/>
              <a:r>
                <a:rPr lang="en-US" sz="4800" dirty="0">
                  <a:solidFill>
                    <a:srgbClr val="FFFFFF"/>
                  </a:solidFill>
                </a:rPr>
                <a:t>90% </a:t>
              </a:r>
              <a:endParaRPr lang="en-US" sz="4800" dirty="0">
                <a:solidFill>
                  <a:srgbClr val="000000"/>
                </a:solidFill>
              </a:endParaRPr>
            </a:p>
          </p:txBody>
        </p:sp>
      </p:grpSp>
      <p:sp>
        <p:nvSpPr>
          <p:cNvPr id="67" name="Right Arrow 66"/>
          <p:cNvSpPr/>
          <p:nvPr/>
        </p:nvSpPr>
        <p:spPr>
          <a:xfrm>
            <a:off x="5658824" y="3438509"/>
            <a:ext cx="761802" cy="1281249"/>
          </a:xfrm>
          <a:prstGeom prst="rightArrow">
            <a:avLst/>
          </a:prstGeom>
          <a:solidFill>
            <a:schemeClr val="bg1"/>
          </a:solidFill>
        </p:spPr>
        <p:txBody>
          <a:bodyPr vert="horz" wrap="square" lIns="182880" tIns="0" rIns="91440" bIns="0" rtlCol="0" anchor="ctr">
            <a:noAutofit/>
          </a:bodyPr>
          <a:lstStyle/>
          <a:p>
            <a:pPr algn="ctr" eaLnBrk="0" fontAlgn="base" hangingPunct="0">
              <a:lnSpc>
                <a:spcPct val="90000"/>
              </a:lnSpc>
              <a:spcBef>
                <a:spcPct val="0"/>
              </a:spcBef>
              <a:spcAft>
                <a:spcPct val="0"/>
              </a:spcAft>
            </a:pPr>
            <a:endParaRPr lang="en-US" sz="2000" cap="all">
              <a:solidFill>
                <a:srgbClr val="FFFFFF"/>
              </a:solidFill>
              <a:effectLst>
                <a:outerShdw blurRad="38100" dist="25400" dir="2700000" algn="tl">
                  <a:srgbClr val="000000">
                    <a:alpha val="0"/>
                  </a:srgbClr>
                </a:outerShdw>
              </a:effectLst>
              <a:latin typeface="Franklin Gothic Medium"/>
            </a:endParaRPr>
          </a:p>
        </p:txBody>
      </p:sp>
      <p:grpSp>
        <p:nvGrpSpPr>
          <p:cNvPr id="5" name="Group 4"/>
          <p:cNvGrpSpPr/>
          <p:nvPr/>
        </p:nvGrpSpPr>
        <p:grpSpPr>
          <a:xfrm>
            <a:off x="6638768" y="2871956"/>
            <a:ext cx="2445918" cy="2261343"/>
            <a:chOff x="6640497" y="3044067"/>
            <a:chExt cx="2446555" cy="2261343"/>
          </a:xfrm>
        </p:grpSpPr>
        <p:sp>
          <p:nvSpPr>
            <p:cNvPr id="61" name="Oval 60"/>
            <p:cNvSpPr/>
            <p:nvPr/>
          </p:nvSpPr>
          <p:spPr>
            <a:xfrm>
              <a:off x="6733103" y="3044067"/>
              <a:ext cx="2261343" cy="2261343"/>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DAFAF">
                    <a:lumMod val="75000"/>
                  </a:srgbClr>
                </a:solidFill>
              </a:endParaRPr>
            </a:p>
          </p:txBody>
        </p:sp>
        <p:sp>
          <p:nvSpPr>
            <p:cNvPr id="62" name="Rectangle 11"/>
            <p:cNvSpPr>
              <a:spLocks noChangeArrowheads="1"/>
            </p:cNvSpPr>
            <p:nvPr/>
          </p:nvSpPr>
          <p:spPr bwMode="auto">
            <a:xfrm>
              <a:off x="6640497" y="4132357"/>
              <a:ext cx="2446555" cy="584775"/>
            </a:xfrm>
            <a:prstGeom prst="rect">
              <a:avLst/>
            </a:prstGeom>
            <a:noFill/>
            <a:ln w="9525">
              <a:noFill/>
              <a:miter lim="800000"/>
              <a:headEnd/>
              <a:tailEnd/>
            </a:ln>
          </p:spPr>
          <p:txBody>
            <a:bodyPr wrap="square">
              <a:spAutoFit/>
            </a:bodyPr>
            <a:lstStyle/>
            <a:p>
              <a:pPr algn="ctr"/>
              <a:r>
                <a:rPr lang="en-US" sz="1600" dirty="0">
                  <a:solidFill>
                    <a:srgbClr val="FFFFFF"/>
                  </a:solidFill>
                </a:rPr>
                <a:t>of attacks are </a:t>
              </a:r>
              <a:br>
                <a:rPr lang="en-US" sz="1600" dirty="0">
                  <a:solidFill>
                    <a:srgbClr val="FFFFFF"/>
                  </a:solidFill>
                </a:rPr>
              </a:br>
              <a:r>
                <a:rPr lang="en-US" sz="1600" dirty="0">
                  <a:solidFill>
                    <a:srgbClr val="FFFFFF"/>
                  </a:solidFill>
                </a:rPr>
                <a:t>focused here</a:t>
              </a:r>
            </a:p>
          </p:txBody>
        </p:sp>
        <p:sp>
          <p:nvSpPr>
            <p:cNvPr id="63" name="Rectangle 62"/>
            <p:cNvSpPr/>
            <p:nvPr/>
          </p:nvSpPr>
          <p:spPr>
            <a:xfrm>
              <a:off x="6995429" y="3420248"/>
              <a:ext cx="1736690" cy="830997"/>
            </a:xfrm>
            <a:prstGeom prst="rect">
              <a:avLst/>
            </a:prstGeom>
          </p:spPr>
          <p:txBody>
            <a:bodyPr wrap="square">
              <a:spAutoFit/>
            </a:bodyPr>
            <a:lstStyle/>
            <a:p>
              <a:pPr algn="ctr"/>
              <a:r>
                <a:rPr lang="en-US" sz="4800" dirty="0">
                  <a:solidFill>
                    <a:srgbClr val="FFFFFF"/>
                  </a:solidFill>
                </a:rPr>
                <a:t>72% </a:t>
              </a:r>
              <a:endParaRPr lang="en-US" sz="4800" dirty="0">
                <a:solidFill>
                  <a:srgbClr val="000000"/>
                </a:solidFill>
              </a:endParaRPr>
            </a:p>
          </p:txBody>
        </p:sp>
      </p:grpSp>
      <p:grpSp>
        <p:nvGrpSpPr>
          <p:cNvPr id="6" name="Group 5"/>
          <p:cNvGrpSpPr/>
          <p:nvPr/>
        </p:nvGrpSpPr>
        <p:grpSpPr>
          <a:xfrm>
            <a:off x="9335704" y="2871956"/>
            <a:ext cx="2445918" cy="2261343"/>
            <a:chOff x="9338135" y="3044067"/>
            <a:chExt cx="2446555" cy="2261343"/>
          </a:xfrm>
        </p:grpSpPr>
        <p:sp>
          <p:nvSpPr>
            <p:cNvPr id="64" name="Oval 63"/>
            <p:cNvSpPr/>
            <p:nvPr/>
          </p:nvSpPr>
          <p:spPr>
            <a:xfrm>
              <a:off x="9417865" y="3044067"/>
              <a:ext cx="2261343" cy="2261343"/>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DAFAF">
                    <a:lumMod val="75000"/>
                  </a:srgbClr>
                </a:solidFill>
              </a:endParaRPr>
            </a:p>
          </p:txBody>
        </p:sp>
        <p:sp>
          <p:nvSpPr>
            <p:cNvPr id="65" name="Rectangle 11"/>
            <p:cNvSpPr>
              <a:spLocks noChangeArrowheads="1"/>
            </p:cNvSpPr>
            <p:nvPr/>
          </p:nvSpPr>
          <p:spPr bwMode="auto">
            <a:xfrm>
              <a:off x="9338135" y="4132357"/>
              <a:ext cx="2446555" cy="584775"/>
            </a:xfrm>
            <a:prstGeom prst="rect">
              <a:avLst/>
            </a:prstGeom>
            <a:noFill/>
            <a:ln w="9525">
              <a:noFill/>
              <a:miter lim="800000"/>
              <a:headEnd/>
              <a:tailEnd/>
            </a:ln>
          </p:spPr>
          <p:txBody>
            <a:bodyPr wrap="square">
              <a:spAutoFit/>
            </a:bodyPr>
            <a:lstStyle/>
            <a:p>
              <a:pPr algn="ctr"/>
              <a:r>
                <a:rPr lang="en-US" sz="1600" dirty="0">
                  <a:solidFill>
                    <a:srgbClr val="FFFFFF"/>
                  </a:solidFill>
                </a:rPr>
                <a:t>of security</a:t>
              </a:r>
            </a:p>
            <a:p>
              <a:pPr algn="ctr"/>
              <a:r>
                <a:rPr lang="en-US" sz="1600" dirty="0">
                  <a:solidFill>
                    <a:srgbClr val="FFFFFF"/>
                  </a:solidFill>
                </a:rPr>
                <a:t>investment</a:t>
              </a:r>
            </a:p>
          </p:txBody>
        </p:sp>
        <p:sp>
          <p:nvSpPr>
            <p:cNvPr id="66" name="Rectangle 65"/>
            <p:cNvSpPr/>
            <p:nvPr/>
          </p:nvSpPr>
          <p:spPr>
            <a:xfrm>
              <a:off x="9693067" y="3422940"/>
              <a:ext cx="1736690" cy="830997"/>
            </a:xfrm>
            <a:prstGeom prst="rect">
              <a:avLst/>
            </a:prstGeom>
          </p:spPr>
          <p:txBody>
            <a:bodyPr wrap="square">
              <a:spAutoFit/>
            </a:bodyPr>
            <a:lstStyle/>
            <a:p>
              <a:pPr algn="ctr"/>
              <a:r>
                <a:rPr lang="en-US" sz="4800" dirty="0">
                  <a:solidFill>
                    <a:srgbClr val="FFFFFF"/>
                  </a:solidFill>
                </a:rPr>
                <a:t>10% </a:t>
              </a:r>
              <a:endParaRPr lang="en-US" sz="4800" dirty="0">
                <a:solidFill>
                  <a:srgbClr val="000000"/>
                </a:solidFill>
              </a:endParaRPr>
            </a:p>
          </p:txBody>
        </p:sp>
      </p:grpSp>
    </p:spTree>
    <p:extLst>
      <p:ext uri="{BB962C8B-B14F-4D97-AF65-F5344CB8AC3E}">
        <p14:creationId xmlns:p14="http://schemas.microsoft.com/office/powerpoint/2010/main" val="1370578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left)">
                                      <p:cBhvr>
                                        <p:cTn id="28" dur="500"/>
                                        <p:tgtEl>
                                          <p:spTgt spid="67"/>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9" name="Picture 1578" descr="DataStream_blue.png"/>
          <p:cNvPicPr>
            <a:picLocks noChangeAspect="1"/>
          </p:cNvPicPr>
          <p:nvPr/>
        </p:nvPicPr>
        <p:blipFill rotWithShape="1">
          <a:blip r:embed="rId3" cstate="print">
            <a:lum bright="9000"/>
            <a:extLst>
              <a:ext uri="{28A0092B-C50C-407E-A947-70E740481C1C}">
                <a14:useLocalDpi xmlns:a14="http://schemas.microsoft.com/office/drawing/2010/main" val="0"/>
              </a:ext>
            </a:extLst>
          </a:blip>
          <a:srcRect t="45185" b="28889"/>
          <a:stretch/>
        </p:blipFill>
        <p:spPr>
          <a:xfrm>
            <a:off x="12355" y="3187450"/>
            <a:ext cx="12188825" cy="1778000"/>
          </a:xfrm>
          <a:prstGeom prst="rect">
            <a:avLst/>
          </a:prstGeom>
        </p:spPr>
      </p:pic>
      <p:grpSp>
        <p:nvGrpSpPr>
          <p:cNvPr id="12" name="Group 11"/>
          <p:cNvGrpSpPr/>
          <p:nvPr/>
        </p:nvGrpSpPr>
        <p:grpSpPr>
          <a:xfrm>
            <a:off x="0" y="0"/>
            <a:ext cx="12219844" cy="6858000"/>
            <a:chOff x="0" y="0"/>
            <a:chExt cx="12223027" cy="6858000"/>
          </a:xfrm>
        </p:grpSpPr>
        <p:pic>
          <p:nvPicPr>
            <p:cNvPr id="38" name="Picture 37" descr="f5_BlurCity1_FPO.png"/>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t="2985" r="760" b="11068"/>
            <a:stretch/>
          </p:blipFill>
          <p:spPr>
            <a:xfrm>
              <a:off x="0" y="0"/>
              <a:ext cx="12207875" cy="6858000"/>
            </a:xfrm>
            <a:prstGeom prst="rect">
              <a:avLst/>
            </a:prstGeom>
          </p:spPr>
        </p:pic>
        <p:sp>
          <p:nvSpPr>
            <p:cNvPr id="40" name="Rectangle 39"/>
            <p:cNvSpPr/>
            <p:nvPr/>
          </p:nvSpPr>
          <p:spPr>
            <a:xfrm>
              <a:off x="0" y="0"/>
              <a:ext cx="12223027" cy="6798238"/>
            </a:xfrm>
            <a:prstGeom prst="rect">
              <a:avLst/>
            </a:prstGeom>
            <a:gradFill>
              <a:gsLst>
                <a:gs pos="2917">
                  <a:srgbClr val="000000">
                    <a:alpha val="56000"/>
                  </a:srgbClr>
                </a:gs>
                <a:gs pos="40000">
                  <a:srgbClr val="000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Title 1"/>
          <p:cNvSpPr>
            <a:spLocks noGrp="1"/>
          </p:cNvSpPr>
          <p:nvPr>
            <p:ph type="title"/>
          </p:nvPr>
        </p:nvSpPr>
        <p:spPr>
          <a:xfrm>
            <a:off x="731520" y="502920"/>
            <a:ext cx="10972800" cy="393954"/>
          </a:xfrm>
        </p:spPr>
        <p:txBody>
          <a:bodyPr/>
          <a:lstStyle/>
          <a:p>
            <a:r>
              <a:rPr lang="en-US" sz="3200" dirty="0">
                <a:solidFill>
                  <a:schemeClr val="bg1"/>
                </a:solidFill>
              </a:rPr>
              <a:t>…resulting in an unprecedented increase in attacks</a:t>
            </a:r>
            <a:endParaRPr lang="en-US" sz="3200" dirty="0">
              <a:solidFill>
                <a:schemeClr val="bg1"/>
              </a:solidFill>
              <a:latin typeface="Arial" panose="020B0604020202020204" pitchFamily="34" charset="0"/>
              <a:ea typeface="+mn-ea"/>
              <a:cs typeface="+mn-cs"/>
            </a:endParaRPr>
          </a:p>
        </p:txBody>
      </p:sp>
      <p:grpSp>
        <p:nvGrpSpPr>
          <p:cNvPr id="9" name="Group 8"/>
          <p:cNvGrpSpPr/>
          <p:nvPr/>
        </p:nvGrpSpPr>
        <p:grpSpPr>
          <a:xfrm>
            <a:off x="5130947" y="1564508"/>
            <a:ext cx="3315600" cy="2329762"/>
            <a:chOff x="5132283" y="1564508"/>
            <a:chExt cx="3316464" cy="2329762"/>
          </a:xfrm>
        </p:grpSpPr>
        <p:grpSp>
          <p:nvGrpSpPr>
            <p:cNvPr id="8" name="Group 7"/>
            <p:cNvGrpSpPr/>
            <p:nvPr/>
          </p:nvGrpSpPr>
          <p:grpSpPr>
            <a:xfrm>
              <a:off x="5132283" y="1742740"/>
              <a:ext cx="2100535" cy="2151530"/>
              <a:chOff x="5279766" y="1855861"/>
              <a:chExt cx="2100535" cy="1045073"/>
            </a:xfrm>
          </p:grpSpPr>
          <p:sp>
            <p:nvSpPr>
              <p:cNvPr id="7" name="TextBox 6"/>
              <p:cNvSpPr txBox="1">
                <a:spLocks noChangeAspect="1"/>
              </p:cNvSpPr>
              <p:nvPr/>
            </p:nvSpPr>
            <p:spPr>
              <a:xfrm>
                <a:off x="5279766" y="1855861"/>
                <a:ext cx="2100535" cy="1045073"/>
              </a:xfrm>
              <a:prstGeom prst="wedgeEllipseCallout">
                <a:avLst>
                  <a:gd name="adj1" fmla="val -34466"/>
                  <a:gd name="adj2" fmla="val 18903"/>
                </a:avLst>
              </a:prstGeom>
              <a:solidFill>
                <a:srgbClr val="00B050">
                  <a:alpha val="90000"/>
                </a:srgbClr>
              </a:solidFill>
            </p:spPr>
            <p:txBody>
              <a:bodyPr wrap="square" lIns="182880" tIns="182880" rIns="182880" bIns="182880" rtlCol="0">
                <a:noAutofit/>
              </a:bodyPr>
              <a:lstStyle/>
              <a:p>
                <a:pPr algn="ctr">
                  <a:defRPr/>
                </a:pPr>
                <a:endParaRPr lang="en-US" sz="2000" dirty="0">
                  <a:solidFill>
                    <a:prstClr val="white"/>
                  </a:solidFill>
                </a:endParaRPr>
              </a:p>
            </p:txBody>
          </p:sp>
          <p:sp>
            <p:nvSpPr>
              <p:cNvPr id="1578" name="Rectangle 1577"/>
              <p:cNvSpPr/>
              <p:nvPr/>
            </p:nvSpPr>
            <p:spPr>
              <a:xfrm>
                <a:off x="5372480" y="2005394"/>
                <a:ext cx="1937462" cy="747489"/>
              </a:xfrm>
              <a:prstGeom prst="rect">
                <a:avLst/>
              </a:prstGeom>
            </p:spPr>
            <p:txBody>
              <a:bodyPr wrap="square">
                <a:noAutofit/>
              </a:bodyPr>
              <a:lstStyle/>
              <a:p>
                <a:pPr algn="ctr">
                  <a:defRPr/>
                </a:pPr>
                <a:r>
                  <a:rPr lang="en-US" sz="4800" dirty="0">
                    <a:gradFill>
                      <a:gsLst>
                        <a:gs pos="2917">
                          <a:prstClr val="white"/>
                        </a:gs>
                        <a:gs pos="100000">
                          <a:prstClr val="white"/>
                        </a:gs>
                      </a:gsLst>
                      <a:lin ang="5400000" scaled="0"/>
                    </a:gradFill>
                  </a:rPr>
                  <a:t>1.2B</a:t>
                </a:r>
              </a:p>
              <a:p>
                <a:pPr algn="ctr">
                  <a:defRPr/>
                </a:pPr>
                <a:r>
                  <a:rPr lang="en-US" dirty="0">
                    <a:gradFill>
                      <a:gsLst>
                        <a:gs pos="100000">
                          <a:prstClr val="white"/>
                        </a:gs>
                        <a:gs pos="1000">
                          <a:prstClr val="white"/>
                        </a:gs>
                      </a:gsLst>
                      <a:lin ang="10800000" scaled="1"/>
                    </a:gradFill>
                  </a:rPr>
                  <a:t>Compromised records since 2014</a:t>
                </a:r>
              </a:p>
            </p:txBody>
          </p:sp>
        </p:grpSp>
        <p:grpSp>
          <p:nvGrpSpPr>
            <p:cNvPr id="4" name="Group 3"/>
            <p:cNvGrpSpPr/>
            <p:nvPr/>
          </p:nvGrpSpPr>
          <p:grpSpPr>
            <a:xfrm>
              <a:off x="7171490" y="1564508"/>
              <a:ext cx="1277257" cy="1277257"/>
              <a:chOff x="7493851" y="1420489"/>
              <a:chExt cx="1277257" cy="1277257"/>
            </a:xfrm>
          </p:grpSpPr>
          <p:sp>
            <p:nvSpPr>
              <p:cNvPr id="23" name="Oval 22"/>
              <p:cNvSpPr/>
              <p:nvPr/>
            </p:nvSpPr>
            <p:spPr>
              <a:xfrm>
                <a:off x="7493851" y="1420489"/>
                <a:ext cx="1277257" cy="1277257"/>
              </a:xfrm>
              <a:prstGeom prst="ellipse">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pic>
            <p:nvPicPr>
              <p:cNvPr id="42" name="Picture 41"/>
              <p:cNvPicPr>
                <a:picLocks noChangeAspect="1"/>
              </p:cNvPicPr>
              <p:nvPr/>
            </p:nvPicPr>
            <p:blipFill>
              <a:blip r:embed="rId6"/>
              <a:stretch>
                <a:fillRect/>
              </a:stretch>
            </p:blipFill>
            <p:spPr>
              <a:xfrm>
                <a:off x="7974992" y="1584196"/>
                <a:ext cx="403121" cy="733772"/>
              </a:xfrm>
              <a:prstGeom prst="rect">
                <a:avLst/>
              </a:prstGeom>
            </p:spPr>
          </p:pic>
          <p:pic>
            <p:nvPicPr>
              <p:cNvPr id="43" name="Picture 42"/>
              <p:cNvPicPr>
                <a:picLocks noChangeAspect="1"/>
              </p:cNvPicPr>
              <p:nvPr/>
            </p:nvPicPr>
            <p:blipFill>
              <a:blip r:embed="rId7"/>
              <a:stretch>
                <a:fillRect/>
              </a:stretch>
            </p:blipFill>
            <p:spPr>
              <a:xfrm>
                <a:off x="7713959" y="1709640"/>
                <a:ext cx="221321" cy="482883"/>
              </a:xfrm>
              <a:prstGeom prst="rect">
                <a:avLst/>
              </a:prstGeom>
            </p:spPr>
          </p:pic>
          <p:pic>
            <p:nvPicPr>
              <p:cNvPr id="41" name="Picture 40"/>
              <p:cNvPicPr>
                <a:picLocks noChangeAspect="1"/>
              </p:cNvPicPr>
              <p:nvPr/>
            </p:nvPicPr>
            <p:blipFill>
              <a:blip r:embed="rId8"/>
              <a:stretch>
                <a:fillRect/>
              </a:stretch>
            </p:blipFill>
            <p:spPr>
              <a:xfrm>
                <a:off x="7947743" y="1826720"/>
                <a:ext cx="598558" cy="687704"/>
              </a:xfrm>
              <a:prstGeom prst="rect">
                <a:avLst/>
              </a:prstGeom>
            </p:spPr>
          </p:pic>
        </p:grpSp>
      </p:grpSp>
      <p:grpSp>
        <p:nvGrpSpPr>
          <p:cNvPr id="11" name="Group 10"/>
          <p:cNvGrpSpPr/>
          <p:nvPr/>
        </p:nvGrpSpPr>
        <p:grpSpPr>
          <a:xfrm>
            <a:off x="9054558" y="4002493"/>
            <a:ext cx="2905716" cy="2502936"/>
            <a:chOff x="9056916" y="4002493"/>
            <a:chExt cx="2906473" cy="2502936"/>
          </a:xfrm>
        </p:grpSpPr>
        <p:grpSp>
          <p:nvGrpSpPr>
            <p:cNvPr id="74" name="Group 73"/>
            <p:cNvGrpSpPr/>
            <p:nvPr/>
          </p:nvGrpSpPr>
          <p:grpSpPr>
            <a:xfrm>
              <a:off x="9056916" y="4002493"/>
              <a:ext cx="1829823" cy="1829823"/>
              <a:chOff x="455561" y="4393770"/>
              <a:chExt cx="2709999" cy="2710001"/>
            </a:xfrm>
          </p:grpSpPr>
          <p:sp>
            <p:nvSpPr>
              <p:cNvPr id="75" name="Oval 74"/>
              <p:cNvSpPr/>
              <p:nvPr/>
            </p:nvSpPr>
            <p:spPr>
              <a:xfrm>
                <a:off x="455561" y="4393770"/>
                <a:ext cx="2709999" cy="2710001"/>
              </a:xfrm>
              <a:prstGeom prst="ellips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ADAFAF">
                      <a:lumMod val="75000"/>
                    </a:srgbClr>
                  </a:solidFill>
                </a:endParaRPr>
              </a:p>
            </p:txBody>
          </p:sp>
          <p:sp>
            <p:nvSpPr>
              <p:cNvPr id="76" name="Rectangle 75"/>
              <p:cNvSpPr/>
              <p:nvPr/>
            </p:nvSpPr>
            <p:spPr>
              <a:xfrm>
                <a:off x="629219" y="4820503"/>
                <a:ext cx="2362680" cy="957228"/>
              </a:xfrm>
              <a:prstGeom prst="rect">
                <a:avLst/>
              </a:prstGeom>
            </p:spPr>
            <p:txBody>
              <a:bodyPr wrap="none">
                <a:spAutoFit/>
              </a:bodyPr>
              <a:lstStyle/>
              <a:p>
                <a:pPr algn="ctr">
                  <a:defRPr/>
                </a:pPr>
                <a:r>
                  <a:rPr lang="en-US" sz="3600" dirty="0">
                    <a:gradFill>
                      <a:gsLst>
                        <a:gs pos="2917">
                          <a:prstClr val="white"/>
                        </a:gs>
                        <a:gs pos="100000">
                          <a:prstClr val="white"/>
                        </a:gs>
                      </a:gsLst>
                      <a:lin ang="5400000" scaled="0"/>
                    </a:gradFill>
                  </a:rPr>
                  <a:t>$210M</a:t>
                </a:r>
              </a:p>
            </p:txBody>
          </p:sp>
          <p:sp>
            <p:nvSpPr>
              <p:cNvPr id="77" name="Rectangle 76"/>
              <p:cNvSpPr/>
              <p:nvPr/>
            </p:nvSpPr>
            <p:spPr>
              <a:xfrm>
                <a:off x="799614" y="5742262"/>
                <a:ext cx="2021914" cy="1251234"/>
              </a:xfrm>
              <a:prstGeom prst="rect">
                <a:avLst/>
              </a:prstGeom>
            </p:spPr>
            <p:txBody>
              <a:bodyPr wrap="none">
                <a:spAutoFit/>
              </a:bodyPr>
              <a:lstStyle/>
              <a:p>
                <a:pPr algn="ctr">
                  <a:lnSpc>
                    <a:spcPct val="90000"/>
                  </a:lnSpc>
                  <a:defRPr/>
                </a:pPr>
                <a:r>
                  <a:rPr lang="en-US" dirty="0">
                    <a:gradFill>
                      <a:gsLst>
                        <a:gs pos="100000">
                          <a:prstClr val="white"/>
                        </a:gs>
                        <a:gs pos="1000">
                          <a:prstClr val="white"/>
                        </a:gs>
                      </a:gsLst>
                      <a:lin ang="10800000" scaled="1"/>
                    </a:gradFill>
                  </a:rPr>
                  <a:t>Credit Card </a:t>
                </a:r>
                <a:br>
                  <a:rPr lang="en-US" dirty="0">
                    <a:gradFill>
                      <a:gsLst>
                        <a:gs pos="100000">
                          <a:prstClr val="white"/>
                        </a:gs>
                        <a:gs pos="1000">
                          <a:prstClr val="white"/>
                        </a:gs>
                      </a:gsLst>
                      <a:lin ang="10800000" scaled="1"/>
                    </a:gradFill>
                  </a:rPr>
                </a:br>
                <a:r>
                  <a:rPr lang="en-US" dirty="0">
                    <a:gradFill>
                      <a:gsLst>
                        <a:gs pos="100000">
                          <a:prstClr val="white"/>
                        </a:gs>
                        <a:gs pos="1000">
                          <a:prstClr val="white"/>
                        </a:gs>
                      </a:gsLst>
                      <a:lin ang="10800000" scaled="1"/>
                    </a:gradFill>
                  </a:rPr>
                  <a:t>Fraud in </a:t>
                </a:r>
                <a:br>
                  <a:rPr lang="en-US" dirty="0">
                    <a:gradFill>
                      <a:gsLst>
                        <a:gs pos="100000">
                          <a:prstClr val="white"/>
                        </a:gs>
                        <a:gs pos="1000">
                          <a:prstClr val="white"/>
                        </a:gs>
                      </a:gsLst>
                      <a:lin ang="10800000" scaled="1"/>
                    </a:gradFill>
                  </a:rPr>
                </a:br>
                <a:r>
                  <a:rPr lang="en-US" dirty="0">
                    <a:gradFill>
                      <a:gsLst>
                        <a:gs pos="100000">
                          <a:prstClr val="white"/>
                        </a:gs>
                        <a:gs pos="1000">
                          <a:prstClr val="white"/>
                        </a:gs>
                      </a:gsLst>
                      <a:lin ang="10800000" scaled="1"/>
                    </a:gradFill>
                  </a:rPr>
                  <a:t>2015</a:t>
                </a:r>
              </a:p>
            </p:txBody>
          </p:sp>
        </p:grpSp>
        <p:grpSp>
          <p:nvGrpSpPr>
            <p:cNvPr id="45" name="Group 44"/>
            <p:cNvGrpSpPr/>
            <p:nvPr/>
          </p:nvGrpSpPr>
          <p:grpSpPr>
            <a:xfrm>
              <a:off x="10686132" y="5228172"/>
              <a:ext cx="1277257" cy="1277257"/>
              <a:chOff x="7286171" y="1335314"/>
              <a:chExt cx="1480457" cy="1480457"/>
            </a:xfrm>
          </p:grpSpPr>
          <p:sp>
            <p:nvSpPr>
              <p:cNvPr id="46" name="Oval 45"/>
              <p:cNvSpPr/>
              <p:nvPr/>
            </p:nvSpPr>
            <p:spPr>
              <a:xfrm>
                <a:off x="7286171" y="1335314"/>
                <a:ext cx="1480457" cy="1480457"/>
              </a:xfrm>
              <a:prstGeom prst="ellipse">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sp>
            <p:nvSpPr>
              <p:cNvPr id="47" name="Freeform 46"/>
              <p:cNvSpPr>
                <a:spLocks noEditPoints="1"/>
              </p:cNvSpPr>
              <p:nvPr/>
            </p:nvSpPr>
            <p:spPr bwMode="auto">
              <a:xfrm>
                <a:off x="7620001" y="1679535"/>
                <a:ext cx="769257" cy="651527"/>
              </a:xfrm>
              <a:custGeom>
                <a:avLst/>
                <a:gdLst>
                  <a:gd name="T0" fmla="*/ 449 w 3809"/>
                  <a:gd name="T1" fmla="*/ 1443 h 3225"/>
                  <a:gd name="T2" fmla="*/ 729 w 3809"/>
                  <a:gd name="T3" fmla="*/ 1163 h 3225"/>
                  <a:gd name="T4" fmla="*/ 3440 w 3809"/>
                  <a:gd name="T5" fmla="*/ 1163 h 3225"/>
                  <a:gd name="T6" fmla="*/ 3120 w 3809"/>
                  <a:gd name="T7" fmla="*/ 147 h 3225"/>
                  <a:gd name="T8" fmla="*/ 2894 w 3809"/>
                  <a:gd name="T9" fmla="*/ 30 h 3225"/>
                  <a:gd name="T10" fmla="*/ 148 w 3809"/>
                  <a:gd name="T11" fmla="*/ 898 h 3225"/>
                  <a:gd name="T12" fmla="*/ 30 w 3809"/>
                  <a:gd name="T13" fmla="*/ 1124 h 3225"/>
                  <a:gd name="T14" fmla="*/ 450 w 3809"/>
                  <a:gd name="T15" fmla="*/ 2450 h 3225"/>
                  <a:gd name="T16" fmla="*/ 450 w 3809"/>
                  <a:gd name="T17" fmla="*/ 1443 h 3225"/>
                  <a:gd name="T18" fmla="*/ 449 w 3809"/>
                  <a:gd name="T19" fmla="*/ 1443 h 3225"/>
                  <a:gd name="T20" fmla="*/ 569 w 3809"/>
                  <a:gd name="T21" fmla="*/ 3065 h 3225"/>
                  <a:gd name="T22" fmla="*/ 729 w 3809"/>
                  <a:gd name="T23" fmla="*/ 3225 h 3225"/>
                  <a:gd name="T24" fmla="*/ 3649 w 3809"/>
                  <a:gd name="T25" fmla="*/ 3225 h 3225"/>
                  <a:gd name="T26" fmla="*/ 3809 w 3809"/>
                  <a:gd name="T27" fmla="*/ 3065 h 3225"/>
                  <a:gd name="T28" fmla="*/ 3809 w 3809"/>
                  <a:gd name="T29" fmla="*/ 2849 h 3225"/>
                  <a:gd name="T30" fmla="*/ 569 w 3809"/>
                  <a:gd name="T31" fmla="*/ 2849 h 3225"/>
                  <a:gd name="T32" fmla="*/ 569 w 3809"/>
                  <a:gd name="T33" fmla="*/ 3065 h 3225"/>
                  <a:gd name="T34" fmla="*/ 3809 w 3809"/>
                  <a:gd name="T35" fmla="*/ 1443 h 3225"/>
                  <a:gd name="T36" fmla="*/ 3649 w 3809"/>
                  <a:gd name="T37" fmla="*/ 1283 h 3225"/>
                  <a:gd name="T38" fmla="*/ 3478 w 3809"/>
                  <a:gd name="T39" fmla="*/ 1283 h 3225"/>
                  <a:gd name="T40" fmla="*/ 729 w 3809"/>
                  <a:gd name="T41" fmla="*/ 1283 h 3225"/>
                  <a:gd name="T42" fmla="*/ 569 w 3809"/>
                  <a:gd name="T43" fmla="*/ 1443 h 3225"/>
                  <a:gd name="T44" fmla="*/ 569 w 3809"/>
                  <a:gd name="T45" fmla="*/ 2549 h 3225"/>
                  <a:gd name="T46" fmla="*/ 1368 w 3809"/>
                  <a:gd name="T47" fmla="*/ 2549 h 3225"/>
                  <a:gd name="T48" fmla="*/ 3809 w 3809"/>
                  <a:gd name="T49" fmla="*/ 2549 h 3225"/>
                  <a:gd name="T50" fmla="*/ 3809 w 3809"/>
                  <a:gd name="T51" fmla="*/ 1443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09" h="3225">
                    <a:moveTo>
                      <a:pt x="449" y="1443"/>
                    </a:moveTo>
                    <a:cubicBezTo>
                      <a:pt x="449" y="1288"/>
                      <a:pt x="575" y="1163"/>
                      <a:pt x="729" y="1163"/>
                    </a:cubicBezTo>
                    <a:cubicBezTo>
                      <a:pt x="3440" y="1163"/>
                      <a:pt x="3440" y="1163"/>
                      <a:pt x="3440" y="1163"/>
                    </a:cubicBezTo>
                    <a:cubicBezTo>
                      <a:pt x="3120" y="147"/>
                      <a:pt x="3120" y="147"/>
                      <a:pt x="3120" y="147"/>
                    </a:cubicBezTo>
                    <a:cubicBezTo>
                      <a:pt x="3090" y="53"/>
                      <a:pt x="2988" y="0"/>
                      <a:pt x="2894" y="30"/>
                    </a:cubicBezTo>
                    <a:cubicBezTo>
                      <a:pt x="148" y="898"/>
                      <a:pt x="148" y="898"/>
                      <a:pt x="148" y="898"/>
                    </a:cubicBezTo>
                    <a:cubicBezTo>
                      <a:pt x="53" y="928"/>
                      <a:pt x="0" y="1029"/>
                      <a:pt x="30" y="1124"/>
                    </a:cubicBezTo>
                    <a:cubicBezTo>
                      <a:pt x="450" y="2450"/>
                      <a:pt x="450" y="2450"/>
                      <a:pt x="450" y="2450"/>
                    </a:cubicBezTo>
                    <a:cubicBezTo>
                      <a:pt x="450" y="1443"/>
                      <a:pt x="450" y="1443"/>
                      <a:pt x="450" y="1443"/>
                    </a:cubicBezTo>
                    <a:lnTo>
                      <a:pt x="449" y="1443"/>
                    </a:lnTo>
                    <a:close/>
                    <a:moveTo>
                      <a:pt x="569" y="3065"/>
                    </a:moveTo>
                    <a:cubicBezTo>
                      <a:pt x="569" y="3154"/>
                      <a:pt x="641" y="3225"/>
                      <a:pt x="729" y="3225"/>
                    </a:cubicBezTo>
                    <a:cubicBezTo>
                      <a:pt x="3649" y="3225"/>
                      <a:pt x="3649" y="3225"/>
                      <a:pt x="3649" y="3225"/>
                    </a:cubicBezTo>
                    <a:cubicBezTo>
                      <a:pt x="3738" y="3225"/>
                      <a:pt x="3809" y="3154"/>
                      <a:pt x="3809" y="3065"/>
                    </a:cubicBezTo>
                    <a:cubicBezTo>
                      <a:pt x="3809" y="2849"/>
                      <a:pt x="3809" y="2849"/>
                      <a:pt x="3809" y="2849"/>
                    </a:cubicBezTo>
                    <a:cubicBezTo>
                      <a:pt x="569" y="2849"/>
                      <a:pt x="569" y="2849"/>
                      <a:pt x="569" y="2849"/>
                    </a:cubicBezTo>
                    <a:cubicBezTo>
                      <a:pt x="569" y="3065"/>
                      <a:pt x="569" y="3065"/>
                      <a:pt x="569" y="3065"/>
                    </a:cubicBezTo>
                    <a:close/>
                    <a:moveTo>
                      <a:pt x="3809" y="1443"/>
                    </a:moveTo>
                    <a:cubicBezTo>
                      <a:pt x="3809" y="1354"/>
                      <a:pt x="3738" y="1283"/>
                      <a:pt x="3649" y="1283"/>
                    </a:cubicBezTo>
                    <a:cubicBezTo>
                      <a:pt x="3478" y="1283"/>
                      <a:pt x="3478" y="1283"/>
                      <a:pt x="3478" y="1283"/>
                    </a:cubicBezTo>
                    <a:cubicBezTo>
                      <a:pt x="729" y="1283"/>
                      <a:pt x="729" y="1283"/>
                      <a:pt x="729" y="1283"/>
                    </a:cubicBezTo>
                    <a:cubicBezTo>
                      <a:pt x="641" y="1283"/>
                      <a:pt x="569" y="1354"/>
                      <a:pt x="569" y="1443"/>
                    </a:cubicBezTo>
                    <a:cubicBezTo>
                      <a:pt x="569" y="2549"/>
                      <a:pt x="569" y="2549"/>
                      <a:pt x="569" y="2549"/>
                    </a:cubicBezTo>
                    <a:cubicBezTo>
                      <a:pt x="1368" y="2549"/>
                      <a:pt x="1368" y="2549"/>
                      <a:pt x="1368" y="2549"/>
                    </a:cubicBezTo>
                    <a:cubicBezTo>
                      <a:pt x="3809" y="2549"/>
                      <a:pt x="3809" y="2549"/>
                      <a:pt x="3809" y="2549"/>
                    </a:cubicBezTo>
                    <a:cubicBezTo>
                      <a:pt x="3809" y="1443"/>
                      <a:pt x="3809" y="1443"/>
                      <a:pt x="3809" y="14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4D4F53"/>
                  </a:solidFill>
                </a:endParaRPr>
              </a:p>
            </p:txBody>
          </p:sp>
        </p:grpSp>
      </p:grpSp>
      <p:grpSp>
        <p:nvGrpSpPr>
          <p:cNvPr id="10" name="Group 9"/>
          <p:cNvGrpSpPr/>
          <p:nvPr/>
        </p:nvGrpSpPr>
        <p:grpSpPr>
          <a:xfrm>
            <a:off x="5382120" y="3391653"/>
            <a:ext cx="3628907" cy="2810166"/>
            <a:chOff x="5383522" y="3391653"/>
            <a:chExt cx="3629852" cy="2810166"/>
          </a:xfrm>
        </p:grpSpPr>
        <p:grpSp>
          <p:nvGrpSpPr>
            <p:cNvPr id="70" name="Group 69"/>
            <p:cNvGrpSpPr/>
            <p:nvPr/>
          </p:nvGrpSpPr>
          <p:grpSpPr>
            <a:xfrm>
              <a:off x="6775594" y="3391653"/>
              <a:ext cx="2237780" cy="2237778"/>
              <a:chOff x="461381" y="4252011"/>
              <a:chExt cx="2698357" cy="2698355"/>
            </a:xfrm>
          </p:grpSpPr>
          <p:sp>
            <p:nvSpPr>
              <p:cNvPr id="71" name="Oval 70"/>
              <p:cNvSpPr/>
              <p:nvPr/>
            </p:nvSpPr>
            <p:spPr>
              <a:xfrm>
                <a:off x="461381" y="4252011"/>
                <a:ext cx="2698357" cy="2698355"/>
              </a:xfrm>
              <a:prstGeom prst="ellips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ADAFAF">
                      <a:lumMod val="75000"/>
                    </a:srgbClr>
                  </a:solidFill>
                </a:endParaRPr>
              </a:p>
            </p:txBody>
          </p:sp>
          <p:sp>
            <p:nvSpPr>
              <p:cNvPr id="72" name="Rectangle 71"/>
              <p:cNvSpPr/>
              <p:nvPr/>
            </p:nvSpPr>
            <p:spPr>
              <a:xfrm>
                <a:off x="860198" y="4898200"/>
                <a:ext cx="1925586" cy="927806"/>
              </a:xfrm>
              <a:prstGeom prst="rect">
                <a:avLst/>
              </a:prstGeom>
            </p:spPr>
            <p:txBody>
              <a:bodyPr wrap="none">
                <a:spAutoFit/>
              </a:bodyPr>
              <a:lstStyle/>
              <a:p>
                <a:pPr algn="ctr">
                  <a:defRPr/>
                </a:pPr>
                <a:r>
                  <a:rPr lang="en-US" sz="4400" dirty="0">
                    <a:gradFill>
                      <a:gsLst>
                        <a:gs pos="2917">
                          <a:prstClr val="white"/>
                        </a:gs>
                        <a:gs pos="100000">
                          <a:prstClr val="white"/>
                        </a:gs>
                      </a:gsLst>
                      <a:lin ang="5400000" scaled="0"/>
                    </a:gradFill>
                  </a:rPr>
                  <a:t>514M</a:t>
                </a:r>
              </a:p>
            </p:txBody>
          </p:sp>
          <p:sp>
            <p:nvSpPr>
              <p:cNvPr id="73" name="Rectangle 72"/>
              <p:cNvSpPr/>
              <p:nvPr/>
            </p:nvSpPr>
            <p:spPr>
              <a:xfrm>
                <a:off x="652227" y="5756058"/>
                <a:ext cx="2403019" cy="712556"/>
              </a:xfrm>
              <a:prstGeom prst="rect">
                <a:avLst/>
              </a:prstGeom>
            </p:spPr>
            <p:txBody>
              <a:bodyPr wrap="none">
                <a:spAutoFit/>
              </a:bodyPr>
              <a:lstStyle/>
              <a:p>
                <a:pPr algn="ctr">
                  <a:lnSpc>
                    <a:spcPct val="90000"/>
                  </a:lnSpc>
                  <a:defRPr/>
                </a:pPr>
                <a:r>
                  <a:rPr lang="en-US" dirty="0">
                    <a:gradFill>
                      <a:gsLst>
                        <a:gs pos="100000">
                          <a:prstClr val="white"/>
                        </a:gs>
                        <a:gs pos="1000">
                          <a:prstClr val="white"/>
                        </a:gs>
                      </a:gsLst>
                      <a:lin ang="10800000" scaled="1"/>
                    </a:gradFill>
                  </a:rPr>
                  <a:t>Personal Profiles </a:t>
                </a:r>
                <a:br>
                  <a:rPr lang="en-US" dirty="0">
                    <a:gradFill>
                      <a:gsLst>
                        <a:gs pos="100000">
                          <a:prstClr val="white"/>
                        </a:gs>
                        <a:gs pos="1000">
                          <a:prstClr val="white"/>
                        </a:gs>
                      </a:gsLst>
                      <a:lin ang="10800000" scaled="1"/>
                    </a:gradFill>
                  </a:rPr>
                </a:br>
                <a:r>
                  <a:rPr lang="en-US" dirty="0">
                    <a:gradFill>
                      <a:gsLst>
                        <a:gs pos="100000">
                          <a:prstClr val="white"/>
                        </a:gs>
                        <a:gs pos="1000">
                          <a:prstClr val="white"/>
                        </a:gs>
                      </a:gsLst>
                      <a:lin ang="10800000" scaled="1"/>
                    </a:gradFill>
                  </a:rPr>
                  <a:t>Stolen</a:t>
                </a:r>
              </a:p>
            </p:txBody>
          </p:sp>
        </p:grpSp>
        <p:grpSp>
          <p:nvGrpSpPr>
            <p:cNvPr id="13" name="Group 12"/>
            <p:cNvGrpSpPr/>
            <p:nvPr/>
          </p:nvGrpSpPr>
          <p:grpSpPr>
            <a:xfrm>
              <a:off x="5383522" y="4625897"/>
              <a:ext cx="1575922" cy="1575922"/>
              <a:chOff x="5383522" y="4625897"/>
              <a:chExt cx="1575922" cy="1575922"/>
            </a:xfrm>
          </p:grpSpPr>
          <p:sp>
            <p:nvSpPr>
              <p:cNvPr id="1588" name="Oval 1587"/>
              <p:cNvSpPr/>
              <p:nvPr/>
            </p:nvSpPr>
            <p:spPr>
              <a:xfrm>
                <a:off x="5383522" y="4625897"/>
                <a:ext cx="1575922" cy="1575922"/>
              </a:xfrm>
              <a:prstGeom prst="ellipse">
                <a:avLst/>
              </a:prstGeom>
              <a:solidFill>
                <a:srgbClr val="ADA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9" name="Freeform 7"/>
              <p:cNvSpPr>
                <a:spLocks/>
              </p:cNvSpPr>
              <p:nvPr/>
            </p:nvSpPr>
            <p:spPr bwMode="auto">
              <a:xfrm>
                <a:off x="5793888" y="5381986"/>
                <a:ext cx="778210" cy="494890"/>
              </a:xfrm>
              <a:custGeom>
                <a:avLst/>
                <a:gdLst>
                  <a:gd name="T0" fmla="*/ 727 w 2541"/>
                  <a:gd name="T1" fmla="*/ 0 h 1612"/>
                  <a:gd name="T2" fmla="*/ 1814 w 2541"/>
                  <a:gd name="T3" fmla="*/ 0 h 1612"/>
                  <a:gd name="T4" fmla="*/ 1879 w 2541"/>
                  <a:gd name="T5" fmla="*/ 3 h 1612"/>
                  <a:gd name="T6" fmla="*/ 1943 w 2541"/>
                  <a:gd name="T7" fmla="*/ 11 h 1612"/>
                  <a:gd name="T8" fmla="*/ 2006 w 2541"/>
                  <a:gd name="T9" fmla="*/ 25 h 1612"/>
                  <a:gd name="T10" fmla="*/ 2066 w 2541"/>
                  <a:gd name="T11" fmla="*/ 45 h 1612"/>
                  <a:gd name="T12" fmla="*/ 2124 w 2541"/>
                  <a:gd name="T13" fmla="*/ 70 h 1612"/>
                  <a:gd name="T14" fmla="*/ 2179 w 2541"/>
                  <a:gd name="T15" fmla="*/ 99 h 1612"/>
                  <a:gd name="T16" fmla="*/ 2232 w 2541"/>
                  <a:gd name="T17" fmla="*/ 133 h 1612"/>
                  <a:gd name="T18" fmla="*/ 2281 w 2541"/>
                  <a:gd name="T19" fmla="*/ 171 h 1612"/>
                  <a:gd name="T20" fmla="*/ 2327 w 2541"/>
                  <a:gd name="T21" fmla="*/ 213 h 1612"/>
                  <a:gd name="T22" fmla="*/ 2369 w 2541"/>
                  <a:gd name="T23" fmla="*/ 258 h 1612"/>
                  <a:gd name="T24" fmla="*/ 2408 w 2541"/>
                  <a:gd name="T25" fmla="*/ 308 h 1612"/>
                  <a:gd name="T26" fmla="*/ 2441 w 2541"/>
                  <a:gd name="T27" fmla="*/ 360 h 1612"/>
                  <a:gd name="T28" fmla="*/ 2471 w 2541"/>
                  <a:gd name="T29" fmla="*/ 415 h 1612"/>
                  <a:gd name="T30" fmla="*/ 2495 w 2541"/>
                  <a:gd name="T31" fmla="*/ 473 h 1612"/>
                  <a:gd name="T32" fmla="*/ 2514 w 2541"/>
                  <a:gd name="T33" fmla="*/ 534 h 1612"/>
                  <a:gd name="T34" fmla="*/ 2529 w 2541"/>
                  <a:gd name="T35" fmla="*/ 597 h 1612"/>
                  <a:gd name="T36" fmla="*/ 2538 w 2541"/>
                  <a:gd name="T37" fmla="*/ 661 h 1612"/>
                  <a:gd name="T38" fmla="*/ 2541 w 2541"/>
                  <a:gd name="T39" fmla="*/ 727 h 1612"/>
                  <a:gd name="T40" fmla="*/ 2541 w 2541"/>
                  <a:gd name="T41" fmla="*/ 1612 h 1612"/>
                  <a:gd name="T42" fmla="*/ 0 w 2541"/>
                  <a:gd name="T43" fmla="*/ 1612 h 1612"/>
                  <a:gd name="T44" fmla="*/ 0 w 2541"/>
                  <a:gd name="T45" fmla="*/ 727 h 1612"/>
                  <a:gd name="T46" fmla="*/ 3 w 2541"/>
                  <a:gd name="T47" fmla="*/ 661 h 1612"/>
                  <a:gd name="T48" fmla="*/ 11 w 2541"/>
                  <a:gd name="T49" fmla="*/ 597 h 1612"/>
                  <a:gd name="T50" fmla="*/ 25 w 2541"/>
                  <a:gd name="T51" fmla="*/ 534 h 1612"/>
                  <a:gd name="T52" fmla="*/ 46 w 2541"/>
                  <a:gd name="T53" fmla="*/ 473 h 1612"/>
                  <a:gd name="T54" fmla="*/ 70 w 2541"/>
                  <a:gd name="T55" fmla="*/ 415 h 1612"/>
                  <a:gd name="T56" fmla="*/ 100 w 2541"/>
                  <a:gd name="T57" fmla="*/ 360 h 1612"/>
                  <a:gd name="T58" fmla="*/ 133 w 2541"/>
                  <a:gd name="T59" fmla="*/ 308 h 1612"/>
                  <a:gd name="T60" fmla="*/ 171 w 2541"/>
                  <a:gd name="T61" fmla="*/ 258 h 1612"/>
                  <a:gd name="T62" fmla="*/ 214 w 2541"/>
                  <a:gd name="T63" fmla="*/ 213 h 1612"/>
                  <a:gd name="T64" fmla="*/ 260 w 2541"/>
                  <a:gd name="T65" fmla="*/ 171 h 1612"/>
                  <a:gd name="T66" fmla="*/ 309 w 2541"/>
                  <a:gd name="T67" fmla="*/ 133 h 1612"/>
                  <a:gd name="T68" fmla="*/ 361 w 2541"/>
                  <a:gd name="T69" fmla="*/ 99 h 1612"/>
                  <a:gd name="T70" fmla="*/ 417 w 2541"/>
                  <a:gd name="T71" fmla="*/ 70 h 1612"/>
                  <a:gd name="T72" fmla="*/ 475 w 2541"/>
                  <a:gd name="T73" fmla="*/ 45 h 1612"/>
                  <a:gd name="T74" fmla="*/ 535 w 2541"/>
                  <a:gd name="T75" fmla="*/ 25 h 1612"/>
                  <a:gd name="T76" fmla="*/ 597 w 2541"/>
                  <a:gd name="T77" fmla="*/ 11 h 1612"/>
                  <a:gd name="T78" fmla="*/ 661 w 2541"/>
                  <a:gd name="T79" fmla="*/ 3 h 1612"/>
                  <a:gd name="T80" fmla="*/ 727 w 2541"/>
                  <a:gd name="T81"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41" h="1612">
                    <a:moveTo>
                      <a:pt x="727" y="0"/>
                    </a:moveTo>
                    <a:lnTo>
                      <a:pt x="1814" y="0"/>
                    </a:lnTo>
                    <a:lnTo>
                      <a:pt x="1879" y="3"/>
                    </a:lnTo>
                    <a:lnTo>
                      <a:pt x="1943" y="11"/>
                    </a:lnTo>
                    <a:lnTo>
                      <a:pt x="2006" y="25"/>
                    </a:lnTo>
                    <a:lnTo>
                      <a:pt x="2066" y="45"/>
                    </a:lnTo>
                    <a:lnTo>
                      <a:pt x="2124" y="70"/>
                    </a:lnTo>
                    <a:lnTo>
                      <a:pt x="2179" y="99"/>
                    </a:lnTo>
                    <a:lnTo>
                      <a:pt x="2232" y="133"/>
                    </a:lnTo>
                    <a:lnTo>
                      <a:pt x="2281" y="171"/>
                    </a:lnTo>
                    <a:lnTo>
                      <a:pt x="2327" y="213"/>
                    </a:lnTo>
                    <a:lnTo>
                      <a:pt x="2369" y="258"/>
                    </a:lnTo>
                    <a:lnTo>
                      <a:pt x="2408" y="308"/>
                    </a:lnTo>
                    <a:lnTo>
                      <a:pt x="2441" y="360"/>
                    </a:lnTo>
                    <a:lnTo>
                      <a:pt x="2471" y="415"/>
                    </a:lnTo>
                    <a:lnTo>
                      <a:pt x="2495" y="473"/>
                    </a:lnTo>
                    <a:lnTo>
                      <a:pt x="2514" y="534"/>
                    </a:lnTo>
                    <a:lnTo>
                      <a:pt x="2529" y="597"/>
                    </a:lnTo>
                    <a:lnTo>
                      <a:pt x="2538" y="661"/>
                    </a:lnTo>
                    <a:lnTo>
                      <a:pt x="2541" y="727"/>
                    </a:lnTo>
                    <a:lnTo>
                      <a:pt x="2541" y="1612"/>
                    </a:lnTo>
                    <a:lnTo>
                      <a:pt x="0" y="1612"/>
                    </a:lnTo>
                    <a:lnTo>
                      <a:pt x="0" y="727"/>
                    </a:lnTo>
                    <a:lnTo>
                      <a:pt x="3" y="661"/>
                    </a:lnTo>
                    <a:lnTo>
                      <a:pt x="11" y="597"/>
                    </a:lnTo>
                    <a:lnTo>
                      <a:pt x="25" y="534"/>
                    </a:lnTo>
                    <a:lnTo>
                      <a:pt x="46" y="473"/>
                    </a:lnTo>
                    <a:lnTo>
                      <a:pt x="70" y="415"/>
                    </a:lnTo>
                    <a:lnTo>
                      <a:pt x="100" y="360"/>
                    </a:lnTo>
                    <a:lnTo>
                      <a:pt x="133" y="308"/>
                    </a:lnTo>
                    <a:lnTo>
                      <a:pt x="171" y="258"/>
                    </a:lnTo>
                    <a:lnTo>
                      <a:pt x="214" y="213"/>
                    </a:lnTo>
                    <a:lnTo>
                      <a:pt x="260" y="171"/>
                    </a:lnTo>
                    <a:lnTo>
                      <a:pt x="309" y="133"/>
                    </a:lnTo>
                    <a:lnTo>
                      <a:pt x="361" y="99"/>
                    </a:lnTo>
                    <a:lnTo>
                      <a:pt x="417" y="70"/>
                    </a:lnTo>
                    <a:lnTo>
                      <a:pt x="475" y="45"/>
                    </a:lnTo>
                    <a:lnTo>
                      <a:pt x="535" y="25"/>
                    </a:lnTo>
                    <a:lnTo>
                      <a:pt x="597" y="11"/>
                    </a:lnTo>
                    <a:lnTo>
                      <a:pt x="661" y="3"/>
                    </a:lnTo>
                    <a:lnTo>
                      <a:pt x="727" y="0"/>
                    </a:lnTo>
                    <a:close/>
                  </a:path>
                </a:pathLst>
              </a:custGeom>
              <a:gradFill flip="none" rotWithShape="1">
                <a:gsLst>
                  <a:gs pos="63000">
                    <a:schemeClr val="bg2"/>
                  </a:gs>
                  <a:gs pos="93000">
                    <a:schemeClr val="bg1">
                      <a:lumMod val="50000"/>
                    </a:schemeClr>
                  </a:gs>
                </a:gsLst>
                <a:lin ang="6600000" scaled="0"/>
                <a:tileRect/>
              </a:gradFill>
              <a:ln w="285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
              <p:cNvSpPr>
                <a:spLocks/>
              </p:cNvSpPr>
              <p:nvPr/>
            </p:nvSpPr>
            <p:spPr bwMode="auto">
              <a:xfrm>
                <a:off x="5983380" y="4857660"/>
                <a:ext cx="401063" cy="450736"/>
              </a:xfrm>
              <a:custGeom>
                <a:avLst/>
                <a:gdLst>
                  <a:gd name="T0" fmla="*/ 709 w 1309"/>
                  <a:gd name="T1" fmla="*/ 1 h 1467"/>
                  <a:gd name="T2" fmla="*/ 814 w 1309"/>
                  <a:gd name="T3" fmla="*/ 13 h 1467"/>
                  <a:gd name="T4" fmla="*/ 914 w 1309"/>
                  <a:gd name="T5" fmla="*/ 35 h 1467"/>
                  <a:gd name="T6" fmla="*/ 1007 w 1309"/>
                  <a:gd name="T7" fmla="*/ 71 h 1467"/>
                  <a:gd name="T8" fmla="*/ 1091 w 1309"/>
                  <a:gd name="T9" fmla="*/ 117 h 1467"/>
                  <a:gd name="T10" fmla="*/ 1164 w 1309"/>
                  <a:gd name="T11" fmla="*/ 175 h 1467"/>
                  <a:gd name="T12" fmla="*/ 1223 w 1309"/>
                  <a:gd name="T13" fmla="*/ 244 h 1467"/>
                  <a:gd name="T14" fmla="*/ 1269 w 1309"/>
                  <a:gd name="T15" fmla="*/ 326 h 1467"/>
                  <a:gd name="T16" fmla="*/ 1298 w 1309"/>
                  <a:gd name="T17" fmla="*/ 418 h 1467"/>
                  <a:gd name="T18" fmla="*/ 1308 w 1309"/>
                  <a:gd name="T19" fmla="*/ 505 h 1467"/>
                  <a:gd name="T20" fmla="*/ 1309 w 1309"/>
                  <a:gd name="T21" fmla="*/ 590 h 1467"/>
                  <a:gd name="T22" fmla="*/ 1304 w 1309"/>
                  <a:gd name="T23" fmla="*/ 689 h 1467"/>
                  <a:gd name="T24" fmla="*/ 1293 w 1309"/>
                  <a:gd name="T25" fmla="*/ 796 h 1467"/>
                  <a:gd name="T26" fmla="*/ 1277 w 1309"/>
                  <a:gd name="T27" fmla="*/ 904 h 1467"/>
                  <a:gd name="T28" fmla="*/ 1256 w 1309"/>
                  <a:gd name="T29" fmla="*/ 1006 h 1467"/>
                  <a:gd name="T30" fmla="*/ 1229 w 1309"/>
                  <a:gd name="T31" fmla="*/ 1095 h 1467"/>
                  <a:gd name="T32" fmla="*/ 1198 w 1309"/>
                  <a:gd name="T33" fmla="*/ 1165 h 1467"/>
                  <a:gd name="T34" fmla="*/ 1135 w 1309"/>
                  <a:gd name="T35" fmla="*/ 1248 h 1467"/>
                  <a:gd name="T36" fmla="*/ 1047 w 1309"/>
                  <a:gd name="T37" fmla="*/ 1326 h 1467"/>
                  <a:gd name="T38" fmla="*/ 941 w 1309"/>
                  <a:gd name="T39" fmla="*/ 1392 h 1467"/>
                  <a:gd name="T40" fmla="*/ 822 w 1309"/>
                  <a:gd name="T41" fmla="*/ 1441 h 1467"/>
                  <a:gd name="T42" fmla="*/ 727 w 1309"/>
                  <a:gd name="T43" fmla="*/ 1462 h 1467"/>
                  <a:gd name="T44" fmla="*/ 676 w 1309"/>
                  <a:gd name="T45" fmla="*/ 1467 h 1467"/>
                  <a:gd name="T46" fmla="*/ 633 w 1309"/>
                  <a:gd name="T47" fmla="*/ 1467 h 1467"/>
                  <a:gd name="T48" fmla="*/ 582 w 1309"/>
                  <a:gd name="T49" fmla="*/ 1462 h 1467"/>
                  <a:gd name="T50" fmla="*/ 487 w 1309"/>
                  <a:gd name="T51" fmla="*/ 1441 h 1467"/>
                  <a:gd name="T52" fmla="*/ 368 w 1309"/>
                  <a:gd name="T53" fmla="*/ 1392 h 1467"/>
                  <a:gd name="T54" fmla="*/ 261 w 1309"/>
                  <a:gd name="T55" fmla="*/ 1326 h 1467"/>
                  <a:gd name="T56" fmla="*/ 174 w 1309"/>
                  <a:gd name="T57" fmla="*/ 1248 h 1467"/>
                  <a:gd name="T58" fmla="*/ 111 w 1309"/>
                  <a:gd name="T59" fmla="*/ 1165 h 1467"/>
                  <a:gd name="T60" fmla="*/ 80 w 1309"/>
                  <a:gd name="T61" fmla="*/ 1095 h 1467"/>
                  <a:gd name="T62" fmla="*/ 53 w 1309"/>
                  <a:gd name="T63" fmla="*/ 1006 h 1467"/>
                  <a:gd name="T64" fmla="*/ 32 w 1309"/>
                  <a:gd name="T65" fmla="*/ 904 h 1467"/>
                  <a:gd name="T66" fmla="*/ 15 w 1309"/>
                  <a:gd name="T67" fmla="*/ 796 h 1467"/>
                  <a:gd name="T68" fmla="*/ 5 w 1309"/>
                  <a:gd name="T69" fmla="*/ 689 h 1467"/>
                  <a:gd name="T70" fmla="*/ 0 w 1309"/>
                  <a:gd name="T71" fmla="*/ 590 h 1467"/>
                  <a:gd name="T72" fmla="*/ 1 w 1309"/>
                  <a:gd name="T73" fmla="*/ 505 h 1467"/>
                  <a:gd name="T74" fmla="*/ 11 w 1309"/>
                  <a:gd name="T75" fmla="*/ 418 h 1467"/>
                  <a:gd name="T76" fmla="*/ 40 w 1309"/>
                  <a:gd name="T77" fmla="*/ 326 h 1467"/>
                  <a:gd name="T78" fmla="*/ 85 w 1309"/>
                  <a:gd name="T79" fmla="*/ 244 h 1467"/>
                  <a:gd name="T80" fmla="*/ 145 w 1309"/>
                  <a:gd name="T81" fmla="*/ 175 h 1467"/>
                  <a:gd name="T82" fmla="*/ 218 w 1309"/>
                  <a:gd name="T83" fmla="*/ 117 h 1467"/>
                  <a:gd name="T84" fmla="*/ 302 w 1309"/>
                  <a:gd name="T85" fmla="*/ 71 h 1467"/>
                  <a:gd name="T86" fmla="*/ 394 w 1309"/>
                  <a:gd name="T87" fmla="*/ 35 h 1467"/>
                  <a:gd name="T88" fmla="*/ 495 w 1309"/>
                  <a:gd name="T89" fmla="*/ 13 h 1467"/>
                  <a:gd name="T90" fmla="*/ 600 w 1309"/>
                  <a:gd name="T91" fmla="*/ 1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9" h="1467">
                    <a:moveTo>
                      <a:pt x="654" y="0"/>
                    </a:moveTo>
                    <a:lnTo>
                      <a:pt x="709" y="1"/>
                    </a:lnTo>
                    <a:lnTo>
                      <a:pt x="762" y="6"/>
                    </a:lnTo>
                    <a:lnTo>
                      <a:pt x="814" y="13"/>
                    </a:lnTo>
                    <a:lnTo>
                      <a:pt x="865" y="23"/>
                    </a:lnTo>
                    <a:lnTo>
                      <a:pt x="914" y="35"/>
                    </a:lnTo>
                    <a:lnTo>
                      <a:pt x="962" y="52"/>
                    </a:lnTo>
                    <a:lnTo>
                      <a:pt x="1007" y="71"/>
                    </a:lnTo>
                    <a:lnTo>
                      <a:pt x="1050" y="92"/>
                    </a:lnTo>
                    <a:lnTo>
                      <a:pt x="1091" y="117"/>
                    </a:lnTo>
                    <a:lnTo>
                      <a:pt x="1129" y="144"/>
                    </a:lnTo>
                    <a:lnTo>
                      <a:pt x="1164" y="175"/>
                    </a:lnTo>
                    <a:lnTo>
                      <a:pt x="1196" y="208"/>
                    </a:lnTo>
                    <a:lnTo>
                      <a:pt x="1223" y="244"/>
                    </a:lnTo>
                    <a:lnTo>
                      <a:pt x="1249" y="284"/>
                    </a:lnTo>
                    <a:lnTo>
                      <a:pt x="1269" y="326"/>
                    </a:lnTo>
                    <a:lnTo>
                      <a:pt x="1285" y="370"/>
                    </a:lnTo>
                    <a:lnTo>
                      <a:pt x="1298" y="418"/>
                    </a:lnTo>
                    <a:lnTo>
                      <a:pt x="1305" y="469"/>
                    </a:lnTo>
                    <a:lnTo>
                      <a:pt x="1308" y="505"/>
                    </a:lnTo>
                    <a:lnTo>
                      <a:pt x="1309" y="546"/>
                    </a:lnTo>
                    <a:lnTo>
                      <a:pt x="1309" y="590"/>
                    </a:lnTo>
                    <a:lnTo>
                      <a:pt x="1307" y="638"/>
                    </a:lnTo>
                    <a:lnTo>
                      <a:pt x="1304" y="689"/>
                    </a:lnTo>
                    <a:lnTo>
                      <a:pt x="1299" y="742"/>
                    </a:lnTo>
                    <a:lnTo>
                      <a:pt x="1293" y="796"/>
                    </a:lnTo>
                    <a:lnTo>
                      <a:pt x="1285" y="850"/>
                    </a:lnTo>
                    <a:lnTo>
                      <a:pt x="1277" y="904"/>
                    </a:lnTo>
                    <a:lnTo>
                      <a:pt x="1267" y="956"/>
                    </a:lnTo>
                    <a:lnTo>
                      <a:pt x="1256" y="1006"/>
                    </a:lnTo>
                    <a:lnTo>
                      <a:pt x="1244" y="1052"/>
                    </a:lnTo>
                    <a:lnTo>
                      <a:pt x="1229" y="1095"/>
                    </a:lnTo>
                    <a:lnTo>
                      <a:pt x="1214" y="1132"/>
                    </a:lnTo>
                    <a:lnTo>
                      <a:pt x="1198" y="1165"/>
                    </a:lnTo>
                    <a:lnTo>
                      <a:pt x="1169" y="1208"/>
                    </a:lnTo>
                    <a:lnTo>
                      <a:pt x="1135" y="1248"/>
                    </a:lnTo>
                    <a:lnTo>
                      <a:pt x="1094" y="1288"/>
                    </a:lnTo>
                    <a:lnTo>
                      <a:pt x="1047" y="1326"/>
                    </a:lnTo>
                    <a:lnTo>
                      <a:pt x="996" y="1360"/>
                    </a:lnTo>
                    <a:lnTo>
                      <a:pt x="941" y="1392"/>
                    </a:lnTo>
                    <a:lnTo>
                      <a:pt x="883" y="1418"/>
                    </a:lnTo>
                    <a:lnTo>
                      <a:pt x="822" y="1441"/>
                    </a:lnTo>
                    <a:lnTo>
                      <a:pt x="759" y="1458"/>
                    </a:lnTo>
                    <a:lnTo>
                      <a:pt x="727" y="1462"/>
                    </a:lnTo>
                    <a:lnTo>
                      <a:pt x="700" y="1465"/>
                    </a:lnTo>
                    <a:lnTo>
                      <a:pt x="676" y="1467"/>
                    </a:lnTo>
                    <a:lnTo>
                      <a:pt x="654" y="1467"/>
                    </a:lnTo>
                    <a:lnTo>
                      <a:pt x="633" y="1467"/>
                    </a:lnTo>
                    <a:lnTo>
                      <a:pt x="609" y="1465"/>
                    </a:lnTo>
                    <a:lnTo>
                      <a:pt x="582" y="1462"/>
                    </a:lnTo>
                    <a:lnTo>
                      <a:pt x="550" y="1458"/>
                    </a:lnTo>
                    <a:lnTo>
                      <a:pt x="487" y="1441"/>
                    </a:lnTo>
                    <a:lnTo>
                      <a:pt x="426" y="1418"/>
                    </a:lnTo>
                    <a:lnTo>
                      <a:pt x="368" y="1392"/>
                    </a:lnTo>
                    <a:lnTo>
                      <a:pt x="313" y="1360"/>
                    </a:lnTo>
                    <a:lnTo>
                      <a:pt x="261" y="1326"/>
                    </a:lnTo>
                    <a:lnTo>
                      <a:pt x="215" y="1288"/>
                    </a:lnTo>
                    <a:lnTo>
                      <a:pt x="174" y="1248"/>
                    </a:lnTo>
                    <a:lnTo>
                      <a:pt x="139" y="1208"/>
                    </a:lnTo>
                    <a:lnTo>
                      <a:pt x="111" y="1165"/>
                    </a:lnTo>
                    <a:lnTo>
                      <a:pt x="95" y="1132"/>
                    </a:lnTo>
                    <a:lnTo>
                      <a:pt x="80" y="1095"/>
                    </a:lnTo>
                    <a:lnTo>
                      <a:pt x="65" y="1052"/>
                    </a:lnTo>
                    <a:lnTo>
                      <a:pt x="53" y="1006"/>
                    </a:lnTo>
                    <a:lnTo>
                      <a:pt x="42" y="956"/>
                    </a:lnTo>
                    <a:lnTo>
                      <a:pt x="32" y="904"/>
                    </a:lnTo>
                    <a:lnTo>
                      <a:pt x="23" y="850"/>
                    </a:lnTo>
                    <a:lnTo>
                      <a:pt x="15" y="796"/>
                    </a:lnTo>
                    <a:lnTo>
                      <a:pt x="9" y="742"/>
                    </a:lnTo>
                    <a:lnTo>
                      <a:pt x="5" y="689"/>
                    </a:lnTo>
                    <a:lnTo>
                      <a:pt x="2" y="638"/>
                    </a:lnTo>
                    <a:lnTo>
                      <a:pt x="0" y="590"/>
                    </a:lnTo>
                    <a:lnTo>
                      <a:pt x="0" y="546"/>
                    </a:lnTo>
                    <a:lnTo>
                      <a:pt x="1" y="505"/>
                    </a:lnTo>
                    <a:lnTo>
                      <a:pt x="3" y="469"/>
                    </a:lnTo>
                    <a:lnTo>
                      <a:pt x="11" y="418"/>
                    </a:lnTo>
                    <a:lnTo>
                      <a:pt x="23" y="370"/>
                    </a:lnTo>
                    <a:lnTo>
                      <a:pt x="40" y="326"/>
                    </a:lnTo>
                    <a:lnTo>
                      <a:pt x="60" y="284"/>
                    </a:lnTo>
                    <a:lnTo>
                      <a:pt x="85" y="244"/>
                    </a:lnTo>
                    <a:lnTo>
                      <a:pt x="113" y="208"/>
                    </a:lnTo>
                    <a:lnTo>
                      <a:pt x="145" y="175"/>
                    </a:lnTo>
                    <a:lnTo>
                      <a:pt x="179" y="144"/>
                    </a:lnTo>
                    <a:lnTo>
                      <a:pt x="218" y="117"/>
                    </a:lnTo>
                    <a:lnTo>
                      <a:pt x="259" y="92"/>
                    </a:lnTo>
                    <a:lnTo>
                      <a:pt x="302" y="71"/>
                    </a:lnTo>
                    <a:lnTo>
                      <a:pt x="347" y="52"/>
                    </a:lnTo>
                    <a:lnTo>
                      <a:pt x="394" y="35"/>
                    </a:lnTo>
                    <a:lnTo>
                      <a:pt x="444" y="23"/>
                    </a:lnTo>
                    <a:lnTo>
                      <a:pt x="495" y="13"/>
                    </a:lnTo>
                    <a:lnTo>
                      <a:pt x="547" y="6"/>
                    </a:lnTo>
                    <a:lnTo>
                      <a:pt x="600" y="1"/>
                    </a:lnTo>
                    <a:lnTo>
                      <a:pt x="654" y="0"/>
                    </a:lnTo>
                    <a:close/>
                  </a:path>
                </a:pathLst>
              </a:custGeom>
              <a:gradFill flip="none" rotWithShape="1">
                <a:gsLst>
                  <a:gs pos="63000">
                    <a:schemeClr val="bg2"/>
                  </a:gs>
                  <a:gs pos="93000">
                    <a:schemeClr val="bg1">
                      <a:lumMod val="50000"/>
                    </a:schemeClr>
                  </a:gs>
                </a:gsLst>
                <a:lin ang="6600000" scaled="0"/>
                <a:tileRect/>
              </a:gradFill>
              <a:ln w="285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p:cNvGrpSpPr/>
          <p:nvPr/>
        </p:nvGrpSpPr>
        <p:grpSpPr>
          <a:xfrm>
            <a:off x="10243629" y="2540756"/>
            <a:ext cx="1962848" cy="1818265"/>
            <a:chOff x="2065121" y="6545168"/>
            <a:chExt cx="1963359" cy="1818265"/>
          </a:xfrm>
        </p:grpSpPr>
        <p:sp>
          <p:nvSpPr>
            <p:cNvPr id="66" name="Oval 65"/>
            <p:cNvSpPr/>
            <p:nvPr/>
          </p:nvSpPr>
          <p:spPr>
            <a:xfrm>
              <a:off x="2137669" y="6545168"/>
              <a:ext cx="1818265" cy="181826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7" name="Rectangle 66"/>
            <p:cNvSpPr/>
            <p:nvPr/>
          </p:nvSpPr>
          <p:spPr>
            <a:xfrm>
              <a:off x="2532350" y="6684391"/>
              <a:ext cx="95410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46</a:t>
              </a:r>
            </a:p>
          </p:txBody>
        </p:sp>
        <p:sp>
          <p:nvSpPr>
            <p:cNvPr id="68" name="Rectangle 67"/>
            <p:cNvSpPr/>
            <p:nvPr/>
          </p:nvSpPr>
          <p:spPr>
            <a:xfrm>
              <a:off x="2065121" y="7478009"/>
              <a:ext cx="1963359" cy="7571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Average days</a:t>
              </a:r>
              <a:r>
                <a:rPr kumimoji="0" lang="en-US" sz="16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 to resolve an </a:t>
              </a:r>
              <a:br>
                <a:rPr kumimoji="0" lang="en-US" sz="16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br>
              <a:r>
                <a:rPr kumimoji="0" lang="en-US" sz="16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attack</a:t>
              </a:r>
              <a:endParaRPr kumimoji="0" lang="en-US" sz="16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endParaRPr>
            </a:p>
          </p:txBody>
        </p:sp>
      </p:grpSp>
      <p:grpSp>
        <p:nvGrpSpPr>
          <p:cNvPr id="78" name="Group 77"/>
          <p:cNvGrpSpPr/>
          <p:nvPr/>
        </p:nvGrpSpPr>
        <p:grpSpPr>
          <a:xfrm>
            <a:off x="8755669" y="1650170"/>
            <a:ext cx="1914004" cy="1914503"/>
            <a:chOff x="484140" y="2806158"/>
            <a:chExt cx="1914503" cy="1914503"/>
          </a:xfrm>
        </p:grpSpPr>
        <p:sp>
          <p:nvSpPr>
            <p:cNvPr id="79" name="Oval 78"/>
            <p:cNvSpPr/>
            <p:nvPr/>
          </p:nvSpPr>
          <p:spPr>
            <a:xfrm>
              <a:off x="484140" y="2806158"/>
              <a:ext cx="1914503" cy="1914503"/>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0" name="Rectangle 79"/>
            <p:cNvSpPr/>
            <p:nvPr/>
          </p:nvSpPr>
          <p:spPr>
            <a:xfrm>
              <a:off x="681913" y="3160824"/>
              <a:ext cx="159224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gradFill>
                    <a:gsLst>
                      <a:gs pos="2917">
                        <a:prstClr val="white"/>
                      </a:gs>
                      <a:gs pos="100000">
                        <a:prstClr val="white"/>
                      </a:gs>
                    </a:gsLst>
                    <a:lin ang="5400000" scaled="0"/>
                  </a:gradFill>
                  <a:latin typeface="Arial" panose="020B0604020202020204" pitchFamily="34" charset="0"/>
                </a:rPr>
                <a:t>$15M</a:t>
              </a:r>
              <a:endParaRPr kumimoji="0" lang="en-US" sz="44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endParaRPr>
            </a:p>
          </p:txBody>
        </p:sp>
        <p:sp>
          <p:nvSpPr>
            <p:cNvPr id="81" name="Rectangle 80"/>
            <p:cNvSpPr/>
            <p:nvPr/>
          </p:nvSpPr>
          <p:spPr>
            <a:xfrm>
              <a:off x="520679" y="3873140"/>
              <a:ext cx="1742158" cy="590931"/>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Average cost of an attack</a:t>
              </a:r>
              <a:endParaRPr kumimoji="0" lang="en-US" sz="18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endParaRPr>
            </a:p>
          </p:txBody>
        </p:sp>
      </p:grpSp>
      <p:grpSp>
        <p:nvGrpSpPr>
          <p:cNvPr id="16" name="Group 15"/>
          <p:cNvGrpSpPr/>
          <p:nvPr/>
        </p:nvGrpSpPr>
        <p:grpSpPr>
          <a:xfrm>
            <a:off x="-377063" y="1075953"/>
            <a:ext cx="6088846" cy="5232542"/>
            <a:chOff x="-377161" y="1075953"/>
            <a:chExt cx="6090432" cy="5232542"/>
          </a:xfrm>
        </p:grpSpPr>
        <p:grpSp>
          <p:nvGrpSpPr>
            <p:cNvPr id="5" name="Group 4"/>
            <p:cNvGrpSpPr/>
            <p:nvPr/>
          </p:nvGrpSpPr>
          <p:grpSpPr>
            <a:xfrm>
              <a:off x="-377161" y="1480045"/>
              <a:ext cx="6090432" cy="4828450"/>
              <a:chOff x="-293788" y="1665740"/>
              <a:chExt cx="6090432" cy="4828450"/>
            </a:xfrm>
          </p:grpSpPr>
          <p:grpSp>
            <p:nvGrpSpPr>
              <p:cNvPr id="6" name="Group 5"/>
              <p:cNvGrpSpPr/>
              <p:nvPr/>
            </p:nvGrpSpPr>
            <p:grpSpPr>
              <a:xfrm>
                <a:off x="-293788" y="1665740"/>
                <a:ext cx="6090432" cy="4828450"/>
                <a:chOff x="-146304" y="1665740"/>
                <a:chExt cx="6090432" cy="4828450"/>
              </a:xfrm>
            </p:grpSpPr>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304" y="1665740"/>
                  <a:ext cx="6090432" cy="4828450"/>
                </a:xfrm>
                <a:prstGeom prst="rect">
                  <a:avLst/>
                </a:prstGeom>
              </p:spPr>
            </p:pic>
            <p:sp>
              <p:nvSpPr>
                <p:cNvPr id="53" name="TextBox 52"/>
                <p:cNvSpPr txBox="1"/>
                <p:nvPr/>
              </p:nvSpPr>
              <p:spPr>
                <a:xfrm>
                  <a:off x="1807261" y="2267488"/>
                  <a:ext cx="1117280" cy="677108"/>
                </a:xfrm>
                <a:prstGeom prst="rect">
                  <a:avLst/>
                </a:prstGeom>
                <a:noFill/>
              </p:spPr>
              <p:txBody>
                <a:bodyPr wrap="square" rtlCol="0">
                  <a:spAutoFit/>
                </a:bodyPr>
                <a:lstStyle/>
                <a:p>
                  <a:pPr algn="ctr">
                    <a:defRPr/>
                  </a:pPr>
                  <a:r>
                    <a:rPr lang="en-US" sz="2000" b="1" dirty="0">
                      <a:gradFill>
                        <a:gsLst>
                          <a:gs pos="100000">
                            <a:srgbClr val="4D4F53"/>
                          </a:gs>
                          <a:gs pos="1000">
                            <a:srgbClr val="4D4F53"/>
                          </a:gs>
                        </a:gsLst>
                        <a:lin ang="10800000" scaled="1"/>
                      </a:gradFill>
                    </a:rPr>
                    <a:t>12%</a:t>
                  </a:r>
                </a:p>
                <a:p>
                  <a:pPr algn="ctr">
                    <a:defRPr/>
                  </a:pPr>
                  <a:r>
                    <a:rPr lang="en-US" dirty="0">
                      <a:gradFill>
                        <a:gsLst>
                          <a:gs pos="100000">
                            <a:srgbClr val="4D4F53"/>
                          </a:gs>
                          <a:gs pos="1000">
                            <a:srgbClr val="4D4F53"/>
                          </a:gs>
                        </a:gsLst>
                        <a:lin ang="10800000" scaled="1"/>
                      </a:gradFill>
                    </a:rPr>
                    <a:t>Other</a:t>
                  </a:r>
                </a:p>
              </p:txBody>
            </p:sp>
            <p:sp>
              <p:nvSpPr>
                <p:cNvPr id="82" name="TextBox 81"/>
                <p:cNvSpPr txBox="1"/>
                <p:nvPr/>
              </p:nvSpPr>
              <p:spPr>
                <a:xfrm>
                  <a:off x="753397" y="3229300"/>
                  <a:ext cx="1437482" cy="954107"/>
                </a:xfrm>
                <a:prstGeom prst="rect">
                  <a:avLst/>
                </a:prstGeom>
                <a:noFill/>
              </p:spPr>
              <p:txBody>
                <a:bodyPr wrap="square" rtlCol="0">
                  <a:spAutoFit/>
                </a:bodyPr>
                <a:lstStyle/>
                <a:p>
                  <a:pPr algn="ctr">
                    <a:defRPr/>
                  </a:pPr>
                  <a:r>
                    <a:rPr lang="en-US" sz="2000" b="1" dirty="0">
                      <a:gradFill>
                        <a:gsLst>
                          <a:gs pos="100000">
                            <a:srgbClr val="4D4F53"/>
                          </a:gs>
                          <a:gs pos="1000">
                            <a:srgbClr val="4D4F53"/>
                          </a:gs>
                        </a:gsLst>
                        <a:lin ang="10800000" scaled="1"/>
                      </a:gradFill>
                    </a:rPr>
                    <a:t>16%</a:t>
                  </a:r>
                </a:p>
                <a:p>
                  <a:pPr algn="ctr">
                    <a:defRPr/>
                  </a:pPr>
                  <a:r>
                    <a:rPr lang="en-US" dirty="0">
                      <a:gradFill>
                        <a:gsLst>
                          <a:gs pos="100000">
                            <a:srgbClr val="4D4F53"/>
                          </a:gs>
                          <a:gs pos="1000">
                            <a:srgbClr val="4D4F53"/>
                          </a:gs>
                        </a:gsLst>
                        <a:lin ang="10800000" scaled="1"/>
                      </a:gradFill>
                    </a:rPr>
                    <a:t>Human Element</a:t>
                  </a:r>
                </a:p>
              </p:txBody>
            </p:sp>
          </p:grpSp>
          <p:sp>
            <p:nvSpPr>
              <p:cNvPr id="48" name="TextBox 47"/>
              <p:cNvSpPr txBox="1"/>
              <p:nvPr/>
            </p:nvSpPr>
            <p:spPr>
              <a:xfrm>
                <a:off x="1349915" y="4630261"/>
                <a:ext cx="16640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100000">
                          <a:prstClr val="white"/>
                        </a:gs>
                        <a:gs pos="1000">
                          <a:prstClr val="white"/>
                        </a:gs>
                      </a:gsLst>
                      <a:lin ang="10800000" scaled="1"/>
                    </a:gradFill>
                    <a:effectLst/>
                    <a:uLnTx/>
                    <a:uFillTx/>
                    <a:latin typeface="Arial" panose="020B0604020202020204" pitchFamily="34" charset="0"/>
                    <a:ea typeface="+mn-ea"/>
                    <a:cs typeface="+mn-cs"/>
                  </a:rPr>
                  <a:t>Compromised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gradFill>
                      <a:gsLst>
                        <a:gs pos="100000">
                          <a:prstClr val="white"/>
                        </a:gs>
                        <a:gs pos="1000">
                          <a:prstClr val="white"/>
                        </a:gs>
                      </a:gsLst>
                      <a:lin ang="10800000" scaled="1"/>
                    </a:gradFill>
                    <a:latin typeface="Arial" panose="020B0604020202020204" pitchFamily="34" charset="0"/>
                  </a:rPr>
                  <a:t>Identities</a:t>
                </a:r>
                <a:endParaRPr kumimoji="0" lang="en-US" sz="1800" b="0" i="0" u="none" strike="noStrike" kern="1200" cap="none" spc="0" normalizeH="0" baseline="0" noProof="0" dirty="0">
                  <a:ln>
                    <a:noFill/>
                  </a:ln>
                  <a:gradFill>
                    <a:gsLst>
                      <a:gs pos="100000">
                        <a:prstClr val="white"/>
                      </a:gs>
                      <a:gs pos="1000">
                        <a:prstClr val="white"/>
                      </a:gs>
                    </a:gsLst>
                    <a:lin ang="10800000" scaled="1"/>
                  </a:gradFill>
                  <a:effectLst/>
                  <a:uLnTx/>
                  <a:uFillTx/>
                  <a:latin typeface="Arial" panose="020B0604020202020204" pitchFamily="34" charset="0"/>
                  <a:ea typeface="+mn-ea"/>
                  <a:cs typeface="+mn-cs"/>
                </a:endParaRPr>
              </a:p>
            </p:txBody>
          </p:sp>
          <p:sp>
            <p:nvSpPr>
              <p:cNvPr id="51" name="TextBox 50"/>
              <p:cNvSpPr txBox="1"/>
              <p:nvPr/>
            </p:nvSpPr>
            <p:spPr>
              <a:xfrm>
                <a:off x="2853992" y="3252331"/>
                <a:ext cx="2063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2917">
                          <a:prstClr val="white"/>
                        </a:gs>
                        <a:gs pos="100000">
                          <a:prstClr val="white"/>
                        </a:gs>
                      </a:gsLst>
                      <a:lin ang="5400000" scaled="0"/>
                    </a:gradFill>
                    <a:effectLst/>
                    <a:uLnTx/>
                    <a:uFillTx/>
                    <a:latin typeface="Arial" panose="020B0604020202020204" pitchFamily="34" charset="0"/>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gradFill>
                      <a:gsLst>
                        <a:gs pos="100000">
                          <a:prstClr val="white"/>
                        </a:gs>
                        <a:gs pos="1000">
                          <a:prstClr val="white"/>
                        </a:gs>
                      </a:gsLst>
                      <a:lin ang="10800000" scaled="1"/>
                    </a:gradFill>
                    <a:latin typeface="Arial" panose="020B0604020202020204" pitchFamily="34" charset="0"/>
                  </a:rPr>
                  <a:t>Vulnerable </a:t>
                </a:r>
                <a:br>
                  <a:rPr lang="en-US" dirty="0">
                    <a:gradFill>
                      <a:gsLst>
                        <a:gs pos="100000">
                          <a:prstClr val="white"/>
                        </a:gs>
                        <a:gs pos="1000">
                          <a:prstClr val="white"/>
                        </a:gs>
                      </a:gsLst>
                      <a:lin ang="10800000" scaled="1"/>
                    </a:gradFill>
                    <a:latin typeface="Arial" panose="020B0604020202020204" pitchFamily="34" charset="0"/>
                  </a:rPr>
                </a:br>
                <a:r>
                  <a:rPr lang="en-US" dirty="0">
                    <a:gradFill>
                      <a:gsLst>
                        <a:gs pos="100000">
                          <a:prstClr val="white"/>
                        </a:gs>
                        <a:gs pos="1000">
                          <a:prstClr val="white"/>
                        </a:gs>
                      </a:gsLst>
                      <a:lin ang="10800000" scaled="1"/>
                    </a:gradFill>
                    <a:latin typeface="Arial" panose="020B0604020202020204" pitchFamily="34" charset="0"/>
                  </a:rPr>
                  <a:t>Apps</a:t>
                </a:r>
                <a:endParaRPr kumimoji="0" lang="en-US" sz="1800" b="0" i="0" u="none" strike="noStrike" kern="1200" cap="none" spc="0" normalizeH="0" baseline="0" noProof="0" dirty="0">
                  <a:ln>
                    <a:noFill/>
                  </a:ln>
                  <a:gradFill>
                    <a:gsLst>
                      <a:gs pos="100000">
                        <a:prstClr val="white"/>
                      </a:gs>
                      <a:gs pos="1000">
                        <a:prstClr val="white"/>
                      </a:gs>
                    </a:gsLst>
                    <a:lin ang="10800000" scaled="1"/>
                  </a:gradFill>
                  <a:effectLst/>
                  <a:uLnTx/>
                  <a:uFillTx/>
                  <a:latin typeface="Arial" panose="020B0604020202020204" pitchFamily="34" charset="0"/>
                  <a:ea typeface="+mn-ea"/>
                  <a:cs typeface="+mn-cs"/>
                </a:endParaRPr>
              </a:p>
            </p:txBody>
          </p:sp>
        </p:grpSp>
        <p:sp>
          <p:nvSpPr>
            <p:cNvPr id="83" name="TextBox 82"/>
            <p:cNvSpPr txBox="1"/>
            <p:nvPr/>
          </p:nvSpPr>
          <p:spPr>
            <a:xfrm>
              <a:off x="1176856" y="1075953"/>
              <a:ext cx="3187526" cy="492443"/>
            </a:xfrm>
            <a:prstGeom prst="rect">
              <a:avLst/>
            </a:prstGeom>
            <a:noFill/>
          </p:spPr>
          <p:txBody>
            <a:bodyPr wrap="square" lIns="91440" tIns="91440" rIns="91440" bIns="91440" rtlCol="0" anchor="ctr">
              <a:spAutoFit/>
            </a:bodyPr>
            <a:lstStyle/>
            <a:p>
              <a:r>
                <a:rPr lang="en-US" sz="2000" i="1" kern="1200" dirty="0">
                  <a:solidFill>
                    <a:schemeClr val="bg1"/>
                  </a:solidFill>
                  <a:effectLst>
                    <a:outerShdw blurRad="38100" dist="25400" dir="2700000" algn="tl">
                      <a:srgbClr val="000000">
                        <a:alpha val="0"/>
                      </a:srgbClr>
                    </a:outerShdw>
                  </a:effectLst>
                </a:rPr>
                <a:t>Source of </a:t>
              </a:r>
              <a:r>
                <a:rPr lang="en-US" sz="2000" i="1" dirty="0">
                  <a:solidFill>
                    <a:schemeClr val="bg1"/>
                  </a:solidFill>
                  <a:effectLst>
                    <a:outerShdw blurRad="38100" dist="25400" dir="2700000" algn="tl">
                      <a:srgbClr val="000000">
                        <a:alpha val="0"/>
                      </a:srgbClr>
                    </a:outerShdw>
                  </a:effectLst>
                </a:rPr>
                <a:t>d</a:t>
              </a:r>
              <a:r>
                <a:rPr lang="en-US" sz="2000" i="1" kern="1200" dirty="0">
                  <a:solidFill>
                    <a:schemeClr val="bg1"/>
                  </a:solidFill>
                  <a:effectLst>
                    <a:outerShdw blurRad="38100" dist="25400" dir="2700000" algn="tl">
                      <a:srgbClr val="000000">
                        <a:alpha val="0"/>
                      </a:srgbClr>
                    </a:outerShdw>
                  </a:effectLst>
                </a:rPr>
                <a:t>ata breaches</a:t>
              </a:r>
            </a:p>
          </p:txBody>
        </p:sp>
      </p:grpSp>
      <p:sp>
        <p:nvSpPr>
          <p:cNvPr id="84" name="Rectangle 83"/>
          <p:cNvSpPr/>
          <p:nvPr/>
        </p:nvSpPr>
        <p:spPr>
          <a:xfrm>
            <a:off x="5792380" y="6584503"/>
            <a:ext cx="6473756" cy="261610"/>
          </a:xfrm>
          <a:prstGeom prst="rect">
            <a:avLst/>
          </a:prstGeom>
        </p:spPr>
        <p:txBody>
          <a:bodyPr wrap="square">
            <a:spAutoFit/>
          </a:bodyPr>
          <a:lstStyle/>
          <a:p>
            <a:pPr lvl="0">
              <a:defRPr/>
            </a:pPr>
            <a:r>
              <a:rPr kumimoji="0" 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Sources: Gartner,</a:t>
            </a:r>
            <a:r>
              <a:rPr kumimoji="0" lang="en-US" sz="1100" b="0" i="0" u="none" strike="noStrike" kern="1200" cap="none" spc="0" normalizeH="0" noProof="0" dirty="0">
                <a:ln>
                  <a:noFill/>
                </a:ln>
                <a:solidFill>
                  <a:schemeClr val="bg1"/>
                </a:solidFill>
                <a:effectLst/>
                <a:uLnTx/>
                <a:uFillTx/>
                <a:latin typeface="Arial" panose="020B0604020202020204" pitchFamily="34" charset="0"/>
                <a:ea typeface="+mn-ea"/>
                <a:cs typeface="+mn-cs"/>
              </a:rPr>
              <a:t> IT Business Edge, </a:t>
            </a:r>
            <a:r>
              <a:rPr kumimoji="0" lang="en-US" sz="1100" b="0" i="0" u="none" strike="noStrike" kern="1200" cap="none" spc="0" normalizeH="0" noProof="0" dirty="0" err="1">
                <a:ln>
                  <a:noFill/>
                </a:ln>
                <a:solidFill>
                  <a:schemeClr val="bg1"/>
                </a:solidFill>
                <a:effectLst/>
                <a:uLnTx/>
                <a:uFillTx/>
                <a:latin typeface="Arial" panose="020B0604020202020204" pitchFamily="34" charset="0"/>
                <a:ea typeface="+mn-ea"/>
                <a:cs typeface="+mn-cs"/>
              </a:rPr>
              <a:t>Krebson</a:t>
            </a:r>
            <a:r>
              <a:rPr kumimoji="0" lang="en-US" sz="1100" b="0" i="0" u="none" strike="noStrike" kern="1200" cap="none" spc="0" normalizeH="0" noProof="0" dirty="0">
                <a:ln>
                  <a:noFill/>
                </a:ln>
                <a:solidFill>
                  <a:schemeClr val="bg1"/>
                </a:solidFill>
                <a:effectLst/>
                <a:uLnTx/>
                <a:uFillTx/>
                <a:latin typeface="Arial" panose="020B0604020202020204" pitchFamily="34" charset="0"/>
                <a:ea typeface="+mn-ea"/>
                <a:cs typeface="+mn-cs"/>
              </a:rPr>
              <a:t> Security, </a:t>
            </a:r>
            <a:r>
              <a:rPr lang="en-US" sz="1100" dirty="0">
                <a:solidFill>
                  <a:schemeClr val="bg1"/>
                </a:solidFill>
              </a:rPr>
              <a:t>Identity Theft Resource Center, CSO Online</a:t>
            </a:r>
            <a:endParaRPr kumimoji="0" lang="en-US" sz="1100" b="0" i="0" u="none" strike="noStrike" kern="1200" cap="none" spc="0" normalizeH="0" baseline="0" noProof="0" dirty="0">
              <a:ln>
                <a:noFill/>
              </a:ln>
              <a:solidFill>
                <a:schemeClr val="bg1"/>
              </a:solidFill>
              <a:effectLst/>
              <a:uLnTx/>
              <a:uFillTx/>
              <a:latin typeface="Arial" panose="020B0604020202020204" pitchFamily="34" charset="0"/>
            </a:endParaRPr>
          </a:p>
        </p:txBody>
      </p:sp>
    </p:spTree>
    <p:extLst>
      <p:ext uri="{BB962C8B-B14F-4D97-AF65-F5344CB8AC3E}">
        <p14:creationId xmlns:p14="http://schemas.microsoft.com/office/powerpoint/2010/main" val="2743864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75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95794"/>
            <a:ext cx="10972800" cy="914400"/>
          </a:xfrm>
        </p:spPr>
        <p:txBody>
          <a:bodyPr/>
          <a:lstStyle/>
          <a:p>
            <a:r>
              <a:rPr lang="en-US" dirty="0"/>
              <a:t>Internet Trends and Challenges</a:t>
            </a:r>
          </a:p>
        </p:txBody>
      </p:sp>
      <p:sp>
        <p:nvSpPr>
          <p:cNvPr id="5" name="Rectangle 4"/>
          <p:cNvSpPr>
            <a:spLocks/>
          </p:cNvSpPr>
          <p:nvPr/>
        </p:nvSpPr>
        <p:spPr>
          <a:xfrm>
            <a:off x="632550" y="990600"/>
            <a:ext cx="10795862" cy="5105400"/>
          </a:xfrm>
          <a:prstGeom prst="rect">
            <a:avLst/>
          </a:prstGeom>
        </p:spPr>
        <p:txBody>
          <a:bodyPr vert="horz" lIns="81621" tIns="40811" rIns="81621" bIns="40811" rtlCol="0">
            <a:noAutofit/>
          </a:bodyPr>
          <a:lstStyle/>
          <a:p>
            <a:pPr marL="342900" indent="-342900">
              <a:spcBef>
                <a:spcPts val="600"/>
              </a:spcBef>
              <a:spcAft>
                <a:spcPts val="600"/>
              </a:spcAft>
              <a:buFont typeface="Arial" panose="020B0604020202020204" pitchFamily="34" charset="0"/>
              <a:buChar char="•"/>
            </a:pPr>
            <a:r>
              <a:rPr lang="en-US" sz="2400" dirty="0">
                <a:latin typeface="Arial Rounded MT Bold" charset="0"/>
                <a:ea typeface="Arial Rounded MT Bold" charset="0"/>
                <a:cs typeface="Arial Rounded MT Bold" charset="0"/>
              </a:rPr>
              <a:t>SSL growth is not stopping</a:t>
            </a:r>
          </a:p>
          <a:p>
            <a:pPr marL="342900" indent="-342900">
              <a:spcBef>
                <a:spcPts val="600"/>
              </a:spcBef>
              <a:spcAft>
                <a:spcPts val="600"/>
              </a:spcAft>
              <a:buFont typeface="Arial" panose="020B0604020202020204" pitchFamily="34" charset="0"/>
              <a:buChar char="•"/>
            </a:pPr>
            <a:endParaRPr lang="en-US" sz="2400" dirty="0">
              <a:latin typeface="Arial Rounded MT Bold" charset="0"/>
              <a:ea typeface="Arial Rounded MT Bold" charset="0"/>
              <a:cs typeface="Arial Rounded MT Bold" charset="0"/>
            </a:endParaRPr>
          </a:p>
          <a:p>
            <a:pPr marL="342900" indent="-342900">
              <a:spcBef>
                <a:spcPts val="600"/>
              </a:spcBef>
              <a:spcAft>
                <a:spcPts val="600"/>
              </a:spcAft>
              <a:buFont typeface="Arial" panose="020B0604020202020204" pitchFamily="34" charset="0"/>
              <a:buChar char="•"/>
            </a:pPr>
            <a:r>
              <a:rPr lang="en-US" sz="2400" dirty="0">
                <a:latin typeface="Arial Rounded MT Bold" charset="0"/>
                <a:ea typeface="Arial Rounded MT Bold" charset="0"/>
                <a:cs typeface="Arial Rounded MT Bold" charset="0"/>
              </a:rPr>
              <a:t>Impacts ability to identify behaviors or recognize exfiltration across all ports</a:t>
            </a:r>
          </a:p>
          <a:p>
            <a:pPr marL="342900" indent="-342900">
              <a:spcBef>
                <a:spcPts val="600"/>
              </a:spcBef>
              <a:spcAft>
                <a:spcPts val="600"/>
              </a:spcAft>
              <a:buFont typeface="Arial" panose="020B0604020202020204" pitchFamily="34" charset="0"/>
              <a:buChar char="•"/>
            </a:pPr>
            <a:endParaRPr lang="en-US" sz="2400" dirty="0">
              <a:latin typeface="Arial Rounded MT Bold" charset="0"/>
              <a:ea typeface="Arial Rounded MT Bold" charset="0"/>
              <a:cs typeface="Arial Rounded MT Bold" charset="0"/>
            </a:endParaRPr>
          </a:p>
          <a:p>
            <a:pPr marL="342900" indent="-342900">
              <a:spcBef>
                <a:spcPts val="600"/>
              </a:spcBef>
              <a:spcAft>
                <a:spcPts val="600"/>
              </a:spcAft>
              <a:buFont typeface="Arial" panose="020B0604020202020204" pitchFamily="34" charset="0"/>
              <a:buChar char="•"/>
            </a:pPr>
            <a:r>
              <a:rPr lang="en-US" sz="2400" kern="100" spc="-45" dirty="0">
                <a:solidFill>
                  <a:schemeClr val="tx1">
                    <a:lumMod val="85000"/>
                    <a:lumOff val="15000"/>
                  </a:schemeClr>
                </a:solidFill>
                <a:latin typeface="Arial Rounded MT Bold" charset="0"/>
                <a:ea typeface="Arial Rounded MT Bold" charset="0"/>
                <a:cs typeface="Arial Rounded MT Bold" charset="0"/>
              </a:rPr>
              <a:t>80% performance degradation with SSL on NGFWs</a:t>
            </a:r>
          </a:p>
          <a:p>
            <a:pPr marL="342900" indent="-342900">
              <a:spcBef>
                <a:spcPts val="600"/>
              </a:spcBef>
              <a:spcAft>
                <a:spcPts val="600"/>
              </a:spcAft>
              <a:buFont typeface="Arial" panose="020B0604020202020204" pitchFamily="34" charset="0"/>
              <a:buChar char="•"/>
            </a:pPr>
            <a:endParaRPr lang="en-US" sz="2400" kern="100" spc="-45" dirty="0">
              <a:solidFill>
                <a:schemeClr val="tx1">
                  <a:lumMod val="85000"/>
                  <a:lumOff val="15000"/>
                </a:schemeClr>
              </a:solidFill>
              <a:latin typeface="Arial Rounded MT Bold" charset="0"/>
              <a:ea typeface="Arial Rounded MT Bold" charset="0"/>
              <a:cs typeface="Arial Rounded MT Bold" charset="0"/>
            </a:endParaRPr>
          </a:p>
          <a:p>
            <a:pPr marL="342900" indent="-342900">
              <a:spcBef>
                <a:spcPts val="600"/>
              </a:spcBef>
              <a:spcAft>
                <a:spcPts val="600"/>
              </a:spcAft>
              <a:buFont typeface="Arial" panose="020B0604020202020204" pitchFamily="34" charset="0"/>
              <a:buChar char="•"/>
            </a:pPr>
            <a:r>
              <a:rPr lang="en-US" sz="2400" dirty="0">
                <a:latin typeface="Arial Rounded MT Bold" charset="0"/>
                <a:ea typeface="Arial Rounded MT Bold" charset="0"/>
                <a:cs typeface="Arial Rounded MT Bold" charset="0"/>
              </a:rPr>
              <a:t>New SSL protocols and ciphers can break aging security products</a:t>
            </a:r>
          </a:p>
          <a:p>
            <a:pPr marL="342900" indent="-342900">
              <a:spcBef>
                <a:spcPts val="600"/>
              </a:spcBef>
              <a:spcAft>
                <a:spcPts val="600"/>
              </a:spcAft>
              <a:buFont typeface="Arial" panose="020B0604020202020204" pitchFamily="34" charset="0"/>
              <a:buChar char="•"/>
            </a:pPr>
            <a:endParaRPr lang="en-US" sz="2400" kern="100" spc="-45" dirty="0">
              <a:solidFill>
                <a:schemeClr val="tx1">
                  <a:lumMod val="85000"/>
                  <a:lumOff val="15000"/>
                </a:schemeClr>
              </a:solidFill>
              <a:latin typeface="Arial Rounded MT Bold" charset="0"/>
              <a:ea typeface="Arial Rounded MT Bold" charset="0"/>
              <a:cs typeface="Arial Rounded MT Bold" charset="0"/>
            </a:endParaRPr>
          </a:p>
          <a:p>
            <a:pPr marL="342900" indent="-342900">
              <a:spcBef>
                <a:spcPts val="600"/>
              </a:spcBef>
              <a:spcAft>
                <a:spcPts val="600"/>
              </a:spcAft>
              <a:buFont typeface="Arial" panose="020B0604020202020204" pitchFamily="34" charset="0"/>
              <a:buChar char="•"/>
            </a:pPr>
            <a:r>
              <a:rPr lang="en-US" sz="2400" kern="100" spc="-45" dirty="0">
                <a:solidFill>
                  <a:schemeClr val="tx1">
                    <a:lumMod val="85000"/>
                    <a:lumOff val="15000"/>
                  </a:schemeClr>
                </a:solidFill>
                <a:latin typeface="Arial Rounded MT Bold" charset="0"/>
                <a:ea typeface="Arial Rounded MT Bold" charset="0"/>
                <a:cs typeface="Arial Rounded MT Bold" charset="0"/>
              </a:rPr>
              <a:t>Organizations do not want move their certs to unknown platforms</a:t>
            </a:r>
          </a:p>
          <a:p>
            <a:pPr marL="342900" indent="-342900">
              <a:spcBef>
                <a:spcPts val="600"/>
              </a:spcBef>
              <a:spcAft>
                <a:spcPts val="600"/>
              </a:spcAft>
              <a:buFont typeface="Arial" panose="020B0604020202020204" pitchFamily="34" charset="0"/>
              <a:buChar char="•"/>
            </a:pPr>
            <a:endParaRPr lang="en-US" sz="2800" kern="100" spc="-45" dirty="0">
              <a:solidFill>
                <a:schemeClr val="tx1">
                  <a:lumMod val="85000"/>
                  <a:lumOff val="15000"/>
                </a:schemeClr>
              </a:solidFill>
            </a:endParaRPr>
          </a:p>
        </p:txBody>
      </p:sp>
    </p:spTree>
    <p:custDataLst>
      <p:tags r:id="rId1"/>
    </p:custDataLst>
    <p:extLst>
      <p:ext uri="{BB962C8B-B14F-4D97-AF65-F5344CB8AC3E}">
        <p14:creationId xmlns:p14="http://schemas.microsoft.com/office/powerpoint/2010/main" val="115598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33315" indent="-314272">
              <a:buClr>
                <a:schemeClr val="accent1">
                  <a:lumMod val="75000"/>
                </a:schemeClr>
              </a:buClr>
            </a:pPr>
            <a:r>
              <a:rPr lang="en-US" sz="2000" b="1" dirty="0">
                <a:solidFill>
                  <a:schemeClr val="tx1"/>
                </a:solidFill>
              </a:rPr>
              <a:t>Are you forced to "pass through" more and more encrypted traffic inbound and outbound? “</a:t>
            </a:r>
            <a:r>
              <a:rPr lang="en-US" sz="1800" dirty="0">
                <a:solidFill>
                  <a:schemeClr val="bg1">
                    <a:lumMod val="50000"/>
                  </a:schemeClr>
                </a:solidFill>
                <a:effectLst/>
              </a:rPr>
              <a:t>Pass through” traffic can hide encrypted attacks avoiding detection. Current trends will continue to drive more encrypted traffic. Nearly a quarter of encrypted apps don’t use standards ports.</a:t>
            </a:r>
            <a:endParaRPr lang="en-US" sz="1800" dirty="0">
              <a:solidFill>
                <a:schemeClr val="bg1">
                  <a:lumMod val="50000"/>
                </a:schemeClr>
              </a:solidFill>
            </a:endParaRPr>
          </a:p>
          <a:p>
            <a:pPr marL="433315" indent="-314272">
              <a:buClr>
                <a:schemeClr val="accent1">
                  <a:lumMod val="75000"/>
                </a:schemeClr>
              </a:buClr>
            </a:pPr>
            <a:r>
              <a:rPr lang="en-US" sz="2000" b="1" dirty="0">
                <a:solidFill>
                  <a:schemeClr val="tx1"/>
                </a:solidFill>
              </a:rPr>
              <a:t>Is your outbound content filtering solution not able to scale with the increase in encrypted traffic? </a:t>
            </a:r>
            <a:r>
              <a:rPr lang="en-US" sz="1800" dirty="0">
                <a:solidFill>
                  <a:schemeClr val="bg1">
                    <a:lumMod val="50000"/>
                  </a:schemeClr>
                </a:solidFill>
              </a:rPr>
              <a:t>Scaling each individual security services can be difficult and costly without a scalable architecture.  With legacy technology customers are forced to rip and replace with forklift upgrades</a:t>
            </a:r>
          </a:p>
          <a:p>
            <a:pPr marL="433315" indent="-314272">
              <a:buClr>
                <a:schemeClr val="accent1">
                  <a:lumMod val="75000"/>
                </a:schemeClr>
              </a:buClr>
            </a:pPr>
            <a:r>
              <a:rPr lang="en-US" sz="2000" b="1" dirty="0">
                <a:solidFill>
                  <a:schemeClr val="tx1"/>
                </a:solidFill>
              </a:rPr>
              <a:t>Are you decrypting and re-encrypting at multiple points in the security service chain, inducing more latency and installing certificates &amp; keys in more places?  </a:t>
            </a:r>
            <a:r>
              <a:rPr lang="en-US" sz="1800" dirty="0">
                <a:solidFill>
                  <a:schemeClr val="bg1">
                    <a:lumMod val="50000"/>
                  </a:schemeClr>
                </a:solidFill>
              </a:rPr>
              <a:t>Discuss “Select" use of defense in depth through service chaining (service chaining within the air gap) allows for greater efficiencies in both spec’ing out the scale of new security solution and in selectively utilizing 3rd party solutions when appropriate and based on policy</a:t>
            </a:r>
            <a:endParaRPr lang="en-US" sz="1800" dirty="0"/>
          </a:p>
        </p:txBody>
      </p:sp>
      <p:sp>
        <p:nvSpPr>
          <p:cNvPr id="4" name="Title 3"/>
          <p:cNvSpPr>
            <a:spLocks noGrp="1"/>
          </p:cNvSpPr>
          <p:nvPr>
            <p:ph type="title"/>
          </p:nvPr>
        </p:nvSpPr>
        <p:spPr>
          <a:xfrm>
            <a:off x="1214437" y="304800"/>
            <a:ext cx="10972800" cy="914400"/>
          </a:xfrm>
        </p:spPr>
        <p:txBody>
          <a:bodyPr/>
          <a:lstStyle/>
          <a:p>
            <a:r>
              <a:rPr lang="en-US" dirty="0"/>
              <a:t>Questions</a:t>
            </a:r>
          </a:p>
        </p:txBody>
      </p:sp>
    </p:spTree>
    <p:custDataLst>
      <p:tags r:id="rId1"/>
    </p:custDataLst>
    <p:extLst>
      <p:ext uri="{BB962C8B-B14F-4D97-AF65-F5344CB8AC3E}">
        <p14:creationId xmlns:p14="http://schemas.microsoft.com/office/powerpoint/2010/main" val="1990263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2" y="1295400"/>
            <a:ext cx="11506200" cy="6892400"/>
          </a:xfrm>
          <a:prstGeom prst="rect">
            <a:avLst/>
          </a:prstGeom>
          <a:noFill/>
        </p:spPr>
        <p:txBody>
          <a:bodyPr wrap="square" rtlCol="0">
            <a:spAutoFit/>
          </a:bodyPr>
          <a:lstStyle/>
          <a:p>
            <a:r>
              <a:rPr lang="en-US" sz="2399" dirty="0">
                <a:latin typeface="Arial Rounded MT Bold" panose="020F0704030504030204" pitchFamily="34" charset="0"/>
                <a:cs typeface="MV Boli" pitchFamily="2" charset="0"/>
              </a:rPr>
              <a:t>1. MOST Customer Network Architectures are not intercepting/inspecting encrypted traffic</a:t>
            </a:r>
          </a:p>
          <a:p>
            <a:r>
              <a:rPr lang="en-US" sz="2399" dirty="0">
                <a:latin typeface="Arial Rounded MT Bold" panose="020F0704030504030204" pitchFamily="34" charset="0"/>
                <a:cs typeface="MV Boli" pitchFamily="2" charset="0"/>
              </a:rPr>
              <a:t>	- Not Built for TLS/SSL Encryption</a:t>
            </a:r>
          </a:p>
          <a:p>
            <a:r>
              <a:rPr lang="en-US" sz="2399" dirty="0">
                <a:latin typeface="Arial Rounded MT Bold" panose="020F0704030504030204" pitchFamily="34" charset="0"/>
                <a:cs typeface="MV Boli" pitchFamily="2" charset="0"/>
              </a:rPr>
              <a:t>      	- Customers agree on trend to 100% TLS/SSL</a:t>
            </a:r>
          </a:p>
          <a:p>
            <a:r>
              <a:rPr lang="en-US" sz="2399" dirty="0">
                <a:latin typeface="Arial Rounded MT Bold" panose="020F0704030504030204" pitchFamily="34" charset="0"/>
                <a:cs typeface="MV Boli" pitchFamily="2" charset="0"/>
              </a:rPr>
              <a:t>	- HTTP 2 prefers TLS</a:t>
            </a:r>
          </a:p>
          <a:p>
            <a:r>
              <a:rPr lang="en-US" sz="2000" dirty="0">
                <a:latin typeface="Arial Rounded MT Bold" charset="0"/>
                <a:ea typeface="Arial Rounded MT Bold" charset="0"/>
                <a:cs typeface="Arial Rounded MT Bold" charset="0"/>
              </a:rPr>
              <a:t>		</a:t>
            </a:r>
            <a:r>
              <a:rPr lang="en-US" sz="1400" dirty="0">
                <a:latin typeface="Arial Rounded MT Bold" charset="0"/>
                <a:ea typeface="Arial Rounded MT Bold" charset="0"/>
                <a:cs typeface="Arial Rounded MT Bold" charset="0"/>
              </a:rPr>
              <a:t>-One large benefit of HTTP/2 is the ability to use a single TCP connection from a browser to a website. </a:t>
            </a:r>
          </a:p>
          <a:p>
            <a:endParaRPr lang="en-US" sz="1400" dirty="0">
              <a:latin typeface="Arial Rounded MT Bold" charset="0"/>
              <a:ea typeface="Arial Rounded MT Bold" charset="0"/>
              <a:cs typeface="Arial Rounded MT Bold" charset="0"/>
            </a:endParaRPr>
          </a:p>
          <a:p>
            <a:r>
              <a:rPr lang="en-US" sz="2400" dirty="0">
                <a:latin typeface="Arial Rounded MT Bold" panose="020F0704030504030204" pitchFamily="34" charset="0"/>
                <a:cs typeface="MV Boli" pitchFamily="2" charset="0"/>
              </a:rPr>
              <a:t>2.  New Architecture: BIG IP “out in Front” for SSL Visibility</a:t>
            </a:r>
          </a:p>
          <a:p>
            <a:r>
              <a:rPr lang="en-US" sz="2400" dirty="0">
                <a:latin typeface="Arial Rounded MT Bold" panose="020F0704030504030204" pitchFamily="34" charset="0"/>
                <a:cs typeface="MV Boli" pitchFamily="2" charset="0"/>
              </a:rPr>
              <a:t>	- Why F5 is UNIQUELY qualified for this</a:t>
            </a:r>
          </a:p>
          <a:p>
            <a:r>
              <a:rPr lang="en-US" sz="2400" dirty="0">
                <a:latin typeface="Arial Rounded MT Bold" panose="020F0704030504030204" pitchFamily="34" charset="0"/>
                <a:cs typeface="MV Boli" pitchFamily="2" charset="0"/>
              </a:rPr>
              <a:t>	- Growing attacks masked by encryption</a:t>
            </a:r>
          </a:p>
          <a:p>
            <a:endParaRPr lang="en-US" sz="2399" dirty="0">
              <a:latin typeface="Arial Rounded MT Bold" panose="020F0704030504030204" pitchFamily="34" charset="0"/>
              <a:cs typeface="MV Boli" pitchFamily="2" charset="0"/>
            </a:endParaRPr>
          </a:p>
          <a:p>
            <a:r>
              <a:rPr lang="en-US" sz="2399" dirty="0">
                <a:latin typeface="Arial Rounded MT Bold" panose="020F0704030504030204" pitchFamily="34" charset="0"/>
                <a:cs typeface="MV Boli" pitchFamily="2" charset="0"/>
              </a:rPr>
              <a:t>	</a:t>
            </a:r>
          </a:p>
          <a:p>
            <a:endParaRPr lang="en-US" sz="2399" dirty="0">
              <a:latin typeface="Arial Rounded MT Bold" panose="020F0704030504030204" pitchFamily="34" charset="0"/>
              <a:cs typeface="MV Boli" pitchFamily="2" charset="0"/>
            </a:endParaRPr>
          </a:p>
          <a:p>
            <a:endParaRPr lang="en-US" sz="2399" dirty="0">
              <a:latin typeface="Arial Rounded MT Bold" panose="020F0704030504030204" pitchFamily="34" charset="0"/>
              <a:cs typeface="MV Boli" pitchFamily="2" charset="0"/>
            </a:endParaRPr>
          </a:p>
          <a:p>
            <a:endParaRPr lang="en-US" sz="2399" dirty="0">
              <a:latin typeface="Arial Rounded MT Bold" panose="020F0704030504030204" pitchFamily="34" charset="0"/>
              <a:cs typeface="MV Boli" pitchFamily="2" charset="0"/>
            </a:endParaRPr>
          </a:p>
          <a:p>
            <a:endParaRPr lang="en-US" sz="2399" dirty="0">
              <a:latin typeface="Arial Rounded MT Bold" panose="020F0704030504030204" pitchFamily="34" charset="0"/>
              <a:cs typeface="MV Boli" pitchFamily="2" charset="0"/>
            </a:endParaRPr>
          </a:p>
          <a:p>
            <a:endParaRPr lang="en-US" sz="2399" dirty="0">
              <a:latin typeface="Arial Rounded MT Bold" panose="020F0704030504030204" pitchFamily="34" charset="0"/>
              <a:cs typeface="MV Boli" pitchFamily="2" charset="0"/>
            </a:endParaRPr>
          </a:p>
          <a:p>
            <a:endParaRPr lang="en-US" sz="2399" dirty="0">
              <a:latin typeface="Arial Rounded MT Bold" panose="020F0704030504030204" pitchFamily="34" charset="0"/>
              <a:cs typeface="MV Boli" pitchFamily="2" charset="0"/>
            </a:endParaRPr>
          </a:p>
          <a:p>
            <a:r>
              <a:rPr lang="en-US" sz="2399" dirty="0">
                <a:latin typeface="Arial Rounded MT Bold" panose="020F0704030504030204" pitchFamily="34" charset="0"/>
                <a:cs typeface="MV Boli" pitchFamily="2" charset="0"/>
              </a:rPr>
              <a:t>  </a:t>
            </a:r>
          </a:p>
        </p:txBody>
      </p:sp>
      <p:sp>
        <p:nvSpPr>
          <p:cNvPr id="5" name="Rectangle 4"/>
          <p:cNvSpPr/>
          <p:nvPr/>
        </p:nvSpPr>
        <p:spPr>
          <a:xfrm>
            <a:off x="379412" y="336328"/>
            <a:ext cx="4405630" cy="584775"/>
          </a:xfrm>
          <a:prstGeom prst="rect">
            <a:avLst/>
          </a:prstGeom>
        </p:spPr>
        <p:txBody>
          <a:bodyPr wrap="none">
            <a:spAutoFit/>
          </a:bodyPr>
          <a:lstStyle/>
          <a:p>
            <a:r>
              <a:rPr lang="en-US" sz="3200" dirty="0">
                <a:latin typeface="Arial Rounded MT Bold" panose="020F0704030504030204" pitchFamily="34" charset="0"/>
                <a:cs typeface="MV Boli" pitchFamily="2" charset="0"/>
              </a:rPr>
              <a:t>Why F5 - 2 Key Points</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28665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43216" y="1624882"/>
            <a:ext cx="1052384" cy="618527"/>
          </a:xfrm>
          <a:custGeom>
            <a:avLst/>
            <a:gdLst>
              <a:gd name="connsiteX0" fmla="*/ 0 w 1458803"/>
              <a:gd name="connsiteY0" fmla="*/ 345989 h 695322"/>
              <a:gd name="connsiteX1" fmla="*/ 420130 w 1458803"/>
              <a:gd name="connsiteY1" fmla="*/ 543697 h 695322"/>
              <a:gd name="connsiteX2" fmla="*/ 556054 w 1458803"/>
              <a:gd name="connsiteY2" fmla="*/ 407773 h 695322"/>
              <a:gd name="connsiteX3" fmla="*/ 790832 w 1458803"/>
              <a:gd name="connsiteY3" fmla="*/ 654908 h 695322"/>
              <a:gd name="connsiteX4" fmla="*/ 963827 w 1458803"/>
              <a:gd name="connsiteY4" fmla="*/ 469557 h 695322"/>
              <a:gd name="connsiteX5" fmla="*/ 1248032 w 1458803"/>
              <a:gd name="connsiteY5" fmla="*/ 691978 h 695322"/>
              <a:gd name="connsiteX6" fmla="*/ 1198605 w 1458803"/>
              <a:gd name="connsiteY6" fmla="*/ 259492 h 695322"/>
              <a:gd name="connsiteX7" fmla="*/ 1458097 w 1458803"/>
              <a:gd name="connsiteY7" fmla="*/ 271849 h 695322"/>
              <a:gd name="connsiteX8" fmla="*/ 1260389 w 145880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362980 w 1493093"/>
              <a:gd name="connsiteY1" fmla="*/ 47892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564"/>
              <a:gd name="connsiteX1" fmla="*/ 488710 w 1493093"/>
              <a:gd name="connsiteY1" fmla="*/ 383677 h 695564"/>
              <a:gd name="connsiteX2" fmla="*/ 498904 w 1493093"/>
              <a:gd name="connsiteY2" fmla="*/ 381103 h 695564"/>
              <a:gd name="connsiteX3" fmla="*/ 897512 w 1493093"/>
              <a:gd name="connsiteY3" fmla="*/ 441548 h 695564"/>
              <a:gd name="connsiteX4" fmla="*/ 998117 w 1493093"/>
              <a:gd name="connsiteY4" fmla="*/ 469557 h 695564"/>
              <a:gd name="connsiteX5" fmla="*/ 1282322 w 1493093"/>
              <a:gd name="connsiteY5" fmla="*/ 691978 h 695564"/>
              <a:gd name="connsiteX6" fmla="*/ 1232895 w 1493093"/>
              <a:gd name="connsiteY6" fmla="*/ 259492 h 695564"/>
              <a:gd name="connsiteX7" fmla="*/ 1492387 w 1493093"/>
              <a:gd name="connsiteY7" fmla="*/ 271849 h 695564"/>
              <a:gd name="connsiteX8" fmla="*/ 1294679 w 1493093"/>
              <a:gd name="connsiteY8" fmla="*/ 0 h 695564"/>
              <a:gd name="connsiteX0" fmla="*/ 0 w 1493093"/>
              <a:gd name="connsiteY0" fmla="*/ 311699 h 694655"/>
              <a:gd name="connsiteX1" fmla="*/ 488710 w 1493093"/>
              <a:gd name="connsiteY1" fmla="*/ 383677 h 694655"/>
              <a:gd name="connsiteX2" fmla="*/ 498904 w 1493093"/>
              <a:gd name="connsiteY2" fmla="*/ 381103 h 694655"/>
              <a:gd name="connsiteX3" fmla="*/ 897512 w 1493093"/>
              <a:gd name="connsiteY3" fmla="*/ 441548 h 694655"/>
              <a:gd name="connsiteX4" fmla="*/ 918107 w 1493093"/>
              <a:gd name="connsiteY4" fmla="*/ 446697 h 694655"/>
              <a:gd name="connsiteX5" fmla="*/ 1282322 w 1493093"/>
              <a:gd name="connsiteY5" fmla="*/ 691978 h 694655"/>
              <a:gd name="connsiteX6" fmla="*/ 1232895 w 1493093"/>
              <a:gd name="connsiteY6" fmla="*/ 259492 h 694655"/>
              <a:gd name="connsiteX7" fmla="*/ 1492387 w 1493093"/>
              <a:gd name="connsiteY7" fmla="*/ 271849 h 694655"/>
              <a:gd name="connsiteX8" fmla="*/ 1294679 w 1493093"/>
              <a:gd name="connsiteY8" fmla="*/ 0 h 694655"/>
              <a:gd name="connsiteX0" fmla="*/ 0 w 1493093"/>
              <a:gd name="connsiteY0" fmla="*/ 311699 h 697535"/>
              <a:gd name="connsiteX1" fmla="*/ 488710 w 1493093"/>
              <a:gd name="connsiteY1" fmla="*/ 383677 h 697535"/>
              <a:gd name="connsiteX2" fmla="*/ 498904 w 1493093"/>
              <a:gd name="connsiteY2" fmla="*/ 381103 h 697535"/>
              <a:gd name="connsiteX3" fmla="*/ 897512 w 1493093"/>
              <a:gd name="connsiteY3" fmla="*/ 441548 h 697535"/>
              <a:gd name="connsiteX4" fmla="*/ 918107 w 1493093"/>
              <a:gd name="connsiteY4" fmla="*/ 446697 h 697535"/>
              <a:gd name="connsiteX5" fmla="*/ 1282322 w 1493093"/>
              <a:gd name="connsiteY5" fmla="*/ 691978 h 697535"/>
              <a:gd name="connsiteX6" fmla="*/ 1232895 w 1493093"/>
              <a:gd name="connsiteY6" fmla="*/ 259492 h 697535"/>
              <a:gd name="connsiteX7" fmla="*/ 1492387 w 1493093"/>
              <a:gd name="connsiteY7" fmla="*/ 271849 h 697535"/>
              <a:gd name="connsiteX8" fmla="*/ 1294679 w 1493093"/>
              <a:gd name="connsiteY8" fmla="*/ 0 h 697535"/>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2387"/>
              <a:gd name="connsiteY0" fmla="*/ 311699 h 595757"/>
              <a:gd name="connsiteX1" fmla="*/ 488710 w 1492387"/>
              <a:gd name="connsiteY1" fmla="*/ 383677 h 595757"/>
              <a:gd name="connsiteX2" fmla="*/ 498904 w 1492387"/>
              <a:gd name="connsiteY2" fmla="*/ 381103 h 595757"/>
              <a:gd name="connsiteX3" fmla="*/ 897512 w 1492387"/>
              <a:gd name="connsiteY3" fmla="*/ 441548 h 595757"/>
              <a:gd name="connsiteX4" fmla="*/ 918107 w 1492387"/>
              <a:gd name="connsiteY4" fmla="*/ 446697 h 595757"/>
              <a:gd name="connsiteX5" fmla="*/ 1225172 w 1492387"/>
              <a:gd name="connsiteY5" fmla="*/ 276688 h 595757"/>
              <a:gd name="connsiteX6" fmla="*/ 1232895 w 1492387"/>
              <a:gd name="connsiteY6" fmla="*/ 259492 h 595757"/>
              <a:gd name="connsiteX7" fmla="*/ 1492387 w 1492387"/>
              <a:gd name="connsiteY7" fmla="*/ 271849 h 595757"/>
              <a:gd name="connsiteX8" fmla="*/ 1294679 w 1492387"/>
              <a:gd name="connsiteY8" fmla="*/ 0 h 595757"/>
              <a:gd name="connsiteX0" fmla="*/ 0 w 1359719"/>
              <a:gd name="connsiteY0" fmla="*/ 311699 h 595757"/>
              <a:gd name="connsiteX1" fmla="*/ 488710 w 1359719"/>
              <a:gd name="connsiteY1" fmla="*/ 383677 h 595757"/>
              <a:gd name="connsiteX2" fmla="*/ 498904 w 1359719"/>
              <a:gd name="connsiteY2" fmla="*/ 381103 h 595757"/>
              <a:gd name="connsiteX3" fmla="*/ 897512 w 1359719"/>
              <a:gd name="connsiteY3" fmla="*/ 441548 h 595757"/>
              <a:gd name="connsiteX4" fmla="*/ 918107 w 1359719"/>
              <a:gd name="connsiteY4" fmla="*/ 446697 h 595757"/>
              <a:gd name="connsiteX5" fmla="*/ 1225172 w 1359719"/>
              <a:gd name="connsiteY5" fmla="*/ 276688 h 595757"/>
              <a:gd name="connsiteX6" fmla="*/ 1232895 w 1359719"/>
              <a:gd name="connsiteY6" fmla="*/ 259492 h 595757"/>
              <a:gd name="connsiteX7" fmla="*/ 1347607 w 1359719"/>
              <a:gd name="connsiteY7" fmla="*/ 47059 h 595757"/>
              <a:gd name="connsiteX8" fmla="*/ 1294679 w 1359719"/>
              <a:gd name="connsiteY8" fmla="*/ 0 h 595757"/>
              <a:gd name="connsiteX0" fmla="*/ 0 w 1376263"/>
              <a:gd name="connsiteY0" fmla="*/ 311699 h 595757"/>
              <a:gd name="connsiteX1" fmla="*/ 488710 w 1376263"/>
              <a:gd name="connsiteY1" fmla="*/ 383677 h 595757"/>
              <a:gd name="connsiteX2" fmla="*/ 498904 w 1376263"/>
              <a:gd name="connsiteY2" fmla="*/ 381103 h 595757"/>
              <a:gd name="connsiteX3" fmla="*/ 897512 w 1376263"/>
              <a:gd name="connsiteY3" fmla="*/ 441548 h 595757"/>
              <a:gd name="connsiteX4" fmla="*/ 918107 w 1376263"/>
              <a:gd name="connsiteY4" fmla="*/ 446697 h 595757"/>
              <a:gd name="connsiteX5" fmla="*/ 1225172 w 1376263"/>
              <a:gd name="connsiteY5" fmla="*/ 276688 h 595757"/>
              <a:gd name="connsiteX6" fmla="*/ 1232895 w 1376263"/>
              <a:gd name="connsiteY6" fmla="*/ 259492 h 595757"/>
              <a:gd name="connsiteX7" fmla="*/ 1374277 w 1376263"/>
              <a:gd name="connsiteY7" fmla="*/ 92779 h 595757"/>
              <a:gd name="connsiteX8" fmla="*/ 1294679 w 1376263"/>
              <a:gd name="connsiteY8" fmla="*/ 0 h 595757"/>
              <a:gd name="connsiteX0" fmla="*/ 0 w 1294679"/>
              <a:gd name="connsiteY0" fmla="*/ 311699 h 595757"/>
              <a:gd name="connsiteX1" fmla="*/ 488710 w 1294679"/>
              <a:gd name="connsiteY1" fmla="*/ 383677 h 595757"/>
              <a:gd name="connsiteX2" fmla="*/ 498904 w 1294679"/>
              <a:gd name="connsiteY2" fmla="*/ 381103 h 595757"/>
              <a:gd name="connsiteX3" fmla="*/ 897512 w 1294679"/>
              <a:gd name="connsiteY3" fmla="*/ 441548 h 595757"/>
              <a:gd name="connsiteX4" fmla="*/ 918107 w 1294679"/>
              <a:gd name="connsiteY4" fmla="*/ 446697 h 595757"/>
              <a:gd name="connsiteX5" fmla="*/ 1225172 w 1294679"/>
              <a:gd name="connsiteY5" fmla="*/ 276688 h 595757"/>
              <a:gd name="connsiteX6" fmla="*/ 1232895 w 1294679"/>
              <a:gd name="connsiteY6" fmla="*/ 259492 h 595757"/>
              <a:gd name="connsiteX7" fmla="*/ 1294679 w 1294679"/>
              <a:gd name="connsiteY7" fmla="*/ 0 h 595757"/>
              <a:gd name="connsiteX0" fmla="*/ 0 w 1365489"/>
              <a:gd name="connsiteY0" fmla="*/ 311699 h 595757"/>
              <a:gd name="connsiteX1" fmla="*/ 488710 w 1365489"/>
              <a:gd name="connsiteY1" fmla="*/ 383677 h 595757"/>
              <a:gd name="connsiteX2" fmla="*/ 498904 w 1365489"/>
              <a:gd name="connsiteY2" fmla="*/ 381103 h 595757"/>
              <a:gd name="connsiteX3" fmla="*/ 897512 w 1365489"/>
              <a:gd name="connsiteY3" fmla="*/ 441548 h 595757"/>
              <a:gd name="connsiteX4" fmla="*/ 918107 w 1365489"/>
              <a:gd name="connsiteY4" fmla="*/ 446697 h 595757"/>
              <a:gd name="connsiteX5" fmla="*/ 1225172 w 1365489"/>
              <a:gd name="connsiteY5" fmla="*/ 276688 h 595757"/>
              <a:gd name="connsiteX6" fmla="*/ 1232895 w 1365489"/>
              <a:gd name="connsiteY6" fmla="*/ 259492 h 595757"/>
              <a:gd name="connsiteX7" fmla="*/ 1294679 w 136548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56540"/>
              <a:gd name="connsiteY0" fmla="*/ 330749 h 614807"/>
              <a:gd name="connsiteX1" fmla="*/ 488710 w 1356540"/>
              <a:gd name="connsiteY1" fmla="*/ 402727 h 614807"/>
              <a:gd name="connsiteX2" fmla="*/ 498904 w 1356540"/>
              <a:gd name="connsiteY2" fmla="*/ 400153 h 614807"/>
              <a:gd name="connsiteX3" fmla="*/ 897512 w 1356540"/>
              <a:gd name="connsiteY3" fmla="*/ 460598 h 614807"/>
              <a:gd name="connsiteX4" fmla="*/ 918107 w 1356540"/>
              <a:gd name="connsiteY4" fmla="*/ 465747 h 614807"/>
              <a:gd name="connsiteX5" fmla="*/ 1225172 w 1356540"/>
              <a:gd name="connsiteY5" fmla="*/ 295738 h 614807"/>
              <a:gd name="connsiteX6" fmla="*/ 1232895 w 1356540"/>
              <a:gd name="connsiteY6" fmla="*/ 278542 h 614807"/>
              <a:gd name="connsiteX7" fmla="*/ 1245149 w 135654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918107 w 1385670"/>
              <a:gd name="connsiteY4" fmla="*/ 46574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85670"/>
              <a:gd name="connsiteY0" fmla="*/ 330749 h 614807"/>
              <a:gd name="connsiteX1" fmla="*/ 488710 w 1385670"/>
              <a:gd name="connsiteY1" fmla="*/ 402727 h 614807"/>
              <a:gd name="connsiteX2" fmla="*/ 48747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08700 w 1343760"/>
              <a:gd name="connsiteY1" fmla="*/ 40653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57147 w 1343760"/>
              <a:gd name="connsiteY4" fmla="*/ 45431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78702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7090"/>
              <a:gd name="connsiteX1" fmla="*/ 408700 w 1343760"/>
              <a:gd name="connsiteY1" fmla="*/ 406537 h 627090"/>
              <a:gd name="connsiteX2" fmla="*/ 418894 w 1343760"/>
              <a:gd name="connsiteY2" fmla="*/ 419203 h 627090"/>
              <a:gd name="connsiteX3" fmla="*/ 787022 w 1343760"/>
              <a:gd name="connsiteY3" fmla="*/ 460598 h 627090"/>
              <a:gd name="connsiteX4" fmla="*/ 895247 w 1343760"/>
              <a:gd name="connsiteY4" fmla="*/ 435267 h 627090"/>
              <a:gd name="connsiteX5" fmla="*/ 1183262 w 1343760"/>
              <a:gd name="connsiteY5" fmla="*/ 295738 h 627090"/>
              <a:gd name="connsiteX6" fmla="*/ 1190985 w 1343760"/>
              <a:gd name="connsiteY6" fmla="*/ 293782 h 627090"/>
              <a:gd name="connsiteX7" fmla="*/ 1203239 w 1343760"/>
              <a:gd name="connsiteY7" fmla="*/ 0 h 627090"/>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895247 w 1343760"/>
              <a:gd name="connsiteY4" fmla="*/ 43526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799997 w 1343760"/>
              <a:gd name="connsiteY4" fmla="*/ 43907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83262 w 1358675"/>
              <a:gd name="connsiteY5" fmla="*/ 295738 h 625535"/>
              <a:gd name="connsiteX6" fmla="*/ 1229085 w 1358675"/>
              <a:gd name="connsiteY6" fmla="*/ 289972 h 625535"/>
              <a:gd name="connsiteX7" fmla="*/ 1203239 w 1358675"/>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37542 w 1358675"/>
              <a:gd name="connsiteY5" fmla="*/ 291928 h 625535"/>
              <a:gd name="connsiteX6" fmla="*/ 1229085 w 1358675"/>
              <a:gd name="connsiteY6" fmla="*/ 289972 h 625535"/>
              <a:gd name="connsiteX7" fmla="*/ 1203239 w 1358675"/>
              <a:gd name="connsiteY7" fmla="*/ 0 h 625535"/>
              <a:gd name="connsiteX0" fmla="*/ 0 w 1326540"/>
              <a:gd name="connsiteY0" fmla="*/ 311699 h 625535"/>
              <a:gd name="connsiteX1" fmla="*/ 408700 w 1326540"/>
              <a:gd name="connsiteY1" fmla="*/ 406537 h 625535"/>
              <a:gd name="connsiteX2" fmla="*/ 418894 w 1326540"/>
              <a:gd name="connsiteY2" fmla="*/ 419203 h 625535"/>
              <a:gd name="connsiteX3" fmla="*/ 798452 w 1326540"/>
              <a:gd name="connsiteY3" fmla="*/ 456788 h 625535"/>
              <a:gd name="connsiteX4" fmla="*/ 799997 w 1326540"/>
              <a:gd name="connsiteY4" fmla="*/ 439077 h 625535"/>
              <a:gd name="connsiteX5" fmla="*/ 1137542 w 1326540"/>
              <a:gd name="connsiteY5" fmla="*/ 291928 h 625535"/>
              <a:gd name="connsiteX6" fmla="*/ 1137645 w 1326540"/>
              <a:gd name="connsiteY6" fmla="*/ 289972 h 625535"/>
              <a:gd name="connsiteX7" fmla="*/ 1203239 w 1326540"/>
              <a:gd name="connsiteY7" fmla="*/ 0 h 625535"/>
              <a:gd name="connsiteX0" fmla="*/ 0 w 1322013"/>
              <a:gd name="connsiteY0" fmla="*/ 311699 h 625535"/>
              <a:gd name="connsiteX1" fmla="*/ 408700 w 1322013"/>
              <a:gd name="connsiteY1" fmla="*/ 406537 h 625535"/>
              <a:gd name="connsiteX2" fmla="*/ 418894 w 1322013"/>
              <a:gd name="connsiteY2" fmla="*/ 419203 h 625535"/>
              <a:gd name="connsiteX3" fmla="*/ 798452 w 1322013"/>
              <a:gd name="connsiteY3" fmla="*/ 456788 h 625535"/>
              <a:gd name="connsiteX4" fmla="*/ 799997 w 1322013"/>
              <a:gd name="connsiteY4" fmla="*/ 439077 h 625535"/>
              <a:gd name="connsiteX5" fmla="*/ 1137542 w 1322013"/>
              <a:gd name="connsiteY5" fmla="*/ 291928 h 625535"/>
              <a:gd name="connsiteX6" fmla="*/ 1137645 w 1322013"/>
              <a:gd name="connsiteY6" fmla="*/ 289972 h 625535"/>
              <a:gd name="connsiteX7" fmla="*/ 1203239 w 1322013"/>
              <a:gd name="connsiteY7" fmla="*/ 0 h 625535"/>
              <a:gd name="connsiteX0" fmla="*/ 0 w 1282781"/>
              <a:gd name="connsiteY0" fmla="*/ 332823 h 625535"/>
              <a:gd name="connsiteX1" fmla="*/ 369468 w 1282781"/>
              <a:gd name="connsiteY1" fmla="*/ 406537 h 625535"/>
              <a:gd name="connsiteX2" fmla="*/ 379662 w 1282781"/>
              <a:gd name="connsiteY2" fmla="*/ 419203 h 625535"/>
              <a:gd name="connsiteX3" fmla="*/ 759220 w 1282781"/>
              <a:gd name="connsiteY3" fmla="*/ 456788 h 625535"/>
              <a:gd name="connsiteX4" fmla="*/ 760765 w 1282781"/>
              <a:gd name="connsiteY4" fmla="*/ 439077 h 625535"/>
              <a:gd name="connsiteX5" fmla="*/ 1098310 w 1282781"/>
              <a:gd name="connsiteY5" fmla="*/ 291928 h 625535"/>
              <a:gd name="connsiteX6" fmla="*/ 1098413 w 1282781"/>
              <a:gd name="connsiteY6" fmla="*/ 289972 h 625535"/>
              <a:gd name="connsiteX7" fmla="*/ 1164007 w 1282781"/>
              <a:gd name="connsiteY7" fmla="*/ 0 h 625535"/>
              <a:gd name="connsiteX0" fmla="*/ 7 w 1282788"/>
              <a:gd name="connsiteY0" fmla="*/ 332823 h 625535"/>
              <a:gd name="connsiteX1" fmla="*/ 369475 w 1282788"/>
              <a:gd name="connsiteY1" fmla="*/ 406537 h 625535"/>
              <a:gd name="connsiteX2" fmla="*/ 379669 w 1282788"/>
              <a:gd name="connsiteY2" fmla="*/ 419203 h 625535"/>
              <a:gd name="connsiteX3" fmla="*/ 759227 w 1282788"/>
              <a:gd name="connsiteY3" fmla="*/ 456788 h 625535"/>
              <a:gd name="connsiteX4" fmla="*/ 760772 w 1282788"/>
              <a:gd name="connsiteY4" fmla="*/ 439077 h 625535"/>
              <a:gd name="connsiteX5" fmla="*/ 1098317 w 1282788"/>
              <a:gd name="connsiteY5" fmla="*/ 291928 h 625535"/>
              <a:gd name="connsiteX6" fmla="*/ 1098420 w 1282788"/>
              <a:gd name="connsiteY6" fmla="*/ 289972 h 625535"/>
              <a:gd name="connsiteX7" fmla="*/ 1164014 w 1282788"/>
              <a:gd name="connsiteY7" fmla="*/ 0 h 625535"/>
              <a:gd name="connsiteX0" fmla="*/ 8 w 1255628"/>
              <a:gd name="connsiteY0" fmla="*/ 332823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8 w 1255628"/>
              <a:gd name="connsiteY0" fmla="*/ 323770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6 w 1325573"/>
              <a:gd name="connsiteY0" fmla="*/ 366250 h 625535"/>
              <a:gd name="connsiteX1" fmla="*/ 412260 w 1325573"/>
              <a:gd name="connsiteY1" fmla="*/ 406537 h 625535"/>
              <a:gd name="connsiteX2" fmla="*/ 422454 w 1325573"/>
              <a:gd name="connsiteY2" fmla="*/ 419203 h 625535"/>
              <a:gd name="connsiteX3" fmla="*/ 802012 w 1325573"/>
              <a:gd name="connsiteY3" fmla="*/ 456788 h 625535"/>
              <a:gd name="connsiteX4" fmla="*/ 803557 w 1325573"/>
              <a:gd name="connsiteY4" fmla="*/ 439077 h 625535"/>
              <a:gd name="connsiteX5" fmla="*/ 1141102 w 1325573"/>
              <a:gd name="connsiteY5" fmla="*/ 291928 h 625535"/>
              <a:gd name="connsiteX6" fmla="*/ 1141205 w 1325573"/>
              <a:gd name="connsiteY6" fmla="*/ 289972 h 625535"/>
              <a:gd name="connsiteX7" fmla="*/ 1206799 w 1325573"/>
              <a:gd name="connsiteY7" fmla="*/ 0 h 625535"/>
              <a:gd name="connsiteX0" fmla="*/ 0 w 1325567"/>
              <a:gd name="connsiteY0" fmla="*/ 366250 h 625535"/>
              <a:gd name="connsiteX1" fmla="*/ 412254 w 1325567"/>
              <a:gd name="connsiteY1" fmla="*/ 406537 h 625535"/>
              <a:gd name="connsiteX2" fmla="*/ 422448 w 1325567"/>
              <a:gd name="connsiteY2" fmla="*/ 419203 h 625535"/>
              <a:gd name="connsiteX3" fmla="*/ 802006 w 1325567"/>
              <a:gd name="connsiteY3" fmla="*/ 456788 h 625535"/>
              <a:gd name="connsiteX4" fmla="*/ 803551 w 1325567"/>
              <a:gd name="connsiteY4" fmla="*/ 439077 h 625535"/>
              <a:gd name="connsiteX5" fmla="*/ 1141096 w 1325567"/>
              <a:gd name="connsiteY5" fmla="*/ 291928 h 625535"/>
              <a:gd name="connsiteX6" fmla="*/ 1141199 w 1325567"/>
              <a:gd name="connsiteY6" fmla="*/ 289972 h 625535"/>
              <a:gd name="connsiteX7" fmla="*/ 1206793 w 1325567"/>
              <a:gd name="connsiteY7"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563270"/>
              <a:gd name="connsiteX1" fmla="*/ 422448 w 1325567"/>
              <a:gd name="connsiteY1" fmla="*/ 419203 h 563270"/>
              <a:gd name="connsiteX2" fmla="*/ 802006 w 1325567"/>
              <a:gd name="connsiteY2" fmla="*/ 456788 h 563270"/>
              <a:gd name="connsiteX3" fmla="*/ 803551 w 1325567"/>
              <a:gd name="connsiteY3" fmla="*/ 439077 h 563270"/>
              <a:gd name="connsiteX4" fmla="*/ 1141096 w 1325567"/>
              <a:gd name="connsiteY4" fmla="*/ 291928 h 563270"/>
              <a:gd name="connsiteX5" fmla="*/ 1141199 w 1325567"/>
              <a:gd name="connsiteY5" fmla="*/ 289972 h 563270"/>
              <a:gd name="connsiteX6" fmla="*/ 1206793 w 1325567"/>
              <a:gd name="connsiteY6" fmla="*/ 0 h 563270"/>
              <a:gd name="connsiteX0" fmla="*/ 0 w 1325567"/>
              <a:gd name="connsiteY0" fmla="*/ 366250 h 512166"/>
              <a:gd name="connsiteX1" fmla="*/ 422448 w 1325567"/>
              <a:gd name="connsiteY1" fmla="*/ 419203 h 512166"/>
              <a:gd name="connsiteX2" fmla="*/ 803551 w 1325567"/>
              <a:gd name="connsiteY2" fmla="*/ 439077 h 512166"/>
              <a:gd name="connsiteX3" fmla="*/ 1141096 w 1325567"/>
              <a:gd name="connsiteY3" fmla="*/ 291928 h 512166"/>
              <a:gd name="connsiteX4" fmla="*/ 1141199 w 1325567"/>
              <a:gd name="connsiteY4" fmla="*/ 289972 h 512166"/>
              <a:gd name="connsiteX5" fmla="*/ 1206793 w 1325567"/>
              <a:gd name="connsiteY5" fmla="*/ 0 h 512166"/>
              <a:gd name="connsiteX0" fmla="*/ 0 w 1325567"/>
              <a:gd name="connsiteY0" fmla="*/ 366250 h 526871"/>
              <a:gd name="connsiteX1" fmla="*/ 422448 w 1325567"/>
              <a:gd name="connsiteY1" fmla="*/ 419203 h 526871"/>
              <a:gd name="connsiteX2" fmla="*/ 803551 w 1325567"/>
              <a:gd name="connsiteY2" fmla="*/ 439077 h 526871"/>
              <a:gd name="connsiteX3" fmla="*/ 1141096 w 1325567"/>
              <a:gd name="connsiteY3" fmla="*/ 291928 h 526871"/>
              <a:gd name="connsiteX4" fmla="*/ 1141199 w 1325567"/>
              <a:gd name="connsiteY4" fmla="*/ 289972 h 526871"/>
              <a:gd name="connsiteX5" fmla="*/ 1206793 w 1325567"/>
              <a:gd name="connsiteY5" fmla="*/ 0 h 526871"/>
              <a:gd name="connsiteX0" fmla="*/ 0 w 1325567"/>
              <a:gd name="connsiteY0" fmla="*/ 366250 h 543890"/>
              <a:gd name="connsiteX1" fmla="*/ 422448 w 1325567"/>
              <a:gd name="connsiteY1" fmla="*/ 419203 h 543890"/>
              <a:gd name="connsiteX2" fmla="*/ 803551 w 1325567"/>
              <a:gd name="connsiteY2" fmla="*/ 439077 h 543890"/>
              <a:gd name="connsiteX3" fmla="*/ 1141096 w 1325567"/>
              <a:gd name="connsiteY3" fmla="*/ 291928 h 543890"/>
              <a:gd name="connsiteX4" fmla="*/ 1141199 w 1325567"/>
              <a:gd name="connsiteY4" fmla="*/ 289972 h 543890"/>
              <a:gd name="connsiteX5" fmla="*/ 1206793 w 132556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41096 w 1335827"/>
              <a:gd name="connsiteY3" fmla="*/ 291928 h 543890"/>
              <a:gd name="connsiteX4" fmla="*/ 1176211 w 1335827"/>
              <a:gd name="connsiteY4" fmla="*/ 289972 h 543890"/>
              <a:gd name="connsiteX5" fmla="*/ 1206793 w 133582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76211 w 1335827"/>
              <a:gd name="connsiteY3" fmla="*/ 289972 h 543890"/>
              <a:gd name="connsiteX4" fmla="*/ 1206793 w 1335827"/>
              <a:gd name="connsiteY4" fmla="*/ 0 h 543890"/>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291"/>
              <a:gd name="connsiteX1" fmla="*/ 422448 w 1335827"/>
              <a:gd name="connsiteY1" fmla="*/ 419203 h 546291"/>
              <a:gd name="connsiteX2" fmla="*/ 867011 w 1335827"/>
              <a:gd name="connsiteY2" fmla="*/ 438205 h 546291"/>
              <a:gd name="connsiteX3" fmla="*/ 1176211 w 1335827"/>
              <a:gd name="connsiteY3" fmla="*/ 289972 h 546291"/>
              <a:gd name="connsiteX4" fmla="*/ 1206793 w 1335827"/>
              <a:gd name="connsiteY4" fmla="*/ 0 h 546291"/>
              <a:gd name="connsiteX0" fmla="*/ 0 w 1330623"/>
              <a:gd name="connsiteY0" fmla="*/ 325260 h 505301"/>
              <a:gd name="connsiteX1" fmla="*/ 422448 w 1330623"/>
              <a:gd name="connsiteY1" fmla="*/ 378213 h 505301"/>
              <a:gd name="connsiteX2" fmla="*/ 867011 w 1330623"/>
              <a:gd name="connsiteY2" fmla="*/ 397215 h 505301"/>
              <a:gd name="connsiteX3" fmla="*/ 1176211 w 1330623"/>
              <a:gd name="connsiteY3" fmla="*/ 248982 h 505301"/>
              <a:gd name="connsiteX4" fmla="*/ 1199134 w 1330623"/>
              <a:gd name="connsiteY4" fmla="*/ 0 h 505301"/>
              <a:gd name="connsiteX0" fmla="*/ 0 w 1342633"/>
              <a:gd name="connsiteY0" fmla="*/ 337470 h 517511"/>
              <a:gd name="connsiteX1" fmla="*/ 422448 w 1342633"/>
              <a:gd name="connsiteY1" fmla="*/ 390423 h 517511"/>
              <a:gd name="connsiteX2" fmla="*/ 867011 w 1342633"/>
              <a:gd name="connsiteY2" fmla="*/ 409425 h 517511"/>
              <a:gd name="connsiteX3" fmla="*/ 1176211 w 1342633"/>
              <a:gd name="connsiteY3" fmla="*/ 261192 h 517511"/>
              <a:gd name="connsiteX4" fmla="*/ 1216640 w 1342633"/>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6477"/>
              <a:gd name="connsiteX1" fmla="*/ 422448 w 1306985"/>
              <a:gd name="connsiteY1" fmla="*/ 390423 h 516477"/>
              <a:gd name="connsiteX2" fmla="*/ 882329 w 1306985"/>
              <a:gd name="connsiteY2" fmla="*/ 406809 h 516477"/>
              <a:gd name="connsiteX3" fmla="*/ 1176211 w 1306985"/>
              <a:gd name="connsiteY3" fmla="*/ 261192 h 516477"/>
              <a:gd name="connsiteX4" fmla="*/ 1216640 w 1306985"/>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80479"/>
              <a:gd name="connsiteY0" fmla="*/ 279610 h 516477"/>
              <a:gd name="connsiteX1" fmla="*/ 295942 w 1180479"/>
              <a:gd name="connsiteY1" fmla="*/ 390423 h 516477"/>
              <a:gd name="connsiteX2" fmla="*/ 755823 w 1180479"/>
              <a:gd name="connsiteY2" fmla="*/ 406809 h 516477"/>
              <a:gd name="connsiteX3" fmla="*/ 1049705 w 1180479"/>
              <a:gd name="connsiteY3" fmla="*/ 261192 h 516477"/>
              <a:gd name="connsiteX4" fmla="*/ 1090134 w 1180479"/>
              <a:gd name="connsiteY4" fmla="*/ 0 h 516477"/>
              <a:gd name="connsiteX0" fmla="*/ 234 w 1180713"/>
              <a:gd name="connsiteY0" fmla="*/ 279610 h 516477"/>
              <a:gd name="connsiteX1" fmla="*/ 296176 w 1180713"/>
              <a:gd name="connsiteY1" fmla="*/ 390423 h 516477"/>
              <a:gd name="connsiteX2" fmla="*/ 756057 w 1180713"/>
              <a:gd name="connsiteY2" fmla="*/ 406809 h 516477"/>
              <a:gd name="connsiteX3" fmla="*/ 1049939 w 1180713"/>
              <a:gd name="connsiteY3" fmla="*/ 261192 h 516477"/>
              <a:gd name="connsiteX4" fmla="*/ 1090368 w 1180713"/>
              <a:gd name="connsiteY4" fmla="*/ 0 h 51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713" h="516477">
                <a:moveTo>
                  <a:pt x="234" y="279610"/>
                </a:moveTo>
                <a:cubicBezTo>
                  <a:pt x="-8037" y="454658"/>
                  <a:pt x="204596" y="408529"/>
                  <a:pt x="296176" y="390423"/>
                </a:cubicBezTo>
                <a:cubicBezTo>
                  <a:pt x="421348" y="608386"/>
                  <a:pt x="716154" y="496049"/>
                  <a:pt x="756057" y="406809"/>
                </a:cubicBezTo>
                <a:cubicBezTo>
                  <a:pt x="935297" y="420156"/>
                  <a:pt x="1023215" y="344838"/>
                  <a:pt x="1049939" y="261192"/>
                </a:cubicBezTo>
                <a:cubicBezTo>
                  <a:pt x="1152963" y="241747"/>
                  <a:pt x="1263230" y="103502"/>
                  <a:pt x="1090368"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Freeform 4"/>
          <p:cNvSpPr/>
          <p:nvPr/>
        </p:nvSpPr>
        <p:spPr>
          <a:xfrm>
            <a:off x="1293812" y="1447800"/>
            <a:ext cx="1039250" cy="537062"/>
          </a:xfrm>
          <a:custGeom>
            <a:avLst/>
            <a:gdLst>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7008"/>
              <a:gd name="connsiteY0" fmla="*/ 362872 h 772556"/>
              <a:gd name="connsiteX1" fmla="*/ 1389777 w 1527008"/>
              <a:gd name="connsiteY1" fmla="*/ 406430 h 772556"/>
              <a:gd name="connsiteX2" fmla="*/ 1522612 w 1527008"/>
              <a:gd name="connsiteY2" fmla="*/ 226948 h 772556"/>
              <a:gd name="connsiteX3" fmla="*/ 1226050 w 1527008"/>
              <a:gd name="connsiteY3" fmla="*/ 165164 h 772556"/>
              <a:gd name="connsiteX4" fmla="*/ 978915 w 1527008"/>
              <a:gd name="connsiteY4" fmla="*/ 4526 h 772556"/>
              <a:gd name="connsiteX5" fmla="*/ 904774 w 1527008"/>
              <a:gd name="connsiteY5" fmla="*/ 362872 h 772556"/>
              <a:gd name="connsiteX6" fmla="*/ 682353 w 1527008"/>
              <a:gd name="connsiteY6" fmla="*/ 140451 h 772556"/>
              <a:gd name="connsiteX7" fmla="*/ 497001 w 1527008"/>
              <a:gd name="connsiteY7" fmla="*/ 399943 h 772556"/>
              <a:gd name="connsiteX8" fmla="*/ 2731 w 1527008"/>
              <a:gd name="connsiteY8" fmla="*/ 264018 h 772556"/>
              <a:gd name="connsiteX9" fmla="*/ 286936 w 1527008"/>
              <a:gd name="connsiteY9" fmla="*/ 585294 h 772556"/>
              <a:gd name="connsiteX10" fmla="*/ 39801 w 1527008"/>
              <a:gd name="connsiteY10" fmla="*/ 610008 h 772556"/>
              <a:gd name="connsiteX11" fmla="*/ 200439 w 1527008"/>
              <a:gd name="connsiteY11" fmla="*/ 758289 h 772556"/>
              <a:gd name="connsiteX12" fmla="*/ 188082 w 1527008"/>
              <a:gd name="connsiteY12" fmla="*/ 758289 h 772556"/>
              <a:gd name="connsiteX0" fmla="*/ 1399045 w 1531860"/>
              <a:gd name="connsiteY0" fmla="*/ 362872 h 772556"/>
              <a:gd name="connsiteX1" fmla="*/ 1389777 w 1531860"/>
              <a:gd name="connsiteY1" fmla="*/ 406430 h 772556"/>
              <a:gd name="connsiteX2" fmla="*/ 1522612 w 1531860"/>
              <a:gd name="connsiteY2" fmla="*/ 226948 h 772556"/>
              <a:gd name="connsiteX3" fmla="*/ 1226050 w 1531860"/>
              <a:gd name="connsiteY3" fmla="*/ 165164 h 772556"/>
              <a:gd name="connsiteX4" fmla="*/ 978915 w 1531860"/>
              <a:gd name="connsiteY4" fmla="*/ 4526 h 772556"/>
              <a:gd name="connsiteX5" fmla="*/ 904774 w 1531860"/>
              <a:gd name="connsiteY5" fmla="*/ 362872 h 772556"/>
              <a:gd name="connsiteX6" fmla="*/ 682353 w 1531860"/>
              <a:gd name="connsiteY6" fmla="*/ 140451 h 772556"/>
              <a:gd name="connsiteX7" fmla="*/ 497001 w 1531860"/>
              <a:gd name="connsiteY7" fmla="*/ 399943 h 772556"/>
              <a:gd name="connsiteX8" fmla="*/ 2731 w 1531860"/>
              <a:gd name="connsiteY8" fmla="*/ 264018 h 772556"/>
              <a:gd name="connsiteX9" fmla="*/ 286936 w 1531860"/>
              <a:gd name="connsiteY9" fmla="*/ 585294 h 772556"/>
              <a:gd name="connsiteX10" fmla="*/ 39801 w 1531860"/>
              <a:gd name="connsiteY10" fmla="*/ 610008 h 772556"/>
              <a:gd name="connsiteX11" fmla="*/ 200439 w 1531860"/>
              <a:gd name="connsiteY11" fmla="*/ 758289 h 772556"/>
              <a:gd name="connsiteX12" fmla="*/ 188082 w 1531860"/>
              <a:gd name="connsiteY12" fmla="*/ 758289 h 772556"/>
              <a:gd name="connsiteX0" fmla="*/ 1389777 w 1531860"/>
              <a:gd name="connsiteY0" fmla="*/ 406430 h 772556"/>
              <a:gd name="connsiteX1" fmla="*/ 1522612 w 1531860"/>
              <a:gd name="connsiteY1" fmla="*/ 226948 h 772556"/>
              <a:gd name="connsiteX2" fmla="*/ 1226050 w 1531860"/>
              <a:gd name="connsiteY2" fmla="*/ 165164 h 772556"/>
              <a:gd name="connsiteX3" fmla="*/ 978915 w 1531860"/>
              <a:gd name="connsiteY3" fmla="*/ 4526 h 772556"/>
              <a:gd name="connsiteX4" fmla="*/ 904774 w 1531860"/>
              <a:gd name="connsiteY4" fmla="*/ 362872 h 772556"/>
              <a:gd name="connsiteX5" fmla="*/ 682353 w 1531860"/>
              <a:gd name="connsiteY5" fmla="*/ 140451 h 772556"/>
              <a:gd name="connsiteX6" fmla="*/ 497001 w 1531860"/>
              <a:gd name="connsiteY6" fmla="*/ 399943 h 772556"/>
              <a:gd name="connsiteX7" fmla="*/ 2731 w 1531860"/>
              <a:gd name="connsiteY7" fmla="*/ 264018 h 772556"/>
              <a:gd name="connsiteX8" fmla="*/ 286936 w 1531860"/>
              <a:gd name="connsiteY8" fmla="*/ 585294 h 772556"/>
              <a:gd name="connsiteX9" fmla="*/ 39801 w 1531860"/>
              <a:gd name="connsiteY9" fmla="*/ 610008 h 772556"/>
              <a:gd name="connsiteX10" fmla="*/ 200439 w 1531860"/>
              <a:gd name="connsiteY10" fmla="*/ 758289 h 772556"/>
              <a:gd name="connsiteX11" fmla="*/ 188082 w 1531860"/>
              <a:gd name="connsiteY11" fmla="*/ 758289 h 772556"/>
              <a:gd name="connsiteX0" fmla="*/ 1378347 w 1530798"/>
              <a:gd name="connsiteY0" fmla="*/ 429290 h 772556"/>
              <a:gd name="connsiteX1" fmla="*/ 1522612 w 1530798"/>
              <a:gd name="connsiteY1" fmla="*/ 226948 h 772556"/>
              <a:gd name="connsiteX2" fmla="*/ 1226050 w 1530798"/>
              <a:gd name="connsiteY2" fmla="*/ 165164 h 772556"/>
              <a:gd name="connsiteX3" fmla="*/ 978915 w 1530798"/>
              <a:gd name="connsiteY3" fmla="*/ 4526 h 772556"/>
              <a:gd name="connsiteX4" fmla="*/ 904774 w 1530798"/>
              <a:gd name="connsiteY4" fmla="*/ 362872 h 772556"/>
              <a:gd name="connsiteX5" fmla="*/ 682353 w 1530798"/>
              <a:gd name="connsiteY5" fmla="*/ 140451 h 772556"/>
              <a:gd name="connsiteX6" fmla="*/ 497001 w 1530798"/>
              <a:gd name="connsiteY6" fmla="*/ 399943 h 772556"/>
              <a:gd name="connsiteX7" fmla="*/ 2731 w 1530798"/>
              <a:gd name="connsiteY7" fmla="*/ 264018 h 772556"/>
              <a:gd name="connsiteX8" fmla="*/ 286936 w 1530798"/>
              <a:gd name="connsiteY8" fmla="*/ 585294 h 772556"/>
              <a:gd name="connsiteX9" fmla="*/ 39801 w 1530798"/>
              <a:gd name="connsiteY9" fmla="*/ 610008 h 772556"/>
              <a:gd name="connsiteX10" fmla="*/ 200439 w 1530798"/>
              <a:gd name="connsiteY10" fmla="*/ 758289 h 772556"/>
              <a:gd name="connsiteX11" fmla="*/ 188082 w 1530798"/>
              <a:gd name="connsiteY11" fmla="*/ 758289 h 772556"/>
              <a:gd name="connsiteX0" fmla="*/ 1378347 w 1462304"/>
              <a:gd name="connsiteY0" fmla="*/ 429290 h 772556"/>
              <a:gd name="connsiteX1" fmla="*/ 1434982 w 1462304"/>
              <a:gd name="connsiteY1" fmla="*/ 177418 h 772556"/>
              <a:gd name="connsiteX2" fmla="*/ 1226050 w 1462304"/>
              <a:gd name="connsiteY2" fmla="*/ 165164 h 772556"/>
              <a:gd name="connsiteX3" fmla="*/ 978915 w 1462304"/>
              <a:gd name="connsiteY3" fmla="*/ 4526 h 772556"/>
              <a:gd name="connsiteX4" fmla="*/ 904774 w 1462304"/>
              <a:gd name="connsiteY4" fmla="*/ 362872 h 772556"/>
              <a:gd name="connsiteX5" fmla="*/ 682353 w 1462304"/>
              <a:gd name="connsiteY5" fmla="*/ 140451 h 772556"/>
              <a:gd name="connsiteX6" fmla="*/ 497001 w 1462304"/>
              <a:gd name="connsiteY6" fmla="*/ 399943 h 772556"/>
              <a:gd name="connsiteX7" fmla="*/ 2731 w 1462304"/>
              <a:gd name="connsiteY7" fmla="*/ 264018 h 772556"/>
              <a:gd name="connsiteX8" fmla="*/ 286936 w 1462304"/>
              <a:gd name="connsiteY8" fmla="*/ 585294 h 772556"/>
              <a:gd name="connsiteX9" fmla="*/ 39801 w 1462304"/>
              <a:gd name="connsiteY9" fmla="*/ 610008 h 772556"/>
              <a:gd name="connsiteX10" fmla="*/ 200439 w 1462304"/>
              <a:gd name="connsiteY10" fmla="*/ 758289 h 772556"/>
              <a:gd name="connsiteX11" fmla="*/ 188082 w 1462304"/>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424581"/>
              <a:gd name="connsiteY0" fmla="*/ 429290 h 772556"/>
              <a:gd name="connsiteX1" fmla="*/ 1244482 w 1424581"/>
              <a:gd name="connsiteY1" fmla="*/ 207898 h 772556"/>
              <a:gd name="connsiteX2" fmla="*/ 1226050 w 1424581"/>
              <a:gd name="connsiteY2" fmla="*/ 165164 h 772556"/>
              <a:gd name="connsiteX3" fmla="*/ 978915 w 1424581"/>
              <a:gd name="connsiteY3" fmla="*/ 4526 h 772556"/>
              <a:gd name="connsiteX4" fmla="*/ 904774 w 1424581"/>
              <a:gd name="connsiteY4" fmla="*/ 362872 h 772556"/>
              <a:gd name="connsiteX5" fmla="*/ 682353 w 1424581"/>
              <a:gd name="connsiteY5" fmla="*/ 140451 h 772556"/>
              <a:gd name="connsiteX6" fmla="*/ 497001 w 1424581"/>
              <a:gd name="connsiteY6" fmla="*/ 399943 h 772556"/>
              <a:gd name="connsiteX7" fmla="*/ 2731 w 1424581"/>
              <a:gd name="connsiteY7" fmla="*/ 264018 h 772556"/>
              <a:gd name="connsiteX8" fmla="*/ 286936 w 1424581"/>
              <a:gd name="connsiteY8" fmla="*/ 585294 h 772556"/>
              <a:gd name="connsiteX9" fmla="*/ 39801 w 1424581"/>
              <a:gd name="connsiteY9" fmla="*/ 610008 h 772556"/>
              <a:gd name="connsiteX10" fmla="*/ 200439 w 1424581"/>
              <a:gd name="connsiteY10" fmla="*/ 758289 h 772556"/>
              <a:gd name="connsiteX11" fmla="*/ 188082 w 1424581"/>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8710 h 771976"/>
              <a:gd name="connsiteX1" fmla="*/ 1244482 w 1445332"/>
              <a:gd name="connsiteY1" fmla="*/ 207318 h 771976"/>
              <a:gd name="connsiteX2" fmla="*/ 1252720 w 1445332"/>
              <a:gd name="connsiteY2" fmla="*/ 191254 h 771976"/>
              <a:gd name="connsiteX3" fmla="*/ 978915 w 1445332"/>
              <a:gd name="connsiteY3" fmla="*/ 3946 h 771976"/>
              <a:gd name="connsiteX4" fmla="*/ 904774 w 1445332"/>
              <a:gd name="connsiteY4" fmla="*/ 362292 h 771976"/>
              <a:gd name="connsiteX5" fmla="*/ 682353 w 1445332"/>
              <a:gd name="connsiteY5" fmla="*/ 139871 h 771976"/>
              <a:gd name="connsiteX6" fmla="*/ 497001 w 1445332"/>
              <a:gd name="connsiteY6" fmla="*/ 399363 h 771976"/>
              <a:gd name="connsiteX7" fmla="*/ 2731 w 1445332"/>
              <a:gd name="connsiteY7" fmla="*/ 263438 h 771976"/>
              <a:gd name="connsiteX8" fmla="*/ 286936 w 1445332"/>
              <a:gd name="connsiteY8" fmla="*/ 584714 h 771976"/>
              <a:gd name="connsiteX9" fmla="*/ 39801 w 1445332"/>
              <a:gd name="connsiteY9" fmla="*/ 609428 h 771976"/>
              <a:gd name="connsiteX10" fmla="*/ 200439 w 1445332"/>
              <a:gd name="connsiteY10" fmla="*/ 757709 h 771976"/>
              <a:gd name="connsiteX11" fmla="*/ 188082 w 1445332"/>
              <a:gd name="connsiteY11" fmla="*/ 757709 h 771976"/>
              <a:gd name="connsiteX0" fmla="*/ 1378347 w 1445332"/>
              <a:gd name="connsiteY0" fmla="*/ 431327 h 774593"/>
              <a:gd name="connsiteX1" fmla="*/ 1244482 w 1445332"/>
              <a:gd name="connsiteY1" fmla="*/ 209935 h 774593"/>
              <a:gd name="connsiteX2" fmla="*/ 1252720 w 1445332"/>
              <a:gd name="connsiteY2" fmla="*/ 193871 h 774593"/>
              <a:gd name="connsiteX3" fmla="*/ 978915 w 1445332"/>
              <a:gd name="connsiteY3" fmla="*/ 6563 h 774593"/>
              <a:gd name="connsiteX4" fmla="*/ 904774 w 1445332"/>
              <a:gd name="connsiteY4" fmla="*/ 364909 h 774593"/>
              <a:gd name="connsiteX5" fmla="*/ 682353 w 1445332"/>
              <a:gd name="connsiteY5" fmla="*/ 142488 h 774593"/>
              <a:gd name="connsiteX6" fmla="*/ 497001 w 1445332"/>
              <a:gd name="connsiteY6" fmla="*/ 401980 h 774593"/>
              <a:gd name="connsiteX7" fmla="*/ 2731 w 1445332"/>
              <a:gd name="connsiteY7" fmla="*/ 266055 h 774593"/>
              <a:gd name="connsiteX8" fmla="*/ 286936 w 1445332"/>
              <a:gd name="connsiteY8" fmla="*/ 587331 h 774593"/>
              <a:gd name="connsiteX9" fmla="*/ 39801 w 1445332"/>
              <a:gd name="connsiteY9" fmla="*/ 612045 h 774593"/>
              <a:gd name="connsiteX10" fmla="*/ 200439 w 1445332"/>
              <a:gd name="connsiteY10" fmla="*/ 760326 h 774593"/>
              <a:gd name="connsiteX11" fmla="*/ 188082 w 1445332"/>
              <a:gd name="connsiteY11" fmla="*/ 760326 h 774593"/>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69205 h 712471"/>
              <a:gd name="connsiteX1" fmla="*/ 1244482 w 1445332"/>
              <a:gd name="connsiteY1" fmla="*/ 147813 h 712471"/>
              <a:gd name="connsiteX2" fmla="*/ 1252720 w 1445332"/>
              <a:gd name="connsiteY2" fmla="*/ 131749 h 712471"/>
              <a:gd name="connsiteX3" fmla="*/ 997965 w 1445332"/>
              <a:gd name="connsiteY3" fmla="*/ 54931 h 712471"/>
              <a:gd name="connsiteX4" fmla="*/ 904774 w 1445332"/>
              <a:gd name="connsiteY4" fmla="*/ 302787 h 712471"/>
              <a:gd name="connsiteX5" fmla="*/ 682353 w 1445332"/>
              <a:gd name="connsiteY5" fmla="*/ 80366 h 712471"/>
              <a:gd name="connsiteX6" fmla="*/ 497001 w 1445332"/>
              <a:gd name="connsiteY6" fmla="*/ 339858 h 712471"/>
              <a:gd name="connsiteX7" fmla="*/ 2731 w 1445332"/>
              <a:gd name="connsiteY7" fmla="*/ 203933 h 712471"/>
              <a:gd name="connsiteX8" fmla="*/ 286936 w 1445332"/>
              <a:gd name="connsiteY8" fmla="*/ 525209 h 712471"/>
              <a:gd name="connsiteX9" fmla="*/ 39801 w 1445332"/>
              <a:gd name="connsiteY9" fmla="*/ 549923 h 712471"/>
              <a:gd name="connsiteX10" fmla="*/ 200439 w 1445332"/>
              <a:gd name="connsiteY10" fmla="*/ 698204 h 712471"/>
              <a:gd name="connsiteX11" fmla="*/ 188082 w 1445332"/>
              <a:gd name="connsiteY11" fmla="*/ 698204 h 712471"/>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546 w 1405531"/>
              <a:gd name="connsiteY0" fmla="*/ 303350 h 646616"/>
              <a:gd name="connsiteX1" fmla="*/ 1204681 w 1405531"/>
              <a:gd name="connsiteY1" fmla="*/ 81958 h 646616"/>
              <a:gd name="connsiteX2" fmla="*/ 1212919 w 1405531"/>
              <a:gd name="connsiteY2" fmla="*/ 65894 h 646616"/>
              <a:gd name="connsiteX3" fmla="*/ 920064 w 1405531"/>
              <a:gd name="connsiteY3" fmla="*/ 118616 h 646616"/>
              <a:gd name="connsiteX4" fmla="*/ 922123 w 1405531"/>
              <a:gd name="connsiteY4" fmla="*/ 122632 h 646616"/>
              <a:gd name="connsiteX5" fmla="*/ 604452 w 1405531"/>
              <a:gd name="connsiteY5" fmla="*/ 144051 h 646616"/>
              <a:gd name="connsiteX6" fmla="*/ 621030 w 1405531"/>
              <a:gd name="connsiteY6" fmla="*/ 148273 h 646616"/>
              <a:gd name="connsiteX7" fmla="*/ 313450 w 1405531"/>
              <a:gd name="connsiteY7" fmla="*/ 393348 h 646616"/>
              <a:gd name="connsiteX8" fmla="*/ 0 w 1405531"/>
              <a:gd name="connsiteY8" fmla="*/ 484068 h 646616"/>
              <a:gd name="connsiteX9" fmla="*/ 160638 w 1405531"/>
              <a:gd name="connsiteY9" fmla="*/ 632349 h 646616"/>
              <a:gd name="connsiteX10" fmla="*/ 148281 w 1405531"/>
              <a:gd name="connsiteY10" fmla="*/ 632349 h 646616"/>
              <a:gd name="connsiteX0" fmla="*/ 1269966 w 1336951"/>
              <a:gd name="connsiteY0" fmla="*/ 303350 h 650698"/>
              <a:gd name="connsiteX1" fmla="*/ 1136101 w 1336951"/>
              <a:gd name="connsiteY1" fmla="*/ 81958 h 650698"/>
              <a:gd name="connsiteX2" fmla="*/ 1144339 w 1336951"/>
              <a:gd name="connsiteY2" fmla="*/ 65894 h 650698"/>
              <a:gd name="connsiteX3" fmla="*/ 851484 w 1336951"/>
              <a:gd name="connsiteY3" fmla="*/ 118616 h 650698"/>
              <a:gd name="connsiteX4" fmla="*/ 853543 w 1336951"/>
              <a:gd name="connsiteY4" fmla="*/ 122632 h 650698"/>
              <a:gd name="connsiteX5" fmla="*/ 535872 w 1336951"/>
              <a:gd name="connsiteY5" fmla="*/ 144051 h 650698"/>
              <a:gd name="connsiteX6" fmla="*/ 552450 w 1336951"/>
              <a:gd name="connsiteY6" fmla="*/ 148273 h 650698"/>
              <a:gd name="connsiteX7" fmla="*/ 244870 w 1336951"/>
              <a:gd name="connsiteY7" fmla="*/ 393348 h 650698"/>
              <a:gd name="connsiteX8" fmla="*/ 0 w 1336951"/>
              <a:gd name="connsiteY8" fmla="*/ 426918 h 650698"/>
              <a:gd name="connsiteX9" fmla="*/ 92058 w 1336951"/>
              <a:gd name="connsiteY9" fmla="*/ 632349 h 650698"/>
              <a:gd name="connsiteX10" fmla="*/ 79701 w 1336951"/>
              <a:gd name="connsiteY10" fmla="*/ 632349 h 650698"/>
              <a:gd name="connsiteX0" fmla="*/ 1269966 w 1336951"/>
              <a:gd name="connsiteY0" fmla="*/ 303350 h 640957"/>
              <a:gd name="connsiteX1" fmla="*/ 1136101 w 1336951"/>
              <a:gd name="connsiteY1" fmla="*/ 81958 h 640957"/>
              <a:gd name="connsiteX2" fmla="*/ 1144339 w 1336951"/>
              <a:gd name="connsiteY2" fmla="*/ 65894 h 640957"/>
              <a:gd name="connsiteX3" fmla="*/ 851484 w 1336951"/>
              <a:gd name="connsiteY3" fmla="*/ 118616 h 640957"/>
              <a:gd name="connsiteX4" fmla="*/ 853543 w 1336951"/>
              <a:gd name="connsiteY4" fmla="*/ 122632 h 640957"/>
              <a:gd name="connsiteX5" fmla="*/ 535872 w 1336951"/>
              <a:gd name="connsiteY5" fmla="*/ 144051 h 640957"/>
              <a:gd name="connsiteX6" fmla="*/ 552450 w 1336951"/>
              <a:gd name="connsiteY6" fmla="*/ 148273 h 640957"/>
              <a:gd name="connsiteX7" fmla="*/ 244870 w 1336951"/>
              <a:gd name="connsiteY7" fmla="*/ 393348 h 640957"/>
              <a:gd name="connsiteX8" fmla="*/ 0 w 1336951"/>
              <a:gd name="connsiteY8" fmla="*/ 426918 h 640957"/>
              <a:gd name="connsiteX9" fmla="*/ 92058 w 1336951"/>
              <a:gd name="connsiteY9" fmla="*/ 632349 h 640957"/>
              <a:gd name="connsiteX10" fmla="*/ 323541 w 1336951"/>
              <a:gd name="connsiteY10" fmla="*/ 598059 h 640957"/>
              <a:gd name="connsiteX0" fmla="*/ 1269966 w 1336951"/>
              <a:gd name="connsiteY0" fmla="*/ 303350 h 598059"/>
              <a:gd name="connsiteX1" fmla="*/ 1136101 w 1336951"/>
              <a:gd name="connsiteY1" fmla="*/ 81958 h 598059"/>
              <a:gd name="connsiteX2" fmla="*/ 1144339 w 1336951"/>
              <a:gd name="connsiteY2" fmla="*/ 65894 h 598059"/>
              <a:gd name="connsiteX3" fmla="*/ 851484 w 1336951"/>
              <a:gd name="connsiteY3" fmla="*/ 118616 h 598059"/>
              <a:gd name="connsiteX4" fmla="*/ 853543 w 1336951"/>
              <a:gd name="connsiteY4" fmla="*/ 122632 h 598059"/>
              <a:gd name="connsiteX5" fmla="*/ 535872 w 1336951"/>
              <a:gd name="connsiteY5" fmla="*/ 144051 h 598059"/>
              <a:gd name="connsiteX6" fmla="*/ 552450 w 1336951"/>
              <a:gd name="connsiteY6" fmla="*/ 148273 h 598059"/>
              <a:gd name="connsiteX7" fmla="*/ 244870 w 1336951"/>
              <a:gd name="connsiteY7" fmla="*/ 393348 h 598059"/>
              <a:gd name="connsiteX8" fmla="*/ 0 w 1336951"/>
              <a:gd name="connsiteY8" fmla="*/ 426918 h 598059"/>
              <a:gd name="connsiteX9" fmla="*/ 323541 w 1336951"/>
              <a:gd name="connsiteY9" fmla="*/ 598059 h 598059"/>
              <a:gd name="connsiteX0" fmla="*/ 1269966 w 1336951"/>
              <a:gd name="connsiteY0" fmla="*/ 303350 h 601465"/>
              <a:gd name="connsiteX1" fmla="*/ 1136101 w 1336951"/>
              <a:gd name="connsiteY1" fmla="*/ 81958 h 601465"/>
              <a:gd name="connsiteX2" fmla="*/ 1144339 w 1336951"/>
              <a:gd name="connsiteY2" fmla="*/ 65894 h 601465"/>
              <a:gd name="connsiteX3" fmla="*/ 851484 w 1336951"/>
              <a:gd name="connsiteY3" fmla="*/ 118616 h 601465"/>
              <a:gd name="connsiteX4" fmla="*/ 853543 w 1336951"/>
              <a:gd name="connsiteY4" fmla="*/ 122632 h 601465"/>
              <a:gd name="connsiteX5" fmla="*/ 535872 w 1336951"/>
              <a:gd name="connsiteY5" fmla="*/ 144051 h 601465"/>
              <a:gd name="connsiteX6" fmla="*/ 552450 w 1336951"/>
              <a:gd name="connsiteY6" fmla="*/ 148273 h 601465"/>
              <a:gd name="connsiteX7" fmla="*/ 244870 w 1336951"/>
              <a:gd name="connsiteY7" fmla="*/ 393348 h 601465"/>
              <a:gd name="connsiteX8" fmla="*/ 0 w 1336951"/>
              <a:gd name="connsiteY8" fmla="*/ 426918 h 601465"/>
              <a:gd name="connsiteX9" fmla="*/ 323541 w 1336951"/>
              <a:gd name="connsiteY9" fmla="*/ 598059 h 601465"/>
              <a:gd name="connsiteX0" fmla="*/ 1348196 w 1415181"/>
              <a:gd name="connsiteY0" fmla="*/ 303350 h 608973"/>
              <a:gd name="connsiteX1" fmla="*/ 1214331 w 1415181"/>
              <a:gd name="connsiteY1" fmla="*/ 81958 h 608973"/>
              <a:gd name="connsiteX2" fmla="*/ 1222569 w 1415181"/>
              <a:gd name="connsiteY2" fmla="*/ 65894 h 608973"/>
              <a:gd name="connsiteX3" fmla="*/ 929714 w 1415181"/>
              <a:gd name="connsiteY3" fmla="*/ 118616 h 608973"/>
              <a:gd name="connsiteX4" fmla="*/ 931773 w 1415181"/>
              <a:gd name="connsiteY4" fmla="*/ 122632 h 608973"/>
              <a:gd name="connsiteX5" fmla="*/ 614102 w 1415181"/>
              <a:gd name="connsiteY5" fmla="*/ 144051 h 608973"/>
              <a:gd name="connsiteX6" fmla="*/ 630680 w 1415181"/>
              <a:gd name="connsiteY6" fmla="*/ 148273 h 608973"/>
              <a:gd name="connsiteX7" fmla="*/ 323100 w 1415181"/>
              <a:gd name="connsiteY7" fmla="*/ 393348 h 608973"/>
              <a:gd name="connsiteX8" fmla="*/ 78230 w 1415181"/>
              <a:gd name="connsiteY8" fmla="*/ 426918 h 608973"/>
              <a:gd name="connsiteX9" fmla="*/ 131261 w 1415181"/>
              <a:gd name="connsiteY9" fmla="*/ 605679 h 608973"/>
              <a:gd name="connsiteX0" fmla="*/ 1330472 w 1397457"/>
              <a:gd name="connsiteY0" fmla="*/ 303350 h 608526"/>
              <a:gd name="connsiteX1" fmla="*/ 1196607 w 1397457"/>
              <a:gd name="connsiteY1" fmla="*/ 81958 h 608526"/>
              <a:gd name="connsiteX2" fmla="*/ 1204845 w 1397457"/>
              <a:gd name="connsiteY2" fmla="*/ 65894 h 608526"/>
              <a:gd name="connsiteX3" fmla="*/ 911990 w 1397457"/>
              <a:gd name="connsiteY3" fmla="*/ 118616 h 608526"/>
              <a:gd name="connsiteX4" fmla="*/ 914049 w 1397457"/>
              <a:gd name="connsiteY4" fmla="*/ 122632 h 608526"/>
              <a:gd name="connsiteX5" fmla="*/ 596378 w 1397457"/>
              <a:gd name="connsiteY5" fmla="*/ 144051 h 608526"/>
              <a:gd name="connsiteX6" fmla="*/ 612956 w 1397457"/>
              <a:gd name="connsiteY6" fmla="*/ 148273 h 608526"/>
              <a:gd name="connsiteX7" fmla="*/ 305376 w 1397457"/>
              <a:gd name="connsiteY7" fmla="*/ 393348 h 608526"/>
              <a:gd name="connsiteX8" fmla="*/ 113846 w 1397457"/>
              <a:gd name="connsiteY8" fmla="*/ 396438 h 608526"/>
              <a:gd name="connsiteX9" fmla="*/ 113537 w 1397457"/>
              <a:gd name="connsiteY9" fmla="*/ 605679 h 608526"/>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297955 w 1364940"/>
              <a:gd name="connsiteY0" fmla="*/ 303350 h 608569"/>
              <a:gd name="connsiteX1" fmla="*/ 1164090 w 1364940"/>
              <a:gd name="connsiteY1" fmla="*/ 81958 h 608569"/>
              <a:gd name="connsiteX2" fmla="*/ 1172328 w 1364940"/>
              <a:gd name="connsiteY2" fmla="*/ 65894 h 608569"/>
              <a:gd name="connsiteX3" fmla="*/ 879473 w 1364940"/>
              <a:gd name="connsiteY3" fmla="*/ 118616 h 608569"/>
              <a:gd name="connsiteX4" fmla="*/ 881532 w 1364940"/>
              <a:gd name="connsiteY4" fmla="*/ 122632 h 608569"/>
              <a:gd name="connsiteX5" fmla="*/ 563861 w 1364940"/>
              <a:gd name="connsiteY5" fmla="*/ 144051 h 608569"/>
              <a:gd name="connsiteX6" fmla="*/ 580439 w 1364940"/>
              <a:gd name="connsiteY6" fmla="*/ 148273 h 608569"/>
              <a:gd name="connsiteX7" fmla="*/ 272859 w 1364940"/>
              <a:gd name="connsiteY7" fmla="*/ 393348 h 608569"/>
              <a:gd name="connsiteX8" fmla="*/ 260399 w 1364940"/>
              <a:gd name="connsiteY8" fmla="*/ 381198 h 608569"/>
              <a:gd name="connsiteX9" fmla="*/ 81020 w 1364940"/>
              <a:gd name="connsiteY9" fmla="*/ 605679 h 608569"/>
              <a:gd name="connsiteX0" fmla="*/ 1315508 w 1382493"/>
              <a:gd name="connsiteY0" fmla="*/ 303350 h 607398"/>
              <a:gd name="connsiteX1" fmla="*/ 1181643 w 1382493"/>
              <a:gd name="connsiteY1" fmla="*/ 81958 h 607398"/>
              <a:gd name="connsiteX2" fmla="*/ 1189881 w 1382493"/>
              <a:gd name="connsiteY2" fmla="*/ 65894 h 607398"/>
              <a:gd name="connsiteX3" fmla="*/ 897026 w 1382493"/>
              <a:gd name="connsiteY3" fmla="*/ 118616 h 607398"/>
              <a:gd name="connsiteX4" fmla="*/ 899085 w 1382493"/>
              <a:gd name="connsiteY4" fmla="*/ 122632 h 607398"/>
              <a:gd name="connsiteX5" fmla="*/ 581414 w 1382493"/>
              <a:gd name="connsiteY5" fmla="*/ 144051 h 607398"/>
              <a:gd name="connsiteX6" fmla="*/ 597992 w 1382493"/>
              <a:gd name="connsiteY6" fmla="*/ 148273 h 607398"/>
              <a:gd name="connsiteX7" fmla="*/ 290412 w 1382493"/>
              <a:gd name="connsiteY7" fmla="*/ 393348 h 607398"/>
              <a:gd name="connsiteX8" fmla="*/ 277952 w 1382493"/>
              <a:gd name="connsiteY8" fmla="*/ 381198 h 607398"/>
              <a:gd name="connsiteX9" fmla="*/ 98573 w 1382493"/>
              <a:gd name="connsiteY9" fmla="*/ 605679 h 607398"/>
              <a:gd name="connsiteX0" fmla="*/ 1283760 w 1350745"/>
              <a:gd name="connsiteY0" fmla="*/ 303350 h 605679"/>
              <a:gd name="connsiteX1" fmla="*/ 1149895 w 1350745"/>
              <a:gd name="connsiteY1" fmla="*/ 81958 h 605679"/>
              <a:gd name="connsiteX2" fmla="*/ 1158133 w 1350745"/>
              <a:gd name="connsiteY2" fmla="*/ 65894 h 605679"/>
              <a:gd name="connsiteX3" fmla="*/ 865278 w 1350745"/>
              <a:gd name="connsiteY3" fmla="*/ 118616 h 605679"/>
              <a:gd name="connsiteX4" fmla="*/ 867337 w 1350745"/>
              <a:gd name="connsiteY4" fmla="*/ 122632 h 605679"/>
              <a:gd name="connsiteX5" fmla="*/ 549666 w 1350745"/>
              <a:gd name="connsiteY5" fmla="*/ 144051 h 605679"/>
              <a:gd name="connsiteX6" fmla="*/ 566244 w 1350745"/>
              <a:gd name="connsiteY6" fmla="*/ 148273 h 605679"/>
              <a:gd name="connsiteX7" fmla="*/ 258664 w 1350745"/>
              <a:gd name="connsiteY7" fmla="*/ 393348 h 605679"/>
              <a:gd name="connsiteX8" fmla="*/ 246204 w 1350745"/>
              <a:gd name="connsiteY8" fmla="*/ 381198 h 605679"/>
              <a:gd name="connsiteX9" fmla="*/ 66825 w 1350745"/>
              <a:gd name="connsiteY9" fmla="*/ 605679 h 60567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249540 w 1341621"/>
              <a:gd name="connsiteY7" fmla="*/ 393348 h 598059"/>
              <a:gd name="connsiteX8" fmla="*/ 237080 w 1341621"/>
              <a:gd name="connsiteY8" fmla="*/ 381198 h 598059"/>
              <a:gd name="connsiteX9" fmla="*/ 69131 w 1341621"/>
              <a:gd name="connsiteY9" fmla="*/ 598059 h 59805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177150 w 1341621"/>
              <a:gd name="connsiteY7" fmla="*/ 347628 h 598059"/>
              <a:gd name="connsiteX8" fmla="*/ 237080 w 1341621"/>
              <a:gd name="connsiteY8" fmla="*/ 381198 h 598059"/>
              <a:gd name="connsiteX9" fmla="*/ 69131 w 1341621"/>
              <a:gd name="connsiteY9" fmla="*/ 598059 h 598059"/>
              <a:gd name="connsiteX0" fmla="*/ 1255656 w 1322641"/>
              <a:gd name="connsiteY0" fmla="*/ 303350 h 598059"/>
              <a:gd name="connsiteX1" fmla="*/ 1121791 w 1322641"/>
              <a:gd name="connsiteY1" fmla="*/ 81958 h 598059"/>
              <a:gd name="connsiteX2" fmla="*/ 1130029 w 1322641"/>
              <a:gd name="connsiteY2" fmla="*/ 65894 h 598059"/>
              <a:gd name="connsiteX3" fmla="*/ 837174 w 1322641"/>
              <a:gd name="connsiteY3" fmla="*/ 118616 h 598059"/>
              <a:gd name="connsiteX4" fmla="*/ 839233 w 1322641"/>
              <a:gd name="connsiteY4" fmla="*/ 122632 h 598059"/>
              <a:gd name="connsiteX5" fmla="*/ 521562 w 1322641"/>
              <a:gd name="connsiteY5" fmla="*/ 144051 h 598059"/>
              <a:gd name="connsiteX6" fmla="*/ 538140 w 1322641"/>
              <a:gd name="connsiteY6" fmla="*/ 148273 h 598059"/>
              <a:gd name="connsiteX7" fmla="*/ 158170 w 1322641"/>
              <a:gd name="connsiteY7" fmla="*/ 347628 h 598059"/>
              <a:gd name="connsiteX8" fmla="*/ 340020 w 1322641"/>
              <a:gd name="connsiteY8" fmla="*/ 457398 h 598059"/>
              <a:gd name="connsiteX9" fmla="*/ 50151 w 1322641"/>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164573 w 1329044"/>
              <a:gd name="connsiteY7" fmla="*/ 34762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1514 w 1328499"/>
              <a:gd name="connsiteY0" fmla="*/ 303350 h 598059"/>
              <a:gd name="connsiteX1" fmla="*/ 1127649 w 1328499"/>
              <a:gd name="connsiteY1" fmla="*/ 81958 h 598059"/>
              <a:gd name="connsiteX2" fmla="*/ 1135887 w 1328499"/>
              <a:gd name="connsiteY2" fmla="*/ 65894 h 598059"/>
              <a:gd name="connsiteX3" fmla="*/ 843032 w 1328499"/>
              <a:gd name="connsiteY3" fmla="*/ 118616 h 598059"/>
              <a:gd name="connsiteX4" fmla="*/ 845091 w 1328499"/>
              <a:gd name="connsiteY4" fmla="*/ 122632 h 598059"/>
              <a:gd name="connsiteX5" fmla="*/ 527420 w 1328499"/>
              <a:gd name="connsiteY5" fmla="*/ 144051 h 598059"/>
              <a:gd name="connsiteX6" fmla="*/ 543998 w 1328499"/>
              <a:gd name="connsiteY6" fmla="*/ 148273 h 598059"/>
              <a:gd name="connsiteX7" fmla="*/ 289758 w 1328499"/>
              <a:gd name="connsiteY7" fmla="*/ 355248 h 598059"/>
              <a:gd name="connsiteX8" fmla="*/ 300158 w 1328499"/>
              <a:gd name="connsiteY8" fmla="*/ 377388 h 598059"/>
              <a:gd name="connsiteX9" fmla="*/ 56009 w 1328499"/>
              <a:gd name="connsiteY9" fmla="*/ 598059 h 598059"/>
              <a:gd name="connsiteX0" fmla="*/ 1228413 w 1295398"/>
              <a:gd name="connsiteY0" fmla="*/ 303350 h 619183"/>
              <a:gd name="connsiteX1" fmla="*/ 1094548 w 1295398"/>
              <a:gd name="connsiteY1" fmla="*/ 81958 h 619183"/>
              <a:gd name="connsiteX2" fmla="*/ 1102786 w 1295398"/>
              <a:gd name="connsiteY2" fmla="*/ 65894 h 619183"/>
              <a:gd name="connsiteX3" fmla="*/ 809931 w 1295398"/>
              <a:gd name="connsiteY3" fmla="*/ 118616 h 619183"/>
              <a:gd name="connsiteX4" fmla="*/ 811990 w 1295398"/>
              <a:gd name="connsiteY4" fmla="*/ 122632 h 619183"/>
              <a:gd name="connsiteX5" fmla="*/ 494319 w 1295398"/>
              <a:gd name="connsiteY5" fmla="*/ 144051 h 619183"/>
              <a:gd name="connsiteX6" fmla="*/ 510897 w 1295398"/>
              <a:gd name="connsiteY6" fmla="*/ 148273 h 619183"/>
              <a:gd name="connsiteX7" fmla="*/ 256657 w 1295398"/>
              <a:gd name="connsiteY7" fmla="*/ 355248 h 619183"/>
              <a:gd name="connsiteX8" fmla="*/ 267057 w 1295398"/>
              <a:gd name="connsiteY8" fmla="*/ 377388 h 619183"/>
              <a:gd name="connsiteX9" fmla="*/ 62140 w 1295398"/>
              <a:gd name="connsiteY9" fmla="*/ 619183 h 619183"/>
              <a:gd name="connsiteX0" fmla="*/ 1213564 w 1280549"/>
              <a:gd name="connsiteY0" fmla="*/ 303350 h 619183"/>
              <a:gd name="connsiteX1" fmla="*/ 1079699 w 1280549"/>
              <a:gd name="connsiteY1" fmla="*/ 81958 h 619183"/>
              <a:gd name="connsiteX2" fmla="*/ 1087937 w 1280549"/>
              <a:gd name="connsiteY2" fmla="*/ 65894 h 619183"/>
              <a:gd name="connsiteX3" fmla="*/ 795082 w 1280549"/>
              <a:gd name="connsiteY3" fmla="*/ 118616 h 619183"/>
              <a:gd name="connsiteX4" fmla="*/ 797141 w 1280549"/>
              <a:gd name="connsiteY4" fmla="*/ 122632 h 619183"/>
              <a:gd name="connsiteX5" fmla="*/ 479470 w 1280549"/>
              <a:gd name="connsiteY5" fmla="*/ 144051 h 619183"/>
              <a:gd name="connsiteX6" fmla="*/ 496048 w 1280549"/>
              <a:gd name="connsiteY6" fmla="*/ 148273 h 619183"/>
              <a:gd name="connsiteX7" fmla="*/ 241808 w 1280549"/>
              <a:gd name="connsiteY7" fmla="*/ 355248 h 619183"/>
              <a:gd name="connsiteX8" fmla="*/ 252208 w 1280549"/>
              <a:gd name="connsiteY8" fmla="*/ 377388 h 619183"/>
              <a:gd name="connsiteX9" fmla="*/ 65398 w 1280549"/>
              <a:gd name="connsiteY9" fmla="*/ 619183 h 619183"/>
              <a:gd name="connsiteX0" fmla="*/ 1188113 w 1255098"/>
              <a:gd name="connsiteY0" fmla="*/ 303350 h 626421"/>
              <a:gd name="connsiteX1" fmla="*/ 1054248 w 1255098"/>
              <a:gd name="connsiteY1" fmla="*/ 81958 h 626421"/>
              <a:gd name="connsiteX2" fmla="*/ 1062486 w 1255098"/>
              <a:gd name="connsiteY2" fmla="*/ 65894 h 626421"/>
              <a:gd name="connsiteX3" fmla="*/ 769631 w 1255098"/>
              <a:gd name="connsiteY3" fmla="*/ 118616 h 626421"/>
              <a:gd name="connsiteX4" fmla="*/ 771690 w 1255098"/>
              <a:gd name="connsiteY4" fmla="*/ 122632 h 626421"/>
              <a:gd name="connsiteX5" fmla="*/ 454019 w 1255098"/>
              <a:gd name="connsiteY5" fmla="*/ 144051 h 626421"/>
              <a:gd name="connsiteX6" fmla="*/ 470597 w 1255098"/>
              <a:gd name="connsiteY6" fmla="*/ 148273 h 626421"/>
              <a:gd name="connsiteX7" fmla="*/ 216357 w 1255098"/>
              <a:gd name="connsiteY7" fmla="*/ 355248 h 626421"/>
              <a:gd name="connsiteX8" fmla="*/ 226757 w 1255098"/>
              <a:gd name="connsiteY8" fmla="*/ 377388 h 626421"/>
              <a:gd name="connsiteX9" fmla="*/ 71961 w 1255098"/>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02892 w 1241633"/>
              <a:gd name="connsiteY7" fmla="*/ 355248 h 626421"/>
              <a:gd name="connsiteX8" fmla="*/ 213292 w 1241633"/>
              <a:gd name="connsiteY8" fmla="*/ 377388 h 626421"/>
              <a:gd name="connsiteX9" fmla="*/ 58496 w 1241633"/>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13292 w 1241633"/>
              <a:gd name="connsiteY7" fmla="*/ 377388 h 626421"/>
              <a:gd name="connsiteX8" fmla="*/ 58496 w 1241633"/>
              <a:gd name="connsiteY8"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29260 w 1241633"/>
              <a:gd name="connsiteY4" fmla="*/ 127457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237456 h 560527"/>
              <a:gd name="connsiteX1" fmla="*/ 1040783 w 1241633"/>
              <a:gd name="connsiteY1" fmla="*/ 16064 h 560527"/>
              <a:gd name="connsiteX2" fmla="*/ 1049021 w 1241633"/>
              <a:gd name="connsiteY2" fmla="*/ 0 h 560527"/>
              <a:gd name="connsiteX3" fmla="*/ 729260 w 1241633"/>
              <a:gd name="connsiteY3" fmla="*/ 61563 h 560527"/>
              <a:gd name="connsiteX4" fmla="*/ 457132 w 1241633"/>
              <a:gd name="connsiteY4" fmla="*/ 82379 h 560527"/>
              <a:gd name="connsiteX5" fmla="*/ 213292 w 1241633"/>
              <a:gd name="connsiteY5" fmla="*/ 311494 h 560527"/>
              <a:gd name="connsiteX6" fmla="*/ 58496 w 1241633"/>
              <a:gd name="connsiteY6" fmla="*/ 560527 h 560527"/>
              <a:gd name="connsiteX0" fmla="*/ 1174648 w 1174648"/>
              <a:gd name="connsiteY0" fmla="*/ 237456 h 560527"/>
              <a:gd name="connsiteX1" fmla="*/ 1049021 w 1174648"/>
              <a:gd name="connsiteY1" fmla="*/ 0 h 560527"/>
              <a:gd name="connsiteX2" fmla="*/ 729260 w 1174648"/>
              <a:gd name="connsiteY2" fmla="*/ 61563 h 560527"/>
              <a:gd name="connsiteX3" fmla="*/ 457132 w 1174648"/>
              <a:gd name="connsiteY3" fmla="*/ 82379 h 560527"/>
              <a:gd name="connsiteX4" fmla="*/ 213292 w 1174648"/>
              <a:gd name="connsiteY4" fmla="*/ 311494 h 560527"/>
              <a:gd name="connsiteX5" fmla="*/ 58496 w 1174648"/>
              <a:gd name="connsiteY5" fmla="*/ 560527 h 560527"/>
              <a:gd name="connsiteX0" fmla="*/ 1188368 w 1188368"/>
              <a:gd name="connsiteY0" fmla="*/ 261580 h 560527"/>
              <a:gd name="connsiteX1" fmla="*/ 1049021 w 1188368"/>
              <a:gd name="connsiteY1" fmla="*/ 0 h 560527"/>
              <a:gd name="connsiteX2" fmla="*/ 729260 w 1188368"/>
              <a:gd name="connsiteY2" fmla="*/ 61563 h 560527"/>
              <a:gd name="connsiteX3" fmla="*/ 457132 w 1188368"/>
              <a:gd name="connsiteY3" fmla="*/ 82379 h 560527"/>
              <a:gd name="connsiteX4" fmla="*/ 213292 w 1188368"/>
              <a:gd name="connsiteY4" fmla="*/ 311494 h 560527"/>
              <a:gd name="connsiteX5" fmla="*/ 58496 w 1188368"/>
              <a:gd name="connsiteY5" fmla="*/ 560527 h 560527"/>
              <a:gd name="connsiteX0" fmla="*/ 1188368 w 1198483"/>
              <a:gd name="connsiteY0" fmla="*/ 261580 h 560527"/>
              <a:gd name="connsiteX1" fmla="*/ 1049021 w 1198483"/>
              <a:gd name="connsiteY1" fmla="*/ 0 h 560527"/>
              <a:gd name="connsiteX2" fmla="*/ 729260 w 1198483"/>
              <a:gd name="connsiteY2" fmla="*/ 61563 h 560527"/>
              <a:gd name="connsiteX3" fmla="*/ 457132 w 1198483"/>
              <a:gd name="connsiteY3" fmla="*/ 82379 h 560527"/>
              <a:gd name="connsiteX4" fmla="*/ 213292 w 1198483"/>
              <a:gd name="connsiteY4" fmla="*/ 311494 h 560527"/>
              <a:gd name="connsiteX5" fmla="*/ 58496 w 1198483"/>
              <a:gd name="connsiteY5" fmla="*/ 560527 h 560527"/>
              <a:gd name="connsiteX0" fmla="*/ 1188368 w 1198181"/>
              <a:gd name="connsiteY0" fmla="*/ 232631 h 531578"/>
              <a:gd name="connsiteX1" fmla="*/ 1044447 w 1198181"/>
              <a:gd name="connsiteY1" fmla="*/ 0 h 531578"/>
              <a:gd name="connsiteX2" fmla="*/ 729260 w 1198181"/>
              <a:gd name="connsiteY2" fmla="*/ 32614 h 531578"/>
              <a:gd name="connsiteX3" fmla="*/ 457132 w 1198181"/>
              <a:gd name="connsiteY3" fmla="*/ 53430 h 531578"/>
              <a:gd name="connsiteX4" fmla="*/ 213292 w 1198181"/>
              <a:gd name="connsiteY4" fmla="*/ 282545 h 531578"/>
              <a:gd name="connsiteX5" fmla="*/ 58496 w 1198181"/>
              <a:gd name="connsiteY5" fmla="*/ 531578 h 531578"/>
              <a:gd name="connsiteX0" fmla="*/ 1188368 w 1197804"/>
              <a:gd name="connsiteY0" fmla="*/ 227806 h 526753"/>
              <a:gd name="connsiteX1" fmla="*/ 1038349 w 1197804"/>
              <a:gd name="connsiteY1" fmla="*/ 0 h 526753"/>
              <a:gd name="connsiteX2" fmla="*/ 729260 w 1197804"/>
              <a:gd name="connsiteY2" fmla="*/ 27789 h 526753"/>
              <a:gd name="connsiteX3" fmla="*/ 457132 w 1197804"/>
              <a:gd name="connsiteY3" fmla="*/ 48605 h 526753"/>
              <a:gd name="connsiteX4" fmla="*/ 213292 w 1197804"/>
              <a:gd name="connsiteY4" fmla="*/ 277720 h 526753"/>
              <a:gd name="connsiteX5" fmla="*/ 58496 w 1197804"/>
              <a:gd name="connsiteY5" fmla="*/ 526753 h 526753"/>
              <a:gd name="connsiteX0" fmla="*/ 1188368 w 1205492"/>
              <a:gd name="connsiteY0" fmla="*/ 227806 h 526753"/>
              <a:gd name="connsiteX1" fmla="*/ 1038349 w 1205492"/>
              <a:gd name="connsiteY1" fmla="*/ 0 h 526753"/>
              <a:gd name="connsiteX2" fmla="*/ 729260 w 1205492"/>
              <a:gd name="connsiteY2" fmla="*/ 27789 h 526753"/>
              <a:gd name="connsiteX3" fmla="*/ 457132 w 1205492"/>
              <a:gd name="connsiteY3" fmla="*/ 48605 h 526753"/>
              <a:gd name="connsiteX4" fmla="*/ 213292 w 1205492"/>
              <a:gd name="connsiteY4" fmla="*/ 277720 h 526753"/>
              <a:gd name="connsiteX5" fmla="*/ 58496 w 1205492"/>
              <a:gd name="connsiteY5" fmla="*/ 526753 h 526753"/>
              <a:gd name="connsiteX0" fmla="*/ 1188368 w 1205492"/>
              <a:gd name="connsiteY0" fmla="*/ 248303 h 547250"/>
              <a:gd name="connsiteX1" fmla="*/ 1038349 w 1205492"/>
              <a:gd name="connsiteY1" fmla="*/ 20497 h 547250"/>
              <a:gd name="connsiteX2" fmla="*/ 729260 w 1205492"/>
              <a:gd name="connsiteY2" fmla="*/ 48286 h 547250"/>
              <a:gd name="connsiteX3" fmla="*/ 457132 w 1205492"/>
              <a:gd name="connsiteY3" fmla="*/ 69102 h 547250"/>
              <a:gd name="connsiteX4" fmla="*/ 213292 w 1205492"/>
              <a:gd name="connsiteY4" fmla="*/ 298217 h 547250"/>
              <a:gd name="connsiteX5" fmla="*/ 58496 w 1205492"/>
              <a:gd name="connsiteY5" fmla="*/ 547250 h 547250"/>
              <a:gd name="connsiteX0" fmla="*/ 1188368 w 1205492"/>
              <a:gd name="connsiteY0" fmla="*/ 260956 h 559903"/>
              <a:gd name="connsiteX1" fmla="*/ 1038349 w 1205492"/>
              <a:gd name="connsiteY1" fmla="*/ 33150 h 559903"/>
              <a:gd name="connsiteX2" fmla="*/ 729260 w 1205492"/>
              <a:gd name="connsiteY2" fmla="*/ 60939 h 559903"/>
              <a:gd name="connsiteX3" fmla="*/ 457132 w 1205492"/>
              <a:gd name="connsiteY3" fmla="*/ 81755 h 559903"/>
              <a:gd name="connsiteX4" fmla="*/ 213292 w 1205492"/>
              <a:gd name="connsiteY4" fmla="*/ 310870 h 559903"/>
              <a:gd name="connsiteX5" fmla="*/ 58496 w 1205492"/>
              <a:gd name="connsiteY5" fmla="*/ 559903 h 559903"/>
              <a:gd name="connsiteX0" fmla="*/ 1188368 w 1203279"/>
              <a:gd name="connsiteY0" fmla="*/ 251880 h 550827"/>
              <a:gd name="connsiteX1" fmla="*/ 1023105 w 1203279"/>
              <a:gd name="connsiteY1" fmla="*/ 39755 h 550827"/>
              <a:gd name="connsiteX2" fmla="*/ 729260 w 1203279"/>
              <a:gd name="connsiteY2" fmla="*/ 51863 h 550827"/>
              <a:gd name="connsiteX3" fmla="*/ 457132 w 1203279"/>
              <a:gd name="connsiteY3" fmla="*/ 72679 h 550827"/>
              <a:gd name="connsiteX4" fmla="*/ 213292 w 1203279"/>
              <a:gd name="connsiteY4" fmla="*/ 301794 h 550827"/>
              <a:gd name="connsiteX5" fmla="*/ 58496 w 1203279"/>
              <a:gd name="connsiteY5" fmla="*/ 550827 h 550827"/>
              <a:gd name="connsiteX0" fmla="*/ 1188368 w 1205682"/>
              <a:gd name="connsiteY0" fmla="*/ 251880 h 550827"/>
              <a:gd name="connsiteX1" fmla="*/ 1023105 w 1205682"/>
              <a:gd name="connsiteY1" fmla="*/ 39755 h 550827"/>
              <a:gd name="connsiteX2" fmla="*/ 729260 w 1205682"/>
              <a:gd name="connsiteY2" fmla="*/ 51863 h 550827"/>
              <a:gd name="connsiteX3" fmla="*/ 457132 w 1205682"/>
              <a:gd name="connsiteY3" fmla="*/ 72679 h 550827"/>
              <a:gd name="connsiteX4" fmla="*/ 213292 w 1205682"/>
              <a:gd name="connsiteY4" fmla="*/ 301794 h 550827"/>
              <a:gd name="connsiteX5" fmla="*/ 58496 w 1205682"/>
              <a:gd name="connsiteY5" fmla="*/ 550827 h 550827"/>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8611"/>
              <a:gd name="connsiteY0" fmla="*/ 259092 h 558039"/>
              <a:gd name="connsiteX1" fmla="*/ 1023105 w 1208611"/>
              <a:gd name="connsiteY1" fmla="*/ 46967 h 558039"/>
              <a:gd name="connsiteX2" fmla="*/ 729260 w 1208611"/>
              <a:gd name="connsiteY2" fmla="*/ 59075 h 558039"/>
              <a:gd name="connsiteX3" fmla="*/ 387007 w 1208611"/>
              <a:gd name="connsiteY3" fmla="*/ 69035 h 558039"/>
              <a:gd name="connsiteX4" fmla="*/ 213292 w 1208611"/>
              <a:gd name="connsiteY4" fmla="*/ 309006 h 558039"/>
              <a:gd name="connsiteX5" fmla="*/ 58496 w 1208611"/>
              <a:gd name="connsiteY5" fmla="*/ 558039 h 558039"/>
              <a:gd name="connsiteX0" fmla="*/ 1188368 w 1208611"/>
              <a:gd name="connsiteY0" fmla="*/ 260858 h 559805"/>
              <a:gd name="connsiteX1" fmla="*/ 1023105 w 1208611"/>
              <a:gd name="connsiteY1" fmla="*/ 48733 h 559805"/>
              <a:gd name="connsiteX2" fmla="*/ 729260 w 1208611"/>
              <a:gd name="connsiteY2" fmla="*/ 60841 h 559805"/>
              <a:gd name="connsiteX3" fmla="*/ 387007 w 1208611"/>
              <a:gd name="connsiteY3" fmla="*/ 70801 h 559805"/>
              <a:gd name="connsiteX4" fmla="*/ 213292 w 1208611"/>
              <a:gd name="connsiteY4" fmla="*/ 310772 h 559805"/>
              <a:gd name="connsiteX5" fmla="*/ 58496 w 1208611"/>
              <a:gd name="connsiteY5" fmla="*/ 559805 h 559805"/>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87962 w 1208205"/>
              <a:gd name="connsiteY0" fmla="*/ 263383 h 562330"/>
              <a:gd name="connsiteX1" fmla="*/ 1022699 w 1208205"/>
              <a:gd name="connsiteY1" fmla="*/ 51258 h 562330"/>
              <a:gd name="connsiteX2" fmla="*/ 707512 w 1208205"/>
              <a:gd name="connsiteY2" fmla="*/ 58541 h 562330"/>
              <a:gd name="connsiteX3" fmla="*/ 386601 w 1208205"/>
              <a:gd name="connsiteY3" fmla="*/ 73326 h 562330"/>
              <a:gd name="connsiteX4" fmla="*/ 174774 w 1208205"/>
              <a:gd name="connsiteY4" fmla="*/ 301235 h 562330"/>
              <a:gd name="connsiteX5" fmla="*/ 58090 w 1208205"/>
              <a:gd name="connsiteY5" fmla="*/ 562330 h 562330"/>
              <a:gd name="connsiteX0" fmla="*/ 1170200 w 1190443"/>
              <a:gd name="connsiteY0" fmla="*/ 263383 h 551474"/>
              <a:gd name="connsiteX1" fmla="*/ 1004937 w 1190443"/>
              <a:gd name="connsiteY1" fmla="*/ 51258 h 551474"/>
              <a:gd name="connsiteX2" fmla="*/ 689750 w 1190443"/>
              <a:gd name="connsiteY2" fmla="*/ 58541 h 551474"/>
              <a:gd name="connsiteX3" fmla="*/ 368839 w 1190443"/>
              <a:gd name="connsiteY3" fmla="*/ 73326 h 551474"/>
              <a:gd name="connsiteX4" fmla="*/ 157012 w 1190443"/>
              <a:gd name="connsiteY4" fmla="*/ 301235 h 551474"/>
              <a:gd name="connsiteX5" fmla="*/ 63652 w 1190443"/>
              <a:gd name="connsiteY5" fmla="*/ 551474 h 551474"/>
              <a:gd name="connsiteX0" fmla="*/ 1169590 w 1189833"/>
              <a:gd name="connsiteY0" fmla="*/ 263383 h 551474"/>
              <a:gd name="connsiteX1" fmla="*/ 1004327 w 1189833"/>
              <a:gd name="connsiteY1" fmla="*/ 51258 h 551474"/>
              <a:gd name="connsiteX2" fmla="*/ 689140 w 1189833"/>
              <a:gd name="connsiteY2" fmla="*/ 58541 h 551474"/>
              <a:gd name="connsiteX3" fmla="*/ 368229 w 1189833"/>
              <a:gd name="connsiteY3" fmla="*/ 73326 h 551474"/>
              <a:gd name="connsiteX4" fmla="*/ 156402 w 1189833"/>
              <a:gd name="connsiteY4" fmla="*/ 301235 h 551474"/>
              <a:gd name="connsiteX5" fmla="*/ 63042 w 1189833"/>
              <a:gd name="connsiteY5" fmla="*/ 551474 h 55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833" h="551474">
                <a:moveTo>
                  <a:pt x="1169590" y="263383"/>
                </a:moveTo>
                <a:cubicBezTo>
                  <a:pt x="1213543" y="168076"/>
                  <a:pt x="1197467" y="38355"/>
                  <a:pt x="1004327" y="51258"/>
                </a:cubicBezTo>
                <a:cubicBezTo>
                  <a:pt x="960030" y="-7501"/>
                  <a:pt x="761872" y="-28769"/>
                  <a:pt x="689140" y="58541"/>
                </a:cubicBezTo>
                <a:cubicBezTo>
                  <a:pt x="585945" y="-446"/>
                  <a:pt x="486491" y="-23413"/>
                  <a:pt x="368229" y="73326"/>
                </a:cubicBezTo>
                <a:cubicBezTo>
                  <a:pt x="225164" y="79647"/>
                  <a:pt x="123752" y="105747"/>
                  <a:pt x="156402" y="301235"/>
                </a:cubicBezTo>
                <a:cubicBezTo>
                  <a:pt x="33003" y="317865"/>
                  <a:pt x="-71561" y="488023"/>
                  <a:pt x="63042" y="55147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860161" y="3647187"/>
            <a:ext cx="219736" cy="80799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204286" y="3484561"/>
            <a:ext cx="150702" cy="55180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798108" y="3148644"/>
            <a:ext cx="184801" cy="71625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5837" y="3523900"/>
            <a:ext cx="144446" cy="630293"/>
          </a:xfrm>
          <a:prstGeom prst="rect">
            <a:avLst/>
          </a:prstGeom>
        </p:spPr>
      </p:pic>
      <p:sp>
        <p:nvSpPr>
          <p:cNvPr id="10" name="TextBox 9"/>
          <p:cNvSpPr txBox="1"/>
          <p:nvPr/>
        </p:nvSpPr>
        <p:spPr>
          <a:xfrm>
            <a:off x="1416372" y="3587250"/>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FW</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90860" y="3608285"/>
            <a:ext cx="219736" cy="8079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434985" y="3445659"/>
            <a:ext cx="150702" cy="55180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028807" y="3109742"/>
            <a:ext cx="184801" cy="71625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6536" y="3484998"/>
            <a:ext cx="144446" cy="630293"/>
          </a:xfrm>
          <a:prstGeom prst="rect">
            <a:avLst/>
          </a:prstGeom>
        </p:spPr>
      </p:pic>
      <p:sp>
        <p:nvSpPr>
          <p:cNvPr id="15" name="TextBox 14"/>
          <p:cNvSpPr txBox="1"/>
          <p:nvPr/>
        </p:nvSpPr>
        <p:spPr>
          <a:xfrm>
            <a:off x="2647071" y="3548348"/>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IPS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881737" y="4648319"/>
            <a:ext cx="219736" cy="80799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225862" y="4485693"/>
            <a:ext cx="150702" cy="55180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819684" y="4149776"/>
            <a:ext cx="184801" cy="71625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7413" y="4525032"/>
            <a:ext cx="144446" cy="630293"/>
          </a:xfrm>
          <a:prstGeom prst="rect">
            <a:avLst/>
          </a:prstGeom>
        </p:spPr>
      </p:pic>
      <p:sp>
        <p:nvSpPr>
          <p:cNvPr id="20" name="TextBox 19"/>
          <p:cNvSpPr txBox="1"/>
          <p:nvPr/>
        </p:nvSpPr>
        <p:spPr>
          <a:xfrm>
            <a:off x="1437948" y="4588382"/>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LB</a:t>
            </a:r>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1784488" y="5813889"/>
            <a:ext cx="101954" cy="37489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952816" y="5426368"/>
            <a:ext cx="150702" cy="551807"/>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739170" y="5235173"/>
            <a:ext cx="116387" cy="451094"/>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1847" y="5465707"/>
            <a:ext cx="144446" cy="630293"/>
          </a:xfrm>
          <a:prstGeom prst="rect">
            <a:avLst/>
          </a:prstGeom>
        </p:spPr>
      </p:pic>
      <p:sp>
        <p:nvSpPr>
          <p:cNvPr id="30" name="TextBox 29"/>
          <p:cNvSpPr txBox="1"/>
          <p:nvPr/>
        </p:nvSpPr>
        <p:spPr>
          <a:xfrm>
            <a:off x="1343216" y="6056436"/>
            <a:ext cx="1508212" cy="420564"/>
          </a:xfrm>
          <a:prstGeom prst="rect">
            <a:avLst/>
          </a:prstGeom>
          <a:noFill/>
        </p:spPr>
        <p:txBody>
          <a:bodyPr wrap="square" rtlCol="0">
            <a:spAutoFit/>
          </a:bodyPr>
          <a:lstStyle/>
          <a:p>
            <a:pPr algn="ctr"/>
            <a:r>
              <a:rPr lang="en-US" sz="2133" dirty="0">
                <a:latin typeface="MV Boli" pitchFamily="2" charset="0"/>
                <a:cs typeface="MV Boli" pitchFamily="2" charset="0"/>
              </a:rPr>
              <a:t>Servers</a:t>
            </a:r>
          </a:p>
        </p:txBody>
      </p: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2378502" y="5784586"/>
            <a:ext cx="101954" cy="374896"/>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546830" y="5397065"/>
            <a:ext cx="150702" cy="551807"/>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333184" y="5205870"/>
            <a:ext cx="116387" cy="45109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5861" y="5436404"/>
            <a:ext cx="144446" cy="630293"/>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6795" y="2590800"/>
            <a:ext cx="538514" cy="562041"/>
          </a:xfrm>
          <a:prstGeom prst="rect">
            <a:avLst/>
          </a:prstGeom>
        </p:spPr>
      </p:pic>
      <p:sp>
        <p:nvSpPr>
          <p:cNvPr id="38" name="TextBox 37"/>
          <p:cNvSpPr txBox="1"/>
          <p:nvPr/>
        </p:nvSpPr>
        <p:spPr>
          <a:xfrm>
            <a:off x="1598612" y="2672963"/>
            <a:ext cx="434003" cy="420564"/>
          </a:xfrm>
          <a:prstGeom prst="rect">
            <a:avLst/>
          </a:prstGeom>
          <a:noFill/>
        </p:spPr>
        <p:txBody>
          <a:bodyPr wrap="square" rtlCol="0">
            <a:spAutoFit/>
          </a:bodyPr>
          <a:lstStyle/>
          <a:p>
            <a:pPr algn="ctr"/>
            <a:r>
              <a:rPr lang="en-US" sz="2133" dirty="0">
                <a:latin typeface="MV Boli" pitchFamily="2" charset="0"/>
                <a:cs typeface="MV Boli" pitchFamily="2" charset="0"/>
              </a:rPr>
              <a:t>R</a:t>
            </a:r>
          </a:p>
        </p:txBody>
      </p:sp>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813507" flipH="1">
            <a:off x="2141971" y="5050962"/>
            <a:ext cx="151006" cy="385160"/>
          </a:xfrm>
          <a:prstGeom prst="rect">
            <a:avLst/>
          </a:prstGeom>
        </p:spPr>
      </p:pic>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2156141" flipH="1">
            <a:off x="1809789" y="5023112"/>
            <a:ext cx="185506" cy="473157"/>
          </a:xfrm>
          <a:prstGeom prst="rect">
            <a:avLst/>
          </a:prstGeom>
        </p:spPr>
      </p:pic>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4797329" flipH="1">
            <a:off x="2397128" y="3478723"/>
            <a:ext cx="198566" cy="506469"/>
          </a:xfrm>
          <a:prstGeom prst="rect">
            <a:avLst/>
          </a:prstGeom>
        </p:spPr>
      </p:pic>
      <p:pic>
        <p:nvPicPr>
          <p:cNvPr id="54" name="Picture 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338597" flipH="1">
            <a:off x="1836790" y="4003422"/>
            <a:ext cx="147792" cy="486219"/>
          </a:xfrm>
          <a:prstGeom prst="rect">
            <a:avLst/>
          </a:prstGeom>
        </p:spPr>
      </p:pic>
      <p:pic>
        <p:nvPicPr>
          <p:cNvPr id="56" name="Picture 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338597" flipH="1">
            <a:off x="1779889" y="3054427"/>
            <a:ext cx="147792" cy="486219"/>
          </a:xfrm>
          <a:prstGeom prst="rect">
            <a:avLst/>
          </a:prstGeom>
        </p:spPr>
      </p:pic>
      <p:pic>
        <p:nvPicPr>
          <p:cNvPr id="57" name="Picture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338597" flipH="1">
            <a:off x="1789993" y="2188527"/>
            <a:ext cx="147792" cy="486219"/>
          </a:xfrm>
          <a:prstGeom prst="rect">
            <a:avLst/>
          </a:prstGeom>
        </p:spPr>
      </p:pic>
      <p:sp>
        <p:nvSpPr>
          <p:cNvPr id="63" name="TextBox 62"/>
          <p:cNvSpPr txBox="1"/>
          <p:nvPr/>
        </p:nvSpPr>
        <p:spPr>
          <a:xfrm>
            <a:off x="2517455" y="5743349"/>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Apps</a:t>
            </a:r>
          </a:p>
        </p:txBody>
      </p:sp>
      <p:sp>
        <p:nvSpPr>
          <p:cNvPr id="64" name="TextBox 63"/>
          <p:cNvSpPr txBox="1"/>
          <p:nvPr/>
        </p:nvSpPr>
        <p:spPr>
          <a:xfrm>
            <a:off x="2537776" y="1371600"/>
            <a:ext cx="607999" cy="420564"/>
          </a:xfrm>
          <a:prstGeom prst="rect">
            <a:avLst/>
          </a:prstGeom>
          <a:noFill/>
        </p:spPr>
        <p:txBody>
          <a:bodyPr wrap="square" rtlCol="0">
            <a:spAutoFit/>
          </a:bodyPr>
          <a:lstStyle/>
          <a:p>
            <a:pPr algn="ctr"/>
            <a:r>
              <a:rPr lang="en-US" sz="2133" dirty="0">
                <a:latin typeface="MV Boli" pitchFamily="2" charset="0"/>
                <a:cs typeface="MV Boli" pitchFamily="2" charset="0"/>
              </a:rPr>
              <a:t>0%</a:t>
            </a:r>
          </a:p>
        </p:txBody>
      </p:sp>
      <p:sp>
        <p:nvSpPr>
          <p:cNvPr id="66" name="TextBox 65"/>
          <p:cNvSpPr txBox="1"/>
          <p:nvPr/>
        </p:nvSpPr>
        <p:spPr>
          <a:xfrm>
            <a:off x="6380902" y="1332036"/>
            <a:ext cx="950131" cy="420564"/>
          </a:xfrm>
          <a:prstGeom prst="rect">
            <a:avLst/>
          </a:prstGeom>
          <a:noFill/>
        </p:spPr>
        <p:txBody>
          <a:bodyPr wrap="square" rtlCol="0">
            <a:spAutoFit/>
          </a:bodyPr>
          <a:lstStyle/>
          <a:p>
            <a:pPr algn="ctr"/>
            <a:r>
              <a:rPr lang="en-US" sz="2133" dirty="0">
                <a:latin typeface="MV Boli" pitchFamily="2" charset="0"/>
                <a:cs typeface="MV Boli" pitchFamily="2" charset="0"/>
              </a:rPr>
              <a:t>100%</a:t>
            </a:r>
          </a:p>
        </p:txBody>
      </p:sp>
      <p:sp>
        <p:nvSpPr>
          <p:cNvPr id="67" name="TextBox 66"/>
          <p:cNvSpPr txBox="1"/>
          <p:nvPr/>
        </p:nvSpPr>
        <p:spPr>
          <a:xfrm>
            <a:off x="4189412" y="1295400"/>
            <a:ext cx="950131" cy="420564"/>
          </a:xfrm>
          <a:prstGeom prst="rect">
            <a:avLst/>
          </a:prstGeom>
          <a:noFill/>
        </p:spPr>
        <p:txBody>
          <a:bodyPr wrap="square" rtlCol="0">
            <a:spAutoFit/>
          </a:bodyPr>
          <a:lstStyle/>
          <a:p>
            <a:pPr algn="ctr"/>
            <a:r>
              <a:rPr lang="en-US" sz="2133" dirty="0">
                <a:latin typeface="MV Boli" pitchFamily="2" charset="0"/>
                <a:cs typeface="MV Boli" pitchFamily="2" charset="0"/>
              </a:rPr>
              <a:t>SSL</a:t>
            </a:r>
          </a:p>
        </p:txBody>
      </p:sp>
      <p:pic>
        <p:nvPicPr>
          <p:cNvPr id="68" name="Picture 6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4797329" flipH="1">
            <a:off x="4619162" y="1318254"/>
            <a:ext cx="125378" cy="653649"/>
          </a:xfrm>
          <a:prstGeom prst="rect">
            <a:avLst/>
          </a:prstGeom>
        </p:spPr>
      </p:pic>
      <p:sp>
        <p:nvSpPr>
          <p:cNvPr id="69" name="TextBox 68"/>
          <p:cNvSpPr txBox="1"/>
          <p:nvPr/>
        </p:nvSpPr>
        <p:spPr>
          <a:xfrm>
            <a:off x="4137976" y="1676753"/>
            <a:ext cx="950131" cy="420564"/>
          </a:xfrm>
          <a:prstGeom prst="rect">
            <a:avLst/>
          </a:prstGeom>
          <a:noFill/>
        </p:spPr>
        <p:txBody>
          <a:bodyPr wrap="square" rtlCol="0">
            <a:spAutoFit/>
          </a:bodyPr>
          <a:lstStyle/>
          <a:p>
            <a:pPr algn="ctr"/>
            <a:r>
              <a:rPr lang="en-US" sz="2133" dirty="0">
                <a:latin typeface="MV Boli" pitchFamily="2" charset="0"/>
                <a:cs typeface="MV Boli" pitchFamily="2" charset="0"/>
              </a:rPr>
              <a:t>TLS</a:t>
            </a:r>
          </a:p>
        </p:txBody>
      </p:sp>
      <p:sp>
        <p:nvSpPr>
          <p:cNvPr id="2" name="Rectangle 1"/>
          <p:cNvSpPr/>
          <p:nvPr/>
        </p:nvSpPr>
        <p:spPr>
          <a:xfrm>
            <a:off x="1594402" y="279824"/>
            <a:ext cx="9063700" cy="523220"/>
          </a:xfrm>
          <a:prstGeom prst="rect">
            <a:avLst/>
          </a:prstGeom>
        </p:spPr>
        <p:txBody>
          <a:bodyPr wrap="none">
            <a:spAutoFit/>
          </a:bodyPr>
          <a:lstStyle/>
          <a:p>
            <a:r>
              <a:rPr lang="en-US" sz="2800" dirty="0">
                <a:latin typeface="MV Boli" pitchFamily="2" charset="0"/>
                <a:cs typeface="MV Boli" pitchFamily="2" charset="0"/>
              </a:rPr>
              <a:t>Typical Architecture – built for little/no Encryption</a:t>
            </a:r>
          </a:p>
        </p:txBody>
      </p:sp>
      <p:sp>
        <p:nvSpPr>
          <p:cNvPr id="121" name="Freeform 120"/>
          <p:cNvSpPr/>
          <p:nvPr/>
        </p:nvSpPr>
        <p:spPr>
          <a:xfrm>
            <a:off x="7486648" y="1629546"/>
            <a:ext cx="1052384" cy="618527"/>
          </a:xfrm>
          <a:custGeom>
            <a:avLst/>
            <a:gdLst>
              <a:gd name="connsiteX0" fmla="*/ 0 w 1458803"/>
              <a:gd name="connsiteY0" fmla="*/ 345989 h 695322"/>
              <a:gd name="connsiteX1" fmla="*/ 420130 w 1458803"/>
              <a:gd name="connsiteY1" fmla="*/ 543697 h 695322"/>
              <a:gd name="connsiteX2" fmla="*/ 556054 w 1458803"/>
              <a:gd name="connsiteY2" fmla="*/ 407773 h 695322"/>
              <a:gd name="connsiteX3" fmla="*/ 790832 w 1458803"/>
              <a:gd name="connsiteY3" fmla="*/ 654908 h 695322"/>
              <a:gd name="connsiteX4" fmla="*/ 963827 w 1458803"/>
              <a:gd name="connsiteY4" fmla="*/ 469557 h 695322"/>
              <a:gd name="connsiteX5" fmla="*/ 1248032 w 1458803"/>
              <a:gd name="connsiteY5" fmla="*/ 691978 h 695322"/>
              <a:gd name="connsiteX6" fmla="*/ 1198605 w 1458803"/>
              <a:gd name="connsiteY6" fmla="*/ 259492 h 695322"/>
              <a:gd name="connsiteX7" fmla="*/ 1458097 w 1458803"/>
              <a:gd name="connsiteY7" fmla="*/ 271849 h 695322"/>
              <a:gd name="connsiteX8" fmla="*/ 1260389 w 145880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362980 w 1493093"/>
              <a:gd name="connsiteY1" fmla="*/ 47892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564"/>
              <a:gd name="connsiteX1" fmla="*/ 488710 w 1493093"/>
              <a:gd name="connsiteY1" fmla="*/ 383677 h 695564"/>
              <a:gd name="connsiteX2" fmla="*/ 498904 w 1493093"/>
              <a:gd name="connsiteY2" fmla="*/ 381103 h 695564"/>
              <a:gd name="connsiteX3" fmla="*/ 897512 w 1493093"/>
              <a:gd name="connsiteY3" fmla="*/ 441548 h 695564"/>
              <a:gd name="connsiteX4" fmla="*/ 998117 w 1493093"/>
              <a:gd name="connsiteY4" fmla="*/ 469557 h 695564"/>
              <a:gd name="connsiteX5" fmla="*/ 1282322 w 1493093"/>
              <a:gd name="connsiteY5" fmla="*/ 691978 h 695564"/>
              <a:gd name="connsiteX6" fmla="*/ 1232895 w 1493093"/>
              <a:gd name="connsiteY6" fmla="*/ 259492 h 695564"/>
              <a:gd name="connsiteX7" fmla="*/ 1492387 w 1493093"/>
              <a:gd name="connsiteY7" fmla="*/ 271849 h 695564"/>
              <a:gd name="connsiteX8" fmla="*/ 1294679 w 1493093"/>
              <a:gd name="connsiteY8" fmla="*/ 0 h 695564"/>
              <a:gd name="connsiteX0" fmla="*/ 0 w 1493093"/>
              <a:gd name="connsiteY0" fmla="*/ 311699 h 694655"/>
              <a:gd name="connsiteX1" fmla="*/ 488710 w 1493093"/>
              <a:gd name="connsiteY1" fmla="*/ 383677 h 694655"/>
              <a:gd name="connsiteX2" fmla="*/ 498904 w 1493093"/>
              <a:gd name="connsiteY2" fmla="*/ 381103 h 694655"/>
              <a:gd name="connsiteX3" fmla="*/ 897512 w 1493093"/>
              <a:gd name="connsiteY3" fmla="*/ 441548 h 694655"/>
              <a:gd name="connsiteX4" fmla="*/ 918107 w 1493093"/>
              <a:gd name="connsiteY4" fmla="*/ 446697 h 694655"/>
              <a:gd name="connsiteX5" fmla="*/ 1282322 w 1493093"/>
              <a:gd name="connsiteY5" fmla="*/ 691978 h 694655"/>
              <a:gd name="connsiteX6" fmla="*/ 1232895 w 1493093"/>
              <a:gd name="connsiteY6" fmla="*/ 259492 h 694655"/>
              <a:gd name="connsiteX7" fmla="*/ 1492387 w 1493093"/>
              <a:gd name="connsiteY7" fmla="*/ 271849 h 694655"/>
              <a:gd name="connsiteX8" fmla="*/ 1294679 w 1493093"/>
              <a:gd name="connsiteY8" fmla="*/ 0 h 694655"/>
              <a:gd name="connsiteX0" fmla="*/ 0 w 1493093"/>
              <a:gd name="connsiteY0" fmla="*/ 311699 h 697535"/>
              <a:gd name="connsiteX1" fmla="*/ 488710 w 1493093"/>
              <a:gd name="connsiteY1" fmla="*/ 383677 h 697535"/>
              <a:gd name="connsiteX2" fmla="*/ 498904 w 1493093"/>
              <a:gd name="connsiteY2" fmla="*/ 381103 h 697535"/>
              <a:gd name="connsiteX3" fmla="*/ 897512 w 1493093"/>
              <a:gd name="connsiteY3" fmla="*/ 441548 h 697535"/>
              <a:gd name="connsiteX4" fmla="*/ 918107 w 1493093"/>
              <a:gd name="connsiteY4" fmla="*/ 446697 h 697535"/>
              <a:gd name="connsiteX5" fmla="*/ 1282322 w 1493093"/>
              <a:gd name="connsiteY5" fmla="*/ 691978 h 697535"/>
              <a:gd name="connsiteX6" fmla="*/ 1232895 w 1493093"/>
              <a:gd name="connsiteY6" fmla="*/ 259492 h 697535"/>
              <a:gd name="connsiteX7" fmla="*/ 1492387 w 1493093"/>
              <a:gd name="connsiteY7" fmla="*/ 271849 h 697535"/>
              <a:gd name="connsiteX8" fmla="*/ 1294679 w 1493093"/>
              <a:gd name="connsiteY8" fmla="*/ 0 h 697535"/>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2387"/>
              <a:gd name="connsiteY0" fmla="*/ 311699 h 595757"/>
              <a:gd name="connsiteX1" fmla="*/ 488710 w 1492387"/>
              <a:gd name="connsiteY1" fmla="*/ 383677 h 595757"/>
              <a:gd name="connsiteX2" fmla="*/ 498904 w 1492387"/>
              <a:gd name="connsiteY2" fmla="*/ 381103 h 595757"/>
              <a:gd name="connsiteX3" fmla="*/ 897512 w 1492387"/>
              <a:gd name="connsiteY3" fmla="*/ 441548 h 595757"/>
              <a:gd name="connsiteX4" fmla="*/ 918107 w 1492387"/>
              <a:gd name="connsiteY4" fmla="*/ 446697 h 595757"/>
              <a:gd name="connsiteX5" fmla="*/ 1225172 w 1492387"/>
              <a:gd name="connsiteY5" fmla="*/ 276688 h 595757"/>
              <a:gd name="connsiteX6" fmla="*/ 1232895 w 1492387"/>
              <a:gd name="connsiteY6" fmla="*/ 259492 h 595757"/>
              <a:gd name="connsiteX7" fmla="*/ 1492387 w 1492387"/>
              <a:gd name="connsiteY7" fmla="*/ 271849 h 595757"/>
              <a:gd name="connsiteX8" fmla="*/ 1294679 w 1492387"/>
              <a:gd name="connsiteY8" fmla="*/ 0 h 595757"/>
              <a:gd name="connsiteX0" fmla="*/ 0 w 1359719"/>
              <a:gd name="connsiteY0" fmla="*/ 311699 h 595757"/>
              <a:gd name="connsiteX1" fmla="*/ 488710 w 1359719"/>
              <a:gd name="connsiteY1" fmla="*/ 383677 h 595757"/>
              <a:gd name="connsiteX2" fmla="*/ 498904 w 1359719"/>
              <a:gd name="connsiteY2" fmla="*/ 381103 h 595757"/>
              <a:gd name="connsiteX3" fmla="*/ 897512 w 1359719"/>
              <a:gd name="connsiteY3" fmla="*/ 441548 h 595757"/>
              <a:gd name="connsiteX4" fmla="*/ 918107 w 1359719"/>
              <a:gd name="connsiteY4" fmla="*/ 446697 h 595757"/>
              <a:gd name="connsiteX5" fmla="*/ 1225172 w 1359719"/>
              <a:gd name="connsiteY5" fmla="*/ 276688 h 595757"/>
              <a:gd name="connsiteX6" fmla="*/ 1232895 w 1359719"/>
              <a:gd name="connsiteY6" fmla="*/ 259492 h 595757"/>
              <a:gd name="connsiteX7" fmla="*/ 1347607 w 1359719"/>
              <a:gd name="connsiteY7" fmla="*/ 47059 h 595757"/>
              <a:gd name="connsiteX8" fmla="*/ 1294679 w 1359719"/>
              <a:gd name="connsiteY8" fmla="*/ 0 h 595757"/>
              <a:gd name="connsiteX0" fmla="*/ 0 w 1376263"/>
              <a:gd name="connsiteY0" fmla="*/ 311699 h 595757"/>
              <a:gd name="connsiteX1" fmla="*/ 488710 w 1376263"/>
              <a:gd name="connsiteY1" fmla="*/ 383677 h 595757"/>
              <a:gd name="connsiteX2" fmla="*/ 498904 w 1376263"/>
              <a:gd name="connsiteY2" fmla="*/ 381103 h 595757"/>
              <a:gd name="connsiteX3" fmla="*/ 897512 w 1376263"/>
              <a:gd name="connsiteY3" fmla="*/ 441548 h 595757"/>
              <a:gd name="connsiteX4" fmla="*/ 918107 w 1376263"/>
              <a:gd name="connsiteY4" fmla="*/ 446697 h 595757"/>
              <a:gd name="connsiteX5" fmla="*/ 1225172 w 1376263"/>
              <a:gd name="connsiteY5" fmla="*/ 276688 h 595757"/>
              <a:gd name="connsiteX6" fmla="*/ 1232895 w 1376263"/>
              <a:gd name="connsiteY6" fmla="*/ 259492 h 595757"/>
              <a:gd name="connsiteX7" fmla="*/ 1374277 w 1376263"/>
              <a:gd name="connsiteY7" fmla="*/ 92779 h 595757"/>
              <a:gd name="connsiteX8" fmla="*/ 1294679 w 1376263"/>
              <a:gd name="connsiteY8" fmla="*/ 0 h 595757"/>
              <a:gd name="connsiteX0" fmla="*/ 0 w 1294679"/>
              <a:gd name="connsiteY0" fmla="*/ 311699 h 595757"/>
              <a:gd name="connsiteX1" fmla="*/ 488710 w 1294679"/>
              <a:gd name="connsiteY1" fmla="*/ 383677 h 595757"/>
              <a:gd name="connsiteX2" fmla="*/ 498904 w 1294679"/>
              <a:gd name="connsiteY2" fmla="*/ 381103 h 595757"/>
              <a:gd name="connsiteX3" fmla="*/ 897512 w 1294679"/>
              <a:gd name="connsiteY3" fmla="*/ 441548 h 595757"/>
              <a:gd name="connsiteX4" fmla="*/ 918107 w 1294679"/>
              <a:gd name="connsiteY4" fmla="*/ 446697 h 595757"/>
              <a:gd name="connsiteX5" fmla="*/ 1225172 w 1294679"/>
              <a:gd name="connsiteY5" fmla="*/ 276688 h 595757"/>
              <a:gd name="connsiteX6" fmla="*/ 1232895 w 1294679"/>
              <a:gd name="connsiteY6" fmla="*/ 259492 h 595757"/>
              <a:gd name="connsiteX7" fmla="*/ 1294679 w 1294679"/>
              <a:gd name="connsiteY7" fmla="*/ 0 h 595757"/>
              <a:gd name="connsiteX0" fmla="*/ 0 w 1365489"/>
              <a:gd name="connsiteY0" fmla="*/ 311699 h 595757"/>
              <a:gd name="connsiteX1" fmla="*/ 488710 w 1365489"/>
              <a:gd name="connsiteY1" fmla="*/ 383677 h 595757"/>
              <a:gd name="connsiteX2" fmla="*/ 498904 w 1365489"/>
              <a:gd name="connsiteY2" fmla="*/ 381103 h 595757"/>
              <a:gd name="connsiteX3" fmla="*/ 897512 w 1365489"/>
              <a:gd name="connsiteY3" fmla="*/ 441548 h 595757"/>
              <a:gd name="connsiteX4" fmla="*/ 918107 w 1365489"/>
              <a:gd name="connsiteY4" fmla="*/ 446697 h 595757"/>
              <a:gd name="connsiteX5" fmla="*/ 1225172 w 1365489"/>
              <a:gd name="connsiteY5" fmla="*/ 276688 h 595757"/>
              <a:gd name="connsiteX6" fmla="*/ 1232895 w 1365489"/>
              <a:gd name="connsiteY6" fmla="*/ 259492 h 595757"/>
              <a:gd name="connsiteX7" fmla="*/ 1294679 w 136548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56540"/>
              <a:gd name="connsiteY0" fmla="*/ 330749 h 614807"/>
              <a:gd name="connsiteX1" fmla="*/ 488710 w 1356540"/>
              <a:gd name="connsiteY1" fmla="*/ 402727 h 614807"/>
              <a:gd name="connsiteX2" fmla="*/ 498904 w 1356540"/>
              <a:gd name="connsiteY2" fmla="*/ 400153 h 614807"/>
              <a:gd name="connsiteX3" fmla="*/ 897512 w 1356540"/>
              <a:gd name="connsiteY3" fmla="*/ 460598 h 614807"/>
              <a:gd name="connsiteX4" fmla="*/ 918107 w 1356540"/>
              <a:gd name="connsiteY4" fmla="*/ 465747 h 614807"/>
              <a:gd name="connsiteX5" fmla="*/ 1225172 w 1356540"/>
              <a:gd name="connsiteY5" fmla="*/ 295738 h 614807"/>
              <a:gd name="connsiteX6" fmla="*/ 1232895 w 1356540"/>
              <a:gd name="connsiteY6" fmla="*/ 278542 h 614807"/>
              <a:gd name="connsiteX7" fmla="*/ 1245149 w 135654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918107 w 1385670"/>
              <a:gd name="connsiteY4" fmla="*/ 46574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85670"/>
              <a:gd name="connsiteY0" fmla="*/ 330749 h 614807"/>
              <a:gd name="connsiteX1" fmla="*/ 488710 w 1385670"/>
              <a:gd name="connsiteY1" fmla="*/ 402727 h 614807"/>
              <a:gd name="connsiteX2" fmla="*/ 48747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08700 w 1343760"/>
              <a:gd name="connsiteY1" fmla="*/ 40653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57147 w 1343760"/>
              <a:gd name="connsiteY4" fmla="*/ 45431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78702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7090"/>
              <a:gd name="connsiteX1" fmla="*/ 408700 w 1343760"/>
              <a:gd name="connsiteY1" fmla="*/ 406537 h 627090"/>
              <a:gd name="connsiteX2" fmla="*/ 418894 w 1343760"/>
              <a:gd name="connsiteY2" fmla="*/ 419203 h 627090"/>
              <a:gd name="connsiteX3" fmla="*/ 787022 w 1343760"/>
              <a:gd name="connsiteY3" fmla="*/ 460598 h 627090"/>
              <a:gd name="connsiteX4" fmla="*/ 895247 w 1343760"/>
              <a:gd name="connsiteY4" fmla="*/ 435267 h 627090"/>
              <a:gd name="connsiteX5" fmla="*/ 1183262 w 1343760"/>
              <a:gd name="connsiteY5" fmla="*/ 295738 h 627090"/>
              <a:gd name="connsiteX6" fmla="*/ 1190985 w 1343760"/>
              <a:gd name="connsiteY6" fmla="*/ 293782 h 627090"/>
              <a:gd name="connsiteX7" fmla="*/ 1203239 w 1343760"/>
              <a:gd name="connsiteY7" fmla="*/ 0 h 627090"/>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895247 w 1343760"/>
              <a:gd name="connsiteY4" fmla="*/ 43526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799997 w 1343760"/>
              <a:gd name="connsiteY4" fmla="*/ 43907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83262 w 1358675"/>
              <a:gd name="connsiteY5" fmla="*/ 295738 h 625535"/>
              <a:gd name="connsiteX6" fmla="*/ 1229085 w 1358675"/>
              <a:gd name="connsiteY6" fmla="*/ 289972 h 625535"/>
              <a:gd name="connsiteX7" fmla="*/ 1203239 w 1358675"/>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37542 w 1358675"/>
              <a:gd name="connsiteY5" fmla="*/ 291928 h 625535"/>
              <a:gd name="connsiteX6" fmla="*/ 1229085 w 1358675"/>
              <a:gd name="connsiteY6" fmla="*/ 289972 h 625535"/>
              <a:gd name="connsiteX7" fmla="*/ 1203239 w 1358675"/>
              <a:gd name="connsiteY7" fmla="*/ 0 h 625535"/>
              <a:gd name="connsiteX0" fmla="*/ 0 w 1326540"/>
              <a:gd name="connsiteY0" fmla="*/ 311699 h 625535"/>
              <a:gd name="connsiteX1" fmla="*/ 408700 w 1326540"/>
              <a:gd name="connsiteY1" fmla="*/ 406537 h 625535"/>
              <a:gd name="connsiteX2" fmla="*/ 418894 w 1326540"/>
              <a:gd name="connsiteY2" fmla="*/ 419203 h 625535"/>
              <a:gd name="connsiteX3" fmla="*/ 798452 w 1326540"/>
              <a:gd name="connsiteY3" fmla="*/ 456788 h 625535"/>
              <a:gd name="connsiteX4" fmla="*/ 799997 w 1326540"/>
              <a:gd name="connsiteY4" fmla="*/ 439077 h 625535"/>
              <a:gd name="connsiteX5" fmla="*/ 1137542 w 1326540"/>
              <a:gd name="connsiteY5" fmla="*/ 291928 h 625535"/>
              <a:gd name="connsiteX6" fmla="*/ 1137645 w 1326540"/>
              <a:gd name="connsiteY6" fmla="*/ 289972 h 625535"/>
              <a:gd name="connsiteX7" fmla="*/ 1203239 w 1326540"/>
              <a:gd name="connsiteY7" fmla="*/ 0 h 625535"/>
              <a:gd name="connsiteX0" fmla="*/ 0 w 1322013"/>
              <a:gd name="connsiteY0" fmla="*/ 311699 h 625535"/>
              <a:gd name="connsiteX1" fmla="*/ 408700 w 1322013"/>
              <a:gd name="connsiteY1" fmla="*/ 406537 h 625535"/>
              <a:gd name="connsiteX2" fmla="*/ 418894 w 1322013"/>
              <a:gd name="connsiteY2" fmla="*/ 419203 h 625535"/>
              <a:gd name="connsiteX3" fmla="*/ 798452 w 1322013"/>
              <a:gd name="connsiteY3" fmla="*/ 456788 h 625535"/>
              <a:gd name="connsiteX4" fmla="*/ 799997 w 1322013"/>
              <a:gd name="connsiteY4" fmla="*/ 439077 h 625535"/>
              <a:gd name="connsiteX5" fmla="*/ 1137542 w 1322013"/>
              <a:gd name="connsiteY5" fmla="*/ 291928 h 625535"/>
              <a:gd name="connsiteX6" fmla="*/ 1137645 w 1322013"/>
              <a:gd name="connsiteY6" fmla="*/ 289972 h 625535"/>
              <a:gd name="connsiteX7" fmla="*/ 1203239 w 1322013"/>
              <a:gd name="connsiteY7" fmla="*/ 0 h 625535"/>
              <a:gd name="connsiteX0" fmla="*/ 0 w 1282781"/>
              <a:gd name="connsiteY0" fmla="*/ 332823 h 625535"/>
              <a:gd name="connsiteX1" fmla="*/ 369468 w 1282781"/>
              <a:gd name="connsiteY1" fmla="*/ 406537 h 625535"/>
              <a:gd name="connsiteX2" fmla="*/ 379662 w 1282781"/>
              <a:gd name="connsiteY2" fmla="*/ 419203 h 625535"/>
              <a:gd name="connsiteX3" fmla="*/ 759220 w 1282781"/>
              <a:gd name="connsiteY3" fmla="*/ 456788 h 625535"/>
              <a:gd name="connsiteX4" fmla="*/ 760765 w 1282781"/>
              <a:gd name="connsiteY4" fmla="*/ 439077 h 625535"/>
              <a:gd name="connsiteX5" fmla="*/ 1098310 w 1282781"/>
              <a:gd name="connsiteY5" fmla="*/ 291928 h 625535"/>
              <a:gd name="connsiteX6" fmla="*/ 1098413 w 1282781"/>
              <a:gd name="connsiteY6" fmla="*/ 289972 h 625535"/>
              <a:gd name="connsiteX7" fmla="*/ 1164007 w 1282781"/>
              <a:gd name="connsiteY7" fmla="*/ 0 h 625535"/>
              <a:gd name="connsiteX0" fmla="*/ 7 w 1282788"/>
              <a:gd name="connsiteY0" fmla="*/ 332823 h 625535"/>
              <a:gd name="connsiteX1" fmla="*/ 369475 w 1282788"/>
              <a:gd name="connsiteY1" fmla="*/ 406537 h 625535"/>
              <a:gd name="connsiteX2" fmla="*/ 379669 w 1282788"/>
              <a:gd name="connsiteY2" fmla="*/ 419203 h 625535"/>
              <a:gd name="connsiteX3" fmla="*/ 759227 w 1282788"/>
              <a:gd name="connsiteY3" fmla="*/ 456788 h 625535"/>
              <a:gd name="connsiteX4" fmla="*/ 760772 w 1282788"/>
              <a:gd name="connsiteY4" fmla="*/ 439077 h 625535"/>
              <a:gd name="connsiteX5" fmla="*/ 1098317 w 1282788"/>
              <a:gd name="connsiteY5" fmla="*/ 291928 h 625535"/>
              <a:gd name="connsiteX6" fmla="*/ 1098420 w 1282788"/>
              <a:gd name="connsiteY6" fmla="*/ 289972 h 625535"/>
              <a:gd name="connsiteX7" fmla="*/ 1164014 w 1282788"/>
              <a:gd name="connsiteY7" fmla="*/ 0 h 625535"/>
              <a:gd name="connsiteX0" fmla="*/ 8 w 1255628"/>
              <a:gd name="connsiteY0" fmla="*/ 332823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8 w 1255628"/>
              <a:gd name="connsiteY0" fmla="*/ 323770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6 w 1325573"/>
              <a:gd name="connsiteY0" fmla="*/ 366250 h 625535"/>
              <a:gd name="connsiteX1" fmla="*/ 412260 w 1325573"/>
              <a:gd name="connsiteY1" fmla="*/ 406537 h 625535"/>
              <a:gd name="connsiteX2" fmla="*/ 422454 w 1325573"/>
              <a:gd name="connsiteY2" fmla="*/ 419203 h 625535"/>
              <a:gd name="connsiteX3" fmla="*/ 802012 w 1325573"/>
              <a:gd name="connsiteY3" fmla="*/ 456788 h 625535"/>
              <a:gd name="connsiteX4" fmla="*/ 803557 w 1325573"/>
              <a:gd name="connsiteY4" fmla="*/ 439077 h 625535"/>
              <a:gd name="connsiteX5" fmla="*/ 1141102 w 1325573"/>
              <a:gd name="connsiteY5" fmla="*/ 291928 h 625535"/>
              <a:gd name="connsiteX6" fmla="*/ 1141205 w 1325573"/>
              <a:gd name="connsiteY6" fmla="*/ 289972 h 625535"/>
              <a:gd name="connsiteX7" fmla="*/ 1206799 w 1325573"/>
              <a:gd name="connsiteY7" fmla="*/ 0 h 625535"/>
              <a:gd name="connsiteX0" fmla="*/ 0 w 1325567"/>
              <a:gd name="connsiteY0" fmla="*/ 366250 h 625535"/>
              <a:gd name="connsiteX1" fmla="*/ 412254 w 1325567"/>
              <a:gd name="connsiteY1" fmla="*/ 406537 h 625535"/>
              <a:gd name="connsiteX2" fmla="*/ 422448 w 1325567"/>
              <a:gd name="connsiteY2" fmla="*/ 419203 h 625535"/>
              <a:gd name="connsiteX3" fmla="*/ 802006 w 1325567"/>
              <a:gd name="connsiteY3" fmla="*/ 456788 h 625535"/>
              <a:gd name="connsiteX4" fmla="*/ 803551 w 1325567"/>
              <a:gd name="connsiteY4" fmla="*/ 439077 h 625535"/>
              <a:gd name="connsiteX5" fmla="*/ 1141096 w 1325567"/>
              <a:gd name="connsiteY5" fmla="*/ 291928 h 625535"/>
              <a:gd name="connsiteX6" fmla="*/ 1141199 w 1325567"/>
              <a:gd name="connsiteY6" fmla="*/ 289972 h 625535"/>
              <a:gd name="connsiteX7" fmla="*/ 1206793 w 1325567"/>
              <a:gd name="connsiteY7"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563270"/>
              <a:gd name="connsiteX1" fmla="*/ 422448 w 1325567"/>
              <a:gd name="connsiteY1" fmla="*/ 419203 h 563270"/>
              <a:gd name="connsiteX2" fmla="*/ 802006 w 1325567"/>
              <a:gd name="connsiteY2" fmla="*/ 456788 h 563270"/>
              <a:gd name="connsiteX3" fmla="*/ 803551 w 1325567"/>
              <a:gd name="connsiteY3" fmla="*/ 439077 h 563270"/>
              <a:gd name="connsiteX4" fmla="*/ 1141096 w 1325567"/>
              <a:gd name="connsiteY4" fmla="*/ 291928 h 563270"/>
              <a:gd name="connsiteX5" fmla="*/ 1141199 w 1325567"/>
              <a:gd name="connsiteY5" fmla="*/ 289972 h 563270"/>
              <a:gd name="connsiteX6" fmla="*/ 1206793 w 1325567"/>
              <a:gd name="connsiteY6" fmla="*/ 0 h 563270"/>
              <a:gd name="connsiteX0" fmla="*/ 0 w 1325567"/>
              <a:gd name="connsiteY0" fmla="*/ 366250 h 512166"/>
              <a:gd name="connsiteX1" fmla="*/ 422448 w 1325567"/>
              <a:gd name="connsiteY1" fmla="*/ 419203 h 512166"/>
              <a:gd name="connsiteX2" fmla="*/ 803551 w 1325567"/>
              <a:gd name="connsiteY2" fmla="*/ 439077 h 512166"/>
              <a:gd name="connsiteX3" fmla="*/ 1141096 w 1325567"/>
              <a:gd name="connsiteY3" fmla="*/ 291928 h 512166"/>
              <a:gd name="connsiteX4" fmla="*/ 1141199 w 1325567"/>
              <a:gd name="connsiteY4" fmla="*/ 289972 h 512166"/>
              <a:gd name="connsiteX5" fmla="*/ 1206793 w 1325567"/>
              <a:gd name="connsiteY5" fmla="*/ 0 h 512166"/>
              <a:gd name="connsiteX0" fmla="*/ 0 w 1325567"/>
              <a:gd name="connsiteY0" fmla="*/ 366250 h 526871"/>
              <a:gd name="connsiteX1" fmla="*/ 422448 w 1325567"/>
              <a:gd name="connsiteY1" fmla="*/ 419203 h 526871"/>
              <a:gd name="connsiteX2" fmla="*/ 803551 w 1325567"/>
              <a:gd name="connsiteY2" fmla="*/ 439077 h 526871"/>
              <a:gd name="connsiteX3" fmla="*/ 1141096 w 1325567"/>
              <a:gd name="connsiteY3" fmla="*/ 291928 h 526871"/>
              <a:gd name="connsiteX4" fmla="*/ 1141199 w 1325567"/>
              <a:gd name="connsiteY4" fmla="*/ 289972 h 526871"/>
              <a:gd name="connsiteX5" fmla="*/ 1206793 w 1325567"/>
              <a:gd name="connsiteY5" fmla="*/ 0 h 526871"/>
              <a:gd name="connsiteX0" fmla="*/ 0 w 1325567"/>
              <a:gd name="connsiteY0" fmla="*/ 366250 h 543890"/>
              <a:gd name="connsiteX1" fmla="*/ 422448 w 1325567"/>
              <a:gd name="connsiteY1" fmla="*/ 419203 h 543890"/>
              <a:gd name="connsiteX2" fmla="*/ 803551 w 1325567"/>
              <a:gd name="connsiteY2" fmla="*/ 439077 h 543890"/>
              <a:gd name="connsiteX3" fmla="*/ 1141096 w 1325567"/>
              <a:gd name="connsiteY3" fmla="*/ 291928 h 543890"/>
              <a:gd name="connsiteX4" fmla="*/ 1141199 w 1325567"/>
              <a:gd name="connsiteY4" fmla="*/ 289972 h 543890"/>
              <a:gd name="connsiteX5" fmla="*/ 1206793 w 132556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41096 w 1335827"/>
              <a:gd name="connsiteY3" fmla="*/ 291928 h 543890"/>
              <a:gd name="connsiteX4" fmla="*/ 1176211 w 1335827"/>
              <a:gd name="connsiteY4" fmla="*/ 289972 h 543890"/>
              <a:gd name="connsiteX5" fmla="*/ 1206793 w 133582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76211 w 1335827"/>
              <a:gd name="connsiteY3" fmla="*/ 289972 h 543890"/>
              <a:gd name="connsiteX4" fmla="*/ 1206793 w 1335827"/>
              <a:gd name="connsiteY4" fmla="*/ 0 h 543890"/>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291"/>
              <a:gd name="connsiteX1" fmla="*/ 422448 w 1335827"/>
              <a:gd name="connsiteY1" fmla="*/ 419203 h 546291"/>
              <a:gd name="connsiteX2" fmla="*/ 867011 w 1335827"/>
              <a:gd name="connsiteY2" fmla="*/ 438205 h 546291"/>
              <a:gd name="connsiteX3" fmla="*/ 1176211 w 1335827"/>
              <a:gd name="connsiteY3" fmla="*/ 289972 h 546291"/>
              <a:gd name="connsiteX4" fmla="*/ 1206793 w 1335827"/>
              <a:gd name="connsiteY4" fmla="*/ 0 h 546291"/>
              <a:gd name="connsiteX0" fmla="*/ 0 w 1330623"/>
              <a:gd name="connsiteY0" fmla="*/ 325260 h 505301"/>
              <a:gd name="connsiteX1" fmla="*/ 422448 w 1330623"/>
              <a:gd name="connsiteY1" fmla="*/ 378213 h 505301"/>
              <a:gd name="connsiteX2" fmla="*/ 867011 w 1330623"/>
              <a:gd name="connsiteY2" fmla="*/ 397215 h 505301"/>
              <a:gd name="connsiteX3" fmla="*/ 1176211 w 1330623"/>
              <a:gd name="connsiteY3" fmla="*/ 248982 h 505301"/>
              <a:gd name="connsiteX4" fmla="*/ 1199134 w 1330623"/>
              <a:gd name="connsiteY4" fmla="*/ 0 h 505301"/>
              <a:gd name="connsiteX0" fmla="*/ 0 w 1342633"/>
              <a:gd name="connsiteY0" fmla="*/ 337470 h 517511"/>
              <a:gd name="connsiteX1" fmla="*/ 422448 w 1342633"/>
              <a:gd name="connsiteY1" fmla="*/ 390423 h 517511"/>
              <a:gd name="connsiteX2" fmla="*/ 867011 w 1342633"/>
              <a:gd name="connsiteY2" fmla="*/ 409425 h 517511"/>
              <a:gd name="connsiteX3" fmla="*/ 1176211 w 1342633"/>
              <a:gd name="connsiteY3" fmla="*/ 261192 h 517511"/>
              <a:gd name="connsiteX4" fmla="*/ 1216640 w 1342633"/>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6477"/>
              <a:gd name="connsiteX1" fmla="*/ 422448 w 1306985"/>
              <a:gd name="connsiteY1" fmla="*/ 390423 h 516477"/>
              <a:gd name="connsiteX2" fmla="*/ 882329 w 1306985"/>
              <a:gd name="connsiteY2" fmla="*/ 406809 h 516477"/>
              <a:gd name="connsiteX3" fmla="*/ 1176211 w 1306985"/>
              <a:gd name="connsiteY3" fmla="*/ 261192 h 516477"/>
              <a:gd name="connsiteX4" fmla="*/ 1216640 w 1306985"/>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80479"/>
              <a:gd name="connsiteY0" fmla="*/ 279610 h 516477"/>
              <a:gd name="connsiteX1" fmla="*/ 295942 w 1180479"/>
              <a:gd name="connsiteY1" fmla="*/ 390423 h 516477"/>
              <a:gd name="connsiteX2" fmla="*/ 755823 w 1180479"/>
              <a:gd name="connsiteY2" fmla="*/ 406809 h 516477"/>
              <a:gd name="connsiteX3" fmla="*/ 1049705 w 1180479"/>
              <a:gd name="connsiteY3" fmla="*/ 261192 h 516477"/>
              <a:gd name="connsiteX4" fmla="*/ 1090134 w 1180479"/>
              <a:gd name="connsiteY4" fmla="*/ 0 h 516477"/>
              <a:gd name="connsiteX0" fmla="*/ 234 w 1180713"/>
              <a:gd name="connsiteY0" fmla="*/ 279610 h 516477"/>
              <a:gd name="connsiteX1" fmla="*/ 296176 w 1180713"/>
              <a:gd name="connsiteY1" fmla="*/ 390423 h 516477"/>
              <a:gd name="connsiteX2" fmla="*/ 756057 w 1180713"/>
              <a:gd name="connsiteY2" fmla="*/ 406809 h 516477"/>
              <a:gd name="connsiteX3" fmla="*/ 1049939 w 1180713"/>
              <a:gd name="connsiteY3" fmla="*/ 261192 h 516477"/>
              <a:gd name="connsiteX4" fmla="*/ 1090368 w 1180713"/>
              <a:gd name="connsiteY4" fmla="*/ 0 h 51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713" h="516477">
                <a:moveTo>
                  <a:pt x="234" y="279610"/>
                </a:moveTo>
                <a:cubicBezTo>
                  <a:pt x="-8037" y="454658"/>
                  <a:pt x="204596" y="408529"/>
                  <a:pt x="296176" y="390423"/>
                </a:cubicBezTo>
                <a:cubicBezTo>
                  <a:pt x="421348" y="608386"/>
                  <a:pt x="716154" y="496049"/>
                  <a:pt x="756057" y="406809"/>
                </a:cubicBezTo>
                <a:cubicBezTo>
                  <a:pt x="935297" y="420156"/>
                  <a:pt x="1023215" y="344838"/>
                  <a:pt x="1049939" y="261192"/>
                </a:cubicBezTo>
                <a:cubicBezTo>
                  <a:pt x="1152963" y="241747"/>
                  <a:pt x="1263230" y="103502"/>
                  <a:pt x="1090368"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2" name="Freeform 121"/>
          <p:cNvSpPr/>
          <p:nvPr/>
        </p:nvSpPr>
        <p:spPr>
          <a:xfrm>
            <a:off x="7437244" y="1452464"/>
            <a:ext cx="1039250" cy="537062"/>
          </a:xfrm>
          <a:custGeom>
            <a:avLst/>
            <a:gdLst>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7008"/>
              <a:gd name="connsiteY0" fmla="*/ 362872 h 772556"/>
              <a:gd name="connsiteX1" fmla="*/ 1389777 w 1527008"/>
              <a:gd name="connsiteY1" fmla="*/ 406430 h 772556"/>
              <a:gd name="connsiteX2" fmla="*/ 1522612 w 1527008"/>
              <a:gd name="connsiteY2" fmla="*/ 226948 h 772556"/>
              <a:gd name="connsiteX3" fmla="*/ 1226050 w 1527008"/>
              <a:gd name="connsiteY3" fmla="*/ 165164 h 772556"/>
              <a:gd name="connsiteX4" fmla="*/ 978915 w 1527008"/>
              <a:gd name="connsiteY4" fmla="*/ 4526 h 772556"/>
              <a:gd name="connsiteX5" fmla="*/ 904774 w 1527008"/>
              <a:gd name="connsiteY5" fmla="*/ 362872 h 772556"/>
              <a:gd name="connsiteX6" fmla="*/ 682353 w 1527008"/>
              <a:gd name="connsiteY6" fmla="*/ 140451 h 772556"/>
              <a:gd name="connsiteX7" fmla="*/ 497001 w 1527008"/>
              <a:gd name="connsiteY7" fmla="*/ 399943 h 772556"/>
              <a:gd name="connsiteX8" fmla="*/ 2731 w 1527008"/>
              <a:gd name="connsiteY8" fmla="*/ 264018 h 772556"/>
              <a:gd name="connsiteX9" fmla="*/ 286936 w 1527008"/>
              <a:gd name="connsiteY9" fmla="*/ 585294 h 772556"/>
              <a:gd name="connsiteX10" fmla="*/ 39801 w 1527008"/>
              <a:gd name="connsiteY10" fmla="*/ 610008 h 772556"/>
              <a:gd name="connsiteX11" fmla="*/ 200439 w 1527008"/>
              <a:gd name="connsiteY11" fmla="*/ 758289 h 772556"/>
              <a:gd name="connsiteX12" fmla="*/ 188082 w 1527008"/>
              <a:gd name="connsiteY12" fmla="*/ 758289 h 772556"/>
              <a:gd name="connsiteX0" fmla="*/ 1399045 w 1531860"/>
              <a:gd name="connsiteY0" fmla="*/ 362872 h 772556"/>
              <a:gd name="connsiteX1" fmla="*/ 1389777 w 1531860"/>
              <a:gd name="connsiteY1" fmla="*/ 406430 h 772556"/>
              <a:gd name="connsiteX2" fmla="*/ 1522612 w 1531860"/>
              <a:gd name="connsiteY2" fmla="*/ 226948 h 772556"/>
              <a:gd name="connsiteX3" fmla="*/ 1226050 w 1531860"/>
              <a:gd name="connsiteY3" fmla="*/ 165164 h 772556"/>
              <a:gd name="connsiteX4" fmla="*/ 978915 w 1531860"/>
              <a:gd name="connsiteY4" fmla="*/ 4526 h 772556"/>
              <a:gd name="connsiteX5" fmla="*/ 904774 w 1531860"/>
              <a:gd name="connsiteY5" fmla="*/ 362872 h 772556"/>
              <a:gd name="connsiteX6" fmla="*/ 682353 w 1531860"/>
              <a:gd name="connsiteY6" fmla="*/ 140451 h 772556"/>
              <a:gd name="connsiteX7" fmla="*/ 497001 w 1531860"/>
              <a:gd name="connsiteY7" fmla="*/ 399943 h 772556"/>
              <a:gd name="connsiteX8" fmla="*/ 2731 w 1531860"/>
              <a:gd name="connsiteY8" fmla="*/ 264018 h 772556"/>
              <a:gd name="connsiteX9" fmla="*/ 286936 w 1531860"/>
              <a:gd name="connsiteY9" fmla="*/ 585294 h 772556"/>
              <a:gd name="connsiteX10" fmla="*/ 39801 w 1531860"/>
              <a:gd name="connsiteY10" fmla="*/ 610008 h 772556"/>
              <a:gd name="connsiteX11" fmla="*/ 200439 w 1531860"/>
              <a:gd name="connsiteY11" fmla="*/ 758289 h 772556"/>
              <a:gd name="connsiteX12" fmla="*/ 188082 w 1531860"/>
              <a:gd name="connsiteY12" fmla="*/ 758289 h 772556"/>
              <a:gd name="connsiteX0" fmla="*/ 1389777 w 1531860"/>
              <a:gd name="connsiteY0" fmla="*/ 406430 h 772556"/>
              <a:gd name="connsiteX1" fmla="*/ 1522612 w 1531860"/>
              <a:gd name="connsiteY1" fmla="*/ 226948 h 772556"/>
              <a:gd name="connsiteX2" fmla="*/ 1226050 w 1531860"/>
              <a:gd name="connsiteY2" fmla="*/ 165164 h 772556"/>
              <a:gd name="connsiteX3" fmla="*/ 978915 w 1531860"/>
              <a:gd name="connsiteY3" fmla="*/ 4526 h 772556"/>
              <a:gd name="connsiteX4" fmla="*/ 904774 w 1531860"/>
              <a:gd name="connsiteY4" fmla="*/ 362872 h 772556"/>
              <a:gd name="connsiteX5" fmla="*/ 682353 w 1531860"/>
              <a:gd name="connsiteY5" fmla="*/ 140451 h 772556"/>
              <a:gd name="connsiteX6" fmla="*/ 497001 w 1531860"/>
              <a:gd name="connsiteY6" fmla="*/ 399943 h 772556"/>
              <a:gd name="connsiteX7" fmla="*/ 2731 w 1531860"/>
              <a:gd name="connsiteY7" fmla="*/ 264018 h 772556"/>
              <a:gd name="connsiteX8" fmla="*/ 286936 w 1531860"/>
              <a:gd name="connsiteY8" fmla="*/ 585294 h 772556"/>
              <a:gd name="connsiteX9" fmla="*/ 39801 w 1531860"/>
              <a:gd name="connsiteY9" fmla="*/ 610008 h 772556"/>
              <a:gd name="connsiteX10" fmla="*/ 200439 w 1531860"/>
              <a:gd name="connsiteY10" fmla="*/ 758289 h 772556"/>
              <a:gd name="connsiteX11" fmla="*/ 188082 w 1531860"/>
              <a:gd name="connsiteY11" fmla="*/ 758289 h 772556"/>
              <a:gd name="connsiteX0" fmla="*/ 1378347 w 1530798"/>
              <a:gd name="connsiteY0" fmla="*/ 429290 h 772556"/>
              <a:gd name="connsiteX1" fmla="*/ 1522612 w 1530798"/>
              <a:gd name="connsiteY1" fmla="*/ 226948 h 772556"/>
              <a:gd name="connsiteX2" fmla="*/ 1226050 w 1530798"/>
              <a:gd name="connsiteY2" fmla="*/ 165164 h 772556"/>
              <a:gd name="connsiteX3" fmla="*/ 978915 w 1530798"/>
              <a:gd name="connsiteY3" fmla="*/ 4526 h 772556"/>
              <a:gd name="connsiteX4" fmla="*/ 904774 w 1530798"/>
              <a:gd name="connsiteY4" fmla="*/ 362872 h 772556"/>
              <a:gd name="connsiteX5" fmla="*/ 682353 w 1530798"/>
              <a:gd name="connsiteY5" fmla="*/ 140451 h 772556"/>
              <a:gd name="connsiteX6" fmla="*/ 497001 w 1530798"/>
              <a:gd name="connsiteY6" fmla="*/ 399943 h 772556"/>
              <a:gd name="connsiteX7" fmla="*/ 2731 w 1530798"/>
              <a:gd name="connsiteY7" fmla="*/ 264018 h 772556"/>
              <a:gd name="connsiteX8" fmla="*/ 286936 w 1530798"/>
              <a:gd name="connsiteY8" fmla="*/ 585294 h 772556"/>
              <a:gd name="connsiteX9" fmla="*/ 39801 w 1530798"/>
              <a:gd name="connsiteY9" fmla="*/ 610008 h 772556"/>
              <a:gd name="connsiteX10" fmla="*/ 200439 w 1530798"/>
              <a:gd name="connsiteY10" fmla="*/ 758289 h 772556"/>
              <a:gd name="connsiteX11" fmla="*/ 188082 w 1530798"/>
              <a:gd name="connsiteY11" fmla="*/ 758289 h 772556"/>
              <a:gd name="connsiteX0" fmla="*/ 1378347 w 1462304"/>
              <a:gd name="connsiteY0" fmla="*/ 429290 h 772556"/>
              <a:gd name="connsiteX1" fmla="*/ 1434982 w 1462304"/>
              <a:gd name="connsiteY1" fmla="*/ 177418 h 772556"/>
              <a:gd name="connsiteX2" fmla="*/ 1226050 w 1462304"/>
              <a:gd name="connsiteY2" fmla="*/ 165164 h 772556"/>
              <a:gd name="connsiteX3" fmla="*/ 978915 w 1462304"/>
              <a:gd name="connsiteY3" fmla="*/ 4526 h 772556"/>
              <a:gd name="connsiteX4" fmla="*/ 904774 w 1462304"/>
              <a:gd name="connsiteY4" fmla="*/ 362872 h 772556"/>
              <a:gd name="connsiteX5" fmla="*/ 682353 w 1462304"/>
              <a:gd name="connsiteY5" fmla="*/ 140451 h 772556"/>
              <a:gd name="connsiteX6" fmla="*/ 497001 w 1462304"/>
              <a:gd name="connsiteY6" fmla="*/ 399943 h 772556"/>
              <a:gd name="connsiteX7" fmla="*/ 2731 w 1462304"/>
              <a:gd name="connsiteY7" fmla="*/ 264018 h 772556"/>
              <a:gd name="connsiteX8" fmla="*/ 286936 w 1462304"/>
              <a:gd name="connsiteY8" fmla="*/ 585294 h 772556"/>
              <a:gd name="connsiteX9" fmla="*/ 39801 w 1462304"/>
              <a:gd name="connsiteY9" fmla="*/ 610008 h 772556"/>
              <a:gd name="connsiteX10" fmla="*/ 200439 w 1462304"/>
              <a:gd name="connsiteY10" fmla="*/ 758289 h 772556"/>
              <a:gd name="connsiteX11" fmla="*/ 188082 w 1462304"/>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424581"/>
              <a:gd name="connsiteY0" fmla="*/ 429290 h 772556"/>
              <a:gd name="connsiteX1" fmla="*/ 1244482 w 1424581"/>
              <a:gd name="connsiteY1" fmla="*/ 207898 h 772556"/>
              <a:gd name="connsiteX2" fmla="*/ 1226050 w 1424581"/>
              <a:gd name="connsiteY2" fmla="*/ 165164 h 772556"/>
              <a:gd name="connsiteX3" fmla="*/ 978915 w 1424581"/>
              <a:gd name="connsiteY3" fmla="*/ 4526 h 772556"/>
              <a:gd name="connsiteX4" fmla="*/ 904774 w 1424581"/>
              <a:gd name="connsiteY4" fmla="*/ 362872 h 772556"/>
              <a:gd name="connsiteX5" fmla="*/ 682353 w 1424581"/>
              <a:gd name="connsiteY5" fmla="*/ 140451 h 772556"/>
              <a:gd name="connsiteX6" fmla="*/ 497001 w 1424581"/>
              <a:gd name="connsiteY6" fmla="*/ 399943 h 772556"/>
              <a:gd name="connsiteX7" fmla="*/ 2731 w 1424581"/>
              <a:gd name="connsiteY7" fmla="*/ 264018 h 772556"/>
              <a:gd name="connsiteX8" fmla="*/ 286936 w 1424581"/>
              <a:gd name="connsiteY8" fmla="*/ 585294 h 772556"/>
              <a:gd name="connsiteX9" fmla="*/ 39801 w 1424581"/>
              <a:gd name="connsiteY9" fmla="*/ 610008 h 772556"/>
              <a:gd name="connsiteX10" fmla="*/ 200439 w 1424581"/>
              <a:gd name="connsiteY10" fmla="*/ 758289 h 772556"/>
              <a:gd name="connsiteX11" fmla="*/ 188082 w 1424581"/>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8710 h 771976"/>
              <a:gd name="connsiteX1" fmla="*/ 1244482 w 1445332"/>
              <a:gd name="connsiteY1" fmla="*/ 207318 h 771976"/>
              <a:gd name="connsiteX2" fmla="*/ 1252720 w 1445332"/>
              <a:gd name="connsiteY2" fmla="*/ 191254 h 771976"/>
              <a:gd name="connsiteX3" fmla="*/ 978915 w 1445332"/>
              <a:gd name="connsiteY3" fmla="*/ 3946 h 771976"/>
              <a:gd name="connsiteX4" fmla="*/ 904774 w 1445332"/>
              <a:gd name="connsiteY4" fmla="*/ 362292 h 771976"/>
              <a:gd name="connsiteX5" fmla="*/ 682353 w 1445332"/>
              <a:gd name="connsiteY5" fmla="*/ 139871 h 771976"/>
              <a:gd name="connsiteX6" fmla="*/ 497001 w 1445332"/>
              <a:gd name="connsiteY6" fmla="*/ 399363 h 771976"/>
              <a:gd name="connsiteX7" fmla="*/ 2731 w 1445332"/>
              <a:gd name="connsiteY7" fmla="*/ 263438 h 771976"/>
              <a:gd name="connsiteX8" fmla="*/ 286936 w 1445332"/>
              <a:gd name="connsiteY8" fmla="*/ 584714 h 771976"/>
              <a:gd name="connsiteX9" fmla="*/ 39801 w 1445332"/>
              <a:gd name="connsiteY9" fmla="*/ 609428 h 771976"/>
              <a:gd name="connsiteX10" fmla="*/ 200439 w 1445332"/>
              <a:gd name="connsiteY10" fmla="*/ 757709 h 771976"/>
              <a:gd name="connsiteX11" fmla="*/ 188082 w 1445332"/>
              <a:gd name="connsiteY11" fmla="*/ 757709 h 771976"/>
              <a:gd name="connsiteX0" fmla="*/ 1378347 w 1445332"/>
              <a:gd name="connsiteY0" fmla="*/ 431327 h 774593"/>
              <a:gd name="connsiteX1" fmla="*/ 1244482 w 1445332"/>
              <a:gd name="connsiteY1" fmla="*/ 209935 h 774593"/>
              <a:gd name="connsiteX2" fmla="*/ 1252720 w 1445332"/>
              <a:gd name="connsiteY2" fmla="*/ 193871 h 774593"/>
              <a:gd name="connsiteX3" fmla="*/ 978915 w 1445332"/>
              <a:gd name="connsiteY3" fmla="*/ 6563 h 774593"/>
              <a:gd name="connsiteX4" fmla="*/ 904774 w 1445332"/>
              <a:gd name="connsiteY4" fmla="*/ 364909 h 774593"/>
              <a:gd name="connsiteX5" fmla="*/ 682353 w 1445332"/>
              <a:gd name="connsiteY5" fmla="*/ 142488 h 774593"/>
              <a:gd name="connsiteX6" fmla="*/ 497001 w 1445332"/>
              <a:gd name="connsiteY6" fmla="*/ 401980 h 774593"/>
              <a:gd name="connsiteX7" fmla="*/ 2731 w 1445332"/>
              <a:gd name="connsiteY7" fmla="*/ 266055 h 774593"/>
              <a:gd name="connsiteX8" fmla="*/ 286936 w 1445332"/>
              <a:gd name="connsiteY8" fmla="*/ 587331 h 774593"/>
              <a:gd name="connsiteX9" fmla="*/ 39801 w 1445332"/>
              <a:gd name="connsiteY9" fmla="*/ 612045 h 774593"/>
              <a:gd name="connsiteX10" fmla="*/ 200439 w 1445332"/>
              <a:gd name="connsiteY10" fmla="*/ 760326 h 774593"/>
              <a:gd name="connsiteX11" fmla="*/ 188082 w 1445332"/>
              <a:gd name="connsiteY11" fmla="*/ 760326 h 774593"/>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69205 h 712471"/>
              <a:gd name="connsiteX1" fmla="*/ 1244482 w 1445332"/>
              <a:gd name="connsiteY1" fmla="*/ 147813 h 712471"/>
              <a:gd name="connsiteX2" fmla="*/ 1252720 w 1445332"/>
              <a:gd name="connsiteY2" fmla="*/ 131749 h 712471"/>
              <a:gd name="connsiteX3" fmla="*/ 997965 w 1445332"/>
              <a:gd name="connsiteY3" fmla="*/ 54931 h 712471"/>
              <a:gd name="connsiteX4" fmla="*/ 904774 w 1445332"/>
              <a:gd name="connsiteY4" fmla="*/ 302787 h 712471"/>
              <a:gd name="connsiteX5" fmla="*/ 682353 w 1445332"/>
              <a:gd name="connsiteY5" fmla="*/ 80366 h 712471"/>
              <a:gd name="connsiteX6" fmla="*/ 497001 w 1445332"/>
              <a:gd name="connsiteY6" fmla="*/ 339858 h 712471"/>
              <a:gd name="connsiteX7" fmla="*/ 2731 w 1445332"/>
              <a:gd name="connsiteY7" fmla="*/ 203933 h 712471"/>
              <a:gd name="connsiteX8" fmla="*/ 286936 w 1445332"/>
              <a:gd name="connsiteY8" fmla="*/ 525209 h 712471"/>
              <a:gd name="connsiteX9" fmla="*/ 39801 w 1445332"/>
              <a:gd name="connsiteY9" fmla="*/ 549923 h 712471"/>
              <a:gd name="connsiteX10" fmla="*/ 200439 w 1445332"/>
              <a:gd name="connsiteY10" fmla="*/ 698204 h 712471"/>
              <a:gd name="connsiteX11" fmla="*/ 188082 w 1445332"/>
              <a:gd name="connsiteY11" fmla="*/ 698204 h 712471"/>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546 w 1405531"/>
              <a:gd name="connsiteY0" fmla="*/ 303350 h 646616"/>
              <a:gd name="connsiteX1" fmla="*/ 1204681 w 1405531"/>
              <a:gd name="connsiteY1" fmla="*/ 81958 h 646616"/>
              <a:gd name="connsiteX2" fmla="*/ 1212919 w 1405531"/>
              <a:gd name="connsiteY2" fmla="*/ 65894 h 646616"/>
              <a:gd name="connsiteX3" fmla="*/ 920064 w 1405531"/>
              <a:gd name="connsiteY3" fmla="*/ 118616 h 646616"/>
              <a:gd name="connsiteX4" fmla="*/ 922123 w 1405531"/>
              <a:gd name="connsiteY4" fmla="*/ 122632 h 646616"/>
              <a:gd name="connsiteX5" fmla="*/ 604452 w 1405531"/>
              <a:gd name="connsiteY5" fmla="*/ 144051 h 646616"/>
              <a:gd name="connsiteX6" fmla="*/ 621030 w 1405531"/>
              <a:gd name="connsiteY6" fmla="*/ 148273 h 646616"/>
              <a:gd name="connsiteX7" fmla="*/ 313450 w 1405531"/>
              <a:gd name="connsiteY7" fmla="*/ 393348 h 646616"/>
              <a:gd name="connsiteX8" fmla="*/ 0 w 1405531"/>
              <a:gd name="connsiteY8" fmla="*/ 484068 h 646616"/>
              <a:gd name="connsiteX9" fmla="*/ 160638 w 1405531"/>
              <a:gd name="connsiteY9" fmla="*/ 632349 h 646616"/>
              <a:gd name="connsiteX10" fmla="*/ 148281 w 1405531"/>
              <a:gd name="connsiteY10" fmla="*/ 632349 h 646616"/>
              <a:gd name="connsiteX0" fmla="*/ 1269966 w 1336951"/>
              <a:gd name="connsiteY0" fmla="*/ 303350 h 650698"/>
              <a:gd name="connsiteX1" fmla="*/ 1136101 w 1336951"/>
              <a:gd name="connsiteY1" fmla="*/ 81958 h 650698"/>
              <a:gd name="connsiteX2" fmla="*/ 1144339 w 1336951"/>
              <a:gd name="connsiteY2" fmla="*/ 65894 h 650698"/>
              <a:gd name="connsiteX3" fmla="*/ 851484 w 1336951"/>
              <a:gd name="connsiteY3" fmla="*/ 118616 h 650698"/>
              <a:gd name="connsiteX4" fmla="*/ 853543 w 1336951"/>
              <a:gd name="connsiteY4" fmla="*/ 122632 h 650698"/>
              <a:gd name="connsiteX5" fmla="*/ 535872 w 1336951"/>
              <a:gd name="connsiteY5" fmla="*/ 144051 h 650698"/>
              <a:gd name="connsiteX6" fmla="*/ 552450 w 1336951"/>
              <a:gd name="connsiteY6" fmla="*/ 148273 h 650698"/>
              <a:gd name="connsiteX7" fmla="*/ 244870 w 1336951"/>
              <a:gd name="connsiteY7" fmla="*/ 393348 h 650698"/>
              <a:gd name="connsiteX8" fmla="*/ 0 w 1336951"/>
              <a:gd name="connsiteY8" fmla="*/ 426918 h 650698"/>
              <a:gd name="connsiteX9" fmla="*/ 92058 w 1336951"/>
              <a:gd name="connsiteY9" fmla="*/ 632349 h 650698"/>
              <a:gd name="connsiteX10" fmla="*/ 79701 w 1336951"/>
              <a:gd name="connsiteY10" fmla="*/ 632349 h 650698"/>
              <a:gd name="connsiteX0" fmla="*/ 1269966 w 1336951"/>
              <a:gd name="connsiteY0" fmla="*/ 303350 h 640957"/>
              <a:gd name="connsiteX1" fmla="*/ 1136101 w 1336951"/>
              <a:gd name="connsiteY1" fmla="*/ 81958 h 640957"/>
              <a:gd name="connsiteX2" fmla="*/ 1144339 w 1336951"/>
              <a:gd name="connsiteY2" fmla="*/ 65894 h 640957"/>
              <a:gd name="connsiteX3" fmla="*/ 851484 w 1336951"/>
              <a:gd name="connsiteY3" fmla="*/ 118616 h 640957"/>
              <a:gd name="connsiteX4" fmla="*/ 853543 w 1336951"/>
              <a:gd name="connsiteY4" fmla="*/ 122632 h 640957"/>
              <a:gd name="connsiteX5" fmla="*/ 535872 w 1336951"/>
              <a:gd name="connsiteY5" fmla="*/ 144051 h 640957"/>
              <a:gd name="connsiteX6" fmla="*/ 552450 w 1336951"/>
              <a:gd name="connsiteY6" fmla="*/ 148273 h 640957"/>
              <a:gd name="connsiteX7" fmla="*/ 244870 w 1336951"/>
              <a:gd name="connsiteY7" fmla="*/ 393348 h 640957"/>
              <a:gd name="connsiteX8" fmla="*/ 0 w 1336951"/>
              <a:gd name="connsiteY8" fmla="*/ 426918 h 640957"/>
              <a:gd name="connsiteX9" fmla="*/ 92058 w 1336951"/>
              <a:gd name="connsiteY9" fmla="*/ 632349 h 640957"/>
              <a:gd name="connsiteX10" fmla="*/ 323541 w 1336951"/>
              <a:gd name="connsiteY10" fmla="*/ 598059 h 640957"/>
              <a:gd name="connsiteX0" fmla="*/ 1269966 w 1336951"/>
              <a:gd name="connsiteY0" fmla="*/ 303350 h 598059"/>
              <a:gd name="connsiteX1" fmla="*/ 1136101 w 1336951"/>
              <a:gd name="connsiteY1" fmla="*/ 81958 h 598059"/>
              <a:gd name="connsiteX2" fmla="*/ 1144339 w 1336951"/>
              <a:gd name="connsiteY2" fmla="*/ 65894 h 598059"/>
              <a:gd name="connsiteX3" fmla="*/ 851484 w 1336951"/>
              <a:gd name="connsiteY3" fmla="*/ 118616 h 598059"/>
              <a:gd name="connsiteX4" fmla="*/ 853543 w 1336951"/>
              <a:gd name="connsiteY4" fmla="*/ 122632 h 598059"/>
              <a:gd name="connsiteX5" fmla="*/ 535872 w 1336951"/>
              <a:gd name="connsiteY5" fmla="*/ 144051 h 598059"/>
              <a:gd name="connsiteX6" fmla="*/ 552450 w 1336951"/>
              <a:gd name="connsiteY6" fmla="*/ 148273 h 598059"/>
              <a:gd name="connsiteX7" fmla="*/ 244870 w 1336951"/>
              <a:gd name="connsiteY7" fmla="*/ 393348 h 598059"/>
              <a:gd name="connsiteX8" fmla="*/ 0 w 1336951"/>
              <a:gd name="connsiteY8" fmla="*/ 426918 h 598059"/>
              <a:gd name="connsiteX9" fmla="*/ 323541 w 1336951"/>
              <a:gd name="connsiteY9" fmla="*/ 598059 h 598059"/>
              <a:gd name="connsiteX0" fmla="*/ 1269966 w 1336951"/>
              <a:gd name="connsiteY0" fmla="*/ 303350 h 601465"/>
              <a:gd name="connsiteX1" fmla="*/ 1136101 w 1336951"/>
              <a:gd name="connsiteY1" fmla="*/ 81958 h 601465"/>
              <a:gd name="connsiteX2" fmla="*/ 1144339 w 1336951"/>
              <a:gd name="connsiteY2" fmla="*/ 65894 h 601465"/>
              <a:gd name="connsiteX3" fmla="*/ 851484 w 1336951"/>
              <a:gd name="connsiteY3" fmla="*/ 118616 h 601465"/>
              <a:gd name="connsiteX4" fmla="*/ 853543 w 1336951"/>
              <a:gd name="connsiteY4" fmla="*/ 122632 h 601465"/>
              <a:gd name="connsiteX5" fmla="*/ 535872 w 1336951"/>
              <a:gd name="connsiteY5" fmla="*/ 144051 h 601465"/>
              <a:gd name="connsiteX6" fmla="*/ 552450 w 1336951"/>
              <a:gd name="connsiteY6" fmla="*/ 148273 h 601465"/>
              <a:gd name="connsiteX7" fmla="*/ 244870 w 1336951"/>
              <a:gd name="connsiteY7" fmla="*/ 393348 h 601465"/>
              <a:gd name="connsiteX8" fmla="*/ 0 w 1336951"/>
              <a:gd name="connsiteY8" fmla="*/ 426918 h 601465"/>
              <a:gd name="connsiteX9" fmla="*/ 323541 w 1336951"/>
              <a:gd name="connsiteY9" fmla="*/ 598059 h 601465"/>
              <a:gd name="connsiteX0" fmla="*/ 1348196 w 1415181"/>
              <a:gd name="connsiteY0" fmla="*/ 303350 h 608973"/>
              <a:gd name="connsiteX1" fmla="*/ 1214331 w 1415181"/>
              <a:gd name="connsiteY1" fmla="*/ 81958 h 608973"/>
              <a:gd name="connsiteX2" fmla="*/ 1222569 w 1415181"/>
              <a:gd name="connsiteY2" fmla="*/ 65894 h 608973"/>
              <a:gd name="connsiteX3" fmla="*/ 929714 w 1415181"/>
              <a:gd name="connsiteY3" fmla="*/ 118616 h 608973"/>
              <a:gd name="connsiteX4" fmla="*/ 931773 w 1415181"/>
              <a:gd name="connsiteY4" fmla="*/ 122632 h 608973"/>
              <a:gd name="connsiteX5" fmla="*/ 614102 w 1415181"/>
              <a:gd name="connsiteY5" fmla="*/ 144051 h 608973"/>
              <a:gd name="connsiteX6" fmla="*/ 630680 w 1415181"/>
              <a:gd name="connsiteY6" fmla="*/ 148273 h 608973"/>
              <a:gd name="connsiteX7" fmla="*/ 323100 w 1415181"/>
              <a:gd name="connsiteY7" fmla="*/ 393348 h 608973"/>
              <a:gd name="connsiteX8" fmla="*/ 78230 w 1415181"/>
              <a:gd name="connsiteY8" fmla="*/ 426918 h 608973"/>
              <a:gd name="connsiteX9" fmla="*/ 131261 w 1415181"/>
              <a:gd name="connsiteY9" fmla="*/ 605679 h 608973"/>
              <a:gd name="connsiteX0" fmla="*/ 1330472 w 1397457"/>
              <a:gd name="connsiteY0" fmla="*/ 303350 h 608526"/>
              <a:gd name="connsiteX1" fmla="*/ 1196607 w 1397457"/>
              <a:gd name="connsiteY1" fmla="*/ 81958 h 608526"/>
              <a:gd name="connsiteX2" fmla="*/ 1204845 w 1397457"/>
              <a:gd name="connsiteY2" fmla="*/ 65894 h 608526"/>
              <a:gd name="connsiteX3" fmla="*/ 911990 w 1397457"/>
              <a:gd name="connsiteY3" fmla="*/ 118616 h 608526"/>
              <a:gd name="connsiteX4" fmla="*/ 914049 w 1397457"/>
              <a:gd name="connsiteY4" fmla="*/ 122632 h 608526"/>
              <a:gd name="connsiteX5" fmla="*/ 596378 w 1397457"/>
              <a:gd name="connsiteY5" fmla="*/ 144051 h 608526"/>
              <a:gd name="connsiteX6" fmla="*/ 612956 w 1397457"/>
              <a:gd name="connsiteY6" fmla="*/ 148273 h 608526"/>
              <a:gd name="connsiteX7" fmla="*/ 305376 w 1397457"/>
              <a:gd name="connsiteY7" fmla="*/ 393348 h 608526"/>
              <a:gd name="connsiteX8" fmla="*/ 113846 w 1397457"/>
              <a:gd name="connsiteY8" fmla="*/ 396438 h 608526"/>
              <a:gd name="connsiteX9" fmla="*/ 113537 w 1397457"/>
              <a:gd name="connsiteY9" fmla="*/ 605679 h 608526"/>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297955 w 1364940"/>
              <a:gd name="connsiteY0" fmla="*/ 303350 h 608569"/>
              <a:gd name="connsiteX1" fmla="*/ 1164090 w 1364940"/>
              <a:gd name="connsiteY1" fmla="*/ 81958 h 608569"/>
              <a:gd name="connsiteX2" fmla="*/ 1172328 w 1364940"/>
              <a:gd name="connsiteY2" fmla="*/ 65894 h 608569"/>
              <a:gd name="connsiteX3" fmla="*/ 879473 w 1364940"/>
              <a:gd name="connsiteY3" fmla="*/ 118616 h 608569"/>
              <a:gd name="connsiteX4" fmla="*/ 881532 w 1364940"/>
              <a:gd name="connsiteY4" fmla="*/ 122632 h 608569"/>
              <a:gd name="connsiteX5" fmla="*/ 563861 w 1364940"/>
              <a:gd name="connsiteY5" fmla="*/ 144051 h 608569"/>
              <a:gd name="connsiteX6" fmla="*/ 580439 w 1364940"/>
              <a:gd name="connsiteY6" fmla="*/ 148273 h 608569"/>
              <a:gd name="connsiteX7" fmla="*/ 272859 w 1364940"/>
              <a:gd name="connsiteY7" fmla="*/ 393348 h 608569"/>
              <a:gd name="connsiteX8" fmla="*/ 260399 w 1364940"/>
              <a:gd name="connsiteY8" fmla="*/ 381198 h 608569"/>
              <a:gd name="connsiteX9" fmla="*/ 81020 w 1364940"/>
              <a:gd name="connsiteY9" fmla="*/ 605679 h 608569"/>
              <a:gd name="connsiteX0" fmla="*/ 1315508 w 1382493"/>
              <a:gd name="connsiteY0" fmla="*/ 303350 h 607398"/>
              <a:gd name="connsiteX1" fmla="*/ 1181643 w 1382493"/>
              <a:gd name="connsiteY1" fmla="*/ 81958 h 607398"/>
              <a:gd name="connsiteX2" fmla="*/ 1189881 w 1382493"/>
              <a:gd name="connsiteY2" fmla="*/ 65894 h 607398"/>
              <a:gd name="connsiteX3" fmla="*/ 897026 w 1382493"/>
              <a:gd name="connsiteY3" fmla="*/ 118616 h 607398"/>
              <a:gd name="connsiteX4" fmla="*/ 899085 w 1382493"/>
              <a:gd name="connsiteY4" fmla="*/ 122632 h 607398"/>
              <a:gd name="connsiteX5" fmla="*/ 581414 w 1382493"/>
              <a:gd name="connsiteY5" fmla="*/ 144051 h 607398"/>
              <a:gd name="connsiteX6" fmla="*/ 597992 w 1382493"/>
              <a:gd name="connsiteY6" fmla="*/ 148273 h 607398"/>
              <a:gd name="connsiteX7" fmla="*/ 290412 w 1382493"/>
              <a:gd name="connsiteY7" fmla="*/ 393348 h 607398"/>
              <a:gd name="connsiteX8" fmla="*/ 277952 w 1382493"/>
              <a:gd name="connsiteY8" fmla="*/ 381198 h 607398"/>
              <a:gd name="connsiteX9" fmla="*/ 98573 w 1382493"/>
              <a:gd name="connsiteY9" fmla="*/ 605679 h 607398"/>
              <a:gd name="connsiteX0" fmla="*/ 1283760 w 1350745"/>
              <a:gd name="connsiteY0" fmla="*/ 303350 h 605679"/>
              <a:gd name="connsiteX1" fmla="*/ 1149895 w 1350745"/>
              <a:gd name="connsiteY1" fmla="*/ 81958 h 605679"/>
              <a:gd name="connsiteX2" fmla="*/ 1158133 w 1350745"/>
              <a:gd name="connsiteY2" fmla="*/ 65894 h 605679"/>
              <a:gd name="connsiteX3" fmla="*/ 865278 w 1350745"/>
              <a:gd name="connsiteY3" fmla="*/ 118616 h 605679"/>
              <a:gd name="connsiteX4" fmla="*/ 867337 w 1350745"/>
              <a:gd name="connsiteY4" fmla="*/ 122632 h 605679"/>
              <a:gd name="connsiteX5" fmla="*/ 549666 w 1350745"/>
              <a:gd name="connsiteY5" fmla="*/ 144051 h 605679"/>
              <a:gd name="connsiteX6" fmla="*/ 566244 w 1350745"/>
              <a:gd name="connsiteY6" fmla="*/ 148273 h 605679"/>
              <a:gd name="connsiteX7" fmla="*/ 258664 w 1350745"/>
              <a:gd name="connsiteY7" fmla="*/ 393348 h 605679"/>
              <a:gd name="connsiteX8" fmla="*/ 246204 w 1350745"/>
              <a:gd name="connsiteY8" fmla="*/ 381198 h 605679"/>
              <a:gd name="connsiteX9" fmla="*/ 66825 w 1350745"/>
              <a:gd name="connsiteY9" fmla="*/ 605679 h 60567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249540 w 1341621"/>
              <a:gd name="connsiteY7" fmla="*/ 393348 h 598059"/>
              <a:gd name="connsiteX8" fmla="*/ 237080 w 1341621"/>
              <a:gd name="connsiteY8" fmla="*/ 381198 h 598059"/>
              <a:gd name="connsiteX9" fmla="*/ 69131 w 1341621"/>
              <a:gd name="connsiteY9" fmla="*/ 598059 h 59805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177150 w 1341621"/>
              <a:gd name="connsiteY7" fmla="*/ 347628 h 598059"/>
              <a:gd name="connsiteX8" fmla="*/ 237080 w 1341621"/>
              <a:gd name="connsiteY8" fmla="*/ 381198 h 598059"/>
              <a:gd name="connsiteX9" fmla="*/ 69131 w 1341621"/>
              <a:gd name="connsiteY9" fmla="*/ 598059 h 598059"/>
              <a:gd name="connsiteX0" fmla="*/ 1255656 w 1322641"/>
              <a:gd name="connsiteY0" fmla="*/ 303350 h 598059"/>
              <a:gd name="connsiteX1" fmla="*/ 1121791 w 1322641"/>
              <a:gd name="connsiteY1" fmla="*/ 81958 h 598059"/>
              <a:gd name="connsiteX2" fmla="*/ 1130029 w 1322641"/>
              <a:gd name="connsiteY2" fmla="*/ 65894 h 598059"/>
              <a:gd name="connsiteX3" fmla="*/ 837174 w 1322641"/>
              <a:gd name="connsiteY3" fmla="*/ 118616 h 598059"/>
              <a:gd name="connsiteX4" fmla="*/ 839233 w 1322641"/>
              <a:gd name="connsiteY4" fmla="*/ 122632 h 598059"/>
              <a:gd name="connsiteX5" fmla="*/ 521562 w 1322641"/>
              <a:gd name="connsiteY5" fmla="*/ 144051 h 598059"/>
              <a:gd name="connsiteX6" fmla="*/ 538140 w 1322641"/>
              <a:gd name="connsiteY6" fmla="*/ 148273 h 598059"/>
              <a:gd name="connsiteX7" fmla="*/ 158170 w 1322641"/>
              <a:gd name="connsiteY7" fmla="*/ 347628 h 598059"/>
              <a:gd name="connsiteX8" fmla="*/ 340020 w 1322641"/>
              <a:gd name="connsiteY8" fmla="*/ 457398 h 598059"/>
              <a:gd name="connsiteX9" fmla="*/ 50151 w 1322641"/>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164573 w 1329044"/>
              <a:gd name="connsiteY7" fmla="*/ 34762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1514 w 1328499"/>
              <a:gd name="connsiteY0" fmla="*/ 303350 h 598059"/>
              <a:gd name="connsiteX1" fmla="*/ 1127649 w 1328499"/>
              <a:gd name="connsiteY1" fmla="*/ 81958 h 598059"/>
              <a:gd name="connsiteX2" fmla="*/ 1135887 w 1328499"/>
              <a:gd name="connsiteY2" fmla="*/ 65894 h 598059"/>
              <a:gd name="connsiteX3" fmla="*/ 843032 w 1328499"/>
              <a:gd name="connsiteY3" fmla="*/ 118616 h 598059"/>
              <a:gd name="connsiteX4" fmla="*/ 845091 w 1328499"/>
              <a:gd name="connsiteY4" fmla="*/ 122632 h 598059"/>
              <a:gd name="connsiteX5" fmla="*/ 527420 w 1328499"/>
              <a:gd name="connsiteY5" fmla="*/ 144051 h 598059"/>
              <a:gd name="connsiteX6" fmla="*/ 543998 w 1328499"/>
              <a:gd name="connsiteY6" fmla="*/ 148273 h 598059"/>
              <a:gd name="connsiteX7" fmla="*/ 289758 w 1328499"/>
              <a:gd name="connsiteY7" fmla="*/ 355248 h 598059"/>
              <a:gd name="connsiteX8" fmla="*/ 300158 w 1328499"/>
              <a:gd name="connsiteY8" fmla="*/ 377388 h 598059"/>
              <a:gd name="connsiteX9" fmla="*/ 56009 w 1328499"/>
              <a:gd name="connsiteY9" fmla="*/ 598059 h 598059"/>
              <a:gd name="connsiteX0" fmla="*/ 1228413 w 1295398"/>
              <a:gd name="connsiteY0" fmla="*/ 303350 h 619183"/>
              <a:gd name="connsiteX1" fmla="*/ 1094548 w 1295398"/>
              <a:gd name="connsiteY1" fmla="*/ 81958 h 619183"/>
              <a:gd name="connsiteX2" fmla="*/ 1102786 w 1295398"/>
              <a:gd name="connsiteY2" fmla="*/ 65894 h 619183"/>
              <a:gd name="connsiteX3" fmla="*/ 809931 w 1295398"/>
              <a:gd name="connsiteY3" fmla="*/ 118616 h 619183"/>
              <a:gd name="connsiteX4" fmla="*/ 811990 w 1295398"/>
              <a:gd name="connsiteY4" fmla="*/ 122632 h 619183"/>
              <a:gd name="connsiteX5" fmla="*/ 494319 w 1295398"/>
              <a:gd name="connsiteY5" fmla="*/ 144051 h 619183"/>
              <a:gd name="connsiteX6" fmla="*/ 510897 w 1295398"/>
              <a:gd name="connsiteY6" fmla="*/ 148273 h 619183"/>
              <a:gd name="connsiteX7" fmla="*/ 256657 w 1295398"/>
              <a:gd name="connsiteY7" fmla="*/ 355248 h 619183"/>
              <a:gd name="connsiteX8" fmla="*/ 267057 w 1295398"/>
              <a:gd name="connsiteY8" fmla="*/ 377388 h 619183"/>
              <a:gd name="connsiteX9" fmla="*/ 62140 w 1295398"/>
              <a:gd name="connsiteY9" fmla="*/ 619183 h 619183"/>
              <a:gd name="connsiteX0" fmla="*/ 1213564 w 1280549"/>
              <a:gd name="connsiteY0" fmla="*/ 303350 h 619183"/>
              <a:gd name="connsiteX1" fmla="*/ 1079699 w 1280549"/>
              <a:gd name="connsiteY1" fmla="*/ 81958 h 619183"/>
              <a:gd name="connsiteX2" fmla="*/ 1087937 w 1280549"/>
              <a:gd name="connsiteY2" fmla="*/ 65894 h 619183"/>
              <a:gd name="connsiteX3" fmla="*/ 795082 w 1280549"/>
              <a:gd name="connsiteY3" fmla="*/ 118616 h 619183"/>
              <a:gd name="connsiteX4" fmla="*/ 797141 w 1280549"/>
              <a:gd name="connsiteY4" fmla="*/ 122632 h 619183"/>
              <a:gd name="connsiteX5" fmla="*/ 479470 w 1280549"/>
              <a:gd name="connsiteY5" fmla="*/ 144051 h 619183"/>
              <a:gd name="connsiteX6" fmla="*/ 496048 w 1280549"/>
              <a:gd name="connsiteY6" fmla="*/ 148273 h 619183"/>
              <a:gd name="connsiteX7" fmla="*/ 241808 w 1280549"/>
              <a:gd name="connsiteY7" fmla="*/ 355248 h 619183"/>
              <a:gd name="connsiteX8" fmla="*/ 252208 w 1280549"/>
              <a:gd name="connsiteY8" fmla="*/ 377388 h 619183"/>
              <a:gd name="connsiteX9" fmla="*/ 65398 w 1280549"/>
              <a:gd name="connsiteY9" fmla="*/ 619183 h 619183"/>
              <a:gd name="connsiteX0" fmla="*/ 1188113 w 1255098"/>
              <a:gd name="connsiteY0" fmla="*/ 303350 h 626421"/>
              <a:gd name="connsiteX1" fmla="*/ 1054248 w 1255098"/>
              <a:gd name="connsiteY1" fmla="*/ 81958 h 626421"/>
              <a:gd name="connsiteX2" fmla="*/ 1062486 w 1255098"/>
              <a:gd name="connsiteY2" fmla="*/ 65894 h 626421"/>
              <a:gd name="connsiteX3" fmla="*/ 769631 w 1255098"/>
              <a:gd name="connsiteY3" fmla="*/ 118616 h 626421"/>
              <a:gd name="connsiteX4" fmla="*/ 771690 w 1255098"/>
              <a:gd name="connsiteY4" fmla="*/ 122632 h 626421"/>
              <a:gd name="connsiteX5" fmla="*/ 454019 w 1255098"/>
              <a:gd name="connsiteY5" fmla="*/ 144051 h 626421"/>
              <a:gd name="connsiteX6" fmla="*/ 470597 w 1255098"/>
              <a:gd name="connsiteY6" fmla="*/ 148273 h 626421"/>
              <a:gd name="connsiteX7" fmla="*/ 216357 w 1255098"/>
              <a:gd name="connsiteY7" fmla="*/ 355248 h 626421"/>
              <a:gd name="connsiteX8" fmla="*/ 226757 w 1255098"/>
              <a:gd name="connsiteY8" fmla="*/ 377388 h 626421"/>
              <a:gd name="connsiteX9" fmla="*/ 71961 w 1255098"/>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02892 w 1241633"/>
              <a:gd name="connsiteY7" fmla="*/ 355248 h 626421"/>
              <a:gd name="connsiteX8" fmla="*/ 213292 w 1241633"/>
              <a:gd name="connsiteY8" fmla="*/ 377388 h 626421"/>
              <a:gd name="connsiteX9" fmla="*/ 58496 w 1241633"/>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13292 w 1241633"/>
              <a:gd name="connsiteY7" fmla="*/ 377388 h 626421"/>
              <a:gd name="connsiteX8" fmla="*/ 58496 w 1241633"/>
              <a:gd name="connsiteY8"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29260 w 1241633"/>
              <a:gd name="connsiteY4" fmla="*/ 127457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237456 h 560527"/>
              <a:gd name="connsiteX1" fmla="*/ 1040783 w 1241633"/>
              <a:gd name="connsiteY1" fmla="*/ 16064 h 560527"/>
              <a:gd name="connsiteX2" fmla="*/ 1049021 w 1241633"/>
              <a:gd name="connsiteY2" fmla="*/ 0 h 560527"/>
              <a:gd name="connsiteX3" fmla="*/ 729260 w 1241633"/>
              <a:gd name="connsiteY3" fmla="*/ 61563 h 560527"/>
              <a:gd name="connsiteX4" fmla="*/ 457132 w 1241633"/>
              <a:gd name="connsiteY4" fmla="*/ 82379 h 560527"/>
              <a:gd name="connsiteX5" fmla="*/ 213292 w 1241633"/>
              <a:gd name="connsiteY5" fmla="*/ 311494 h 560527"/>
              <a:gd name="connsiteX6" fmla="*/ 58496 w 1241633"/>
              <a:gd name="connsiteY6" fmla="*/ 560527 h 560527"/>
              <a:gd name="connsiteX0" fmla="*/ 1174648 w 1174648"/>
              <a:gd name="connsiteY0" fmla="*/ 237456 h 560527"/>
              <a:gd name="connsiteX1" fmla="*/ 1049021 w 1174648"/>
              <a:gd name="connsiteY1" fmla="*/ 0 h 560527"/>
              <a:gd name="connsiteX2" fmla="*/ 729260 w 1174648"/>
              <a:gd name="connsiteY2" fmla="*/ 61563 h 560527"/>
              <a:gd name="connsiteX3" fmla="*/ 457132 w 1174648"/>
              <a:gd name="connsiteY3" fmla="*/ 82379 h 560527"/>
              <a:gd name="connsiteX4" fmla="*/ 213292 w 1174648"/>
              <a:gd name="connsiteY4" fmla="*/ 311494 h 560527"/>
              <a:gd name="connsiteX5" fmla="*/ 58496 w 1174648"/>
              <a:gd name="connsiteY5" fmla="*/ 560527 h 560527"/>
              <a:gd name="connsiteX0" fmla="*/ 1188368 w 1188368"/>
              <a:gd name="connsiteY0" fmla="*/ 261580 h 560527"/>
              <a:gd name="connsiteX1" fmla="*/ 1049021 w 1188368"/>
              <a:gd name="connsiteY1" fmla="*/ 0 h 560527"/>
              <a:gd name="connsiteX2" fmla="*/ 729260 w 1188368"/>
              <a:gd name="connsiteY2" fmla="*/ 61563 h 560527"/>
              <a:gd name="connsiteX3" fmla="*/ 457132 w 1188368"/>
              <a:gd name="connsiteY3" fmla="*/ 82379 h 560527"/>
              <a:gd name="connsiteX4" fmla="*/ 213292 w 1188368"/>
              <a:gd name="connsiteY4" fmla="*/ 311494 h 560527"/>
              <a:gd name="connsiteX5" fmla="*/ 58496 w 1188368"/>
              <a:gd name="connsiteY5" fmla="*/ 560527 h 560527"/>
              <a:gd name="connsiteX0" fmla="*/ 1188368 w 1198483"/>
              <a:gd name="connsiteY0" fmla="*/ 261580 h 560527"/>
              <a:gd name="connsiteX1" fmla="*/ 1049021 w 1198483"/>
              <a:gd name="connsiteY1" fmla="*/ 0 h 560527"/>
              <a:gd name="connsiteX2" fmla="*/ 729260 w 1198483"/>
              <a:gd name="connsiteY2" fmla="*/ 61563 h 560527"/>
              <a:gd name="connsiteX3" fmla="*/ 457132 w 1198483"/>
              <a:gd name="connsiteY3" fmla="*/ 82379 h 560527"/>
              <a:gd name="connsiteX4" fmla="*/ 213292 w 1198483"/>
              <a:gd name="connsiteY4" fmla="*/ 311494 h 560527"/>
              <a:gd name="connsiteX5" fmla="*/ 58496 w 1198483"/>
              <a:gd name="connsiteY5" fmla="*/ 560527 h 560527"/>
              <a:gd name="connsiteX0" fmla="*/ 1188368 w 1198181"/>
              <a:gd name="connsiteY0" fmla="*/ 232631 h 531578"/>
              <a:gd name="connsiteX1" fmla="*/ 1044447 w 1198181"/>
              <a:gd name="connsiteY1" fmla="*/ 0 h 531578"/>
              <a:gd name="connsiteX2" fmla="*/ 729260 w 1198181"/>
              <a:gd name="connsiteY2" fmla="*/ 32614 h 531578"/>
              <a:gd name="connsiteX3" fmla="*/ 457132 w 1198181"/>
              <a:gd name="connsiteY3" fmla="*/ 53430 h 531578"/>
              <a:gd name="connsiteX4" fmla="*/ 213292 w 1198181"/>
              <a:gd name="connsiteY4" fmla="*/ 282545 h 531578"/>
              <a:gd name="connsiteX5" fmla="*/ 58496 w 1198181"/>
              <a:gd name="connsiteY5" fmla="*/ 531578 h 531578"/>
              <a:gd name="connsiteX0" fmla="*/ 1188368 w 1197804"/>
              <a:gd name="connsiteY0" fmla="*/ 227806 h 526753"/>
              <a:gd name="connsiteX1" fmla="*/ 1038349 w 1197804"/>
              <a:gd name="connsiteY1" fmla="*/ 0 h 526753"/>
              <a:gd name="connsiteX2" fmla="*/ 729260 w 1197804"/>
              <a:gd name="connsiteY2" fmla="*/ 27789 h 526753"/>
              <a:gd name="connsiteX3" fmla="*/ 457132 w 1197804"/>
              <a:gd name="connsiteY3" fmla="*/ 48605 h 526753"/>
              <a:gd name="connsiteX4" fmla="*/ 213292 w 1197804"/>
              <a:gd name="connsiteY4" fmla="*/ 277720 h 526753"/>
              <a:gd name="connsiteX5" fmla="*/ 58496 w 1197804"/>
              <a:gd name="connsiteY5" fmla="*/ 526753 h 526753"/>
              <a:gd name="connsiteX0" fmla="*/ 1188368 w 1205492"/>
              <a:gd name="connsiteY0" fmla="*/ 227806 h 526753"/>
              <a:gd name="connsiteX1" fmla="*/ 1038349 w 1205492"/>
              <a:gd name="connsiteY1" fmla="*/ 0 h 526753"/>
              <a:gd name="connsiteX2" fmla="*/ 729260 w 1205492"/>
              <a:gd name="connsiteY2" fmla="*/ 27789 h 526753"/>
              <a:gd name="connsiteX3" fmla="*/ 457132 w 1205492"/>
              <a:gd name="connsiteY3" fmla="*/ 48605 h 526753"/>
              <a:gd name="connsiteX4" fmla="*/ 213292 w 1205492"/>
              <a:gd name="connsiteY4" fmla="*/ 277720 h 526753"/>
              <a:gd name="connsiteX5" fmla="*/ 58496 w 1205492"/>
              <a:gd name="connsiteY5" fmla="*/ 526753 h 526753"/>
              <a:gd name="connsiteX0" fmla="*/ 1188368 w 1205492"/>
              <a:gd name="connsiteY0" fmla="*/ 248303 h 547250"/>
              <a:gd name="connsiteX1" fmla="*/ 1038349 w 1205492"/>
              <a:gd name="connsiteY1" fmla="*/ 20497 h 547250"/>
              <a:gd name="connsiteX2" fmla="*/ 729260 w 1205492"/>
              <a:gd name="connsiteY2" fmla="*/ 48286 h 547250"/>
              <a:gd name="connsiteX3" fmla="*/ 457132 w 1205492"/>
              <a:gd name="connsiteY3" fmla="*/ 69102 h 547250"/>
              <a:gd name="connsiteX4" fmla="*/ 213292 w 1205492"/>
              <a:gd name="connsiteY4" fmla="*/ 298217 h 547250"/>
              <a:gd name="connsiteX5" fmla="*/ 58496 w 1205492"/>
              <a:gd name="connsiteY5" fmla="*/ 547250 h 547250"/>
              <a:gd name="connsiteX0" fmla="*/ 1188368 w 1205492"/>
              <a:gd name="connsiteY0" fmla="*/ 260956 h 559903"/>
              <a:gd name="connsiteX1" fmla="*/ 1038349 w 1205492"/>
              <a:gd name="connsiteY1" fmla="*/ 33150 h 559903"/>
              <a:gd name="connsiteX2" fmla="*/ 729260 w 1205492"/>
              <a:gd name="connsiteY2" fmla="*/ 60939 h 559903"/>
              <a:gd name="connsiteX3" fmla="*/ 457132 w 1205492"/>
              <a:gd name="connsiteY3" fmla="*/ 81755 h 559903"/>
              <a:gd name="connsiteX4" fmla="*/ 213292 w 1205492"/>
              <a:gd name="connsiteY4" fmla="*/ 310870 h 559903"/>
              <a:gd name="connsiteX5" fmla="*/ 58496 w 1205492"/>
              <a:gd name="connsiteY5" fmla="*/ 559903 h 559903"/>
              <a:gd name="connsiteX0" fmla="*/ 1188368 w 1203279"/>
              <a:gd name="connsiteY0" fmla="*/ 251880 h 550827"/>
              <a:gd name="connsiteX1" fmla="*/ 1023105 w 1203279"/>
              <a:gd name="connsiteY1" fmla="*/ 39755 h 550827"/>
              <a:gd name="connsiteX2" fmla="*/ 729260 w 1203279"/>
              <a:gd name="connsiteY2" fmla="*/ 51863 h 550827"/>
              <a:gd name="connsiteX3" fmla="*/ 457132 w 1203279"/>
              <a:gd name="connsiteY3" fmla="*/ 72679 h 550827"/>
              <a:gd name="connsiteX4" fmla="*/ 213292 w 1203279"/>
              <a:gd name="connsiteY4" fmla="*/ 301794 h 550827"/>
              <a:gd name="connsiteX5" fmla="*/ 58496 w 1203279"/>
              <a:gd name="connsiteY5" fmla="*/ 550827 h 550827"/>
              <a:gd name="connsiteX0" fmla="*/ 1188368 w 1205682"/>
              <a:gd name="connsiteY0" fmla="*/ 251880 h 550827"/>
              <a:gd name="connsiteX1" fmla="*/ 1023105 w 1205682"/>
              <a:gd name="connsiteY1" fmla="*/ 39755 h 550827"/>
              <a:gd name="connsiteX2" fmla="*/ 729260 w 1205682"/>
              <a:gd name="connsiteY2" fmla="*/ 51863 h 550827"/>
              <a:gd name="connsiteX3" fmla="*/ 457132 w 1205682"/>
              <a:gd name="connsiteY3" fmla="*/ 72679 h 550827"/>
              <a:gd name="connsiteX4" fmla="*/ 213292 w 1205682"/>
              <a:gd name="connsiteY4" fmla="*/ 301794 h 550827"/>
              <a:gd name="connsiteX5" fmla="*/ 58496 w 1205682"/>
              <a:gd name="connsiteY5" fmla="*/ 550827 h 550827"/>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8611"/>
              <a:gd name="connsiteY0" fmla="*/ 259092 h 558039"/>
              <a:gd name="connsiteX1" fmla="*/ 1023105 w 1208611"/>
              <a:gd name="connsiteY1" fmla="*/ 46967 h 558039"/>
              <a:gd name="connsiteX2" fmla="*/ 729260 w 1208611"/>
              <a:gd name="connsiteY2" fmla="*/ 59075 h 558039"/>
              <a:gd name="connsiteX3" fmla="*/ 387007 w 1208611"/>
              <a:gd name="connsiteY3" fmla="*/ 69035 h 558039"/>
              <a:gd name="connsiteX4" fmla="*/ 213292 w 1208611"/>
              <a:gd name="connsiteY4" fmla="*/ 309006 h 558039"/>
              <a:gd name="connsiteX5" fmla="*/ 58496 w 1208611"/>
              <a:gd name="connsiteY5" fmla="*/ 558039 h 558039"/>
              <a:gd name="connsiteX0" fmla="*/ 1188368 w 1208611"/>
              <a:gd name="connsiteY0" fmla="*/ 260858 h 559805"/>
              <a:gd name="connsiteX1" fmla="*/ 1023105 w 1208611"/>
              <a:gd name="connsiteY1" fmla="*/ 48733 h 559805"/>
              <a:gd name="connsiteX2" fmla="*/ 729260 w 1208611"/>
              <a:gd name="connsiteY2" fmla="*/ 60841 h 559805"/>
              <a:gd name="connsiteX3" fmla="*/ 387007 w 1208611"/>
              <a:gd name="connsiteY3" fmla="*/ 70801 h 559805"/>
              <a:gd name="connsiteX4" fmla="*/ 213292 w 1208611"/>
              <a:gd name="connsiteY4" fmla="*/ 310772 h 559805"/>
              <a:gd name="connsiteX5" fmla="*/ 58496 w 1208611"/>
              <a:gd name="connsiteY5" fmla="*/ 559805 h 559805"/>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87962 w 1208205"/>
              <a:gd name="connsiteY0" fmla="*/ 263383 h 562330"/>
              <a:gd name="connsiteX1" fmla="*/ 1022699 w 1208205"/>
              <a:gd name="connsiteY1" fmla="*/ 51258 h 562330"/>
              <a:gd name="connsiteX2" fmla="*/ 707512 w 1208205"/>
              <a:gd name="connsiteY2" fmla="*/ 58541 h 562330"/>
              <a:gd name="connsiteX3" fmla="*/ 386601 w 1208205"/>
              <a:gd name="connsiteY3" fmla="*/ 73326 h 562330"/>
              <a:gd name="connsiteX4" fmla="*/ 174774 w 1208205"/>
              <a:gd name="connsiteY4" fmla="*/ 301235 h 562330"/>
              <a:gd name="connsiteX5" fmla="*/ 58090 w 1208205"/>
              <a:gd name="connsiteY5" fmla="*/ 562330 h 562330"/>
              <a:gd name="connsiteX0" fmla="*/ 1170200 w 1190443"/>
              <a:gd name="connsiteY0" fmla="*/ 263383 h 551474"/>
              <a:gd name="connsiteX1" fmla="*/ 1004937 w 1190443"/>
              <a:gd name="connsiteY1" fmla="*/ 51258 h 551474"/>
              <a:gd name="connsiteX2" fmla="*/ 689750 w 1190443"/>
              <a:gd name="connsiteY2" fmla="*/ 58541 h 551474"/>
              <a:gd name="connsiteX3" fmla="*/ 368839 w 1190443"/>
              <a:gd name="connsiteY3" fmla="*/ 73326 h 551474"/>
              <a:gd name="connsiteX4" fmla="*/ 157012 w 1190443"/>
              <a:gd name="connsiteY4" fmla="*/ 301235 h 551474"/>
              <a:gd name="connsiteX5" fmla="*/ 63652 w 1190443"/>
              <a:gd name="connsiteY5" fmla="*/ 551474 h 551474"/>
              <a:gd name="connsiteX0" fmla="*/ 1169590 w 1189833"/>
              <a:gd name="connsiteY0" fmla="*/ 263383 h 551474"/>
              <a:gd name="connsiteX1" fmla="*/ 1004327 w 1189833"/>
              <a:gd name="connsiteY1" fmla="*/ 51258 h 551474"/>
              <a:gd name="connsiteX2" fmla="*/ 689140 w 1189833"/>
              <a:gd name="connsiteY2" fmla="*/ 58541 h 551474"/>
              <a:gd name="connsiteX3" fmla="*/ 368229 w 1189833"/>
              <a:gd name="connsiteY3" fmla="*/ 73326 h 551474"/>
              <a:gd name="connsiteX4" fmla="*/ 156402 w 1189833"/>
              <a:gd name="connsiteY4" fmla="*/ 301235 h 551474"/>
              <a:gd name="connsiteX5" fmla="*/ 63042 w 1189833"/>
              <a:gd name="connsiteY5" fmla="*/ 551474 h 55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833" h="551474">
                <a:moveTo>
                  <a:pt x="1169590" y="263383"/>
                </a:moveTo>
                <a:cubicBezTo>
                  <a:pt x="1213543" y="168076"/>
                  <a:pt x="1197467" y="38355"/>
                  <a:pt x="1004327" y="51258"/>
                </a:cubicBezTo>
                <a:cubicBezTo>
                  <a:pt x="960030" y="-7501"/>
                  <a:pt x="761872" y="-28769"/>
                  <a:pt x="689140" y="58541"/>
                </a:cubicBezTo>
                <a:cubicBezTo>
                  <a:pt x="585945" y="-446"/>
                  <a:pt x="486491" y="-23413"/>
                  <a:pt x="368229" y="73326"/>
                </a:cubicBezTo>
                <a:cubicBezTo>
                  <a:pt x="225164" y="79647"/>
                  <a:pt x="123752" y="105747"/>
                  <a:pt x="156402" y="301235"/>
                </a:cubicBezTo>
                <a:cubicBezTo>
                  <a:pt x="33003" y="317865"/>
                  <a:pt x="-71561" y="488023"/>
                  <a:pt x="63042" y="55147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23" name="Picture 1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003593" y="3651851"/>
            <a:ext cx="219736" cy="807990"/>
          </a:xfrm>
          <a:prstGeom prst="rect">
            <a:avLst/>
          </a:prstGeom>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347718" y="3489225"/>
            <a:ext cx="150702" cy="551807"/>
          </a:xfrm>
          <a:prstGeom prst="rect">
            <a:avLst/>
          </a:prstGeom>
        </p:spPr>
      </p:pic>
      <p:pic>
        <p:nvPicPr>
          <p:cNvPr id="125" name="Picture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941540" y="3153308"/>
            <a:ext cx="184801" cy="716253"/>
          </a:xfrm>
          <a:prstGeom prst="rect">
            <a:avLst/>
          </a:prstGeom>
        </p:spPr>
      </p:pic>
      <p:pic>
        <p:nvPicPr>
          <p:cNvPr id="126" name="Picture 1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9269" y="3528564"/>
            <a:ext cx="144446" cy="630293"/>
          </a:xfrm>
          <a:prstGeom prst="rect">
            <a:avLst/>
          </a:prstGeom>
        </p:spPr>
      </p:pic>
      <p:sp>
        <p:nvSpPr>
          <p:cNvPr id="127" name="TextBox 126"/>
          <p:cNvSpPr txBox="1"/>
          <p:nvPr/>
        </p:nvSpPr>
        <p:spPr>
          <a:xfrm>
            <a:off x="7559804" y="3591914"/>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FW</a:t>
            </a:r>
          </a:p>
        </p:txBody>
      </p:sp>
      <p:pic>
        <p:nvPicPr>
          <p:cNvPr id="128" name="Picture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234292" y="3612949"/>
            <a:ext cx="219736" cy="807990"/>
          </a:xfrm>
          <a:prstGeom prst="rect">
            <a:avLst/>
          </a:prstGeom>
        </p:spPr>
      </p:pic>
      <p:pic>
        <p:nvPicPr>
          <p:cNvPr id="129" name="Picture 1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578417" y="3450323"/>
            <a:ext cx="150702" cy="551807"/>
          </a:xfrm>
          <a:prstGeom prst="rect">
            <a:avLst/>
          </a:prstGeom>
        </p:spPr>
      </p:pic>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172239" y="3114406"/>
            <a:ext cx="184801" cy="716253"/>
          </a:xfrm>
          <a:prstGeom prst="rect">
            <a:avLst/>
          </a:prstGeom>
        </p:spPr>
      </p:pic>
      <p:pic>
        <p:nvPicPr>
          <p:cNvPr id="131" name="Picture 1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9968" y="3489662"/>
            <a:ext cx="144446" cy="630293"/>
          </a:xfrm>
          <a:prstGeom prst="rect">
            <a:avLst/>
          </a:prstGeom>
        </p:spPr>
      </p:pic>
      <p:sp>
        <p:nvSpPr>
          <p:cNvPr id="132" name="TextBox 131"/>
          <p:cNvSpPr txBox="1"/>
          <p:nvPr/>
        </p:nvSpPr>
        <p:spPr>
          <a:xfrm>
            <a:off x="8790503" y="3553012"/>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IPS</a:t>
            </a:r>
          </a:p>
        </p:txBody>
      </p:sp>
      <p:pic>
        <p:nvPicPr>
          <p:cNvPr id="133" name="Picture 1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025169" y="4652983"/>
            <a:ext cx="219736" cy="807990"/>
          </a:xfrm>
          <a:prstGeom prst="rect">
            <a:avLst/>
          </a:prstGeom>
        </p:spPr>
      </p:pic>
      <p:pic>
        <p:nvPicPr>
          <p:cNvPr id="134" name="Pictur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369294" y="4490357"/>
            <a:ext cx="150702" cy="551807"/>
          </a:xfrm>
          <a:prstGeom prst="rect">
            <a:avLst/>
          </a:prstGeom>
        </p:spPr>
      </p:pic>
      <p:pic>
        <p:nvPicPr>
          <p:cNvPr id="135" name="Picture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963116" y="4154440"/>
            <a:ext cx="184801" cy="716253"/>
          </a:xfrm>
          <a:prstGeom prst="rect">
            <a:avLst/>
          </a:prstGeom>
        </p:spPr>
      </p:pic>
      <p:pic>
        <p:nvPicPr>
          <p:cNvPr id="136" name="Picture 1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0845" y="4529696"/>
            <a:ext cx="144446" cy="630293"/>
          </a:xfrm>
          <a:prstGeom prst="rect">
            <a:avLst/>
          </a:prstGeom>
        </p:spPr>
      </p:pic>
      <p:sp>
        <p:nvSpPr>
          <p:cNvPr id="137" name="TextBox 136"/>
          <p:cNvSpPr txBox="1"/>
          <p:nvPr/>
        </p:nvSpPr>
        <p:spPr>
          <a:xfrm>
            <a:off x="7581380" y="4593046"/>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LB</a:t>
            </a:r>
          </a:p>
        </p:txBody>
      </p:sp>
      <p:pic>
        <p:nvPicPr>
          <p:cNvPr id="138" name="Picture 1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7927920" y="5818553"/>
            <a:ext cx="101954" cy="374896"/>
          </a:xfrm>
          <a:prstGeom prst="rect">
            <a:avLst/>
          </a:prstGeom>
        </p:spPr>
      </p:pic>
      <p:pic>
        <p:nvPicPr>
          <p:cNvPr id="139" name="Picture 1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096248" y="5431032"/>
            <a:ext cx="150702" cy="551807"/>
          </a:xfrm>
          <a:prstGeom prst="rect">
            <a:avLst/>
          </a:prstGeom>
        </p:spPr>
      </p:pic>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882602" y="5239837"/>
            <a:ext cx="116387" cy="451094"/>
          </a:xfrm>
          <a:prstGeom prst="rect">
            <a:avLst/>
          </a:prstGeom>
        </p:spPr>
      </p:pic>
      <p:pic>
        <p:nvPicPr>
          <p:cNvPr id="141" name="Picture 1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5279" y="5470371"/>
            <a:ext cx="144446" cy="630293"/>
          </a:xfrm>
          <a:prstGeom prst="rect">
            <a:avLst/>
          </a:prstGeom>
        </p:spPr>
      </p:pic>
      <p:sp>
        <p:nvSpPr>
          <p:cNvPr id="142" name="TextBox 141"/>
          <p:cNvSpPr txBox="1"/>
          <p:nvPr/>
        </p:nvSpPr>
        <p:spPr>
          <a:xfrm>
            <a:off x="7486648" y="6061100"/>
            <a:ext cx="1508212" cy="420564"/>
          </a:xfrm>
          <a:prstGeom prst="rect">
            <a:avLst/>
          </a:prstGeom>
          <a:noFill/>
        </p:spPr>
        <p:txBody>
          <a:bodyPr wrap="square" rtlCol="0">
            <a:spAutoFit/>
          </a:bodyPr>
          <a:lstStyle/>
          <a:p>
            <a:pPr algn="ctr"/>
            <a:r>
              <a:rPr lang="en-US" sz="2133" dirty="0">
                <a:latin typeface="MV Boli" pitchFamily="2" charset="0"/>
                <a:cs typeface="MV Boli" pitchFamily="2" charset="0"/>
              </a:rPr>
              <a:t>Servers</a:t>
            </a:r>
          </a:p>
        </p:txBody>
      </p:sp>
      <p:pic>
        <p:nvPicPr>
          <p:cNvPr id="143" name="Picture 1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8521934" y="5789250"/>
            <a:ext cx="101954" cy="374896"/>
          </a:xfrm>
          <a:prstGeom prst="rect">
            <a:avLst/>
          </a:prstGeom>
        </p:spPr>
      </p:pic>
      <p:pic>
        <p:nvPicPr>
          <p:cNvPr id="144" name="Picture 1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690262" y="5401729"/>
            <a:ext cx="150702" cy="551807"/>
          </a:xfrm>
          <a:prstGeom prst="rect">
            <a:avLst/>
          </a:prstGeom>
        </p:spPr>
      </p:pic>
      <p:pic>
        <p:nvPicPr>
          <p:cNvPr id="145" name="Picture 1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476616" y="5210534"/>
            <a:ext cx="116387" cy="451094"/>
          </a:xfrm>
          <a:prstGeom prst="rect">
            <a:avLst/>
          </a:prstGeom>
        </p:spPr>
      </p:pic>
      <p:pic>
        <p:nvPicPr>
          <p:cNvPr id="146" name="Picture 1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9293" y="5441068"/>
            <a:ext cx="144446" cy="630293"/>
          </a:xfrm>
          <a:prstGeom prst="rect">
            <a:avLst/>
          </a:prstGeom>
        </p:spPr>
      </p:pic>
      <p:pic>
        <p:nvPicPr>
          <p:cNvPr id="147" name="Picture 1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0227" y="2595464"/>
            <a:ext cx="538514" cy="562041"/>
          </a:xfrm>
          <a:prstGeom prst="rect">
            <a:avLst/>
          </a:prstGeom>
        </p:spPr>
      </p:pic>
      <p:sp>
        <p:nvSpPr>
          <p:cNvPr id="148" name="TextBox 147"/>
          <p:cNvSpPr txBox="1"/>
          <p:nvPr/>
        </p:nvSpPr>
        <p:spPr>
          <a:xfrm>
            <a:off x="7761895" y="2677627"/>
            <a:ext cx="434003" cy="420564"/>
          </a:xfrm>
          <a:prstGeom prst="rect">
            <a:avLst/>
          </a:prstGeom>
          <a:noFill/>
        </p:spPr>
        <p:txBody>
          <a:bodyPr wrap="square" rtlCol="0">
            <a:spAutoFit/>
          </a:bodyPr>
          <a:lstStyle/>
          <a:p>
            <a:pPr algn="ctr"/>
            <a:r>
              <a:rPr lang="en-US" sz="2133" dirty="0">
                <a:latin typeface="MV Boli" pitchFamily="2" charset="0"/>
                <a:cs typeface="MV Boli" pitchFamily="2" charset="0"/>
              </a:rPr>
              <a:t>R</a:t>
            </a:r>
          </a:p>
        </p:txBody>
      </p:sp>
      <p:pic>
        <p:nvPicPr>
          <p:cNvPr id="149" name="Picture 1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813507" flipH="1">
            <a:off x="8285403" y="5055626"/>
            <a:ext cx="151006" cy="385160"/>
          </a:xfrm>
          <a:prstGeom prst="rect">
            <a:avLst/>
          </a:prstGeom>
        </p:spPr>
      </p:pic>
      <p:pic>
        <p:nvPicPr>
          <p:cNvPr id="150" name="Picture 1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2156141" flipH="1">
            <a:off x="7953221" y="5027776"/>
            <a:ext cx="185506" cy="473157"/>
          </a:xfrm>
          <a:prstGeom prst="rect">
            <a:avLst/>
          </a:prstGeom>
        </p:spPr>
      </p:pic>
      <p:pic>
        <p:nvPicPr>
          <p:cNvPr id="151" name="Picture 1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4797329" flipH="1">
            <a:off x="8540560" y="3483387"/>
            <a:ext cx="198566" cy="506469"/>
          </a:xfrm>
          <a:prstGeom prst="rect">
            <a:avLst/>
          </a:prstGeom>
        </p:spPr>
      </p:pic>
      <p:pic>
        <p:nvPicPr>
          <p:cNvPr id="152" name="Picture 15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27762" y="3153702"/>
            <a:ext cx="916215" cy="493060"/>
          </a:xfrm>
          <a:prstGeom prst="rect">
            <a:avLst/>
          </a:prstGeom>
        </p:spPr>
      </p:pic>
      <p:sp>
        <p:nvSpPr>
          <p:cNvPr id="153" name="TextBox 152"/>
          <p:cNvSpPr txBox="1"/>
          <p:nvPr/>
        </p:nvSpPr>
        <p:spPr>
          <a:xfrm>
            <a:off x="6568735" y="3210522"/>
            <a:ext cx="973477" cy="420564"/>
          </a:xfrm>
          <a:prstGeom prst="rect">
            <a:avLst/>
          </a:prstGeom>
          <a:noFill/>
        </p:spPr>
        <p:txBody>
          <a:bodyPr wrap="square" rtlCol="0">
            <a:spAutoFit/>
          </a:bodyPr>
          <a:lstStyle/>
          <a:p>
            <a:pPr algn="ctr"/>
            <a:r>
              <a:rPr lang="en-US" sz="2133" dirty="0">
                <a:latin typeface="MV Boli" pitchFamily="2" charset="0"/>
                <a:cs typeface="MV Boli" pitchFamily="2" charset="0"/>
              </a:rPr>
              <a:t>443</a:t>
            </a:r>
          </a:p>
        </p:txBody>
      </p:sp>
      <p:pic>
        <p:nvPicPr>
          <p:cNvPr id="156" name="Picture 1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338597" flipH="1">
            <a:off x="7980222" y="4008086"/>
            <a:ext cx="147792" cy="486219"/>
          </a:xfrm>
          <a:prstGeom prst="rect">
            <a:avLst/>
          </a:prstGeom>
        </p:spPr>
      </p:pic>
      <p:pic>
        <p:nvPicPr>
          <p:cNvPr id="157" name="Picture 1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338597" flipH="1">
            <a:off x="7923321" y="3059091"/>
            <a:ext cx="147792" cy="486219"/>
          </a:xfrm>
          <a:prstGeom prst="rect">
            <a:avLst/>
          </a:prstGeom>
        </p:spPr>
      </p:pic>
      <p:pic>
        <p:nvPicPr>
          <p:cNvPr id="158" name="Picture 15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338597" flipH="1">
            <a:off x="7933425" y="2193191"/>
            <a:ext cx="147792" cy="486219"/>
          </a:xfrm>
          <a:prstGeom prst="rect">
            <a:avLst/>
          </a:prstGeom>
        </p:spPr>
      </p:pic>
      <p:sp>
        <p:nvSpPr>
          <p:cNvPr id="159" name="TextBox 158"/>
          <p:cNvSpPr txBox="1"/>
          <p:nvPr/>
        </p:nvSpPr>
        <p:spPr>
          <a:xfrm>
            <a:off x="8660887" y="5748013"/>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Apps</a:t>
            </a:r>
          </a:p>
        </p:txBody>
      </p:sp>
      <p:pic>
        <p:nvPicPr>
          <p:cNvPr id="173" name="Picture 17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64697" y="1371600"/>
            <a:ext cx="225679" cy="307376"/>
          </a:xfrm>
          <a:prstGeom prst="rect">
            <a:avLst/>
          </a:prstGeom>
        </p:spPr>
      </p:pic>
      <p:pic>
        <p:nvPicPr>
          <p:cNvPr id="174" name="Picture 1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3592542" y="1032089"/>
            <a:ext cx="94524" cy="996983"/>
          </a:xfrm>
          <a:prstGeom prst="rect">
            <a:avLst/>
          </a:prstGeom>
        </p:spPr>
      </p:pic>
      <p:pic>
        <p:nvPicPr>
          <p:cNvPr id="175" name="Picture 17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55797" y="1369024"/>
            <a:ext cx="225679" cy="307376"/>
          </a:xfrm>
          <a:prstGeom prst="rect">
            <a:avLst/>
          </a:prstGeom>
        </p:spPr>
      </p:pic>
      <p:pic>
        <p:nvPicPr>
          <p:cNvPr id="176" name="Picture 1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5783642" y="1029513"/>
            <a:ext cx="94524" cy="996983"/>
          </a:xfrm>
          <a:prstGeom prst="rect">
            <a:avLst/>
          </a:prstGeom>
        </p:spPr>
      </p:pic>
      <p:sp>
        <p:nvSpPr>
          <p:cNvPr id="177" name="&quot;No&quot; Symbol 176"/>
          <p:cNvSpPr/>
          <p:nvPr/>
        </p:nvSpPr>
        <p:spPr>
          <a:xfrm>
            <a:off x="8825974" y="3307928"/>
            <a:ext cx="914400" cy="914400"/>
          </a:xfrm>
          <a:prstGeom prst="noSmoking">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78" name="TextBox 177"/>
          <p:cNvSpPr txBox="1"/>
          <p:nvPr/>
        </p:nvSpPr>
        <p:spPr>
          <a:xfrm>
            <a:off x="9919294" y="2972302"/>
            <a:ext cx="1559625" cy="1733488"/>
          </a:xfrm>
          <a:prstGeom prst="rect">
            <a:avLst/>
          </a:prstGeom>
          <a:noFill/>
        </p:spPr>
        <p:txBody>
          <a:bodyPr wrap="square" rtlCol="0">
            <a:spAutoFit/>
          </a:bodyPr>
          <a:lstStyle/>
          <a:p>
            <a:pPr algn="ctr"/>
            <a:r>
              <a:rPr lang="en-US" sz="2133" dirty="0">
                <a:latin typeface="MV Boli" pitchFamily="2" charset="0"/>
                <a:cs typeface="MV Boli" pitchFamily="2" charset="0"/>
              </a:rPr>
              <a:t>Zero Visibility</a:t>
            </a:r>
          </a:p>
          <a:p>
            <a:pPr algn="ctr"/>
            <a:r>
              <a:rPr lang="en-US" sz="2133" dirty="0">
                <a:latin typeface="MV Boli" pitchFamily="2" charset="0"/>
                <a:cs typeface="MV Boli" pitchFamily="2" charset="0"/>
              </a:rPr>
              <a:t>-------</a:t>
            </a:r>
          </a:p>
          <a:p>
            <a:pPr algn="ctr"/>
            <a:r>
              <a:rPr lang="en-US" sz="2133" dirty="0">
                <a:latin typeface="MV Boli" pitchFamily="2" charset="0"/>
                <a:cs typeface="MV Boli" pitchFamily="2" charset="0"/>
              </a:rPr>
              <a:t>Key </a:t>
            </a:r>
            <a:r>
              <a:rPr lang="en-US" sz="2133" dirty="0" err="1">
                <a:latin typeface="MV Boli" pitchFamily="2" charset="0"/>
                <a:cs typeface="MV Boli" pitchFamily="2" charset="0"/>
              </a:rPr>
              <a:t>Mgmt</a:t>
            </a:r>
            <a:r>
              <a:rPr lang="en-US" sz="2133" dirty="0">
                <a:latin typeface="MV Boli" pitchFamily="2" charset="0"/>
                <a:cs typeface="MV Boli" pitchFamily="2" charset="0"/>
              </a:rPr>
              <a:t> Nightmare</a:t>
            </a:r>
          </a:p>
        </p:txBody>
      </p:sp>
      <p:sp>
        <p:nvSpPr>
          <p:cNvPr id="179" name="TextBox 178"/>
          <p:cNvSpPr txBox="1"/>
          <p:nvPr/>
        </p:nvSpPr>
        <p:spPr>
          <a:xfrm>
            <a:off x="6609673" y="5133158"/>
            <a:ext cx="950131" cy="420564"/>
          </a:xfrm>
          <a:prstGeom prst="rect">
            <a:avLst/>
          </a:prstGeom>
          <a:noFill/>
        </p:spPr>
        <p:txBody>
          <a:bodyPr wrap="square" rtlCol="0">
            <a:spAutoFit/>
          </a:bodyPr>
          <a:lstStyle/>
          <a:p>
            <a:pPr algn="ctr"/>
            <a:r>
              <a:rPr lang="en-US" sz="2133" dirty="0">
                <a:latin typeface="MV Boli" pitchFamily="2" charset="0"/>
                <a:cs typeface="MV Boli" pitchFamily="2" charset="0"/>
              </a:rPr>
              <a:t>SSL</a:t>
            </a:r>
          </a:p>
        </p:txBody>
      </p:sp>
      <p:pic>
        <p:nvPicPr>
          <p:cNvPr id="180" name="Picture 17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621408">
            <a:off x="7201367" y="5528427"/>
            <a:ext cx="504465" cy="292916"/>
          </a:xfrm>
          <a:prstGeom prst="rect">
            <a:avLst/>
          </a:prstGeom>
        </p:spPr>
      </p:pic>
      <p:pic>
        <p:nvPicPr>
          <p:cNvPr id="181" name="Picture 18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8459164">
            <a:off x="7142477" y="4780793"/>
            <a:ext cx="504465" cy="292916"/>
          </a:xfrm>
          <a:prstGeom prst="rect">
            <a:avLst/>
          </a:prstGeom>
        </p:spPr>
      </p:pic>
      <p:pic>
        <p:nvPicPr>
          <p:cNvPr id="182" name="Picture 18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6200000">
            <a:off x="7257023" y="3668616"/>
            <a:ext cx="1064428" cy="429342"/>
          </a:xfrm>
          <a:prstGeom prst="rect">
            <a:avLst/>
          </a:prstGeom>
        </p:spPr>
      </p:pic>
      <p:sp>
        <p:nvSpPr>
          <p:cNvPr id="43" name="Rectangle 42"/>
          <p:cNvSpPr/>
          <p:nvPr/>
        </p:nvSpPr>
        <p:spPr>
          <a:xfrm>
            <a:off x="6874811" y="3595094"/>
            <a:ext cx="797013" cy="646331"/>
          </a:xfrm>
          <a:prstGeom prst="rect">
            <a:avLst/>
          </a:prstGeom>
        </p:spPr>
        <p:txBody>
          <a:bodyPr wrap="none">
            <a:spAutoFit/>
          </a:bodyPr>
          <a:lstStyle/>
          <a:p>
            <a:r>
              <a:rPr lang="en-US" dirty="0">
                <a:latin typeface="MV Boli" pitchFamily="2" charset="0"/>
                <a:cs typeface="MV Boli" pitchFamily="2" charset="0"/>
              </a:rPr>
              <a:t>Pass</a:t>
            </a:r>
          </a:p>
          <a:p>
            <a:r>
              <a:rPr lang="en-US" dirty="0">
                <a:latin typeface="MV Boli" pitchFamily="2" charset="0"/>
                <a:cs typeface="MV Boli" pitchFamily="2" charset="0"/>
              </a:rPr>
              <a:t>Thru </a:t>
            </a:r>
            <a:endParaRPr lang="en-US" dirty="0"/>
          </a:p>
        </p:txBody>
      </p:sp>
      <p:sp>
        <p:nvSpPr>
          <p:cNvPr id="3" name="&quot;No&quot; Symbol 2"/>
          <p:cNvSpPr/>
          <p:nvPr/>
        </p:nvSpPr>
        <p:spPr>
          <a:xfrm>
            <a:off x="7617822" y="3385410"/>
            <a:ext cx="914400" cy="914400"/>
          </a:xfrm>
          <a:prstGeom prst="noSmoking">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custDataLst>
      <p:tags r:id="rId1"/>
    </p:custDataLst>
    <p:extLst>
      <p:ext uri="{BB962C8B-B14F-4D97-AF65-F5344CB8AC3E}">
        <p14:creationId xmlns:p14="http://schemas.microsoft.com/office/powerpoint/2010/main" val="18981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5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7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8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5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8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5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67" grpId="0"/>
      <p:bldP spid="69" grpId="0"/>
      <p:bldP spid="121" grpId="0" animBg="1"/>
      <p:bldP spid="122" grpId="0" animBg="1"/>
      <p:bldP spid="127" grpId="0"/>
      <p:bldP spid="132" grpId="0"/>
      <p:bldP spid="137" grpId="0"/>
      <p:bldP spid="142" grpId="0"/>
      <p:bldP spid="148" grpId="0"/>
      <p:bldP spid="153" grpId="0"/>
      <p:bldP spid="159" grpId="0"/>
      <p:bldP spid="177" grpId="0" animBg="1"/>
      <p:bldP spid="178" grpId="0"/>
      <p:bldP spid="179" grpId="0"/>
      <p:bldP spid="43"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800" dirty="0"/>
              <a:t>Security Trends from the Front Lines</a:t>
            </a:r>
          </a:p>
          <a:p>
            <a:r>
              <a:rPr lang="en-US" sz="4800" dirty="0"/>
              <a:t>F5 SSL Security Architecture</a:t>
            </a:r>
            <a:endParaRPr lang="en-US" sz="4600" dirty="0"/>
          </a:p>
          <a:p>
            <a:r>
              <a:rPr lang="en-US" sz="4800" dirty="0"/>
              <a:t>Advanced Threat Protection - FireEye</a:t>
            </a:r>
          </a:p>
          <a:p>
            <a:r>
              <a:rPr lang="en-US" sz="4800" dirty="0"/>
              <a:t>Conclusion </a:t>
            </a:r>
          </a:p>
        </p:txBody>
      </p:sp>
      <p:sp>
        <p:nvSpPr>
          <p:cNvPr id="3" name="Title 2"/>
          <p:cNvSpPr>
            <a:spLocks noGrp="1"/>
          </p:cNvSpPr>
          <p:nvPr>
            <p:ph type="title"/>
          </p:nvPr>
        </p:nvSpPr>
        <p:spPr/>
        <p:txBody>
          <a:bodyPr/>
          <a:lstStyle/>
          <a:p>
            <a:r>
              <a:rPr lang="en-US" sz="6000" dirty="0"/>
              <a:t>Welcome</a:t>
            </a:r>
          </a:p>
        </p:txBody>
      </p:sp>
    </p:spTree>
    <p:extLst>
      <p:ext uri="{BB962C8B-B14F-4D97-AF65-F5344CB8AC3E}">
        <p14:creationId xmlns:p14="http://schemas.microsoft.com/office/powerpoint/2010/main" val="202248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202154" y="2949712"/>
            <a:ext cx="112520" cy="145040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862950" y="3364157"/>
            <a:ext cx="96021" cy="27842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120862" y="2635275"/>
            <a:ext cx="129498" cy="150524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210" y="3426284"/>
            <a:ext cx="82891" cy="248631"/>
          </a:xfrm>
          <a:prstGeom prst="rect">
            <a:avLst/>
          </a:prstGeom>
        </p:spPr>
      </p:pic>
      <p:sp>
        <p:nvSpPr>
          <p:cNvPr id="6" name="TextBox 5"/>
          <p:cNvSpPr txBox="1"/>
          <p:nvPr/>
        </p:nvSpPr>
        <p:spPr>
          <a:xfrm>
            <a:off x="3744961" y="3365089"/>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BIG-IP</a:t>
            </a:r>
          </a:p>
        </p:txBody>
      </p:sp>
      <p:sp>
        <p:nvSpPr>
          <p:cNvPr id="7" name="Freeform 6"/>
          <p:cNvSpPr/>
          <p:nvPr/>
        </p:nvSpPr>
        <p:spPr>
          <a:xfrm>
            <a:off x="3612684" y="1353134"/>
            <a:ext cx="1052384" cy="618527"/>
          </a:xfrm>
          <a:custGeom>
            <a:avLst/>
            <a:gdLst>
              <a:gd name="connsiteX0" fmla="*/ 0 w 1458803"/>
              <a:gd name="connsiteY0" fmla="*/ 345989 h 695322"/>
              <a:gd name="connsiteX1" fmla="*/ 420130 w 1458803"/>
              <a:gd name="connsiteY1" fmla="*/ 543697 h 695322"/>
              <a:gd name="connsiteX2" fmla="*/ 556054 w 1458803"/>
              <a:gd name="connsiteY2" fmla="*/ 407773 h 695322"/>
              <a:gd name="connsiteX3" fmla="*/ 790832 w 1458803"/>
              <a:gd name="connsiteY3" fmla="*/ 654908 h 695322"/>
              <a:gd name="connsiteX4" fmla="*/ 963827 w 1458803"/>
              <a:gd name="connsiteY4" fmla="*/ 469557 h 695322"/>
              <a:gd name="connsiteX5" fmla="*/ 1248032 w 1458803"/>
              <a:gd name="connsiteY5" fmla="*/ 691978 h 695322"/>
              <a:gd name="connsiteX6" fmla="*/ 1198605 w 1458803"/>
              <a:gd name="connsiteY6" fmla="*/ 259492 h 695322"/>
              <a:gd name="connsiteX7" fmla="*/ 1458097 w 1458803"/>
              <a:gd name="connsiteY7" fmla="*/ 271849 h 695322"/>
              <a:gd name="connsiteX8" fmla="*/ 1260389 w 145880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362980 w 1493093"/>
              <a:gd name="connsiteY1" fmla="*/ 47892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564"/>
              <a:gd name="connsiteX1" fmla="*/ 488710 w 1493093"/>
              <a:gd name="connsiteY1" fmla="*/ 383677 h 695564"/>
              <a:gd name="connsiteX2" fmla="*/ 498904 w 1493093"/>
              <a:gd name="connsiteY2" fmla="*/ 381103 h 695564"/>
              <a:gd name="connsiteX3" fmla="*/ 897512 w 1493093"/>
              <a:gd name="connsiteY3" fmla="*/ 441548 h 695564"/>
              <a:gd name="connsiteX4" fmla="*/ 998117 w 1493093"/>
              <a:gd name="connsiteY4" fmla="*/ 469557 h 695564"/>
              <a:gd name="connsiteX5" fmla="*/ 1282322 w 1493093"/>
              <a:gd name="connsiteY5" fmla="*/ 691978 h 695564"/>
              <a:gd name="connsiteX6" fmla="*/ 1232895 w 1493093"/>
              <a:gd name="connsiteY6" fmla="*/ 259492 h 695564"/>
              <a:gd name="connsiteX7" fmla="*/ 1492387 w 1493093"/>
              <a:gd name="connsiteY7" fmla="*/ 271849 h 695564"/>
              <a:gd name="connsiteX8" fmla="*/ 1294679 w 1493093"/>
              <a:gd name="connsiteY8" fmla="*/ 0 h 695564"/>
              <a:gd name="connsiteX0" fmla="*/ 0 w 1493093"/>
              <a:gd name="connsiteY0" fmla="*/ 311699 h 694655"/>
              <a:gd name="connsiteX1" fmla="*/ 488710 w 1493093"/>
              <a:gd name="connsiteY1" fmla="*/ 383677 h 694655"/>
              <a:gd name="connsiteX2" fmla="*/ 498904 w 1493093"/>
              <a:gd name="connsiteY2" fmla="*/ 381103 h 694655"/>
              <a:gd name="connsiteX3" fmla="*/ 897512 w 1493093"/>
              <a:gd name="connsiteY3" fmla="*/ 441548 h 694655"/>
              <a:gd name="connsiteX4" fmla="*/ 918107 w 1493093"/>
              <a:gd name="connsiteY4" fmla="*/ 446697 h 694655"/>
              <a:gd name="connsiteX5" fmla="*/ 1282322 w 1493093"/>
              <a:gd name="connsiteY5" fmla="*/ 691978 h 694655"/>
              <a:gd name="connsiteX6" fmla="*/ 1232895 w 1493093"/>
              <a:gd name="connsiteY6" fmla="*/ 259492 h 694655"/>
              <a:gd name="connsiteX7" fmla="*/ 1492387 w 1493093"/>
              <a:gd name="connsiteY7" fmla="*/ 271849 h 694655"/>
              <a:gd name="connsiteX8" fmla="*/ 1294679 w 1493093"/>
              <a:gd name="connsiteY8" fmla="*/ 0 h 694655"/>
              <a:gd name="connsiteX0" fmla="*/ 0 w 1493093"/>
              <a:gd name="connsiteY0" fmla="*/ 311699 h 697535"/>
              <a:gd name="connsiteX1" fmla="*/ 488710 w 1493093"/>
              <a:gd name="connsiteY1" fmla="*/ 383677 h 697535"/>
              <a:gd name="connsiteX2" fmla="*/ 498904 w 1493093"/>
              <a:gd name="connsiteY2" fmla="*/ 381103 h 697535"/>
              <a:gd name="connsiteX3" fmla="*/ 897512 w 1493093"/>
              <a:gd name="connsiteY3" fmla="*/ 441548 h 697535"/>
              <a:gd name="connsiteX4" fmla="*/ 918107 w 1493093"/>
              <a:gd name="connsiteY4" fmla="*/ 446697 h 697535"/>
              <a:gd name="connsiteX5" fmla="*/ 1282322 w 1493093"/>
              <a:gd name="connsiteY5" fmla="*/ 691978 h 697535"/>
              <a:gd name="connsiteX6" fmla="*/ 1232895 w 1493093"/>
              <a:gd name="connsiteY6" fmla="*/ 259492 h 697535"/>
              <a:gd name="connsiteX7" fmla="*/ 1492387 w 1493093"/>
              <a:gd name="connsiteY7" fmla="*/ 271849 h 697535"/>
              <a:gd name="connsiteX8" fmla="*/ 1294679 w 1493093"/>
              <a:gd name="connsiteY8" fmla="*/ 0 h 697535"/>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2387"/>
              <a:gd name="connsiteY0" fmla="*/ 311699 h 595757"/>
              <a:gd name="connsiteX1" fmla="*/ 488710 w 1492387"/>
              <a:gd name="connsiteY1" fmla="*/ 383677 h 595757"/>
              <a:gd name="connsiteX2" fmla="*/ 498904 w 1492387"/>
              <a:gd name="connsiteY2" fmla="*/ 381103 h 595757"/>
              <a:gd name="connsiteX3" fmla="*/ 897512 w 1492387"/>
              <a:gd name="connsiteY3" fmla="*/ 441548 h 595757"/>
              <a:gd name="connsiteX4" fmla="*/ 918107 w 1492387"/>
              <a:gd name="connsiteY4" fmla="*/ 446697 h 595757"/>
              <a:gd name="connsiteX5" fmla="*/ 1225172 w 1492387"/>
              <a:gd name="connsiteY5" fmla="*/ 276688 h 595757"/>
              <a:gd name="connsiteX6" fmla="*/ 1232895 w 1492387"/>
              <a:gd name="connsiteY6" fmla="*/ 259492 h 595757"/>
              <a:gd name="connsiteX7" fmla="*/ 1492387 w 1492387"/>
              <a:gd name="connsiteY7" fmla="*/ 271849 h 595757"/>
              <a:gd name="connsiteX8" fmla="*/ 1294679 w 1492387"/>
              <a:gd name="connsiteY8" fmla="*/ 0 h 595757"/>
              <a:gd name="connsiteX0" fmla="*/ 0 w 1359719"/>
              <a:gd name="connsiteY0" fmla="*/ 311699 h 595757"/>
              <a:gd name="connsiteX1" fmla="*/ 488710 w 1359719"/>
              <a:gd name="connsiteY1" fmla="*/ 383677 h 595757"/>
              <a:gd name="connsiteX2" fmla="*/ 498904 w 1359719"/>
              <a:gd name="connsiteY2" fmla="*/ 381103 h 595757"/>
              <a:gd name="connsiteX3" fmla="*/ 897512 w 1359719"/>
              <a:gd name="connsiteY3" fmla="*/ 441548 h 595757"/>
              <a:gd name="connsiteX4" fmla="*/ 918107 w 1359719"/>
              <a:gd name="connsiteY4" fmla="*/ 446697 h 595757"/>
              <a:gd name="connsiteX5" fmla="*/ 1225172 w 1359719"/>
              <a:gd name="connsiteY5" fmla="*/ 276688 h 595757"/>
              <a:gd name="connsiteX6" fmla="*/ 1232895 w 1359719"/>
              <a:gd name="connsiteY6" fmla="*/ 259492 h 595757"/>
              <a:gd name="connsiteX7" fmla="*/ 1347607 w 1359719"/>
              <a:gd name="connsiteY7" fmla="*/ 47059 h 595757"/>
              <a:gd name="connsiteX8" fmla="*/ 1294679 w 1359719"/>
              <a:gd name="connsiteY8" fmla="*/ 0 h 595757"/>
              <a:gd name="connsiteX0" fmla="*/ 0 w 1376263"/>
              <a:gd name="connsiteY0" fmla="*/ 311699 h 595757"/>
              <a:gd name="connsiteX1" fmla="*/ 488710 w 1376263"/>
              <a:gd name="connsiteY1" fmla="*/ 383677 h 595757"/>
              <a:gd name="connsiteX2" fmla="*/ 498904 w 1376263"/>
              <a:gd name="connsiteY2" fmla="*/ 381103 h 595757"/>
              <a:gd name="connsiteX3" fmla="*/ 897512 w 1376263"/>
              <a:gd name="connsiteY3" fmla="*/ 441548 h 595757"/>
              <a:gd name="connsiteX4" fmla="*/ 918107 w 1376263"/>
              <a:gd name="connsiteY4" fmla="*/ 446697 h 595757"/>
              <a:gd name="connsiteX5" fmla="*/ 1225172 w 1376263"/>
              <a:gd name="connsiteY5" fmla="*/ 276688 h 595757"/>
              <a:gd name="connsiteX6" fmla="*/ 1232895 w 1376263"/>
              <a:gd name="connsiteY6" fmla="*/ 259492 h 595757"/>
              <a:gd name="connsiteX7" fmla="*/ 1374277 w 1376263"/>
              <a:gd name="connsiteY7" fmla="*/ 92779 h 595757"/>
              <a:gd name="connsiteX8" fmla="*/ 1294679 w 1376263"/>
              <a:gd name="connsiteY8" fmla="*/ 0 h 595757"/>
              <a:gd name="connsiteX0" fmla="*/ 0 w 1294679"/>
              <a:gd name="connsiteY0" fmla="*/ 311699 h 595757"/>
              <a:gd name="connsiteX1" fmla="*/ 488710 w 1294679"/>
              <a:gd name="connsiteY1" fmla="*/ 383677 h 595757"/>
              <a:gd name="connsiteX2" fmla="*/ 498904 w 1294679"/>
              <a:gd name="connsiteY2" fmla="*/ 381103 h 595757"/>
              <a:gd name="connsiteX3" fmla="*/ 897512 w 1294679"/>
              <a:gd name="connsiteY3" fmla="*/ 441548 h 595757"/>
              <a:gd name="connsiteX4" fmla="*/ 918107 w 1294679"/>
              <a:gd name="connsiteY4" fmla="*/ 446697 h 595757"/>
              <a:gd name="connsiteX5" fmla="*/ 1225172 w 1294679"/>
              <a:gd name="connsiteY5" fmla="*/ 276688 h 595757"/>
              <a:gd name="connsiteX6" fmla="*/ 1232895 w 1294679"/>
              <a:gd name="connsiteY6" fmla="*/ 259492 h 595757"/>
              <a:gd name="connsiteX7" fmla="*/ 1294679 w 1294679"/>
              <a:gd name="connsiteY7" fmla="*/ 0 h 595757"/>
              <a:gd name="connsiteX0" fmla="*/ 0 w 1365489"/>
              <a:gd name="connsiteY0" fmla="*/ 311699 h 595757"/>
              <a:gd name="connsiteX1" fmla="*/ 488710 w 1365489"/>
              <a:gd name="connsiteY1" fmla="*/ 383677 h 595757"/>
              <a:gd name="connsiteX2" fmla="*/ 498904 w 1365489"/>
              <a:gd name="connsiteY2" fmla="*/ 381103 h 595757"/>
              <a:gd name="connsiteX3" fmla="*/ 897512 w 1365489"/>
              <a:gd name="connsiteY3" fmla="*/ 441548 h 595757"/>
              <a:gd name="connsiteX4" fmla="*/ 918107 w 1365489"/>
              <a:gd name="connsiteY4" fmla="*/ 446697 h 595757"/>
              <a:gd name="connsiteX5" fmla="*/ 1225172 w 1365489"/>
              <a:gd name="connsiteY5" fmla="*/ 276688 h 595757"/>
              <a:gd name="connsiteX6" fmla="*/ 1232895 w 1365489"/>
              <a:gd name="connsiteY6" fmla="*/ 259492 h 595757"/>
              <a:gd name="connsiteX7" fmla="*/ 1294679 w 136548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56540"/>
              <a:gd name="connsiteY0" fmla="*/ 330749 h 614807"/>
              <a:gd name="connsiteX1" fmla="*/ 488710 w 1356540"/>
              <a:gd name="connsiteY1" fmla="*/ 402727 h 614807"/>
              <a:gd name="connsiteX2" fmla="*/ 498904 w 1356540"/>
              <a:gd name="connsiteY2" fmla="*/ 400153 h 614807"/>
              <a:gd name="connsiteX3" fmla="*/ 897512 w 1356540"/>
              <a:gd name="connsiteY3" fmla="*/ 460598 h 614807"/>
              <a:gd name="connsiteX4" fmla="*/ 918107 w 1356540"/>
              <a:gd name="connsiteY4" fmla="*/ 465747 h 614807"/>
              <a:gd name="connsiteX5" fmla="*/ 1225172 w 1356540"/>
              <a:gd name="connsiteY5" fmla="*/ 295738 h 614807"/>
              <a:gd name="connsiteX6" fmla="*/ 1232895 w 1356540"/>
              <a:gd name="connsiteY6" fmla="*/ 278542 h 614807"/>
              <a:gd name="connsiteX7" fmla="*/ 1245149 w 135654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918107 w 1385670"/>
              <a:gd name="connsiteY4" fmla="*/ 46574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85670"/>
              <a:gd name="connsiteY0" fmla="*/ 330749 h 614807"/>
              <a:gd name="connsiteX1" fmla="*/ 488710 w 1385670"/>
              <a:gd name="connsiteY1" fmla="*/ 402727 h 614807"/>
              <a:gd name="connsiteX2" fmla="*/ 48747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08700 w 1343760"/>
              <a:gd name="connsiteY1" fmla="*/ 40653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57147 w 1343760"/>
              <a:gd name="connsiteY4" fmla="*/ 45431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78702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7090"/>
              <a:gd name="connsiteX1" fmla="*/ 408700 w 1343760"/>
              <a:gd name="connsiteY1" fmla="*/ 406537 h 627090"/>
              <a:gd name="connsiteX2" fmla="*/ 418894 w 1343760"/>
              <a:gd name="connsiteY2" fmla="*/ 419203 h 627090"/>
              <a:gd name="connsiteX3" fmla="*/ 787022 w 1343760"/>
              <a:gd name="connsiteY3" fmla="*/ 460598 h 627090"/>
              <a:gd name="connsiteX4" fmla="*/ 895247 w 1343760"/>
              <a:gd name="connsiteY4" fmla="*/ 435267 h 627090"/>
              <a:gd name="connsiteX5" fmla="*/ 1183262 w 1343760"/>
              <a:gd name="connsiteY5" fmla="*/ 295738 h 627090"/>
              <a:gd name="connsiteX6" fmla="*/ 1190985 w 1343760"/>
              <a:gd name="connsiteY6" fmla="*/ 293782 h 627090"/>
              <a:gd name="connsiteX7" fmla="*/ 1203239 w 1343760"/>
              <a:gd name="connsiteY7" fmla="*/ 0 h 627090"/>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895247 w 1343760"/>
              <a:gd name="connsiteY4" fmla="*/ 43526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799997 w 1343760"/>
              <a:gd name="connsiteY4" fmla="*/ 43907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83262 w 1358675"/>
              <a:gd name="connsiteY5" fmla="*/ 295738 h 625535"/>
              <a:gd name="connsiteX6" fmla="*/ 1229085 w 1358675"/>
              <a:gd name="connsiteY6" fmla="*/ 289972 h 625535"/>
              <a:gd name="connsiteX7" fmla="*/ 1203239 w 1358675"/>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37542 w 1358675"/>
              <a:gd name="connsiteY5" fmla="*/ 291928 h 625535"/>
              <a:gd name="connsiteX6" fmla="*/ 1229085 w 1358675"/>
              <a:gd name="connsiteY6" fmla="*/ 289972 h 625535"/>
              <a:gd name="connsiteX7" fmla="*/ 1203239 w 1358675"/>
              <a:gd name="connsiteY7" fmla="*/ 0 h 625535"/>
              <a:gd name="connsiteX0" fmla="*/ 0 w 1326540"/>
              <a:gd name="connsiteY0" fmla="*/ 311699 h 625535"/>
              <a:gd name="connsiteX1" fmla="*/ 408700 w 1326540"/>
              <a:gd name="connsiteY1" fmla="*/ 406537 h 625535"/>
              <a:gd name="connsiteX2" fmla="*/ 418894 w 1326540"/>
              <a:gd name="connsiteY2" fmla="*/ 419203 h 625535"/>
              <a:gd name="connsiteX3" fmla="*/ 798452 w 1326540"/>
              <a:gd name="connsiteY3" fmla="*/ 456788 h 625535"/>
              <a:gd name="connsiteX4" fmla="*/ 799997 w 1326540"/>
              <a:gd name="connsiteY4" fmla="*/ 439077 h 625535"/>
              <a:gd name="connsiteX5" fmla="*/ 1137542 w 1326540"/>
              <a:gd name="connsiteY5" fmla="*/ 291928 h 625535"/>
              <a:gd name="connsiteX6" fmla="*/ 1137645 w 1326540"/>
              <a:gd name="connsiteY6" fmla="*/ 289972 h 625535"/>
              <a:gd name="connsiteX7" fmla="*/ 1203239 w 1326540"/>
              <a:gd name="connsiteY7" fmla="*/ 0 h 625535"/>
              <a:gd name="connsiteX0" fmla="*/ 0 w 1322013"/>
              <a:gd name="connsiteY0" fmla="*/ 311699 h 625535"/>
              <a:gd name="connsiteX1" fmla="*/ 408700 w 1322013"/>
              <a:gd name="connsiteY1" fmla="*/ 406537 h 625535"/>
              <a:gd name="connsiteX2" fmla="*/ 418894 w 1322013"/>
              <a:gd name="connsiteY2" fmla="*/ 419203 h 625535"/>
              <a:gd name="connsiteX3" fmla="*/ 798452 w 1322013"/>
              <a:gd name="connsiteY3" fmla="*/ 456788 h 625535"/>
              <a:gd name="connsiteX4" fmla="*/ 799997 w 1322013"/>
              <a:gd name="connsiteY4" fmla="*/ 439077 h 625535"/>
              <a:gd name="connsiteX5" fmla="*/ 1137542 w 1322013"/>
              <a:gd name="connsiteY5" fmla="*/ 291928 h 625535"/>
              <a:gd name="connsiteX6" fmla="*/ 1137645 w 1322013"/>
              <a:gd name="connsiteY6" fmla="*/ 289972 h 625535"/>
              <a:gd name="connsiteX7" fmla="*/ 1203239 w 1322013"/>
              <a:gd name="connsiteY7" fmla="*/ 0 h 625535"/>
              <a:gd name="connsiteX0" fmla="*/ 0 w 1282781"/>
              <a:gd name="connsiteY0" fmla="*/ 332823 h 625535"/>
              <a:gd name="connsiteX1" fmla="*/ 369468 w 1282781"/>
              <a:gd name="connsiteY1" fmla="*/ 406537 h 625535"/>
              <a:gd name="connsiteX2" fmla="*/ 379662 w 1282781"/>
              <a:gd name="connsiteY2" fmla="*/ 419203 h 625535"/>
              <a:gd name="connsiteX3" fmla="*/ 759220 w 1282781"/>
              <a:gd name="connsiteY3" fmla="*/ 456788 h 625535"/>
              <a:gd name="connsiteX4" fmla="*/ 760765 w 1282781"/>
              <a:gd name="connsiteY4" fmla="*/ 439077 h 625535"/>
              <a:gd name="connsiteX5" fmla="*/ 1098310 w 1282781"/>
              <a:gd name="connsiteY5" fmla="*/ 291928 h 625535"/>
              <a:gd name="connsiteX6" fmla="*/ 1098413 w 1282781"/>
              <a:gd name="connsiteY6" fmla="*/ 289972 h 625535"/>
              <a:gd name="connsiteX7" fmla="*/ 1164007 w 1282781"/>
              <a:gd name="connsiteY7" fmla="*/ 0 h 625535"/>
              <a:gd name="connsiteX0" fmla="*/ 7 w 1282788"/>
              <a:gd name="connsiteY0" fmla="*/ 332823 h 625535"/>
              <a:gd name="connsiteX1" fmla="*/ 369475 w 1282788"/>
              <a:gd name="connsiteY1" fmla="*/ 406537 h 625535"/>
              <a:gd name="connsiteX2" fmla="*/ 379669 w 1282788"/>
              <a:gd name="connsiteY2" fmla="*/ 419203 h 625535"/>
              <a:gd name="connsiteX3" fmla="*/ 759227 w 1282788"/>
              <a:gd name="connsiteY3" fmla="*/ 456788 h 625535"/>
              <a:gd name="connsiteX4" fmla="*/ 760772 w 1282788"/>
              <a:gd name="connsiteY4" fmla="*/ 439077 h 625535"/>
              <a:gd name="connsiteX5" fmla="*/ 1098317 w 1282788"/>
              <a:gd name="connsiteY5" fmla="*/ 291928 h 625535"/>
              <a:gd name="connsiteX6" fmla="*/ 1098420 w 1282788"/>
              <a:gd name="connsiteY6" fmla="*/ 289972 h 625535"/>
              <a:gd name="connsiteX7" fmla="*/ 1164014 w 1282788"/>
              <a:gd name="connsiteY7" fmla="*/ 0 h 625535"/>
              <a:gd name="connsiteX0" fmla="*/ 8 w 1255628"/>
              <a:gd name="connsiteY0" fmla="*/ 332823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8 w 1255628"/>
              <a:gd name="connsiteY0" fmla="*/ 323770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6 w 1325573"/>
              <a:gd name="connsiteY0" fmla="*/ 366250 h 625535"/>
              <a:gd name="connsiteX1" fmla="*/ 412260 w 1325573"/>
              <a:gd name="connsiteY1" fmla="*/ 406537 h 625535"/>
              <a:gd name="connsiteX2" fmla="*/ 422454 w 1325573"/>
              <a:gd name="connsiteY2" fmla="*/ 419203 h 625535"/>
              <a:gd name="connsiteX3" fmla="*/ 802012 w 1325573"/>
              <a:gd name="connsiteY3" fmla="*/ 456788 h 625535"/>
              <a:gd name="connsiteX4" fmla="*/ 803557 w 1325573"/>
              <a:gd name="connsiteY4" fmla="*/ 439077 h 625535"/>
              <a:gd name="connsiteX5" fmla="*/ 1141102 w 1325573"/>
              <a:gd name="connsiteY5" fmla="*/ 291928 h 625535"/>
              <a:gd name="connsiteX6" fmla="*/ 1141205 w 1325573"/>
              <a:gd name="connsiteY6" fmla="*/ 289972 h 625535"/>
              <a:gd name="connsiteX7" fmla="*/ 1206799 w 1325573"/>
              <a:gd name="connsiteY7" fmla="*/ 0 h 625535"/>
              <a:gd name="connsiteX0" fmla="*/ 0 w 1325567"/>
              <a:gd name="connsiteY0" fmla="*/ 366250 h 625535"/>
              <a:gd name="connsiteX1" fmla="*/ 412254 w 1325567"/>
              <a:gd name="connsiteY1" fmla="*/ 406537 h 625535"/>
              <a:gd name="connsiteX2" fmla="*/ 422448 w 1325567"/>
              <a:gd name="connsiteY2" fmla="*/ 419203 h 625535"/>
              <a:gd name="connsiteX3" fmla="*/ 802006 w 1325567"/>
              <a:gd name="connsiteY3" fmla="*/ 456788 h 625535"/>
              <a:gd name="connsiteX4" fmla="*/ 803551 w 1325567"/>
              <a:gd name="connsiteY4" fmla="*/ 439077 h 625535"/>
              <a:gd name="connsiteX5" fmla="*/ 1141096 w 1325567"/>
              <a:gd name="connsiteY5" fmla="*/ 291928 h 625535"/>
              <a:gd name="connsiteX6" fmla="*/ 1141199 w 1325567"/>
              <a:gd name="connsiteY6" fmla="*/ 289972 h 625535"/>
              <a:gd name="connsiteX7" fmla="*/ 1206793 w 1325567"/>
              <a:gd name="connsiteY7"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563270"/>
              <a:gd name="connsiteX1" fmla="*/ 422448 w 1325567"/>
              <a:gd name="connsiteY1" fmla="*/ 419203 h 563270"/>
              <a:gd name="connsiteX2" fmla="*/ 802006 w 1325567"/>
              <a:gd name="connsiteY2" fmla="*/ 456788 h 563270"/>
              <a:gd name="connsiteX3" fmla="*/ 803551 w 1325567"/>
              <a:gd name="connsiteY3" fmla="*/ 439077 h 563270"/>
              <a:gd name="connsiteX4" fmla="*/ 1141096 w 1325567"/>
              <a:gd name="connsiteY4" fmla="*/ 291928 h 563270"/>
              <a:gd name="connsiteX5" fmla="*/ 1141199 w 1325567"/>
              <a:gd name="connsiteY5" fmla="*/ 289972 h 563270"/>
              <a:gd name="connsiteX6" fmla="*/ 1206793 w 1325567"/>
              <a:gd name="connsiteY6" fmla="*/ 0 h 563270"/>
              <a:gd name="connsiteX0" fmla="*/ 0 w 1325567"/>
              <a:gd name="connsiteY0" fmla="*/ 366250 h 512166"/>
              <a:gd name="connsiteX1" fmla="*/ 422448 w 1325567"/>
              <a:gd name="connsiteY1" fmla="*/ 419203 h 512166"/>
              <a:gd name="connsiteX2" fmla="*/ 803551 w 1325567"/>
              <a:gd name="connsiteY2" fmla="*/ 439077 h 512166"/>
              <a:gd name="connsiteX3" fmla="*/ 1141096 w 1325567"/>
              <a:gd name="connsiteY3" fmla="*/ 291928 h 512166"/>
              <a:gd name="connsiteX4" fmla="*/ 1141199 w 1325567"/>
              <a:gd name="connsiteY4" fmla="*/ 289972 h 512166"/>
              <a:gd name="connsiteX5" fmla="*/ 1206793 w 1325567"/>
              <a:gd name="connsiteY5" fmla="*/ 0 h 512166"/>
              <a:gd name="connsiteX0" fmla="*/ 0 w 1325567"/>
              <a:gd name="connsiteY0" fmla="*/ 366250 h 526871"/>
              <a:gd name="connsiteX1" fmla="*/ 422448 w 1325567"/>
              <a:gd name="connsiteY1" fmla="*/ 419203 h 526871"/>
              <a:gd name="connsiteX2" fmla="*/ 803551 w 1325567"/>
              <a:gd name="connsiteY2" fmla="*/ 439077 h 526871"/>
              <a:gd name="connsiteX3" fmla="*/ 1141096 w 1325567"/>
              <a:gd name="connsiteY3" fmla="*/ 291928 h 526871"/>
              <a:gd name="connsiteX4" fmla="*/ 1141199 w 1325567"/>
              <a:gd name="connsiteY4" fmla="*/ 289972 h 526871"/>
              <a:gd name="connsiteX5" fmla="*/ 1206793 w 1325567"/>
              <a:gd name="connsiteY5" fmla="*/ 0 h 526871"/>
              <a:gd name="connsiteX0" fmla="*/ 0 w 1325567"/>
              <a:gd name="connsiteY0" fmla="*/ 366250 h 543890"/>
              <a:gd name="connsiteX1" fmla="*/ 422448 w 1325567"/>
              <a:gd name="connsiteY1" fmla="*/ 419203 h 543890"/>
              <a:gd name="connsiteX2" fmla="*/ 803551 w 1325567"/>
              <a:gd name="connsiteY2" fmla="*/ 439077 h 543890"/>
              <a:gd name="connsiteX3" fmla="*/ 1141096 w 1325567"/>
              <a:gd name="connsiteY3" fmla="*/ 291928 h 543890"/>
              <a:gd name="connsiteX4" fmla="*/ 1141199 w 1325567"/>
              <a:gd name="connsiteY4" fmla="*/ 289972 h 543890"/>
              <a:gd name="connsiteX5" fmla="*/ 1206793 w 132556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41096 w 1335827"/>
              <a:gd name="connsiteY3" fmla="*/ 291928 h 543890"/>
              <a:gd name="connsiteX4" fmla="*/ 1176211 w 1335827"/>
              <a:gd name="connsiteY4" fmla="*/ 289972 h 543890"/>
              <a:gd name="connsiteX5" fmla="*/ 1206793 w 133582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76211 w 1335827"/>
              <a:gd name="connsiteY3" fmla="*/ 289972 h 543890"/>
              <a:gd name="connsiteX4" fmla="*/ 1206793 w 1335827"/>
              <a:gd name="connsiteY4" fmla="*/ 0 h 543890"/>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291"/>
              <a:gd name="connsiteX1" fmla="*/ 422448 w 1335827"/>
              <a:gd name="connsiteY1" fmla="*/ 419203 h 546291"/>
              <a:gd name="connsiteX2" fmla="*/ 867011 w 1335827"/>
              <a:gd name="connsiteY2" fmla="*/ 438205 h 546291"/>
              <a:gd name="connsiteX3" fmla="*/ 1176211 w 1335827"/>
              <a:gd name="connsiteY3" fmla="*/ 289972 h 546291"/>
              <a:gd name="connsiteX4" fmla="*/ 1206793 w 1335827"/>
              <a:gd name="connsiteY4" fmla="*/ 0 h 546291"/>
              <a:gd name="connsiteX0" fmla="*/ 0 w 1330623"/>
              <a:gd name="connsiteY0" fmla="*/ 325260 h 505301"/>
              <a:gd name="connsiteX1" fmla="*/ 422448 w 1330623"/>
              <a:gd name="connsiteY1" fmla="*/ 378213 h 505301"/>
              <a:gd name="connsiteX2" fmla="*/ 867011 w 1330623"/>
              <a:gd name="connsiteY2" fmla="*/ 397215 h 505301"/>
              <a:gd name="connsiteX3" fmla="*/ 1176211 w 1330623"/>
              <a:gd name="connsiteY3" fmla="*/ 248982 h 505301"/>
              <a:gd name="connsiteX4" fmla="*/ 1199134 w 1330623"/>
              <a:gd name="connsiteY4" fmla="*/ 0 h 505301"/>
              <a:gd name="connsiteX0" fmla="*/ 0 w 1342633"/>
              <a:gd name="connsiteY0" fmla="*/ 337470 h 517511"/>
              <a:gd name="connsiteX1" fmla="*/ 422448 w 1342633"/>
              <a:gd name="connsiteY1" fmla="*/ 390423 h 517511"/>
              <a:gd name="connsiteX2" fmla="*/ 867011 w 1342633"/>
              <a:gd name="connsiteY2" fmla="*/ 409425 h 517511"/>
              <a:gd name="connsiteX3" fmla="*/ 1176211 w 1342633"/>
              <a:gd name="connsiteY3" fmla="*/ 261192 h 517511"/>
              <a:gd name="connsiteX4" fmla="*/ 1216640 w 1342633"/>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6477"/>
              <a:gd name="connsiteX1" fmla="*/ 422448 w 1306985"/>
              <a:gd name="connsiteY1" fmla="*/ 390423 h 516477"/>
              <a:gd name="connsiteX2" fmla="*/ 882329 w 1306985"/>
              <a:gd name="connsiteY2" fmla="*/ 406809 h 516477"/>
              <a:gd name="connsiteX3" fmla="*/ 1176211 w 1306985"/>
              <a:gd name="connsiteY3" fmla="*/ 261192 h 516477"/>
              <a:gd name="connsiteX4" fmla="*/ 1216640 w 1306985"/>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80479"/>
              <a:gd name="connsiteY0" fmla="*/ 279610 h 516477"/>
              <a:gd name="connsiteX1" fmla="*/ 295942 w 1180479"/>
              <a:gd name="connsiteY1" fmla="*/ 390423 h 516477"/>
              <a:gd name="connsiteX2" fmla="*/ 755823 w 1180479"/>
              <a:gd name="connsiteY2" fmla="*/ 406809 h 516477"/>
              <a:gd name="connsiteX3" fmla="*/ 1049705 w 1180479"/>
              <a:gd name="connsiteY3" fmla="*/ 261192 h 516477"/>
              <a:gd name="connsiteX4" fmla="*/ 1090134 w 1180479"/>
              <a:gd name="connsiteY4" fmla="*/ 0 h 516477"/>
              <a:gd name="connsiteX0" fmla="*/ 234 w 1180713"/>
              <a:gd name="connsiteY0" fmla="*/ 279610 h 516477"/>
              <a:gd name="connsiteX1" fmla="*/ 296176 w 1180713"/>
              <a:gd name="connsiteY1" fmla="*/ 390423 h 516477"/>
              <a:gd name="connsiteX2" fmla="*/ 756057 w 1180713"/>
              <a:gd name="connsiteY2" fmla="*/ 406809 h 516477"/>
              <a:gd name="connsiteX3" fmla="*/ 1049939 w 1180713"/>
              <a:gd name="connsiteY3" fmla="*/ 261192 h 516477"/>
              <a:gd name="connsiteX4" fmla="*/ 1090368 w 1180713"/>
              <a:gd name="connsiteY4" fmla="*/ 0 h 51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713" h="516477">
                <a:moveTo>
                  <a:pt x="234" y="279610"/>
                </a:moveTo>
                <a:cubicBezTo>
                  <a:pt x="-8037" y="454658"/>
                  <a:pt x="204596" y="408529"/>
                  <a:pt x="296176" y="390423"/>
                </a:cubicBezTo>
                <a:cubicBezTo>
                  <a:pt x="421348" y="608386"/>
                  <a:pt x="716154" y="496049"/>
                  <a:pt x="756057" y="406809"/>
                </a:cubicBezTo>
                <a:cubicBezTo>
                  <a:pt x="935297" y="420156"/>
                  <a:pt x="1023215" y="344838"/>
                  <a:pt x="1049939" y="261192"/>
                </a:cubicBezTo>
                <a:cubicBezTo>
                  <a:pt x="1152963" y="241747"/>
                  <a:pt x="1263230" y="103502"/>
                  <a:pt x="1090368"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Freeform 7"/>
          <p:cNvSpPr/>
          <p:nvPr/>
        </p:nvSpPr>
        <p:spPr>
          <a:xfrm>
            <a:off x="3563280" y="1176052"/>
            <a:ext cx="1039250" cy="537062"/>
          </a:xfrm>
          <a:custGeom>
            <a:avLst/>
            <a:gdLst>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7008"/>
              <a:gd name="connsiteY0" fmla="*/ 362872 h 772556"/>
              <a:gd name="connsiteX1" fmla="*/ 1389777 w 1527008"/>
              <a:gd name="connsiteY1" fmla="*/ 406430 h 772556"/>
              <a:gd name="connsiteX2" fmla="*/ 1522612 w 1527008"/>
              <a:gd name="connsiteY2" fmla="*/ 226948 h 772556"/>
              <a:gd name="connsiteX3" fmla="*/ 1226050 w 1527008"/>
              <a:gd name="connsiteY3" fmla="*/ 165164 h 772556"/>
              <a:gd name="connsiteX4" fmla="*/ 978915 w 1527008"/>
              <a:gd name="connsiteY4" fmla="*/ 4526 h 772556"/>
              <a:gd name="connsiteX5" fmla="*/ 904774 w 1527008"/>
              <a:gd name="connsiteY5" fmla="*/ 362872 h 772556"/>
              <a:gd name="connsiteX6" fmla="*/ 682353 w 1527008"/>
              <a:gd name="connsiteY6" fmla="*/ 140451 h 772556"/>
              <a:gd name="connsiteX7" fmla="*/ 497001 w 1527008"/>
              <a:gd name="connsiteY7" fmla="*/ 399943 h 772556"/>
              <a:gd name="connsiteX8" fmla="*/ 2731 w 1527008"/>
              <a:gd name="connsiteY8" fmla="*/ 264018 h 772556"/>
              <a:gd name="connsiteX9" fmla="*/ 286936 w 1527008"/>
              <a:gd name="connsiteY9" fmla="*/ 585294 h 772556"/>
              <a:gd name="connsiteX10" fmla="*/ 39801 w 1527008"/>
              <a:gd name="connsiteY10" fmla="*/ 610008 h 772556"/>
              <a:gd name="connsiteX11" fmla="*/ 200439 w 1527008"/>
              <a:gd name="connsiteY11" fmla="*/ 758289 h 772556"/>
              <a:gd name="connsiteX12" fmla="*/ 188082 w 1527008"/>
              <a:gd name="connsiteY12" fmla="*/ 758289 h 772556"/>
              <a:gd name="connsiteX0" fmla="*/ 1399045 w 1531860"/>
              <a:gd name="connsiteY0" fmla="*/ 362872 h 772556"/>
              <a:gd name="connsiteX1" fmla="*/ 1389777 w 1531860"/>
              <a:gd name="connsiteY1" fmla="*/ 406430 h 772556"/>
              <a:gd name="connsiteX2" fmla="*/ 1522612 w 1531860"/>
              <a:gd name="connsiteY2" fmla="*/ 226948 h 772556"/>
              <a:gd name="connsiteX3" fmla="*/ 1226050 w 1531860"/>
              <a:gd name="connsiteY3" fmla="*/ 165164 h 772556"/>
              <a:gd name="connsiteX4" fmla="*/ 978915 w 1531860"/>
              <a:gd name="connsiteY4" fmla="*/ 4526 h 772556"/>
              <a:gd name="connsiteX5" fmla="*/ 904774 w 1531860"/>
              <a:gd name="connsiteY5" fmla="*/ 362872 h 772556"/>
              <a:gd name="connsiteX6" fmla="*/ 682353 w 1531860"/>
              <a:gd name="connsiteY6" fmla="*/ 140451 h 772556"/>
              <a:gd name="connsiteX7" fmla="*/ 497001 w 1531860"/>
              <a:gd name="connsiteY7" fmla="*/ 399943 h 772556"/>
              <a:gd name="connsiteX8" fmla="*/ 2731 w 1531860"/>
              <a:gd name="connsiteY8" fmla="*/ 264018 h 772556"/>
              <a:gd name="connsiteX9" fmla="*/ 286936 w 1531860"/>
              <a:gd name="connsiteY9" fmla="*/ 585294 h 772556"/>
              <a:gd name="connsiteX10" fmla="*/ 39801 w 1531860"/>
              <a:gd name="connsiteY10" fmla="*/ 610008 h 772556"/>
              <a:gd name="connsiteX11" fmla="*/ 200439 w 1531860"/>
              <a:gd name="connsiteY11" fmla="*/ 758289 h 772556"/>
              <a:gd name="connsiteX12" fmla="*/ 188082 w 1531860"/>
              <a:gd name="connsiteY12" fmla="*/ 758289 h 772556"/>
              <a:gd name="connsiteX0" fmla="*/ 1389777 w 1531860"/>
              <a:gd name="connsiteY0" fmla="*/ 406430 h 772556"/>
              <a:gd name="connsiteX1" fmla="*/ 1522612 w 1531860"/>
              <a:gd name="connsiteY1" fmla="*/ 226948 h 772556"/>
              <a:gd name="connsiteX2" fmla="*/ 1226050 w 1531860"/>
              <a:gd name="connsiteY2" fmla="*/ 165164 h 772556"/>
              <a:gd name="connsiteX3" fmla="*/ 978915 w 1531860"/>
              <a:gd name="connsiteY3" fmla="*/ 4526 h 772556"/>
              <a:gd name="connsiteX4" fmla="*/ 904774 w 1531860"/>
              <a:gd name="connsiteY4" fmla="*/ 362872 h 772556"/>
              <a:gd name="connsiteX5" fmla="*/ 682353 w 1531860"/>
              <a:gd name="connsiteY5" fmla="*/ 140451 h 772556"/>
              <a:gd name="connsiteX6" fmla="*/ 497001 w 1531860"/>
              <a:gd name="connsiteY6" fmla="*/ 399943 h 772556"/>
              <a:gd name="connsiteX7" fmla="*/ 2731 w 1531860"/>
              <a:gd name="connsiteY7" fmla="*/ 264018 h 772556"/>
              <a:gd name="connsiteX8" fmla="*/ 286936 w 1531860"/>
              <a:gd name="connsiteY8" fmla="*/ 585294 h 772556"/>
              <a:gd name="connsiteX9" fmla="*/ 39801 w 1531860"/>
              <a:gd name="connsiteY9" fmla="*/ 610008 h 772556"/>
              <a:gd name="connsiteX10" fmla="*/ 200439 w 1531860"/>
              <a:gd name="connsiteY10" fmla="*/ 758289 h 772556"/>
              <a:gd name="connsiteX11" fmla="*/ 188082 w 1531860"/>
              <a:gd name="connsiteY11" fmla="*/ 758289 h 772556"/>
              <a:gd name="connsiteX0" fmla="*/ 1378347 w 1530798"/>
              <a:gd name="connsiteY0" fmla="*/ 429290 h 772556"/>
              <a:gd name="connsiteX1" fmla="*/ 1522612 w 1530798"/>
              <a:gd name="connsiteY1" fmla="*/ 226948 h 772556"/>
              <a:gd name="connsiteX2" fmla="*/ 1226050 w 1530798"/>
              <a:gd name="connsiteY2" fmla="*/ 165164 h 772556"/>
              <a:gd name="connsiteX3" fmla="*/ 978915 w 1530798"/>
              <a:gd name="connsiteY3" fmla="*/ 4526 h 772556"/>
              <a:gd name="connsiteX4" fmla="*/ 904774 w 1530798"/>
              <a:gd name="connsiteY4" fmla="*/ 362872 h 772556"/>
              <a:gd name="connsiteX5" fmla="*/ 682353 w 1530798"/>
              <a:gd name="connsiteY5" fmla="*/ 140451 h 772556"/>
              <a:gd name="connsiteX6" fmla="*/ 497001 w 1530798"/>
              <a:gd name="connsiteY6" fmla="*/ 399943 h 772556"/>
              <a:gd name="connsiteX7" fmla="*/ 2731 w 1530798"/>
              <a:gd name="connsiteY7" fmla="*/ 264018 h 772556"/>
              <a:gd name="connsiteX8" fmla="*/ 286936 w 1530798"/>
              <a:gd name="connsiteY8" fmla="*/ 585294 h 772556"/>
              <a:gd name="connsiteX9" fmla="*/ 39801 w 1530798"/>
              <a:gd name="connsiteY9" fmla="*/ 610008 h 772556"/>
              <a:gd name="connsiteX10" fmla="*/ 200439 w 1530798"/>
              <a:gd name="connsiteY10" fmla="*/ 758289 h 772556"/>
              <a:gd name="connsiteX11" fmla="*/ 188082 w 1530798"/>
              <a:gd name="connsiteY11" fmla="*/ 758289 h 772556"/>
              <a:gd name="connsiteX0" fmla="*/ 1378347 w 1462304"/>
              <a:gd name="connsiteY0" fmla="*/ 429290 h 772556"/>
              <a:gd name="connsiteX1" fmla="*/ 1434982 w 1462304"/>
              <a:gd name="connsiteY1" fmla="*/ 177418 h 772556"/>
              <a:gd name="connsiteX2" fmla="*/ 1226050 w 1462304"/>
              <a:gd name="connsiteY2" fmla="*/ 165164 h 772556"/>
              <a:gd name="connsiteX3" fmla="*/ 978915 w 1462304"/>
              <a:gd name="connsiteY3" fmla="*/ 4526 h 772556"/>
              <a:gd name="connsiteX4" fmla="*/ 904774 w 1462304"/>
              <a:gd name="connsiteY4" fmla="*/ 362872 h 772556"/>
              <a:gd name="connsiteX5" fmla="*/ 682353 w 1462304"/>
              <a:gd name="connsiteY5" fmla="*/ 140451 h 772556"/>
              <a:gd name="connsiteX6" fmla="*/ 497001 w 1462304"/>
              <a:gd name="connsiteY6" fmla="*/ 399943 h 772556"/>
              <a:gd name="connsiteX7" fmla="*/ 2731 w 1462304"/>
              <a:gd name="connsiteY7" fmla="*/ 264018 h 772556"/>
              <a:gd name="connsiteX8" fmla="*/ 286936 w 1462304"/>
              <a:gd name="connsiteY8" fmla="*/ 585294 h 772556"/>
              <a:gd name="connsiteX9" fmla="*/ 39801 w 1462304"/>
              <a:gd name="connsiteY9" fmla="*/ 610008 h 772556"/>
              <a:gd name="connsiteX10" fmla="*/ 200439 w 1462304"/>
              <a:gd name="connsiteY10" fmla="*/ 758289 h 772556"/>
              <a:gd name="connsiteX11" fmla="*/ 188082 w 1462304"/>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424581"/>
              <a:gd name="connsiteY0" fmla="*/ 429290 h 772556"/>
              <a:gd name="connsiteX1" fmla="*/ 1244482 w 1424581"/>
              <a:gd name="connsiteY1" fmla="*/ 207898 h 772556"/>
              <a:gd name="connsiteX2" fmla="*/ 1226050 w 1424581"/>
              <a:gd name="connsiteY2" fmla="*/ 165164 h 772556"/>
              <a:gd name="connsiteX3" fmla="*/ 978915 w 1424581"/>
              <a:gd name="connsiteY3" fmla="*/ 4526 h 772556"/>
              <a:gd name="connsiteX4" fmla="*/ 904774 w 1424581"/>
              <a:gd name="connsiteY4" fmla="*/ 362872 h 772556"/>
              <a:gd name="connsiteX5" fmla="*/ 682353 w 1424581"/>
              <a:gd name="connsiteY5" fmla="*/ 140451 h 772556"/>
              <a:gd name="connsiteX6" fmla="*/ 497001 w 1424581"/>
              <a:gd name="connsiteY6" fmla="*/ 399943 h 772556"/>
              <a:gd name="connsiteX7" fmla="*/ 2731 w 1424581"/>
              <a:gd name="connsiteY7" fmla="*/ 264018 h 772556"/>
              <a:gd name="connsiteX8" fmla="*/ 286936 w 1424581"/>
              <a:gd name="connsiteY8" fmla="*/ 585294 h 772556"/>
              <a:gd name="connsiteX9" fmla="*/ 39801 w 1424581"/>
              <a:gd name="connsiteY9" fmla="*/ 610008 h 772556"/>
              <a:gd name="connsiteX10" fmla="*/ 200439 w 1424581"/>
              <a:gd name="connsiteY10" fmla="*/ 758289 h 772556"/>
              <a:gd name="connsiteX11" fmla="*/ 188082 w 1424581"/>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8710 h 771976"/>
              <a:gd name="connsiteX1" fmla="*/ 1244482 w 1445332"/>
              <a:gd name="connsiteY1" fmla="*/ 207318 h 771976"/>
              <a:gd name="connsiteX2" fmla="*/ 1252720 w 1445332"/>
              <a:gd name="connsiteY2" fmla="*/ 191254 h 771976"/>
              <a:gd name="connsiteX3" fmla="*/ 978915 w 1445332"/>
              <a:gd name="connsiteY3" fmla="*/ 3946 h 771976"/>
              <a:gd name="connsiteX4" fmla="*/ 904774 w 1445332"/>
              <a:gd name="connsiteY4" fmla="*/ 362292 h 771976"/>
              <a:gd name="connsiteX5" fmla="*/ 682353 w 1445332"/>
              <a:gd name="connsiteY5" fmla="*/ 139871 h 771976"/>
              <a:gd name="connsiteX6" fmla="*/ 497001 w 1445332"/>
              <a:gd name="connsiteY6" fmla="*/ 399363 h 771976"/>
              <a:gd name="connsiteX7" fmla="*/ 2731 w 1445332"/>
              <a:gd name="connsiteY7" fmla="*/ 263438 h 771976"/>
              <a:gd name="connsiteX8" fmla="*/ 286936 w 1445332"/>
              <a:gd name="connsiteY8" fmla="*/ 584714 h 771976"/>
              <a:gd name="connsiteX9" fmla="*/ 39801 w 1445332"/>
              <a:gd name="connsiteY9" fmla="*/ 609428 h 771976"/>
              <a:gd name="connsiteX10" fmla="*/ 200439 w 1445332"/>
              <a:gd name="connsiteY10" fmla="*/ 757709 h 771976"/>
              <a:gd name="connsiteX11" fmla="*/ 188082 w 1445332"/>
              <a:gd name="connsiteY11" fmla="*/ 757709 h 771976"/>
              <a:gd name="connsiteX0" fmla="*/ 1378347 w 1445332"/>
              <a:gd name="connsiteY0" fmla="*/ 431327 h 774593"/>
              <a:gd name="connsiteX1" fmla="*/ 1244482 w 1445332"/>
              <a:gd name="connsiteY1" fmla="*/ 209935 h 774593"/>
              <a:gd name="connsiteX2" fmla="*/ 1252720 w 1445332"/>
              <a:gd name="connsiteY2" fmla="*/ 193871 h 774593"/>
              <a:gd name="connsiteX3" fmla="*/ 978915 w 1445332"/>
              <a:gd name="connsiteY3" fmla="*/ 6563 h 774593"/>
              <a:gd name="connsiteX4" fmla="*/ 904774 w 1445332"/>
              <a:gd name="connsiteY4" fmla="*/ 364909 h 774593"/>
              <a:gd name="connsiteX5" fmla="*/ 682353 w 1445332"/>
              <a:gd name="connsiteY5" fmla="*/ 142488 h 774593"/>
              <a:gd name="connsiteX6" fmla="*/ 497001 w 1445332"/>
              <a:gd name="connsiteY6" fmla="*/ 401980 h 774593"/>
              <a:gd name="connsiteX7" fmla="*/ 2731 w 1445332"/>
              <a:gd name="connsiteY7" fmla="*/ 266055 h 774593"/>
              <a:gd name="connsiteX8" fmla="*/ 286936 w 1445332"/>
              <a:gd name="connsiteY8" fmla="*/ 587331 h 774593"/>
              <a:gd name="connsiteX9" fmla="*/ 39801 w 1445332"/>
              <a:gd name="connsiteY9" fmla="*/ 612045 h 774593"/>
              <a:gd name="connsiteX10" fmla="*/ 200439 w 1445332"/>
              <a:gd name="connsiteY10" fmla="*/ 760326 h 774593"/>
              <a:gd name="connsiteX11" fmla="*/ 188082 w 1445332"/>
              <a:gd name="connsiteY11" fmla="*/ 760326 h 774593"/>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69205 h 712471"/>
              <a:gd name="connsiteX1" fmla="*/ 1244482 w 1445332"/>
              <a:gd name="connsiteY1" fmla="*/ 147813 h 712471"/>
              <a:gd name="connsiteX2" fmla="*/ 1252720 w 1445332"/>
              <a:gd name="connsiteY2" fmla="*/ 131749 h 712471"/>
              <a:gd name="connsiteX3" fmla="*/ 997965 w 1445332"/>
              <a:gd name="connsiteY3" fmla="*/ 54931 h 712471"/>
              <a:gd name="connsiteX4" fmla="*/ 904774 w 1445332"/>
              <a:gd name="connsiteY4" fmla="*/ 302787 h 712471"/>
              <a:gd name="connsiteX5" fmla="*/ 682353 w 1445332"/>
              <a:gd name="connsiteY5" fmla="*/ 80366 h 712471"/>
              <a:gd name="connsiteX6" fmla="*/ 497001 w 1445332"/>
              <a:gd name="connsiteY6" fmla="*/ 339858 h 712471"/>
              <a:gd name="connsiteX7" fmla="*/ 2731 w 1445332"/>
              <a:gd name="connsiteY7" fmla="*/ 203933 h 712471"/>
              <a:gd name="connsiteX8" fmla="*/ 286936 w 1445332"/>
              <a:gd name="connsiteY8" fmla="*/ 525209 h 712471"/>
              <a:gd name="connsiteX9" fmla="*/ 39801 w 1445332"/>
              <a:gd name="connsiteY9" fmla="*/ 549923 h 712471"/>
              <a:gd name="connsiteX10" fmla="*/ 200439 w 1445332"/>
              <a:gd name="connsiteY10" fmla="*/ 698204 h 712471"/>
              <a:gd name="connsiteX11" fmla="*/ 188082 w 1445332"/>
              <a:gd name="connsiteY11" fmla="*/ 698204 h 712471"/>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546 w 1405531"/>
              <a:gd name="connsiteY0" fmla="*/ 303350 h 646616"/>
              <a:gd name="connsiteX1" fmla="*/ 1204681 w 1405531"/>
              <a:gd name="connsiteY1" fmla="*/ 81958 h 646616"/>
              <a:gd name="connsiteX2" fmla="*/ 1212919 w 1405531"/>
              <a:gd name="connsiteY2" fmla="*/ 65894 h 646616"/>
              <a:gd name="connsiteX3" fmla="*/ 920064 w 1405531"/>
              <a:gd name="connsiteY3" fmla="*/ 118616 h 646616"/>
              <a:gd name="connsiteX4" fmla="*/ 922123 w 1405531"/>
              <a:gd name="connsiteY4" fmla="*/ 122632 h 646616"/>
              <a:gd name="connsiteX5" fmla="*/ 604452 w 1405531"/>
              <a:gd name="connsiteY5" fmla="*/ 144051 h 646616"/>
              <a:gd name="connsiteX6" fmla="*/ 621030 w 1405531"/>
              <a:gd name="connsiteY6" fmla="*/ 148273 h 646616"/>
              <a:gd name="connsiteX7" fmla="*/ 313450 w 1405531"/>
              <a:gd name="connsiteY7" fmla="*/ 393348 h 646616"/>
              <a:gd name="connsiteX8" fmla="*/ 0 w 1405531"/>
              <a:gd name="connsiteY8" fmla="*/ 484068 h 646616"/>
              <a:gd name="connsiteX9" fmla="*/ 160638 w 1405531"/>
              <a:gd name="connsiteY9" fmla="*/ 632349 h 646616"/>
              <a:gd name="connsiteX10" fmla="*/ 148281 w 1405531"/>
              <a:gd name="connsiteY10" fmla="*/ 632349 h 646616"/>
              <a:gd name="connsiteX0" fmla="*/ 1269966 w 1336951"/>
              <a:gd name="connsiteY0" fmla="*/ 303350 h 650698"/>
              <a:gd name="connsiteX1" fmla="*/ 1136101 w 1336951"/>
              <a:gd name="connsiteY1" fmla="*/ 81958 h 650698"/>
              <a:gd name="connsiteX2" fmla="*/ 1144339 w 1336951"/>
              <a:gd name="connsiteY2" fmla="*/ 65894 h 650698"/>
              <a:gd name="connsiteX3" fmla="*/ 851484 w 1336951"/>
              <a:gd name="connsiteY3" fmla="*/ 118616 h 650698"/>
              <a:gd name="connsiteX4" fmla="*/ 853543 w 1336951"/>
              <a:gd name="connsiteY4" fmla="*/ 122632 h 650698"/>
              <a:gd name="connsiteX5" fmla="*/ 535872 w 1336951"/>
              <a:gd name="connsiteY5" fmla="*/ 144051 h 650698"/>
              <a:gd name="connsiteX6" fmla="*/ 552450 w 1336951"/>
              <a:gd name="connsiteY6" fmla="*/ 148273 h 650698"/>
              <a:gd name="connsiteX7" fmla="*/ 244870 w 1336951"/>
              <a:gd name="connsiteY7" fmla="*/ 393348 h 650698"/>
              <a:gd name="connsiteX8" fmla="*/ 0 w 1336951"/>
              <a:gd name="connsiteY8" fmla="*/ 426918 h 650698"/>
              <a:gd name="connsiteX9" fmla="*/ 92058 w 1336951"/>
              <a:gd name="connsiteY9" fmla="*/ 632349 h 650698"/>
              <a:gd name="connsiteX10" fmla="*/ 79701 w 1336951"/>
              <a:gd name="connsiteY10" fmla="*/ 632349 h 650698"/>
              <a:gd name="connsiteX0" fmla="*/ 1269966 w 1336951"/>
              <a:gd name="connsiteY0" fmla="*/ 303350 h 640957"/>
              <a:gd name="connsiteX1" fmla="*/ 1136101 w 1336951"/>
              <a:gd name="connsiteY1" fmla="*/ 81958 h 640957"/>
              <a:gd name="connsiteX2" fmla="*/ 1144339 w 1336951"/>
              <a:gd name="connsiteY2" fmla="*/ 65894 h 640957"/>
              <a:gd name="connsiteX3" fmla="*/ 851484 w 1336951"/>
              <a:gd name="connsiteY3" fmla="*/ 118616 h 640957"/>
              <a:gd name="connsiteX4" fmla="*/ 853543 w 1336951"/>
              <a:gd name="connsiteY4" fmla="*/ 122632 h 640957"/>
              <a:gd name="connsiteX5" fmla="*/ 535872 w 1336951"/>
              <a:gd name="connsiteY5" fmla="*/ 144051 h 640957"/>
              <a:gd name="connsiteX6" fmla="*/ 552450 w 1336951"/>
              <a:gd name="connsiteY6" fmla="*/ 148273 h 640957"/>
              <a:gd name="connsiteX7" fmla="*/ 244870 w 1336951"/>
              <a:gd name="connsiteY7" fmla="*/ 393348 h 640957"/>
              <a:gd name="connsiteX8" fmla="*/ 0 w 1336951"/>
              <a:gd name="connsiteY8" fmla="*/ 426918 h 640957"/>
              <a:gd name="connsiteX9" fmla="*/ 92058 w 1336951"/>
              <a:gd name="connsiteY9" fmla="*/ 632349 h 640957"/>
              <a:gd name="connsiteX10" fmla="*/ 323541 w 1336951"/>
              <a:gd name="connsiteY10" fmla="*/ 598059 h 640957"/>
              <a:gd name="connsiteX0" fmla="*/ 1269966 w 1336951"/>
              <a:gd name="connsiteY0" fmla="*/ 303350 h 598059"/>
              <a:gd name="connsiteX1" fmla="*/ 1136101 w 1336951"/>
              <a:gd name="connsiteY1" fmla="*/ 81958 h 598059"/>
              <a:gd name="connsiteX2" fmla="*/ 1144339 w 1336951"/>
              <a:gd name="connsiteY2" fmla="*/ 65894 h 598059"/>
              <a:gd name="connsiteX3" fmla="*/ 851484 w 1336951"/>
              <a:gd name="connsiteY3" fmla="*/ 118616 h 598059"/>
              <a:gd name="connsiteX4" fmla="*/ 853543 w 1336951"/>
              <a:gd name="connsiteY4" fmla="*/ 122632 h 598059"/>
              <a:gd name="connsiteX5" fmla="*/ 535872 w 1336951"/>
              <a:gd name="connsiteY5" fmla="*/ 144051 h 598059"/>
              <a:gd name="connsiteX6" fmla="*/ 552450 w 1336951"/>
              <a:gd name="connsiteY6" fmla="*/ 148273 h 598059"/>
              <a:gd name="connsiteX7" fmla="*/ 244870 w 1336951"/>
              <a:gd name="connsiteY7" fmla="*/ 393348 h 598059"/>
              <a:gd name="connsiteX8" fmla="*/ 0 w 1336951"/>
              <a:gd name="connsiteY8" fmla="*/ 426918 h 598059"/>
              <a:gd name="connsiteX9" fmla="*/ 323541 w 1336951"/>
              <a:gd name="connsiteY9" fmla="*/ 598059 h 598059"/>
              <a:gd name="connsiteX0" fmla="*/ 1269966 w 1336951"/>
              <a:gd name="connsiteY0" fmla="*/ 303350 h 601465"/>
              <a:gd name="connsiteX1" fmla="*/ 1136101 w 1336951"/>
              <a:gd name="connsiteY1" fmla="*/ 81958 h 601465"/>
              <a:gd name="connsiteX2" fmla="*/ 1144339 w 1336951"/>
              <a:gd name="connsiteY2" fmla="*/ 65894 h 601465"/>
              <a:gd name="connsiteX3" fmla="*/ 851484 w 1336951"/>
              <a:gd name="connsiteY3" fmla="*/ 118616 h 601465"/>
              <a:gd name="connsiteX4" fmla="*/ 853543 w 1336951"/>
              <a:gd name="connsiteY4" fmla="*/ 122632 h 601465"/>
              <a:gd name="connsiteX5" fmla="*/ 535872 w 1336951"/>
              <a:gd name="connsiteY5" fmla="*/ 144051 h 601465"/>
              <a:gd name="connsiteX6" fmla="*/ 552450 w 1336951"/>
              <a:gd name="connsiteY6" fmla="*/ 148273 h 601465"/>
              <a:gd name="connsiteX7" fmla="*/ 244870 w 1336951"/>
              <a:gd name="connsiteY7" fmla="*/ 393348 h 601465"/>
              <a:gd name="connsiteX8" fmla="*/ 0 w 1336951"/>
              <a:gd name="connsiteY8" fmla="*/ 426918 h 601465"/>
              <a:gd name="connsiteX9" fmla="*/ 323541 w 1336951"/>
              <a:gd name="connsiteY9" fmla="*/ 598059 h 601465"/>
              <a:gd name="connsiteX0" fmla="*/ 1348196 w 1415181"/>
              <a:gd name="connsiteY0" fmla="*/ 303350 h 608973"/>
              <a:gd name="connsiteX1" fmla="*/ 1214331 w 1415181"/>
              <a:gd name="connsiteY1" fmla="*/ 81958 h 608973"/>
              <a:gd name="connsiteX2" fmla="*/ 1222569 w 1415181"/>
              <a:gd name="connsiteY2" fmla="*/ 65894 h 608973"/>
              <a:gd name="connsiteX3" fmla="*/ 929714 w 1415181"/>
              <a:gd name="connsiteY3" fmla="*/ 118616 h 608973"/>
              <a:gd name="connsiteX4" fmla="*/ 931773 w 1415181"/>
              <a:gd name="connsiteY4" fmla="*/ 122632 h 608973"/>
              <a:gd name="connsiteX5" fmla="*/ 614102 w 1415181"/>
              <a:gd name="connsiteY5" fmla="*/ 144051 h 608973"/>
              <a:gd name="connsiteX6" fmla="*/ 630680 w 1415181"/>
              <a:gd name="connsiteY6" fmla="*/ 148273 h 608973"/>
              <a:gd name="connsiteX7" fmla="*/ 323100 w 1415181"/>
              <a:gd name="connsiteY7" fmla="*/ 393348 h 608973"/>
              <a:gd name="connsiteX8" fmla="*/ 78230 w 1415181"/>
              <a:gd name="connsiteY8" fmla="*/ 426918 h 608973"/>
              <a:gd name="connsiteX9" fmla="*/ 131261 w 1415181"/>
              <a:gd name="connsiteY9" fmla="*/ 605679 h 608973"/>
              <a:gd name="connsiteX0" fmla="*/ 1330472 w 1397457"/>
              <a:gd name="connsiteY0" fmla="*/ 303350 h 608526"/>
              <a:gd name="connsiteX1" fmla="*/ 1196607 w 1397457"/>
              <a:gd name="connsiteY1" fmla="*/ 81958 h 608526"/>
              <a:gd name="connsiteX2" fmla="*/ 1204845 w 1397457"/>
              <a:gd name="connsiteY2" fmla="*/ 65894 h 608526"/>
              <a:gd name="connsiteX3" fmla="*/ 911990 w 1397457"/>
              <a:gd name="connsiteY3" fmla="*/ 118616 h 608526"/>
              <a:gd name="connsiteX4" fmla="*/ 914049 w 1397457"/>
              <a:gd name="connsiteY4" fmla="*/ 122632 h 608526"/>
              <a:gd name="connsiteX5" fmla="*/ 596378 w 1397457"/>
              <a:gd name="connsiteY5" fmla="*/ 144051 h 608526"/>
              <a:gd name="connsiteX6" fmla="*/ 612956 w 1397457"/>
              <a:gd name="connsiteY6" fmla="*/ 148273 h 608526"/>
              <a:gd name="connsiteX7" fmla="*/ 305376 w 1397457"/>
              <a:gd name="connsiteY7" fmla="*/ 393348 h 608526"/>
              <a:gd name="connsiteX8" fmla="*/ 113846 w 1397457"/>
              <a:gd name="connsiteY8" fmla="*/ 396438 h 608526"/>
              <a:gd name="connsiteX9" fmla="*/ 113537 w 1397457"/>
              <a:gd name="connsiteY9" fmla="*/ 605679 h 608526"/>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297955 w 1364940"/>
              <a:gd name="connsiteY0" fmla="*/ 303350 h 608569"/>
              <a:gd name="connsiteX1" fmla="*/ 1164090 w 1364940"/>
              <a:gd name="connsiteY1" fmla="*/ 81958 h 608569"/>
              <a:gd name="connsiteX2" fmla="*/ 1172328 w 1364940"/>
              <a:gd name="connsiteY2" fmla="*/ 65894 h 608569"/>
              <a:gd name="connsiteX3" fmla="*/ 879473 w 1364940"/>
              <a:gd name="connsiteY3" fmla="*/ 118616 h 608569"/>
              <a:gd name="connsiteX4" fmla="*/ 881532 w 1364940"/>
              <a:gd name="connsiteY4" fmla="*/ 122632 h 608569"/>
              <a:gd name="connsiteX5" fmla="*/ 563861 w 1364940"/>
              <a:gd name="connsiteY5" fmla="*/ 144051 h 608569"/>
              <a:gd name="connsiteX6" fmla="*/ 580439 w 1364940"/>
              <a:gd name="connsiteY6" fmla="*/ 148273 h 608569"/>
              <a:gd name="connsiteX7" fmla="*/ 272859 w 1364940"/>
              <a:gd name="connsiteY7" fmla="*/ 393348 h 608569"/>
              <a:gd name="connsiteX8" fmla="*/ 260399 w 1364940"/>
              <a:gd name="connsiteY8" fmla="*/ 381198 h 608569"/>
              <a:gd name="connsiteX9" fmla="*/ 81020 w 1364940"/>
              <a:gd name="connsiteY9" fmla="*/ 605679 h 608569"/>
              <a:gd name="connsiteX0" fmla="*/ 1315508 w 1382493"/>
              <a:gd name="connsiteY0" fmla="*/ 303350 h 607398"/>
              <a:gd name="connsiteX1" fmla="*/ 1181643 w 1382493"/>
              <a:gd name="connsiteY1" fmla="*/ 81958 h 607398"/>
              <a:gd name="connsiteX2" fmla="*/ 1189881 w 1382493"/>
              <a:gd name="connsiteY2" fmla="*/ 65894 h 607398"/>
              <a:gd name="connsiteX3" fmla="*/ 897026 w 1382493"/>
              <a:gd name="connsiteY3" fmla="*/ 118616 h 607398"/>
              <a:gd name="connsiteX4" fmla="*/ 899085 w 1382493"/>
              <a:gd name="connsiteY4" fmla="*/ 122632 h 607398"/>
              <a:gd name="connsiteX5" fmla="*/ 581414 w 1382493"/>
              <a:gd name="connsiteY5" fmla="*/ 144051 h 607398"/>
              <a:gd name="connsiteX6" fmla="*/ 597992 w 1382493"/>
              <a:gd name="connsiteY6" fmla="*/ 148273 h 607398"/>
              <a:gd name="connsiteX7" fmla="*/ 290412 w 1382493"/>
              <a:gd name="connsiteY7" fmla="*/ 393348 h 607398"/>
              <a:gd name="connsiteX8" fmla="*/ 277952 w 1382493"/>
              <a:gd name="connsiteY8" fmla="*/ 381198 h 607398"/>
              <a:gd name="connsiteX9" fmla="*/ 98573 w 1382493"/>
              <a:gd name="connsiteY9" fmla="*/ 605679 h 607398"/>
              <a:gd name="connsiteX0" fmla="*/ 1283760 w 1350745"/>
              <a:gd name="connsiteY0" fmla="*/ 303350 h 605679"/>
              <a:gd name="connsiteX1" fmla="*/ 1149895 w 1350745"/>
              <a:gd name="connsiteY1" fmla="*/ 81958 h 605679"/>
              <a:gd name="connsiteX2" fmla="*/ 1158133 w 1350745"/>
              <a:gd name="connsiteY2" fmla="*/ 65894 h 605679"/>
              <a:gd name="connsiteX3" fmla="*/ 865278 w 1350745"/>
              <a:gd name="connsiteY3" fmla="*/ 118616 h 605679"/>
              <a:gd name="connsiteX4" fmla="*/ 867337 w 1350745"/>
              <a:gd name="connsiteY4" fmla="*/ 122632 h 605679"/>
              <a:gd name="connsiteX5" fmla="*/ 549666 w 1350745"/>
              <a:gd name="connsiteY5" fmla="*/ 144051 h 605679"/>
              <a:gd name="connsiteX6" fmla="*/ 566244 w 1350745"/>
              <a:gd name="connsiteY6" fmla="*/ 148273 h 605679"/>
              <a:gd name="connsiteX7" fmla="*/ 258664 w 1350745"/>
              <a:gd name="connsiteY7" fmla="*/ 393348 h 605679"/>
              <a:gd name="connsiteX8" fmla="*/ 246204 w 1350745"/>
              <a:gd name="connsiteY8" fmla="*/ 381198 h 605679"/>
              <a:gd name="connsiteX9" fmla="*/ 66825 w 1350745"/>
              <a:gd name="connsiteY9" fmla="*/ 605679 h 60567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249540 w 1341621"/>
              <a:gd name="connsiteY7" fmla="*/ 393348 h 598059"/>
              <a:gd name="connsiteX8" fmla="*/ 237080 w 1341621"/>
              <a:gd name="connsiteY8" fmla="*/ 381198 h 598059"/>
              <a:gd name="connsiteX9" fmla="*/ 69131 w 1341621"/>
              <a:gd name="connsiteY9" fmla="*/ 598059 h 59805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177150 w 1341621"/>
              <a:gd name="connsiteY7" fmla="*/ 347628 h 598059"/>
              <a:gd name="connsiteX8" fmla="*/ 237080 w 1341621"/>
              <a:gd name="connsiteY8" fmla="*/ 381198 h 598059"/>
              <a:gd name="connsiteX9" fmla="*/ 69131 w 1341621"/>
              <a:gd name="connsiteY9" fmla="*/ 598059 h 598059"/>
              <a:gd name="connsiteX0" fmla="*/ 1255656 w 1322641"/>
              <a:gd name="connsiteY0" fmla="*/ 303350 h 598059"/>
              <a:gd name="connsiteX1" fmla="*/ 1121791 w 1322641"/>
              <a:gd name="connsiteY1" fmla="*/ 81958 h 598059"/>
              <a:gd name="connsiteX2" fmla="*/ 1130029 w 1322641"/>
              <a:gd name="connsiteY2" fmla="*/ 65894 h 598059"/>
              <a:gd name="connsiteX3" fmla="*/ 837174 w 1322641"/>
              <a:gd name="connsiteY3" fmla="*/ 118616 h 598059"/>
              <a:gd name="connsiteX4" fmla="*/ 839233 w 1322641"/>
              <a:gd name="connsiteY4" fmla="*/ 122632 h 598059"/>
              <a:gd name="connsiteX5" fmla="*/ 521562 w 1322641"/>
              <a:gd name="connsiteY5" fmla="*/ 144051 h 598059"/>
              <a:gd name="connsiteX6" fmla="*/ 538140 w 1322641"/>
              <a:gd name="connsiteY6" fmla="*/ 148273 h 598059"/>
              <a:gd name="connsiteX7" fmla="*/ 158170 w 1322641"/>
              <a:gd name="connsiteY7" fmla="*/ 347628 h 598059"/>
              <a:gd name="connsiteX8" fmla="*/ 340020 w 1322641"/>
              <a:gd name="connsiteY8" fmla="*/ 457398 h 598059"/>
              <a:gd name="connsiteX9" fmla="*/ 50151 w 1322641"/>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164573 w 1329044"/>
              <a:gd name="connsiteY7" fmla="*/ 34762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1514 w 1328499"/>
              <a:gd name="connsiteY0" fmla="*/ 303350 h 598059"/>
              <a:gd name="connsiteX1" fmla="*/ 1127649 w 1328499"/>
              <a:gd name="connsiteY1" fmla="*/ 81958 h 598059"/>
              <a:gd name="connsiteX2" fmla="*/ 1135887 w 1328499"/>
              <a:gd name="connsiteY2" fmla="*/ 65894 h 598059"/>
              <a:gd name="connsiteX3" fmla="*/ 843032 w 1328499"/>
              <a:gd name="connsiteY3" fmla="*/ 118616 h 598059"/>
              <a:gd name="connsiteX4" fmla="*/ 845091 w 1328499"/>
              <a:gd name="connsiteY4" fmla="*/ 122632 h 598059"/>
              <a:gd name="connsiteX5" fmla="*/ 527420 w 1328499"/>
              <a:gd name="connsiteY5" fmla="*/ 144051 h 598059"/>
              <a:gd name="connsiteX6" fmla="*/ 543998 w 1328499"/>
              <a:gd name="connsiteY6" fmla="*/ 148273 h 598059"/>
              <a:gd name="connsiteX7" fmla="*/ 289758 w 1328499"/>
              <a:gd name="connsiteY7" fmla="*/ 355248 h 598059"/>
              <a:gd name="connsiteX8" fmla="*/ 300158 w 1328499"/>
              <a:gd name="connsiteY8" fmla="*/ 377388 h 598059"/>
              <a:gd name="connsiteX9" fmla="*/ 56009 w 1328499"/>
              <a:gd name="connsiteY9" fmla="*/ 598059 h 598059"/>
              <a:gd name="connsiteX0" fmla="*/ 1228413 w 1295398"/>
              <a:gd name="connsiteY0" fmla="*/ 303350 h 619183"/>
              <a:gd name="connsiteX1" fmla="*/ 1094548 w 1295398"/>
              <a:gd name="connsiteY1" fmla="*/ 81958 h 619183"/>
              <a:gd name="connsiteX2" fmla="*/ 1102786 w 1295398"/>
              <a:gd name="connsiteY2" fmla="*/ 65894 h 619183"/>
              <a:gd name="connsiteX3" fmla="*/ 809931 w 1295398"/>
              <a:gd name="connsiteY3" fmla="*/ 118616 h 619183"/>
              <a:gd name="connsiteX4" fmla="*/ 811990 w 1295398"/>
              <a:gd name="connsiteY4" fmla="*/ 122632 h 619183"/>
              <a:gd name="connsiteX5" fmla="*/ 494319 w 1295398"/>
              <a:gd name="connsiteY5" fmla="*/ 144051 h 619183"/>
              <a:gd name="connsiteX6" fmla="*/ 510897 w 1295398"/>
              <a:gd name="connsiteY6" fmla="*/ 148273 h 619183"/>
              <a:gd name="connsiteX7" fmla="*/ 256657 w 1295398"/>
              <a:gd name="connsiteY7" fmla="*/ 355248 h 619183"/>
              <a:gd name="connsiteX8" fmla="*/ 267057 w 1295398"/>
              <a:gd name="connsiteY8" fmla="*/ 377388 h 619183"/>
              <a:gd name="connsiteX9" fmla="*/ 62140 w 1295398"/>
              <a:gd name="connsiteY9" fmla="*/ 619183 h 619183"/>
              <a:gd name="connsiteX0" fmla="*/ 1213564 w 1280549"/>
              <a:gd name="connsiteY0" fmla="*/ 303350 h 619183"/>
              <a:gd name="connsiteX1" fmla="*/ 1079699 w 1280549"/>
              <a:gd name="connsiteY1" fmla="*/ 81958 h 619183"/>
              <a:gd name="connsiteX2" fmla="*/ 1087937 w 1280549"/>
              <a:gd name="connsiteY2" fmla="*/ 65894 h 619183"/>
              <a:gd name="connsiteX3" fmla="*/ 795082 w 1280549"/>
              <a:gd name="connsiteY3" fmla="*/ 118616 h 619183"/>
              <a:gd name="connsiteX4" fmla="*/ 797141 w 1280549"/>
              <a:gd name="connsiteY4" fmla="*/ 122632 h 619183"/>
              <a:gd name="connsiteX5" fmla="*/ 479470 w 1280549"/>
              <a:gd name="connsiteY5" fmla="*/ 144051 h 619183"/>
              <a:gd name="connsiteX6" fmla="*/ 496048 w 1280549"/>
              <a:gd name="connsiteY6" fmla="*/ 148273 h 619183"/>
              <a:gd name="connsiteX7" fmla="*/ 241808 w 1280549"/>
              <a:gd name="connsiteY7" fmla="*/ 355248 h 619183"/>
              <a:gd name="connsiteX8" fmla="*/ 252208 w 1280549"/>
              <a:gd name="connsiteY8" fmla="*/ 377388 h 619183"/>
              <a:gd name="connsiteX9" fmla="*/ 65398 w 1280549"/>
              <a:gd name="connsiteY9" fmla="*/ 619183 h 619183"/>
              <a:gd name="connsiteX0" fmla="*/ 1188113 w 1255098"/>
              <a:gd name="connsiteY0" fmla="*/ 303350 h 626421"/>
              <a:gd name="connsiteX1" fmla="*/ 1054248 w 1255098"/>
              <a:gd name="connsiteY1" fmla="*/ 81958 h 626421"/>
              <a:gd name="connsiteX2" fmla="*/ 1062486 w 1255098"/>
              <a:gd name="connsiteY2" fmla="*/ 65894 h 626421"/>
              <a:gd name="connsiteX3" fmla="*/ 769631 w 1255098"/>
              <a:gd name="connsiteY3" fmla="*/ 118616 h 626421"/>
              <a:gd name="connsiteX4" fmla="*/ 771690 w 1255098"/>
              <a:gd name="connsiteY4" fmla="*/ 122632 h 626421"/>
              <a:gd name="connsiteX5" fmla="*/ 454019 w 1255098"/>
              <a:gd name="connsiteY5" fmla="*/ 144051 h 626421"/>
              <a:gd name="connsiteX6" fmla="*/ 470597 w 1255098"/>
              <a:gd name="connsiteY6" fmla="*/ 148273 h 626421"/>
              <a:gd name="connsiteX7" fmla="*/ 216357 w 1255098"/>
              <a:gd name="connsiteY7" fmla="*/ 355248 h 626421"/>
              <a:gd name="connsiteX8" fmla="*/ 226757 w 1255098"/>
              <a:gd name="connsiteY8" fmla="*/ 377388 h 626421"/>
              <a:gd name="connsiteX9" fmla="*/ 71961 w 1255098"/>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02892 w 1241633"/>
              <a:gd name="connsiteY7" fmla="*/ 355248 h 626421"/>
              <a:gd name="connsiteX8" fmla="*/ 213292 w 1241633"/>
              <a:gd name="connsiteY8" fmla="*/ 377388 h 626421"/>
              <a:gd name="connsiteX9" fmla="*/ 58496 w 1241633"/>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13292 w 1241633"/>
              <a:gd name="connsiteY7" fmla="*/ 377388 h 626421"/>
              <a:gd name="connsiteX8" fmla="*/ 58496 w 1241633"/>
              <a:gd name="connsiteY8"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29260 w 1241633"/>
              <a:gd name="connsiteY4" fmla="*/ 127457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237456 h 560527"/>
              <a:gd name="connsiteX1" fmla="*/ 1040783 w 1241633"/>
              <a:gd name="connsiteY1" fmla="*/ 16064 h 560527"/>
              <a:gd name="connsiteX2" fmla="*/ 1049021 w 1241633"/>
              <a:gd name="connsiteY2" fmla="*/ 0 h 560527"/>
              <a:gd name="connsiteX3" fmla="*/ 729260 w 1241633"/>
              <a:gd name="connsiteY3" fmla="*/ 61563 h 560527"/>
              <a:gd name="connsiteX4" fmla="*/ 457132 w 1241633"/>
              <a:gd name="connsiteY4" fmla="*/ 82379 h 560527"/>
              <a:gd name="connsiteX5" fmla="*/ 213292 w 1241633"/>
              <a:gd name="connsiteY5" fmla="*/ 311494 h 560527"/>
              <a:gd name="connsiteX6" fmla="*/ 58496 w 1241633"/>
              <a:gd name="connsiteY6" fmla="*/ 560527 h 560527"/>
              <a:gd name="connsiteX0" fmla="*/ 1174648 w 1174648"/>
              <a:gd name="connsiteY0" fmla="*/ 237456 h 560527"/>
              <a:gd name="connsiteX1" fmla="*/ 1049021 w 1174648"/>
              <a:gd name="connsiteY1" fmla="*/ 0 h 560527"/>
              <a:gd name="connsiteX2" fmla="*/ 729260 w 1174648"/>
              <a:gd name="connsiteY2" fmla="*/ 61563 h 560527"/>
              <a:gd name="connsiteX3" fmla="*/ 457132 w 1174648"/>
              <a:gd name="connsiteY3" fmla="*/ 82379 h 560527"/>
              <a:gd name="connsiteX4" fmla="*/ 213292 w 1174648"/>
              <a:gd name="connsiteY4" fmla="*/ 311494 h 560527"/>
              <a:gd name="connsiteX5" fmla="*/ 58496 w 1174648"/>
              <a:gd name="connsiteY5" fmla="*/ 560527 h 560527"/>
              <a:gd name="connsiteX0" fmla="*/ 1188368 w 1188368"/>
              <a:gd name="connsiteY0" fmla="*/ 261580 h 560527"/>
              <a:gd name="connsiteX1" fmla="*/ 1049021 w 1188368"/>
              <a:gd name="connsiteY1" fmla="*/ 0 h 560527"/>
              <a:gd name="connsiteX2" fmla="*/ 729260 w 1188368"/>
              <a:gd name="connsiteY2" fmla="*/ 61563 h 560527"/>
              <a:gd name="connsiteX3" fmla="*/ 457132 w 1188368"/>
              <a:gd name="connsiteY3" fmla="*/ 82379 h 560527"/>
              <a:gd name="connsiteX4" fmla="*/ 213292 w 1188368"/>
              <a:gd name="connsiteY4" fmla="*/ 311494 h 560527"/>
              <a:gd name="connsiteX5" fmla="*/ 58496 w 1188368"/>
              <a:gd name="connsiteY5" fmla="*/ 560527 h 560527"/>
              <a:gd name="connsiteX0" fmla="*/ 1188368 w 1198483"/>
              <a:gd name="connsiteY0" fmla="*/ 261580 h 560527"/>
              <a:gd name="connsiteX1" fmla="*/ 1049021 w 1198483"/>
              <a:gd name="connsiteY1" fmla="*/ 0 h 560527"/>
              <a:gd name="connsiteX2" fmla="*/ 729260 w 1198483"/>
              <a:gd name="connsiteY2" fmla="*/ 61563 h 560527"/>
              <a:gd name="connsiteX3" fmla="*/ 457132 w 1198483"/>
              <a:gd name="connsiteY3" fmla="*/ 82379 h 560527"/>
              <a:gd name="connsiteX4" fmla="*/ 213292 w 1198483"/>
              <a:gd name="connsiteY4" fmla="*/ 311494 h 560527"/>
              <a:gd name="connsiteX5" fmla="*/ 58496 w 1198483"/>
              <a:gd name="connsiteY5" fmla="*/ 560527 h 560527"/>
              <a:gd name="connsiteX0" fmla="*/ 1188368 w 1198181"/>
              <a:gd name="connsiteY0" fmla="*/ 232631 h 531578"/>
              <a:gd name="connsiteX1" fmla="*/ 1044447 w 1198181"/>
              <a:gd name="connsiteY1" fmla="*/ 0 h 531578"/>
              <a:gd name="connsiteX2" fmla="*/ 729260 w 1198181"/>
              <a:gd name="connsiteY2" fmla="*/ 32614 h 531578"/>
              <a:gd name="connsiteX3" fmla="*/ 457132 w 1198181"/>
              <a:gd name="connsiteY3" fmla="*/ 53430 h 531578"/>
              <a:gd name="connsiteX4" fmla="*/ 213292 w 1198181"/>
              <a:gd name="connsiteY4" fmla="*/ 282545 h 531578"/>
              <a:gd name="connsiteX5" fmla="*/ 58496 w 1198181"/>
              <a:gd name="connsiteY5" fmla="*/ 531578 h 531578"/>
              <a:gd name="connsiteX0" fmla="*/ 1188368 w 1197804"/>
              <a:gd name="connsiteY0" fmla="*/ 227806 h 526753"/>
              <a:gd name="connsiteX1" fmla="*/ 1038349 w 1197804"/>
              <a:gd name="connsiteY1" fmla="*/ 0 h 526753"/>
              <a:gd name="connsiteX2" fmla="*/ 729260 w 1197804"/>
              <a:gd name="connsiteY2" fmla="*/ 27789 h 526753"/>
              <a:gd name="connsiteX3" fmla="*/ 457132 w 1197804"/>
              <a:gd name="connsiteY3" fmla="*/ 48605 h 526753"/>
              <a:gd name="connsiteX4" fmla="*/ 213292 w 1197804"/>
              <a:gd name="connsiteY4" fmla="*/ 277720 h 526753"/>
              <a:gd name="connsiteX5" fmla="*/ 58496 w 1197804"/>
              <a:gd name="connsiteY5" fmla="*/ 526753 h 526753"/>
              <a:gd name="connsiteX0" fmla="*/ 1188368 w 1205492"/>
              <a:gd name="connsiteY0" fmla="*/ 227806 h 526753"/>
              <a:gd name="connsiteX1" fmla="*/ 1038349 w 1205492"/>
              <a:gd name="connsiteY1" fmla="*/ 0 h 526753"/>
              <a:gd name="connsiteX2" fmla="*/ 729260 w 1205492"/>
              <a:gd name="connsiteY2" fmla="*/ 27789 h 526753"/>
              <a:gd name="connsiteX3" fmla="*/ 457132 w 1205492"/>
              <a:gd name="connsiteY3" fmla="*/ 48605 h 526753"/>
              <a:gd name="connsiteX4" fmla="*/ 213292 w 1205492"/>
              <a:gd name="connsiteY4" fmla="*/ 277720 h 526753"/>
              <a:gd name="connsiteX5" fmla="*/ 58496 w 1205492"/>
              <a:gd name="connsiteY5" fmla="*/ 526753 h 526753"/>
              <a:gd name="connsiteX0" fmla="*/ 1188368 w 1205492"/>
              <a:gd name="connsiteY0" fmla="*/ 248303 h 547250"/>
              <a:gd name="connsiteX1" fmla="*/ 1038349 w 1205492"/>
              <a:gd name="connsiteY1" fmla="*/ 20497 h 547250"/>
              <a:gd name="connsiteX2" fmla="*/ 729260 w 1205492"/>
              <a:gd name="connsiteY2" fmla="*/ 48286 h 547250"/>
              <a:gd name="connsiteX3" fmla="*/ 457132 w 1205492"/>
              <a:gd name="connsiteY3" fmla="*/ 69102 h 547250"/>
              <a:gd name="connsiteX4" fmla="*/ 213292 w 1205492"/>
              <a:gd name="connsiteY4" fmla="*/ 298217 h 547250"/>
              <a:gd name="connsiteX5" fmla="*/ 58496 w 1205492"/>
              <a:gd name="connsiteY5" fmla="*/ 547250 h 547250"/>
              <a:gd name="connsiteX0" fmla="*/ 1188368 w 1205492"/>
              <a:gd name="connsiteY0" fmla="*/ 260956 h 559903"/>
              <a:gd name="connsiteX1" fmla="*/ 1038349 w 1205492"/>
              <a:gd name="connsiteY1" fmla="*/ 33150 h 559903"/>
              <a:gd name="connsiteX2" fmla="*/ 729260 w 1205492"/>
              <a:gd name="connsiteY2" fmla="*/ 60939 h 559903"/>
              <a:gd name="connsiteX3" fmla="*/ 457132 w 1205492"/>
              <a:gd name="connsiteY3" fmla="*/ 81755 h 559903"/>
              <a:gd name="connsiteX4" fmla="*/ 213292 w 1205492"/>
              <a:gd name="connsiteY4" fmla="*/ 310870 h 559903"/>
              <a:gd name="connsiteX5" fmla="*/ 58496 w 1205492"/>
              <a:gd name="connsiteY5" fmla="*/ 559903 h 559903"/>
              <a:gd name="connsiteX0" fmla="*/ 1188368 w 1203279"/>
              <a:gd name="connsiteY0" fmla="*/ 251880 h 550827"/>
              <a:gd name="connsiteX1" fmla="*/ 1023105 w 1203279"/>
              <a:gd name="connsiteY1" fmla="*/ 39755 h 550827"/>
              <a:gd name="connsiteX2" fmla="*/ 729260 w 1203279"/>
              <a:gd name="connsiteY2" fmla="*/ 51863 h 550827"/>
              <a:gd name="connsiteX3" fmla="*/ 457132 w 1203279"/>
              <a:gd name="connsiteY3" fmla="*/ 72679 h 550827"/>
              <a:gd name="connsiteX4" fmla="*/ 213292 w 1203279"/>
              <a:gd name="connsiteY4" fmla="*/ 301794 h 550827"/>
              <a:gd name="connsiteX5" fmla="*/ 58496 w 1203279"/>
              <a:gd name="connsiteY5" fmla="*/ 550827 h 550827"/>
              <a:gd name="connsiteX0" fmla="*/ 1188368 w 1205682"/>
              <a:gd name="connsiteY0" fmla="*/ 251880 h 550827"/>
              <a:gd name="connsiteX1" fmla="*/ 1023105 w 1205682"/>
              <a:gd name="connsiteY1" fmla="*/ 39755 h 550827"/>
              <a:gd name="connsiteX2" fmla="*/ 729260 w 1205682"/>
              <a:gd name="connsiteY2" fmla="*/ 51863 h 550827"/>
              <a:gd name="connsiteX3" fmla="*/ 457132 w 1205682"/>
              <a:gd name="connsiteY3" fmla="*/ 72679 h 550827"/>
              <a:gd name="connsiteX4" fmla="*/ 213292 w 1205682"/>
              <a:gd name="connsiteY4" fmla="*/ 301794 h 550827"/>
              <a:gd name="connsiteX5" fmla="*/ 58496 w 1205682"/>
              <a:gd name="connsiteY5" fmla="*/ 550827 h 550827"/>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8611"/>
              <a:gd name="connsiteY0" fmla="*/ 259092 h 558039"/>
              <a:gd name="connsiteX1" fmla="*/ 1023105 w 1208611"/>
              <a:gd name="connsiteY1" fmla="*/ 46967 h 558039"/>
              <a:gd name="connsiteX2" fmla="*/ 729260 w 1208611"/>
              <a:gd name="connsiteY2" fmla="*/ 59075 h 558039"/>
              <a:gd name="connsiteX3" fmla="*/ 387007 w 1208611"/>
              <a:gd name="connsiteY3" fmla="*/ 69035 h 558039"/>
              <a:gd name="connsiteX4" fmla="*/ 213292 w 1208611"/>
              <a:gd name="connsiteY4" fmla="*/ 309006 h 558039"/>
              <a:gd name="connsiteX5" fmla="*/ 58496 w 1208611"/>
              <a:gd name="connsiteY5" fmla="*/ 558039 h 558039"/>
              <a:gd name="connsiteX0" fmla="*/ 1188368 w 1208611"/>
              <a:gd name="connsiteY0" fmla="*/ 260858 h 559805"/>
              <a:gd name="connsiteX1" fmla="*/ 1023105 w 1208611"/>
              <a:gd name="connsiteY1" fmla="*/ 48733 h 559805"/>
              <a:gd name="connsiteX2" fmla="*/ 729260 w 1208611"/>
              <a:gd name="connsiteY2" fmla="*/ 60841 h 559805"/>
              <a:gd name="connsiteX3" fmla="*/ 387007 w 1208611"/>
              <a:gd name="connsiteY3" fmla="*/ 70801 h 559805"/>
              <a:gd name="connsiteX4" fmla="*/ 213292 w 1208611"/>
              <a:gd name="connsiteY4" fmla="*/ 310772 h 559805"/>
              <a:gd name="connsiteX5" fmla="*/ 58496 w 1208611"/>
              <a:gd name="connsiteY5" fmla="*/ 559805 h 559805"/>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87962 w 1208205"/>
              <a:gd name="connsiteY0" fmla="*/ 263383 h 562330"/>
              <a:gd name="connsiteX1" fmla="*/ 1022699 w 1208205"/>
              <a:gd name="connsiteY1" fmla="*/ 51258 h 562330"/>
              <a:gd name="connsiteX2" fmla="*/ 707512 w 1208205"/>
              <a:gd name="connsiteY2" fmla="*/ 58541 h 562330"/>
              <a:gd name="connsiteX3" fmla="*/ 386601 w 1208205"/>
              <a:gd name="connsiteY3" fmla="*/ 73326 h 562330"/>
              <a:gd name="connsiteX4" fmla="*/ 174774 w 1208205"/>
              <a:gd name="connsiteY4" fmla="*/ 301235 h 562330"/>
              <a:gd name="connsiteX5" fmla="*/ 58090 w 1208205"/>
              <a:gd name="connsiteY5" fmla="*/ 562330 h 562330"/>
              <a:gd name="connsiteX0" fmla="*/ 1170200 w 1190443"/>
              <a:gd name="connsiteY0" fmla="*/ 263383 h 551474"/>
              <a:gd name="connsiteX1" fmla="*/ 1004937 w 1190443"/>
              <a:gd name="connsiteY1" fmla="*/ 51258 h 551474"/>
              <a:gd name="connsiteX2" fmla="*/ 689750 w 1190443"/>
              <a:gd name="connsiteY2" fmla="*/ 58541 h 551474"/>
              <a:gd name="connsiteX3" fmla="*/ 368839 w 1190443"/>
              <a:gd name="connsiteY3" fmla="*/ 73326 h 551474"/>
              <a:gd name="connsiteX4" fmla="*/ 157012 w 1190443"/>
              <a:gd name="connsiteY4" fmla="*/ 301235 h 551474"/>
              <a:gd name="connsiteX5" fmla="*/ 63652 w 1190443"/>
              <a:gd name="connsiteY5" fmla="*/ 551474 h 551474"/>
              <a:gd name="connsiteX0" fmla="*/ 1169590 w 1189833"/>
              <a:gd name="connsiteY0" fmla="*/ 263383 h 551474"/>
              <a:gd name="connsiteX1" fmla="*/ 1004327 w 1189833"/>
              <a:gd name="connsiteY1" fmla="*/ 51258 h 551474"/>
              <a:gd name="connsiteX2" fmla="*/ 689140 w 1189833"/>
              <a:gd name="connsiteY2" fmla="*/ 58541 h 551474"/>
              <a:gd name="connsiteX3" fmla="*/ 368229 w 1189833"/>
              <a:gd name="connsiteY3" fmla="*/ 73326 h 551474"/>
              <a:gd name="connsiteX4" fmla="*/ 156402 w 1189833"/>
              <a:gd name="connsiteY4" fmla="*/ 301235 h 551474"/>
              <a:gd name="connsiteX5" fmla="*/ 63042 w 1189833"/>
              <a:gd name="connsiteY5" fmla="*/ 551474 h 55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833" h="551474">
                <a:moveTo>
                  <a:pt x="1169590" y="263383"/>
                </a:moveTo>
                <a:cubicBezTo>
                  <a:pt x="1213543" y="168076"/>
                  <a:pt x="1197467" y="38355"/>
                  <a:pt x="1004327" y="51258"/>
                </a:cubicBezTo>
                <a:cubicBezTo>
                  <a:pt x="960030" y="-7501"/>
                  <a:pt x="761872" y="-28769"/>
                  <a:pt x="689140" y="58541"/>
                </a:cubicBezTo>
                <a:cubicBezTo>
                  <a:pt x="585945" y="-446"/>
                  <a:pt x="486491" y="-23413"/>
                  <a:pt x="368229" y="73326"/>
                </a:cubicBezTo>
                <a:cubicBezTo>
                  <a:pt x="225164" y="79647"/>
                  <a:pt x="123752" y="105747"/>
                  <a:pt x="156402" y="301235"/>
                </a:cubicBezTo>
                <a:cubicBezTo>
                  <a:pt x="33003" y="317865"/>
                  <a:pt x="-71561" y="488023"/>
                  <a:pt x="63042" y="55147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970023" y="2364255"/>
            <a:ext cx="219736" cy="80799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6314148" y="2201629"/>
            <a:ext cx="150702" cy="55180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907970" y="1865712"/>
            <a:ext cx="184801" cy="71625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5699" y="2240968"/>
            <a:ext cx="144446" cy="630293"/>
          </a:xfrm>
          <a:prstGeom prst="rect">
            <a:avLst/>
          </a:prstGeom>
        </p:spPr>
      </p:pic>
      <p:sp>
        <p:nvSpPr>
          <p:cNvPr id="14" name="TextBox 13"/>
          <p:cNvSpPr txBox="1"/>
          <p:nvPr/>
        </p:nvSpPr>
        <p:spPr>
          <a:xfrm>
            <a:off x="5526234" y="2304318"/>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FW</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020113" y="3166153"/>
            <a:ext cx="219736" cy="80799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6364238" y="3003527"/>
            <a:ext cx="150702" cy="551807"/>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958060" y="2667610"/>
            <a:ext cx="184801" cy="7162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5789" y="3042866"/>
            <a:ext cx="144446" cy="630293"/>
          </a:xfrm>
          <a:prstGeom prst="rect">
            <a:avLst/>
          </a:prstGeom>
        </p:spPr>
      </p:pic>
      <p:sp>
        <p:nvSpPr>
          <p:cNvPr id="19" name="TextBox 18"/>
          <p:cNvSpPr txBox="1"/>
          <p:nvPr/>
        </p:nvSpPr>
        <p:spPr>
          <a:xfrm>
            <a:off x="5618292" y="3215370"/>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DLP</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090014" y="3964087"/>
            <a:ext cx="219736" cy="80799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6434139" y="3801461"/>
            <a:ext cx="150702" cy="551807"/>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027961" y="3465544"/>
            <a:ext cx="184801" cy="7162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95690" y="3840800"/>
            <a:ext cx="144446" cy="630293"/>
          </a:xfrm>
          <a:prstGeom prst="rect">
            <a:avLst/>
          </a:prstGeom>
        </p:spPr>
      </p:pic>
      <p:sp>
        <p:nvSpPr>
          <p:cNvPr id="24" name="TextBox 23"/>
          <p:cNvSpPr txBox="1"/>
          <p:nvPr/>
        </p:nvSpPr>
        <p:spPr>
          <a:xfrm>
            <a:off x="5632384" y="3904150"/>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FEYE</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68762" y="4755101"/>
            <a:ext cx="219736" cy="807990"/>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6512887" y="4592475"/>
            <a:ext cx="150702" cy="551807"/>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106709" y="4256558"/>
            <a:ext cx="184801" cy="716253"/>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4438" y="4631814"/>
            <a:ext cx="144446" cy="630293"/>
          </a:xfrm>
          <a:prstGeom prst="rect">
            <a:avLst/>
          </a:prstGeom>
        </p:spPr>
      </p:pic>
      <p:sp>
        <p:nvSpPr>
          <p:cNvPr id="29" name="TextBox 28"/>
          <p:cNvSpPr txBox="1"/>
          <p:nvPr/>
        </p:nvSpPr>
        <p:spPr>
          <a:xfrm>
            <a:off x="5711132" y="4695164"/>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WAF</a:t>
            </a:r>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259735" y="4972537"/>
            <a:ext cx="219736" cy="807990"/>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4603860" y="4809911"/>
            <a:ext cx="150702" cy="551807"/>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197682" y="4473994"/>
            <a:ext cx="184801" cy="716253"/>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65411" y="4849250"/>
            <a:ext cx="144446" cy="630293"/>
          </a:xfrm>
          <a:prstGeom prst="rect">
            <a:avLst/>
          </a:prstGeom>
        </p:spPr>
      </p:pic>
      <p:sp>
        <p:nvSpPr>
          <p:cNvPr id="34" name="TextBox 33"/>
          <p:cNvSpPr txBox="1"/>
          <p:nvPr/>
        </p:nvSpPr>
        <p:spPr>
          <a:xfrm>
            <a:off x="3775180" y="4921044"/>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SVR</a:t>
            </a:r>
          </a:p>
        </p:txBody>
      </p: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338597" flipH="1">
            <a:off x="4249204" y="3643158"/>
            <a:ext cx="134203" cy="1170668"/>
          </a:xfrm>
          <a:prstGeom prst="rect">
            <a:avLst/>
          </a:prstGeom>
        </p:spPr>
      </p:pic>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12793" flipH="1">
            <a:off x="5192394" y="2522008"/>
            <a:ext cx="135662" cy="1033778"/>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589587" flipH="1">
            <a:off x="5239950" y="3020566"/>
            <a:ext cx="100313" cy="764413"/>
          </a:xfrm>
          <a:prstGeom prst="rect">
            <a:avLst/>
          </a:prstGeom>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6970080" flipH="1">
            <a:off x="5296383" y="3304606"/>
            <a:ext cx="129895" cy="989833"/>
          </a:xfrm>
          <a:prstGeom prst="rect">
            <a:avLst/>
          </a:prstGeom>
        </p:spPr>
      </p:pic>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608000" flipH="1">
            <a:off x="5319681" y="3432599"/>
            <a:ext cx="124273" cy="1658160"/>
          </a:xfrm>
          <a:prstGeom prst="rect">
            <a:avLst/>
          </a:prstGeom>
        </p:spPr>
      </p:pic>
      <p:sp>
        <p:nvSpPr>
          <p:cNvPr id="93" name="Rectangle 92"/>
          <p:cNvSpPr/>
          <p:nvPr/>
        </p:nvSpPr>
        <p:spPr>
          <a:xfrm>
            <a:off x="2535120" y="266961"/>
            <a:ext cx="7087197" cy="523220"/>
          </a:xfrm>
          <a:prstGeom prst="rect">
            <a:avLst/>
          </a:prstGeom>
        </p:spPr>
        <p:txBody>
          <a:bodyPr wrap="none">
            <a:spAutoFit/>
          </a:bodyPr>
          <a:lstStyle/>
          <a:p>
            <a:r>
              <a:rPr lang="en-US" sz="2800" dirty="0">
                <a:latin typeface="MV Boli" pitchFamily="2" charset="0"/>
                <a:cs typeface="MV Boli" pitchFamily="2" charset="0"/>
              </a:rPr>
              <a:t>New Architecture for SSL/TLS Visibility</a:t>
            </a:r>
          </a:p>
        </p:txBody>
      </p:sp>
      <p:pic>
        <p:nvPicPr>
          <p:cNvPr id="95" name="Picture 9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7466012" y="2971800"/>
            <a:ext cx="279734" cy="381000"/>
          </a:xfrm>
          <a:prstGeom prst="rect">
            <a:avLst/>
          </a:prstGeom>
        </p:spPr>
      </p:pic>
      <p:pic>
        <p:nvPicPr>
          <p:cNvPr id="97" name="Picture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8063258" y="2654646"/>
            <a:ext cx="94524" cy="996983"/>
          </a:xfrm>
          <a:prstGeom prst="rect">
            <a:avLst/>
          </a:prstGeom>
        </p:spPr>
      </p:pic>
      <p:sp>
        <p:nvSpPr>
          <p:cNvPr id="99" name="Rectangle 98"/>
          <p:cNvSpPr/>
          <p:nvPr/>
        </p:nvSpPr>
        <p:spPr>
          <a:xfrm rot="21362383">
            <a:off x="8168955" y="2179789"/>
            <a:ext cx="3280065" cy="2492990"/>
          </a:xfrm>
          <a:prstGeom prst="rect">
            <a:avLst/>
          </a:prstGeom>
        </p:spPr>
        <p:txBody>
          <a:bodyPr wrap="none">
            <a:spAutoFit/>
          </a:bodyPr>
          <a:lstStyle/>
          <a:p>
            <a:pPr algn="ctr"/>
            <a:r>
              <a:rPr lang="en-US" sz="2800" dirty="0">
                <a:latin typeface="MV Boli" pitchFamily="2" charset="0"/>
                <a:cs typeface="MV Boli" pitchFamily="2" charset="0"/>
              </a:rPr>
              <a:t>Inspection Zones:</a:t>
            </a:r>
          </a:p>
          <a:p>
            <a:pPr algn="ctr"/>
            <a:r>
              <a:rPr lang="en-US" dirty="0">
                <a:latin typeface="MV Boli" pitchFamily="2" charset="0"/>
                <a:cs typeface="MV Boli" pitchFamily="2" charset="0"/>
              </a:rPr>
              <a:t>100% Visibility</a:t>
            </a:r>
          </a:p>
          <a:p>
            <a:pPr algn="ctr"/>
            <a:endParaRPr lang="en-US" dirty="0">
              <a:latin typeface="MV Boli" pitchFamily="2" charset="0"/>
              <a:cs typeface="MV Boli" pitchFamily="2" charset="0"/>
            </a:endParaRPr>
          </a:p>
          <a:p>
            <a:pPr algn="ctr"/>
            <a:r>
              <a:rPr lang="en-US" sz="2400" dirty="0">
                <a:latin typeface="MV Boli" pitchFamily="2" charset="0"/>
                <a:cs typeface="MV Boli" pitchFamily="2" charset="0"/>
              </a:rPr>
              <a:t>“AIR GAP”</a:t>
            </a:r>
          </a:p>
          <a:p>
            <a:pPr algn="ctr"/>
            <a:endParaRPr lang="en-US" sz="2400" dirty="0">
              <a:latin typeface="MV Boli" pitchFamily="2" charset="0"/>
              <a:cs typeface="MV Boli" pitchFamily="2" charset="0"/>
            </a:endParaRPr>
          </a:p>
          <a:p>
            <a:pPr algn="ctr"/>
            <a:r>
              <a:rPr lang="en-US" dirty="0">
                <a:latin typeface="MV Boli" pitchFamily="2" charset="0"/>
                <a:cs typeface="MV Boli" pitchFamily="2" charset="0"/>
              </a:rPr>
              <a:t>(Separate/Secure Network)</a:t>
            </a:r>
          </a:p>
          <a:p>
            <a:pPr algn="ctr"/>
            <a:endParaRPr lang="en-US" sz="2400" dirty="0">
              <a:latin typeface="MV Boli" pitchFamily="2" charset="0"/>
              <a:cs typeface="MV Boli" pitchFamily="2" charset="0"/>
            </a:endParaRPr>
          </a:p>
        </p:txBody>
      </p:sp>
      <p:pic>
        <p:nvPicPr>
          <p:cNvPr id="106" name="Picture 10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4264205" y="4494393"/>
            <a:ext cx="200867" cy="411546"/>
          </a:xfrm>
          <a:prstGeom prst="rect">
            <a:avLst/>
          </a:prstGeom>
        </p:spPr>
      </p:pic>
      <p:pic>
        <p:nvPicPr>
          <p:cNvPr id="108" name="Picture 10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408064">
            <a:off x="4163139" y="3605303"/>
            <a:ext cx="237747" cy="323813"/>
          </a:xfrm>
          <a:prstGeom prst="rect">
            <a:avLst/>
          </a:prstGeom>
        </p:spPr>
      </p:pic>
      <p:sp>
        <p:nvSpPr>
          <p:cNvPr id="109" name="Rectangle 108"/>
          <p:cNvSpPr/>
          <p:nvPr/>
        </p:nvSpPr>
        <p:spPr>
          <a:xfrm rot="21362383">
            <a:off x="306052" y="3110629"/>
            <a:ext cx="1850186" cy="1138773"/>
          </a:xfrm>
          <a:prstGeom prst="rect">
            <a:avLst/>
          </a:prstGeom>
        </p:spPr>
        <p:txBody>
          <a:bodyPr wrap="none">
            <a:spAutoFit/>
          </a:bodyPr>
          <a:lstStyle/>
          <a:p>
            <a:pPr algn="ctr"/>
            <a:r>
              <a:rPr lang="en-US" sz="2800" dirty="0">
                <a:latin typeface="MV Boli" pitchFamily="2" charset="0"/>
                <a:cs typeface="MV Boli" pitchFamily="2" charset="0"/>
              </a:rPr>
              <a:t>SSL/TLS</a:t>
            </a:r>
          </a:p>
          <a:p>
            <a:pPr algn="ctr"/>
            <a:r>
              <a:rPr lang="en-US" sz="2000" dirty="0">
                <a:latin typeface="MV Boli" pitchFamily="2" charset="0"/>
                <a:cs typeface="MV Boli" pitchFamily="2" charset="0"/>
              </a:rPr>
              <a:t>Decryption</a:t>
            </a:r>
          </a:p>
          <a:p>
            <a:pPr algn="ctr"/>
            <a:r>
              <a:rPr lang="en-US" sz="2000" dirty="0">
                <a:latin typeface="MV Boli" pitchFamily="2" charset="0"/>
                <a:cs typeface="MV Boli" pitchFamily="2" charset="0"/>
              </a:rPr>
              <a:t>Re-encryption</a:t>
            </a:r>
            <a:endParaRPr lang="en-US" sz="1400" dirty="0">
              <a:latin typeface="MV Boli" pitchFamily="2" charset="0"/>
              <a:cs typeface="MV Boli" pitchFamily="2" charset="0"/>
            </a:endParaRPr>
          </a:p>
        </p:txBody>
      </p:sp>
      <p:pic>
        <p:nvPicPr>
          <p:cNvPr id="110" name="Picture 10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2735642" y="3111846"/>
            <a:ext cx="94524" cy="996983"/>
          </a:xfrm>
          <a:prstGeom prst="rect">
            <a:avLst/>
          </a:prstGeom>
        </p:spPr>
      </p:pic>
      <p:pic>
        <p:nvPicPr>
          <p:cNvPr id="111" name="Picture 1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70370">
            <a:off x="3133143" y="3418600"/>
            <a:ext cx="279734" cy="381000"/>
          </a:xfrm>
          <a:prstGeom prst="rect">
            <a:avLst/>
          </a:prstGeom>
        </p:spPr>
      </p:pic>
      <p:sp>
        <p:nvSpPr>
          <p:cNvPr id="112" name="TextBox 111"/>
          <p:cNvSpPr txBox="1"/>
          <p:nvPr/>
        </p:nvSpPr>
        <p:spPr>
          <a:xfrm>
            <a:off x="3907809" y="2477415"/>
            <a:ext cx="434003" cy="420564"/>
          </a:xfrm>
          <a:prstGeom prst="rect">
            <a:avLst/>
          </a:prstGeom>
          <a:noFill/>
        </p:spPr>
        <p:txBody>
          <a:bodyPr wrap="square" rtlCol="0">
            <a:spAutoFit/>
          </a:bodyPr>
          <a:lstStyle/>
          <a:p>
            <a:pPr algn="ctr"/>
            <a:r>
              <a:rPr lang="en-US" sz="2133" dirty="0">
                <a:latin typeface="MV Boli" pitchFamily="2" charset="0"/>
                <a:cs typeface="MV Boli" pitchFamily="2" charset="0"/>
              </a:rPr>
              <a:t>R</a:t>
            </a:r>
          </a:p>
        </p:txBody>
      </p:sp>
      <p:pic>
        <p:nvPicPr>
          <p:cNvPr id="113" name="Picture 1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338597" flipH="1">
            <a:off x="4069235" y="2858879"/>
            <a:ext cx="147792" cy="486219"/>
          </a:xfrm>
          <a:prstGeom prst="rect">
            <a:avLst/>
          </a:prstGeom>
        </p:spPr>
      </p:pic>
      <p:pic>
        <p:nvPicPr>
          <p:cNvPr id="114" name="Picture 1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338597" flipH="1">
            <a:off x="4079339" y="1992979"/>
            <a:ext cx="147792" cy="486219"/>
          </a:xfrm>
          <a:prstGeom prst="rect">
            <a:avLst/>
          </a:prstGeom>
        </p:spPr>
      </p:pic>
      <p:pic>
        <p:nvPicPr>
          <p:cNvPr id="116" name="Picture 1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79498" y="2409759"/>
            <a:ext cx="538514" cy="562041"/>
          </a:xfrm>
          <a:prstGeom prst="rect">
            <a:avLst/>
          </a:prstGeom>
        </p:spPr>
      </p:pic>
      <p:sp>
        <p:nvSpPr>
          <p:cNvPr id="52" name="Rectangle 51"/>
          <p:cNvSpPr/>
          <p:nvPr/>
        </p:nvSpPr>
        <p:spPr>
          <a:xfrm rot="21362383">
            <a:off x="7577501" y="1173377"/>
            <a:ext cx="1345240" cy="400110"/>
          </a:xfrm>
          <a:prstGeom prst="rect">
            <a:avLst/>
          </a:prstGeom>
        </p:spPr>
        <p:txBody>
          <a:bodyPr wrap="none">
            <a:spAutoFit/>
          </a:bodyPr>
          <a:lstStyle/>
          <a:p>
            <a:pPr algn="ctr"/>
            <a:r>
              <a:rPr lang="en-US" sz="2000" dirty="0">
                <a:latin typeface="MV Boli" pitchFamily="2" charset="0"/>
                <a:cs typeface="MV Boli" pitchFamily="2" charset="0"/>
              </a:rPr>
              <a:t>Scale-Out</a:t>
            </a:r>
          </a:p>
        </p:txBody>
      </p:sp>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4002955" flipH="1">
            <a:off x="7004094" y="1255480"/>
            <a:ext cx="144062" cy="1380905"/>
          </a:xfrm>
          <a:prstGeom prst="rect">
            <a:avLst/>
          </a:prstGeom>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078270" flipV="1">
            <a:off x="7432399" y="1401962"/>
            <a:ext cx="292267" cy="398070"/>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852401" y="1604417"/>
            <a:ext cx="219736" cy="807990"/>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6196526" y="1441791"/>
            <a:ext cx="150702" cy="551807"/>
          </a:xfrm>
          <a:prstGeom prst="rect">
            <a:avLst/>
          </a:prstGeom>
        </p:spPr>
      </p:pic>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790348" y="1105874"/>
            <a:ext cx="184801" cy="716253"/>
          </a:xfrm>
          <a:prstGeom prst="rect">
            <a:avLst/>
          </a:prstGeom>
        </p:spPr>
      </p:pic>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58077" y="1481130"/>
            <a:ext cx="144446" cy="630293"/>
          </a:xfrm>
          <a:prstGeom prst="rect">
            <a:avLst/>
          </a:prstGeom>
        </p:spPr>
      </p:pic>
      <p:sp>
        <p:nvSpPr>
          <p:cNvPr id="59" name="TextBox 58"/>
          <p:cNvSpPr txBox="1"/>
          <p:nvPr/>
        </p:nvSpPr>
        <p:spPr>
          <a:xfrm>
            <a:off x="5408612" y="1544480"/>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IPS</a:t>
            </a:r>
          </a:p>
        </p:txBody>
      </p:sp>
      <p:pic>
        <p:nvPicPr>
          <p:cNvPr id="62" name="Picture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436625">
            <a:off x="6565936" y="1639089"/>
            <a:ext cx="93274" cy="3165424"/>
          </a:xfrm>
          <a:prstGeom prst="rect">
            <a:avLst/>
          </a:prstGeom>
        </p:spPr>
      </p:pic>
    </p:spTree>
    <p:extLst>
      <p:ext uri="{BB962C8B-B14F-4D97-AF65-F5344CB8AC3E}">
        <p14:creationId xmlns:p14="http://schemas.microsoft.com/office/powerpoint/2010/main" val="44919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725621" y="2974554"/>
            <a:ext cx="169642" cy="134029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231425" y="2268942"/>
            <a:ext cx="205100" cy="139264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579486" y="1778592"/>
            <a:ext cx="204623" cy="120401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1624" y="2353071"/>
            <a:ext cx="218622" cy="1334485"/>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5819793" y="3314120"/>
            <a:ext cx="112520" cy="1450408"/>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6480589" y="3728565"/>
            <a:ext cx="96021" cy="27842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738501" y="2999683"/>
            <a:ext cx="129498" cy="1505245"/>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0849" y="3790692"/>
            <a:ext cx="82891" cy="248631"/>
          </a:xfrm>
          <a:prstGeom prst="rect">
            <a:avLst/>
          </a:prstGeom>
        </p:spPr>
      </p:pic>
      <p:sp>
        <p:nvSpPr>
          <p:cNvPr id="19" name="TextBox 18"/>
          <p:cNvSpPr txBox="1"/>
          <p:nvPr/>
        </p:nvSpPr>
        <p:spPr>
          <a:xfrm>
            <a:off x="5362600" y="3729497"/>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TMOS</a:t>
            </a: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5848956" y="3674456"/>
            <a:ext cx="112520" cy="145040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6509752" y="4088901"/>
            <a:ext cx="96021" cy="278424"/>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767664" y="3360019"/>
            <a:ext cx="129498" cy="1505245"/>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80012" y="4151028"/>
            <a:ext cx="82891" cy="248631"/>
          </a:xfrm>
          <a:prstGeom prst="rect">
            <a:avLst/>
          </a:prstGeom>
        </p:spPr>
      </p:pic>
      <p:sp>
        <p:nvSpPr>
          <p:cNvPr id="26" name="TextBox 25"/>
          <p:cNvSpPr txBox="1"/>
          <p:nvPr/>
        </p:nvSpPr>
        <p:spPr>
          <a:xfrm>
            <a:off x="5391763" y="4089833"/>
            <a:ext cx="992880" cy="420564"/>
          </a:xfrm>
          <a:prstGeom prst="rect">
            <a:avLst/>
          </a:prstGeom>
          <a:noFill/>
        </p:spPr>
        <p:txBody>
          <a:bodyPr wrap="square" rtlCol="0">
            <a:spAutoFit/>
          </a:bodyPr>
          <a:lstStyle/>
          <a:p>
            <a:pPr algn="ctr"/>
            <a:r>
              <a:rPr lang="en-US" sz="2133" dirty="0">
                <a:latin typeface="MV Boli" pitchFamily="2" charset="0"/>
                <a:cs typeface="MV Boli" pitchFamily="2" charset="0"/>
              </a:rPr>
              <a:t>FPGA</a:t>
            </a:r>
          </a:p>
        </p:txBody>
      </p:sp>
      <p:grpSp>
        <p:nvGrpSpPr>
          <p:cNvPr id="33" name="Group 32"/>
          <p:cNvGrpSpPr/>
          <p:nvPr/>
        </p:nvGrpSpPr>
        <p:grpSpPr>
          <a:xfrm rot="16200000">
            <a:off x="5895338" y="2811363"/>
            <a:ext cx="1550630" cy="408027"/>
            <a:chOff x="7026650" y="3601177"/>
            <a:chExt cx="1550630" cy="408027"/>
          </a:xfrm>
        </p:grpSpPr>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795816" y="3227740"/>
              <a:ext cx="112520" cy="1450408"/>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8456612" y="3642185"/>
              <a:ext cx="96021" cy="278424"/>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714524" y="2913303"/>
              <a:ext cx="129498" cy="1505245"/>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6872" y="3704312"/>
              <a:ext cx="82891" cy="248631"/>
            </a:xfrm>
            <a:prstGeom prst="rect">
              <a:avLst/>
            </a:prstGeom>
          </p:spPr>
        </p:pic>
      </p:grpSp>
      <p:sp>
        <p:nvSpPr>
          <p:cNvPr id="32" name="TextBox 31"/>
          <p:cNvSpPr txBox="1"/>
          <p:nvPr/>
        </p:nvSpPr>
        <p:spPr>
          <a:xfrm>
            <a:off x="6433726" y="2451513"/>
            <a:ext cx="458110" cy="1077026"/>
          </a:xfrm>
          <a:prstGeom prst="rect">
            <a:avLst/>
          </a:prstGeom>
          <a:noFill/>
        </p:spPr>
        <p:txBody>
          <a:bodyPr wrap="square" rtlCol="0">
            <a:spAutoFit/>
          </a:bodyPr>
          <a:lstStyle/>
          <a:p>
            <a:pPr algn="ctr"/>
            <a:r>
              <a:rPr lang="en-US" sz="2133" dirty="0">
                <a:latin typeface="MV Boli" pitchFamily="2" charset="0"/>
                <a:cs typeface="MV Boli" pitchFamily="2" charset="0"/>
              </a:rPr>
              <a:t>TCP</a:t>
            </a:r>
          </a:p>
        </p:txBody>
      </p:sp>
      <p:grpSp>
        <p:nvGrpSpPr>
          <p:cNvPr id="35" name="Group 34"/>
          <p:cNvGrpSpPr/>
          <p:nvPr/>
        </p:nvGrpSpPr>
        <p:grpSpPr>
          <a:xfrm rot="16200000">
            <a:off x="4104369" y="2837726"/>
            <a:ext cx="1550630" cy="408027"/>
            <a:chOff x="7026650" y="3601177"/>
            <a:chExt cx="1550630" cy="408027"/>
          </a:xfrm>
        </p:grpSpPr>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795816" y="3227740"/>
              <a:ext cx="112520" cy="1450408"/>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8456612" y="3642185"/>
              <a:ext cx="96021" cy="278424"/>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714524" y="2913303"/>
              <a:ext cx="129498" cy="1505245"/>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6872" y="3704312"/>
              <a:ext cx="82891" cy="248631"/>
            </a:xfrm>
            <a:prstGeom prst="rect">
              <a:avLst/>
            </a:prstGeom>
          </p:spPr>
        </p:pic>
      </p:grpSp>
      <p:sp>
        <p:nvSpPr>
          <p:cNvPr id="40" name="TextBox 39"/>
          <p:cNvSpPr txBox="1"/>
          <p:nvPr/>
        </p:nvSpPr>
        <p:spPr>
          <a:xfrm>
            <a:off x="4642757" y="2477876"/>
            <a:ext cx="458110" cy="1077026"/>
          </a:xfrm>
          <a:prstGeom prst="rect">
            <a:avLst/>
          </a:prstGeom>
          <a:noFill/>
        </p:spPr>
        <p:txBody>
          <a:bodyPr wrap="square" rtlCol="0">
            <a:spAutoFit/>
          </a:bodyPr>
          <a:lstStyle/>
          <a:p>
            <a:pPr algn="ctr"/>
            <a:r>
              <a:rPr lang="en-US" sz="2133" dirty="0">
                <a:latin typeface="MV Boli" pitchFamily="2" charset="0"/>
                <a:cs typeface="MV Boli" pitchFamily="2" charset="0"/>
              </a:rPr>
              <a:t>TCP</a:t>
            </a:r>
          </a:p>
        </p:txBody>
      </p:sp>
      <p:pic>
        <p:nvPicPr>
          <p:cNvPr id="41"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5614080" y="1346315"/>
            <a:ext cx="229316" cy="843218"/>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019910" y="1196513"/>
            <a:ext cx="150702" cy="551807"/>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588217" y="771015"/>
            <a:ext cx="226242" cy="876870"/>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6932" y="1235852"/>
            <a:ext cx="144446" cy="630293"/>
          </a:xfrm>
          <a:prstGeom prst="rect">
            <a:avLst/>
          </a:prstGeom>
        </p:spPr>
      </p:pic>
      <p:sp>
        <p:nvSpPr>
          <p:cNvPr id="45" name="TextBox 44"/>
          <p:cNvSpPr txBox="1"/>
          <p:nvPr/>
        </p:nvSpPr>
        <p:spPr>
          <a:xfrm>
            <a:off x="5157467" y="1299202"/>
            <a:ext cx="992880" cy="420564"/>
          </a:xfrm>
          <a:prstGeom prst="rect">
            <a:avLst/>
          </a:prstGeom>
          <a:noFill/>
        </p:spPr>
        <p:txBody>
          <a:bodyPr wrap="square" rtlCol="0">
            <a:spAutoFit/>
          </a:bodyPr>
          <a:lstStyle/>
          <a:p>
            <a:pPr algn="ctr"/>
            <a:r>
              <a:rPr lang="en-US" sz="2133" dirty="0" err="1">
                <a:latin typeface="MV Boli" pitchFamily="2" charset="0"/>
                <a:cs typeface="MV Boli" pitchFamily="2" charset="0"/>
              </a:rPr>
              <a:t>iRules</a:t>
            </a:r>
            <a:endParaRPr lang="en-US" sz="2133" dirty="0">
              <a:latin typeface="MV Boli" pitchFamily="2" charset="0"/>
              <a:cs typeface="MV Boli" pitchFamily="2" charset="0"/>
            </a:endParaRPr>
          </a:p>
        </p:txBody>
      </p:sp>
      <p:pic>
        <p:nvPicPr>
          <p:cNvPr id="46" name="Pictur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338597" flipH="1">
            <a:off x="5728378" y="1817149"/>
            <a:ext cx="147792" cy="486219"/>
          </a:xfrm>
          <a:prstGeom prst="rect">
            <a:avLst/>
          </a:prstGeom>
        </p:spPr>
      </p:pic>
      <p:pic>
        <p:nvPicPr>
          <p:cNvPr id="47" name="Picture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5708041" y="2017071"/>
            <a:ext cx="200867" cy="411546"/>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5928317" y="4046164"/>
            <a:ext cx="112520" cy="1450408"/>
          </a:xfrm>
          <a:prstGeom prst="rect">
            <a:avLst/>
          </a:prstGeom>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6589113" y="4460609"/>
            <a:ext cx="96021" cy="278424"/>
          </a:xfrm>
          <a:prstGeom prst="rect">
            <a:avLst/>
          </a:prstGeom>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847025" y="3731727"/>
            <a:ext cx="129498" cy="1505245"/>
          </a:xfrm>
          <a:prstGeom prst="rect">
            <a:avLst/>
          </a:prstGeom>
        </p:spPr>
      </p:pic>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9373" y="4522736"/>
            <a:ext cx="82891" cy="248631"/>
          </a:xfrm>
          <a:prstGeom prst="rect">
            <a:avLst/>
          </a:prstGeom>
        </p:spPr>
      </p:pic>
      <p:sp>
        <p:nvSpPr>
          <p:cNvPr id="53" name="TextBox 52"/>
          <p:cNvSpPr txBox="1"/>
          <p:nvPr/>
        </p:nvSpPr>
        <p:spPr>
          <a:xfrm>
            <a:off x="5259373" y="4461541"/>
            <a:ext cx="1305092" cy="420564"/>
          </a:xfrm>
          <a:prstGeom prst="rect">
            <a:avLst/>
          </a:prstGeom>
          <a:noFill/>
        </p:spPr>
        <p:txBody>
          <a:bodyPr wrap="square" rtlCol="0">
            <a:spAutoFit/>
          </a:bodyPr>
          <a:lstStyle/>
          <a:p>
            <a:pPr algn="ctr"/>
            <a:r>
              <a:rPr lang="en-US" sz="2133" dirty="0">
                <a:latin typeface="MV Boli" pitchFamily="2" charset="0"/>
                <a:cs typeface="MV Boli" pitchFamily="2" charset="0"/>
              </a:rPr>
              <a:t>CAVIUM</a:t>
            </a:r>
          </a:p>
        </p:txBody>
      </p:sp>
      <p:pic>
        <p:nvPicPr>
          <p:cNvPr id="54" name="Picture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6200000">
            <a:off x="10285272" y="3065865"/>
            <a:ext cx="101954" cy="374896"/>
          </a:xfrm>
          <a:prstGeom prst="rect">
            <a:avLst/>
          </a:prstGeom>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0453600" y="2678344"/>
            <a:ext cx="150702" cy="551807"/>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239954" y="2487149"/>
            <a:ext cx="116387" cy="451094"/>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631" y="2717683"/>
            <a:ext cx="144446" cy="630293"/>
          </a:xfrm>
          <a:prstGeom prst="rect">
            <a:avLst/>
          </a:prstGeom>
        </p:spPr>
      </p:pic>
      <p:sp>
        <p:nvSpPr>
          <p:cNvPr id="58" name="TextBox 57"/>
          <p:cNvSpPr txBox="1"/>
          <p:nvPr/>
        </p:nvSpPr>
        <p:spPr>
          <a:xfrm>
            <a:off x="9844000" y="3308412"/>
            <a:ext cx="1508212" cy="420564"/>
          </a:xfrm>
          <a:prstGeom prst="rect">
            <a:avLst/>
          </a:prstGeom>
          <a:noFill/>
        </p:spPr>
        <p:txBody>
          <a:bodyPr wrap="square" rtlCol="0">
            <a:spAutoFit/>
          </a:bodyPr>
          <a:lstStyle/>
          <a:p>
            <a:pPr algn="ctr"/>
            <a:r>
              <a:rPr lang="en-US" sz="2133" dirty="0">
                <a:latin typeface="MV Boli" pitchFamily="2" charset="0"/>
                <a:cs typeface="MV Boli" pitchFamily="2" charset="0"/>
              </a:rPr>
              <a:t>Servers</a:t>
            </a:r>
          </a:p>
        </p:txBody>
      </p:sp>
      <p:pic>
        <p:nvPicPr>
          <p:cNvPr id="59" name="Picture 5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6200000">
            <a:off x="10879286" y="3036562"/>
            <a:ext cx="101954" cy="374896"/>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1047614" y="2649041"/>
            <a:ext cx="150702" cy="551807"/>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833968" y="2457846"/>
            <a:ext cx="116387" cy="451094"/>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76645" y="2688380"/>
            <a:ext cx="144446" cy="630293"/>
          </a:xfrm>
          <a:prstGeom prst="rect">
            <a:avLst/>
          </a:prstGeom>
        </p:spPr>
      </p:pic>
      <p:pic>
        <p:nvPicPr>
          <p:cNvPr id="63" name="Picture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2876266">
            <a:off x="6687726" y="4180823"/>
            <a:ext cx="504465" cy="292916"/>
          </a:xfrm>
          <a:prstGeom prst="rect">
            <a:avLst/>
          </a:prstGeom>
        </p:spPr>
      </p:pic>
      <p:pic>
        <p:nvPicPr>
          <p:cNvPr id="64" name="Picture 6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4797329" flipH="1">
            <a:off x="2371185" y="2682356"/>
            <a:ext cx="162689" cy="713119"/>
          </a:xfrm>
          <a:prstGeom prst="rect">
            <a:avLst/>
          </a:prstGeom>
        </p:spPr>
      </p:pic>
      <p:sp>
        <p:nvSpPr>
          <p:cNvPr id="71" name="Freeform 70"/>
          <p:cNvSpPr/>
          <p:nvPr/>
        </p:nvSpPr>
        <p:spPr>
          <a:xfrm>
            <a:off x="927228" y="2853550"/>
            <a:ext cx="1052384" cy="618527"/>
          </a:xfrm>
          <a:custGeom>
            <a:avLst/>
            <a:gdLst>
              <a:gd name="connsiteX0" fmla="*/ 0 w 1458803"/>
              <a:gd name="connsiteY0" fmla="*/ 345989 h 695322"/>
              <a:gd name="connsiteX1" fmla="*/ 420130 w 1458803"/>
              <a:gd name="connsiteY1" fmla="*/ 543697 h 695322"/>
              <a:gd name="connsiteX2" fmla="*/ 556054 w 1458803"/>
              <a:gd name="connsiteY2" fmla="*/ 407773 h 695322"/>
              <a:gd name="connsiteX3" fmla="*/ 790832 w 1458803"/>
              <a:gd name="connsiteY3" fmla="*/ 654908 h 695322"/>
              <a:gd name="connsiteX4" fmla="*/ 963827 w 1458803"/>
              <a:gd name="connsiteY4" fmla="*/ 469557 h 695322"/>
              <a:gd name="connsiteX5" fmla="*/ 1248032 w 1458803"/>
              <a:gd name="connsiteY5" fmla="*/ 691978 h 695322"/>
              <a:gd name="connsiteX6" fmla="*/ 1198605 w 1458803"/>
              <a:gd name="connsiteY6" fmla="*/ 259492 h 695322"/>
              <a:gd name="connsiteX7" fmla="*/ 1458097 w 1458803"/>
              <a:gd name="connsiteY7" fmla="*/ 271849 h 695322"/>
              <a:gd name="connsiteX8" fmla="*/ 1260389 w 145880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362980 w 1493093"/>
              <a:gd name="connsiteY1" fmla="*/ 47892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564"/>
              <a:gd name="connsiteX1" fmla="*/ 488710 w 1493093"/>
              <a:gd name="connsiteY1" fmla="*/ 383677 h 695564"/>
              <a:gd name="connsiteX2" fmla="*/ 498904 w 1493093"/>
              <a:gd name="connsiteY2" fmla="*/ 381103 h 695564"/>
              <a:gd name="connsiteX3" fmla="*/ 897512 w 1493093"/>
              <a:gd name="connsiteY3" fmla="*/ 441548 h 695564"/>
              <a:gd name="connsiteX4" fmla="*/ 998117 w 1493093"/>
              <a:gd name="connsiteY4" fmla="*/ 469557 h 695564"/>
              <a:gd name="connsiteX5" fmla="*/ 1282322 w 1493093"/>
              <a:gd name="connsiteY5" fmla="*/ 691978 h 695564"/>
              <a:gd name="connsiteX6" fmla="*/ 1232895 w 1493093"/>
              <a:gd name="connsiteY6" fmla="*/ 259492 h 695564"/>
              <a:gd name="connsiteX7" fmla="*/ 1492387 w 1493093"/>
              <a:gd name="connsiteY7" fmla="*/ 271849 h 695564"/>
              <a:gd name="connsiteX8" fmla="*/ 1294679 w 1493093"/>
              <a:gd name="connsiteY8" fmla="*/ 0 h 695564"/>
              <a:gd name="connsiteX0" fmla="*/ 0 w 1493093"/>
              <a:gd name="connsiteY0" fmla="*/ 311699 h 694655"/>
              <a:gd name="connsiteX1" fmla="*/ 488710 w 1493093"/>
              <a:gd name="connsiteY1" fmla="*/ 383677 h 694655"/>
              <a:gd name="connsiteX2" fmla="*/ 498904 w 1493093"/>
              <a:gd name="connsiteY2" fmla="*/ 381103 h 694655"/>
              <a:gd name="connsiteX3" fmla="*/ 897512 w 1493093"/>
              <a:gd name="connsiteY3" fmla="*/ 441548 h 694655"/>
              <a:gd name="connsiteX4" fmla="*/ 918107 w 1493093"/>
              <a:gd name="connsiteY4" fmla="*/ 446697 h 694655"/>
              <a:gd name="connsiteX5" fmla="*/ 1282322 w 1493093"/>
              <a:gd name="connsiteY5" fmla="*/ 691978 h 694655"/>
              <a:gd name="connsiteX6" fmla="*/ 1232895 w 1493093"/>
              <a:gd name="connsiteY6" fmla="*/ 259492 h 694655"/>
              <a:gd name="connsiteX7" fmla="*/ 1492387 w 1493093"/>
              <a:gd name="connsiteY7" fmla="*/ 271849 h 694655"/>
              <a:gd name="connsiteX8" fmla="*/ 1294679 w 1493093"/>
              <a:gd name="connsiteY8" fmla="*/ 0 h 694655"/>
              <a:gd name="connsiteX0" fmla="*/ 0 w 1493093"/>
              <a:gd name="connsiteY0" fmla="*/ 311699 h 697535"/>
              <a:gd name="connsiteX1" fmla="*/ 488710 w 1493093"/>
              <a:gd name="connsiteY1" fmla="*/ 383677 h 697535"/>
              <a:gd name="connsiteX2" fmla="*/ 498904 w 1493093"/>
              <a:gd name="connsiteY2" fmla="*/ 381103 h 697535"/>
              <a:gd name="connsiteX3" fmla="*/ 897512 w 1493093"/>
              <a:gd name="connsiteY3" fmla="*/ 441548 h 697535"/>
              <a:gd name="connsiteX4" fmla="*/ 918107 w 1493093"/>
              <a:gd name="connsiteY4" fmla="*/ 446697 h 697535"/>
              <a:gd name="connsiteX5" fmla="*/ 1282322 w 1493093"/>
              <a:gd name="connsiteY5" fmla="*/ 691978 h 697535"/>
              <a:gd name="connsiteX6" fmla="*/ 1232895 w 1493093"/>
              <a:gd name="connsiteY6" fmla="*/ 259492 h 697535"/>
              <a:gd name="connsiteX7" fmla="*/ 1492387 w 1493093"/>
              <a:gd name="connsiteY7" fmla="*/ 271849 h 697535"/>
              <a:gd name="connsiteX8" fmla="*/ 1294679 w 1493093"/>
              <a:gd name="connsiteY8" fmla="*/ 0 h 697535"/>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2387"/>
              <a:gd name="connsiteY0" fmla="*/ 311699 h 595757"/>
              <a:gd name="connsiteX1" fmla="*/ 488710 w 1492387"/>
              <a:gd name="connsiteY1" fmla="*/ 383677 h 595757"/>
              <a:gd name="connsiteX2" fmla="*/ 498904 w 1492387"/>
              <a:gd name="connsiteY2" fmla="*/ 381103 h 595757"/>
              <a:gd name="connsiteX3" fmla="*/ 897512 w 1492387"/>
              <a:gd name="connsiteY3" fmla="*/ 441548 h 595757"/>
              <a:gd name="connsiteX4" fmla="*/ 918107 w 1492387"/>
              <a:gd name="connsiteY4" fmla="*/ 446697 h 595757"/>
              <a:gd name="connsiteX5" fmla="*/ 1225172 w 1492387"/>
              <a:gd name="connsiteY5" fmla="*/ 276688 h 595757"/>
              <a:gd name="connsiteX6" fmla="*/ 1232895 w 1492387"/>
              <a:gd name="connsiteY6" fmla="*/ 259492 h 595757"/>
              <a:gd name="connsiteX7" fmla="*/ 1492387 w 1492387"/>
              <a:gd name="connsiteY7" fmla="*/ 271849 h 595757"/>
              <a:gd name="connsiteX8" fmla="*/ 1294679 w 1492387"/>
              <a:gd name="connsiteY8" fmla="*/ 0 h 595757"/>
              <a:gd name="connsiteX0" fmla="*/ 0 w 1359719"/>
              <a:gd name="connsiteY0" fmla="*/ 311699 h 595757"/>
              <a:gd name="connsiteX1" fmla="*/ 488710 w 1359719"/>
              <a:gd name="connsiteY1" fmla="*/ 383677 h 595757"/>
              <a:gd name="connsiteX2" fmla="*/ 498904 w 1359719"/>
              <a:gd name="connsiteY2" fmla="*/ 381103 h 595757"/>
              <a:gd name="connsiteX3" fmla="*/ 897512 w 1359719"/>
              <a:gd name="connsiteY3" fmla="*/ 441548 h 595757"/>
              <a:gd name="connsiteX4" fmla="*/ 918107 w 1359719"/>
              <a:gd name="connsiteY4" fmla="*/ 446697 h 595757"/>
              <a:gd name="connsiteX5" fmla="*/ 1225172 w 1359719"/>
              <a:gd name="connsiteY5" fmla="*/ 276688 h 595757"/>
              <a:gd name="connsiteX6" fmla="*/ 1232895 w 1359719"/>
              <a:gd name="connsiteY6" fmla="*/ 259492 h 595757"/>
              <a:gd name="connsiteX7" fmla="*/ 1347607 w 1359719"/>
              <a:gd name="connsiteY7" fmla="*/ 47059 h 595757"/>
              <a:gd name="connsiteX8" fmla="*/ 1294679 w 1359719"/>
              <a:gd name="connsiteY8" fmla="*/ 0 h 595757"/>
              <a:gd name="connsiteX0" fmla="*/ 0 w 1376263"/>
              <a:gd name="connsiteY0" fmla="*/ 311699 h 595757"/>
              <a:gd name="connsiteX1" fmla="*/ 488710 w 1376263"/>
              <a:gd name="connsiteY1" fmla="*/ 383677 h 595757"/>
              <a:gd name="connsiteX2" fmla="*/ 498904 w 1376263"/>
              <a:gd name="connsiteY2" fmla="*/ 381103 h 595757"/>
              <a:gd name="connsiteX3" fmla="*/ 897512 w 1376263"/>
              <a:gd name="connsiteY3" fmla="*/ 441548 h 595757"/>
              <a:gd name="connsiteX4" fmla="*/ 918107 w 1376263"/>
              <a:gd name="connsiteY4" fmla="*/ 446697 h 595757"/>
              <a:gd name="connsiteX5" fmla="*/ 1225172 w 1376263"/>
              <a:gd name="connsiteY5" fmla="*/ 276688 h 595757"/>
              <a:gd name="connsiteX6" fmla="*/ 1232895 w 1376263"/>
              <a:gd name="connsiteY6" fmla="*/ 259492 h 595757"/>
              <a:gd name="connsiteX7" fmla="*/ 1374277 w 1376263"/>
              <a:gd name="connsiteY7" fmla="*/ 92779 h 595757"/>
              <a:gd name="connsiteX8" fmla="*/ 1294679 w 1376263"/>
              <a:gd name="connsiteY8" fmla="*/ 0 h 595757"/>
              <a:gd name="connsiteX0" fmla="*/ 0 w 1294679"/>
              <a:gd name="connsiteY0" fmla="*/ 311699 h 595757"/>
              <a:gd name="connsiteX1" fmla="*/ 488710 w 1294679"/>
              <a:gd name="connsiteY1" fmla="*/ 383677 h 595757"/>
              <a:gd name="connsiteX2" fmla="*/ 498904 w 1294679"/>
              <a:gd name="connsiteY2" fmla="*/ 381103 h 595757"/>
              <a:gd name="connsiteX3" fmla="*/ 897512 w 1294679"/>
              <a:gd name="connsiteY3" fmla="*/ 441548 h 595757"/>
              <a:gd name="connsiteX4" fmla="*/ 918107 w 1294679"/>
              <a:gd name="connsiteY4" fmla="*/ 446697 h 595757"/>
              <a:gd name="connsiteX5" fmla="*/ 1225172 w 1294679"/>
              <a:gd name="connsiteY5" fmla="*/ 276688 h 595757"/>
              <a:gd name="connsiteX6" fmla="*/ 1232895 w 1294679"/>
              <a:gd name="connsiteY6" fmla="*/ 259492 h 595757"/>
              <a:gd name="connsiteX7" fmla="*/ 1294679 w 1294679"/>
              <a:gd name="connsiteY7" fmla="*/ 0 h 595757"/>
              <a:gd name="connsiteX0" fmla="*/ 0 w 1365489"/>
              <a:gd name="connsiteY0" fmla="*/ 311699 h 595757"/>
              <a:gd name="connsiteX1" fmla="*/ 488710 w 1365489"/>
              <a:gd name="connsiteY1" fmla="*/ 383677 h 595757"/>
              <a:gd name="connsiteX2" fmla="*/ 498904 w 1365489"/>
              <a:gd name="connsiteY2" fmla="*/ 381103 h 595757"/>
              <a:gd name="connsiteX3" fmla="*/ 897512 w 1365489"/>
              <a:gd name="connsiteY3" fmla="*/ 441548 h 595757"/>
              <a:gd name="connsiteX4" fmla="*/ 918107 w 1365489"/>
              <a:gd name="connsiteY4" fmla="*/ 446697 h 595757"/>
              <a:gd name="connsiteX5" fmla="*/ 1225172 w 1365489"/>
              <a:gd name="connsiteY5" fmla="*/ 276688 h 595757"/>
              <a:gd name="connsiteX6" fmla="*/ 1232895 w 1365489"/>
              <a:gd name="connsiteY6" fmla="*/ 259492 h 595757"/>
              <a:gd name="connsiteX7" fmla="*/ 1294679 w 136548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56540"/>
              <a:gd name="connsiteY0" fmla="*/ 330749 h 614807"/>
              <a:gd name="connsiteX1" fmla="*/ 488710 w 1356540"/>
              <a:gd name="connsiteY1" fmla="*/ 402727 h 614807"/>
              <a:gd name="connsiteX2" fmla="*/ 498904 w 1356540"/>
              <a:gd name="connsiteY2" fmla="*/ 400153 h 614807"/>
              <a:gd name="connsiteX3" fmla="*/ 897512 w 1356540"/>
              <a:gd name="connsiteY3" fmla="*/ 460598 h 614807"/>
              <a:gd name="connsiteX4" fmla="*/ 918107 w 1356540"/>
              <a:gd name="connsiteY4" fmla="*/ 465747 h 614807"/>
              <a:gd name="connsiteX5" fmla="*/ 1225172 w 1356540"/>
              <a:gd name="connsiteY5" fmla="*/ 295738 h 614807"/>
              <a:gd name="connsiteX6" fmla="*/ 1232895 w 1356540"/>
              <a:gd name="connsiteY6" fmla="*/ 278542 h 614807"/>
              <a:gd name="connsiteX7" fmla="*/ 1245149 w 135654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918107 w 1385670"/>
              <a:gd name="connsiteY4" fmla="*/ 46574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85670"/>
              <a:gd name="connsiteY0" fmla="*/ 330749 h 614807"/>
              <a:gd name="connsiteX1" fmla="*/ 488710 w 1385670"/>
              <a:gd name="connsiteY1" fmla="*/ 402727 h 614807"/>
              <a:gd name="connsiteX2" fmla="*/ 48747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08700 w 1343760"/>
              <a:gd name="connsiteY1" fmla="*/ 40653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57147 w 1343760"/>
              <a:gd name="connsiteY4" fmla="*/ 45431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78702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7090"/>
              <a:gd name="connsiteX1" fmla="*/ 408700 w 1343760"/>
              <a:gd name="connsiteY1" fmla="*/ 406537 h 627090"/>
              <a:gd name="connsiteX2" fmla="*/ 418894 w 1343760"/>
              <a:gd name="connsiteY2" fmla="*/ 419203 h 627090"/>
              <a:gd name="connsiteX3" fmla="*/ 787022 w 1343760"/>
              <a:gd name="connsiteY3" fmla="*/ 460598 h 627090"/>
              <a:gd name="connsiteX4" fmla="*/ 895247 w 1343760"/>
              <a:gd name="connsiteY4" fmla="*/ 435267 h 627090"/>
              <a:gd name="connsiteX5" fmla="*/ 1183262 w 1343760"/>
              <a:gd name="connsiteY5" fmla="*/ 295738 h 627090"/>
              <a:gd name="connsiteX6" fmla="*/ 1190985 w 1343760"/>
              <a:gd name="connsiteY6" fmla="*/ 293782 h 627090"/>
              <a:gd name="connsiteX7" fmla="*/ 1203239 w 1343760"/>
              <a:gd name="connsiteY7" fmla="*/ 0 h 627090"/>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895247 w 1343760"/>
              <a:gd name="connsiteY4" fmla="*/ 43526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799997 w 1343760"/>
              <a:gd name="connsiteY4" fmla="*/ 43907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83262 w 1358675"/>
              <a:gd name="connsiteY5" fmla="*/ 295738 h 625535"/>
              <a:gd name="connsiteX6" fmla="*/ 1229085 w 1358675"/>
              <a:gd name="connsiteY6" fmla="*/ 289972 h 625535"/>
              <a:gd name="connsiteX7" fmla="*/ 1203239 w 1358675"/>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37542 w 1358675"/>
              <a:gd name="connsiteY5" fmla="*/ 291928 h 625535"/>
              <a:gd name="connsiteX6" fmla="*/ 1229085 w 1358675"/>
              <a:gd name="connsiteY6" fmla="*/ 289972 h 625535"/>
              <a:gd name="connsiteX7" fmla="*/ 1203239 w 1358675"/>
              <a:gd name="connsiteY7" fmla="*/ 0 h 625535"/>
              <a:gd name="connsiteX0" fmla="*/ 0 w 1326540"/>
              <a:gd name="connsiteY0" fmla="*/ 311699 h 625535"/>
              <a:gd name="connsiteX1" fmla="*/ 408700 w 1326540"/>
              <a:gd name="connsiteY1" fmla="*/ 406537 h 625535"/>
              <a:gd name="connsiteX2" fmla="*/ 418894 w 1326540"/>
              <a:gd name="connsiteY2" fmla="*/ 419203 h 625535"/>
              <a:gd name="connsiteX3" fmla="*/ 798452 w 1326540"/>
              <a:gd name="connsiteY3" fmla="*/ 456788 h 625535"/>
              <a:gd name="connsiteX4" fmla="*/ 799997 w 1326540"/>
              <a:gd name="connsiteY4" fmla="*/ 439077 h 625535"/>
              <a:gd name="connsiteX5" fmla="*/ 1137542 w 1326540"/>
              <a:gd name="connsiteY5" fmla="*/ 291928 h 625535"/>
              <a:gd name="connsiteX6" fmla="*/ 1137645 w 1326540"/>
              <a:gd name="connsiteY6" fmla="*/ 289972 h 625535"/>
              <a:gd name="connsiteX7" fmla="*/ 1203239 w 1326540"/>
              <a:gd name="connsiteY7" fmla="*/ 0 h 625535"/>
              <a:gd name="connsiteX0" fmla="*/ 0 w 1322013"/>
              <a:gd name="connsiteY0" fmla="*/ 311699 h 625535"/>
              <a:gd name="connsiteX1" fmla="*/ 408700 w 1322013"/>
              <a:gd name="connsiteY1" fmla="*/ 406537 h 625535"/>
              <a:gd name="connsiteX2" fmla="*/ 418894 w 1322013"/>
              <a:gd name="connsiteY2" fmla="*/ 419203 h 625535"/>
              <a:gd name="connsiteX3" fmla="*/ 798452 w 1322013"/>
              <a:gd name="connsiteY3" fmla="*/ 456788 h 625535"/>
              <a:gd name="connsiteX4" fmla="*/ 799997 w 1322013"/>
              <a:gd name="connsiteY4" fmla="*/ 439077 h 625535"/>
              <a:gd name="connsiteX5" fmla="*/ 1137542 w 1322013"/>
              <a:gd name="connsiteY5" fmla="*/ 291928 h 625535"/>
              <a:gd name="connsiteX6" fmla="*/ 1137645 w 1322013"/>
              <a:gd name="connsiteY6" fmla="*/ 289972 h 625535"/>
              <a:gd name="connsiteX7" fmla="*/ 1203239 w 1322013"/>
              <a:gd name="connsiteY7" fmla="*/ 0 h 625535"/>
              <a:gd name="connsiteX0" fmla="*/ 0 w 1282781"/>
              <a:gd name="connsiteY0" fmla="*/ 332823 h 625535"/>
              <a:gd name="connsiteX1" fmla="*/ 369468 w 1282781"/>
              <a:gd name="connsiteY1" fmla="*/ 406537 h 625535"/>
              <a:gd name="connsiteX2" fmla="*/ 379662 w 1282781"/>
              <a:gd name="connsiteY2" fmla="*/ 419203 h 625535"/>
              <a:gd name="connsiteX3" fmla="*/ 759220 w 1282781"/>
              <a:gd name="connsiteY3" fmla="*/ 456788 h 625535"/>
              <a:gd name="connsiteX4" fmla="*/ 760765 w 1282781"/>
              <a:gd name="connsiteY4" fmla="*/ 439077 h 625535"/>
              <a:gd name="connsiteX5" fmla="*/ 1098310 w 1282781"/>
              <a:gd name="connsiteY5" fmla="*/ 291928 h 625535"/>
              <a:gd name="connsiteX6" fmla="*/ 1098413 w 1282781"/>
              <a:gd name="connsiteY6" fmla="*/ 289972 h 625535"/>
              <a:gd name="connsiteX7" fmla="*/ 1164007 w 1282781"/>
              <a:gd name="connsiteY7" fmla="*/ 0 h 625535"/>
              <a:gd name="connsiteX0" fmla="*/ 7 w 1282788"/>
              <a:gd name="connsiteY0" fmla="*/ 332823 h 625535"/>
              <a:gd name="connsiteX1" fmla="*/ 369475 w 1282788"/>
              <a:gd name="connsiteY1" fmla="*/ 406537 h 625535"/>
              <a:gd name="connsiteX2" fmla="*/ 379669 w 1282788"/>
              <a:gd name="connsiteY2" fmla="*/ 419203 h 625535"/>
              <a:gd name="connsiteX3" fmla="*/ 759227 w 1282788"/>
              <a:gd name="connsiteY3" fmla="*/ 456788 h 625535"/>
              <a:gd name="connsiteX4" fmla="*/ 760772 w 1282788"/>
              <a:gd name="connsiteY4" fmla="*/ 439077 h 625535"/>
              <a:gd name="connsiteX5" fmla="*/ 1098317 w 1282788"/>
              <a:gd name="connsiteY5" fmla="*/ 291928 h 625535"/>
              <a:gd name="connsiteX6" fmla="*/ 1098420 w 1282788"/>
              <a:gd name="connsiteY6" fmla="*/ 289972 h 625535"/>
              <a:gd name="connsiteX7" fmla="*/ 1164014 w 1282788"/>
              <a:gd name="connsiteY7" fmla="*/ 0 h 625535"/>
              <a:gd name="connsiteX0" fmla="*/ 8 w 1255628"/>
              <a:gd name="connsiteY0" fmla="*/ 332823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8 w 1255628"/>
              <a:gd name="connsiteY0" fmla="*/ 323770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6 w 1325573"/>
              <a:gd name="connsiteY0" fmla="*/ 366250 h 625535"/>
              <a:gd name="connsiteX1" fmla="*/ 412260 w 1325573"/>
              <a:gd name="connsiteY1" fmla="*/ 406537 h 625535"/>
              <a:gd name="connsiteX2" fmla="*/ 422454 w 1325573"/>
              <a:gd name="connsiteY2" fmla="*/ 419203 h 625535"/>
              <a:gd name="connsiteX3" fmla="*/ 802012 w 1325573"/>
              <a:gd name="connsiteY3" fmla="*/ 456788 h 625535"/>
              <a:gd name="connsiteX4" fmla="*/ 803557 w 1325573"/>
              <a:gd name="connsiteY4" fmla="*/ 439077 h 625535"/>
              <a:gd name="connsiteX5" fmla="*/ 1141102 w 1325573"/>
              <a:gd name="connsiteY5" fmla="*/ 291928 h 625535"/>
              <a:gd name="connsiteX6" fmla="*/ 1141205 w 1325573"/>
              <a:gd name="connsiteY6" fmla="*/ 289972 h 625535"/>
              <a:gd name="connsiteX7" fmla="*/ 1206799 w 1325573"/>
              <a:gd name="connsiteY7" fmla="*/ 0 h 625535"/>
              <a:gd name="connsiteX0" fmla="*/ 0 w 1325567"/>
              <a:gd name="connsiteY0" fmla="*/ 366250 h 625535"/>
              <a:gd name="connsiteX1" fmla="*/ 412254 w 1325567"/>
              <a:gd name="connsiteY1" fmla="*/ 406537 h 625535"/>
              <a:gd name="connsiteX2" fmla="*/ 422448 w 1325567"/>
              <a:gd name="connsiteY2" fmla="*/ 419203 h 625535"/>
              <a:gd name="connsiteX3" fmla="*/ 802006 w 1325567"/>
              <a:gd name="connsiteY3" fmla="*/ 456788 h 625535"/>
              <a:gd name="connsiteX4" fmla="*/ 803551 w 1325567"/>
              <a:gd name="connsiteY4" fmla="*/ 439077 h 625535"/>
              <a:gd name="connsiteX5" fmla="*/ 1141096 w 1325567"/>
              <a:gd name="connsiteY5" fmla="*/ 291928 h 625535"/>
              <a:gd name="connsiteX6" fmla="*/ 1141199 w 1325567"/>
              <a:gd name="connsiteY6" fmla="*/ 289972 h 625535"/>
              <a:gd name="connsiteX7" fmla="*/ 1206793 w 1325567"/>
              <a:gd name="connsiteY7"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563270"/>
              <a:gd name="connsiteX1" fmla="*/ 422448 w 1325567"/>
              <a:gd name="connsiteY1" fmla="*/ 419203 h 563270"/>
              <a:gd name="connsiteX2" fmla="*/ 802006 w 1325567"/>
              <a:gd name="connsiteY2" fmla="*/ 456788 h 563270"/>
              <a:gd name="connsiteX3" fmla="*/ 803551 w 1325567"/>
              <a:gd name="connsiteY3" fmla="*/ 439077 h 563270"/>
              <a:gd name="connsiteX4" fmla="*/ 1141096 w 1325567"/>
              <a:gd name="connsiteY4" fmla="*/ 291928 h 563270"/>
              <a:gd name="connsiteX5" fmla="*/ 1141199 w 1325567"/>
              <a:gd name="connsiteY5" fmla="*/ 289972 h 563270"/>
              <a:gd name="connsiteX6" fmla="*/ 1206793 w 1325567"/>
              <a:gd name="connsiteY6" fmla="*/ 0 h 563270"/>
              <a:gd name="connsiteX0" fmla="*/ 0 w 1325567"/>
              <a:gd name="connsiteY0" fmla="*/ 366250 h 512166"/>
              <a:gd name="connsiteX1" fmla="*/ 422448 w 1325567"/>
              <a:gd name="connsiteY1" fmla="*/ 419203 h 512166"/>
              <a:gd name="connsiteX2" fmla="*/ 803551 w 1325567"/>
              <a:gd name="connsiteY2" fmla="*/ 439077 h 512166"/>
              <a:gd name="connsiteX3" fmla="*/ 1141096 w 1325567"/>
              <a:gd name="connsiteY3" fmla="*/ 291928 h 512166"/>
              <a:gd name="connsiteX4" fmla="*/ 1141199 w 1325567"/>
              <a:gd name="connsiteY4" fmla="*/ 289972 h 512166"/>
              <a:gd name="connsiteX5" fmla="*/ 1206793 w 1325567"/>
              <a:gd name="connsiteY5" fmla="*/ 0 h 512166"/>
              <a:gd name="connsiteX0" fmla="*/ 0 w 1325567"/>
              <a:gd name="connsiteY0" fmla="*/ 366250 h 526871"/>
              <a:gd name="connsiteX1" fmla="*/ 422448 w 1325567"/>
              <a:gd name="connsiteY1" fmla="*/ 419203 h 526871"/>
              <a:gd name="connsiteX2" fmla="*/ 803551 w 1325567"/>
              <a:gd name="connsiteY2" fmla="*/ 439077 h 526871"/>
              <a:gd name="connsiteX3" fmla="*/ 1141096 w 1325567"/>
              <a:gd name="connsiteY3" fmla="*/ 291928 h 526871"/>
              <a:gd name="connsiteX4" fmla="*/ 1141199 w 1325567"/>
              <a:gd name="connsiteY4" fmla="*/ 289972 h 526871"/>
              <a:gd name="connsiteX5" fmla="*/ 1206793 w 1325567"/>
              <a:gd name="connsiteY5" fmla="*/ 0 h 526871"/>
              <a:gd name="connsiteX0" fmla="*/ 0 w 1325567"/>
              <a:gd name="connsiteY0" fmla="*/ 366250 h 543890"/>
              <a:gd name="connsiteX1" fmla="*/ 422448 w 1325567"/>
              <a:gd name="connsiteY1" fmla="*/ 419203 h 543890"/>
              <a:gd name="connsiteX2" fmla="*/ 803551 w 1325567"/>
              <a:gd name="connsiteY2" fmla="*/ 439077 h 543890"/>
              <a:gd name="connsiteX3" fmla="*/ 1141096 w 1325567"/>
              <a:gd name="connsiteY3" fmla="*/ 291928 h 543890"/>
              <a:gd name="connsiteX4" fmla="*/ 1141199 w 1325567"/>
              <a:gd name="connsiteY4" fmla="*/ 289972 h 543890"/>
              <a:gd name="connsiteX5" fmla="*/ 1206793 w 132556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41096 w 1335827"/>
              <a:gd name="connsiteY3" fmla="*/ 291928 h 543890"/>
              <a:gd name="connsiteX4" fmla="*/ 1176211 w 1335827"/>
              <a:gd name="connsiteY4" fmla="*/ 289972 h 543890"/>
              <a:gd name="connsiteX5" fmla="*/ 1206793 w 133582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76211 w 1335827"/>
              <a:gd name="connsiteY3" fmla="*/ 289972 h 543890"/>
              <a:gd name="connsiteX4" fmla="*/ 1206793 w 1335827"/>
              <a:gd name="connsiteY4" fmla="*/ 0 h 543890"/>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291"/>
              <a:gd name="connsiteX1" fmla="*/ 422448 w 1335827"/>
              <a:gd name="connsiteY1" fmla="*/ 419203 h 546291"/>
              <a:gd name="connsiteX2" fmla="*/ 867011 w 1335827"/>
              <a:gd name="connsiteY2" fmla="*/ 438205 h 546291"/>
              <a:gd name="connsiteX3" fmla="*/ 1176211 w 1335827"/>
              <a:gd name="connsiteY3" fmla="*/ 289972 h 546291"/>
              <a:gd name="connsiteX4" fmla="*/ 1206793 w 1335827"/>
              <a:gd name="connsiteY4" fmla="*/ 0 h 546291"/>
              <a:gd name="connsiteX0" fmla="*/ 0 w 1330623"/>
              <a:gd name="connsiteY0" fmla="*/ 325260 h 505301"/>
              <a:gd name="connsiteX1" fmla="*/ 422448 w 1330623"/>
              <a:gd name="connsiteY1" fmla="*/ 378213 h 505301"/>
              <a:gd name="connsiteX2" fmla="*/ 867011 w 1330623"/>
              <a:gd name="connsiteY2" fmla="*/ 397215 h 505301"/>
              <a:gd name="connsiteX3" fmla="*/ 1176211 w 1330623"/>
              <a:gd name="connsiteY3" fmla="*/ 248982 h 505301"/>
              <a:gd name="connsiteX4" fmla="*/ 1199134 w 1330623"/>
              <a:gd name="connsiteY4" fmla="*/ 0 h 505301"/>
              <a:gd name="connsiteX0" fmla="*/ 0 w 1342633"/>
              <a:gd name="connsiteY0" fmla="*/ 337470 h 517511"/>
              <a:gd name="connsiteX1" fmla="*/ 422448 w 1342633"/>
              <a:gd name="connsiteY1" fmla="*/ 390423 h 517511"/>
              <a:gd name="connsiteX2" fmla="*/ 867011 w 1342633"/>
              <a:gd name="connsiteY2" fmla="*/ 409425 h 517511"/>
              <a:gd name="connsiteX3" fmla="*/ 1176211 w 1342633"/>
              <a:gd name="connsiteY3" fmla="*/ 261192 h 517511"/>
              <a:gd name="connsiteX4" fmla="*/ 1216640 w 1342633"/>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6477"/>
              <a:gd name="connsiteX1" fmla="*/ 422448 w 1306985"/>
              <a:gd name="connsiteY1" fmla="*/ 390423 h 516477"/>
              <a:gd name="connsiteX2" fmla="*/ 882329 w 1306985"/>
              <a:gd name="connsiteY2" fmla="*/ 406809 h 516477"/>
              <a:gd name="connsiteX3" fmla="*/ 1176211 w 1306985"/>
              <a:gd name="connsiteY3" fmla="*/ 261192 h 516477"/>
              <a:gd name="connsiteX4" fmla="*/ 1216640 w 1306985"/>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80479"/>
              <a:gd name="connsiteY0" fmla="*/ 279610 h 516477"/>
              <a:gd name="connsiteX1" fmla="*/ 295942 w 1180479"/>
              <a:gd name="connsiteY1" fmla="*/ 390423 h 516477"/>
              <a:gd name="connsiteX2" fmla="*/ 755823 w 1180479"/>
              <a:gd name="connsiteY2" fmla="*/ 406809 h 516477"/>
              <a:gd name="connsiteX3" fmla="*/ 1049705 w 1180479"/>
              <a:gd name="connsiteY3" fmla="*/ 261192 h 516477"/>
              <a:gd name="connsiteX4" fmla="*/ 1090134 w 1180479"/>
              <a:gd name="connsiteY4" fmla="*/ 0 h 516477"/>
              <a:gd name="connsiteX0" fmla="*/ 234 w 1180713"/>
              <a:gd name="connsiteY0" fmla="*/ 279610 h 516477"/>
              <a:gd name="connsiteX1" fmla="*/ 296176 w 1180713"/>
              <a:gd name="connsiteY1" fmla="*/ 390423 h 516477"/>
              <a:gd name="connsiteX2" fmla="*/ 756057 w 1180713"/>
              <a:gd name="connsiteY2" fmla="*/ 406809 h 516477"/>
              <a:gd name="connsiteX3" fmla="*/ 1049939 w 1180713"/>
              <a:gd name="connsiteY3" fmla="*/ 261192 h 516477"/>
              <a:gd name="connsiteX4" fmla="*/ 1090368 w 1180713"/>
              <a:gd name="connsiteY4" fmla="*/ 0 h 51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713" h="516477">
                <a:moveTo>
                  <a:pt x="234" y="279610"/>
                </a:moveTo>
                <a:cubicBezTo>
                  <a:pt x="-8037" y="454658"/>
                  <a:pt x="204596" y="408529"/>
                  <a:pt x="296176" y="390423"/>
                </a:cubicBezTo>
                <a:cubicBezTo>
                  <a:pt x="421348" y="608386"/>
                  <a:pt x="716154" y="496049"/>
                  <a:pt x="756057" y="406809"/>
                </a:cubicBezTo>
                <a:cubicBezTo>
                  <a:pt x="935297" y="420156"/>
                  <a:pt x="1023215" y="344838"/>
                  <a:pt x="1049939" y="261192"/>
                </a:cubicBezTo>
                <a:cubicBezTo>
                  <a:pt x="1152963" y="241747"/>
                  <a:pt x="1263230" y="103502"/>
                  <a:pt x="1090368"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2" name="Freeform 71"/>
          <p:cNvSpPr/>
          <p:nvPr/>
        </p:nvSpPr>
        <p:spPr>
          <a:xfrm>
            <a:off x="877824" y="2676468"/>
            <a:ext cx="1039250" cy="537062"/>
          </a:xfrm>
          <a:custGeom>
            <a:avLst/>
            <a:gdLst>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7008"/>
              <a:gd name="connsiteY0" fmla="*/ 362872 h 772556"/>
              <a:gd name="connsiteX1" fmla="*/ 1389777 w 1527008"/>
              <a:gd name="connsiteY1" fmla="*/ 406430 h 772556"/>
              <a:gd name="connsiteX2" fmla="*/ 1522612 w 1527008"/>
              <a:gd name="connsiteY2" fmla="*/ 226948 h 772556"/>
              <a:gd name="connsiteX3" fmla="*/ 1226050 w 1527008"/>
              <a:gd name="connsiteY3" fmla="*/ 165164 h 772556"/>
              <a:gd name="connsiteX4" fmla="*/ 978915 w 1527008"/>
              <a:gd name="connsiteY4" fmla="*/ 4526 h 772556"/>
              <a:gd name="connsiteX5" fmla="*/ 904774 w 1527008"/>
              <a:gd name="connsiteY5" fmla="*/ 362872 h 772556"/>
              <a:gd name="connsiteX6" fmla="*/ 682353 w 1527008"/>
              <a:gd name="connsiteY6" fmla="*/ 140451 h 772556"/>
              <a:gd name="connsiteX7" fmla="*/ 497001 w 1527008"/>
              <a:gd name="connsiteY7" fmla="*/ 399943 h 772556"/>
              <a:gd name="connsiteX8" fmla="*/ 2731 w 1527008"/>
              <a:gd name="connsiteY8" fmla="*/ 264018 h 772556"/>
              <a:gd name="connsiteX9" fmla="*/ 286936 w 1527008"/>
              <a:gd name="connsiteY9" fmla="*/ 585294 h 772556"/>
              <a:gd name="connsiteX10" fmla="*/ 39801 w 1527008"/>
              <a:gd name="connsiteY10" fmla="*/ 610008 h 772556"/>
              <a:gd name="connsiteX11" fmla="*/ 200439 w 1527008"/>
              <a:gd name="connsiteY11" fmla="*/ 758289 h 772556"/>
              <a:gd name="connsiteX12" fmla="*/ 188082 w 1527008"/>
              <a:gd name="connsiteY12" fmla="*/ 758289 h 772556"/>
              <a:gd name="connsiteX0" fmla="*/ 1399045 w 1531860"/>
              <a:gd name="connsiteY0" fmla="*/ 362872 h 772556"/>
              <a:gd name="connsiteX1" fmla="*/ 1389777 w 1531860"/>
              <a:gd name="connsiteY1" fmla="*/ 406430 h 772556"/>
              <a:gd name="connsiteX2" fmla="*/ 1522612 w 1531860"/>
              <a:gd name="connsiteY2" fmla="*/ 226948 h 772556"/>
              <a:gd name="connsiteX3" fmla="*/ 1226050 w 1531860"/>
              <a:gd name="connsiteY3" fmla="*/ 165164 h 772556"/>
              <a:gd name="connsiteX4" fmla="*/ 978915 w 1531860"/>
              <a:gd name="connsiteY4" fmla="*/ 4526 h 772556"/>
              <a:gd name="connsiteX5" fmla="*/ 904774 w 1531860"/>
              <a:gd name="connsiteY5" fmla="*/ 362872 h 772556"/>
              <a:gd name="connsiteX6" fmla="*/ 682353 w 1531860"/>
              <a:gd name="connsiteY6" fmla="*/ 140451 h 772556"/>
              <a:gd name="connsiteX7" fmla="*/ 497001 w 1531860"/>
              <a:gd name="connsiteY7" fmla="*/ 399943 h 772556"/>
              <a:gd name="connsiteX8" fmla="*/ 2731 w 1531860"/>
              <a:gd name="connsiteY8" fmla="*/ 264018 h 772556"/>
              <a:gd name="connsiteX9" fmla="*/ 286936 w 1531860"/>
              <a:gd name="connsiteY9" fmla="*/ 585294 h 772556"/>
              <a:gd name="connsiteX10" fmla="*/ 39801 w 1531860"/>
              <a:gd name="connsiteY10" fmla="*/ 610008 h 772556"/>
              <a:gd name="connsiteX11" fmla="*/ 200439 w 1531860"/>
              <a:gd name="connsiteY11" fmla="*/ 758289 h 772556"/>
              <a:gd name="connsiteX12" fmla="*/ 188082 w 1531860"/>
              <a:gd name="connsiteY12" fmla="*/ 758289 h 772556"/>
              <a:gd name="connsiteX0" fmla="*/ 1389777 w 1531860"/>
              <a:gd name="connsiteY0" fmla="*/ 406430 h 772556"/>
              <a:gd name="connsiteX1" fmla="*/ 1522612 w 1531860"/>
              <a:gd name="connsiteY1" fmla="*/ 226948 h 772556"/>
              <a:gd name="connsiteX2" fmla="*/ 1226050 w 1531860"/>
              <a:gd name="connsiteY2" fmla="*/ 165164 h 772556"/>
              <a:gd name="connsiteX3" fmla="*/ 978915 w 1531860"/>
              <a:gd name="connsiteY3" fmla="*/ 4526 h 772556"/>
              <a:gd name="connsiteX4" fmla="*/ 904774 w 1531860"/>
              <a:gd name="connsiteY4" fmla="*/ 362872 h 772556"/>
              <a:gd name="connsiteX5" fmla="*/ 682353 w 1531860"/>
              <a:gd name="connsiteY5" fmla="*/ 140451 h 772556"/>
              <a:gd name="connsiteX6" fmla="*/ 497001 w 1531860"/>
              <a:gd name="connsiteY6" fmla="*/ 399943 h 772556"/>
              <a:gd name="connsiteX7" fmla="*/ 2731 w 1531860"/>
              <a:gd name="connsiteY7" fmla="*/ 264018 h 772556"/>
              <a:gd name="connsiteX8" fmla="*/ 286936 w 1531860"/>
              <a:gd name="connsiteY8" fmla="*/ 585294 h 772556"/>
              <a:gd name="connsiteX9" fmla="*/ 39801 w 1531860"/>
              <a:gd name="connsiteY9" fmla="*/ 610008 h 772556"/>
              <a:gd name="connsiteX10" fmla="*/ 200439 w 1531860"/>
              <a:gd name="connsiteY10" fmla="*/ 758289 h 772556"/>
              <a:gd name="connsiteX11" fmla="*/ 188082 w 1531860"/>
              <a:gd name="connsiteY11" fmla="*/ 758289 h 772556"/>
              <a:gd name="connsiteX0" fmla="*/ 1378347 w 1530798"/>
              <a:gd name="connsiteY0" fmla="*/ 429290 h 772556"/>
              <a:gd name="connsiteX1" fmla="*/ 1522612 w 1530798"/>
              <a:gd name="connsiteY1" fmla="*/ 226948 h 772556"/>
              <a:gd name="connsiteX2" fmla="*/ 1226050 w 1530798"/>
              <a:gd name="connsiteY2" fmla="*/ 165164 h 772556"/>
              <a:gd name="connsiteX3" fmla="*/ 978915 w 1530798"/>
              <a:gd name="connsiteY3" fmla="*/ 4526 h 772556"/>
              <a:gd name="connsiteX4" fmla="*/ 904774 w 1530798"/>
              <a:gd name="connsiteY4" fmla="*/ 362872 h 772556"/>
              <a:gd name="connsiteX5" fmla="*/ 682353 w 1530798"/>
              <a:gd name="connsiteY5" fmla="*/ 140451 h 772556"/>
              <a:gd name="connsiteX6" fmla="*/ 497001 w 1530798"/>
              <a:gd name="connsiteY6" fmla="*/ 399943 h 772556"/>
              <a:gd name="connsiteX7" fmla="*/ 2731 w 1530798"/>
              <a:gd name="connsiteY7" fmla="*/ 264018 h 772556"/>
              <a:gd name="connsiteX8" fmla="*/ 286936 w 1530798"/>
              <a:gd name="connsiteY8" fmla="*/ 585294 h 772556"/>
              <a:gd name="connsiteX9" fmla="*/ 39801 w 1530798"/>
              <a:gd name="connsiteY9" fmla="*/ 610008 h 772556"/>
              <a:gd name="connsiteX10" fmla="*/ 200439 w 1530798"/>
              <a:gd name="connsiteY10" fmla="*/ 758289 h 772556"/>
              <a:gd name="connsiteX11" fmla="*/ 188082 w 1530798"/>
              <a:gd name="connsiteY11" fmla="*/ 758289 h 772556"/>
              <a:gd name="connsiteX0" fmla="*/ 1378347 w 1462304"/>
              <a:gd name="connsiteY0" fmla="*/ 429290 h 772556"/>
              <a:gd name="connsiteX1" fmla="*/ 1434982 w 1462304"/>
              <a:gd name="connsiteY1" fmla="*/ 177418 h 772556"/>
              <a:gd name="connsiteX2" fmla="*/ 1226050 w 1462304"/>
              <a:gd name="connsiteY2" fmla="*/ 165164 h 772556"/>
              <a:gd name="connsiteX3" fmla="*/ 978915 w 1462304"/>
              <a:gd name="connsiteY3" fmla="*/ 4526 h 772556"/>
              <a:gd name="connsiteX4" fmla="*/ 904774 w 1462304"/>
              <a:gd name="connsiteY4" fmla="*/ 362872 h 772556"/>
              <a:gd name="connsiteX5" fmla="*/ 682353 w 1462304"/>
              <a:gd name="connsiteY5" fmla="*/ 140451 h 772556"/>
              <a:gd name="connsiteX6" fmla="*/ 497001 w 1462304"/>
              <a:gd name="connsiteY6" fmla="*/ 399943 h 772556"/>
              <a:gd name="connsiteX7" fmla="*/ 2731 w 1462304"/>
              <a:gd name="connsiteY7" fmla="*/ 264018 h 772556"/>
              <a:gd name="connsiteX8" fmla="*/ 286936 w 1462304"/>
              <a:gd name="connsiteY8" fmla="*/ 585294 h 772556"/>
              <a:gd name="connsiteX9" fmla="*/ 39801 w 1462304"/>
              <a:gd name="connsiteY9" fmla="*/ 610008 h 772556"/>
              <a:gd name="connsiteX10" fmla="*/ 200439 w 1462304"/>
              <a:gd name="connsiteY10" fmla="*/ 758289 h 772556"/>
              <a:gd name="connsiteX11" fmla="*/ 188082 w 1462304"/>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424581"/>
              <a:gd name="connsiteY0" fmla="*/ 429290 h 772556"/>
              <a:gd name="connsiteX1" fmla="*/ 1244482 w 1424581"/>
              <a:gd name="connsiteY1" fmla="*/ 207898 h 772556"/>
              <a:gd name="connsiteX2" fmla="*/ 1226050 w 1424581"/>
              <a:gd name="connsiteY2" fmla="*/ 165164 h 772556"/>
              <a:gd name="connsiteX3" fmla="*/ 978915 w 1424581"/>
              <a:gd name="connsiteY3" fmla="*/ 4526 h 772556"/>
              <a:gd name="connsiteX4" fmla="*/ 904774 w 1424581"/>
              <a:gd name="connsiteY4" fmla="*/ 362872 h 772556"/>
              <a:gd name="connsiteX5" fmla="*/ 682353 w 1424581"/>
              <a:gd name="connsiteY5" fmla="*/ 140451 h 772556"/>
              <a:gd name="connsiteX6" fmla="*/ 497001 w 1424581"/>
              <a:gd name="connsiteY6" fmla="*/ 399943 h 772556"/>
              <a:gd name="connsiteX7" fmla="*/ 2731 w 1424581"/>
              <a:gd name="connsiteY7" fmla="*/ 264018 h 772556"/>
              <a:gd name="connsiteX8" fmla="*/ 286936 w 1424581"/>
              <a:gd name="connsiteY8" fmla="*/ 585294 h 772556"/>
              <a:gd name="connsiteX9" fmla="*/ 39801 w 1424581"/>
              <a:gd name="connsiteY9" fmla="*/ 610008 h 772556"/>
              <a:gd name="connsiteX10" fmla="*/ 200439 w 1424581"/>
              <a:gd name="connsiteY10" fmla="*/ 758289 h 772556"/>
              <a:gd name="connsiteX11" fmla="*/ 188082 w 1424581"/>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8710 h 771976"/>
              <a:gd name="connsiteX1" fmla="*/ 1244482 w 1445332"/>
              <a:gd name="connsiteY1" fmla="*/ 207318 h 771976"/>
              <a:gd name="connsiteX2" fmla="*/ 1252720 w 1445332"/>
              <a:gd name="connsiteY2" fmla="*/ 191254 h 771976"/>
              <a:gd name="connsiteX3" fmla="*/ 978915 w 1445332"/>
              <a:gd name="connsiteY3" fmla="*/ 3946 h 771976"/>
              <a:gd name="connsiteX4" fmla="*/ 904774 w 1445332"/>
              <a:gd name="connsiteY4" fmla="*/ 362292 h 771976"/>
              <a:gd name="connsiteX5" fmla="*/ 682353 w 1445332"/>
              <a:gd name="connsiteY5" fmla="*/ 139871 h 771976"/>
              <a:gd name="connsiteX6" fmla="*/ 497001 w 1445332"/>
              <a:gd name="connsiteY6" fmla="*/ 399363 h 771976"/>
              <a:gd name="connsiteX7" fmla="*/ 2731 w 1445332"/>
              <a:gd name="connsiteY7" fmla="*/ 263438 h 771976"/>
              <a:gd name="connsiteX8" fmla="*/ 286936 w 1445332"/>
              <a:gd name="connsiteY8" fmla="*/ 584714 h 771976"/>
              <a:gd name="connsiteX9" fmla="*/ 39801 w 1445332"/>
              <a:gd name="connsiteY9" fmla="*/ 609428 h 771976"/>
              <a:gd name="connsiteX10" fmla="*/ 200439 w 1445332"/>
              <a:gd name="connsiteY10" fmla="*/ 757709 h 771976"/>
              <a:gd name="connsiteX11" fmla="*/ 188082 w 1445332"/>
              <a:gd name="connsiteY11" fmla="*/ 757709 h 771976"/>
              <a:gd name="connsiteX0" fmla="*/ 1378347 w 1445332"/>
              <a:gd name="connsiteY0" fmla="*/ 431327 h 774593"/>
              <a:gd name="connsiteX1" fmla="*/ 1244482 w 1445332"/>
              <a:gd name="connsiteY1" fmla="*/ 209935 h 774593"/>
              <a:gd name="connsiteX2" fmla="*/ 1252720 w 1445332"/>
              <a:gd name="connsiteY2" fmla="*/ 193871 h 774593"/>
              <a:gd name="connsiteX3" fmla="*/ 978915 w 1445332"/>
              <a:gd name="connsiteY3" fmla="*/ 6563 h 774593"/>
              <a:gd name="connsiteX4" fmla="*/ 904774 w 1445332"/>
              <a:gd name="connsiteY4" fmla="*/ 364909 h 774593"/>
              <a:gd name="connsiteX5" fmla="*/ 682353 w 1445332"/>
              <a:gd name="connsiteY5" fmla="*/ 142488 h 774593"/>
              <a:gd name="connsiteX6" fmla="*/ 497001 w 1445332"/>
              <a:gd name="connsiteY6" fmla="*/ 401980 h 774593"/>
              <a:gd name="connsiteX7" fmla="*/ 2731 w 1445332"/>
              <a:gd name="connsiteY7" fmla="*/ 266055 h 774593"/>
              <a:gd name="connsiteX8" fmla="*/ 286936 w 1445332"/>
              <a:gd name="connsiteY8" fmla="*/ 587331 h 774593"/>
              <a:gd name="connsiteX9" fmla="*/ 39801 w 1445332"/>
              <a:gd name="connsiteY9" fmla="*/ 612045 h 774593"/>
              <a:gd name="connsiteX10" fmla="*/ 200439 w 1445332"/>
              <a:gd name="connsiteY10" fmla="*/ 760326 h 774593"/>
              <a:gd name="connsiteX11" fmla="*/ 188082 w 1445332"/>
              <a:gd name="connsiteY11" fmla="*/ 760326 h 774593"/>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69205 h 712471"/>
              <a:gd name="connsiteX1" fmla="*/ 1244482 w 1445332"/>
              <a:gd name="connsiteY1" fmla="*/ 147813 h 712471"/>
              <a:gd name="connsiteX2" fmla="*/ 1252720 w 1445332"/>
              <a:gd name="connsiteY2" fmla="*/ 131749 h 712471"/>
              <a:gd name="connsiteX3" fmla="*/ 997965 w 1445332"/>
              <a:gd name="connsiteY3" fmla="*/ 54931 h 712471"/>
              <a:gd name="connsiteX4" fmla="*/ 904774 w 1445332"/>
              <a:gd name="connsiteY4" fmla="*/ 302787 h 712471"/>
              <a:gd name="connsiteX5" fmla="*/ 682353 w 1445332"/>
              <a:gd name="connsiteY5" fmla="*/ 80366 h 712471"/>
              <a:gd name="connsiteX6" fmla="*/ 497001 w 1445332"/>
              <a:gd name="connsiteY6" fmla="*/ 339858 h 712471"/>
              <a:gd name="connsiteX7" fmla="*/ 2731 w 1445332"/>
              <a:gd name="connsiteY7" fmla="*/ 203933 h 712471"/>
              <a:gd name="connsiteX8" fmla="*/ 286936 w 1445332"/>
              <a:gd name="connsiteY8" fmla="*/ 525209 h 712471"/>
              <a:gd name="connsiteX9" fmla="*/ 39801 w 1445332"/>
              <a:gd name="connsiteY9" fmla="*/ 549923 h 712471"/>
              <a:gd name="connsiteX10" fmla="*/ 200439 w 1445332"/>
              <a:gd name="connsiteY10" fmla="*/ 698204 h 712471"/>
              <a:gd name="connsiteX11" fmla="*/ 188082 w 1445332"/>
              <a:gd name="connsiteY11" fmla="*/ 698204 h 712471"/>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546 w 1405531"/>
              <a:gd name="connsiteY0" fmla="*/ 303350 h 646616"/>
              <a:gd name="connsiteX1" fmla="*/ 1204681 w 1405531"/>
              <a:gd name="connsiteY1" fmla="*/ 81958 h 646616"/>
              <a:gd name="connsiteX2" fmla="*/ 1212919 w 1405531"/>
              <a:gd name="connsiteY2" fmla="*/ 65894 h 646616"/>
              <a:gd name="connsiteX3" fmla="*/ 920064 w 1405531"/>
              <a:gd name="connsiteY3" fmla="*/ 118616 h 646616"/>
              <a:gd name="connsiteX4" fmla="*/ 922123 w 1405531"/>
              <a:gd name="connsiteY4" fmla="*/ 122632 h 646616"/>
              <a:gd name="connsiteX5" fmla="*/ 604452 w 1405531"/>
              <a:gd name="connsiteY5" fmla="*/ 144051 h 646616"/>
              <a:gd name="connsiteX6" fmla="*/ 621030 w 1405531"/>
              <a:gd name="connsiteY6" fmla="*/ 148273 h 646616"/>
              <a:gd name="connsiteX7" fmla="*/ 313450 w 1405531"/>
              <a:gd name="connsiteY7" fmla="*/ 393348 h 646616"/>
              <a:gd name="connsiteX8" fmla="*/ 0 w 1405531"/>
              <a:gd name="connsiteY8" fmla="*/ 484068 h 646616"/>
              <a:gd name="connsiteX9" fmla="*/ 160638 w 1405531"/>
              <a:gd name="connsiteY9" fmla="*/ 632349 h 646616"/>
              <a:gd name="connsiteX10" fmla="*/ 148281 w 1405531"/>
              <a:gd name="connsiteY10" fmla="*/ 632349 h 646616"/>
              <a:gd name="connsiteX0" fmla="*/ 1269966 w 1336951"/>
              <a:gd name="connsiteY0" fmla="*/ 303350 h 650698"/>
              <a:gd name="connsiteX1" fmla="*/ 1136101 w 1336951"/>
              <a:gd name="connsiteY1" fmla="*/ 81958 h 650698"/>
              <a:gd name="connsiteX2" fmla="*/ 1144339 w 1336951"/>
              <a:gd name="connsiteY2" fmla="*/ 65894 h 650698"/>
              <a:gd name="connsiteX3" fmla="*/ 851484 w 1336951"/>
              <a:gd name="connsiteY3" fmla="*/ 118616 h 650698"/>
              <a:gd name="connsiteX4" fmla="*/ 853543 w 1336951"/>
              <a:gd name="connsiteY4" fmla="*/ 122632 h 650698"/>
              <a:gd name="connsiteX5" fmla="*/ 535872 w 1336951"/>
              <a:gd name="connsiteY5" fmla="*/ 144051 h 650698"/>
              <a:gd name="connsiteX6" fmla="*/ 552450 w 1336951"/>
              <a:gd name="connsiteY6" fmla="*/ 148273 h 650698"/>
              <a:gd name="connsiteX7" fmla="*/ 244870 w 1336951"/>
              <a:gd name="connsiteY7" fmla="*/ 393348 h 650698"/>
              <a:gd name="connsiteX8" fmla="*/ 0 w 1336951"/>
              <a:gd name="connsiteY8" fmla="*/ 426918 h 650698"/>
              <a:gd name="connsiteX9" fmla="*/ 92058 w 1336951"/>
              <a:gd name="connsiteY9" fmla="*/ 632349 h 650698"/>
              <a:gd name="connsiteX10" fmla="*/ 79701 w 1336951"/>
              <a:gd name="connsiteY10" fmla="*/ 632349 h 650698"/>
              <a:gd name="connsiteX0" fmla="*/ 1269966 w 1336951"/>
              <a:gd name="connsiteY0" fmla="*/ 303350 h 640957"/>
              <a:gd name="connsiteX1" fmla="*/ 1136101 w 1336951"/>
              <a:gd name="connsiteY1" fmla="*/ 81958 h 640957"/>
              <a:gd name="connsiteX2" fmla="*/ 1144339 w 1336951"/>
              <a:gd name="connsiteY2" fmla="*/ 65894 h 640957"/>
              <a:gd name="connsiteX3" fmla="*/ 851484 w 1336951"/>
              <a:gd name="connsiteY3" fmla="*/ 118616 h 640957"/>
              <a:gd name="connsiteX4" fmla="*/ 853543 w 1336951"/>
              <a:gd name="connsiteY4" fmla="*/ 122632 h 640957"/>
              <a:gd name="connsiteX5" fmla="*/ 535872 w 1336951"/>
              <a:gd name="connsiteY5" fmla="*/ 144051 h 640957"/>
              <a:gd name="connsiteX6" fmla="*/ 552450 w 1336951"/>
              <a:gd name="connsiteY6" fmla="*/ 148273 h 640957"/>
              <a:gd name="connsiteX7" fmla="*/ 244870 w 1336951"/>
              <a:gd name="connsiteY7" fmla="*/ 393348 h 640957"/>
              <a:gd name="connsiteX8" fmla="*/ 0 w 1336951"/>
              <a:gd name="connsiteY8" fmla="*/ 426918 h 640957"/>
              <a:gd name="connsiteX9" fmla="*/ 92058 w 1336951"/>
              <a:gd name="connsiteY9" fmla="*/ 632349 h 640957"/>
              <a:gd name="connsiteX10" fmla="*/ 323541 w 1336951"/>
              <a:gd name="connsiteY10" fmla="*/ 598059 h 640957"/>
              <a:gd name="connsiteX0" fmla="*/ 1269966 w 1336951"/>
              <a:gd name="connsiteY0" fmla="*/ 303350 h 598059"/>
              <a:gd name="connsiteX1" fmla="*/ 1136101 w 1336951"/>
              <a:gd name="connsiteY1" fmla="*/ 81958 h 598059"/>
              <a:gd name="connsiteX2" fmla="*/ 1144339 w 1336951"/>
              <a:gd name="connsiteY2" fmla="*/ 65894 h 598059"/>
              <a:gd name="connsiteX3" fmla="*/ 851484 w 1336951"/>
              <a:gd name="connsiteY3" fmla="*/ 118616 h 598059"/>
              <a:gd name="connsiteX4" fmla="*/ 853543 w 1336951"/>
              <a:gd name="connsiteY4" fmla="*/ 122632 h 598059"/>
              <a:gd name="connsiteX5" fmla="*/ 535872 w 1336951"/>
              <a:gd name="connsiteY5" fmla="*/ 144051 h 598059"/>
              <a:gd name="connsiteX6" fmla="*/ 552450 w 1336951"/>
              <a:gd name="connsiteY6" fmla="*/ 148273 h 598059"/>
              <a:gd name="connsiteX7" fmla="*/ 244870 w 1336951"/>
              <a:gd name="connsiteY7" fmla="*/ 393348 h 598059"/>
              <a:gd name="connsiteX8" fmla="*/ 0 w 1336951"/>
              <a:gd name="connsiteY8" fmla="*/ 426918 h 598059"/>
              <a:gd name="connsiteX9" fmla="*/ 323541 w 1336951"/>
              <a:gd name="connsiteY9" fmla="*/ 598059 h 598059"/>
              <a:gd name="connsiteX0" fmla="*/ 1269966 w 1336951"/>
              <a:gd name="connsiteY0" fmla="*/ 303350 h 601465"/>
              <a:gd name="connsiteX1" fmla="*/ 1136101 w 1336951"/>
              <a:gd name="connsiteY1" fmla="*/ 81958 h 601465"/>
              <a:gd name="connsiteX2" fmla="*/ 1144339 w 1336951"/>
              <a:gd name="connsiteY2" fmla="*/ 65894 h 601465"/>
              <a:gd name="connsiteX3" fmla="*/ 851484 w 1336951"/>
              <a:gd name="connsiteY3" fmla="*/ 118616 h 601465"/>
              <a:gd name="connsiteX4" fmla="*/ 853543 w 1336951"/>
              <a:gd name="connsiteY4" fmla="*/ 122632 h 601465"/>
              <a:gd name="connsiteX5" fmla="*/ 535872 w 1336951"/>
              <a:gd name="connsiteY5" fmla="*/ 144051 h 601465"/>
              <a:gd name="connsiteX6" fmla="*/ 552450 w 1336951"/>
              <a:gd name="connsiteY6" fmla="*/ 148273 h 601465"/>
              <a:gd name="connsiteX7" fmla="*/ 244870 w 1336951"/>
              <a:gd name="connsiteY7" fmla="*/ 393348 h 601465"/>
              <a:gd name="connsiteX8" fmla="*/ 0 w 1336951"/>
              <a:gd name="connsiteY8" fmla="*/ 426918 h 601465"/>
              <a:gd name="connsiteX9" fmla="*/ 323541 w 1336951"/>
              <a:gd name="connsiteY9" fmla="*/ 598059 h 601465"/>
              <a:gd name="connsiteX0" fmla="*/ 1348196 w 1415181"/>
              <a:gd name="connsiteY0" fmla="*/ 303350 h 608973"/>
              <a:gd name="connsiteX1" fmla="*/ 1214331 w 1415181"/>
              <a:gd name="connsiteY1" fmla="*/ 81958 h 608973"/>
              <a:gd name="connsiteX2" fmla="*/ 1222569 w 1415181"/>
              <a:gd name="connsiteY2" fmla="*/ 65894 h 608973"/>
              <a:gd name="connsiteX3" fmla="*/ 929714 w 1415181"/>
              <a:gd name="connsiteY3" fmla="*/ 118616 h 608973"/>
              <a:gd name="connsiteX4" fmla="*/ 931773 w 1415181"/>
              <a:gd name="connsiteY4" fmla="*/ 122632 h 608973"/>
              <a:gd name="connsiteX5" fmla="*/ 614102 w 1415181"/>
              <a:gd name="connsiteY5" fmla="*/ 144051 h 608973"/>
              <a:gd name="connsiteX6" fmla="*/ 630680 w 1415181"/>
              <a:gd name="connsiteY6" fmla="*/ 148273 h 608973"/>
              <a:gd name="connsiteX7" fmla="*/ 323100 w 1415181"/>
              <a:gd name="connsiteY7" fmla="*/ 393348 h 608973"/>
              <a:gd name="connsiteX8" fmla="*/ 78230 w 1415181"/>
              <a:gd name="connsiteY8" fmla="*/ 426918 h 608973"/>
              <a:gd name="connsiteX9" fmla="*/ 131261 w 1415181"/>
              <a:gd name="connsiteY9" fmla="*/ 605679 h 608973"/>
              <a:gd name="connsiteX0" fmla="*/ 1330472 w 1397457"/>
              <a:gd name="connsiteY0" fmla="*/ 303350 h 608526"/>
              <a:gd name="connsiteX1" fmla="*/ 1196607 w 1397457"/>
              <a:gd name="connsiteY1" fmla="*/ 81958 h 608526"/>
              <a:gd name="connsiteX2" fmla="*/ 1204845 w 1397457"/>
              <a:gd name="connsiteY2" fmla="*/ 65894 h 608526"/>
              <a:gd name="connsiteX3" fmla="*/ 911990 w 1397457"/>
              <a:gd name="connsiteY3" fmla="*/ 118616 h 608526"/>
              <a:gd name="connsiteX4" fmla="*/ 914049 w 1397457"/>
              <a:gd name="connsiteY4" fmla="*/ 122632 h 608526"/>
              <a:gd name="connsiteX5" fmla="*/ 596378 w 1397457"/>
              <a:gd name="connsiteY5" fmla="*/ 144051 h 608526"/>
              <a:gd name="connsiteX6" fmla="*/ 612956 w 1397457"/>
              <a:gd name="connsiteY6" fmla="*/ 148273 h 608526"/>
              <a:gd name="connsiteX7" fmla="*/ 305376 w 1397457"/>
              <a:gd name="connsiteY7" fmla="*/ 393348 h 608526"/>
              <a:gd name="connsiteX8" fmla="*/ 113846 w 1397457"/>
              <a:gd name="connsiteY8" fmla="*/ 396438 h 608526"/>
              <a:gd name="connsiteX9" fmla="*/ 113537 w 1397457"/>
              <a:gd name="connsiteY9" fmla="*/ 605679 h 608526"/>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297955 w 1364940"/>
              <a:gd name="connsiteY0" fmla="*/ 303350 h 608569"/>
              <a:gd name="connsiteX1" fmla="*/ 1164090 w 1364940"/>
              <a:gd name="connsiteY1" fmla="*/ 81958 h 608569"/>
              <a:gd name="connsiteX2" fmla="*/ 1172328 w 1364940"/>
              <a:gd name="connsiteY2" fmla="*/ 65894 h 608569"/>
              <a:gd name="connsiteX3" fmla="*/ 879473 w 1364940"/>
              <a:gd name="connsiteY3" fmla="*/ 118616 h 608569"/>
              <a:gd name="connsiteX4" fmla="*/ 881532 w 1364940"/>
              <a:gd name="connsiteY4" fmla="*/ 122632 h 608569"/>
              <a:gd name="connsiteX5" fmla="*/ 563861 w 1364940"/>
              <a:gd name="connsiteY5" fmla="*/ 144051 h 608569"/>
              <a:gd name="connsiteX6" fmla="*/ 580439 w 1364940"/>
              <a:gd name="connsiteY6" fmla="*/ 148273 h 608569"/>
              <a:gd name="connsiteX7" fmla="*/ 272859 w 1364940"/>
              <a:gd name="connsiteY7" fmla="*/ 393348 h 608569"/>
              <a:gd name="connsiteX8" fmla="*/ 260399 w 1364940"/>
              <a:gd name="connsiteY8" fmla="*/ 381198 h 608569"/>
              <a:gd name="connsiteX9" fmla="*/ 81020 w 1364940"/>
              <a:gd name="connsiteY9" fmla="*/ 605679 h 608569"/>
              <a:gd name="connsiteX0" fmla="*/ 1315508 w 1382493"/>
              <a:gd name="connsiteY0" fmla="*/ 303350 h 607398"/>
              <a:gd name="connsiteX1" fmla="*/ 1181643 w 1382493"/>
              <a:gd name="connsiteY1" fmla="*/ 81958 h 607398"/>
              <a:gd name="connsiteX2" fmla="*/ 1189881 w 1382493"/>
              <a:gd name="connsiteY2" fmla="*/ 65894 h 607398"/>
              <a:gd name="connsiteX3" fmla="*/ 897026 w 1382493"/>
              <a:gd name="connsiteY3" fmla="*/ 118616 h 607398"/>
              <a:gd name="connsiteX4" fmla="*/ 899085 w 1382493"/>
              <a:gd name="connsiteY4" fmla="*/ 122632 h 607398"/>
              <a:gd name="connsiteX5" fmla="*/ 581414 w 1382493"/>
              <a:gd name="connsiteY5" fmla="*/ 144051 h 607398"/>
              <a:gd name="connsiteX6" fmla="*/ 597992 w 1382493"/>
              <a:gd name="connsiteY6" fmla="*/ 148273 h 607398"/>
              <a:gd name="connsiteX7" fmla="*/ 290412 w 1382493"/>
              <a:gd name="connsiteY7" fmla="*/ 393348 h 607398"/>
              <a:gd name="connsiteX8" fmla="*/ 277952 w 1382493"/>
              <a:gd name="connsiteY8" fmla="*/ 381198 h 607398"/>
              <a:gd name="connsiteX9" fmla="*/ 98573 w 1382493"/>
              <a:gd name="connsiteY9" fmla="*/ 605679 h 607398"/>
              <a:gd name="connsiteX0" fmla="*/ 1283760 w 1350745"/>
              <a:gd name="connsiteY0" fmla="*/ 303350 h 605679"/>
              <a:gd name="connsiteX1" fmla="*/ 1149895 w 1350745"/>
              <a:gd name="connsiteY1" fmla="*/ 81958 h 605679"/>
              <a:gd name="connsiteX2" fmla="*/ 1158133 w 1350745"/>
              <a:gd name="connsiteY2" fmla="*/ 65894 h 605679"/>
              <a:gd name="connsiteX3" fmla="*/ 865278 w 1350745"/>
              <a:gd name="connsiteY3" fmla="*/ 118616 h 605679"/>
              <a:gd name="connsiteX4" fmla="*/ 867337 w 1350745"/>
              <a:gd name="connsiteY4" fmla="*/ 122632 h 605679"/>
              <a:gd name="connsiteX5" fmla="*/ 549666 w 1350745"/>
              <a:gd name="connsiteY5" fmla="*/ 144051 h 605679"/>
              <a:gd name="connsiteX6" fmla="*/ 566244 w 1350745"/>
              <a:gd name="connsiteY6" fmla="*/ 148273 h 605679"/>
              <a:gd name="connsiteX7" fmla="*/ 258664 w 1350745"/>
              <a:gd name="connsiteY7" fmla="*/ 393348 h 605679"/>
              <a:gd name="connsiteX8" fmla="*/ 246204 w 1350745"/>
              <a:gd name="connsiteY8" fmla="*/ 381198 h 605679"/>
              <a:gd name="connsiteX9" fmla="*/ 66825 w 1350745"/>
              <a:gd name="connsiteY9" fmla="*/ 605679 h 60567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249540 w 1341621"/>
              <a:gd name="connsiteY7" fmla="*/ 393348 h 598059"/>
              <a:gd name="connsiteX8" fmla="*/ 237080 w 1341621"/>
              <a:gd name="connsiteY8" fmla="*/ 381198 h 598059"/>
              <a:gd name="connsiteX9" fmla="*/ 69131 w 1341621"/>
              <a:gd name="connsiteY9" fmla="*/ 598059 h 59805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177150 w 1341621"/>
              <a:gd name="connsiteY7" fmla="*/ 347628 h 598059"/>
              <a:gd name="connsiteX8" fmla="*/ 237080 w 1341621"/>
              <a:gd name="connsiteY8" fmla="*/ 381198 h 598059"/>
              <a:gd name="connsiteX9" fmla="*/ 69131 w 1341621"/>
              <a:gd name="connsiteY9" fmla="*/ 598059 h 598059"/>
              <a:gd name="connsiteX0" fmla="*/ 1255656 w 1322641"/>
              <a:gd name="connsiteY0" fmla="*/ 303350 h 598059"/>
              <a:gd name="connsiteX1" fmla="*/ 1121791 w 1322641"/>
              <a:gd name="connsiteY1" fmla="*/ 81958 h 598059"/>
              <a:gd name="connsiteX2" fmla="*/ 1130029 w 1322641"/>
              <a:gd name="connsiteY2" fmla="*/ 65894 h 598059"/>
              <a:gd name="connsiteX3" fmla="*/ 837174 w 1322641"/>
              <a:gd name="connsiteY3" fmla="*/ 118616 h 598059"/>
              <a:gd name="connsiteX4" fmla="*/ 839233 w 1322641"/>
              <a:gd name="connsiteY4" fmla="*/ 122632 h 598059"/>
              <a:gd name="connsiteX5" fmla="*/ 521562 w 1322641"/>
              <a:gd name="connsiteY5" fmla="*/ 144051 h 598059"/>
              <a:gd name="connsiteX6" fmla="*/ 538140 w 1322641"/>
              <a:gd name="connsiteY6" fmla="*/ 148273 h 598059"/>
              <a:gd name="connsiteX7" fmla="*/ 158170 w 1322641"/>
              <a:gd name="connsiteY7" fmla="*/ 347628 h 598059"/>
              <a:gd name="connsiteX8" fmla="*/ 340020 w 1322641"/>
              <a:gd name="connsiteY8" fmla="*/ 457398 h 598059"/>
              <a:gd name="connsiteX9" fmla="*/ 50151 w 1322641"/>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164573 w 1329044"/>
              <a:gd name="connsiteY7" fmla="*/ 34762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1514 w 1328499"/>
              <a:gd name="connsiteY0" fmla="*/ 303350 h 598059"/>
              <a:gd name="connsiteX1" fmla="*/ 1127649 w 1328499"/>
              <a:gd name="connsiteY1" fmla="*/ 81958 h 598059"/>
              <a:gd name="connsiteX2" fmla="*/ 1135887 w 1328499"/>
              <a:gd name="connsiteY2" fmla="*/ 65894 h 598059"/>
              <a:gd name="connsiteX3" fmla="*/ 843032 w 1328499"/>
              <a:gd name="connsiteY3" fmla="*/ 118616 h 598059"/>
              <a:gd name="connsiteX4" fmla="*/ 845091 w 1328499"/>
              <a:gd name="connsiteY4" fmla="*/ 122632 h 598059"/>
              <a:gd name="connsiteX5" fmla="*/ 527420 w 1328499"/>
              <a:gd name="connsiteY5" fmla="*/ 144051 h 598059"/>
              <a:gd name="connsiteX6" fmla="*/ 543998 w 1328499"/>
              <a:gd name="connsiteY6" fmla="*/ 148273 h 598059"/>
              <a:gd name="connsiteX7" fmla="*/ 289758 w 1328499"/>
              <a:gd name="connsiteY7" fmla="*/ 355248 h 598059"/>
              <a:gd name="connsiteX8" fmla="*/ 300158 w 1328499"/>
              <a:gd name="connsiteY8" fmla="*/ 377388 h 598059"/>
              <a:gd name="connsiteX9" fmla="*/ 56009 w 1328499"/>
              <a:gd name="connsiteY9" fmla="*/ 598059 h 598059"/>
              <a:gd name="connsiteX0" fmla="*/ 1228413 w 1295398"/>
              <a:gd name="connsiteY0" fmla="*/ 303350 h 619183"/>
              <a:gd name="connsiteX1" fmla="*/ 1094548 w 1295398"/>
              <a:gd name="connsiteY1" fmla="*/ 81958 h 619183"/>
              <a:gd name="connsiteX2" fmla="*/ 1102786 w 1295398"/>
              <a:gd name="connsiteY2" fmla="*/ 65894 h 619183"/>
              <a:gd name="connsiteX3" fmla="*/ 809931 w 1295398"/>
              <a:gd name="connsiteY3" fmla="*/ 118616 h 619183"/>
              <a:gd name="connsiteX4" fmla="*/ 811990 w 1295398"/>
              <a:gd name="connsiteY4" fmla="*/ 122632 h 619183"/>
              <a:gd name="connsiteX5" fmla="*/ 494319 w 1295398"/>
              <a:gd name="connsiteY5" fmla="*/ 144051 h 619183"/>
              <a:gd name="connsiteX6" fmla="*/ 510897 w 1295398"/>
              <a:gd name="connsiteY6" fmla="*/ 148273 h 619183"/>
              <a:gd name="connsiteX7" fmla="*/ 256657 w 1295398"/>
              <a:gd name="connsiteY7" fmla="*/ 355248 h 619183"/>
              <a:gd name="connsiteX8" fmla="*/ 267057 w 1295398"/>
              <a:gd name="connsiteY8" fmla="*/ 377388 h 619183"/>
              <a:gd name="connsiteX9" fmla="*/ 62140 w 1295398"/>
              <a:gd name="connsiteY9" fmla="*/ 619183 h 619183"/>
              <a:gd name="connsiteX0" fmla="*/ 1213564 w 1280549"/>
              <a:gd name="connsiteY0" fmla="*/ 303350 h 619183"/>
              <a:gd name="connsiteX1" fmla="*/ 1079699 w 1280549"/>
              <a:gd name="connsiteY1" fmla="*/ 81958 h 619183"/>
              <a:gd name="connsiteX2" fmla="*/ 1087937 w 1280549"/>
              <a:gd name="connsiteY2" fmla="*/ 65894 h 619183"/>
              <a:gd name="connsiteX3" fmla="*/ 795082 w 1280549"/>
              <a:gd name="connsiteY3" fmla="*/ 118616 h 619183"/>
              <a:gd name="connsiteX4" fmla="*/ 797141 w 1280549"/>
              <a:gd name="connsiteY4" fmla="*/ 122632 h 619183"/>
              <a:gd name="connsiteX5" fmla="*/ 479470 w 1280549"/>
              <a:gd name="connsiteY5" fmla="*/ 144051 h 619183"/>
              <a:gd name="connsiteX6" fmla="*/ 496048 w 1280549"/>
              <a:gd name="connsiteY6" fmla="*/ 148273 h 619183"/>
              <a:gd name="connsiteX7" fmla="*/ 241808 w 1280549"/>
              <a:gd name="connsiteY7" fmla="*/ 355248 h 619183"/>
              <a:gd name="connsiteX8" fmla="*/ 252208 w 1280549"/>
              <a:gd name="connsiteY8" fmla="*/ 377388 h 619183"/>
              <a:gd name="connsiteX9" fmla="*/ 65398 w 1280549"/>
              <a:gd name="connsiteY9" fmla="*/ 619183 h 619183"/>
              <a:gd name="connsiteX0" fmla="*/ 1188113 w 1255098"/>
              <a:gd name="connsiteY0" fmla="*/ 303350 h 626421"/>
              <a:gd name="connsiteX1" fmla="*/ 1054248 w 1255098"/>
              <a:gd name="connsiteY1" fmla="*/ 81958 h 626421"/>
              <a:gd name="connsiteX2" fmla="*/ 1062486 w 1255098"/>
              <a:gd name="connsiteY2" fmla="*/ 65894 h 626421"/>
              <a:gd name="connsiteX3" fmla="*/ 769631 w 1255098"/>
              <a:gd name="connsiteY3" fmla="*/ 118616 h 626421"/>
              <a:gd name="connsiteX4" fmla="*/ 771690 w 1255098"/>
              <a:gd name="connsiteY4" fmla="*/ 122632 h 626421"/>
              <a:gd name="connsiteX5" fmla="*/ 454019 w 1255098"/>
              <a:gd name="connsiteY5" fmla="*/ 144051 h 626421"/>
              <a:gd name="connsiteX6" fmla="*/ 470597 w 1255098"/>
              <a:gd name="connsiteY6" fmla="*/ 148273 h 626421"/>
              <a:gd name="connsiteX7" fmla="*/ 216357 w 1255098"/>
              <a:gd name="connsiteY7" fmla="*/ 355248 h 626421"/>
              <a:gd name="connsiteX8" fmla="*/ 226757 w 1255098"/>
              <a:gd name="connsiteY8" fmla="*/ 377388 h 626421"/>
              <a:gd name="connsiteX9" fmla="*/ 71961 w 1255098"/>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02892 w 1241633"/>
              <a:gd name="connsiteY7" fmla="*/ 355248 h 626421"/>
              <a:gd name="connsiteX8" fmla="*/ 213292 w 1241633"/>
              <a:gd name="connsiteY8" fmla="*/ 377388 h 626421"/>
              <a:gd name="connsiteX9" fmla="*/ 58496 w 1241633"/>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13292 w 1241633"/>
              <a:gd name="connsiteY7" fmla="*/ 377388 h 626421"/>
              <a:gd name="connsiteX8" fmla="*/ 58496 w 1241633"/>
              <a:gd name="connsiteY8"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29260 w 1241633"/>
              <a:gd name="connsiteY4" fmla="*/ 127457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237456 h 560527"/>
              <a:gd name="connsiteX1" fmla="*/ 1040783 w 1241633"/>
              <a:gd name="connsiteY1" fmla="*/ 16064 h 560527"/>
              <a:gd name="connsiteX2" fmla="*/ 1049021 w 1241633"/>
              <a:gd name="connsiteY2" fmla="*/ 0 h 560527"/>
              <a:gd name="connsiteX3" fmla="*/ 729260 w 1241633"/>
              <a:gd name="connsiteY3" fmla="*/ 61563 h 560527"/>
              <a:gd name="connsiteX4" fmla="*/ 457132 w 1241633"/>
              <a:gd name="connsiteY4" fmla="*/ 82379 h 560527"/>
              <a:gd name="connsiteX5" fmla="*/ 213292 w 1241633"/>
              <a:gd name="connsiteY5" fmla="*/ 311494 h 560527"/>
              <a:gd name="connsiteX6" fmla="*/ 58496 w 1241633"/>
              <a:gd name="connsiteY6" fmla="*/ 560527 h 560527"/>
              <a:gd name="connsiteX0" fmla="*/ 1174648 w 1174648"/>
              <a:gd name="connsiteY0" fmla="*/ 237456 h 560527"/>
              <a:gd name="connsiteX1" fmla="*/ 1049021 w 1174648"/>
              <a:gd name="connsiteY1" fmla="*/ 0 h 560527"/>
              <a:gd name="connsiteX2" fmla="*/ 729260 w 1174648"/>
              <a:gd name="connsiteY2" fmla="*/ 61563 h 560527"/>
              <a:gd name="connsiteX3" fmla="*/ 457132 w 1174648"/>
              <a:gd name="connsiteY3" fmla="*/ 82379 h 560527"/>
              <a:gd name="connsiteX4" fmla="*/ 213292 w 1174648"/>
              <a:gd name="connsiteY4" fmla="*/ 311494 h 560527"/>
              <a:gd name="connsiteX5" fmla="*/ 58496 w 1174648"/>
              <a:gd name="connsiteY5" fmla="*/ 560527 h 560527"/>
              <a:gd name="connsiteX0" fmla="*/ 1188368 w 1188368"/>
              <a:gd name="connsiteY0" fmla="*/ 261580 h 560527"/>
              <a:gd name="connsiteX1" fmla="*/ 1049021 w 1188368"/>
              <a:gd name="connsiteY1" fmla="*/ 0 h 560527"/>
              <a:gd name="connsiteX2" fmla="*/ 729260 w 1188368"/>
              <a:gd name="connsiteY2" fmla="*/ 61563 h 560527"/>
              <a:gd name="connsiteX3" fmla="*/ 457132 w 1188368"/>
              <a:gd name="connsiteY3" fmla="*/ 82379 h 560527"/>
              <a:gd name="connsiteX4" fmla="*/ 213292 w 1188368"/>
              <a:gd name="connsiteY4" fmla="*/ 311494 h 560527"/>
              <a:gd name="connsiteX5" fmla="*/ 58496 w 1188368"/>
              <a:gd name="connsiteY5" fmla="*/ 560527 h 560527"/>
              <a:gd name="connsiteX0" fmla="*/ 1188368 w 1198483"/>
              <a:gd name="connsiteY0" fmla="*/ 261580 h 560527"/>
              <a:gd name="connsiteX1" fmla="*/ 1049021 w 1198483"/>
              <a:gd name="connsiteY1" fmla="*/ 0 h 560527"/>
              <a:gd name="connsiteX2" fmla="*/ 729260 w 1198483"/>
              <a:gd name="connsiteY2" fmla="*/ 61563 h 560527"/>
              <a:gd name="connsiteX3" fmla="*/ 457132 w 1198483"/>
              <a:gd name="connsiteY3" fmla="*/ 82379 h 560527"/>
              <a:gd name="connsiteX4" fmla="*/ 213292 w 1198483"/>
              <a:gd name="connsiteY4" fmla="*/ 311494 h 560527"/>
              <a:gd name="connsiteX5" fmla="*/ 58496 w 1198483"/>
              <a:gd name="connsiteY5" fmla="*/ 560527 h 560527"/>
              <a:gd name="connsiteX0" fmla="*/ 1188368 w 1198181"/>
              <a:gd name="connsiteY0" fmla="*/ 232631 h 531578"/>
              <a:gd name="connsiteX1" fmla="*/ 1044447 w 1198181"/>
              <a:gd name="connsiteY1" fmla="*/ 0 h 531578"/>
              <a:gd name="connsiteX2" fmla="*/ 729260 w 1198181"/>
              <a:gd name="connsiteY2" fmla="*/ 32614 h 531578"/>
              <a:gd name="connsiteX3" fmla="*/ 457132 w 1198181"/>
              <a:gd name="connsiteY3" fmla="*/ 53430 h 531578"/>
              <a:gd name="connsiteX4" fmla="*/ 213292 w 1198181"/>
              <a:gd name="connsiteY4" fmla="*/ 282545 h 531578"/>
              <a:gd name="connsiteX5" fmla="*/ 58496 w 1198181"/>
              <a:gd name="connsiteY5" fmla="*/ 531578 h 531578"/>
              <a:gd name="connsiteX0" fmla="*/ 1188368 w 1197804"/>
              <a:gd name="connsiteY0" fmla="*/ 227806 h 526753"/>
              <a:gd name="connsiteX1" fmla="*/ 1038349 w 1197804"/>
              <a:gd name="connsiteY1" fmla="*/ 0 h 526753"/>
              <a:gd name="connsiteX2" fmla="*/ 729260 w 1197804"/>
              <a:gd name="connsiteY2" fmla="*/ 27789 h 526753"/>
              <a:gd name="connsiteX3" fmla="*/ 457132 w 1197804"/>
              <a:gd name="connsiteY3" fmla="*/ 48605 h 526753"/>
              <a:gd name="connsiteX4" fmla="*/ 213292 w 1197804"/>
              <a:gd name="connsiteY4" fmla="*/ 277720 h 526753"/>
              <a:gd name="connsiteX5" fmla="*/ 58496 w 1197804"/>
              <a:gd name="connsiteY5" fmla="*/ 526753 h 526753"/>
              <a:gd name="connsiteX0" fmla="*/ 1188368 w 1205492"/>
              <a:gd name="connsiteY0" fmla="*/ 227806 h 526753"/>
              <a:gd name="connsiteX1" fmla="*/ 1038349 w 1205492"/>
              <a:gd name="connsiteY1" fmla="*/ 0 h 526753"/>
              <a:gd name="connsiteX2" fmla="*/ 729260 w 1205492"/>
              <a:gd name="connsiteY2" fmla="*/ 27789 h 526753"/>
              <a:gd name="connsiteX3" fmla="*/ 457132 w 1205492"/>
              <a:gd name="connsiteY3" fmla="*/ 48605 h 526753"/>
              <a:gd name="connsiteX4" fmla="*/ 213292 w 1205492"/>
              <a:gd name="connsiteY4" fmla="*/ 277720 h 526753"/>
              <a:gd name="connsiteX5" fmla="*/ 58496 w 1205492"/>
              <a:gd name="connsiteY5" fmla="*/ 526753 h 526753"/>
              <a:gd name="connsiteX0" fmla="*/ 1188368 w 1205492"/>
              <a:gd name="connsiteY0" fmla="*/ 248303 h 547250"/>
              <a:gd name="connsiteX1" fmla="*/ 1038349 w 1205492"/>
              <a:gd name="connsiteY1" fmla="*/ 20497 h 547250"/>
              <a:gd name="connsiteX2" fmla="*/ 729260 w 1205492"/>
              <a:gd name="connsiteY2" fmla="*/ 48286 h 547250"/>
              <a:gd name="connsiteX3" fmla="*/ 457132 w 1205492"/>
              <a:gd name="connsiteY3" fmla="*/ 69102 h 547250"/>
              <a:gd name="connsiteX4" fmla="*/ 213292 w 1205492"/>
              <a:gd name="connsiteY4" fmla="*/ 298217 h 547250"/>
              <a:gd name="connsiteX5" fmla="*/ 58496 w 1205492"/>
              <a:gd name="connsiteY5" fmla="*/ 547250 h 547250"/>
              <a:gd name="connsiteX0" fmla="*/ 1188368 w 1205492"/>
              <a:gd name="connsiteY0" fmla="*/ 260956 h 559903"/>
              <a:gd name="connsiteX1" fmla="*/ 1038349 w 1205492"/>
              <a:gd name="connsiteY1" fmla="*/ 33150 h 559903"/>
              <a:gd name="connsiteX2" fmla="*/ 729260 w 1205492"/>
              <a:gd name="connsiteY2" fmla="*/ 60939 h 559903"/>
              <a:gd name="connsiteX3" fmla="*/ 457132 w 1205492"/>
              <a:gd name="connsiteY3" fmla="*/ 81755 h 559903"/>
              <a:gd name="connsiteX4" fmla="*/ 213292 w 1205492"/>
              <a:gd name="connsiteY4" fmla="*/ 310870 h 559903"/>
              <a:gd name="connsiteX5" fmla="*/ 58496 w 1205492"/>
              <a:gd name="connsiteY5" fmla="*/ 559903 h 559903"/>
              <a:gd name="connsiteX0" fmla="*/ 1188368 w 1203279"/>
              <a:gd name="connsiteY0" fmla="*/ 251880 h 550827"/>
              <a:gd name="connsiteX1" fmla="*/ 1023105 w 1203279"/>
              <a:gd name="connsiteY1" fmla="*/ 39755 h 550827"/>
              <a:gd name="connsiteX2" fmla="*/ 729260 w 1203279"/>
              <a:gd name="connsiteY2" fmla="*/ 51863 h 550827"/>
              <a:gd name="connsiteX3" fmla="*/ 457132 w 1203279"/>
              <a:gd name="connsiteY3" fmla="*/ 72679 h 550827"/>
              <a:gd name="connsiteX4" fmla="*/ 213292 w 1203279"/>
              <a:gd name="connsiteY4" fmla="*/ 301794 h 550827"/>
              <a:gd name="connsiteX5" fmla="*/ 58496 w 1203279"/>
              <a:gd name="connsiteY5" fmla="*/ 550827 h 550827"/>
              <a:gd name="connsiteX0" fmla="*/ 1188368 w 1205682"/>
              <a:gd name="connsiteY0" fmla="*/ 251880 h 550827"/>
              <a:gd name="connsiteX1" fmla="*/ 1023105 w 1205682"/>
              <a:gd name="connsiteY1" fmla="*/ 39755 h 550827"/>
              <a:gd name="connsiteX2" fmla="*/ 729260 w 1205682"/>
              <a:gd name="connsiteY2" fmla="*/ 51863 h 550827"/>
              <a:gd name="connsiteX3" fmla="*/ 457132 w 1205682"/>
              <a:gd name="connsiteY3" fmla="*/ 72679 h 550827"/>
              <a:gd name="connsiteX4" fmla="*/ 213292 w 1205682"/>
              <a:gd name="connsiteY4" fmla="*/ 301794 h 550827"/>
              <a:gd name="connsiteX5" fmla="*/ 58496 w 1205682"/>
              <a:gd name="connsiteY5" fmla="*/ 550827 h 550827"/>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8611"/>
              <a:gd name="connsiteY0" fmla="*/ 259092 h 558039"/>
              <a:gd name="connsiteX1" fmla="*/ 1023105 w 1208611"/>
              <a:gd name="connsiteY1" fmla="*/ 46967 h 558039"/>
              <a:gd name="connsiteX2" fmla="*/ 729260 w 1208611"/>
              <a:gd name="connsiteY2" fmla="*/ 59075 h 558039"/>
              <a:gd name="connsiteX3" fmla="*/ 387007 w 1208611"/>
              <a:gd name="connsiteY3" fmla="*/ 69035 h 558039"/>
              <a:gd name="connsiteX4" fmla="*/ 213292 w 1208611"/>
              <a:gd name="connsiteY4" fmla="*/ 309006 h 558039"/>
              <a:gd name="connsiteX5" fmla="*/ 58496 w 1208611"/>
              <a:gd name="connsiteY5" fmla="*/ 558039 h 558039"/>
              <a:gd name="connsiteX0" fmla="*/ 1188368 w 1208611"/>
              <a:gd name="connsiteY0" fmla="*/ 260858 h 559805"/>
              <a:gd name="connsiteX1" fmla="*/ 1023105 w 1208611"/>
              <a:gd name="connsiteY1" fmla="*/ 48733 h 559805"/>
              <a:gd name="connsiteX2" fmla="*/ 729260 w 1208611"/>
              <a:gd name="connsiteY2" fmla="*/ 60841 h 559805"/>
              <a:gd name="connsiteX3" fmla="*/ 387007 w 1208611"/>
              <a:gd name="connsiteY3" fmla="*/ 70801 h 559805"/>
              <a:gd name="connsiteX4" fmla="*/ 213292 w 1208611"/>
              <a:gd name="connsiteY4" fmla="*/ 310772 h 559805"/>
              <a:gd name="connsiteX5" fmla="*/ 58496 w 1208611"/>
              <a:gd name="connsiteY5" fmla="*/ 559805 h 559805"/>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87962 w 1208205"/>
              <a:gd name="connsiteY0" fmla="*/ 263383 h 562330"/>
              <a:gd name="connsiteX1" fmla="*/ 1022699 w 1208205"/>
              <a:gd name="connsiteY1" fmla="*/ 51258 h 562330"/>
              <a:gd name="connsiteX2" fmla="*/ 707512 w 1208205"/>
              <a:gd name="connsiteY2" fmla="*/ 58541 h 562330"/>
              <a:gd name="connsiteX3" fmla="*/ 386601 w 1208205"/>
              <a:gd name="connsiteY3" fmla="*/ 73326 h 562330"/>
              <a:gd name="connsiteX4" fmla="*/ 174774 w 1208205"/>
              <a:gd name="connsiteY4" fmla="*/ 301235 h 562330"/>
              <a:gd name="connsiteX5" fmla="*/ 58090 w 1208205"/>
              <a:gd name="connsiteY5" fmla="*/ 562330 h 562330"/>
              <a:gd name="connsiteX0" fmla="*/ 1170200 w 1190443"/>
              <a:gd name="connsiteY0" fmla="*/ 263383 h 551474"/>
              <a:gd name="connsiteX1" fmla="*/ 1004937 w 1190443"/>
              <a:gd name="connsiteY1" fmla="*/ 51258 h 551474"/>
              <a:gd name="connsiteX2" fmla="*/ 689750 w 1190443"/>
              <a:gd name="connsiteY2" fmla="*/ 58541 h 551474"/>
              <a:gd name="connsiteX3" fmla="*/ 368839 w 1190443"/>
              <a:gd name="connsiteY3" fmla="*/ 73326 h 551474"/>
              <a:gd name="connsiteX4" fmla="*/ 157012 w 1190443"/>
              <a:gd name="connsiteY4" fmla="*/ 301235 h 551474"/>
              <a:gd name="connsiteX5" fmla="*/ 63652 w 1190443"/>
              <a:gd name="connsiteY5" fmla="*/ 551474 h 551474"/>
              <a:gd name="connsiteX0" fmla="*/ 1169590 w 1189833"/>
              <a:gd name="connsiteY0" fmla="*/ 263383 h 551474"/>
              <a:gd name="connsiteX1" fmla="*/ 1004327 w 1189833"/>
              <a:gd name="connsiteY1" fmla="*/ 51258 h 551474"/>
              <a:gd name="connsiteX2" fmla="*/ 689140 w 1189833"/>
              <a:gd name="connsiteY2" fmla="*/ 58541 h 551474"/>
              <a:gd name="connsiteX3" fmla="*/ 368229 w 1189833"/>
              <a:gd name="connsiteY3" fmla="*/ 73326 h 551474"/>
              <a:gd name="connsiteX4" fmla="*/ 156402 w 1189833"/>
              <a:gd name="connsiteY4" fmla="*/ 301235 h 551474"/>
              <a:gd name="connsiteX5" fmla="*/ 63042 w 1189833"/>
              <a:gd name="connsiteY5" fmla="*/ 551474 h 55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833" h="551474">
                <a:moveTo>
                  <a:pt x="1169590" y="263383"/>
                </a:moveTo>
                <a:cubicBezTo>
                  <a:pt x="1213543" y="168076"/>
                  <a:pt x="1197467" y="38355"/>
                  <a:pt x="1004327" y="51258"/>
                </a:cubicBezTo>
                <a:cubicBezTo>
                  <a:pt x="960030" y="-7501"/>
                  <a:pt x="761872" y="-28769"/>
                  <a:pt x="689140" y="58541"/>
                </a:cubicBezTo>
                <a:cubicBezTo>
                  <a:pt x="585945" y="-446"/>
                  <a:pt x="486491" y="-23413"/>
                  <a:pt x="368229" y="73326"/>
                </a:cubicBezTo>
                <a:cubicBezTo>
                  <a:pt x="225164" y="79647"/>
                  <a:pt x="123752" y="105747"/>
                  <a:pt x="156402" y="301235"/>
                </a:cubicBezTo>
                <a:cubicBezTo>
                  <a:pt x="33003" y="317865"/>
                  <a:pt x="-71561" y="488023"/>
                  <a:pt x="63042" y="55147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3" name="Picture 7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4797329" flipH="1">
            <a:off x="7311553" y="2630948"/>
            <a:ext cx="162689" cy="713119"/>
          </a:xfrm>
          <a:prstGeom prst="rect">
            <a:avLst/>
          </a:prstGeom>
        </p:spPr>
      </p:pic>
      <p:sp>
        <p:nvSpPr>
          <p:cNvPr id="7" name="Rectangle 6"/>
          <p:cNvSpPr/>
          <p:nvPr/>
        </p:nvSpPr>
        <p:spPr>
          <a:xfrm>
            <a:off x="263337" y="239211"/>
            <a:ext cx="3916457" cy="523220"/>
          </a:xfrm>
          <a:prstGeom prst="rect">
            <a:avLst/>
          </a:prstGeom>
        </p:spPr>
        <p:txBody>
          <a:bodyPr wrap="none">
            <a:spAutoFit/>
          </a:bodyPr>
          <a:lstStyle/>
          <a:p>
            <a:r>
              <a:rPr lang="en-US" sz="2800" dirty="0">
                <a:latin typeface="MV Boli" pitchFamily="2" charset="0"/>
                <a:cs typeface="MV Boli" pitchFamily="2" charset="0"/>
              </a:rPr>
              <a:t>Why BIG-IP in Front?</a:t>
            </a:r>
            <a:endParaRPr lang="en-US" sz="2800" dirty="0"/>
          </a:p>
        </p:txBody>
      </p:sp>
      <p:sp>
        <p:nvSpPr>
          <p:cNvPr id="8" name="Rectangle 7"/>
          <p:cNvSpPr/>
          <p:nvPr/>
        </p:nvSpPr>
        <p:spPr>
          <a:xfrm>
            <a:off x="5020018" y="5400580"/>
            <a:ext cx="3618298" cy="1200329"/>
          </a:xfrm>
          <a:prstGeom prst="rect">
            <a:avLst/>
          </a:prstGeom>
        </p:spPr>
        <p:txBody>
          <a:bodyPr wrap="none">
            <a:spAutoFit/>
          </a:bodyPr>
          <a:lstStyle/>
          <a:p>
            <a:r>
              <a:rPr lang="en-US" dirty="0">
                <a:latin typeface="MV Boli" pitchFamily="2" charset="0"/>
                <a:cs typeface="MV Boli" pitchFamily="2" charset="0"/>
              </a:rPr>
              <a:t>Cipher Diversity</a:t>
            </a:r>
          </a:p>
          <a:p>
            <a:r>
              <a:rPr lang="en-US" dirty="0">
                <a:latin typeface="MV Boli" pitchFamily="2" charset="0"/>
                <a:cs typeface="MV Boli" pitchFamily="2" charset="0"/>
              </a:rPr>
              <a:t> - HW implementation</a:t>
            </a:r>
          </a:p>
          <a:p>
            <a:r>
              <a:rPr lang="en-US" dirty="0">
                <a:latin typeface="MV Boli" pitchFamily="2" charset="0"/>
                <a:cs typeface="MV Boli" pitchFamily="2" charset="0"/>
              </a:rPr>
              <a:t> - F5 developed drivers/ciphers</a:t>
            </a:r>
          </a:p>
          <a:p>
            <a:r>
              <a:rPr lang="en-US" dirty="0">
                <a:latin typeface="MV Boli" pitchFamily="2" charset="0"/>
                <a:cs typeface="MV Boli" pitchFamily="2" charset="0"/>
              </a:rPr>
              <a:t> - Bulk Throughput </a:t>
            </a:r>
            <a:endParaRPr lang="en-US" dirty="0"/>
          </a:p>
        </p:txBody>
      </p:sp>
      <p:pic>
        <p:nvPicPr>
          <p:cNvPr id="74" name="Picture 7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4797329" flipH="1">
            <a:off x="4065832" y="2684865"/>
            <a:ext cx="162689" cy="713119"/>
          </a:xfrm>
          <a:prstGeom prst="rect">
            <a:avLst/>
          </a:prstGeom>
        </p:spPr>
      </p:pic>
      <p:sp>
        <p:nvSpPr>
          <p:cNvPr id="76" name="TextBox 75"/>
          <p:cNvSpPr txBox="1"/>
          <p:nvPr/>
        </p:nvSpPr>
        <p:spPr>
          <a:xfrm>
            <a:off x="2782081" y="2703283"/>
            <a:ext cx="950131" cy="420564"/>
          </a:xfrm>
          <a:prstGeom prst="rect">
            <a:avLst/>
          </a:prstGeom>
          <a:noFill/>
        </p:spPr>
        <p:txBody>
          <a:bodyPr wrap="square" rtlCol="0">
            <a:spAutoFit/>
          </a:bodyPr>
          <a:lstStyle/>
          <a:p>
            <a:pPr algn="ctr"/>
            <a:r>
              <a:rPr lang="en-US" sz="2133" dirty="0">
                <a:latin typeface="MV Boli" pitchFamily="2" charset="0"/>
                <a:cs typeface="MV Boli" pitchFamily="2" charset="0"/>
              </a:rPr>
              <a:t>SSL</a:t>
            </a:r>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97329" flipH="1">
            <a:off x="3219542" y="2726137"/>
            <a:ext cx="125378" cy="653649"/>
          </a:xfrm>
          <a:prstGeom prst="rect">
            <a:avLst/>
          </a:prstGeom>
        </p:spPr>
      </p:pic>
      <p:sp>
        <p:nvSpPr>
          <p:cNvPr id="78" name="TextBox 77"/>
          <p:cNvSpPr txBox="1"/>
          <p:nvPr/>
        </p:nvSpPr>
        <p:spPr>
          <a:xfrm>
            <a:off x="2738356" y="3084636"/>
            <a:ext cx="950131" cy="420564"/>
          </a:xfrm>
          <a:prstGeom prst="rect">
            <a:avLst/>
          </a:prstGeom>
          <a:noFill/>
        </p:spPr>
        <p:txBody>
          <a:bodyPr wrap="square" rtlCol="0">
            <a:spAutoFit/>
          </a:bodyPr>
          <a:lstStyle/>
          <a:p>
            <a:pPr algn="ctr"/>
            <a:r>
              <a:rPr lang="en-US" sz="2133" dirty="0">
                <a:latin typeface="MV Boli" pitchFamily="2" charset="0"/>
                <a:cs typeface="MV Boli" pitchFamily="2" charset="0"/>
              </a:rPr>
              <a:t>TLS</a:t>
            </a:r>
          </a:p>
        </p:txBody>
      </p:sp>
      <p:sp>
        <p:nvSpPr>
          <p:cNvPr id="80" name="TextBox 79"/>
          <p:cNvSpPr txBox="1"/>
          <p:nvPr/>
        </p:nvSpPr>
        <p:spPr>
          <a:xfrm>
            <a:off x="2215136" y="1072336"/>
            <a:ext cx="2023883" cy="748795"/>
          </a:xfrm>
          <a:prstGeom prst="rect">
            <a:avLst/>
          </a:prstGeom>
          <a:noFill/>
        </p:spPr>
        <p:txBody>
          <a:bodyPr wrap="square" rtlCol="0">
            <a:spAutoFit/>
          </a:bodyPr>
          <a:lstStyle/>
          <a:p>
            <a:pPr algn="ctr"/>
            <a:r>
              <a:rPr lang="en-US" sz="2133" dirty="0">
                <a:latin typeface="MV Boli" pitchFamily="2" charset="0"/>
                <a:cs typeface="MV Boli" pitchFamily="2" charset="0"/>
              </a:rPr>
              <a:t>F5 Silverline</a:t>
            </a:r>
          </a:p>
          <a:p>
            <a:pPr algn="ctr"/>
            <a:r>
              <a:rPr lang="en-US" sz="2133" dirty="0">
                <a:latin typeface="MV Boli" pitchFamily="2" charset="0"/>
                <a:cs typeface="MV Boli" pitchFamily="2" charset="0"/>
              </a:rPr>
              <a:t>DDoS, WAF</a:t>
            </a:r>
          </a:p>
        </p:txBody>
      </p:sp>
      <p:sp>
        <p:nvSpPr>
          <p:cNvPr id="11" name="Rectangle 10"/>
          <p:cNvSpPr/>
          <p:nvPr/>
        </p:nvSpPr>
        <p:spPr>
          <a:xfrm rot="19838602">
            <a:off x="977154" y="3511211"/>
            <a:ext cx="1859805" cy="369332"/>
          </a:xfrm>
          <a:prstGeom prst="rect">
            <a:avLst/>
          </a:prstGeom>
        </p:spPr>
        <p:txBody>
          <a:bodyPr wrap="none">
            <a:spAutoFit/>
          </a:bodyPr>
          <a:lstStyle/>
          <a:p>
            <a:pPr algn="ctr"/>
            <a:r>
              <a:rPr lang="en-US" dirty="0">
                <a:latin typeface="MV Boli" pitchFamily="2" charset="0"/>
                <a:cs typeface="MV Boli" pitchFamily="2" charset="0"/>
              </a:rPr>
              <a:t>2K or 4K Keys</a:t>
            </a:r>
          </a:p>
        </p:txBody>
      </p:sp>
      <p:sp>
        <p:nvSpPr>
          <p:cNvPr id="81" name="Rectangle 80"/>
          <p:cNvSpPr/>
          <p:nvPr/>
        </p:nvSpPr>
        <p:spPr>
          <a:xfrm rot="19838602">
            <a:off x="2794598" y="3480787"/>
            <a:ext cx="1776448" cy="646331"/>
          </a:xfrm>
          <a:prstGeom prst="rect">
            <a:avLst/>
          </a:prstGeom>
        </p:spPr>
        <p:txBody>
          <a:bodyPr wrap="none">
            <a:spAutoFit/>
          </a:bodyPr>
          <a:lstStyle/>
          <a:p>
            <a:pPr algn="ctr"/>
            <a:r>
              <a:rPr lang="en-US" dirty="0">
                <a:latin typeface="MV Boli" pitchFamily="2" charset="0"/>
                <a:cs typeface="MV Boli" pitchFamily="2" charset="0"/>
              </a:rPr>
              <a:t>Strong Ciphers</a:t>
            </a:r>
          </a:p>
          <a:p>
            <a:pPr algn="ctr"/>
            <a:r>
              <a:rPr lang="en-US" dirty="0">
                <a:latin typeface="MV Boli" pitchFamily="2" charset="0"/>
                <a:cs typeface="MV Boli" pitchFamily="2" charset="0"/>
              </a:rPr>
              <a:t>(TLS 1x)</a:t>
            </a:r>
          </a:p>
        </p:txBody>
      </p:sp>
      <p:pic>
        <p:nvPicPr>
          <p:cNvPr id="82" name="Picture 8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4797329" flipH="1">
            <a:off x="9133052" y="2655753"/>
            <a:ext cx="162689" cy="713119"/>
          </a:xfrm>
          <a:prstGeom prst="rect">
            <a:avLst/>
          </a:prstGeom>
        </p:spPr>
      </p:pic>
      <p:sp>
        <p:nvSpPr>
          <p:cNvPr id="83" name="TextBox 82"/>
          <p:cNvSpPr txBox="1"/>
          <p:nvPr/>
        </p:nvSpPr>
        <p:spPr>
          <a:xfrm>
            <a:off x="7803713" y="2653203"/>
            <a:ext cx="950131" cy="420564"/>
          </a:xfrm>
          <a:prstGeom prst="rect">
            <a:avLst/>
          </a:prstGeom>
          <a:noFill/>
        </p:spPr>
        <p:txBody>
          <a:bodyPr wrap="square" rtlCol="0">
            <a:spAutoFit/>
          </a:bodyPr>
          <a:lstStyle/>
          <a:p>
            <a:pPr algn="ctr"/>
            <a:r>
              <a:rPr lang="en-US" sz="2133" dirty="0">
                <a:latin typeface="MV Boli" pitchFamily="2" charset="0"/>
                <a:cs typeface="MV Boli" pitchFamily="2" charset="0"/>
              </a:rPr>
              <a:t>SSL</a:t>
            </a:r>
          </a:p>
        </p:txBody>
      </p: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97329" flipH="1">
            <a:off x="8241174" y="2676057"/>
            <a:ext cx="125378" cy="653649"/>
          </a:xfrm>
          <a:prstGeom prst="rect">
            <a:avLst/>
          </a:prstGeom>
        </p:spPr>
      </p:pic>
      <p:sp>
        <p:nvSpPr>
          <p:cNvPr id="85" name="TextBox 84"/>
          <p:cNvSpPr txBox="1"/>
          <p:nvPr/>
        </p:nvSpPr>
        <p:spPr>
          <a:xfrm>
            <a:off x="7759988" y="3034556"/>
            <a:ext cx="950131" cy="420564"/>
          </a:xfrm>
          <a:prstGeom prst="rect">
            <a:avLst/>
          </a:prstGeom>
          <a:noFill/>
        </p:spPr>
        <p:txBody>
          <a:bodyPr wrap="square" rtlCol="0">
            <a:spAutoFit/>
          </a:bodyPr>
          <a:lstStyle/>
          <a:p>
            <a:pPr algn="ctr"/>
            <a:r>
              <a:rPr lang="en-US" sz="2133" dirty="0">
                <a:latin typeface="MV Boli" pitchFamily="2" charset="0"/>
                <a:cs typeface="MV Boli" pitchFamily="2" charset="0"/>
              </a:rPr>
              <a:t>TLS</a:t>
            </a:r>
          </a:p>
        </p:txBody>
      </p:sp>
      <p:sp>
        <p:nvSpPr>
          <p:cNvPr id="86" name="Rectangle 85"/>
          <p:cNvSpPr/>
          <p:nvPr/>
        </p:nvSpPr>
        <p:spPr>
          <a:xfrm rot="19838602">
            <a:off x="8276995" y="3284412"/>
            <a:ext cx="1606530" cy="646331"/>
          </a:xfrm>
          <a:prstGeom prst="rect">
            <a:avLst/>
          </a:prstGeom>
        </p:spPr>
        <p:txBody>
          <a:bodyPr wrap="none">
            <a:spAutoFit/>
          </a:bodyPr>
          <a:lstStyle/>
          <a:p>
            <a:pPr algn="ctr"/>
            <a:r>
              <a:rPr lang="en-US" dirty="0">
                <a:latin typeface="MV Boli" pitchFamily="2" charset="0"/>
                <a:cs typeface="MV Boli" pitchFamily="2" charset="0"/>
              </a:rPr>
              <a:t>Weak Ciphers</a:t>
            </a:r>
          </a:p>
          <a:p>
            <a:pPr algn="ctr"/>
            <a:r>
              <a:rPr lang="en-US" dirty="0">
                <a:latin typeface="MV Boli" pitchFamily="2" charset="0"/>
                <a:cs typeface="MV Boli" pitchFamily="2" charset="0"/>
              </a:rPr>
              <a:t>(SSL V3)</a:t>
            </a:r>
          </a:p>
        </p:txBody>
      </p:sp>
      <p:sp>
        <p:nvSpPr>
          <p:cNvPr id="87" name="Rectangle 86"/>
          <p:cNvSpPr/>
          <p:nvPr/>
        </p:nvSpPr>
        <p:spPr>
          <a:xfrm rot="19838602">
            <a:off x="6945630" y="3334027"/>
            <a:ext cx="1039067" cy="369332"/>
          </a:xfrm>
          <a:prstGeom prst="rect">
            <a:avLst/>
          </a:prstGeom>
        </p:spPr>
        <p:txBody>
          <a:bodyPr wrap="none">
            <a:spAutoFit/>
          </a:bodyPr>
          <a:lstStyle/>
          <a:p>
            <a:pPr algn="ctr"/>
            <a:r>
              <a:rPr lang="en-US" dirty="0">
                <a:latin typeface="MV Boli" pitchFamily="2" charset="0"/>
                <a:cs typeface="MV Boli" pitchFamily="2" charset="0"/>
              </a:rPr>
              <a:t>1K Keys</a:t>
            </a:r>
          </a:p>
        </p:txBody>
      </p:sp>
      <p:pic>
        <p:nvPicPr>
          <p:cNvPr id="88" name="Picture 8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338597" flipH="1">
            <a:off x="5884742" y="4827871"/>
            <a:ext cx="147792" cy="486219"/>
          </a:xfrm>
          <a:prstGeom prst="rect">
            <a:avLst/>
          </a:prstGeom>
        </p:spPr>
      </p:pic>
      <p:pic>
        <p:nvPicPr>
          <p:cNvPr id="89" name="Picture 8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5864405" y="5027793"/>
            <a:ext cx="200867" cy="411546"/>
          </a:xfrm>
          <a:prstGeom prst="rect">
            <a:avLst/>
          </a:prstGeom>
        </p:spPr>
      </p:pic>
      <p:sp>
        <p:nvSpPr>
          <p:cNvPr id="12" name="Rectangle 11"/>
          <p:cNvSpPr/>
          <p:nvPr/>
        </p:nvSpPr>
        <p:spPr>
          <a:xfrm>
            <a:off x="7021754" y="4501169"/>
            <a:ext cx="3089307" cy="369332"/>
          </a:xfrm>
          <a:prstGeom prst="rect">
            <a:avLst/>
          </a:prstGeom>
        </p:spPr>
        <p:txBody>
          <a:bodyPr wrap="none">
            <a:spAutoFit/>
          </a:bodyPr>
          <a:lstStyle/>
          <a:p>
            <a:pPr algn="ctr"/>
            <a:r>
              <a:rPr lang="en-US" dirty="0">
                <a:latin typeface="MV Boli" pitchFamily="2" charset="0"/>
                <a:cs typeface="MV Boli" pitchFamily="2" charset="0"/>
              </a:rPr>
              <a:t>DDoS Vectors in Hardware</a:t>
            </a:r>
          </a:p>
        </p:txBody>
      </p:sp>
      <p:sp>
        <p:nvSpPr>
          <p:cNvPr id="90" name="TextBox 89"/>
          <p:cNvSpPr txBox="1"/>
          <p:nvPr/>
        </p:nvSpPr>
        <p:spPr>
          <a:xfrm>
            <a:off x="5102902" y="2504374"/>
            <a:ext cx="458110" cy="1077026"/>
          </a:xfrm>
          <a:prstGeom prst="rect">
            <a:avLst/>
          </a:prstGeom>
          <a:noFill/>
        </p:spPr>
        <p:txBody>
          <a:bodyPr wrap="square" rtlCol="0">
            <a:spAutoFit/>
          </a:bodyPr>
          <a:lstStyle/>
          <a:p>
            <a:pPr algn="ctr"/>
            <a:r>
              <a:rPr lang="en-US" sz="2133" dirty="0">
                <a:latin typeface="MV Boli" pitchFamily="2" charset="0"/>
                <a:cs typeface="MV Boli" pitchFamily="2" charset="0"/>
              </a:rPr>
              <a:t>LTM</a:t>
            </a:r>
          </a:p>
        </p:txBody>
      </p:sp>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680000" flipH="1">
            <a:off x="6584703" y="1300207"/>
            <a:ext cx="124273" cy="1658160"/>
          </a:xfrm>
          <a:prstGeom prst="rect">
            <a:avLst/>
          </a:prstGeom>
        </p:spPr>
      </p:pic>
      <p:pic>
        <p:nvPicPr>
          <p:cNvPr id="13" name="Picture 12"/>
          <p:cNvPicPr>
            <a:picLocks noChangeAspect="1"/>
          </p:cNvPicPr>
          <p:nvPr/>
        </p:nvPicPr>
        <p:blipFill>
          <a:blip r:embed="rId18"/>
          <a:stretch>
            <a:fillRect/>
          </a:stretch>
        </p:blipFill>
        <p:spPr>
          <a:xfrm rot="8361769">
            <a:off x="5843962" y="2376817"/>
            <a:ext cx="378821" cy="522158"/>
          </a:xfrm>
          <a:prstGeom prst="rect">
            <a:avLst/>
          </a:prstGeom>
        </p:spPr>
      </p:pic>
      <p:sp>
        <p:nvSpPr>
          <p:cNvPr id="14" name="Rectangle 13"/>
          <p:cNvSpPr/>
          <p:nvPr/>
        </p:nvSpPr>
        <p:spPr>
          <a:xfrm>
            <a:off x="7228820" y="283734"/>
            <a:ext cx="6092825" cy="1785104"/>
          </a:xfrm>
          <a:prstGeom prst="rect">
            <a:avLst/>
          </a:prstGeom>
        </p:spPr>
        <p:txBody>
          <a:bodyPr>
            <a:spAutoFit/>
          </a:bodyPr>
          <a:lstStyle/>
          <a:p>
            <a:r>
              <a:rPr lang="en-US" sz="2000" u="sng" dirty="0">
                <a:latin typeface="MV Boli" pitchFamily="2" charset="0"/>
                <a:cs typeface="MV Boli" pitchFamily="2" charset="0"/>
              </a:rPr>
              <a:t>Security Services with Visibility</a:t>
            </a:r>
          </a:p>
          <a:p>
            <a:r>
              <a:rPr lang="en-US" dirty="0">
                <a:latin typeface="MV Boli" pitchFamily="2" charset="0"/>
                <a:cs typeface="MV Boli" pitchFamily="2" charset="0"/>
              </a:rPr>
              <a:t> - Firewalls: Network, WAF, DNS, DDoS</a:t>
            </a:r>
          </a:p>
          <a:p>
            <a:r>
              <a:rPr lang="en-US" dirty="0">
                <a:latin typeface="MV Boli" pitchFamily="2" charset="0"/>
                <a:cs typeface="MV Boli" pitchFamily="2" charset="0"/>
              </a:rPr>
              <a:t> - Access Control, SSO, SAML, SSL VPN</a:t>
            </a:r>
          </a:p>
          <a:p>
            <a:r>
              <a:rPr lang="en-US" dirty="0">
                <a:latin typeface="MV Boli" pitchFamily="2" charset="0"/>
                <a:cs typeface="MV Boli" pitchFamily="2" charset="0"/>
              </a:rPr>
              <a:t> - Forward Proxy, Web Filtering</a:t>
            </a:r>
          </a:p>
          <a:p>
            <a:r>
              <a:rPr lang="en-US" dirty="0">
                <a:latin typeface="MV Boli" pitchFamily="2" charset="0"/>
                <a:cs typeface="MV Boli" pitchFamily="2" charset="0"/>
              </a:rPr>
              <a:t> - Anti-BOT (IPI), Anti-Fraud (</a:t>
            </a:r>
            <a:r>
              <a:rPr lang="en-US" dirty="0" err="1">
                <a:latin typeface="MV Boli" pitchFamily="2" charset="0"/>
                <a:cs typeface="MV Boli" pitchFamily="2" charset="0"/>
              </a:rPr>
              <a:t>Websafe</a:t>
            </a:r>
            <a:r>
              <a:rPr lang="en-US" dirty="0">
                <a:latin typeface="MV Boli" pitchFamily="2" charset="0"/>
                <a:cs typeface="MV Boli" pitchFamily="2" charset="0"/>
              </a:rPr>
              <a:t>)</a:t>
            </a:r>
          </a:p>
          <a:p>
            <a:r>
              <a:rPr lang="en-US" dirty="0">
                <a:latin typeface="MV Boli" pitchFamily="2" charset="0"/>
                <a:cs typeface="MV Boli" pitchFamily="2" charset="0"/>
              </a:rPr>
              <a:t> - IPS, </a:t>
            </a:r>
            <a:r>
              <a:rPr lang="en-US" dirty="0" err="1">
                <a:latin typeface="MV Boli" pitchFamily="2" charset="0"/>
                <a:cs typeface="MV Boli" pitchFamily="2" charset="0"/>
              </a:rPr>
              <a:t>FireEye</a:t>
            </a:r>
            <a:r>
              <a:rPr lang="en-US" dirty="0">
                <a:latin typeface="MV Boli" pitchFamily="2" charset="0"/>
                <a:cs typeface="MV Boli" pitchFamily="2" charset="0"/>
              </a:rPr>
              <a:t>, DLP, etc. (external)</a:t>
            </a:r>
            <a:endParaRPr lang="en-US" dirty="0"/>
          </a:p>
        </p:txBody>
      </p:sp>
      <p:sp>
        <p:nvSpPr>
          <p:cNvPr id="93" name="Freeform 92"/>
          <p:cNvSpPr/>
          <p:nvPr/>
        </p:nvSpPr>
        <p:spPr>
          <a:xfrm>
            <a:off x="1945058" y="921072"/>
            <a:ext cx="2352019" cy="798694"/>
          </a:xfrm>
          <a:custGeom>
            <a:avLst/>
            <a:gdLst>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8852"/>
              <a:gd name="connsiteY0" fmla="*/ 362872 h 772556"/>
              <a:gd name="connsiteX1" fmla="*/ 1522612 w 1528852"/>
              <a:gd name="connsiteY1" fmla="*/ 226948 h 772556"/>
              <a:gd name="connsiteX2" fmla="*/ 1226050 w 1528852"/>
              <a:gd name="connsiteY2" fmla="*/ 165164 h 772556"/>
              <a:gd name="connsiteX3" fmla="*/ 978915 w 1528852"/>
              <a:gd name="connsiteY3" fmla="*/ 4526 h 772556"/>
              <a:gd name="connsiteX4" fmla="*/ 904774 w 1528852"/>
              <a:gd name="connsiteY4" fmla="*/ 362872 h 772556"/>
              <a:gd name="connsiteX5" fmla="*/ 682353 w 1528852"/>
              <a:gd name="connsiteY5" fmla="*/ 140451 h 772556"/>
              <a:gd name="connsiteX6" fmla="*/ 497001 w 1528852"/>
              <a:gd name="connsiteY6" fmla="*/ 399943 h 772556"/>
              <a:gd name="connsiteX7" fmla="*/ 2731 w 1528852"/>
              <a:gd name="connsiteY7" fmla="*/ 264018 h 772556"/>
              <a:gd name="connsiteX8" fmla="*/ 286936 w 1528852"/>
              <a:gd name="connsiteY8" fmla="*/ 585294 h 772556"/>
              <a:gd name="connsiteX9" fmla="*/ 39801 w 1528852"/>
              <a:gd name="connsiteY9" fmla="*/ 610008 h 772556"/>
              <a:gd name="connsiteX10" fmla="*/ 200439 w 1528852"/>
              <a:gd name="connsiteY10" fmla="*/ 758289 h 772556"/>
              <a:gd name="connsiteX11" fmla="*/ 188082 w 1528852"/>
              <a:gd name="connsiteY11" fmla="*/ 758289 h 772556"/>
              <a:gd name="connsiteX0" fmla="*/ 1399045 w 1527008"/>
              <a:gd name="connsiteY0" fmla="*/ 362872 h 772556"/>
              <a:gd name="connsiteX1" fmla="*/ 1389777 w 1527008"/>
              <a:gd name="connsiteY1" fmla="*/ 406430 h 772556"/>
              <a:gd name="connsiteX2" fmla="*/ 1522612 w 1527008"/>
              <a:gd name="connsiteY2" fmla="*/ 226948 h 772556"/>
              <a:gd name="connsiteX3" fmla="*/ 1226050 w 1527008"/>
              <a:gd name="connsiteY3" fmla="*/ 165164 h 772556"/>
              <a:gd name="connsiteX4" fmla="*/ 978915 w 1527008"/>
              <a:gd name="connsiteY4" fmla="*/ 4526 h 772556"/>
              <a:gd name="connsiteX5" fmla="*/ 904774 w 1527008"/>
              <a:gd name="connsiteY5" fmla="*/ 362872 h 772556"/>
              <a:gd name="connsiteX6" fmla="*/ 682353 w 1527008"/>
              <a:gd name="connsiteY6" fmla="*/ 140451 h 772556"/>
              <a:gd name="connsiteX7" fmla="*/ 497001 w 1527008"/>
              <a:gd name="connsiteY7" fmla="*/ 399943 h 772556"/>
              <a:gd name="connsiteX8" fmla="*/ 2731 w 1527008"/>
              <a:gd name="connsiteY8" fmla="*/ 264018 h 772556"/>
              <a:gd name="connsiteX9" fmla="*/ 286936 w 1527008"/>
              <a:gd name="connsiteY9" fmla="*/ 585294 h 772556"/>
              <a:gd name="connsiteX10" fmla="*/ 39801 w 1527008"/>
              <a:gd name="connsiteY10" fmla="*/ 610008 h 772556"/>
              <a:gd name="connsiteX11" fmla="*/ 200439 w 1527008"/>
              <a:gd name="connsiteY11" fmla="*/ 758289 h 772556"/>
              <a:gd name="connsiteX12" fmla="*/ 188082 w 1527008"/>
              <a:gd name="connsiteY12" fmla="*/ 758289 h 772556"/>
              <a:gd name="connsiteX0" fmla="*/ 1399045 w 1531860"/>
              <a:gd name="connsiteY0" fmla="*/ 362872 h 772556"/>
              <a:gd name="connsiteX1" fmla="*/ 1389777 w 1531860"/>
              <a:gd name="connsiteY1" fmla="*/ 406430 h 772556"/>
              <a:gd name="connsiteX2" fmla="*/ 1522612 w 1531860"/>
              <a:gd name="connsiteY2" fmla="*/ 226948 h 772556"/>
              <a:gd name="connsiteX3" fmla="*/ 1226050 w 1531860"/>
              <a:gd name="connsiteY3" fmla="*/ 165164 h 772556"/>
              <a:gd name="connsiteX4" fmla="*/ 978915 w 1531860"/>
              <a:gd name="connsiteY4" fmla="*/ 4526 h 772556"/>
              <a:gd name="connsiteX5" fmla="*/ 904774 w 1531860"/>
              <a:gd name="connsiteY5" fmla="*/ 362872 h 772556"/>
              <a:gd name="connsiteX6" fmla="*/ 682353 w 1531860"/>
              <a:gd name="connsiteY6" fmla="*/ 140451 h 772556"/>
              <a:gd name="connsiteX7" fmla="*/ 497001 w 1531860"/>
              <a:gd name="connsiteY7" fmla="*/ 399943 h 772556"/>
              <a:gd name="connsiteX8" fmla="*/ 2731 w 1531860"/>
              <a:gd name="connsiteY8" fmla="*/ 264018 h 772556"/>
              <a:gd name="connsiteX9" fmla="*/ 286936 w 1531860"/>
              <a:gd name="connsiteY9" fmla="*/ 585294 h 772556"/>
              <a:gd name="connsiteX10" fmla="*/ 39801 w 1531860"/>
              <a:gd name="connsiteY10" fmla="*/ 610008 h 772556"/>
              <a:gd name="connsiteX11" fmla="*/ 200439 w 1531860"/>
              <a:gd name="connsiteY11" fmla="*/ 758289 h 772556"/>
              <a:gd name="connsiteX12" fmla="*/ 188082 w 1531860"/>
              <a:gd name="connsiteY12" fmla="*/ 758289 h 772556"/>
              <a:gd name="connsiteX0" fmla="*/ 1389777 w 1531860"/>
              <a:gd name="connsiteY0" fmla="*/ 406430 h 772556"/>
              <a:gd name="connsiteX1" fmla="*/ 1522612 w 1531860"/>
              <a:gd name="connsiteY1" fmla="*/ 226948 h 772556"/>
              <a:gd name="connsiteX2" fmla="*/ 1226050 w 1531860"/>
              <a:gd name="connsiteY2" fmla="*/ 165164 h 772556"/>
              <a:gd name="connsiteX3" fmla="*/ 978915 w 1531860"/>
              <a:gd name="connsiteY3" fmla="*/ 4526 h 772556"/>
              <a:gd name="connsiteX4" fmla="*/ 904774 w 1531860"/>
              <a:gd name="connsiteY4" fmla="*/ 362872 h 772556"/>
              <a:gd name="connsiteX5" fmla="*/ 682353 w 1531860"/>
              <a:gd name="connsiteY5" fmla="*/ 140451 h 772556"/>
              <a:gd name="connsiteX6" fmla="*/ 497001 w 1531860"/>
              <a:gd name="connsiteY6" fmla="*/ 399943 h 772556"/>
              <a:gd name="connsiteX7" fmla="*/ 2731 w 1531860"/>
              <a:gd name="connsiteY7" fmla="*/ 264018 h 772556"/>
              <a:gd name="connsiteX8" fmla="*/ 286936 w 1531860"/>
              <a:gd name="connsiteY8" fmla="*/ 585294 h 772556"/>
              <a:gd name="connsiteX9" fmla="*/ 39801 w 1531860"/>
              <a:gd name="connsiteY9" fmla="*/ 610008 h 772556"/>
              <a:gd name="connsiteX10" fmla="*/ 200439 w 1531860"/>
              <a:gd name="connsiteY10" fmla="*/ 758289 h 772556"/>
              <a:gd name="connsiteX11" fmla="*/ 188082 w 1531860"/>
              <a:gd name="connsiteY11" fmla="*/ 758289 h 772556"/>
              <a:gd name="connsiteX0" fmla="*/ 1378347 w 1530798"/>
              <a:gd name="connsiteY0" fmla="*/ 429290 h 772556"/>
              <a:gd name="connsiteX1" fmla="*/ 1522612 w 1530798"/>
              <a:gd name="connsiteY1" fmla="*/ 226948 h 772556"/>
              <a:gd name="connsiteX2" fmla="*/ 1226050 w 1530798"/>
              <a:gd name="connsiteY2" fmla="*/ 165164 h 772556"/>
              <a:gd name="connsiteX3" fmla="*/ 978915 w 1530798"/>
              <a:gd name="connsiteY3" fmla="*/ 4526 h 772556"/>
              <a:gd name="connsiteX4" fmla="*/ 904774 w 1530798"/>
              <a:gd name="connsiteY4" fmla="*/ 362872 h 772556"/>
              <a:gd name="connsiteX5" fmla="*/ 682353 w 1530798"/>
              <a:gd name="connsiteY5" fmla="*/ 140451 h 772556"/>
              <a:gd name="connsiteX6" fmla="*/ 497001 w 1530798"/>
              <a:gd name="connsiteY6" fmla="*/ 399943 h 772556"/>
              <a:gd name="connsiteX7" fmla="*/ 2731 w 1530798"/>
              <a:gd name="connsiteY7" fmla="*/ 264018 h 772556"/>
              <a:gd name="connsiteX8" fmla="*/ 286936 w 1530798"/>
              <a:gd name="connsiteY8" fmla="*/ 585294 h 772556"/>
              <a:gd name="connsiteX9" fmla="*/ 39801 w 1530798"/>
              <a:gd name="connsiteY9" fmla="*/ 610008 h 772556"/>
              <a:gd name="connsiteX10" fmla="*/ 200439 w 1530798"/>
              <a:gd name="connsiteY10" fmla="*/ 758289 h 772556"/>
              <a:gd name="connsiteX11" fmla="*/ 188082 w 1530798"/>
              <a:gd name="connsiteY11" fmla="*/ 758289 h 772556"/>
              <a:gd name="connsiteX0" fmla="*/ 1378347 w 1462304"/>
              <a:gd name="connsiteY0" fmla="*/ 429290 h 772556"/>
              <a:gd name="connsiteX1" fmla="*/ 1434982 w 1462304"/>
              <a:gd name="connsiteY1" fmla="*/ 177418 h 772556"/>
              <a:gd name="connsiteX2" fmla="*/ 1226050 w 1462304"/>
              <a:gd name="connsiteY2" fmla="*/ 165164 h 772556"/>
              <a:gd name="connsiteX3" fmla="*/ 978915 w 1462304"/>
              <a:gd name="connsiteY3" fmla="*/ 4526 h 772556"/>
              <a:gd name="connsiteX4" fmla="*/ 904774 w 1462304"/>
              <a:gd name="connsiteY4" fmla="*/ 362872 h 772556"/>
              <a:gd name="connsiteX5" fmla="*/ 682353 w 1462304"/>
              <a:gd name="connsiteY5" fmla="*/ 140451 h 772556"/>
              <a:gd name="connsiteX6" fmla="*/ 497001 w 1462304"/>
              <a:gd name="connsiteY6" fmla="*/ 399943 h 772556"/>
              <a:gd name="connsiteX7" fmla="*/ 2731 w 1462304"/>
              <a:gd name="connsiteY7" fmla="*/ 264018 h 772556"/>
              <a:gd name="connsiteX8" fmla="*/ 286936 w 1462304"/>
              <a:gd name="connsiteY8" fmla="*/ 585294 h 772556"/>
              <a:gd name="connsiteX9" fmla="*/ 39801 w 1462304"/>
              <a:gd name="connsiteY9" fmla="*/ 610008 h 772556"/>
              <a:gd name="connsiteX10" fmla="*/ 200439 w 1462304"/>
              <a:gd name="connsiteY10" fmla="*/ 758289 h 772556"/>
              <a:gd name="connsiteX11" fmla="*/ 188082 w 1462304"/>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503145"/>
              <a:gd name="connsiteY0" fmla="*/ 429290 h 772556"/>
              <a:gd name="connsiteX1" fmla="*/ 1434982 w 1503145"/>
              <a:gd name="connsiteY1" fmla="*/ 177418 h 772556"/>
              <a:gd name="connsiteX2" fmla="*/ 1226050 w 1503145"/>
              <a:gd name="connsiteY2" fmla="*/ 165164 h 772556"/>
              <a:gd name="connsiteX3" fmla="*/ 978915 w 1503145"/>
              <a:gd name="connsiteY3" fmla="*/ 4526 h 772556"/>
              <a:gd name="connsiteX4" fmla="*/ 904774 w 1503145"/>
              <a:gd name="connsiteY4" fmla="*/ 362872 h 772556"/>
              <a:gd name="connsiteX5" fmla="*/ 682353 w 1503145"/>
              <a:gd name="connsiteY5" fmla="*/ 140451 h 772556"/>
              <a:gd name="connsiteX6" fmla="*/ 497001 w 1503145"/>
              <a:gd name="connsiteY6" fmla="*/ 399943 h 772556"/>
              <a:gd name="connsiteX7" fmla="*/ 2731 w 1503145"/>
              <a:gd name="connsiteY7" fmla="*/ 264018 h 772556"/>
              <a:gd name="connsiteX8" fmla="*/ 286936 w 1503145"/>
              <a:gd name="connsiteY8" fmla="*/ 585294 h 772556"/>
              <a:gd name="connsiteX9" fmla="*/ 39801 w 1503145"/>
              <a:gd name="connsiteY9" fmla="*/ 610008 h 772556"/>
              <a:gd name="connsiteX10" fmla="*/ 200439 w 1503145"/>
              <a:gd name="connsiteY10" fmla="*/ 758289 h 772556"/>
              <a:gd name="connsiteX11" fmla="*/ 188082 w 1503145"/>
              <a:gd name="connsiteY11" fmla="*/ 758289 h 772556"/>
              <a:gd name="connsiteX0" fmla="*/ 1378347 w 1424581"/>
              <a:gd name="connsiteY0" fmla="*/ 429290 h 772556"/>
              <a:gd name="connsiteX1" fmla="*/ 1244482 w 1424581"/>
              <a:gd name="connsiteY1" fmla="*/ 207898 h 772556"/>
              <a:gd name="connsiteX2" fmla="*/ 1226050 w 1424581"/>
              <a:gd name="connsiteY2" fmla="*/ 165164 h 772556"/>
              <a:gd name="connsiteX3" fmla="*/ 978915 w 1424581"/>
              <a:gd name="connsiteY3" fmla="*/ 4526 h 772556"/>
              <a:gd name="connsiteX4" fmla="*/ 904774 w 1424581"/>
              <a:gd name="connsiteY4" fmla="*/ 362872 h 772556"/>
              <a:gd name="connsiteX5" fmla="*/ 682353 w 1424581"/>
              <a:gd name="connsiteY5" fmla="*/ 140451 h 772556"/>
              <a:gd name="connsiteX6" fmla="*/ 497001 w 1424581"/>
              <a:gd name="connsiteY6" fmla="*/ 399943 h 772556"/>
              <a:gd name="connsiteX7" fmla="*/ 2731 w 1424581"/>
              <a:gd name="connsiteY7" fmla="*/ 264018 h 772556"/>
              <a:gd name="connsiteX8" fmla="*/ 286936 w 1424581"/>
              <a:gd name="connsiteY8" fmla="*/ 585294 h 772556"/>
              <a:gd name="connsiteX9" fmla="*/ 39801 w 1424581"/>
              <a:gd name="connsiteY9" fmla="*/ 610008 h 772556"/>
              <a:gd name="connsiteX10" fmla="*/ 200439 w 1424581"/>
              <a:gd name="connsiteY10" fmla="*/ 758289 h 772556"/>
              <a:gd name="connsiteX11" fmla="*/ 188082 w 1424581"/>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9290 h 772556"/>
              <a:gd name="connsiteX1" fmla="*/ 1244482 w 1445332"/>
              <a:gd name="connsiteY1" fmla="*/ 207898 h 772556"/>
              <a:gd name="connsiteX2" fmla="*/ 1226050 w 1445332"/>
              <a:gd name="connsiteY2" fmla="*/ 165164 h 772556"/>
              <a:gd name="connsiteX3" fmla="*/ 978915 w 1445332"/>
              <a:gd name="connsiteY3" fmla="*/ 4526 h 772556"/>
              <a:gd name="connsiteX4" fmla="*/ 904774 w 1445332"/>
              <a:gd name="connsiteY4" fmla="*/ 362872 h 772556"/>
              <a:gd name="connsiteX5" fmla="*/ 682353 w 1445332"/>
              <a:gd name="connsiteY5" fmla="*/ 140451 h 772556"/>
              <a:gd name="connsiteX6" fmla="*/ 497001 w 1445332"/>
              <a:gd name="connsiteY6" fmla="*/ 399943 h 772556"/>
              <a:gd name="connsiteX7" fmla="*/ 2731 w 1445332"/>
              <a:gd name="connsiteY7" fmla="*/ 264018 h 772556"/>
              <a:gd name="connsiteX8" fmla="*/ 286936 w 1445332"/>
              <a:gd name="connsiteY8" fmla="*/ 585294 h 772556"/>
              <a:gd name="connsiteX9" fmla="*/ 39801 w 1445332"/>
              <a:gd name="connsiteY9" fmla="*/ 610008 h 772556"/>
              <a:gd name="connsiteX10" fmla="*/ 200439 w 1445332"/>
              <a:gd name="connsiteY10" fmla="*/ 758289 h 772556"/>
              <a:gd name="connsiteX11" fmla="*/ 188082 w 1445332"/>
              <a:gd name="connsiteY11" fmla="*/ 758289 h 772556"/>
              <a:gd name="connsiteX0" fmla="*/ 1378347 w 1445332"/>
              <a:gd name="connsiteY0" fmla="*/ 428710 h 771976"/>
              <a:gd name="connsiteX1" fmla="*/ 1244482 w 1445332"/>
              <a:gd name="connsiteY1" fmla="*/ 207318 h 771976"/>
              <a:gd name="connsiteX2" fmla="*/ 1252720 w 1445332"/>
              <a:gd name="connsiteY2" fmla="*/ 191254 h 771976"/>
              <a:gd name="connsiteX3" fmla="*/ 978915 w 1445332"/>
              <a:gd name="connsiteY3" fmla="*/ 3946 h 771976"/>
              <a:gd name="connsiteX4" fmla="*/ 904774 w 1445332"/>
              <a:gd name="connsiteY4" fmla="*/ 362292 h 771976"/>
              <a:gd name="connsiteX5" fmla="*/ 682353 w 1445332"/>
              <a:gd name="connsiteY5" fmla="*/ 139871 h 771976"/>
              <a:gd name="connsiteX6" fmla="*/ 497001 w 1445332"/>
              <a:gd name="connsiteY6" fmla="*/ 399363 h 771976"/>
              <a:gd name="connsiteX7" fmla="*/ 2731 w 1445332"/>
              <a:gd name="connsiteY7" fmla="*/ 263438 h 771976"/>
              <a:gd name="connsiteX8" fmla="*/ 286936 w 1445332"/>
              <a:gd name="connsiteY8" fmla="*/ 584714 h 771976"/>
              <a:gd name="connsiteX9" fmla="*/ 39801 w 1445332"/>
              <a:gd name="connsiteY9" fmla="*/ 609428 h 771976"/>
              <a:gd name="connsiteX10" fmla="*/ 200439 w 1445332"/>
              <a:gd name="connsiteY10" fmla="*/ 757709 h 771976"/>
              <a:gd name="connsiteX11" fmla="*/ 188082 w 1445332"/>
              <a:gd name="connsiteY11" fmla="*/ 757709 h 771976"/>
              <a:gd name="connsiteX0" fmla="*/ 1378347 w 1445332"/>
              <a:gd name="connsiteY0" fmla="*/ 431327 h 774593"/>
              <a:gd name="connsiteX1" fmla="*/ 1244482 w 1445332"/>
              <a:gd name="connsiteY1" fmla="*/ 209935 h 774593"/>
              <a:gd name="connsiteX2" fmla="*/ 1252720 w 1445332"/>
              <a:gd name="connsiteY2" fmla="*/ 193871 h 774593"/>
              <a:gd name="connsiteX3" fmla="*/ 978915 w 1445332"/>
              <a:gd name="connsiteY3" fmla="*/ 6563 h 774593"/>
              <a:gd name="connsiteX4" fmla="*/ 904774 w 1445332"/>
              <a:gd name="connsiteY4" fmla="*/ 364909 h 774593"/>
              <a:gd name="connsiteX5" fmla="*/ 682353 w 1445332"/>
              <a:gd name="connsiteY5" fmla="*/ 142488 h 774593"/>
              <a:gd name="connsiteX6" fmla="*/ 497001 w 1445332"/>
              <a:gd name="connsiteY6" fmla="*/ 401980 h 774593"/>
              <a:gd name="connsiteX7" fmla="*/ 2731 w 1445332"/>
              <a:gd name="connsiteY7" fmla="*/ 266055 h 774593"/>
              <a:gd name="connsiteX8" fmla="*/ 286936 w 1445332"/>
              <a:gd name="connsiteY8" fmla="*/ 587331 h 774593"/>
              <a:gd name="connsiteX9" fmla="*/ 39801 w 1445332"/>
              <a:gd name="connsiteY9" fmla="*/ 612045 h 774593"/>
              <a:gd name="connsiteX10" fmla="*/ 200439 w 1445332"/>
              <a:gd name="connsiteY10" fmla="*/ 760326 h 774593"/>
              <a:gd name="connsiteX11" fmla="*/ 188082 w 1445332"/>
              <a:gd name="connsiteY11" fmla="*/ 760326 h 774593"/>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37393 h 680659"/>
              <a:gd name="connsiteX1" fmla="*/ 1244482 w 1445332"/>
              <a:gd name="connsiteY1" fmla="*/ 116001 h 680659"/>
              <a:gd name="connsiteX2" fmla="*/ 1252720 w 1445332"/>
              <a:gd name="connsiteY2" fmla="*/ 99937 h 680659"/>
              <a:gd name="connsiteX3" fmla="*/ 997965 w 1445332"/>
              <a:gd name="connsiteY3" fmla="*/ 23119 h 680659"/>
              <a:gd name="connsiteX4" fmla="*/ 904774 w 1445332"/>
              <a:gd name="connsiteY4" fmla="*/ 270975 h 680659"/>
              <a:gd name="connsiteX5" fmla="*/ 682353 w 1445332"/>
              <a:gd name="connsiteY5" fmla="*/ 48554 h 680659"/>
              <a:gd name="connsiteX6" fmla="*/ 497001 w 1445332"/>
              <a:gd name="connsiteY6" fmla="*/ 308046 h 680659"/>
              <a:gd name="connsiteX7" fmla="*/ 2731 w 1445332"/>
              <a:gd name="connsiteY7" fmla="*/ 172121 h 680659"/>
              <a:gd name="connsiteX8" fmla="*/ 286936 w 1445332"/>
              <a:gd name="connsiteY8" fmla="*/ 493397 h 680659"/>
              <a:gd name="connsiteX9" fmla="*/ 39801 w 1445332"/>
              <a:gd name="connsiteY9" fmla="*/ 518111 h 680659"/>
              <a:gd name="connsiteX10" fmla="*/ 200439 w 1445332"/>
              <a:gd name="connsiteY10" fmla="*/ 666392 h 680659"/>
              <a:gd name="connsiteX11" fmla="*/ 188082 w 1445332"/>
              <a:gd name="connsiteY11" fmla="*/ 666392 h 680659"/>
              <a:gd name="connsiteX0" fmla="*/ 1378347 w 1445332"/>
              <a:gd name="connsiteY0" fmla="*/ 369205 h 712471"/>
              <a:gd name="connsiteX1" fmla="*/ 1244482 w 1445332"/>
              <a:gd name="connsiteY1" fmla="*/ 147813 h 712471"/>
              <a:gd name="connsiteX2" fmla="*/ 1252720 w 1445332"/>
              <a:gd name="connsiteY2" fmla="*/ 131749 h 712471"/>
              <a:gd name="connsiteX3" fmla="*/ 997965 w 1445332"/>
              <a:gd name="connsiteY3" fmla="*/ 54931 h 712471"/>
              <a:gd name="connsiteX4" fmla="*/ 904774 w 1445332"/>
              <a:gd name="connsiteY4" fmla="*/ 302787 h 712471"/>
              <a:gd name="connsiteX5" fmla="*/ 682353 w 1445332"/>
              <a:gd name="connsiteY5" fmla="*/ 80366 h 712471"/>
              <a:gd name="connsiteX6" fmla="*/ 497001 w 1445332"/>
              <a:gd name="connsiteY6" fmla="*/ 339858 h 712471"/>
              <a:gd name="connsiteX7" fmla="*/ 2731 w 1445332"/>
              <a:gd name="connsiteY7" fmla="*/ 203933 h 712471"/>
              <a:gd name="connsiteX8" fmla="*/ 286936 w 1445332"/>
              <a:gd name="connsiteY8" fmla="*/ 525209 h 712471"/>
              <a:gd name="connsiteX9" fmla="*/ 39801 w 1445332"/>
              <a:gd name="connsiteY9" fmla="*/ 549923 h 712471"/>
              <a:gd name="connsiteX10" fmla="*/ 200439 w 1445332"/>
              <a:gd name="connsiteY10" fmla="*/ 698204 h 712471"/>
              <a:gd name="connsiteX11" fmla="*/ 188082 w 1445332"/>
              <a:gd name="connsiteY11" fmla="*/ 698204 h 712471"/>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04774 w 1445332"/>
              <a:gd name="connsiteY4" fmla="*/ 2369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82353 w 1445332"/>
              <a:gd name="connsiteY5" fmla="*/ 1451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10562 h 653828"/>
              <a:gd name="connsiteX1" fmla="*/ 1244482 w 1445332"/>
              <a:gd name="connsiteY1" fmla="*/ 89170 h 653828"/>
              <a:gd name="connsiteX2" fmla="*/ 1252720 w 1445332"/>
              <a:gd name="connsiteY2" fmla="*/ 73106 h 653828"/>
              <a:gd name="connsiteX3" fmla="*/ 959865 w 1445332"/>
              <a:gd name="connsiteY3" fmla="*/ 125828 h 653828"/>
              <a:gd name="connsiteX4" fmla="*/ 961924 w 1445332"/>
              <a:gd name="connsiteY4" fmla="*/ 129844 h 653828"/>
              <a:gd name="connsiteX5" fmla="*/ 682353 w 1445332"/>
              <a:gd name="connsiteY5" fmla="*/ 21723 h 653828"/>
              <a:gd name="connsiteX6" fmla="*/ 497001 w 1445332"/>
              <a:gd name="connsiteY6" fmla="*/ 281215 h 653828"/>
              <a:gd name="connsiteX7" fmla="*/ 2731 w 1445332"/>
              <a:gd name="connsiteY7" fmla="*/ 145290 h 653828"/>
              <a:gd name="connsiteX8" fmla="*/ 286936 w 1445332"/>
              <a:gd name="connsiteY8" fmla="*/ 466566 h 653828"/>
              <a:gd name="connsiteX9" fmla="*/ 39801 w 1445332"/>
              <a:gd name="connsiteY9" fmla="*/ 491280 h 653828"/>
              <a:gd name="connsiteX10" fmla="*/ 200439 w 1445332"/>
              <a:gd name="connsiteY10" fmla="*/ 639561 h 653828"/>
              <a:gd name="connsiteX11" fmla="*/ 188082 w 1445332"/>
              <a:gd name="connsiteY11" fmla="*/ 639561 h 653828"/>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497001 w 1445332"/>
              <a:gd name="connsiteY6" fmla="*/ 27400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78347 w 1445332"/>
              <a:gd name="connsiteY0" fmla="*/ 303350 h 646616"/>
              <a:gd name="connsiteX1" fmla="*/ 1244482 w 1445332"/>
              <a:gd name="connsiteY1" fmla="*/ 81958 h 646616"/>
              <a:gd name="connsiteX2" fmla="*/ 1252720 w 1445332"/>
              <a:gd name="connsiteY2" fmla="*/ 65894 h 646616"/>
              <a:gd name="connsiteX3" fmla="*/ 959865 w 1445332"/>
              <a:gd name="connsiteY3" fmla="*/ 118616 h 646616"/>
              <a:gd name="connsiteX4" fmla="*/ 961924 w 1445332"/>
              <a:gd name="connsiteY4" fmla="*/ 122632 h 646616"/>
              <a:gd name="connsiteX5" fmla="*/ 644253 w 1445332"/>
              <a:gd name="connsiteY5" fmla="*/ 144051 h 646616"/>
              <a:gd name="connsiteX6" fmla="*/ 660831 w 1445332"/>
              <a:gd name="connsiteY6" fmla="*/ 148273 h 646616"/>
              <a:gd name="connsiteX7" fmla="*/ 2731 w 1445332"/>
              <a:gd name="connsiteY7" fmla="*/ 138078 h 646616"/>
              <a:gd name="connsiteX8" fmla="*/ 286936 w 1445332"/>
              <a:gd name="connsiteY8" fmla="*/ 459354 h 646616"/>
              <a:gd name="connsiteX9" fmla="*/ 39801 w 1445332"/>
              <a:gd name="connsiteY9" fmla="*/ 484068 h 646616"/>
              <a:gd name="connsiteX10" fmla="*/ 200439 w 1445332"/>
              <a:gd name="connsiteY10" fmla="*/ 632349 h 646616"/>
              <a:gd name="connsiteX11" fmla="*/ 188082 w 1445332"/>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97252 w 1406503"/>
              <a:gd name="connsiteY7" fmla="*/ 24475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9518 w 1406503"/>
              <a:gd name="connsiteY0" fmla="*/ 303350 h 646616"/>
              <a:gd name="connsiteX1" fmla="*/ 1205653 w 1406503"/>
              <a:gd name="connsiteY1" fmla="*/ 81958 h 646616"/>
              <a:gd name="connsiteX2" fmla="*/ 1213891 w 1406503"/>
              <a:gd name="connsiteY2" fmla="*/ 65894 h 646616"/>
              <a:gd name="connsiteX3" fmla="*/ 921036 w 1406503"/>
              <a:gd name="connsiteY3" fmla="*/ 118616 h 646616"/>
              <a:gd name="connsiteX4" fmla="*/ 923095 w 1406503"/>
              <a:gd name="connsiteY4" fmla="*/ 122632 h 646616"/>
              <a:gd name="connsiteX5" fmla="*/ 605424 w 1406503"/>
              <a:gd name="connsiteY5" fmla="*/ 144051 h 646616"/>
              <a:gd name="connsiteX6" fmla="*/ 622002 w 1406503"/>
              <a:gd name="connsiteY6" fmla="*/ 148273 h 646616"/>
              <a:gd name="connsiteX7" fmla="*/ 314422 w 1406503"/>
              <a:gd name="connsiteY7" fmla="*/ 393348 h 646616"/>
              <a:gd name="connsiteX8" fmla="*/ 248107 w 1406503"/>
              <a:gd name="connsiteY8" fmla="*/ 459354 h 646616"/>
              <a:gd name="connsiteX9" fmla="*/ 972 w 1406503"/>
              <a:gd name="connsiteY9" fmla="*/ 484068 h 646616"/>
              <a:gd name="connsiteX10" fmla="*/ 161610 w 1406503"/>
              <a:gd name="connsiteY10" fmla="*/ 632349 h 646616"/>
              <a:gd name="connsiteX11" fmla="*/ 149253 w 1406503"/>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741 w 1405726"/>
              <a:gd name="connsiteY0" fmla="*/ 303350 h 646616"/>
              <a:gd name="connsiteX1" fmla="*/ 1204876 w 1405726"/>
              <a:gd name="connsiteY1" fmla="*/ 81958 h 646616"/>
              <a:gd name="connsiteX2" fmla="*/ 1213114 w 1405726"/>
              <a:gd name="connsiteY2" fmla="*/ 65894 h 646616"/>
              <a:gd name="connsiteX3" fmla="*/ 920259 w 1405726"/>
              <a:gd name="connsiteY3" fmla="*/ 118616 h 646616"/>
              <a:gd name="connsiteX4" fmla="*/ 922318 w 1405726"/>
              <a:gd name="connsiteY4" fmla="*/ 122632 h 646616"/>
              <a:gd name="connsiteX5" fmla="*/ 604647 w 1405726"/>
              <a:gd name="connsiteY5" fmla="*/ 144051 h 646616"/>
              <a:gd name="connsiteX6" fmla="*/ 621225 w 1405726"/>
              <a:gd name="connsiteY6" fmla="*/ 148273 h 646616"/>
              <a:gd name="connsiteX7" fmla="*/ 313645 w 1405726"/>
              <a:gd name="connsiteY7" fmla="*/ 393348 h 646616"/>
              <a:gd name="connsiteX8" fmla="*/ 197800 w 1405726"/>
              <a:gd name="connsiteY8" fmla="*/ 409824 h 646616"/>
              <a:gd name="connsiteX9" fmla="*/ 195 w 1405726"/>
              <a:gd name="connsiteY9" fmla="*/ 484068 h 646616"/>
              <a:gd name="connsiteX10" fmla="*/ 160833 w 1405726"/>
              <a:gd name="connsiteY10" fmla="*/ 632349 h 646616"/>
              <a:gd name="connsiteX11" fmla="*/ 148476 w 1405726"/>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695 w 1405680"/>
              <a:gd name="connsiteY0" fmla="*/ 303350 h 646616"/>
              <a:gd name="connsiteX1" fmla="*/ 1204830 w 1405680"/>
              <a:gd name="connsiteY1" fmla="*/ 81958 h 646616"/>
              <a:gd name="connsiteX2" fmla="*/ 1213068 w 1405680"/>
              <a:gd name="connsiteY2" fmla="*/ 65894 h 646616"/>
              <a:gd name="connsiteX3" fmla="*/ 920213 w 1405680"/>
              <a:gd name="connsiteY3" fmla="*/ 118616 h 646616"/>
              <a:gd name="connsiteX4" fmla="*/ 922272 w 1405680"/>
              <a:gd name="connsiteY4" fmla="*/ 122632 h 646616"/>
              <a:gd name="connsiteX5" fmla="*/ 604601 w 1405680"/>
              <a:gd name="connsiteY5" fmla="*/ 144051 h 646616"/>
              <a:gd name="connsiteX6" fmla="*/ 621179 w 1405680"/>
              <a:gd name="connsiteY6" fmla="*/ 148273 h 646616"/>
              <a:gd name="connsiteX7" fmla="*/ 313599 w 1405680"/>
              <a:gd name="connsiteY7" fmla="*/ 393348 h 646616"/>
              <a:gd name="connsiteX8" fmla="*/ 129174 w 1405680"/>
              <a:gd name="connsiteY8" fmla="*/ 333624 h 646616"/>
              <a:gd name="connsiteX9" fmla="*/ 149 w 1405680"/>
              <a:gd name="connsiteY9" fmla="*/ 484068 h 646616"/>
              <a:gd name="connsiteX10" fmla="*/ 160787 w 1405680"/>
              <a:gd name="connsiteY10" fmla="*/ 632349 h 646616"/>
              <a:gd name="connsiteX11" fmla="*/ 148430 w 1405680"/>
              <a:gd name="connsiteY11" fmla="*/ 632349 h 646616"/>
              <a:gd name="connsiteX0" fmla="*/ 1338546 w 1405531"/>
              <a:gd name="connsiteY0" fmla="*/ 303350 h 646616"/>
              <a:gd name="connsiteX1" fmla="*/ 1204681 w 1405531"/>
              <a:gd name="connsiteY1" fmla="*/ 81958 h 646616"/>
              <a:gd name="connsiteX2" fmla="*/ 1212919 w 1405531"/>
              <a:gd name="connsiteY2" fmla="*/ 65894 h 646616"/>
              <a:gd name="connsiteX3" fmla="*/ 920064 w 1405531"/>
              <a:gd name="connsiteY3" fmla="*/ 118616 h 646616"/>
              <a:gd name="connsiteX4" fmla="*/ 922123 w 1405531"/>
              <a:gd name="connsiteY4" fmla="*/ 122632 h 646616"/>
              <a:gd name="connsiteX5" fmla="*/ 604452 w 1405531"/>
              <a:gd name="connsiteY5" fmla="*/ 144051 h 646616"/>
              <a:gd name="connsiteX6" fmla="*/ 621030 w 1405531"/>
              <a:gd name="connsiteY6" fmla="*/ 148273 h 646616"/>
              <a:gd name="connsiteX7" fmla="*/ 313450 w 1405531"/>
              <a:gd name="connsiteY7" fmla="*/ 393348 h 646616"/>
              <a:gd name="connsiteX8" fmla="*/ 0 w 1405531"/>
              <a:gd name="connsiteY8" fmla="*/ 484068 h 646616"/>
              <a:gd name="connsiteX9" fmla="*/ 160638 w 1405531"/>
              <a:gd name="connsiteY9" fmla="*/ 632349 h 646616"/>
              <a:gd name="connsiteX10" fmla="*/ 148281 w 1405531"/>
              <a:gd name="connsiteY10" fmla="*/ 632349 h 646616"/>
              <a:gd name="connsiteX0" fmla="*/ 1269966 w 1336951"/>
              <a:gd name="connsiteY0" fmla="*/ 303350 h 650698"/>
              <a:gd name="connsiteX1" fmla="*/ 1136101 w 1336951"/>
              <a:gd name="connsiteY1" fmla="*/ 81958 h 650698"/>
              <a:gd name="connsiteX2" fmla="*/ 1144339 w 1336951"/>
              <a:gd name="connsiteY2" fmla="*/ 65894 h 650698"/>
              <a:gd name="connsiteX3" fmla="*/ 851484 w 1336951"/>
              <a:gd name="connsiteY3" fmla="*/ 118616 h 650698"/>
              <a:gd name="connsiteX4" fmla="*/ 853543 w 1336951"/>
              <a:gd name="connsiteY4" fmla="*/ 122632 h 650698"/>
              <a:gd name="connsiteX5" fmla="*/ 535872 w 1336951"/>
              <a:gd name="connsiteY5" fmla="*/ 144051 h 650698"/>
              <a:gd name="connsiteX6" fmla="*/ 552450 w 1336951"/>
              <a:gd name="connsiteY6" fmla="*/ 148273 h 650698"/>
              <a:gd name="connsiteX7" fmla="*/ 244870 w 1336951"/>
              <a:gd name="connsiteY7" fmla="*/ 393348 h 650698"/>
              <a:gd name="connsiteX8" fmla="*/ 0 w 1336951"/>
              <a:gd name="connsiteY8" fmla="*/ 426918 h 650698"/>
              <a:gd name="connsiteX9" fmla="*/ 92058 w 1336951"/>
              <a:gd name="connsiteY9" fmla="*/ 632349 h 650698"/>
              <a:gd name="connsiteX10" fmla="*/ 79701 w 1336951"/>
              <a:gd name="connsiteY10" fmla="*/ 632349 h 650698"/>
              <a:gd name="connsiteX0" fmla="*/ 1269966 w 1336951"/>
              <a:gd name="connsiteY0" fmla="*/ 303350 h 640957"/>
              <a:gd name="connsiteX1" fmla="*/ 1136101 w 1336951"/>
              <a:gd name="connsiteY1" fmla="*/ 81958 h 640957"/>
              <a:gd name="connsiteX2" fmla="*/ 1144339 w 1336951"/>
              <a:gd name="connsiteY2" fmla="*/ 65894 h 640957"/>
              <a:gd name="connsiteX3" fmla="*/ 851484 w 1336951"/>
              <a:gd name="connsiteY3" fmla="*/ 118616 h 640957"/>
              <a:gd name="connsiteX4" fmla="*/ 853543 w 1336951"/>
              <a:gd name="connsiteY4" fmla="*/ 122632 h 640957"/>
              <a:gd name="connsiteX5" fmla="*/ 535872 w 1336951"/>
              <a:gd name="connsiteY5" fmla="*/ 144051 h 640957"/>
              <a:gd name="connsiteX6" fmla="*/ 552450 w 1336951"/>
              <a:gd name="connsiteY6" fmla="*/ 148273 h 640957"/>
              <a:gd name="connsiteX7" fmla="*/ 244870 w 1336951"/>
              <a:gd name="connsiteY7" fmla="*/ 393348 h 640957"/>
              <a:gd name="connsiteX8" fmla="*/ 0 w 1336951"/>
              <a:gd name="connsiteY8" fmla="*/ 426918 h 640957"/>
              <a:gd name="connsiteX9" fmla="*/ 92058 w 1336951"/>
              <a:gd name="connsiteY9" fmla="*/ 632349 h 640957"/>
              <a:gd name="connsiteX10" fmla="*/ 323541 w 1336951"/>
              <a:gd name="connsiteY10" fmla="*/ 598059 h 640957"/>
              <a:gd name="connsiteX0" fmla="*/ 1269966 w 1336951"/>
              <a:gd name="connsiteY0" fmla="*/ 303350 h 598059"/>
              <a:gd name="connsiteX1" fmla="*/ 1136101 w 1336951"/>
              <a:gd name="connsiteY1" fmla="*/ 81958 h 598059"/>
              <a:gd name="connsiteX2" fmla="*/ 1144339 w 1336951"/>
              <a:gd name="connsiteY2" fmla="*/ 65894 h 598059"/>
              <a:gd name="connsiteX3" fmla="*/ 851484 w 1336951"/>
              <a:gd name="connsiteY3" fmla="*/ 118616 h 598059"/>
              <a:gd name="connsiteX4" fmla="*/ 853543 w 1336951"/>
              <a:gd name="connsiteY4" fmla="*/ 122632 h 598059"/>
              <a:gd name="connsiteX5" fmla="*/ 535872 w 1336951"/>
              <a:gd name="connsiteY5" fmla="*/ 144051 h 598059"/>
              <a:gd name="connsiteX6" fmla="*/ 552450 w 1336951"/>
              <a:gd name="connsiteY6" fmla="*/ 148273 h 598059"/>
              <a:gd name="connsiteX7" fmla="*/ 244870 w 1336951"/>
              <a:gd name="connsiteY7" fmla="*/ 393348 h 598059"/>
              <a:gd name="connsiteX8" fmla="*/ 0 w 1336951"/>
              <a:gd name="connsiteY8" fmla="*/ 426918 h 598059"/>
              <a:gd name="connsiteX9" fmla="*/ 323541 w 1336951"/>
              <a:gd name="connsiteY9" fmla="*/ 598059 h 598059"/>
              <a:gd name="connsiteX0" fmla="*/ 1269966 w 1336951"/>
              <a:gd name="connsiteY0" fmla="*/ 303350 h 601465"/>
              <a:gd name="connsiteX1" fmla="*/ 1136101 w 1336951"/>
              <a:gd name="connsiteY1" fmla="*/ 81958 h 601465"/>
              <a:gd name="connsiteX2" fmla="*/ 1144339 w 1336951"/>
              <a:gd name="connsiteY2" fmla="*/ 65894 h 601465"/>
              <a:gd name="connsiteX3" fmla="*/ 851484 w 1336951"/>
              <a:gd name="connsiteY3" fmla="*/ 118616 h 601465"/>
              <a:gd name="connsiteX4" fmla="*/ 853543 w 1336951"/>
              <a:gd name="connsiteY4" fmla="*/ 122632 h 601465"/>
              <a:gd name="connsiteX5" fmla="*/ 535872 w 1336951"/>
              <a:gd name="connsiteY5" fmla="*/ 144051 h 601465"/>
              <a:gd name="connsiteX6" fmla="*/ 552450 w 1336951"/>
              <a:gd name="connsiteY6" fmla="*/ 148273 h 601465"/>
              <a:gd name="connsiteX7" fmla="*/ 244870 w 1336951"/>
              <a:gd name="connsiteY7" fmla="*/ 393348 h 601465"/>
              <a:gd name="connsiteX8" fmla="*/ 0 w 1336951"/>
              <a:gd name="connsiteY8" fmla="*/ 426918 h 601465"/>
              <a:gd name="connsiteX9" fmla="*/ 323541 w 1336951"/>
              <a:gd name="connsiteY9" fmla="*/ 598059 h 601465"/>
              <a:gd name="connsiteX0" fmla="*/ 1348196 w 1415181"/>
              <a:gd name="connsiteY0" fmla="*/ 303350 h 608973"/>
              <a:gd name="connsiteX1" fmla="*/ 1214331 w 1415181"/>
              <a:gd name="connsiteY1" fmla="*/ 81958 h 608973"/>
              <a:gd name="connsiteX2" fmla="*/ 1222569 w 1415181"/>
              <a:gd name="connsiteY2" fmla="*/ 65894 h 608973"/>
              <a:gd name="connsiteX3" fmla="*/ 929714 w 1415181"/>
              <a:gd name="connsiteY3" fmla="*/ 118616 h 608973"/>
              <a:gd name="connsiteX4" fmla="*/ 931773 w 1415181"/>
              <a:gd name="connsiteY4" fmla="*/ 122632 h 608973"/>
              <a:gd name="connsiteX5" fmla="*/ 614102 w 1415181"/>
              <a:gd name="connsiteY5" fmla="*/ 144051 h 608973"/>
              <a:gd name="connsiteX6" fmla="*/ 630680 w 1415181"/>
              <a:gd name="connsiteY6" fmla="*/ 148273 h 608973"/>
              <a:gd name="connsiteX7" fmla="*/ 323100 w 1415181"/>
              <a:gd name="connsiteY7" fmla="*/ 393348 h 608973"/>
              <a:gd name="connsiteX8" fmla="*/ 78230 w 1415181"/>
              <a:gd name="connsiteY8" fmla="*/ 426918 h 608973"/>
              <a:gd name="connsiteX9" fmla="*/ 131261 w 1415181"/>
              <a:gd name="connsiteY9" fmla="*/ 605679 h 608973"/>
              <a:gd name="connsiteX0" fmla="*/ 1330472 w 1397457"/>
              <a:gd name="connsiteY0" fmla="*/ 303350 h 608526"/>
              <a:gd name="connsiteX1" fmla="*/ 1196607 w 1397457"/>
              <a:gd name="connsiteY1" fmla="*/ 81958 h 608526"/>
              <a:gd name="connsiteX2" fmla="*/ 1204845 w 1397457"/>
              <a:gd name="connsiteY2" fmla="*/ 65894 h 608526"/>
              <a:gd name="connsiteX3" fmla="*/ 911990 w 1397457"/>
              <a:gd name="connsiteY3" fmla="*/ 118616 h 608526"/>
              <a:gd name="connsiteX4" fmla="*/ 914049 w 1397457"/>
              <a:gd name="connsiteY4" fmla="*/ 122632 h 608526"/>
              <a:gd name="connsiteX5" fmla="*/ 596378 w 1397457"/>
              <a:gd name="connsiteY5" fmla="*/ 144051 h 608526"/>
              <a:gd name="connsiteX6" fmla="*/ 612956 w 1397457"/>
              <a:gd name="connsiteY6" fmla="*/ 148273 h 608526"/>
              <a:gd name="connsiteX7" fmla="*/ 305376 w 1397457"/>
              <a:gd name="connsiteY7" fmla="*/ 393348 h 608526"/>
              <a:gd name="connsiteX8" fmla="*/ 113846 w 1397457"/>
              <a:gd name="connsiteY8" fmla="*/ 396438 h 608526"/>
              <a:gd name="connsiteX9" fmla="*/ 113537 w 1397457"/>
              <a:gd name="connsiteY9" fmla="*/ 605679 h 608526"/>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337265 w 1404250"/>
              <a:gd name="connsiteY0" fmla="*/ 303350 h 608782"/>
              <a:gd name="connsiteX1" fmla="*/ 1203400 w 1404250"/>
              <a:gd name="connsiteY1" fmla="*/ 81958 h 608782"/>
              <a:gd name="connsiteX2" fmla="*/ 1211638 w 1404250"/>
              <a:gd name="connsiteY2" fmla="*/ 65894 h 608782"/>
              <a:gd name="connsiteX3" fmla="*/ 918783 w 1404250"/>
              <a:gd name="connsiteY3" fmla="*/ 118616 h 608782"/>
              <a:gd name="connsiteX4" fmla="*/ 920842 w 1404250"/>
              <a:gd name="connsiteY4" fmla="*/ 122632 h 608782"/>
              <a:gd name="connsiteX5" fmla="*/ 603171 w 1404250"/>
              <a:gd name="connsiteY5" fmla="*/ 144051 h 608782"/>
              <a:gd name="connsiteX6" fmla="*/ 619749 w 1404250"/>
              <a:gd name="connsiteY6" fmla="*/ 148273 h 608782"/>
              <a:gd name="connsiteX7" fmla="*/ 312169 w 1404250"/>
              <a:gd name="connsiteY7" fmla="*/ 393348 h 608782"/>
              <a:gd name="connsiteX8" fmla="*/ 120639 w 1404250"/>
              <a:gd name="connsiteY8" fmla="*/ 396438 h 608782"/>
              <a:gd name="connsiteX9" fmla="*/ 120330 w 1404250"/>
              <a:gd name="connsiteY9" fmla="*/ 605679 h 608782"/>
              <a:gd name="connsiteX0" fmla="*/ 1297955 w 1364940"/>
              <a:gd name="connsiteY0" fmla="*/ 303350 h 608569"/>
              <a:gd name="connsiteX1" fmla="*/ 1164090 w 1364940"/>
              <a:gd name="connsiteY1" fmla="*/ 81958 h 608569"/>
              <a:gd name="connsiteX2" fmla="*/ 1172328 w 1364940"/>
              <a:gd name="connsiteY2" fmla="*/ 65894 h 608569"/>
              <a:gd name="connsiteX3" fmla="*/ 879473 w 1364940"/>
              <a:gd name="connsiteY3" fmla="*/ 118616 h 608569"/>
              <a:gd name="connsiteX4" fmla="*/ 881532 w 1364940"/>
              <a:gd name="connsiteY4" fmla="*/ 122632 h 608569"/>
              <a:gd name="connsiteX5" fmla="*/ 563861 w 1364940"/>
              <a:gd name="connsiteY5" fmla="*/ 144051 h 608569"/>
              <a:gd name="connsiteX6" fmla="*/ 580439 w 1364940"/>
              <a:gd name="connsiteY6" fmla="*/ 148273 h 608569"/>
              <a:gd name="connsiteX7" fmla="*/ 272859 w 1364940"/>
              <a:gd name="connsiteY7" fmla="*/ 393348 h 608569"/>
              <a:gd name="connsiteX8" fmla="*/ 260399 w 1364940"/>
              <a:gd name="connsiteY8" fmla="*/ 381198 h 608569"/>
              <a:gd name="connsiteX9" fmla="*/ 81020 w 1364940"/>
              <a:gd name="connsiteY9" fmla="*/ 605679 h 608569"/>
              <a:gd name="connsiteX0" fmla="*/ 1315508 w 1382493"/>
              <a:gd name="connsiteY0" fmla="*/ 303350 h 607398"/>
              <a:gd name="connsiteX1" fmla="*/ 1181643 w 1382493"/>
              <a:gd name="connsiteY1" fmla="*/ 81958 h 607398"/>
              <a:gd name="connsiteX2" fmla="*/ 1189881 w 1382493"/>
              <a:gd name="connsiteY2" fmla="*/ 65894 h 607398"/>
              <a:gd name="connsiteX3" fmla="*/ 897026 w 1382493"/>
              <a:gd name="connsiteY3" fmla="*/ 118616 h 607398"/>
              <a:gd name="connsiteX4" fmla="*/ 899085 w 1382493"/>
              <a:gd name="connsiteY4" fmla="*/ 122632 h 607398"/>
              <a:gd name="connsiteX5" fmla="*/ 581414 w 1382493"/>
              <a:gd name="connsiteY5" fmla="*/ 144051 h 607398"/>
              <a:gd name="connsiteX6" fmla="*/ 597992 w 1382493"/>
              <a:gd name="connsiteY6" fmla="*/ 148273 h 607398"/>
              <a:gd name="connsiteX7" fmla="*/ 290412 w 1382493"/>
              <a:gd name="connsiteY7" fmla="*/ 393348 h 607398"/>
              <a:gd name="connsiteX8" fmla="*/ 277952 w 1382493"/>
              <a:gd name="connsiteY8" fmla="*/ 381198 h 607398"/>
              <a:gd name="connsiteX9" fmla="*/ 98573 w 1382493"/>
              <a:gd name="connsiteY9" fmla="*/ 605679 h 607398"/>
              <a:gd name="connsiteX0" fmla="*/ 1283760 w 1350745"/>
              <a:gd name="connsiteY0" fmla="*/ 303350 h 605679"/>
              <a:gd name="connsiteX1" fmla="*/ 1149895 w 1350745"/>
              <a:gd name="connsiteY1" fmla="*/ 81958 h 605679"/>
              <a:gd name="connsiteX2" fmla="*/ 1158133 w 1350745"/>
              <a:gd name="connsiteY2" fmla="*/ 65894 h 605679"/>
              <a:gd name="connsiteX3" fmla="*/ 865278 w 1350745"/>
              <a:gd name="connsiteY3" fmla="*/ 118616 h 605679"/>
              <a:gd name="connsiteX4" fmla="*/ 867337 w 1350745"/>
              <a:gd name="connsiteY4" fmla="*/ 122632 h 605679"/>
              <a:gd name="connsiteX5" fmla="*/ 549666 w 1350745"/>
              <a:gd name="connsiteY5" fmla="*/ 144051 h 605679"/>
              <a:gd name="connsiteX6" fmla="*/ 566244 w 1350745"/>
              <a:gd name="connsiteY6" fmla="*/ 148273 h 605679"/>
              <a:gd name="connsiteX7" fmla="*/ 258664 w 1350745"/>
              <a:gd name="connsiteY7" fmla="*/ 393348 h 605679"/>
              <a:gd name="connsiteX8" fmla="*/ 246204 w 1350745"/>
              <a:gd name="connsiteY8" fmla="*/ 381198 h 605679"/>
              <a:gd name="connsiteX9" fmla="*/ 66825 w 1350745"/>
              <a:gd name="connsiteY9" fmla="*/ 605679 h 60567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249540 w 1341621"/>
              <a:gd name="connsiteY7" fmla="*/ 393348 h 598059"/>
              <a:gd name="connsiteX8" fmla="*/ 237080 w 1341621"/>
              <a:gd name="connsiteY8" fmla="*/ 381198 h 598059"/>
              <a:gd name="connsiteX9" fmla="*/ 69131 w 1341621"/>
              <a:gd name="connsiteY9" fmla="*/ 598059 h 598059"/>
              <a:gd name="connsiteX0" fmla="*/ 1274636 w 1341621"/>
              <a:gd name="connsiteY0" fmla="*/ 303350 h 598059"/>
              <a:gd name="connsiteX1" fmla="*/ 1140771 w 1341621"/>
              <a:gd name="connsiteY1" fmla="*/ 81958 h 598059"/>
              <a:gd name="connsiteX2" fmla="*/ 1149009 w 1341621"/>
              <a:gd name="connsiteY2" fmla="*/ 65894 h 598059"/>
              <a:gd name="connsiteX3" fmla="*/ 856154 w 1341621"/>
              <a:gd name="connsiteY3" fmla="*/ 118616 h 598059"/>
              <a:gd name="connsiteX4" fmla="*/ 858213 w 1341621"/>
              <a:gd name="connsiteY4" fmla="*/ 122632 h 598059"/>
              <a:gd name="connsiteX5" fmla="*/ 540542 w 1341621"/>
              <a:gd name="connsiteY5" fmla="*/ 144051 h 598059"/>
              <a:gd name="connsiteX6" fmla="*/ 557120 w 1341621"/>
              <a:gd name="connsiteY6" fmla="*/ 148273 h 598059"/>
              <a:gd name="connsiteX7" fmla="*/ 177150 w 1341621"/>
              <a:gd name="connsiteY7" fmla="*/ 347628 h 598059"/>
              <a:gd name="connsiteX8" fmla="*/ 237080 w 1341621"/>
              <a:gd name="connsiteY8" fmla="*/ 381198 h 598059"/>
              <a:gd name="connsiteX9" fmla="*/ 69131 w 1341621"/>
              <a:gd name="connsiteY9" fmla="*/ 598059 h 598059"/>
              <a:gd name="connsiteX0" fmla="*/ 1255656 w 1322641"/>
              <a:gd name="connsiteY0" fmla="*/ 303350 h 598059"/>
              <a:gd name="connsiteX1" fmla="*/ 1121791 w 1322641"/>
              <a:gd name="connsiteY1" fmla="*/ 81958 h 598059"/>
              <a:gd name="connsiteX2" fmla="*/ 1130029 w 1322641"/>
              <a:gd name="connsiteY2" fmla="*/ 65894 h 598059"/>
              <a:gd name="connsiteX3" fmla="*/ 837174 w 1322641"/>
              <a:gd name="connsiteY3" fmla="*/ 118616 h 598059"/>
              <a:gd name="connsiteX4" fmla="*/ 839233 w 1322641"/>
              <a:gd name="connsiteY4" fmla="*/ 122632 h 598059"/>
              <a:gd name="connsiteX5" fmla="*/ 521562 w 1322641"/>
              <a:gd name="connsiteY5" fmla="*/ 144051 h 598059"/>
              <a:gd name="connsiteX6" fmla="*/ 538140 w 1322641"/>
              <a:gd name="connsiteY6" fmla="*/ 148273 h 598059"/>
              <a:gd name="connsiteX7" fmla="*/ 158170 w 1322641"/>
              <a:gd name="connsiteY7" fmla="*/ 347628 h 598059"/>
              <a:gd name="connsiteX8" fmla="*/ 340020 w 1322641"/>
              <a:gd name="connsiteY8" fmla="*/ 457398 h 598059"/>
              <a:gd name="connsiteX9" fmla="*/ 50151 w 1322641"/>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164573 w 1329044"/>
              <a:gd name="connsiteY7" fmla="*/ 34762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2059 w 1329044"/>
              <a:gd name="connsiteY0" fmla="*/ 303350 h 598059"/>
              <a:gd name="connsiteX1" fmla="*/ 1128194 w 1329044"/>
              <a:gd name="connsiteY1" fmla="*/ 81958 h 598059"/>
              <a:gd name="connsiteX2" fmla="*/ 1136432 w 1329044"/>
              <a:gd name="connsiteY2" fmla="*/ 65894 h 598059"/>
              <a:gd name="connsiteX3" fmla="*/ 843577 w 1329044"/>
              <a:gd name="connsiteY3" fmla="*/ 118616 h 598059"/>
              <a:gd name="connsiteX4" fmla="*/ 845636 w 1329044"/>
              <a:gd name="connsiteY4" fmla="*/ 122632 h 598059"/>
              <a:gd name="connsiteX5" fmla="*/ 527965 w 1329044"/>
              <a:gd name="connsiteY5" fmla="*/ 144051 h 598059"/>
              <a:gd name="connsiteX6" fmla="*/ 544543 w 1329044"/>
              <a:gd name="connsiteY6" fmla="*/ 148273 h 598059"/>
              <a:gd name="connsiteX7" fmla="*/ 290303 w 1329044"/>
              <a:gd name="connsiteY7" fmla="*/ 355248 h 598059"/>
              <a:gd name="connsiteX8" fmla="*/ 296893 w 1329044"/>
              <a:gd name="connsiteY8" fmla="*/ 514548 h 598059"/>
              <a:gd name="connsiteX9" fmla="*/ 56554 w 1329044"/>
              <a:gd name="connsiteY9" fmla="*/ 598059 h 598059"/>
              <a:gd name="connsiteX0" fmla="*/ 1261514 w 1328499"/>
              <a:gd name="connsiteY0" fmla="*/ 303350 h 598059"/>
              <a:gd name="connsiteX1" fmla="*/ 1127649 w 1328499"/>
              <a:gd name="connsiteY1" fmla="*/ 81958 h 598059"/>
              <a:gd name="connsiteX2" fmla="*/ 1135887 w 1328499"/>
              <a:gd name="connsiteY2" fmla="*/ 65894 h 598059"/>
              <a:gd name="connsiteX3" fmla="*/ 843032 w 1328499"/>
              <a:gd name="connsiteY3" fmla="*/ 118616 h 598059"/>
              <a:gd name="connsiteX4" fmla="*/ 845091 w 1328499"/>
              <a:gd name="connsiteY4" fmla="*/ 122632 h 598059"/>
              <a:gd name="connsiteX5" fmla="*/ 527420 w 1328499"/>
              <a:gd name="connsiteY5" fmla="*/ 144051 h 598059"/>
              <a:gd name="connsiteX6" fmla="*/ 543998 w 1328499"/>
              <a:gd name="connsiteY6" fmla="*/ 148273 h 598059"/>
              <a:gd name="connsiteX7" fmla="*/ 289758 w 1328499"/>
              <a:gd name="connsiteY7" fmla="*/ 355248 h 598059"/>
              <a:gd name="connsiteX8" fmla="*/ 300158 w 1328499"/>
              <a:gd name="connsiteY8" fmla="*/ 377388 h 598059"/>
              <a:gd name="connsiteX9" fmla="*/ 56009 w 1328499"/>
              <a:gd name="connsiteY9" fmla="*/ 598059 h 598059"/>
              <a:gd name="connsiteX0" fmla="*/ 1228413 w 1295398"/>
              <a:gd name="connsiteY0" fmla="*/ 303350 h 619183"/>
              <a:gd name="connsiteX1" fmla="*/ 1094548 w 1295398"/>
              <a:gd name="connsiteY1" fmla="*/ 81958 h 619183"/>
              <a:gd name="connsiteX2" fmla="*/ 1102786 w 1295398"/>
              <a:gd name="connsiteY2" fmla="*/ 65894 h 619183"/>
              <a:gd name="connsiteX3" fmla="*/ 809931 w 1295398"/>
              <a:gd name="connsiteY3" fmla="*/ 118616 h 619183"/>
              <a:gd name="connsiteX4" fmla="*/ 811990 w 1295398"/>
              <a:gd name="connsiteY4" fmla="*/ 122632 h 619183"/>
              <a:gd name="connsiteX5" fmla="*/ 494319 w 1295398"/>
              <a:gd name="connsiteY5" fmla="*/ 144051 h 619183"/>
              <a:gd name="connsiteX6" fmla="*/ 510897 w 1295398"/>
              <a:gd name="connsiteY6" fmla="*/ 148273 h 619183"/>
              <a:gd name="connsiteX7" fmla="*/ 256657 w 1295398"/>
              <a:gd name="connsiteY7" fmla="*/ 355248 h 619183"/>
              <a:gd name="connsiteX8" fmla="*/ 267057 w 1295398"/>
              <a:gd name="connsiteY8" fmla="*/ 377388 h 619183"/>
              <a:gd name="connsiteX9" fmla="*/ 62140 w 1295398"/>
              <a:gd name="connsiteY9" fmla="*/ 619183 h 619183"/>
              <a:gd name="connsiteX0" fmla="*/ 1213564 w 1280549"/>
              <a:gd name="connsiteY0" fmla="*/ 303350 h 619183"/>
              <a:gd name="connsiteX1" fmla="*/ 1079699 w 1280549"/>
              <a:gd name="connsiteY1" fmla="*/ 81958 h 619183"/>
              <a:gd name="connsiteX2" fmla="*/ 1087937 w 1280549"/>
              <a:gd name="connsiteY2" fmla="*/ 65894 h 619183"/>
              <a:gd name="connsiteX3" fmla="*/ 795082 w 1280549"/>
              <a:gd name="connsiteY3" fmla="*/ 118616 h 619183"/>
              <a:gd name="connsiteX4" fmla="*/ 797141 w 1280549"/>
              <a:gd name="connsiteY4" fmla="*/ 122632 h 619183"/>
              <a:gd name="connsiteX5" fmla="*/ 479470 w 1280549"/>
              <a:gd name="connsiteY5" fmla="*/ 144051 h 619183"/>
              <a:gd name="connsiteX6" fmla="*/ 496048 w 1280549"/>
              <a:gd name="connsiteY6" fmla="*/ 148273 h 619183"/>
              <a:gd name="connsiteX7" fmla="*/ 241808 w 1280549"/>
              <a:gd name="connsiteY7" fmla="*/ 355248 h 619183"/>
              <a:gd name="connsiteX8" fmla="*/ 252208 w 1280549"/>
              <a:gd name="connsiteY8" fmla="*/ 377388 h 619183"/>
              <a:gd name="connsiteX9" fmla="*/ 65398 w 1280549"/>
              <a:gd name="connsiteY9" fmla="*/ 619183 h 619183"/>
              <a:gd name="connsiteX0" fmla="*/ 1188113 w 1255098"/>
              <a:gd name="connsiteY0" fmla="*/ 303350 h 626421"/>
              <a:gd name="connsiteX1" fmla="*/ 1054248 w 1255098"/>
              <a:gd name="connsiteY1" fmla="*/ 81958 h 626421"/>
              <a:gd name="connsiteX2" fmla="*/ 1062486 w 1255098"/>
              <a:gd name="connsiteY2" fmla="*/ 65894 h 626421"/>
              <a:gd name="connsiteX3" fmla="*/ 769631 w 1255098"/>
              <a:gd name="connsiteY3" fmla="*/ 118616 h 626421"/>
              <a:gd name="connsiteX4" fmla="*/ 771690 w 1255098"/>
              <a:gd name="connsiteY4" fmla="*/ 122632 h 626421"/>
              <a:gd name="connsiteX5" fmla="*/ 454019 w 1255098"/>
              <a:gd name="connsiteY5" fmla="*/ 144051 h 626421"/>
              <a:gd name="connsiteX6" fmla="*/ 470597 w 1255098"/>
              <a:gd name="connsiteY6" fmla="*/ 148273 h 626421"/>
              <a:gd name="connsiteX7" fmla="*/ 216357 w 1255098"/>
              <a:gd name="connsiteY7" fmla="*/ 355248 h 626421"/>
              <a:gd name="connsiteX8" fmla="*/ 226757 w 1255098"/>
              <a:gd name="connsiteY8" fmla="*/ 377388 h 626421"/>
              <a:gd name="connsiteX9" fmla="*/ 71961 w 1255098"/>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02892 w 1241633"/>
              <a:gd name="connsiteY7" fmla="*/ 355248 h 626421"/>
              <a:gd name="connsiteX8" fmla="*/ 213292 w 1241633"/>
              <a:gd name="connsiteY8" fmla="*/ 377388 h 626421"/>
              <a:gd name="connsiteX9" fmla="*/ 58496 w 1241633"/>
              <a:gd name="connsiteY9"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40554 w 1241633"/>
              <a:gd name="connsiteY5" fmla="*/ 144051 h 626421"/>
              <a:gd name="connsiteX6" fmla="*/ 457132 w 1241633"/>
              <a:gd name="connsiteY6" fmla="*/ 148273 h 626421"/>
              <a:gd name="connsiteX7" fmla="*/ 213292 w 1241633"/>
              <a:gd name="connsiteY7" fmla="*/ 377388 h 626421"/>
              <a:gd name="connsiteX8" fmla="*/ 58496 w 1241633"/>
              <a:gd name="connsiteY8"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58225 w 1241633"/>
              <a:gd name="connsiteY4" fmla="*/ 122632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303350 h 626421"/>
              <a:gd name="connsiteX1" fmla="*/ 1040783 w 1241633"/>
              <a:gd name="connsiteY1" fmla="*/ 81958 h 626421"/>
              <a:gd name="connsiteX2" fmla="*/ 1049021 w 1241633"/>
              <a:gd name="connsiteY2" fmla="*/ 65894 h 626421"/>
              <a:gd name="connsiteX3" fmla="*/ 756166 w 1241633"/>
              <a:gd name="connsiteY3" fmla="*/ 118616 h 626421"/>
              <a:gd name="connsiteX4" fmla="*/ 729260 w 1241633"/>
              <a:gd name="connsiteY4" fmla="*/ 127457 h 626421"/>
              <a:gd name="connsiteX5" fmla="*/ 457132 w 1241633"/>
              <a:gd name="connsiteY5" fmla="*/ 148273 h 626421"/>
              <a:gd name="connsiteX6" fmla="*/ 213292 w 1241633"/>
              <a:gd name="connsiteY6" fmla="*/ 377388 h 626421"/>
              <a:gd name="connsiteX7" fmla="*/ 58496 w 1241633"/>
              <a:gd name="connsiteY7" fmla="*/ 626421 h 626421"/>
              <a:gd name="connsiteX0" fmla="*/ 1174648 w 1241633"/>
              <a:gd name="connsiteY0" fmla="*/ 237456 h 560527"/>
              <a:gd name="connsiteX1" fmla="*/ 1040783 w 1241633"/>
              <a:gd name="connsiteY1" fmla="*/ 16064 h 560527"/>
              <a:gd name="connsiteX2" fmla="*/ 1049021 w 1241633"/>
              <a:gd name="connsiteY2" fmla="*/ 0 h 560527"/>
              <a:gd name="connsiteX3" fmla="*/ 729260 w 1241633"/>
              <a:gd name="connsiteY3" fmla="*/ 61563 h 560527"/>
              <a:gd name="connsiteX4" fmla="*/ 457132 w 1241633"/>
              <a:gd name="connsiteY4" fmla="*/ 82379 h 560527"/>
              <a:gd name="connsiteX5" fmla="*/ 213292 w 1241633"/>
              <a:gd name="connsiteY5" fmla="*/ 311494 h 560527"/>
              <a:gd name="connsiteX6" fmla="*/ 58496 w 1241633"/>
              <a:gd name="connsiteY6" fmla="*/ 560527 h 560527"/>
              <a:gd name="connsiteX0" fmla="*/ 1174648 w 1174648"/>
              <a:gd name="connsiteY0" fmla="*/ 237456 h 560527"/>
              <a:gd name="connsiteX1" fmla="*/ 1049021 w 1174648"/>
              <a:gd name="connsiteY1" fmla="*/ 0 h 560527"/>
              <a:gd name="connsiteX2" fmla="*/ 729260 w 1174648"/>
              <a:gd name="connsiteY2" fmla="*/ 61563 h 560527"/>
              <a:gd name="connsiteX3" fmla="*/ 457132 w 1174648"/>
              <a:gd name="connsiteY3" fmla="*/ 82379 h 560527"/>
              <a:gd name="connsiteX4" fmla="*/ 213292 w 1174648"/>
              <a:gd name="connsiteY4" fmla="*/ 311494 h 560527"/>
              <a:gd name="connsiteX5" fmla="*/ 58496 w 1174648"/>
              <a:gd name="connsiteY5" fmla="*/ 560527 h 560527"/>
              <a:gd name="connsiteX0" fmla="*/ 1188368 w 1188368"/>
              <a:gd name="connsiteY0" fmla="*/ 261580 h 560527"/>
              <a:gd name="connsiteX1" fmla="*/ 1049021 w 1188368"/>
              <a:gd name="connsiteY1" fmla="*/ 0 h 560527"/>
              <a:gd name="connsiteX2" fmla="*/ 729260 w 1188368"/>
              <a:gd name="connsiteY2" fmla="*/ 61563 h 560527"/>
              <a:gd name="connsiteX3" fmla="*/ 457132 w 1188368"/>
              <a:gd name="connsiteY3" fmla="*/ 82379 h 560527"/>
              <a:gd name="connsiteX4" fmla="*/ 213292 w 1188368"/>
              <a:gd name="connsiteY4" fmla="*/ 311494 h 560527"/>
              <a:gd name="connsiteX5" fmla="*/ 58496 w 1188368"/>
              <a:gd name="connsiteY5" fmla="*/ 560527 h 560527"/>
              <a:gd name="connsiteX0" fmla="*/ 1188368 w 1198483"/>
              <a:gd name="connsiteY0" fmla="*/ 261580 h 560527"/>
              <a:gd name="connsiteX1" fmla="*/ 1049021 w 1198483"/>
              <a:gd name="connsiteY1" fmla="*/ 0 h 560527"/>
              <a:gd name="connsiteX2" fmla="*/ 729260 w 1198483"/>
              <a:gd name="connsiteY2" fmla="*/ 61563 h 560527"/>
              <a:gd name="connsiteX3" fmla="*/ 457132 w 1198483"/>
              <a:gd name="connsiteY3" fmla="*/ 82379 h 560527"/>
              <a:gd name="connsiteX4" fmla="*/ 213292 w 1198483"/>
              <a:gd name="connsiteY4" fmla="*/ 311494 h 560527"/>
              <a:gd name="connsiteX5" fmla="*/ 58496 w 1198483"/>
              <a:gd name="connsiteY5" fmla="*/ 560527 h 560527"/>
              <a:gd name="connsiteX0" fmla="*/ 1188368 w 1198181"/>
              <a:gd name="connsiteY0" fmla="*/ 232631 h 531578"/>
              <a:gd name="connsiteX1" fmla="*/ 1044447 w 1198181"/>
              <a:gd name="connsiteY1" fmla="*/ 0 h 531578"/>
              <a:gd name="connsiteX2" fmla="*/ 729260 w 1198181"/>
              <a:gd name="connsiteY2" fmla="*/ 32614 h 531578"/>
              <a:gd name="connsiteX3" fmla="*/ 457132 w 1198181"/>
              <a:gd name="connsiteY3" fmla="*/ 53430 h 531578"/>
              <a:gd name="connsiteX4" fmla="*/ 213292 w 1198181"/>
              <a:gd name="connsiteY4" fmla="*/ 282545 h 531578"/>
              <a:gd name="connsiteX5" fmla="*/ 58496 w 1198181"/>
              <a:gd name="connsiteY5" fmla="*/ 531578 h 531578"/>
              <a:gd name="connsiteX0" fmla="*/ 1188368 w 1197804"/>
              <a:gd name="connsiteY0" fmla="*/ 227806 h 526753"/>
              <a:gd name="connsiteX1" fmla="*/ 1038349 w 1197804"/>
              <a:gd name="connsiteY1" fmla="*/ 0 h 526753"/>
              <a:gd name="connsiteX2" fmla="*/ 729260 w 1197804"/>
              <a:gd name="connsiteY2" fmla="*/ 27789 h 526753"/>
              <a:gd name="connsiteX3" fmla="*/ 457132 w 1197804"/>
              <a:gd name="connsiteY3" fmla="*/ 48605 h 526753"/>
              <a:gd name="connsiteX4" fmla="*/ 213292 w 1197804"/>
              <a:gd name="connsiteY4" fmla="*/ 277720 h 526753"/>
              <a:gd name="connsiteX5" fmla="*/ 58496 w 1197804"/>
              <a:gd name="connsiteY5" fmla="*/ 526753 h 526753"/>
              <a:gd name="connsiteX0" fmla="*/ 1188368 w 1205492"/>
              <a:gd name="connsiteY0" fmla="*/ 227806 h 526753"/>
              <a:gd name="connsiteX1" fmla="*/ 1038349 w 1205492"/>
              <a:gd name="connsiteY1" fmla="*/ 0 h 526753"/>
              <a:gd name="connsiteX2" fmla="*/ 729260 w 1205492"/>
              <a:gd name="connsiteY2" fmla="*/ 27789 h 526753"/>
              <a:gd name="connsiteX3" fmla="*/ 457132 w 1205492"/>
              <a:gd name="connsiteY3" fmla="*/ 48605 h 526753"/>
              <a:gd name="connsiteX4" fmla="*/ 213292 w 1205492"/>
              <a:gd name="connsiteY4" fmla="*/ 277720 h 526753"/>
              <a:gd name="connsiteX5" fmla="*/ 58496 w 1205492"/>
              <a:gd name="connsiteY5" fmla="*/ 526753 h 526753"/>
              <a:gd name="connsiteX0" fmla="*/ 1188368 w 1205492"/>
              <a:gd name="connsiteY0" fmla="*/ 248303 h 547250"/>
              <a:gd name="connsiteX1" fmla="*/ 1038349 w 1205492"/>
              <a:gd name="connsiteY1" fmla="*/ 20497 h 547250"/>
              <a:gd name="connsiteX2" fmla="*/ 729260 w 1205492"/>
              <a:gd name="connsiteY2" fmla="*/ 48286 h 547250"/>
              <a:gd name="connsiteX3" fmla="*/ 457132 w 1205492"/>
              <a:gd name="connsiteY3" fmla="*/ 69102 h 547250"/>
              <a:gd name="connsiteX4" fmla="*/ 213292 w 1205492"/>
              <a:gd name="connsiteY4" fmla="*/ 298217 h 547250"/>
              <a:gd name="connsiteX5" fmla="*/ 58496 w 1205492"/>
              <a:gd name="connsiteY5" fmla="*/ 547250 h 547250"/>
              <a:gd name="connsiteX0" fmla="*/ 1188368 w 1205492"/>
              <a:gd name="connsiteY0" fmla="*/ 260956 h 559903"/>
              <a:gd name="connsiteX1" fmla="*/ 1038349 w 1205492"/>
              <a:gd name="connsiteY1" fmla="*/ 33150 h 559903"/>
              <a:gd name="connsiteX2" fmla="*/ 729260 w 1205492"/>
              <a:gd name="connsiteY2" fmla="*/ 60939 h 559903"/>
              <a:gd name="connsiteX3" fmla="*/ 457132 w 1205492"/>
              <a:gd name="connsiteY3" fmla="*/ 81755 h 559903"/>
              <a:gd name="connsiteX4" fmla="*/ 213292 w 1205492"/>
              <a:gd name="connsiteY4" fmla="*/ 310870 h 559903"/>
              <a:gd name="connsiteX5" fmla="*/ 58496 w 1205492"/>
              <a:gd name="connsiteY5" fmla="*/ 559903 h 559903"/>
              <a:gd name="connsiteX0" fmla="*/ 1188368 w 1203279"/>
              <a:gd name="connsiteY0" fmla="*/ 251880 h 550827"/>
              <a:gd name="connsiteX1" fmla="*/ 1023105 w 1203279"/>
              <a:gd name="connsiteY1" fmla="*/ 39755 h 550827"/>
              <a:gd name="connsiteX2" fmla="*/ 729260 w 1203279"/>
              <a:gd name="connsiteY2" fmla="*/ 51863 h 550827"/>
              <a:gd name="connsiteX3" fmla="*/ 457132 w 1203279"/>
              <a:gd name="connsiteY3" fmla="*/ 72679 h 550827"/>
              <a:gd name="connsiteX4" fmla="*/ 213292 w 1203279"/>
              <a:gd name="connsiteY4" fmla="*/ 301794 h 550827"/>
              <a:gd name="connsiteX5" fmla="*/ 58496 w 1203279"/>
              <a:gd name="connsiteY5" fmla="*/ 550827 h 550827"/>
              <a:gd name="connsiteX0" fmla="*/ 1188368 w 1205682"/>
              <a:gd name="connsiteY0" fmla="*/ 251880 h 550827"/>
              <a:gd name="connsiteX1" fmla="*/ 1023105 w 1205682"/>
              <a:gd name="connsiteY1" fmla="*/ 39755 h 550827"/>
              <a:gd name="connsiteX2" fmla="*/ 729260 w 1205682"/>
              <a:gd name="connsiteY2" fmla="*/ 51863 h 550827"/>
              <a:gd name="connsiteX3" fmla="*/ 457132 w 1205682"/>
              <a:gd name="connsiteY3" fmla="*/ 72679 h 550827"/>
              <a:gd name="connsiteX4" fmla="*/ 213292 w 1205682"/>
              <a:gd name="connsiteY4" fmla="*/ 301794 h 550827"/>
              <a:gd name="connsiteX5" fmla="*/ 58496 w 1205682"/>
              <a:gd name="connsiteY5" fmla="*/ 550827 h 550827"/>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457132 w 1205682"/>
              <a:gd name="connsiteY3" fmla="*/ 79891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5682"/>
              <a:gd name="connsiteY0" fmla="*/ 259092 h 558039"/>
              <a:gd name="connsiteX1" fmla="*/ 1023105 w 1205682"/>
              <a:gd name="connsiteY1" fmla="*/ 46967 h 558039"/>
              <a:gd name="connsiteX2" fmla="*/ 729260 w 1205682"/>
              <a:gd name="connsiteY2" fmla="*/ 59075 h 558039"/>
              <a:gd name="connsiteX3" fmla="*/ 387007 w 1205682"/>
              <a:gd name="connsiteY3" fmla="*/ 69035 h 558039"/>
              <a:gd name="connsiteX4" fmla="*/ 213292 w 1205682"/>
              <a:gd name="connsiteY4" fmla="*/ 309006 h 558039"/>
              <a:gd name="connsiteX5" fmla="*/ 58496 w 1205682"/>
              <a:gd name="connsiteY5" fmla="*/ 558039 h 558039"/>
              <a:gd name="connsiteX0" fmla="*/ 1188368 w 1208611"/>
              <a:gd name="connsiteY0" fmla="*/ 259092 h 558039"/>
              <a:gd name="connsiteX1" fmla="*/ 1023105 w 1208611"/>
              <a:gd name="connsiteY1" fmla="*/ 46967 h 558039"/>
              <a:gd name="connsiteX2" fmla="*/ 729260 w 1208611"/>
              <a:gd name="connsiteY2" fmla="*/ 59075 h 558039"/>
              <a:gd name="connsiteX3" fmla="*/ 387007 w 1208611"/>
              <a:gd name="connsiteY3" fmla="*/ 69035 h 558039"/>
              <a:gd name="connsiteX4" fmla="*/ 213292 w 1208611"/>
              <a:gd name="connsiteY4" fmla="*/ 309006 h 558039"/>
              <a:gd name="connsiteX5" fmla="*/ 58496 w 1208611"/>
              <a:gd name="connsiteY5" fmla="*/ 558039 h 558039"/>
              <a:gd name="connsiteX0" fmla="*/ 1188368 w 1208611"/>
              <a:gd name="connsiteY0" fmla="*/ 260858 h 559805"/>
              <a:gd name="connsiteX1" fmla="*/ 1023105 w 1208611"/>
              <a:gd name="connsiteY1" fmla="*/ 48733 h 559805"/>
              <a:gd name="connsiteX2" fmla="*/ 729260 w 1208611"/>
              <a:gd name="connsiteY2" fmla="*/ 60841 h 559805"/>
              <a:gd name="connsiteX3" fmla="*/ 387007 w 1208611"/>
              <a:gd name="connsiteY3" fmla="*/ 70801 h 559805"/>
              <a:gd name="connsiteX4" fmla="*/ 213292 w 1208611"/>
              <a:gd name="connsiteY4" fmla="*/ 310772 h 559805"/>
              <a:gd name="connsiteX5" fmla="*/ 58496 w 1208611"/>
              <a:gd name="connsiteY5" fmla="*/ 559805 h 559805"/>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88368 w 1208611"/>
              <a:gd name="connsiteY0" fmla="*/ 263383 h 562330"/>
              <a:gd name="connsiteX1" fmla="*/ 1023105 w 1208611"/>
              <a:gd name="connsiteY1" fmla="*/ 51258 h 562330"/>
              <a:gd name="connsiteX2" fmla="*/ 707918 w 1208611"/>
              <a:gd name="connsiteY2" fmla="*/ 58541 h 562330"/>
              <a:gd name="connsiteX3" fmla="*/ 387007 w 1208611"/>
              <a:gd name="connsiteY3" fmla="*/ 73326 h 562330"/>
              <a:gd name="connsiteX4" fmla="*/ 213292 w 1208611"/>
              <a:gd name="connsiteY4" fmla="*/ 313297 h 562330"/>
              <a:gd name="connsiteX5" fmla="*/ 58496 w 1208611"/>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97726 w 1217969"/>
              <a:gd name="connsiteY0" fmla="*/ 263383 h 562330"/>
              <a:gd name="connsiteX1" fmla="*/ 1032463 w 1217969"/>
              <a:gd name="connsiteY1" fmla="*/ 51258 h 562330"/>
              <a:gd name="connsiteX2" fmla="*/ 717276 w 1217969"/>
              <a:gd name="connsiteY2" fmla="*/ 58541 h 562330"/>
              <a:gd name="connsiteX3" fmla="*/ 396365 w 1217969"/>
              <a:gd name="connsiteY3" fmla="*/ 73326 h 562330"/>
              <a:gd name="connsiteX4" fmla="*/ 184538 w 1217969"/>
              <a:gd name="connsiteY4" fmla="*/ 301235 h 562330"/>
              <a:gd name="connsiteX5" fmla="*/ 67854 w 1217969"/>
              <a:gd name="connsiteY5" fmla="*/ 562330 h 562330"/>
              <a:gd name="connsiteX0" fmla="*/ 1187962 w 1208205"/>
              <a:gd name="connsiteY0" fmla="*/ 263383 h 562330"/>
              <a:gd name="connsiteX1" fmla="*/ 1022699 w 1208205"/>
              <a:gd name="connsiteY1" fmla="*/ 51258 h 562330"/>
              <a:gd name="connsiteX2" fmla="*/ 707512 w 1208205"/>
              <a:gd name="connsiteY2" fmla="*/ 58541 h 562330"/>
              <a:gd name="connsiteX3" fmla="*/ 386601 w 1208205"/>
              <a:gd name="connsiteY3" fmla="*/ 73326 h 562330"/>
              <a:gd name="connsiteX4" fmla="*/ 174774 w 1208205"/>
              <a:gd name="connsiteY4" fmla="*/ 301235 h 562330"/>
              <a:gd name="connsiteX5" fmla="*/ 58090 w 1208205"/>
              <a:gd name="connsiteY5" fmla="*/ 562330 h 562330"/>
              <a:gd name="connsiteX0" fmla="*/ 1170200 w 1190443"/>
              <a:gd name="connsiteY0" fmla="*/ 263383 h 551474"/>
              <a:gd name="connsiteX1" fmla="*/ 1004937 w 1190443"/>
              <a:gd name="connsiteY1" fmla="*/ 51258 h 551474"/>
              <a:gd name="connsiteX2" fmla="*/ 689750 w 1190443"/>
              <a:gd name="connsiteY2" fmla="*/ 58541 h 551474"/>
              <a:gd name="connsiteX3" fmla="*/ 368839 w 1190443"/>
              <a:gd name="connsiteY3" fmla="*/ 73326 h 551474"/>
              <a:gd name="connsiteX4" fmla="*/ 157012 w 1190443"/>
              <a:gd name="connsiteY4" fmla="*/ 301235 h 551474"/>
              <a:gd name="connsiteX5" fmla="*/ 63652 w 1190443"/>
              <a:gd name="connsiteY5" fmla="*/ 551474 h 551474"/>
              <a:gd name="connsiteX0" fmla="*/ 1169590 w 1189833"/>
              <a:gd name="connsiteY0" fmla="*/ 263383 h 551474"/>
              <a:gd name="connsiteX1" fmla="*/ 1004327 w 1189833"/>
              <a:gd name="connsiteY1" fmla="*/ 51258 h 551474"/>
              <a:gd name="connsiteX2" fmla="*/ 689140 w 1189833"/>
              <a:gd name="connsiteY2" fmla="*/ 58541 h 551474"/>
              <a:gd name="connsiteX3" fmla="*/ 368229 w 1189833"/>
              <a:gd name="connsiteY3" fmla="*/ 73326 h 551474"/>
              <a:gd name="connsiteX4" fmla="*/ 156402 w 1189833"/>
              <a:gd name="connsiteY4" fmla="*/ 301235 h 551474"/>
              <a:gd name="connsiteX5" fmla="*/ 63042 w 1189833"/>
              <a:gd name="connsiteY5" fmla="*/ 551474 h 55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833" h="551474">
                <a:moveTo>
                  <a:pt x="1169590" y="263383"/>
                </a:moveTo>
                <a:cubicBezTo>
                  <a:pt x="1213543" y="168076"/>
                  <a:pt x="1197467" y="38355"/>
                  <a:pt x="1004327" y="51258"/>
                </a:cubicBezTo>
                <a:cubicBezTo>
                  <a:pt x="960030" y="-7501"/>
                  <a:pt x="761872" y="-28769"/>
                  <a:pt x="689140" y="58541"/>
                </a:cubicBezTo>
                <a:cubicBezTo>
                  <a:pt x="585945" y="-446"/>
                  <a:pt x="486491" y="-23413"/>
                  <a:pt x="368229" y="73326"/>
                </a:cubicBezTo>
                <a:cubicBezTo>
                  <a:pt x="225164" y="79647"/>
                  <a:pt x="123752" y="105747"/>
                  <a:pt x="156402" y="301235"/>
                </a:cubicBezTo>
                <a:cubicBezTo>
                  <a:pt x="33003" y="317865"/>
                  <a:pt x="-71561" y="488023"/>
                  <a:pt x="63042" y="55147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4" name="Freeform 93"/>
          <p:cNvSpPr/>
          <p:nvPr/>
        </p:nvSpPr>
        <p:spPr>
          <a:xfrm>
            <a:off x="2036829" y="1141356"/>
            <a:ext cx="2452106" cy="831040"/>
          </a:xfrm>
          <a:custGeom>
            <a:avLst/>
            <a:gdLst>
              <a:gd name="connsiteX0" fmla="*/ 0 w 1458803"/>
              <a:gd name="connsiteY0" fmla="*/ 345989 h 695322"/>
              <a:gd name="connsiteX1" fmla="*/ 420130 w 1458803"/>
              <a:gd name="connsiteY1" fmla="*/ 543697 h 695322"/>
              <a:gd name="connsiteX2" fmla="*/ 556054 w 1458803"/>
              <a:gd name="connsiteY2" fmla="*/ 407773 h 695322"/>
              <a:gd name="connsiteX3" fmla="*/ 790832 w 1458803"/>
              <a:gd name="connsiteY3" fmla="*/ 654908 h 695322"/>
              <a:gd name="connsiteX4" fmla="*/ 963827 w 1458803"/>
              <a:gd name="connsiteY4" fmla="*/ 469557 h 695322"/>
              <a:gd name="connsiteX5" fmla="*/ 1248032 w 1458803"/>
              <a:gd name="connsiteY5" fmla="*/ 691978 h 695322"/>
              <a:gd name="connsiteX6" fmla="*/ 1198605 w 1458803"/>
              <a:gd name="connsiteY6" fmla="*/ 259492 h 695322"/>
              <a:gd name="connsiteX7" fmla="*/ 1458097 w 1458803"/>
              <a:gd name="connsiteY7" fmla="*/ 271849 h 695322"/>
              <a:gd name="connsiteX8" fmla="*/ 1260389 w 145880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54420 w 1493093"/>
              <a:gd name="connsiteY1" fmla="*/ 54369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362980 w 1493093"/>
              <a:gd name="connsiteY1" fmla="*/ 47892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0344 w 1493093"/>
              <a:gd name="connsiteY2" fmla="*/ 40777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597964 w 1493093"/>
              <a:gd name="connsiteY2" fmla="*/ 47254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25122 w 1493093"/>
              <a:gd name="connsiteY3" fmla="*/ 65490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322"/>
              <a:gd name="connsiteX1" fmla="*/ 488710 w 1493093"/>
              <a:gd name="connsiteY1" fmla="*/ 383677 h 695322"/>
              <a:gd name="connsiteX2" fmla="*/ 498904 w 1493093"/>
              <a:gd name="connsiteY2" fmla="*/ 381103 h 695322"/>
              <a:gd name="connsiteX3" fmla="*/ 897512 w 1493093"/>
              <a:gd name="connsiteY3" fmla="*/ 441548 h 695322"/>
              <a:gd name="connsiteX4" fmla="*/ 998117 w 1493093"/>
              <a:gd name="connsiteY4" fmla="*/ 469557 h 695322"/>
              <a:gd name="connsiteX5" fmla="*/ 1282322 w 1493093"/>
              <a:gd name="connsiteY5" fmla="*/ 691978 h 695322"/>
              <a:gd name="connsiteX6" fmla="*/ 1232895 w 1493093"/>
              <a:gd name="connsiteY6" fmla="*/ 259492 h 695322"/>
              <a:gd name="connsiteX7" fmla="*/ 1492387 w 1493093"/>
              <a:gd name="connsiteY7" fmla="*/ 271849 h 695322"/>
              <a:gd name="connsiteX8" fmla="*/ 1294679 w 1493093"/>
              <a:gd name="connsiteY8" fmla="*/ 0 h 695322"/>
              <a:gd name="connsiteX0" fmla="*/ 0 w 1493093"/>
              <a:gd name="connsiteY0" fmla="*/ 311699 h 695564"/>
              <a:gd name="connsiteX1" fmla="*/ 488710 w 1493093"/>
              <a:gd name="connsiteY1" fmla="*/ 383677 h 695564"/>
              <a:gd name="connsiteX2" fmla="*/ 498904 w 1493093"/>
              <a:gd name="connsiteY2" fmla="*/ 381103 h 695564"/>
              <a:gd name="connsiteX3" fmla="*/ 897512 w 1493093"/>
              <a:gd name="connsiteY3" fmla="*/ 441548 h 695564"/>
              <a:gd name="connsiteX4" fmla="*/ 998117 w 1493093"/>
              <a:gd name="connsiteY4" fmla="*/ 469557 h 695564"/>
              <a:gd name="connsiteX5" fmla="*/ 1282322 w 1493093"/>
              <a:gd name="connsiteY5" fmla="*/ 691978 h 695564"/>
              <a:gd name="connsiteX6" fmla="*/ 1232895 w 1493093"/>
              <a:gd name="connsiteY6" fmla="*/ 259492 h 695564"/>
              <a:gd name="connsiteX7" fmla="*/ 1492387 w 1493093"/>
              <a:gd name="connsiteY7" fmla="*/ 271849 h 695564"/>
              <a:gd name="connsiteX8" fmla="*/ 1294679 w 1493093"/>
              <a:gd name="connsiteY8" fmla="*/ 0 h 695564"/>
              <a:gd name="connsiteX0" fmla="*/ 0 w 1493093"/>
              <a:gd name="connsiteY0" fmla="*/ 311699 h 694655"/>
              <a:gd name="connsiteX1" fmla="*/ 488710 w 1493093"/>
              <a:gd name="connsiteY1" fmla="*/ 383677 h 694655"/>
              <a:gd name="connsiteX2" fmla="*/ 498904 w 1493093"/>
              <a:gd name="connsiteY2" fmla="*/ 381103 h 694655"/>
              <a:gd name="connsiteX3" fmla="*/ 897512 w 1493093"/>
              <a:gd name="connsiteY3" fmla="*/ 441548 h 694655"/>
              <a:gd name="connsiteX4" fmla="*/ 918107 w 1493093"/>
              <a:gd name="connsiteY4" fmla="*/ 446697 h 694655"/>
              <a:gd name="connsiteX5" fmla="*/ 1282322 w 1493093"/>
              <a:gd name="connsiteY5" fmla="*/ 691978 h 694655"/>
              <a:gd name="connsiteX6" fmla="*/ 1232895 w 1493093"/>
              <a:gd name="connsiteY6" fmla="*/ 259492 h 694655"/>
              <a:gd name="connsiteX7" fmla="*/ 1492387 w 1493093"/>
              <a:gd name="connsiteY7" fmla="*/ 271849 h 694655"/>
              <a:gd name="connsiteX8" fmla="*/ 1294679 w 1493093"/>
              <a:gd name="connsiteY8" fmla="*/ 0 h 694655"/>
              <a:gd name="connsiteX0" fmla="*/ 0 w 1493093"/>
              <a:gd name="connsiteY0" fmla="*/ 311699 h 697535"/>
              <a:gd name="connsiteX1" fmla="*/ 488710 w 1493093"/>
              <a:gd name="connsiteY1" fmla="*/ 383677 h 697535"/>
              <a:gd name="connsiteX2" fmla="*/ 498904 w 1493093"/>
              <a:gd name="connsiteY2" fmla="*/ 381103 h 697535"/>
              <a:gd name="connsiteX3" fmla="*/ 897512 w 1493093"/>
              <a:gd name="connsiteY3" fmla="*/ 441548 h 697535"/>
              <a:gd name="connsiteX4" fmla="*/ 918107 w 1493093"/>
              <a:gd name="connsiteY4" fmla="*/ 446697 h 697535"/>
              <a:gd name="connsiteX5" fmla="*/ 1282322 w 1493093"/>
              <a:gd name="connsiteY5" fmla="*/ 691978 h 697535"/>
              <a:gd name="connsiteX6" fmla="*/ 1232895 w 1493093"/>
              <a:gd name="connsiteY6" fmla="*/ 259492 h 697535"/>
              <a:gd name="connsiteX7" fmla="*/ 1492387 w 1493093"/>
              <a:gd name="connsiteY7" fmla="*/ 271849 h 697535"/>
              <a:gd name="connsiteX8" fmla="*/ 1294679 w 1493093"/>
              <a:gd name="connsiteY8" fmla="*/ 0 h 697535"/>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09932 w 1493093"/>
              <a:gd name="connsiteY5" fmla="*/ 42527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3093"/>
              <a:gd name="connsiteY0" fmla="*/ 311699 h 595757"/>
              <a:gd name="connsiteX1" fmla="*/ 488710 w 1493093"/>
              <a:gd name="connsiteY1" fmla="*/ 383677 h 595757"/>
              <a:gd name="connsiteX2" fmla="*/ 498904 w 1493093"/>
              <a:gd name="connsiteY2" fmla="*/ 381103 h 595757"/>
              <a:gd name="connsiteX3" fmla="*/ 897512 w 1493093"/>
              <a:gd name="connsiteY3" fmla="*/ 441548 h 595757"/>
              <a:gd name="connsiteX4" fmla="*/ 918107 w 1493093"/>
              <a:gd name="connsiteY4" fmla="*/ 446697 h 595757"/>
              <a:gd name="connsiteX5" fmla="*/ 1225172 w 1493093"/>
              <a:gd name="connsiteY5" fmla="*/ 276688 h 595757"/>
              <a:gd name="connsiteX6" fmla="*/ 1232895 w 1493093"/>
              <a:gd name="connsiteY6" fmla="*/ 259492 h 595757"/>
              <a:gd name="connsiteX7" fmla="*/ 1492387 w 1493093"/>
              <a:gd name="connsiteY7" fmla="*/ 271849 h 595757"/>
              <a:gd name="connsiteX8" fmla="*/ 1294679 w 1493093"/>
              <a:gd name="connsiteY8" fmla="*/ 0 h 595757"/>
              <a:gd name="connsiteX0" fmla="*/ 0 w 1492387"/>
              <a:gd name="connsiteY0" fmla="*/ 311699 h 595757"/>
              <a:gd name="connsiteX1" fmla="*/ 488710 w 1492387"/>
              <a:gd name="connsiteY1" fmla="*/ 383677 h 595757"/>
              <a:gd name="connsiteX2" fmla="*/ 498904 w 1492387"/>
              <a:gd name="connsiteY2" fmla="*/ 381103 h 595757"/>
              <a:gd name="connsiteX3" fmla="*/ 897512 w 1492387"/>
              <a:gd name="connsiteY3" fmla="*/ 441548 h 595757"/>
              <a:gd name="connsiteX4" fmla="*/ 918107 w 1492387"/>
              <a:gd name="connsiteY4" fmla="*/ 446697 h 595757"/>
              <a:gd name="connsiteX5" fmla="*/ 1225172 w 1492387"/>
              <a:gd name="connsiteY5" fmla="*/ 276688 h 595757"/>
              <a:gd name="connsiteX6" fmla="*/ 1232895 w 1492387"/>
              <a:gd name="connsiteY6" fmla="*/ 259492 h 595757"/>
              <a:gd name="connsiteX7" fmla="*/ 1492387 w 1492387"/>
              <a:gd name="connsiteY7" fmla="*/ 271849 h 595757"/>
              <a:gd name="connsiteX8" fmla="*/ 1294679 w 1492387"/>
              <a:gd name="connsiteY8" fmla="*/ 0 h 595757"/>
              <a:gd name="connsiteX0" fmla="*/ 0 w 1359719"/>
              <a:gd name="connsiteY0" fmla="*/ 311699 h 595757"/>
              <a:gd name="connsiteX1" fmla="*/ 488710 w 1359719"/>
              <a:gd name="connsiteY1" fmla="*/ 383677 h 595757"/>
              <a:gd name="connsiteX2" fmla="*/ 498904 w 1359719"/>
              <a:gd name="connsiteY2" fmla="*/ 381103 h 595757"/>
              <a:gd name="connsiteX3" fmla="*/ 897512 w 1359719"/>
              <a:gd name="connsiteY3" fmla="*/ 441548 h 595757"/>
              <a:gd name="connsiteX4" fmla="*/ 918107 w 1359719"/>
              <a:gd name="connsiteY4" fmla="*/ 446697 h 595757"/>
              <a:gd name="connsiteX5" fmla="*/ 1225172 w 1359719"/>
              <a:gd name="connsiteY5" fmla="*/ 276688 h 595757"/>
              <a:gd name="connsiteX6" fmla="*/ 1232895 w 1359719"/>
              <a:gd name="connsiteY6" fmla="*/ 259492 h 595757"/>
              <a:gd name="connsiteX7" fmla="*/ 1347607 w 1359719"/>
              <a:gd name="connsiteY7" fmla="*/ 47059 h 595757"/>
              <a:gd name="connsiteX8" fmla="*/ 1294679 w 1359719"/>
              <a:gd name="connsiteY8" fmla="*/ 0 h 595757"/>
              <a:gd name="connsiteX0" fmla="*/ 0 w 1376263"/>
              <a:gd name="connsiteY0" fmla="*/ 311699 h 595757"/>
              <a:gd name="connsiteX1" fmla="*/ 488710 w 1376263"/>
              <a:gd name="connsiteY1" fmla="*/ 383677 h 595757"/>
              <a:gd name="connsiteX2" fmla="*/ 498904 w 1376263"/>
              <a:gd name="connsiteY2" fmla="*/ 381103 h 595757"/>
              <a:gd name="connsiteX3" fmla="*/ 897512 w 1376263"/>
              <a:gd name="connsiteY3" fmla="*/ 441548 h 595757"/>
              <a:gd name="connsiteX4" fmla="*/ 918107 w 1376263"/>
              <a:gd name="connsiteY4" fmla="*/ 446697 h 595757"/>
              <a:gd name="connsiteX5" fmla="*/ 1225172 w 1376263"/>
              <a:gd name="connsiteY5" fmla="*/ 276688 h 595757"/>
              <a:gd name="connsiteX6" fmla="*/ 1232895 w 1376263"/>
              <a:gd name="connsiteY6" fmla="*/ 259492 h 595757"/>
              <a:gd name="connsiteX7" fmla="*/ 1374277 w 1376263"/>
              <a:gd name="connsiteY7" fmla="*/ 92779 h 595757"/>
              <a:gd name="connsiteX8" fmla="*/ 1294679 w 1376263"/>
              <a:gd name="connsiteY8" fmla="*/ 0 h 595757"/>
              <a:gd name="connsiteX0" fmla="*/ 0 w 1294679"/>
              <a:gd name="connsiteY0" fmla="*/ 311699 h 595757"/>
              <a:gd name="connsiteX1" fmla="*/ 488710 w 1294679"/>
              <a:gd name="connsiteY1" fmla="*/ 383677 h 595757"/>
              <a:gd name="connsiteX2" fmla="*/ 498904 w 1294679"/>
              <a:gd name="connsiteY2" fmla="*/ 381103 h 595757"/>
              <a:gd name="connsiteX3" fmla="*/ 897512 w 1294679"/>
              <a:gd name="connsiteY3" fmla="*/ 441548 h 595757"/>
              <a:gd name="connsiteX4" fmla="*/ 918107 w 1294679"/>
              <a:gd name="connsiteY4" fmla="*/ 446697 h 595757"/>
              <a:gd name="connsiteX5" fmla="*/ 1225172 w 1294679"/>
              <a:gd name="connsiteY5" fmla="*/ 276688 h 595757"/>
              <a:gd name="connsiteX6" fmla="*/ 1232895 w 1294679"/>
              <a:gd name="connsiteY6" fmla="*/ 259492 h 595757"/>
              <a:gd name="connsiteX7" fmla="*/ 1294679 w 1294679"/>
              <a:gd name="connsiteY7" fmla="*/ 0 h 595757"/>
              <a:gd name="connsiteX0" fmla="*/ 0 w 1365489"/>
              <a:gd name="connsiteY0" fmla="*/ 311699 h 595757"/>
              <a:gd name="connsiteX1" fmla="*/ 488710 w 1365489"/>
              <a:gd name="connsiteY1" fmla="*/ 383677 h 595757"/>
              <a:gd name="connsiteX2" fmla="*/ 498904 w 1365489"/>
              <a:gd name="connsiteY2" fmla="*/ 381103 h 595757"/>
              <a:gd name="connsiteX3" fmla="*/ 897512 w 1365489"/>
              <a:gd name="connsiteY3" fmla="*/ 441548 h 595757"/>
              <a:gd name="connsiteX4" fmla="*/ 918107 w 1365489"/>
              <a:gd name="connsiteY4" fmla="*/ 446697 h 595757"/>
              <a:gd name="connsiteX5" fmla="*/ 1225172 w 1365489"/>
              <a:gd name="connsiteY5" fmla="*/ 276688 h 595757"/>
              <a:gd name="connsiteX6" fmla="*/ 1232895 w 1365489"/>
              <a:gd name="connsiteY6" fmla="*/ 259492 h 595757"/>
              <a:gd name="connsiteX7" fmla="*/ 1294679 w 136548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88769"/>
              <a:gd name="connsiteY0" fmla="*/ 311699 h 595757"/>
              <a:gd name="connsiteX1" fmla="*/ 488710 w 1388769"/>
              <a:gd name="connsiteY1" fmla="*/ 383677 h 595757"/>
              <a:gd name="connsiteX2" fmla="*/ 498904 w 1388769"/>
              <a:gd name="connsiteY2" fmla="*/ 381103 h 595757"/>
              <a:gd name="connsiteX3" fmla="*/ 897512 w 1388769"/>
              <a:gd name="connsiteY3" fmla="*/ 441548 h 595757"/>
              <a:gd name="connsiteX4" fmla="*/ 918107 w 1388769"/>
              <a:gd name="connsiteY4" fmla="*/ 446697 h 595757"/>
              <a:gd name="connsiteX5" fmla="*/ 1225172 w 1388769"/>
              <a:gd name="connsiteY5" fmla="*/ 276688 h 595757"/>
              <a:gd name="connsiteX6" fmla="*/ 1232895 w 1388769"/>
              <a:gd name="connsiteY6" fmla="*/ 259492 h 595757"/>
              <a:gd name="connsiteX7" fmla="*/ 1294679 w 1388769"/>
              <a:gd name="connsiteY7" fmla="*/ 0 h 595757"/>
              <a:gd name="connsiteX0" fmla="*/ 0 w 1356540"/>
              <a:gd name="connsiteY0" fmla="*/ 330749 h 614807"/>
              <a:gd name="connsiteX1" fmla="*/ 488710 w 1356540"/>
              <a:gd name="connsiteY1" fmla="*/ 402727 h 614807"/>
              <a:gd name="connsiteX2" fmla="*/ 498904 w 1356540"/>
              <a:gd name="connsiteY2" fmla="*/ 400153 h 614807"/>
              <a:gd name="connsiteX3" fmla="*/ 897512 w 1356540"/>
              <a:gd name="connsiteY3" fmla="*/ 460598 h 614807"/>
              <a:gd name="connsiteX4" fmla="*/ 918107 w 1356540"/>
              <a:gd name="connsiteY4" fmla="*/ 465747 h 614807"/>
              <a:gd name="connsiteX5" fmla="*/ 1225172 w 1356540"/>
              <a:gd name="connsiteY5" fmla="*/ 295738 h 614807"/>
              <a:gd name="connsiteX6" fmla="*/ 1232895 w 1356540"/>
              <a:gd name="connsiteY6" fmla="*/ 278542 h 614807"/>
              <a:gd name="connsiteX7" fmla="*/ 1245149 w 135654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918107 w 1385670"/>
              <a:gd name="connsiteY4" fmla="*/ 46574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78542 h 614807"/>
              <a:gd name="connsiteX7" fmla="*/ 1245149 w 1385670"/>
              <a:gd name="connsiteY7" fmla="*/ 0 h 614807"/>
              <a:gd name="connsiteX0" fmla="*/ 0 w 1385670"/>
              <a:gd name="connsiteY0" fmla="*/ 330749 h 614807"/>
              <a:gd name="connsiteX1" fmla="*/ 488710 w 1385670"/>
              <a:gd name="connsiteY1" fmla="*/ 402727 h 614807"/>
              <a:gd name="connsiteX2" fmla="*/ 49890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85670"/>
              <a:gd name="connsiteY0" fmla="*/ 330749 h 614807"/>
              <a:gd name="connsiteX1" fmla="*/ 488710 w 1385670"/>
              <a:gd name="connsiteY1" fmla="*/ 402727 h 614807"/>
              <a:gd name="connsiteX2" fmla="*/ 487474 w 1385670"/>
              <a:gd name="connsiteY2" fmla="*/ 400153 h 614807"/>
              <a:gd name="connsiteX3" fmla="*/ 897512 w 1385670"/>
              <a:gd name="connsiteY3" fmla="*/ 460598 h 614807"/>
              <a:gd name="connsiteX4" fmla="*/ 899057 w 1385670"/>
              <a:gd name="connsiteY4" fmla="*/ 454317 h 614807"/>
              <a:gd name="connsiteX5" fmla="*/ 1225172 w 1385670"/>
              <a:gd name="connsiteY5" fmla="*/ 295738 h 614807"/>
              <a:gd name="connsiteX6" fmla="*/ 1232895 w 1385670"/>
              <a:gd name="connsiteY6" fmla="*/ 293782 h 614807"/>
              <a:gd name="connsiteX7" fmla="*/ 1245149 w 138567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14807"/>
              <a:gd name="connsiteX1" fmla="*/ 446800 w 1343760"/>
              <a:gd name="connsiteY1" fmla="*/ 402727 h 614807"/>
              <a:gd name="connsiteX2" fmla="*/ 445564 w 1343760"/>
              <a:gd name="connsiteY2" fmla="*/ 400153 h 614807"/>
              <a:gd name="connsiteX3" fmla="*/ 855602 w 1343760"/>
              <a:gd name="connsiteY3" fmla="*/ 460598 h 614807"/>
              <a:gd name="connsiteX4" fmla="*/ 857147 w 1343760"/>
              <a:gd name="connsiteY4" fmla="*/ 454317 h 614807"/>
              <a:gd name="connsiteX5" fmla="*/ 1183262 w 1343760"/>
              <a:gd name="connsiteY5" fmla="*/ 295738 h 614807"/>
              <a:gd name="connsiteX6" fmla="*/ 1190985 w 1343760"/>
              <a:gd name="connsiteY6" fmla="*/ 293782 h 614807"/>
              <a:gd name="connsiteX7" fmla="*/ 1203239 w 1343760"/>
              <a:gd name="connsiteY7" fmla="*/ 0 h 61480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46800 w 1343760"/>
              <a:gd name="connsiteY1" fmla="*/ 40272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1377"/>
              <a:gd name="connsiteX1" fmla="*/ 408700 w 1343760"/>
              <a:gd name="connsiteY1" fmla="*/ 406537 h 621377"/>
              <a:gd name="connsiteX2" fmla="*/ 487474 w 1343760"/>
              <a:gd name="connsiteY2" fmla="*/ 411583 h 621377"/>
              <a:gd name="connsiteX3" fmla="*/ 855602 w 1343760"/>
              <a:gd name="connsiteY3" fmla="*/ 460598 h 621377"/>
              <a:gd name="connsiteX4" fmla="*/ 857147 w 1343760"/>
              <a:gd name="connsiteY4" fmla="*/ 454317 h 621377"/>
              <a:gd name="connsiteX5" fmla="*/ 1183262 w 1343760"/>
              <a:gd name="connsiteY5" fmla="*/ 295738 h 621377"/>
              <a:gd name="connsiteX6" fmla="*/ 1190985 w 1343760"/>
              <a:gd name="connsiteY6" fmla="*/ 293782 h 621377"/>
              <a:gd name="connsiteX7" fmla="*/ 1203239 w 1343760"/>
              <a:gd name="connsiteY7" fmla="*/ 0 h 621377"/>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57147 w 1343760"/>
              <a:gd name="connsiteY4" fmla="*/ 45431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85560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5854"/>
              <a:gd name="connsiteX1" fmla="*/ 408700 w 1343760"/>
              <a:gd name="connsiteY1" fmla="*/ 406537 h 625854"/>
              <a:gd name="connsiteX2" fmla="*/ 418894 w 1343760"/>
              <a:gd name="connsiteY2" fmla="*/ 419203 h 625854"/>
              <a:gd name="connsiteX3" fmla="*/ 787022 w 1343760"/>
              <a:gd name="connsiteY3" fmla="*/ 460598 h 625854"/>
              <a:gd name="connsiteX4" fmla="*/ 895247 w 1343760"/>
              <a:gd name="connsiteY4" fmla="*/ 435267 h 625854"/>
              <a:gd name="connsiteX5" fmla="*/ 1183262 w 1343760"/>
              <a:gd name="connsiteY5" fmla="*/ 295738 h 625854"/>
              <a:gd name="connsiteX6" fmla="*/ 1190985 w 1343760"/>
              <a:gd name="connsiteY6" fmla="*/ 293782 h 625854"/>
              <a:gd name="connsiteX7" fmla="*/ 1203239 w 1343760"/>
              <a:gd name="connsiteY7" fmla="*/ 0 h 625854"/>
              <a:gd name="connsiteX0" fmla="*/ 0 w 1343760"/>
              <a:gd name="connsiteY0" fmla="*/ 311699 h 627090"/>
              <a:gd name="connsiteX1" fmla="*/ 408700 w 1343760"/>
              <a:gd name="connsiteY1" fmla="*/ 406537 h 627090"/>
              <a:gd name="connsiteX2" fmla="*/ 418894 w 1343760"/>
              <a:gd name="connsiteY2" fmla="*/ 419203 h 627090"/>
              <a:gd name="connsiteX3" fmla="*/ 787022 w 1343760"/>
              <a:gd name="connsiteY3" fmla="*/ 460598 h 627090"/>
              <a:gd name="connsiteX4" fmla="*/ 895247 w 1343760"/>
              <a:gd name="connsiteY4" fmla="*/ 435267 h 627090"/>
              <a:gd name="connsiteX5" fmla="*/ 1183262 w 1343760"/>
              <a:gd name="connsiteY5" fmla="*/ 295738 h 627090"/>
              <a:gd name="connsiteX6" fmla="*/ 1190985 w 1343760"/>
              <a:gd name="connsiteY6" fmla="*/ 293782 h 627090"/>
              <a:gd name="connsiteX7" fmla="*/ 1203239 w 1343760"/>
              <a:gd name="connsiteY7" fmla="*/ 0 h 627090"/>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895247 w 1343760"/>
              <a:gd name="connsiteY4" fmla="*/ 43526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43760"/>
              <a:gd name="connsiteY0" fmla="*/ 311699 h 625535"/>
              <a:gd name="connsiteX1" fmla="*/ 408700 w 1343760"/>
              <a:gd name="connsiteY1" fmla="*/ 406537 h 625535"/>
              <a:gd name="connsiteX2" fmla="*/ 418894 w 1343760"/>
              <a:gd name="connsiteY2" fmla="*/ 419203 h 625535"/>
              <a:gd name="connsiteX3" fmla="*/ 798452 w 1343760"/>
              <a:gd name="connsiteY3" fmla="*/ 456788 h 625535"/>
              <a:gd name="connsiteX4" fmla="*/ 799997 w 1343760"/>
              <a:gd name="connsiteY4" fmla="*/ 439077 h 625535"/>
              <a:gd name="connsiteX5" fmla="*/ 1183262 w 1343760"/>
              <a:gd name="connsiteY5" fmla="*/ 295738 h 625535"/>
              <a:gd name="connsiteX6" fmla="*/ 1190985 w 1343760"/>
              <a:gd name="connsiteY6" fmla="*/ 293782 h 625535"/>
              <a:gd name="connsiteX7" fmla="*/ 1203239 w 1343760"/>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83262 w 1358675"/>
              <a:gd name="connsiteY5" fmla="*/ 295738 h 625535"/>
              <a:gd name="connsiteX6" fmla="*/ 1229085 w 1358675"/>
              <a:gd name="connsiteY6" fmla="*/ 289972 h 625535"/>
              <a:gd name="connsiteX7" fmla="*/ 1203239 w 1358675"/>
              <a:gd name="connsiteY7" fmla="*/ 0 h 625535"/>
              <a:gd name="connsiteX0" fmla="*/ 0 w 1358675"/>
              <a:gd name="connsiteY0" fmla="*/ 311699 h 625535"/>
              <a:gd name="connsiteX1" fmla="*/ 408700 w 1358675"/>
              <a:gd name="connsiteY1" fmla="*/ 406537 h 625535"/>
              <a:gd name="connsiteX2" fmla="*/ 418894 w 1358675"/>
              <a:gd name="connsiteY2" fmla="*/ 419203 h 625535"/>
              <a:gd name="connsiteX3" fmla="*/ 798452 w 1358675"/>
              <a:gd name="connsiteY3" fmla="*/ 456788 h 625535"/>
              <a:gd name="connsiteX4" fmla="*/ 799997 w 1358675"/>
              <a:gd name="connsiteY4" fmla="*/ 439077 h 625535"/>
              <a:gd name="connsiteX5" fmla="*/ 1137542 w 1358675"/>
              <a:gd name="connsiteY5" fmla="*/ 291928 h 625535"/>
              <a:gd name="connsiteX6" fmla="*/ 1229085 w 1358675"/>
              <a:gd name="connsiteY6" fmla="*/ 289972 h 625535"/>
              <a:gd name="connsiteX7" fmla="*/ 1203239 w 1358675"/>
              <a:gd name="connsiteY7" fmla="*/ 0 h 625535"/>
              <a:gd name="connsiteX0" fmla="*/ 0 w 1326540"/>
              <a:gd name="connsiteY0" fmla="*/ 311699 h 625535"/>
              <a:gd name="connsiteX1" fmla="*/ 408700 w 1326540"/>
              <a:gd name="connsiteY1" fmla="*/ 406537 h 625535"/>
              <a:gd name="connsiteX2" fmla="*/ 418894 w 1326540"/>
              <a:gd name="connsiteY2" fmla="*/ 419203 h 625535"/>
              <a:gd name="connsiteX3" fmla="*/ 798452 w 1326540"/>
              <a:gd name="connsiteY3" fmla="*/ 456788 h 625535"/>
              <a:gd name="connsiteX4" fmla="*/ 799997 w 1326540"/>
              <a:gd name="connsiteY4" fmla="*/ 439077 h 625535"/>
              <a:gd name="connsiteX5" fmla="*/ 1137542 w 1326540"/>
              <a:gd name="connsiteY5" fmla="*/ 291928 h 625535"/>
              <a:gd name="connsiteX6" fmla="*/ 1137645 w 1326540"/>
              <a:gd name="connsiteY6" fmla="*/ 289972 h 625535"/>
              <a:gd name="connsiteX7" fmla="*/ 1203239 w 1326540"/>
              <a:gd name="connsiteY7" fmla="*/ 0 h 625535"/>
              <a:gd name="connsiteX0" fmla="*/ 0 w 1322013"/>
              <a:gd name="connsiteY0" fmla="*/ 311699 h 625535"/>
              <a:gd name="connsiteX1" fmla="*/ 408700 w 1322013"/>
              <a:gd name="connsiteY1" fmla="*/ 406537 h 625535"/>
              <a:gd name="connsiteX2" fmla="*/ 418894 w 1322013"/>
              <a:gd name="connsiteY2" fmla="*/ 419203 h 625535"/>
              <a:gd name="connsiteX3" fmla="*/ 798452 w 1322013"/>
              <a:gd name="connsiteY3" fmla="*/ 456788 h 625535"/>
              <a:gd name="connsiteX4" fmla="*/ 799997 w 1322013"/>
              <a:gd name="connsiteY4" fmla="*/ 439077 h 625535"/>
              <a:gd name="connsiteX5" fmla="*/ 1137542 w 1322013"/>
              <a:gd name="connsiteY5" fmla="*/ 291928 h 625535"/>
              <a:gd name="connsiteX6" fmla="*/ 1137645 w 1322013"/>
              <a:gd name="connsiteY6" fmla="*/ 289972 h 625535"/>
              <a:gd name="connsiteX7" fmla="*/ 1203239 w 1322013"/>
              <a:gd name="connsiteY7" fmla="*/ 0 h 625535"/>
              <a:gd name="connsiteX0" fmla="*/ 0 w 1282781"/>
              <a:gd name="connsiteY0" fmla="*/ 332823 h 625535"/>
              <a:gd name="connsiteX1" fmla="*/ 369468 w 1282781"/>
              <a:gd name="connsiteY1" fmla="*/ 406537 h 625535"/>
              <a:gd name="connsiteX2" fmla="*/ 379662 w 1282781"/>
              <a:gd name="connsiteY2" fmla="*/ 419203 h 625535"/>
              <a:gd name="connsiteX3" fmla="*/ 759220 w 1282781"/>
              <a:gd name="connsiteY3" fmla="*/ 456788 h 625535"/>
              <a:gd name="connsiteX4" fmla="*/ 760765 w 1282781"/>
              <a:gd name="connsiteY4" fmla="*/ 439077 h 625535"/>
              <a:gd name="connsiteX5" fmla="*/ 1098310 w 1282781"/>
              <a:gd name="connsiteY5" fmla="*/ 291928 h 625535"/>
              <a:gd name="connsiteX6" fmla="*/ 1098413 w 1282781"/>
              <a:gd name="connsiteY6" fmla="*/ 289972 h 625535"/>
              <a:gd name="connsiteX7" fmla="*/ 1164007 w 1282781"/>
              <a:gd name="connsiteY7" fmla="*/ 0 h 625535"/>
              <a:gd name="connsiteX0" fmla="*/ 7 w 1282788"/>
              <a:gd name="connsiteY0" fmla="*/ 332823 h 625535"/>
              <a:gd name="connsiteX1" fmla="*/ 369475 w 1282788"/>
              <a:gd name="connsiteY1" fmla="*/ 406537 h 625535"/>
              <a:gd name="connsiteX2" fmla="*/ 379669 w 1282788"/>
              <a:gd name="connsiteY2" fmla="*/ 419203 h 625535"/>
              <a:gd name="connsiteX3" fmla="*/ 759227 w 1282788"/>
              <a:gd name="connsiteY3" fmla="*/ 456788 h 625535"/>
              <a:gd name="connsiteX4" fmla="*/ 760772 w 1282788"/>
              <a:gd name="connsiteY4" fmla="*/ 439077 h 625535"/>
              <a:gd name="connsiteX5" fmla="*/ 1098317 w 1282788"/>
              <a:gd name="connsiteY5" fmla="*/ 291928 h 625535"/>
              <a:gd name="connsiteX6" fmla="*/ 1098420 w 1282788"/>
              <a:gd name="connsiteY6" fmla="*/ 289972 h 625535"/>
              <a:gd name="connsiteX7" fmla="*/ 1164014 w 1282788"/>
              <a:gd name="connsiteY7" fmla="*/ 0 h 625535"/>
              <a:gd name="connsiteX0" fmla="*/ 8 w 1255628"/>
              <a:gd name="connsiteY0" fmla="*/ 332823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8 w 1255628"/>
              <a:gd name="connsiteY0" fmla="*/ 323770 h 625535"/>
              <a:gd name="connsiteX1" fmla="*/ 342315 w 1255628"/>
              <a:gd name="connsiteY1" fmla="*/ 406537 h 625535"/>
              <a:gd name="connsiteX2" fmla="*/ 352509 w 1255628"/>
              <a:gd name="connsiteY2" fmla="*/ 419203 h 625535"/>
              <a:gd name="connsiteX3" fmla="*/ 732067 w 1255628"/>
              <a:gd name="connsiteY3" fmla="*/ 456788 h 625535"/>
              <a:gd name="connsiteX4" fmla="*/ 733612 w 1255628"/>
              <a:gd name="connsiteY4" fmla="*/ 439077 h 625535"/>
              <a:gd name="connsiteX5" fmla="*/ 1071157 w 1255628"/>
              <a:gd name="connsiteY5" fmla="*/ 291928 h 625535"/>
              <a:gd name="connsiteX6" fmla="*/ 1071260 w 1255628"/>
              <a:gd name="connsiteY6" fmla="*/ 289972 h 625535"/>
              <a:gd name="connsiteX7" fmla="*/ 1136854 w 1255628"/>
              <a:gd name="connsiteY7" fmla="*/ 0 h 625535"/>
              <a:gd name="connsiteX0" fmla="*/ 6 w 1325573"/>
              <a:gd name="connsiteY0" fmla="*/ 366250 h 625535"/>
              <a:gd name="connsiteX1" fmla="*/ 412260 w 1325573"/>
              <a:gd name="connsiteY1" fmla="*/ 406537 h 625535"/>
              <a:gd name="connsiteX2" fmla="*/ 422454 w 1325573"/>
              <a:gd name="connsiteY2" fmla="*/ 419203 h 625535"/>
              <a:gd name="connsiteX3" fmla="*/ 802012 w 1325573"/>
              <a:gd name="connsiteY3" fmla="*/ 456788 h 625535"/>
              <a:gd name="connsiteX4" fmla="*/ 803557 w 1325573"/>
              <a:gd name="connsiteY4" fmla="*/ 439077 h 625535"/>
              <a:gd name="connsiteX5" fmla="*/ 1141102 w 1325573"/>
              <a:gd name="connsiteY5" fmla="*/ 291928 h 625535"/>
              <a:gd name="connsiteX6" fmla="*/ 1141205 w 1325573"/>
              <a:gd name="connsiteY6" fmla="*/ 289972 h 625535"/>
              <a:gd name="connsiteX7" fmla="*/ 1206799 w 1325573"/>
              <a:gd name="connsiteY7" fmla="*/ 0 h 625535"/>
              <a:gd name="connsiteX0" fmla="*/ 0 w 1325567"/>
              <a:gd name="connsiteY0" fmla="*/ 366250 h 625535"/>
              <a:gd name="connsiteX1" fmla="*/ 412254 w 1325567"/>
              <a:gd name="connsiteY1" fmla="*/ 406537 h 625535"/>
              <a:gd name="connsiteX2" fmla="*/ 422448 w 1325567"/>
              <a:gd name="connsiteY2" fmla="*/ 419203 h 625535"/>
              <a:gd name="connsiteX3" fmla="*/ 802006 w 1325567"/>
              <a:gd name="connsiteY3" fmla="*/ 456788 h 625535"/>
              <a:gd name="connsiteX4" fmla="*/ 803551 w 1325567"/>
              <a:gd name="connsiteY4" fmla="*/ 439077 h 625535"/>
              <a:gd name="connsiteX5" fmla="*/ 1141096 w 1325567"/>
              <a:gd name="connsiteY5" fmla="*/ 291928 h 625535"/>
              <a:gd name="connsiteX6" fmla="*/ 1141199 w 1325567"/>
              <a:gd name="connsiteY6" fmla="*/ 289972 h 625535"/>
              <a:gd name="connsiteX7" fmla="*/ 1206793 w 1325567"/>
              <a:gd name="connsiteY7"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625535"/>
              <a:gd name="connsiteX1" fmla="*/ 422448 w 1325567"/>
              <a:gd name="connsiteY1" fmla="*/ 419203 h 625535"/>
              <a:gd name="connsiteX2" fmla="*/ 802006 w 1325567"/>
              <a:gd name="connsiteY2" fmla="*/ 456788 h 625535"/>
              <a:gd name="connsiteX3" fmla="*/ 803551 w 1325567"/>
              <a:gd name="connsiteY3" fmla="*/ 439077 h 625535"/>
              <a:gd name="connsiteX4" fmla="*/ 1141096 w 1325567"/>
              <a:gd name="connsiteY4" fmla="*/ 291928 h 625535"/>
              <a:gd name="connsiteX5" fmla="*/ 1141199 w 1325567"/>
              <a:gd name="connsiteY5" fmla="*/ 289972 h 625535"/>
              <a:gd name="connsiteX6" fmla="*/ 1206793 w 1325567"/>
              <a:gd name="connsiteY6" fmla="*/ 0 h 625535"/>
              <a:gd name="connsiteX0" fmla="*/ 0 w 1325567"/>
              <a:gd name="connsiteY0" fmla="*/ 366250 h 563270"/>
              <a:gd name="connsiteX1" fmla="*/ 422448 w 1325567"/>
              <a:gd name="connsiteY1" fmla="*/ 419203 h 563270"/>
              <a:gd name="connsiteX2" fmla="*/ 802006 w 1325567"/>
              <a:gd name="connsiteY2" fmla="*/ 456788 h 563270"/>
              <a:gd name="connsiteX3" fmla="*/ 803551 w 1325567"/>
              <a:gd name="connsiteY3" fmla="*/ 439077 h 563270"/>
              <a:gd name="connsiteX4" fmla="*/ 1141096 w 1325567"/>
              <a:gd name="connsiteY4" fmla="*/ 291928 h 563270"/>
              <a:gd name="connsiteX5" fmla="*/ 1141199 w 1325567"/>
              <a:gd name="connsiteY5" fmla="*/ 289972 h 563270"/>
              <a:gd name="connsiteX6" fmla="*/ 1206793 w 1325567"/>
              <a:gd name="connsiteY6" fmla="*/ 0 h 563270"/>
              <a:gd name="connsiteX0" fmla="*/ 0 w 1325567"/>
              <a:gd name="connsiteY0" fmla="*/ 366250 h 512166"/>
              <a:gd name="connsiteX1" fmla="*/ 422448 w 1325567"/>
              <a:gd name="connsiteY1" fmla="*/ 419203 h 512166"/>
              <a:gd name="connsiteX2" fmla="*/ 803551 w 1325567"/>
              <a:gd name="connsiteY2" fmla="*/ 439077 h 512166"/>
              <a:gd name="connsiteX3" fmla="*/ 1141096 w 1325567"/>
              <a:gd name="connsiteY3" fmla="*/ 291928 h 512166"/>
              <a:gd name="connsiteX4" fmla="*/ 1141199 w 1325567"/>
              <a:gd name="connsiteY4" fmla="*/ 289972 h 512166"/>
              <a:gd name="connsiteX5" fmla="*/ 1206793 w 1325567"/>
              <a:gd name="connsiteY5" fmla="*/ 0 h 512166"/>
              <a:gd name="connsiteX0" fmla="*/ 0 w 1325567"/>
              <a:gd name="connsiteY0" fmla="*/ 366250 h 526871"/>
              <a:gd name="connsiteX1" fmla="*/ 422448 w 1325567"/>
              <a:gd name="connsiteY1" fmla="*/ 419203 h 526871"/>
              <a:gd name="connsiteX2" fmla="*/ 803551 w 1325567"/>
              <a:gd name="connsiteY2" fmla="*/ 439077 h 526871"/>
              <a:gd name="connsiteX3" fmla="*/ 1141096 w 1325567"/>
              <a:gd name="connsiteY3" fmla="*/ 291928 h 526871"/>
              <a:gd name="connsiteX4" fmla="*/ 1141199 w 1325567"/>
              <a:gd name="connsiteY4" fmla="*/ 289972 h 526871"/>
              <a:gd name="connsiteX5" fmla="*/ 1206793 w 1325567"/>
              <a:gd name="connsiteY5" fmla="*/ 0 h 526871"/>
              <a:gd name="connsiteX0" fmla="*/ 0 w 1325567"/>
              <a:gd name="connsiteY0" fmla="*/ 366250 h 543890"/>
              <a:gd name="connsiteX1" fmla="*/ 422448 w 1325567"/>
              <a:gd name="connsiteY1" fmla="*/ 419203 h 543890"/>
              <a:gd name="connsiteX2" fmla="*/ 803551 w 1325567"/>
              <a:gd name="connsiteY2" fmla="*/ 439077 h 543890"/>
              <a:gd name="connsiteX3" fmla="*/ 1141096 w 1325567"/>
              <a:gd name="connsiteY3" fmla="*/ 291928 h 543890"/>
              <a:gd name="connsiteX4" fmla="*/ 1141199 w 1325567"/>
              <a:gd name="connsiteY4" fmla="*/ 289972 h 543890"/>
              <a:gd name="connsiteX5" fmla="*/ 1206793 w 132556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41096 w 1335827"/>
              <a:gd name="connsiteY3" fmla="*/ 291928 h 543890"/>
              <a:gd name="connsiteX4" fmla="*/ 1176211 w 1335827"/>
              <a:gd name="connsiteY4" fmla="*/ 289972 h 543890"/>
              <a:gd name="connsiteX5" fmla="*/ 1206793 w 1335827"/>
              <a:gd name="connsiteY5" fmla="*/ 0 h 543890"/>
              <a:gd name="connsiteX0" fmla="*/ 0 w 1335827"/>
              <a:gd name="connsiteY0" fmla="*/ 366250 h 543890"/>
              <a:gd name="connsiteX1" fmla="*/ 422448 w 1335827"/>
              <a:gd name="connsiteY1" fmla="*/ 419203 h 543890"/>
              <a:gd name="connsiteX2" fmla="*/ 803551 w 1335827"/>
              <a:gd name="connsiteY2" fmla="*/ 439077 h 543890"/>
              <a:gd name="connsiteX3" fmla="*/ 1176211 w 1335827"/>
              <a:gd name="connsiteY3" fmla="*/ 289972 h 543890"/>
              <a:gd name="connsiteX4" fmla="*/ 1206793 w 1335827"/>
              <a:gd name="connsiteY4" fmla="*/ 0 h 543890"/>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639"/>
              <a:gd name="connsiteX1" fmla="*/ 422448 w 1335827"/>
              <a:gd name="connsiteY1" fmla="*/ 419203 h 546639"/>
              <a:gd name="connsiteX2" fmla="*/ 803551 w 1335827"/>
              <a:gd name="connsiteY2" fmla="*/ 439077 h 546639"/>
              <a:gd name="connsiteX3" fmla="*/ 1176211 w 1335827"/>
              <a:gd name="connsiteY3" fmla="*/ 289972 h 546639"/>
              <a:gd name="connsiteX4" fmla="*/ 1206793 w 1335827"/>
              <a:gd name="connsiteY4" fmla="*/ 0 h 546639"/>
              <a:gd name="connsiteX0" fmla="*/ 0 w 1335827"/>
              <a:gd name="connsiteY0" fmla="*/ 366250 h 546291"/>
              <a:gd name="connsiteX1" fmla="*/ 422448 w 1335827"/>
              <a:gd name="connsiteY1" fmla="*/ 419203 h 546291"/>
              <a:gd name="connsiteX2" fmla="*/ 867011 w 1335827"/>
              <a:gd name="connsiteY2" fmla="*/ 438205 h 546291"/>
              <a:gd name="connsiteX3" fmla="*/ 1176211 w 1335827"/>
              <a:gd name="connsiteY3" fmla="*/ 289972 h 546291"/>
              <a:gd name="connsiteX4" fmla="*/ 1206793 w 1335827"/>
              <a:gd name="connsiteY4" fmla="*/ 0 h 546291"/>
              <a:gd name="connsiteX0" fmla="*/ 0 w 1330623"/>
              <a:gd name="connsiteY0" fmla="*/ 325260 h 505301"/>
              <a:gd name="connsiteX1" fmla="*/ 422448 w 1330623"/>
              <a:gd name="connsiteY1" fmla="*/ 378213 h 505301"/>
              <a:gd name="connsiteX2" fmla="*/ 867011 w 1330623"/>
              <a:gd name="connsiteY2" fmla="*/ 397215 h 505301"/>
              <a:gd name="connsiteX3" fmla="*/ 1176211 w 1330623"/>
              <a:gd name="connsiteY3" fmla="*/ 248982 h 505301"/>
              <a:gd name="connsiteX4" fmla="*/ 1199134 w 1330623"/>
              <a:gd name="connsiteY4" fmla="*/ 0 h 505301"/>
              <a:gd name="connsiteX0" fmla="*/ 0 w 1342633"/>
              <a:gd name="connsiteY0" fmla="*/ 337470 h 517511"/>
              <a:gd name="connsiteX1" fmla="*/ 422448 w 1342633"/>
              <a:gd name="connsiteY1" fmla="*/ 390423 h 517511"/>
              <a:gd name="connsiteX2" fmla="*/ 867011 w 1342633"/>
              <a:gd name="connsiteY2" fmla="*/ 409425 h 517511"/>
              <a:gd name="connsiteX3" fmla="*/ 1176211 w 1342633"/>
              <a:gd name="connsiteY3" fmla="*/ 261192 h 517511"/>
              <a:gd name="connsiteX4" fmla="*/ 1216640 w 1342633"/>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7511"/>
              <a:gd name="connsiteX1" fmla="*/ 422448 w 1306985"/>
              <a:gd name="connsiteY1" fmla="*/ 390423 h 517511"/>
              <a:gd name="connsiteX2" fmla="*/ 867011 w 1306985"/>
              <a:gd name="connsiteY2" fmla="*/ 409425 h 517511"/>
              <a:gd name="connsiteX3" fmla="*/ 1176211 w 1306985"/>
              <a:gd name="connsiteY3" fmla="*/ 261192 h 517511"/>
              <a:gd name="connsiteX4" fmla="*/ 1216640 w 1306985"/>
              <a:gd name="connsiteY4" fmla="*/ 0 h 517511"/>
              <a:gd name="connsiteX0" fmla="*/ 0 w 1306985"/>
              <a:gd name="connsiteY0" fmla="*/ 337470 h 516477"/>
              <a:gd name="connsiteX1" fmla="*/ 422448 w 1306985"/>
              <a:gd name="connsiteY1" fmla="*/ 390423 h 516477"/>
              <a:gd name="connsiteX2" fmla="*/ 882329 w 1306985"/>
              <a:gd name="connsiteY2" fmla="*/ 406809 h 516477"/>
              <a:gd name="connsiteX3" fmla="*/ 1176211 w 1306985"/>
              <a:gd name="connsiteY3" fmla="*/ 261192 h 516477"/>
              <a:gd name="connsiteX4" fmla="*/ 1216640 w 1306985"/>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238281"/>
              <a:gd name="connsiteY0" fmla="*/ 314850 h 516477"/>
              <a:gd name="connsiteX1" fmla="*/ 353744 w 1238281"/>
              <a:gd name="connsiteY1" fmla="*/ 390423 h 516477"/>
              <a:gd name="connsiteX2" fmla="*/ 813625 w 1238281"/>
              <a:gd name="connsiteY2" fmla="*/ 406809 h 516477"/>
              <a:gd name="connsiteX3" fmla="*/ 1107507 w 1238281"/>
              <a:gd name="connsiteY3" fmla="*/ 261192 h 516477"/>
              <a:gd name="connsiteX4" fmla="*/ 1147936 w 1238281"/>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97954"/>
              <a:gd name="connsiteY0" fmla="*/ 294611 h 516477"/>
              <a:gd name="connsiteX1" fmla="*/ 313417 w 1197954"/>
              <a:gd name="connsiteY1" fmla="*/ 390423 h 516477"/>
              <a:gd name="connsiteX2" fmla="*/ 773298 w 1197954"/>
              <a:gd name="connsiteY2" fmla="*/ 406809 h 516477"/>
              <a:gd name="connsiteX3" fmla="*/ 1067180 w 1197954"/>
              <a:gd name="connsiteY3" fmla="*/ 261192 h 516477"/>
              <a:gd name="connsiteX4" fmla="*/ 1107609 w 1197954"/>
              <a:gd name="connsiteY4" fmla="*/ 0 h 516477"/>
              <a:gd name="connsiteX0" fmla="*/ 0 w 1180479"/>
              <a:gd name="connsiteY0" fmla="*/ 279610 h 516477"/>
              <a:gd name="connsiteX1" fmla="*/ 295942 w 1180479"/>
              <a:gd name="connsiteY1" fmla="*/ 390423 h 516477"/>
              <a:gd name="connsiteX2" fmla="*/ 755823 w 1180479"/>
              <a:gd name="connsiteY2" fmla="*/ 406809 h 516477"/>
              <a:gd name="connsiteX3" fmla="*/ 1049705 w 1180479"/>
              <a:gd name="connsiteY3" fmla="*/ 261192 h 516477"/>
              <a:gd name="connsiteX4" fmla="*/ 1090134 w 1180479"/>
              <a:gd name="connsiteY4" fmla="*/ 0 h 516477"/>
              <a:gd name="connsiteX0" fmla="*/ 234 w 1180713"/>
              <a:gd name="connsiteY0" fmla="*/ 279610 h 516477"/>
              <a:gd name="connsiteX1" fmla="*/ 296176 w 1180713"/>
              <a:gd name="connsiteY1" fmla="*/ 390423 h 516477"/>
              <a:gd name="connsiteX2" fmla="*/ 756057 w 1180713"/>
              <a:gd name="connsiteY2" fmla="*/ 406809 h 516477"/>
              <a:gd name="connsiteX3" fmla="*/ 1049939 w 1180713"/>
              <a:gd name="connsiteY3" fmla="*/ 261192 h 516477"/>
              <a:gd name="connsiteX4" fmla="*/ 1090368 w 1180713"/>
              <a:gd name="connsiteY4" fmla="*/ 0 h 51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713" h="516477">
                <a:moveTo>
                  <a:pt x="234" y="279610"/>
                </a:moveTo>
                <a:cubicBezTo>
                  <a:pt x="-8037" y="454658"/>
                  <a:pt x="204596" y="408529"/>
                  <a:pt x="296176" y="390423"/>
                </a:cubicBezTo>
                <a:cubicBezTo>
                  <a:pt x="421348" y="608386"/>
                  <a:pt x="716154" y="496049"/>
                  <a:pt x="756057" y="406809"/>
                </a:cubicBezTo>
                <a:cubicBezTo>
                  <a:pt x="935297" y="420156"/>
                  <a:pt x="1023215" y="344838"/>
                  <a:pt x="1049939" y="261192"/>
                </a:cubicBezTo>
                <a:cubicBezTo>
                  <a:pt x="1152963" y="241747"/>
                  <a:pt x="1263230" y="103502"/>
                  <a:pt x="1090368"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5" name="Rectangle 94"/>
          <p:cNvSpPr/>
          <p:nvPr/>
        </p:nvSpPr>
        <p:spPr>
          <a:xfrm>
            <a:off x="1026358" y="5334000"/>
            <a:ext cx="2935304" cy="954107"/>
          </a:xfrm>
          <a:prstGeom prst="rect">
            <a:avLst/>
          </a:prstGeom>
        </p:spPr>
        <p:txBody>
          <a:bodyPr wrap="square">
            <a:spAutoFit/>
          </a:bodyPr>
          <a:lstStyle/>
          <a:p>
            <a:r>
              <a:rPr lang="en-US" sz="2000" u="sng" dirty="0">
                <a:latin typeface="MV Boli" pitchFamily="2" charset="0"/>
                <a:cs typeface="MV Boli" pitchFamily="2" charset="0"/>
              </a:rPr>
              <a:t>#1 Performance/Scale</a:t>
            </a:r>
          </a:p>
          <a:p>
            <a:r>
              <a:rPr lang="en-US" dirty="0">
                <a:latin typeface="MV Boli" pitchFamily="2" charset="0"/>
                <a:cs typeface="MV Boli" pitchFamily="2" charset="0"/>
              </a:rPr>
              <a:t> - Sessions, Connections</a:t>
            </a:r>
          </a:p>
          <a:p>
            <a:r>
              <a:rPr lang="en-US" dirty="0">
                <a:latin typeface="MV Boli" pitchFamily="2" charset="0"/>
                <a:cs typeface="MV Boli" pitchFamily="2" charset="0"/>
              </a:rPr>
              <a:t> - Unmatched anywhere</a:t>
            </a:r>
            <a:endParaRPr lang="en-US" dirty="0"/>
          </a:p>
        </p:txBody>
      </p:sp>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680000" flipH="1">
            <a:off x="4327780" y="3675380"/>
            <a:ext cx="124273" cy="1658160"/>
          </a:xfrm>
          <a:prstGeom prst="rect">
            <a:avLst/>
          </a:prstGeom>
        </p:spPr>
      </p:pic>
      <p:pic>
        <p:nvPicPr>
          <p:cNvPr id="97" name="Picture 96"/>
          <p:cNvPicPr>
            <a:picLocks noChangeAspect="1"/>
          </p:cNvPicPr>
          <p:nvPr/>
        </p:nvPicPr>
        <p:blipFill>
          <a:blip r:embed="rId18"/>
          <a:stretch>
            <a:fillRect/>
          </a:stretch>
        </p:blipFill>
        <p:spPr>
          <a:xfrm rot="8361769">
            <a:off x="3581405" y="4764684"/>
            <a:ext cx="378821" cy="522158"/>
          </a:xfrm>
          <a:prstGeom prst="rect">
            <a:avLst/>
          </a:prstGeom>
        </p:spPr>
      </p:pic>
      <p:pic>
        <p:nvPicPr>
          <p:cNvPr id="99"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000" flipH="1">
            <a:off x="5015089" y="1129934"/>
            <a:ext cx="124273" cy="1658160"/>
          </a:xfrm>
          <a:prstGeom prst="rect">
            <a:avLst/>
          </a:prstGeom>
        </p:spPr>
      </p:pic>
      <p:pic>
        <p:nvPicPr>
          <p:cNvPr id="100" name="Picture 9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3722334">
            <a:off x="4435742" y="1218956"/>
            <a:ext cx="268754" cy="374295"/>
          </a:xfrm>
          <a:prstGeom prst="rect">
            <a:avLst/>
          </a:prstGeom>
        </p:spPr>
      </p:pic>
    </p:spTree>
    <p:custDataLst>
      <p:tags r:id="rId1"/>
    </p:custDataLst>
    <p:extLst>
      <p:ext uri="{BB962C8B-B14F-4D97-AF65-F5344CB8AC3E}">
        <p14:creationId xmlns:p14="http://schemas.microsoft.com/office/powerpoint/2010/main" val="16860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8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9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4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4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4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4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9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4"/>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00"/>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32" grpId="0"/>
      <p:bldP spid="40" grpId="0"/>
      <p:bldP spid="45" grpId="0"/>
      <p:bldP spid="53" grpId="0"/>
      <p:bldP spid="58" grpId="0"/>
      <p:bldP spid="71" grpId="0" animBg="1"/>
      <p:bldP spid="72" grpId="0" animBg="1"/>
      <p:bldP spid="8" grpId="0"/>
      <p:bldP spid="76" grpId="0"/>
      <p:bldP spid="78" grpId="0"/>
      <p:bldP spid="80" grpId="0"/>
      <p:bldP spid="11" grpId="0"/>
      <p:bldP spid="81" grpId="0"/>
      <p:bldP spid="83" grpId="0"/>
      <p:bldP spid="85" grpId="0"/>
      <p:bldP spid="86" grpId="0"/>
      <p:bldP spid="87" grpId="0"/>
      <p:bldP spid="12" grpId="0"/>
      <p:bldP spid="90" grpId="0"/>
      <p:bldP spid="14" grpId="0"/>
      <p:bldP spid="93" grpId="0" animBg="1"/>
      <p:bldP spid="94" grpId="0" animBg="1"/>
      <p:bldP spid="9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19" y="609600"/>
            <a:ext cx="12013094" cy="5693866"/>
          </a:xfrm>
          <a:prstGeom prst="rect">
            <a:avLst/>
          </a:prstGeom>
        </p:spPr>
        <p:txBody>
          <a:bodyPr wrap="square">
            <a:spAutoFit/>
          </a:bodyPr>
          <a:lstStyle/>
          <a:p>
            <a:r>
              <a:rPr lang="en-US" sz="2400" dirty="0">
                <a:latin typeface="Arial Rounded MT Bold" panose="020F0704030504030204" pitchFamily="34" charset="0"/>
                <a:cs typeface="MV Boli" pitchFamily="2" charset="0"/>
              </a:rPr>
              <a:t>SSL/TLS Basics and why F5 is the BEST out in front</a:t>
            </a:r>
          </a:p>
          <a:p>
            <a:endParaRPr lang="en-US" sz="2000" dirty="0">
              <a:latin typeface="Arial Rounded MT Bold" panose="020F0704030504030204" pitchFamily="34" charset="0"/>
              <a:cs typeface="MV Boli" pitchFamily="2" charset="0"/>
            </a:endParaRPr>
          </a:p>
          <a:p>
            <a:r>
              <a:rPr lang="en-US" sz="2000" dirty="0">
                <a:latin typeface="Arial Rounded MT Bold" panose="020F0704030504030204" pitchFamily="34" charset="0"/>
                <a:cs typeface="MV Boli" pitchFamily="2" charset="0"/>
              </a:rPr>
              <a:t>- Reduces more point products in the daisy chain</a:t>
            </a:r>
          </a:p>
          <a:p>
            <a:r>
              <a:rPr lang="en-US" sz="2000" dirty="0">
                <a:latin typeface="Arial Rounded MT Bold" panose="020F0704030504030204" pitchFamily="34" charset="0"/>
                <a:cs typeface="MV Boli" pitchFamily="2" charset="0"/>
              </a:rPr>
              <a:t>- Uses existing infrastructure smarter- </a:t>
            </a:r>
            <a:r>
              <a:rPr lang="en-US" sz="2000" dirty="0" err="1">
                <a:latin typeface="Arial Rounded MT Bold" panose="020F0704030504030204" pitchFamily="34" charset="0"/>
                <a:cs typeface="MV Boli" pitchFamily="2" charset="0"/>
              </a:rPr>
              <a:t>i.e</a:t>
            </a:r>
            <a:r>
              <a:rPr lang="en-US" sz="2000" dirty="0">
                <a:latin typeface="Arial Rounded MT Bold" panose="020F0704030504030204" pitchFamily="34" charset="0"/>
                <a:cs typeface="MV Boli" pitchFamily="2" charset="0"/>
              </a:rPr>
              <a:t> Investment Optimization</a:t>
            </a:r>
          </a:p>
          <a:p>
            <a:pPr lvl="2"/>
            <a:r>
              <a:rPr lang="en-US" sz="2000" dirty="0">
                <a:latin typeface="Arial Rounded MT Bold" panose="020F0704030504030204" pitchFamily="34" charset="0"/>
                <a:cs typeface="MV Boli" pitchFamily="2" charset="0"/>
              </a:rPr>
              <a:t> - </a:t>
            </a:r>
            <a:r>
              <a:rPr lang="en-US" sz="2000" dirty="0" err="1">
                <a:latin typeface="Arial Rounded MT Bold" panose="020F0704030504030204" pitchFamily="34" charset="0"/>
                <a:cs typeface="MV Boli" pitchFamily="2" charset="0"/>
              </a:rPr>
              <a:t>Rightsize</a:t>
            </a:r>
            <a:r>
              <a:rPr lang="en-US" sz="2000" dirty="0">
                <a:latin typeface="Arial Rounded MT Bold" panose="020F0704030504030204" pitchFamily="34" charset="0"/>
                <a:cs typeface="MV Boli" pitchFamily="2" charset="0"/>
              </a:rPr>
              <a:t> your Firewall</a:t>
            </a:r>
          </a:p>
          <a:p>
            <a:pPr lvl="2"/>
            <a:r>
              <a:rPr lang="en-US" sz="2000" dirty="0">
                <a:latin typeface="Arial Rounded MT Bold" panose="020F0704030504030204" pitchFamily="34" charset="0"/>
                <a:cs typeface="MV Boli" pitchFamily="2" charset="0"/>
              </a:rPr>
              <a:t> - Scale out IPS or other services</a:t>
            </a:r>
          </a:p>
          <a:p>
            <a:pPr marL="342900" indent="-342900">
              <a:buFontTx/>
              <a:buChar char="-"/>
            </a:pPr>
            <a:r>
              <a:rPr lang="en-US" sz="2000" dirty="0">
                <a:latin typeface="Arial Rounded MT Bold" panose="020F0704030504030204" pitchFamily="34" charset="0"/>
                <a:cs typeface="MV Boli" pitchFamily="2" charset="0"/>
              </a:rPr>
              <a:t>Be careful with the outbound Air Gap use case</a:t>
            </a:r>
          </a:p>
          <a:p>
            <a:pPr lvl="1"/>
            <a:r>
              <a:rPr lang="en-US" sz="2000" dirty="0">
                <a:latin typeface="Arial Rounded MT Bold" panose="020F0704030504030204" pitchFamily="34" charset="0"/>
                <a:cs typeface="MV Boli" pitchFamily="2" charset="0"/>
              </a:rPr>
              <a:t>	- Great new features in v12</a:t>
            </a:r>
          </a:p>
          <a:p>
            <a:endParaRPr lang="en-US" sz="2000" dirty="0">
              <a:latin typeface="Arial Rounded MT Bold" panose="020F0704030504030204" pitchFamily="34" charset="0"/>
              <a:cs typeface="MV Boli" pitchFamily="2" charset="0"/>
            </a:endParaRPr>
          </a:p>
          <a:p>
            <a:r>
              <a:rPr lang="en-US" sz="2000" dirty="0">
                <a:latin typeface="Arial Rounded MT Bold" panose="020F0704030504030204" pitchFamily="34" charset="0"/>
                <a:cs typeface="MV Boli" pitchFamily="2" charset="0"/>
              </a:rPr>
              <a:t>- Client negotiates the Cipher so…</a:t>
            </a:r>
          </a:p>
          <a:p>
            <a:r>
              <a:rPr lang="en-US" sz="2000" dirty="0">
                <a:latin typeface="Arial Rounded MT Bold" panose="020F0704030504030204" pitchFamily="34" charset="0"/>
                <a:cs typeface="MV Boli" pitchFamily="2" charset="0"/>
              </a:rPr>
              <a:t>	 - Broad Cipher Diversity is Required (ideally in Hardware)</a:t>
            </a:r>
          </a:p>
          <a:p>
            <a:r>
              <a:rPr lang="en-US" sz="2000" dirty="0">
                <a:latin typeface="Arial Rounded MT Bold" panose="020F0704030504030204" pitchFamily="34" charset="0"/>
                <a:cs typeface="MV Boli" pitchFamily="2" charset="0"/>
              </a:rPr>
              <a:t>		- OR software Ciphers are a new attack (DDoS) vector</a:t>
            </a:r>
          </a:p>
          <a:p>
            <a:r>
              <a:rPr lang="en-US" sz="2000" dirty="0">
                <a:latin typeface="Arial Rounded MT Bold" panose="020F0704030504030204" pitchFamily="34" charset="0"/>
                <a:cs typeface="MV Boli" pitchFamily="2" charset="0"/>
              </a:rPr>
              <a:t>	 - F5 writes our own drivers for our crypto cards</a:t>
            </a:r>
          </a:p>
          <a:p>
            <a:r>
              <a:rPr lang="en-US" sz="2000" dirty="0">
                <a:latin typeface="Arial Rounded MT Bold" panose="020F0704030504030204" pitchFamily="34" charset="0"/>
                <a:cs typeface="MV Boli" pitchFamily="2" charset="0"/>
              </a:rPr>
              <a:t>	 - F5 builds our own SSL/TLS stack (NetScaler does not)</a:t>
            </a:r>
          </a:p>
          <a:p>
            <a:r>
              <a:rPr lang="en-US" sz="2000" dirty="0">
                <a:latin typeface="Arial Rounded MT Bold" panose="020F0704030504030204" pitchFamily="34" charset="0"/>
                <a:cs typeface="MV Boli" pitchFamily="2" charset="0"/>
              </a:rPr>
              <a:t>	 - NetScaler and all Firewalls have LIMITED Cipher support</a:t>
            </a:r>
          </a:p>
          <a:p>
            <a:r>
              <a:rPr lang="en-US" sz="2000" dirty="0">
                <a:latin typeface="Arial Rounded MT Bold" panose="020F0704030504030204" pitchFamily="34" charset="0"/>
                <a:cs typeface="MV Boli" pitchFamily="2" charset="0"/>
              </a:rPr>
              <a:t>	 - SSL V3 is not secure – remove or minimize it</a:t>
            </a:r>
          </a:p>
          <a:p>
            <a:endParaRPr lang="en-US" sz="2000" dirty="0">
              <a:latin typeface="Arial Rounded MT Bold" panose="020F0704030504030204" pitchFamily="34" charset="0"/>
              <a:cs typeface="MV Boli" pitchFamily="2" charset="0"/>
            </a:endParaRPr>
          </a:p>
          <a:p>
            <a:endParaRPr lang="en-US" sz="2000" dirty="0"/>
          </a:p>
        </p:txBody>
      </p:sp>
    </p:spTree>
    <p:extLst>
      <p:ext uri="{BB962C8B-B14F-4D97-AF65-F5344CB8AC3E}">
        <p14:creationId xmlns:p14="http://schemas.microsoft.com/office/powerpoint/2010/main" val="3616717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F5 SSL Interception Solution</a:t>
            </a:r>
          </a:p>
        </p:txBody>
      </p:sp>
      <p:sp>
        <p:nvSpPr>
          <p:cNvPr id="3" name="Content Placeholder 2"/>
          <p:cNvSpPr>
            <a:spLocks noGrp="1"/>
          </p:cNvSpPr>
          <p:nvPr>
            <p:ph idx="1"/>
          </p:nvPr>
        </p:nvSpPr>
        <p:spPr>
          <a:xfrm>
            <a:off x="731521" y="1463039"/>
            <a:ext cx="5264683" cy="4572000"/>
          </a:xfrm>
        </p:spPr>
        <p:txBody>
          <a:bodyPr>
            <a:normAutofit fontScale="77500" lnSpcReduction="20000"/>
          </a:bodyPr>
          <a:lstStyle/>
          <a:p>
            <a:pPr fontAlgn="base">
              <a:lnSpc>
                <a:spcPct val="100000"/>
              </a:lnSpc>
              <a:buSzPct val="100000"/>
            </a:pPr>
            <a:r>
              <a:rPr lang="en-US" altLang="en-US" dirty="0"/>
              <a:t>Purpose built, all-in-one SSL Interception appliances</a:t>
            </a:r>
          </a:p>
          <a:p>
            <a:pPr lvl="0" fontAlgn="base">
              <a:lnSpc>
                <a:spcPct val="100000"/>
              </a:lnSpc>
              <a:buSzPct val="100000"/>
            </a:pPr>
            <a:r>
              <a:rPr lang="en-US" altLang="en-US" dirty="0"/>
              <a:t>Provides security solutions with visibility into SSL/TLS encrypted traffic</a:t>
            </a:r>
          </a:p>
          <a:p>
            <a:pPr fontAlgn="base">
              <a:lnSpc>
                <a:spcPct val="100000"/>
              </a:lnSpc>
              <a:buSzPct val="100000"/>
            </a:pPr>
            <a:r>
              <a:rPr lang="en-US" altLang="en-US" dirty="0"/>
              <a:t>Key Features</a:t>
            </a:r>
          </a:p>
          <a:p>
            <a:pPr lvl="1" fontAlgn="base">
              <a:lnSpc>
                <a:spcPct val="100000"/>
              </a:lnSpc>
              <a:buSzPct val="100000"/>
            </a:pPr>
            <a:r>
              <a:rPr lang="en-US" sz="2300" dirty="0"/>
              <a:t>SSL visibility at high performance </a:t>
            </a:r>
          </a:p>
          <a:p>
            <a:pPr lvl="1" fontAlgn="base">
              <a:lnSpc>
                <a:spcPct val="100000"/>
              </a:lnSpc>
              <a:buSzPct val="100000"/>
            </a:pPr>
            <a:r>
              <a:rPr lang="en-US" altLang="en-US" sz="2300" dirty="0"/>
              <a:t>Policy based service chaining of security solutions</a:t>
            </a:r>
          </a:p>
          <a:p>
            <a:pPr lvl="1" fontAlgn="base">
              <a:lnSpc>
                <a:spcPct val="100000"/>
              </a:lnSpc>
              <a:buSzPct val="100000"/>
            </a:pPr>
            <a:r>
              <a:rPr lang="en-US" altLang="en-US" sz="2300" dirty="0"/>
              <a:t>Load balancing </a:t>
            </a:r>
            <a:r>
              <a:rPr lang="en-US" sz="2300" dirty="0"/>
              <a:t>of SSL traffic flows across security devices </a:t>
            </a:r>
            <a:endParaRPr lang="en-US" altLang="en-US" sz="2300" dirty="0"/>
          </a:p>
          <a:p>
            <a:pPr lvl="1" fontAlgn="base">
              <a:lnSpc>
                <a:spcPct val="100000"/>
              </a:lnSpc>
              <a:buSzPct val="100000"/>
            </a:pPr>
            <a:r>
              <a:rPr lang="en-US" sz="2300" dirty="0"/>
              <a:t>Centralized and simplified management of certificates, encryption keys </a:t>
            </a:r>
          </a:p>
          <a:p>
            <a:pPr lvl="1" fontAlgn="base">
              <a:lnSpc>
                <a:spcPct val="100000"/>
              </a:lnSpc>
              <a:buSzPct val="100000"/>
            </a:pPr>
            <a:r>
              <a:rPr lang="en-US" sz="2300" dirty="0"/>
              <a:t>Selective decrypt / encrypt of specific traffic flows</a:t>
            </a:r>
          </a:p>
          <a:p>
            <a:pPr lvl="1" fontAlgn="base">
              <a:lnSpc>
                <a:spcPct val="100000"/>
              </a:lnSpc>
              <a:buSzPct val="100000"/>
            </a:pPr>
            <a:r>
              <a:rPr lang="en-US" sz="2300" dirty="0"/>
              <a:t>Flexibility of deployment</a:t>
            </a:r>
          </a:p>
          <a:p>
            <a:endParaRPr lang="en-US" dirty="0"/>
          </a:p>
          <a:p>
            <a:endParaRPr lang="en-US" dirty="0"/>
          </a:p>
          <a:p>
            <a:endParaRPr lang="en-US" dirty="0"/>
          </a:p>
        </p:txBody>
      </p:sp>
      <p:grpSp>
        <p:nvGrpSpPr>
          <p:cNvPr id="138" name="Group 137"/>
          <p:cNvGrpSpPr/>
          <p:nvPr/>
        </p:nvGrpSpPr>
        <p:grpSpPr>
          <a:xfrm>
            <a:off x="6542858" y="1072899"/>
            <a:ext cx="4237012" cy="4961675"/>
            <a:chOff x="4377917" y="1336016"/>
            <a:chExt cx="4238116" cy="4961675"/>
          </a:xfrm>
        </p:grpSpPr>
        <p:grpSp>
          <p:nvGrpSpPr>
            <p:cNvPr id="139" name="Group 138"/>
            <p:cNvGrpSpPr/>
            <p:nvPr/>
          </p:nvGrpSpPr>
          <p:grpSpPr>
            <a:xfrm>
              <a:off x="5296189" y="1336016"/>
              <a:ext cx="3319844" cy="4961675"/>
              <a:chOff x="5296189" y="1336016"/>
              <a:chExt cx="3319844" cy="4961675"/>
            </a:xfrm>
          </p:grpSpPr>
          <p:sp>
            <p:nvSpPr>
              <p:cNvPr id="146" name="Freeform 33"/>
              <p:cNvSpPr>
                <a:spLocks noEditPoints="1"/>
              </p:cNvSpPr>
              <p:nvPr/>
            </p:nvSpPr>
            <p:spPr bwMode="auto">
              <a:xfrm>
                <a:off x="5977368" y="1336016"/>
                <a:ext cx="567194" cy="567341"/>
              </a:xfrm>
              <a:custGeom>
                <a:avLst/>
                <a:gdLst>
                  <a:gd name="T0" fmla="*/ 0 w 520"/>
                  <a:gd name="T1" fmla="*/ 259 h 519"/>
                  <a:gd name="T2" fmla="*/ 520 w 520"/>
                  <a:gd name="T3" fmla="*/ 259 h 519"/>
                  <a:gd name="T4" fmla="*/ 398 w 520"/>
                  <a:gd name="T5" fmla="*/ 84 h 519"/>
                  <a:gd name="T6" fmla="*/ 433 w 520"/>
                  <a:gd name="T7" fmla="*/ 118 h 519"/>
                  <a:gd name="T8" fmla="*/ 476 w 520"/>
                  <a:gd name="T9" fmla="*/ 226 h 519"/>
                  <a:gd name="T10" fmla="*/ 465 w 520"/>
                  <a:gd name="T11" fmla="*/ 193 h 519"/>
                  <a:gd name="T12" fmla="*/ 443 w 520"/>
                  <a:gd name="T13" fmla="*/ 182 h 519"/>
                  <a:gd name="T14" fmla="*/ 413 w 520"/>
                  <a:gd name="T15" fmla="*/ 153 h 519"/>
                  <a:gd name="T16" fmla="*/ 373 w 520"/>
                  <a:gd name="T17" fmla="*/ 157 h 519"/>
                  <a:gd name="T18" fmla="*/ 387 w 520"/>
                  <a:gd name="T19" fmla="*/ 122 h 519"/>
                  <a:gd name="T20" fmla="*/ 399 w 520"/>
                  <a:gd name="T21" fmla="*/ 91 h 519"/>
                  <a:gd name="T22" fmla="*/ 369 w 520"/>
                  <a:gd name="T23" fmla="*/ 75 h 519"/>
                  <a:gd name="T24" fmla="*/ 384 w 520"/>
                  <a:gd name="T25" fmla="*/ 106 h 519"/>
                  <a:gd name="T26" fmla="*/ 362 w 520"/>
                  <a:gd name="T27" fmla="*/ 98 h 519"/>
                  <a:gd name="T28" fmla="*/ 326 w 520"/>
                  <a:gd name="T29" fmla="*/ 91 h 519"/>
                  <a:gd name="T30" fmla="*/ 270 w 520"/>
                  <a:gd name="T31" fmla="*/ 77 h 519"/>
                  <a:gd name="T32" fmla="*/ 241 w 520"/>
                  <a:gd name="T33" fmla="*/ 126 h 519"/>
                  <a:gd name="T34" fmla="*/ 292 w 520"/>
                  <a:gd name="T35" fmla="*/ 95 h 519"/>
                  <a:gd name="T36" fmla="*/ 322 w 520"/>
                  <a:gd name="T37" fmla="*/ 177 h 519"/>
                  <a:gd name="T38" fmla="*/ 294 w 520"/>
                  <a:gd name="T39" fmla="*/ 157 h 519"/>
                  <a:gd name="T40" fmla="*/ 252 w 520"/>
                  <a:gd name="T41" fmla="*/ 183 h 519"/>
                  <a:gd name="T42" fmla="*/ 185 w 520"/>
                  <a:gd name="T43" fmla="*/ 235 h 519"/>
                  <a:gd name="T44" fmla="*/ 170 w 520"/>
                  <a:gd name="T45" fmla="*/ 238 h 519"/>
                  <a:gd name="T46" fmla="*/ 122 w 520"/>
                  <a:gd name="T47" fmla="*/ 265 h 519"/>
                  <a:gd name="T48" fmla="*/ 141 w 520"/>
                  <a:gd name="T49" fmla="*/ 289 h 519"/>
                  <a:gd name="T50" fmla="*/ 152 w 520"/>
                  <a:gd name="T51" fmla="*/ 325 h 519"/>
                  <a:gd name="T52" fmla="*/ 259 w 520"/>
                  <a:gd name="T53" fmla="*/ 359 h 519"/>
                  <a:gd name="T54" fmla="*/ 239 w 520"/>
                  <a:gd name="T55" fmla="*/ 425 h 519"/>
                  <a:gd name="T56" fmla="*/ 234 w 520"/>
                  <a:gd name="T57" fmla="*/ 484 h 519"/>
                  <a:gd name="T58" fmla="*/ 188 w 520"/>
                  <a:gd name="T59" fmla="*/ 483 h 519"/>
                  <a:gd name="T60" fmla="*/ 106 w 520"/>
                  <a:gd name="T61" fmla="*/ 408 h 519"/>
                  <a:gd name="T62" fmla="*/ 102 w 520"/>
                  <a:gd name="T63" fmla="*/ 342 h 519"/>
                  <a:gd name="T64" fmla="*/ 129 w 520"/>
                  <a:gd name="T65" fmla="*/ 301 h 519"/>
                  <a:gd name="T66" fmla="*/ 89 w 520"/>
                  <a:gd name="T67" fmla="*/ 208 h 519"/>
                  <a:gd name="T68" fmla="*/ 75 w 520"/>
                  <a:gd name="T69" fmla="*/ 243 h 519"/>
                  <a:gd name="T70" fmla="*/ 93 w 520"/>
                  <a:gd name="T71" fmla="*/ 150 h 519"/>
                  <a:gd name="T72" fmla="*/ 107 w 520"/>
                  <a:gd name="T73" fmla="*/ 93 h 519"/>
                  <a:gd name="T74" fmla="*/ 217 w 520"/>
                  <a:gd name="T75" fmla="*/ 54 h 519"/>
                  <a:gd name="T76" fmla="*/ 242 w 520"/>
                  <a:gd name="T77" fmla="*/ 54 h 519"/>
                  <a:gd name="T78" fmla="*/ 295 w 520"/>
                  <a:gd name="T79" fmla="*/ 50 h 519"/>
                  <a:gd name="T80" fmla="*/ 421 w 520"/>
                  <a:gd name="T81" fmla="*/ 423 h 519"/>
                  <a:gd name="T82" fmla="*/ 424 w 520"/>
                  <a:gd name="T83" fmla="*/ 399 h 519"/>
                  <a:gd name="T84" fmla="*/ 402 w 520"/>
                  <a:gd name="T85" fmla="*/ 324 h 519"/>
                  <a:gd name="T86" fmla="*/ 348 w 520"/>
                  <a:gd name="T87" fmla="*/ 251 h 519"/>
                  <a:gd name="T88" fmla="*/ 382 w 520"/>
                  <a:gd name="T89" fmla="*/ 205 h 519"/>
                  <a:gd name="T90" fmla="*/ 435 w 520"/>
                  <a:gd name="T91" fmla="*/ 201 h 519"/>
                  <a:gd name="T92" fmla="*/ 475 w 520"/>
                  <a:gd name="T93" fmla="*/ 237 h 519"/>
                  <a:gd name="T94" fmla="*/ 489 w 520"/>
                  <a:gd name="T95" fmla="*/ 28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0" h="519">
                    <a:moveTo>
                      <a:pt x="260" y="0"/>
                    </a:moveTo>
                    <a:cubicBezTo>
                      <a:pt x="117" y="0"/>
                      <a:pt x="0" y="116"/>
                      <a:pt x="0" y="259"/>
                    </a:cubicBezTo>
                    <a:cubicBezTo>
                      <a:pt x="0" y="403"/>
                      <a:pt x="117" y="519"/>
                      <a:pt x="260" y="519"/>
                    </a:cubicBezTo>
                    <a:cubicBezTo>
                      <a:pt x="404" y="519"/>
                      <a:pt x="520" y="403"/>
                      <a:pt x="520" y="259"/>
                    </a:cubicBezTo>
                    <a:cubicBezTo>
                      <a:pt x="520" y="116"/>
                      <a:pt x="404" y="0"/>
                      <a:pt x="260" y="0"/>
                    </a:cubicBezTo>
                    <a:close/>
                    <a:moveTo>
                      <a:pt x="398" y="84"/>
                    </a:moveTo>
                    <a:cubicBezTo>
                      <a:pt x="401" y="87"/>
                      <a:pt x="420" y="103"/>
                      <a:pt x="416" y="105"/>
                    </a:cubicBezTo>
                    <a:cubicBezTo>
                      <a:pt x="411" y="108"/>
                      <a:pt x="433" y="118"/>
                      <a:pt x="433" y="118"/>
                    </a:cubicBezTo>
                    <a:cubicBezTo>
                      <a:pt x="465" y="134"/>
                      <a:pt x="485" y="205"/>
                      <a:pt x="485" y="218"/>
                    </a:cubicBezTo>
                    <a:cubicBezTo>
                      <a:pt x="485" y="232"/>
                      <a:pt x="481" y="231"/>
                      <a:pt x="476" y="226"/>
                    </a:cubicBezTo>
                    <a:cubicBezTo>
                      <a:pt x="471" y="220"/>
                      <a:pt x="475" y="211"/>
                      <a:pt x="473" y="204"/>
                    </a:cubicBezTo>
                    <a:cubicBezTo>
                      <a:pt x="471" y="198"/>
                      <a:pt x="469" y="195"/>
                      <a:pt x="465" y="193"/>
                    </a:cubicBezTo>
                    <a:cubicBezTo>
                      <a:pt x="461" y="192"/>
                      <a:pt x="453" y="183"/>
                      <a:pt x="450" y="174"/>
                    </a:cubicBezTo>
                    <a:cubicBezTo>
                      <a:pt x="448" y="166"/>
                      <a:pt x="446" y="178"/>
                      <a:pt x="443" y="182"/>
                    </a:cubicBezTo>
                    <a:cubicBezTo>
                      <a:pt x="441" y="185"/>
                      <a:pt x="438" y="182"/>
                      <a:pt x="436" y="174"/>
                    </a:cubicBezTo>
                    <a:cubicBezTo>
                      <a:pt x="435" y="166"/>
                      <a:pt x="420" y="151"/>
                      <a:pt x="413" y="153"/>
                    </a:cubicBezTo>
                    <a:cubicBezTo>
                      <a:pt x="406" y="154"/>
                      <a:pt x="399" y="174"/>
                      <a:pt x="395" y="173"/>
                    </a:cubicBezTo>
                    <a:cubicBezTo>
                      <a:pt x="391" y="172"/>
                      <a:pt x="374" y="170"/>
                      <a:pt x="373" y="157"/>
                    </a:cubicBezTo>
                    <a:cubicBezTo>
                      <a:pt x="373" y="145"/>
                      <a:pt x="383" y="144"/>
                      <a:pt x="390" y="142"/>
                    </a:cubicBezTo>
                    <a:cubicBezTo>
                      <a:pt x="397" y="139"/>
                      <a:pt x="387" y="131"/>
                      <a:pt x="387" y="122"/>
                    </a:cubicBezTo>
                    <a:cubicBezTo>
                      <a:pt x="388" y="113"/>
                      <a:pt x="395" y="116"/>
                      <a:pt x="402" y="110"/>
                    </a:cubicBezTo>
                    <a:cubicBezTo>
                      <a:pt x="409" y="104"/>
                      <a:pt x="399" y="91"/>
                      <a:pt x="399" y="91"/>
                    </a:cubicBezTo>
                    <a:cubicBezTo>
                      <a:pt x="397" y="88"/>
                      <a:pt x="396" y="82"/>
                      <a:pt x="398" y="84"/>
                    </a:cubicBezTo>
                    <a:close/>
                    <a:moveTo>
                      <a:pt x="369" y="75"/>
                    </a:moveTo>
                    <a:cubicBezTo>
                      <a:pt x="373" y="69"/>
                      <a:pt x="387" y="85"/>
                      <a:pt x="389" y="90"/>
                    </a:cubicBezTo>
                    <a:cubicBezTo>
                      <a:pt x="391" y="94"/>
                      <a:pt x="392" y="108"/>
                      <a:pt x="384" y="106"/>
                    </a:cubicBezTo>
                    <a:cubicBezTo>
                      <a:pt x="375" y="105"/>
                      <a:pt x="379" y="98"/>
                      <a:pt x="376" y="95"/>
                    </a:cubicBezTo>
                    <a:cubicBezTo>
                      <a:pt x="374" y="93"/>
                      <a:pt x="366" y="105"/>
                      <a:pt x="362" y="98"/>
                    </a:cubicBezTo>
                    <a:cubicBezTo>
                      <a:pt x="359" y="91"/>
                      <a:pt x="369" y="75"/>
                      <a:pt x="369" y="75"/>
                    </a:cubicBezTo>
                    <a:close/>
                    <a:moveTo>
                      <a:pt x="326" y="91"/>
                    </a:moveTo>
                    <a:cubicBezTo>
                      <a:pt x="322" y="93"/>
                      <a:pt x="306" y="105"/>
                      <a:pt x="302" y="93"/>
                    </a:cubicBezTo>
                    <a:cubicBezTo>
                      <a:pt x="299" y="80"/>
                      <a:pt x="283" y="76"/>
                      <a:pt x="270" y="77"/>
                    </a:cubicBezTo>
                    <a:cubicBezTo>
                      <a:pt x="258" y="78"/>
                      <a:pt x="215" y="82"/>
                      <a:pt x="214" y="99"/>
                    </a:cubicBezTo>
                    <a:cubicBezTo>
                      <a:pt x="214" y="115"/>
                      <a:pt x="241" y="109"/>
                      <a:pt x="241" y="126"/>
                    </a:cubicBezTo>
                    <a:cubicBezTo>
                      <a:pt x="242" y="142"/>
                      <a:pt x="253" y="136"/>
                      <a:pt x="256" y="120"/>
                    </a:cubicBezTo>
                    <a:cubicBezTo>
                      <a:pt x="259" y="103"/>
                      <a:pt x="271" y="82"/>
                      <a:pt x="292" y="95"/>
                    </a:cubicBezTo>
                    <a:cubicBezTo>
                      <a:pt x="312" y="107"/>
                      <a:pt x="317" y="126"/>
                      <a:pt x="318" y="142"/>
                    </a:cubicBezTo>
                    <a:cubicBezTo>
                      <a:pt x="319" y="158"/>
                      <a:pt x="322" y="168"/>
                      <a:pt x="322" y="177"/>
                    </a:cubicBezTo>
                    <a:cubicBezTo>
                      <a:pt x="322" y="185"/>
                      <a:pt x="316" y="198"/>
                      <a:pt x="310" y="184"/>
                    </a:cubicBezTo>
                    <a:cubicBezTo>
                      <a:pt x="304" y="171"/>
                      <a:pt x="300" y="150"/>
                      <a:pt x="294" y="157"/>
                    </a:cubicBezTo>
                    <a:cubicBezTo>
                      <a:pt x="287" y="165"/>
                      <a:pt x="298" y="183"/>
                      <a:pt x="286" y="185"/>
                    </a:cubicBezTo>
                    <a:cubicBezTo>
                      <a:pt x="273" y="187"/>
                      <a:pt x="265" y="176"/>
                      <a:pt x="252" y="183"/>
                    </a:cubicBezTo>
                    <a:cubicBezTo>
                      <a:pt x="240" y="191"/>
                      <a:pt x="214" y="221"/>
                      <a:pt x="209" y="230"/>
                    </a:cubicBezTo>
                    <a:cubicBezTo>
                      <a:pt x="203" y="238"/>
                      <a:pt x="188" y="228"/>
                      <a:pt x="185" y="235"/>
                    </a:cubicBezTo>
                    <a:cubicBezTo>
                      <a:pt x="182" y="243"/>
                      <a:pt x="186" y="258"/>
                      <a:pt x="180" y="258"/>
                    </a:cubicBezTo>
                    <a:cubicBezTo>
                      <a:pt x="174" y="258"/>
                      <a:pt x="168" y="246"/>
                      <a:pt x="170" y="238"/>
                    </a:cubicBezTo>
                    <a:cubicBezTo>
                      <a:pt x="172" y="231"/>
                      <a:pt x="155" y="227"/>
                      <a:pt x="142" y="228"/>
                    </a:cubicBezTo>
                    <a:cubicBezTo>
                      <a:pt x="130" y="229"/>
                      <a:pt x="113" y="262"/>
                      <a:pt x="122" y="265"/>
                    </a:cubicBezTo>
                    <a:cubicBezTo>
                      <a:pt x="131" y="269"/>
                      <a:pt x="159" y="246"/>
                      <a:pt x="154" y="264"/>
                    </a:cubicBezTo>
                    <a:cubicBezTo>
                      <a:pt x="148" y="283"/>
                      <a:pt x="132" y="283"/>
                      <a:pt x="141" y="289"/>
                    </a:cubicBezTo>
                    <a:cubicBezTo>
                      <a:pt x="151" y="296"/>
                      <a:pt x="158" y="296"/>
                      <a:pt x="155" y="305"/>
                    </a:cubicBezTo>
                    <a:cubicBezTo>
                      <a:pt x="152" y="314"/>
                      <a:pt x="143" y="320"/>
                      <a:pt x="152" y="325"/>
                    </a:cubicBezTo>
                    <a:cubicBezTo>
                      <a:pt x="161" y="330"/>
                      <a:pt x="197" y="335"/>
                      <a:pt x="213" y="343"/>
                    </a:cubicBezTo>
                    <a:cubicBezTo>
                      <a:pt x="228" y="352"/>
                      <a:pt x="245" y="357"/>
                      <a:pt x="259" y="359"/>
                    </a:cubicBezTo>
                    <a:cubicBezTo>
                      <a:pt x="272" y="361"/>
                      <a:pt x="271" y="371"/>
                      <a:pt x="267" y="383"/>
                    </a:cubicBezTo>
                    <a:cubicBezTo>
                      <a:pt x="262" y="395"/>
                      <a:pt x="258" y="421"/>
                      <a:pt x="239" y="425"/>
                    </a:cubicBezTo>
                    <a:cubicBezTo>
                      <a:pt x="219" y="430"/>
                      <a:pt x="232" y="446"/>
                      <a:pt x="216" y="457"/>
                    </a:cubicBezTo>
                    <a:cubicBezTo>
                      <a:pt x="201" y="469"/>
                      <a:pt x="221" y="482"/>
                      <a:pt x="234" y="484"/>
                    </a:cubicBezTo>
                    <a:cubicBezTo>
                      <a:pt x="246" y="486"/>
                      <a:pt x="255" y="484"/>
                      <a:pt x="252" y="492"/>
                    </a:cubicBezTo>
                    <a:cubicBezTo>
                      <a:pt x="249" y="500"/>
                      <a:pt x="215" y="493"/>
                      <a:pt x="188" y="483"/>
                    </a:cubicBezTo>
                    <a:cubicBezTo>
                      <a:pt x="160" y="474"/>
                      <a:pt x="154" y="444"/>
                      <a:pt x="149" y="429"/>
                    </a:cubicBezTo>
                    <a:cubicBezTo>
                      <a:pt x="144" y="415"/>
                      <a:pt x="115" y="411"/>
                      <a:pt x="106" y="408"/>
                    </a:cubicBezTo>
                    <a:cubicBezTo>
                      <a:pt x="96" y="405"/>
                      <a:pt x="74" y="361"/>
                      <a:pt x="87" y="357"/>
                    </a:cubicBezTo>
                    <a:cubicBezTo>
                      <a:pt x="101" y="353"/>
                      <a:pt x="97" y="348"/>
                      <a:pt x="102" y="342"/>
                    </a:cubicBezTo>
                    <a:cubicBezTo>
                      <a:pt x="107" y="335"/>
                      <a:pt x="127" y="324"/>
                      <a:pt x="133" y="323"/>
                    </a:cubicBezTo>
                    <a:cubicBezTo>
                      <a:pt x="138" y="322"/>
                      <a:pt x="138" y="305"/>
                      <a:pt x="129" y="301"/>
                    </a:cubicBezTo>
                    <a:cubicBezTo>
                      <a:pt x="119" y="297"/>
                      <a:pt x="98" y="283"/>
                      <a:pt x="96" y="269"/>
                    </a:cubicBezTo>
                    <a:cubicBezTo>
                      <a:pt x="94" y="256"/>
                      <a:pt x="88" y="211"/>
                      <a:pt x="89" y="208"/>
                    </a:cubicBezTo>
                    <a:cubicBezTo>
                      <a:pt x="90" y="206"/>
                      <a:pt x="79" y="215"/>
                      <a:pt x="79" y="229"/>
                    </a:cubicBezTo>
                    <a:cubicBezTo>
                      <a:pt x="79" y="242"/>
                      <a:pt x="75" y="258"/>
                      <a:pt x="75" y="243"/>
                    </a:cubicBezTo>
                    <a:cubicBezTo>
                      <a:pt x="75" y="229"/>
                      <a:pt x="76" y="197"/>
                      <a:pt x="77" y="191"/>
                    </a:cubicBezTo>
                    <a:cubicBezTo>
                      <a:pt x="78" y="185"/>
                      <a:pt x="80" y="154"/>
                      <a:pt x="93" y="150"/>
                    </a:cubicBezTo>
                    <a:cubicBezTo>
                      <a:pt x="106" y="145"/>
                      <a:pt x="102" y="132"/>
                      <a:pt x="100" y="123"/>
                    </a:cubicBezTo>
                    <a:cubicBezTo>
                      <a:pt x="98" y="113"/>
                      <a:pt x="95" y="101"/>
                      <a:pt x="107" y="93"/>
                    </a:cubicBezTo>
                    <a:cubicBezTo>
                      <a:pt x="107" y="93"/>
                      <a:pt x="148" y="59"/>
                      <a:pt x="207" y="43"/>
                    </a:cubicBezTo>
                    <a:cubicBezTo>
                      <a:pt x="207" y="43"/>
                      <a:pt x="218" y="44"/>
                      <a:pt x="217" y="54"/>
                    </a:cubicBezTo>
                    <a:cubicBezTo>
                      <a:pt x="216" y="65"/>
                      <a:pt x="231" y="56"/>
                      <a:pt x="234" y="53"/>
                    </a:cubicBezTo>
                    <a:cubicBezTo>
                      <a:pt x="237" y="50"/>
                      <a:pt x="241" y="49"/>
                      <a:pt x="242" y="54"/>
                    </a:cubicBezTo>
                    <a:cubicBezTo>
                      <a:pt x="244" y="59"/>
                      <a:pt x="253" y="54"/>
                      <a:pt x="256" y="50"/>
                    </a:cubicBezTo>
                    <a:cubicBezTo>
                      <a:pt x="260" y="46"/>
                      <a:pt x="275" y="37"/>
                      <a:pt x="295" y="50"/>
                    </a:cubicBezTo>
                    <a:cubicBezTo>
                      <a:pt x="314" y="64"/>
                      <a:pt x="330" y="89"/>
                      <a:pt x="326" y="91"/>
                    </a:cubicBezTo>
                    <a:close/>
                    <a:moveTo>
                      <a:pt x="421" y="423"/>
                    </a:moveTo>
                    <a:cubicBezTo>
                      <a:pt x="421" y="423"/>
                      <a:pt x="413" y="432"/>
                      <a:pt x="408" y="427"/>
                    </a:cubicBezTo>
                    <a:cubicBezTo>
                      <a:pt x="403" y="422"/>
                      <a:pt x="417" y="411"/>
                      <a:pt x="424" y="399"/>
                    </a:cubicBezTo>
                    <a:cubicBezTo>
                      <a:pt x="430" y="387"/>
                      <a:pt x="438" y="344"/>
                      <a:pt x="438" y="332"/>
                    </a:cubicBezTo>
                    <a:cubicBezTo>
                      <a:pt x="437" y="320"/>
                      <a:pt x="417" y="317"/>
                      <a:pt x="402" y="324"/>
                    </a:cubicBezTo>
                    <a:cubicBezTo>
                      <a:pt x="387" y="331"/>
                      <a:pt x="354" y="306"/>
                      <a:pt x="349" y="289"/>
                    </a:cubicBezTo>
                    <a:cubicBezTo>
                      <a:pt x="344" y="272"/>
                      <a:pt x="347" y="257"/>
                      <a:pt x="348" y="251"/>
                    </a:cubicBezTo>
                    <a:cubicBezTo>
                      <a:pt x="349" y="246"/>
                      <a:pt x="357" y="228"/>
                      <a:pt x="366" y="227"/>
                    </a:cubicBezTo>
                    <a:cubicBezTo>
                      <a:pt x="366" y="227"/>
                      <a:pt x="382" y="217"/>
                      <a:pt x="382" y="205"/>
                    </a:cubicBezTo>
                    <a:cubicBezTo>
                      <a:pt x="382" y="193"/>
                      <a:pt x="395" y="185"/>
                      <a:pt x="406" y="185"/>
                    </a:cubicBezTo>
                    <a:cubicBezTo>
                      <a:pt x="417" y="185"/>
                      <a:pt x="434" y="188"/>
                      <a:pt x="435" y="201"/>
                    </a:cubicBezTo>
                    <a:cubicBezTo>
                      <a:pt x="437" y="215"/>
                      <a:pt x="446" y="218"/>
                      <a:pt x="453" y="220"/>
                    </a:cubicBezTo>
                    <a:cubicBezTo>
                      <a:pt x="461" y="222"/>
                      <a:pt x="474" y="232"/>
                      <a:pt x="475" y="237"/>
                    </a:cubicBezTo>
                    <a:cubicBezTo>
                      <a:pt x="475" y="243"/>
                      <a:pt x="486" y="245"/>
                      <a:pt x="488" y="246"/>
                    </a:cubicBezTo>
                    <a:cubicBezTo>
                      <a:pt x="490" y="247"/>
                      <a:pt x="494" y="253"/>
                      <a:pt x="489" y="285"/>
                    </a:cubicBezTo>
                    <a:cubicBezTo>
                      <a:pt x="483" y="317"/>
                      <a:pt x="461" y="384"/>
                      <a:pt x="421" y="42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TextBox 146"/>
              <p:cNvSpPr txBox="1"/>
              <p:nvPr/>
            </p:nvSpPr>
            <p:spPr>
              <a:xfrm>
                <a:off x="5667566" y="1899600"/>
                <a:ext cx="1186798" cy="261610"/>
              </a:xfrm>
              <a:prstGeom prst="rect">
                <a:avLst/>
              </a:prstGeom>
              <a:noFill/>
            </p:spPr>
            <p:txBody>
              <a:bodyPr wrap="square" rtlCol="0">
                <a:spAutoFit/>
              </a:bodyPr>
              <a:lstStyle/>
              <a:p>
                <a:pPr algn="ctr">
                  <a:lnSpc>
                    <a:spcPct val="90000"/>
                  </a:lnSpc>
                </a:pPr>
                <a:r>
                  <a:rPr lang="en-US" sz="1200" dirty="0">
                    <a:cs typeface="Franklin Gothic Book"/>
                  </a:rPr>
                  <a:t>Internet</a:t>
                </a:r>
              </a:p>
            </p:txBody>
          </p:sp>
          <p:cxnSp>
            <p:nvCxnSpPr>
              <p:cNvPr id="148" name="Straight Connector 147"/>
              <p:cNvCxnSpPr/>
              <p:nvPr/>
            </p:nvCxnSpPr>
            <p:spPr>
              <a:xfrm flipH="1" flipV="1">
                <a:off x="6260156" y="4807066"/>
                <a:ext cx="1619" cy="210974"/>
              </a:xfrm>
              <a:prstGeom prst="line">
                <a:avLst/>
              </a:prstGeom>
              <a:ln w="22225" cap="rnd">
                <a:solidFill>
                  <a:srgbClr val="4D4D4F"/>
                </a:solidFill>
              </a:ln>
              <a:effectLst/>
            </p:spPr>
            <p:style>
              <a:lnRef idx="2">
                <a:schemeClr val="accent1"/>
              </a:lnRef>
              <a:fillRef idx="0">
                <a:schemeClr val="accent1"/>
              </a:fillRef>
              <a:effectRef idx="1">
                <a:schemeClr val="accent1"/>
              </a:effectRef>
              <a:fontRef idx="minor">
                <a:schemeClr val="tx1"/>
              </a:fontRef>
            </p:style>
          </p:cxnSp>
          <p:grpSp>
            <p:nvGrpSpPr>
              <p:cNvPr id="149" name="Group 148"/>
              <p:cNvGrpSpPr/>
              <p:nvPr/>
            </p:nvGrpSpPr>
            <p:grpSpPr>
              <a:xfrm>
                <a:off x="5879241" y="4305558"/>
                <a:ext cx="763448" cy="609094"/>
                <a:chOff x="5113051" y="4127500"/>
                <a:chExt cx="855305" cy="682202"/>
              </a:xfrm>
            </p:grpSpPr>
            <p:grpSp>
              <p:nvGrpSpPr>
                <p:cNvPr id="233" name="Group 232"/>
                <p:cNvGrpSpPr/>
                <p:nvPr/>
              </p:nvGrpSpPr>
              <p:grpSpPr>
                <a:xfrm>
                  <a:off x="5320041" y="4127500"/>
                  <a:ext cx="441325" cy="393701"/>
                  <a:chOff x="5226050" y="4127500"/>
                  <a:chExt cx="441325" cy="393701"/>
                </a:xfrm>
              </p:grpSpPr>
              <p:sp>
                <p:nvSpPr>
                  <p:cNvPr id="235" name="Freeform 5"/>
                  <p:cNvSpPr>
                    <a:spLocks/>
                  </p:cNvSpPr>
                  <p:nvPr/>
                </p:nvSpPr>
                <p:spPr bwMode="auto">
                  <a:xfrm>
                    <a:off x="5514975" y="4127500"/>
                    <a:ext cx="152400" cy="76200"/>
                  </a:xfrm>
                  <a:custGeom>
                    <a:avLst/>
                    <a:gdLst>
                      <a:gd name="T0" fmla="*/ 170 w 170"/>
                      <a:gd name="T1" fmla="*/ 75 h 86"/>
                      <a:gd name="T2" fmla="*/ 160 w 170"/>
                      <a:gd name="T3" fmla="*/ 86 h 86"/>
                      <a:gd name="T4" fmla="*/ 10 w 170"/>
                      <a:gd name="T5" fmla="*/ 86 h 86"/>
                      <a:gd name="T6" fmla="*/ 0 w 170"/>
                      <a:gd name="T7" fmla="*/ 75 h 86"/>
                      <a:gd name="T8" fmla="*/ 0 w 170"/>
                      <a:gd name="T9" fmla="*/ 10 h 86"/>
                      <a:gd name="T10" fmla="*/ 10 w 170"/>
                      <a:gd name="T11" fmla="*/ 0 h 86"/>
                      <a:gd name="T12" fmla="*/ 160 w 170"/>
                      <a:gd name="T13" fmla="*/ 0 h 86"/>
                      <a:gd name="T14" fmla="*/ 170 w 170"/>
                      <a:gd name="T15" fmla="*/ 10 h 86"/>
                      <a:gd name="T16" fmla="*/ 170 w 170"/>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6">
                        <a:moveTo>
                          <a:pt x="170" y="75"/>
                        </a:moveTo>
                        <a:cubicBezTo>
                          <a:pt x="170" y="81"/>
                          <a:pt x="166" y="86"/>
                          <a:pt x="160" y="86"/>
                        </a:cubicBezTo>
                        <a:cubicBezTo>
                          <a:pt x="10" y="86"/>
                          <a:pt x="10" y="86"/>
                          <a:pt x="10" y="86"/>
                        </a:cubicBezTo>
                        <a:cubicBezTo>
                          <a:pt x="4" y="86"/>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6"/>
                  <p:cNvSpPr>
                    <a:spLocks/>
                  </p:cNvSpPr>
                  <p:nvPr/>
                </p:nvSpPr>
                <p:spPr bwMode="auto">
                  <a:xfrm>
                    <a:off x="5332413" y="4127500"/>
                    <a:ext cx="153987" cy="76200"/>
                  </a:xfrm>
                  <a:custGeom>
                    <a:avLst/>
                    <a:gdLst>
                      <a:gd name="T0" fmla="*/ 171 w 171"/>
                      <a:gd name="T1" fmla="*/ 75 h 86"/>
                      <a:gd name="T2" fmla="*/ 160 w 171"/>
                      <a:gd name="T3" fmla="*/ 86 h 86"/>
                      <a:gd name="T4" fmla="*/ 10 w 171"/>
                      <a:gd name="T5" fmla="*/ 86 h 86"/>
                      <a:gd name="T6" fmla="*/ 0 w 171"/>
                      <a:gd name="T7" fmla="*/ 75 h 86"/>
                      <a:gd name="T8" fmla="*/ 0 w 171"/>
                      <a:gd name="T9" fmla="*/ 10 h 86"/>
                      <a:gd name="T10" fmla="*/ 10 w 171"/>
                      <a:gd name="T11" fmla="*/ 0 h 86"/>
                      <a:gd name="T12" fmla="*/ 160 w 171"/>
                      <a:gd name="T13" fmla="*/ 0 h 86"/>
                      <a:gd name="T14" fmla="*/ 171 w 171"/>
                      <a:gd name="T15" fmla="*/ 10 h 86"/>
                      <a:gd name="T16" fmla="*/ 171 w 171"/>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6">
                        <a:moveTo>
                          <a:pt x="171" y="75"/>
                        </a:moveTo>
                        <a:cubicBezTo>
                          <a:pt x="171" y="81"/>
                          <a:pt x="166" y="86"/>
                          <a:pt x="160" y="86"/>
                        </a:cubicBezTo>
                        <a:cubicBezTo>
                          <a:pt x="10" y="86"/>
                          <a:pt x="10" y="86"/>
                          <a:pt x="10" y="86"/>
                        </a:cubicBezTo>
                        <a:cubicBezTo>
                          <a:pt x="5" y="86"/>
                          <a:pt x="0" y="81"/>
                          <a:pt x="0" y="75"/>
                        </a:cubicBezTo>
                        <a:cubicBezTo>
                          <a:pt x="0" y="10"/>
                          <a:pt x="0" y="10"/>
                          <a:pt x="0" y="10"/>
                        </a:cubicBezTo>
                        <a:cubicBezTo>
                          <a:pt x="0" y="5"/>
                          <a:pt x="5" y="0"/>
                          <a:pt x="10" y="0"/>
                        </a:cubicBezTo>
                        <a:cubicBezTo>
                          <a:pt x="160" y="0"/>
                          <a:pt x="160" y="0"/>
                          <a:pt x="160" y="0"/>
                        </a:cubicBezTo>
                        <a:cubicBezTo>
                          <a:pt x="166" y="0"/>
                          <a:pt x="171" y="5"/>
                          <a:pt x="171" y="10"/>
                        </a:cubicBezTo>
                        <a:lnTo>
                          <a:pt x="171"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7"/>
                  <p:cNvSpPr>
                    <a:spLocks/>
                  </p:cNvSpPr>
                  <p:nvPr/>
                </p:nvSpPr>
                <p:spPr bwMode="auto">
                  <a:xfrm>
                    <a:off x="5226050" y="4127500"/>
                    <a:ext cx="76200" cy="76200"/>
                  </a:xfrm>
                  <a:custGeom>
                    <a:avLst/>
                    <a:gdLst>
                      <a:gd name="T0" fmla="*/ 85 w 85"/>
                      <a:gd name="T1" fmla="*/ 75 h 86"/>
                      <a:gd name="T2" fmla="*/ 75 w 85"/>
                      <a:gd name="T3" fmla="*/ 86 h 86"/>
                      <a:gd name="T4" fmla="*/ 10 w 85"/>
                      <a:gd name="T5" fmla="*/ 86 h 86"/>
                      <a:gd name="T6" fmla="*/ 0 w 85"/>
                      <a:gd name="T7" fmla="*/ 75 h 86"/>
                      <a:gd name="T8" fmla="*/ 0 w 85"/>
                      <a:gd name="T9" fmla="*/ 10 h 86"/>
                      <a:gd name="T10" fmla="*/ 10 w 85"/>
                      <a:gd name="T11" fmla="*/ 0 h 86"/>
                      <a:gd name="T12" fmla="*/ 75 w 85"/>
                      <a:gd name="T13" fmla="*/ 0 h 86"/>
                      <a:gd name="T14" fmla="*/ 85 w 85"/>
                      <a:gd name="T15" fmla="*/ 10 h 86"/>
                      <a:gd name="T16" fmla="*/ 85 w 85"/>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6">
                        <a:moveTo>
                          <a:pt x="85" y="75"/>
                        </a:moveTo>
                        <a:cubicBezTo>
                          <a:pt x="85" y="81"/>
                          <a:pt x="80" y="86"/>
                          <a:pt x="75" y="86"/>
                        </a:cubicBezTo>
                        <a:cubicBezTo>
                          <a:pt x="10" y="86"/>
                          <a:pt x="10" y="86"/>
                          <a:pt x="10" y="86"/>
                        </a:cubicBezTo>
                        <a:cubicBezTo>
                          <a:pt x="4" y="86"/>
                          <a:pt x="0" y="81"/>
                          <a:pt x="0" y="75"/>
                        </a:cubicBezTo>
                        <a:cubicBezTo>
                          <a:pt x="0" y="10"/>
                          <a:pt x="0" y="10"/>
                          <a:pt x="0" y="10"/>
                        </a:cubicBezTo>
                        <a:cubicBezTo>
                          <a:pt x="0" y="5"/>
                          <a:pt x="4" y="0"/>
                          <a:pt x="10" y="0"/>
                        </a:cubicBezTo>
                        <a:cubicBezTo>
                          <a:pt x="75" y="0"/>
                          <a:pt x="75" y="0"/>
                          <a:pt x="75" y="0"/>
                        </a:cubicBezTo>
                        <a:cubicBezTo>
                          <a:pt x="80" y="0"/>
                          <a:pt x="85" y="5"/>
                          <a:pt x="85" y="10"/>
                        </a:cubicBezTo>
                        <a:lnTo>
                          <a:pt x="85"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8"/>
                  <p:cNvSpPr>
                    <a:spLocks/>
                  </p:cNvSpPr>
                  <p:nvPr/>
                </p:nvSpPr>
                <p:spPr bwMode="auto">
                  <a:xfrm>
                    <a:off x="5226050" y="4233863"/>
                    <a:ext cx="153987" cy="76200"/>
                  </a:xfrm>
                  <a:custGeom>
                    <a:avLst/>
                    <a:gdLst>
                      <a:gd name="T0" fmla="*/ 170 w 170"/>
                      <a:gd name="T1" fmla="*/ 75 h 85"/>
                      <a:gd name="T2" fmla="*/ 160 w 170"/>
                      <a:gd name="T3" fmla="*/ 85 h 85"/>
                      <a:gd name="T4" fmla="*/ 10 w 170"/>
                      <a:gd name="T5" fmla="*/ 85 h 85"/>
                      <a:gd name="T6" fmla="*/ 0 w 170"/>
                      <a:gd name="T7" fmla="*/ 75 h 85"/>
                      <a:gd name="T8" fmla="*/ 0 w 170"/>
                      <a:gd name="T9" fmla="*/ 10 h 85"/>
                      <a:gd name="T10" fmla="*/ 10 w 170"/>
                      <a:gd name="T11" fmla="*/ 0 h 85"/>
                      <a:gd name="T12" fmla="*/ 160 w 170"/>
                      <a:gd name="T13" fmla="*/ 0 h 85"/>
                      <a:gd name="T14" fmla="*/ 170 w 170"/>
                      <a:gd name="T15" fmla="*/ 10 h 85"/>
                      <a:gd name="T16" fmla="*/ 170 w 170"/>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5">
                        <a:moveTo>
                          <a:pt x="170" y="75"/>
                        </a:moveTo>
                        <a:cubicBezTo>
                          <a:pt x="170" y="80"/>
                          <a:pt x="166" y="85"/>
                          <a:pt x="160" y="85"/>
                        </a:cubicBezTo>
                        <a:cubicBezTo>
                          <a:pt x="10" y="85"/>
                          <a:pt x="10" y="85"/>
                          <a:pt x="10" y="85"/>
                        </a:cubicBezTo>
                        <a:cubicBezTo>
                          <a:pt x="4" y="85"/>
                          <a:pt x="0" y="80"/>
                          <a:pt x="0" y="75"/>
                        </a:cubicBezTo>
                        <a:cubicBezTo>
                          <a:pt x="0" y="10"/>
                          <a:pt x="0" y="10"/>
                          <a:pt x="0" y="10"/>
                        </a:cubicBezTo>
                        <a:cubicBezTo>
                          <a:pt x="0" y="4"/>
                          <a:pt x="4" y="0"/>
                          <a:pt x="10" y="0"/>
                        </a:cubicBezTo>
                        <a:cubicBezTo>
                          <a:pt x="160" y="0"/>
                          <a:pt x="160" y="0"/>
                          <a:pt x="160" y="0"/>
                        </a:cubicBezTo>
                        <a:cubicBezTo>
                          <a:pt x="166" y="0"/>
                          <a:pt x="170" y="4"/>
                          <a:pt x="170" y="10"/>
                        </a:cubicBezTo>
                        <a:lnTo>
                          <a:pt x="170"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9"/>
                  <p:cNvSpPr>
                    <a:spLocks/>
                  </p:cNvSpPr>
                  <p:nvPr/>
                </p:nvSpPr>
                <p:spPr bwMode="auto">
                  <a:xfrm>
                    <a:off x="5408613" y="4233863"/>
                    <a:ext cx="153987" cy="76200"/>
                  </a:xfrm>
                  <a:custGeom>
                    <a:avLst/>
                    <a:gdLst>
                      <a:gd name="T0" fmla="*/ 171 w 171"/>
                      <a:gd name="T1" fmla="*/ 75 h 85"/>
                      <a:gd name="T2" fmla="*/ 161 w 171"/>
                      <a:gd name="T3" fmla="*/ 85 h 85"/>
                      <a:gd name="T4" fmla="*/ 11 w 171"/>
                      <a:gd name="T5" fmla="*/ 85 h 85"/>
                      <a:gd name="T6" fmla="*/ 0 w 171"/>
                      <a:gd name="T7" fmla="*/ 75 h 85"/>
                      <a:gd name="T8" fmla="*/ 0 w 171"/>
                      <a:gd name="T9" fmla="*/ 10 h 85"/>
                      <a:gd name="T10" fmla="*/ 11 w 171"/>
                      <a:gd name="T11" fmla="*/ 0 h 85"/>
                      <a:gd name="T12" fmla="*/ 161 w 171"/>
                      <a:gd name="T13" fmla="*/ 0 h 85"/>
                      <a:gd name="T14" fmla="*/ 171 w 171"/>
                      <a:gd name="T15" fmla="*/ 10 h 85"/>
                      <a:gd name="T16" fmla="*/ 171 w 171"/>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5">
                        <a:moveTo>
                          <a:pt x="171" y="75"/>
                        </a:moveTo>
                        <a:cubicBezTo>
                          <a:pt x="171" y="80"/>
                          <a:pt x="166" y="85"/>
                          <a:pt x="161" y="85"/>
                        </a:cubicBezTo>
                        <a:cubicBezTo>
                          <a:pt x="11" y="85"/>
                          <a:pt x="11" y="85"/>
                          <a:pt x="11" y="85"/>
                        </a:cubicBezTo>
                        <a:cubicBezTo>
                          <a:pt x="5" y="85"/>
                          <a:pt x="0" y="80"/>
                          <a:pt x="0" y="75"/>
                        </a:cubicBezTo>
                        <a:cubicBezTo>
                          <a:pt x="0" y="10"/>
                          <a:pt x="0" y="10"/>
                          <a:pt x="0" y="10"/>
                        </a:cubicBezTo>
                        <a:cubicBezTo>
                          <a:pt x="0" y="4"/>
                          <a:pt x="5" y="0"/>
                          <a:pt x="11" y="0"/>
                        </a:cubicBezTo>
                        <a:cubicBezTo>
                          <a:pt x="161" y="0"/>
                          <a:pt x="161" y="0"/>
                          <a:pt x="161" y="0"/>
                        </a:cubicBezTo>
                        <a:cubicBezTo>
                          <a:pt x="166" y="0"/>
                          <a:pt x="171" y="4"/>
                          <a:pt x="171" y="10"/>
                        </a:cubicBezTo>
                        <a:lnTo>
                          <a:pt x="171"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10"/>
                  <p:cNvSpPr>
                    <a:spLocks/>
                  </p:cNvSpPr>
                  <p:nvPr/>
                </p:nvSpPr>
                <p:spPr bwMode="auto">
                  <a:xfrm>
                    <a:off x="5591175" y="4233863"/>
                    <a:ext cx="76200" cy="76200"/>
                  </a:xfrm>
                  <a:custGeom>
                    <a:avLst/>
                    <a:gdLst>
                      <a:gd name="T0" fmla="*/ 85 w 85"/>
                      <a:gd name="T1" fmla="*/ 75 h 85"/>
                      <a:gd name="T2" fmla="*/ 75 w 85"/>
                      <a:gd name="T3" fmla="*/ 85 h 85"/>
                      <a:gd name="T4" fmla="*/ 10 w 85"/>
                      <a:gd name="T5" fmla="*/ 85 h 85"/>
                      <a:gd name="T6" fmla="*/ 0 w 85"/>
                      <a:gd name="T7" fmla="*/ 75 h 85"/>
                      <a:gd name="T8" fmla="*/ 0 w 85"/>
                      <a:gd name="T9" fmla="*/ 10 h 85"/>
                      <a:gd name="T10" fmla="*/ 10 w 85"/>
                      <a:gd name="T11" fmla="*/ 0 h 85"/>
                      <a:gd name="T12" fmla="*/ 75 w 85"/>
                      <a:gd name="T13" fmla="*/ 0 h 85"/>
                      <a:gd name="T14" fmla="*/ 85 w 85"/>
                      <a:gd name="T15" fmla="*/ 10 h 85"/>
                      <a:gd name="T16" fmla="*/ 85 w 85"/>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75"/>
                        </a:moveTo>
                        <a:cubicBezTo>
                          <a:pt x="85" y="80"/>
                          <a:pt x="81" y="85"/>
                          <a:pt x="75" y="85"/>
                        </a:cubicBezTo>
                        <a:cubicBezTo>
                          <a:pt x="10" y="85"/>
                          <a:pt x="10" y="85"/>
                          <a:pt x="10" y="85"/>
                        </a:cubicBezTo>
                        <a:cubicBezTo>
                          <a:pt x="5" y="85"/>
                          <a:pt x="0" y="80"/>
                          <a:pt x="0" y="75"/>
                        </a:cubicBezTo>
                        <a:cubicBezTo>
                          <a:pt x="0" y="10"/>
                          <a:pt x="0" y="10"/>
                          <a:pt x="0" y="10"/>
                        </a:cubicBezTo>
                        <a:cubicBezTo>
                          <a:pt x="0" y="4"/>
                          <a:pt x="5" y="0"/>
                          <a:pt x="10" y="0"/>
                        </a:cubicBezTo>
                        <a:cubicBezTo>
                          <a:pt x="75" y="0"/>
                          <a:pt x="75" y="0"/>
                          <a:pt x="75" y="0"/>
                        </a:cubicBezTo>
                        <a:cubicBezTo>
                          <a:pt x="81" y="0"/>
                          <a:pt x="85" y="4"/>
                          <a:pt x="85" y="10"/>
                        </a:cubicBezTo>
                        <a:lnTo>
                          <a:pt x="85"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11"/>
                  <p:cNvSpPr>
                    <a:spLocks/>
                  </p:cNvSpPr>
                  <p:nvPr/>
                </p:nvSpPr>
                <p:spPr bwMode="auto">
                  <a:xfrm>
                    <a:off x="5514975" y="4338638"/>
                    <a:ext cx="152400" cy="76200"/>
                  </a:xfrm>
                  <a:custGeom>
                    <a:avLst/>
                    <a:gdLst>
                      <a:gd name="T0" fmla="*/ 170 w 170"/>
                      <a:gd name="T1" fmla="*/ 75 h 85"/>
                      <a:gd name="T2" fmla="*/ 160 w 170"/>
                      <a:gd name="T3" fmla="*/ 85 h 85"/>
                      <a:gd name="T4" fmla="*/ 10 w 170"/>
                      <a:gd name="T5" fmla="*/ 85 h 85"/>
                      <a:gd name="T6" fmla="*/ 0 w 170"/>
                      <a:gd name="T7" fmla="*/ 75 h 85"/>
                      <a:gd name="T8" fmla="*/ 0 w 170"/>
                      <a:gd name="T9" fmla="*/ 10 h 85"/>
                      <a:gd name="T10" fmla="*/ 10 w 170"/>
                      <a:gd name="T11" fmla="*/ 0 h 85"/>
                      <a:gd name="T12" fmla="*/ 160 w 170"/>
                      <a:gd name="T13" fmla="*/ 0 h 85"/>
                      <a:gd name="T14" fmla="*/ 170 w 170"/>
                      <a:gd name="T15" fmla="*/ 10 h 85"/>
                      <a:gd name="T16" fmla="*/ 170 w 170"/>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5">
                        <a:moveTo>
                          <a:pt x="170" y="75"/>
                        </a:moveTo>
                        <a:cubicBezTo>
                          <a:pt x="170" y="81"/>
                          <a:pt x="166" y="85"/>
                          <a:pt x="160" y="85"/>
                        </a:cubicBezTo>
                        <a:cubicBezTo>
                          <a:pt x="10" y="85"/>
                          <a:pt x="10" y="85"/>
                          <a:pt x="10" y="85"/>
                        </a:cubicBezTo>
                        <a:cubicBezTo>
                          <a:pt x="4" y="85"/>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12"/>
                  <p:cNvSpPr>
                    <a:spLocks/>
                  </p:cNvSpPr>
                  <p:nvPr/>
                </p:nvSpPr>
                <p:spPr bwMode="auto">
                  <a:xfrm>
                    <a:off x="5332413" y="4338638"/>
                    <a:ext cx="153987" cy="76200"/>
                  </a:xfrm>
                  <a:custGeom>
                    <a:avLst/>
                    <a:gdLst>
                      <a:gd name="T0" fmla="*/ 171 w 171"/>
                      <a:gd name="T1" fmla="*/ 75 h 85"/>
                      <a:gd name="T2" fmla="*/ 160 w 171"/>
                      <a:gd name="T3" fmla="*/ 85 h 85"/>
                      <a:gd name="T4" fmla="*/ 10 w 171"/>
                      <a:gd name="T5" fmla="*/ 85 h 85"/>
                      <a:gd name="T6" fmla="*/ 0 w 171"/>
                      <a:gd name="T7" fmla="*/ 75 h 85"/>
                      <a:gd name="T8" fmla="*/ 0 w 171"/>
                      <a:gd name="T9" fmla="*/ 10 h 85"/>
                      <a:gd name="T10" fmla="*/ 10 w 171"/>
                      <a:gd name="T11" fmla="*/ 0 h 85"/>
                      <a:gd name="T12" fmla="*/ 160 w 171"/>
                      <a:gd name="T13" fmla="*/ 0 h 85"/>
                      <a:gd name="T14" fmla="*/ 171 w 171"/>
                      <a:gd name="T15" fmla="*/ 10 h 85"/>
                      <a:gd name="T16" fmla="*/ 171 w 171"/>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5">
                        <a:moveTo>
                          <a:pt x="171" y="75"/>
                        </a:moveTo>
                        <a:cubicBezTo>
                          <a:pt x="171" y="81"/>
                          <a:pt x="166" y="85"/>
                          <a:pt x="160" y="85"/>
                        </a:cubicBezTo>
                        <a:cubicBezTo>
                          <a:pt x="10" y="85"/>
                          <a:pt x="10" y="85"/>
                          <a:pt x="10" y="85"/>
                        </a:cubicBezTo>
                        <a:cubicBezTo>
                          <a:pt x="5" y="85"/>
                          <a:pt x="0" y="81"/>
                          <a:pt x="0" y="75"/>
                        </a:cubicBezTo>
                        <a:cubicBezTo>
                          <a:pt x="0" y="10"/>
                          <a:pt x="0" y="10"/>
                          <a:pt x="0" y="10"/>
                        </a:cubicBezTo>
                        <a:cubicBezTo>
                          <a:pt x="0" y="5"/>
                          <a:pt x="5" y="0"/>
                          <a:pt x="10" y="0"/>
                        </a:cubicBezTo>
                        <a:cubicBezTo>
                          <a:pt x="160" y="0"/>
                          <a:pt x="160" y="0"/>
                          <a:pt x="160" y="0"/>
                        </a:cubicBezTo>
                        <a:cubicBezTo>
                          <a:pt x="166" y="0"/>
                          <a:pt x="171" y="5"/>
                          <a:pt x="171" y="10"/>
                        </a:cubicBezTo>
                        <a:lnTo>
                          <a:pt x="171"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13"/>
                  <p:cNvSpPr>
                    <a:spLocks/>
                  </p:cNvSpPr>
                  <p:nvPr/>
                </p:nvSpPr>
                <p:spPr bwMode="auto">
                  <a:xfrm>
                    <a:off x="5226050" y="4338638"/>
                    <a:ext cx="76200" cy="76200"/>
                  </a:xfrm>
                  <a:custGeom>
                    <a:avLst/>
                    <a:gdLst>
                      <a:gd name="T0" fmla="*/ 85 w 85"/>
                      <a:gd name="T1" fmla="*/ 75 h 85"/>
                      <a:gd name="T2" fmla="*/ 75 w 85"/>
                      <a:gd name="T3" fmla="*/ 85 h 85"/>
                      <a:gd name="T4" fmla="*/ 10 w 85"/>
                      <a:gd name="T5" fmla="*/ 85 h 85"/>
                      <a:gd name="T6" fmla="*/ 0 w 85"/>
                      <a:gd name="T7" fmla="*/ 75 h 85"/>
                      <a:gd name="T8" fmla="*/ 0 w 85"/>
                      <a:gd name="T9" fmla="*/ 10 h 85"/>
                      <a:gd name="T10" fmla="*/ 10 w 85"/>
                      <a:gd name="T11" fmla="*/ 0 h 85"/>
                      <a:gd name="T12" fmla="*/ 75 w 85"/>
                      <a:gd name="T13" fmla="*/ 0 h 85"/>
                      <a:gd name="T14" fmla="*/ 85 w 85"/>
                      <a:gd name="T15" fmla="*/ 10 h 85"/>
                      <a:gd name="T16" fmla="*/ 85 w 85"/>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75"/>
                        </a:moveTo>
                        <a:cubicBezTo>
                          <a:pt x="85" y="81"/>
                          <a:pt x="80" y="85"/>
                          <a:pt x="75" y="85"/>
                        </a:cubicBezTo>
                        <a:cubicBezTo>
                          <a:pt x="10" y="85"/>
                          <a:pt x="10" y="85"/>
                          <a:pt x="10" y="85"/>
                        </a:cubicBezTo>
                        <a:cubicBezTo>
                          <a:pt x="4" y="85"/>
                          <a:pt x="0" y="81"/>
                          <a:pt x="0" y="75"/>
                        </a:cubicBezTo>
                        <a:cubicBezTo>
                          <a:pt x="0" y="10"/>
                          <a:pt x="0" y="10"/>
                          <a:pt x="0" y="10"/>
                        </a:cubicBezTo>
                        <a:cubicBezTo>
                          <a:pt x="0" y="5"/>
                          <a:pt x="4" y="0"/>
                          <a:pt x="10" y="0"/>
                        </a:cubicBezTo>
                        <a:cubicBezTo>
                          <a:pt x="75" y="0"/>
                          <a:pt x="75" y="0"/>
                          <a:pt x="75" y="0"/>
                        </a:cubicBezTo>
                        <a:cubicBezTo>
                          <a:pt x="80" y="0"/>
                          <a:pt x="85" y="5"/>
                          <a:pt x="85" y="10"/>
                        </a:cubicBezTo>
                        <a:lnTo>
                          <a:pt x="85"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14"/>
                  <p:cNvSpPr>
                    <a:spLocks/>
                  </p:cNvSpPr>
                  <p:nvPr/>
                </p:nvSpPr>
                <p:spPr bwMode="auto">
                  <a:xfrm>
                    <a:off x="5226050" y="4443413"/>
                    <a:ext cx="153987" cy="77788"/>
                  </a:xfrm>
                  <a:custGeom>
                    <a:avLst/>
                    <a:gdLst>
                      <a:gd name="T0" fmla="*/ 170 w 170"/>
                      <a:gd name="T1" fmla="*/ 75 h 86"/>
                      <a:gd name="T2" fmla="*/ 160 w 170"/>
                      <a:gd name="T3" fmla="*/ 86 h 86"/>
                      <a:gd name="T4" fmla="*/ 10 w 170"/>
                      <a:gd name="T5" fmla="*/ 86 h 86"/>
                      <a:gd name="T6" fmla="*/ 0 w 170"/>
                      <a:gd name="T7" fmla="*/ 75 h 86"/>
                      <a:gd name="T8" fmla="*/ 0 w 170"/>
                      <a:gd name="T9" fmla="*/ 10 h 86"/>
                      <a:gd name="T10" fmla="*/ 10 w 170"/>
                      <a:gd name="T11" fmla="*/ 0 h 86"/>
                      <a:gd name="T12" fmla="*/ 160 w 170"/>
                      <a:gd name="T13" fmla="*/ 0 h 86"/>
                      <a:gd name="T14" fmla="*/ 170 w 170"/>
                      <a:gd name="T15" fmla="*/ 10 h 86"/>
                      <a:gd name="T16" fmla="*/ 170 w 170"/>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6">
                        <a:moveTo>
                          <a:pt x="170" y="75"/>
                        </a:moveTo>
                        <a:cubicBezTo>
                          <a:pt x="170" y="81"/>
                          <a:pt x="166" y="86"/>
                          <a:pt x="160" y="86"/>
                        </a:cubicBezTo>
                        <a:cubicBezTo>
                          <a:pt x="10" y="86"/>
                          <a:pt x="10" y="86"/>
                          <a:pt x="10" y="86"/>
                        </a:cubicBezTo>
                        <a:cubicBezTo>
                          <a:pt x="4" y="86"/>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15"/>
                  <p:cNvSpPr>
                    <a:spLocks/>
                  </p:cNvSpPr>
                  <p:nvPr/>
                </p:nvSpPr>
                <p:spPr bwMode="auto">
                  <a:xfrm>
                    <a:off x="5408613" y="4443413"/>
                    <a:ext cx="153987" cy="77788"/>
                  </a:xfrm>
                  <a:custGeom>
                    <a:avLst/>
                    <a:gdLst>
                      <a:gd name="T0" fmla="*/ 171 w 171"/>
                      <a:gd name="T1" fmla="*/ 75 h 86"/>
                      <a:gd name="T2" fmla="*/ 161 w 171"/>
                      <a:gd name="T3" fmla="*/ 86 h 86"/>
                      <a:gd name="T4" fmla="*/ 11 w 171"/>
                      <a:gd name="T5" fmla="*/ 86 h 86"/>
                      <a:gd name="T6" fmla="*/ 0 w 171"/>
                      <a:gd name="T7" fmla="*/ 75 h 86"/>
                      <a:gd name="T8" fmla="*/ 0 w 171"/>
                      <a:gd name="T9" fmla="*/ 10 h 86"/>
                      <a:gd name="T10" fmla="*/ 11 w 171"/>
                      <a:gd name="T11" fmla="*/ 0 h 86"/>
                      <a:gd name="T12" fmla="*/ 161 w 171"/>
                      <a:gd name="T13" fmla="*/ 0 h 86"/>
                      <a:gd name="T14" fmla="*/ 171 w 171"/>
                      <a:gd name="T15" fmla="*/ 10 h 86"/>
                      <a:gd name="T16" fmla="*/ 171 w 171"/>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6">
                        <a:moveTo>
                          <a:pt x="171" y="75"/>
                        </a:moveTo>
                        <a:cubicBezTo>
                          <a:pt x="171" y="81"/>
                          <a:pt x="166" y="86"/>
                          <a:pt x="161" y="86"/>
                        </a:cubicBezTo>
                        <a:cubicBezTo>
                          <a:pt x="11" y="86"/>
                          <a:pt x="11" y="86"/>
                          <a:pt x="11" y="86"/>
                        </a:cubicBezTo>
                        <a:cubicBezTo>
                          <a:pt x="5" y="86"/>
                          <a:pt x="0" y="81"/>
                          <a:pt x="0" y="75"/>
                        </a:cubicBezTo>
                        <a:cubicBezTo>
                          <a:pt x="0" y="10"/>
                          <a:pt x="0" y="10"/>
                          <a:pt x="0" y="10"/>
                        </a:cubicBezTo>
                        <a:cubicBezTo>
                          <a:pt x="0" y="5"/>
                          <a:pt x="5" y="0"/>
                          <a:pt x="11" y="0"/>
                        </a:cubicBezTo>
                        <a:cubicBezTo>
                          <a:pt x="161" y="0"/>
                          <a:pt x="161" y="0"/>
                          <a:pt x="161" y="0"/>
                        </a:cubicBezTo>
                        <a:cubicBezTo>
                          <a:pt x="166" y="0"/>
                          <a:pt x="171" y="5"/>
                          <a:pt x="171" y="10"/>
                        </a:cubicBezTo>
                        <a:lnTo>
                          <a:pt x="171"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16"/>
                  <p:cNvSpPr>
                    <a:spLocks/>
                  </p:cNvSpPr>
                  <p:nvPr/>
                </p:nvSpPr>
                <p:spPr bwMode="auto">
                  <a:xfrm>
                    <a:off x="5591175" y="4443413"/>
                    <a:ext cx="76200" cy="77788"/>
                  </a:xfrm>
                  <a:custGeom>
                    <a:avLst/>
                    <a:gdLst>
                      <a:gd name="T0" fmla="*/ 85 w 85"/>
                      <a:gd name="T1" fmla="*/ 75 h 86"/>
                      <a:gd name="T2" fmla="*/ 75 w 85"/>
                      <a:gd name="T3" fmla="*/ 86 h 86"/>
                      <a:gd name="T4" fmla="*/ 10 w 85"/>
                      <a:gd name="T5" fmla="*/ 86 h 86"/>
                      <a:gd name="T6" fmla="*/ 0 w 85"/>
                      <a:gd name="T7" fmla="*/ 75 h 86"/>
                      <a:gd name="T8" fmla="*/ 0 w 85"/>
                      <a:gd name="T9" fmla="*/ 10 h 86"/>
                      <a:gd name="T10" fmla="*/ 10 w 85"/>
                      <a:gd name="T11" fmla="*/ 0 h 86"/>
                      <a:gd name="T12" fmla="*/ 75 w 85"/>
                      <a:gd name="T13" fmla="*/ 0 h 86"/>
                      <a:gd name="T14" fmla="*/ 85 w 85"/>
                      <a:gd name="T15" fmla="*/ 10 h 86"/>
                      <a:gd name="T16" fmla="*/ 85 w 85"/>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6">
                        <a:moveTo>
                          <a:pt x="85" y="75"/>
                        </a:moveTo>
                        <a:cubicBezTo>
                          <a:pt x="85" y="81"/>
                          <a:pt x="81" y="86"/>
                          <a:pt x="75" y="86"/>
                        </a:cubicBezTo>
                        <a:cubicBezTo>
                          <a:pt x="10" y="86"/>
                          <a:pt x="10" y="86"/>
                          <a:pt x="10" y="86"/>
                        </a:cubicBezTo>
                        <a:cubicBezTo>
                          <a:pt x="5" y="86"/>
                          <a:pt x="0" y="81"/>
                          <a:pt x="0" y="75"/>
                        </a:cubicBezTo>
                        <a:cubicBezTo>
                          <a:pt x="0" y="10"/>
                          <a:pt x="0" y="10"/>
                          <a:pt x="0" y="10"/>
                        </a:cubicBezTo>
                        <a:cubicBezTo>
                          <a:pt x="0" y="5"/>
                          <a:pt x="5" y="0"/>
                          <a:pt x="10" y="0"/>
                        </a:cubicBezTo>
                        <a:cubicBezTo>
                          <a:pt x="75" y="0"/>
                          <a:pt x="75" y="0"/>
                          <a:pt x="75" y="0"/>
                        </a:cubicBezTo>
                        <a:cubicBezTo>
                          <a:pt x="81" y="0"/>
                          <a:pt x="85" y="5"/>
                          <a:pt x="85" y="10"/>
                        </a:cubicBezTo>
                        <a:lnTo>
                          <a:pt x="85"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4" name="TextBox 233"/>
                <p:cNvSpPr txBox="1"/>
                <p:nvPr/>
              </p:nvSpPr>
              <p:spPr>
                <a:xfrm>
                  <a:off x="5113051" y="4516692"/>
                  <a:ext cx="855305" cy="293010"/>
                </a:xfrm>
                <a:prstGeom prst="rect">
                  <a:avLst/>
                </a:prstGeom>
                <a:noFill/>
              </p:spPr>
              <p:txBody>
                <a:bodyPr wrap="square" rtlCol="0">
                  <a:spAutoFit/>
                </a:bodyPr>
                <a:lstStyle/>
                <a:p>
                  <a:pPr algn="ctr">
                    <a:lnSpc>
                      <a:spcPct val="90000"/>
                    </a:lnSpc>
                  </a:pPr>
                  <a:r>
                    <a:rPr lang="en-US" sz="1200" dirty="0">
                      <a:latin typeface="Franklin Gothic Book"/>
                      <a:cs typeface="Franklin Gothic Book"/>
                    </a:rPr>
                    <a:t>Firewall</a:t>
                  </a:r>
                </a:p>
              </p:txBody>
            </p:sp>
          </p:grpSp>
          <p:grpSp>
            <p:nvGrpSpPr>
              <p:cNvPr id="150" name="Group 149"/>
              <p:cNvGrpSpPr/>
              <p:nvPr/>
            </p:nvGrpSpPr>
            <p:grpSpPr>
              <a:xfrm>
                <a:off x="8017038" y="2940934"/>
                <a:ext cx="598995" cy="709493"/>
                <a:chOff x="3790165" y="2154238"/>
                <a:chExt cx="855305" cy="1012822"/>
              </a:xfrm>
            </p:grpSpPr>
            <p:grpSp>
              <p:nvGrpSpPr>
                <p:cNvPr id="227" name="Group 226"/>
                <p:cNvGrpSpPr/>
                <p:nvPr/>
              </p:nvGrpSpPr>
              <p:grpSpPr>
                <a:xfrm>
                  <a:off x="3931273" y="2154238"/>
                  <a:ext cx="573088" cy="349250"/>
                  <a:chOff x="2413001" y="2154238"/>
                  <a:chExt cx="573088" cy="349250"/>
                </a:xfrm>
              </p:grpSpPr>
              <p:sp>
                <p:nvSpPr>
                  <p:cNvPr id="229" name="Freeform 8"/>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9"/>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10"/>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11"/>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28" name="TextBox 227"/>
                <p:cNvSpPr txBox="1"/>
                <p:nvPr/>
              </p:nvSpPr>
              <p:spPr>
                <a:xfrm>
                  <a:off x="3790165" y="2498134"/>
                  <a:ext cx="855305" cy="668926"/>
                </a:xfrm>
                <a:prstGeom prst="rect">
                  <a:avLst/>
                </a:prstGeom>
                <a:noFill/>
              </p:spPr>
              <p:txBody>
                <a:bodyPr wrap="square" rtlCol="0">
                  <a:spAutoFit/>
                </a:bodyPr>
                <a:lstStyle/>
                <a:p>
                  <a:pPr algn="ctr">
                    <a:lnSpc>
                      <a:spcPct val="90000"/>
                    </a:lnSpc>
                  </a:pPr>
                  <a:r>
                    <a:rPr lang="en-US" sz="900" dirty="0">
                      <a:latin typeface="Franklin Gothic Book"/>
                      <a:cs typeface="Franklin Gothic Book"/>
                    </a:rPr>
                    <a:t>Web Gateway (Pool)</a:t>
                  </a:r>
                </a:p>
              </p:txBody>
            </p:sp>
          </p:grpSp>
          <p:grpSp>
            <p:nvGrpSpPr>
              <p:cNvPr id="151" name="Group 150"/>
              <p:cNvGrpSpPr/>
              <p:nvPr/>
            </p:nvGrpSpPr>
            <p:grpSpPr>
              <a:xfrm>
                <a:off x="7472190" y="4028389"/>
                <a:ext cx="598995" cy="584843"/>
                <a:chOff x="3840193" y="2154238"/>
                <a:chExt cx="855305" cy="834880"/>
              </a:xfrm>
            </p:grpSpPr>
            <p:grpSp>
              <p:nvGrpSpPr>
                <p:cNvPr id="221" name="Group 220"/>
                <p:cNvGrpSpPr/>
                <p:nvPr/>
              </p:nvGrpSpPr>
              <p:grpSpPr>
                <a:xfrm>
                  <a:off x="3931273" y="2154238"/>
                  <a:ext cx="573088" cy="349250"/>
                  <a:chOff x="2413001" y="2154238"/>
                  <a:chExt cx="573088" cy="349250"/>
                </a:xfrm>
              </p:grpSpPr>
              <p:sp>
                <p:nvSpPr>
                  <p:cNvPr id="223" name="Freeform 8"/>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9"/>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10"/>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1"/>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22" name="TextBox 221"/>
                <p:cNvSpPr txBox="1"/>
                <p:nvPr/>
              </p:nvSpPr>
              <p:spPr>
                <a:xfrm>
                  <a:off x="3840193" y="2498134"/>
                  <a:ext cx="855305" cy="490984"/>
                </a:xfrm>
                <a:prstGeom prst="rect">
                  <a:avLst/>
                </a:prstGeom>
                <a:noFill/>
              </p:spPr>
              <p:txBody>
                <a:bodyPr wrap="square" rtlCol="0">
                  <a:spAutoFit/>
                </a:bodyPr>
                <a:lstStyle/>
                <a:p>
                  <a:pPr algn="ctr">
                    <a:lnSpc>
                      <a:spcPct val="90000"/>
                    </a:lnSpc>
                  </a:pPr>
                  <a:r>
                    <a:rPr lang="en-US" sz="900" dirty="0">
                      <a:latin typeface="Franklin Gothic Book"/>
                      <a:cs typeface="Franklin Gothic Book"/>
                    </a:rPr>
                    <a:t>NGFW (Pool)</a:t>
                  </a:r>
                </a:p>
              </p:txBody>
            </p:sp>
          </p:grpSp>
          <p:grpSp>
            <p:nvGrpSpPr>
              <p:cNvPr id="152" name="Group 151"/>
              <p:cNvGrpSpPr/>
              <p:nvPr/>
            </p:nvGrpSpPr>
            <p:grpSpPr>
              <a:xfrm>
                <a:off x="7472190" y="2603357"/>
                <a:ext cx="598995" cy="584843"/>
                <a:chOff x="3840193" y="2154238"/>
                <a:chExt cx="855305" cy="834880"/>
              </a:xfrm>
            </p:grpSpPr>
            <p:grpSp>
              <p:nvGrpSpPr>
                <p:cNvPr id="215" name="Group 214"/>
                <p:cNvGrpSpPr/>
                <p:nvPr/>
              </p:nvGrpSpPr>
              <p:grpSpPr>
                <a:xfrm>
                  <a:off x="3931273" y="2154238"/>
                  <a:ext cx="573088" cy="349250"/>
                  <a:chOff x="2413001" y="2154238"/>
                  <a:chExt cx="573088" cy="349250"/>
                </a:xfrm>
              </p:grpSpPr>
              <p:sp>
                <p:nvSpPr>
                  <p:cNvPr id="217" name="Freeform 8"/>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9"/>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10"/>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1"/>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6" name="TextBox 215"/>
                <p:cNvSpPr txBox="1"/>
                <p:nvPr/>
              </p:nvSpPr>
              <p:spPr>
                <a:xfrm>
                  <a:off x="3840193" y="2498134"/>
                  <a:ext cx="855305" cy="490984"/>
                </a:xfrm>
                <a:prstGeom prst="rect">
                  <a:avLst/>
                </a:prstGeom>
                <a:noFill/>
              </p:spPr>
              <p:txBody>
                <a:bodyPr wrap="square" rtlCol="0">
                  <a:spAutoFit/>
                </a:bodyPr>
                <a:lstStyle/>
                <a:p>
                  <a:pPr algn="ctr">
                    <a:lnSpc>
                      <a:spcPct val="90000"/>
                    </a:lnSpc>
                  </a:pPr>
                  <a:r>
                    <a:rPr lang="en-US" sz="900" dirty="0">
                      <a:latin typeface="Franklin Gothic Book"/>
                      <a:cs typeface="Franklin Gothic Book"/>
                    </a:rPr>
                    <a:t>DLP (Pool)</a:t>
                  </a:r>
                </a:p>
              </p:txBody>
            </p:sp>
          </p:grpSp>
          <p:grpSp>
            <p:nvGrpSpPr>
              <p:cNvPr id="153" name="Group 152"/>
              <p:cNvGrpSpPr/>
              <p:nvPr/>
            </p:nvGrpSpPr>
            <p:grpSpPr>
              <a:xfrm>
                <a:off x="7477327" y="3275905"/>
                <a:ext cx="598995" cy="524426"/>
                <a:chOff x="3847528" y="2154238"/>
                <a:chExt cx="855305" cy="748633"/>
              </a:xfrm>
            </p:grpSpPr>
            <p:grpSp>
              <p:nvGrpSpPr>
                <p:cNvPr id="209" name="Group 208"/>
                <p:cNvGrpSpPr/>
                <p:nvPr/>
              </p:nvGrpSpPr>
              <p:grpSpPr>
                <a:xfrm>
                  <a:off x="3931273" y="2154238"/>
                  <a:ext cx="573088" cy="349250"/>
                  <a:chOff x="2413001" y="2154238"/>
                  <a:chExt cx="573088" cy="349250"/>
                </a:xfrm>
              </p:grpSpPr>
              <p:sp>
                <p:nvSpPr>
                  <p:cNvPr id="211" name="Freeform 8"/>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9"/>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0"/>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1"/>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0" name="TextBox 209"/>
                <p:cNvSpPr txBox="1"/>
                <p:nvPr/>
              </p:nvSpPr>
              <p:spPr>
                <a:xfrm>
                  <a:off x="3847528" y="2411887"/>
                  <a:ext cx="855305" cy="490984"/>
                </a:xfrm>
                <a:prstGeom prst="rect">
                  <a:avLst/>
                </a:prstGeom>
                <a:noFill/>
              </p:spPr>
              <p:txBody>
                <a:bodyPr wrap="square" rtlCol="0">
                  <a:spAutoFit/>
                </a:bodyPr>
                <a:lstStyle/>
                <a:p>
                  <a:pPr algn="ctr">
                    <a:lnSpc>
                      <a:spcPct val="90000"/>
                    </a:lnSpc>
                  </a:pPr>
                  <a:r>
                    <a:rPr lang="en-US" sz="900" dirty="0">
                      <a:latin typeface="Franklin Gothic Book"/>
                      <a:cs typeface="Franklin Gothic Book"/>
                    </a:rPr>
                    <a:t>IPS (Pool)</a:t>
                  </a:r>
                </a:p>
              </p:txBody>
            </p:sp>
          </p:grpSp>
          <p:grpSp>
            <p:nvGrpSpPr>
              <p:cNvPr id="154" name="Group 153"/>
              <p:cNvGrpSpPr/>
              <p:nvPr/>
            </p:nvGrpSpPr>
            <p:grpSpPr>
              <a:xfrm>
                <a:off x="8017038" y="3809091"/>
                <a:ext cx="598995" cy="584843"/>
                <a:chOff x="3790165" y="2154238"/>
                <a:chExt cx="855305" cy="834880"/>
              </a:xfrm>
            </p:grpSpPr>
            <p:grpSp>
              <p:nvGrpSpPr>
                <p:cNvPr id="203" name="Group 202"/>
                <p:cNvGrpSpPr/>
                <p:nvPr/>
              </p:nvGrpSpPr>
              <p:grpSpPr>
                <a:xfrm>
                  <a:off x="3931273" y="2154238"/>
                  <a:ext cx="573088" cy="349250"/>
                  <a:chOff x="2413001" y="2154238"/>
                  <a:chExt cx="573088" cy="349250"/>
                </a:xfrm>
              </p:grpSpPr>
              <p:sp>
                <p:nvSpPr>
                  <p:cNvPr id="205" name="Freeform 8"/>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9"/>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10"/>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11"/>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4" name="TextBox 203"/>
                <p:cNvSpPr txBox="1"/>
                <p:nvPr/>
              </p:nvSpPr>
              <p:spPr>
                <a:xfrm>
                  <a:off x="3790165" y="2498134"/>
                  <a:ext cx="855305" cy="490984"/>
                </a:xfrm>
                <a:prstGeom prst="rect">
                  <a:avLst/>
                </a:prstGeom>
                <a:noFill/>
              </p:spPr>
              <p:txBody>
                <a:bodyPr wrap="square" rtlCol="0">
                  <a:spAutoFit/>
                </a:bodyPr>
                <a:lstStyle/>
                <a:p>
                  <a:pPr algn="ctr">
                    <a:lnSpc>
                      <a:spcPct val="90000"/>
                    </a:lnSpc>
                  </a:pPr>
                  <a:r>
                    <a:rPr lang="en-US" sz="900" dirty="0">
                      <a:latin typeface="Franklin Gothic Book"/>
                      <a:cs typeface="Franklin Gothic Book"/>
                    </a:rPr>
                    <a:t>AV </a:t>
                  </a:r>
                </a:p>
                <a:p>
                  <a:pPr algn="ctr">
                    <a:lnSpc>
                      <a:spcPct val="90000"/>
                    </a:lnSpc>
                  </a:pPr>
                  <a:r>
                    <a:rPr lang="en-US" sz="900" dirty="0">
                      <a:latin typeface="Franklin Gothic Book"/>
                      <a:cs typeface="Franklin Gothic Book"/>
                    </a:rPr>
                    <a:t>(Pool)</a:t>
                  </a:r>
                </a:p>
              </p:txBody>
            </p:sp>
          </p:grpSp>
          <p:grpSp>
            <p:nvGrpSpPr>
              <p:cNvPr id="155" name="Group 154"/>
              <p:cNvGrpSpPr/>
              <p:nvPr/>
            </p:nvGrpSpPr>
            <p:grpSpPr>
              <a:xfrm>
                <a:off x="5451902" y="4987532"/>
                <a:ext cx="1618127" cy="1310159"/>
                <a:chOff x="1567761" y="1878259"/>
                <a:chExt cx="1758305" cy="1423658"/>
              </a:xfrm>
            </p:grpSpPr>
            <p:grpSp>
              <p:nvGrpSpPr>
                <p:cNvPr id="190" name="Group 189"/>
                <p:cNvGrpSpPr/>
                <p:nvPr/>
              </p:nvGrpSpPr>
              <p:grpSpPr>
                <a:xfrm>
                  <a:off x="1567761" y="1995914"/>
                  <a:ext cx="1758305" cy="1261516"/>
                  <a:chOff x="3389534" y="1533013"/>
                  <a:chExt cx="2001797" cy="1436212"/>
                </a:xfrm>
              </p:grpSpPr>
              <p:sp>
                <p:nvSpPr>
                  <p:cNvPr id="199" name="Rounded Rectangle 198"/>
                  <p:cNvSpPr/>
                  <p:nvPr/>
                </p:nvSpPr>
                <p:spPr>
                  <a:xfrm>
                    <a:off x="3389534" y="1533013"/>
                    <a:ext cx="2001797" cy="1436212"/>
                  </a:xfrm>
                  <a:prstGeom prst="roundRect">
                    <a:avLst>
                      <a:gd name="adj" fmla="val 11419"/>
                    </a:avLst>
                  </a:prstGeom>
                  <a:noFill/>
                  <a:ln w="25400">
                    <a:solidFill>
                      <a:srgbClr val="4D4D4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00" name="Group 199"/>
                  <p:cNvGrpSpPr/>
                  <p:nvPr/>
                </p:nvGrpSpPr>
                <p:grpSpPr>
                  <a:xfrm>
                    <a:off x="4127211" y="1728569"/>
                    <a:ext cx="991060" cy="1046944"/>
                    <a:chOff x="4127211" y="1728569"/>
                    <a:chExt cx="991060" cy="1046944"/>
                  </a:xfrm>
                </p:grpSpPr>
                <p:sp>
                  <p:nvSpPr>
                    <p:cNvPr id="201" name="Freeform 44"/>
                    <p:cNvSpPr>
                      <a:spLocks noEditPoints="1"/>
                    </p:cNvSpPr>
                    <p:nvPr/>
                  </p:nvSpPr>
                  <p:spPr bwMode="auto">
                    <a:xfrm>
                      <a:off x="4450683" y="2375293"/>
                      <a:ext cx="667588" cy="400220"/>
                    </a:xfrm>
                    <a:custGeom>
                      <a:avLst/>
                      <a:gdLst>
                        <a:gd name="T0" fmla="*/ 596 w 721"/>
                        <a:gd name="T1" fmla="*/ 324 h 432"/>
                        <a:gd name="T2" fmla="*/ 601 w 721"/>
                        <a:gd name="T3" fmla="*/ 305 h 432"/>
                        <a:gd name="T4" fmla="*/ 601 w 721"/>
                        <a:gd name="T5" fmla="*/ 50 h 432"/>
                        <a:gd name="T6" fmla="*/ 553 w 721"/>
                        <a:gd name="T7" fmla="*/ 0 h 432"/>
                        <a:gd name="T8" fmla="*/ 168 w 721"/>
                        <a:gd name="T9" fmla="*/ 0 h 432"/>
                        <a:gd name="T10" fmla="*/ 120 w 721"/>
                        <a:gd name="T11" fmla="*/ 48 h 432"/>
                        <a:gd name="T12" fmla="*/ 120 w 721"/>
                        <a:gd name="T13" fmla="*/ 305 h 432"/>
                        <a:gd name="T14" fmla="*/ 125 w 721"/>
                        <a:gd name="T15" fmla="*/ 324 h 432"/>
                        <a:gd name="T16" fmla="*/ 8 w 721"/>
                        <a:gd name="T17" fmla="*/ 414 h 432"/>
                        <a:gd name="T18" fmla="*/ 19 w 721"/>
                        <a:gd name="T19" fmla="*/ 432 h 432"/>
                        <a:gd name="T20" fmla="*/ 703 w 721"/>
                        <a:gd name="T21" fmla="*/ 432 h 432"/>
                        <a:gd name="T22" fmla="*/ 714 w 721"/>
                        <a:gd name="T23" fmla="*/ 414 h 432"/>
                        <a:gd name="T24" fmla="*/ 596 w 721"/>
                        <a:gd name="T25" fmla="*/ 324 h 432"/>
                        <a:gd name="T26" fmla="*/ 553 w 721"/>
                        <a:gd name="T27" fmla="*/ 279 h 432"/>
                        <a:gd name="T28" fmla="*/ 524 w 721"/>
                        <a:gd name="T29" fmla="*/ 307 h 432"/>
                        <a:gd name="T30" fmla="*/ 197 w 721"/>
                        <a:gd name="T31" fmla="*/ 307 h 432"/>
                        <a:gd name="T32" fmla="*/ 169 w 721"/>
                        <a:gd name="T33" fmla="*/ 279 h 432"/>
                        <a:gd name="T34" fmla="*/ 169 w 721"/>
                        <a:gd name="T35" fmla="*/ 77 h 432"/>
                        <a:gd name="T36" fmla="*/ 197 w 721"/>
                        <a:gd name="T37" fmla="*/ 48 h 432"/>
                        <a:gd name="T38" fmla="*/ 524 w 721"/>
                        <a:gd name="T39" fmla="*/ 48 h 432"/>
                        <a:gd name="T40" fmla="*/ 553 w 721"/>
                        <a:gd name="T41" fmla="*/ 77 h 432"/>
                        <a:gd name="T42" fmla="*/ 553 w 721"/>
                        <a:gd name="T43" fmla="*/ 27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1" h="432">
                          <a:moveTo>
                            <a:pt x="596" y="324"/>
                          </a:moveTo>
                          <a:cubicBezTo>
                            <a:pt x="599" y="318"/>
                            <a:pt x="601" y="312"/>
                            <a:pt x="601" y="305"/>
                          </a:cubicBezTo>
                          <a:cubicBezTo>
                            <a:pt x="601" y="50"/>
                            <a:pt x="601" y="50"/>
                            <a:pt x="601" y="50"/>
                          </a:cubicBezTo>
                          <a:cubicBezTo>
                            <a:pt x="601" y="51"/>
                            <a:pt x="603" y="0"/>
                            <a:pt x="553" y="0"/>
                          </a:cubicBezTo>
                          <a:cubicBezTo>
                            <a:pt x="168" y="0"/>
                            <a:pt x="168" y="0"/>
                            <a:pt x="168" y="0"/>
                          </a:cubicBezTo>
                          <a:cubicBezTo>
                            <a:pt x="140" y="0"/>
                            <a:pt x="120" y="20"/>
                            <a:pt x="120" y="48"/>
                          </a:cubicBezTo>
                          <a:cubicBezTo>
                            <a:pt x="120" y="305"/>
                            <a:pt x="120" y="305"/>
                            <a:pt x="120" y="305"/>
                          </a:cubicBezTo>
                          <a:cubicBezTo>
                            <a:pt x="120" y="312"/>
                            <a:pt x="122" y="318"/>
                            <a:pt x="125" y="324"/>
                          </a:cubicBezTo>
                          <a:cubicBezTo>
                            <a:pt x="8" y="414"/>
                            <a:pt x="8" y="414"/>
                            <a:pt x="8" y="414"/>
                          </a:cubicBezTo>
                          <a:cubicBezTo>
                            <a:pt x="0" y="425"/>
                            <a:pt x="5" y="432"/>
                            <a:pt x="19" y="432"/>
                          </a:cubicBezTo>
                          <a:cubicBezTo>
                            <a:pt x="703" y="432"/>
                            <a:pt x="703" y="432"/>
                            <a:pt x="703" y="432"/>
                          </a:cubicBezTo>
                          <a:cubicBezTo>
                            <a:pt x="717" y="432"/>
                            <a:pt x="721" y="425"/>
                            <a:pt x="714" y="414"/>
                          </a:cubicBezTo>
                          <a:lnTo>
                            <a:pt x="596" y="324"/>
                          </a:lnTo>
                          <a:close/>
                          <a:moveTo>
                            <a:pt x="553" y="279"/>
                          </a:moveTo>
                          <a:cubicBezTo>
                            <a:pt x="553" y="299"/>
                            <a:pt x="544" y="307"/>
                            <a:pt x="524" y="307"/>
                          </a:cubicBezTo>
                          <a:cubicBezTo>
                            <a:pt x="197" y="307"/>
                            <a:pt x="197" y="307"/>
                            <a:pt x="197" y="307"/>
                          </a:cubicBezTo>
                          <a:cubicBezTo>
                            <a:pt x="177" y="307"/>
                            <a:pt x="169" y="299"/>
                            <a:pt x="169" y="279"/>
                          </a:cubicBezTo>
                          <a:cubicBezTo>
                            <a:pt x="169" y="77"/>
                            <a:pt x="169" y="77"/>
                            <a:pt x="169" y="77"/>
                          </a:cubicBezTo>
                          <a:cubicBezTo>
                            <a:pt x="169" y="57"/>
                            <a:pt x="177" y="48"/>
                            <a:pt x="197" y="48"/>
                          </a:cubicBezTo>
                          <a:cubicBezTo>
                            <a:pt x="524" y="48"/>
                            <a:pt x="524" y="48"/>
                            <a:pt x="524" y="48"/>
                          </a:cubicBezTo>
                          <a:cubicBezTo>
                            <a:pt x="544" y="48"/>
                            <a:pt x="553" y="57"/>
                            <a:pt x="553" y="77"/>
                          </a:cubicBezTo>
                          <a:lnTo>
                            <a:pt x="553" y="279"/>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5"/>
                    <p:cNvSpPr>
                      <a:spLocks noEditPoints="1"/>
                    </p:cNvSpPr>
                    <p:nvPr/>
                  </p:nvSpPr>
                  <p:spPr bwMode="auto">
                    <a:xfrm>
                      <a:off x="4127211" y="1728569"/>
                      <a:ext cx="224650" cy="340397"/>
                    </a:xfrm>
                    <a:custGeom>
                      <a:avLst/>
                      <a:gdLst>
                        <a:gd name="T0" fmla="*/ 196 w 236"/>
                        <a:gd name="T1" fmla="*/ 0 h 360"/>
                        <a:gd name="T2" fmla="*/ 39 w 236"/>
                        <a:gd name="T3" fmla="*/ 0 h 360"/>
                        <a:gd name="T4" fmla="*/ 0 w 236"/>
                        <a:gd name="T5" fmla="*/ 40 h 360"/>
                        <a:gd name="T6" fmla="*/ 0 w 236"/>
                        <a:gd name="T7" fmla="*/ 321 h 360"/>
                        <a:gd name="T8" fmla="*/ 39 w 236"/>
                        <a:gd name="T9" fmla="*/ 360 h 360"/>
                        <a:gd name="T10" fmla="*/ 196 w 236"/>
                        <a:gd name="T11" fmla="*/ 360 h 360"/>
                        <a:gd name="T12" fmla="*/ 236 w 236"/>
                        <a:gd name="T13" fmla="*/ 321 h 360"/>
                        <a:gd name="T14" fmla="*/ 236 w 236"/>
                        <a:gd name="T15" fmla="*/ 40 h 360"/>
                        <a:gd name="T16" fmla="*/ 196 w 236"/>
                        <a:gd name="T17" fmla="*/ 0 h 360"/>
                        <a:gd name="T18" fmla="*/ 118 w 236"/>
                        <a:gd name="T19" fmla="*/ 334 h 360"/>
                        <a:gd name="T20" fmla="*/ 98 w 236"/>
                        <a:gd name="T21" fmla="*/ 314 h 360"/>
                        <a:gd name="T22" fmla="*/ 118 w 236"/>
                        <a:gd name="T23" fmla="*/ 295 h 360"/>
                        <a:gd name="T24" fmla="*/ 137 w 236"/>
                        <a:gd name="T25" fmla="*/ 314 h 360"/>
                        <a:gd name="T26" fmla="*/ 118 w 236"/>
                        <a:gd name="T27" fmla="*/ 334 h 360"/>
                        <a:gd name="T28" fmla="*/ 203 w 236"/>
                        <a:gd name="T29" fmla="*/ 261 h 360"/>
                        <a:gd name="T30" fmla="*/ 190 w 236"/>
                        <a:gd name="T31" fmla="*/ 274 h 360"/>
                        <a:gd name="T32" fmla="*/ 46 w 236"/>
                        <a:gd name="T33" fmla="*/ 274 h 360"/>
                        <a:gd name="T34" fmla="*/ 33 w 236"/>
                        <a:gd name="T35" fmla="*/ 261 h 360"/>
                        <a:gd name="T36" fmla="*/ 33 w 236"/>
                        <a:gd name="T37" fmla="*/ 46 h 360"/>
                        <a:gd name="T38" fmla="*/ 46 w 236"/>
                        <a:gd name="T39" fmla="*/ 33 h 360"/>
                        <a:gd name="T40" fmla="*/ 190 w 236"/>
                        <a:gd name="T41" fmla="*/ 33 h 360"/>
                        <a:gd name="T42" fmla="*/ 203 w 236"/>
                        <a:gd name="T43" fmla="*/ 46 h 360"/>
                        <a:gd name="T44" fmla="*/ 203 w 236"/>
                        <a:gd name="T45" fmla="*/ 26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360">
                          <a:moveTo>
                            <a:pt x="196" y="0"/>
                          </a:moveTo>
                          <a:cubicBezTo>
                            <a:pt x="39" y="0"/>
                            <a:pt x="39" y="0"/>
                            <a:pt x="39" y="0"/>
                          </a:cubicBezTo>
                          <a:cubicBezTo>
                            <a:pt x="18" y="0"/>
                            <a:pt x="0" y="18"/>
                            <a:pt x="0" y="40"/>
                          </a:cubicBezTo>
                          <a:cubicBezTo>
                            <a:pt x="0" y="321"/>
                            <a:pt x="0" y="321"/>
                            <a:pt x="0" y="321"/>
                          </a:cubicBezTo>
                          <a:cubicBezTo>
                            <a:pt x="0" y="342"/>
                            <a:pt x="18" y="360"/>
                            <a:pt x="39" y="360"/>
                          </a:cubicBezTo>
                          <a:cubicBezTo>
                            <a:pt x="196" y="360"/>
                            <a:pt x="196" y="360"/>
                            <a:pt x="196" y="360"/>
                          </a:cubicBezTo>
                          <a:cubicBezTo>
                            <a:pt x="218" y="360"/>
                            <a:pt x="236" y="342"/>
                            <a:pt x="236" y="321"/>
                          </a:cubicBezTo>
                          <a:cubicBezTo>
                            <a:pt x="236" y="40"/>
                            <a:pt x="236" y="40"/>
                            <a:pt x="236" y="40"/>
                          </a:cubicBezTo>
                          <a:cubicBezTo>
                            <a:pt x="236" y="18"/>
                            <a:pt x="218" y="0"/>
                            <a:pt x="196" y="0"/>
                          </a:cubicBezTo>
                          <a:close/>
                          <a:moveTo>
                            <a:pt x="118" y="334"/>
                          </a:moveTo>
                          <a:cubicBezTo>
                            <a:pt x="107" y="334"/>
                            <a:pt x="98" y="325"/>
                            <a:pt x="98" y="314"/>
                          </a:cubicBezTo>
                          <a:cubicBezTo>
                            <a:pt x="98" y="303"/>
                            <a:pt x="107" y="295"/>
                            <a:pt x="118" y="295"/>
                          </a:cubicBezTo>
                          <a:cubicBezTo>
                            <a:pt x="129" y="295"/>
                            <a:pt x="137" y="303"/>
                            <a:pt x="137" y="314"/>
                          </a:cubicBezTo>
                          <a:cubicBezTo>
                            <a:pt x="137" y="325"/>
                            <a:pt x="129" y="334"/>
                            <a:pt x="118" y="334"/>
                          </a:cubicBezTo>
                          <a:close/>
                          <a:moveTo>
                            <a:pt x="203" y="261"/>
                          </a:moveTo>
                          <a:cubicBezTo>
                            <a:pt x="203" y="269"/>
                            <a:pt x="197" y="274"/>
                            <a:pt x="190" y="274"/>
                          </a:cubicBezTo>
                          <a:cubicBezTo>
                            <a:pt x="46" y="274"/>
                            <a:pt x="46" y="274"/>
                            <a:pt x="46" y="274"/>
                          </a:cubicBezTo>
                          <a:cubicBezTo>
                            <a:pt x="39" y="274"/>
                            <a:pt x="33" y="269"/>
                            <a:pt x="33" y="261"/>
                          </a:cubicBezTo>
                          <a:cubicBezTo>
                            <a:pt x="33" y="46"/>
                            <a:pt x="33" y="46"/>
                            <a:pt x="33" y="46"/>
                          </a:cubicBezTo>
                          <a:cubicBezTo>
                            <a:pt x="33" y="39"/>
                            <a:pt x="39" y="33"/>
                            <a:pt x="46" y="33"/>
                          </a:cubicBezTo>
                          <a:cubicBezTo>
                            <a:pt x="190" y="33"/>
                            <a:pt x="190" y="33"/>
                            <a:pt x="190" y="33"/>
                          </a:cubicBezTo>
                          <a:cubicBezTo>
                            <a:pt x="197" y="33"/>
                            <a:pt x="203" y="39"/>
                            <a:pt x="203" y="46"/>
                          </a:cubicBezTo>
                          <a:lnTo>
                            <a:pt x="203" y="261"/>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91" name="Rounded Rectangle 190"/>
                <p:cNvSpPr/>
                <p:nvPr/>
              </p:nvSpPr>
              <p:spPr>
                <a:xfrm>
                  <a:off x="1836094" y="1903358"/>
                  <a:ext cx="1235332" cy="187914"/>
                </a:xfrm>
                <a:prstGeom prst="roundRect">
                  <a:avLst>
                    <a:gd name="adj" fmla="val 24315"/>
                  </a:avLst>
                </a:prstGeom>
                <a:solidFill>
                  <a:srgbClr val="4D4D4F"/>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2" name="TextBox 191"/>
                <p:cNvSpPr txBox="1"/>
                <p:nvPr/>
              </p:nvSpPr>
              <p:spPr>
                <a:xfrm>
                  <a:off x="1721632" y="1878259"/>
                  <a:ext cx="1464256" cy="275913"/>
                </a:xfrm>
                <a:prstGeom prst="rect">
                  <a:avLst/>
                </a:prstGeom>
                <a:noFill/>
              </p:spPr>
              <p:txBody>
                <a:bodyPr wrap="square" rtlCol="0">
                  <a:spAutoFit/>
                </a:bodyPr>
                <a:lstStyle/>
                <a:p>
                  <a:pPr algn="ctr"/>
                  <a:r>
                    <a:rPr lang="en-US" sz="1050" dirty="0">
                      <a:solidFill>
                        <a:schemeClr val="bg1"/>
                      </a:solidFill>
                      <a:cs typeface="Franklin Gothic Book"/>
                    </a:rPr>
                    <a:t>Users / Devices</a:t>
                  </a:r>
                  <a:endParaRPr lang="en-US" sz="1050" dirty="0">
                    <a:solidFill>
                      <a:schemeClr val="bg1"/>
                    </a:solidFill>
                  </a:endParaRPr>
                </a:p>
              </p:txBody>
            </p:sp>
            <p:grpSp>
              <p:nvGrpSpPr>
                <p:cNvPr id="193" name="Group 192"/>
                <p:cNvGrpSpPr/>
                <p:nvPr/>
              </p:nvGrpSpPr>
              <p:grpSpPr>
                <a:xfrm>
                  <a:off x="1601504" y="2552642"/>
                  <a:ext cx="927352" cy="749275"/>
                  <a:chOff x="1929081" y="3754438"/>
                  <a:chExt cx="855305" cy="690883"/>
                </a:xfrm>
              </p:grpSpPr>
              <p:grpSp>
                <p:nvGrpSpPr>
                  <p:cNvPr id="195" name="Group 194"/>
                  <p:cNvGrpSpPr/>
                  <p:nvPr/>
                </p:nvGrpSpPr>
                <p:grpSpPr>
                  <a:xfrm>
                    <a:off x="2116155" y="3754438"/>
                    <a:ext cx="481013" cy="479425"/>
                    <a:chOff x="523875" y="3754438"/>
                    <a:chExt cx="481013" cy="479425"/>
                  </a:xfrm>
                </p:grpSpPr>
                <p:sp>
                  <p:nvSpPr>
                    <p:cNvPr id="197" name="Freeform 28"/>
                    <p:cNvSpPr>
                      <a:spLocks noEditPoints="1"/>
                    </p:cNvSpPr>
                    <p:nvPr/>
                  </p:nvSpPr>
                  <p:spPr bwMode="auto">
                    <a:xfrm>
                      <a:off x="523875" y="3754438"/>
                      <a:ext cx="481013" cy="479425"/>
                    </a:xfrm>
                    <a:custGeom>
                      <a:avLst/>
                      <a:gdLst>
                        <a:gd name="T0" fmla="*/ 267 w 534"/>
                        <a:gd name="T1" fmla="*/ 0 h 534"/>
                        <a:gd name="T2" fmla="*/ 0 w 534"/>
                        <a:gd name="T3" fmla="*/ 267 h 534"/>
                        <a:gd name="T4" fmla="*/ 267 w 534"/>
                        <a:gd name="T5" fmla="*/ 534 h 534"/>
                        <a:gd name="T6" fmla="*/ 534 w 534"/>
                        <a:gd name="T7" fmla="*/ 267 h 534"/>
                        <a:gd name="T8" fmla="*/ 267 w 534"/>
                        <a:gd name="T9" fmla="*/ 0 h 534"/>
                        <a:gd name="T10" fmla="*/ 329 w 534"/>
                        <a:gd name="T11" fmla="*/ 478 h 534"/>
                        <a:gd name="T12" fmla="*/ 327 w 534"/>
                        <a:gd name="T13" fmla="*/ 412 h 534"/>
                        <a:gd name="T14" fmla="*/ 316 w 534"/>
                        <a:gd name="T15" fmla="*/ 397 h 534"/>
                        <a:gd name="T16" fmla="*/ 236 w 534"/>
                        <a:gd name="T17" fmla="*/ 356 h 534"/>
                        <a:gd name="T18" fmla="*/ 225 w 534"/>
                        <a:gd name="T19" fmla="*/ 351 h 534"/>
                        <a:gd name="T20" fmla="*/ 250 w 534"/>
                        <a:gd name="T21" fmla="*/ 288 h 534"/>
                        <a:gd name="T22" fmla="*/ 250 w 534"/>
                        <a:gd name="T23" fmla="*/ 228 h 534"/>
                        <a:gd name="T24" fmla="*/ 167 w 534"/>
                        <a:gd name="T25" fmla="*/ 139 h 534"/>
                        <a:gd name="T26" fmla="*/ 167 w 534"/>
                        <a:gd name="T27" fmla="*/ 139 h 534"/>
                        <a:gd name="T28" fmla="*/ 167 w 534"/>
                        <a:gd name="T29" fmla="*/ 139 h 534"/>
                        <a:gd name="T30" fmla="*/ 84 w 534"/>
                        <a:gd name="T31" fmla="*/ 228 h 534"/>
                        <a:gd name="T32" fmla="*/ 84 w 534"/>
                        <a:gd name="T33" fmla="*/ 288 h 534"/>
                        <a:gd name="T34" fmla="*/ 109 w 534"/>
                        <a:gd name="T35" fmla="*/ 351 h 534"/>
                        <a:gd name="T36" fmla="*/ 98 w 534"/>
                        <a:gd name="T37" fmla="*/ 356 h 534"/>
                        <a:gd name="T38" fmla="*/ 73 w 534"/>
                        <a:gd name="T39" fmla="*/ 369 h 534"/>
                        <a:gd name="T40" fmla="*/ 48 w 534"/>
                        <a:gd name="T41" fmla="*/ 267 h 534"/>
                        <a:gd name="T42" fmla="*/ 267 w 534"/>
                        <a:gd name="T43" fmla="*/ 48 h 534"/>
                        <a:gd name="T44" fmla="*/ 486 w 534"/>
                        <a:gd name="T45" fmla="*/ 267 h 534"/>
                        <a:gd name="T46" fmla="*/ 329 w 534"/>
                        <a:gd name="T47" fmla="*/ 47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4" h="534">
                          <a:moveTo>
                            <a:pt x="267" y="0"/>
                          </a:moveTo>
                          <a:cubicBezTo>
                            <a:pt x="120" y="0"/>
                            <a:pt x="0" y="120"/>
                            <a:pt x="0" y="267"/>
                          </a:cubicBezTo>
                          <a:cubicBezTo>
                            <a:pt x="0" y="415"/>
                            <a:pt x="120" y="534"/>
                            <a:pt x="267" y="534"/>
                          </a:cubicBezTo>
                          <a:cubicBezTo>
                            <a:pt x="415" y="534"/>
                            <a:pt x="534" y="415"/>
                            <a:pt x="534" y="267"/>
                          </a:cubicBezTo>
                          <a:cubicBezTo>
                            <a:pt x="534" y="120"/>
                            <a:pt x="415" y="0"/>
                            <a:pt x="267" y="0"/>
                          </a:cubicBezTo>
                          <a:close/>
                          <a:moveTo>
                            <a:pt x="329" y="478"/>
                          </a:moveTo>
                          <a:cubicBezTo>
                            <a:pt x="328" y="465"/>
                            <a:pt x="326" y="445"/>
                            <a:pt x="327" y="412"/>
                          </a:cubicBezTo>
                          <a:cubicBezTo>
                            <a:pt x="325" y="407"/>
                            <a:pt x="322" y="401"/>
                            <a:pt x="316" y="397"/>
                          </a:cubicBezTo>
                          <a:cubicBezTo>
                            <a:pt x="236" y="356"/>
                            <a:pt x="236" y="356"/>
                            <a:pt x="236" y="356"/>
                          </a:cubicBezTo>
                          <a:cubicBezTo>
                            <a:pt x="225" y="351"/>
                            <a:pt x="225" y="351"/>
                            <a:pt x="225" y="351"/>
                          </a:cubicBezTo>
                          <a:cubicBezTo>
                            <a:pt x="241" y="335"/>
                            <a:pt x="250" y="312"/>
                            <a:pt x="250" y="288"/>
                          </a:cubicBezTo>
                          <a:cubicBezTo>
                            <a:pt x="250" y="228"/>
                            <a:pt x="250" y="228"/>
                            <a:pt x="250" y="228"/>
                          </a:cubicBezTo>
                          <a:cubicBezTo>
                            <a:pt x="250" y="179"/>
                            <a:pt x="213" y="139"/>
                            <a:pt x="167" y="139"/>
                          </a:cubicBezTo>
                          <a:cubicBezTo>
                            <a:pt x="167" y="139"/>
                            <a:pt x="167" y="139"/>
                            <a:pt x="167" y="139"/>
                          </a:cubicBezTo>
                          <a:cubicBezTo>
                            <a:pt x="167" y="139"/>
                            <a:pt x="167" y="139"/>
                            <a:pt x="167" y="139"/>
                          </a:cubicBezTo>
                          <a:cubicBezTo>
                            <a:pt x="121" y="139"/>
                            <a:pt x="84" y="179"/>
                            <a:pt x="84" y="228"/>
                          </a:cubicBezTo>
                          <a:cubicBezTo>
                            <a:pt x="84" y="288"/>
                            <a:pt x="84" y="288"/>
                            <a:pt x="84" y="288"/>
                          </a:cubicBezTo>
                          <a:cubicBezTo>
                            <a:pt x="84" y="312"/>
                            <a:pt x="93" y="335"/>
                            <a:pt x="109" y="351"/>
                          </a:cubicBezTo>
                          <a:cubicBezTo>
                            <a:pt x="98" y="356"/>
                            <a:pt x="98" y="356"/>
                            <a:pt x="98" y="356"/>
                          </a:cubicBezTo>
                          <a:cubicBezTo>
                            <a:pt x="73" y="369"/>
                            <a:pt x="73" y="369"/>
                            <a:pt x="73" y="369"/>
                          </a:cubicBezTo>
                          <a:cubicBezTo>
                            <a:pt x="57" y="338"/>
                            <a:pt x="48" y="304"/>
                            <a:pt x="48" y="267"/>
                          </a:cubicBezTo>
                          <a:cubicBezTo>
                            <a:pt x="48" y="147"/>
                            <a:pt x="147" y="48"/>
                            <a:pt x="267" y="48"/>
                          </a:cubicBezTo>
                          <a:cubicBezTo>
                            <a:pt x="388" y="48"/>
                            <a:pt x="486" y="147"/>
                            <a:pt x="486" y="267"/>
                          </a:cubicBezTo>
                          <a:cubicBezTo>
                            <a:pt x="486" y="367"/>
                            <a:pt x="420" y="451"/>
                            <a:pt x="329" y="478"/>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9"/>
                    <p:cNvSpPr>
                      <a:spLocks/>
                    </p:cNvSpPr>
                    <p:nvPr/>
                  </p:nvSpPr>
                  <p:spPr bwMode="auto">
                    <a:xfrm>
                      <a:off x="811213" y="3890963"/>
                      <a:ext cx="92075" cy="166687"/>
                    </a:xfrm>
                    <a:custGeom>
                      <a:avLst/>
                      <a:gdLst>
                        <a:gd name="T0" fmla="*/ 0 w 58"/>
                        <a:gd name="T1" fmla="*/ 86 h 105"/>
                        <a:gd name="T2" fmla="*/ 24 w 58"/>
                        <a:gd name="T3" fmla="*/ 73 h 105"/>
                        <a:gd name="T4" fmla="*/ 40 w 58"/>
                        <a:gd name="T5" fmla="*/ 105 h 105"/>
                        <a:gd name="T6" fmla="*/ 52 w 58"/>
                        <a:gd name="T7" fmla="*/ 99 h 105"/>
                        <a:gd name="T8" fmla="*/ 37 w 58"/>
                        <a:gd name="T9" fmla="*/ 67 h 105"/>
                        <a:gd name="T10" fmla="*/ 58 w 58"/>
                        <a:gd name="T11" fmla="*/ 56 h 105"/>
                        <a:gd name="T12" fmla="*/ 0 w 58"/>
                        <a:gd name="T13" fmla="*/ 0 h 105"/>
                        <a:gd name="T14" fmla="*/ 0 w 58"/>
                        <a:gd name="T15" fmla="*/ 8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0" y="86"/>
                          </a:moveTo>
                          <a:lnTo>
                            <a:pt x="24" y="73"/>
                          </a:lnTo>
                          <a:lnTo>
                            <a:pt x="40" y="105"/>
                          </a:lnTo>
                          <a:lnTo>
                            <a:pt x="52" y="99"/>
                          </a:lnTo>
                          <a:lnTo>
                            <a:pt x="37" y="67"/>
                          </a:lnTo>
                          <a:lnTo>
                            <a:pt x="58" y="56"/>
                          </a:lnTo>
                          <a:lnTo>
                            <a:pt x="0" y="0"/>
                          </a:lnTo>
                          <a:lnTo>
                            <a:pt x="0" y="86"/>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6" name="TextBox 195"/>
                  <p:cNvSpPr txBox="1"/>
                  <p:nvPr/>
                </p:nvSpPr>
                <p:spPr>
                  <a:xfrm>
                    <a:off x="1929081" y="4225603"/>
                    <a:ext cx="855305" cy="219718"/>
                  </a:xfrm>
                  <a:prstGeom prst="rect">
                    <a:avLst/>
                  </a:prstGeom>
                  <a:noFill/>
                </p:spPr>
                <p:txBody>
                  <a:bodyPr wrap="square" rtlCol="0">
                    <a:spAutoFit/>
                  </a:bodyPr>
                  <a:lstStyle/>
                  <a:p>
                    <a:pPr algn="ctr">
                      <a:lnSpc>
                        <a:spcPct val="90000"/>
                      </a:lnSpc>
                    </a:pPr>
                    <a:r>
                      <a:rPr lang="en-US" sz="900" dirty="0">
                        <a:latin typeface="Franklin Gothic Book"/>
                        <a:cs typeface="Franklin Gothic Book"/>
                      </a:rPr>
                      <a:t>User</a:t>
                    </a:r>
                  </a:p>
                </p:txBody>
              </p:sp>
            </p:grpSp>
            <p:sp>
              <p:nvSpPr>
                <p:cNvPr id="194" name="Freeform 10"/>
                <p:cNvSpPr>
                  <a:spLocks noEditPoints="1"/>
                </p:cNvSpPr>
                <p:nvPr/>
              </p:nvSpPr>
              <p:spPr bwMode="auto">
                <a:xfrm>
                  <a:off x="2528856" y="2224209"/>
                  <a:ext cx="480774" cy="363470"/>
                </a:xfrm>
                <a:custGeom>
                  <a:avLst/>
                  <a:gdLst>
                    <a:gd name="T0" fmla="*/ 479 w 514"/>
                    <a:gd name="T1" fmla="*/ 0 h 389"/>
                    <a:gd name="T2" fmla="*/ 36 w 514"/>
                    <a:gd name="T3" fmla="*/ 0 h 389"/>
                    <a:gd name="T4" fmla="*/ 0 w 514"/>
                    <a:gd name="T5" fmla="*/ 35 h 389"/>
                    <a:gd name="T6" fmla="*/ 0 w 514"/>
                    <a:gd name="T7" fmla="*/ 353 h 389"/>
                    <a:gd name="T8" fmla="*/ 36 w 514"/>
                    <a:gd name="T9" fmla="*/ 389 h 389"/>
                    <a:gd name="T10" fmla="*/ 479 w 514"/>
                    <a:gd name="T11" fmla="*/ 389 h 389"/>
                    <a:gd name="T12" fmla="*/ 514 w 514"/>
                    <a:gd name="T13" fmla="*/ 353 h 389"/>
                    <a:gd name="T14" fmla="*/ 514 w 514"/>
                    <a:gd name="T15" fmla="*/ 35 h 389"/>
                    <a:gd name="T16" fmla="*/ 479 w 514"/>
                    <a:gd name="T17" fmla="*/ 0 h 389"/>
                    <a:gd name="T18" fmla="*/ 431 w 514"/>
                    <a:gd name="T19" fmla="*/ 322 h 389"/>
                    <a:gd name="T20" fmla="*/ 405 w 514"/>
                    <a:gd name="T21" fmla="*/ 348 h 389"/>
                    <a:gd name="T22" fmla="*/ 107 w 514"/>
                    <a:gd name="T23" fmla="*/ 348 h 389"/>
                    <a:gd name="T24" fmla="*/ 81 w 514"/>
                    <a:gd name="T25" fmla="*/ 322 h 389"/>
                    <a:gd name="T26" fmla="*/ 81 w 514"/>
                    <a:gd name="T27" fmla="*/ 67 h 389"/>
                    <a:gd name="T28" fmla="*/ 107 w 514"/>
                    <a:gd name="T29" fmla="*/ 41 h 389"/>
                    <a:gd name="T30" fmla="*/ 405 w 514"/>
                    <a:gd name="T31" fmla="*/ 41 h 389"/>
                    <a:gd name="T32" fmla="*/ 431 w 514"/>
                    <a:gd name="T33" fmla="*/ 67 h 389"/>
                    <a:gd name="T34" fmla="*/ 431 w 514"/>
                    <a:gd name="T35" fmla="*/ 322 h 389"/>
                    <a:gd name="T36" fmla="*/ 472 w 514"/>
                    <a:gd name="T37" fmla="*/ 211 h 389"/>
                    <a:gd name="T38" fmla="*/ 455 w 514"/>
                    <a:gd name="T39" fmla="*/ 194 h 389"/>
                    <a:gd name="T40" fmla="*/ 472 w 514"/>
                    <a:gd name="T41" fmla="*/ 177 h 389"/>
                    <a:gd name="T42" fmla="*/ 489 w 514"/>
                    <a:gd name="T43" fmla="*/ 194 h 389"/>
                    <a:gd name="T44" fmla="*/ 472 w 514"/>
                    <a:gd name="T45" fmla="*/ 21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4" h="389">
                      <a:moveTo>
                        <a:pt x="479" y="0"/>
                      </a:moveTo>
                      <a:cubicBezTo>
                        <a:pt x="36" y="0"/>
                        <a:pt x="36" y="0"/>
                        <a:pt x="36" y="0"/>
                      </a:cubicBezTo>
                      <a:cubicBezTo>
                        <a:pt x="16" y="0"/>
                        <a:pt x="0" y="16"/>
                        <a:pt x="0" y="35"/>
                      </a:cubicBezTo>
                      <a:cubicBezTo>
                        <a:pt x="0" y="353"/>
                        <a:pt x="0" y="353"/>
                        <a:pt x="0" y="353"/>
                      </a:cubicBezTo>
                      <a:cubicBezTo>
                        <a:pt x="0" y="373"/>
                        <a:pt x="16" y="389"/>
                        <a:pt x="36" y="389"/>
                      </a:cubicBezTo>
                      <a:cubicBezTo>
                        <a:pt x="479" y="389"/>
                        <a:pt x="479" y="389"/>
                        <a:pt x="479" y="389"/>
                      </a:cubicBezTo>
                      <a:cubicBezTo>
                        <a:pt x="498" y="389"/>
                        <a:pt x="514" y="373"/>
                        <a:pt x="514" y="353"/>
                      </a:cubicBezTo>
                      <a:cubicBezTo>
                        <a:pt x="514" y="35"/>
                        <a:pt x="514" y="35"/>
                        <a:pt x="514" y="35"/>
                      </a:cubicBezTo>
                      <a:cubicBezTo>
                        <a:pt x="514" y="16"/>
                        <a:pt x="498" y="0"/>
                        <a:pt x="479" y="0"/>
                      </a:cubicBezTo>
                      <a:close/>
                      <a:moveTo>
                        <a:pt x="431" y="322"/>
                      </a:moveTo>
                      <a:cubicBezTo>
                        <a:pt x="431" y="336"/>
                        <a:pt x="420" y="348"/>
                        <a:pt x="405" y="348"/>
                      </a:cubicBezTo>
                      <a:cubicBezTo>
                        <a:pt x="107" y="348"/>
                        <a:pt x="107" y="348"/>
                        <a:pt x="107" y="348"/>
                      </a:cubicBezTo>
                      <a:cubicBezTo>
                        <a:pt x="93" y="348"/>
                        <a:pt x="81" y="336"/>
                        <a:pt x="81" y="322"/>
                      </a:cubicBezTo>
                      <a:cubicBezTo>
                        <a:pt x="81" y="67"/>
                        <a:pt x="81" y="67"/>
                        <a:pt x="81" y="67"/>
                      </a:cubicBezTo>
                      <a:cubicBezTo>
                        <a:pt x="81" y="53"/>
                        <a:pt x="93" y="41"/>
                        <a:pt x="107" y="41"/>
                      </a:cubicBezTo>
                      <a:cubicBezTo>
                        <a:pt x="405" y="41"/>
                        <a:pt x="405" y="41"/>
                        <a:pt x="405" y="41"/>
                      </a:cubicBezTo>
                      <a:cubicBezTo>
                        <a:pt x="420" y="41"/>
                        <a:pt x="431" y="53"/>
                        <a:pt x="431" y="67"/>
                      </a:cubicBezTo>
                      <a:lnTo>
                        <a:pt x="431" y="322"/>
                      </a:lnTo>
                      <a:close/>
                      <a:moveTo>
                        <a:pt x="472" y="211"/>
                      </a:moveTo>
                      <a:cubicBezTo>
                        <a:pt x="463" y="211"/>
                        <a:pt x="455" y="204"/>
                        <a:pt x="455" y="194"/>
                      </a:cubicBezTo>
                      <a:cubicBezTo>
                        <a:pt x="455" y="185"/>
                        <a:pt x="463" y="177"/>
                        <a:pt x="472" y="177"/>
                      </a:cubicBezTo>
                      <a:cubicBezTo>
                        <a:pt x="482" y="177"/>
                        <a:pt x="489" y="185"/>
                        <a:pt x="489" y="194"/>
                      </a:cubicBezTo>
                      <a:cubicBezTo>
                        <a:pt x="489" y="204"/>
                        <a:pt x="482" y="211"/>
                        <a:pt x="472" y="211"/>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6" name="Group 155"/>
              <p:cNvGrpSpPr/>
              <p:nvPr/>
            </p:nvGrpSpPr>
            <p:grpSpPr>
              <a:xfrm>
                <a:off x="5296189" y="3240043"/>
                <a:ext cx="1929552" cy="639117"/>
                <a:chOff x="2671766" y="2101153"/>
                <a:chExt cx="1447541" cy="479338"/>
              </a:xfrm>
            </p:grpSpPr>
            <p:sp>
              <p:nvSpPr>
                <p:cNvPr id="188" name="Freeform 24"/>
                <p:cNvSpPr>
                  <a:spLocks noEditPoints="1"/>
                </p:cNvSpPr>
                <p:nvPr/>
              </p:nvSpPr>
              <p:spPr bwMode="auto">
                <a:xfrm>
                  <a:off x="2925636" y="2101153"/>
                  <a:ext cx="939800" cy="277813"/>
                </a:xfrm>
                <a:custGeom>
                  <a:avLst/>
                  <a:gdLst>
                    <a:gd name="T0" fmla="*/ 21 w 1044"/>
                    <a:gd name="T1" fmla="*/ 0 h 309"/>
                    <a:gd name="T2" fmla="*/ 0 w 1044"/>
                    <a:gd name="T3" fmla="*/ 93 h 309"/>
                    <a:gd name="T4" fmla="*/ 1023 w 1044"/>
                    <a:gd name="T5" fmla="*/ 115 h 309"/>
                    <a:gd name="T6" fmla="*/ 1044 w 1044"/>
                    <a:gd name="T7" fmla="*/ 21 h 309"/>
                    <a:gd name="T8" fmla="*/ 1027 w 1044"/>
                    <a:gd name="T9" fmla="*/ 105 h 309"/>
                    <a:gd name="T10" fmla="*/ 16 w 1044"/>
                    <a:gd name="T11" fmla="*/ 101 h 309"/>
                    <a:gd name="T12" fmla="*/ 1027 w 1044"/>
                    <a:gd name="T13" fmla="*/ 97 h 309"/>
                    <a:gd name="T14" fmla="*/ 1027 w 1044"/>
                    <a:gd name="T15" fmla="*/ 105 h 309"/>
                    <a:gd name="T16" fmla="*/ 20 w 1044"/>
                    <a:gd name="T17" fmla="*/ 88 h 309"/>
                    <a:gd name="T18" fmla="*/ 20 w 1044"/>
                    <a:gd name="T19" fmla="*/ 80 h 309"/>
                    <a:gd name="T20" fmla="*/ 1031 w 1044"/>
                    <a:gd name="T21" fmla="*/ 84 h 309"/>
                    <a:gd name="T22" fmla="*/ 1023 w 1044"/>
                    <a:gd name="T23" fmla="*/ 128 h 309"/>
                    <a:gd name="T24" fmla="*/ 0 w 1044"/>
                    <a:gd name="T25" fmla="*/ 150 h 309"/>
                    <a:gd name="T26" fmla="*/ 21 w 1044"/>
                    <a:gd name="T27" fmla="*/ 309 h 309"/>
                    <a:gd name="T28" fmla="*/ 1044 w 1044"/>
                    <a:gd name="T29" fmla="*/ 288 h 309"/>
                    <a:gd name="T30" fmla="*/ 1023 w 1044"/>
                    <a:gd name="T31" fmla="*/ 128 h 309"/>
                    <a:gd name="T32" fmla="*/ 381 w 1044"/>
                    <a:gd name="T33" fmla="*/ 239 h 309"/>
                    <a:gd name="T34" fmla="*/ 366 w 1044"/>
                    <a:gd name="T35" fmla="*/ 228 h 309"/>
                    <a:gd name="T36" fmla="*/ 376 w 1044"/>
                    <a:gd name="T37" fmla="*/ 212 h 309"/>
                    <a:gd name="T38" fmla="*/ 392 w 1044"/>
                    <a:gd name="T39" fmla="*/ 223 h 309"/>
                    <a:gd name="T40" fmla="*/ 438 w 1044"/>
                    <a:gd name="T41" fmla="*/ 228 h 309"/>
                    <a:gd name="T42" fmla="*/ 422 w 1044"/>
                    <a:gd name="T43" fmla="*/ 239 h 309"/>
                    <a:gd name="T44" fmla="*/ 412 w 1044"/>
                    <a:gd name="T45" fmla="*/ 223 h 309"/>
                    <a:gd name="T46" fmla="*/ 428 w 1044"/>
                    <a:gd name="T47" fmla="*/ 212 h 309"/>
                    <a:gd name="T48" fmla="*/ 438 w 1044"/>
                    <a:gd name="T49" fmla="*/ 228 h 309"/>
                    <a:gd name="T50" fmla="*/ 474 w 1044"/>
                    <a:gd name="T51" fmla="*/ 239 h 309"/>
                    <a:gd name="T52" fmla="*/ 458 w 1044"/>
                    <a:gd name="T53" fmla="*/ 228 h 309"/>
                    <a:gd name="T54" fmla="*/ 468 w 1044"/>
                    <a:gd name="T55" fmla="*/ 212 h 309"/>
                    <a:gd name="T56" fmla="*/ 484 w 1044"/>
                    <a:gd name="T57" fmla="*/ 223 h 309"/>
                    <a:gd name="T58" fmla="*/ 530 w 1044"/>
                    <a:gd name="T59" fmla="*/ 228 h 309"/>
                    <a:gd name="T60" fmla="*/ 515 w 1044"/>
                    <a:gd name="T61" fmla="*/ 239 h 309"/>
                    <a:gd name="T62" fmla="*/ 504 w 1044"/>
                    <a:gd name="T63" fmla="*/ 223 h 309"/>
                    <a:gd name="T64" fmla="*/ 520 w 1044"/>
                    <a:gd name="T65" fmla="*/ 212 h 309"/>
                    <a:gd name="T66" fmla="*/ 530 w 1044"/>
                    <a:gd name="T67" fmla="*/ 228 h 309"/>
                    <a:gd name="T68" fmla="*/ 566 w 1044"/>
                    <a:gd name="T69" fmla="*/ 239 h 309"/>
                    <a:gd name="T70" fmla="*/ 550 w 1044"/>
                    <a:gd name="T71" fmla="*/ 228 h 309"/>
                    <a:gd name="T72" fmla="*/ 561 w 1044"/>
                    <a:gd name="T73" fmla="*/ 212 h 309"/>
                    <a:gd name="T74" fmla="*/ 577 w 1044"/>
                    <a:gd name="T75" fmla="*/ 223 h 309"/>
                    <a:gd name="T76" fmla="*/ 844 w 1044"/>
                    <a:gd name="T77" fmla="*/ 232 h 309"/>
                    <a:gd name="T78" fmla="*/ 651 w 1044"/>
                    <a:gd name="T79" fmla="*/ 246 h 309"/>
                    <a:gd name="T80" fmla="*/ 637 w 1044"/>
                    <a:gd name="T81" fmla="*/ 219 h 309"/>
                    <a:gd name="T82" fmla="*/ 830 w 1044"/>
                    <a:gd name="T83" fmla="*/ 205 h 309"/>
                    <a:gd name="T84" fmla="*/ 844 w 1044"/>
                    <a:gd name="T85" fmla="*/ 232 h 309"/>
                    <a:gd name="T86" fmla="*/ 922 w 1044"/>
                    <a:gd name="T87" fmla="*/ 225 h 309"/>
                    <a:gd name="T88" fmla="*/ 997 w 1044"/>
                    <a:gd name="T89" fmla="*/ 22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4" h="309">
                      <a:moveTo>
                        <a:pt x="1023" y="0"/>
                      </a:moveTo>
                      <a:cubicBezTo>
                        <a:pt x="21" y="0"/>
                        <a:pt x="21" y="0"/>
                        <a:pt x="21" y="0"/>
                      </a:cubicBezTo>
                      <a:cubicBezTo>
                        <a:pt x="9" y="0"/>
                        <a:pt x="0" y="9"/>
                        <a:pt x="0" y="21"/>
                      </a:cubicBezTo>
                      <a:cubicBezTo>
                        <a:pt x="0" y="93"/>
                        <a:pt x="0" y="93"/>
                        <a:pt x="0" y="93"/>
                      </a:cubicBezTo>
                      <a:cubicBezTo>
                        <a:pt x="0" y="105"/>
                        <a:pt x="9" y="115"/>
                        <a:pt x="21" y="115"/>
                      </a:cubicBezTo>
                      <a:cubicBezTo>
                        <a:pt x="1023" y="115"/>
                        <a:pt x="1023" y="115"/>
                        <a:pt x="1023" y="115"/>
                      </a:cubicBezTo>
                      <a:cubicBezTo>
                        <a:pt x="1034" y="115"/>
                        <a:pt x="1044" y="105"/>
                        <a:pt x="1044" y="93"/>
                      </a:cubicBezTo>
                      <a:cubicBezTo>
                        <a:pt x="1044" y="21"/>
                        <a:pt x="1044" y="21"/>
                        <a:pt x="1044" y="21"/>
                      </a:cubicBezTo>
                      <a:cubicBezTo>
                        <a:pt x="1044" y="9"/>
                        <a:pt x="1034" y="0"/>
                        <a:pt x="1023" y="0"/>
                      </a:cubicBezTo>
                      <a:close/>
                      <a:moveTo>
                        <a:pt x="1027" y="105"/>
                      </a:moveTo>
                      <a:cubicBezTo>
                        <a:pt x="20" y="105"/>
                        <a:pt x="20" y="105"/>
                        <a:pt x="20" y="105"/>
                      </a:cubicBezTo>
                      <a:cubicBezTo>
                        <a:pt x="18" y="105"/>
                        <a:pt x="16" y="103"/>
                        <a:pt x="16" y="101"/>
                      </a:cubicBezTo>
                      <a:cubicBezTo>
                        <a:pt x="16" y="99"/>
                        <a:pt x="18" y="97"/>
                        <a:pt x="20" y="97"/>
                      </a:cubicBezTo>
                      <a:cubicBezTo>
                        <a:pt x="1027" y="97"/>
                        <a:pt x="1027" y="97"/>
                        <a:pt x="1027" y="97"/>
                      </a:cubicBezTo>
                      <a:cubicBezTo>
                        <a:pt x="1029" y="97"/>
                        <a:pt x="1031" y="99"/>
                        <a:pt x="1031" y="101"/>
                      </a:cubicBezTo>
                      <a:cubicBezTo>
                        <a:pt x="1031" y="103"/>
                        <a:pt x="1029" y="105"/>
                        <a:pt x="1027" y="105"/>
                      </a:cubicBezTo>
                      <a:close/>
                      <a:moveTo>
                        <a:pt x="1027" y="88"/>
                      </a:moveTo>
                      <a:cubicBezTo>
                        <a:pt x="20" y="88"/>
                        <a:pt x="20" y="88"/>
                        <a:pt x="20" y="88"/>
                      </a:cubicBezTo>
                      <a:cubicBezTo>
                        <a:pt x="18" y="88"/>
                        <a:pt x="16" y="86"/>
                        <a:pt x="16" y="84"/>
                      </a:cubicBezTo>
                      <a:cubicBezTo>
                        <a:pt x="16" y="81"/>
                        <a:pt x="18" y="80"/>
                        <a:pt x="20" y="80"/>
                      </a:cubicBezTo>
                      <a:cubicBezTo>
                        <a:pt x="1027" y="80"/>
                        <a:pt x="1027" y="80"/>
                        <a:pt x="1027" y="80"/>
                      </a:cubicBezTo>
                      <a:cubicBezTo>
                        <a:pt x="1029" y="80"/>
                        <a:pt x="1031" y="81"/>
                        <a:pt x="1031" y="84"/>
                      </a:cubicBezTo>
                      <a:cubicBezTo>
                        <a:pt x="1031" y="86"/>
                        <a:pt x="1029" y="88"/>
                        <a:pt x="1027" y="88"/>
                      </a:cubicBezTo>
                      <a:close/>
                      <a:moveTo>
                        <a:pt x="1023" y="128"/>
                      </a:moveTo>
                      <a:cubicBezTo>
                        <a:pt x="21" y="128"/>
                        <a:pt x="21" y="128"/>
                        <a:pt x="21" y="128"/>
                      </a:cubicBezTo>
                      <a:cubicBezTo>
                        <a:pt x="9" y="128"/>
                        <a:pt x="0" y="138"/>
                        <a:pt x="0" y="150"/>
                      </a:cubicBezTo>
                      <a:cubicBezTo>
                        <a:pt x="0" y="288"/>
                        <a:pt x="0" y="288"/>
                        <a:pt x="0" y="288"/>
                      </a:cubicBezTo>
                      <a:cubicBezTo>
                        <a:pt x="0" y="300"/>
                        <a:pt x="9" y="309"/>
                        <a:pt x="21" y="309"/>
                      </a:cubicBezTo>
                      <a:cubicBezTo>
                        <a:pt x="1023" y="309"/>
                        <a:pt x="1023" y="309"/>
                        <a:pt x="1023" y="309"/>
                      </a:cubicBezTo>
                      <a:cubicBezTo>
                        <a:pt x="1034" y="309"/>
                        <a:pt x="1044" y="300"/>
                        <a:pt x="1044" y="288"/>
                      </a:cubicBezTo>
                      <a:cubicBezTo>
                        <a:pt x="1044" y="150"/>
                        <a:pt x="1044" y="150"/>
                        <a:pt x="1044" y="150"/>
                      </a:cubicBezTo>
                      <a:cubicBezTo>
                        <a:pt x="1044" y="138"/>
                        <a:pt x="1034" y="128"/>
                        <a:pt x="1023" y="128"/>
                      </a:cubicBezTo>
                      <a:close/>
                      <a:moveTo>
                        <a:pt x="392" y="228"/>
                      </a:moveTo>
                      <a:cubicBezTo>
                        <a:pt x="392" y="234"/>
                        <a:pt x="387" y="239"/>
                        <a:pt x="381" y="239"/>
                      </a:cubicBezTo>
                      <a:cubicBezTo>
                        <a:pt x="376" y="239"/>
                        <a:pt x="376" y="239"/>
                        <a:pt x="376" y="239"/>
                      </a:cubicBezTo>
                      <a:cubicBezTo>
                        <a:pt x="370" y="239"/>
                        <a:pt x="366" y="234"/>
                        <a:pt x="366" y="228"/>
                      </a:cubicBezTo>
                      <a:cubicBezTo>
                        <a:pt x="366" y="223"/>
                        <a:pt x="366" y="223"/>
                        <a:pt x="366" y="223"/>
                      </a:cubicBezTo>
                      <a:cubicBezTo>
                        <a:pt x="366" y="217"/>
                        <a:pt x="370" y="212"/>
                        <a:pt x="376" y="212"/>
                      </a:cubicBezTo>
                      <a:cubicBezTo>
                        <a:pt x="381" y="212"/>
                        <a:pt x="381" y="212"/>
                        <a:pt x="381" y="212"/>
                      </a:cubicBezTo>
                      <a:cubicBezTo>
                        <a:pt x="387" y="212"/>
                        <a:pt x="392" y="217"/>
                        <a:pt x="392" y="223"/>
                      </a:cubicBezTo>
                      <a:lnTo>
                        <a:pt x="392" y="228"/>
                      </a:lnTo>
                      <a:close/>
                      <a:moveTo>
                        <a:pt x="438" y="228"/>
                      </a:moveTo>
                      <a:cubicBezTo>
                        <a:pt x="438" y="234"/>
                        <a:pt x="433" y="239"/>
                        <a:pt x="428" y="239"/>
                      </a:cubicBezTo>
                      <a:cubicBezTo>
                        <a:pt x="422" y="239"/>
                        <a:pt x="422" y="239"/>
                        <a:pt x="422" y="239"/>
                      </a:cubicBezTo>
                      <a:cubicBezTo>
                        <a:pt x="416" y="239"/>
                        <a:pt x="412" y="234"/>
                        <a:pt x="412" y="228"/>
                      </a:cubicBezTo>
                      <a:cubicBezTo>
                        <a:pt x="412" y="223"/>
                        <a:pt x="412" y="223"/>
                        <a:pt x="412" y="223"/>
                      </a:cubicBezTo>
                      <a:cubicBezTo>
                        <a:pt x="412" y="217"/>
                        <a:pt x="416" y="212"/>
                        <a:pt x="422" y="212"/>
                      </a:cubicBezTo>
                      <a:cubicBezTo>
                        <a:pt x="428" y="212"/>
                        <a:pt x="428" y="212"/>
                        <a:pt x="428" y="212"/>
                      </a:cubicBezTo>
                      <a:cubicBezTo>
                        <a:pt x="433" y="212"/>
                        <a:pt x="438" y="217"/>
                        <a:pt x="438" y="223"/>
                      </a:cubicBezTo>
                      <a:lnTo>
                        <a:pt x="438" y="228"/>
                      </a:lnTo>
                      <a:close/>
                      <a:moveTo>
                        <a:pt x="484" y="228"/>
                      </a:moveTo>
                      <a:cubicBezTo>
                        <a:pt x="484" y="234"/>
                        <a:pt x="480" y="239"/>
                        <a:pt x="474" y="239"/>
                      </a:cubicBezTo>
                      <a:cubicBezTo>
                        <a:pt x="468" y="239"/>
                        <a:pt x="468" y="239"/>
                        <a:pt x="468" y="239"/>
                      </a:cubicBezTo>
                      <a:cubicBezTo>
                        <a:pt x="463" y="239"/>
                        <a:pt x="458" y="234"/>
                        <a:pt x="458" y="228"/>
                      </a:cubicBezTo>
                      <a:cubicBezTo>
                        <a:pt x="458" y="223"/>
                        <a:pt x="458" y="223"/>
                        <a:pt x="458" y="223"/>
                      </a:cubicBezTo>
                      <a:cubicBezTo>
                        <a:pt x="458" y="217"/>
                        <a:pt x="463" y="212"/>
                        <a:pt x="468" y="212"/>
                      </a:cubicBezTo>
                      <a:cubicBezTo>
                        <a:pt x="474" y="212"/>
                        <a:pt x="474" y="212"/>
                        <a:pt x="474" y="212"/>
                      </a:cubicBezTo>
                      <a:cubicBezTo>
                        <a:pt x="480" y="212"/>
                        <a:pt x="484" y="217"/>
                        <a:pt x="484" y="223"/>
                      </a:cubicBezTo>
                      <a:lnTo>
                        <a:pt x="484" y="228"/>
                      </a:lnTo>
                      <a:close/>
                      <a:moveTo>
                        <a:pt x="530" y="228"/>
                      </a:moveTo>
                      <a:cubicBezTo>
                        <a:pt x="530" y="234"/>
                        <a:pt x="526" y="239"/>
                        <a:pt x="520" y="239"/>
                      </a:cubicBezTo>
                      <a:cubicBezTo>
                        <a:pt x="515" y="239"/>
                        <a:pt x="515" y="239"/>
                        <a:pt x="515" y="239"/>
                      </a:cubicBezTo>
                      <a:cubicBezTo>
                        <a:pt x="509" y="239"/>
                        <a:pt x="504" y="234"/>
                        <a:pt x="504" y="228"/>
                      </a:cubicBezTo>
                      <a:cubicBezTo>
                        <a:pt x="504" y="223"/>
                        <a:pt x="504" y="223"/>
                        <a:pt x="504" y="223"/>
                      </a:cubicBezTo>
                      <a:cubicBezTo>
                        <a:pt x="504" y="217"/>
                        <a:pt x="509" y="212"/>
                        <a:pt x="515" y="212"/>
                      </a:cubicBezTo>
                      <a:cubicBezTo>
                        <a:pt x="520" y="212"/>
                        <a:pt x="520" y="212"/>
                        <a:pt x="520" y="212"/>
                      </a:cubicBezTo>
                      <a:cubicBezTo>
                        <a:pt x="526" y="212"/>
                        <a:pt x="530" y="217"/>
                        <a:pt x="530" y="223"/>
                      </a:cubicBezTo>
                      <a:lnTo>
                        <a:pt x="530" y="228"/>
                      </a:lnTo>
                      <a:close/>
                      <a:moveTo>
                        <a:pt x="577" y="228"/>
                      </a:moveTo>
                      <a:cubicBezTo>
                        <a:pt x="577" y="234"/>
                        <a:pt x="572" y="239"/>
                        <a:pt x="566" y="239"/>
                      </a:cubicBezTo>
                      <a:cubicBezTo>
                        <a:pt x="561" y="239"/>
                        <a:pt x="561" y="239"/>
                        <a:pt x="561" y="239"/>
                      </a:cubicBezTo>
                      <a:cubicBezTo>
                        <a:pt x="555" y="239"/>
                        <a:pt x="550" y="234"/>
                        <a:pt x="550" y="228"/>
                      </a:cubicBezTo>
                      <a:cubicBezTo>
                        <a:pt x="550" y="223"/>
                        <a:pt x="550" y="223"/>
                        <a:pt x="550" y="223"/>
                      </a:cubicBezTo>
                      <a:cubicBezTo>
                        <a:pt x="550" y="217"/>
                        <a:pt x="555" y="212"/>
                        <a:pt x="561" y="212"/>
                      </a:cubicBezTo>
                      <a:cubicBezTo>
                        <a:pt x="566" y="212"/>
                        <a:pt x="566" y="212"/>
                        <a:pt x="566" y="212"/>
                      </a:cubicBezTo>
                      <a:cubicBezTo>
                        <a:pt x="572" y="212"/>
                        <a:pt x="577" y="217"/>
                        <a:pt x="577" y="223"/>
                      </a:cubicBezTo>
                      <a:lnTo>
                        <a:pt x="577" y="228"/>
                      </a:lnTo>
                      <a:close/>
                      <a:moveTo>
                        <a:pt x="844" y="232"/>
                      </a:moveTo>
                      <a:cubicBezTo>
                        <a:pt x="844" y="240"/>
                        <a:pt x="838" y="246"/>
                        <a:pt x="830" y="246"/>
                      </a:cubicBezTo>
                      <a:cubicBezTo>
                        <a:pt x="651" y="246"/>
                        <a:pt x="651" y="246"/>
                        <a:pt x="651" y="246"/>
                      </a:cubicBezTo>
                      <a:cubicBezTo>
                        <a:pt x="643" y="246"/>
                        <a:pt x="637" y="240"/>
                        <a:pt x="637" y="232"/>
                      </a:cubicBezTo>
                      <a:cubicBezTo>
                        <a:pt x="637" y="219"/>
                        <a:pt x="637" y="219"/>
                        <a:pt x="637" y="219"/>
                      </a:cubicBezTo>
                      <a:cubicBezTo>
                        <a:pt x="637" y="211"/>
                        <a:pt x="643" y="205"/>
                        <a:pt x="651" y="205"/>
                      </a:cubicBezTo>
                      <a:cubicBezTo>
                        <a:pt x="830" y="205"/>
                        <a:pt x="830" y="205"/>
                        <a:pt x="830" y="205"/>
                      </a:cubicBezTo>
                      <a:cubicBezTo>
                        <a:pt x="838" y="205"/>
                        <a:pt x="844" y="211"/>
                        <a:pt x="844" y="219"/>
                      </a:cubicBezTo>
                      <a:lnTo>
                        <a:pt x="844" y="232"/>
                      </a:lnTo>
                      <a:close/>
                      <a:moveTo>
                        <a:pt x="960" y="263"/>
                      </a:moveTo>
                      <a:cubicBezTo>
                        <a:pt x="939" y="263"/>
                        <a:pt x="922" y="246"/>
                        <a:pt x="922" y="225"/>
                      </a:cubicBezTo>
                      <a:cubicBezTo>
                        <a:pt x="922" y="205"/>
                        <a:pt x="939" y="188"/>
                        <a:pt x="960" y="188"/>
                      </a:cubicBezTo>
                      <a:cubicBezTo>
                        <a:pt x="980" y="188"/>
                        <a:pt x="997" y="205"/>
                        <a:pt x="997" y="225"/>
                      </a:cubicBezTo>
                      <a:cubicBezTo>
                        <a:pt x="997" y="246"/>
                        <a:pt x="980" y="263"/>
                        <a:pt x="960" y="26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89" name="TextBox 188"/>
                <p:cNvSpPr txBox="1"/>
                <p:nvPr/>
              </p:nvSpPr>
              <p:spPr>
                <a:xfrm>
                  <a:off x="2671766" y="2384283"/>
                  <a:ext cx="1447541" cy="196208"/>
                </a:xfrm>
                <a:prstGeom prst="rect">
                  <a:avLst/>
                </a:prstGeom>
                <a:noFill/>
              </p:spPr>
              <p:txBody>
                <a:bodyPr wrap="square" rtlCol="0">
                  <a:spAutoFit/>
                </a:bodyPr>
                <a:lstStyle/>
                <a:p>
                  <a:pPr algn="ctr">
                    <a:lnSpc>
                      <a:spcPct val="90000"/>
                    </a:lnSpc>
                  </a:pPr>
                  <a:r>
                    <a:rPr lang="en-US" sz="1200" dirty="0">
                      <a:cs typeface="Franklin Gothic Book"/>
                    </a:rPr>
                    <a:t>F5 SSL Intercept</a:t>
                  </a:r>
                  <a:endParaRPr lang="en-US" sz="1200" dirty="0"/>
                </a:p>
              </p:txBody>
            </p:sp>
          </p:grpSp>
          <p:grpSp>
            <p:nvGrpSpPr>
              <p:cNvPr id="157" name="Group 156"/>
              <p:cNvGrpSpPr/>
              <p:nvPr/>
            </p:nvGrpSpPr>
            <p:grpSpPr>
              <a:xfrm>
                <a:off x="5879241" y="2232727"/>
                <a:ext cx="763448" cy="609094"/>
                <a:chOff x="5113051" y="4127500"/>
                <a:chExt cx="855305" cy="682202"/>
              </a:xfrm>
            </p:grpSpPr>
            <p:grpSp>
              <p:nvGrpSpPr>
                <p:cNvPr id="174" name="Group 173"/>
                <p:cNvGrpSpPr/>
                <p:nvPr/>
              </p:nvGrpSpPr>
              <p:grpSpPr>
                <a:xfrm>
                  <a:off x="5320041" y="4127500"/>
                  <a:ext cx="441325" cy="393701"/>
                  <a:chOff x="5226050" y="4127500"/>
                  <a:chExt cx="441325" cy="393701"/>
                </a:xfrm>
              </p:grpSpPr>
              <p:sp>
                <p:nvSpPr>
                  <p:cNvPr id="176" name="Freeform 5"/>
                  <p:cNvSpPr>
                    <a:spLocks/>
                  </p:cNvSpPr>
                  <p:nvPr/>
                </p:nvSpPr>
                <p:spPr bwMode="auto">
                  <a:xfrm>
                    <a:off x="5514975" y="4127500"/>
                    <a:ext cx="152400" cy="76200"/>
                  </a:xfrm>
                  <a:custGeom>
                    <a:avLst/>
                    <a:gdLst>
                      <a:gd name="T0" fmla="*/ 170 w 170"/>
                      <a:gd name="T1" fmla="*/ 75 h 86"/>
                      <a:gd name="T2" fmla="*/ 160 w 170"/>
                      <a:gd name="T3" fmla="*/ 86 h 86"/>
                      <a:gd name="T4" fmla="*/ 10 w 170"/>
                      <a:gd name="T5" fmla="*/ 86 h 86"/>
                      <a:gd name="T6" fmla="*/ 0 w 170"/>
                      <a:gd name="T7" fmla="*/ 75 h 86"/>
                      <a:gd name="T8" fmla="*/ 0 w 170"/>
                      <a:gd name="T9" fmla="*/ 10 h 86"/>
                      <a:gd name="T10" fmla="*/ 10 w 170"/>
                      <a:gd name="T11" fmla="*/ 0 h 86"/>
                      <a:gd name="T12" fmla="*/ 160 w 170"/>
                      <a:gd name="T13" fmla="*/ 0 h 86"/>
                      <a:gd name="T14" fmla="*/ 170 w 170"/>
                      <a:gd name="T15" fmla="*/ 10 h 86"/>
                      <a:gd name="T16" fmla="*/ 170 w 170"/>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6">
                        <a:moveTo>
                          <a:pt x="170" y="75"/>
                        </a:moveTo>
                        <a:cubicBezTo>
                          <a:pt x="170" y="81"/>
                          <a:pt x="166" y="86"/>
                          <a:pt x="160" y="86"/>
                        </a:cubicBezTo>
                        <a:cubicBezTo>
                          <a:pt x="10" y="86"/>
                          <a:pt x="10" y="86"/>
                          <a:pt x="10" y="86"/>
                        </a:cubicBezTo>
                        <a:cubicBezTo>
                          <a:pt x="4" y="86"/>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6"/>
                  <p:cNvSpPr>
                    <a:spLocks/>
                  </p:cNvSpPr>
                  <p:nvPr/>
                </p:nvSpPr>
                <p:spPr bwMode="auto">
                  <a:xfrm>
                    <a:off x="5332413" y="4127500"/>
                    <a:ext cx="153987" cy="76200"/>
                  </a:xfrm>
                  <a:custGeom>
                    <a:avLst/>
                    <a:gdLst>
                      <a:gd name="T0" fmla="*/ 171 w 171"/>
                      <a:gd name="T1" fmla="*/ 75 h 86"/>
                      <a:gd name="T2" fmla="*/ 160 w 171"/>
                      <a:gd name="T3" fmla="*/ 86 h 86"/>
                      <a:gd name="T4" fmla="*/ 10 w 171"/>
                      <a:gd name="T5" fmla="*/ 86 h 86"/>
                      <a:gd name="T6" fmla="*/ 0 w 171"/>
                      <a:gd name="T7" fmla="*/ 75 h 86"/>
                      <a:gd name="T8" fmla="*/ 0 w 171"/>
                      <a:gd name="T9" fmla="*/ 10 h 86"/>
                      <a:gd name="T10" fmla="*/ 10 w 171"/>
                      <a:gd name="T11" fmla="*/ 0 h 86"/>
                      <a:gd name="T12" fmla="*/ 160 w 171"/>
                      <a:gd name="T13" fmla="*/ 0 h 86"/>
                      <a:gd name="T14" fmla="*/ 171 w 171"/>
                      <a:gd name="T15" fmla="*/ 10 h 86"/>
                      <a:gd name="T16" fmla="*/ 171 w 171"/>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6">
                        <a:moveTo>
                          <a:pt x="171" y="75"/>
                        </a:moveTo>
                        <a:cubicBezTo>
                          <a:pt x="171" y="81"/>
                          <a:pt x="166" y="86"/>
                          <a:pt x="160" y="86"/>
                        </a:cubicBezTo>
                        <a:cubicBezTo>
                          <a:pt x="10" y="86"/>
                          <a:pt x="10" y="86"/>
                          <a:pt x="10" y="86"/>
                        </a:cubicBezTo>
                        <a:cubicBezTo>
                          <a:pt x="5" y="86"/>
                          <a:pt x="0" y="81"/>
                          <a:pt x="0" y="75"/>
                        </a:cubicBezTo>
                        <a:cubicBezTo>
                          <a:pt x="0" y="10"/>
                          <a:pt x="0" y="10"/>
                          <a:pt x="0" y="10"/>
                        </a:cubicBezTo>
                        <a:cubicBezTo>
                          <a:pt x="0" y="5"/>
                          <a:pt x="5" y="0"/>
                          <a:pt x="10" y="0"/>
                        </a:cubicBezTo>
                        <a:cubicBezTo>
                          <a:pt x="160" y="0"/>
                          <a:pt x="160" y="0"/>
                          <a:pt x="160" y="0"/>
                        </a:cubicBezTo>
                        <a:cubicBezTo>
                          <a:pt x="166" y="0"/>
                          <a:pt x="171" y="5"/>
                          <a:pt x="171" y="10"/>
                        </a:cubicBezTo>
                        <a:lnTo>
                          <a:pt x="171"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7"/>
                  <p:cNvSpPr>
                    <a:spLocks/>
                  </p:cNvSpPr>
                  <p:nvPr/>
                </p:nvSpPr>
                <p:spPr bwMode="auto">
                  <a:xfrm>
                    <a:off x="5226050" y="4127500"/>
                    <a:ext cx="76200" cy="76200"/>
                  </a:xfrm>
                  <a:custGeom>
                    <a:avLst/>
                    <a:gdLst>
                      <a:gd name="T0" fmla="*/ 85 w 85"/>
                      <a:gd name="T1" fmla="*/ 75 h 86"/>
                      <a:gd name="T2" fmla="*/ 75 w 85"/>
                      <a:gd name="T3" fmla="*/ 86 h 86"/>
                      <a:gd name="T4" fmla="*/ 10 w 85"/>
                      <a:gd name="T5" fmla="*/ 86 h 86"/>
                      <a:gd name="T6" fmla="*/ 0 w 85"/>
                      <a:gd name="T7" fmla="*/ 75 h 86"/>
                      <a:gd name="T8" fmla="*/ 0 w 85"/>
                      <a:gd name="T9" fmla="*/ 10 h 86"/>
                      <a:gd name="T10" fmla="*/ 10 w 85"/>
                      <a:gd name="T11" fmla="*/ 0 h 86"/>
                      <a:gd name="T12" fmla="*/ 75 w 85"/>
                      <a:gd name="T13" fmla="*/ 0 h 86"/>
                      <a:gd name="T14" fmla="*/ 85 w 85"/>
                      <a:gd name="T15" fmla="*/ 10 h 86"/>
                      <a:gd name="T16" fmla="*/ 85 w 85"/>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6">
                        <a:moveTo>
                          <a:pt x="85" y="75"/>
                        </a:moveTo>
                        <a:cubicBezTo>
                          <a:pt x="85" y="81"/>
                          <a:pt x="80" y="86"/>
                          <a:pt x="75" y="86"/>
                        </a:cubicBezTo>
                        <a:cubicBezTo>
                          <a:pt x="10" y="86"/>
                          <a:pt x="10" y="86"/>
                          <a:pt x="10" y="86"/>
                        </a:cubicBezTo>
                        <a:cubicBezTo>
                          <a:pt x="4" y="86"/>
                          <a:pt x="0" y="81"/>
                          <a:pt x="0" y="75"/>
                        </a:cubicBezTo>
                        <a:cubicBezTo>
                          <a:pt x="0" y="10"/>
                          <a:pt x="0" y="10"/>
                          <a:pt x="0" y="10"/>
                        </a:cubicBezTo>
                        <a:cubicBezTo>
                          <a:pt x="0" y="5"/>
                          <a:pt x="4" y="0"/>
                          <a:pt x="10" y="0"/>
                        </a:cubicBezTo>
                        <a:cubicBezTo>
                          <a:pt x="75" y="0"/>
                          <a:pt x="75" y="0"/>
                          <a:pt x="75" y="0"/>
                        </a:cubicBezTo>
                        <a:cubicBezTo>
                          <a:pt x="80" y="0"/>
                          <a:pt x="85" y="5"/>
                          <a:pt x="85" y="10"/>
                        </a:cubicBezTo>
                        <a:lnTo>
                          <a:pt x="85"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8"/>
                  <p:cNvSpPr>
                    <a:spLocks/>
                  </p:cNvSpPr>
                  <p:nvPr/>
                </p:nvSpPr>
                <p:spPr bwMode="auto">
                  <a:xfrm>
                    <a:off x="5226050" y="4233863"/>
                    <a:ext cx="153987" cy="76200"/>
                  </a:xfrm>
                  <a:custGeom>
                    <a:avLst/>
                    <a:gdLst>
                      <a:gd name="T0" fmla="*/ 170 w 170"/>
                      <a:gd name="T1" fmla="*/ 75 h 85"/>
                      <a:gd name="T2" fmla="*/ 160 w 170"/>
                      <a:gd name="T3" fmla="*/ 85 h 85"/>
                      <a:gd name="T4" fmla="*/ 10 w 170"/>
                      <a:gd name="T5" fmla="*/ 85 h 85"/>
                      <a:gd name="T6" fmla="*/ 0 w 170"/>
                      <a:gd name="T7" fmla="*/ 75 h 85"/>
                      <a:gd name="T8" fmla="*/ 0 w 170"/>
                      <a:gd name="T9" fmla="*/ 10 h 85"/>
                      <a:gd name="T10" fmla="*/ 10 w 170"/>
                      <a:gd name="T11" fmla="*/ 0 h 85"/>
                      <a:gd name="T12" fmla="*/ 160 w 170"/>
                      <a:gd name="T13" fmla="*/ 0 h 85"/>
                      <a:gd name="T14" fmla="*/ 170 w 170"/>
                      <a:gd name="T15" fmla="*/ 10 h 85"/>
                      <a:gd name="T16" fmla="*/ 170 w 170"/>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5">
                        <a:moveTo>
                          <a:pt x="170" y="75"/>
                        </a:moveTo>
                        <a:cubicBezTo>
                          <a:pt x="170" y="80"/>
                          <a:pt x="166" y="85"/>
                          <a:pt x="160" y="85"/>
                        </a:cubicBezTo>
                        <a:cubicBezTo>
                          <a:pt x="10" y="85"/>
                          <a:pt x="10" y="85"/>
                          <a:pt x="10" y="85"/>
                        </a:cubicBezTo>
                        <a:cubicBezTo>
                          <a:pt x="4" y="85"/>
                          <a:pt x="0" y="80"/>
                          <a:pt x="0" y="75"/>
                        </a:cubicBezTo>
                        <a:cubicBezTo>
                          <a:pt x="0" y="10"/>
                          <a:pt x="0" y="10"/>
                          <a:pt x="0" y="10"/>
                        </a:cubicBezTo>
                        <a:cubicBezTo>
                          <a:pt x="0" y="4"/>
                          <a:pt x="4" y="0"/>
                          <a:pt x="10" y="0"/>
                        </a:cubicBezTo>
                        <a:cubicBezTo>
                          <a:pt x="160" y="0"/>
                          <a:pt x="160" y="0"/>
                          <a:pt x="160" y="0"/>
                        </a:cubicBezTo>
                        <a:cubicBezTo>
                          <a:pt x="166" y="0"/>
                          <a:pt x="170" y="4"/>
                          <a:pt x="170" y="10"/>
                        </a:cubicBezTo>
                        <a:lnTo>
                          <a:pt x="170"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9"/>
                  <p:cNvSpPr>
                    <a:spLocks/>
                  </p:cNvSpPr>
                  <p:nvPr/>
                </p:nvSpPr>
                <p:spPr bwMode="auto">
                  <a:xfrm>
                    <a:off x="5408613" y="4233863"/>
                    <a:ext cx="153987" cy="76200"/>
                  </a:xfrm>
                  <a:custGeom>
                    <a:avLst/>
                    <a:gdLst>
                      <a:gd name="T0" fmla="*/ 171 w 171"/>
                      <a:gd name="T1" fmla="*/ 75 h 85"/>
                      <a:gd name="T2" fmla="*/ 161 w 171"/>
                      <a:gd name="T3" fmla="*/ 85 h 85"/>
                      <a:gd name="T4" fmla="*/ 11 w 171"/>
                      <a:gd name="T5" fmla="*/ 85 h 85"/>
                      <a:gd name="T6" fmla="*/ 0 w 171"/>
                      <a:gd name="T7" fmla="*/ 75 h 85"/>
                      <a:gd name="T8" fmla="*/ 0 w 171"/>
                      <a:gd name="T9" fmla="*/ 10 h 85"/>
                      <a:gd name="T10" fmla="*/ 11 w 171"/>
                      <a:gd name="T11" fmla="*/ 0 h 85"/>
                      <a:gd name="T12" fmla="*/ 161 w 171"/>
                      <a:gd name="T13" fmla="*/ 0 h 85"/>
                      <a:gd name="T14" fmla="*/ 171 w 171"/>
                      <a:gd name="T15" fmla="*/ 10 h 85"/>
                      <a:gd name="T16" fmla="*/ 171 w 171"/>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5">
                        <a:moveTo>
                          <a:pt x="171" y="75"/>
                        </a:moveTo>
                        <a:cubicBezTo>
                          <a:pt x="171" y="80"/>
                          <a:pt x="166" y="85"/>
                          <a:pt x="161" y="85"/>
                        </a:cubicBezTo>
                        <a:cubicBezTo>
                          <a:pt x="11" y="85"/>
                          <a:pt x="11" y="85"/>
                          <a:pt x="11" y="85"/>
                        </a:cubicBezTo>
                        <a:cubicBezTo>
                          <a:pt x="5" y="85"/>
                          <a:pt x="0" y="80"/>
                          <a:pt x="0" y="75"/>
                        </a:cubicBezTo>
                        <a:cubicBezTo>
                          <a:pt x="0" y="10"/>
                          <a:pt x="0" y="10"/>
                          <a:pt x="0" y="10"/>
                        </a:cubicBezTo>
                        <a:cubicBezTo>
                          <a:pt x="0" y="4"/>
                          <a:pt x="5" y="0"/>
                          <a:pt x="11" y="0"/>
                        </a:cubicBezTo>
                        <a:cubicBezTo>
                          <a:pt x="161" y="0"/>
                          <a:pt x="161" y="0"/>
                          <a:pt x="161" y="0"/>
                        </a:cubicBezTo>
                        <a:cubicBezTo>
                          <a:pt x="166" y="0"/>
                          <a:pt x="171" y="4"/>
                          <a:pt x="171" y="10"/>
                        </a:cubicBezTo>
                        <a:lnTo>
                          <a:pt x="171"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0"/>
                  <p:cNvSpPr>
                    <a:spLocks/>
                  </p:cNvSpPr>
                  <p:nvPr/>
                </p:nvSpPr>
                <p:spPr bwMode="auto">
                  <a:xfrm>
                    <a:off x="5591175" y="4233863"/>
                    <a:ext cx="76200" cy="76200"/>
                  </a:xfrm>
                  <a:custGeom>
                    <a:avLst/>
                    <a:gdLst>
                      <a:gd name="T0" fmla="*/ 85 w 85"/>
                      <a:gd name="T1" fmla="*/ 75 h 85"/>
                      <a:gd name="T2" fmla="*/ 75 w 85"/>
                      <a:gd name="T3" fmla="*/ 85 h 85"/>
                      <a:gd name="T4" fmla="*/ 10 w 85"/>
                      <a:gd name="T5" fmla="*/ 85 h 85"/>
                      <a:gd name="T6" fmla="*/ 0 w 85"/>
                      <a:gd name="T7" fmla="*/ 75 h 85"/>
                      <a:gd name="T8" fmla="*/ 0 w 85"/>
                      <a:gd name="T9" fmla="*/ 10 h 85"/>
                      <a:gd name="T10" fmla="*/ 10 w 85"/>
                      <a:gd name="T11" fmla="*/ 0 h 85"/>
                      <a:gd name="T12" fmla="*/ 75 w 85"/>
                      <a:gd name="T13" fmla="*/ 0 h 85"/>
                      <a:gd name="T14" fmla="*/ 85 w 85"/>
                      <a:gd name="T15" fmla="*/ 10 h 85"/>
                      <a:gd name="T16" fmla="*/ 85 w 85"/>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75"/>
                        </a:moveTo>
                        <a:cubicBezTo>
                          <a:pt x="85" y="80"/>
                          <a:pt x="81" y="85"/>
                          <a:pt x="75" y="85"/>
                        </a:cubicBezTo>
                        <a:cubicBezTo>
                          <a:pt x="10" y="85"/>
                          <a:pt x="10" y="85"/>
                          <a:pt x="10" y="85"/>
                        </a:cubicBezTo>
                        <a:cubicBezTo>
                          <a:pt x="5" y="85"/>
                          <a:pt x="0" y="80"/>
                          <a:pt x="0" y="75"/>
                        </a:cubicBezTo>
                        <a:cubicBezTo>
                          <a:pt x="0" y="10"/>
                          <a:pt x="0" y="10"/>
                          <a:pt x="0" y="10"/>
                        </a:cubicBezTo>
                        <a:cubicBezTo>
                          <a:pt x="0" y="4"/>
                          <a:pt x="5" y="0"/>
                          <a:pt x="10" y="0"/>
                        </a:cubicBezTo>
                        <a:cubicBezTo>
                          <a:pt x="75" y="0"/>
                          <a:pt x="75" y="0"/>
                          <a:pt x="75" y="0"/>
                        </a:cubicBezTo>
                        <a:cubicBezTo>
                          <a:pt x="81" y="0"/>
                          <a:pt x="85" y="4"/>
                          <a:pt x="85" y="10"/>
                        </a:cubicBezTo>
                        <a:lnTo>
                          <a:pt x="85"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1"/>
                  <p:cNvSpPr>
                    <a:spLocks/>
                  </p:cNvSpPr>
                  <p:nvPr/>
                </p:nvSpPr>
                <p:spPr bwMode="auto">
                  <a:xfrm>
                    <a:off x="5514975" y="4338638"/>
                    <a:ext cx="152400" cy="76200"/>
                  </a:xfrm>
                  <a:custGeom>
                    <a:avLst/>
                    <a:gdLst>
                      <a:gd name="T0" fmla="*/ 170 w 170"/>
                      <a:gd name="T1" fmla="*/ 75 h 85"/>
                      <a:gd name="T2" fmla="*/ 160 w 170"/>
                      <a:gd name="T3" fmla="*/ 85 h 85"/>
                      <a:gd name="T4" fmla="*/ 10 w 170"/>
                      <a:gd name="T5" fmla="*/ 85 h 85"/>
                      <a:gd name="T6" fmla="*/ 0 w 170"/>
                      <a:gd name="T7" fmla="*/ 75 h 85"/>
                      <a:gd name="T8" fmla="*/ 0 w 170"/>
                      <a:gd name="T9" fmla="*/ 10 h 85"/>
                      <a:gd name="T10" fmla="*/ 10 w 170"/>
                      <a:gd name="T11" fmla="*/ 0 h 85"/>
                      <a:gd name="T12" fmla="*/ 160 w 170"/>
                      <a:gd name="T13" fmla="*/ 0 h 85"/>
                      <a:gd name="T14" fmla="*/ 170 w 170"/>
                      <a:gd name="T15" fmla="*/ 10 h 85"/>
                      <a:gd name="T16" fmla="*/ 170 w 170"/>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5">
                        <a:moveTo>
                          <a:pt x="170" y="75"/>
                        </a:moveTo>
                        <a:cubicBezTo>
                          <a:pt x="170" y="81"/>
                          <a:pt x="166" y="85"/>
                          <a:pt x="160" y="85"/>
                        </a:cubicBezTo>
                        <a:cubicBezTo>
                          <a:pt x="10" y="85"/>
                          <a:pt x="10" y="85"/>
                          <a:pt x="10" y="85"/>
                        </a:cubicBezTo>
                        <a:cubicBezTo>
                          <a:pt x="4" y="85"/>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2"/>
                  <p:cNvSpPr>
                    <a:spLocks/>
                  </p:cNvSpPr>
                  <p:nvPr/>
                </p:nvSpPr>
                <p:spPr bwMode="auto">
                  <a:xfrm>
                    <a:off x="5332413" y="4338638"/>
                    <a:ext cx="153987" cy="76200"/>
                  </a:xfrm>
                  <a:custGeom>
                    <a:avLst/>
                    <a:gdLst>
                      <a:gd name="T0" fmla="*/ 171 w 171"/>
                      <a:gd name="T1" fmla="*/ 75 h 85"/>
                      <a:gd name="T2" fmla="*/ 160 w 171"/>
                      <a:gd name="T3" fmla="*/ 85 h 85"/>
                      <a:gd name="T4" fmla="*/ 10 w 171"/>
                      <a:gd name="T5" fmla="*/ 85 h 85"/>
                      <a:gd name="T6" fmla="*/ 0 w 171"/>
                      <a:gd name="T7" fmla="*/ 75 h 85"/>
                      <a:gd name="T8" fmla="*/ 0 w 171"/>
                      <a:gd name="T9" fmla="*/ 10 h 85"/>
                      <a:gd name="T10" fmla="*/ 10 w 171"/>
                      <a:gd name="T11" fmla="*/ 0 h 85"/>
                      <a:gd name="T12" fmla="*/ 160 w 171"/>
                      <a:gd name="T13" fmla="*/ 0 h 85"/>
                      <a:gd name="T14" fmla="*/ 171 w 171"/>
                      <a:gd name="T15" fmla="*/ 10 h 85"/>
                      <a:gd name="T16" fmla="*/ 171 w 171"/>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5">
                        <a:moveTo>
                          <a:pt x="171" y="75"/>
                        </a:moveTo>
                        <a:cubicBezTo>
                          <a:pt x="171" y="81"/>
                          <a:pt x="166" y="85"/>
                          <a:pt x="160" y="85"/>
                        </a:cubicBezTo>
                        <a:cubicBezTo>
                          <a:pt x="10" y="85"/>
                          <a:pt x="10" y="85"/>
                          <a:pt x="10" y="85"/>
                        </a:cubicBezTo>
                        <a:cubicBezTo>
                          <a:pt x="5" y="85"/>
                          <a:pt x="0" y="81"/>
                          <a:pt x="0" y="75"/>
                        </a:cubicBezTo>
                        <a:cubicBezTo>
                          <a:pt x="0" y="10"/>
                          <a:pt x="0" y="10"/>
                          <a:pt x="0" y="10"/>
                        </a:cubicBezTo>
                        <a:cubicBezTo>
                          <a:pt x="0" y="5"/>
                          <a:pt x="5" y="0"/>
                          <a:pt x="10" y="0"/>
                        </a:cubicBezTo>
                        <a:cubicBezTo>
                          <a:pt x="160" y="0"/>
                          <a:pt x="160" y="0"/>
                          <a:pt x="160" y="0"/>
                        </a:cubicBezTo>
                        <a:cubicBezTo>
                          <a:pt x="166" y="0"/>
                          <a:pt x="171" y="5"/>
                          <a:pt x="171" y="10"/>
                        </a:cubicBezTo>
                        <a:lnTo>
                          <a:pt x="171"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3"/>
                  <p:cNvSpPr>
                    <a:spLocks/>
                  </p:cNvSpPr>
                  <p:nvPr/>
                </p:nvSpPr>
                <p:spPr bwMode="auto">
                  <a:xfrm>
                    <a:off x="5226050" y="4338638"/>
                    <a:ext cx="76200" cy="76200"/>
                  </a:xfrm>
                  <a:custGeom>
                    <a:avLst/>
                    <a:gdLst>
                      <a:gd name="T0" fmla="*/ 85 w 85"/>
                      <a:gd name="T1" fmla="*/ 75 h 85"/>
                      <a:gd name="T2" fmla="*/ 75 w 85"/>
                      <a:gd name="T3" fmla="*/ 85 h 85"/>
                      <a:gd name="T4" fmla="*/ 10 w 85"/>
                      <a:gd name="T5" fmla="*/ 85 h 85"/>
                      <a:gd name="T6" fmla="*/ 0 w 85"/>
                      <a:gd name="T7" fmla="*/ 75 h 85"/>
                      <a:gd name="T8" fmla="*/ 0 w 85"/>
                      <a:gd name="T9" fmla="*/ 10 h 85"/>
                      <a:gd name="T10" fmla="*/ 10 w 85"/>
                      <a:gd name="T11" fmla="*/ 0 h 85"/>
                      <a:gd name="T12" fmla="*/ 75 w 85"/>
                      <a:gd name="T13" fmla="*/ 0 h 85"/>
                      <a:gd name="T14" fmla="*/ 85 w 85"/>
                      <a:gd name="T15" fmla="*/ 10 h 85"/>
                      <a:gd name="T16" fmla="*/ 85 w 85"/>
                      <a:gd name="T17"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5" y="75"/>
                        </a:moveTo>
                        <a:cubicBezTo>
                          <a:pt x="85" y="81"/>
                          <a:pt x="80" y="85"/>
                          <a:pt x="75" y="85"/>
                        </a:cubicBezTo>
                        <a:cubicBezTo>
                          <a:pt x="10" y="85"/>
                          <a:pt x="10" y="85"/>
                          <a:pt x="10" y="85"/>
                        </a:cubicBezTo>
                        <a:cubicBezTo>
                          <a:pt x="4" y="85"/>
                          <a:pt x="0" y="81"/>
                          <a:pt x="0" y="75"/>
                        </a:cubicBezTo>
                        <a:cubicBezTo>
                          <a:pt x="0" y="10"/>
                          <a:pt x="0" y="10"/>
                          <a:pt x="0" y="10"/>
                        </a:cubicBezTo>
                        <a:cubicBezTo>
                          <a:pt x="0" y="5"/>
                          <a:pt x="4" y="0"/>
                          <a:pt x="10" y="0"/>
                        </a:cubicBezTo>
                        <a:cubicBezTo>
                          <a:pt x="75" y="0"/>
                          <a:pt x="75" y="0"/>
                          <a:pt x="75" y="0"/>
                        </a:cubicBezTo>
                        <a:cubicBezTo>
                          <a:pt x="80" y="0"/>
                          <a:pt x="85" y="5"/>
                          <a:pt x="85" y="10"/>
                        </a:cubicBezTo>
                        <a:lnTo>
                          <a:pt x="85"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4"/>
                  <p:cNvSpPr>
                    <a:spLocks/>
                  </p:cNvSpPr>
                  <p:nvPr/>
                </p:nvSpPr>
                <p:spPr bwMode="auto">
                  <a:xfrm>
                    <a:off x="5226050" y="4443413"/>
                    <a:ext cx="153987" cy="77788"/>
                  </a:xfrm>
                  <a:custGeom>
                    <a:avLst/>
                    <a:gdLst>
                      <a:gd name="T0" fmla="*/ 170 w 170"/>
                      <a:gd name="T1" fmla="*/ 75 h 86"/>
                      <a:gd name="T2" fmla="*/ 160 w 170"/>
                      <a:gd name="T3" fmla="*/ 86 h 86"/>
                      <a:gd name="T4" fmla="*/ 10 w 170"/>
                      <a:gd name="T5" fmla="*/ 86 h 86"/>
                      <a:gd name="T6" fmla="*/ 0 w 170"/>
                      <a:gd name="T7" fmla="*/ 75 h 86"/>
                      <a:gd name="T8" fmla="*/ 0 w 170"/>
                      <a:gd name="T9" fmla="*/ 10 h 86"/>
                      <a:gd name="T10" fmla="*/ 10 w 170"/>
                      <a:gd name="T11" fmla="*/ 0 h 86"/>
                      <a:gd name="T12" fmla="*/ 160 w 170"/>
                      <a:gd name="T13" fmla="*/ 0 h 86"/>
                      <a:gd name="T14" fmla="*/ 170 w 170"/>
                      <a:gd name="T15" fmla="*/ 10 h 86"/>
                      <a:gd name="T16" fmla="*/ 170 w 170"/>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6">
                        <a:moveTo>
                          <a:pt x="170" y="75"/>
                        </a:moveTo>
                        <a:cubicBezTo>
                          <a:pt x="170" y="81"/>
                          <a:pt x="166" y="86"/>
                          <a:pt x="160" y="86"/>
                        </a:cubicBezTo>
                        <a:cubicBezTo>
                          <a:pt x="10" y="86"/>
                          <a:pt x="10" y="86"/>
                          <a:pt x="10" y="86"/>
                        </a:cubicBezTo>
                        <a:cubicBezTo>
                          <a:pt x="4" y="86"/>
                          <a:pt x="0" y="81"/>
                          <a:pt x="0" y="75"/>
                        </a:cubicBezTo>
                        <a:cubicBezTo>
                          <a:pt x="0" y="10"/>
                          <a:pt x="0" y="10"/>
                          <a:pt x="0" y="10"/>
                        </a:cubicBezTo>
                        <a:cubicBezTo>
                          <a:pt x="0" y="5"/>
                          <a:pt x="4" y="0"/>
                          <a:pt x="10" y="0"/>
                        </a:cubicBezTo>
                        <a:cubicBezTo>
                          <a:pt x="160" y="0"/>
                          <a:pt x="160" y="0"/>
                          <a:pt x="160" y="0"/>
                        </a:cubicBezTo>
                        <a:cubicBezTo>
                          <a:pt x="166" y="0"/>
                          <a:pt x="170" y="5"/>
                          <a:pt x="170" y="10"/>
                        </a:cubicBezTo>
                        <a:lnTo>
                          <a:pt x="170"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5"/>
                  <p:cNvSpPr>
                    <a:spLocks/>
                  </p:cNvSpPr>
                  <p:nvPr/>
                </p:nvSpPr>
                <p:spPr bwMode="auto">
                  <a:xfrm>
                    <a:off x="5408613" y="4443413"/>
                    <a:ext cx="153987" cy="77788"/>
                  </a:xfrm>
                  <a:custGeom>
                    <a:avLst/>
                    <a:gdLst>
                      <a:gd name="T0" fmla="*/ 171 w 171"/>
                      <a:gd name="T1" fmla="*/ 75 h 86"/>
                      <a:gd name="T2" fmla="*/ 161 w 171"/>
                      <a:gd name="T3" fmla="*/ 86 h 86"/>
                      <a:gd name="T4" fmla="*/ 11 w 171"/>
                      <a:gd name="T5" fmla="*/ 86 h 86"/>
                      <a:gd name="T6" fmla="*/ 0 w 171"/>
                      <a:gd name="T7" fmla="*/ 75 h 86"/>
                      <a:gd name="T8" fmla="*/ 0 w 171"/>
                      <a:gd name="T9" fmla="*/ 10 h 86"/>
                      <a:gd name="T10" fmla="*/ 11 w 171"/>
                      <a:gd name="T11" fmla="*/ 0 h 86"/>
                      <a:gd name="T12" fmla="*/ 161 w 171"/>
                      <a:gd name="T13" fmla="*/ 0 h 86"/>
                      <a:gd name="T14" fmla="*/ 171 w 171"/>
                      <a:gd name="T15" fmla="*/ 10 h 86"/>
                      <a:gd name="T16" fmla="*/ 171 w 171"/>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6">
                        <a:moveTo>
                          <a:pt x="171" y="75"/>
                        </a:moveTo>
                        <a:cubicBezTo>
                          <a:pt x="171" y="81"/>
                          <a:pt x="166" y="86"/>
                          <a:pt x="161" y="86"/>
                        </a:cubicBezTo>
                        <a:cubicBezTo>
                          <a:pt x="11" y="86"/>
                          <a:pt x="11" y="86"/>
                          <a:pt x="11" y="86"/>
                        </a:cubicBezTo>
                        <a:cubicBezTo>
                          <a:pt x="5" y="86"/>
                          <a:pt x="0" y="81"/>
                          <a:pt x="0" y="75"/>
                        </a:cubicBezTo>
                        <a:cubicBezTo>
                          <a:pt x="0" y="10"/>
                          <a:pt x="0" y="10"/>
                          <a:pt x="0" y="10"/>
                        </a:cubicBezTo>
                        <a:cubicBezTo>
                          <a:pt x="0" y="5"/>
                          <a:pt x="5" y="0"/>
                          <a:pt x="11" y="0"/>
                        </a:cubicBezTo>
                        <a:cubicBezTo>
                          <a:pt x="161" y="0"/>
                          <a:pt x="161" y="0"/>
                          <a:pt x="161" y="0"/>
                        </a:cubicBezTo>
                        <a:cubicBezTo>
                          <a:pt x="166" y="0"/>
                          <a:pt x="171" y="5"/>
                          <a:pt x="171" y="10"/>
                        </a:cubicBezTo>
                        <a:lnTo>
                          <a:pt x="171"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6"/>
                  <p:cNvSpPr>
                    <a:spLocks/>
                  </p:cNvSpPr>
                  <p:nvPr/>
                </p:nvSpPr>
                <p:spPr bwMode="auto">
                  <a:xfrm>
                    <a:off x="5591175" y="4443413"/>
                    <a:ext cx="76200" cy="77788"/>
                  </a:xfrm>
                  <a:custGeom>
                    <a:avLst/>
                    <a:gdLst>
                      <a:gd name="T0" fmla="*/ 85 w 85"/>
                      <a:gd name="T1" fmla="*/ 75 h 86"/>
                      <a:gd name="T2" fmla="*/ 75 w 85"/>
                      <a:gd name="T3" fmla="*/ 86 h 86"/>
                      <a:gd name="T4" fmla="*/ 10 w 85"/>
                      <a:gd name="T5" fmla="*/ 86 h 86"/>
                      <a:gd name="T6" fmla="*/ 0 w 85"/>
                      <a:gd name="T7" fmla="*/ 75 h 86"/>
                      <a:gd name="T8" fmla="*/ 0 w 85"/>
                      <a:gd name="T9" fmla="*/ 10 h 86"/>
                      <a:gd name="T10" fmla="*/ 10 w 85"/>
                      <a:gd name="T11" fmla="*/ 0 h 86"/>
                      <a:gd name="T12" fmla="*/ 75 w 85"/>
                      <a:gd name="T13" fmla="*/ 0 h 86"/>
                      <a:gd name="T14" fmla="*/ 85 w 85"/>
                      <a:gd name="T15" fmla="*/ 10 h 86"/>
                      <a:gd name="T16" fmla="*/ 85 w 85"/>
                      <a:gd name="T17"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6">
                        <a:moveTo>
                          <a:pt x="85" y="75"/>
                        </a:moveTo>
                        <a:cubicBezTo>
                          <a:pt x="85" y="81"/>
                          <a:pt x="81" y="86"/>
                          <a:pt x="75" y="86"/>
                        </a:cubicBezTo>
                        <a:cubicBezTo>
                          <a:pt x="10" y="86"/>
                          <a:pt x="10" y="86"/>
                          <a:pt x="10" y="86"/>
                        </a:cubicBezTo>
                        <a:cubicBezTo>
                          <a:pt x="5" y="86"/>
                          <a:pt x="0" y="81"/>
                          <a:pt x="0" y="75"/>
                        </a:cubicBezTo>
                        <a:cubicBezTo>
                          <a:pt x="0" y="10"/>
                          <a:pt x="0" y="10"/>
                          <a:pt x="0" y="10"/>
                        </a:cubicBezTo>
                        <a:cubicBezTo>
                          <a:pt x="0" y="5"/>
                          <a:pt x="5" y="0"/>
                          <a:pt x="10" y="0"/>
                        </a:cubicBezTo>
                        <a:cubicBezTo>
                          <a:pt x="75" y="0"/>
                          <a:pt x="75" y="0"/>
                          <a:pt x="75" y="0"/>
                        </a:cubicBezTo>
                        <a:cubicBezTo>
                          <a:pt x="81" y="0"/>
                          <a:pt x="85" y="5"/>
                          <a:pt x="85" y="10"/>
                        </a:cubicBezTo>
                        <a:lnTo>
                          <a:pt x="85" y="7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5" name="TextBox 174"/>
                <p:cNvSpPr txBox="1"/>
                <p:nvPr/>
              </p:nvSpPr>
              <p:spPr>
                <a:xfrm>
                  <a:off x="5113051" y="4516692"/>
                  <a:ext cx="855305" cy="293010"/>
                </a:xfrm>
                <a:prstGeom prst="rect">
                  <a:avLst/>
                </a:prstGeom>
                <a:noFill/>
              </p:spPr>
              <p:txBody>
                <a:bodyPr wrap="square" rtlCol="0">
                  <a:spAutoFit/>
                </a:bodyPr>
                <a:lstStyle/>
                <a:p>
                  <a:pPr algn="ctr">
                    <a:lnSpc>
                      <a:spcPct val="90000"/>
                    </a:lnSpc>
                  </a:pPr>
                  <a:r>
                    <a:rPr lang="en-US" sz="1200" dirty="0">
                      <a:latin typeface="Franklin Gothic Book"/>
                      <a:cs typeface="Franklin Gothic Book"/>
                    </a:rPr>
                    <a:t>Firewall</a:t>
                  </a:r>
                </a:p>
              </p:txBody>
            </p:sp>
          </p:grpSp>
          <p:grpSp>
            <p:nvGrpSpPr>
              <p:cNvPr id="158" name="Group 157"/>
              <p:cNvGrpSpPr/>
              <p:nvPr/>
            </p:nvGrpSpPr>
            <p:grpSpPr>
              <a:xfrm>
                <a:off x="6193401" y="2801610"/>
                <a:ext cx="135128" cy="427700"/>
                <a:chOff x="3791127" y="2327693"/>
                <a:chExt cx="135128" cy="427700"/>
              </a:xfrm>
            </p:grpSpPr>
            <p:cxnSp>
              <p:nvCxnSpPr>
                <p:cNvPr id="172" name="Straight Connector 171"/>
                <p:cNvCxnSpPr/>
                <p:nvPr/>
              </p:nvCxnSpPr>
              <p:spPr>
                <a:xfrm flipV="1">
                  <a:off x="3856265" y="2327693"/>
                  <a:ext cx="0" cy="427700"/>
                </a:xfrm>
                <a:prstGeom prst="line">
                  <a:avLst/>
                </a:prstGeom>
                <a:ln w="22225">
                  <a:solidFill>
                    <a:srgbClr val="71A049"/>
                  </a:solidFill>
                </a:ln>
                <a:effectLst/>
              </p:spPr>
              <p:style>
                <a:lnRef idx="2">
                  <a:schemeClr val="accent1"/>
                </a:lnRef>
                <a:fillRef idx="0">
                  <a:schemeClr val="accent1"/>
                </a:fillRef>
                <a:effectRef idx="1">
                  <a:schemeClr val="accent1"/>
                </a:effectRef>
                <a:fontRef idx="minor">
                  <a:schemeClr val="tx1"/>
                </a:fontRef>
              </p:style>
            </p:cxnSp>
            <p:sp>
              <p:nvSpPr>
                <p:cNvPr id="173" name="Freeform 7"/>
                <p:cNvSpPr>
                  <a:spLocks noEditPoints="1"/>
                </p:cNvSpPr>
                <p:nvPr/>
              </p:nvSpPr>
              <p:spPr bwMode="auto">
                <a:xfrm>
                  <a:off x="3791127" y="2432422"/>
                  <a:ext cx="135128" cy="181045"/>
                </a:xfrm>
                <a:custGeom>
                  <a:avLst/>
                  <a:gdLst>
                    <a:gd name="T0" fmla="*/ 134 w 147"/>
                    <a:gd name="T1" fmla="*/ 82 h 196"/>
                    <a:gd name="T2" fmla="*/ 134 w 147"/>
                    <a:gd name="T3" fmla="*/ 57 h 196"/>
                    <a:gd name="T4" fmla="*/ 77 w 147"/>
                    <a:gd name="T5" fmla="*/ 0 h 196"/>
                    <a:gd name="T6" fmla="*/ 71 w 147"/>
                    <a:gd name="T7" fmla="*/ 0 h 196"/>
                    <a:gd name="T8" fmla="*/ 14 w 147"/>
                    <a:gd name="T9" fmla="*/ 57 h 196"/>
                    <a:gd name="T10" fmla="*/ 14 w 147"/>
                    <a:gd name="T11" fmla="*/ 82 h 196"/>
                    <a:gd name="T12" fmla="*/ 0 w 147"/>
                    <a:gd name="T13" fmla="*/ 96 h 196"/>
                    <a:gd name="T14" fmla="*/ 0 w 147"/>
                    <a:gd name="T15" fmla="*/ 182 h 196"/>
                    <a:gd name="T16" fmla="*/ 14 w 147"/>
                    <a:gd name="T17" fmla="*/ 196 h 196"/>
                    <a:gd name="T18" fmla="*/ 133 w 147"/>
                    <a:gd name="T19" fmla="*/ 196 h 196"/>
                    <a:gd name="T20" fmla="*/ 147 w 147"/>
                    <a:gd name="T21" fmla="*/ 182 h 196"/>
                    <a:gd name="T22" fmla="*/ 147 w 147"/>
                    <a:gd name="T23" fmla="*/ 96 h 196"/>
                    <a:gd name="T24" fmla="*/ 134 w 147"/>
                    <a:gd name="T25" fmla="*/ 82 h 196"/>
                    <a:gd name="T26" fmla="*/ 112 w 147"/>
                    <a:gd name="T27" fmla="*/ 82 h 196"/>
                    <a:gd name="T28" fmla="*/ 35 w 147"/>
                    <a:gd name="T29" fmla="*/ 82 h 196"/>
                    <a:gd name="T30" fmla="*/ 35 w 147"/>
                    <a:gd name="T31" fmla="*/ 57 h 196"/>
                    <a:gd name="T32" fmla="*/ 71 w 147"/>
                    <a:gd name="T33" fmla="*/ 21 h 196"/>
                    <a:gd name="T34" fmla="*/ 77 w 147"/>
                    <a:gd name="T35" fmla="*/ 21 h 196"/>
                    <a:gd name="T36" fmla="*/ 112 w 147"/>
                    <a:gd name="T37" fmla="*/ 57 h 196"/>
                    <a:gd name="T38" fmla="*/ 112 w 147"/>
                    <a:gd name="T39"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96">
                      <a:moveTo>
                        <a:pt x="134" y="82"/>
                      </a:moveTo>
                      <a:cubicBezTo>
                        <a:pt x="134" y="57"/>
                        <a:pt x="134" y="57"/>
                        <a:pt x="134" y="57"/>
                      </a:cubicBezTo>
                      <a:cubicBezTo>
                        <a:pt x="134" y="26"/>
                        <a:pt x="108" y="0"/>
                        <a:pt x="77" y="0"/>
                      </a:cubicBezTo>
                      <a:cubicBezTo>
                        <a:pt x="71" y="0"/>
                        <a:pt x="71" y="0"/>
                        <a:pt x="71" y="0"/>
                      </a:cubicBezTo>
                      <a:cubicBezTo>
                        <a:pt x="39" y="0"/>
                        <a:pt x="14" y="26"/>
                        <a:pt x="14" y="57"/>
                      </a:cubicBezTo>
                      <a:cubicBezTo>
                        <a:pt x="14" y="82"/>
                        <a:pt x="14" y="82"/>
                        <a:pt x="14" y="82"/>
                      </a:cubicBezTo>
                      <a:cubicBezTo>
                        <a:pt x="6" y="83"/>
                        <a:pt x="0" y="89"/>
                        <a:pt x="0" y="96"/>
                      </a:cubicBezTo>
                      <a:cubicBezTo>
                        <a:pt x="0" y="182"/>
                        <a:pt x="0" y="182"/>
                        <a:pt x="0" y="182"/>
                      </a:cubicBezTo>
                      <a:cubicBezTo>
                        <a:pt x="0" y="190"/>
                        <a:pt x="7" y="196"/>
                        <a:pt x="14" y="196"/>
                      </a:cubicBezTo>
                      <a:cubicBezTo>
                        <a:pt x="133" y="196"/>
                        <a:pt x="133" y="196"/>
                        <a:pt x="133" y="196"/>
                      </a:cubicBezTo>
                      <a:cubicBezTo>
                        <a:pt x="141" y="196"/>
                        <a:pt x="147" y="190"/>
                        <a:pt x="147" y="182"/>
                      </a:cubicBezTo>
                      <a:cubicBezTo>
                        <a:pt x="147" y="96"/>
                        <a:pt x="147" y="96"/>
                        <a:pt x="147" y="96"/>
                      </a:cubicBezTo>
                      <a:cubicBezTo>
                        <a:pt x="147" y="89"/>
                        <a:pt x="141" y="83"/>
                        <a:pt x="134" y="82"/>
                      </a:cubicBezTo>
                      <a:close/>
                      <a:moveTo>
                        <a:pt x="112" y="82"/>
                      </a:moveTo>
                      <a:cubicBezTo>
                        <a:pt x="35" y="82"/>
                        <a:pt x="35" y="82"/>
                        <a:pt x="35" y="82"/>
                      </a:cubicBezTo>
                      <a:cubicBezTo>
                        <a:pt x="35" y="57"/>
                        <a:pt x="35" y="57"/>
                        <a:pt x="35" y="57"/>
                      </a:cubicBezTo>
                      <a:cubicBezTo>
                        <a:pt x="35" y="37"/>
                        <a:pt x="51" y="21"/>
                        <a:pt x="71" y="21"/>
                      </a:cubicBezTo>
                      <a:cubicBezTo>
                        <a:pt x="77" y="21"/>
                        <a:pt x="77" y="21"/>
                        <a:pt x="77" y="21"/>
                      </a:cubicBezTo>
                      <a:cubicBezTo>
                        <a:pt x="97" y="21"/>
                        <a:pt x="112" y="37"/>
                        <a:pt x="112" y="57"/>
                      </a:cubicBezTo>
                      <a:lnTo>
                        <a:pt x="112" y="82"/>
                      </a:lnTo>
                      <a:close/>
                    </a:path>
                  </a:pathLst>
                </a:custGeom>
                <a:solidFill>
                  <a:srgbClr val="659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9" name="Group 158"/>
              <p:cNvGrpSpPr/>
              <p:nvPr/>
            </p:nvGrpSpPr>
            <p:grpSpPr>
              <a:xfrm>
                <a:off x="6193401" y="3820954"/>
                <a:ext cx="135128" cy="427700"/>
                <a:chOff x="3791127" y="2327693"/>
                <a:chExt cx="135128" cy="427700"/>
              </a:xfrm>
            </p:grpSpPr>
            <p:cxnSp>
              <p:nvCxnSpPr>
                <p:cNvPr id="170" name="Straight Connector 169"/>
                <p:cNvCxnSpPr/>
                <p:nvPr/>
              </p:nvCxnSpPr>
              <p:spPr>
                <a:xfrm flipV="1">
                  <a:off x="3856265" y="2327693"/>
                  <a:ext cx="0" cy="427700"/>
                </a:xfrm>
                <a:prstGeom prst="line">
                  <a:avLst/>
                </a:prstGeom>
                <a:ln w="22225">
                  <a:solidFill>
                    <a:srgbClr val="71A049"/>
                  </a:solidFill>
                </a:ln>
                <a:effectLst/>
              </p:spPr>
              <p:style>
                <a:lnRef idx="2">
                  <a:schemeClr val="accent1"/>
                </a:lnRef>
                <a:fillRef idx="0">
                  <a:schemeClr val="accent1"/>
                </a:fillRef>
                <a:effectRef idx="1">
                  <a:schemeClr val="accent1"/>
                </a:effectRef>
                <a:fontRef idx="minor">
                  <a:schemeClr val="tx1"/>
                </a:fontRef>
              </p:style>
            </p:cxnSp>
            <p:sp>
              <p:nvSpPr>
                <p:cNvPr id="171" name="Freeform 7"/>
                <p:cNvSpPr>
                  <a:spLocks noEditPoints="1"/>
                </p:cNvSpPr>
                <p:nvPr/>
              </p:nvSpPr>
              <p:spPr bwMode="auto">
                <a:xfrm>
                  <a:off x="3791127" y="2432422"/>
                  <a:ext cx="135128" cy="181045"/>
                </a:xfrm>
                <a:custGeom>
                  <a:avLst/>
                  <a:gdLst>
                    <a:gd name="T0" fmla="*/ 134 w 147"/>
                    <a:gd name="T1" fmla="*/ 82 h 196"/>
                    <a:gd name="T2" fmla="*/ 134 w 147"/>
                    <a:gd name="T3" fmla="*/ 57 h 196"/>
                    <a:gd name="T4" fmla="*/ 77 w 147"/>
                    <a:gd name="T5" fmla="*/ 0 h 196"/>
                    <a:gd name="T6" fmla="*/ 71 w 147"/>
                    <a:gd name="T7" fmla="*/ 0 h 196"/>
                    <a:gd name="T8" fmla="*/ 14 w 147"/>
                    <a:gd name="T9" fmla="*/ 57 h 196"/>
                    <a:gd name="T10" fmla="*/ 14 w 147"/>
                    <a:gd name="T11" fmla="*/ 82 h 196"/>
                    <a:gd name="T12" fmla="*/ 0 w 147"/>
                    <a:gd name="T13" fmla="*/ 96 h 196"/>
                    <a:gd name="T14" fmla="*/ 0 w 147"/>
                    <a:gd name="T15" fmla="*/ 182 h 196"/>
                    <a:gd name="T16" fmla="*/ 14 w 147"/>
                    <a:gd name="T17" fmla="*/ 196 h 196"/>
                    <a:gd name="T18" fmla="*/ 133 w 147"/>
                    <a:gd name="T19" fmla="*/ 196 h 196"/>
                    <a:gd name="T20" fmla="*/ 147 w 147"/>
                    <a:gd name="T21" fmla="*/ 182 h 196"/>
                    <a:gd name="T22" fmla="*/ 147 w 147"/>
                    <a:gd name="T23" fmla="*/ 96 h 196"/>
                    <a:gd name="T24" fmla="*/ 134 w 147"/>
                    <a:gd name="T25" fmla="*/ 82 h 196"/>
                    <a:gd name="T26" fmla="*/ 112 w 147"/>
                    <a:gd name="T27" fmla="*/ 82 h 196"/>
                    <a:gd name="T28" fmla="*/ 35 w 147"/>
                    <a:gd name="T29" fmla="*/ 82 h 196"/>
                    <a:gd name="T30" fmla="*/ 35 w 147"/>
                    <a:gd name="T31" fmla="*/ 57 h 196"/>
                    <a:gd name="T32" fmla="*/ 71 w 147"/>
                    <a:gd name="T33" fmla="*/ 21 h 196"/>
                    <a:gd name="T34" fmla="*/ 77 w 147"/>
                    <a:gd name="T35" fmla="*/ 21 h 196"/>
                    <a:gd name="T36" fmla="*/ 112 w 147"/>
                    <a:gd name="T37" fmla="*/ 57 h 196"/>
                    <a:gd name="T38" fmla="*/ 112 w 147"/>
                    <a:gd name="T39"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96">
                      <a:moveTo>
                        <a:pt x="134" y="82"/>
                      </a:moveTo>
                      <a:cubicBezTo>
                        <a:pt x="134" y="57"/>
                        <a:pt x="134" y="57"/>
                        <a:pt x="134" y="57"/>
                      </a:cubicBezTo>
                      <a:cubicBezTo>
                        <a:pt x="134" y="26"/>
                        <a:pt x="108" y="0"/>
                        <a:pt x="77" y="0"/>
                      </a:cubicBezTo>
                      <a:cubicBezTo>
                        <a:pt x="71" y="0"/>
                        <a:pt x="71" y="0"/>
                        <a:pt x="71" y="0"/>
                      </a:cubicBezTo>
                      <a:cubicBezTo>
                        <a:pt x="39" y="0"/>
                        <a:pt x="14" y="26"/>
                        <a:pt x="14" y="57"/>
                      </a:cubicBezTo>
                      <a:cubicBezTo>
                        <a:pt x="14" y="82"/>
                        <a:pt x="14" y="82"/>
                        <a:pt x="14" y="82"/>
                      </a:cubicBezTo>
                      <a:cubicBezTo>
                        <a:pt x="6" y="83"/>
                        <a:pt x="0" y="89"/>
                        <a:pt x="0" y="96"/>
                      </a:cubicBezTo>
                      <a:cubicBezTo>
                        <a:pt x="0" y="182"/>
                        <a:pt x="0" y="182"/>
                        <a:pt x="0" y="182"/>
                      </a:cubicBezTo>
                      <a:cubicBezTo>
                        <a:pt x="0" y="190"/>
                        <a:pt x="7" y="196"/>
                        <a:pt x="14" y="196"/>
                      </a:cubicBezTo>
                      <a:cubicBezTo>
                        <a:pt x="133" y="196"/>
                        <a:pt x="133" y="196"/>
                        <a:pt x="133" y="196"/>
                      </a:cubicBezTo>
                      <a:cubicBezTo>
                        <a:pt x="141" y="196"/>
                        <a:pt x="147" y="190"/>
                        <a:pt x="147" y="182"/>
                      </a:cubicBezTo>
                      <a:cubicBezTo>
                        <a:pt x="147" y="96"/>
                        <a:pt x="147" y="96"/>
                        <a:pt x="147" y="96"/>
                      </a:cubicBezTo>
                      <a:cubicBezTo>
                        <a:pt x="147" y="89"/>
                        <a:pt x="141" y="83"/>
                        <a:pt x="134" y="82"/>
                      </a:cubicBezTo>
                      <a:close/>
                      <a:moveTo>
                        <a:pt x="112" y="82"/>
                      </a:moveTo>
                      <a:cubicBezTo>
                        <a:pt x="35" y="82"/>
                        <a:pt x="35" y="82"/>
                        <a:pt x="35" y="82"/>
                      </a:cubicBezTo>
                      <a:cubicBezTo>
                        <a:pt x="35" y="57"/>
                        <a:pt x="35" y="57"/>
                        <a:pt x="35" y="57"/>
                      </a:cubicBezTo>
                      <a:cubicBezTo>
                        <a:pt x="35" y="37"/>
                        <a:pt x="51" y="21"/>
                        <a:pt x="71" y="21"/>
                      </a:cubicBezTo>
                      <a:cubicBezTo>
                        <a:pt x="77" y="21"/>
                        <a:pt x="77" y="21"/>
                        <a:pt x="77" y="21"/>
                      </a:cubicBezTo>
                      <a:cubicBezTo>
                        <a:pt x="97" y="21"/>
                        <a:pt x="112" y="37"/>
                        <a:pt x="112" y="57"/>
                      </a:cubicBezTo>
                      <a:lnTo>
                        <a:pt x="112" y="82"/>
                      </a:lnTo>
                      <a:close/>
                    </a:path>
                  </a:pathLst>
                </a:custGeom>
                <a:solidFill>
                  <a:srgbClr val="659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60" name="Line 46"/>
              <p:cNvSpPr>
                <a:spLocks noChangeShapeType="1"/>
              </p:cNvSpPr>
              <p:nvPr/>
            </p:nvSpPr>
            <p:spPr bwMode="auto">
              <a:xfrm flipH="1">
                <a:off x="7034986" y="2888381"/>
                <a:ext cx="435501" cy="340930"/>
              </a:xfrm>
              <a:prstGeom prst="line">
                <a:avLst/>
              </a:prstGeom>
              <a:noFill/>
              <a:ln w="25400" cap="rnd">
                <a:solidFill>
                  <a:srgbClr val="6D6E71"/>
                </a:solidFill>
                <a:prstDash val="solid"/>
                <a:miter lim="800000"/>
                <a:headEnd type="arrow"/>
                <a:tailEnd type="arrow"/>
              </a:ln>
              <a:extLst>
                <a:ext uri="{909E8E84-426E-40dd-AFC4-6F175D3DCCD1}">
                  <a14:hiddenFill xmlns:a14="http://schemas.microsoft.com/office/drawing/2010/main" xmlns="">
                    <a:noFill/>
                  </a14:hiddenFill>
                </a:ext>
              </a:extLst>
            </p:spPr>
            <p:txBody>
              <a:bodyPr vert="horz" wrap="square" lIns="121899" tIns="60949" rIns="121899" bIns="60949" numCol="1" anchor="t" anchorCtr="0" compatLnSpc="1">
                <a:prstTxWarp prst="textNoShape">
                  <a:avLst/>
                </a:prstTxWarp>
              </a:bodyPr>
              <a:lstStyle/>
              <a:p>
                <a:endParaRPr lang="en-US" dirty="0"/>
              </a:p>
            </p:txBody>
          </p:sp>
          <p:sp>
            <p:nvSpPr>
              <p:cNvPr id="161" name="Freeform 47"/>
              <p:cNvSpPr>
                <a:spLocks/>
              </p:cNvSpPr>
              <p:nvPr/>
            </p:nvSpPr>
            <p:spPr bwMode="auto">
              <a:xfrm>
                <a:off x="7167060" y="2940934"/>
                <a:ext cx="130975" cy="180981"/>
              </a:xfrm>
              <a:custGeom>
                <a:avLst/>
                <a:gdLst>
                  <a:gd name="T0" fmla="*/ 156 w 171"/>
                  <a:gd name="T1" fmla="*/ 105 h 237"/>
                  <a:gd name="T2" fmla="*/ 41 w 171"/>
                  <a:gd name="T3" fmla="*/ 105 h 237"/>
                  <a:gd name="T4" fmla="*/ 41 w 171"/>
                  <a:gd name="T5" fmla="*/ 66 h 237"/>
                  <a:gd name="T6" fmla="*/ 82 w 171"/>
                  <a:gd name="T7" fmla="*/ 24 h 237"/>
                  <a:gd name="T8" fmla="*/ 89 w 171"/>
                  <a:gd name="T9" fmla="*/ 24 h 237"/>
                  <a:gd name="T10" fmla="*/ 131 w 171"/>
                  <a:gd name="T11" fmla="*/ 66 h 237"/>
                  <a:gd name="T12" fmla="*/ 131 w 171"/>
                  <a:gd name="T13" fmla="*/ 77 h 237"/>
                  <a:gd name="T14" fmla="*/ 156 w 171"/>
                  <a:gd name="T15" fmla="*/ 77 h 237"/>
                  <a:gd name="T16" fmla="*/ 156 w 171"/>
                  <a:gd name="T17" fmla="*/ 66 h 237"/>
                  <a:gd name="T18" fmla="*/ 89 w 171"/>
                  <a:gd name="T19" fmla="*/ 0 h 237"/>
                  <a:gd name="T20" fmla="*/ 82 w 171"/>
                  <a:gd name="T21" fmla="*/ 0 h 237"/>
                  <a:gd name="T22" fmla="*/ 16 w 171"/>
                  <a:gd name="T23" fmla="*/ 66 h 237"/>
                  <a:gd name="T24" fmla="*/ 16 w 171"/>
                  <a:gd name="T25" fmla="*/ 105 h 237"/>
                  <a:gd name="T26" fmla="*/ 0 w 171"/>
                  <a:gd name="T27" fmla="*/ 121 h 237"/>
                  <a:gd name="T28" fmla="*/ 0 w 171"/>
                  <a:gd name="T29" fmla="*/ 221 h 237"/>
                  <a:gd name="T30" fmla="*/ 17 w 171"/>
                  <a:gd name="T31" fmla="*/ 237 h 237"/>
                  <a:gd name="T32" fmla="*/ 155 w 171"/>
                  <a:gd name="T33" fmla="*/ 237 h 237"/>
                  <a:gd name="T34" fmla="*/ 171 w 171"/>
                  <a:gd name="T35" fmla="*/ 221 h 237"/>
                  <a:gd name="T36" fmla="*/ 171 w 171"/>
                  <a:gd name="T37" fmla="*/ 121 h 237"/>
                  <a:gd name="T38" fmla="*/ 156 w 171"/>
                  <a:gd name="T39" fmla="*/ 10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37">
                    <a:moveTo>
                      <a:pt x="156" y="105"/>
                    </a:moveTo>
                    <a:cubicBezTo>
                      <a:pt x="41" y="105"/>
                      <a:pt x="41" y="105"/>
                      <a:pt x="41" y="105"/>
                    </a:cubicBezTo>
                    <a:cubicBezTo>
                      <a:pt x="41" y="66"/>
                      <a:pt x="41" y="66"/>
                      <a:pt x="41" y="66"/>
                    </a:cubicBezTo>
                    <a:cubicBezTo>
                      <a:pt x="41" y="43"/>
                      <a:pt x="59" y="24"/>
                      <a:pt x="82" y="24"/>
                    </a:cubicBezTo>
                    <a:cubicBezTo>
                      <a:pt x="89" y="24"/>
                      <a:pt x="89" y="24"/>
                      <a:pt x="89" y="24"/>
                    </a:cubicBezTo>
                    <a:cubicBezTo>
                      <a:pt x="112" y="24"/>
                      <a:pt x="131" y="43"/>
                      <a:pt x="131" y="66"/>
                    </a:cubicBezTo>
                    <a:cubicBezTo>
                      <a:pt x="131" y="77"/>
                      <a:pt x="131" y="77"/>
                      <a:pt x="131" y="77"/>
                    </a:cubicBezTo>
                    <a:cubicBezTo>
                      <a:pt x="156" y="77"/>
                      <a:pt x="156" y="77"/>
                      <a:pt x="156" y="77"/>
                    </a:cubicBezTo>
                    <a:cubicBezTo>
                      <a:pt x="156" y="66"/>
                      <a:pt x="156" y="66"/>
                      <a:pt x="156" y="66"/>
                    </a:cubicBezTo>
                    <a:cubicBezTo>
                      <a:pt x="156" y="29"/>
                      <a:pt x="126" y="0"/>
                      <a:pt x="89" y="0"/>
                    </a:cubicBezTo>
                    <a:cubicBezTo>
                      <a:pt x="82" y="0"/>
                      <a:pt x="82" y="0"/>
                      <a:pt x="82" y="0"/>
                    </a:cubicBezTo>
                    <a:cubicBezTo>
                      <a:pt x="46" y="0"/>
                      <a:pt x="16" y="29"/>
                      <a:pt x="16" y="66"/>
                    </a:cubicBezTo>
                    <a:cubicBezTo>
                      <a:pt x="16" y="105"/>
                      <a:pt x="16" y="105"/>
                      <a:pt x="16" y="105"/>
                    </a:cubicBezTo>
                    <a:cubicBezTo>
                      <a:pt x="7" y="105"/>
                      <a:pt x="0" y="112"/>
                      <a:pt x="0" y="121"/>
                    </a:cubicBezTo>
                    <a:cubicBezTo>
                      <a:pt x="0" y="221"/>
                      <a:pt x="0" y="221"/>
                      <a:pt x="0" y="221"/>
                    </a:cubicBezTo>
                    <a:cubicBezTo>
                      <a:pt x="0" y="230"/>
                      <a:pt x="8" y="237"/>
                      <a:pt x="17" y="237"/>
                    </a:cubicBezTo>
                    <a:cubicBezTo>
                      <a:pt x="155" y="237"/>
                      <a:pt x="155" y="237"/>
                      <a:pt x="155" y="237"/>
                    </a:cubicBezTo>
                    <a:cubicBezTo>
                      <a:pt x="164" y="237"/>
                      <a:pt x="171" y="230"/>
                      <a:pt x="171" y="221"/>
                    </a:cubicBezTo>
                    <a:cubicBezTo>
                      <a:pt x="171" y="121"/>
                      <a:pt x="171" y="121"/>
                      <a:pt x="171" y="121"/>
                    </a:cubicBezTo>
                    <a:cubicBezTo>
                      <a:pt x="171" y="112"/>
                      <a:pt x="164" y="105"/>
                      <a:pt x="156" y="105"/>
                    </a:cubicBezTo>
                    <a:close/>
                  </a:path>
                </a:pathLst>
              </a:custGeom>
              <a:solidFill>
                <a:srgbClr val="CF0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dirty="0"/>
              </a:p>
            </p:txBody>
          </p:sp>
          <p:sp>
            <p:nvSpPr>
              <p:cNvPr id="162" name="Freeform 47"/>
              <p:cNvSpPr>
                <a:spLocks/>
              </p:cNvSpPr>
              <p:nvPr/>
            </p:nvSpPr>
            <p:spPr bwMode="auto">
              <a:xfrm>
                <a:off x="7400921" y="3130124"/>
                <a:ext cx="130975" cy="180981"/>
              </a:xfrm>
              <a:custGeom>
                <a:avLst/>
                <a:gdLst>
                  <a:gd name="T0" fmla="*/ 156 w 171"/>
                  <a:gd name="T1" fmla="*/ 105 h 237"/>
                  <a:gd name="T2" fmla="*/ 41 w 171"/>
                  <a:gd name="T3" fmla="*/ 105 h 237"/>
                  <a:gd name="T4" fmla="*/ 41 w 171"/>
                  <a:gd name="T5" fmla="*/ 66 h 237"/>
                  <a:gd name="T6" fmla="*/ 82 w 171"/>
                  <a:gd name="T7" fmla="*/ 24 h 237"/>
                  <a:gd name="T8" fmla="*/ 89 w 171"/>
                  <a:gd name="T9" fmla="*/ 24 h 237"/>
                  <a:gd name="T10" fmla="*/ 131 w 171"/>
                  <a:gd name="T11" fmla="*/ 66 h 237"/>
                  <a:gd name="T12" fmla="*/ 131 w 171"/>
                  <a:gd name="T13" fmla="*/ 77 h 237"/>
                  <a:gd name="T14" fmla="*/ 156 w 171"/>
                  <a:gd name="T15" fmla="*/ 77 h 237"/>
                  <a:gd name="T16" fmla="*/ 156 w 171"/>
                  <a:gd name="T17" fmla="*/ 66 h 237"/>
                  <a:gd name="T18" fmla="*/ 89 w 171"/>
                  <a:gd name="T19" fmla="*/ 0 h 237"/>
                  <a:gd name="T20" fmla="*/ 82 w 171"/>
                  <a:gd name="T21" fmla="*/ 0 h 237"/>
                  <a:gd name="T22" fmla="*/ 16 w 171"/>
                  <a:gd name="T23" fmla="*/ 66 h 237"/>
                  <a:gd name="T24" fmla="*/ 16 w 171"/>
                  <a:gd name="T25" fmla="*/ 105 h 237"/>
                  <a:gd name="T26" fmla="*/ 0 w 171"/>
                  <a:gd name="T27" fmla="*/ 121 h 237"/>
                  <a:gd name="T28" fmla="*/ 0 w 171"/>
                  <a:gd name="T29" fmla="*/ 221 h 237"/>
                  <a:gd name="T30" fmla="*/ 17 w 171"/>
                  <a:gd name="T31" fmla="*/ 237 h 237"/>
                  <a:gd name="T32" fmla="*/ 155 w 171"/>
                  <a:gd name="T33" fmla="*/ 237 h 237"/>
                  <a:gd name="T34" fmla="*/ 171 w 171"/>
                  <a:gd name="T35" fmla="*/ 221 h 237"/>
                  <a:gd name="T36" fmla="*/ 171 w 171"/>
                  <a:gd name="T37" fmla="*/ 121 h 237"/>
                  <a:gd name="T38" fmla="*/ 156 w 171"/>
                  <a:gd name="T39" fmla="*/ 10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37">
                    <a:moveTo>
                      <a:pt x="156" y="105"/>
                    </a:moveTo>
                    <a:cubicBezTo>
                      <a:pt x="41" y="105"/>
                      <a:pt x="41" y="105"/>
                      <a:pt x="41" y="105"/>
                    </a:cubicBezTo>
                    <a:cubicBezTo>
                      <a:pt x="41" y="66"/>
                      <a:pt x="41" y="66"/>
                      <a:pt x="41" y="66"/>
                    </a:cubicBezTo>
                    <a:cubicBezTo>
                      <a:pt x="41" y="43"/>
                      <a:pt x="59" y="24"/>
                      <a:pt x="82" y="24"/>
                    </a:cubicBezTo>
                    <a:cubicBezTo>
                      <a:pt x="89" y="24"/>
                      <a:pt x="89" y="24"/>
                      <a:pt x="89" y="24"/>
                    </a:cubicBezTo>
                    <a:cubicBezTo>
                      <a:pt x="112" y="24"/>
                      <a:pt x="131" y="43"/>
                      <a:pt x="131" y="66"/>
                    </a:cubicBezTo>
                    <a:cubicBezTo>
                      <a:pt x="131" y="77"/>
                      <a:pt x="131" y="77"/>
                      <a:pt x="131" y="77"/>
                    </a:cubicBezTo>
                    <a:cubicBezTo>
                      <a:pt x="156" y="77"/>
                      <a:pt x="156" y="77"/>
                      <a:pt x="156" y="77"/>
                    </a:cubicBezTo>
                    <a:cubicBezTo>
                      <a:pt x="156" y="66"/>
                      <a:pt x="156" y="66"/>
                      <a:pt x="156" y="66"/>
                    </a:cubicBezTo>
                    <a:cubicBezTo>
                      <a:pt x="156" y="29"/>
                      <a:pt x="126" y="0"/>
                      <a:pt x="89" y="0"/>
                    </a:cubicBezTo>
                    <a:cubicBezTo>
                      <a:pt x="82" y="0"/>
                      <a:pt x="82" y="0"/>
                      <a:pt x="82" y="0"/>
                    </a:cubicBezTo>
                    <a:cubicBezTo>
                      <a:pt x="46" y="0"/>
                      <a:pt x="16" y="29"/>
                      <a:pt x="16" y="66"/>
                    </a:cubicBezTo>
                    <a:cubicBezTo>
                      <a:pt x="16" y="105"/>
                      <a:pt x="16" y="105"/>
                      <a:pt x="16" y="105"/>
                    </a:cubicBezTo>
                    <a:cubicBezTo>
                      <a:pt x="7" y="105"/>
                      <a:pt x="0" y="112"/>
                      <a:pt x="0" y="121"/>
                    </a:cubicBezTo>
                    <a:cubicBezTo>
                      <a:pt x="0" y="221"/>
                      <a:pt x="0" y="221"/>
                      <a:pt x="0" y="221"/>
                    </a:cubicBezTo>
                    <a:cubicBezTo>
                      <a:pt x="0" y="230"/>
                      <a:pt x="8" y="237"/>
                      <a:pt x="17" y="237"/>
                    </a:cubicBezTo>
                    <a:cubicBezTo>
                      <a:pt x="155" y="237"/>
                      <a:pt x="155" y="237"/>
                      <a:pt x="155" y="237"/>
                    </a:cubicBezTo>
                    <a:cubicBezTo>
                      <a:pt x="164" y="237"/>
                      <a:pt x="171" y="230"/>
                      <a:pt x="171" y="221"/>
                    </a:cubicBezTo>
                    <a:cubicBezTo>
                      <a:pt x="171" y="121"/>
                      <a:pt x="171" y="121"/>
                      <a:pt x="171" y="121"/>
                    </a:cubicBezTo>
                    <a:cubicBezTo>
                      <a:pt x="171" y="112"/>
                      <a:pt x="164" y="105"/>
                      <a:pt x="156" y="105"/>
                    </a:cubicBezTo>
                    <a:close/>
                  </a:path>
                </a:pathLst>
              </a:custGeom>
              <a:solidFill>
                <a:srgbClr val="CF0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dirty="0"/>
              </a:p>
            </p:txBody>
          </p:sp>
          <p:sp>
            <p:nvSpPr>
              <p:cNvPr id="163" name="Line 46"/>
              <p:cNvSpPr>
                <a:spLocks noChangeShapeType="1"/>
              </p:cNvSpPr>
              <p:nvPr/>
            </p:nvSpPr>
            <p:spPr bwMode="auto">
              <a:xfrm flipH="1">
                <a:off x="7038215" y="3133033"/>
                <a:ext cx="1045322" cy="174010"/>
              </a:xfrm>
              <a:prstGeom prst="line">
                <a:avLst/>
              </a:prstGeom>
              <a:noFill/>
              <a:ln w="25400" cap="rnd">
                <a:solidFill>
                  <a:srgbClr val="6D6E71"/>
                </a:solidFill>
                <a:prstDash val="solid"/>
                <a:miter lim="800000"/>
                <a:headEnd type="arrow"/>
                <a:tailEnd type="arrow"/>
              </a:ln>
              <a:extLst>
                <a:ext uri="{909E8E84-426E-40dd-AFC4-6F175D3DCCD1}">
                  <a14:hiddenFill xmlns:a14="http://schemas.microsoft.com/office/drawing/2010/main" xmlns="">
                    <a:noFill/>
                  </a14:hiddenFill>
                </a:ext>
              </a:extLst>
            </p:spPr>
            <p:txBody>
              <a:bodyPr vert="horz" wrap="square" lIns="121899" tIns="60949" rIns="121899" bIns="60949" numCol="1" anchor="t" anchorCtr="0" compatLnSpc="1">
                <a:prstTxWarp prst="textNoShape">
                  <a:avLst/>
                </a:prstTxWarp>
              </a:bodyPr>
              <a:lstStyle/>
              <a:p>
                <a:endParaRPr lang="en-US" dirty="0"/>
              </a:p>
            </p:txBody>
          </p:sp>
          <p:sp>
            <p:nvSpPr>
              <p:cNvPr id="164" name="Line 46"/>
              <p:cNvSpPr>
                <a:spLocks noChangeShapeType="1"/>
              </p:cNvSpPr>
              <p:nvPr/>
            </p:nvSpPr>
            <p:spPr bwMode="auto">
              <a:xfrm flipH="1">
                <a:off x="7034987" y="3422693"/>
                <a:ext cx="442339" cy="5"/>
              </a:xfrm>
              <a:prstGeom prst="line">
                <a:avLst/>
              </a:prstGeom>
              <a:noFill/>
              <a:ln w="25400" cap="rnd">
                <a:solidFill>
                  <a:srgbClr val="6D6E71"/>
                </a:solidFill>
                <a:prstDash val="solid"/>
                <a:miter lim="800000"/>
                <a:headEnd type="arrow"/>
                <a:tailEnd type="arrow"/>
              </a:ln>
              <a:extLst>
                <a:ext uri="{909E8E84-426E-40dd-AFC4-6F175D3DCCD1}">
                  <a14:hiddenFill xmlns:a14="http://schemas.microsoft.com/office/drawing/2010/main" xmlns="">
                    <a:noFill/>
                  </a14:hiddenFill>
                </a:ext>
              </a:extLst>
            </p:spPr>
            <p:txBody>
              <a:bodyPr vert="horz" wrap="square" lIns="121899" tIns="60949" rIns="121899" bIns="60949" numCol="1" anchor="t" anchorCtr="0" compatLnSpc="1">
                <a:prstTxWarp prst="textNoShape">
                  <a:avLst/>
                </a:prstTxWarp>
              </a:bodyPr>
              <a:lstStyle/>
              <a:p>
                <a:endParaRPr lang="en-US" dirty="0"/>
              </a:p>
            </p:txBody>
          </p:sp>
          <p:sp>
            <p:nvSpPr>
              <p:cNvPr id="165" name="Line 46"/>
              <p:cNvSpPr>
                <a:spLocks noChangeShapeType="1"/>
              </p:cNvSpPr>
              <p:nvPr/>
            </p:nvSpPr>
            <p:spPr bwMode="auto">
              <a:xfrm flipH="1" flipV="1">
                <a:off x="7038215" y="3648209"/>
                <a:ext cx="494548" cy="354704"/>
              </a:xfrm>
              <a:prstGeom prst="line">
                <a:avLst/>
              </a:prstGeom>
              <a:noFill/>
              <a:ln w="25400" cap="rnd">
                <a:solidFill>
                  <a:srgbClr val="6D6E71"/>
                </a:solidFill>
                <a:prstDash val="solid"/>
                <a:miter lim="800000"/>
                <a:headEnd type="arrow"/>
                <a:tailEnd type="arrow"/>
              </a:ln>
              <a:extLst>
                <a:ext uri="{909E8E84-426E-40dd-AFC4-6F175D3DCCD1}">
                  <a14:hiddenFill xmlns:a14="http://schemas.microsoft.com/office/drawing/2010/main" xmlns="">
                    <a:noFill/>
                  </a14:hiddenFill>
                </a:ext>
              </a:extLst>
            </p:spPr>
            <p:txBody>
              <a:bodyPr vert="horz" wrap="square" lIns="121899" tIns="60949" rIns="121899" bIns="60949" numCol="1" anchor="t" anchorCtr="0" compatLnSpc="1">
                <a:prstTxWarp prst="textNoShape">
                  <a:avLst/>
                </a:prstTxWarp>
              </a:bodyPr>
              <a:lstStyle/>
              <a:p>
                <a:endParaRPr lang="en-US" dirty="0"/>
              </a:p>
            </p:txBody>
          </p:sp>
          <p:sp>
            <p:nvSpPr>
              <p:cNvPr id="166" name="Line 46"/>
              <p:cNvSpPr>
                <a:spLocks noChangeShapeType="1"/>
              </p:cNvSpPr>
              <p:nvPr/>
            </p:nvSpPr>
            <p:spPr bwMode="auto">
              <a:xfrm flipH="1" flipV="1">
                <a:off x="7034987" y="3520559"/>
                <a:ext cx="1036196" cy="382770"/>
              </a:xfrm>
              <a:prstGeom prst="line">
                <a:avLst/>
              </a:prstGeom>
              <a:noFill/>
              <a:ln w="25400" cap="rnd">
                <a:solidFill>
                  <a:srgbClr val="6D6E71"/>
                </a:solidFill>
                <a:prstDash val="solid"/>
                <a:miter lim="800000"/>
                <a:headEnd type="arrow"/>
                <a:tailEnd type="arrow"/>
              </a:ln>
              <a:extLst>
                <a:ext uri="{909E8E84-426E-40dd-AFC4-6F175D3DCCD1}">
                  <a14:hiddenFill xmlns:a14="http://schemas.microsoft.com/office/drawing/2010/main" xmlns="">
                    <a:noFill/>
                  </a14:hiddenFill>
                </a:ext>
              </a:extLst>
            </p:spPr>
            <p:txBody>
              <a:bodyPr vert="horz" wrap="square" lIns="121899" tIns="60949" rIns="121899" bIns="60949" numCol="1" anchor="t" anchorCtr="0" compatLnSpc="1">
                <a:prstTxWarp prst="textNoShape">
                  <a:avLst/>
                </a:prstTxWarp>
              </a:bodyPr>
              <a:lstStyle/>
              <a:p>
                <a:endParaRPr lang="en-US" dirty="0"/>
              </a:p>
            </p:txBody>
          </p:sp>
          <p:sp>
            <p:nvSpPr>
              <p:cNvPr id="167" name="Freeform 47"/>
              <p:cNvSpPr>
                <a:spLocks/>
              </p:cNvSpPr>
              <p:nvPr/>
            </p:nvSpPr>
            <p:spPr bwMode="auto">
              <a:xfrm>
                <a:off x="7201478" y="3308801"/>
                <a:ext cx="130975" cy="180981"/>
              </a:xfrm>
              <a:custGeom>
                <a:avLst/>
                <a:gdLst>
                  <a:gd name="T0" fmla="*/ 156 w 171"/>
                  <a:gd name="T1" fmla="*/ 105 h 237"/>
                  <a:gd name="T2" fmla="*/ 41 w 171"/>
                  <a:gd name="T3" fmla="*/ 105 h 237"/>
                  <a:gd name="T4" fmla="*/ 41 w 171"/>
                  <a:gd name="T5" fmla="*/ 66 h 237"/>
                  <a:gd name="T6" fmla="*/ 82 w 171"/>
                  <a:gd name="T7" fmla="*/ 24 h 237"/>
                  <a:gd name="T8" fmla="*/ 89 w 171"/>
                  <a:gd name="T9" fmla="*/ 24 h 237"/>
                  <a:gd name="T10" fmla="*/ 131 w 171"/>
                  <a:gd name="T11" fmla="*/ 66 h 237"/>
                  <a:gd name="T12" fmla="*/ 131 w 171"/>
                  <a:gd name="T13" fmla="*/ 77 h 237"/>
                  <a:gd name="T14" fmla="*/ 156 w 171"/>
                  <a:gd name="T15" fmla="*/ 77 h 237"/>
                  <a:gd name="T16" fmla="*/ 156 w 171"/>
                  <a:gd name="T17" fmla="*/ 66 h 237"/>
                  <a:gd name="T18" fmla="*/ 89 w 171"/>
                  <a:gd name="T19" fmla="*/ 0 h 237"/>
                  <a:gd name="T20" fmla="*/ 82 w 171"/>
                  <a:gd name="T21" fmla="*/ 0 h 237"/>
                  <a:gd name="T22" fmla="*/ 16 w 171"/>
                  <a:gd name="T23" fmla="*/ 66 h 237"/>
                  <a:gd name="T24" fmla="*/ 16 w 171"/>
                  <a:gd name="T25" fmla="*/ 105 h 237"/>
                  <a:gd name="T26" fmla="*/ 0 w 171"/>
                  <a:gd name="T27" fmla="*/ 121 h 237"/>
                  <a:gd name="T28" fmla="*/ 0 w 171"/>
                  <a:gd name="T29" fmla="*/ 221 h 237"/>
                  <a:gd name="T30" fmla="*/ 17 w 171"/>
                  <a:gd name="T31" fmla="*/ 237 h 237"/>
                  <a:gd name="T32" fmla="*/ 155 w 171"/>
                  <a:gd name="T33" fmla="*/ 237 h 237"/>
                  <a:gd name="T34" fmla="*/ 171 w 171"/>
                  <a:gd name="T35" fmla="*/ 221 h 237"/>
                  <a:gd name="T36" fmla="*/ 171 w 171"/>
                  <a:gd name="T37" fmla="*/ 121 h 237"/>
                  <a:gd name="T38" fmla="*/ 156 w 171"/>
                  <a:gd name="T39" fmla="*/ 10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37">
                    <a:moveTo>
                      <a:pt x="156" y="105"/>
                    </a:moveTo>
                    <a:cubicBezTo>
                      <a:pt x="41" y="105"/>
                      <a:pt x="41" y="105"/>
                      <a:pt x="41" y="105"/>
                    </a:cubicBezTo>
                    <a:cubicBezTo>
                      <a:pt x="41" y="66"/>
                      <a:pt x="41" y="66"/>
                      <a:pt x="41" y="66"/>
                    </a:cubicBezTo>
                    <a:cubicBezTo>
                      <a:pt x="41" y="43"/>
                      <a:pt x="59" y="24"/>
                      <a:pt x="82" y="24"/>
                    </a:cubicBezTo>
                    <a:cubicBezTo>
                      <a:pt x="89" y="24"/>
                      <a:pt x="89" y="24"/>
                      <a:pt x="89" y="24"/>
                    </a:cubicBezTo>
                    <a:cubicBezTo>
                      <a:pt x="112" y="24"/>
                      <a:pt x="131" y="43"/>
                      <a:pt x="131" y="66"/>
                    </a:cubicBezTo>
                    <a:cubicBezTo>
                      <a:pt x="131" y="77"/>
                      <a:pt x="131" y="77"/>
                      <a:pt x="131" y="77"/>
                    </a:cubicBezTo>
                    <a:cubicBezTo>
                      <a:pt x="156" y="77"/>
                      <a:pt x="156" y="77"/>
                      <a:pt x="156" y="77"/>
                    </a:cubicBezTo>
                    <a:cubicBezTo>
                      <a:pt x="156" y="66"/>
                      <a:pt x="156" y="66"/>
                      <a:pt x="156" y="66"/>
                    </a:cubicBezTo>
                    <a:cubicBezTo>
                      <a:pt x="156" y="29"/>
                      <a:pt x="126" y="0"/>
                      <a:pt x="89" y="0"/>
                    </a:cubicBezTo>
                    <a:cubicBezTo>
                      <a:pt x="82" y="0"/>
                      <a:pt x="82" y="0"/>
                      <a:pt x="82" y="0"/>
                    </a:cubicBezTo>
                    <a:cubicBezTo>
                      <a:pt x="46" y="0"/>
                      <a:pt x="16" y="29"/>
                      <a:pt x="16" y="66"/>
                    </a:cubicBezTo>
                    <a:cubicBezTo>
                      <a:pt x="16" y="105"/>
                      <a:pt x="16" y="105"/>
                      <a:pt x="16" y="105"/>
                    </a:cubicBezTo>
                    <a:cubicBezTo>
                      <a:pt x="7" y="105"/>
                      <a:pt x="0" y="112"/>
                      <a:pt x="0" y="121"/>
                    </a:cubicBezTo>
                    <a:cubicBezTo>
                      <a:pt x="0" y="221"/>
                      <a:pt x="0" y="221"/>
                      <a:pt x="0" y="221"/>
                    </a:cubicBezTo>
                    <a:cubicBezTo>
                      <a:pt x="0" y="230"/>
                      <a:pt x="8" y="237"/>
                      <a:pt x="17" y="237"/>
                    </a:cubicBezTo>
                    <a:cubicBezTo>
                      <a:pt x="155" y="237"/>
                      <a:pt x="155" y="237"/>
                      <a:pt x="155" y="237"/>
                    </a:cubicBezTo>
                    <a:cubicBezTo>
                      <a:pt x="164" y="237"/>
                      <a:pt x="171" y="230"/>
                      <a:pt x="171" y="221"/>
                    </a:cubicBezTo>
                    <a:cubicBezTo>
                      <a:pt x="171" y="121"/>
                      <a:pt x="171" y="121"/>
                      <a:pt x="171" y="121"/>
                    </a:cubicBezTo>
                    <a:cubicBezTo>
                      <a:pt x="171" y="112"/>
                      <a:pt x="164" y="105"/>
                      <a:pt x="156" y="105"/>
                    </a:cubicBezTo>
                    <a:close/>
                  </a:path>
                </a:pathLst>
              </a:custGeom>
              <a:solidFill>
                <a:srgbClr val="CF0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dirty="0"/>
              </a:p>
            </p:txBody>
          </p:sp>
          <p:sp>
            <p:nvSpPr>
              <p:cNvPr id="168" name="Freeform 47"/>
              <p:cNvSpPr>
                <a:spLocks/>
              </p:cNvSpPr>
              <p:nvPr/>
            </p:nvSpPr>
            <p:spPr bwMode="auto">
              <a:xfrm>
                <a:off x="7404999" y="3566260"/>
                <a:ext cx="130975" cy="180981"/>
              </a:xfrm>
              <a:custGeom>
                <a:avLst/>
                <a:gdLst>
                  <a:gd name="T0" fmla="*/ 156 w 171"/>
                  <a:gd name="T1" fmla="*/ 105 h 237"/>
                  <a:gd name="T2" fmla="*/ 41 w 171"/>
                  <a:gd name="T3" fmla="*/ 105 h 237"/>
                  <a:gd name="T4" fmla="*/ 41 w 171"/>
                  <a:gd name="T5" fmla="*/ 66 h 237"/>
                  <a:gd name="T6" fmla="*/ 82 w 171"/>
                  <a:gd name="T7" fmla="*/ 24 h 237"/>
                  <a:gd name="T8" fmla="*/ 89 w 171"/>
                  <a:gd name="T9" fmla="*/ 24 h 237"/>
                  <a:gd name="T10" fmla="*/ 131 w 171"/>
                  <a:gd name="T11" fmla="*/ 66 h 237"/>
                  <a:gd name="T12" fmla="*/ 131 w 171"/>
                  <a:gd name="T13" fmla="*/ 77 h 237"/>
                  <a:gd name="T14" fmla="*/ 156 w 171"/>
                  <a:gd name="T15" fmla="*/ 77 h 237"/>
                  <a:gd name="T16" fmla="*/ 156 w 171"/>
                  <a:gd name="T17" fmla="*/ 66 h 237"/>
                  <a:gd name="T18" fmla="*/ 89 w 171"/>
                  <a:gd name="T19" fmla="*/ 0 h 237"/>
                  <a:gd name="T20" fmla="*/ 82 w 171"/>
                  <a:gd name="T21" fmla="*/ 0 h 237"/>
                  <a:gd name="T22" fmla="*/ 16 w 171"/>
                  <a:gd name="T23" fmla="*/ 66 h 237"/>
                  <a:gd name="T24" fmla="*/ 16 w 171"/>
                  <a:gd name="T25" fmla="*/ 105 h 237"/>
                  <a:gd name="T26" fmla="*/ 0 w 171"/>
                  <a:gd name="T27" fmla="*/ 121 h 237"/>
                  <a:gd name="T28" fmla="*/ 0 w 171"/>
                  <a:gd name="T29" fmla="*/ 221 h 237"/>
                  <a:gd name="T30" fmla="*/ 17 w 171"/>
                  <a:gd name="T31" fmla="*/ 237 h 237"/>
                  <a:gd name="T32" fmla="*/ 155 w 171"/>
                  <a:gd name="T33" fmla="*/ 237 h 237"/>
                  <a:gd name="T34" fmla="*/ 171 w 171"/>
                  <a:gd name="T35" fmla="*/ 221 h 237"/>
                  <a:gd name="T36" fmla="*/ 171 w 171"/>
                  <a:gd name="T37" fmla="*/ 121 h 237"/>
                  <a:gd name="T38" fmla="*/ 156 w 171"/>
                  <a:gd name="T39" fmla="*/ 10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37">
                    <a:moveTo>
                      <a:pt x="156" y="105"/>
                    </a:moveTo>
                    <a:cubicBezTo>
                      <a:pt x="41" y="105"/>
                      <a:pt x="41" y="105"/>
                      <a:pt x="41" y="105"/>
                    </a:cubicBezTo>
                    <a:cubicBezTo>
                      <a:pt x="41" y="66"/>
                      <a:pt x="41" y="66"/>
                      <a:pt x="41" y="66"/>
                    </a:cubicBezTo>
                    <a:cubicBezTo>
                      <a:pt x="41" y="43"/>
                      <a:pt x="59" y="24"/>
                      <a:pt x="82" y="24"/>
                    </a:cubicBezTo>
                    <a:cubicBezTo>
                      <a:pt x="89" y="24"/>
                      <a:pt x="89" y="24"/>
                      <a:pt x="89" y="24"/>
                    </a:cubicBezTo>
                    <a:cubicBezTo>
                      <a:pt x="112" y="24"/>
                      <a:pt x="131" y="43"/>
                      <a:pt x="131" y="66"/>
                    </a:cubicBezTo>
                    <a:cubicBezTo>
                      <a:pt x="131" y="77"/>
                      <a:pt x="131" y="77"/>
                      <a:pt x="131" y="77"/>
                    </a:cubicBezTo>
                    <a:cubicBezTo>
                      <a:pt x="156" y="77"/>
                      <a:pt x="156" y="77"/>
                      <a:pt x="156" y="77"/>
                    </a:cubicBezTo>
                    <a:cubicBezTo>
                      <a:pt x="156" y="66"/>
                      <a:pt x="156" y="66"/>
                      <a:pt x="156" y="66"/>
                    </a:cubicBezTo>
                    <a:cubicBezTo>
                      <a:pt x="156" y="29"/>
                      <a:pt x="126" y="0"/>
                      <a:pt x="89" y="0"/>
                    </a:cubicBezTo>
                    <a:cubicBezTo>
                      <a:pt x="82" y="0"/>
                      <a:pt x="82" y="0"/>
                      <a:pt x="82" y="0"/>
                    </a:cubicBezTo>
                    <a:cubicBezTo>
                      <a:pt x="46" y="0"/>
                      <a:pt x="16" y="29"/>
                      <a:pt x="16" y="66"/>
                    </a:cubicBezTo>
                    <a:cubicBezTo>
                      <a:pt x="16" y="105"/>
                      <a:pt x="16" y="105"/>
                      <a:pt x="16" y="105"/>
                    </a:cubicBezTo>
                    <a:cubicBezTo>
                      <a:pt x="7" y="105"/>
                      <a:pt x="0" y="112"/>
                      <a:pt x="0" y="121"/>
                    </a:cubicBezTo>
                    <a:cubicBezTo>
                      <a:pt x="0" y="221"/>
                      <a:pt x="0" y="221"/>
                      <a:pt x="0" y="221"/>
                    </a:cubicBezTo>
                    <a:cubicBezTo>
                      <a:pt x="0" y="230"/>
                      <a:pt x="8" y="237"/>
                      <a:pt x="17" y="237"/>
                    </a:cubicBezTo>
                    <a:cubicBezTo>
                      <a:pt x="155" y="237"/>
                      <a:pt x="155" y="237"/>
                      <a:pt x="155" y="237"/>
                    </a:cubicBezTo>
                    <a:cubicBezTo>
                      <a:pt x="164" y="237"/>
                      <a:pt x="171" y="230"/>
                      <a:pt x="171" y="221"/>
                    </a:cubicBezTo>
                    <a:cubicBezTo>
                      <a:pt x="171" y="121"/>
                      <a:pt x="171" y="121"/>
                      <a:pt x="171" y="121"/>
                    </a:cubicBezTo>
                    <a:cubicBezTo>
                      <a:pt x="171" y="112"/>
                      <a:pt x="164" y="105"/>
                      <a:pt x="156" y="105"/>
                    </a:cubicBezTo>
                    <a:close/>
                  </a:path>
                </a:pathLst>
              </a:custGeom>
              <a:solidFill>
                <a:srgbClr val="CF0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dirty="0"/>
              </a:p>
            </p:txBody>
          </p:sp>
          <p:sp>
            <p:nvSpPr>
              <p:cNvPr id="169" name="Freeform 47"/>
              <p:cNvSpPr>
                <a:spLocks/>
              </p:cNvSpPr>
              <p:nvPr/>
            </p:nvSpPr>
            <p:spPr bwMode="auto">
              <a:xfrm>
                <a:off x="7167060" y="3723849"/>
                <a:ext cx="130975" cy="180981"/>
              </a:xfrm>
              <a:custGeom>
                <a:avLst/>
                <a:gdLst>
                  <a:gd name="T0" fmla="*/ 156 w 171"/>
                  <a:gd name="T1" fmla="*/ 105 h 237"/>
                  <a:gd name="T2" fmla="*/ 41 w 171"/>
                  <a:gd name="T3" fmla="*/ 105 h 237"/>
                  <a:gd name="T4" fmla="*/ 41 w 171"/>
                  <a:gd name="T5" fmla="*/ 66 h 237"/>
                  <a:gd name="T6" fmla="*/ 82 w 171"/>
                  <a:gd name="T7" fmla="*/ 24 h 237"/>
                  <a:gd name="T8" fmla="*/ 89 w 171"/>
                  <a:gd name="T9" fmla="*/ 24 h 237"/>
                  <a:gd name="T10" fmla="*/ 131 w 171"/>
                  <a:gd name="T11" fmla="*/ 66 h 237"/>
                  <a:gd name="T12" fmla="*/ 131 w 171"/>
                  <a:gd name="T13" fmla="*/ 77 h 237"/>
                  <a:gd name="T14" fmla="*/ 156 w 171"/>
                  <a:gd name="T15" fmla="*/ 77 h 237"/>
                  <a:gd name="T16" fmla="*/ 156 w 171"/>
                  <a:gd name="T17" fmla="*/ 66 h 237"/>
                  <a:gd name="T18" fmla="*/ 89 w 171"/>
                  <a:gd name="T19" fmla="*/ 0 h 237"/>
                  <a:gd name="T20" fmla="*/ 82 w 171"/>
                  <a:gd name="T21" fmla="*/ 0 h 237"/>
                  <a:gd name="T22" fmla="*/ 16 w 171"/>
                  <a:gd name="T23" fmla="*/ 66 h 237"/>
                  <a:gd name="T24" fmla="*/ 16 w 171"/>
                  <a:gd name="T25" fmla="*/ 105 h 237"/>
                  <a:gd name="T26" fmla="*/ 0 w 171"/>
                  <a:gd name="T27" fmla="*/ 121 h 237"/>
                  <a:gd name="T28" fmla="*/ 0 w 171"/>
                  <a:gd name="T29" fmla="*/ 221 h 237"/>
                  <a:gd name="T30" fmla="*/ 17 w 171"/>
                  <a:gd name="T31" fmla="*/ 237 h 237"/>
                  <a:gd name="T32" fmla="*/ 155 w 171"/>
                  <a:gd name="T33" fmla="*/ 237 h 237"/>
                  <a:gd name="T34" fmla="*/ 171 w 171"/>
                  <a:gd name="T35" fmla="*/ 221 h 237"/>
                  <a:gd name="T36" fmla="*/ 171 w 171"/>
                  <a:gd name="T37" fmla="*/ 121 h 237"/>
                  <a:gd name="T38" fmla="*/ 156 w 171"/>
                  <a:gd name="T39" fmla="*/ 10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37">
                    <a:moveTo>
                      <a:pt x="156" y="105"/>
                    </a:moveTo>
                    <a:cubicBezTo>
                      <a:pt x="41" y="105"/>
                      <a:pt x="41" y="105"/>
                      <a:pt x="41" y="105"/>
                    </a:cubicBezTo>
                    <a:cubicBezTo>
                      <a:pt x="41" y="66"/>
                      <a:pt x="41" y="66"/>
                      <a:pt x="41" y="66"/>
                    </a:cubicBezTo>
                    <a:cubicBezTo>
                      <a:pt x="41" y="43"/>
                      <a:pt x="59" y="24"/>
                      <a:pt x="82" y="24"/>
                    </a:cubicBezTo>
                    <a:cubicBezTo>
                      <a:pt x="89" y="24"/>
                      <a:pt x="89" y="24"/>
                      <a:pt x="89" y="24"/>
                    </a:cubicBezTo>
                    <a:cubicBezTo>
                      <a:pt x="112" y="24"/>
                      <a:pt x="131" y="43"/>
                      <a:pt x="131" y="66"/>
                    </a:cubicBezTo>
                    <a:cubicBezTo>
                      <a:pt x="131" y="77"/>
                      <a:pt x="131" y="77"/>
                      <a:pt x="131" y="77"/>
                    </a:cubicBezTo>
                    <a:cubicBezTo>
                      <a:pt x="156" y="77"/>
                      <a:pt x="156" y="77"/>
                      <a:pt x="156" y="77"/>
                    </a:cubicBezTo>
                    <a:cubicBezTo>
                      <a:pt x="156" y="66"/>
                      <a:pt x="156" y="66"/>
                      <a:pt x="156" y="66"/>
                    </a:cubicBezTo>
                    <a:cubicBezTo>
                      <a:pt x="156" y="29"/>
                      <a:pt x="126" y="0"/>
                      <a:pt x="89" y="0"/>
                    </a:cubicBezTo>
                    <a:cubicBezTo>
                      <a:pt x="82" y="0"/>
                      <a:pt x="82" y="0"/>
                      <a:pt x="82" y="0"/>
                    </a:cubicBezTo>
                    <a:cubicBezTo>
                      <a:pt x="46" y="0"/>
                      <a:pt x="16" y="29"/>
                      <a:pt x="16" y="66"/>
                    </a:cubicBezTo>
                    <a:cubicBezTo>
                      <a:pt x="16" y="105"/>
                      <a:pt x="16" y="105"/>
                      <a:pt x="16" y="105"/>
                    </a:cubicBezTo>
                    <a:cubicBezTo>
                      <a:pt x="7" y="105"/>
                      <a:pt x="0" y="112"/>
                      <a:pt x="0" y="121"/>
                    </a:cubicBezTo>
                    <a:cubicBezTo>
                      <a:pt x="0" y="221"/>
                      <a:pt x="0" y="221"/>
                      <a:pt x="0" y="221"/>
                    </a:cubicBezTo>
                    <a:cubicBezTo>
                      <a:pt x="0" y="230"/>
                      <a:pt x="8" y="237"/>
                      <a:pt x="17" y="237"/>
                    </a:cubicBezTo>
                    <a:cubicBezTo>
                      <a:pt x="155" y="237"/>
                      <a:pt x="155" y="237"/>
                      <a:pt x="155" y="237"/>
                    </a:cubicBezTo>
                    <a:cubicBezTo>
                      <a:pt x="164" y="237"/>
                      <a:pt x="171" y="230"/>
                      <a:pt x="171" y="221"/>
                    </a:cubicBezTo>
                    <a:cubicBezTo>
                      <a:pt x="171" y="121"/>
                      <a:pt x="171" y="121"/>
                      <a:pt x="171" y="121"/>
                    </a:cubicBezTo>
                    <a:cubicBezTo>
                      <a:pt x="171" y="112"/>
                      <a:pt x="164" y="105"/>
                      <a:pt x="156" y="105"/>
                    </a:cubicBezTo>
                    <a:close/>
                  </a:path>
                </a:pathLst>
              </a:custGeom>
              <a:solidFill>
                <a:srgbClr val="CF0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dirty="0"/>
              </a:p>
            </p:txBody>
          </p:sp>
        </p:grpSp>
        <p:grpSp>
          <p:nvGrpSpPr>
            <p:cNvPr id="140" name="Group 139"/>
            <p:cNvGrpSpPr/>
            <p:nvPr/>
          </p:nvGrpSpPr>
          <p:grpSpPr>
            <a:xfrm>
              <a:off x="4377917" y="3653246"/>
              <a:ext cx="1250625" cy="887657"/>
              <a:chOff x="4377917" y="3653246"/>
              <a:chExt cx="1250625" cy="887657"/>
            </a:xfrm>
          </p:grpSpPr>
          <p:sp>
            <p:nvSpPr>
              <p:cNvPr id="144" name="Freeform 50"/>
              <p:cNvSpPr>
                <a:spLocks/>
              </p:cNvSpPr>
              <p:nvPr/>
            </p:nvSpPr>
            <p:spPr bwMode="auto">
              <a:xfrm>
                <a:off x="5441103" y="3668154"/>
                <a:ext cx="76180" cy="844549"/>
              </a:xfrm>
              <a:custGeom>
                <a:avLst/>
                <a:gdLst>
                  <a:gd name="T0" fmla="*/ 0 w 63"/>
                  <a:gd name="T1" fmla="*/ 0 h 703"/>
                  <a:gd name="T2" fmla="*/ 14 w 63"/>
                  <a:gd name="T3" fmla="*/ 0 h 703"/>
                  <a:gd name="T4" fmla="*/ 45 w 63"/>
                  <a:gd name="T5" fmla="*/ 35 h 703"/>
                  <a:gd name="T6" fmla="*/ 45 w 63"/>
                  <a:gd name="T7" fmla="*/ 306 h 703"/>
                  <a:gd name="T8" fmla="*/ 63 w 63"/>
                  <a:gd name="T9" fmla="*/ 345 h 703"/>
                  <a:gd name="T10" fmla="*/ 63 w 63"/>
                  <a:gd name="T11" fmla="*/ 359 h 703"/>
                  <a:gd name="T12" fmla="*/ 45 w 63"/>
                  <a:gd name="T13" fmla="*/ 398 h 703"/>
                  <a:gd name="T14" fmla="*/ 45 w 63"/>
                  <a:gd name="T15" fmla="*/ 668 h 703"/>
                  <a:gd name="T16" fmla="*/ 14 w 63"/>
                  <a:gd name="T17" fmla="*/ 703 h 703"/>
                  <a:gd name="T18" fmla="*/ 0 w 63"/>
                  <a:gd name="T19" fmla="*/ 703 h 703"/>
                  <a:gd name="T20" fmla="*/ 0 w 63"/>
                  <a:gd name="T21" fmla="*/ 689 h 703"/>
                  <a:gd name="T22" fmla="*/ 9 w 63"/>
                  <a:gd name="T23" fmla="*/ 689 h 703"/>
                  <a:gd name="T24" fmla="*/ 29 w 63"/>
                  <a:gd name="T25" fmla="*/ 668 h 703"/>
                  <a:gd name="T26" fmla="*/ 29 w 63"/>
                  <a:gd name="T27" fmla="*/ 389 h 703"/>
                  <a:gd name="T28" fmla="*/ 48 w 63"/>
                  <a:gd name="T29" fmla="*/ 352 h 703"/>
                  <a:gd name="T30" fmla="*/ 48 w 63"/>
                  <a:gd name="T31" fmla="*/ 352 h 703"/>
                  <a:gd name="T32" fmla="*/ 29 w 63"/>
                  <a:gd name="T33" fmla="*/ 315 h 703"/>
                  <a:gd name="T34" fmla="*/ 29 w 63"/>
                  <a:gd name="T35" fmla="*/ 36 h 703"/>
                  <a:gd name="T36" fmla="*/ 9 w 63"/>
                  <a:gd name="T37" fmla="*/ 14 h 703"/>
                  <a:gd name="T38" fmla="*/ 0 w 63"/>
                  <a:gd name="T39" fmla="*/ 14 h 703"/>
                  <a:gd name="T40" fmla="*/ 0 w 63"/>
                  <a:gd name="T41"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703">
                    <a:moveTo>
                      <a:pt x="0" y="0"/>
                    </a:moveTo>
                    <a:cubicBezTo>
                      <a:pt x="14" y="0"/>
                      <a:pt x="14" y="0"/>
                      <a:pt x="14" y="0"/>
                    </a:cubicBezTo>
                    <a:cubicBezTo>
                      <a:pt x="35" y="0"/>
                      <a:pt x="45" y="10"/>
                      <a:pt x="45" y="35"/>
                    </a:cubicBezTo>
                    <a:cubicBezTo>
                      <a:pt x="45" y="306"/>
                      <a:pt x="45" y="306"/>
                      <a:pt x="45" y="306"/>
                    </a:cubicBezTo>
                    <a:cubicBezTo>
                      <a:pt x="45" y="336"/>
                      <a:pt x="49" y="345"/>
                      <a:pt x="63" y="345"/>
                    </a:cubicBezTo>
                    <a:cubicBezTo>
                      <a:pt x="63" y="359"/>
                      <a:pt x="63" y="359"/>
                      <a:pt x="63" y="359"/>
                    </a:cubicBezTo>
                    <a:cubicBezTo>
                      <a:pt x="49" y="359"/>
                      <a:pt x="45" y="368"/>
                      <a:pt x="45" y="398"/>
                    </a:cubicBezTo>
                    <a:cubicBezTo>
                      <a:pt x="45" y="668"/>
                      <a:pt x="45" y="668"/>
                      <a:pt x="45" y="668"/>
                    </a:cubicBezTo>
                    <a:cubicBezTo>
                      <a:pt x="45" y="693"/>
                      <a:pt x="35" y="703"/>
                      <a:pt x="14" y="703"/>
                    </a:cubicBezTo>
                    <a:cubicBezTo>
                      <a:pt x="0" y="703"/>
                      <a:pt x="0" y="703"/>
                      <a:pt x="0" y="703"/>
                    </a:cubicBezTo>
                    <a:cubicBezTo>
                      <a:pt x="0" y="689"/>
                      <a:pt x="0" y="689"/>
                      <a:pt x="0" y="689"/>
                    </a:cubicBezTo>
                    <a:cubicBezTo>
                      <a:pt x="9" y="689"/>
                      <a:pt x="9" y="689"/>
                      <a:pt x="9" y="689"/>
                    </a:cubicBezTo>
                    <a:cubicBezTo>
                      <a:pt x="22" y="689"/>
                      <a:pt x="29" y="683"/>
                      <a:pt x="29" y="668"/>
                    </a:cubicBezTo>
                    <a:cubicBezTo>
                      <a:pt x="29" y="389"/>
                      <a:pt x="29" y="389"/>
                      <a:pt x="29" y="389"/>
                    </a:cubicBezTo>
                    <a:cubicBezTo>
                      <a:pt x="29" y="365"/>
                      <a:pt x="36" y="356"/>
                      <a:pt x="48" y="352"/>
                    </a:cubicBezTo>
                    <a:cubicBezTo>
                      <a:pt x="48" y="352"/>
                      <a:pt x="48" y="352"/>
                      <a:pt x="48" y="352"/>
                    </a:cubicBezTo>
                    <a:cubicBezTo>
                      <a:pt x="36" y="348"/>
                      <a:pt x="29" y="339"/>
                      <a:pt x="29" y="315"/>
                    </a:cubicBezTo>
                    <a:cubicBezTo>
                      <a:pt x="29" y="36"/>
                      <a:pt x="29" y="36"/>
                      <a:pt x="29" y="36"/>
                    </a:cubicBezTo>
                    <a:cubicBezTo>
                      <a:pt x="29" y="20"/>
                      <a:pt x="22" y="14"/>
                      <a:pt x="9" y="14"/>
                    </a:cubicBezTo>
                    <a:cubicBezTo>
                      <a:pt x="0" y="14"/>
                      <a:pt x="0" y="14"/>
                      <a:pt x="0" y="14"/>
                    </a:cubicBezTo>
                    <a:lnTo>
                      <a:pt x="0" y="0"/>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dirty="0"/>
              </a:p>
            </p:txBody>
          </p:sp>
          <p:sp>
            <p:nvSpPr>
              <p:cNvPr id="145" name="TextBox 144"/>
              <p:cNvSpPr txBox="1"/>
              <p:nvPr/>
            </p:nvSpPr>
            <p:spPr>
              <a:xfrm>
                <a:off x="4377917" y="3653246"/>
                <a:ext cx="1250625" cy="887657"/>
              </a:xfrm>
              <a:prstGeom prst="rect">
                <a:avLst/>
              </a:prstGeom>
              <a:noFill/>
            </p:spPr>
            <p:txBody>
              <a:bodyPr wrap="square" lIns="121899" tIns="60949" rIns="121899" bIns="60949" rtlCol="0">
                <a:spAutoFit/>
              </a:bodyPr>
              <a:lstStyle/>
              <a:p>
                <a:pPr>
                  <a:lnSpc>
                    <a:spcPct val="90000"/>
                  </a:lnSpc>
                </a:pPr>
                <a:r>
                  <a:rPr lang="en-US" sz="1100" dirty="0">
                    <a:latin typeface="Franklin Gothic Book"/>
                    <a:cs typeface="Franklin Gothic Book"/>
                  </a:rPr>
                  <a:t>Decrypt and steer (based on policy, bypass options, URL categorization</a:t>
                </a:r>
              </a:p>
            </p:txBody>
          </p:sp>
        </p:grpSp>
        <p:grpSp>
          <p:nvGrpSpPr>
            <p:cNvPr id="141" name="Group 140"/>
            <p:cNvGrpSpPr/>
            <p:nvPr/>
          </p:nvGrpSpPr>
          <p:grpSpPr>
            <a:xfrm>
              <a:off x="4609489" y="2869658"/>
              <a:ext cx="934349" cy="330200"/>
              <a:chOff x="4576826" y="2860409"/>
              <a:chExt cx="934349" cy="330200"/>
            </a:xfrm>
          </p:grpSpPr>
          <p:sp>
            <p:nvSpPr>
              <p:cNvPr id="142" name="TextBox 141"/>
              <p:cNvSpPr txBox="1"/>
              <p:nvPr/>
            </p:nvSpPr>
            <p:spPr>
              <a:xfrm>
                <a:off x="4576826" y="2873654"/>
                <a:ext cx="934349" cy="278259"/>
              </a:xfrm>
              <a:prstGeom prst="rect">
                <a:avLst/>
              </a:prstGeom>
              <a:noFill/>
            </p:spPr>
            <p:txBody>
              <a:bodyPr wrap="square" lIns="121899" tIns="60949" rIns="121899" bIns="60949" rtlCol="0">
                <a:spAutoFit/>
              </a:bodyPr>
              <a:lstStyle/>
              <a:p>
                <a:pPr>
                  <a:lnSpc>
                    <a:spcPct val="90000"/>
                  </a:lnSpc>
                </a:pPr>
                <a:r>
                  <a:rPr lang="en-US" sz="1100" dirty="0">
                    <a:latin typeface="Franklin Gothic Book"/>
                    <a:cs typeface="Franklin Gothic Book"/>
                  </a:rPr>
                  <a:t>Re-encrypt</a:t>
                </a:r>
              </a:p>
            </p:txBody>
          </p:sp>
          <p:sp>
            <p:nvSpPr>
              <p:cNvPr id="143" name="Freeform 34"/>
              <p:cNvSpPr>
                <a:spLocks/>
              </p:cNvSpPr>
              <p:nvPr/>
            </p:nvSpPr>
            <p:spPr bwMode="auto">
              <a:xfrm>
                <a:off x="5406067" y="2860409"/>
                <a:ext cx="76180" cy="330200"/>
              </a:xfrm>
              <a:custGeom>
                <a:avLst/>
                <a:gdLst>
                  <a:gd name="T0" fmla="*/ 0 w 63"/>
                  <a:gd name="T1" fmla="*/ 0 h 276"/>
                  <a:gd name="T2" fmla="*/ 14 w 63"/>
                  <a:gd name="T3" fmla="*/ 0 h 276"/>
                  <a:gd name="T4" fmla="*/ 45 w 63"/>
                  <a:gd name="T5" fmla="*/ 35 h 276"/>
                  <a:gd name="T6" fmla="*/ 45 w 63"/>
                  <a:gd name="T7" fmla="*/ 92 h 276"/>
                  <a:gd name="T8" fmla="*/ 63 w 63"/>
                  <a:gd name="T9" fmla="*/ 131 h 276"/>
                  <a:gd name="T10" fmla="*/ 63 w 63"/>
                  <a:gd name="T11" fmla="*/ 145 h 276"/>
                  <a:gd name="T12" fmla="*/ 45 w 63"/>
                  <a:gd name="T13" fmla="*/ 185 h 276"/>
                  <a:gd name="T14" fmla="*/ 45 w 63"/>
                  <a:gd name="T15" fmla="*/ 241 h 276"/>
                  <a:gd name="T16" fmla="*/ 14 w 63"/>
                  <a:gd name="T17" fmla="*/ 276 h 276"/>
                  <a:gd name="T18" fmla="*/ 0 w 63"/>
                  <a:gd name="T19" fmla="*/ 276 h 276"/>
                  <a:gd name="T20" fmla="*/ 0 w 63"/>
                  <a:gd name="T21" fmla="*/ 262 h 276"/>
                  <a:gd name="T22" fmla="*/ 9 w 63"/>
                  <a:gd name="T23" fmla="*/ 262 h 276"/>
                  <a:gd name="T24" fmla="*/ 29 w 63"/>
                  <a:gd name="T25" fmla="*/ 241 h 276"/>
                  <a:gd name="T26" fmla="*/ 29 w 63"/>
                  <a:gd name="T27" fmla="*/ 175 h 276"/>
                  <a:gd name="T28" fmla="*/ 48 w 63"/>
                  <a:gd name="T29" fmla="*/ 139 h 276"/>
                  <a:gd name="T30" fmla="*/ 48 w 63"/>
                  <a:gd name="T31" fmla="*/ 138 h 276"/>
                  <a:gd name="T32" fmla="*/ 29 w 63"/>
                  <a:gd name="T33" fmla="*/ 102 h 276"/>
                  <a:gd name="T34" fmla="*/ 29 w 63"/>
                  <a:gd name="T35" fmla="*/ 35 h 276"/>
                  <a:gd name="T36" fmla="*/ 9 w 63"/>
                  <a:gd name="T37" fmla="*/ 14 h 276"/>
                  <a:gd name="T38" fmla="*/ 0 w 63"/>
                  <a:gd name="T39" fmla="*/ 14 h 276"/>
                  <a:gd name="T40" fmla="*/ 0 w 63"/>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276">
                    <a:moveTo>
                      <a:pt x="0" y="0"/>
                    </a:moveTo>
                    <a:cubicBezTo>
                      <a:pt x="14" y="0"/>
                      <a:pt x="14" y="0"/>
                      <a:pt x="14" y="0"/>
                    </a:cubicBezTo>
                    <a:cubicBezTo>
                      <a:pt x="35" y="0"/>
                      <a:pt x="45" y="10"/>
                      <a:pt x="45" y="35"/>
                    </a:cubicBezTo>
                    <a:cubicBezTo>
                      <a:pt x="45" y="92"/>
                      <a:pt x="45" y="92"/>
                      <a:pt x="45" y="92"/>
                    </a:cubicBezTo>
                    <a:cubicBezTo>
                      <a:pt x="45" y="123"/>
                      <a:pt x="49" y="131"/>
                      <a:pt x="63" y="131"/>
                    </a:cubicBezTo>
                    <a:cubicBezTo>
                      <a:pt x="63" y="145"/>
                      <a:pt x="63" y="145"/>
                      <a:pt x="63" y="145"/>
                    </a:cubicBezTo>
                    <a:cubicBezTo>
                      <a:pt x="49" y="145"/>
                      <a:pt x="45" y="154"/>
                      <a:pt x="45" y="185"/>
                    </a:cubicBezTo>
                    <a:cubicBezTo>
                      <a:pt x="45" y="241"/>
                      <a:pt x="45" y="241"/>
                      <a:pt x="45" y="241"/>
                    </a:cubicBezTo>
                    <a:cubicBezTo>
                      <a:pt x="45" y="266"/>
                      <a:pt x="35" y="276"/>
                      <a:pt x="14" y="276"/>
                    </a:cubicBezTo>
                    <a:cubicBezTo>
                      <a:pt x="0" y="276"/>
                      <a:pt x="0" y="276"/>
                      <a:pt x="0" y="276"/>
                    </a:cubicBezTo>
                    <a:cubicBezTo>
                      <a:pt x="0" y="262"/>
                      <a:pt x="0" y="262"/>
                      <a:pt x="0" y="262"/>
                    </a:cubicBezTo>
                    <a:cubicBezTo>
                      <a:pt x="9" y="262"/>
                      <a:pt x="9" y="262"/>
                      <a:pt x="9" y="262"/>
                    </a:cubicBezTo>
                    <a:cubicBezTo>
                      <a:pt x="22" y="262"/>
                      <a:pt x="29" y="257"/>
                      <a:pt x="29" y="241"/>
                    </a:cubicBezTo>
                    <a:cubicBezTo>
                      <a:pt x="29" y="175"/>
                      <a:pt x="29" y="175"/>
                      <a:pt x="29" y="175"/>
                    </a:cubicBezTo>
                    <a:cubicBezTo>
                      <a:pt x="29" y="152"/>
                      <a:pt x="36" y="142"/>
                      <a:pt x="48" y="139"/>
                    </a:cubicBezTo>
                    <a:cubicBezTo>
                      <a:pt x="48" y="138"/>
                      <a:pt x="48" y="138"/>
                      <a:pt x="48" y="138"/>
                    </a:cubicBezTo>
                    <a:cubicBezTo>
                      <a:pt x="36" y="135"/>
                      <a:pt x="29" y="125"/>
                      <a:pt x="29" y="102"/>
                    </a:cubicBezTo>
                    <a:cubicBezTo>
                      <a:pt x="29" y="35"/>
                      <a:pt x="29" y="35"/>
                      <a:pt x="29" y="35"/>
                    </a:cubicBezTo>
                    <a:cubicBezTo>
                      <a:pt x="29" y="20"/>
                      <a:pt x="22" y="14"/>
                      <a:pt x="9" y="14"/>
                    </a:cubicBezTo>
                    <a:cubicBezTo>
                      <a:pt x="0" y="14"/>
                      <a:pt x="0" y="14"/>
                      <a:pt x="0" y="14"/>
                    </a:cubicBezTo>
                    <a:lnTo>
                      <a:pt x="0" y="0"/>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899" tIns="60949" rIns="121899" bIns="60949"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868148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4727" y="228600"/>
            <a:ext cx="10969943" cy="914400"/>
          </a:xfrm>
        </p:spPr>
        <p:txBody>
          <a:bodyPr/>
          <a:lstStyle/>
          <a:p>
            <a:r>
              <a:rPr lang="en-US" dirty="0"/>
              <a:t>F5 – </a:t>
            </a:r>
            <a:r>
              <a:rPr lang="en-US" dirty="0" err="1"/>
              <a:t>FireEye</a:t>
            </a:r>
            <a:r>
              <a:rPr lang="en-US" dirty="0"/>
              <a:t> Value Proposition</a:t>
            </a:r>
          </a:p>
        </p:txBody>
      </p:sp>
      <p:sp>
        <p:nvSpPr>
          <p:cNvPr id="6" name="Text Placeholder 5"/>
          <p:cNvSpPr>
            <a:spLocks noGrp="1"/>
          </p:cNvSpPr>
          <p:nvPr>
            <p:ph type="body" idx="1"/>
          </p:nvPr>
        </p:nvSpPr>
        <p:spPr>
          <a:xfrm>
            <a:off x="731520" y="2743200"/>
            <a:ext cx="5120640" cy="548640"/>
          </a:xfrm>
        </p:spPr>
        <p:txBody>
          <a:bodyPr/>
          <a:lstStyle/>
          <a:p>
            <a:r>
              <a:rPr lang="en-US" dirty="0"/>
              <a:t>Customer Scenarios</a:t>
            </a:r>
          </a:p>
        </p:txBody>
      </p:sp>
      <p:sp>
        <p:nvSpPr>
          <p:cNvPr id="5" name="Content Placeholder 4"/>
          <p:cNvSpPr>
            <a:spLocks noGrp="1"/>
          </p:cNvSpPr>
          <p:nvPr>
            <p:ph sz="half" idx="2"/>
          </p:nvPr>
        </p:nvSpPr>
        <p:spPr>
          <a:xfrm>
            <a:off x="731520" y="3429000"/>
            <a:ext cx="5120640" cy="3657600"/>
          </a:xfrm>
        </p:spPr>
        <p:txBody>
          <a:bodyPr/>
          <a:lstStyle/>
          <a:p>
            <a:r>
              <a:rPr lang="en-US" dirty="0"/>
              <a:t>Use SSL Intercept for visibility and scale into SSL traffic with </a:t>
            </a:r>
            <a:r>
              <a:rPr lang="en-US" dirty="0" err="1"/>
              <a:t>FireEye</a:t>
            </a:r>
            <a:r>
              <a:rPr lang="en-US" dirty="0"/>
              <a:t> for APT threats.</a:t>
            </a:r>
          </a:p>
        </p:txBody>
      </p:sp>
      <p:sp>
        <p:nvSpPr>
          <p:cNvPr id="7" name="Text Placeholder 6"/>
          <p:cNvSpPr>
            <a:spLocks noGrp="1"/>
          </p:cNvSpPr>
          <p:nvPr>
            <p:ph type="body" sz="quarter" idx="3"/>
          </p:nvPr>
        </p:nvSpPr>
        <p:spPr>
          <a:xfrm>
            <a:off x="6309360" y="2743200"/>
            <a:ext cx="5120640" cy="548640"/>
          </a:xfrm>
        </p:spPr>
        <p:txBody>
          <a:bodyPr/>
          <a:lstStyle/>
          <a:p>
            <a:r>
              <a:rPr lang="en-US" dirty="0"/>
              <a:t>Desired Solution Capabilities</a:t>
            </a:r>
          </a:p>
        </p:txBody>
      </p:sp>
      <p:sp>
        <p:nvSpPr>
          <p:cNvPr id="8" name="Content Placeholder 7"/>
          <p:cNvSpPr>
            <a:spLocks noGrp="1"/>
          </p:cNvSpPr>
          <p:nvPr>
            <p:ph sz="quarter" idx="4"/>
          </p:nvPr>
        </p:nvSpPr>
        <p:spPr>
          <a:xfrm>
            <a:off x="6309360" y="3429000"/>
            <a:ext cx="5120640" cy="3657600"/>
          </a:xfrm>
        </p:spPr>
        <p:txBody>
          <a:bodyPr/>
          <a:lstStyle/>
          <a:p>
            <a:r>
              <a:rPr lang="en-US" dirty="0"/>
              <a:t>Find hidden threats with SSL Visibility</a:t>
            </a:r>
          </a:p>
          <a:p>
            <a:r>
              <a:rPr lang="en-US" dirty="0"/>
              <a:t>Scale security services with defense-in-depth and scale-out for growth</a:t>
            </a:r>
          </a:p>
          <a:p>
            <a:r>
              <a:rPr lang="en-US" dirty="0"/>
              <a:t>Single point of control across security solutions  for greater efficiencies</a:t>
            </a:r>
          </a:p>
          <a:p>
            <a:r>
              <a:rPr lang="en-US" dirty="0"/>
              <a:t>Bypass URL dynamically and statically</a:t>
            </a:r>
          </a:p>
          <a:p>
            <a:r>
              <a:rPr lang="en-US" dirty="0"/>
              <a:t>Dynamically detect SSL on any port</a:t>
            </a:r>
          </a:p>
          <a:p>
            <a:endParaRPr lang="en-US" dirty="0"/>
          </a:p>
        </p:txBody>
      </p:sp>
      <p:sp>
        <p:nvSpPr>
          <p:cNvPr id="9" name="Text Placeholder 8"/>
          <p:cNvSpPr>
            <a:spLocks noGrp="1"/>
          </p:cNvSpPr>
          <p:nvPr>
            <p:ph type="body" sz="quarter" idx="10"/>
          </p:nvPr>
        </p:nvSpPr>
        <p:spPr>
          <a:xfrm>
            <a:off x="731520" y="1371600"/>
            <a:ext cx="10696892" cy="1219200"/>
          </a:xfrm>
        </p:spPr>
        <p:txBody>
          <a:bodyPr/>
          <a:lstStyle/>
          <a:p>
            <a:r>
              <a:rPr lang="en-US" dirty="0"/>
              <a:t>In 2016, the Internet will reach an inflection point where more than half the traffic is encrypted.  Typical network architectures are built for little or no encryption. A security service chain simply consists of a set of security services, such as firewalls or IPS that are intelligently connected through the BIG-IP to provided SSL visibility and to help with scalability and uptime.</a:t>
            </a:r>
          </a:p>
        </p:txBody>
      </p:sp>
      <p:pic>
        <p:nvPicPr>
          <p:cNvPr id="2" name="Picture 1"/>
          <p:cNvPicPr>
            <a:picLocks noChangeAspect="1"/>
          </p:cNvPicPr>
          <p:nvPr/>
        </p:nvPicPr>
        <p:blipFill>
          <a:blip r:embed="rId4"/>
          <a:stretch>
            <a:fillRect/>
          </a:stretch>
        </p:blipFill>
        <p:spPr>
          <a:xfrm>
            <a:off x="608012" y="4800600"/>
            <a:ext cx="5230812" cy="1429802"/>
          </a:xfrm>
          <a:prstGeom prst="rect">
            <a:avLst/>
          </a:prstGeom>
        </p:spPr>
      </p:pic>
    </p:spTree>
    <p:custDataLst>
      <p:tags r:id="rId1"/>
    </p:custDataLst>
    <p:extLst>
      <p:ext uri="{BB962C8B-B14F-4D97-AF65-F5344CB8AC3E}">
        <p14:creationId xmlns:p14="http://schemas.microsoft.com/office/powerpoint/2010/main" val="180548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Solution Overview</a:t>
            </a:r>
          </a:p>
        </p:txBody>
      </p:sp>
      <p:sp>
        <p:nvSpPr>
          <p:cNvPr id="6" name="Rounded Rectangle 5"/>
          <p:cNvSpPr/>
          <p:nvPr/>
        </p:nvSpPr>
        <p:spPr>
          <a:xfrm>
            <a:off x="7654899" y="1827923"/>
            <a:ext cx="1508934" cy="1886168"/>
          </a:xfrm>
          <a:prstGeom prst="roundRect">
            <a:avLst>
              <a:gd name="adj" fmla="val 6998"/>
            </a:avLst>
          </a:prstGeom>
          <a:solidFill>
            <a:schemeClr val="bg1"/>
          </a:solidFill>
          <a:ln w="28575" cmpd="sng">
            <a:solidFill>
              <a:schemeClr val="tx2"/>
            </a:solidFill>
          </a:ln>
        </p:spPr>
        <p:txBody>
          <a:bodyPr vert="horz"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7832084" y="3651218"/>
            <a:ext cx="1143132" cy="125745"/>
          </a:xfrm>
          <a:prstGeom prst="rect">
            <a:avLst/>
          </a:prstGeom>
          <a:solidFill>
            <a:schemeClr val="bg1">
              <a:lumMod val="95000"/>
            </a:schemeClr>
          </a:solidFill>
        </p:spPr>
        <p:txBody>
          <a:bodyPr vert="horz"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sp>
        <p:nvSpPr>
          <p:cNvPr id="8" name="Freeform 7"/>
          <p:cNvSpPr>
            <a:spLocks/>
          </p:cNvSpPr>
          <p:nvPr/>
        </p:nvSpPr>
        <p:spPr bwMode="auto">
          <a:xfrm>
            <a:off x="11013564" y="1911753"/>
            <a:ext cx="943084" cy="1173615"/>
          </a:xfrm>
          <a:custGeom>
            <a:avLst/>
            <a:gdLst>
              <a:gd name="T0" fmla="*/ 995 w 995"/>
              <a:gd name="T1" fmla="*/ 2502 h 2609"/>
              <a:gd name="T2" fmla="*/ 888 w 995"/>
              <a:gd name="T3" fmla="*/ 2609 h 2609"/>
              <a:gd name="T4" fmla="*/ 107 w 995"/>
              <a:gd name="T5" fmla="*/ 2609 h 2609"/>
              <a:gd name="T6" fmla="*/ 0 w 995"/>
              <a:gd name="T7" fmla="*/ 2502 h 2609"/>
              <a:gd name="T8" fmla="*/ 0 w 995"/>
              <a:gd name="T9" fmla="*/ 106 h 2609"/>
              <a:gd name="T10" fmla="*/ 107 w 995"/>
              <a:gd name="T11" fmla="*/ 0 h 2609"/>
              <a:gd name="T12" fmla="*/ 888 w 995"/>
              <a:gd name="T13" fmla="*/ 0 h 2609"/>
              <a:gd name="T14" fmla="*/ 995 w 995"/>
              <a:gd name="T15" fmla="*/ 106 h 2609"/>
              <a:gd name="T16" fmla="*/ 995 w 995"/>
              <a:gd name="T17" fmla="*/ 2502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2609">
                <a:moveTo>
                  <a:pt x="995" y="2502"/>
                </a:moveTo>
                <a:cubicBezTo>
                  <a:pt x="995" y="2561"/>
                  <a:pt x="947" y="2609"/>
                  <a:pt x="888" y="2609"/>
                </a:cubicBezTo>
                <a:cubicBezTo>
                  <a:pt x="107" y="2609"/>
                  <a:pt x="107" y="2609"/>
                  <a:pt x="107" y="2609"/>
                </a:cubicBezTo>
                <a:cubicBezTo>
                  <a:pt x="48" y="2609"/>
                  <a:pt x="0" y="2561"/>
                  <a:pt x="0" y="2502"/>
                </a:cubicBezTo>
                <a:cubicBezTo>
                  <a:pt x="0" y="106"/>
                  <a:pt x="0" y="106"/>
                  <a:pt x="0" y="106"/>
                </a:cubicBezTo>
                <a:cubicBezTo>
                  <a:pt x="0" y="48"/>
                  <a:pt x="48" y="0"/>
                  <a:pt x="107" y="0"/>
                </a:cubicBezTo>
                <a:cubicBezTo>
                  <a:pt x="888" y="0"/>
                  <a:pt x="888" y="0"/>
                  <a:pt x="888" y="0"/>
                </a:cubicBezTo>
                <a:cubicBezTo>
                  <a:pt x="947" y="0"/>
                  <a:pt x="995" y="48"/>
                  <a:pt x="995" y="106"/>
                </a:cubicBezTo>
                <a:lnTo>
                  <a:pt x="995" y="250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9" name="Freeform 8"/>
          <p:cNvSpPr>
            <a:spLocks/>
          </p:cNvSpPr>
          <p:nvPr/>
        </p:nvSpPr>
        <p:spPr bwMode="auto">
          <a:xfrm>
            <a:off x="10995010" y="1901274"/>
            <a:ext cx="943084" cy="1184094"/>
          </a:xfrm>
          <a:custGeom>
            <a:avLst/>
            <a:gdLst>
              <a:gd name="T0" fmla="*/ 1005 w 1015"/>
              <a:gd name="T1" fmla="*/ 2513 h 2630"/>
              <a:gd name="T2" fmla="*/ 994 w 1015"/>
              <a:gd name="T3" fmla="*/ 2513 h 2630"/>
              <a:gd name="T4" fmla="*/ 986 w 1015"/>
              <a:gd name="T5" fmla="*/ 2550 h 2630"/>
              <a:gd name="T6" fmla="*/ 951 w 1015"/>
              <a:gd name="T7" fmla="*/ 2593 h 2630"/>
              <a:gd name="T8" fmla="*/ 898 w 1015"/>
              <a:gd name="T9" fmla="*/ 2609 h 2630"/>
              <a:gd name="T10" fmla="*/ 117 w 1015"/>
              <a:gd name="T11" fmla="*/ 2609 h 2630"/>
              <a:gd name="T12" fmla="*/ 80 w 1015"/>
              <a:gd name="T13" fmla="*/ 2602 h 2630"/>
              <a:gd name="T14" fmla="*/ 37 w 1015"/>
              <a:gd name="T15" fmla="*/ 2567 h 2630"/>
              <a:gd name="T16" fmla="*/ 21 w 1015"/>
              <a:gd name="T17" fmla="*/ 2513 h 2630"/>
              <a:gd name="T18" fmla="*/ 21 w 1015"/>
              <a:gd name="T19" fmla="*/ 117 h 2630"/>
              <a:gd name="T20" fmla="*/ 28 w 1015"/>
              <a:gd name="T21" fmla="*/ 80 h 2630"/>
              <a:gd name="T22" fmla="*/ 63 w 1015"/>
              <a:gd name="T23" fmla="*/ 38 h 2630"/>
              <a:gd name="T24" fmla="*/ 117 w 1015"/>
              <a:gd name="T25" fmla="*/ 21 h 2630"/>
              <a:gd name="T26" fmla="*/ 898 w 1015"/>
              <a:gd name="T27" fmla="*/ 21 h 2630"/>
              <a:gd name="T28" fmla="*/ 935 w 1015"/>
              <a:gd name="T29" fmla="*/ 29 h 2630"/>
              <a:gd name="T30" fmla="*/ 977 w 1015"/>
              <a:gd name="T31" fmla="*/ 64 h 2630"/>
              <a:gd name="T32" fmla="*/ 994 w 1015"/>
              <a:gd name="T33" fmla="*/ 117 h 2630"/>
              <a:gd name="T34" fmla="*/ 994 w 1015"/>
              <a:gd name="T35" fmla="*/ 2513 h 2630"/>
              <a:gd name="T36" fmla="*/ 1005 w 1015"/>
              <a:gd name="T37" fmla="*/ 2513 h 2630"/>
              <a:gd name="T38" fmla="*/ 1015 w 1015"/>
              <a:gd name="T39" fmla="*/ 2513 h 2630"/>
              <a:gd name="T40" fmla="*/ 1015 w 1015"/>
              <a:gd name="T41" fmla="*/ 117 h 2630"/>
              <a:gd name="T42" fmla="*/ 1006 w 1015"/>
              <a:gd name="T43" fmla="*/ 72 h 2630"/>
              <a:gd name="T44" fmla="*/ 963 w 1015"/>
              <a:gd name="T45" fmla="*/ 20 h 2630"/>
              <a:gd name="T46" fmla="*/ 898 w 1015"/>
              <a:gd name="T47" fmla="*/ 0 h 2630"/>
              <a:gd name="T48" fmla="*/ 117 w 1015"/>
              <a:gd name="T49" fmla="*/ 0 h 2630"/>
              <a:gd name="T50" fmla="*/ 71 w 1015"/>
              <a:gd name="T51" fmla="*/ 9 h 2630"/>
              <a:gd name="T52" fmla="*/ 20 w 1015"/>
              <a:gd name="T53" fmla="*/ 52 h 2630"/>
              <a:gd name="T54" fmla="*/ 0 w 1015"/>
              <a:gd name="T55" fmla="*/ 117 h 2630"/>
              <a:gd name="T56" fmla="*/ 0 w 1015"/>
              <a:gd name="T57" fmla="*/ 2513 h 2630"/>
              <a:gd name="T58" fmla="*/ 9 w 1015"/>
              <a:gd name="T59" fmla="*/ 2559 h 2630"/>
              <a:gd name="T60" fmla="*/ 51 w 1015"/>
              <a:gd name="T61" fmla="*/ 2610 h 2630"/>
              <a:gd name="T62" fmla="*/ 117 w 1015"/>
              <a:gd name="T63" fmla="*/ 2630 h 2630"/>
              <a:gd name="T64" fmla="*/ 898 w 1015"/>
              <a:gd name="T65" fmla="*/ 2630 h 2630"/>
              <a:gd name="T66" fmla="*/ 943 w 1015"/>
              <a:gd name="T67" fmla="*/ 2621 h 2630"/>
              <a:gd name="T68" fmla="*/ 995 w 1015"/>
              <a:gd name="T69" fmla="*/ 2579 h 2630"/>
              <a:gd name="T70" fmla="*/ 1015 w 1015"/>
              <a:gd name="T71" fmla="*/ 2513 h 2630"/>
              <a:gd name="T72" fmla="*/ 1005 w 1015"/>
              <a:gd name="T73" fmla="*/ 2513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5" h="2630">
                <a:moveTo>
                  <a:pt x="1005" y="2513"/>
                </a:moveTo>
                <a:cubicBezTo>
                  <a:pt x="994" y="2513"/>
                  <a:pt x="994" y="2513"/>
                  <a:pt x="994" y="2513"/>
                </a:cubicBezTo>
                <a:cubicBezTo>
                  <a:pt x="994" y="2526"/>
                  <a:pt x="991" y="2539"/>
                  <a:pt x="986" y="2550"/>
                </a:cubicBezTo>
                <a:cubicBezTo>
                  <a:pt x="979" y="2568"/>
                  <a:pt x="967" y="2582"/>
                  <a:pt x="951" y="2593"/>
                </a:cubicBezTo>
                <a:cubicBezTo>
                  <a:pt x="936" y="2603"/>
                  <a:pt x="918" y="2609"/>
                  <a:pt x="898" y="2609"/>
                </a:cubicBezTo>
                <a:cubicBezTo>
                  <a:pt x="117" y="2609"/>
                  <a:pt x="117" y="2609"/>
                  <a:pt x="117" y="2609"/>
                </a:cubicBezTo>
                <a:cubicBezTo>
                  <a:pt x="104" y="2609"/>
                  <a:pt x="91" y="2606"/>
                  <a:pt x="80" y="2602"/>
                </a:cubicBezTo>
                <a:cubicBezTo>
                  <a:pt x="62" y="2594"/>
                  <a:pt x="48" y="2582"/>
                  <a:pt x="37" y="2567"/>
                </a:cubicBezTo>
                <a:cubicBezTo>
                  <a:pt x="27" y="2551"/>
                  <a:pt x="21" y="2533"/>
                  <a:pt x="21" y="2513"/>
                </a:cubicBezTo>
                <a:cubicBezTo>
                  <a:pt x="21" y="117"/>
                  <a:pt x="21" y="117"/>
                  <a:pt x="21" y="117"/>
                </a:cubicBezTo>
                <a:cubicBezTo>
                  <a:pt x="21" y="104"/>
                  <a:pt x="24" y="91"/>
                  <a:pt x="28" y="80"/>
                </a:cubicBezTo>
                <a:cubicBezTo>
                  <a:pt x="36" y="63"/>
                  <a:pt x="48" y="48"/>
                  <a:pt x="63" y="38"/>
                </a:cubicBezTo>
                <a:cubicBezTo>
                  <a:pt x="79" y="27"/>
                  <a:pt x="97" y="21"/>
                  <a:pt x="117" y="21"/>
                </a:cubicBezTo>
                <a:cubicBezTo>
                  <a:pt x="898" y="21"/>
                  <a:pt x="898" y="21"/>
                  <a:pt x="898" y="21"/>
                </a:cubicBezTo>
                <a:cubicBezTo>
                  <a:pt x="911" y="21"/>
                  <a:pt x="924" y="24"/>
                  <a:pt x="935" y="29"/>
                </a:cubicBezTo>
                <a:cubicBezTo>
                  <a:pt x="952" y="36"/>
                  <a:pt x="967" y="48"/>
                  <a:pt x="977" y="64"/>
                </a:cubicBezTo>
                <a:cubicBezTo>
                  <a:pt x="988" y="79"/>
                  <a:pt x="994" y="97"/>
                  <a:pt x="994" y="117"/>
                </a:cubicBezTo>
                <a:cubicBezTo>
                  <a:pt x="994" y="2513"/>
                  <a:pt x="994" y="2513"/>
                  <a:pt x="994" y="2513"/>
                </a:cubicBezTo>
                <a:cubicBezTo>
                  <a:pt x="1005" y="2513"/>
                  <a:pt x="1005" y="2513"/>
                  <a:pt x="1005" y="2513"/>
                </a:cubicBezTo>
                <a:cubicBezTo>
                  <a:pt x="1015" y="2513"/>
                  <a:pt x="1015" y="2513"/>
                  <a:pt x="1015" y="2513"/>
                </a:cubicBezTo>
                <a:cubicBezTo>
                  <a:pt x="1015" y="117"/>
                  <a:pt x="1015" y="117"/>
                  <a:pt x="1015" y="117"/>
                </a:cubicBezTo>
                <a:cubicBezTo>
                  <a:pt x="1015" y="101"/>
                  <a:pt x="1012" y="86"/>
                  <a:pt x="1006" y="72"/>
                </a:cubicBezTo>
                <a:cubicBezTo>
                  <a:pt x="997" y="51"/>
                  <a:pt x="982" y="33"/>
                  <a:pt x="963" y="20"/>
                </a:cubicBezTo>
                <a:cubicBezTo>
                  <a:pt x="945" y="7"/>
                  <a:pt x="922" y="0"/>
                  <a:pt x="898" y="0"/>
                </a:cubicBezTo>
                <a:cubicBezTo>
                  <a:pt x="117" y="0"/>
                  <a:pt x="117" y="0"/>
                  <a:pt x="117" y="0"/>
                </a:cubicBezTo>
                <a:cubicBezTo>
                  <a:pt x="101" y="0"/>
                  <a:pt x="85" y="3"/>
                  <a:pt x="71" y="9"/>
                </a:cubicBezTo>
                <a:cubicBezTo>
                  <a:pt x="50" y="18"/>
                  <a:pt x="32" y="33"/>
                  <a:pt x="20" y="52"/>
                </a:cubicBezTo>
                <a:cubicBezTo>
                  <a:pt x="7" y="70"/>
                  <a:pt x="0" y="93"/>
                  <a:pt x="0" y="117"/>
                </a:cubicBezTo>
                <a:cubicBezTo>
                  <a:pt x="0" y="2513"/>
                  <a:pt x="0" y="2513"/>
                  <a:pt x="0" y="2513"/>
                </a:cubicBezTo>
                <a:cubicBezTo>
                  <a:pt x="0" y="2529"/>
                  <a:pt x="3" y="2545"/>
                  <a:pt x="9" y="2559"/>
                </a:cubicBezTo>
                <a:cubicBezTo>
                  <a:pt x="18" y="2580"/>
                  <a:pt x="33" y="2598"/>
                  <a:pt x="51" y="2610"/>
                </a:cubicBezTo>
                <a:cubicBezTo>
                  <a:pt x="70" y="2623"/>
                  <a:pt x="93" y="2630"/>
                  <a:pt x="117" y="2630"/>
                </a:cubicBezTo>
                <a:cubicBezTo>
                  <a:pt x="898" y="2630"/>
                  <a:pt x="898" y="2630"/>
                  <a:pt x="898" y="2630"/>
                </a:cubicBezTo>
                <a:cubicBezTo>
                  <a:pt x="914" y="2630"/>
                  <a:pt x="929" y="2627"/>
                  <a:pt x="943" y="2621"/>
                </a:cubicBezTo>
                <a:cubicBezTo>
                  <a:pt x="965" y="2612"/>
                  <a:pt x="982" y="2597"/>
                  <a:pt x="995" y="2579"/>
                </a:cubicBezTo>
                <a:cubicBezTo>
                  <a:pt x="1008" y="2560"/>
                  <a:pt x="1015" y="2537"/>
                  <a:pt x="1015" y="2513"/>
                </a:cubicBezTo>
                <a:lnTo>
                  <a:pt x="1005" y="2513"/>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0" name="Freeform 9"/>
          <p:cNvSpPr>
            <a:spLocks/>
          </p:cNvSpPr>
          <p:nvPr/>
        </p:nvSpPr>
        <p:spPr bwMode="auto">
          <a:xfrm>
            <a:off x="9317179" y="1834473"/>
            <a:ext cx="1498455" cy="1721128"/>
          </a:xfrm>
          <a:custGeom>
            <a:avLst/>
            <a:gdLst>
              <a:gd name="T0" fmla="*/ 1614 w 1614"/>
              <a:gd name="T1" fmla="*/ 1747 h 1853"/>
              <a:gd name="T2" fmla="*/ 1507 w 1614"/>
              <a:gd name="T3" fmla="*/ 1853 h 1853"/>
              <a:gd name="T4" fmla="*/ 107 w 1614"/>
              <a:gd name="T5" fmla="*/ 1853 h 1853"/>
              <a:gd name="T6" fmla="*/ 0 w 1614"/>
              <a:gd name="T7" fmla="*/ 1747 h 1853"/>
              <a:gd name="T8" fmla="*/ 0 w 1614"/>
              <a:gd name="T9" fmla="*/ 107 h 1853"/>
              <a:gd name="T10" fmla="*/ 107 w 1614"/>
              <a:gd name="T11" fmla="*/ 0 h 1853"/>
              <a:gd name="T12" fmla="*/ 1507 w 1614"/>
              <a:gd name="T13" fmla="*/ 0 h 1853"/>
              <a:gd name="T14" fmla="*/ 1614 w 1614"/>
              <a:gd name="T15" fmla="*/ 107 h 1853"/>
              <a:gd name="T16" fmla="*/ 1614 w 1614"/>
              <a:gd name="T17" fmla="*/ 174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4" h="1853">
                <a:moveTo>
                  <a:pt x="1614" y="1747"/>
                </a:moveTo>
                <a:cubicBezTo>
                  <a:pt x="1614" y="1805"/>
                  <a:pt x="1566" y="1853"/>
                  <a:pt x="1507" y="1853"/>
                </a:cubicBezTo>
                <a:cubicBezTo>
                  <a:pt x="107" y="1853"/>
                  <a:pt x="107" y="1853"/>
                  <a:pt x="107" y="1853"/>
                </a:cubicBezTo>
                <a:cubicBezTo>
                  <a:pt x="48" y="1853"/>
                  <a:pt x="0" y="1805"/>
                  <a:pt x="0" y="1747"/>
                </a:cubicBezTo>
                <a:cubicBezTo>
                  <a:pt x="0" y="107"/>
                  <a:pt x="0" y="107"/>
                  <a:pt x="0" y="107"/>
                </a:cubicBezTo>
                <a:cubicBezTo>
                  <a:pt x="0" y="48"/>
                  <a:pt x="48" y="0"/>
                  <a:pt x="107" y="0"/>
                </a:cubicBezTo>
                <a:cubicBezTo>
                  <a:pt x="1507" y="0"/>
                  <a:pt x="1507" y="0"/>
                  <a:pt x="1507" y="0"/>
                </a:cubicBezTo>
                <a:cubicBezTo>
                  <a:pt x="1566" y="0"/>
                  <a:pt x="1614" y="48"/>
                  <a:pt x="1614" y="107"/>
                </a:cubicBezTo>
                <a:cubicBezTo>
                  <a:pt x="1614" y="1747"/>
                  <a:pt x="1614" y="1747"/>
                  <a:pt x="1614" y="174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1" name="Freeform 10"/>
          <p:cNvSpPr>
            <a:spLocks/>
          </p:cNvSpPr>
          <p:nvPr/>
        </p:nvSpPr>
        <p:spPr bwMode="auto">
          <a:xfrm>
            <a:off x="9308010" y="1823994"/>
            <a:ext cx="1516793" cy="1740776"/>
          </a:xfrm>
          <a:custGeom>
            <a:avLst/>
            <a:gdLst>
              <a:gd name="T0" fmla="*/ 1625 w 1635"/>
              <a:gd name="T1" fmla="*/ 1758 h 1875"/>
              <a:gd name="T2" fmla="*/ 1614 w 1635"/>
              <a:gd name="T3" fmla="*/ 1758 h 1875"/>
              <a:gd name="T4" fmla="*/ 1606 w 1635"/>
              <a:gd name="T5" fmla="*/ 1795 h 1875"/>
              <a:gd name="T6" fmla="*/ 1571 w 1635"/>
              <a:gd name="T7" fmla="*/ 1837 h 1875"/>
              <a:gd name="T8" fmla="*/ 1518 w 1635"/>
              <a:gd name="T9" fmla="*/ 1854 h 1875"/>
              <a:gd name="T10" fmla="*/ 118 w 1635"/>
              <a:gd name="T11" fmla="*/ 1854 h 1875"/>
              <a:gd name="T12" fmla="*/ 80 w 1635"/>
              <a:gd name="T13" fmla="*/ 1846 h 1875"/>
              <a:gd name="T14" fmla="*/ 38 w 1635"/>
              <a:gd name="T15" fmla="*/ 1811 h 1875"/>
              <a:gd name="T16" fmla="*/ 22 w 1635"/>
              <a:gd name="T17" fmla="*/ 1758 h 1875"/>
              <a:gd name="T18" fmla="*/ 22 w 1635"/>
              <a:gd name="T19" fmla="*/ 118 h 1875"/>
              <a:gd name="T20" fmla="*/ 29 w 1635"/>
              <a:gd name="T21" fmla="*/ 80 h 1875"/>
              <a:gd name="T22" fmla="*/ 64 w 1635"/>
              <a:gd name="T23" fmla="*/ 38 h 1875"/>
              <a:gd name="T24" fmla="*/ 118 w 1635"/>
              <a:gd name="T25" fmla="*/ 22 h 1875"/>
              <a:gd name="T26" fmla="*/ 1518 w 1635"/>
              <a:gd name="T27" fmla="*/ 22 h 1875"/>
              <a:gd name="T28" fmla="*/ 1555 w 1635"/>
              <a:gd name="T29" fmla="*/ 29 h 1875"/>
              <a:gd name="T30" fmla="*/ 1597 w 1635"/>
              <a:gd name="T31" fmla="*/ 64 h 1875"/>
              <a:gd name="T32" fmla="*/ 1614 w 1635"/>
              <a:gd name="T33" fmla="*/ 118 h 1875"/>
              <a:gd name="T34" fmla="*/ 1614 w 1635"/>
              <a:gd name="T35" fmla="*/ 1758 h 1875"/>
              <a:gd name="T36" fmla="*/ 1625 w 1635"/>
              <a:gd name="T37" fmla="*/ 1758 h 1875"/>
              <a:gd name="T38" fmla="*/ 1635 w 1635"/>
              <a:gd name="T39" fmla="*/ 1758 h 1875"/>
              <a:gd name="T40" fmla="*/ 1635 w 1635"/>
              <a:gd name="T41" fmla="*/ 118 h 1875"/>
              <a:gd name="T42" fmla="*/ 1626 w 1635"/>
              <a:gd name="T43" fmla="*/ 72 h 1875"/>
              <a:gd name="T44" fmla="*/ 1583 w 1635"/>
              <a:gd name="T45" fmla="*/ 20 h 1875"/>
              <a:gd name="T46" fmla="*/ 1518 w 1635"/>
              <a:gd name="T47" fmla="*/ 0 h 1875"/>
              <a:gd name="T48" fmla="*/ 118 w 1635"/>
              <a:gd name="T49" fmla="*/ 0 h 1875"/>
              <a:gd name="T50" fmla="*/ 72 w 1635"/>
              <a:gd name="T51" fmla="*/ 10 h 1875"/>
              <a:gd name="T52" fmla="*/ 20 w 1635"/>
              <a:gd name="T53" fmla="*/ 52 h 1875"/>
              <a:gd name="T54" fmla="*/ 0 w 1635"/>
              <a:gd name="T55" fmla="*/ 118 h 1875"/>
              <a:gd name="T56" fmla="*/ 0 w 1635"/>
              <a:gd name="T57" fmla="*/ 1758 h 1875"/>
              <a:gd name="T58" fmla="*/ 10 w 1635"/>
              <a:gd name="T59" fmla="*/ 1803 h 1875"/>
              <a:gd name="T60" fmla="*/ 52 w 1635"/>
              <a:gd name="T61" fmla="*/ 1855 h 1875"/>
              <a:gd name="T62" fmla="*/ 118 w 1635"/>
              <a:gd name="T63" fmla="*/ 1875 h 1875"/>
              <a:gd name="T64" fmla="*/ 1518 w 1635"/>
              <a:gd name="T65" fmla="*/ 1875 h 1875"/>
              <a:gd name="T66" fmla="*/ 1564 w 1635"/>
              <a:gd name="T67" fmla="*/ 1866 h 1875"/>
              <a:gd name="T68" fmla="*/ 1615 w 1635"/>
              <a:gd name="T69" fmla="*/ 1823 h 1875"/>
              <a:gd name="T70" fmla="*/ 1635 w 1635"/>
              <a:gd name="T71" fmla="*/ 1758 h 1875"/>
              <a:gd name="T72" fmla="*/ 1625 w 1635"/>
              <a:gd name="T73" fmla="*/ 1758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5" h="1875">
                <a:moveTo>
                  <a:pt x="1625" y="1758"/>
                </a:moveTo>
                <a:cubicBezTo>
                  <a:pt x="1614" y="1758"/>
                  <a:pt x="1614" y="1758"/>
                  <a:pt x="1614" y="1758"/>
                </a:cubicBezTo>
                <a:cubicBezTo>
                  <a:pt x="1614" y="1771"/>
                  <a:pt x="1611" y="1783"/>
                  <a:pt x="1606" y="1795"/>
                </a:cubicBezTo>
                <a:cubicBezTo>
                  <a:pt x="1599" y="1812"/>
                  <a:pt x="1587" y="1827"/>
                  <a:pt x="1571" y="1837"/>
                </a:cubicBezTo>
                <a:cubicBezTo>
                  <a:pt x="1556" y="1847"/>
                  <a:pt x="1538" y="1854"/>
                  <a:pt x="1518" y="1854"/>
                </a:cubicBezTo>
                <a:cubicBezTo>
                  <a:pt x="118" y="1854"/>
                  <a:pt x="118" y="1854"/>
                  <a:pt x="118" y="1854"/>
                </a:cubicBezTo>
                <a:cubicBezTo>
                  <a:pt x="104" y="1854"/>
                  <a:pt x="92" y="1851"/>
                  <a:pt x="80" y="1846"/>
                </a:cubicBezTo>
                <a:cubicBezTo>
                  <a:pt x="63" y="1839"/>
                  <a:pt x="48" y="1826"/>
                  <a:pt x="38" y="1811"/>
                </a:cubicBezTo>
                <a:cubicBezTo>
                  <a:pt x="28" y="1796"/>
                  <a:pt x="22" y="1777"/>
                  <a:pt x="22" y="1758"/>
                </a:cubicBezTo>
                <a:cubicBezTo>
                  <a:pt x="22" y="118"/>
                  <a:pt x="22" y="118"/>
                  <a:pt x="22" y="118"/>
                </a:cubicBezTo>
                <a:cubicBezTo>
                  <a:pt x="22" y="104"/>
                  <a:pt x="24" y="92"/>
                  <a:pt x="29" y="80"/>
                </a:cubicBezTo>
                <a:cubicBezTo>
                  <a:pt x="37" y="63"/>
                  <a:pt x="49" y="49"/>
                  <a:pt x="64" y="38"/>
                </a:cubicBezTo>
                <a:cubicBezTo>
                  <a:pt x="79" y="28"/>
                  <a:pt x="98" y="22"/>
                  <a:pt x="118" y="22"/>
                </a:cubicBezTo>
                <a:cubicBezTo>
                  <a:pt x="1518" y="22"/>
                  <a:pt x="1518" y="22"/>
                  <a:pt x="1518" y="22"/>
                </a:cubicBezTo>
                <a:cubicBezTo>
                  <a:pt x="1531" y="22"/>
                  <a:pt x="1544" y="24"/>
                  <a:pt x="1555" y="29"/>
                </a:cubicBezTo>
                <a:cubicBezTo>
                  <a:pt x="1572" y="37"/>
                  <a:pt x="1587" y="49"/>
                  <a:pt x="1597" y="64"/>
                </a:cubicBezTo>
                <a:cubicBezTo>
                  <a:pt x="1608" y="79"/>
                  <a:pt x="1614" y="98"/>
                  <a:pt x="1614" y="118"/>
                </a:cubicBezTo>
                <a:cubicBezTo>
                  <a:pt x="1614" y="1758"/>
                  <a:pt x="1614" y="1758"/>
                  <a:pt x="1614" y="1758"/>
                </a:cubicBezTo>
                <a:cubicBezTo>
                  <a:pt x="1625" y="1758"/>
                  <a:pt x="1625" y="1758"/>
                  <a:pt x="1625" y="1758"/>
                </a:cubicBezTo>
                <a:cubicBezTo>
                  <a:pt x="1635" y="1758"/>
                  <a:pt x="1635" y="1758"/>
                  <a:pt x="1635" y="1758"/>
                </a:cubicBezTo>
                <a:cubicBezTo>
                  <a:pt x="1635" y="118"/>
                  <a:pt x="1635" y="118"/>
                  <a:pt x="1635" y="118"/>
                </a:cubicBezTo>
                <a:cubicBezTo>
                  <a:pt x="1635" y="102"/>
                  <a:pt x="1632" y="86"/>
                  <a:pt x="1626" y="72"/>
                </a:cubicBezTo>
                <a:cubicBezTo>
                  <a:pt x="1617" y="51"/>
                  <a:pt x="1602" y="33"/>
                  <a:pt x="1583" y="20"/>
                </a:cubicBezTo>
                <a:cubicBezTo>
                  <a:pt x="1565" y="8"/>
                  <a:pt x="1542" y="0"/>
                  <a:pt x="1518" y="0"/>
                </a:cubicBezTo>
                <a:cubicBezTo>
                  <a:pt x="118" y="0"/>
                  <a:pt x="118" y="0"/>
                  <a:pt x="118" y="0"/>
                </a:cubicBezTo>
                <a:cubicBezTo>
                  <a:pt x="102" y="0"/>
                  <a:pt x="86" y="4"/>
                  <a:pt x="72" y="10"/>
                </a:cubicBezTo>
                <a:cubicBezTo>
                  <a:pt x="51" y="19"/>
                  <a:pt x="33" y="33"/>
                  <a:pt x="20" y="52"/>
                </a:cubicBezTo>
                <a:cubicBezTo>
                  <a:pt x="8" y="71"/>
                  <a:pt x="0" y="93"/>
                  <a:pt x="0" y="118"/>
                </a:cubicBezTo>
                <a:cubicBezTo>
                  <a:pt x="0" y="1758"/>
                  <a:pt x="0" y="1758"/>
                  <a:pt x="0" y="1758"/>
                </a:cubicBezTo>
                <a:cubicBezTo>
                  <a:pt x="0" y="1774"/>
                  <a:pt x="4" y="1789"/>
                  <a:pt x="10" y="1803"/>
                </a:cubicBezTo>
                <a:cubicBezTo>
                  <a:pt x="19" y="1824"/>
                  <a:pt x="33" y="1842"/>
                  <a:pt x="52" y="1855"/>
                </a:cubicBezTo>
                <a:cubicBezTo>
                  <a:pt x="71" y="1867"/>
                  <a:pt x="93" y="1875"/>
                  <a:pt x="118" y="1875"/>
                </a:cubicBezTo>
                <a:cubicBezTo>
                  <a:pt x="1518" y="1875"/>
                  <a:pt x="1518" y="1875"/>
                  <a:pt x="1518" y="1875"/>
                </a:cubicBezTo>
                <a:cubicBezTo>
                  <a:pt x="1534" y="1875"/>
                  <a:pt x="1549" y="1872"/>
                  <a:pt x="1564" y="1866"/>
                </a:cubicBezTo>
                <a:cubicBezTo>
                  <a:pt x="1585" y="1857"/>
                  <a:pt x="1602" y="1842"/>
                  <a:pt x="1615" y="1823"/>
                </a:cubicBezTo>
                <a:cubicBezTo>
                  <a:pt x="1628" y="1804"/>
                  <a:pt x="1635" y="1782"/>
                  <a:pt x="1635" y="1758"/>
                </a:cubicBezTo>
                <a:lnTo>
                  <a:pt x="1625" y="1758"/>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2" name="Freeform 11"/>
          <p:cNvSpPr>
            <a:spLocks/>
          </p:cNvSpPr>
          <p:nvPr/>
        </p:nvSpPr>
        <p:spPr bwMode="auto">
          <a:xfrm>
            <a:off x="6010366" y="1834473"/>
            <a:ext cx="1498455" cy="1721128"/>
          </a:xfrm>
          <a:custGeom>
            <a:avLst/>
            <a:gdLst>
              <a:gd name="T0" fmla="*/ 1613 w 1613"/>
              <a:gd name="T1" fmla="*/ 1747 h 1853"/>
              <a:gd name="T2" fmla="*/ 1507 w 1613"/>
              <a:gd name="T3" fmla="*/ 1853 h 1853"/>
              <a:gd name="T4" fmla="*/ 106 w 1613"/>
              <a:gd name="T5" fmla="*/ 1853 h 1853"/>
              <a:gd name="T6" fmla="*/ 0 w 1613"/>
              <a:gd name="T7" fmla="*/ 1747 h 1853"/>
              <a:gd name="T8" fmla="*/ 0 w 1613"/>
              <a:gd name="T9" fmla="*/ 107 h 1853"/>
              <a:gd name="T10" fmla="*/ 106 w 1613"/>
              <a:gd name="T11" fmla="*/ 0 h 1853"/>
              <a:gd name="T12" fmla="*/ 1507 w 1613"/>
              <a:gd name="T13" fmla="*/ 0 h 1853"/>
              <a:gd name="T14" fmla="*/ 1613 w 1613"/>
              <a:gd name="T15" fmla="*/ 107 h 1853"/>
              <a:gd name="T16" fmla="*/ 1613 w 1613"/>
              <a:gd name="T17" fmla="*/ 174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3" h="1853">
                <a:moveTo>
                  <a:pt x="1613" y="1747"/>
                </a:moveTo>
                <a:cubicBezTo>
                  <a:pt x="1613" y="1805"/>
                  <a:pt x="1565" y="1853"/>
                  <a:pt x="1507" y="1853"/>
                </a:cubicBezTo>
                <a:cubicBezTo>
                  <a:pt x="106" y="1853"/>
                  <a:pt x="106" y="1853"/>
                  <a:pt x="106" y="1853"/>
                </a:cubicBezTo>
                <a:cubicBezTo>
                  <a:pt x="48" y="1853"/>
                  <a:pt x="0" y="1805"/>
                  <a:pt x="0" y="1747"/>
                </a:cubicBezTo>
                <a:cubicBezTo>
                  <a:pt x="0" y="107"/>
                  <a:pt x="0" y="107"/>
                  <a:pt x="0" y="107"/>
                </a:cubicBezTo>
                <a:cubicBezTo>
                  <a:pt x="0" y="48"/>
                  <a:pt x="48" y="0"/>
                  <a:pt x="106" y="0"/>
                </a:cubicBezTo>
                <a:cubicBezTo>
                  <a:pt x="1507" y="0"/>
                  <a:pt x="1507" y="0"/>
                  <a:pt x="1507" y="0"/>
                </a:cubicBezTo>
                <a:cubicBezTo>
                  <a:pt x="1565" y="0"/>
                  <a:pt x="1613" y="48"/>
                  <a:pt x="1613" y="107"/>
                </a:cubicBezTo>
                <a:cubicBezTo>
                  <a:pt x="1613" y="1747"/>
                  <a:pt x="1613" y="1747"/>
                  <a:pt x="1613" y="174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3" name="Freeform 12"/>
          <p:cNvSpPr>
            <a:spLocks/>
          </p:cNvSpPr>
          <p:nvPr/>
        </p:nvSpPr>
        <p:spPr bwMode="auto">
          <a:xfrm>
            <a:off x="6001197" y="1823994"/>
            <a:ext cx="1516793" cy="1740776"/>
          </a:xfrm>
          <a:custGeom>
            <a:avLst/>
            <a:gdLst>
              <a:gd name="T0" fmla="*/ 1624 w 1635"/>
              <a:gd name="T1" fmla="*/ 1758 h 1875"/>
              <a:gd name="T2" fmla="*/ 1614 w 1635"/>
              <a:gd name="T3" fmla="*/ 1758 h 1875"/>
              <a:gd name="T4" fmla="*/ 1606 w 1635"/>
              <a:gd name="T5" fmla="*/ 1795 h 1875"/>
              <a:gd name="T6" fmla="*/ 1571 w 1635"/>
              <a:gd name="T7" fmla="*/ 1837 h 1875"/>
              <a:gd name="T8" fmla="*/ 1518 w 1635"/>
              <a:gd name="T9" fmla="*/ 1854 h 1875"/>
              <a:gd name="T10" fmla="*/ 117 w 1635"/>
              <a:gd name="T11" fmla="*/ 1854 h 1875"/>
              <a:gd name="T12" fmla="*/ 80 w 1635"/>
              <a:gd name="T13" fmla="*/ 1846 h 1875"/>
              <a:gd name="T14" fmla="*/ 38 w 1635"/>
              <a:gd name="T15" fmla="*/ 1811 h 1875"/>
              <a:gd name="T16" fmla="*/ 21 w 1635"/>
              <a:gd name="T17" fmla="*/ 1758 h 1875"/>
              <a:gd name="T18" fmla="*/ 21 w 1635"/>
              <a:gd name="T19" fmla="*/ 118 h 1875"/>
              <a:gd name="T20" fmla="*/ 29 w 1635"/>
              <a:gd name="T21" fmla="*/ 80 h 1875"/>
              <a:gd name="T22" fmla="*/ 64 w 1635"/>
              <a:gd name="T23" fmla="*/ 38 h 1875"/>
              <a:gd name="T24" fmla="*/ 117 w 1635"/>
              <a:gd name="T25" fmla="*/ 22 h 1875"/>
              <a:gd name="T26" fmla="*/ 1518 w 1635"/>
              <a:gd name="T27" fmla="*/ 22 h 1875"/>
              <a:gd name="T28" fmla="*/ 1555 w 1635"/>
              <a:gd name="T29" fmla="*/ 29 h 1875"/>
              <a:gd name="T30" fmla="*/ 1597 w 1635"/>
              <a:gd name="T31" fmla="*/ 64 h 1875"/>
              <a:gd name="T32" fmla="*/ 1614 w 1635"/>
              <a:gd name="T33" fmla="*/ 118 h 1875"/>
              <a:gd name="T34" fmla="*/ 1614 w 1635"/>
              <a:gd name="T35" fmla="*/ 1758 h 1875"/>
              <a:gd name="T36" fmla="*/ 1624 w 1635"/>
              <a:gd name="T37" fmla="*/ 1758 h 1875"/>
              <a:gd name="T38" fmla="*/ 1635 w 1635"/>
              <a:gd name="T39" fmla="*/ 1758 h 1875"/>
              <a:gd name="T40" fmla="*/ 1635 w 1635"/>
              <a:gd name="T41" fmla="*/ 118 h 1875"/>
              <a:gd name="T42" fmla="*/ 1626 w 1635"/>
              <a:gd name="T43" fmla="*/ 72 h 1875"/>
              <a:gd name="T44" fmla="*/ 1583 w 1635"/>
              <a:gd name="T45" fmla="*/ 20 h 1875"/>
              <a:gd name="T46" fmla="*/ 1518 w 1635"/>
              <a:gd name="T47" fmla="*/ 0 h 1875"/>
              <a:gd name="T48" fmla="*/ 117 w 1635"/>
              <a:gd name="T49" fmla="*/ 0 h 1875"/>
              <a:gd name="T50" fmla="*/ 72 w 1635"/>
              <a:gd name="T51" fmla="*/ 10 h 1875"/>
              <a:gd name="T52" fmla="*/ 20 w 1635"/>
              <a:gd name="T53" fmla="*/ 52 h 1875"/>
              <a:gd name="T54" fmla="*/ 0 w 1635"/>
              <a:gd name="T55" fmla="*/ 118 h 1875"/>
              <a:gd name="T56" fmla="*/ 0 w 1635"/>
              <a:gd name="T57" fmla="*/ 1758 h 1875"/>
              <a:gd name="T58" fmla="*/ 9 w 1635"/>
              <a:gd name="T59" fmla="*/ 1803 h 1875"/>
              <a:gd name="T60" fmla="*/ 52 w 1635"/>
              <a:gd name="T61" fmla="*/ 1855 h 1875"/>
              <a:gd name="T62" fmla="*/ 117 w 1635"/>
              <a:gd name="T63" fmla="*/ 1875 h 1875"/>
              <a:gd name="T64" fmla="*/ 1518 w 1635"/>
              <a:gd name="T65" fmla="*/ 1875 h 1875"/>
              <a:gd name="T66" fmla="*/ 1563 w 1635"/>
              <a:gd name="T67" fmla="*/ 1866 h 1875"/>
              <a:gd name="T68" fmla="*/ 1615 w 1635"/>
              <a:gd name="T69" fmla="*/ 1823 h 1875"/>
              <a:gd name="T70" fmla="*/ 1635 w 1635"/>
              <a:gd name="T71" fmla="*/ 1758 h 1875"/>
              <a:gd name="T72" fmla="*/ 1624 w 1635"/>
              <a:gd name="T73" fmla="*/ 1758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5" h="1875">
                <a:moveTo>
                  <a:pt x="1624" y="1758"/>
                </a:moveTo>
                <a:cubicBezTo>
                  <a:pt x="1614" y="1758"/>
                  <a:pt x="1614" y="1758"/>
                  <a:pt x="1614" y="1758"/>
                </a:cubicBezTo>
                <a:cubicBezTo>
                  <a:pt x="1614" y="1771"/>
                  <a:pt x="1611" y="1783"/>
                  <a:pt x="1606" y="1795"/>
                </a:cubicBezTo>
                <a:cubicBezTo>
                  <a:pt x="1599" y="1812"/>
                  <a:pt x="1586" y="1827"/>
                  <a:pt x="1571" y="1837"/>
                </a:cubicBezTo>
                <a:cubicBezTo>
                  <a:pt x="1556" y="1847"/>
                  <a:pt x="1537" y="1854"/>
                  <a:pt x="1518" y="1854"/>
                </a:cubicBezTo>
                <a:cubicBezTo>
                  <a:pt x="117" y="1854"/>
                  <a:pt x="117" y="1854"/>
                  <a:pt x="117" y="1854"/>
                </a:cubicBezTo>
                <a:cubicBezTo>
                  <a:pt x="104" y="1854"/>
                  <a:pt x="91" y="1851"/>
                  <a:pt x="80" y="1846"/>
                </a:cubicBezTo>
                <a:cubicBezTo>
                  <a:pt x="63" y="1839"/>
                  <a:pt x="48" y="1826"/>
                  <a:pt x="38" y="1811"/>
                </a:cubicBezTo>
                <a:cubicBezTo>
                  <a:pt x="27" y="1796"/>
                  <a:pt x="21" y="1777"/>
                  <a:pt x="21" y="1758"/>
                </a:cubicBezTo>
                <a:cubicBezTo>
                  <a:pt x="21" y="118"/>
                  <a:pt x="21" y="118"/>
                  <a:pt x="21" y="118"/>
                </a:cubicBezTo>
                <a:cubicBezTo>
                  <a:pt x="21" y="104"/>
                  <a:pt x="24" y="92"/>
                  <a:pt x="29" y="80"/>
                </a:cubicBezTo>
                <a:cubicBezTo>
                  <a:pt x="36" y="63"/>
                  <a:pt x="48" y="49"/>
                  <a:pt x="64" y="38"/>
                </a:cubicBezTo>
                <a:cubicBezTo>
                  <a:pt x="79" y="28"/>
                  <a:pt x="97" y="22"/>
                  <a:pt x="117" y="22"/>
                </a:cubicBezTo>
                <a:cubicBezTo>
                  <a:pt x="1518" y="22"/>
                  <a:pt x="1518" y="22"/>
                  <a:pt x="1518" y="22"/>
                </a:cubicBezTo>
                <a:cubicBezTo>
                  <a:pt x="1531" y="22"/>
                  <a:pt x="1543" y="24"/>
                  <a:pt x="1555" y="29"/>
                </a:cubicBezTo>
                <a:cubicBezTo>
                  <a:pt x="1572" y="37"/>
                  <a:pt x="1587" y="49"/>
                  <a:pt x="1597" y="64"/>
                </a:cubicBezTo>
                <a:cubicBezTo>
                  <a:pt x="1607" y="79"/>
                  <a:pt x="1614" y="98"/>
                  <a:pt x="1614" y="118"/>
                </a:cubicBezTo>
                <a:cubicBezTo>
                  <a:pt x="1614" y="1758"/>
                  <a:pt x="1614" y="1758"/>
                  <a:pt x="1614" y="1758"/>
                </a:cubicBezTo>
                <a:cubicBezTo>
                  <a:pt x="1624" y="1758"/>
                  <a:pt x="1624" y="1758"/>
                  <a:pt x="1624" y="1758"/>
                </a:cubicBezTo>
                <a:cubicBezTo>
                  <a:pt x="1635" y="1758"/>
                  <a:pt x="1635" y="1758"/>
                  <a:pt x="1635" y="1758"/>
                </a:cubicBezTo>
                <a:cubicBezTo>
                  <a:pt x="1635" y="118"/>
                  <a:pt x="1635" y="118"/>
                  <a:pt x="1635" y="118"/>
                </a:cubicBezTo>
                <a:cubicBezTo>
                  <a:pt x="1635" y="102"/>
                  <a:pt x="1632" y="86"/>
                  <a:pt x="1626" y="72"/>
                </a:cubicBezTo>
                <a:cubicBezTo>
                  <a:pt x="1617" y="51"/>
                  <a:pt x="1602" y="33"/>
                  <a:pt x="1583" y="20"/>
                </a:cubicBezTo>
                <a:cubicBezTo>
                  <a:pt x="1564" y="8"/>
                  <a:pt x="1542" y="0"/>
                  <a:pt x="1518" y="0"/>
                </a:cubicBezTo>
                <a:cubicBezTo>
                  <a:pt x="117" y="0"/>
                  <a:pt x="117" y="0"/>
                  <a:pt x="117" y="0"/>
                </a:cubicBezTo>
                <a:cubicBezTo>
                  <a:pt x="101" y="0"/>
                  <a:pt x="86" y="4"/>
                  <a:pt x="72" y="10"/>
                </a:cubicBezTo>
                <a:cubicBezTo>
                  <a:pt x="51" y="19"/>
                  <a:pt x="33" y="33"/>
                  <a:pt x="20" y="52"/>
                </a:cubicBezTo>
                <a:cubicBezTo>
                  <a:pt x="7" y="71"/>
                  <a:pt x="0" y="93"/>
                  <a:pt x="0" y="118"/>
                </a:cubicBezTo>
                <a:cubicBezTo>
                  <a:pt x="0" y="1758"/>
                  <a:pt x="0" y="1758"/>
                  <a:pt x="0" y="1758"/>
                </a:cubicBezTo>
                <a:cubicBezTo>
                  <a:pt x="0" y="1774"/>
                  <a:pt x="3" y="1789"/>
                  <a:pt x="9" y="1803"/>
                </a:cubicBezTo>
                <a:cubicBezTo>
                  <a:pt x="18" y="1824"/>
                  <a:pt x="33" y="1842"/>
                  <a:pt x="52" y="1855"/>
                </a:cubicBezTo>
                <a:cubicBezTo>
                  <a:pt x="70" y="1867"/>
                  <a:pt x="93" y="1875"/>
                  <a:pt x="117" y="1875"/>
                </a:cubicBezTo>
                <a:cubicBezTo>
                  <a:pt x="1518" y="1875"/>
                  <a:pt x="1518" y="1875"/>
                  <a:pt x="1518" y="1875"/>
                </a:cubicBezTo>
                <a:cubicBezTo>
                  <a:pt x="1534" y="1875"/>
                  <a:pt x="1549" y="1872"/>
                  <a:pt x="1563" y="1866"/>
                </a:cubicBezTo>
                <a:cubicBezTo>
                  <a:pt x="1584" y="1857"/>
                  <a:pt x="1602" y="1842"/>
                  <a:pt x="1615" y="1823"/>
                </a:cubicBezTo>
                <a:cubicBezTo>
                  <a:pt x="1627" y="1804"/>
                  <a:pt x="1635" y="1782"/>
                  <a:pt x="1635" y="1758"/>
                </a:cubicBezTo>
                <a:lnTo>
                  <a:pt x="1624" y="1758"/>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4" name="Freeform 13"/>
          <p:cNvSpPr>
            <a:spLocks/>
          </p:cNvSpPr>
          <p:nvPr/>
        </p:nvSpPr>
        <p:spPr bwMode="auto">
          <a:xfrm>
            <a:off x="4886242" y="1876387"/>
            <a:ext cx="949633" cy="1751255"/>
          </a:xfrm>
          <a:custGeom>
            <a:avLst/>
            <a:gdLst>
              <a:gd name="T0" fmla="*/ 1023 w 1023"/>
              <a:gd name="T1" fmla="*/ 1780 h 1886"/>
              <a:gd name="T2" fmla="*/ 916 w 1023"/>
              <a:gd name="T3" fmla="*/ 1886 h 1886"/>
              <a:gd name="T4" fmla="*/ 106 w 1023"/>
              <a:gd name="T5" fmla="*/ 1886 h 1886"/>
              <a:gd name="T6" fmla="*/ 0 w 1023"/>
              <a:gd name="T7" fmla="*/ 1780 h 1886"/>
              <a:gd name="T8" fmla="*/ 0 w 1023"/>
              <a:gd name="T9" fmla="*/ 107 h 1886"/>
              <a:gd name="T10" fmla="*/ 106 w 1023"/>
              <a:gd name="T11" fmla="*/ 0 h 1886"/>
              <a:gd name="T12" fmla="*/ 916 w 1023"/>
              <a:gd name="T13" fmla="*/ 0 h 1886"/>
              <a:gd name="T14" fmla="*/ 1023 w 1023"/>
              <a:gd name="T15" fmla="*/ 107 h 1886"/>
              <a:gd name="T16" fmla="*/ 1023 w 1023"/>
              <a:gd name="T17" fmla="*/ 1780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3" h="1886">
                <a:moveTo>
                  <a:pt x="1023" y="1780"/>
                </a:moveTo>
                <a:cubicBezTo>
                  <a:pt x="1023" y="1838"/>
                  <a:pt x="975" y="1886"/>
                  <a:pt x="916" y="1886"/>
                </a:cubicBezTo>
                <a:cubicBezTo>
                  <a:pt x="106" y="1886"/>
                  <a:pt x="106" y="1886"/>
                  <a:pt x="106" y="1886"/>
                </a:cubicBezTo>
                <a:cubicBezTo>
                  <a:pt x="48" y="1886"/>
                  <a:pt x="0" y="1838"/>
                  <a:pt x="0" y="1780"/>
                </a:cubicBezTo>
                <a:cubicBezTo>
                  <a:pt x="0" y="107"/>
                  <a:pt x="0" y="107"/>
                  <a:pt x="0" y="107"/>
                </a:cubicBezTo>
                <a:cubicBezTo>
                  <a:pt x="0" y="48"/>
                  <a:pt x="48" y="0"/>
                  <a:pt x="106" y="0"/>
                </a:cubicBezTo>
                <a:cubicBezTo>
                  <a:pt x="916" y="0"/>
                  <a:pt x="916" y="0"/>
                  <a:pt x="916" y="0"/>
                </a:cubicBezTo>
                <a:cubicBezTo>
                  <a:pt x="975" y="0"/>
                  <a:pt x="1023" y="48"/>
                  <a:pt x="1023" y="107"/>
                </a:cubicBezTo>
                <a:lnTo>
                  <a:pt x="1023" y="17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5" name="Freeform 14"/>
          <p:cNvSpPr>
            <a:spLocks/>
          </p:cNvSpPr>
          <p:nvPr/>
        </p:nvSpPr>
        <p:spPr bwMode="auto">
          <a:xfrm>
            <a:off x="4875764" y="1865909"/>
            <a:ext cx="969281" cy="1772212"/>
          </a:xfrm>
          <a:custGeom>
            <a:avLst/>
            <a:gdLst>
              <a:gd name="T0" fmla="*/ 1034 w 1044"/>
              <a:gd name="T1" fmla="*/ 1791 h 1908"/>
              <a:gd name="T2" fmla="*/ 1023 w 1044"/>
              <a:gd name="T3" fmla="*/ 1791 h 1908"/>
              <a:gd name="T4" fmla="*/ 1015 w 1044"/>
              <a:gd name="T5" fmla="*/ 1828 h 1908"/>
              <a:gd name="T6" fmla="*/ 981 w 1044"/>
              <a:gd name="T7" fmla="*/ 1870 h 1908"/>
              <a:gd name="T8" fmla="*/ 927 w 1044"/>
              <a:gd name="T9" fmla="*/ 1887 h 1908"/>
              <a:gd name="T10" fmla="*/ 117 w 1044"/>
              <a:gd name="T11" fmla="*/ 1887 h 1908"/>
              <a:gd name="T12" fmla="*/ 80 w 1044"/>
              <a:gd name="T13" fmla="*/ 1879 h 1908"/>
              <a:gd name="T14" fmla="*/ 38 w 1044"/>
              <a:gd name="T15" fmla="*/ 1844 h 1908"/>
              <a:gd name="T16" fmla="*/ 21 w 1044"/>
              <a:gd name="T17" fmla="*/ 1791 h 1908"/>
              <a:gd name="T18" fmla="*/ 21 w 1044"/>
              <a:gd name="T19" fmla="*/ 118 h 1908"/>
              <a:gd name="T20" fmla="*/ 29 w 1044"/>
              <a:gd name="T21" fmla="*/ 80 h 1908"/>
              <a:gd name="T22" fmla="*/ 64 w 1044"/>
              <a:gd name="T23" fmla="*/ 38 h 1908"/>
              <a:gd name="T24" fmla="*/ 117 w 1044"/>
              <a:gd name="T25" fmla="*/ 22 h 1908"/>
              <a:gd name="T26" fmla="*/ 927 w 1044"/>
              <a:gd name="T27" fmla="*/ 22 h 1908"/>
              <a:gd name="T28" fmla="*/ 964 w 1044"/>
              <a:gd name="T29" fmla="*/ 29 h 1908"/>
              <a:gd name="T30" fmla="*/ 1007 w 1044"/>
              <a:gd name="T31" fmla="*/ 64 h 1908"/>
              <a:gd name="T32" fmla="*/ 1023 w 1044"/>
              <a:gd name="T33" fmla="*/ 118 h 1908"/>
              <a:gd name="T34" fmla="*/ 1023 w 1044"/>
              <a:gd name="T35" fmla="*/ 1791 h 1908"/>
              <a:gd name="T36" fmla="*/ 1034 w 1044"/>
              <a:gd name="T37" fmla="*/ 1791 h 1908"/>
              <a:gd name="T38" fmla="*/ 1044 w 1044"/>
              <a:gd name="T39" fmla="*/ 1791 h 1908"/>
              <a:gd name="T40" fmla="*/ 1044 w 1044"/>
              <a:gd name="T41" fmla="*/ 118 h 1908"/>
              <a:gd name="T42" fmla="*/ 1035 w 1044"/>
              <a:gd name="T43" fmla="*/ 72 h 1908"/>
              <a:gd name="T44" fmla="*/ 993 w 1044"/>
              <a:gd name="T45" fmla="*/ 21 h 1908"/>
              <a:gd name="T46" fmla="*/ 927 w 1044"/>
              <a:gd name="T47" fmla="*/ 0 h 1908"/>
              <a:gd name="T48" fmla="*/ 117 w 1044"/>
              <a:gd name="T49" fmla="*/ 0 h 1908"/>
              <a:gd name="T50" fmla="*/ 72 w 1044"/>
              <a:gd name="T51" fmla="*/ 10 h 1908"/>
              <a:gd name="T52" fmla="*/ 20 w 1044"/>
              <a:gd name="T53" fmla="*/ 52 h 1908"/>
              <a:gd name="T54" fmla="*/ 0 w 1044"/>
              <a:gd name="T55" fmla="*/ 118 h 1908"/>
              <a:gd name="T56" fmla="*/ 0 w 1044"/>
              <a:gd name="T57" fmla="*/ 1791 h 1908"/>
              <a:gd name="T58" fmla="*/ 9 w 1044"/>
              <a:gd name="T59" fmla="*/ 1836 h 1908"/>
              <a:gd name="T60" fmla="*/ 52 w 1044"/>
              <a:gd name="T61" fmla="*/ 1888 h 1908"/>
              <a:gd name="T62" fmla="*/ 117 w 1044"/>
              <a:gd name="T63" fmla="*/ 1908 h 1908"/>
              <a:gd name="T64" fmla="*/ 927 w 1044"/>
              <a:gd name="T65" fmla="*/ 1908 h 1908"/>
              <a:gd name="T66" fmla="*/ 973 w 1044"/>
              <a:gd name="T67" fmla="*/ 1899 h 1908"/>
              <a:gd name="T68" fmla="*/ 1024 w 1044"/>
              <a:gd name="T69" fmla="*/ 1856 h 1908"/>
              <a:gd name="T70" fmla="*/ 1044 w 1044"/>
              <a:gd name="T71" fmla="*/ 1791 h 1908"/>
              <a:gd name="T72" fmla="*/ 1034 w 1044"/>
              <a:gd name="T73" fmla="*/ 1791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4" h="1908">
                <a:moveTo>
                  <a:pt x="1034" y="1791"/>
                </a:moveTo>
                <a:cubicBezTo>
                  <a:pt x="1023" y="1791"/>
                  <a:pt x="1023" y="1791"/>
                  <a:pt x="1023" y="1791"/>
                </a:cubicBezTo>
                <a:cubicBezTo>
                  <a:pt x="1023" y="1804"/>
                  <a:pt x="1020" y="1816"/>
                  <a:pt x="1015" y="1828"/>
                </a:cubicBezTo>
                <a:cubicBezTo>
                  <a:pt x="1008" y="1845"/>
                  <a:pt x="996" y="1860"/>
                  <a:pt x="981" y="1870"/>
                </a:cubicBezTo>
                <a:cubicBezTo>
                  <a:pt x="965" y="1881"/>
                  <a:pt x="947" y="1887"/>
                  <a:pt x="927" y="1887"/>
                </a:cubicBezTo>
                <a:cubicBezTo>
                  <a:pt x="117" y="1887"/>
                  <a:pt x="117" y="1887"/>
                  <a:pt x="117" y="1887"/>
                </a:cubicBezTo>
                <a:cubicBezTo>
                  <a:pt x="104" y="1887"/>
                  <a:pt x="92" y="1884"/>
                  <a:pt x="80" y="1879"/>
                </a:cubicBezTo>
                <a:cubicBezTo>
                  <a:pt x="63" y="1872"/>
                  <a:pt x="48" y="1860"/>
                  <a:pt x="38" y="1844"/>
                </a:cubicBezTo>
                <a:cubicBezTo>
                  <a:pt x="27" y="1829"/>
                  <a:pt x="21" y="1810"/>
                  <a:pt x="21" y="1791"/>
                </a:cubicBezTo>
                <a:cubicBezTo>
                  <a:pt x="21" y="118"/>
                  <a:pt x="21" y="118"/>
                  <a:pt x="21" y="118"/>
                </a:cubicBezTo>
                <a:cubicBezTo>
                  <a:pt x="21" y="105"/>
                  <a:pt x="24" y="92"/>
                  <a:pt x="29" y="80"/>
                </a:cubicBezTo>
                <a:cubicBezTo>
                  <a:pt x="36" y="63"/>
                  <a:pt x="48" y="49"/>
                  <a:pt x="64" y="38"/>
                </a:cubicBezTo>
                <a:cubicBezTo>
                  <a:pt x="79" y="28"/>
                  <a:pt x="98" y="22"/>
                  <a:pt x="117" y="22"/>
                </a:cubicBezTo>
                <a:cubicBezTo>
                  <a:pt x="927" y="22"/>
                  <a:pt x="927" y="22"/>
                  <a:pt x="927" y="22"/>
                </a:cubicBezTo>
                <a:cubicBezTo>
                  <a:pt x="940" y="22"/>
                  <a:pt x="953" y="24"/>
                  <a:pt x="964" y="29"/>
                </a:cubicBezTo>
                <a:cubicBezTo>
                  <a:pt x="981" y="37"/>
                  <a:pt x="996" y="49"/>
                  <a:pt x="1007" y="64"/>
                </a:cubicBezTo>
                <a:cubicBezTo>
                  <a:pt x="1017" y="80"/>
                  <a:pt x="1023" y="98"/>
                  <a:pt x="1023" y="118"/>
                </a:cubicBezTo>
                <a:cubicBezTo>
                  <a:pt x="1023" y="1791"/>
                  <a:pt x="1023" y="1791"/>
                  <a:pt x="1023" y="1791"/>
                </a:cubicBezTo>
                <a:cubicBezTo>
                  <a:pt x="1034" y="1791"/>
                  <a:pt x="1034" y="1791"/>
                  <a:pt x="1034" y="1791"/>
                </a:cubicBezTo>
                <a:cubicBezTo>
                  <a:pt x="1044" y="1791"/>
                  <a:pt x="1044" y="1791"/>
                  <a:pt x="1044" y="1791"/>
                </a:cubicBezTo>
                <a:cubicBezTo>
                  <a:pt x="1044" y="118"/>
                  <a:pt x="1044" y="118"/>
                  <a:pt x="1044" y="118"/>
                </a:cubicBezTo>
                <a:cubicBezTo>
                  <a:pt x="1044" y="102"/>
                  <a:pt x="1041" y="86"/>
                  <a:pt x="1035" y="72"/>
                </a:cubicBezTo>
                <a:cubicBezTo>
                  <a:pt x="1026" y="51"/>
                  <a:pt x="1011" y="33"/>
                  <a:pt x="993" y="21"/>
                </a:cubicBezTo>
                <a:cubicBezTo>
                  <a:pt x="974" y="8"/>
                  <a:pt x="951" y="0"/>
                  <a:pt x="927" y="0"/>
                </a:cubicBezTo>
                <a:cubicBezTo>
                  <a:pt x="117" y="0"/>
                  <a:pt x="117" y="0"/>
                  <a:pt x="117" y="0"/>
                </a:cubicBezTo>
                <a:cubicBezTo>
                  <a:pt x="101" y="0"/>
                  <a:pt x="86" y="4"/>
                  <a:pt x="72" y="10"/>
                </a:cubicBezTo>
                <a:cubicBezTo>
                  <a:pt x="51" y="19"/>
                  <a:pt x="33" y="33"/>
                  <a:pt x="20" y="52"/>
                </a:cubicBezTo>
                <a:cubicBezTo>
                  <a:pt x="7" y="71"/>
                  <a:pt x="0" y="94"/>
                  <a:pt x="0" y="118"/>
                </a:cubicBezTo>
                <a:cubicBezTo>
                  <a:pt x="0" y="1791"/>
                  <a:pt x="0" y="1791"/>
                  <a:pt x="0" y="1791"/>
                </a:cubicBezTo>
                <a:cubicBezTo>
                  <a:pt x="0" y="1807"/>
                  <a:pt x="3" y="1822"/>
                  <a:pt x="9" y="1836"/>
                </a:cubicBezTo>
                <a:cubicBezTo>
                  <a:pt x="18" y="1857"/>
                  <a:pt x="33" y="1875"/>
                  <a:pt x="52" y="1888"/>
                </a:cubicBezTo>
                <a:cubicBezTo>
                  <a:pt x="71" y="1901"/>
                  <a:pt x="93" y="1908"/>
                  <a:pt x="117" y="1908"/>
                </a:cubicBezTo>
                <a:cubicBezTo>
                  <a:pt x="927" y="1908"/>
                  <a:pt x="927" y="1908"/>
                  <a:pt x="927" y="1908"/>
                </a:cubicBezTo>
                <a:cubicBezTo>
                  <a:pt x="943" y="1908"/>
                  <a:pt x="959" y="1905"/>
                  <a:pt x="973" y="1899"/>
                </a:cubicBezTo>
                <a:cubicBezTo>
                  <a:pt x="994" y="1890"/>
                  <a:pt x="1012" y="1875"/>
                  <a:pt x="1024" y="1856"/>
                </a:cubicBezTo>
                <a:cubicBezTo>
                  <a:pt x="1037" y="1837"/>
                  <a:pt x="1044" y="1815"/>
                  <a:pt x="1044" y="1791"/>
                </a:cubicBezTo>
                <a:lnTo>
                  <a:pt x="1034" y="1791"/>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6" name="Oval 15"/>
          <p:cNvSpPr>
            <a:spLocks noChangeArrowheads="1"/>
          </p:cNvSpPr>
          <p:nvPr/>
        </p:nvSpPr>
        <p:spPr bwMode="auto">
          <a:xfrm>
            <a:off x="5205843" y="2127876"/>
            <a:ext cx="315672" cy="314361"/>
          </a:xfrm>
          <a:prstGeom prst="ellipse">
            <a:avLst/>
          </a:prstGeom>
          <a:solidFill>
            <a:srgbClr val="659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7" name="Freeform 16"/>
          <p:cNvSpPr>
            <a:spLocks/>
          </p:cNvSpPr>
          <p:nvPr/>
        </p:nvSpPr>
        <p:spPr bwMode="auto">
          <a:xfrm>
            <a:off x="5234660" y="2155383"/>
            <a:ext cx="258039" cy="252799"/>
          </a:xfrm>
          <a:custGeom>
            <a:avLst/>
            <a:gdLst>
              <a:gd name="T0" fmla="*/ 178 w 278"/>
              <a:gd name="T1" fmla="*/ 273 h 273"/>
              <a:gd name="T2" fmla="*/ 177 w 278"/>
              <a:gd name="T3" fmla="*/ 231 h 273"/>
              <a:gd name="T4" fmla="*/ 170 w 278"/>
              <a:gd name="T5" fmla="*/ 221 h 273"/>
              <a:gd name="T6" fmla="*/ 119 w 278"/>
              <a:gd name="T7" fmla="*/ 196 h 273"/>
              <a:gd name="T8" fmla="*/ 112 w 278"/>
              <a:gd name="T9" fmla="*/ 192 h 273"/>
              <a:gd name="T10" fmla="*/ 128 w 278"/>
              <a:gd name="T11" fmla="*/ 152 h 273"/>
              <a:gd name="T12" fmla="*/ 128 w 278"/>
              <a:gd name="T13" fmla="*/ 114 h 273"/>
              <a:gd name="T14" fmla="*/ 75 w 278"/>
              <a:gd name="T15" fmla="*/ 58 h 273"/>
              <a:gd name="T16" fmla="*/ 75 w 278"/>
              <a:gd name="T17" fmla="*/ 58 h 273"/>
              <a:gd name="T18" fmla="*/ 75 w 278"/>
              <a:gd name="T19" fmla="*/ 58 h 273"/>
              <a:gd name="T20" fmla="*/ 22 w 278"/>
              <a:gd name="T21" fmla="*/ 114 h 273"/>
              <a:gd name="T22" fmla="*/ 22 w 278"/>
              <a:gd name="T23" fmla="*/ 152 h 273"/>
              <a:gd name="T24" fmla="*/ 38 w 278"/>
              <a:gd name="T25" fmla="*/ 192 h 273"/>
              <a:gd name="T26" fmla="*/ 31 w 278"/>
              <a:gd name="T27" fmla="*/ 196 h 273"/>
              <a:gd name="T28" fmla="*/ 16 w 278"/>
              <a:gd name="T29" fmla="*/ 204 h 273"/>
              <a:gd name="T30" fmla="*/ 0 w 278"/>
              <a:gd name="T31" fmla="*/ 139 h 273"/>
              <a:gd name="T32" fmla="*/ 139 w 278"/>
              <a:gd name="T33" fmla="*/ 0 h 273"/>
              <a:gd name="T34" fmla="*/ 278 w 278"/>
              <a:gd name="T35" fmla="*/ 139 h 273"/>
              <a:gd name="T36" fmla="*/ 178 w 278"/>
              <a:gd name="T37"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73">
                <a:moveTo>
                  <a:pt x="178" y="273"/>
                </a:moveTo>
                <a:cubicBezTo>
                  <a:pt x="178" y="265"/>
                  <a:pt x="177" y="252"/>
                  <a:pt x="177" y="231"/>
                </a:cubicBezTo>
                <a:cubicBezTo>
                  <a:pt x="176" y="228"/>
                  <a:pt x="174" y="224"/>
                  <a:pt x="170" y="221"/>
                </a:cubicBezTo>
                <a:cubicBezTo>
                  <a:pt x="119" y="196"/>
                  <a:pt x="119" y="196"/>
                  <a:pt x="119" y="196"/>
                </a:cubicBezTo>
                <a:cubicBezTo>
                  <a:pt x="112" y="192"/>
                  <a:pt x="112" y="192"/>
                  <a:pt x="112" y="192"/>
                </a:cubicBezTo>
                <a:cubicBezTo>
                  <a:pt x="122" y="182"/>
                  <a:pt x="128" y="168"/>
                  <a:pt x="128" y="152"/>
                </a:cubicBezTo>
                <a:cubicBezTo>
                  <a:pt x="128" y="114"/>
                  <a:pt x="128" y="114"/>
                  <a:pt x="128" y="114"/>
                </a:cubicBezTo>
                <a:cubicBezTo>
                  <a:pt x="128" y="83"/>
                  <a:pt x="104" y="58"/>
                  <a:pt x="75" y="58"/>
                </a:cubicBezTo>
                <a:cubicBezTo>
                  <a:pt x="75" y="58"/>
                  <a:pt x="75" y="58"/>
                  <a:pt x="75" y="58"/>
                </a:cubicBezTo>
                <a:cubicBezTo>
                  <a:pt x="75" y="58"/>
                  <a:pt x="75" y="58"/>
                  <a:pt x="75" y="58"/>
                </a:cubicBezTo>
                <a:cubicBezTo>
                  <a:pt x="46" y="58"/>
                  <a:pt x="22" y="83"/>
                  <a:pt x="22" y="114"/>
                </a:cubicBezTo>
                <a:cubicBezTo>
                  <a:pt x="22" y="152"/>
                  <a:pt x="22" y="152"/>
                  <a:pt x="22" y="152"/>
                </a:cubicBezTo>
                <a:cubicBezTo>
                  <a:pt x="22" y="168"/>
                  <a:pt x="28" y="182"/>
                  <a:pt x="38" y="192"/>
                </a:cubicBezTo>
                <a:cubicBezTo>
                  <a:pt x="31" y="196"/>
                  <a:pt x="31" y="196"/>
                  <a:pt x="31" y="196"/>
                </a:cubicBezTo>
                <a:cubicBezTo>
                  <a:pt x="16" y="204"/>
                  <a:pt x="16" y="204"/>
                  <a:pt x="16" y="204"/>
                </a:cubicBezTo>
                <a:cubicBezTo>
                  <a:pt x="6" y="184"/>
                  <a:pt x="0" y="162"/>
                  <a:pt x="0" y="139"/>
                </a:cubicBezTo>
                <a:cubicBezTo>
                  <a:pt x="0" y="63"/>
                  <a:pt x="62" y="0"/>
                  <a:pt x="139" y="0"/>
                </a:cubicBezTo>
                <a:cubicBezTo>
                  <a:pt x="216" y="0"/>
                  <a:pt x="278" y="63"/>
                  <a:pt x="278" y="139"/>
                </a:cubicBezTo>
                <a:cubicBezTo>
                  <a:pt x="278" y="202"/>
                  <a:pt x="236" y="256"/>
                  <a:pt x="178" y="27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8" name="Freeform 17"/>
          <p:cNvSpPr>
            <a:spLocks noEditPoints="1"/>
          </p:cNvSpPr>
          <p:nvPr/>
        </p:nvSpPr>
        <p:spPr bwMode="auto">
          <a:xfrm>
            <a:off x="5476980" y="2926878"/>
            <a:ext cx="132294" cy="218743"/>
          </a:xfrm>
          <a:custGeom>
            <a:avLst/>
            <a:gdLst>
              <a:gd name="T0" fmla="*/ 39 w 143"/>
              <a:gd name="T1" fmla="*/ 0 h 236"/>
              <a:gd name="T2" fmla="*/ 13 w 143"/>
              <a:gd name="T3" fmla="*/ 3 h 236"/>
              <a:gd name="T4" fmla="*/ 43 w 143"/>
              <a:gd name="T5" fmla="*/ 97 h 236"/>
              <a:gd name="T6" fmla="*/ 35 w 143"/>
              <a:gd name="T7" fmla="*/ 140 h 236"/>
              <a:gd name="T8" fmla="*/ 47 w 143"/>
              <a:gd name="T9" fmla="*/ 145 h 236"/>
              <a:gd name="T10" fmla="*/ 55 w 143"/>
              <a:gd name="T11" fmla="*/ 157 h 236"/>
              <a:gd name="T12" fmla="*/ 46 w 143"/>
              <a:gd name="T13" fmla="*/ 172 h 236"/>
              <a:gd name="T14" fmla="*/ 31 w 143"/>
              <a:gd name="T15" fmla="*/ 172 h 236"/>
              <a:gd name="T16" fmla="*/ 22 w 143"/>
              <a:gd name="T17" fmla="*/ 167 h 236"/>
              <a:gd name="T18" fmla="*/ 0 w 143"/>
              <a:gd name="T19" fmla="*/ 200 h 236"/>
              <a:gd name="T20" fmla="*/ 2 w 143"/>
              <a:gd name="T21" fmla="*/ 200 h 236"/>
              <a:gd name="T22" fmla="*/ 4 w 143"/>
              <a:gd name="T23" fmla="*/ 200 h 236"/>
              <a:gd name="T24" fmla="*/ 6 w 143"/>
              <a:gd name="T25" fmla="*/ 220 h 236"/>
              <a:gd name="T26" fmla="*/ 14 w 143"/>
              <a:gd name="T27" fmla="*/ 236 h 236"/>
              <a:gd name="T28" fmla="*/ 23 w 143"/>
              <a:gd name="T29" fmla="*/ 220 h 236"/>
              <a:gd name="T30" fmla="*/ 24 w 143"/>
              <a:gd name="T31" fmla="*/ 200 h 236"/>
              <a:gd name="T32" fmla="*/ 27 w 143"/>
              <a:gd name="T33" fmla="*/ 200 h 236"/>
              <a:gd name="T34" fmla="*/ 29 w 143"/>
              <a:gd name="T35" fmla="*/ 200 h 236"/>
              <a:gd name="T36" fmla="*/ 31 w 143"/>
              <a:gd name="T37" fmla="*/ 220 h 236"/>
              <a:gd name="T38" fmla="*/ 39 w 143"/>
              <a:gd name="T39" fmla="*/ 236 h 236"/>
              <a:gd name="T40" fmla="*/ 47 w 143"/>
              <a:gd name="T41" fmla="*/ 220 h 236"/>
              <a:gd name="T42" fmla="*/ 49 w 143"/>
              <a:gd name="T43" fmla="*/ 200 h 236"/>
              <a:gd name="T44" fmla="*/ 51 w 143"/>
              <a:gd name="T45" fmla="*/ 200 h 236"/>
              <a:gd name="T46" fmla="*/ 53 w 143"/>
              <a:gd name="T47" fmla="*/ 200 h 236"/>
              <a:gd name="T48" fmla="*/ 55 w 143"/>
              <a:gd name="T49" fmla="*/ 220 h 236"/>
              <a:gd name="T50" fmla="*/ 63 w 143"/>
              <a:gd name="T51" fmla="*/ 236 h 236"/>
              <a:gd name="T52" fmla="*/ 72 w 143"/>
              <a:gd name="T53" fmla="*/ 220 h 236"/>
              <a:gd name="T54" fmla="*/ 73 w 143"/>
              <a:gd name="T55" fmla="*/ 200 h 236"/>
              <a:gd name="T56" fmla="*/ 76 w 143"/>
              <a:gd name="T57" fmla="*/ 200 h 236"/>
              <a:gd name="T58" fmla="*/ 78 w 143"/>
              <a:gd name="T59" fmla="*/ 200 h 236"/>
              <a:gd name="T60" fmla="*/ 80 w 143"/>
              <a:gd name="T61" fmla="*/ 220 h 236"/>
              <a:gd name="T62" fmla="*/ 89 w 143"/>
              <a:gd name="T63" fmla="*/ 236 h 236"/>
              <a:gd name="T64" fmla="*/ 98 w 143"/>
              <a:gd name="T65" fmla="*/ 219 h 236"/>
              <a:gd name="T66" fmla="*/ 98 w 143"/>
              <a:gd name="T67" fmla="*/ 205 h 236"/>
              <a:gd name="T68" fmla="*/ 109 w 143"/>
              <a:gd name="T69" fmla="*/ 176 h 236"/>
              <a:gd name="T70" fmla="*/ 143 w 143"/>
              <a:gd name="T71" fmla="*/ 103 h 236"/>
              <a:gd name="T72" fmla="*/ 39 w 143"/>
              <a:gd name="T73" fmla="*/ 0 h 236"/>
              <a:gd name="T74" fmla="*/ 80 w 143"/>
              <a:gd name="T75" fmla="*/ 138 h 236"/>
              <a:gd name="T76" fmla="*/ 48 w 143"/>
              <a:gd name="T77" fmla="*/ 105 h 236"/>
              <a:gd name="T78" fmla="*/ 80 w 143"/>
              <a:gd name="T79" fmla="*/ 73 h 236"/>
              <a:gd name="T80" fmla="*/ 113 w 143"/>
              <a:gd name="T81" fmla="*/ 105 h 236"/>
              <a:gd name="T82" fmla="*/ 80 w 143"/>
              <a:gd name="T83" fmla="*/ 13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236">
                <a:moveTo>
                  <a:pt x="39" y="0"/>
                </a:moveTo>
                <a:cubicBezTo>
                  <a:pt x="30" y="0"/>
                  <a:pt x="21" y="1"/>
                  <a:pt x="13" y="3"/>
                </a:cubicBezTo>
                <a:cubicBezTo>
                  <a:pt x="32" y="30"/>
                  <a:pt x="43" y="62"/>
                  <a:pt x="43" y="97"/>
                </a:cubicBezTo>
                <a:cubicBezTo>
                  <a:pt x="43" y="112"/>
                  <a:pt x="40" y="126"/>
                  <a:pt x="35" y="140"/>
                </a:cubicBezTo>
                <a:cubicBezTo>
                  <a:pt x="39" y="137"/>
                  <a:pt x="44" y="139"/>
                  <a:pt x="47" y="145"/>
                </a:cubicBezTo>
                <a:cubicBezTo>
                  <a:pt x="55" y="157"/>
                  <a:pt x="55" y="157"/>
                  <a:pt x="55" y="157"/>
                </a:cubicBezTo>
                <a:cubicBezTo>
                  <a:pt x="59" y="165"/>
                  <a:pt x="56" y="172"/>
                  <a:pt x="46" y="172"/>
                </a:cubicBezTo>
                <a:cubicBezTo>
                  <a:pt x="31" y="172"/>
                  <a:pt x="31" y="172"/>
                  <a:pt x="31" y="172"/>
                </a:cubicBezTo>
                <a:cubicBezTo>
                  <a:pt x="27" y="172"/>
                  <a:pt x="23" y="170"/>
                  <a:pt x="22" y="167"/>
                </a:cubicBezTo>
                <a:cubicBezTo>
                  <a:pt x="14" y="181"/>
                  <a:pt x="6" y="192"/>
                  <a:pt x="0" y="200"/>
                </a:cubicBezTo>
                <a:cubicBezTo>
                  <a:pt x="1" y="200"/>
                  <a:pt x="1" y="200"/>
                  <a:pt x="2" y="200"/>
                </a:cubicBezTo>
                <a:cubicBezTo>
                  <a:pt x="4" y="200"/>
                  <a:pt x="4" y="200"/>
                  <a:pt x="4" y="200"/>
                </a:cubicBezTo>
                <a:cubicBezTo>
                  <a:pt x="5" y="202"/>
                  <a:pt x="6" y="211"/>
                  <a:pt x="6" y="220"/>
                </a:cubicBezTo>
                <a:cubicBezTo>
                  <a:pt x="6" y="229"/>
                  <a:pt x="10" y="236"/>
                  <a:pt x="14" y="236"/>
                </a:cubicBezTo>
                <a:cubicBezTo>
                  <a:pt x="19" y="236"/>
                  <a:pt x="23" y="229"/>
                  <a:pt x="23" y="220"/>
                </a:cubicBezTo>
                <a:cubicBezTo>
                  <a:pt x="23" y="211"/>
                  <a:pt x="23" y="202"/>
                  <a:pt x="24" y="200"/>
                </a:cubicBezTo>
                <a:cubicBezTo>
                  <a:pt x="24" y="200"/>
                  <a:pt x="24" y="200"/>
                  <a:pt x="27" y="200"/>
                </a:cubicBezTo>
                <a:cubicBezTo>
                  <a:pt x="29" y="200"/>
                  <a:pt x="29" y="200"/>
                  <a:pt x="29" y="200"/>
                </a:cubicBezTo>
                <a:cubicBezTo>
                  <a:pt x="30" y="202"/>
                  <a:pt x="31" y="211"/>
                  <a:pt x="31" y="220"/>
                </a:cubicBezTo>
                <a:cubicBezTo>
                  <a:pt x="31" y="229"/>
                  <a:pt x="34" y="236"/>
                  <a:pt x="39" y="236"/>
                </a:cubicBezTo>
                <a:cubicBezTo>
                  <a:pt x="43" y="236"/>
                  <a:pt x="47" y="229"/>
                  <a:pt x="47" y="220"/>
                </a:cubicBezTo>
                <a:cubicBezTo>
                  <a:pt x="47" y="211"/>
                  <a:pt x="48" y="202"/>
                  <a:pt x="49" y="200"/>
                </a:cubicBezTo>
                <a:cubicBezTo>
                  <a:pt x="49" y="200"/>
                  <a:pt x="49" y="200"/>
                  <a:pt x="51" y="200"/>
                </a:cubicBezTo>
                <a:cubicBezTo>
                  <a:pt x="53" y="200"/>
                  <a:pt x="53" y="200"/>
                  <a:pt x="53" y="200"/>
                </a:cubicBezTo>
                <a:cubicBezTo>
                  <a:pt x="54" y="202"/>
                  <a:pt x="55" y="211"/>
                  <a:pt x="55" y="220"/>
                </a:cubicBezTo>
                <a:cubicBezTo>
                  <a:pt x="55" y="229"/>
                  <a:pt x="59" y="236"/>
                  <a:pt x="63" y="236"/>
                </a:cubicBezTo>
                <a:cubicBezTo>
                  <a:pt x="68" y="236"/>
                  <a:pt x="72" y="229"/>
                  <a:pt x="72" y="220"/>
                </a:cubicBezTo>
                <a:cubicBezTo>
                  <a:pt x="72" y="211"/>
                  <a:pt x="72" y="202"/>
                  <a:pt x="73" y="200"/>
                </a:cubicBezTo>
                <a:cubicBezTo>
                  <a:pt x="73" y="200"/>
                  <a:pt x="73" y="200"/>
                  <a:pt x="76" y="200"/>
                </a:cubicBezTo>
                <a:cubicBezTo>
                  <a:pt x="78" y="200"/>
                  <a:pt x="78" y="200"/>
                  <a:pt x="78" y="200"/>
                </a:cubicBezTo>
                <a:cubicBezTo>
                  <a:pt x="79" y="202"/>
                  <a:pt x="80" y="211"/>
                  <a:pt x="80" y="220"/>
                </a:cubicBezTo>
                <a:cubicBezTo>
                  <a:pt x="80" y="229"/>
                  <a:pt x="84" y="236"/>
                  <a:pt x="89" y="236"/>
                </a:cubicBezTo>
                <a:cubicBezTo>
                  <a:pt x="94" y="236"/>
                  <a:pt x="98" y="228"/>
                  <a:pt x="98" y="219"/>
                </a:cubicBezTo>
                <a:cubicBezTo>
                  <a:pt x="98" y="205"/>
                  <a:pt x="98" y="205"/>
                  <a:pt x="98" y="205"/>
                </a:cubicBezTo>
                <a:cubicBezTo>
                  <a:pt x="98" y="196"/>
                  <a:pt x="103" y="183"/>
                  <a:pt x="109" y="176"/>
                </a:cubicBezTo>
                <a:cubicBezTo>
                  <a:pt x="109" y="176"/>
                  <a:pt x="143" y="139"/>
                  <a:pt x="143" y="103"/>
                </a:cubicBezTo>
                <a:cubicBezTo>
                  <a:pt x="143" y="46"/>
                  <a:pt x="96" y="0"/>
                  <a:pt x="39" y="0"/>
                </a:cubicBezTo>
                <a:close/>
                <a:moveTo>
                  <a:pt x="80" y="138"/>
                </a:moveTo>
                <a:cubicBezTo>
                  <a:pt x="62" y="138"/>
                  <a:pt x="48" y="123"/>
                  <a:pt x="48" y="105"/>
                </a:cubicBezTo>
                <a:cubicBezTo>
                  <a:pt x="48" y="87"/>
                  <a:pt x="62" y="73"/>
                  <a:pt x="80" y="73"/>
                </a:cubicBezTo>
                <a:cubicBezTo>
                  <a:pt x="98" y="73"/>
                  <a:pt x="113" y="87"/>
                  <a:pt x="113" y="105"/>
                </a:cubicBezTo>
                <a:cubicBezTo>
                  <a:pt x="113" y="123"/>
                  <a:pt x="98" y="138"/>
                  <a:pt x="80" y="138"/>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9" name="Freeform 18"/>
          <p:cNvSpPr>
            <a:spLocks noEditPoints="1"/>
          </p:cNvSpPr>
          <p:nvPr/>
        </p:nvSpPr>
        <p:spPr bwMode="auto">
          <a:xfrm>
            <a:off x="5119394" y="2926878"/>
            <a:ext cx="132294" cy="218743"/>
          </a:xfrm>
          <a:custGeom>
            <a:avLst/>
            <a:gdLst>
              <a:gd name="T0" fmla="*/ 112 w 143"/>
              <a:gd name="T1" fmla="*/ 172 h 236"/>
              <a:gd name="T2" fmla="*/ 97 w 143"/>
              <a:gd name="T3" fmla="*/ 172 h 236"/>
              <a:gd name="T4" fmla="*/ 88 w 143"/>
              <a:gd name="T5" fmla="*/ 157 h 236"/>
              <a:gd name="T6" fmla="*/ 96 w 143"/>
              <a:gd name="T7" fmla="*/ 145 h 236"/>
              <a:gd name="T8" fmla="*/ 108 w 143"/>
              <a:gd name="T9" fmla="*/ 140 h 236"/>
              <a:gd name="T10" fmla="*/ 100 w 143"/>
              <a:gd name="T11" fmla="*/ 97 h 236"/>
              <a:gd name="T12" fmla="*/ 130 w 143"/>
              <a:gd name="T13" fmla="*/ 3 h 236"/>
              <a:gd name="T14" fmla="*/ 104 w 143"/>
              <a:gd name="T15" fmla="*/ 0 h 236"/>
              <a:gd name="T16" fmla="*/ 0 w 143"/>
              <a:gd name="T17" fmla="*/ 103 h 236"/>
              <a:gd name="T18" fmla="*/ 34 w 143"/>
              <a:gd name="T19" fmla="*/ 176 h 236"/>
              <a:gd name="T20" fmla="*/ 45 w 143"/>
              <a:gd name="T21" fmla="*/ 205 h 236"/>
              <a:gd name="T22" fmla="*/ 45 w 143"/>
              <a:gd name="T23" fmla="*/ 219 h 236"/>
              <a:gd name="T24" fmla="*/ 54 w 143"/>
              <a:gd name="T25" fmla="*/ 236 h 236"/>
              <a:gd name="T26" fmla="*/ 63 w 143"/>
              <a:gd name="T27" fmla="*/ 220 h 236"/>
              <a:gd name="T28" fmla="*/ 65 w 143"/>
              <a:gd name="T29" fmla="*/ 200 h 236"/>
              <a:gd name="T30" fmla="*/ 67 w 143"/>
              <a:gd name="T31" fmla="*/ 200 h 236"/>
              <a:gd name="T32" fmla="*/ 70 w 143"/>
              <a:gd name="T33" fmla="*/ 200 h 236"/>
              <a:gd name="T34" fmla="*/ 71 w 143"/>
              <a:gd name="T35" fmla="*/ 220 h 236"/>
              <a:gd name="T36" fmla="*/ 80 w 143"/>
              <a:gd name="T37" fmla="*/ 236 h 236"/>
              <a:gd name="T38" fmla="*/ 88 w 143"/>
              <a:gd name="T39" fmla="*/ 220 h 236"/>
              <a:gd name="T40" fmla="*/ 90 w 143"/>
              <a:gd name="T41" fmla="*/ 200 h 236"/>
              <a:gd name="T42" fmla="*/ 92 w 143"/>
              <a:gd name="T43" fmla="*/ 200 h 236"/>
              <a:gd name="T44" fmla="*/ 94 w 143"/>
              <a:gd name="T45" fmla="*/ 200 h 236"/>
              <a:gd name="T46" fmla="*/ 96 w 143"/>
              <a:gd name="T47" fmla="*/ 220 h 236"/>
              <a:gd name="T48" fmla="*/ 104 w 143"/>
              <a:gd name="T49" fmla="*/ 236 h 236"/>
              <a:gd name="T50" fmla="*/ 113 w 143"/>
              <a:gd name="T51" fmla="*/ 220 h 236"/>
              <a:gd name="T52" fmla="*/ 114 w 143"/>
              <a:gd name="T53" fmla="*/ 200 h 236"/>
              <a:gd name="T54" fmla="*/ 116 w 143"/>
              <a:gd name="T55" fmla="*/ 200 h 236"/>
              <a:gd name="T56" fmla="*/ 119 w 143"/>
              <a:gd name="T57" fmla="*/ 200 h 236"/>
              <a:gd name="T58" fmla="*/ 120 w 143"/>
              <a:gd name="T59" fmla="*/ 220 h 236"/>
              <a:gd name="T60" fmla="*/ 129 w 143"/>
              <a:gd name="T61" fmla="*/ 236 h 236"/>
              <a:gd name="T62" fmla="*/ 137 w 143"/>
              <a:gd name="T63" fmla="*/ 220 h 236"/>
              <a:gd name="T64" fmla="*/ 139 w 143"/>
              <a:gd name="T65" fmla="*/ 200 h 236"/>
              <a:gd name="T66" fmla="*/ 141 w 143"/>
              <a:gd name="T67" fmla="*/ 200 h 236"/>
              <a:gd name="T68" fmla="*/ 143 w 143"/>
              <a:gd name="T69" fmla="*/ 200 h 236"/>
              <a:gd name="T70" fmla="*/ 121 w 143"/>
              <a:gd name="T71" fmla="*/ 167 h 236"/>
              <a:gd name="T72" fmla="*/ 112 w 143"/>
              <a:gd name="T73" fmla="*/ 172 h 236"/>
              <a:gd name="T74" fmla="*/ 63 w 143"/>
              <a:gd name="T75" fmla="*/ 138 h 236"/>
              <a:gd name="T76" fmla="*/ 30 w 143"/>
              <a:gd name="T77" fmla="*/ 105 h 236"/>
              <a:gd name="T78" fmla="*/ 63 w 143"/>
              <a:gd name="T79" fmla="*/ 73 h 236"/>
              <a:gd name="T80" fmla="*/ 95 w 143"/>
              <a:gd name="T81" fmla="*/ 105 h 236"/>
              <a:gd name="T82" fmla="*/ 63 w 143"/>
              <a:gd name="T83" fmla="*/ 13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236">
                <a:moveTo>
                  <a:pt x="112" y="172"/>
                </a:moveTo>
                <a:cubicBezTo>
                  <a:pt x="97" y="172"/>
                  <a:pt x="97" y="172"/>
                  <a:pt x="97" y="172"/>
                </a:cubicBezTo>
                <a:cubicBezTo>
                  <a:pt x="88" y="172"/>
                  <a:pt x="84" y="165"/>
                  <a:pt x="88" y="157"/>
                </a:cubicBezTo>
                <a:cubicBezTo>
                  <a:pt x="96" y="145"/>
                  <a:pt x="96" y="145"/>
                  <a:pt x="96" y="145"/>
                </a:cubicBezTo>
                <a:cubicBezTo>
                  <a:pt x="99" y="139"/>
                  <a:pt x="104" y="137"/>
                  <a:pt x="108" y="140"/>
                </a:cubicBezTo>
                <a:cubicBezTo>
                  <a:pt x="103" y="126"/>
                  <a:pt x="100" y="112"/>
                  <a:pt x="100" y="97"/>
                </a:cubicBezTo>
                <a:cubicBezTo>
                  <a:pt x="100" y="62"/>
                  <a:pt x="111" y="29"/>
                  <a:pt x="130" y="3"/>
                </a:cubicBezTo>
                <a:cubicBezTo>
                  <a:pt x="121" y="1"/>
                  <a:pt x="113" y="0"/>
                  <a:pt x="104" y="0"/>
                </a:cubicBezTo>
                <a:cubicBezTo>
                  <a:pt x="47" y="0"/>
                  <a:pt x="0" y="46"/>
                  <a:pt x="0" y="103"/>
                </a:cubicBezTo>
                <a:cubicBezTo>
                  <a:pt x="0" y="139"/>
                  <a:pt x="34" y="176"/>
                  <a:pt x="34" y="176"/>
                </a:cubicBezTo>
                <a:cubicBezTo>
                  <a:pt x="40" y="183"/>
                  <a:pt x="45" y="196"/>
                  <a:pt x="45" y="205"/>
                </a:cubicBezTo>
                <a:cubicBezTo>
                  <a:pt x="45" y="219"/>
                  <a:pt x="45" y="219"/>
                  <a:pt x="45" y="219"/>
                </a:cubicBezTo>
                <a:cubicBezTo>
                  <a:pt x="45" y="228"/>
                  <a:pt x="49" y="236"/>
                  <a:pt x="54" y="236"/>
                </a:cubicBezTo>
                <a:cubicBezTo>
                  <a:pt x="59" y="236"/>
                  <a:pt x="63" y="229"/>
                  <a:pt x="63" y="220"/>
                </a:cubicBezTo>
                <a:cubicBezTo>
                  <a:pt x="63" y="211"/>
                  <a:pt x="64" y="202"/>
                  <a:pt x="65" y="200"/>
                </a:cubicBezTo>
                <a:cubicBezTo>
                  <a:pt x="65" y="200"/>
                  <a:pt x="65" y="200"/>
                  <a:pt x="67" y="200"/>
                </a:cubicBezTo>
                <a:cubicBezTo>
                  <a:pt x="70" y="200"/>
                  <a:pt x="70" y="200"/>
                  <a:pt x="70" y="200"/>
                </a:cubicBezTo>
                <a:cubicBezTo>
                  <a:pt x="71" y="202"/>
                  <a:pt x="71" y="211"/>
                  <a:pt x="71" y="220"/>
                </a:cubicBezTo>
                <a:cubicBezTo>
                  <a:pt x="71" y="229"/>
                  <a:pt x="75" y="236"/>
                  <a:pt x="80" y="236"/>
                </a:cubicBezTo>
                <a:cubicBezTo>
                  <a:pt x="84" y="236"/>
                  <a:pt x="88" y="229"/>
                  <a:pt x="88" y="220"/>
                </a:cubicBezTo>
                <a:cubicBezTo>
                  <a:pt x="88" y="211"/>
                  <a:pt x="89" y="202"/>
                  <a:pt x="90" y="200"/>
                </a:cubicBezTo>
                <a:cubicBezTo>
                  <a:pt x="90" y="200"/>
                  <a:pt x="90" y="200"/>
                  <a:pt x="92" y="200"/>
                </a:cubicBezTo>
                <a:cubicBezTo>
                  <a:pt x="94" y="200"/>
                  <a:pt x="94" y="200"/>
                  <a:pt x="94" y="200"/>
                </a:cubicBezTo>
                <a:cubicBezTo>
                  <a:pt x="95" y="202"/>
                  <a:pt x="96" y="211"/>
                  <a:pt x="96" y="220"/>
                </a:cubicBezTo>
                <a:cubicBezTo>
                  <a:pt x="96" y="229"/>
                  <a:pt x="100" y="236"/>
                  <a:pt x="104" y="236"/>
                </a:cubicBezTo>
                <a:cubicBezTo>
                  <a:pt x="109" y="236"/>
                  <a:pt x="113" y="229"/>
                  <a:pt x="113" y="220"/>
                </a:cubicBezTo>
                <a:cubicBezTo>
                  <a:pt x="113" y="211"/>
                  <a:pt x="113" y="202"/>
                  <a:pt x="114" y="200"/>
                </a:cubicBezTo>
                <a:cubicBezTo>
                  <a:pt x="114" y="200"/>
                  <a:pt x="114" y="200"/>
                  <a:pt x="116" y="200"/>
                </a:cubicBezTo>
                <a:cubicBezTo>
                  <a:pt x="119" y="200"/>
                  <a:pt x="119" y="200"/>
                  <a:pt x="119" y="200"/>
                </a:cubicBezTo>
                <a:cubicBezTo>
                  <a:pt x="120" y="202"/>
                  <a:pt x="120" y="211"/>
                  <a:pt x="120" y="220"/>
                </a:cubicBezTo>
                <a:cubicBezTo>
                  <a:pt x="120" y="229"/>
                  <a:pt x="124" y="236"/>
                  <a:pt x="129" y="236"/>
                </a:cubicBezTo>
                <a:cubicBezTo>
                  <a:pt x="133" y="236"/>
                  <a:pt x="137" y="229"/>
                  <a:pt x="137" y="220"/>
                </a:cubicBezTo>
                <a:cubicBezTo>
                  <a:pt x="137" y="211"/>
                  <a:pt x="138" y="202"/>
                  <a:pt x="139" y="200"/>
                </a:cubicBezTo>
                <a:cubicBezTo>
                  <a:pt x="139" y="200"/>
                  <a:pt x="139" y="200"/>
                  <a:pt x="141" y="200"/>
                </a:cubicBezTo>
                <a:cubicBezTo>
                  <a:pt x="142" y="200"/>
                  <a:pt x="142" y="200"/>
                  <a:pt x="143" y="200"/>
                </a:cubicBezTo>
                <a:cubicBezTo>
                  <a:pt x="137" y="192"/>
                  <a:pt x="129" y="181"/>
                  <a:pt x="121" y="167"/>
                </a:cubicBezTo>
                <a:cubicBezTo>
                  <a:pt x="120" y="170"/>
                  <a:pt x="116" y="172"/>
                  <a:pt x="112" y="172"/>
                </a:cubicBezTo>
                <a:close/>
                <a:moveTo>
                  <a:pt x="63" y="138"/>
                </a:moveTo>
                <a:cubicBezTo>
                  <a:pt x="45" y="138"/>
                  <a:pt x="30" y="123"/>
                  <a:pt x="30" y="105"/>
                </a:cubicBezTo>
                <a:cubicBezTo>
                  <a:pt x="30" y="87"/>
                  <a:pt x="45" y="73"/>
                  <a:pt x="63" y="73"/>
                </a:cubicBezTo>
                <a:cubicBezTo>
                  <a:pt x="81" y="73"/>
                  <a:pt x="95" y="87"/>
                  <a:pt x="95" y="105"/>
                </a:cubicBezTo>
                <a:cubicBezTo>
                  <a:pt x="95" y="123"/>
                  <a:pt x="81" y="138"/>
                  <a:pt x="63" y="138"/>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0" name="Freeform 19"/>
          <p:cNvSpPr>
            <a:spLocks noEditPoints="1"/>
          </p:cNvSpPr>
          <p:nvPr/>
        </p:nvSpPr>
        <p:spPr bwMode="auto">
          <a:xfrm>
            <a:off x="5224181" y="2877104"/>
            <a:ext cx="280305" cy="318291"/>
          </a:xfrm>
          <a:custGeom>
            <a:avLst/>
            <a:gdLst>
              <a:gd name="T0" fmla="*/ 151 w 302"/>
              <a:gd name="T1" fmla="*/ 0 h 344"/>
              <a:gd name="T2" fmla="*/ 0 w 302"/>
              <a:gd name="T3" fmla="*/ 151 h 344"/>
              <a:gd name="T4" fmla="*/ 48 w 302"/>
              <a:gd name="T5" fmla="*/ 257 h 344"/>
              <a:gd name="T6" fmla="*/ 65 w 302"/>
              <a:gd name="T7" fmla="*/ 300 h 344"/>
              <a:gd name="T8" fmla="*/ 65 w 302"/>
              <a:gd name="T9" fmla="*/ 320 h 344"/>
              <a:gd name="T10" fmla="*/ 78 w 302"/>
              <a:gd name="T11" fmla="*/ 344 h 344"/>
              <a:gd name="T12" fmla="*/ 92 w 302"/>
              <a:gd name="T13" fmla="*/ 321 h 344"/>
              <a:gd name="T14" fmla="*/ 94 w 302"/>
              <a:gd name="T15" fmla="*/ 292 h 344"/>
              <a:gd name="T16" fmla="*/ 97 w 302"/>
              <a:gd name="T17" fmla="*/ 292 h 344"/>
              <a:gd name="T18" fmla="*/ 101 w 302"/>
              <a:gd name="T19" fmla="*/ 292 h 344"/>
              <a:gd name="T20" fmla="*/ 103 w 302"/>
              <a:gd name="T21" fmla="*/ 321 h 344"/>
              <a:gd name="T22" fmla="*/ 115 w 302"/>
              <a:gd name="T23" fmla="*/ 344 h 344"/>
              <a:gd name="T24" fmla="*/ 127 w 302"/>
              <a:gd name="T25" fmla="*/ 321 h 344"/>
              <a:gd name="T26" fmla="*/ 130 w 302"/>
              <a:gd name="T27" fmla="*/ 292 h 344"/>
              <a:gd name="T28" fmla="*/ 133 w 302"/>
              <a:gd name="T29" fmla="*/ 292 h 344"/>
              <a:gd name="T30" fmla="*/ 136 w 302"/>
              <a:gd name="T31" fmla="*/ 292 h 344"/>
              <a:gd name="T32" fmla="*/ 139 w 302"/>
              <a:gd name="T33" fmla="*/ 321 h 344"/>
              <a:gd name="T34" fmla="*/ 151 w 302"/>
              <a:gd name="T35" fmla="*/ 344 h 344"/>
              <a:gd name="T36" fmla="*/ 163 w 302"/>
              <a:gd name="T37" fmla="*/ 321 h 344"/>
              <a:gd name="T38" fmla="*/ 166 w 302"/>
              <a:gd name="T39" fmla="*/ 292 h 344"/>
              <a:gd name="T40" fmla="*/ 169 w 302"/>
              <a:gd name="T41" fmla="*/ 292 h 344"/>
              <a:gd name="T42" fmla="*/ 172 w 302"/>
              <a:gd name="T43" fmla="*/ 292 h 344"/>
              <a:gd name="T44" fmla="*/ 175 w 302"/>
              <a:gd name="T45" fmla="*/ 321 h 344"/>
              <a:gd name="T46" fmla="*/ 187 w 302"/>
              <a:gd name="T47" fmla="*/ 344 h 344"/>
              <a:gd name="T48" fmla="*/ 199 w 302"/>
              <a:gd name="T49" fmla="*/ 321 h 344"/>
              <a:gd name="T50" fmla="*/ 201 w 302"/>
              <a:gd name="T51" fmla="*/ 292 h 344"/>
              <a:gd name="T52" fmla="*/ 205 w 302"/>
              <a:gd name="T53" fmla="*/ 292 h 344"/>
              <a:gd name="T54" fmla="*/ 208 w 302"/>
              <a:gd name="T55" fmla="*/ 292 h 344"/>
              <a:gd name="T56" fmla="*/ 210 w 302"/>
              <a:gd name="T57" fmla="*/ 321 h 344"/>
              <a:gd name="T58" fmla="*/ 224 w 302"/>
              <a:gd name="T59" fmla="*/ 344 h 344"/>
              <a:gd name="T60" fmla="*/ 237 w 302"/>
              <a:gd name="T61" fmla="*/ 320 h 344"/>
              <a:gd name="T62" fmla="*/ 237 w 302"/>
              <a:gd name="T63" fmla="*/ 300 h 344"/>
              <a:gd name="T64" fmla="*/ 253 w 302"/>
              <a:gd name="T65" fmla="*/ 257 h 344"/>
              <a:gd name="T66" fmla="*/ 302 w 302"/>
              <a:gd name="T67" fmla="*/ 151 h 344"/>
              <a:gd name="T68" fmla="*/ 151 w 302"/>
              <a:gd name="T69" fmla="*/ 0 h 344"/>
              <a:gd name="T70" fmla="*/ 90 w 302"/>
              <a:gd name="T71" fmla="*/ 201 h 344"/>
              <a:gd name="T72" fmla="*/ 43 w 302"/>
              <a:gd name="T73" fmla="*/ 154 h 344"/>
              <a:gd name="T74" fmla="*/ 90 w 302"/>
              <a:gd name="T75" fmla="*/ 106 h 344"/>
              <a:gd name="T76" fmla="*/ 138 w 302"/>
              <a:gd name="T77" fmla="*/ 154 h 344"/>
              <a:gd name="T78" fmla="*/ 90 w 302"/>
              <a:gd name="T79" fmla="*/ 201 h 344"/>
              <a:gd name="T80" fmla="*/ 162 w 302"/>
              <a:gd name="T81" fmla="*/ 251 h 344"/>
              <a:gd name="T82" fmla="*/ 140 w 302"/>
              <a:gd name="T83" fmla="*/ 251 h 344"/>
              <a:gd name="T84" fmla="*/ 128 w 302"/>
              <a:gd name="T85" fmla="*/ 230 h 344"/>
              <a:gd name="T86" fmla="*/ 139 w 302"/>
              <a:gd name="T87" fmla="*/ 211 h 344"/>
              <a:gd name="T88" fmla="*/ 163 w 302"/>
              <a:gd name="T89" fmla="*/ 211 h 344"/>
              <a:gd name="T90" fmla="*/ 174 w 302"/>
              <a:gd name="T91" fmla="*/ 230 h 344"/>
              <a:gd name="T92" fmla="*/ 162 w 302"/>
              <a:gd name="T93" fmla="*/ 251 h 344"/>
              <a:gd name="T94" fmla="*/ 211 w 302"/>
              <a:gd name="T95" fmla="*/ 201 h 344"/>
              <a:gd name="T96" fmla="*/ 164 w 302"/>
              <a:gd name="T97" fmla="*/ 154 h 344"/>
              <a:gd name="T98" fmla="*/ 211 w 302"/>
              <a:gd name="T99" fmla="*/ 106 h 344"/>
              <a:gd name="T100" fmla="*/ 259 w 302"/>
              <a:gd name="T101" fmla="*/ 154 h 344"/>
              <a:gd name="T102" fmla="*/ 211 w 302"/>
              <a:gd name="T103" fmla="*/ 20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44">
                <a:moveTo>
                  <a:pt x="151" y="0"/>
                </a:moveTo>
                <a:cubicBezTo>
                  <a:pt x="67" y="0"/>
                  <a:pt x="0" y="67"/>
                  <a:pt x="0" y="151"/>
                </a:cubicBezTo>
                <a:cubicBezTo>
                  <a:pt x="0" y="202"/>
                  <a:pt x="48" y="257"/>
                  <a:pt x="48" y="257"/>
                </a:cubicBezTo>
                <a:cubicBezTo>
                  <a:pt x="57" y="267"/>
                  <a:pt x="65" y="286"/>
                  <a:pt x="65" y="300"/>
                </a:cubicBezTo>
                <a:cubicBezTo>
                  <a:pt x="65" y="320"/>
                  <a:pt x="65" y="320"/>
                  <a:pt x="65" y="320"/>
                </a:cubicBezTo>
                <a:cubicBezTo>
                  <a:pt x="65" y="333"/>
                  <a:pt x="71" y="344"/>
                  <a:pt x="78" y="344"/>
                </a:cubicBezTo>
                <a:cubicBezTo>
                  <a:pt x="86" y="344"/>
                  <a:pt x="92" y="334"/>
                  <a:pt x="92" y="321"/>
                </a:cubicBezTo>
                <a:cubicBezTo>
                  <a:pt x="92" y="308"/>
                  <a:pt x="93" y="295"/>
                  <a:pt x="94" y="292"/>
                </a:cubicBezTo>
                <a:cubicBezTo>
                  <a:pt x="94" y="292"/>
                  <a:pt x="94" y="292"/>
                  <a:pt x="97" y="292"/>
                </a:cubicBezTo>
                <a:cubicBezTo>
                  <a:pt x="101" y="292"/>
                  <a:pt x="101" y="292"/>
                  <a:pt x="101" y="292"/>
                </a:cubicBezTo>
                <a:cubicBezTo>
                  <a:pt x="102" y="295"/>
                  <a:pt x="103" y="308"/>
                  <a:pt x="103" y="321"/>
                </a:cubicBezTo>
                <a:cubicBezTo>
                  <a:pt x="103" y="334"/>
                  <a:pt x="109" y="344"/>
                  <a:pt x="115" y="344"/>
                </a:cubicBezTo>
                <a:cubicBezTo>
                  <a:pt x="122" y="344"/>
                  <a:pt x="127" y="334"/>
                  <a:pt x="127" y="321"/>
                </a:cubicBezTo>
                <a:cubicBezTo>
                  <a:pt x="127" y="308"/>
                  <a:pt x="128" y="295"/>
                  <a:pt x="130" y="292"/>
                </a:cubicBezTo>
                <a:cubicBezTo>
                  <a:pt x="130" y="292"/>
                  <a:pt x="130" y="292"/>
                  <a:pt x="133" y="292"/>
                </a:cubicBezTo>
                <a:cubicBezTo>
                  <a:pt x="136" y="292"/>
                  <a:pt x="136" y="292"/>
                  <a:pt x="136" y="292"/>
                </a:cubicBezTo>
                <a:cubicBezTo>
                  <a:pt x="138" y="295"/>
                  <a:pt x="139" y="308"/>
                  <a:pt x="139" y="321"/>
                </a:cubicBezTo>
                <a:cubicBezTo>
                  <a:pt x="139" y="334"/>
                  <a:pt x="144" y="344"/>
                  <a:pt x="151" y="344"/>
                </a:cubicBezTo>
                <a:cubicBezTo>
                  <a:pt x="158" y="344"/>
                  <a:pt x="163" y="334"/>
                  <a:pt x="163" y="321"/>
                </a:cubicBezTo>
                <a:cubicBezTo>
                  <a:pt x="163" y="308"/>
                  <a:pt x="164" y="295"/>
                  <a:pt x="166" y="292"/>
                </a:cubicBezTo>
                <a:cubicBezTo>
                  <a:pt x="166" y="292"/>
                  <a:pt x="166" y="292"/>
                  <a:pt x="169" y="292"/>
                </a:cubicBezTo>
                <a:cubicBezTo>
                  <a:pt x="172" y="292"/>
                  <a:pt x="172" y="292"/>
                  <a:pt x="172" y="292"/>
                </a:cubicBezTo>
                <a:cubicBezTo>
                  <a:pt x="173" y="295"/>
                  <a:pt x="175" y="308"/>
                  <a:pt x="175" y="321"/>
                </a:cubicBezTo>
                <a:cubicBezTo>
                  <a:pt x="175" y="334"/>
                  <a:pt x="180" y="344"/>
                  <a:pt x="187" y="344"/>
                </a:cubicBezTo>
                <a:cubicBezTo>
                  <a:pt x="193" y="344"/>
                  <a:pt x="199" y="334"/>
                  <a:pt x="199" y="321"/>
                </a:cubicBezTo>
                <a:cubicBezTo>
                  <a:pt x="199" y="308"/>
                  <a:pt x="200" y="295"/>
                  <a:pt x="201" y="292"/>
                </a:cubicBezTo>
                <a:cubicBezTo>
                  <a:pt x="201" y="292"/>
                  <a:pt x="201" y="292"/>
                  <a:pt x="205" y="292"/>
                </a:cubicBezTo>
                <a:cubicBezTo>
                  <a:pt x="208" y="292"/>
                  <a:pt x="208" y="292"/>
                  <a:pt x="208" y="292"/>
                </a:cubicBezTo>
                <a:cubicBezTo>
                  <a:pt x="209" y="295"/>
                  <a:pt x="210" y="308"/>
                  <a:pt x="210" y="321"/>
                </a:cubicBezTo>
                <a:cubicBezTo>
                  <a:pt x="210" y="334"/>
                  <a:pt x="216" y="344"/>
                  <a:pt x="224" y="344"/>
                </a:cubicBezTo>
                <a:cubicBezTo>
                  <a:pt x="231" y="344"/>
                  <a:pt x="237" y="333"/>
                  <a:pt x="237" y="320"/>
                </a:cubicBezTo>
                <a:cubicBezTo>
                  <a:pt x="237" y="300"/>
                  <a:pt x="237" y="300"/>
                  <a:pt x="237" y="300"/>
                </a:cubicBezTo>
                <a:cubicBezTo>
                  <a:pt x="237" y="286"/>
                  <a:pt x="245" y="267"/>
                  <a:pt x="253" y="257"/>
                </a:cubicBezTo>
                <a:cubicBezTo>
                  <a:pt x="253" y="257"/>
                  <a:pt x="302" y="202"/>
                  <a:pt x="302" y="151"/>
                </a:cubicBezTo>
                <a:cubicBezTo>
                  <a:pt x="302" y="67"/>
                  <a:pt x="235" y="0"/>
                  <a:pt x="151" y="0"/>
                </a:cubicBezTo>
                <a:close/>
                <a:moveTo>
                  <a:pt x="90" y="201"/>
                </a:moveTo>
                <a:cubicBezTo>
                  <a:pt x="64" y="201"/>
                  <a:pt x="43" y="180"/>
                  <a:pt x="43" y="154"/>
                </a:cubicBezTo>
                <a:cubicBezTo>
                  <a:pt x="43" y="127"/>
                  <a:pt x="64" y="106"/>
                  <a:pt x="90" y="106"/>
                </a:cubicBezTo>
                <a:cubicBezTo>
                  <a:pt x="117" y="106"/>
                  <a:pt x="138" y="127"/>
                  <a:pt x="138" y="154"/>
                </a:cubicBezTo>
                <a:cubicBezTo>
                  <a:pt x="138" y="180"/>
                  <a:pt x="117" y="201"/>
                  <a:pt x="90" y="201"/>
                </a:cubicBezTo>
                <a:close/>
                <a:moveTo>
                  <a:pt x="162" y="251"/>
                </a:moveTo>
                <a:cubicBezTo>
                  <a:pt x="140" y="251"/>
                  <a:pt x="140" y="251"/>
                  <a:pt x="140" y="251"/>
                </a:cubicBezTo>
                <a:cubicBezTo>
                  <a:pt x="127" y="251"/>
                  <a:pt x="121" y="241"/>
                  <a:pt x="128" y="230"/>
                </a:cubicBezTo>
                <a:cubicBezTo>
                  <a:pt x="139" y="211"/>
                  <a:pt x="139" y="211"/>
                  <a:pt x="139" y="211"/>
                </a:cubicBezTo>
                <a:cubicBezTo>
                  <a:pt x="145" y="199"/>
                  <a:pt x="156" y="199"/>
                  <a:pt x="163" y="211"/>
                </a:cubicBezTo>
                <a:cubicBezTo>
                  <a:pt x="174" y="230"/>
                  <a:pt x="174" y="230"/>
                  <a:pt x="174" y="230"/>
                </a:cubicBezTo>
                <a:cubicBezTo>
                  <a:pt x="181" y="241"/>
                  <a:pt x="175" y="251"/>
                  <a:pt x="162" y="251"/>
                </a:cubicBezTo>
                <a:close/>
                <a:moveTo>
                  <a:pt x="211" y="201"/>
                </a:moveTo>
                <a:cubicBezTo>
                  <a:pt x="185" y="201"/>
                  <a:pt x="164" y="180"/>
                  <a:pt x="164" y="154"/>
                </a:cubicBezTo>
                <a:cubicBezTo>
                  <a:pt x="164" y="127"/>
                  <a:pt x="185" y="106"/>
                  <a:pt x="211" y="106"/>
                </a:cubicBezTo>
                <a:cubicBezTo>
                  <a:pt x="238" y="106"/>
                  <a:pt x="259" y="127"/>
                  <a:pt x="259" y="154"/>
                </a:cubicBezTo>
                <a:cubicBezTo>
                  <a:pt x="259" y="180"/>
                  <a:pt x="238" y="201"/>
                  <a:pt x="211" y="201"/>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1" name="Freeform 20"/>
          <p:cNvSpPr>
            <a:spLocks/>
          </p:cNvSpPr>
          <p:nvPr/>
        </p:nvSpPr>
        <p:spPr bwMode="auto">
          <a:xfrm>
            <a:off x="5318770" y="2953075"/>
            <a:ext cx="829914" cy="19648"/>
          </a:xfrm>
          <a:custGeom>
            <a:avLst/>
            <a:gdLst>
              <a:gd name="T0" fmla="*/ 836 w 847"/>
              <a:gd name="T1" fmla="*/ 0 h 21"/>
              <a:gd name="T2" fmla="*/ 10 w 847"/>
              <a:gd name="T3" fmla="*/ 0 h 21"/>
              <a:gd name="T4" fmla="*/ 0 w 847"/>
              <a:gd name="T5" fmla="*/ 10 h 21"/>
              <a:gd name="T6" fmla="*/ 10 w 847"/>
              <a:gd name="T7" fmla="*/ 21 h 21"/>
              <a:gd name="T8" fmla="*/ 836 w 847"/>
              <a:gd name="T9" fmla="*/ 21 h 21"/>
              <a:gd name="T10" fmla="*/ 847 w 847"/>
              <a:gd name="T11" fmla="*/ 10 h 21"/>
              <a:gd name="T12" fmla="*/ 836 w 84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47" h="21">
                <a:moveTo>
                  <a:pt x="836" y="0"/>
                </a:moveTo>
                <a:cubicBezTo>
                  <a:pt x="10" y="0"/>
                  <a:pt x="10" y="0"/>
                  <a:pt x="10" y="0"/>
                </a:cubicBezTo>
                <a:cubicBezTo>
                  <a:pt x="5" y="0"/>
                  <a:pt x="0" y="4"/>
                  <a:pt x="0" y="10"/>
                </a:cubicBezTo>
                <a:cubicBezTo>
                  <a:pt x="0" y="16"/>
                  <a:pt x="5" y="21"/>
                  <a:pt x="10" y="21"/>
                </a:cubicBezTo>
                <a:cubicBezTo>
                  <a:pt x="836" y="21"/>
                  <a:pt x="836" y="21"/>
                  <a:pt x="836" y="21"/>
                </a:cubicBezTo>
                <a:cubicBezTo>
                  <a:pt x="842" y="21"/>
                  <a:pt x="847" y="16"/>
                  <a:pt x="847" y="10"/>
                </a:cubicBezTo>
                <a:cubicBezTo>
                  <a:pt x="847" y="4"/>
                  <a:pt x="842" y="0"/>
                  <a:pt x="836" y="0"/>
                </a:cubicBezTo>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2" name="Rectangle 21"/>
          <p:cNvSpPr>
            <a:spLocks noChangeArrowheads="1"/>
          </p:cNvSpPr>
          <p:nvPr/>
        </p:nvSpPr>
        <p:spPr bwMode="auto">
          <a:xfrm>
            <a:off x="6020220" y="2953075"/>
            <a:ext cx="1886168" cy="19648"/>
          </a:xfrm>
          <a:prstGeom prst="rect">
            <a:avLst/>
          </a:prstGeom>
          <a:solidFill>
            <a:srgbClr val="E317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3" name="Freeform 22"/>
          <p:cNvSpPr>
            <a:spLocks/>
          </p:cNvSpPr>
          <p:nvPr/>
        </p:nvSpPr>
        <p:spPr bwMode="auto">
          <a:xfrm>
            <a:off x="5280162" y="2953075"/>
            <a:ext cx="2694339" cy="19648"/>
          </a:xfrm>
          <a:custGeom>
            <a:avLst/>
            <a:gdLst>
              <a:gd name="T0" fmla="*/ 0 w 2057"/>
              <a:gd name="T1" fmla="*/ 15 h 15"/>
              <a:gd name="T2" fmla="*/ 2057 w 2057"/>
              <a:gd name="T3" fmla="*/ 15 h 15"/>
              <a:gd name="T4" fmla="*/ 2057 w 2057"/>
              <a:gd name="T5" fmla="*/ 0 h 15"/>
              <a:gd name="T6" fmla="*/ 0 w 2057"/>
              <a:gd name="T7" fmla="*/ 0 h 15"/>
            </a:gdLst>
            <a:ahLst/>
            <a:cxnLst>
              <a:cxn ang="0">
                <a:pos x="T0" y="T1"/>
              </a:cxn>
              <a:cxn ang="0">
                <a:pos x="T2" y="T3"/>
              </a:cxn>
              <a:cxn ang="0">
                <a:pos x="T4" y="T5"/>
              </a:cxn>
              <a:cxn ang="0">
                <a:pos x="T6" y="T7"/>
              </a:cxn>
            </a:cxnLst>
            <a:rect l="0" t="0" r="r" b="b"/>
            <a:pathLst>
              <a:path w="2057" h="15">
                <a:moveTo>
                  <a:pt x="0" y="15"/>
                </a:moveTo>
                <a:lnTo>
                  <a:pt x="2057" y="15"/>
                </a:lnTo>
                <a:lnTo>
                  <a:pt x="2057"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4" name="Freeform 23"/>
          <p:cNvSpPr>
            <a:spLocks/>
          </p:cNvSpPr>
          <p:nvPr/>
        </p:nvSpPr>
        <p:spPr bwMode="auto">
          <a:xfrm>
            <a:off x="5232321" y="2337451"/>
            <a:ext cx="905361" cy="90379"/>
          </a:xfrm>
          <a:custGeom>
            <a:avLst/>
            <a:gdLst>
              <a:gd name="T0" fmla="*/ 915 w 925"/>
              <a:gd name="T1" fmla="*/ 77 h 98"/>
              <a:gd name="T2" fmla="*/ 117 w 925"/>
              <a:gd name="T3" fmla="*/ 77 h 98"/>
              <a:gd name="T4" fmla="*/ 19 w 925"/>
              <a:gd name="T5" fmla="*/ 3 h 98"/>
              <a:gd name="T6" fmla="*/ 4 w 925"/>
              <a:gd name="T7" fmla="*/ 5 h 98"/>
              <a:gd name="T8" fmla="*/ 6 w 925"/>
              <a:gd name="T9" fmla="*/ 20 h 98"/>
              <a:gd name="T10" fmla="*/ 110 w 925"/>
              <a:gd name="T11" fmla="*/ 98 h 98"/>
              <a:gd name="T12" fmla="*/ 915 w 925"/>
              <a:gd name="T13" fmla="*/ 98 h 98"/>
              <a:gd name="T14" fmla="*/ 925 w 925"/>
              <a:gd name="T15" fmla="*/ 87 h 98"/>
              <a:gd name="T16" fmla="*/ 915 w 925"/>
              <a:gd name="T17"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5" h="98">
                <a:moveTo>
                  <a:pt x="915" y="77"/>
                </a:moveTo>
                <a:cubicBezTo>
                  <a:pt x="117" y="77"/>
                  <a:pt x="117" y="77"/>
                  <a:pt x="117" y="77"/>
                </a:cubicBezTo>
                <a:cubicBezTo>
                  <a:pt x="19" y="3"/>
                  <a:pt x="19" y="3"/>
                  <a:pt x="19" y="3"/>
                </a:cubicBezTo>
                <a:cubicBezTo>
                  <a:pt x="14" y="0"/>
                  <a:pt x="7" y="1"/>
                  <a:pt x="4" y="5"/>
                </a:cubicBezTo>
                <a:cubicBezTo>
                  <a:pt x="0" y="10"/>
                  <a:pt x="1" y="17"/>
                  <a:pt x="6" y="20"/>
                </a:cubicBezTo>
                <a:cubicBezTo>
                  <a:pt x="110" y="98"/>
                  <a:pt x="110" y="98"/>
                  <a:pt x="110" y="98"/>
                </a:cubicBezTo>
                <a:cubicBezTo>
                  <a:pt x="915" y="98"/>
                  <a:pt x="915" y="98"/>
                  <a:pt x="915" y="98"/>
                </a:cubicBezTo>
                <a:cubicBezTo>
                  <a:pt x="921" y="98"/>
                  <a:pt x="925" y="93"/>
                  <a:pt x="925" y="87"/>
                </a:cubicBezTo>
                <a:cubicBezTo>
                  <a:pt x="925" y="81"/>
                  <a:pt x="921" y="77"/>
                  <a:pt x="915" y="77"/>
                </a:cubicBezTo>
                <a:close/>
              </a:path>
            </a:pathLst>
          </a:custGeom>
          <a:solidFill>
            <a:srgbClr val="659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5" name="Freeform 24"/>
          <p:cNvSpPr>
            <a:spLocks/>
          </p:cNvSpPr>
          <p:nvPr/>
        </p:nvSpPr>
        <p:spPr bwMode="auto">
          <a:xfrm>
            <a:off x="5308292" y="3080129"/>
            <a:ext cx="809480" cy="20957"/>
          </a:xfrm>
          <a:custGeom>
            <a:avLst/>
            <a:gdLst>
              <a:gd name="T0" fmla="*/ 862 w 873"/>
              <a:gd name="T1" fmla="*/ 0 h 22"/>
              <a:gd name="T2" fmla="*/ 11 w 873"/>
              <a:gd name="T3" fmla="*/ 0 h 22"/>
              <a:gd name="T4" fmla="*/ 0 w 873"/>
              <a:gd name="T5" fmla="*/ 11 h 22"/>
              <a:gd name="T6" fmla="*/ 11 w 873"/>
              <a:gd name="T7" fmla="*/ 22 h 22"/>
              <a:gd name="T8" fmla="*/ 862 w 873"/>
              <a:gd name="T9" fmla="*/ 22 h 22"/>
              <a:gd name="T10" fmla="*/ 873 w 873"/>
              <a:gd name="T11" fmla="*/ 11 h 22"/>
              <a:gd name="T12" fmla="*/ 862 w 87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873" h="22">
                <a:moveTo>
                  <a:pt x="862" y="0"/>
                </a:moveTo>
                <a:cubicBezTo>
                  <a:pt x="11" y="0"/>
                  <a:pt x="11" y="0"/>
                  <a:pt x="11" y="0"/>
                </a:cubicBezTo>
                <a:cubicBezTo>
                  <a:pt x="5" y="0"/>
                  <a:pt x="0" y="5"/>
                  <a:pt x="0" y="11"/>
                </a:cubicBezTo>
                <a:cubicBezTo>
                  <a:pt x="0" y="17"/>
                  <a:pt x="5" y="22"/>
                  <a:pt x="11" y="22"/>
                </a:cubicBezTo>
                <a:cubicBezTo>
                  <a:pt x="862" y="22"/>
                  <a:pt x="862" y="22"/>
                  <a:pt x="862" y="22"/>
                </a:cubicBezTo>
                <a:cubicBezTo>
                  <a:pt x="868" y="22"/>
                  <a:pt x="873" y="17"/>
                  <a:pt x="873" y="11"/>
                </a:cubicBezTo>
                <a:cubicBezTo>
                  <a:pt x="873" y="5"/>
                  <a:pt x="868" y="0"/>
                  <a:pt x="862" y="0"/>
                </a:cubicBezTo>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6" name="Rectangle 25"/>
          <p:cNvSpPr>
            <a:spLocks noChangeArrowheads="1"/>
          </p:cNvSpPr>
          <p:nvPr/>
        </p:nvSpPr>
        <p:spPr bwMode="auto">
          <a:xfrm>
            <a:off x="6588347" y="2408182"/>
            <a:ext cx="4630875" cy="19648"/>
          </a:xfrm>
          <a:prstGeom prst="rect">
            <a:avLst/>
          </a:prstGeom>
          <a:solidFill>
            <a:srgbClr val="659E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7" name="Freeform 26"/>
          <p:cNvSpPr>
            <a:spLocks/>
          </p:cNvSpPr>
          <p:nvPr/>
        </p:nvSpPr>
        <p:spPr bwMode="auto">
          <a:xfrm flipV="1">
            <a:off x="6158773" y="2370459"/>
            <a:ext cx="5277734" cy="37723"/>
          </a:xfrm>
          <a:custGeom>
            <a:avLst/>
            <a:gdLst>
              <a:gd name="T0" fmla="*/ 0 w 3889"/>
              <a:gd name="T1" fmla="*/ 15 h 15"/>
              <a:gd name="T2" fmla="*/ 3889 w 3889"/>
              <a:gd name="T3" fmla="*/ 15 h 15"/>
              <a:gd name="T4" fmla="*/ 3889 w 3889"/>
              <a:gd name="T5" fmla="*/ 0 h 15"/>
              <a:gd name="T6" fmla="*/ 0 w 3889"/>
              <a:gd name="T7" fmla="*/ 0 h 15"/>
            </a:gdLst>
            <a:ahLst/>
            <a:cxnLst>
              <a:cxn ang="0">
                <a:pos x="T0" y="T1"/>
              </a:cxn>
              <a:cxn ang="0">
                <a:pos x="T2" y="T3"/>
              </a:cxn>
              <a:cxn ang="0">
                <a:pos x="T4" y="T5"/>
              </a:cxn>
              <a:cxn ang="0">
                <a:pos x="T6" y="T7"/>
              </a:cxn>
            </a:cxnLst>
            <a:rect l="0" t="0" r="r" b="b"/>
            <a:pathLst>
              <a:path w="3889" h="15">
                <a:moveTo>
                  <a:pt x="0" y="15"/>
                </a:moveTo>
                <a:lnTo>
                  <a:pt x="3889" y="15"/>
                </a:lnTo>
                <a:lnTo>
                  <a:pt x="3889"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8" name="Freeform 27"/>
          <p:cNvSpPr>
            <a:spLocks/>
          </p:cNvSpPr>
          <p:nvPr/>
        </p:nvSpPr>
        <p:spPr bwMode="auto">
          <a:xfrm>
            <a:off x="5503458" y="2408182"/>
            <a:ext cx="1080617" cy="19648"/>
          </a:xfrm>
          <a:custGeom>
            <a:avLst/>
            <a:gdLst>
              <a:gd name="T0" fmla="*/ 0 w 825"/>
              <a:gd name="T1" fmla="*/ 15 h 15"/>
              <a:gd name="T2" fmla="*/ 825 w 825"/>
              <a:gd name="T3" fmla="*/ 15 h 15"/>
              <a:gd name="T4" fmla="*/ 825 w 825"/>
              <a:gd name="T5" fmla="*/ 0 h 15"/>
              <a:gd name="T6" fmla="*/ 0 w 825"/>
              <a:gd name="T7" fmla="*/ 0 h 15"/>
            </a:gdLst>
            <a:ahLst/>
            <a:cxnLst>
              <a:cxn ang="0">
                <a:pos x="T0" y="T1"/>
              </a:cxn>
              <a:cxn ang="0">
                <a:pos x="T2" y="T3"/>
              </a:cxn>
              <a:cxn ang="0">
                <a:pos x="T4" y="T5"/>
              </a:cxn>
              <a:cxn ang="0">
                <a:pos x="T6" y="T7"/>
              </a:cxn>
            </a:cxnLst>
            <a:rect l="0" t="0" r="r" b="b"/>
            <a:pathLst>
              <a:path w="825" h="15">
                <a:moveTo>
                  <a:pt x="0" y="15"/>
                </a:moveTo>
                <a:lnTo>
                  <a:pt x="825" y="15"/>
                </a:lnTo>
                <a:lnTo>
                  <a:pt x="825"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9" name="Freeform 28"/>
          <p:cNvSpPr>
            <a:spLocks/>
          </p:cNvSpPr>
          <p:nvPr/>
        </p:nvSpPr>
        <p:spPr bwMode="auto">
          <a:xfrm>
            <a:off x="6247786" y="1741474"/>
            <a:ext cx="1022305" cy="180758"/>
          </a:xfrm>
          <a:custGeom>
            <a:avLst/>
            <a:gdLst>
              <a:gd name="T0" fmla="*/ 467 w 467"/>
              <a:gd name="T1" fmla="*/ 147 h 195"/>
              <a:gd name="T2" fmla="*/ 419 w 467"/>
              <a:gd name="T3" fmla="*/ 195 h 195"/>
              <a:gd name="T4" fmla="*/ 48 w 467"/>
              <a:gd name="T5" fmla="*/ 195 h 195"/>
              <a:gd name="T6" fmla="*/ 0 w 467"/>
              <a:gd name="T7" fmla="*/ 147 h 195"/>
              <a:gd name="T8" fmla="*/ 0 w 467"/>
              <a:gd name="T9" fmla="*/ 48 h 195"/>
              <a:gd name="T10" fmla="*/ 48 w 467"/>
              <a:gd name="T11" fmla="*/ 0 h 195"/>
              <a:gd name="T12" fmla="*/ 419 w 467"/>
              <a:gd name="T13" fmla="*/ 0 h 195"/>
              <a:gd name="T14" fmla="*/ 467 w 467"/>
              <a:gd name="T15" fmla="*/ 48 h 195"/>
              <a:gd name="T16" fmla="*/ 467 w 467"/>
              <a:gd name="T17"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95">
                <a:moveTo>
                  <a:pt x="467" y="147"/>
                </a:moveTo>
                <a:cubicBezTo>
                  <a:pt x="467" y="173"/>
                  <a:pt x="445" y="195"/>
                  <a:pt x="419" y="195"/>
                </a:cubicBezTo>
                <a:cubicBezTo>
                  <a:pt x="48" y="195"/>
                  <a:pt x="48" y="195"/>
                  <a:pt x="48" y="195"/>
                </a:cubicBezTo>
                <a:cubicBezTo>
                  <a:pt x="21" y="195"/>
                  <a:pt x="0" y="173"/>
                  <a:pt x="0" y="147"/>
                </a:cubicBezTo>
                <a:cubicBezTo>
                  <a:pt x="0" y="48"/>
                  <a:pt x="0" y="48"/>
                  <a:pt x="0" y="48"/>
                </a:cubicBezTo>
                <a:cubicBezTo>
                  <a:pt x="0" y="22"/>
                  <a:pt x="21" y="0"/>
                  <a:pt x="48" y="0"/>
                </a:cubicBezTo>
                <a:cubicBezTo>
                  <a:pt x="419" y="0"/>
                  <a:pt x="419" y="0"/>
                  <a:pt x="419" y="0"/>
                </a:cubicBezTo>
                <a:cubicBezTo>
                  <a:pt x="445" y="0"/>
                  <a:pt x="467" y="22"/>
                  <a:pt x="467" y="48"/>
                </a:cubicBezTo>
                <a:lnTo>
                  <a:pt x="467" y="147"/>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0" name="Freeform 29"/>
          <p:cNvSpPr>
            <a:spLocks/>
          </p:cNvSpPr>
          <p:nvPr/>
        </p:nvSpPr>
        <p:spPr bwMode="auto">
          <a:xfrm>
            <a:off x="6145279" y="2063694"/>
            <a:ext cx="1228629" cy="1325557"/>
          </a:xfrm>
          <a:custGeom>
            <a:avLst/>
            <a:gdLst>
              <a:gd name="T0" fmla="*/ 1323 w 1323"/>
              <a:gd name="T1" fmla="*/ 1316 h 1428"/>
              <a:gd name="T2" fmla="*/ 1210 w 1323"/>
              <a:gd name="T3" fmla="*/ 1428 h 1428"/>
              <a:gd name="T4" fmla="*/ 113 w 1323"/>
              <a:gd name="T5" fmla="*/ 1428 h 1428"/>
              <a:gd name="T6" fmla="*/ 0 w 1323"/>
              <a:gd name="T7" fmla="*/ 1316 h 1428"/>
              <a:gd name="T8" fmla="*/ 0 w 1323"/>
              <a:gd name="T9" fmla="*/ 112 h 1428"/>
              <a:gd name="T10" fmla="*/ 113 w 1323"/>
              <a:gd name="T11" fmla="*/ 0 h 1428"/>
              <a:gd name="T12" fmla="*/ 1210 w 1323"/>
              <a:gd name="T13" fmla="*/ 0 h 1428"/>
              <a:gd name="T14" fmla="*/ 1323 w 1323"/>
              <a:gd name="T15" fmla="*/ 112 h 1428"/>
              <a:gd name="T16" fmla="*/ 1323 w 1323"/>
              <a:gd name="T17" fmla="*/ 1316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3" h="1428">
                <a:moveTo>
                  <a:pt x="1323" y="1316"/>
                </a:moveTo>
                <a:cubicBezTo>
                  <a:pt x="1323" y="1378"/>
                  <a:pt x="1272" y="1428"/>
                  <a:pt x="1210" y="1428"/>
                </a:cubicBezTo>
                <a:cubicBezTo>
                  <a:pt x="113" y="1428"/>
                  <a:pt x="113" y="1428"/>
                  <a:pt x="113" y="1428"/>
                </a:cubicBezTo>
                <a:cubicBezTo>
                  <a:pt x="51" y="1428"/>
                  <a:pt x="0" y="1378"/>
                  <a:pt x="0" y="1316"/>
                </a:cubicBezTo>
                <a:cubicBezTo>
                  <a:pt x="0" y="112"/>
                  <a:pt x="0" y="112"/>
                  <a:pt x="0" y="112"/>
                </a:cubicBezTo>
                <a:cubicBezTo>
                  <a:pt x="0" y="50"/>
                  <a:pt x="51" y="0"/>
                  <a:pt x="113" y="0"/>
                </a:cubicBezTo>
                <a:cubicBezTo>
                  <a:pt x="1210" y="0"/>
                  <a:pt x="1210" y="0"/>
                  <a:pt x="1210" y="0"/>
                </a:cubicBezTo>
                <a:cubicBezTo>
                  <a:pt x="1272" y="0"/>
                  <a:pt x="1323" y="50"/>
                  <a:pt x="1323" y="112"/>
                </a:cubicBezTo>
                <a:cubicBezTo>
                  <a:pt x="1323" y="1316"/>
                  <a:pt x="1323" y="1316"/>
                  <a:pt x="1323" y="131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1" name="Freeform 30"/>
          <p:cNvSpPr>
            <a:spLocks/>
          </p:cNvSpPr>
          <p:nvPr/>
        </p:nvSpPr>
        <p:spPr bwMode="auto">
          <a:xfrm>
            <a:off x="6141350" y="2057145"/>
            <a:ext cx="1236488" cy="1337346"/>
          </a:xfrm>
          <a:custGeom>
            <a:avLst/>
            <a:gdLst>
              <a:gd name="T0" fmla="*/ 1328 w 1333"/>
              <a:gd name="T1" fmla="*/ 1322 h 1440"/>
              <a:gd name="T2" fmla="*/ 1323 w 1333"/>
              <a:gd name="T3" fmla="*/ 1322 h 1440"/>
              <a:gd name="T4" fmla="*/ 1291 w 1333"/>
              <a:gd name="T5" fmla="*/ 1397 h 1440"/>
              <a:gd name="T6" fmla="*/ 1215 w 1333"/>
              <a:gd name="T7" fmla="*/ 1429 h 1440"/>
              <a:gd name="T8" fmla="*/ 118 w 1333"/>
              <a:gd name="T9" fmla="*/ 1429 h 1440"/>
              <a:gd name="T10" fmla="*/ 42 w 1333"/>
              <a:gd name="T11" fmla="*/ 1397 h 1440"/>
              <a:gd name="T12" fmla="*/ 10 w 1333"/>
              <a:gd name="T13" fmla="*/ 1322 h 1440"/>
              <a:gd name="T14" fmla="*/ 10 w 1333"/>
              <a:gd name="T15" fmla="*/ 118 h 1440"/>
              <a:gd name="T16" fmla="*/ 42 w 1333"/>
              <a:gd name="T17" fmla="*/ 43 h 1440"/>
              <a:gd name="T18" fmla="*/ 118 w 1333"/>
              <a:gd name="T19" fmla="*/ 11 h 1440"/>
              <a:gd name="T20" fmla="*/ 1215 w 1333"/>
              <a:gd name="T21" fmla="*/ 11 h 1440"/>
              <a:gd name="T22" fmla="*/ 1291 w 1333"/>
              <a:gd name="T23" fmla="*/ 43 h 1440"/>
              <a:gd name="T24" fmla="*/ 1323 w 1333"/>
              <a:gd name="T25" fmla="*/ 118 h 1440"/>
              <a:gd name="T26" fmla="*/ 1323 w 1333"/>
              <a:gd name="T27" fmla="*/ 1322 h 1440"/>
              <a:gd name="T28" fmla="*/ 1328 w 1333"/>
              <a:gd name="T29" fmla="*/ 1322 h 1440"/>
              <a:gd name="T30" fmla="*/ 1333 w 1333"/>
              <a:gd name="T31" fmla="*/ 1322 h 1440"/>
              <a:gd name="T32" fmla="*/ 1333 w 1333"/>
              <a:gd name="T33" fmla="*/ 118 h 1440"/>
              <a:gd name="T34" fmla="*/ 1299 w 1333"/>
              <a:gd name="T35" fmla="*/ 35 h 1440"/>
              <a:gd name="T36" fmla="*/ 1215 w 1333"/>
              <a:gd name="T37" fmla="*/ 0 h 1440"/>
              <a:gd name="T38" fmla="*/ 118 w 1333"/>
              <a:gd name="T39" fmla="*/ 0 h 1440"/>
              <a:gd name="T40" fmla="*/ 34 w 1333"/>
              <a:gd name="T41" fmla="*/ 35 h 1440"/>
              <a:gd name="T42" fmla="*/ 0 w 1333"/>
              <a:gd name="T43" fmla="*/ 118 h 1440"/>
              <a:gd name="T44" fmla="*/ 0 w 1333"/>
              <a:gd name="T45" fmla="*/ 1322 h 1440"/>
              <a:gd name="T46" fmla="*/ 34 w 1333"/>
              <a:gd name="T47" fmla="*/ 1405 h 1440"/>
              <a:gd name="T48" fmla="*/ 118 w 1333"/>
              <a:gd name="T49" fmla="*/ 1440 h 1440"/>
              <a:gd name="T50" fmla="*/ 1215 w 1333"/>
              <a:gd name="T51" fmla="*/ 1440 h 1440"/>
              <a:gd name="T52" fmla="*/ 1299 w 1333"/>
              <a:gd name="T53" fmla="*/ 1405 h 1440"/>
              <a:gd name="T54" fmla="*/ 1333 w 1333"/>
              <a:gd name="T55" fmla="*/ 1322 h 1440"/>
              <a:gd name="T56" fmla="*/ 1328 w 1333"/>
              <a:gd name="T57" fmla="*/ 132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3" h="1440">
                <a:moveTo>
                  <a:pt x="1328" y="1322"/>
                </a:moveTo>
                <a:cubicBezTo>
                  <a:pt x="1323" y="1322"/>
                  <a:pt x="1323" y="1322"/>
                  <a:pt x="1323" y="1322"/>
                </a:cubicBezTo>
                <a:cubicBezTo>
                  <a:pt x="1323" y="1351"/>
                  <a:pt x="1310" y="1378"/>
                  <a:pt x="1291" y="1397"/>
                </a:cubicBezTo>
                <a:cubicBezTo>
                  <a:pt x="1272" y="1417"/>
                  <a:pt x="1245" y="1429"/>
                  <a:pt x="1215" y="1429"/>
                </a:cubicBezTo>
                <a:cubicBezTo>
                  <a:pt x="118" y="1429"/>
                  <a:pt x="118" y="1429"/>
                  <a:pt x="118" y="1429"/>
                </a:cubicBezTo>
                <a:cubicBezTo>
                  <a:pt x="88" y="1429"/>
                  <a:pt x="61" y="1417"/>
                  <a:pt x="42" y="1397"/>
                </a:cubicBezTo>
                <a:cubicBezTo>
                  <a:pt x="22" y="1378"/>
                  <a:pt x="10" y="1351"/>
                  <a:pt x="10" y="1322"/>
                </a:cubicBezTo>
                <a:cubicBezTo>
                  <a:pt x="10" y="118"/>
                  <a:pt x="10" y="118"/>
                  <a:pt x="10" y="118"/>
                </a:cubicBezTo>
                <a:cubicBezTo>
                  <a:pt x="10" y="89"/>
                  <a:pt x="22" y="62"/>
                  <a:pt x="42" y="43"/>
                </a:cubicBezTo>
                <a:cubicBezTo>
                  <a:pt x="61" y="23"/>
                  <a:pt x="88" y="11"/>
                  <a:pt x="118" y="11"/>
                </a:cubicBezTo>
                <a:cubicBezTo>
                  <a:pt x="1215" y="11"/>
                  <a:pt x="1215" y="11"/>
                  <a:pt x="1215" y="11"/>
                </a:cubicBezTo>
                <a:cubicBezTo>
                  <a:pt x="1245" y="11"/>
                  <a:pt x="1272" y="23"/>
                  <a:pt x="1291" y="43"/>
                </a:cubicBezTo>
                <a:cubicBezTo>
                  <a:pt x="1310" y="62"/>
                  <a:pt x="1323" y="89"/>
                  <a:pt x="1323" y="118"/>
                </a:cubicBezTo>
                <a:cubicBezTo>
                  <a:pt x="1323" y="1322"/>
                  <a:pt x="1323" y="1322"/>
                  <a:pt x="1323" y="1322"/>
                </a:cubicBezTo>
                <a:cubicBezTo>
                  <a:pt x="1328" y="1322"/>
                  <a:pt x="1328" y="1322"/>
                  <a:pt x="1328" y="1322"/>
                </a:cubicBezTo>
                <a:cubicBezTo>
                  <a:pt x="1333" y="1322"/>
                  <a:pt x="1333" y="1322"/>
                  <a:pt x="1333" y="1322"/>
                </a:cubicBezTo>
                <a:cubicBezTo>
                  <a:pt x="1333" y="118"/>
                  <a:pt x="1333" y="118"/>
                  <a:pt x="1333" y="118"/>
                </a:cubicBezTo>
                <a:cubicBezTo>
                  <a:pt x="1333" y="86"/>
                  <a:pt x="1320" y="56"/>
                  <a:pt x="1299" y="35"/>
                </a:cubicBezTo>
                <a:cubicBezTo>
                  <a:pt x="1277" y="14"/>
                  <a:pt x="1248" y="0"/>
                  <a:pt x="1215" y="0"/>
                </a:cubicBezTo>
                <a:cubicBezTo>
                  <a:pt x="118" y="0"/>
                  <a:pt x="118" y="0"/>
                  <a:pt x="118" y="0"/>
                </a:cubicBezTo>
                <a:cubicBezTo>
                  <a:pt x="85" y="0"/>
                  <a:pt x="56" y="14"/>
                  <a:pt x="34" y="35"/>
                </a:cubicBezTo>
                <a:cubicBezTo>
                  <a:pt x="13" y="56"/>
                  <a:pt x="0" y="86"/>
                  <a:pt x="0" y="118"/>
                </a:cubicBezTo>
                <a:cubicBezTo>
                  <a:pt x="0" y="1322"/>
                  <a:pt x="0" y="1322"/>
                  <a:pt x="0" y="1322"/>
                </a:cubicBezTo>
                <a:cubicBezTo>
                  <a:pt x="0" y="1354"/>
                  <a:pt x="13" y="1384"/>
                  <a:pt x="34" y="1405"/>
                </a:cubicBezTo>
                <a:cubicBezTo>
                  <a:pt x="56" y="1426"/>
                  <a:pt x="85" y="1440"/>
                  <a:pt x="118" y="1440"/>
                </a:cubicBezTo>
                <a:cubicBezTo>
                  <a:pt x="1215" y="1440"/>
                  <a:pt x="1215" y="1440"/>
                  <a:pt x="1215" y="1440"/>
                </a:cubicBezTo>
                <a:cubicBezTo>
                  <a:pt x="1248" y="1440"/>
                  <a:pt x="1277" y="1426"/>
                  <a:pt x="1299" y="1405"/>
                </a:cubicBezTo>
                <a:cubicBezTo>
                  <a:pt x="1320" y="1384"/>
                  <a:pt x="1333" y="1354"/>
                  <a:pt x="1333" y="1322"/>
                </a:cubicBezTo>
                <a:lnTo>
                  <a:pt x="1328" y="132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2" name="Freeform 31"/>
          <p:cNvSpPr>
            <a:spLocks noEditPoints="1"/>
          </p:cNvSpPr>
          <p:nvPr/>
        </p:nvSpPr>
        <p:spPr bwMode="auto">
          <a:xfrm>
            <a:off x="6329967" y="2848288"/>
            <a:ext cx="859254" cy="254109"/>
          </a:xfrm>
          <a:custGeom>
            <a:avLst/>
            <a:gdLst>
              <a:gd name="T0" fmla="*/ 19 w 925"/>
              <a:gd name="T1" fmla="*/ 0 h 274"/>
              <a:gd name="T2" fmla="*/ 0 w 925"/>
              <a:gd name="T3" fmla="*/ 83 h 274"/>
              <a:gd name="T4" fmla="*/ 906 w 925"/>
              <a:gd name="T5" fmla="*/ 102 h 274"/>
              <a:gd name="T6" fmla="*/ 925 w 925"/>
              <a:gd name="T7" fmla="*/ 19 h 274"/>
              <a:gd name="T8" fmla="*/ 910 w 925"/>
              <a:gd name="T9" fmla="*/ 93 h 274"/>
              <a:gd name="T10" fmla="*/ 15 w 925"/>
              <a:gd name="T11" fmla="*/ 90 h 274"/>
              <a:gd name="T12" fmla="*/ 910 w 925"/>
              <a:gd name="T13" fmla="*/ 86 h 274"/>
              <a:gd name="T14" fmla="*/ 910 w 925"/>
              <a:gd name="T15" fmla="*/ 93 h 274"/>
              <a:gd name="T16" fmla="*/ 18 w 925"/>
              <a:gd name="T17" fmla="*/ 78 h 274"/>
              <a:gd name="T18" fmla="*/ 18 w 925"/>
              <a:gd name="T19" fmla="*/ 71 h 274"/>
              <a:gd name="T20" fmla="*/ 914 w 925"/>
              <a:gd name="T21" fmla="*/ 74 h 274"/>
              <a:gd name="T22" fmla="*/ 906 w 925"/>
              <a:gd name="T23" fmla="*/ 114 h 274"/>
              <a:gd name="T24" fmla="*/ 0 w 925"/>
              <a:gd name="T25" fmla="*/ 133 h 274"/>
              <a:gd name="T26" fmla="*/ 19 w 925"/>
              <a:gd name="T27" fmla="*/ 274 h 274"/>
              <a:gd name="T28" fmla="*/ 925 w 925"/>
              <a:gd name="T29" fmla="*/ 255 h 274"/>
              <a:gd name="T30" fmla="*/ 906 w 925"/>
              <a:gd name="T31" fmla="*/ 114 h 274"/>
              <a:gd name="T32" fmla="*/ 338 w 925"/>
              <a:gd name="T33" fmla="*/ 212 h 274"/>
              <a:gd name="T34" fmla="*/ 324 w 925"/>
              <a:gd name="T35" fmla="*/ 202 h 274"/>
              <a:gd name="T36" fmla="*/ 333 w 925"/>
              <a:gd name="T37" fmla="*/ 188 h 274"/>
              <a:gd name="T38" fmla="*/ 347 w 925"/>
              <a:gd name="T39" fmla="*/ 197 h 274"/>
              <a:gd name="T40" fmla="*/ 388 w 925"/>
              <a:gd name="T41" fmla="*/ 202 h 274"/>
              <a:gd name="T42" fmla="*/ 374 w 925"/>
              <a:gd name="T43" fmla="*/ 212 h 274"/>
              <a:gd name="T44" fmla="*/ 365 w 925"/>
              <a:gd name="T45" fmla="*/ 197 h 274"/>
              <a:gd name="T46" fmla="*/ 379 w 925"/>
              <a:gd name="T47" fmla="*/ 188 h 274"/>
              <a:gd name="T48" fmla="*/ 388 w 925"/>
              <a:gd name="T49" fmla="*/ 202 h 274"/>
              <a:gd name="T50" fmla="*/ 420 w 925"/>
              <a:gd name="T51" fmla="*/ 212 h 274"/>
              <a:gd name="T52" fmla="*/ 406 w 925"/>
              <a:gd name="T53" fmla="*/ 202 h 274"/>
              <a:gd name="T54" fmla="*/ 415 w 925"/>
              <a:gd name="T55" fmla="*/ 188 h 274"/>
              <a:gd name="T56" fmla="*/ 429 w 925"/>
              <a:gd name="T57" fmla="*/ 197 h 274"/>
              <a:gd name="T58" fmla="*/ 470 w 925"/>
              <a:gd name="T59" fmla="*/ 202 h 274"/>
              <a:gd name="T60" fmla="*/ 456 w 925"/>
              <a:gd name="T61" fmla="*/ 212 h 274"/>
              <a:gd name="T62" fmla="*/ 447 w 925"/>
              <a:gd name="T63" fmla="*/ 197 h 274"/>
              <a:gd name="T64" fmla="*/ 461 w 925"/>
              <a:gd name="T65" fmla="*/ 188 h 274"/>
              <a:gd name="T66" fmla="*/ 470 w 925"/>
              <a:gd name="T67" fmla="*/ 202 h 274"/>
              <a:gd name="T68" fmla="*/ 501 w 925"/>
              <a:gd name="T69" fmla="*/ 212 h 274"/>
              <a:gd name="T70" fmla="*/ 487 w 925"/>
              <a:gd name="T71" fmla="*/ 202 h 274"/>
              <a:gd name="T72" fmla="*/ 497 w 925"/>
              <a:gd name="T73" fmla="*/ 188 h 274"/>
              <a:gd name="T74" fmla="*/ 511 w 925"/>
              <a:gd name="T75" fmla="*/ 197 h 274"/>
              <a:gd name="T76" fmla="*/ 748 w 925"/>
              <a:gd name="T77" fmla="*/ 206 h 274"/>
              <a:gd name="T78" fmla="*/ 577 w 925"/>
              <a:gd name="T79" fmla="*/ 218 h 274"/>
              <a:gd name="T80" fmla="*/ 564 w 925"/>
              <a:gd name="T81" fmla="*/ 194 h 274"/>
              <a:gd name="T82" fmla="*/ 736 w 925"/>
              <a:gd name="T83" fmla="*/ 182 h 274"/>
              <a:gd name="T84" fmla="*/ 748 w 925"/>
              <a:gd name="T85" fmla="*/ 206 h 274"/>
              <a:gd name="T86" fmla="*/ 817 w 925"/>
              <a:gd name="T87" fmla="*/ 200 h 274"/>
              <a:gd name="T88" fmla="*/ 884 w 925"/>
              <a:gd name="T89" fmla="*/ 20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5" h="274">
                <a:moveTo>
                  <a:pt x="906" y="0"/>
                </a:moveTo>
                <a:cubicBezTo>
                  <a:pt x="19" y="0"/>
                  <a:pt x="19" y="0"/>
                  <a:pt x="19" y="0"/>
                </a:cubicBezTo>
                <a:cubicBezTo>
                  <a:pt x="8" y="0"/>
                  <a:pt x="0" y="8"/>
                  <a:pt x="0" y="19"/>
                </a:cubicBezTo>
                <a:cubicBezTo>
                  <a:pt x="0" y="83"/>
                  <a:pt x="0" y="83"/>
                  <a:pt x="0" y="83"/>
                </a:cubicBezTo>
                <a:cubicBezTo>
                  <a:pt x="0" y="93"/>
                  <a:pt x="8" y="102"/>
                  <a:pt x="19" y="102"/>
                </a:cubicBezTo>
                <a:cubicBezTo>
                  <a:pt x="906" y="102"/>
                  <a:pt x="906" y="102"/>
                  <a:pt x="906" y="102"/>
                </a:cubicBezTo>
                <a:cubicBezTo>
                  <a:pt x="916" y="102"/>
                  <a:pt x="925" y="93"/>
                  <a:pt x="925" y="83"/>
                </a:cubicBezTo>
                <a:cubicBezTo>
                  <a:pt x="925" y="19"/>
                  <a:pt x="925" y="19"/>
                  <a:pt x="925" y="19"/>
                </a:cubicBezTo>
                <a:cubicBezTo>
                  <a:pt x="925" y="8"/>
                  <a:pt x="916" y="0"/>
                  <a:pt x="906" y="0"/>
                </a:cubicBezTo>
                <a:close/>
                <a:moveTo>
                  <a:pt x="910" y="93"/>
                </a:moveTo>
                <a:cubicBezTo>
                  <a:pt x="18" y="93"/>
                  <a:pt x="18" y="93"/>
                  <a:pt x="18" y="93"/>
                </a:cubicBezTo>
                <a:cubicBezTo>
                  <a:pt x="16" y="93"/>
                  <a:pt x="15" y="92"/>
                  <a:pt x="15" y="90"/>
                </a:cubicBezTo>
                <a:cubicBezTo>
                  <a:pt x="15" y="88"/>
                  <a:pt x="16" y="86"/>
                  <a:pt x="18" y="86"/>
                </a:cubicBezTo>
                <a:cubicBezTo>
                  <a:pt x="910" y="86"/>
                  <a:pt x="910" y="86"/>
                  <a:pt x="910" y="86"/>
                </a:cubicBezTo>
                <a:cubicBezTo>
                  <a:pt x="912" y="86"/>
                  <a:pt x="914" y="88"/>
                  <a:pt x="914" y="90"/>
                </a:cubicBezTo>
                <a:cubicBezTo>
                  <a:pt x="914" y="92"/>
                  <a:pt x="912" y="93"/>
                  <a:pt x="910" y="93"/>
                </a:cubicBezTo>
                <a:close/>
                <a:moveTo>
                  <a:pt x="910" y="78"/>
                </a:moveTo>
                <a:cubicBezTo>
                  <a:pt x="18" y="78"/>
                  <a:pt x="18" y="78"/>
                  <a:pt x="18" y="78"/>
                </a:cubicBezTo>
                <a:cubicBezTo>
                  <a:pt x="16" y="78"/>
                  <a:pt x="15" y="76"/>
                  <a:pt x="15" y="74"/>
                </a:cubicBezTo>
                <a:cubicBezTo>
                  <a:pt x="15" y="72"/>
                  <a:pt x="16" y="71"/>
                  <a:pt x="18" y="71"/>
                </a:cubicBezTo>
                <a:cubicBezTo>
                  <a:pt x="910" y="71"/>
                  <a:pt x="910" y="71"/>
                  <a:pt x="910" y="71"/>
                </a:cubicBezTo>
                <a:cubicBezTo>
                  <a:pt x="912" y="71"/>
                  <a:pt x="914" y="72"/>
                  <a:pt x="914" y="74"/>
                </a:cubicBezTo>
                <a:cubicBezTo>
                  <a:pt x="914" y="76"/>
                  <a:pt x="912" y="78"/>
                  <a:pt x="910" y="78"/>
                </a:cubicBezTo>
                <a:close/>
                <a:moveTo>
                  <a:pt x="906" y="114"/>
                </a:moveTo>
                <a:cubicBezTo>
                  <a:pt x="19" y="114"/>
                  <a:pt x="19" y="114"/>
                  <a:pt x="19" y="114"/>
                </a:cubicBezTo>
                <a:cubicBezTo>
                  <a:pt x="8" y="114"/>
                  <a:pt x="0" y="122"/>
                  <a:pt x="0" y="133"/>
                </a:cubicBezTo>
                <a:cubicBezTo>
                  <a:pt x="0" y="255"/>
                  <a:pt x="0" y="255"/>
                  <a:pt x="0" y="255"/>
                </a:cubicBezTo>
                <a:cubicBezTo>
                  <a:pt x="0" y="266"/>
                  <a:pt x="8" y="274"/>
                  <a:pt x="19" y="274"/>
                </a:cubicBezTo>
                <a:cubicBezTo>
                  <a:pt x="906" y="274"/>
                  <a:pt x="906" y="274"/>
                  <a:pt x="906" y="274"/>
                </a:cubicBezTo>
                <a:cubicBezTo>
                  <a:pt x="916" y="274"/>
                  <a:pt x="925" y="266"/>
                  <a:pt x="925" y="255"/>
                </a:cubicBezTo>
                <a:cubicBezTo>
                  <a:pt x="925" y="133"/>
                  <a:pt x="925" y="133"/>
                  <a:pt x="925" y="133"/>
                </a:cubicBezTo>
                <a:cubicBezTo>
                  <a:pt x="925" y="122"/>
                  <a:pt x="916" y="114"/>
                  <a:pt x="906" y="114"/>
                </a:cubicBezTo>
                <a:close/>
                <a:moveTo>
                  <a:pt x="347" y="202"/>
                </a:moveTo>
                <a:cubicBezTo>
                  <a:pt x="347" y="208"/>
                  <a:pt x="343" y="212"/>
                  <a:pt x="338" y="212"/>
                </a:cubicBezTo>
                <a:cubicBezTo>
                  <a:pt x="333" y="212"/>
                  <a:pt x="333" y="212"/>
                  <a:pt x="333" y="212"/>
                </a:cubicBezTo>
                <a:cubicBezTo>
                  <a:pt x="328" y="212"/>
                  <a:pt x="324" y="208"/>
                  <a:pt x="324" y="202"/>
                </a:cubicBezTo>
                <a:cubicBezTo>
                  <a:pt x="324" y="197"/>
                  <a:pt x="324" y="197"/>
                  <a:pt x="324" y="197"/>
                </a:cubicBezTo>
                <a:cubicBezTo>
                  <a:pt x="324" y="192"/>
                  <a:pt x="328" y="188"/>
                  <a:pt x="333" y="188"/>
                </a:cubicBezTo>
                <a:cubicBezTo>
                  <a:pt x="338" y="188"/>
                  <a:pt x="338" y="188"/>
                  <a:pt x="338" y="188"/>
                </a:cubicBezTo>
                <a:cubicBezTo>
                  <a:pt x="343" y="188"/>
                  <a:pt x="347" y="192"/>
                  <a:pt x="347" y="197"/>
                </a:cubicBezTo>
                <a:lnTo>
                  <a:pt x="347" y="202"/>
                </a:lnTo>
                <a:close/>
                <a:moveTo>
                  <a:pt x="388" y="202"/>
                </a:moveTo>
                <a:cubicBezTo>
                  <a:pt x="388" y="208"/>
                  <a:pt x="384" y="212"/>
                  <a:pt x="379" y="212"/>
                </a:cubicBezTo>
                <a:cubicBezTo>
                  <a:pt x="374" y="212"/>
                  <a:pt x="374" y="212"/>
                  <a:pt x="374" y="212"/>
                </a:cubicBezTo>
                <a:cubicBezTo>
                  <a:pt x="369" y="212"/>
                  <a:pt x="365" y="208"/>
                  <a:pt x="365" y="202"/>
                </a:cubicBezTo>
                <a:cubicBezTo>
                  <a:pt x="365" y="197"/>
                  <a:pt x="365" y="197"/>
                  <a:pt x="365" y="197"/>
                </a:cubicBezTo>
                <a:cubicBezTo>
                  <a:pt x="365" y="192"/>
                  <a:pt x="369" y="188"/>
                  <a:pt x="374" y="188"/>
                </a:cubicBezTo>
                <a:cubicBezTo>
                  <a:pt x="379" y="188"/>
                  <a:pt x="379" y="188"/>
                  <a:pt x="379" y="188"/>
                </a:cubicBezTo>
                <a:cubicBezTo>
                  <a:pt x="384" y="188"/>
                  <a:pt x="388" y="192"/>
                  <a:pt x="388" y="197"/>
                </a:cubicBezTo>
                <a:lnTo>
                  <a:pt x="388" y="202"/>
                </a:lnTo>
                <a:close/>
                <a:moveTo>
                  <a:pt x="429" y="202"/>
                </a:moveTo>
                <a:cubicBezTo>
                  <a:pt x="429" y="208"/>
                  <a:pt x="425" y="212"/>
                  <a:pt x="420" y="212"/>
                </a:cubicBezTo>
                <a:cubicBezTo>
                  <a:pt x="415" y="212"/>
                  <a:pt x="415" y="212"/>
                  <a:pt x="415" y="212"/>
                </a:cubicBezTo>
                <a:cubicBezTo>
                  <a:pt x="410" y="212"/>
                  <a:pt x="406" y="208"/>
                  <a:pt x="406" y="202"/>
                </a:cubicBezTo>
                <a:cubicBezTo>
                  <a:pt x="406" y="197"/>
                  <a:pt x="406" y="197"/>
                  <a:pt x="406" y="197"/>
                </a:cubicBezTo>
                <a:cubicBezTo>
                  <a:pt x="406" y="192"/>
                  <a:pt x="410" y="188"/>
                  <a:pt x="415" y="188"/>
                </a:cubicBezTo>
                <a:cubicBezTo>
                  <a:pt x="420" y="188"/>
                  <a:pt x="420" y="188"/>
                  <a:pt x="420" y="188"/>
                </a:cubicBezTo>
                <a:cubicBezTo>
                  <a:pt x="425" y="188"/>
                  <a:pt x="429" y="192"/>
                  <a:pt x="429" y="197"/>
                </a:cubicBezTo>
                <a:lnTo>
                  <a:pt x="429" y="202"/>
                </a:lnTo>
                <a:close/>
                <a:moveTo>
                  <a:pt x="470" y="202"/>
                </a:moveTo>
                <a:cubicBezTo>
                  <a:pt x="470" y="208"/>
                  <a:pt x="466" y="212"/>
                  <a:pt x="461" y="212"/>
                </a:cubicBezTo>
                <a:cubicBezTo>
                  <a:pt x="456" y="212"/>
                  <a:pt x="456" y="212"/>
                  <a:pt x="456" y="212"/>
                </a:cubicBezTo>
                <a:cubicBezTo>
                  <a:pt x="451" y="212"/>
                  <a:pt x="447" y="208"/>
                  <a:pt x="447" y="202"/>
                </a:cubicBezTo>
                <a:cubicBezTo>
                  <a:pt x="447" y="197"/>
                  <a:pt x="447" y="197"/>
                  <a:pt x="447" y="197"/>
                </a:cubicBezTo>
                <a:cubicBezTo>
                  <a:pt x="447" y="192"/>
                  <a:pt x="451" y="188"/>
                  <a:pt x="456" y="188"/>
                </a:cubicBezTo>
                <a:cubicBezTo>
                  <a:pt x="461" y="188"/>
                  <a:pt x="461" y="188"/>
                  <a:pt x="461" y="188"/>
                </a:cubicBezTo>
                <a:cubicBezTo>
                  <a:pt x="466" y="188"/>
                  <a:pt x="470" y="192"/>
                  <a:pt x="470" y="197"/>
                </a:cubicBezTo>
                <a:lnTo>
                  <a:pt x="470" y="202"/>
                </a:lnTo>
                <a:close/>
                <a:moveTo>
                  <a:pt x="511" y="202"/>
                </a:moveTo>
                <a:cubicBezTo>
                  <a:pt x="511" y="208"/>
                  <a:pt x="507" y="212"/>
                  <a:pt x="501" y="212"/>
                </a:cubicBezTo>
                <a:cubicBezTo>
                  <a:pt x="497" y="212"/>
                  <a:pt x="497" y="212"/>
                  <a:pt x="497" y="212"/>
                </a:cubicBezTo>
                <a:cubicBezTo>
                  <a:pt x="492" y="212"/>
                  <a:pt x="487" y="208"/>
                  <a:pt x="487" y="202"/>
                </a:cubicBezTo>
                <a:cubicBezTo>
                  <a:pt x="487" y="197"/>
                  <a:pt x="487" y="197"/>
                  <a:pt x="487" y="197"/>
                </a:cubicBezTo>
                <a:cubicBezTo>
                  <a:pt x="487" y="192"/>
                  <a:pt x="492" y="188"/>
                  <a:pt x="497" y="188"/>
                </a:cubicBezTo>
                <a:cubicBezTo>
                  <a:pt x="501" y="188"/>
                  <a:pt x="501" y="188"/>
                  <a:pt x="501" y="188"/>
                </a:cubicBezTo>
                <a:cubicBezTo>
                  <a:pt x="507" y="188"/>
                  <a:pt x="511" y="192"/>
                  <a:pt x="511" y="197"/>
                </a:cubicBezTo>
                <a:lnTo>
                  <a:pt x="511" y="202"/>
                </a:lnTo>
                <a:close/>
                <a:moveTo>
                  <a:pt x="748" y="206"/>
                </a:moveTo>
                <a:cubicBezTo>
                  <a:pt x="748" y="212"/>
                  <a:pt x="743" y="218"/>
                  <a:pt x="736" y="218"/>
                </a:cubicBezTo>
                <a:cubicBezTo>
                  <a:pt x="577" y="218"/>
                  <a:pt x="577" y="218"/>
                  <a:pt x="577" y="218"/>
                </a:cubicBezTo>
                <a:cubicBezTo>
                  <a:pt x="570" y="218"/>
                  <a:pt x="564" y="212"/>
                  <a:pt x="564" y="206"/>
                </a:cubicBezTo>
                <a:cubicBezTo>
                  <a:pt x="564" y="194"/>
                  <a:pt x="564" y="194"/>
                  <a:pt x="564" y="194"/>
                </a:cubicBezTo>
                <a:cubicBezTo>
                  <a:pt x="564" y="187"/>
                  <a:pt x="570" y="182"/>
                  <a:pt x="577" y="182"/>
                </a:cubicBezTo>
                <a:cubicBezTo>
                  <a:pt x="736" y="182"/>
                  <a:pt x="736" y="182"/>
                  <a:pt x="736" y="182"/>
                </a:cubicBezTo>
                <a:cubicBezTo>
                  <a:pt x="743" y="182"/>
                  <a:pt x="748" y="187"/>
                  <a:pt x="748" y="194"/>
                </a:cubicBezTo>
                <a:lnTo>
                  <a:pt x="748" y="206"/>
                </a:lnTo>
                <a:close/>
                <a:moveTo>
                  <a:pt x="850" y="233"/>
                </a:moveTo>
                <a:cubicBezTo>
                  <a:pt x="832" y="233"/>
                  <a:pt x="817" y="218"/>
                  <a:pt x="817" y="200"/>
                </a:cubicBezTo>
                <a:cubicBezTo>
                  <a:pt x="817" y="181"/>
                  <a:pt x="832" y="166"/>
                  <a:pt x="850" y="166"/>
                </a:cubicBezTo>
                <a:cubicBezTo>
                  <a:pt x="869" y="166"/>
                  <a:pt x="884" y="181"/>
                  <a:pt x="884" y="200"/>
                </a:cubicBezTo>
                <a:cubicBezTo>
                  <a:pt x="884" y="218"/>
                  <a:pt x="869" y="233"/>
                  <a:pt x="850" y="23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3" name="Freeform 32"/>
          <p:cNvSpPr>
            <a:spLocks/>
          </p:cNvSpPr>
          <p:nvPr/>
        </p:nvSpPr>
        <p:spPr bwMode="auto">
          <a:xfrm>
            <a:off x="6244827" y="2192058"/>
            <a:ext cx="1028224" cy="311742"/>
          </a:xfrm>
          <a:custGeom>
            <a:avLst/>
            <a:gdLst>
              <a:gd name="T0" fmla="*/ 1108 w 1108"/>
              <a:gd name="T1" fmla="*/ 282 h 336"/>
              <a:gd name="T2" fmla="*/ 1055 w 1108"/>
              <a:gd name="T3" fmla="*/ 336 h 336"/>
              <a:gd name="T4" fmla="*/ 54 w 1108"/>
              <a:gd name="T5" fmla="*/ 336 h 336"/>
              <a:gd name="T6" fmla="*/ 0 w 1108"/>
              <a:gd name="T7" fmla="*/ 282 h 336"/>
              <a:gd name="T8" fmla="*/ 0 w 1108"/>
              <a:gd name="T9" fmla="*/ 54 h 336"/>
              <a:gd name="T10" fmla="*/ 54 w 1108"/>
              <a:gd name="T11" fmla="*/ 0 h 336"/>
              <a:gd name="T12" fmla="*/ 1055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5" y="336"/>
                </a:cubicBezTo>
                <a:cubicBezTo>
                  <a:pt x="54" y="336"/>
                  <a:pt x="54" y="336"/>
                  <a:pt x="54" y="336"/>
                </a:cubicBezTo>
                <a:cubicBezTo>
                  <a:pt x="25" y="336"/>
                  <a:pt x="0" y="312"/>
                  <a:pt x="0" y="282"/>
                </a:cubicBezTo>
                <a:cubicBezTo>
                  <a:pt x="0" y="54"/>
                  <a:pt x="0" y="54"/>
                  <a:pt x="0" y="54"/>
                </a:cubicBezTo>
                <a:cubicBezTo>
                  <a:pt x="0" y="24"/>
                  <a:pt x="25" y="0"/>
                  <a:pt x="54" y="0"/>
                </a:cubicBezTo>
                <a:cubicBezTo>
                  <a:pt x="1055" y="0"/>
                  <a:pt x="1055" y="0"/>
                  <a:pt x="1055"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pic>
        <p:nvPicPr>
          <p:cNvPr id="34"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6216" y="2691107"/>
            <a:ext cx="366755" cy="133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Freeform 34"/>
          <p:cNvSpPr>
            <a:spLocks/>
          </p:cNvSpPr>
          <p:nvPr/>
        </p:nvSpPr>
        <p:spPr bwMode="auto">
          <a:xfrm>
            <a:off x="6572286" y="2536546"/>
            <a:ext cx="374614" cy="176829"/>
          </a:xfrm>
          <a:custGeom>
            <a:avLst/>
            <a:gdLst>
              <a:gd name="T0" fmla="*/ 403 w 403"/>
              <a:gd name="T1" fmla="*/ 146 h 190"/>
              <a:gd name="T2" fmla="*/ 359 w 403"/>
              <a:gd name="T3" fmla="*/ 190 h 190"/>
              <a:gd name="T4" fmla="*/ 44 w 403"/>
              <a:gd name="T5" fmla="*/ 190 h 190"/>
              <a:gd name="T6" fmla="*/ 0 w 403"/>
              <a:gd name="T7" fmla="*/ 146 h 190"/>
              <a:gd name="T8" fmla="*/ 0 w 403"/>
              <a:gd name="T9" fmla="*/ 44 h 190"/>
              <a:gd name="T10" fmla="*/ 44 w 403"/>
              <a:gd name="T11" fmla="*/ 0 h 190"/>
              <a:gd name="T12" fmla="*/ 359 w 403"/>
              <a:gd name="T13" fmla="*/ 0 h 190"/>
              <a:gd name="T14" fmla="*/ 403 w 403"/>
              <a:gd name="T15" fmla="*/ 44 h 190"/>
              <a:gd name="T16" fmla="*/ 403 w 403"/>
              <a:gd name="T17"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190">
                <a:moveTo>
                  <a:pt x="403" y="146"/>
                </a:moveTo>
                <a:cubicBezTo>
                  <a:pt x="403" y="170"/>
                  <a:pt x="383" y="190"/>
                  <a:pt x="359" y="190"/>
                </a:cubicBezTo>
                <a:cubicBezTo>
                  <a:pt x="44" y="190"/>
                  <a:pt x="44" y="190"/>
                  <a:pt x="44" y="190"/>
                </a:cubicBezTo>
                <a:cubicBezTo>
                  <a:pt x="20" y="190"/>
                  <a:pt x="0" y="170"/>
                  <a:pt x="0" y="146"/>
                </a:cubicBezTo>
                <a:cubicBezTo>
                  <a:pt x="0" y="44"/>
                  <a:pt x="0" y="44"/>
                  <a:pt x="0" y="44"/>
                </a:cubicBezTo>
                <a:cubicBezTo>
                  <a:pt x="0" y="20"/>
                  <a:pt x="20" y="0"/>
                  <a:pt x="44" y="0"/>
                </a:cubicBezTo>
                <a:cubicBezTo>
                  <a:pt x="359" y="0"/>
                  <a:pt x="359" y="0"/>
                  <a:pt x="359" y="0"/>
                </a:cubicBezTo>
                <a:cubicBezTo>
                  <a:pt x="383" y="0"/>
                  <a:pt x="403" y="20"/>
                  <a:pt x="403" y="44"/>
                </a:cubicBezTo>
                <a:lnTo>
                  <a:pt x="403" y="146"/>
                </a:lnTo>
                <a:close/>
              </a:path>
            </a:pathLst>
          </a:custGeom>
          <a:solidFill>
            <a:srgbClr val="005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6" name="Freeform 35"/>
          <p:cNvSpPr>
            <a:spLocks/>
          </p:cNvSpPr>
          <p:nvPr/>
        </p:nvSpPr>
        <p:spPr bwMode="auto">
          <a:xfrm>
            <a:off x="6645637" y="2582390"/>
            <a:ext cx="58943" cy="83830"/>
          </a:xfrm>
          <a:custGeom>
            <a:avLst/>
            <a:gdLst>
              <a:gd name="T0" fmla="*/ 0 w 45"/>
              <a:gd name="T1" fmla="*/ 0 h 64"/>
              <a:gd name="T2" fmla="*/ 14 w 45"/>
              <a:gd name="T3" fmla="*/ 0 h 64"/>
              <a:gd name="T4" fmla="*/ 14 w 45"/>
              <a:gd name="T5" fmla="*/ 52 h 64"/>
              <a:gd name="T6" fmla="*/ 45 w 45"/>
              <a:gd name="T7" fmla="*/ 52 h 64"/>
              <a:gd name="T8" fmla="*/ 45 w 45"/>
              <a:gd name="T9" fmla="*/ 64 h 64"/>
              <a:gd name="T10" fmla="*/ 0 w 45"/>
              <a:gd name="T11" fmla="*/ 64 h 64"/>
              <a:gd name="T12" fmla="*/ 0 w 4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5" h="64">
                <a:moveTo>
                  <a:pt x="0" y="0"/>
                </a:moveTo>
                <a:lnTo>
                  <a:pt x="14" y="0"/>
                </a:lnTo>
                <a:lnTo>
                  <a:pt x="14" y="52"/>
                </a:lnTo>
                <a:lnTo>
                  <a:pt x="45" y="52"/>
                </a:lnTo>
                <a:lnTo>
                  <a:pt x="45" y="64"/>
                </a:lnTo>
                <a:lnTo>
                  <a:pt x="0" y="6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7" name="Freeform 36"/>
          <p:cNvSpPr>
            <a:spLocks/>
          </p:cNvSpPr>
          <p:nvPr/>
        </p:nvSpPr>
        <p:spPr bwMode="auto">
          <a:xfrm>
            <a:off x="6705890" y="2582390"/>
            <a:ext cx="69422" cy="83830"/>
          </a:xfrm>
          <a:custGeom>
            <a:avLst/>
            <a:gdLst>
              <a:gd name="T0" fmla="*/ 20 w 53"/>
              <a:gd name="T1" fmla="*/ 12 h 64"/>
              <a:gd name="T2" fmla="*/ 0 w 53"/>
              <a:gd name="T3" fmla="*/ 12 h 64"/>
              <a:gd name="T4" fmla="*/ 0 w 53"/>
              <a:gd name="T5" fmla="*/ 0 h 64"/>
              <a:gd name="T6" fmla="*/ 53 w 53"/>
              <a:gd name="T7" fmla="*/ 0 h 64"/>
              <a:gd name="T8" fmla="*/ 53 w 53"/>
              <a:gd name="T9" fmla="*/ 12 h 64"/>
              <a:gd name="T10" fmla="*/ 33 w 53"/>
              <a:gd name="T11" fmla="*/ 12 h 64"/>
              <a:gd name="T12" fmla="*/ 33 w 53"/>
              <a:gd name="T13" fmla="*/ 64 h 64"/>
              <a:gd name="T14" fmla="*/ 20 w 53"/>
              <a:gd name="T15" fmla="*/ 64 h 64"/>
              <a:gd name="T16" fmla="*/ 20 w 53"/>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4">
                <a:moveTo>
                  <a:pt x="20" y="12"/>
                </a:moveTo>
                <a:lnTo>
                  <a:pt x="0" y="12"/>
                </a:lnTo>
                <a:lnTo>
                  <a:pt x="0" y="0"/>
                </a:lnTo>
                <a:lnTo>
                  <a:pt x="53" y="0"/>
                </a:lnTo>
                <a:lnTo>
                  <a:pt x="53" y="12"/>
                </a:lnTo>
                <a:lnTo>
                  <a:pt x="33" y="12"/>
                </a:lnTo>
                <a:lnTo>
                  <a:pt x="33" y="64"/>
                </a:lnTo>
                <a:lnTo>
                  <a:pt x="20" y="64"/>
                </a:lnTo>
                <a:lnTo>
                  <a:pt x="2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8" name="Freeform 37"/>
          <p:cNvSpPr>
            <a:spLocks/>
          </p:cNvSpPr>
          <p:nvPr/>
        </p:nvSpPr>
        <p:spPr bwMode="auto">
          <a:xfrm>
            <a:off x="6781861" y="2582390"/>
            <a:ext cx="90379" cy="83830"/>
          </a:xfrm>
          <a:custGeom>
            <a:avLst/>
            <a:gdLst>
              <a:gd name="T0" fmla="*/ 0 w 69"/>
              <a:gd name="T1" fmla="*/ 0 h 64"/>
              <a:gd name="T2" fmla="*/ 20 w 69"/>
              <a:gd name="T3" fmla="*/ 0 h 64"/>
              <a:gd name="T4" fmla="*/ 35 w 69"/>
              <a:gd name="T5" fmla="*/ 44 h 64"/>
              <a:gd name="T6" fmla="*/ 35 w 69"/>
              <a:gd name="T7" fmla="*/ 44 h 64"/>
              <a:gd name="T8" fmla="*/ 49 w 69"/>
              <a:gd name="T9" fmla="*/ 0 h 64"/>
              <a:gd name="T10" fmla="*/ 69 w 69"/>
              <a:gd name="T11" fmla="*/ 0 h 64"/>
              <a:gd name="T12" fmla="*/ 69 w 69"/>
              <a:gd name="T13" fmla="*/ 64 h 64"/>
              <a:gd name="T14" fmla="*/ 56 w 69"/>
              <a:gd name="T15" fmla="*/ 64 h 64"/>
              <a:gd name="T16" fmla="*/ 56 w 69"/>
              <a:gd name="T17" fmla="*/ 18 h 64"/>
              <a:gd name="T18" fmla="*/ 56 w 69"/>
              <a:gd name="T19" fmla="*/ 18 h 64"/>
              <a:gd name="T20" fmla="*/ 40 w 69"/>
              <a:gd name="T21" fmla="*/ 64 h 64"/>
              <a:gd name="T22" fmla="*/ 29 w 69"/>
              <a:gd name="T23" fmla="*/ 64 h 64"/>
              <a:gd name="T24" fmla="*/ 14 w 69"/>
              <a:gd name="T25" fmla="*/ 19 h 64"/>
              <a:gd name="T26" fmla="*/ 13 w 69"/>
              <a:gd name="T27" fmla="*/ 19 h 64"/>
              <a:gd name="T28" fmla="*/ 13 w 69"/>
              <a:gd name="T29" fmla="*/ 64 h 64"/>
              <a:gd name="T30" fmla="*/ 0 w 69"/>
              <a:gd name="T31" fmla="*/ 64 h 64"/>
              <a:gd name="T32" fmla="*/ 0 w 69"/>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4">
                <a:moveTo>
                  <a:pt x="0" y="0"/>
                </a:moveTo>
                <a:lnTo>
                  <a:pt x="20" y="0"/>
                </a:lnTo>
                <a:lnTo>
                  <a:pt x="35" y="44"/>
                </a:lnTo>
                <a:lnTo>
                  <a:pt x="35" y="44"/>
                </a:lnTo>
                <a:lnTo>
                  <a:pt x="49" y="0"/>
                </a:lnTo>
                <a:lnTo>
                  <a:pt x="69" y="0"/>
                </a:lnTo>
                <a:lnTo>
                  <a:pt x="69" y="64"/>
                </a:lnTo>
                <a:lnTo>
                  <a:pt x="56" y="64"/>
                </a:lnTo>
                <a:lnTo>
                  <a:pt x="56" y="18"/>
                </a:lnTo>
                <a:lnTo>
                  <a:pt x="56" y="18"/>
                </a:lnTo>
                <a:lnTo>
                  <a:pt x="40" y="64"/>
                </a:lnTo>
                <a:lnTo>
                  <a:pt x="29" y="64"/>
                </a:lnTo>
                <a:lnTo>
                  <a:pt x="14" y="19"/>
                </a:lnTo>
                <a:lnTo>
                  <a:pt x="13" y="19"/>
                </a:lnTo>
                <a:lnTo>
                  <a:pt x="13" y="64"/>
                </a:lnTo>
                <a:lnTo>
                  <a:pt x="0" y="6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9" name="Freeform 38"/>
          <p:cNvSpPr>
            <a:spLocks/>
          </p:cNvSpPr>
          <p:nvPr/>
        </p:nvSpPr>
        <p:spPr bwMode="auto">
          <a:xfrm>
            <a:off x="7793735" y="2183961"/>
            <a:ext cx="1237811" cy="1215769"/>
          </a:xfrm>
          <a:custGeom>
            <a:avLst/>
            <a:gdLst>
              <a:gd name="T0" fmla="*/ 1096 w 1102"/>
              <a:gd name="T1" fmla="*/ 1322 h 1440"/>
              <a:gd name="T2" fmla="*/ 1091 w 1102"/>
              <a:gd name="T3" fmla="*/ 1322 h 1440"/>
              <a:gd name="T4" fmla="*/ 1059 w 1102"/>
              <a:gd name="T5" fmla="*/ 1397 h 1440"/>
              <a:gd name="T6" fmla="*/ 984 w 1102"/>
              <a:gd name="T7" fmla="*/ 1429 h 1440"/>
              <a:gd name="T8" fmla="*/ 118 w 1102"/>
              <a:gd name="T9" fmla="*/ 1429 h 1440"/>
              <a:gd name="T10" fmla="*/ 43 w 1102"/>
              <a:gd name="T11" fmla="*/ 1397 h 1440"/>
              <a:gd name="T12" fmla="*/ 11 w 1102"/>
              <a:gd name="T13" fmla="*/ 1322 h 1440"/>
              <a:gd name="T14" fmla="*/ 11 w 1102"/>
              <a:gd name="T15" fmla="*/ 118 h 1440"/>
              <a:gd name="T16" fmla="*/ 43 w 1102"/>
              <a:gd name="T17" fmla="*/ 43 h 1440"/>
              <a:gd name="T18" fmla="*/ 118 w 1102"/>
              <a:gd name="T19" fmla="*/ 11 h 1440"/>
              <a:gd name="T20" fmla="*/ 984 w 1102"/>
              <a:gd name="T21" fmla="*/ 11 h 1440"/>
              <a:gd name="T22" fmla="*/ 1059 w 1102"/>
              <a:gd name="T23" fmla="*/ 43 h 1440"/>
              <a:gd name="T24" fmla="*/ 1091 w 1102"/>
              <a:gd name="T25" fmla="*/ 118 h 1440"/>
              <a:gd name="T26" fmla="*/ 1091 w 1102"/>
              <a:gd name="T27" fmla="*/ 1322 h 1440"/>
              <a:gd name="T28" fmla="*/ 1096 w 1102"/>
              <a:gd name="T29" fmla="*/ 1322 h 1440"/>
              <a:gd name="T30" fmla="*/ 1102 w 1102"/>
              <a:gd name="T31" fmla="*/ 1322 h 1440"/>
              <a:gd name="T32" fmla="*/ 1102 w 1102"/>
              <a:gd name="T33" fmla="*/ 118 h 1440"/>
              <a:gd name="T34" fmla="*/ 1067 w 1102"/>
              <a:gd name="T35" fmla="*/ 35 h 1440"/>
              <a:gd name="T36" fmla="*/ 984 w 1102"/>
              <a:gd name="T37" fmla="*/ 0 h 1440"/>
              <a:gd name="T38" fmla="*/ 118 w 1102"/>
              <a:gd name="T39" fmla="*/ 0 h 1440"/>
              <a:gd name="T40" fmla="*/ 35 w 1102"/>
              <a:gd name="T41" fmla="*/ 35 h 1440"/>
              <a:gd name="T42" fmla="*/ 0 w 1102"/>
              <a:gd name="T43" fmla="*/ 118 h 1440"/>
              <a:gd name="T44" fmla="*/ 0 w 1102"/>
              <a:gd name="T45" fmla="*/ 1322 h 1440"/>
              <a:gd name="T46" fmla="*/ 35 w 1102"/>
              <a:gd name="T47" fmla="*/ 1405 h 1440"/>
              <a:gd name="T48" fmla="*/ 118 w 1102"/>
              <a:gd name="T49" fmla="*/ 1440 h 1440"/>
              <a:gd name="T50" fmla="*/ 984 w 1102"/>
              <a:gd name="T51" fmla="*/ 1440 h 1440"/>
              <a:gd name="T52" fmla="*/ 1067 w 1102"/>
              <a:gd name="T53" fmla="*/ 1405 h 1440"/>
              <a:gd name="T54" fmla="*/ 1102 w 1102"/>
              <a:gd name="T55" fmla="*/ 1322 h 1440"/>
              <a:gd name="T56" fmla="*/ 1096 w 1102"/>
              <a:gd name="T57" fmla="*/ 132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2" h="1440">
                <a:moveTo>
                  <a:pt x="1096" y="1322"/>
                </a:moveTo>
                <a:cubicBezTo>
                  <a:pt x="1091" y="1322"/>
                  <a:pt x="1091" y="1322"/>
                  <a:pt x="1091" y="1322"/>
                </a:cubicBezTo>
                <a:cubicBezTo>
                  <a:pt x="1091" y="1351"/>
                  <a:pt x="1079" y="1378"/>
                  <a:pt x="1059" y="1397"/>
                </a:cubicBezTo>
                <a:cubicBezTo>
                  <a:pt x="1040" y="1417"/>
                  <a:pt x="1013" y="1429"/>
                  <a:pt x="984" y="1429"/>
                </a:cubicBezTo>
                <a:cubicBezTo>
                  <a:pt x="118" y="1429"/>
                  <a:pt x="118" y="1429"/>
                  <a:pt x="118" y="1429"/>
                </a:cubicBezTo>
                <a:cubicBezTo>
                  <a:pt x="89" y="1429"/>
                  <a:pt x="62" y="1417"/>
                  <a:pt x="43" y="1397"/>
                </a:cubicBezTo>
                <a:cubicBezTo>
                  <a:pt x="23" y="1378"/>
                  <a:pt x="11" y="1351"/>
                  <a:pt x="11" y="1322"/>
                </a:cubicBezTo>
                <a:cubicBezTo>
                  <a:pt x="11" y="118"/>
                  <a:pt x="11" y="118"/>
                  <a:pt x="11" y="118"/>
                </a:cubicBezTo>
                <a:cubicBezTo>
                  <a:pt x="11" y="89"/>
                  <a:pt x="23" y="62"/>
                  <a:pt x="43" y="43"/>
                </a:cubicBezTo>
                <a:cubicBezTo>
                  <a:pt x="62" y="23"/>
                  <a:pt x="89" y="11"/>
                  <a:pt x="118" y="11"/>
                </a:cubicBezTo>
                <a:cubicBezTo>
                  <a:pt x="984" y="11"/>
                  <a:pt x="984" y="11"/>
                  <a:pt x="984" y="11"/>
                </a:cubicBezTo>
                <a:cubicBezTo>
                  <a:pt x="1013" y="11"/>
                  <a:pt x="1040" y="23"/>
                  <a:pt x="1059" y="43"/>
                </a:cubicBezTo>
                <a:cubicBezTo>
                  <a:pt x="1079" y="62"/>
                  <a:pt x="1091" y="89"/>
                  <a:pt x="1091" y="118"/>
                </a:cubicBezTo>
                <a:cubicBezTo>
                  <a:pt x="1091" y="1322"/>
                  <a:pt x="1091" y="1322"/>
                  <a:pt x="1091" y="1322"/>
                </a:cubicBezTo>
                <a:cubicBezTo>
                  <a:pt x="1096" y="1322"/>
                  <a:pt x="1096" y="1322"/>
                  <a:pt x="1096" y="1322"/>
                </a:cubicBezTo>
                <a:cubicBezTo>
                  <a:pt x="1102" y="1322"/>
                  <a:pt x="1102" y="1322"/>
                  <a:pt x="1102" y="1322"/>
                </a:cubicBezTo>
                <a:cubicBezTo>
                  <a:pt x="1102" y="118"/>
                  <a:pt x="1102" y="118"/>
                  <a:pt x="1102" y="118"/>
                </a:cubicBezTo>
                <a:cubicBezTo>
                  <a:pt x="1102" y="86"/>
                  <a:pt x="1088" y="56"/>
                  <a:pt x="1067" y="35"/>
                </a:cubicBezTo>
                <a:cubicBezTo>
                  <a:pt x="1046" y="14"/>
                  <a:pt x="1016" y="0"/>
                  <a:pt x="984" y="0"/>
                </a:cubicBezTo>
                <a:cubicBezTo>
                  <a:pt x="118" y="0"/>
                  <a:pt x="118" y="0"/>
                  <a:pt x="118" y="0"/>
                </a:cubicBezTo>
                <a:cubicBezTo>
                  <a:pt x="86" y="0"/>
                  <a:pt x="56" y="14"/>
                  <a:pt x="35" y="35"/>
                </a:cubicBezTo>
                <a:cubicBezTo>
                  <a:pt x="14" y="56"/>
                  <a:pt x="0" y="86"/>
                  <a:pt x="0" y="118"/>
                </a:cubicBezTo>
                <a:cubicBezTo>
                  <a:pt x="0" y="1322"/>
                  <a:pt x="0" y="1322"/>
                  <a:pt x="0" y="1322"/>
                </a:cubicBezTo>
                <a:cubicBezTo>
                  <a:pt x="0" y="1354"/>
                  <a:pt x="14" y="1384"/>
                  <a:pt x="35" y="1405"/>
                </a:cubicBezTo>
                <a:cubicBezTo>
                  <a:pt x="56" y="1426"/>
                  <a:pt x="86" y="1440"/>
                  <a:pt x="118" y="1440"/>
                </a:cubicBezTo>
                <a:cubicBezTo>
                  <a:pt x="984" y="1440"/>
                  <a:pt x="984" y="1440"/>
                  <a:pt x="984" y="1440"/>
                </a:cubicBezTo>
                <a:cubicBezTo>
                  <a:pt x="1016" y="1440"/>
                  <a:pt x="1046" y="1426"/>
                  <a:pt x="1067" y="1405"/>
                </a:cubicBezTo>
                <a:cubicBezTo>
                  <a:pt x="1088" y="1384"/>
                  <a:pt x="1102" y="1354"/>
                  <a:pt x="1102" y="1322"/>
                </a:cubicBezTo>
                <a:lnTo>
                  <a:pt x="1096" y="132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0" name="Freeform 39"/>
          <p:cNvSpPr>
            <a:spLocks/>
          </p:cNvSpPr>
          <p:nvPr/>
        </p:nvSpPr>
        <p:spPr bwMode="auto">
          <a:xfrm>
            <a:off x="9452092" y="2063694"/>
            <a:ext cx="1228629" cy="1325557"/>
          </a:xfrm>
          <a:custGeom>
            <a:avLst/>
            <a:gdLst>
              <a:gd name="T0" fmla="*/ 1323 w 1323"/>
              <a:gd name="T1" fmla="*/ 1316 h 1428"/>
              <a:gd name="T2" fmla="*/ 1211 w 1323"/>
              <a:gd name="T3" fmla="*/ 1428 h 1428"/>
              <a:gd name="T4" fmla="*/ 113 w 1323"/>
              <a:gd name="T5" fmla="*/ 1428 h 1428"/>
              <a:gd name="T6" fmla="*/ 0 w 1323"/>
              <a:gd name="T7" fmla="*/ 1316 h 1428"/>
              <a:gd name="T8" fmla="*/ 0 w 1323"/>
              <a:gd name="T9" fmla="*/ 112 h 1428"/>
              <a:gd name="T10" fmla="*/ 113 w 1323"/>
              <a:gd name="T11" fmla="*/ 0 h 1428"/>
              <a:gd name="T12" fmla="*/ 1211 w 1323"/>
              <a:gd name="T13" fmla="*/ 0 h 1428"/>
              <a:gd name="T14" fmla="*/ 1323 w 1323"/>
              <a:gd name="T15" fmla="*/ 112 h 1428"/>
              <a:gd name="T16" fmla="*/ 1323 w 1323"/>
              <a:gd name="T17" fmla="*/ 1316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3" h="1428">
                <a:moveTo>
                  <a:pt x="1323" y="1316"/>
                </a:moveTo>
                <a:cubicBezTo>
                  <a:pt x="1323" y="1378"/>
                  <a:pt x="1273" y="1428"/>
                  <a:pt x="1211" y="1428"/>
                </a:cubicBezTo>
                <a:cubicBezTo>
                  <a:pt x="113" y="1428"/>
                  <a:pt x="113" y="1428"/>
                  <a:pt x="113" y="1428"/>
                </a:cubicBezTo>
                <a:cubicBezTo>
                  <a:pt x="51" y="1428"/>
                  <a:pt x="0" y="1378"/>
                  <a:pt x="0" y="1316"/>
                </a:cubicBezTo>
                <a:cubicBezTo>
                  <a:pt x="0" y="112"/>
                  <a:pt x="0" y="112"/>
                  <a:pt x="0" y="112"/>
                </a:cubicBezTo>
                <a:cubicBezTo>
                  <a:pt x="0" y="50"/>
                  <a:pt x="51" y="0"/>
                  <a:pt x="113" y="0"/>
                </a:cubicBezTo>
                <a:cubicBezTo>
                  <a:pt x="1211" y="0"/>
                  <a:pt x="1211" y="0"/>
                  <a:pt x="1211" y="0"/>
                </a:cubicBezTo>
                <a:cubicBezTo>
                  <a:pt x="1273" y="0"/>
                  <a:pt x="1323" y="50"/>
                  <a:pt x="1323" y="112"/>
                </a:cubicBezTo>
                <a:cubicBezTo>
                  <a:pt x="1323" y="1316"/>
                  <a:pt x="1323" y="1316"/>
                  <a:pt x="1323" y="131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1" name="Freeform 40"/>
          <p:cNvSpPr>
            <a:spLocks/>
          </p:cNvSpPr>
          <p:nvPr/>
        </p:nvSpPr>
        <p:spPr bwMode="auto">
          <a:xfrm>
            <a:off x="9448162" y="2057145"/>
            <a:ext cx="1237798" cy="1337346"/>
          </a:xfrm>
          <a:custGeom>
            <a:avLst/>
            <a:gdLst>
              <a:gd name="T0" fmla="*/ 1328 w 1334"/>
              <a:gd name="T1" fmla="*/ 1322 h 1440"/>
              <a:gd name="T2" fmla="*/ 1323 w 1334"/>
              <a:gd name="T3" fmla="*/ 1322 h 1440"/>
              <a:gd name="T4" fmla="*/ 1291 w 1334"/>
              <a:gd name="T5" fmla="*/ 1397 h 1440"/>
              <a:gd name="T6" fmla="*/ 1216 w 1334"/>
              <a:gd name="T7" fmla="*/ 1429 h 1440"/>
              <a:gd name="T8" fmla="*/ 118 w 1334"/>
              <a:gd name="T9" fmla="*/ 1429 h 1440"/>
              <a:gd name="T10" fmla="*/ 42 w 1334"/>
              <a:gd name="T11" fmla="*/ 1397 h 1440"/>
              <a:gd name="T12" fmla="*/ 11 w 1334"/>
              <a:gd name="T13" fmla="*/ 1322 h 1440"/>
              <a:gd name="T14" fmla="*/ 11 w 1334"/>
              <a:gd name="T15" fmla="*/ 118 h 1440"/>
              <a:gd name="T16" fmla="*/ 42 w 1334"/>
              <a:gd name="T17" fmla="*/ 43 h 1440"/>
              <a:gd name="T18" fmla="*/ 118 w 1334"/>
              <a:gd name="T19" fmla="*/ 11 h 1440"/>
              <a:gd name="T20" fmla="*/ 1216 w 1334"/>
              <a:gd name="T21" fmla="*/ 11 h 1440"/>
              <a:gd name="T22" fmla="*/ 1291 w 1334"/>
              <a:gd name="T23" fmla="*/ 43 h 1440"/>
              <a:gd name="T24" fmla="*/ 1323 w 1334"/>
              <a:gd name="T25" fmla="*/ 118 h 1440"/>
              <a:gd name="T26" fmla="*/ 1323 w 1334"/>
              <a:gd name="T27" fmla="*/ 1322 h 1440"/>
              <a:gd name="T28" fmla="*/ 1328 w 1334"/>
              <a:gd name="T29" fmla="*/ 1322 h 1440"/>
              <a:gd name="T30" fmla="*/ 1334 w 1334"/>
              <a:gd name="T31" fmla="*/ 1322 h 1440"/>
              <a:gd name="T32" fmla="*/ 1334 w 1334"/>
              <a:gd name="T33" fmla="*/ 118 h 1440"/>
              <a:gd name="T34" fmla="*/ 1299 w 1334"/>
              <a:gd name="T35" fmla="*/ 35 h 1440"/>
              <a:gd name="T36" fmla="*/ 1216 w 1334"/>
              <a:gd name="T37" fmla="*/ 0 h 1440"/>
              <a:gd name="T38" fmla="*/ 118 w 1334"/>
              <a:gd name="T39" fmla="*/ 0 h 1440"/>
              <a:gd name="T40" fmla="*/ 35 w 1334"/>
              <a:gd name="T41" fmla="*/ 35 h 1440"/>
              <a:gd name="T42" fmla="*/ 0 w 1334"/>
              <a:gd name="T43" fmla="*/ 118 h 1440"/>
              <a:gd name="T44" fmla="*/ 0 w 1334"/>
              <a:gd name="T45" fmla="*/ 1322 h 1440"/>
              <a:gd name="T46" fmla="*/ 35 w 1334"/>
              <a:gd name="T47" fmla="*/ 1405 h 1440"/>
              <a:gd name="T48" fmla="*/ 118 w 1334"/>
              <a:gd name="T49" fmla="*/ 1440 h 1440"/>
              <a:gd name="T50" fmla="*/ 1216 w 1334"/>
              <a:gd name="T51" fmla="*/ 1440 h 1440"/>
              <a:gd name="T52" fmla="*/ 1299 w 1334"/>
              <a:gd name="T53" fmla="*/ 1405 h 1440"/>
              <a:gd name="T54" fmla="*/ 1334 w 1334"/>
              <a:gd name="T55" fmla="*/ 1322 h 1440"/>
              <a:gd name="T56" fmla="*/ 1328 w 1334"/>
              <a:gd name="T57" fmla="*/ 132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4" h="1440">
                <a:moveTo>
                  <a:pt x="1328" y="1322"/>
                </a:moveTo>
                <a:cubicBezTo>
                  <a:pt x="1323" y="1322"/>
                  <a:pt x="1323" y="1322"/>
                  <a:pt x="1323" y="1322"/>
                </a:cubicBezTo>
                <a:cubicBezTo>
                  <a:pt x="1323" y="1351"/>
                  <a:pt x="1311" y="1378"/>
                  <a:pt x="1291" y="1397"/>
                </a:cubicBezTo>
                <a:cubicBezTo>
                  <a:pt x="1272" y="1417"/>
                  <a:pt x="1245" y="1429"/>
                  <a:pt x="1216" y="1429"/>
                </a:cubicBezTo>
                <a:cubicBezTo>
                  <a:pt x="118" y="1429"/>
                  <a:pt x="118" y="1429"/>
                  <a:pt x="118" y="1429"/>
                </a:cubicBezTo>
                <a:cubicBezTo>
                  <a:pt x="88" y="1429"/>
                  <a:pt x="62" y="1417"/>
                  <a:pt x="42" y="1397"/>
                </a:cubicBezTo>
                <a:cubicBezTo>
                  <a:pt x="23" y="1378"/>
                  <a:pt x="11" y="1351"/>
                  <a:pt x="11" y="1322"/>
                </a:cubicBezTo>
                <a:cubicBezTo>
                  <a:pt x="11" y="118"/>
                  <a:pt x="11" y="118"/>
                  <a:pt x="11" y="118"/>
                </a:cubicBezTo>
                <a:cubicBezTo>
                  <a:pt x="11" y="89"/>
                  <a:pt x="23" y="62"/>
                  <a:pt x="42" y="43"/>
                </a:cubicBezTo>
                <a:cubicBezTo>
                  <a:pt x="62" y="23"/>
                  <a:pt x="88" y="11"/>
                  <a:pt x="118" y="11"/>
                </a:cubicBezTo>
                <a:cubicBezTo>
                  <a:pt x="1216" y="11"/>
                  <a:pt x="1216" y="11"/>
                  <a:pt x="1216" y="11"/>
                </a:cubicBezTo>
                <a:cubicBezTo>
                  <a:pt x="1245" y="11"/>
                  <a:pt x="1272" y="23"/>
                  <a:pt x="1291" y="43"/>
                </a:cubicBezTo>
                <a:cubicBezTo>
                  <a:pt x="1311" y="62"/>
                  <a:pt x="1323" y="89"/>
                  <a:pt x="1323" y="118"/>
                </a:cubicBezTo>
                <a:cubicBezTo>
                  <a:pt x="1323" y="1322"/>
                  <a:pt x="1323" y="1322"/>
                  <a:pt x="1323" y="1322"/>
                </a:cubicBezTo>
                <a:cubicBezTo>
                  <a:pt x="1328" y="1322"/>
                  <a:pt x="1328" y="1322"/>
                  <a:pt x="1328" y="1322"/>
                </a:cubicBezTo>
                <a:cubicBezTo>
                  <a:pt x="1334" y="1322"/>
                  <a:pt x="1334" y="1322"/>
                  <a:pt x="1334" y="1322"/>
                </a:cubicBezTo>
                <a:cubicBezTo>
                  <a:pt x="1334" y="118"/>
                  <a:pt x="1334" y="118"/>
                  <a:pt x="1334" y="118"/>
                </a:cubicBezTo>
                <a:cubicBezTo>
                  <a:pt x="1334" y="86"/>
                  <a:pt x="1320" y="56"/>
                  <a:pt x="1299" y="35"/>
                </a:cubicBezTo>
                <a:cubicBezTo>
                  <a:pt x="1278" y="14"/>
                  <a:pt x="1248" y="0"/>
                  <a:pt x="1216" y="0"/>
                </a:cubicBezTo>
                <a:cubicBezTo>
                  <a:pt x="118" y="0"/>
                  <a:pt x="118" y="0"/>
                  <a:pt x="118" y="0"/>
                </a:cubicBezTo>
                <a:cubicBezTo>
                  <a:pt x="85" y="0"/>
                  <a:pt x="56" y="14"/>
                  <a:pt x="35" y="35"/>
                </a:cubicBezTo>
                <a:cubicBezTo>
                  <a:pt x="13" y="56"/>
                  <a:pt x="0" y="86"/>
                  <a:pt x="0" y="118"/>
                </a:cubicBezTo>
                <a:cubicBezTo>
                  <a:pt x="0" y="1322"/>
                  <a:pt x="0" y="1322"/>
                  <a:pt x="0" y="1322"/>
                </a:cubicBezTo>
                <a:cubicBezTo>
                  <a:pt x="0" y="1354"/>
                  <a:pt x="13" y="1384"/>
                  <a:pt x="35" y="1405"/>
                </a:cubicBezTo>
                <a:cubicBezTo>
                  <a:pt x="56" y="1426"/>
                  <a:pt x="85" y="1440"/>
                  <a:pt x="118" y="1440"/>
                </a:cubicBezTo>
                <a:cubicBezTo>
                  <a:pt x="1216" y="1440"/>
                  <a:pt x="1216" y="1440"/>
                  <a:pt x="1216" y="1440"/>
                </a:cubicBezTo>
                <a:cubicBezTo>
                  <a:pt x="1248" y="1440"/>
                  <a:pt x="1278" y="1426"/>
                  <a:pt x="1299" y="1405"/>
                </a:cubicBezTo>
                <a:cubicBezTo>
                  <a:pt x="1320" y="1384"/>
                  <a:pt x="1334" y="1354"/>
                  <a:pt x="1334" y="1322"/>
                </a:cubicBezTo>
                <a:lnTo>
                  <a:pt x="1328" y="132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2" name="Freeform 41"/>
          <p:cNvSpPr>
            <a:spLocks noEditPoints="1"/>
          </p:cNvSpPr>
          <p:nvPr/>
        </p:nvSpPr>
        <p:spPr bwMode="auto">
          <a:xfrm>
            <a:off x="9636779" y="2848288"/>
            <a:ext cx="859254" cy="254109"/>
          </a:xfrm>
          <a:custGeom>
            <a:avLst/>
            <a:gdLst>
              <a:gd name="T0" fmla="*/ 19 w 925"/>
              <a:gd name="T1" fmla="*/ 0 h 274"/>
              <a:gd name="T2" fmla="*/ 0 w 925"/>
              <a:gd name="T3" fmla="*/ 83 h 274"/>
              <a:gd name="T4" fmla="*/ 906 w 925"/>
              <a:gd name="T5" fmla="*/ 102 h 274"/>
              <a:gd name="T6" fmla="*/ 925 w 925"/>
              <a:gd name="T7" fmla="*/ 19 h 274"/>
              <a:gd name="T8" fmla="*/ 910 w 925"/>
              <a:gd name="T9" fmla="*/ 93 h 274"/>
              <a:gd name="T10" fmla="*/ 15 w 925"/>
              <a:gd name="T11" fmla="*/ 90 h 274"/>
              <a:gd name="T12" fmla="*/ 910 w 925"/>
              <a:gd name="T13" fmla="*/ 86 h 274"/>
              <a:gd name="T14" fmla="*/ 910 w 925"/>
              <a:gd name="T15" fmla="*/ 93 h 274"/>
              <a:gd name="T16" fmla="*/ 18 w 925"/>
              <a:gd name="T17" fmla="*/ 78 h 274"/>
              <a:gd name="T18" fmla="*/ 18 w 925"/>
              <a:gd name="T19" fmla="*/ 71 h 274"/>
              <a:gd name="T20" fmla="*/ 914 w 925"/>
              <a:gd name="T21" fmla="*/ 74 h 274"/>
              <a:gd name="T22" fmla="*/ 906 w 925"/>
              <a:gd name="T23" fmla="*/ 114 h 274"/>
              <a:gd name="T24" fmla="*/ 0 w 925"/>
              <a:gd name="T25" fmla="*/ 133 h 274"/>
              <a:gd name="T26" fmla="*/ 19 w 925"/>
              <a:gd name="T27" fmla="*/ 274 h 274"/>
              <a:gd name="T28" fmla="*/ 925 w 925"/>
              <a:gd name="T29" fmla="*/ 255 h 274"/>
              <a:gd name="T30" fmla="*/ 906 w 925"/>
              <a:gd name="T31" fmla="*/ 114 h 274"/>
              <a:gd name="T32" fmla="*/ 338 w 925"/>
              <a:gd name="T33" fmla="*/ 212 h 274"/>
              <a:gd name="T34" fmla="*/ 324 w 925"/>
              <a:gd name="T35" fmla="*/ 202 h 274"/>
              <a:gd name="T36" fmla="*/ 334 w 925"/>
              <a:gd name="T37" fmla="*/ 188 h 274"/>
              <a:gd name="T38" fmla="*/ 348 w 925"/>
              <a:gd name="T39" fmla="*/ 197 h 274"/>
              <a:gd name="T40" fmla="*/ 389 w 925"/>
              <a:gd name="T41" fmla="*/ 202 h 274"/>
              <a:gd name="T42" fmla="*/ 375 w 925"/>
              <a:gd name="T43" fmla="*/ 212 h 274"/>
              <a:gd name="T44" fmla="*/ 365 w 925"/>
              <a:gd name="T45" fmla="*/ 197 h 274"/>
              <a:gd name="T46" fmla="*/ 379 w 925"/>
              <a:gd name="T47" fmla="*/ 188 h 274"/>
              <a:gd name="T48" fmla="*/ 389 w 925"/>
              <a:gd name="T49" fmla="*/ 202 h 274"/>
              <a:gd name="T50" fmla="*/ 420 w 925"/>
              <a:gd name="T51" fmla="*/ 212 h 274"/>
              <a:gd name="T52" fmla="*/ 406 w 925"/>
              <a:gd name="T53" fmla="*/ 202 h 274"/>
              <a:gd name="T54" fmla="*/ 416 w 925"/>
              <a:gd name="T55" fmla="*/ 188 h 274"/>
              <a:gd name="T56" fmla="*/ 430 w 925"/>
              <a:gd name="T57" fmla="*/ 197 h 274"/>
              <a:gd name="T58" fmla="*/ 470 w 925"/>
              <a:gd name="T59" fmla="*/ 202 h 274"/>
              <a:gd name="T60" fmla="*/ 456 w 925"/>
              <a:gd name="T61" fmla="*/ 212 h 274"/>
              <a:gd name="T62" fmla="*/ 447 w 925"/>
              <a:gd name="T63" fmla="*/ 197 h 274"/>
              <a:gd name="T64" fmla="*/ 461 w 925"/>
              <a:gd name="T65" fmla="*/ 188 h 274"/>
              <a:gd name="T66" fmla="*/ 470 w 925"/>
              <a:gd name="T67" fmla="*/ 202 h 274"/>
              <a:gd name="T68" fmla="*/ 502 w 925"/>
              <a:gd name="T69" fmla="*/ 212 h 274"/>
              <a:gd name="T70" fmla="*/ 488 w 925"/>
              <a:gd name="T71" fmla="*/ 202 h 274"/>
              <a:gd name="T72" fmla="*/ 497 w 925"/>
              <a:gd name="T73" fmla="*/ 188 h 274"/>
              <a:gd name="T74" fmla="*/ 511 w 925"/>
              <a:gd name="T75" fmla="*/ 197 h 274"/>
              <a:gd name="T76" fmla="*/ 749 w 925"/>
              <a:gd name="T77" fmla="*/ 206 h 274"/>
              <a:gd name="T78" fmla="*/ 577 w 925"/>
              <a:gd name="T79" fmla="*/ 218 h 274"/>
              <a:gd name="T80" fmla="*/ 565 w 925"/>
              <a:gd name="T81" fmla="*/ 194 h 274"/>
              <a:gd name="T82" fmla="*/ 736 w 925"/>
              <a:gd name="T83" fmla="*/ 182 h 274"/>
              <a:gd name="T84" fmla="*/ 749 w 925"/>
              <a:gd name="T85" fmla="*/ 206 h 274"/>
              <a:gd name="T86" fmla="*/ 817 w 925"/>
              <a:gd name="T87" fmla="*/ 200 h 274"/>
              <a:gd name="T88" fmla="*/ 884 w 925"/>
              <a:gd name="T89" fmla="*/ 20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5" h="274">
                <a:moveTo>
                  <a:pt x="906" y="0"/>
                </a:moveTo>
                <a:cubicBezTo>
                  <a:pt x="19" y="0"/>
                  <a:pt x="19" y="0"/>
                  <a:pt x="19" y="0"/>
                </a:cubicBezTo>
                <a:cubicBezTo>
                  <a:pt x="9" y="0"/>
                  <a:pt x="0" y="8"/>
                  <a:pt x="0" y="19"/>
                </a:cubicBezTo>
                <a:cubicBezTo>
                  <a:pt x="0" y="83"/>
                  <a:pt x="0" y="83"/>
                  <a:pt x="0" y="83"/>
                </a:cubicBezTo>
                <a:cubicBezTo>
                  <a:pt x="0" y="93"/>
                  <a:pt x="9" y="102"/>
                  <a:pt x="19" y="102"/>
                </a:cubicBezTo>
                <a:cubicBezTo>
                  <a:pt x="906" y="102"/>
                  <a:pt x="906" y="102"/>
                  <a:pt x="906" y="102"/>
                </a:cubicBezTo>
                <a:cubicBezTo>
                  <a:pt x="917" y="102"/>
                  <a:pt x="925" y="93"/>
                  <a:pt x="925" y="83"/>
                </a:cubicBezTo>
                <a:cubicBezTo>
                  <a:pt x="925" y="19"/>
                  <a:pt x="925" y="19"/>
                  <a:pt x="925" y="19"/>
                </a:cubicBezTo>
                <a:cubicBezTo>
                  <a:pt x="925" y="8"/>
                  <a:pt x="917" y="0"/>
                  <a:pt x="906" y="0"/>
                </a:cubicBezTo>
                <a:close/>
                <a:moveTo>
                  <a:pt x="910" y="93"/>
                </a:moveTo>
                <a:cubicBezTo>
                  <a:pt x="18" y="93"/>
                  <a:pt x="18" y="93"/>
                  <a:pt x="18" y="93"/>
                </a:cubicBezTo>
                <a:cubicBezTo>
                  <a:pt x="17" y="93"/>
                  <a:pt x="15" y="92"/>
                  <a:pt x="15" y="90"/>
                </a:cubicBezTo>
                <a:cubicBezTo>
                  <a:pt x="15" y="88"/>
                  <a:pt x="17" y="86"/>
                  <a:pt x="18" y="86"/>
                </a:cubicBezTo>
                <a:cubicBezTo>
                  <a:pt x="910" y="86"/>
                  <a:pt x="910" y="86"/>
                  <a:pt x="910" y="86"/>
                </a:cubicBezTo>
                <a:cubicBezTo>
                  <a:pt x="912" y="86"/>
                  <a:pt x="914" y="88"/>
                  <a:pt x="914" y="90"/>
                </a:cubicBezTo>
                <a:cubicBezTo>
                  <a:pt x="914" y="92"/>
                  <a:pt x="912" y="93"/>
                  <a:pt x="910" y="93"/>
                </a:cubicBezTo>
                <a:close/>
                <a:moveTo>
                  <a:pt x="910" y="78"/>
                </a:moveTo>
                <a:cubicBezTo>
                  <a:pt x="18" y="78"/>
                  <a:pt x="18" y="78"/>
                  <a:pt x="18" y="78"/>
                </a:cubicBezTo>
                <a:cubicBezTo>
                  <a:pt x="17" y="78"/>
                  <a:pt x="15" y="76"/>
                  <a:pt x="15" y="74"/>
                </a:cubicBezTo>
                <a:cubicBezTo>
                  <a:pt x="15" y="72"/>
                  <a:pt x="17" y="71"/>
                  <a:pt x="18" y="71"/>
                </a:cubicBezTo>
                <a:cubicBezTo>
                  <a:pt x="910" y="71"/>
                  <a:pt x="910" y="71"/>
                  <a:pt x="910" y="71"/>
                </a:cubicBezTo>
                <a:cubicBezTo>
                  <a:pt x="912" y="71"/>
                  <a:pt x="914" y="72"/>
                  <a:pt x="914" y="74"/>
                </a:cubicBezTo>
                <a:cubicBezTo>
                  <a:pt x="914" y="76"/>
                  <a:pt x="912" y="78"/>
                  <a:pt x="910" y="78"/>
                </a:cubicBezTo>
                <a:close/>
                <a:moveTo>
                  <a:pt x="906" y="114"/>
                </a:moveTo>
                <a:cubicBezTo>
                  <a:pt x="19" y="114"/>
                  <a:pt x="19" y="114"/>
                  <a:pt x="19" y="114"/>
                </a:cubicBezTo>
                <a:cubicBezTo>
                  <a:pt x="9" y="114"/>
                  <a:pt x="0" y="122"/>
                  <a:pt x="0" y="133"/>
                </a:cubicBezTo>
                <a:cubicBezTo>
                  <a:pt x="0" y="255"/>
                  <a:pt x="0" y="255"/>
                  <a:pt x="0" y="255"/>
                </a:cubicBezTo>
                <a:cubicBezTo>
                  <a:pt x="0" y="266"/>
                  <a:pt x="9" y="274"/>
                  <a:pt x="19" y="274"/>
                </a:cubicBezTo>
                <a:cubicBezTo>
                  <a:pt x="906" y="274"/>
                  <a:pt x="906" y="274"/>
                  <a:pt x="906" y="274"/>
                </a:cubicBezTo>
                <a:cubicBezTo>
                  <a:pt x="917" y="274"/>
                  <a:pt x="925" y="266"/>
                  <a:pt x="925" y="255"/>
                </a:cubicBezTo>
                <a:cubicBezTo>
                  <a:pt x="925" y="133"/>
                  <a:pt x="925" y="133"/>
                  <a:pt x="925" y="133"/>
                </a:cubicBezTo>
                <a:cubicBezTo>
                  <a:pt x="925" y="122"/>
                  <a:pt x="917" y="114"/>
                  <a:pt x="906" y="114"/>
                </a:cubicBezTo>
                <a:close/>
                <a:moveTo>
                  <a:pt x="348" y="202"/>
                </a:moveTo>
                <a:cubicBezTo>
                  <a:pt x="348" y="208"/>
                  <a:pt x="344" y="212"/>
                  <a:pt x="338" y="212"/>
                </a:cubicBezTo>
                <a:cubicBezTo>
                  <a:pt x="334" y="212"/>
                  <a:pt x="334" y="212"/>
                  <a:pt x="334" y="212"/>
                </a:cubicBezTo>
                <a:cubicBezTo>
                  <a:pt x="329" y="212"/>
                  <a:pt x="324" y="208"/>
                  <a:pt x="324" y="202"/>
                </a:cubicBezTo>
                <a:cubicBezTo>
                  <a:pt x="324" y="197"/>
                  <a:pt x="324" y="197"/>
                  <a:pt x="324" y="197"/>
                </a:cubicBezTo>
                <a:cubicBezTo>
                  <a:pt x="324" y="192"/>
                  <a:pt x="329" y="188"/>
                  <a:pt x="334" y="188"/>
                </a:cubicBezTo>
                <a:cubicBezTo>
                  <a:pt x="338" y="188"/>
                  <a:pt x="338" y="188"/>
                  <a:pt x="338" y="188"/>
                </a:cubicBezTo>
                <a:cubicBezTo>
                  <a:pt x="344" y="188"/>
                  <a:pt x="348" y="192"/>
                  <a:pt x="348" y="197"/>
                </a:cubicBezTo>
                <a:lnTo>
                  <a:pt x="348" y="202"/>
                </a:lnTo>
                <a:close/>
                <a:moveTo>
                  <a:pt x="389" y="202"/>
                </a:moveTo>
                <a:cubicBezTo>
                  <a:pt x="389" y="208"/>
                  <a:pt x="384" y="212"/>
                  <a:pt x="379" y="212"/>
                </a:cubicBezTo>
                <a:cubicBezTo>
                  <a:pt x="375" y="212"/>
                  <a:pt x="375" y="212"/>
                  <a:pt x="375" y="212"/>
                </a:cubicBezTo>
                <a:cubicBezTo>
                  <a:pt x="369" y="212"/>
                  <a:pt x="365" y="208"/>
                  <a:pt x="365" y="202"/>
                </a:cubicBezTo>
                <a:cubicBezTo>
                  <a:pt x="365" y="197"/>
                  <a:pt x="365" y="197"/>
                  <a:pt x="365" y="197"/>
                </a:cubicBezTo>
                <a:cubicBezTo>
                  <a:pt x="365" y="192"/>
                  <a:pt x="369" y="188"/>
                  <a:pt x="375" y="188"/>
                </a:cubicBezTo>
                <a:cubicBezTo>
                  <a:pt x="379" y="188"/>
                  <a:pt x="379" y="188"/>
                  <a:pt x="379" y="188"/>
                </a:cubicBezTo>
                <a:cubicBezTo>
                  <a:pt x="384" y="188"/>
                  <a:pt x="389" y="192"/>
                  <a:pt x="389" y="197"/>
                </a:cubicBezTo>
                <a:lnTo>
                  <a:pt x="389" y="202"/>
                </a:lnTo>
                <a:close/>
                <a:moveTo>
                  <a:pt x="430" y="202"/>
                </a:moveTo>
                <a:cubicBezTo>
                  <a:pt x="430" y="208"/>
                  <a:pt x="425" y="212"/>
                  <a:pt x="420" y="212"/>
                </a:cubicBezTo>
                <a:cubicBezTo>
                  <a:pt x="416" y="212"/>
                  <a:pt x="416" y="212"/>
                  <a:pt x="416" y="212"/>
                </a:cubicBezTo>
                <a:cubicBezTo>
                  <a:pt x="410" y="212"/>
                  <a:pt x="406" y="208"/>
                  <a:pt x="406" y="202"/>
                </a:cubicBezTo>
                <a:cubicBezTo>
                  <a:pt x="406" y="197"/>
                  <a:pt x="406" y="197"/>
                  <a:pt x="406" y="197"/>
                </a:cubicBezTo>
                <a:cubicBezTo>
                  <a:pt x="406" y="192"/>
                  <a:pt x="410" y="188"/>
                  <a:pt x="416" y="188"/>
                </a:cubicBezTo>
                <a:cubicBezTo>
                  <a:pt x="420" y="188"/>
                  <a:pt x="420" y="188"/>
                  <a:pt x="420" y="188"/>
                </a:cubicBezTo>
                <a:cubicBezTo>
                  <a:pt x="425" y="188"/>
                  <a:pt x="430" y="192"/>
                  <a:pt x="430" y="197"/>
                </a:cubicBezTo>
                <a:lnTo>
                  <a:pt x="430" y="202"/>
                </a:lnTo>
                <a:close/>
                <a:moveTo>
                  <a:pt x="470" y="202"/>
                </a:moveTo>
                <a:cubicBezTo>
                  <a:pt x="470" y="208"/>
                  <a:pt x="466" y="212"/>
                  <a:pt x="461" y="212"/>
                </a:cubicBezTo>
                <a:cubicBezTo>
                  <a:pt x="456" y="212"/>
                  <a:pt x="456" y="212"/>
                  <a:pt x="456" y="212"/>
                </a:cubicBezTo>
                <a:cubicBezTo>
                  <a:pt x="451" y="212"/>
                  <a:pt x="447" y="208"/>
                  <a:pt x="447" y="202"/>
                </a:cubicBezTo>
                <a:cubicBezTo>
                  <a:pt x="447" y="197"/>
                  <a:pt x="447" y="197"/>
                  <a:pt x="447" y="197"/>
                </a:cubicBezTo>
                <a:cubicBezTo>
                  <a:pt x="447" y="192"/>
                  <a:pt x="451" y="188"/>
                  <a:pt x="456" y="188"/>
                </a:cubicBezTo>
                <a:cubicBezTo>
                  <a:pt x="461" y="188"/>
                  <a:pt x="461" y="188"/>
                  <a:pt x="461" y="188"/>
                </a:cubicBezTo>
                <a:cubicBezTo>
                  <a:pt x="466" y="188"/>
                  <a:pt x="470" y="192"/>
                  <a:pt x="470" y="197"/>
                </a:cubicBezTo>
                <a:lnTo>
                  <a:pt x="470" y="202"/>
                </a:lnTo>
                <a:close/>
                <a:moveTo>
                  <a:pt x="511" y="202"/>
                </a:moveTo>
                <a:cubicBezTo>
                  <a:pt x="511" y="208"/>
                  <a:pt x="507" y="212"/>
                  <a:pt x="502" y="212"/>
                </a:cubicBezTo>
                <a:cubicBezTo>
                  <a:pt x="497" y="212"/>
                  <a:pt x="497" y="212"/>
                  <a:pt x="497" y="212"/>
                </a:cubicBezTo>
                <a:cubicBezTo>
                  <a:pt x="492" y="212"/>
                  <a:pt x="488" y="208"/>
                  <a:pt x="488" y="202"/>
                </a:cubicBezTo>
                <a:cubicBezTo>
                  <a:pt x="488" y="197"/>
                  <a:pt x="488" y="197"/>
                  <a:pt x="488" y="197"/>
                </a:cubicBezTo>
                <a:cubicBezTo>
                  <a:pt x="488" y="192"/>
                  <a:pt x="492" y="188"/>
                  <a:pt x="497" y="188"/>
                </a:cubicBezTo>
                <a:cubicBezTo>
                  <a:pt x="502" y="188"/>
                  <a:pt x="502" y="188"/>
                  <a:pt x="502" y="188"/>
                </a:cubicBezTo>
                <a:cubicBezTo>
                  <a:pt x="507" y="188"/>
                  <a:pt x="511" y="192"/>
                  <a:pt x="511" y="197"/>
                </a:cubicBezTo>
                <a:lnTo>
                  <a:pt x="511" y="202"/>
                </a:lnTo>
                <a:close/>
                <a:moveTo>
                  <a:pt x="749" y="206"/>
                </a:moveTo>
                <a:cubicBezTo>
                  <a:pt x="749" y="212"/>
                  <a:pt x="743" y="218"/>
                  <a:pt x="736" y="218"/>
                </a:cubicBezTo>
                <a:cubicBezTo>
                  <a:pt x="577" y="218"/>
                  <a:pt x="577" y="218"/>
                  <a:pt x="577" y="218"/>
                </a:cubicBezTo>
                <a:cubicBezTo>
                  <a:pt x="570" y="218"/>
                  <a:pt x="565" y="212"/>
                  <a:pt x="565" y="206"/>
                </a:cubicBezTo>
                <a:cubicBezTo>
                  <a:pt x="565" y="194"/>
                  <a:pt x="565" y="194"/>
                  <a:pt x="565" y="194"/>
                </a:cubicBezTo>
                <a:cubicBezTo>
                  <a:pt x="565" y="187"/>
                  <a:pt x="570" y="182"/>
                  <a:pt x="577" y="182"/>
                </a:cubicBezTo>
                <a:cubicBezTo>
                  <a:pt x="736" y="182"/>
                  <a:pt x="736" y="182"/>
                  <a:pt x="736" y="182"/>
                </a:cubicBezTo>
                <a:cubicBezTo>
                  <a:pt x="743" y="182"/>
                  <a:pt x="749" y="187"/>
                  <a:pt x="749" y="194"/>
                </a:cubicBezTo>
                <a:lnTo>
                  <a:pt x="749" y="206"/>
                </a:lnTo>
                <a:close/>
                <a:moveTo>
                  <a:pt x="851" y="233"/>
                </a:moveTo>
                <a:cubicBezTo>
                  <a:pt x="832" y="233"/>
                  <a:pt x="817" y="218"/>
                  <a:pt x="817" y="200"/>
                </a:cubicBezTo>
                <a:cubicBezTo>
                  <a:pt x="817" y="181"/>
                  <a:pt x="832" y="166"/>
                  <a:pt x="851" y="166"/>
                </a:cubicBezTo>
                <a:cubicBezTo>
                  <a:pt x="869" y="166"/>
                  <a:pt x="884" y="181"/>
                  <a:pt x="884" y="200"/>
                </a:cubicBezTo>
                <a:cubicBezTo>
                  <a:pt x="884" y="218"/>
                  <a:pt x="869" y="233"/>
                  <a:pt x="851" y="23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3" name="Freeform 42"/>
          <p:cNvSpPr>
            <a:spLocks/>
          </p:cNvSpPr>
          <p:nvPr/>
        </p:nvSpPr>
        <p:spPr bwMode="auto">
          <a:xfrm>
            <a:off x="9552950" y="2192058"/>
            <a:ext cx="1028224" cy="311742"/>
          </a:xfrm>
          <a:custGeom>
            <a:avLst/>
            <a:gdLst>
              <a:gd name="T0" fmla="*/ 1108 w 1108"/>
              <a:gd name="T1" fmla="*/ 282 h 336"/>
              <a:gd name="T2" fmla="*/ 1054 w 1108"/>
              <a:gd name="T3" fmla="*/ 336 h 336"/>
              <a:gd name="T4" fmla="*/ 54 w 1108"/>
              <a:gd name="T5" fmla="*/ 336 h 336"/>
              <a:gd name="T6" fmla="*/ 0 w 1108"/>
              <a:gd name="T7" fmla="*/ 282 h 336"/>
              <a:gd name="T8" fmla="*/ 0 w 1108"/>
              <a:gd name="T9" fmla="*/ 54 h 336"/>
              <a:gd name="T10" fmla="*/ 54 w 1108"/>
              <a:gd name="T11" fmla="*/ 0 h 336"/>
              <a:gd name="T12" fmla="*/ 1054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4" y="336"/>
                </a:cubicBezTo>
                <a:cubicBezTo>
                  <a:pt x="54" y="336"/>
                  <a:pt x="54" y="336"/>
                  <a:pt x="54" y="336"/>
                </a:cubicBezTo>
                <a:cubicBezTo>
                  <a:pt x="24" y="336"/>
                  <a:pt x="0" y="312"/>
                  <a:pt x="0" y="282"/>
                </a:cubicBezTo>
                <a:cubicBezTo>
                  <a:pt x="0" y="54"/>
                  <a:pt x="0" y="54"/>
                  <a:pt x="0" y="54"/>
                </a:cubicBezTo>
                <a:cubicBezTo>
                  <a:pt x="0" y="24"/>
                  <a:pt x="24" y="0"/>
                  <a:pt x="54" y="0"/>
                </a:cubicBezTo>
                <a:cubicBezTo>
                  <a:pt x="1054" y="0"/>
                  <a:pt x="1054" y="0"/>
                  <a:pt x="1054"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pic>
        <p:nvPicPr>
          <p:cNvPr id="44" name="Picture 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4339" y="2691107"/>
            <a:ext cx="366755" cy="133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Freeform 44"/>
          <p:cNvSpPr>
            <a:spLocks/>
          </p:cNvSpPr>
          <p:nvPr/>
        </p:nvSpPr>
        <p:spPr bwMode="auto">
          <a:xfrm>
            <a:off x="9879100" y="2536546"/>
            <a:ext cx="374614" cy="176829"/>
          </a:xfrm>
          <a:custGeom>
            <a:avLst/>
            <a:gdLst>
              <a:gd name="T0" fmla="*/ 403 w 403"/>
              <a:gd name="T1" fmla="*/ 146 h 190"/>
              <a:gd name="T2" fmla="*/ 359 w 403"/>
              <a:gd name="T3" fmla="*/ 190 h 190"/>
              <a:gd name="T4" fmla="*/ 44 w 403"/>
              <a:gd name="T5" fmla="*/ 190 h 190"/>
              <a:gd name="T6" fmla="*/ 0 w 403"/>
              <a:gd name="T7" fmla="*/ 146 h 190"/>
              <a:gd name="T8" fmla="*/ 0 w 403"/>
              <a:gd name="T9" fmla="*/ 44 h 190"/>
              <a:gd name="T10" fmla="*/ 44 w 403"/>
              <a:gd name="T11" fmla="*/ 0 h 190"/>
              <a:gd name="T12" fmla="*/ 359 w 403"/>
              <a:gd name="T13" fmla="*/ 0 h 190"/>
              <a:gd name="T14" fmla="*/ 403 w 403"/>
              <a:gd name="T15" fmla="*/ 44 h 190"/>
              <a:gd name="T16" fmla="*/ 403 w 403"/>
              <a:gd name="T17"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190">
                <a:moveTo>
                  <a:pt x="403" y="146"/>
                </a:moveTo>
                <a:cubicBezTo>
                  <a:pt x="403" y="170"/>
                  <a:pt x="383" y="190"/>
                  <a:pt x="359" y="190"/>
                </a:cubicBezTo>
                <a:cubicBezTo>
                  <a:pt x="44" y="190"/>
                  <a:pt x="44" y="190"/>
                  <a:pt x="44" y="190"/>
                </a:cubicBezTo>
                <a:cubicBezTo>
                  <a:pt x="20" y="190"/>
                  <a:pt x="0" y="170"/>
                  <a:pt x="0" y="146"/>
                </a:cubicBezTo>
                <a:cubicBezTo>
                  <a:pt x="0" y="44"/>
                  <a:pt x="0" y="44"/>
                  <a:pt x="0" y="44"/>
                </a:cubicBezTo>
                <a:cubicBezTo>
                  <a:pt x="0" y="20"/>
                  <a:pt x="20" y="0"/>
                  <a:pt x="44" y="0"/>
                </a:cubicBezTo>
                <a:cubicBezTo>
                  <a:pt x="359" y="0"/>
                  <a:pt x="359" y="0"/>
                  <a:pt x="359" y="0"/>
                </a:cubicBezTo>
                <a:cubicBezTo>
                  <a:pt x="383" y="0"/>
                  <a:pt x="403" y="20"/>
                  <a:pt x="403" y="44"/>
                </a:cubicBezTo>
                <a:lnTo>
                  <a:pt x="403" y="146"/>
                </a:lnTo>
                <a:close/>
              </a:path>
            </a:pathLst>
          </a:custGeom>
          <a:solidFill>
            <a:srgbClr val="005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6" name="Freeform 45"/>
          <p:cNvSpPr>
            <a:spLocks/>
          </p:cNvSpPr>
          <p:nvPr/>
        </p:nvSpPr>
        <p:spPr bwMode="auto">
          <a:xfrm>
            <a:off x="9953760" y="2582390"/>
            <a:ext cx="58943" cy="83830"/>
          </a:xfrm>
          <a:custGeom>
            <a:avLst/>
            <a:gdLst>
              <a:gd name="T0" fmla="*/ 0 w 45"/>
              <a:gd name="T1" fmla="*/ 0 h 64"/>
              <a:gd name="T2" fmla="*/ 14 w 45"/>
              <a:gd name="T3" fmla="*/ 0 h 64"/>
              <a:gd name="T4" fmla="*/ 14 w 45"/>
              <a:gd name="T5" fmla="*/ 52 h 64"/>
              <a:gd name="T6" fmla="*/ 45 w 45"/>
              <a:gd name="T7" fmla="*/ 52 h 64"/>
              <a:gd name="T8" fmla="*/ 45 w 45"/>
              <a:gd name="T9" fmla="*/ 64 h 64"/>
              <a:gd name="T10" fmla="*/ 0 w 45"/>
              <a:gd name="T11" fmla="*/ 64 h 64"/>
              <a:gd name="T12" fmla="*/ 0 w 4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5" h="64">
                <a:moveTo>
                  <a:pt x="0" y="0"/>
                </a:moveTo>
                <a:lnTo>
                  <a:pt x="14" y="0"/>
                </a:lnTo>
                <a:lnTo>
                  <a:pt x="14" y="52"/>
                </a:lnTo>
                <a:lnTo>
                  <a:pt x="45" y="52"/>
                </a:lnTo>
                <a:lnTo>
                  <a:pt x="45" y="64"/>
                </a:lnTo>
                <a:lnTo>
                  <a:pt x="0" y="6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7" name="Freeform 46"/>
          <p:cNvSpPr>
            <a:spLocks/>
          </p:cNvSpPr>
          <p:nvPr/>
        </p:nvSpPr>
        <p:spPr bwMode="auto">
          <a:xfrm>
            <a:off x="10014013" y="2582390"/>
            <a:ext cx="68112" cy="83830"/>
          </a:xfrm>
          <a:custGeom>
            <a:avLst/>
            <a:gdLst>
              <a:gd name="T0" fmla="*/ 19 w 52"/>
              <a:gd name="T1" fmla="*/ 12 h 64"/>
              <a:gd name="T2" fmla="*/ 0 w 52"/>
              <a:gd name="T3" fmla="*/ 12 h 64"/>
              <a:gd name="T4" fmla="*/ 0 w 52"/>
              <a:gd name="T5" fmla="*/ 0 h 64"/>
              <a:gd name="T6" fmla="*/ 52 w 52"/>
              <a:gd name="T7" fmla="*/ 0 h 64"/>
              <a:gd name="T8" fmla="*/ 52 w 52"/>
              <a:gd name="T9" fmla="*/ 12 h 64"/>
              <a:gd name="T10" fmla="*/ 33 w 52"/>
              <a:gd name="T11" fmla="*/ 12 h 64"/>
              <a:gd name="T12" fmla="*/ 33 w 52"/>
              <a:gd name="T13" fmla="*/ 64 h 64"/>
              <a:gd name="T14" fmla="*/ 19 w 52"/>
              <a:gd name="T15" fmla="*/ 64 h 64"/>
              <a:gd name="T16" fmla="*/ 19 w 52"/>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4">
                <a:moveTo>
                  <a:pt x="19" y="12"/>
                </a:moveTo>
                <a:lnTo>
                  <a:pt x="0" y="12"/>
                </a:lnTo>
                <a:lnTo>
                  <a:pt x="0" y="0"/>
                </a:lnTo>
                <a:lnTo>
                  <a:pt x="52" y="0"/>
                </a:lnTo>
                <a:lnTo>
                  <a:pt x="52" y="12"/>
                </a:lnTo>
                <a:lnTo>
                  <a:pt x="33" y="12"/>
                </a:lnTo>
                <a:lnTo>
                  <a:pt x="33" y="64"/>
                </a:lnTo>
                <a:lnTo>
                  <a:pt x="19" y="64"/>
                </a:lnTo>
                <a:lnTo>
                  <a:pt x="19"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8" name="Freeform 47"/>
          <p:cNvSpPr>
            <a:spLocks/>
          </p:cNvSpPr>
          <p:nvPr/>
        </p:nvSpPr>
        <p:spPr bwMode="auto">
          <a:xfrm>
            <a:off x="10088674" y="2582390"/>
            <a:ext cx="91689" cy="83830"/>
          </a:xfrm>
          <a:custGeom>
            <a:avLst/>
            <a:gdLst>
              <a:gd name="T0" fmla="*/ 0 w 70"/>
              <a:gd name="T1" fmla="*/ 0 h 64"/>
              <a:gd name="T2" fmla="*/ 20 w 70"/>
              <a:gd name="T3" fmla="*/ 0 h 64"/>
              <a:gd name="T4" fmla="*/ 36 w 70"/>
              <a:gd name="T5" fmla="*/ 44 h 64"/>
              <a:gd name="T6" fmla="*/ 36 w 70"/>
              <a:gd name="T7" fmla="*/ 44 h 64"/>
              <a:gd name="T8" fmla="*/ 50 w 70"/>
              <a:gd name="T9" fmla="*/ 0 h 64"/>
              <a:gd name="T10" fmla="*/ 70 w 70"/>
              <a:gd name="T11" fmla="*/ 0 h 64"/>
              <a:gd name="T12" fmla="*/ 70 w 70"/>
              <a:gd name="T13" fmla="*/ 64 h 64"/>
              <a:gd name="T14" fmla="*/ 56 w 70"/>
              <a:gd name="T15" fmla="*/ 64 h 64"/>
              <a:gd name="T16" fmla="*/ 56 w 70"/>
              <a:gd name="T17" fmla="*/ 18 h 64"/>
              <a:gd name="T18" fmla="*/ 56 w 70"/>
              <a:gd name="T19" fmla="*/ 18 h 64"/>
              <a:gd name="T20" fmla="*/ 41 w 70"/>
              <a:gd name="T21" fmla="*/ 64 h 64"/>
              <a:gd name="T22" fmla="*/ 30 w 70"/>
              <a:gd name="T23" fmla="*/ 64 h 64"/>
              <a:gd name="T24" fmla="*/ 14 w 70"/>
              <a:gd name="T25" fmla="*/ 19 h 64"/>
              <a:gd name="T26" fmla="*/ 14 w 70"/>
              <a:gd name="T27" fmla="*/ 19 h 64"/>
              <a:gd name="T28" fmla="*/ 14 w 70"/>
              <a:gd name="T29" fmla="*/ 64 h 64"/>
              <a:gd name="T30" fmla="*/ 0 w 70"/>
              <a:gd name="T31" fmla="*/ 64 h 64"/>
              <a:gd name="T32" fmla="*/ 0 w 70"/>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4">
                <a:moveTo>
                  <a:pt x="0" y="0"/>
                </a:moveTo>
                <a:lnTo>
                  <a:pt x="20" y="0"/>
                </a:lnTo>
                <a:lnTo>
                  <a:pt x="36" y="44"/>
                </a:lnTo>
                <a:lnTo>
                  <a:pt x="36" y="44"/>
                </a:lnTo>
                <a:lnTo>
                  <a:pt x="50" y="0"/>
                </a:lnTo>
                <a:lnTo>
                  <a:pt x="70" y="0"/>
                </a:lnTo>
                <a:lnTo>
                  <a:pt x="70" y="64"/>
                </a:lnTo>
                <a:lnTo>
                  <a:pt x="56" y="64"/>
                </a:lnTo>
                <a:lnTo>
                  <a:pt x="56" y="18"/>
                </a:lnTo>
                <a:lnTo>
                  <a:pt x="56" y="18"/>
                </a:lnTo>
                <a:lnTo>
                  <a:pt x="41" y="64"/>
                </a:lnTo>
                <a:lnTo>
                  <a:pt x="30" y="64"/>
                </a:lnTo>
                <a:lnTo>
                  <a:pt x="14" y="19"/>
                </a:lnTo>
                <a:lnTo>
                  <a:pt x="14" y="19"/>
                </a:lnTo>
                <a:lnTo>
                  <a:pt x="14" y="64"/>
                </a:lnTo>
                <a:lnTo>
                  <a:pt x="0" y="6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9" name="Freeform 48"/>
          <p:cNvSpPr>
            <a:spLocks noEditPoints="1"/>
          </p:cNvSpPr>
          <p:nvPr/>
        </p:nvSpPr>
        <p:spPr bwMode="auto">
          <a:xfrm>
            <a:off x="6077167" y="3018567"/>
            <a:ext cx="144082" cy="14277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5" y="135"/>
                  <a:pt x="20" y="109"/>
                  <a:pt x="20" y="77"/>
                </a:cubicBezTo>
                <a:cubicBezTo>
                  <a:pt x="20" y="45"/>
                  <a:pt x="45"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0" name="Freeform 49"/>
          <p:cNvSpPr>
            <a:spLocks/>
          </p:cNvSpPr>
          <p:nvPr/>
        </p:nvSpPr>
        <p:spPr bwMode="auto">
          <a:xfrm>
            <a:off x="6107294" y="3065721"/>
            <a:ext cx="65492" cy="65492"/>
          </a:xfrm>
          <a:custGeom>
            <a:avLst/>
            <a:gdLst>
              <a:gd name="T0" fmla="*/ 0 w 70"/>
              <a:gd name="T1" fmla="*/ 26 h 70"/>
              <a:gd name="T2" fmla="*/ 44 w 70"/>
              <a:gd name="T3" fmla="*/ 70 h 70"/>
              <a:gd name="T4" fmla="*/ 70 w 70"/>
              <a:gd name="T5" fmla="*/ 62 h 70"/>
              <a:gd name="T6" fmla="*/ 9 w 70"/>
              <a:gd name="T7" fmla="*/ 0 h 70"/>
              <a:gd name="T8" fmla="*/ 0 w 70"/>
              <a:gd name="T9" fmla="*/ 26 h 70"/>
            </a:gdLst>
            <a:ahLst/>
            <a:cxnLst>
              <a:cxn ang="0">
                <a:pos x="T0" y="T1"/>
              </a:cxn>
              <a:cxn ang="0">
                <a:pos x="T2" y="T3"/>
              </a:cxn>
              <a:cxn ang="0">
                <a:pos x="T4" y="T5"/>
              </a:cxn>
              <a:cxn ang="0">
                <a:pos x="T6" y="T7"/>
              </a:cxn>
              <a:cxn ang="0">
                <a:pos x="T8" y="T9"/>
              </a:cxn>
            </a:cxnLst>
            <a:rect l="0" t="0" r="r" b="b"/>
            <a:pathLst>
              <a:path w="70" h="70">
                <a:moveTo>
                  <a:pt x="0" y="26"/>
                </a:moveTo>
                <a:cubicBezTo>
                  <a:pt x="0" y="50"/>
                  <a:pt x="20" y="70"/>
                  <a:pt x="44" y="70"/>
                </a:cubicBezTo>
                <a:cubicBezTo>
                  <a:pt x="54" y="70"/>
                  <a:pt x="63" y="67"/>
                  <a:pt x="70" y="62"/>
                </a:cubicBezTo>
                <a:cubicBezTo>
                  <a:pt x="9" y="0"/>
                  <a:pt x="9" y="0"/>
                  <a:pt x="9" y="0"/>
                </a:cubicBezTo>
                <a:cubicBezTo>
                  <a:pt x="4" y="8"/>
                  <a:pt x="0" y="16"/>
                  <a:pt x="0" y="26"/>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1" name="Freeform 50"/>
          <p:cNvSpPr>
            <a:spLocks/>
          </p:cNvSpPr>
          <p:nvPr/>
        </p:nvSpPr>
        <p:spPr bwMode="auto">
          <a:xfrm>
            <a:off x="6124321" y="3048693"/>
            <a:ext cx="64183" cy="65492"/>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3"/>
                  <a:pt x="69" y="54"/>
                  <a:pt x="69" y="44"/>
                </a:cubicBezTo>
                <a:cubicBezTo>
                  <a:pt x="69" y="20"/>
                  <a:pt x="50" y="0"/>
                  <a:pt x="25" y="0"/>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2" name="Freeform 51"/>
          <p:cNvSpPr>
            <a:spLocks noEditPoints="1"/>
          </p:cNvSpPr>
          <p:nvPr/>
        </p:nvSpPr>
        <p:spPr bwMode="auto">
          <a:xfrm>
            <a:off x="6095505" y="3035594"/>
            <a:ext cx="106097" cy="108717"/>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3 w 115"/>
              <a:gd name="T13" fmla="*/ 58 h 116"/>
              <a:gd name="T14" fmla="*/ 22 w 115"/>
              <a:gd name="T15" fmla="*/ 32 h 116"/>
              <a:gd name="T16" fmla="*/ 83 w 115"/>
              <a:gd name="T17" fmla="*/ 94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5" y="0"/>
                  <a:pt x="0" y="26"/>
                  <a:pt x="0" y="58"/>
                </a:cubicBezTo>
                <a:cubicBezTo>
                  <a:pt x="0" y="90"/>
                  <a:pt x="25" y="116"/>
                  <a:pt x="57" y="116"/>
                </a:cubicBezTo>
                <a:cubicBezTo>
                  <a:pt x="89" y="116"/>
                  <a:pt x="115" y="90"/>
                  <a:pt x="115" y="58"/>
                </a:cubicBezTo>
                <a:cubicBezTo>
                  <a:pt x="115" y="26"/>
                  <a:pt x="89" y="0"/>
                  <a:pt x="57" y="0"/>
                </a:cubicBezTo>
                <a:close/>
                <a:moveTo>
                  <a:pt x="57" y="102"/>
                </a:moveTo>
                <a:cubicBezTo>
                  <a:pt x="33" y="102"/>
                  <a:pt x="13" y="82"/>
                  <a:pt x="13" y="58"/>
                </a:cubicBezTo>
                <a:cubicBezTo>
                  <a:pt x="13" y="48"/>
                  <a:pt x="17" y="40"/>
                  <a:pt x="22" y="32"/>
                </a:cubicBezTo>
                <a:cubicBezTo>
                  <a:pt x="83" y="94"/>
                  <a:pt x="83" y="94"/>
                  <a:pt x="83" y="94"/>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7"/>
                  <a:pt x="93" y="84"/>
                </a:cubicBezTo>
                <a:cubicBezTo>
                  <a:pt x="99" y="90"/>
                  <a:pt x="99" y="90"/>
                  <a:pt x="99" y="90"/>
                </a:cubicBezTo>
                <a:lnTo>
                  <a:pt x="93" y="8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3" name="Freeform 52"/>
          <p:cNvSpPr>
            <a:spLocks noEditPoints="1"/>
          </p:cNvSpPr>
          <p:nvPr/>
        </p:nvSpPr>
        <p:spPr bwMode="auto">
          <a:xfrm>
            <a:off x="7835657" y="2891512"/>
            <a:ext cx="144082" cy="142773"/>
          </a:xfrm>
          <a:custGeom>
            <a:avLst/>
            <a:gdLst>
              <a:gd name="T0" fmla="*/ 78 w 155"/>
              <a:gd name="T1" fmla="*/ 0 h 154"/>
              <a:gd name="T2" fmla="*/ 0 w 155"/>
              <a:gd name="T3" fmla="*/ 77 h 154"/>
              <a:gd name="T4" fmla="*/ 78 w 155"/>
              <a:gd name="T5" fmla="*/ 154 h 154"/>
              <a:gd name="T6" fmla="*/ 155 w 155"/>
              <a:gd name="T7" fmla="*/ 77 h 154"/>
              <a:gd name="T8" fmla="*/ 78 w 155"/>
              <a:gd name="T9" fmla="*/ 0 h 154"/>
              <a:gd name="T10" fmla="*/ 78 w 155"/>
              <a:gd name="T11" fmla="*/ 135 h 154"/>
              <a:gd name="T12" fmla="*/ 20 w 155"/>
              <a:gd name="T13" fmla="*/ 77 h 154"/>
              <a:gd name="T14" fmla="*/ 78 w 155"/>
              <a:gd name="T15" fmla="*/ 19 h 154"/>
              <a:gd name="T16" fmla="*/ 135 w 155"/>
              <a:gd name="T17" fmla="*/ 77 h 154"/>
              <a:gd name="T18" fmla="*/ 78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8" y="0"/>
                </a:moveTo>
                <a:cubicBezTo>
                  <a:pt x="35" y="0"/>
                  <a:pt x="0" y="34"/>
                  <a:pt x="0" y="77"/>
                </a:cubicBezTo>
                <a:cubicBezTo>
                  <a:pt x="0" y="120"/>
                  <a:pt x="35" y="154"/>
                  <a:pt x="78" y="154"/>
                </a:cubicBezTo>
                <a:cubicBezTo>
                  <a:pt x="120" y="154"/>
                  <a:pt x="155" y="120"/>
                  <a:pt x="155" y="77"/>
                </a:cubicBezTo>
                <a:cubicBezTo>
                  <a:pt x="155" y="34"/>
                  <a:pt x="120" y="0"/>
                  <a:pt x="78" y="0"/>
                </a:cubicBezTo>
                <a:close/>
                <a:moveTo>
                  <a:pt x="78" y="135"/>
                </a:moveTo>
                <a:cubicBezTo>
                  <a:pt x="46" y="135"/>
                  <a:pt x="20" y="109"/>
                  <a:pt x="20" y="77"/>
                </a:cubicBezTo>
                <a:cubicBezTo>
                  <a:pt x="20" y="45"/>
                  <a:pt x="46" y="19"/>
                  <a:pt x="78" y="19"/>
                </a:cubicBezTo>
                <a:cubicBezTo>
                  <a:pt x="110" y="19"/>
                  <a:pt x="135" y="45"/>
                  <a:pt x="135" y="77"/>
                </a:cubicBezTo>
                <a:cubicBezTo>
                  <a:pt x="135" y="109"/>
                  <a:pt x="110" y="135"/>
                  <a:pt x="78" y="135"/>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4" name="Freeform 53"/>
          <p:cNvSpPr>
            <a:spLocks/>
          </p:cNvSpPr>
          <p:nvPr/>
        </p:nvSpPr>
        <p:spPr bwMode="auto">
          <a:xfrm>
            <a:off x="7867093" y="2938666"/>
            <a:ext cx="64183" cy="65492"/>
          </a:xfrm>
          <a:custGeom>
            <a:avLst/>
            <a:gdLst>
              <a:gd name="T0" fmla="*/ 0 w 69"/>
              <a:gd name="T1" fmla="*/ 26 h 70"/>
              <a:gd name="T2" fmla="*/ 44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20" y="70"/>
                  <a:pt x="44"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5" name="Freeform 54"/>
          <p:cNvSpPr>
            <a:spLocks/>
          </p:cNvSpPr>
          <p:nvPr/>
        </p:nvSpPr>
        <p:spPr bwMode="auto">
          <a:xfrm>
            <a:off x="7884120" y="2921639"/>
            <a:ext cx="65492" cy="65492"/>
          </a:xfrm>
          <a:custGeom>
            <a:avLst/>
            <a:gdLst>
              <a:gd name="T0" fmla="*/ 26 w 70"/>
              <a:gd name="T1" fmla="*/ 0 h 70"/>
              <a:gd name="T2" fmla="*/ 0 w 70"/>
              <a:gd name="T3" fmla="*/ 9 h 70"/>
              <a:gd name="T4" fmla="*/ 61 w 70"/>
              <a:gd name="T5" fmla="*/ 70 h 70"/>
              <a:gd name="T6" fmla="*/ 70 w 70"/>
              <a:gd name="T7" fmla="*/ 44 h 70"/>
              <a:gd name="T8" fmla="*/ 26 w 70"/>
              <a:gd name="T9" fmla="*/ 0 h 70"/>
            </a:gdLst>
            <a:ahLst/>
            <a:cxnLst>
              <a:cxn ang="0">
                <a:pos x="T0" y="T1"/>
              </a:cxn>
              <a:cxn ang="0">
                <a:pos x="T2" y="T3"/>
              </a:cxn>
              <a:cxn ang="0">
                <a:pos x="T4" y="T5"/>
              </a:cxn>
              <a:cxn ang="0">
                <a:pos x="T6" y="T7"/>
              </a:cxn>
              <a:cxn ang="0">
                <a:pos x="T8" y="T9"/>
              </a:cxn>
            </a:cxnLst>
            <a:rect l="0" t="0" r="r" b="b"/>
            <a:pathLst>
              <a:path w="70" h="70">
                <a:moveTo>
                  <a:pt x="26" y="0"/>
                </a:moveTo>
                <a:cubicBezTo>
                  <a:pt x="16" y="0"/>
                  <a:pt x="7" y="3"/>
                  <a:pt x="0" y="9"/>
                </a:cubicBezTo>
                <a:cubicBezTo>
                  <a:pt x="61" y="70"/>
                  <a:pt x="61" y="70"/>
                  <a:pt x="61" y="70"/>
                </a:cubicBezTo>
                <a:cubicBezTo>
                  <a:pt x="66" y="62"/>
                  <a:pt x="70" y="54"/>
                  <a:pt x="70" y="44"/>
                </a:cubicBezTo>
                <a:cubicBezTo>
                  <a:pt x="70" y="20"/>
                  <a:pt x="50" y="0"/>
                  <a:pt x="26" y="0"/>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6" name="Freeform 55"/>
          <p:cNvSpPr>
            <a:spLocks noEditPoints="1"/>
          </p:cNvSpPr>
          <p:nvPr/>
        </p:nvSpPr>
        <p:spPr bwMode="auto">
          <a:xfrm>
            <a:off x="7853995" y="2908540"/>
            <a:ext cx="107407" cy="108717"/>
          </a:xfrm>
          <a:custGeom>
            <a:avLst/>
            <a:gdLst>
              <a:gd name="T0" fmla="*/ 58 w 115"/>
              <a:gd name="T1" fmla="*/ 0 h 116"/>
              <a:gd name="T2" fmla="*/ 0 w 115"/>
              <a:gd name="T3" fmla="*/ 58 h 116"/>
              <a:gd name="T4" fmla="*/ 58 w 115"/>
              <a:gd name="T5" fmla="*/ 116 h 116"/>
              <a:gd name="T6" fmla="*/ 115 w 115"/>
              <a:gd name="T7" fmla="*/ 58 h 116"/>
              <a:gd name="T8" fmla="*/ 58 w 115"/>
              <a:gd name="T9" fmla="*/ 0 h 116"/>
              <a:gd name="T10" fmla="*/ 58 w 115"/>
              <a:gd name="T11" fmla="*/ 102 h 116"/>
              <a:gd name="T12" fmla="*/ 14 w 115"/>
              <a:gd name="T13" fmla="*/ 58 h 116"/>
              <a:gd name="T14" fmla="*/ 22 w 115"/>
              <a:gd name="T15" fmla="*/ 32 h 116"/>
              <a:gd name="T16" fmla="*/ 83 w 115"/>
              <a:gd name="T17" fmla="*/ 93 h 116"/>
              <a:gd name="T18" fmla="*/ 58 w 115"/>
              <a:gd name="T19" fmla="*/ 102 h 116"/>
              <a:gd name="T20" fmla="*/ 93 w 115"/>
              <a:gd name="T21" fmla="*/ 84 h 116"/>
              <a:gd name="T22" fmla="*/ 32 w 115"/>
              <a:gd name="T23" fmla="*/ 23 h 116"/>
              <a:gd name="T24" fmla="*/ 58 w 115"/>
              <a:gd name="T25" fmla="*/ 14 h 116"/>
              <a:gd name="T26" fmla="*/ 102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8" y="0"/>
                </a:moveTo>
                <a:cubicBezTo>
                  <a:pt x="26" y="0"/>
                  <a:pt x="0" y="26"/>
                  <a:pt x="0" y="58"/>
                </a:cubicBezTo>
                <a:cubicBezTo>
                  <a:pt x="0" y="90"/>
                  <a:pt x="26" y="116"/>
                  <a:pt x="58" y="116"/>
                </a:cubicBezTo>
                <a:cubicBezTo>
                  <a:pt x="90" y="116"/>
                  <a:pt x="115" y="90"/>
                  <a:pt x="115" y="58"/>
                </a:cubicBezTo>
                <a:cubicBezTo>
                  <a:pt x="115" y="26"/>
                  <a:pt x="90" y="0"/>
                  <a:pt x="58" y="0"/>
                </a:cubicBezTo>
                <a:close/>
                <a:moveTo>
                  <a:pt x="58" y="102"/>
                </a:moveTo>
                <a:cubicBezTo>
                  <a:pt x="34" y="102"/>
                  <a:pt x="14" y="82"/>
                  <a:pt x="14" y="58"/>
                </a:cubicBezTo>
                <a:cubicBezTo>
                  <a:pt x="14" y="48"/>
                  <a:pt x="17" y="39"/>
                  <a:pt x="22" y="32"/>
                </a:cubicBezTo>
                <a:cubicBezTo>
                  <a:pt x="83" y="93"/>
                  <a:pt x="83" y="93"/>
                  <a:pt x="83" y="93"/>
                </a:cubicBezTo>
                <a:cubicBezTo>
                  <a:pt x="76" y="99"/>
                  <a:pt x="67" y="102"/>
                  <a:pt x="58" y="102"/>
                </a:cubicBezTo>
                <a:close/>
                <a:moveTo>
                  <a:pt x="93" y="84"/>
                </a:moveTo>
                <a:cubicBezTo>
                  <a:pt x="32" y="23"/>
                  <a:pt x="32" y="23"/>
                  <a:pt x="32" y="23"/>
                </a:cubicBezTo>
                <a:cubicBezTo>
                  <a:pt x="39" y="17"/>
                  <a:pt x="48" y="14"/>
                  <a:pt x="58" y="14"/>
                </a:cubicBezTo>
                <a:cubicBezTo>
                  <a:pt x="82" y="14"/>
                  <a:pt x="102" y="34"/>
                  <a:pt x="102" y="58"/>
                </a:cubicBezTo>
                <a:cubicBezTo>
                  <a:pt x="102"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7" name="Freeform 56"/>
          <p:cNvSpPr>
            <a:spLocks/>
          </p:cNvSpPr>
          <p:nvPr/>
        </p:nvSpPr>
        <p:spPr bwMode="auto">
          <a:xfrm>
            <a:off x="11137948" y="1766007"/>
            <a:ext cx="597286" cy="250533"/>
          </a:xfrm>
          <a:custGeom>
            <a:avLst/>
            <a:gdLst>
              <a:gd name="T0" fmla="*/ 644 w 644"/>
              <a:gd name="T1" fmla="*/ 386 h 434"/>
              <a:gd name="T2" fmla="*/ 596 w 644"/>
              <a:gd name="T3" fmla="*/ 434 h 434"/>
              <a:gd name="T4" fmla="*/ 48 w 644"/>
              <a:gd name="T5" fmla="*/ 434 h 434"/>
              <a:gd name="T6" fmla="*/ 0 w 644"/>
              <a:gd name="T7" fmla="*/ 386 h 434"/>
              <a:gd name="T8" fmla="*/ 0 w 644"/>
              <a:gd name="T9" fmla="*/ 48 h 434"/>
              <a:gd name="T10" fmla="*/ 48 w 644"/>
              <a:gd name="T11" fmla="*/ 0 h 434"/>
              <a:gd name="T12" fmla="*/ 596 w 644"/>
              <a:gd name="T13" fmla="*/ 0 h 434"/>
              <a:gd name="T14" fmla="*/ 644 w 644"/>
              <a:gd name="T15" fmla="*/ 48 h 434"/>
              <a:gd name="T16" fmla="*/ 644 w 644"/>
              <a:gd name="T17" fmla="*/ 38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434">
                <a:moveTo>
                  <a:pt x="644" y="386"/>
                </a:moveTo>
                <a:cubicBezTo>
                  <a:pt x="644" y="413"/>
                  <a:pt x="622" y="434"/>
                  <a:pt x="596" y="434"/>
                </a:cubicBezTo>
                <a:cubicBezTo>
                  <a:pt x="48" y="434"/>
                  <a:pt x="48" y="434"/>
                  <a:pt x="48" y="434"/>
                </a:cubicBezTo>
                <a:cubicBezTo>
                  <a:pt x="21" y="434"/>
                  <a:pt x="0" y="413"/>
                  <a:pt x="0" y="386"/>
                </a:cubicBezTo>
                <a:cubicBezTo>
                  <a:pt x="0" y="48"/>
                  <a:pt x="0" y="48"/>
                  <a:pt x="0" y="48"/>
                </a:cubicBezTo>
                <a:cubicBezTo>
                  <a:pt x="0" y="22"/>
                  <a:pt x="21" y="0"/>
                  <a:pt x="48" y="0"/>
                </a:cubicBezTo>
                <a:cubicBezTo>
                  <a:pt x="596" y="0"/>
                  <a:pt x="596" y="0"/>
                  <a:pt x="596" y="0"/>
                </a:cubicBezTo>
                <a:cubicBezTo>
                  <a:pt x="622" y="0"/>
                  <a:pt x="644" y="22"/>
                  <a:pt x="644" y="48"/>
                </a:cubicBezTo>
                <a:lnTo>
                  <a:pt x="644" y="386"/>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8" name="TextBox 57"/>
          <p:cNvSpPr txBox="1"/>
          <p:nvPr/>
        </p:nvSpPr>
        <p:spPr>
          <a:xfrm>
            <a:off x="10953427" y="1766007"/>
            <a:ext cx="993502" cy="23852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Resources</a:t>
            </a:r>
            <a:endParaRPr lang="en-US" sz="700" dirty="0">
              <a:solidFill>
                <a:srgbClr val="FFFFFF"/>
              </a:solidFill>
              <a:latin typeface="Franklin Gothic Book"/>
            </a:endParaRPr>
          </a:p>
        </p:txBody>
      </p:sp>
      <p:sp>
        <p:nvSpPr>
          <p:cNvPr id="59" name="TextBox 58"/>
          <p:cNvSpPr txBox="1"/>
          <p:nvPr/>
        </p:nvSpPr>
        <p:spPr>
          <a:xfrm>
            <a:off x="6317438" y="3143366"/>
            <a:ext cx="901785" cy="2308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BIG-IP System</a:t>
            </a:r>
            <a:endParaRPr lang="en-US" sz="600" dirty="0">
              <a:solidFill>
                <a:srgbClr val="000000"/>
              </a:solidFill>
              <a:latin typeface="Franklin Gothic Book"/>
            </a:endParaRPr>
          </a:p>
        </p:txBody>
      </p:sp>
      <p:sp>
        <p:nvSpPr>
          <p:cNvPr id="60" name="TextBox 59"/>
          <p:cNvSpPr txBox="1"/>
          <p:nvPr/>
        </p:nvSpPr>
        <p:spPr>
          <a:xfrm>
            <a:off x="6235018" y="2188388"/>
            <a:ext cx="1042970" cy="28802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SSL Decryption </a:t>
            </a:r>
            <a:br>
              <a:rPr lang="en-US" sz="700" dirty="0">
                <a:solidFill>
                  <a:srgbClr val="FFFFFF"/>
                </a:solidFill>
                <a:latin typeface="Franklin Gothic Book"/>
                <a:cs typeface="Franklin Gothic Book"/>
              </a:rPr>
            </a:br>
            <a:r>
              <a:rPr lang="en-US" sz="700" dirty="0">
                <a:solidFill>
                  <a:srgbClr val="FFFFFF"/>
                </a:solidFill>
                <a:latin typeface="Franklin Gothic Book"/>
                <a:cs typeface="Franklin Gothic Book"/>
              </a:rPr>
              <a:t>+ Traffic Steering</a:t>
            </a:r>
          </a:p>
        </p:txBody>
      </p:sp>
      <p:sp>
        <p:nvSpPr>
          <p:cNvPr id="61" name="TextBox 60"/>
          <p:cNvSpPr txBox="1"/>
          <p:nvPr/>
        </p:nvSpPr>
        <p:spPr>
          <a:xfrm>
            <a:off x="9621463" y="3143366"/>
            <a:ext cx="901785" cy="2308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BIG-IP System</a:t>
            </a:r>
            <a:endParaRPr lang="en-US" sz="600" dirty="0">
              <a:solidFill>
                <a:srgbClr val="000000"/>
              </a:solidFill>
              <a:latin typeface="Franklin Gothic Book"/>
            </a:endParaRPr>
          </a:p>
        </p:txBody>
      </p:sp>
      <p:sp>
        <p:nvSpPr>
          <p:cNvPr id="62" name="TextBox 61"/>
          <p:cNvSpPr txBox="1"/>
          <p:nvPr/>
        </p:nvSpPr>
        <p:spPr>
          <a:xfrm>
            <a:off x="4907705" y="2472547"/>
            <a:ext cx="901785" cy="36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Legitimate</a:t>
            </a:r>
          </a:p>
          <a:p>
            <a:pPr algn="ctr">
              <a:lnSpc>
                <a:spcPts val="1080"/>
              </a:lnSpc>
            </a:pPr>
            <a:r>
              <a:rPr lang="en-US" sz="600" dirty="0">
                <a:solidFill>
                  <a:srgbClr val="000000"/>
                </a:solidFill>
                <a:latin typeface="Franklin Gothic Book"/>
                <a:cs typeface="Franklin Gothic Book"/>
              </a:rPr>
              <a:t>Users</a:t>
            </a:r>
            <a:endParaRPr lang="en-US" sz="600" dirty="0">
              <a:solidFill>
                <a:srgbClr val="000000"/>
              </a:solidFill>
              <a:latin typeface="Franklin Gothic Book"/>
            </a:endParaRPr>
          </a:p>
        </p:txBody>
      </p:sp>
      <p:sp>
        <p:nvSpPr>
          <p:cNvPr id="63" name="TextBox 62"/>
          <p:cNvSpPr txBox="1"/>
          <p:nvPr/>
        </p:nvSpPr>
        <p:spPr>
          <a:xfrm>
            <a:off x="4907705" y="3273984"/>
            <a:ext cx="901785" cy="22313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Malicious Attackers</a:t>
            </a:r>
            <a:endParaRPr lang="en-US" sz="600" dirty="0">
              <a:solidFill>
                <a:srgbClr val="000000"/>
              </a:solidFill>
              <a:latin typeface="Franklin Gothic Book"/>
            </a:endParaRPr>
          </a:p>
        </p:txBody>
      </p:sp>
      <p:sp>
        <p:nvSpPr>
          <p:cNvPr id="64" name="TextBox 63"/>
          <p:cNvSpPr txBox="1"/>
          <p:nvPr/>
        </p:nvSpPr>
        <p:spPr>
          <a:xfrm>
            <a:off x="9544688" y="2188388"/>
            <a:ext cx="1042970" cy="28802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SSL Encryption</a:t>
            </a:r>
            <a:br>
              <a:rPr lang="en-US" sz="700" dirty="0">
                <a:solidFill>
                  <a:srgbClr val="FFFFFF"/>
                </a:solidFill>
                <a:latin typeface="Franklin Gothic Book"/>
                <a:cs typeface="Franklin Gothic Book"/>
              </a:rPr>
            </a:br>
            <a:r>
              <a:rPr lang="en-US" sz="700" dirty="0">
                <a:solidFill>
                  <a:srgbClr val="FFFFFF"/>
                </a:solidFill>
                <a:latin typeface="Franklin Gothic Book"/>
                <a:cs typeface="Franklin Gothic Book"/>
              </a:rPr>
              <a:t>+ Load Balancing</a:t>
            </a:r>
          </a:p>
        </p:txBody>
      </p:sp>
      <p:pic>
        <p:nvPicPr>
          <p:cNvPr id="65" name="Picture 64" descr="inspection.em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5005" y="2573145"/>
            <a:ext cx="628723" cy="637968"/>
          </a:xfrm>
          <a:prstGeom prst="rect">
            <a:avLst/>
          </a:prstGeom>
        </p:spPr>
      </p:pic>
      <p:sp>
        <p:nvSpPr>
          <p:cNvPr id="66" name="Freeform 65"/>
          <p:cNvSpPr>
            <a:spLocks/>
          </p:cNvSpPr>
          <p:nvPr/>
        </p:nvSpPr>
        <p:spPr bwMode="auto">
          <a:xfrm>
            <a:off x="7994579" y="2092717"/>
            <a:ext cx="849771" cy="193567"/>
          </a:xfrm>
          <a:custGeom>
            <a:avLst/>
            <a:gdLst>
              <a:gd name="T0" fmla="*/ 1108 w 1108"/>
              <a:gd name="T1" fmla="*/ 282 h 336"/>
              <a:gd name="T2" fmla="*/ 1054 w 1108"/>
              <a:gd name="T3" fmla="*/ 336 h 336"/>
              <a:gd name="T4" fmla="*/ 54 w 1108"/>
              <a:gd name="T5" fmla="*/ 336 h 336"/>
              <a:gd name="T6" fmla="*/ 0 w 1108"/>
              <a:gd name="T7" fmla="*/ 282 h 336"/>
              <a:gd name="T8" fmla="*/ 0 w 1108"/>
              <a:gd name="T9" fmla="*/ 54 h 336"/>
              <a:gd name="T10" fmla="*/ 54 w 1108"/>
              <a:gd name="T11" fmla="*/ 0 h 336"/>
              <a:gd name="T12" fmla="*/ 1054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4" y="336"/>
                </a:cubicBezTo>
                <a:cubicBezTo>
                  <a:pt x="54" y="336"/>
                  <a:pt x="54" y="336"/>
                  <a:pt x="54" y="336"/>
                </a:cubicBezTo>
                <a:cubicBezTo>
                  <a:pt x="24" y="336"/>
                  <a:pt x="0" y="312"/>
                  <a:pt x="0" y="282"/>
                </a:cubicBezTo>
                <a:cubicBezTo>
                  <a:pt x="0" y="54"/>
                  <a:pt x="0" y="54"/>
                  <a:pt x="0" y="54"/>
                </a:cubicBezTo>
                <a:cubicBezTo>
                  <a:pt x="0" y="24"/>
                  <a:pt x="24" y="0"/>
                  <a:pt x="54" y="0"/>
                </a:cubicBezTo>
                <a:cubicBezTo>
                  <a:pt x="1054" y="0"/>
                  <a:pt x="1054" y="0"/>
                  <a:pt x="1054"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67" name="TextBox 66"/>
          <p:cNvSpPr txBox="1"/>
          <p:nvPr/>
        </p:nvSpPr>
        <p:spPr>
          <a:xfrm>
            <a:off x="7987597" y="2092717"/>
            <a:ext cx="861958" cy="19107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SSL Visibility</a:t>
            </a:r>
          </a:p>
        </p:txBody>
      </p:sp>
      <p:sp>
        <p:nvSpPr>
          <p:cNvPr id="68" name="TextBox 67"/>
          <p:cNvSpPr txBox="1"/>
          <p:nvPr/>
        </p:nvSpPr>
        <p:spPr>
          <a:xfrm>
            <a:off x="6211863" y="1708661"/>
            <a:ext cx="1092853" cy="26802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Perimeter Services</a:t>
            </a:r>
            <a:endParaRPr lang="en-US" sz="700" dirty="0">
              <a:solidFill>
                <a:srgbClr val="FFFFFF"/>
              </a:solidFill>
              <a:latin typeface="Franklin Gothic Book"/>
            </a:endParaRPr>
          </a:p>
        </p:txBody>
      </p:sp>
      <p:sp>
        <p:nvSpPr>
          <p:cNvPr id="69" name="Freeform 68"/>
          <p:cNvSpPr>
            <a:spLocks/>
          </p:cNvSpPr>
          <p:nvPr/>
        </p:nvSpPr>
        <p:spPr bwMode="auto">
          <a:xfrm>
            <a:off x="7906388" y="1738524"/>
            <a:ext cx="1022305" cy="180758"/>
          </a:xfrm>
          <a:custGeom>
            <a:avLst/>
            <a:gdLst>
              <a:gd name="T0" fmla="*/ 467 w 467"/>
              <a:gd name="T1" fmla="*/ 147 h 195"/>
              <a:gd name="T2" fmla="*/ 419 w 467"/>
              <a:gd name="T3" fmla="*/ 195 h 195"/>
              <a:gd name="T4" fmla="*/ 48 w 467"/>
              <a:gd name="T5" fmla="*/ 195 h 195"/>
              <a:gd name="T6" fmla="*/ 0 w 467"/>
              <a:gd name="T7" fmla="*/ 147 h 195"/>
              <a:gd name="T8" fmla="*/ 0 w 467"/>
              <a:gd name="T9" fmla="*/ 48 h 195"/>
              <a:gd name="T10" fmla="*/ 48 w 467"/>
              <a:gd name="T11" fmla="*/ 0 h 195"/>
              <a:gd name="T12" fmla="*/ 419 w 467"/>
              <a:gd name="T13" fmla="*/ 0 h 195"/>
              <a:gd name="T14" fmla="*/ 467 w 467"/>
              <a:gd name="T15" fmla="*/ 48 h 195"/>
              <a:gd name="T16" fmla="*/ 467 w 467"/>
              <a:gd name="T17"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95">
                <a:moveTo>
                  <a:pt x="467" y="147"/>
                </a:moveTo>
                <a:cubicBezTo>
                  <a:pt x="467" y="173"/>
                  <a:pt x="445" y="195"/>
                  <a:pt x="419" y="195"/>
                </a:cubicBezTo>
                <a:cubicBezTo>
                  <a:pt x="48" y="195"/>
                  <a:pt x="48" y="195"/>
                  <a:pt x="48" y="195"/>
                </a:cubicBezTo>
                <a:cubicBezTo>
                  <a:pt x="21" y="195"/>
                  <a:pt x="0" y="173"/>
                  <a:pt x="0" y="147"/>
                </a:cubicBezTo>
                <a:cubicBezTo>
                  <a:pt x="0" y="48"/>
                  <a:pt x="0" y="48"/>
                  <a:pt x="0" y="48"/>
                </a:cubicBezTo>
                <a:cubicBezTo>
                  <a:pt x="0" y="22"/>
                  <a:pt x="21" y="0"/>
                  <a:pt x="48" y="0"/>
                </a:cubicBezTo>
                <a:cubicBezTo>
                  <a:pt x="419" y="0"/>
                  <a:pt x="419" y="0"/>
                  <a:pt x="419" y="0"/>
                </a:cubicBezTo>
                <a:cubicBezTo>
                  <a:pt x="445" y="0"/>
                  <a:pt x="467" y="22"/>
                  <a:pt x="467" y="48"/>
                </a:cubicBezTo>
                <a:lnTo>
                  <a:pt x="467" y="147"/>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70" name="TextBox 69"/>
          <p:cNvSpPr txBox="1"/>
          <p:nvPr/>
        </p:nvSpPr>
        <p:spPr>
          <a:xfrm>
            <a:off x="7870465" y="1710872"/>
            <a:ext cx="1092853" cy="26520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Inspection Services</a:t>
            </a:r>
            <a:endParaRPr lang="en-US" sz="700" dirty="0">
              <a:solidFill>
                <a:srgbClr val="FFFFFF"/>
              </a:solidFill>
              <a:latin typeface="Franklin Gothic Book"/>
            </a:endParaRPr>
          </a:p>
        </p:txBody>
      </p:sp>
      <p:sp>
        <p:nvSpPr>
          <p:cNvPr id="71" name="Rounded Rectangle 70"/>
          <p:cNvSpPr/>
          <p:nvPr/>
        </p:nvSpPr>
        <p:spPr>
          <a:xfrm>
            <a:off x="6654233" y="3965580"/>
            <a:ext cx="3646591" cy="1068828"/>
          </a:xfrm>
          <a:prstGeom prst="roundRect">
            <a:avLst>
              <a:gd name="adj" fmla="val 7980"/>
            </a:avLst>
          </a:prstGeom>
          <a:solidFill>
            <a:schemeClr val="tx2"/>
          </a:solidFill>
          <a:ln w="28575" cmpd="sng">
            <a:solidFill>
              <a:schemeClr val="tx2"/>
            </a:solidFill>
          </a:ln>
        </p:spPr>
        <p:txBody>
          <a:bodyPr vert="horz"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90000"/>
              </a:lnSpc>
              <a:spcBef>
                <a:spcPts val="0"/>
              </a:spcBef>
              <a:spcAft>
                <a:spcPts val="0"/>
              </a:spcAft>
              <a:buClrTx/>
              <a:buFont typeface="Arial" pitchFamily="34" charset="0"/>
              <a:buNone/>
            </a:pPr>
            <a:endParaRPr lang="en-US" sz="1200" b="0" i="0" cap="all" baseline="0">
              <a:solidFill>
                <a:schemeClr val="bg1"/>
              </a:solidFill>
              <a:effectLst>
                <a:outerShdw blurRad="38100" dist="25400" dir="2700000" algn="tl">
                  <a:srgbClr val="000000">
                    <a:alpha val="0"/>
                  </a:srgbClr>
                </a:outerShdw>
              </a:effectLst>
              <a:latin typeface="+mj-lt"/>
            </a:endParaRPr>
          </a:p>
        </p:txBody>
      </p:sp>
      <p:grpSp>
        <p:nvGrpSpPr>
          <p:cNvPr id="72" name="Group 71"/>
          <p:cNvGrpSpPr/>
          <p:nvPr/>
        </p:nvGrpSpPr>
        <p:grpSpPr>
          <a:xfrm>
            <a:off x="7473957" y="4243973"/>
            <a:ext cx="940699" cy="605258"/>
            <a:chOff x="4708278" y="949325"/>
            <a:chExt cx="855305" cy="550170"/>
          </a:xfrm>
          <a:solidFill>
            <a:schemeClr val="bg1"/>
          </a:solidFill>
        </p:grpSpPr>
        <p:grpSp>
          <p:nvGrpSpPr>
            <p:cNvPr id="73" name="Group 72"/>
            <p:cNvGrpSpPr/>
            <p:nvPr/>
          </p:nvGrpSpPr>
          <p:grpSpPr>
            <a:xfrm>
              <a:off x="4963686" y="949325"/>
              <a:ext cx="344488" cy="350837"/>
              <a:chOff x="3441700" y="949325"/>
              <a:chExt cx="344488" cy="350837"/>
            </a:xfrm>
            <a:grpFill/>
          </p:grpSpPr>
          <p:sp>
            <p:nvSpPr>
              <p:cNvPr id="75" name="Freeform 74"/>
              <p:cNvSpPr>
                <a:spLocks/>
              </p:cNvSpPr>
              <p:nvPr/>
            </p:nvSpPr>
            <p:spPr bwMode="auto">
              <a:xfrm>
                <a:off x="3505200" y="1012825"/>
                <a:ext cx="15875" cy="30162"/>
              </a:xfrm>
              <a:custGeom>
                <a:avLst/>
                <a:gdLst>
                  <a:gd name="T0" fmla="*/ 9 w 18"/>
                  <a:gd name="T1" fmla="*/ 0 h 34"/>
                  <a:gd name="T2" fmla="*/ 0 w 18"/>
                  <a:gd name="T3" fmla="*/ 17 h 34"/>
                  <a:gd name="T4" fmla="*/ 9 w 18"/>
                  <a:gd name="T5" fmla="*/ 34 h 34"/>
                  <a:gd name="T6" fmla="*/ 18 w 18"/>
                  <a:gd name="T7" fmla="*/ 17 h 34"/>
                  <a:gd name="T8" fmla="*/ 9 w 18"/>
                  <a:gd name="T9" fmla="*/ 0 h 34"/>
                </a:gdLst>
                <a:ahLst/>
                <a:cxnLst>
                  <a:cxn ang="0">
                    <a:pos x="T0" y="T1"/>
                  </a:cxn>
                  <a:cxn ang="0">
                    <a:pos x="T2" y="T3"/>
                  </a:cxn>
                  <a:cxn ang="0">
                    <a:pos x="T4" y="T5"/>
                  </a:cxn>
                  <a:cxn ang="0">
                    <a:pos x="T6" y="T7"/>
                  </a:cxn>
                  <a:cxn ang="0">
                    <a:pos x="T8" y="T9"/>
                  </a:cxn>
                </a:cxnLst>
                <a:rect l="0" t="0" r="r" b="b"/>
                <a:pathLst>
                  <a:path w="18" h="34">
                    <a:moveTo>
                      <a:pt x="9" y="0"/>
                    </a:moveTo>
                    <a:cubicBezTo>
                      <a:pt x="1" y="0"/>
                      <a:pt x="0" y="11"/>
                      <a:pt x="0" y="17"/>
                    </a:cubicBezTo>
                    <a:cubicBezTo>
                      <a:pt x="0" y="23"/>
                      <a:pt x="1" y="34"/>
                      <a:pt x="9" y="34"/>
                    </a:cubicBezTo>
                    <a:cubicBezTo>
                      <a:pt x="18" y="34"/>
                      <a:pt x="18" y="24"/>
                      <a:pt x="18" y="17"/>
                    </a:cubicBezTo>
                    <a:cubicBezTo>
                      <a:pt x="18" y="11"/>
                      <a:pt x="18"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6" name="Oval 75"/>
              <p:cNvSpPr>
                <a:spLocks noChangeArrowheads="1"/>
              </p:cNvSpPr>
              <p:nvPr/>
            </p:nvSpPr>
            <p:spPr bwMode="auto">
              <a:xfrm>
                <a:off x="3554413" y="1195388"/>
                <a:ext cx="15875" cy="317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7" name="Freeform 76"/>
              <p:cNvSpPr>
                <a:spLocks/>
              </p:cNvSpPr>
              <p:nvPr/>
            </p:nvSpPr>
            <p:spPr bwMode="auto">
              <a:xfrm>
                <a:off x="3657600" y="1012825"/>
                <a:ext cx="15875" cy="30162"/>
              </a:xfrm>
              <a:custGeom>
                <a:avLst/>
                <a:gdLst>
                  <a:gd name="T0" fmla="*/ 9 w 18"/>
                  <a:gd name="T1" fmla="*/ 0 h 34"/>
                  <a:gd name="T2" fmla="*/ 0 w 18"/>
                  <a:gd name="T3" fmla="*/ 17 h 34"/>
                  <a:gd name="T4" fmla="*/ 9 w 18"/>
                  <a:gd name="T5" fmla="*/ 34 h 34"/>
                  <a:gd name="T6" fmla="*/ 18 w 18"/>
                  <a:gd name="T7" fmla="*/ 17 h 34"/>
                  <a:gd name="T8" fmla="*/ 9 w 18"/>
                  <a:gd name="T9" fmla="*/ 0 h 34"/>
                </a:gdLst>
                <a:ahLst/>
                <a:cxnLst>
                  <a:cxn ang="0">
                    <a:pos x="T0" y="T1"/>
                  </a:cxn>
                  <a:cxn ang="0">
                    <a:pos x="T2" y="T3"/>
                  </a:cxn>
                  <a:cxn ang="0">
                    <a:pos x="T4" y="T5"/>
                  </a:cxn>
                  <a:cxn ang="0">
                    <a:pos x="T6" y="T7"/>
                  </a:cxn>
                  <a:cxn ang="0">
                    <a:pos x="T8" y="T9"/>
                  </a:cxn>
                </a:cxnLst>
                <a:rect l="0" t="0" r="r" b="b"/>
                <a:pathLst>
                  <a:path w="18" h="34">
                    <a:moveTo>
                      <a:pt x="9" y="0"/>
                    </a:moveTo>
                    <a:cubicBezTo>
                      <a:pt x="0" y="0"/>
                      <a:pt x="0" y="11"/>
                      <a:pt x="0" y="17"/>
                    </a:cubicBezTo>
                    <a:cubicBezTo>
                      <a:pt x="0" y="23"/>
                      <a:pt x="0" y="34"/>
                      <a:pt x="9" y="34"/>
                    </a:cubicBezTo>
                    <a:cubicBezTo>
                      <a:pt x="17" y="34"/>
                      <a:pt x="18" y="24"/>
                      <a:pt x="18" y="17"/>
                    </a:cubicBezTo>
                    <a:cubicBezTo>
                      <a:pt x="18" y="11"/>
                      <a:pt x="17"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8" name="Freeform 77"/>
              <p:cNvSpPr>
                <a:spLocks/>
              </p:cNvSpPr>
              <p:nvPr/>
            </p:nvSpPr>
            <p:spPr bwMode="auto">
              <a:xfrm>
                <a:off x="3603625" y="1103313"/>
                <a:ext cx="17463" cy="31750"/>
              </a:xfrm>
              <a:custGeom>
                <a:avLst/>
                <a:gdLst>
                  <a:gd name="T0" fmla="*/ 9 w 18"/>
                  <a:gd name="T1" fmla="*/ 35 h 35"/>
                  <a:gd name="T2" fmla="*/ 18 w 18"/>
                  <a:gd name="T3" fmla="*/ 18 h 35"/>
                  <a:gd name="T4" fmla="*/ 9 w 18"/>
                  <a:gd name="T5" fmla="*/ 0 h 35"/>
                  <a:gd name="T6" fmla="*/ 0 w 18"/>
                  <a:gd name="T7" fmla="*/ 18 h 35"/>
                  <a:gd name="T8" fmla="*/ 9 w 18"/>
                  <a:gd name="T9" fmla="*/ 35 h 35"/>
                </a:gdLst>
                <a:ahLst/>
                <a:cxnLst>
                  <a:cxn ang="0">
                    <a:pos x="T0" y="T1"/>
                  </a:cxn>
                  <a:cxn ang="0">
                    <a:pos x="T2" y="T3"/>
                  </a:cxn>
                  <a:cxn ang="0">
                    <a:pos x="T4" y="T5"/>
                  </a:cxn>
                  <a:cxn ang="0">
                    <a:pos x="T6" y="T7"/>
                  </a:cxn>
                  <a:cxn ang="0">
                    <a:pos x="T8" y="T9"/>
                  </a:cxn>
                </a:cxnLst>
                <a:rect l="0" t="0" r="r" b="b"/>
                <a:pathLst>
                  <a:path w="18" h="35">
                    <a:moveTo>
                      <a:pt x="9" y="35"/>
                    </a:moveTo>
                    <a:cubicBezTo>
                      <a:pt x="17" y="35"/>
                      <a:pt x="18" y="24"/>
                      <a:pt x="18" y="18"/>
                    </a:cubicBezTo>
                    <a:cubicBezTo>
                      <a:pt x="18" y="12"/>
                      <a:pt x="17" y="0"/>
                      <a:pt x="9" y="0"/>
                    </a:cubicBezTo>
                    <a:cubicBezTo>
                      <a:pt x="0" y="0"/>
                      <a:pt x="0" y="11"/>
                      <a:pt x="0" y="18"/>
                    </a:cubicBezTo>
                    <a:cubicBezTo>
                      <a:pt x="0" y="24"/>
                      <a:pt x="0" y="35"/>
                      <a:pt x="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9" name="Oval 78"/>
              <p:cNvSpPr>
                <a:spLocks noChangeArrowheads="1"/>
              </p:cNvSpPr>
              <p:nvPr/>
            </p:nvSpPr>
            <p:spPr bwMode="auto">
              <a:xfrm>
                <a:off x="3608388" y="1195388"/>
                <a:ext cx="15875" cy="317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0" name="Oval 79"/>
              <p:cNvSpPr>
                <a:spLocks noChangeArrowheads="1"/>
              </p:cNvSpPr>
              <p:nvPr/>
            </p:nvSpPr>
            <p:spPr bwMode="auto">
              <a:xfrm>
                <a:off x="3706813" y="1195388"/>
                <a:ext cx="15875" cy="317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1" name="Freeform 80"/>
              <p:cNvSpPr>
                <a:spLocks noEditPoints="1"/>
              </p:cNvSpPr>
              <p:nvPr/>
            </p:nvSpPr>
            <p:spPr bwMode="auto">
              <a:xfrm>
                <a:off x="3441700" y="949325"/>
                <a:ext cx="344488" cy="350837"/>
              </a:xfrm>
              <a:custGeom>
                <a:avLst/>
                <a:gdLst>
                  <a:gd name="T0" fmla="*/ 58 w 383"/>
                  <a:gd name="T1" fmla="*/ 0 h 390"/>
                  <a:gd name="T2" fmla="*/ 0 w 383"/>
                  <a:gd name="T3" fmla="*/ 332 h 390"/>
                  <a:gd name="T4" fmla="*/ 325 w 383"/>
                  <a:gd name="T5" fmla="*/ 390 h 390"/>
                  <a:gd name="T6" fmla="*/ 383 w 383"/>
                  <a:gd name="T7" fmla="*/ 58 h 390"/>
                  <a:gd name="T8" fmla="*/ 285 w 383"/>
                  <a:gd name="T9" fmla="*/ 72 h 390"/>
                  <a:gd name="T10" fmla="*/ 316 w 383"/>
                  <a:gd name="T11" fmla="*/ 59 h 390"/>
                  <a:gd name="T12" fmla="*/ 299 w 383"/>
                  <a:gd name="T13" fmla="*/ 118 h 390"/>
                  <a:gd name="T14" fmla="*/ 285 w 383"/>
                  <a:gd name="T15" fmla="*/ 84 h 390"/>
                  <a:gd name="T16" fmla="*/ 189 w 383"/>
                  <a:gd name="T17" fmla="*/ 58 h 390"/>
                  <a:gd name="T18" fmla="*/ 189 w 383"/>
                  <a:gd name="T19" fmla="*/ 118 h 390"/>
                  <a:gd name="T20" fmla="*/ 189 w 383"/>
                  <a:gd name="T21" fmla="*/ 58 h 390"/>
                  <a:gd name="T22" fmla="*/ 134 w 383"/>
                  <a:gd name="T23" fmla="*/ 59 h 390"/>
                  <a:gd name="T24" fmla="*/ 148 w 383"/>
                  <a:gd name="T25" fmla="*/ 118 h 390"/>
                  <a:gd name="T26" fmla="*/ 130 w 383"/>
                  <a:gd name="T27" fmla="*/ 84 h 390"/>
                  <a:gd name="T28" fmla="*/ 116 w 383"/>
                  <a:gd name="T29" fmla="*/ 72 h 390"/>
                  <a:gd name="T30" fmla="*/ 133 w 383"/>
                  <a:gd name="T31" fmla="*/ 160 h 390"/>
                  <a:gd name="T32" fmla="*/ 147 w 383"/>
                  <a:gd name="T33" fmla="*/ 219 h 390"/>
                  <a:gd name="T34" fmla="*/ 130 w 383"/>
                  <a:gd name="T35" fmla="*/ 185 h 390"/>
                  <a:gd name="T36" fmla="*/ 116 w 383"/>
                  <a:gd name="T37" fmla="*/ 173 h 390"/>
                  <a:gd name="T38" fmla="*/ 75 w 383"/>
                  <a:gd name="T39" fmla="*/ 320 h 390"/>
                  <a:gd name="T40" fmla="*/ 61 w 383"/>
                  <a:gd name="T41" fmla="*/ 287 h 390"/>
                  <a:gd name="T42" fmla="*/ 79 w 383"/>
                  <a:gd name="T43" fmla="*/ 262 h 390"/>
                  <a:gd name="T44" fmla="*/ 93 w 383"/>
                  <a:gd name="T45" fmla="*/ 320 h 390"/>
                  <a:gd name="T46" fmla="*/ 79 w 383"/>
                  <a:gd name="T47" fmla="*/ 219 h 390"/>
                  <a:gd name="T48" fmla="*/ 66 w 383"/>
                  <a:gd name="T49" fmla="*/ 185 h 390"/>
                  <a:gd name="T50" fmla="*/ 83 w 383"/>
                  <a:gd name="T51" fmla="*/ 160 h 390"/>
                  <a:gd name="T52" fmla="*/ 97 w 383"/>
                  <a:gd name="T53" fmla="*/ 219 h 390"/>
                  <a:gd name="T54" fmla="*/ 54 w 383"/>
                  <a:gd name="T55" fmla="*/ 88 h 390"/>
                  <a:gd name="T56" fmla="*/ 104 w 383"/>
                  <a:gd name="T57" fmla="*/ 88 h 390"/>
                  <a:gd name="T58" fmla="*/ 134 w 383"/>
                  <a:gd name="T59" fmla="*/ 321 h 390"/>
                  <a:gd name="T60" fmla="*/ 134 w 383"/>
                  <a:gd name="T61" fmla="*/ 261 h 390"/>
                  <a:gd name="T62" fmla="*/ 134 w 383"/>
                  <a:gd name="T63" fmla="*/ 321 h 390"/>
                  <a:gd name="T64" fmla="*/ 214 w 383"/>
                  <a:gd name="T65" fmla="*/ 190 h 390"/>
                  <a:gd name="T66" fmla="*/ 164 w 383"/>
                  <a:gd name="T67" fmla="*/ 190 h 390"/>
                  <a:gd name="T68" fmla="*/ 193 w 383"/>
                  <a:gd name="T69" fmla="*/ 321 h 390"/>
                  <a:gd name="T70" fmla="*/ 193 w 383"/>
                  <a:gd name="T71" fmla="*/ 261 h 390"/>
                  <a:gd name="T72" fmla="*/ 193 w 383"/>
                  <a:gd name="T73" fmla="*/ 321 h 390"/>
                  <a:gd name="T74" fmla="*/ 226 w 383"/>
                  <a:gd name="T75" fmla="*/ 173 h 390"/>
                  <a:gd name="T76" fmla="*/ 257 w 383"/>
                  <a:gd name="T77" fmla="*/ 160 h 390"/>
                  <a:gd name="T78" fmla="*/ 239 w 383"/>
                  <a:gd name="T79" fmla="*/ 219 h 390"/>
                  <a:gd name="T80" fmla="*/ 226 w 383"/>
                  <a:gd name="T81" fmla="*/ 185 h 390"/>
                  <a:gd name="T82" fmla="*/ 244 w 383"/>
                  <a:gd name="T83" fmla="*/ 320 h 390"/>
                  <a:gd name="T84" fmla="*/ 230 w 383"/>
                  <a:gd name="T85" fmla="*/ 287 h 390"/>
                  <a:gd name="T86" fmla="*/ 247 w 383"/>
                  <a:gd name="T87" fmla="*/ 262 h 390"/>
                  <a:gd name="T88" fmla="*/ 261 w 383"/>
                  <a:gd name="T89" fmla="*/ 320 h 390"/>
                  <a:gd name="T90" fmla="*/ 223 w 383"/>
                  <a:gd name="T91" fmla="*/ 88 h 390"/>
                  <a:gd name="T92" fmla="*/ 273 w 383"/>
                  <a:gd name="T93" fmla="*/ 88 h 390"/>
                  <a:gd name="T94" fmla="*/ 298 w 383"/>
                  <a:gd name="T95" fmla="*/ 160 h 390"/>
                  <a:gd name="T96" fmla="*/ 299 w 383"/>
                  <a:gd name="T97" fmla="*/ 220 h 390"/>
                  <a:gd name="T98" fmla="*/ 298 w 383"/>
                  <a:gd name="T99" fmla="*/ 160 h 390"/>
                  <a:gd name="T100" fmla="*/ 278 w 383"/>
                  <a:gd name="T101" fmla="*/ 291 h 390"/>
                  <a:gd name="T102" fmla="*/ 328 w 383"/>
                  <a:gd name="T103" fmla="*/ 29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3" h="390">
                    <a:moveTo>
                      <a:pt x="325" y="0"/>
                    </a:moveTo>
                    <a:cubicBezTo>
                      <a:pt x="58" y="0"/>
                      <a:pt x="58" y="0"/>
                      <a:pt x="58" y="0"/>
                    </a:cubicBezTo>
                    <a:cubicBezTo>
                      <a:pt x="26" y="0"/>
                      <a:pt x="0" y="26"/>
                      <a:pt x="0" y="58"/>
                    </a:cubicBezTo>
                    <a:cubicBezTo>
                      <a:pt x="0" y="332"/>
                      <a:pt x="0" y="332"/>
                      <a:pt x="0" y="332"/>
                    </a:cubicBezTo>
                    <a:cubicBezTo>
                      <a:pt x="0" y="364"/>
                      <a:pt x="26" y="390"/>
                      <a:pt x="58" y="390"/>
                    </a:cubicBezTo>
                    <a:cubicBezTo>
                      <a:pt x="325" y="390"/>
                      <a:pt x="325" y="390"/>
                      <a:pt x="325" y="390"/>
                    </a:cubicBezTo>
                    <a:cubicBezTo>
                      <a:pt x="357" y="390"/>
                      <a:pt x="383" y="364"/>
                      <a:pt x="383" y="332"/>
                    </a:cubicBezTo>
                    <a:cubicBezTo>
                      <a:pt x="383" y="58"/>
                      <a:pt x="383" y="58"/>
                      <a:pt x="383" y="58"/>
                    </a:cubicBezTo>
                    <a:cubicBezTo>
                      <a:pt x="383" y="26"/>
                      <a:pt x="357" y="0"/>
                      <a:pt x="325" y="0"/>
                    </a:cubicBezTo>
                    <a:close/>
                    <a:moveTo>
                      <a:pt x="285" y="72"/>
                    </a:moveTo>
                    <a:cubicBezTo>
                      <a:pt x="293" y="72"/>
                      <a:pt x="302" y="69"/>
                      <a:pt x="302" y="59"/>
                    </a:cubicBezTo>
                    <a:cubicBezTo>
                      <a:pt x="316" y="59"/>
                      <a:pt x="316" y="59"/>
                      <a:pt x="316" y="59"/>
                    </a:cubicBezTo>
                    <a:cubicBezTo>
                      <a:pt x="316" y="118"/>
                      <a:pt x="316" y="118"/>
                      <a:pt x="316" y="118"/>
                    </a:cubicBezTo>
                    <a:cubicBezTo>
                      <a:pt x="299" y="118"/>
                      <a:pt x="299" y="118"/>
                      <a:pt x="299" y="118"/>
                    </a:cubicBezTo>
                    <a:cubicBezTo>
                      <a:pt x="299" y="84"/>
                      <a:pt x="299" y="84"/>
                      <a:pt x="299" y="84"/>
                    </a:cubicBezTo>
                    <a:cubicBezTo>
                      <a:pt x="285" y="84"/>
                      <a:pt x="285" y="84"/>
                      <a:pt x="285" y="84"/>
                    </a:cubicBezTo>
                    <a:lnTo>
                      <a:pt x="285" y="72"/>
                    </a:lnTo>
                    <a:close/>
                    <a:moveTo>
                      <a:pt x="189" y="58"/>
                    </a:moveTo>
                    <a:cubicBezTo>
                      <a:pt x="200" y="58"/>
                      <a:pt x="214" y="66"/>
                      <a:pt x="214" y="88"/>
                    </a:cubicBezTo>
                    <a:cubicBezTo>
                      <a:pt x="214" y="111"/>
                      <a:pt x="200" y="118"/>
                      <a:pt x="189" y="118"/>
                    </a:cubicBezTo>
                    <a:cubicBezTo>
                      <a:pt x="178" y="118"/>
                      <a:pt x="164" y="111"/>
                      <a:pt x="164" y="88"/>
                    </a:cubicBezTo>
                    <a:cubicBezTo>
                      <a:pt x="164" y="66"/>
                      <a:pt x="178" y="58"/>
                      <a:pt x="189" y="58"/>
                    </a:cubicBezTo>
                    <a:close/>
                    <a:moveTo>
                      <a:pt x="116" y="72"/>
                    </a:moveTo>
                    <a:cubicBezTo>
                      <a:pt x="125" y="72"/>
                      <a:pt x="133" y="69"/>
                      <a:pt x="134" y="59"/>
                    </a:cubicBezTo>
                    <a:cubicBezTo>
                      <a:pt x="148" y="59"/>
                      <a:pt x="148" y="59"/>
                      <a:pt x="148" y="59"/>
                    </a:cubicBezTo>
                    <a:cubicBezTo>
                      <a:pt x="148" y="118"/>
                      <a:pt x="148" y="118"/>
                      <a:pt x="148" y="118"/>
                    </a:cubicBezTo>
                    <a:cubicBezTo>
                      <a:pt x="130" y="118"/>
                      <a:pt x="130" y="118"/>
                      <a:pt x="130" y="118"/>
                    </a:cubicBezTo>
                    <a:cubicBezTo>
                      <a:pt x="130" y="84"/>
                      <a:pt x="130" y="84"/>
                      <a:pt x="130" y="84"/>
                    </a:cubicBezTo>
                    <a:cubicBezTo>
                      <a:pt x="116" y="84"/>
                      <a:pt x="116" y="84"/>
                      <a:pt x="116" y="84"/>
                    </a:cubicBezTo>
                    <a:lnTo>
                      <a:pt x="116" y="72"/>
                    </a:lnTo>
                    <a:close/>
                    <a:moveTo>
                      <a:pt x="116" y="173"/>
                    </a:moveTo>
                    <a:cubicBezTo>
                      <a:pt x="124" y="173"/>
                      <a:pt x="133" y="170"/>
                      <a:pt x="133" y="160"/>
                    </a:cubicBezTo>
                    <a:cubicBezTo>
                      <a:pt x="147" y="160"/>
                      <a:pt x="147" y="160"/>
                      <a:pt x="147" y="160"/>
                    </a:cubicBezTo>
                    <a:cubicBezTo>
                      <a:pt x="147" y="219"/>
                      <a:pt x="147" y="219"/>
                      <a:pt x="147" y="219"/>
                    </a:cubicBezTo>
                    <a:cubicBezTo>
                      <a:pt x="130" y="219"/>
                      <a:pt x="130" y="219"/>
                      <a:pt x="130" y="219"/>
                    </a:cubicBezTo>
                    <a:cubicBezTo>
                      <a:pt x="130" y="185"/>
                      <a:pt x="130" y="185"/>
                      <a:pt x="130" y="185"/>
                    </a:cubicBezTo>
                    <a:cubicBezTo>
                      <a:pt x="116" y="185"/>
                      <a:pt x="116" y="185"/>
                      <a:pt x="116" y="185"/>
                    </a:cubicBezTo>
                    <a:lnTo>
                      <a:pt x="116" y="173"/>
                    </a:lnTo>
                    <a:close/>
                    <a:moveTo>
                      <a:pt x="93" y="320"/>
                    </a:moveTo>
                    <a:cubicBezTo>
                      <a:pt x="75" y="320"/>
                      <a:pt x="75" y="320"/>
                      <a:pt x="75" y="320"/>
                    </a:cubicBezTo>
                    <a:cubicBezTo>
                      <a:pt x="75" y="287"/>
                      <a:pt x="75" y="287"/>
                      <a:pt x="75" y="287"/>
                    </a:cubicBezTo>
                    <a:cubicBezTo>
                      <a:pt x="61" y="287"/>
                      <a:pt x="61" y="287"/>
                      <a:pt x="61" y="287"/>
                    </a:cubicBezTo>
                    <a:cubicBezTo>
                      <a:pt x="61" y="274"/>
                      <a:pt x="61" y="274"/>
                      <a:pt x="61" y="274"/>
                    </a:cubicBezTo>
                    <a:cubicBezTo>
                      <a:pt x="70" y="275"/>
                      <a:pt x="78" y="271"/>
                      <a:pt x="79" y="262"/>
                    </a:cubicBezTo>
                    <a:cubicBezTo>
                      <a:pt x="93" y="262"/>
                      <a:pt x="93" y="262"/>
                      <a:pt x="93" y="262"/>
                    </a:cubicBezTo>
                    <a:lnTo>
                      <a:pt x="93" y="320"/>
                    </a:lnTo>
                    <a:close/>
                    <a:moveTo>
                      <a:pt x="97" y="219"/>
                    </a:moveTo>
                    <a:cubicBezTo>
                      <a:pt x="79" y="219"/>
                      <a:pt x="79" y="219"/>
                      <a:pt x="79" y="219"/>
                    </a:cubicBezTo>
                    <a:cubicBezTo>
                      <a:pt x="79" y="185"/>
                      <a:pt x="79" y="185"/>
                      <a:pt x="79" y="185"/>
                    </a:cubicBezTo>
                    <a:cubicBezTo>
                      <a:pt x="66" y="185"/>
                      <a:pt x="66" y="185"/>
                      <a:pt x="66" y="185"/>
                    </a:cubicBezTo>
                    <a:cubicBezTo>
                      <a:pt x="66" y="173"/>
                      <a:pt x="66" y="173"/>
                      <a:pt x="66" y="173"/>
                    </a:cubicBezTo>
                    <a:cubicBezTo>
                      <a:pt x="74" y="173"/>
                      <a:pt x="83" y="170"/>
                      <a:pt x="83" y="160"/>
                    </a:cubicBezTo>
                    <a:cubicBezTo>
                      <a:pt x="97" y="160"/>
                      <a:pt x="97" y="160"/>
                      <a:pt x="97" y="160"/>
                    </a:cubicBezTo>
                    <a:lnTo>
                      <a:pt x="97" y="219"/>
                    </a:lnTo>
                    <a:close/>
                    <a:moveTo>
                      <a:pt x="79" y="118"/>
                    </a:moveTo>
                    <a:cubicBezTo>
                      <a:pt x="69" y="118"/>
                      <a:pt x="54" y="111"/>
                      <a:pt x="54" y="88"/>
                    </a:cubicBezTo>
                    <a:cubicBezTo>
                      <a:pt x="54" y="66"/>
                      <a:pt x="69" y="58"/>
                      <a:pt x="79" y="58"/>
                    </a:cubicBezTo>
                    <a:cubicBezTo>
                      <a:pt x="90" y="58"/>
                      <a:pt x="104" y="66"/>
                      <a:pt x="104" y="88"/>
                    </a:cubicBezTo>
                    <a:cubicBezTo>
                      <a:pt x="104" y="111"/>
                      <a:pt x="90" y="118"/>
                      <a:pt x="79" y="118"/>
                    </a:cubicBezTo>
                    <a:close/>
                    <a:moveTo>
                      <a:pt x="134" y="321"/>
                    </a:moveTo>
                    <a:cubicBezTo>
                      <a:pt x="124" y="321"/>
                      <a:pt x="109" y="314"/>
                      <a:pt x="109" y="291"/>
                    </a:cubicBezTo>
                    <a:cubicBezTo>
                      <a:pt x="109" y="268"/>
                      <a:pt x="124" y="261"/>
                      <a:pt x="134" y="261"/>
                    </a:cubicBezTo>
                    <a:cubicBezTo>
                      <a:pt x="145" y="261"/>
                      <a:pt x="159" y="268"/>
                      <a:pt x="159" y="291"/>
                    </a:cubicBezTo>
                    <a:cubicBezTo>
                      <a:pt x="159" y="314"/>
                      <a:pt x="145" y="321"/>
                      <a:pt x="134" y="321"/>
                    </a:cubicBezTo>
                    <a:close/>
                    <a:moveTo>
                      <a:pt x="189" y="160"/>
                    </a:moveTo>
                    <a:cubicBezTo>
                      <a:pt x="199" y="160"/>
                      <a:pt x="214" y="167"/>
                      <a:pt x="214" y="190"/>
                    </a:cubicBezTo>
                    <a:cubicBezTo>
                      <a:pt x="214" y="212"/>
                      <a:pt x="199" y="220"/>
                      <a:pt x="189" y="220"/>
                    </a:cubicBezTo>
                    <a:cubicBezTo>
                      <a:pt x="178" y="220"/>
                      <a:pt x="164" y="212"/>
                      <a:pt x="164" y="190"/>
                    </a:cubicBezTo>
                    <a:cubicBezTo>
                      <a:pt x="164" y="167"/>
                      <a:pt x="178" y="160"/>
                      <a:pt x="189" y="160"/>
                    </a:cubicBezTo>
                    <a:close/>
                    <a:moveTo>
                      <a:pt x="193" y="321"/>
                    </a:moveTo>
                    <a:cubicBezTo>
                      <a:pt x="182" y="321"/>
                      <a:pt x="168" y="314"/>
                      <a:pt x="168" y="291"/>
                    </a:cubicBezTo>
                    <a:cubicBezTo>
                      <a:pt x="168" y="268"/>
                      <a:pt x="182" y="261"/>
                      <a:pt x="193" y="261"/>
                    </a:cubicBezTo>
                    <a:cubicBezTo>
                      <a:pt x="204" y="261"/>
                      <a:pt x="218" y="268"/>
                      <a:pt x="218" y="291"/>
                    </a:cubicBezTo>
                    <a:cubicBezTo>
                      <a:pt x="218" y="314"/>
                      <a:pt x="204" y="321"/>
                      <a:pt x="193" y="321"/>
                    </a:cubicBezTo>
                    <a:close/>
                    <a:moveTo>
                      <a:pt x="226" y="185"/>
                    </a:moveTo>
                    <a:cubicBezTo>
                      <a:pt x="226" y="173"/>
                      <a:pt x="226" y="173"/>
                      <a:pt x="226" y="173"/>
                    </a:cubicBezTo>
                    <a:cubicBezTo>
                      <a:pt x="234" y="173"/>
                      <a:pt x="243" y="170"/>
                      <a:pt x="243" y="160"/>
                    </a:cubicBezTo>
                    <a:cubicBezTo>
                      <a:pt x="257" y="160"/>
                      <a:pt x="257" y="160"/>
                      <a:pt x="257" y="160"/>
                    </a:cubicBezTo>
                    <a:cubicBezTo>
                      <a:pt x="257" y="219"/>
                      <a:pt x="257" y="219"/>
                      <a:pt x="257" y="219"/>
                    </a:cubicBezTo>
                    <a:cubicBezTo>
                      <a:pt x="239" y="219"/>
                      <a:pt x="239" y="219"/>
                      <a:pt x="239" y="219"/>
                    </a:cubicBezTo>
                    <a:cubicBezTo>
                      <a:pt x="239" y="185"/>
                      <a:pt x="239" y="185"/>
                      <a:pt x="239" y="185"/>
                    </a:cubicBezTo>
                    <a:lnTo>
                      <a:pt x="226" y="185"/>
                    </a:lnTo>
                    <a:close/>
                    <a:moveTo>
                      <a:pt x="261" y="320"/>
                    </a:moveTo>
                    <a:cubicBezTo>
                      <a:pt x="244" y="320"/>
                      <a:pt x="244" y="320"/>
                      <a:pt x="244" y="320"/>
                    </a:cubicBezTo>
                    <a:cubicBezTo>
                      <a:pt x="244" y="287"/>
                      <a:pt x="244" y="287"/>
                      <a:pt x="244" y="287"/>
                    </a:cubicBezTo>
                    <a:cubicBezTo>
                      <a:pt x="230" y="287"/>
                      <a:pt x="230" y="287"/>
                      <a:pt x="230" y="287"/>
                    </a:cubicBezTo>
                    <a:cubicBezTo>
                      <a:pt x="230" y="274"/>
                      <a:pt x="230" y="274"/>
                      <a:pt x="230" y="274"/>
                    </a:cubicBezTo>
                    <a:cubicBezTo>
                      <a:pt x="238" y="275"/>
                      <a:pt x="247" y="271"/>
                      <a:pt x="247" y="262"/>
                    </a:cubicBezTo>
                    <a:cubicBezTo>
                      <a:pt x="261" y="262"/>
                      <a:pt x="261" y="262"/>
                      <a:pt x="261" y="262"/>
                    </a:cubicBezTo>
                    <a:lnTo>
                      <a:pt x="261" y="320"/>
                    </a:lnTo>
                    <a:close/>
                    <a:moveTo>
                      <a:pt x="248" y="118"/>
                    </a:moveTo>
                    <a:cubicBezTo>
                      <a:pt x="237" y="118"/>
                      <a:pt x="223" y="111"/>
                      <a:pt x="223" y="88"/>
                    </a:cubicBezTo>
                    <a:cubicBezTo>
                      <a:pt x="223" y="66"/>
                      <a:pt x="237" y="58"/>
                      <a:pt x="248" y="58"/>
                    </a:cubicBezTo>
                    <a:cubicBezTo>
                      <a:pt x="258" y="58"/>
                      <a:pt x="273" y="66"/>
                      <a:pt x="273" y="88"/>
                    </a:cubicBezTo>
                    <a:cubicBezTo>
                      <a:pt x="273" y="111"/>
                      <a:pt x="258" y="118"/>
                      <a:pt x="248" y="118"/>
                    </a:cubicBezTo>
                    <a:close/>
                    <a:moveTo>
                      <a:pt x="298" y="160"/>
                    </a:moveTo>
                    <a:cubicBezTo>
                      <a:pt x="309" y="160"/>
                      <a:pt x="324" y="167"/>
                      <a:pt x="324" y="190"/>
                    </a:cubicBezTo>
                    <a:cubicBezTo>
                      <a:pt x="324" y="212"/>
                      <a:pt x="309" y="220"/>
                      <a:pt x="299" y="220"/>
                    </a:cubicBezTo>
                    <a:cubicBezTo>
                      <a:pt x="288" y="220"/>
                      <a:pt x="274" y="212"/>
                      <a:pt x="274" y="190"/>
                    </a:cubicBezTo>
                    <a:cubicBezTo>
                      <a:pt x="274" y="167"/>
                      <a:pt x="288" y="160"/>
                      <a:pt x="298" y="160"/>
                    </a:cubicBezTo>
                    <a:close/>
                    <a:moveTo>
                      <a:pt x="303" y="321"/>
                    </a:moveTo>
                    <a:cubicBezTo>
                      <a:pt x="292" y="321"/>
                      <a:pt x="278" y="314"/>
                      <a:pt x="278" y="291"/>
                    </a:cubicBezTo>
                    <a:cubicBezTo>
                      <a:pt x="278" y="268"/>
                      <a:pt x="292" y="261"/>
                      <a:pt x="303" y="261"/>
                    </a:cubicBezTo>
                    <a:cubicBezTo>
                      <a:pt x="313" y="261"/>
                      <a:pt x="328" y="268"/>
                      <a:pt x="328" y="291"/>
                    </a:cubicBezTo>
                    <a:cubicBezTo>
                      <a:pt x="328" y="314"/>
                      <a:pt x="313" y="321"/>
                      <a:pt x="303" y="3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2" name="Freeform 81"/>
              <p:cNvSpPr>
                <a:spLocks/>
              </p:cNvSpPr>
              <p:nvPr/>
            </p:nvSpPr>
            <p:spPr bwMode="auto">
              <a:xfrm>
                <a:off x="3703638" y="1103313"/>
                <a:ext cx="14288" cy="31750"/>
              </a:xfrm>
              <a:custGeom>
                <a:avLst/>
                <a:gdLst>
                  <a:gd name="T0" fmla="*/ 8 w 17"/>
                  <a:gd name="T1" fmla="*/ 35 h 35"/>
                  <a:gd name="T2" fmla="*/ 17 w 17"/>
                  <a:gd name="T3" fmla="*/ 18 h 35"/>
                  <a:gd name="T4" fmla="*/ 9 w 17"/>
                  <a:gd name="T5" fmla="*/ 0 h 35"/>
                  <a:gd name="T6" fmla="*/ 0 w 17"/>
                  <a:gd name="T7" fmla="*/ 18 h 35"/>
                  <a:gd name="T8" fmla="*/ 8 w 17"/>
                  <a:gd name="T9" fmla="*/ 35 h 35"/>
                </a:gdLst>
                <a:ahLst/>
                <a:cxnLst>
                  <a:cxn ang="0">
                    <a:pos x="T0" y="T1"/>
                  </a:cxn>
                  <a:cxn ang="0">
                    <a:pos x="T2" y="T3"/>
                  </a:cxn>
                  <a:cxn ang="0">
                    <a:pos x="T4" y="T5"/>
                  </a:cxn>
                  <a:cxn ang="0">
                    <a:pos x="T6" y="T7"/>
                  </a:cxn>
                  <a:cxn ang="0">
                    <a:pos x="T8" y="T9"/>
                  </a:cxn>
                </a:cxnLst>
                <a:rect l="0" t="0" r="r" b="b"/>
                <a:pathLst>
                  <a:path w="17" h="35">
                    <a:moveTo>
                      <a:pt x="8" y="35"/>
                    </a:moveTo>
                    <a:cubicBezTo>
                      <a:pt x="17" y="35"/>
                      <a:pt x="17" y="24"/>
                      <a:pt x="17" y="18"/>
                    </a:cubicBezTo>
                    <a:cubicBezTo>
                      <a:pt x="17" y="12"/>
                      <a:pt x="17" y="0"/>
                      <a:pt x="9" y="0"/>
                    </a:cubicBezTo>
                    <a:cubicBezTo>
                      <a:pt x="0" y="0"/>
                      <a:pt x="0" y="11"/>
                      <a:pt x="0" y="18"/>
                    </a:cubicBezTo>
                    <a:cubicBezTo>
                      <a:pt x="0" y="24"/>
                      <a:pt x="0" y="35"/>
                      <a:pt x="8"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3" name="Freeform 82"/>
              <p:cNvSpPr>
                <a:spLocks/>
              </p:cNvSpPr>
              <p:nvPr/>
            </p:nvSpPr>
            <p:spPr bwMode="auto">
              <a:xfrm>
                <a:off x="3603625" y="1012825"/>
                <a:ext cx="17463" cy="30162"/>
              </a:xfrm>
              <a:custGeom>
                <a:avLst/>
                <a:gdLst>
                  <a:gd name="T0" fmla="*/ 9 w 18"/>
                  <a:gd name="T1" fmla="*/ 34 h 34"/>
                  <a:gd name="T2" fmla="*/ 18 w 18"/>
                  <a:gd name="T3" fmla="*/ 17 h 34"/>
                  <a:gd name="T4" fmla="*/ 9 w 18"/>
                  <a:gd name="T5" fmla="*/ 0 h 34"/>
                  <a:gd name="T6" fmla="*/ 0 w 18"/>
                  <a:gd name="T7" fmla="*/ 17 h 34"/>
                  <a:gd name="T8" fmla="*/ 9 w 18"/>
                  <a:gd name="T9" fmla="*/ 34 h 34"/>
                </a:gdLst>
                <a:ahLst/>
                <a:cxnLst>
                  <a:cxn ang="0">
                    <a:pos x="T0" y="T1"/>
                  </a:cxn>
                  <a:cxn ang="0">
                    <a:pos x="T2" y="T3"/>
                  </a:cxn>
                  <a:cxn ang="0">
                    <a:pos x="T4" y="T5"/>
                  </a:cxn>
                  <a:cxn ang="0">
                    <a:pos x="T6" y="T7"/>
                  </a:cxn>
                  <a:cxn ang="0">
                    <a:pos x="T8" y="T9"/>
                  </a:cxn>
                </a:cxnLst>
                <a:rect l="0" t="0" r="r" b="b"/>
                <a:pathLst>
                  <a:path w="18" h="34">
                    <a:moveTo>
                      <a:pt x="9" y="34"/>
                    </a:moveTo>
                    <a:cubicBezTo>
                      <a:pt x="18" y="34"/>
                      <a:pt x="18" y="24"/>
                      <a:pt x="18" y="17"/>
                    </a:cubicBezTo>
                    <a:cubicBezTo>
                      <a:pt x="18" y="11"/>
                      <a:pt x="18" y="0"/>
                      <a:pt x="9" y="0"/>
                    </a:cubicBezTo>
                    <a:cubicBezTo>
                      <a:pt x="0" y="0"/>
                      <a:pt x="0" y="11"/>
                      <a:pt x="0" y="17"/>
                    </a:cubicBezTo>
                    <a:cubicBezTo>
                      <a:pt x="0" y="23"/>
                      <a:pt x="0" y="34"/>
                      <a:pt x="9"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grpSp>
        <p:sp>
          <p:nvSpPr>
            <p:cNvPr id="74" name="TextBox 73"/>
            <p:cNvSpPr txBox="1"/>
            <p:nvPr/>
          </p:nvSpPr>
          <p:spPr>
            <a:xfrm>
              <a:off x="4708278" y="1300163"/>
              <a:ext cx="855305" cy="19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chemeClr val="bg1"/>
                  </a:solidFill>
                  <a:cs typeface="Franklin Gothic Book"/>
                </a:rPr>
                <a:t>DLP</a:t>
              </a:r>
            </a:p>
          </p:txBody>
        </p:sp>
      </p:grpSp>
      <p:grpSp>
        <p:nvGrpSpPr>
          <p:cNvPr id="84" name="Group 83"/>
          <p:cNvGrpSpPr/>
          <p:nvPr/>
        </p:nvGrpSpPr>
        <p:grpSpPr>
          <a:xfrm>
            <a:off x="9171512" y="4238659"/>
            <a:ext cx="940700" cy="597621"/>
            <a:chOff x="3790165" y="2154238"/>
            <a:chExt cx="855305" cy="543229"/>
          </a:xfrm>
          <a:solidFill>
            <a:schemeClr val="bg1"/>
          </a:solidFill>
        </p:grpSpPr>
        <p:grpSp>
          <p:nvGrpSpPr>
            <p:cNvPr id="85" name="Group 84"/>
            <p:cNvGrpSpPr/>
            <p:nvPr/>
          </p:nvGrpSpPr>
          <p:grpSpPr>
            <a:xfrm>
              <a:off x="3931273" y="2154238"/>
              <a:ext cx="573088" cy="349250"/>
              <a:chOff x="2413001" y="2154238"/>
              <a:chExt cx="573088" cy="349250"/>
            </a:xfrm>
            <a:grpFill/>
          </p:grpSpPr>
          <p:sp>
            <p:nvSpPr>
              <p:cNvPr id="87" name="Freeform 86"/>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8" name="Freeform 87"/>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9" name="Freeform 88"/>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0" name="Freeform 89"/>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grpSp>
        <p:sp>
          <p:nvSpPr>
            <p:cNvPr id="86" name="TextBox 85"/>
            <p:cNvSpPr txBox="1"/>
            <p:nvPr/>
          </p:nvSpPr>
          <p:spPr>
            <a:xfrm>
              <a:off x="3790165" y="2498134"/>
              <a:ext cx="855305" cy="19933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rgbClr val="FFFFFF"/>
                  </a:solidFill>
                  <a:cs typeface="Franklin Gothic Book"/>
                </a:rPr>
                <a:t>Any Security</a:t>
              </a:r>
            </a:p>
          </p:txBody>
        </p:sp>
      </p:grpSp>
      <p:grpSp>
        <p:nvGrpSpPr>
          <p:cNvPr id="91" name="Group 90"/>
          <p:cNvGrpSpPr/>
          <p:nvPr/>
        </p:nvGrpSpPr>
        <p:grpSpPr>
          <a:xfrm>
            <a:off x="8291293" y="4202021"/>
            <a:ext cx="940699" cy="647211"/>
            <a:chOff x="4103644" y="882650"/>
            <a:chExt cx="855305" cy="588305"/>
          </a:xfrm>
          <a:solidFill>
            <a:schemeClr val="bg1"/>
          </a:solidFill>
        </p:grpSpPr>
        <p:sp>
          <p:nvSpPr>
            <p:cNvPr id="92" name="Freeform 91"/>
            <p:cNvSpPr>
              <a:spLocks/>
            </p:cNvSpPr>
            <p:nvPr/>
          </p:nvSpPr>
          <p:spPr bwMode="auto">
            <a:xfrm>
              <a:off x="4351355" y="882650"/>
              <a:ext cx="358775" cy="388937"/>
            </a:xfrm>
            <a:custGeom>
              <a:avLst/>
              <a:gdLst>
                <a:gd name="T0" fmla="*/ 394 w 398"/>
                <a:gd name="T1" fmla="*/ 63 h 433"/>
                <a:gd name="T2" fmla="*/ 383 w 398"/>
                <a:gd name="T3" fmla="*/ 45 h 433"/>
                <a:gd name="T4" fmla="*/ 361 w 398"/>
                <a:gd name="T5" fmla="*/ 48 h 433"/>
                <a:gd name="T6" fmla="*/ 309 w 398"/>
                <a:gd name="T7" fmla="*/ 67 h 433"/>
                <a:gd name="T8" fmla="*/ 216 w 398"/>
                <a:gd name="T9" fmla="*/ 9 h 433"/>
                <a:gd name="T10" fmla="*/ 199 w 398"/>
                <a:gd name="T11" fmla="*/ 0 h 433"/>
                <a:gd name="T12" fmla="*/ 182 w 398"/>
                <a:gd name="T13" fmla="*/ 9 h 433"/>
                <a:gd name="T14" fmla="*/ 89 w 398"/>
                <a:gd name="T15" fmla="*/ 67 h 433"/>
                <a:gd name="T16" fmla="*/ 37 w 398"/>
                <a:gd name="T17" fmla="*/ 48 h 433"/>
                <a:gd name="T18" fmla="*/ 16 w 398"/>
                <a:gd name="T19" fmla="*/ 45 h 433"/>
                <a:gd name="T20" fmla="*/ 4 w 398"/>
                <a:gd name="T21" fmla="*/ 63 h 433"/>
                <a:gd name="T22" fmla="*/ 21 w 398"/>
                <a:gd name="T23" fmla="*/ 220 h 433"/>
                <a:gd name="T24" fmla="*/ 193 w 398"/>
                <a:gd name="T25" fmla="*/ 432 h 433"/>
                <a:gd name="T26" fmla="*/ 199 w 398"/>
                <a:gd name="T27" fmla="*/ 433 h 433"/>
                <a:gd name="T28" fmla="*/ 206 w 398"/>
                <a:gd name="T29" fmla="*/ 432 h 433"/>
                <a:gd name="T30" fmla="*/ 378 w 398"/>
                <a:gd name="T31" fmla="*/ 220 h 433"/>
                <a:gd name="T32" fmla="*/ 394 w 398"/>
                <a:gd name="T33" fmla="*/ 6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433">
                  <a:moveTo>
                    <a:pt x="394" y="63"/>
                  </a:moveTo>
                  <a:cubicBezTo>
                    <a:pt x="394" y="55"/>
                    <a:pt x="389" y="49"/>
                    <a:pt x="383" y="45"/>
                  </a:cubicBezTo>
                  <a:cubicBezTo>
                    <a:pt x="376" y="42"/>
                    <a:pt x="368" y="43"/>
                    <a:pt x="361" y="48"/>
                  </a:cubicBezTo>
                  <a:cubicBezTo>
                    <a:pt x="344" y="60"/>
                    <a:pt x="326" y="67"/>
                    <a:pt x="309" y="67"/>
                  </a:cubicBezTo>
                  <a:cubicBezTo>
                    <a:pt x="257" y="67"/>
                    <a:pt x="217" y="10"/>
                    <a:pt x="216" y="9"/>
                  </a:cubicBezTo>
                  <a:cubicBezTo>
                    <a:pt x="213" y="3"/>
                    <a:pt x="206" y="0"/>
                    <a:pt x="199" y="0"/>
                  </a:cubicBezTo>
                  <a:cubicBezTo>
                    <a:pt x="192" y="0"/>
                    <a:pt x="186" y="3"/>
                    <a:pt x="182" y="9"/>
                  </a:cubicBezTo>
                  <a:cubicBezTo>
                    <a:pt x="182" y="10"/>
                    <a:pt x="141" y="67"/>
                    <a:pt x="89" y="67"/>
                  </a:cubicBezTo>
                  <a:cubicBezTo>
                    <a:pt x="72" y="67"/>
                    <a:pt x="54" y="60"/>
                    <a:pt x="37" y="48"/>
                  </a:cubicBezTo>
                  <a:cubicBezTo>
                    <a:pt x="31" y="43"/>
                    <a:pt x="23" y="42"/>
                    <a:pt x="16" y="45"/>
                  </a:cubicBezTo>
                  <a:cubicBezTo>
                    <a:pt x="9" y="49"/>
                    <a:pt x="4" y="55"/>
                    <a:pt x="4" y="63"/>
                  </a:cubicBezTo>
                  <a:cubicBezTo>
                    <a:pt x="4" y="66"/>
                    <a:pt x="0" y="138"/>
                    <a:pt x="21" y="220"/>
                  </a:cubicBezTo>
                  <a:cubicBezTo>
                    <a:pt x="49" y="330"/>
                    <a:pt x="108" y="404"/>
                    <a:pt x="193" y="432"/>
                  </a:cubicBezTo>
                  <a:cubicBezTo>
                    <a:pt x="195" y="433"/>
                    <a:pt x="197" y="433"/>
                    <a:pt x="199" y="433"/>
                  </a:cubicBezTo>
                  <a:cubicBezTo>
                    <a:pt x="201" y="433"/>
                    <a:pt x="204" y="433"/>
                    <a:pt x="206" y="432"/>
                  </a:cubicBezTo>
                  <a:cubicBezTo>
                    <a:pt x="290" y="404"/>
                    <a:pt x="350" y="330"/>
                    <a:pt x="378" y="220"/>
                  </a:cubicBezTo>
                  <a:cubicBezTo>
                    <a:pt x="398" y="138"/>
                    <a:pt x="395" y="66"/>
                    <a:pt x="394"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3" name="TextBox 92"/>
            <p:cNvSpPr txBox="1"/>
            <p:nvPr/>
          </p:nvSpPr>
          <p:spPr>
            <a:xfrm>
              <a:off x="4103644" y="1271623"/>
              <a:ext cx="855305" cy="19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rgbClr val="FFFFFF"/>
                  </a:solidFill>
                  <a:cs typeface="Franklin Gothic Book"/>
                </a:rPr>
                <a:t>SWG</a:t>
              </a:r>
            </a:p>
          </p:txBody>
        </p:sp>
      </p:grpSp>
      <p:grpSp>
        <p:nvGrpSpPr>
          <p:cNvPr id="94" name="Group 93"/>
          <p:cNvGrpSpPr/>
          <p:nvPr/>
        </p:nvGrpSpPr>
        <p:grpSpPr>
          <a:xfrm>
            <a:off x="6656618" y="4238664"/>
            <a:ext cx="940699" cy="658388"/>
            <a:chOff x="3082883" y="1847850"/>
            <a:chExt cx="855305" cy="598465"/>
          </a:xfrm>
          <a:solidFill>
            <a:schemeClr val="bg1"/>
          </a:solidFill>
        </p:grpSpPr>
        <p:grpSp>
          <p:nvGrpSpPr>
            <p:cNvPr id="95" name="Group 94"/>
            <p:cNvGrpSpPr/>
            <p:nvPr/>
          </p:nvGrpSpPr>
          <p:grpSpPr>
            <a:xfrm>
              <a:off x="3300430" y="1847850"/>
              <a:ext cx="422275" cy="404812"/>
              <a:chOff x="1708150" y="1847850"/>
              <a:chExt cx="422275" cy="404812"/>
            </a:xfrm>
            <a:grpFill/>
          </p:grpSpPr>
          <p:sp>
            <p:nvSpPr>
              <p:cNvPr id="97" name="Freeform 96"/>
              <p:cNvSpPr>
                <a:spLocks noEditPoints="1"/>
              </p:cNvSpPr>
              <p:nvPr/>
            </p:nvSpPr>
            <p:spPr bwMode="auto">
              <a:xfrm>
                <a:off x="1827213" y="1957388"/>
                <a:ext cx="184150" cy="185737"/>
              </a:xfrm>
              <a:custGeom>
                <a:avLst/>
                <a:gdLst>
                  <a:gd name="T0" fmla="*/ 102 w 205"/>
                  <a:gd name="T1" fmla="*/ 0 h 205"/>
                  <a:gd name="T2" fmla="*/ 0 w 205"/>
                  <a:gd name="T3" fmla="*/ 102 h 205"/>
                  <a:gd name="T4" fmla="*/ 102 w 205"/>
                  <a:gd name="T5" fmla="*/ 205 h 205"/>
                  <a:gd name="T6" fmla="*/ 205 w 205"/>
                  <a:gd name="T7" fmla="*/ 102 h 205"/>
                  <a:gd name="T8" fmla="*/ 102 w 205"/>
                  <a:gd name="T9" fmla="*/ 0 h 205"/>
                  <a:gd name="T10" fmla="*/ 102 w 205"/>
                  <a:gd name="T11" fmla="*/ 147 h 205"/>
                  <a:gd name="T12" fmla="*/ 58 w 205"/>
                  <a:gd name="T13" fmla="*/ 102 h 205"/>
                  <a:gd name="T14" fmla="*/ 102 w 205"/>
                  <a:gd name="T15" fmla="*/ 58 h 205"/>
                  <a:gd name="T16" fmla="*/ 146 w 205"/>
                  <a:gd name="T17" fmla="*/ 102 h 205"/>
                  <a:gd name="T18" fmla="*/ 102 w 205"/>
                  <a:gd name="T19" fmla="*/ 14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5">
                    <a:moveTo>
                      <a:pt x="102" y="0"/>
                    </a:moveTo>
                    <a:cubicBezTo>
                      <a:pt x="46" y="0"/>
                      <a:pt x="0" y="46"/>
                      <a:pt x="0" y="102"/>
                    </a:cubicBezTo>
                    <a:cubicBezTo>
                      <a:pt x="0" y="159"/>
                      <a:pt x="46" y="205"/>
                      <a:pt x="102" y="205"/>
                    </a:cubicBezTo>
                    <a:cubicBezTo>
                      <a:pt x="159" y="205"/>
                      <a:pt x="205" y="159"/>
                      <a:pt x="205" y="102"/>
                    </a:cubicBezTo>
                    <a:cubicBezTo>
                      <a:pt x="205" y="46"/>
                      <a:pt x="159" y="0"/>
                      <a:pt x="102" y="0"/>
                    </a:cubicBezTo>
                    <a:close/>
                    <a:moveTo>
                      <a:pt x="102" y="147"/>
                    </a:moveTo>
                    <a:cubicBezTo>
                      <a:pt x="78" y="147"/>
                      <a:pt x="58" y="127"/>
                      <a:pt x="58" y="102"/>
                    </a:cubicBezTo>
                    <a:cubicBezTo>
                      <a:pt x="58" y="78"/>
                      <a:pt x="78" y="58"/>
                      <a:pt x="102" y="58"/>
                    </a:cubicBezTo>
                    <a:cubicBezTo>
                      <a:pt x="127" y="58"/>
                      <a:pt x="146" y="78"/>
                      <a:pt x="146" y="102"/>
                    </a:cubicBezTo>
                    <a:cubicBezTo>
                      <a:pt x="146" y="127"/>
                      <a:pt x="127" y="147"/>
                      <a:pt x="102"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8" name="Freeform 97"/>
              <p:cNvSpPr>
                <a:spLocks/>
              </p:cNvSpPr>
              <p:nvPr/>
            </p:nvSpPr>
            <p:spPr bwMode="auto">
              <a:xfrm>
                <a:off x="1835150" y="1847850"/>
                <a:ext cx="168275" cy="100012"/>
              </a:xfrm>
              <a:custGeom>
                <a:avLst/>
                <a:gdLst>
                  <a:gd name="T0" fmla="*/ 88 w 186"/>
                  <a:gd name="T1" fmla="*/ 111 h 111"/>
                  <a:gd name="T2" fmla="*/ 111 w 186"/>
                  <a:gd name="T3" fmla="*/ 111 h 111"/>
                  <a:gd name="T4" fmla="*/ 152 w 186"/>
                  <a:gd name="T5" fmla="*/ 70 h 111"/>
                  <a:gd name="T6" fmla="*/ 156 w 186"/>
                  <a:gd name="T7" fmla="*/ 74 h 111"/>
                  <a:gd name="T8" fmla="*/ 156 w 186"/>
                  <a:gd name="T9" fmla="*/ 75 h 111"/>
                  <a:gd name="T10" fmla="*/ 165 w 186"/>
                  <a:gd name="T11" fmla="*/ 84 h 111"/>
                  <a:gd name="T12" fmla="*/ 174 w 186"/>
                  <a:gd name="T13" fmla="*/ 80 h 111"/>
                  <a:gd name="T14" fmla="*/ 185 w 186"/>
                  <a:gd name="T15" fmla="*/ 23 h 111"/>
                  <a:gd name="T16" fmla="*/ 176 w 186"/>
                  <a:gd name="T17" fmla="*/ 14 h 111"/>
                  <a:gd name="T18" fmla="*/ 118 w 186"/>
                  <a:gd name="T19" fmla="*/ 24 h 111"/>
                  <a:gd name="T20" fmla="*/ 115 w 186"/>
                  <a:gd name="T21" fmla="*/ 33 h 111"/>
                  <a:gd name="T22" fmla="*/ 124 w 186"/>
                  <a:gd name="T23" fmla="*/ 42 h 111"/>
                  <a:gd name="T24" fmla="*/ 129 w 186"/>
                  <a:gd name="T25" fmla="*/ 48 h 111"/>
                  <a:gd name="T26" fmla="*/ 100 w 186"/>
                  <a:gd name="T27" fmla="*/ 77 h 111"/>
                  <a:gd name="T28" fmla="*/ 29 w 186"/>
                  <a:gd name="T29" fmla="*/ 6 h 111"/>
                  <a:gd name="T30" fmla="*/ 6 w 186"/>
                  <a:gd name="T31" fmla="*/ 6 h 111"/>
                  <a:gd name="T32" fmla="*/ 6 w 186"/>
                  <a:gd name="T33" fmla="*/ 29 h 111"/>
                  <a:gd name="T34" fmla="*/ 88 w 186"/>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11">
                    <a:moveTo>
                      <a:pt x="88" y="111"/>
                    </a:moveTo>
                    <a:cubicBezTo>
                      <a:pt x="111" y="111"/>
                      <a:pt x="111" y="111"/>
                      <a:pt x="111" y="111"/>
                    </a:cubicBezTo>
                    <a:cubicBezTo>
                      <a:pt x="152" y="70"/>
                      <a:pt x="152" y="70"/>
                      <a:pt x="152" y="70"/>
                    </a:cubicBezTo>
                    <a:cubicBezTo>
                      <a:pt x="156" y="74"/>
                      <a:pt x="156" y="74"/>
                      <a:pt x="156" y="74"/>
                    </a:cubicBezTo>
                    <a:cubicBezTo>
                      <a:pt x="156" y="75"/>
                      <a:pt x="156" y="75"/>
                      <a:pt x="156" y="75"/>
                    </a:cubicBezTo>
                    <a:cubicBezTo>
                      <a:pt x="165" y="84"/>
                      <a:pt x="165" y="84"/>
                      <a:pt x="165" y="84"/>
                    </a:cubicBezTo>
                    <a:cubicBezTo>
                      <a:pt x="169" y="88"/>
                      <a:pt x="173" y="86"/>
                      <a:pt x="174" y="80"/>
                    </a:cubicBezTo>
                    <a:cubicBezTo>
                      <a:pt x="185" y="23"/>
                      <a:pt x="185" y="23"/>
                      <a:pt x="185" y="23"/>
                    </a:cubicBezTo>
                    <a:cubicBezTo>
                      <a:pt x="186" y="17"/>
                      <a:pt x="182" y="13"/>
                      <a:pt x="176" y="14"/>
                    </a:cubicBezTo>
                    <a:cubicBezTo>
                      <a:pt x="118" y="24"/>
                      <a:pt x="118" y="24"/>
                      <a:pt x="118" y="24"/>
                    </a:cubicBezTo>
                    <a:cubicBezTo>
                      <a:pt x="112" y="25"/>
                      <a:pt x="111" y="29"/>
                      <a:pt x="115" y="33"/>
                    </a:cubicBezTo>
                    <a:cubicBezTo>
                      <a:pt x="124" y="42"/>
                      <a:pt x="124" y="42"/>
                      <a:pt x="124" y="42"/>
                    </a:cubicBezTo>
                    <a:cubicBezTo>
                      <a:pt x="129" y="48"/>
                      <a:pt x="129" y="48"/>
                      <a:pt x="129" y="48"/>
                    </a:cubicBezTo>
                    <a:cubicBezTo>
                      <a:pt x="100" y="77"/>
                      <a:pt x="100" y="77"/>
                      <a:pt x="100" y="77"/>
                    </a:cubicBezTo>
                    <a:cubicBezTo>
                      <a:pt x="29" y="6"/>
                      <a:pt x="29" y="6"/>
                      <a:pt x="29" y="6"/>
                    </a:cubicBezTo>
                    <a:cubicBezTo>
                      <a:pt x="23" y="0"/>
                      <a:pt x="12" y="0"/>
                      <a:pt x="6" y="6"/>
                    </a:cubicBezTo>
                    <a:cubicBezTo>
                      <a:pt x="0" y="12"/>
                      <a:pt x="0" y="23"/>
                      <a:pt x="6" y="29"/>
                    </a:cubicBezTo>
                    <a:lnTo>
                      <a:pt x="88"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9" name="Freeform 98"/>
              <p:cNvSpPr>
                <a:spLocks/>
              </p:cNvSpPr>
              <p:nvPr/>
            </p:nvSpPr>
            <p:spPr bwMode="auto">
              <a:xfrm>
                <a:off x="1836738" y="2152650"/>
                <a:ext cx="166688" cy="100012"/>
              </a:xfrm>
              <a:custGeom>
                <a:avLst/>
                <a:gdLst>
                  <a:gd name="T0" fmla="*/ 97 w 185"/>
                  <a:gd name="T1" fmla="*/ 0 h 111"/>
                  <a:gd name="T2" fmla="*/ 74 w 185"/>
                  <a:gd name="T3" fmla="*/ 0 h 111"/>
                  <a:gd name="T4" fmla="*/ 34 w 185"/>
                  <a:gd name="T5" fmla="*/ 40 h 111"/>
                  <a:gd name="T6" fmla="*/ 30 w 185"/>
                  <a:gd name="T7" fmla="*/ 36 h 111"/>
                  <a:gd name="T8" fmla="*/ 30 w 185"/>
                  <a:gd name="T9" fmla="*/ 36 h 111"/>
                  <a:gd name="T10" fmla="*/ 21 w 185"/>
                  <a:gd name="T11" fmla="*/ 27 h 111"/>
                  <a:gd name="T12" fmla="*/ 11 w 185"/>
                  <a:gd name="T13" fmla="*/ 30 h 111"/>
                  <a:gd name="T14" fmla="*/ 1 w 185"/>
                  <a:gd name="T15" fmla="*/ 88 h 111"/>
                  <a:gd name="T16" fmla="*/ 10 w 185"/>
                  <a:gd name="T17" fmla="*/ 97 h 111"/>
                  <a:gd name="T18" fmla="*/ 68 w 185"/>
                  <a:gd name="T19" fmla="*/ 87 h 111"/>
                  <a:gd name="T20" fmla="*/ 71 w 185"/>
                  <a:gd name="T21" fmla="*/ 77 h 111"/>
                  <a:gd name="T22" fmla="*/ 62 w 185"/>
                  <a:gd name="T23" fmla="*/ 68 h 111"/>
                  <a:gd name="T24" fmla="*/ 56 w 185"/>
                  <a:gd name="T25" fmla="*/ 63 h 111"/>
                  <a:gd name="T26" fmla="*/ 86 w 185"/>
                  <a:gd name="T27" fmla="*/ 34 h 111"/>
                  <a:gd name="T28" fmla="*/ 157 w 185"/>
                  <a:gd name="T29" fmla="*/ 104 h 111"/>
                  <a:gd name="T30" fmla="*/ 179 w 185"/>
                  <a:gd name="T31" fmla="*/ 104 h 111"/>
                  <a:gd name="T32" fmla="*/ 179 w 185"/>
                  <a:gd name="T33" fmla="*/ 82 h 111"/>
                  <a:gd name="T34" fmla="*/ 97 w 185"/>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111">
                    <a:moveTo>
                      <a:pt x="97" y="0"/>
                    </a:moveTo>
                    <a:cubicBezTo>
                      <a:pt x="74" y="0"/>
                      <a:pt x="74" y="0"/>
                      <a:pt x="74" y="0"/>
                    </a:cubicBezTo>
                    <a:cubicBezTo>
                      <a:pt x="34" y="40"/>
                      <a:pt x="34" y="40"/>
                      <a:pt x="34" y="40"/>
                    </a:cubicBezTo>
                    <a:cubicBezTo>
                      <a:pt x="30" y="36"/>
                      <a:pt x="30" y="36"/>
                      <a:pt x="30" y="36"/>
                    </a:cubicBezTo>
                    <a:cubicBezTo>
                      <a:pt x="30" y="36"/>
                      <a:pt x="30" y="36"/>
                      <a:pt x="30" y="36"/>
                    </a:cubicBezTo>
                    <a:cubicBezTo>
                      <a:pt x="21" y="27"/>
                      <a:pt x="21" y="27"/>
                      <a:pt x="21" y="27"/>
                    </a:cubicBezTo>
                    <a:cubicBezTo>
                      <a:pt x="16" y="23"/>
                      <a:pt x="12" y="24"/>
                      <a:pt x="11" y="30"/>
                    </a:cubicBezTo>
                    <a:cubicBezTo>
                      <a:pt x="1" y="88"/>
                      <a:pt x="1" y="88"/>
                      <a:pt x="1" y="88"/>
                    </a:cubicBezTo>
                    <a:cubicBezTo>
                      <a:pt x="0" y="94"/>
                      <a:pt x="4" y="98"/>
                      <a:pt x="10" y="97"/>
                    </a:cubicBezTo>
                    <a:cubicBezTo>
                      <a:pt x="68" y="87"/>
                      <a:pt x="68" y="87"/>
                      <a:pt x="68" y="87"/>
                    </a:cubicBezTo>
                    <a:cubicBezTo>
                      <a:pt x="73" y="86"/>
                      <a:pt x="75" y="81"/>
                      <a:pt x="71" y="77"/>
                    </a:cubicBezTo>
                    <a:cubicBezTo>
                      <a:pt x="62" y="68"/>
                      <a:pt x="62" y="68"/>
                      <a:pt x="62" y="68"/>
                    </a:cubicBezTo>
                    <a:cubicBezTo>
                      <a:pt x="56" y="63"/>
                      <a:pt x="56" y="63"/>
                      <a:pt x="56" y="63"/>
                    </a:cubicBezTo>
                    <a:cubicBezTo>
                      <a:pt x="86" y="34"/>
                      <a:pt x="86" y="34"/>
                      <a:pt x="86" y="34"/>
                    </a:cubicBezTo>
                    <a:cubicBezTo>
                      <a:pt x="157" y="104"/>
                      <a:pt x="157" y="104"/>
                      <a:pt x="157" y="104"/>
                    </a:cubicBezTo>
                    <a:cubicBezTo>
                      <a:pt x="163" y="111"/>
                      <a:pt x="173" y="111"/>
                      <a:pt x="179" y="104"/>
                    </a:cubicBezTo>
                    <a:cubicBezTo>
                      <a:pt x="185" y="98"/>
                      <a:pt x="185" y="88"/>
                      <a:pt x="179" y="82"/>
                    </a:cubicBezTo>
                    <a:lnTo>
                      <a:pt x="9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0" name="Freeform 99"/>
              <p:cNvSpPr>
                <a:spLocks/>
              </p:cNvSpPr>
              <p:nvPr/>
            </p:nvSpPr>
            <p:spPr bwMode="auto">
              <a:xfrm>
                <a:off x="1714500" y="2049463"/>
                <a:ext cx="119063" cy="168275"/>
              </a:xfrm>
              <a:custGeom>
                <a:avLst/>
                <a:gdLst>
                  <a:gd name="T0" fmla="*/ 65 w 131"/>
                  <a:gd name="T1" fmla="*/ 27 h 187"/>
                  <a:gd name="T2" fmla="*/ 66 w 131"/>
                  <a:gd name="T3" fmla="*/ 21 h 187"/>
                  <a:gd name="T4" fmla="*/ 66 w 131"/>
                  <a:gd name="T5" fmla="*/ 21 h 187"/>
                  <a:gd name="T6" fmla="*/ 69 w 131"/>
                  <a:gd name="T7" fmla="*/ 9 h 187"/>
                  <a:gd name="T8" fmla="*/ 62 w 131"/>
                  <a:gd name="T9" fmla="*/ 2 h 187"/>
                  <a:gd name="T10" fmla="*/ 7 w 131"/>
                  <a:gd name="T11" fmla="*/ 22 h 187"/>
                  <a:gd name="T12" fmla="*/ 3 w 131"/>
                  <a:gd name="T13" fmla="*/ 34 h 187"/>
                  <a:gd name="T14" fmla="*/ 41 w 131"/>
                  <a:gd name="T15" fmla="*/ 79 h 187"/>
                  <a:gd name="T16" fmla="*/ 51 w 131"/>
                  <a:gd name="T17" fmla="*/ 77 h 187"/>
                  <a:gd name="T18" fmla="*/ 54 w 131"/>
                  <a:gd name="T19" fmla="*/ 65 h 187"/>
                  <a:gd name="T20" fmla="*/ 56 w 131"/>
                  <a:gd name="T21" fmla="*/ 58 h 187"/>
                  <a:gd name="T22" fmla="*/ 96 w 131"/>
                  <a:gd name="T23" fmla="*/ 68 h 187"/>
                  <a:gd name="T24" fmla="*/ 70 w 131"/>
                  <a:gd name="T25" fmla="*/ 165 h 187"/>
                  <a:gd name="T26" fmla="*/ 82 w 131"/>
                  <a:gd name="T27" fmla="*/ 185 h 187"/>
                  <a:gd name="T28" fmla="*/ 101 w 131"/>
                  <a:gd name="T29" fmla="*/ 173 h 187"/>
                  <a:gd name="T30" fmla="*/ 131 w 131"/>
                  <a:gd name="T31" fmla="*/ 61 h 187"/>
                  <a:gd name="T32" fmla="*/ 120 w 131"/>
                  <a:gd name="T33" fmla="*/ 42 h 187"/>
                  <a:gd name="T34" fmla="*/ 65 w 131"/>
                  <a:gd name="T35" fmla="*/ 2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87">
                    <a:moveTo>
                      <a:pt x="65" y="27"/>
                    </a:moveTo>
                    <a:cubicBezTo>
                      <a:pt x="66" y="21"/>
                      <a:pt x="66" y="21"/>
                      <a:pt x="66" y="21"/>
                    </a:cubicBezTo>
                    <a:cubicBezTo>
                      <a:pt x="66" y="21"/>
                      <a:pt x="66" y="21"/>
                      <a:pt x="66" y="21"/>
                    </a:cubicBezTo>
                    <a:cubicBezTo>
                      <a:pt x="69" y="9"/>
                      <a:pt x="69" y="9"/>
                      <a:pt x="69" y="9"/>
                    </a:cubicBezTo>
                    <a:cubicBezTo>
                      <a:pt x="71" y="3"/>
                      <a:pt x="68" y="0"/>
                      <a:pt x="62" y="2"/>
                    </a:cubicBezTo>
                    <a:cubicBezTo>
                      <a:pt x="7" y="22"/>
                      <a:pt x="7" y="22"/>
                      <a:pt x="7" y="22"/>
                    </a:cubicBezTo>
                    <a:cubicBezTo>
                      <a:pt x="1" y="24"/>
                      <a:pt x="0" y="30"/>
                      <a:pt x="3" y="34"/>
                    </a:cubicBezTo>
                    <a:cubicBezTo>
                      <a:pt x="41" y="79"/>
                      <a:pt x="41" y="79"/>
                      <a:pt x="41" y="79"/>
                    </a:cubicBezTo>
                    <a:cubicBezTo>
                      <a:pt x="45" y="84"/>
                      <a:pt x="50" y="83"/>
                      <a:pt x="51" y="77"/>
                    </a:cubicBezTo>
                    <a:cubicBezTo>
                      <a:pt x="54" y="65"/>
                      <a:pt x="54" y="65"/>
                      <a:pt x="54" y="65"/>
                    </a:cubicBezTo>
                    <a:cubicBezTo>
                      <a:pt x="56" y="58"/>
                      <a:pt x="56" y="58"/>
                      <a:pt x="56" y="58"/>
                    </a:cubicBezTo>
                    <a:cubicBezTo>
                      <a:pt x="96" y="68"/>
                      <a:pt x="96" y="68"/>
                      <a:pt x="96" y="68"/>
                    </a:cubicBezTo>
                    <a:cubicBezTo>
                      <a:pt x="70" y="165"/>
                      <a:pt x="70" y="165"/>
                      <a:pt x="70" y="165"/>
                    </a:cubicBezTo>
                    <a:cubicBezTo>
                      <a:pt x="68" y="174"/>
                      <a:pt x="73" y="182"/>
                      <a:pt x="82" y="185"/>
                    </a:cubicBezTo>
                    <a:cubicBezTo>
                      <a:pt x="90" y="187"/>
                      <a:pt x="99" y="182"/>
                      <a:pt x="101" y="173"/>
                    </a:cubicBezTo>
                    <a:cubicBezTo>
                      <a:pt x="131" y="61"/>
                      <a:pt x="131" y="61"/>
                      <a:pt x="131" y="61"/>
                    </a:cubicBezTo>
                    <a:cubicBezTo>
                      <a:pt x="120" y="42"/>
                      <a:pt x="120" y="42"/>
                      <a:pt x="120" y="42"/>
                    </a:cubicBezTo>
                    <a:lnTo>
                      <a:pt x="65"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1" name="Freeform 100"/>
              <p:cNvSpPr>
                <a:spLocks/>
              </p:cNvSpPr>
              <p:nvPr/>
            </p:nvSpPr>
            <p:spPr bwMode="auto">
              <a:xfrm>
                <a:off x="2005013" y="1882775"/>
                <a:ext cx="119063" cy="168275"/>
              </a:xfrm>
              <a:custGeom>
                <a:avLst/>
                <a:gdLst>
                  <a:gd name="T0" fmla="*/ 67 w 132"/>
                  <a:gd name="T1" fmla="*/ 160 h 187"/>
                  <a:gd name="T2" fmla="*/ 65 w 132"/>
                  <a:gd name="T3" fmla="*/ 165 h 187"/>
                  <a:gd name="T4" fmla="*/ 65 w 132"/>
                  <a:gd name="T5" fmla="*/ 166 h 187"/>
                  <a:gd name="T6" fmla="*/ 62 w 132"/>
                  <a:gd name="T7" fmla="*/ 178 h 187"/>
                  <a:gd name="T8" fmla="*/ 69 w 132"/>
                  <a:gd name="T9" fmla="*/ 185 h 187"/>
                  <a:gd name="T10" fmla="*/ 125 w 132"/>
                  <a:gd name="T11" fmla="*/ 165 h 187"/>
                  <a:gd name="T12" fmla="*/ 128 w 132"/>
                  <a:gd name="T13" fmla="*/ 152 h 187"/>
                  <a:gd name="T14" fmla="*/ 90 w 132"/>
                  <a:gd name="T15" fmla="*/ 107 h 187"/>
                  <a:gd name="T16" fmla="*/ 80 w 132"/>
                  <a:gd name="T17" fmla="*/ 110 h 187"/>
                  <a:gd name="T18" fmla="*/ 77 w 132"/>
                  <a:gd name="T19" fmla="*/ 122 h 187"/>
                  <a:gd name="T20" fmla="*/ 75 w 132"/>
                  <a:gd name="T21" fmla="*/ 129 h 187"/>
                  <a:gd name="T22" fmla="*/ 35 w 132"/>
                  <a:gd name="T23" fmla="*/ 118 h 187"/>
                  <a:gd name="T24" fmla="*/ 61 w 132"/>
                  <a:gd name="T25" fmla="*/ 22 h 187"/>
                  <a:gd name="T26" fmla="*/ 50 w 132"/>
                  <a:gd name="T27" fmla="*/ 2 h 187"/>
                  <a:gd name="T28" fmla="*/ 30 w 132"/>
                  <a:gd name="T29" fmla="*/ 13 h 187"/>
                  <a:gd name="T30" fmla="*/ 0 w 132"/>
                  <a:gd name="T31" fmla="*/ 125 h 187"/>
                  <a:gd name="T32" fmla="*/ 11 w 132"/>
                  <a:gd name="T33" fmla="*/ 145 h 187"/>
                  <a:gd name="T34" fmla="*/ 67 w 132"/>
                  <a:gd name="T35" fmla="*/ 1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7">
                    <a:moveTo>
                      <a:pt x="67" y="160"/>
                    </a:moveTo>
                    <a:cubicBezTo>
                      <a:pt x="65" y="165"/>
                      <a:pt x="65" y="165"/>
                      <a:pt x="65" y="165"/>
                    </a:cubicBezTo>
                    <a:cubicBezTo>
                      <a:pt x="65" y="166"/>
                      <a:pt x="65" y="166"/>
                      <a:pt x="65" y="166"/>
                    </a:cubicBezTo>
                    <a:cubicBezTo>
                      <a:pt x="62" y="178"/>
                      <a:pt x="62" y="178"/>
                      <a:pt x="62" y="178"/>
                    </a:cubicBezTo>
                    <a:cubicBezTo>
                      <a:pt x="60" y="184"/>
                      <a:pt x="64" y="187"/>
                      <a:pt x="69" y="185"/>
                    </a:cubicBezTo>
                    <a:cubicBezTo>
                      <a:pt x="125" y="165"/>
                      <a:pt x="125" y="165"/>
                      <a:pt x="125" y="165"/>
                    </a:cubicBezTo>
                    <a:cubicBezTo>
                      <a:pt x="130" y="163"/>
                      <a:pt x="132" y="157"/>
                      <a:pt x="128" y="152"/>
                    </a:cubicBezTo>
                    <a:cubicBezTo>
                      <a:pt x="90" y="107"/>
                      <a:pt x="90" y="107"/>
                      <a:pt x="90" y="107"/>
                    </a:cubicBezTo>
                    <a:cubicBezTo>
                      <a:pt x="86" y="103"/>
                      <a:pt x="82" y="104"/>
                      <a:pt x="80" y="110"/>
                    </a:cubicBezTo>
                    <a:cubicBezTo>
                      <a:pt x="77" y="122"/>
                      <a:pt x="77" y="122"/>
                      <a:pt x="77" y="122"/>
                    </a:cubicBezTo>
                    <a:cubicBezTo>
                      <a:pt x="75" y="129"/>
                      <a:pt x="75" y="129"/>
                      <a:pt x="75" y="129"/>
                    </a:cubicBezTo>
                    <a:cubicBezTo>
                      <a:pt x="35" y="118"/>
                      <a:pt x="35" y="118"/>
                      <a:pt x="35" y="118"/>
                    </a:cubicBezTo>
                    <a:cubicBezTo>
                      <a:pt x="61" y="22"/>
                      <a:pt x="61" y="22"/>
                      <a:pt x="61" y="22"/>
                    </a:cubicBezTo>
                    <a:cubicBezTo>
                      <a:pt x="63" y="13"/>
                      <a:pt x="58" y="4"/>
                      <a:pt x="50" y="2"/>
                    </a:cubicBezTo>
                    <a:cubicBezTo>
                      <a:pt x="41" y="0"/>
                      <a:pt x="32" y="5"/>
                      <a:pt x="30" y="13"/>
                    </a:cubicBezTo>
                    <a:cubicBezTo>
                      <a:pt x="0" y="125"/>
                      <a:pt x="0" y="125"/>
                      <a:pt x="0" y="125"/>
                    </a:cubicBezTo>
                    <a:cubicBezTo>
                      <a:pt x="11" y="145"/>
                      <a:pt x="11" y="145"/>
                      <a:pt x="11" y="145"/>
                    </a:cubicBezTo>
                    <a:lnTo>
                      <a:pt x="67" y="1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2" name="Freeform 101"/>
              <p:cNvSpPr>
                <a:spLocks/>
              </p:cNvSpPr>
              <p:nvPr/>
            </p:nvSpPr>
            <p:spPr bwMode="auto">
              <a:xfrm>
                <a:off x="1990725" y="2068513"/>
                <a:ext cx="139700" cy="147637"/>
              </a:xfrm>
              <a:custGeom>
                <a:avLst/>
                <a:gdLst>
                  <a:gd name="T0" fmla="*/ 154 w 156"/>
                  <a:gd name="T1" fmla="*/ 14 h 164"/>
                  <a:gd name="T2" fmla="*/ 134 w 156"/>
                  <a:gd name="T3" fmla="*/ 3 h 164"/>
                  <a:gd name="T4" fmla="*/ 22 w 156"/>
                  <a:gd name="T5" fmla="*/ 33 h 164"/>
                  <a:gd name="T6" fmla="*/ 11 w 156"/>
                  <a:gd name="T7" fmla="*/ 52 h 164"/>
                  <a:gd name="T8" fmla="*/ 25 w 156"/>
                  <a:gd name="T9" fmla="*/ 108 h 164"/>
                  <a:gd name="T10" fmla="*/ 20 w 156"/>
                  <a:gd name="T11" fmla="*/ 109 h 164"/>
                  <a:gd name="T12" fmla="*/ 20 w 156"/>
                  <a:gd name="T13" fmla="*/ 109 h 164"/>
                  <a:gd name="T14" fmla="*/ 7 w 156"/>
                  <a:gd name="T15" fmla="*/ 113 h 164"/>
                  <a:gd name="T16" fmla="*/ 5 w 156"/>
                  <a:gd name="T17" fmla="*/ 123 h 164"/>
                  <a:gd name="T18" fmla="*/ 50 w 156"/>
                  <a:gd name="T19" fmla="*/ 160 h 164"/>
                  <a:gd name="T20" fmla="*/ 62 w 156"/>
                  <a:gd name="T21" fmla="*/ 157 h 164"/>
                  <a:gd name="T22" fmla="*/ 82 w 156"/>
                  <a:gd name="T23" fmla="*/ 102 h 164"/>
                  <a:gd name="T24" fmla="*/ 76 w 156"/>
                  <a:gd name="T25" fmla="*/ 94 h 164"/>
                  <a:gd name="T26" fmla="*/ 63 w 156"/>
                  <a:gd name="T27" fmla="*/ 98 h 164"/>
                  <a:gd name="T28" fmla="*/ 56 w 156"/>
                  <a:gd name="T29" fmla="*/ 100 h 164"/>
                  <a:gd name="T30" fmla="*/ 46 w 156"/>
                  <a:gd name="T31" fmla="*/ 60 h 164"/>
                  <a:gd name="T32" fmla="*/ 142 w 156"/>
                  <a:gd name="T33" fmla="*/ 34 h 164"/>
                  <a:gd name="T34" fmla="*/ 154 w 156"/>
                  <a:gd name="T35" fmla="*/ 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64">
                    <a:moveTo>
                      <a:pt x="154" y="14"/>
                    </a:moveTo>
                    <a:cubicBezTo>
                      <a:pt x="151" y="6"/>
                      <a:pt x="142" y="0"/>
                      <a:pt x="134" y="3"/>
                    </a:cubicBezTo>
                    <a:cubicBezTo>
                      <a:pt x="22" y="33"/>
                      <a:pt x="22" y="33"/>
                      <a:pt x="22" y="33"/>
                    </a:cubicBezTo>
                    <a:cubicBezTo>
                      <a:pt x="11" y="52"/>
                      <a:pt x="11" y="52"/>
                      <a:pt x="11" y="52"/>
                    </a:cubicBezTo>
                    <a:cubicBezTo>
                      <a:pt x="25" y="108"/>
                      <a:pt x="25" y="108"/>
                      <a:pt x="25" y="108"/>
                    </a:cubicBezTo>
                    <a:cubicBezTo>
                      <a:pt x="20" y="109"/>
                      <a:pt x="20" y="109"/>
                      <a:pt x="20" y="109"/>
                    </a:cubicBezTo>
                    <a:cubicBezTo>
                      <a:pt x="20" y="109"/>
                      <a:pt x="20" y="109"/>
                      <a:pt x="20" y="109"/>
                    </a:cubicBezTo>
                    <a:cubicBezTo>
                      <a:pt x="7" y="113"/>
                      <a:pt x="7" y="113"/>
                      <a:pt x="7" y="113"/>
                    </a:cubicBezTo>
                    <a:cubicBezTo>
                      <a:pt x="1" y="114"/>
                      <a:pt x="0" y="119"/>
                      <a:pt x="5" y="123"/>
                    </a:cubicBezTo>
                    <a:cubicBezTo>
                      <a:pt x="50" y="160"/>
                      <a:pt x="50" y="160"/>
                      <a:pt x="50" y="160"/>
                    </a:cubicBezTo>
                    <a:cubicBezTo>
                      <a:pt x="55" y="164"/>
                      <a:pt x="60" y="163"/>
                      <a:pt x="62" y="157"/>
                    </a:cubicBezTo>
                    <a:cubicBezTo>
                      <a:pt x="82" y="102"/>
                      <a:pt x="82" y="102"/>
                      <a:pt x="82" y="102"/>
                    </a:cubicBezTo>
                    <a:cubicBezTo>
                      <a:pt x="85" y="96"/>
                      <a:pt x="81" y="93"/>
                      <a:pt x="76" y="94"/>
                    </a:cubicBezTo>
                    <a:cubicBezTo>
                      <a:pt x="63" y="98"/>
                      <a:pt x="63" y="98"/>
                      <a:pt x="63" y="98"/>
                    </a:cubicBezTo>
                    <a:cubicBezTo>
                      <a:pt x="56" y="100"/>
                      <a:pt x="56" y="100"/>
                      <a:pt x="56" y="100"/>
                    </a:cubicBezTo>
                    <a:cubicBezTo>
                      <a:pt x="46" y="60"/>
                      <a:pt x="46" y="60"/>
                      <a:pt x="46" y="60"/>
                    </a:cubicBezTo>
                    <a:cubicBezTo>
                      <a:pt x="142" y="34"/>
                      <a:pt x="142" y="34"/>
                      <a:pt x="142" y="34"/>
                    </a:cubicBezTo>
                    <a:cubicBezTo>
                      <a:pt x="151" y="31"/>
                      <a:pt x="156" y="23"/>
                      <a:pt x="154"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3" name="Freeform 102"/>
              <p:cNvSpPr>
                <a:spLocks/>
              </p:cNvSpPr>
              <p:nvPr/>
            </p:nvSpPr>
            <p:spPr bwMode="auto">
              <a:xfrm>
                <a:off x="1708150" y="1884363"/>
                <a:ext cx="139700" cy="147637"/>
              </a:xfrm>
              <a:custGeom>
                <a:avLst/>
                <a:gdLst>
                  <a:gd name="T0" fmla="*/ 22 w 156"/>
                  <a:gd name="T1" fmla="*/ 162 h 164"/>
                  <a:gd name="T2" fmla="*/ 134 w 156"/>
                  <a:gd name="T3" fmla="*/ 132 h 164"/>
                  <a:gd name="T4" fmla="*/ 146 w 156"/>
                  <a:gd name="T5" fmla="*/ 112 h 164"/>
                  <a:gd name="T6" fmla="*/ 131 w 156"/>
                  <a:gd name="T7" fmla="*/ 57 h 164"/>
                  <a:gd name="T8" fmla="*/ 136 w 156"/>
                  <a:gd name="T9" fmla="*/ 55 h 164"/>
                  <a:gd name="T10" fmla="*/ 137 w 156"/>
                  <a:gd name="T11" fmla="*/ 55 h 164"/>
                  <a:gd name="T12" fmla="*/ 149 w 156"/>
                  <a:gd name="T13" fmla="*/ 52 h 164"/>
                  <a:gd name="T14" fmla="*/ 151 w 156"/>
                  <a:gd name="T15" fmla="*/ 42 h 164"/>
                  <a:gd name="T16" fmla="*/ 106 w 156"/>
                  <a:gd name="T17" fmla="*/ 4 h 164"/>
                  <a:gd name="T18" fmla="*/ 94 w 156"/>
                  <a:gd name="T19" fmla="*/ 7 h 164"/>
                  <a:gd name="T20" fmla="*/ 74 w 156"/>
                  <a:gd name="T21" fmla="*/ 63 h 164"/>
                  <a:gd name="T22" fmla="*/ 81 w 156"/>
                  <a:gd name="T23" fmla="*/ 70 h 164"/>
                  <a:gd name="T24" fmla="*/ 93 w 156"/>
                  <a:gd name="T25" fmla="*/ 67 h 164"/>
                  <a:gd name="T26" fmla="*/ 100 w 156"/>
                  <a:gd name="T27" fmla="*/ 65 h 164"/>
                  <a:gd name="T28" fmla="*/ 111 w 156"/>
                  <a:gd name="T29" fmla="*/ 105 h 164"/>
                  <a:gd name="T30" fmla="*/ 14 w 156"/>
                  <a:gd name="T31" fmla="*/ 131 h 164"/>
                  <a:gd name="T32" fmla="*/ 3 w 156"/>
                  <a:gd name="T33" fmla="*/ 151 h 164"/>
                  <a:gd name="T34" fmla="*/ 22 w 156"/>
                  <a:gd name="T35" fmla="*/ 16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64">
                    <a:moveTo>
                      <a:pt x="22" y="162"/>
                    </a:moveTo>
                    <a:cubicBezTo>
                      <a:pt x="134" y="132"/>
                      <a:pt x="134" y="132"/>
                      <a:pt x="134" y="132"/>
                    </a:cubicBezTo>
                    <a:cubicBezTo>
                      <a:pt x="146" y="112"/>
                      <a:pt x="146" y="112"/>
                      <a:pt x="146" y="112"/>
                    </a:cubicBezTo>
                    <a:cubicBezTo>
                      <a:pt x="131" y="57"/>
                      <a:pt x="131" y="57"/>
                      <a:pt x="131" y="57"/>
                    </a:cubicBezTo>
                    <a:cubicBezTo>
                      <a:pt x="136" y="55"/>
                      <a:pt x="136" y="55"/>
                      <a:pt x="136" y="55"/>
                    </a:cubicBezTo>
                    <a:cubicBezTo>
                      <a:pt x="137" y="55"/>
                      <a:pt x="137" y="55"/>
                      <a:pt x="137" y="55"/>
                    </a:cubicBezTo>
                    <a:cubicBezTo>
                      <a:pt x="149" y="52"/>
                      <a:pt x="149" y="52"/>
                      <a:pt x="149" y="52"/>
                    </a:cubicBezTo>
                    <a:cubicBezTo>
                      <a:pt x="155" y="50"/>
                      <a:pt x="156" y="46"/>
                      <a:pt x="151" y="42"/>
                    </a:cubicBezTo>
                    <a:cubicBezTo>
                      <a:pt x="106" y="4"/>
                      <a:pt x="106" y="4"/>
                      <a:pt x="106" y="4"/>
                    </a:cubicBezTo>
                    <a:cubicBezTo>
                      <a:pt x="102" y="0"/>
                      <a:pt x="96" y="2"/>
                      <a:pt x="94" y="7"/>
                    </a:cubicBezTo>
                    <a:cubicBezTo>
                      <a:pt x="74" y="63"/>
                      <a:pt x="74" y="63"/>
                      <a:pt x="74" y="63"/>
                    </a:cubicBezTo>
                    <a:cubicBezTo>
                      <a:pt x="72" y="68"/>
                      <a:pt x="75" y="72"/>
                      <a:pt x="81" y="70"/>
                    </a:cubicBezTo>
                    <a:cubicBezTo>
                      <a:pt x="93" y="67"/>
                      <a:pt x="93" y="67"/>
                      <a:pt x="93" y="67"/>
                    </a:cubicBezTo>
                    <a:cubicBezTo>
                      <a:pt x="100" y="65"/>
                      <a:pt x="100" y="65"/>
                      <a:pt x="100" y="65"/>
                    </a:cubicBezTo>
                    <a:cubicBezTo>
                      <a:pt x="111" y="105"/>
                      <a:pt x="111" y="105"/>
                      <a:pt x="111" y="105"/>
                    </a:cubicBezTo>
                    <a:cubicBezTo>
                      <a:pt x="14" y="131"/>
                      <a:pt x="14" y="131"/>
                      <a:pt x="14" y="131"/>
                    </a:cubicBezTo>
                    <a:cubicBezTo>
                      <a:pt x="6" y="133"/>
                      <a:pt x="0" y="142"/>
                      <a:pt x="3" y="151"/>
                    </a:cubicBezTo>
                    <a:cubicBezTo>
                      <a:pt x="5" y="159"/>
                      <a:pt x="14" y="164"/>
                      <a:pt x="22" y="1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grpSp>
        <p:sp>
          <p:nvSpPr>
            <p:cNvPr id="96" name="TextBox 95"/>
            <p:cNvSpPr txBox="1"/>
            <p:nvPr/>
          </p:nvSpPr>
          <p:spPr>
            <a:xfrm>
              <a:off x="3082883" y="2246983"/>
              <a:ext cx="855305" cy="19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rgbClr val="FFFFFF"/>
                  </a:solidFill>
                  <a:cs typeface="Franklin Gothic Book"/>
                </a:rPr>
                <a:t>IPS</a:t>
              </a:r>
            </a:p>
          </p:txBody>
        </p:sp>
      </p:grpSp>
      <p:sp>
        <p:nvSpPr>
          <p:cNvPr id="104" name="TextBox 103"/>
          <p:cNvSpPr txBox="1"/>
          <p:nvPr/>
        </p:nvSpPr>
        <p:spPr>
          <a:xfrm>
            <a:off x="7969260" y="3525473"/>
            <a:ext cx="901785" cy="37317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900" dirty="0">
                <a:solidFill>
                  <a:srgbClr val="000000"/>
                </a:solidFill>
                <a:latin typeface="Franklin Gothic Book"/>
                <a:cs typeface="Franklin Gothic Book"/>
              </a:rPr>
              <a:t>Policy Enforcement</a:t>
            </a:r>
            <a:endParaRPr lang="en-US" sz="900" dirty="0">
              <a:solidFill>
                <a:srgbClr val="000000"/>
              </a:solidFill>
              <a:latin typeface="Franklin Gothic Book"/>
            </a:endParaRPr>
          </a:p>
        </p:txBody>
      </p:sp>
      <p:sp>
        <p:nvSpPr>
          <p:cNvPr id="105" name="TextBox 104"/>
          <p:cNvSpPr txBox="1"/>
          <p:nvPr/>
        </p:nvSpPr>
        <p:spPr>
          <a:xfrm>
            <a:off x="5836894" y="4413196"/>
            <a:ext cx="743384" cy="3718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900" dirty="0">
                <a:solidFill>
                  <a:srgbClr val="000000"/>
                </a:solidFill>
                <a:latin typeface="Franklin Gothic Book"/>
                <a:cs typeface="Franklin Gothic Book"/>
              </a:rPr>
              <a:t>Scale-Out</a:t>
            </a:r>
          </a:p>
          <a:p>
            <a:pPr algn="ctr">
              <a:lnSpc>
                <a:spcPts val="1080"/>
              </a:lnSpc>
            </a:pPr>
            <a:r>
              <a:rPr lang="en-US" sz="900" dirty="0">
                <a:solidFill>
                  <a:srgbClr val="000000"/>
                </a:solidFill>
                <a:latin typeface="Franklin Gothic Book"/>
                <a:cs typeface="Franklin Gothic Book"/>
              </a:rPr>
              <a:t>for Growth</a:t>
            </a:r>
          </a:p>
        </p:txBody>
      </p:sp>
      <p:cxnSp>
        <p:nvCxnSpPr>
          <p:cNvPr id="106" name="Straight Arrow Connector 105"/>
          <p:cNvCxnSpPr/>
          <p:nvPr/>
        </p:nvCxnSpPr>
        <p:spPr>
          <a:xfrm>
            <a:off x="6528489" y="4091324"/>
            <a:ext cx="0" cy="880212"/>
          </a:xfrm>
          <a:prstGeom prst="straightConnector1">
            <a:avLst/>
          </a:prstGeom>
          <a:ln w="28575" cmpd="sng">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7848806" y="5192541"/>
            <a:ext cx="1120618" cy="2333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900" dirty="0">
                <a:solidFill>
                  <a:srgbClr val="000000"/>
                </a:solidFill>
                <a:latin typeface="Franklin Gothic Book"/>
                <a:cs typeface="Franklin Gothic Book"/>
              </a:rPr>
              <a:t>Defense-in-Depth</a:t>
            </a:r>
          </a:p>
        </p:txBody>
      </p:sp>
      <p:sp>
        <p:nvSpPr>
          <p:cNvPr id="108" name="Freeform 107"/>
          <p:cNvSpPr>
            <a:spLocks/>
          </p:cNvSpPr>
          <p:nvPr/>
        </p:nvSpPr>
        <p:spPr bwMode="auto">
          <a:xfrm>
            <a:off x="9594974" y="1738524"/>
            <a:ext cx="1022305" cy="180758"/>
          </a:xfrm>
          <a:custGeom>
            <a:avLst/>
            <a:gdLst>
              <a:gd name="T0" fmla="*/ 467 w 467"/>
              <a:gd name="T1" fmla="*/ 147 h 195"/>
              <a:gd name="T2" fmla="*/ 419 w 467"/>
              <a:gd name="T3" fmla="*/ 195 h 195"/>
              <a:gd name="T4" fmla="*/ 48 w 467"/>
              <a:gd name="T5" fmla="*/ 195 h 195"/>
              <a:gd name="T6" fmla="*/ 0 w 467"/>
              <a:gd name="T7" fmla="*/ 147 h 195"/>
              <a:gd name="T8" fmla="*/ 0 w 467"/>
              <a:gd name="T9" fmla="*/ 48 h 195"/>
              <a:gd name="T10" fmla="*/ 48 w 467"/>
              <a:gd name="T11" fmla="*/ 0 h 195"/>
              <a:gd name="T12" fmla="*/ 419 w 467"/>
              <a:gd name="T13" fmla="*/ 0 h 195"/>
              <a:gd name="T14" fmla="*/ 467 w 467"/>
              <a:gd name="T15" fmla="*/ 48 h 195"/>
              <a:gd name="T16" fmla="*/ 467 w 467"/>
              <a:gd name="T17"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95">
                <a:moveTo>
                  <a:pt x="467" y="147"/>
                </a:moveTo>
                <a:cubicBezTo>
                  <a:pt x="467" y="173"/>
                  <a:pt x="445" y="195"/>
                  <a:pt x="419" y="195"/>
                </a:cubicBezTo>
                <a:cubicBezTo>
                  <a:pt x="48" y="195"/>
                  <a:pt x="48" y="195"/>
                  <a:pt x="48" y="195"/>
                </a:cubicBezTo>
                <a:cubicBezTo>
                  <a:pt x="21" y="195"/>
                  <a:pt x="0" y="173"/>
                  <a:pt x="0" y="147"/>
                </a:cubicBezTo>
                <a:cubicBezTo>
                  <a:pt x="0" y="48"/>
                  <a:pt x="0" y="48"/>
                  <a:pt x="0" y="48"/>
                </a:cubicBezTo>
                <a:cubicBezTo>
                  <a:pt x="0" y="22"/>
                  <a:pt x="21" y="0"/>
                  <a:pt x="48" y="0"/>
                </a:cubicBezTo>
                <a:cubicBezTo>
                  <a:pt x="419" y="0"/>
                  <a:pt x="419" y="0"/>
                  <a:pt x="419" y="0"/>
                </a:cubicBezTo>
                <a:cubicBezTo>
                  <a:pt x="445" y="0"/>
                  <a:pt x="467" y="22"/>
                  <a:pt x="467" y="48"/>
                </a:cubicBezTo>
                <a:lnTo>
                  <a:pt x="467" y="147"/>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09" name="TextBox 108"/>
          <p:cNvSpPr txBox="1"/>
          <p:nvPr/>
        </p:nvSpPr>
        <p:spPr>
          <a:xfrm>
            <a:off x="9559051" y="1710872"/>
            <a:ext cx="1092853" cy="26520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Application Services</a:t>
            </a:r>
            <a:endParaRPr lang="en-US" sz="700" dirty="0">
              <a:solidFill>
                <a:srgbClr val="FFFFFF"/>
              </a:solidFill>
              <a:latin typeface="Franklin Gothic Book"/>
            </a:endParaRPr>
          </a:p>
        </p:txBody>
      </p:sp>
      <p:grpSp>
        <p:nvGrpSpPr>
          <p:cNvPr id="110" name="Group 109"/>
          <p:cNvGrpSpPr/>
          <p:nvPr/>
        </p:nvGrpSpPr>
        <p:grpSpPr>
          <a:xfrm>
            <a:off x="11071143" y="2205160"/>
            <a:ext cx="723147" cy="652784"/>
            <a:chOff x="3732212" y="5181600"/>
            <a:chExt cx="1140110" cy="1029173"/>
          </a:xfrm>
        </p:grpSpPr>
        <p:sp>
          <p:nvSpPr>
            <p:cNvPr id="111" name="Freeform 110"/>
            <p:cNvSpPr>
              <a:spLocks noEditPoints="1"/>
            </p:cNvSpPr>
            <p:nvPr/>
          </p:nvSpPr>
          <p:spPr bwMode="auto">
            <a:xfrm>
              <a:off x="3960812" y="5181600"/>
              <a:ext cx="725978" cy="687186"/>
            </a:xfrm>
            <a:custGeom>
              <a:avLst/>
              <a:gdLst>
                <a:gd name="T0" fmla="*/ 456 w 553"/>
                <a:gd name="T1" fmla="*/ 0 h 524"/>
                <a:gd name="T2" fmla="*/ 210 w 553"/>
                <a:gd name="T3" fmla="*/ 0 h 524"/>
                <a:gd name="T4" fmla="*/ 113 w 553"/>
                <a:gd name="T5" fmla="*/ 97 h 524"/>
                <a:gd name="T6" fmla="*/ 113 w 553"/>
                <a:gd name="T7" fmla="*/ 143 h 524"/>
                <a:gd name="T8" fmla="*/ 97 w 553"/>
                <a:gd name="T9" fmla="*/ 143 h 524"/>
                <a:gd name="T10" fmla="*/ 0 w 553"/>
                <a:gd name="T11" fmla="*/ 240 h 524"/>
                <a:gd name="T12" fmla="*/ 0 w 553"/>
                <a:gd name="T13" fmla="*/ 427 h 524"/>
                <a:gd name="T14" fmla="*/ 97 w 553"/>
                <a:gd name="T15" fmla="*/ 524 h 524"/>
                <a:gd name="T16" fmla="*/ 343 w 553"/>
                <a:gd name="T17" fmla="*/ 524 h 524"/>
                <a:gd name="T18" fmla="*/ 440 w 553"/>
                <a:gd name="T19" fmla="*/ 427 h 524"/>
                <a:gd name="T20" fmla="*/ 440 w 553"/>
                <a:gd name="T21" fmla="*/ 381 h 524"/>
                <a:gd name="T22" fmla="*/ 456 w 553"/>
                <a:gd name="T23" fmla="*/ 381 h 524"/>
                <a:gd name="T24" fmla="*/ 553 w 553"/>
                <a:gd name="T25" fmla="*/ 284 h 524"/>
                <a:gd name="T26" fmla="*/ 553 w 553"/>
                <a:gd name="T27" fmla="*/ 97 h 524"/>
                <a:gd name="T28" fmla="*/ 456 w 553"/>
                <a:gd name="T29" fmla="*/ 0 h 524"/>
                <a:gd name="T30" fmla="*/ 190 w 553"/>
                <a:gd name="T31" fmla="*/ 22 h 524"/>
                <a:gd name="T32" fmla="*/ 217 w 553"/>
                <a:gd name="T33" fmla="*/ 49 h 524"/>
                <a:gd name="T34" fmla="*/ 190 w 553"/>
                <a:gd name="T35" fmla="*/ 76 h 524"/>
                <a:gd name="T36" fmla="*/ 164 w 553"/>
                <a:gd name="T37" fmla="*/ 49 h 524"/>
                <a:gd name="T38" fmla="*/ 190 w 553"/>
                <a:gd name="T39" fmla="*/ 22 h 524"/>
                <a:gd name="T40" fmla="*/ 77 w 553"/>
                <a:gd name="T41" fmla="*/ 165 h 524"/>
                <a:gd name="T42" fmla="*/ 104 w 553"/>
                <a:gd name="T43" fmla="*/ 192 h 524"/>
                <a:gd name="T44" fmla="*/ 77 w 553"/>
                <a:gd name="T45" fmla="*/ 219 h 524"/>
                <a:gd name="T46" fmla="*/ 50 w 553"/>
                <a:gd name="T47" fmla="*/ 192 h 524"/>
                <a:gd name="T48" fmla="*/ 77 w 553"/>
                <a:gd name="T49" fmla="*/ 165 h 524"/>
                <a:gd name="T50" fmla="*/ 395 w 553"/>
                <a:gd name="T51" fmla="*/ 427 h 524"/>
                <a:gd name="T52" fmla="*/ 343 w 553"/>
                <a:gd name="T53" fmla="*/ 480 h 524"/>
                <a:gd name="T54" fmla="*/ 97 w 553"/>
                <a:gd name="T55" fmla="*/ 480 h 524"/>
                <a:gd name="T56" fmla="*/ 44 w 553"/>
                <a:gd name="T57" fmla="*/ 427 h 524"/>
                <a:gd name="T58" fmla="*/ 44 w 553"/>
                <a:gd name="T59" fmla="*/ 240 h 524"/>
                <a:gd name="T60" fmla="*/ 45 w 553"/>
                <a:gd name="T61" fmla="*/ 230 h 524"/>
                <a:gd name="T62" fmla="*/ 394 w 553"/>
                <a:gd name="T63" fmla="*/ 230 h 524"/>
                <a:gd name="T64" fmla="*/ 395 w 553"/>
                <a:gd name="T65" fmla="*/ 240 h 524"/>
                <a:gd name="T66" fmla="*/ 395 w 553"/>
                <a:gd name="T67" fmla="*/ 427 h 524"/>
                <a:gd name="T68" fmla="*/ 509 w 553"/>
                <a:gd name="T69" fmla="*/ 284 h 524"/>
                <a:gd name="T70" fmla="*/ 456 w 553"/>
                <a:gd name="T71" fmla="*/ 336 h 524"/>
                <a:gd name="T72" fmla="*/ 440 w 553"/>
                <a:gd name="T73" fmla="*/ 336 h 524"/>
                <a:gd name="T74" fmla="*/ 440 w 553"/>
                <a:gd name="T75" fmla="*/ 240 h 524"/>
                <a:gd name="T76" fmla="*/ 343 w 553"/>
                <a:gd name="T77" fmla="*/ 143 h 524"/>
                <a:gd name="T78" fmla="*/ 158 w 553"/>
                <a:gd name="T79" fmla="*/ 143 h 524"/>
                <a:gd name="T80" fmla="*/ 158 w 553"/>
                <a:gd name="T81" fmla="*/ 97 h 524"/>
                <a:gd name="T82" fmla="*/ 159 w 553"/>
                <a:gd name="T83" fmla="*/ 86 h 524"/>
                <a:gd name="T84" fmla="*/ 508 w 553"/>
                <a:gd name="T85" fmla="*/ 86 h 524"/>
                <a:gd name="T86" fmla="*/ 509 w 553"/>
                <a:gd name="T87" fmla="*/ 97 h 524"/>
                <a:gd name="T88" fmla="*/ 509 w 553"/>
                <a:gd name="T89" fmla="*/ 28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524">
                  <a:moveTo>
                    <a:pt x="456" y="0"/>
                  </a:moveTo>
                  <a:cubicBezTo>
                    <a:pt x="210" y="0"/>
                    <a:pt x="210" y="0"/>
                    <a:pt x="210" y="0"/>
                  </a:cubicBezTo>
                  <a:cubicBezTo>
                    <a:pt x="157" y="0"/>
                    <a:pt x="113" y="44"/>
                    <a:pt x="113" y="97"/>
                  </a:cubicBezTo>
                  <a:cubicBezTo>
                    <a:pt x="113" y="143"/>
                    <a:pt x="113" y="143"/>
                    <a:pt x="113" y="143"/>
                  </a:cubicBezTo>
                  <a:cubicBezTo>
                    <a:pt x="97" y="143"/>
                    <a:pt x="97" y="143"/>
                    <a:pt x="97" y="143"/>
                  </a:cubicBezTo>
                  <a:cubicBezTo>
                    <a:pt x="43" y="143"/>
                    <a:pt x="0" y="187"/>
                    <a:pt x="0" y="240"/>
                  </a:cubicBezTo>
                  <a:cubicBezTo>
                    <a:pt x="0" y="427"/>
                    <a:pt x="0" y="427"/>
                    <a:pt x="0" y="427"/>
                  </a:cubicBezTo>
                  <a:cubicBezTo>
                    <a:pt x="0" y="480"/>
                    <a:pt x="43" y="524"/>
                    <a:pt x="97" y="524"/>
                  </a:cubicBezTo>
                  <a:cubicBezTo>
                    <a:pt x="343" y="524"/>
                    <a:pt x="343" y="524"/>
                    <a:pt x="343" y="524"/>
                  </a:cubicBezTo>
                  <a:cubicBezTo>
                    <a:pt x="396" y="524"/>
                    <a:pt x="440" y="480"/>
                    <a:pt x="440" y="427"/>
                  </a:cubicBezTo>
                  <a:cubicBezTo>
                    <a:pt x="440" y="381"/>
                    <a:pt x="440" y="381"/>
                    <a:pt x="440" y="381"/>
                  </a:cubicBezTo>
                  <a:cubicBezTo>
                    <a:pt x="456" y="381"/>
                    <a:pt x="456" y="381"/>
                    <a:pt x="456" y="381"/>
                  </a:cubicBezTo>
                  <a:cubicBezTo>
                    <a:pt x="510" y="381"/>
                    <a:pt x="553" y="337"/>
                    <a:pt x="553" y="284"/>
                  </a:cubicBezTo>
                  <a:cubicBezTo>
                    <a:pt x="553" y="97"/>
                    <a:pt x="553" y="97"/>
                    <a:pt x="553" y="97"/>
                  </a:cubicBezTo>
                  <a:cubicBezTo>
                    <a:pt x="553" y="44"/>
                    <a:pt x="510" y="0"/>
                    <a:pt x="456" y="0"/>
                  </a:cubicBezTo>
                  <a:close/>
                  <a:moveTo>
                    <a:pt x="190" y="22"/>
                  </a:moveTo>
                  <a:cubicBezTo>
                    <a:pt x="205" y="22"/>
                    <a:pt x="217" y="34"/>
                    <a:pt x="217" y="49"/>
                  </a:cubicBezTo>
                  <a:cubicBezTo>
                    <a:pt x="217" y="64"/>
                    <a:pt x="205" y="76"/>
                    <a:pt x="190" y="76"/>
                  </a:cubicBezTo>
                  <a:cubicBezTo>
                    <a:pt x="176" y="76"/>
                    <a:pt x="164" y="64"/>
                    <a:pt x="164" y="49"/>
                  </a:cubicBezTo>
                  <a:cubicBezTo>
                    <a:pt x="164" y="34"/>
                    <a:pt x="176" y="22"/>
                    <a:pt x="190" y="22"/>
                  </a:cubicBezTo>
                  <a:close/>
                  <a:moveTo>
                    <a:pt x="77" y="165"/>
                  </a:moveTo>
                  <a:cubicBezTo>
                    <a:pt x="92" y="165"/>
                    <a:pt x="104" y="177"/>
                    <a:pt x="104" y="192"/>
                  </a:cubicBezTo>
                  <a:cubicBezTo>
                    <a:pt x="104" y="207"/>
                    <a:pt x="92" y="219"/>
                    <a:pt x="77" y="219"/>
                  </a:cubicBezTo>
                  <a:cubicBezTo>
                    <a:pt x="62" y="219"/>
                    <a:pt x="50" y="207"/>
                    <a:pt x="50" y="192"/>
                  </a:cubicBezTo>
                  <a:cubicBezTo>
                    <a:pt x="50" y="177"/>
                    <a:pt x="62" y="165"/>
                    <a:pt x="77" y="165"/>
                  </a:cubicBezTo>
                  <a:close/>
                  <a:moveTo>
                    <a:pt x="395" y="427"/>
                  </a:moveTo>
                  <a:cubicBezTo>
                    <a:pt x="395" y="456"/>
                    <a:pt x="372" y="480"/>
                    <a:pt x="343" y="480"/>
                  </a:cubicBezTo>
                  <a:cubicBezTo>
                    <a:pt x="97" y="480"/>
                    <a:pt x="97" y="480"/>
                    <a:pt x="97" y="480"/>
                  </a:cubicBezTo>
                  <a:cubicBezTo>
                    <a:pt x="68" y="480"/>
                    <a:pt x="44" y="456"/>
                    <a:pt x="44" y="427"/>
                  </a:cubicBezTo>
                  <a:cubicBezTo>
                    <a:pt x="44" y="240"/>
                    <a:pt x="44" y="240"/>
                    <a:pt x="44" y="240"/>
                  </a:cubicBezTo>
                  <a:cubicBezTo>
                    <a:pt x="44" y="237"/>
                    <a:pt x="45" y="233"/>
                    <a:pt x="45" y="230"/>
                  </a:cubicBezTo>
                  <a:cubicBezTo>
                    <a:pt x="394" y="230"/>
                    <a:pt x="394" y="230"/>
                    <a:pt x="394" y="230"/>
                  </a:cubicBezTo>
                  <a:cubicBezTo>
                    <a:pt x="395" y="233"/>
                    <a:pt x="395" y="237"/>
                    <a:pt x="395" y="240"/>
                  </a:cubicBezTo>
                  <a:lnTo>
                    <a:pt x="395" y="427"/>
                  </a:lnTo>
                  <a:close/>
                  <a:moveTo>
                    <a:pt x="509" y="284"/>
                  </a:moveTo>
                  <a:cubicBezTo>
                    <a:pt x="509" y="313"/>
                    <a:pt x="485" y="336"/>
                    <a:pt x="456" y="336"/>
                  </a:cubicBezTo>
                  <a:cubicBezTo>
                    <a:pt x="440" y="336"/>
                    <a:pt x="440" y="336"/>
                    <a:pt x="440" y="336"/>
                  </a:cubicBezTo>
                  <a:cubicBezTo>
                    <a:pt x="440" y="240"/>
                    <a:pt x="440" y="240"/>
                    <a:pt x="440" y="240"/>
                  </a:cubicBezTo>
                  <a:cubicBezTo>
                    <a:pt x="440" y="187"/>
                    <a:pt x="396" y="143"/>
                    <a:pt x="343" y="143"/>
                  </a:cubicBezTo>
                  <a:cubicBezTo>
                    <a:pt x="158" y="143"/>
                    <a:pt x="158" y="143"/>
                    <a:pt x="158" y="143"/>
                  </a:cubicBezTo>
                  <a:cubicBezTo>
                    <a:pt x="158" y="97"/>
                    <a:pt x="158" y="97"/>
                    <a:pt x="158" y="97"/>
                  </a:cubicBezTo>
                  <a:cubicBezTo>
                    <a:pt x="158" y="93"/>
                    <a:pt x="158" y="90"/>
                    <a:pt x="159" y="86"/>
                  </a:cubicBezTo>
                  <a:cubicBezTo>
                    <a:pt x="508" y="86"/>
                    <a:pt x="508" y="86"/>
                    <a:pt x="508" y="86"/>
                  </a:cubicBezTo>
                  <a:cubicBezTo>
                    <a:pt x="508" y="90"/>
                    <a:pt x="509" y="93"/>
                    <a:pt x="509" y="97"/>
                  </a:cubicBezTo>
                  <a:lnTo>
                    <a:pt x="509" y="284"/>
                  </a:lnTo>
                  <a:close/>
                </a:path>
              </a:pathLst>
            </a:custGeom>
            <a:solidFill>
              <a:srgbClr val="4D4D4F"/>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p>
          </p:txBody>
        </p:sp>
        <p:sp>
          <p:nvSpPr>
            <p:cNvPr id="112" name="TextBox 111"/>
            <p:cNvSpPr txBox="1"/>
            <p:nvPr/>
          </p:nvSpPr>
          <p:spPr>
            <a:xfrm>
              <a:off x="3732212" y="5865041"/>
              <a:ext cx="1140110" cy="3457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cs typeface="Franklin Gothic Book"/>
                </a:rPr>
                <a:t>Apps</a:t>
              </a:r>
            </a:p>
          </p:txBody>
        </p:sp>
      </p:grpSp>
      <p:pic>
        <p:nvPicPr>
          <p:cNvPr id="113" name="Picture 112" descr="funnel-3app.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7477518" y="3395871"/>
            <a:ext cx="1874931" cy="569708"/>
          </a:xfrm>
          <a:prstGeom prst="rect">
            <a:avLst/>
          </a:prstGeom>
        </p:spPr>
      </p:pic>
      <p:sp>
        <p:nvSpPr>
          <p:cNvPr id="114" name="Freeform 113"/>
          <p:cNvSpPr>
            <a:spLocks/>
          </p:cNvSpPr>
          <p:nvPr/>
        </p:nvSpPr>
        <p:spPr bwMode="auto">
          <a:xfrm>
            <a:off x="7596689" y="3892930"/>
            <a:ext cx="1655966" cy="193567"/>
          </a:xfrm>
          <a:custGeom>
            <a:avLst/>
            <a:gdLst>
              <a:gd name="T0" fmla="*/ 1108 w 1108"/>
              <a:gd name="T1" fmla="*/ 282 h 336"/>
              <a:gd name="T2" fmla="*/ 1054 w 1108"/>
              <a:gd name="T3" fmla="*/ 336 h 336"/>
              <a:gd name="T4" fmla="*/ 54 w 1108"/>
              <a:gd name="T5" fmla="*/ 336 h 336"/>
              <a:gd name="T6" fmla="*/ 0 w 1108"/>
              <a:gd name="T7" fmla="*/ 282 h 336"/>
              <a:gd name="T8" fmla="*/ 0 w 1108"/>
              <a:gd name="T9" fmla="*/ 54 h 336"/>
              <a:gd name="T10" fmla="*/ 54 w 1108"/>
              <a:gd name="T11" fmla="*/ 0 h 336"/>
              <a:gd name="T12" fmla="*/ 1054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4" y="336"/>
                </a:cubicBezTo>
                <a:cubicBezTo>
                  <a:pt x="54" y="336"/>
                  <a:pt x="54" y="336"/>
                  <a:pt x="54" y="336"/>
                </a:cubicBezTo>
                <a:cubicBezTo>
                  <a:pt x="24" y="336"/>
                  <a:pt x="0" y="312"/>
                  <a:pt x="0" y="282"/>
                </a:cubicBezTo>
                <a:cubicBezTo>
                  <a:pt x="0" y="54"/>
                  <a:pt x="0" y="54"/>
                  <a:pt x="0" y="54"/>
                </a:cubicBezTo>
                <a:cubicBezTo>
                  <a:pt x="0" y="24"/>
                  <a:pt x="24" y="0"/>
                  <a:pt x="54" y="0"/>
                </a:cubicBezTo>
                <a:cubicBezTo>
                  <a:pt x="1054" y="0"/>
                  <a:pt x="1054" y="0"/>
                  <a:pt x="1054"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15" name="TextBox 114"/>
          <p:cNvSpPr txBox="1"/>
          <p:nvPr/>
        </p:nvSpPr>
        <p:spPr>
          <a:xfrm>
            <a:off x="7729686" y="3892930"/>
            <a:ext cx="1388193" cy="19107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Security Services</a:t>
            </a:r>
          </a:p>
        </p:txBody>
      </p:sp>
      <p:cxnSp>
        <p:nvCxnSpPr>
          <p:cNvPr id="116" name="Straight Arrow Connector 115"/>
          <p:cNvCxnSpPr/>
          <p:nvPr/>
        </p:nvCxnSpPr>
        <p:spPr>
          <a:xfrm flipH="1">
            <a:off x="6986647" y="5160153"/>
            <a:ext cx="2748327" cy="0"/>
          </a:xfrm>
          <a:prstGeom prst="straightConnector1">
            <a:avLst/>
          </a:prstGeom>
          <a:ln w="28575" cmpd="sng">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8"/>
          <a:stretch>
            <a:fillRect/>
          </a:stretch>
        </p:blipFill>
        <p:spPr>
          <a:xfrm>
            <a:off x="7508821" y="5777069"/>
            <a:ext cx="1823591" cy="533400"/>
          </a:xfrm>
          <a:prstGeom prst="rect">
            <a:avLst/>
          </a:prstGeom>
        </p:spPr>
      </p:pic>
      <p:sp>
        <p:nvSpPr>
          <p:cNvPr id="120" name="Rounded Rectangle 119"/>
          <p:cNvSpPr/>
          <p:nvPr/>
        </p:nvSpPr>
        <p:spPr>
          <a:xfrm>
            <a:off x="912812" y="1752600"/>
            <a:ext cx="3404283" cy="442675"/>
          </a:xfrm>
          <a:prstGeom prst="roundRect">
            <a:avLst/>
          </a:prstGeom>
          <a:gradFill>
            <a:gsLst>
              <a:gs pos="0">
                <a:schemeClr val="accent1"/>
              </a:gs>
              <a:gs pos="100000">
                <a:schemeClr val="accent1">
                  <a:lumMod val="50000"/>
                </a:schemeClr>
              </a:gs>
            </a:gsLst>
            <a:lin ang="0" scaled="1"/>
          </a:gra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spAutoFit/>
          </a:bodyPr>
          <a:lstStyle/>
          <a:p>
            <a:pPr algn="ctr"/>
            <a:r>
              <a:rPr lang="en-US" sz="2000" dirty="0">
                <a:solidFill>
                  <a:schemeClr val="bg1"/>
                </a:solidFill>
                <a:effectLst>
                  <a:outerShdw blurRad="25400" dist="25400" dir="2700000" algn="tl">
                    <a:srgbClr val="000000">
                      <a:alpha val="0"/>
                    </a:srgbClr>
                  </a:outerShdw>
                </a:effectLst>
              </a:rPr>
              <a:t>Visibility and Control</a:t>
            </a:r>
          </a:p>
        </p:txBody>
      </p:sp>
      <p:sp>
        <p:nvSpPr>
          <p:cNvPr id="121" name="Text Placeholder 8"/>
          <p:cNvSpPr txBox="1">
            <a:spLocks/>
          </p:cNvSpPr>
          <p:nvPr/>
        </p:nvSpPr>
        <p:spPr>
          <a:xfrm>
            <a:off x="844674" y="3543529"/>
            <a:ext cx="3540556" cy="811913"/>
          </a:xfrm>
          <a:prstGeom prst="rect">
            <a:avLst/>
          </a:prstGeom>
        </p:spPr>
        <p:txBody>
          <a:bodyPr lIns="91432" tIns="45717" rIns="91432" bIns="45717">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900" dirty="0">
                <a:solidFill>
                  <a:srgbClr val="4D4D4F"/>
                </a:solidFill>
                <a:cs typeface="Franklin Gothic Book"/>
              </a:rPr>
              <a:t>Scale SSL across multiple security devices that are either blind or challenged with SSL performance to defend against encrypted threats</a:t>
            </a:r>
          </a:p>
        </p:txBody>
      </p:sp>
      <p:pic>
        <p:nvPicPr>
          <p:cNvPr id="122" name="Picture 121" descr="inspection.em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5274" y="2443528"/>
            <a:ext cx="936680" cy="950455"/>
          </a:xfrm>
          <a:prstGeom prst="rect">
            <a:avLst/>
          </a:prstGeom>
        </p:spPr>
      </p:pic>
    </p:spTree>
    <p:custDataLst>
      <p:tags r:id="rId1"/>
    </p:custDataLst>
    <p:extLst>
      <p:ext uri="{BB962C8B-B14F-4D97-AF65-F5344CB8AC3E}">
        <p14:creationId xmlns:p14="http://schemas.microsoft.com/office/powerpoint/2010/main" val="266971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1589" y="30904"/>
            <a:ext cx="12187240" cy="914162"/>
          </a:xfrm>
          <a:ln>
            <a:solidFill>
              <a:schemeClr val="accent2"/>
            </a:solidFill>
          </a:ln>
        </p:spPr>
        <p:txBody>
          <a:bodyPr>
            <a:normAutofit/>
          </a:bodyPr>
          <a:lstStyle/>
          <a:p>
            <a:r>
              <a:rPr lang="en-US" sz="2799" b="1" dirty="0"/>
              <a:t>F5 and </a:t>
            </a:r>
            <a:r>
              <a:rPr lang="en-US" sz="2799" b="1" dirty="0" err="1"/>
              <a:t>FireEye</a:t>
            </a:r>
            <a:r>
              <a:rPr lang="en-US" sz="2799" b="1" dirty="0"/>
              <a:t> Enterprise Distributed Deployment Strategy</a:t>
            </a:r>
            <a:br>
              <a:rPr lang="en-US" sz="2799" b="1" dirty="0"/>
            </a:br>
            <a:r>
              <a:rPr lang="en-US" sz="1849" dirty="0"/>
              <a:t>Gain visibility across the Enterprise</a:t>
            </a:r>
          </a:p>
        </p:txBody>
      </p:sp>
      <p:pic>
        <p:nvPicPr>
          <p:cNvPr id="95" name="Picture 94"/>
          <p:cNvPicPr>
            <a:picLocks noChangeAspect="1"/>
          </p:cNvPicPr>
          <p:nvPr/>
        </p:nvPicPr>
        <p:blipFill>
          <a:blip r:embed="rId3"/>
          <a:stretch>
            <a:fillRect/>
          </a:stretch>
        </p:blipFill>
        <p:spPr>
          <a:xfrm>
            <a:off x="9252561" y="1295332"/>
            <a:ext cx="2210549" cy="4818761"/>
          </a:xfrm>
          <a:prstGeom prst="rect">
            <a:avLst/>
          </a:prstGeom>
        </p:spPr>
      </p:pic>
      <p:sp>
        <p:nvSpPr>
          <p:cNvPr id="96" name="Right Arrow 95"/>
          <p:cNvSpPr/>
          <p:nvPr/>
        </p:nvSpPr>
        <p:spPr>
          <a:xfrm>
            <a:off x="6603619" y="2854163"/>
            <a:ext cx="2500722" cy="1769346"/>
          </a:xfrm>
          <a:prstGeom prst="rightArrow">
            <a:avLst/>
          </a:prstGeom>
          <a:solidFill>
            <a:schemeClr val="accent1">
              <a:lumMod val="40000"/>
              <a:lumOff val="60000"/>
            </a:schemeClr>
          </a:solidFill>
          <a:ln>
            <a:solidFill>
              <a:srgbClr val="00AAAD"/>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en-US" sz="900"/>
          </a:p>
        </p:txBody>
      </p:sp>
      <p:sp>
        <p:nvSpPr>
          <p:cNvPr id="112" name="Rectangle 111"/>
          <p:cNvSpPr/>
          <p:nvPr/>
        </p:nvSpPr>
        <p:spPr>
          <a:xfrm rot="5400000">
            <a:off x="4541088" y="3532188"/>
            <a:ext cx="3599916" cy="369106"/>
          </a:xfrm>
          <a:prstGeom prst="rect">
            <a:avLst/>
          </a:prstGeom>
        </p:spPr>
        <p:txBody>
          <a:bodyPr wrap="none" lIns="91414" tIns="45707" rIns="91414" bIns="45707">
            <a:spAutoFit/>
          </a:bodyPr>
          <a:lstStyle/>
          <a:p>
            <a:pPr>
              <a:lnSpc>
                <a:spcPct val="90000"/>
              </a:lnSpc>
              <a:spcAft>
                <a:spcPts val="600"/>
              </a:spcAft>
            </a:pPr>
            <a:r>
              <a:rPr lang="en-US" sz="1999" dirty="0">
                <a:ln w="0"/>
                <a:effectLst>
                  <a:outerShdw blurRad="38100" dist="19050" dir="2700000" algn="tl" rotWithShape="0">
                    <a:schemeClr val="dk1">
                      <a:alpha val="40000"/>
                    </a:schemeClr>
                  </a:outerShdw>
                </a:effectLst>
              </a:rPr>
              <a:t>Visibility across the Enterprise</a:t>
            </a:r>
          </a:p>
        </p:txBody>
      </p:sp>
      <p:sp>
        <p:nvSpPr>
          <p:cNvPr id="90" name="Rounded Rectangle 89"/>
          <p:cNvSpPr/>
          <p:nvPr/>
        </p:nvSpPr>
        <p:spPr>
          <a:xfrm>
            <a:off x="1593410" y="2332999"/>
            <a:ext cx="3669671" cy="1279352"/>
          </a:xfrm>
          <a:prstGeom prst="roundRect">
            <a:avLst>
              <a:gd name="adj" fmla="val 10382"/>
            </a:avLst>
          </a:prstGeom>
          <a:solidFill>
            <a:srgbClr val="5B9BD5"/>
          </a:solidFill>
          <a:ln w="25400">
            <a:noFill/>
          </a:ln>
        </p:spPr>
        <p:style>
          <a:lnRef idx="2">
            <a:schemeClr val="dk1"/>
          </a:lnRef>
          <a:fillRef idx="1">
            <a:schemeClr val="lt1"/>
          </a:fillRef>
          <a:effectRef idx="0">
            <a:schemeClr val="dk1"/>
          </a:effectRef>
          <a:fontRef idx="minor">
            <a:schemeClr val="dk1"/>
          </a:fontRef>
        </p:style>
        <p:txBody>
          <a:bodyPr lIns="91414" tIns="45707" rIns="91414" bIns="45707" rtlCol="0" anchor="ctr"/>
          <a:lstStyle/>
          <a:p>
            <a:pPr algn="ctr"/>
            <a:endParaRPr lang="en-US" sz="900" dirty="0"/>
          </a:p>
        </p:txBody>
      </p:sp>
      <p:sp>
        <p:nvSpPr>
          <p:cNvPr id="91" name="Rounded Rectangle 90"/>
          <p:cNvSpPr/>
          <p:nvPr/>
        </p:nvSpPr>
        <p:spPr>
          <a:xfrm>
            <a:off x="950247" y="1750874"/>
            <a:ext cx="4970689" cy="4083816"/>
          </a:xfrm>
          <a:prstGeom prst="roundRect">
            <a:avLst>
              <a:gd name="adj" fmla="val 5856"/>
            </a:avLst>
          </a:prstGeom>
          <a:noFill/>
          <a:ln w="25400">
            <a:solidFill>
              <a:srgbClr val="4D4D4F"/>
            </a:solidFill>
          </a:ln>
        </p:spPr>
        <p:style>
          <a:lnRef idx="2">
            <a:schemeClr val="dk1"/>
          </a:lnRef>
          <a:fillRef idx="1">
            <a:schemeClr val="lt1"/>
          </a:fillRef>
          <a:effectRef idx="0">
            <a:schemeClr val="dk1"/>
          </a:effectRef>
          <a:fontRef idx="minor">
            <a:schemeClr val="dk1"/>
          </a:fontRef>
        </p:style>
        <p:txBody>
          <a:bodyPr lIns="91414" tIns="45707" rIns="91414" bIns="45707" rtlCol="0" anchor="ctr"/>
          <a:lstStyle/>
          <a:p>
            <a:pPr algn="ctr"/>
            <a:endParaRPr lang="en-US" sz="900" dirty="0"/>
          </a:p>
        </p:txBody>
      </p:sp>
      <p:sp>
        <p:nvSpPr>
          <p:cNvPr id="92" name="TextBox 91"/>
          <p:cNvSpPr txBox="1"/>
          <p:nvPr/>
        </p:nvSpPr>
        <p:spPr>
          <a:xfrm>
            <a:off x="1602631" y="2606595"/>
            <a:ext cx="3636840" cy="756931"/>
          </a:xfrm>
          <a:prstGeom prst="rect">
            <a:avLst/>
          </a:prstGeom>
          <a:noFill/>
        </p:spPr>
        <p:txBody>
          <a:bodyPr wrap="square" lIns="91414" tIns="45707" rIns="91414" bIns="45707" rtlCol="0">
            <a:spAutoFit/>
          </a:bodyPr>
          <a:lstStyle/>
          <a:p>
            <a:pPr algn="ctr">
              <a:lnSpc>
                <a:spcPct val="90000"/>
              </a:lnSpc>
            </a:pPr>
            <a:r>
              <a:rPr lang="en-US" sz="1600" b="1" dirty="0">
                <a:cs typeface="Franklin Gothic Book"/>
              </a:rPr>
              <a:t>SSL Visibility</a:t>
            </a:r>
          </a:p>
          <a:p>
            <a:pPr algn="ctr">
              <a:lnSpc>
                <a:spcPct val="90000"/>
              </a:lnSpc>
            </a:pPr>
            <a:r>
              <a:rPr lang="en-US" sz="1600" b="1" dirty="0">
                <a:cs typeface="Franklin Gothic Book"/>
              </a:rPr>
              <a:t>Load balancing </a:t>
            </a:r>
            <a:br>
              <a:rPr lang="en-US" sz="1600" b="1" dirty="0">
                <a:cs typeface="Franklin Gothic Book"/>
              </a:rPr>
            </a:br>
            <a:r>
              <a:rPr lang="en-US" sz="1600" b="1" dirty="0">
                <a:cs typeface="Franklin Gothic Book"/>
              </a:rPr>
              <a:t>Firewall</a:t>
            </a:r>
          </a:p>
        </p:txBody>
      </p:sp>
      <p:sp>
        <p:nvSpPr>
          <p:cNvPr id="93" name="Rounded Rectangle 92"/>
          <p:cNvSpPr/>
          <p:nvPr/>
        </p:nvSpPr>
        <p:spPr>
          <a:xfrm>
            <a:off x="2275232" y="1295332"/>
            <a:ext cx="2317803" cy="680229"/>
          </a:xfrm>
          <a:prstGeom prst="roundRect">
            <a:avLst>
              <a:gd name="adj" fmla="val 24315"/>
            </a:avLst>
          </a:prstGeom>
          <a:solidFill>
            <a:srgbClr val="4D4D4F"/>
          </a:solidFill>
          <a:ln w="25400">
            <a:noFill/>
          </a:ln>
        </p:spPr>
        <p:style>
          <a:lnRef idx="2">
            <a:schemeClr val="dk1"/>
          </a:lnRef>
          <a:fillRef idx="1">
            <a:schemeClr val="lt1"/>
          </a:fillRef>
          <a:effectRef idx="0">
            <a:schemeClr val="dk1"/>
          </a:effectRef>
          <a:fontRef idx="minor">
            <a:schemeClr val="dk1"/>
          </a:fontRef>
        </p:style>
        <p:txBody>
          <a:bodyPr lIns="91414" tIns="45707" rIns="91414" bIns="45707" rtlCol="0" anchor="ctr"/>
          <a:lstStyle/>
          <a:p>
            <a:pPr algn="ctr"/>
            <a:r>
              <a:rPr lang="en-US" sz="2999" b="1" dirty="0">
                <a:solidFill>
                  <a:schemeClr val="bg1"/>
                </a:solidFill>
              </a:rPr>
              <a:t>Big-IP</a:t>
            </a:r>
          </a:p>
        </p:txBody>
      </p:sp>
      <p:pic>
        <p:nvPicPr>
          <p:cNvPr id="97" name="Picture 96" descr="funnel-3ap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985" y="4408457"/>
            <a:ext cx="2741563" cy="631244"/>
          </a:xfrm>
          <a:prstGeom prst="rect">
            <a:avLst/>
          </a:prstGeom>
        </p:spPr>
      </p:pic>
      <p:grpSp>
        <p:nvGrpSpPr>
          <p:cNvPr id="98" name="Group 97"/>
          <p:cNvGrpSpPr/>
          <p:nvPr/>
        </p:nvGrpSpPr>
        <p:grpSpPr>
          <a:xfrm>
            <a:off x="2230010" y="3998142"/>
            <a:ext cx="2283620" cy="511821"/>
            <a:chOff x="3376639" y="4855405"/>
            <a:chExt cx="995797" cy="243879"/>
          </a:xfrm>
        </p:grpSpPr>
        <p:sp>
          <p:nvSpPr>
            <p:cNvPr id="99" name="Freeform 55"/>
            <p:cNvSpPr>
              <a:spLocks/>
            </p:cNvSpPr>
            <p:nvPr/>
          </p:nvSpPr>
          <p:spPr bwMode="auto">
            <a:xfrm>
              <a:off x="3376639" y="4855405"/>
              <a:ext cx="518431" cy="243879"/>
            </a:xfrm>
            <a:custGeom>
              <a:avLst/>
              <a:gdLst>
                <a:gd name="T0" fmla="*/ 474 w 474"/>
                <a:gd name="T1" fmla="*/ 172 h 224"/>
                <a:gd name="T2" fmla="*/ 422 w 474"/>
                <a:gd name="T3" fmla="*/ 224 h 224"/>
                <a:gd name="T4" fmla="*/ 52 w 474"/>
                <a:gd name="T5" fmla="*/ 224 h 224"/>
                <a:gd name="T6" fmla="*/ 0 w 474"/>
                <a:gd name="T7" fmla="*/ 172 h 224"/>
                <a:gd name="T8" fmla="*/ 0 w 474"/>
                <a:gd name="T9" fmla="*/ 51 h 224"/>
                <a:gd name="T10" fmla="*/ 52 w 474"/>
                <a:gd name="T11" fmla="*/ 0 h 224"/>
                <a:gd name="T12" fmla="*/ 422 w 474"/>
                <a:gd name="T13" fmla="*/ 0 h 224"/>
                <a:gd name="T14" fmla="*/ 474 w 474"/>
                <a:gd name="T15" fmla="*/ 51 h 224"/>
                <a:gd name="T16" fmla="*/ 474 w 474"/>
                <a:gd name="T17" fmla="*/ 1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224">
                  <a:moveTo>
                    <a:pt x="474" y="172"/>
                  </a:moveTo>
                  <a:cubicBezTo>
                    <a:pt x="474" y="200"/>
                    <a:pt x="451" y="224"/>
                    <a:pt x="422" y="224"/>
                  </a:cubicBezTo>
                  <a:cubicBezTo>
                    <a:pt x="52" y="224"/>
                    <a:pt x="52" y="224"/>
                    <a:pt x="52" y="224"/>
                  </a:cubicBezTo>
                  <a:cubicBezTo>
                    <a:pt x="23" y="224"/>
                    <a:pt x="0" y="200"/>
                    <a:pt x="0" y="172"/>
                  </a:cubicBezTo>
                  <a:cubicBezTo>
                    <a:pt x="0" y="51"/>
                    <a:pt x="0" y="51"/>
                    <a:pt x="0" y="51"/>
                  </a:cubicBezTo>
                  <a:cubicBezTo>
                    <a:pt x="0" y="23"/>
                    <a:pt x="23" y="0"/>
                    <a:pt x="52" y="0"/>
                  </a:cubicBezTo>
                  <a:cubicBezTo>
                    <a:pt x="422" y="0"/>
                    <a:pt x="422" y="0"/>
                    <a:pt x="422" y="0"/>
                  </a:cubicBezTo>
                  <a:cubicBezTo>
                    <a:pt x="451" y="0"/>
                    <a:pt x="474" y="23"/>
                    <a:pt x="474" y="51"/>
                  </a:cubicBezTo>
                  <a:lnTo>
                    <a:pt x="474" y="172"/>
                  </a:lnTo>
                  <a:close/>
                </a:path>
              </a:pathLst>
            </a:custGeom>
            <a:solidFill>
              <a:srgbClr val="0051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p>
          </p:txBody>
        </p:sp>
        <p:sp>
          <p:nvSpPr>
            <p:cNvPr id="100" name="Freeform 56"/>
            <p:cNvSpPr>
              <a:spLocks/>
            </p:cNvSpPr>
            <p:nvPr/>
          </p:nvSpPr>
          <p:spPr bwMode="auto">
            <a:xfrm>
              <a:off x="3479298" y="4917017"/>
              <a:ext cx="82128" cy="118089"/>
            </a:xfrm>
            <a:custGeom>
              <a:avLst/>
              <a:gdLst>
                <a:gd name="T0" fmla="*/ 0 w 32"/>
                <a:gd name="T1" fmla="*/ 0 h 46"/>
                <a:gd name="T2" fmla="*/ 10 w 32"/>
                <a:gd name="T3" fmla="*/ 0 h 46"/>
                <a:gd name="T4" fmla="*/ 10 w 32"/>
                <a:gd name="T5" fmla="*/ 37 h 46"/>
                <a:gd name="T6" fmla="*/ 32 w 32"/>
                <a:gd name="T7" fmla="*/ 37 h 46"/>
                <a:gd name="T8" fmla="*/ 32 w 32"/>
                <a:gd name="T9" fmla="*/ 46 h 46"/>
                <a:gd name="T10" fmla="*/ 0 w 32"/>
                <a:gd name="T11" fmla="*/ 46 h 46"/>
                <a:gd name="T12" fmla="*/ 0 w 32"/>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2" h="46">
                  <a:moveTo>
                    <a:pt x="0" y="0"/>
                  </a:moveTo>
                  <a:lnTo>
                    <a:pt x="10" y="0"/>
                  </a:lnTo>
                  <a:lnTo>
                    <a:pt x="10" y="37"/>
                  </a:lnTo>
                  <a:lnTo>
                    <a:pt x="32" y="37"/>
                  </a:lnTo>
                  <a:lnTo>
                    <a:pt x="32" y="46"/>
                  </a:lnTo>
                  <a:lnTo>
                    <a:pt x="0" y="46"/>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p>
          </p:txBody>
        </p:sp>
        <p:sp>
          <p:nvSpPr>
            <p:cNvPr id="101" name="Freeform 57"/>
            <p:cNvSpPr>
              <a:spLocks/>
            </p:cNvSpPr>
            <p:nvPr/>
          </p:nvSpPr>
          <p:spPr bwMode="auto">
            <a:xfrm>
              <a:off x="3563992" y="4917017"/>
              <a:ext cx="94961" cy="118089"/>
            </a:xfrm>
            <a:custGeom>
              <a:avLst/>
              <a:gdLst>
                <a:gd name="T0" fmla="*/ 13 w 37"/>
                <a:gd name="T1" fmla="*/ 9 h 46"/>
                <a:gd name="T2" fmla="*/ 0 w 37"/>
                <a:gd name="T3" fmla="*/ 9 h 46"/>
                <a:gd name="T4" fmla="*/ 0 w 37"/>
                <a:gd name="T5" fmla="*/ 0 h 46"/>
                <a:gd name="T6" fmla="*/ 37 w 37"/>
                <a:gd name="T7" fmla="*/ 0 h 46"/>
                <a:gd name="T8" fmla="*/ 37 w 37"/>
                <a:gd name="T9" fmla="*/ 9 h 46"/>
                <a:gd name="T10" fmla="*/ 23 w 37"/>
                <a:gd name="T11" fmla="*/ 9 h 46"/>
                <a:gd name="T12" fmla="*/ 23 w 37"/>
                <a:gd name="T13" fmla="*/ 46 h 46"/>
                <a:gd name="T14" fmla="*/ 13 w 37"/>
                <a:gd name="T15" fmla="*/ 46 h 46"/>
                <a:gd name="T16" fmla="*/ 13 w 37"/>
                <a:gd name="T17"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6">
                  <a:moveTo>
                    <a:pt x="13" y="9"/>
                  </a:moveTo>
                  <a:lnTo>
                    <a:pt x="0" y="9"/>
                  </a:lnTo>
                  <a:lnTo>
                    <a:pt x="0" y="0"/>
                  </a:lnTo>
                  <a:lnTo>
                    <a:pt x="37" y="0"/>
                  </a:lnTo>
                  <a:lnTo>
                    <a:pt x="37" y="9"/>
                  </a:lnTo>
                  <a:lnTo>
                    <a:pt x="23" y="9"/>
                  </a:lnTo>
                  <a:lnTo>
                    <a:pt x="23" y="46"/>
                  </a:lnTo>
                  <a:lnTo>
                    <a:pt x="13" y="46"/>
                  </a:lnTo>
                  <a:lnTo>
                    <a:pt x="13"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p>
          </p:txBody>
        </p:sp>
        <p:sp>
          <p:nvSpPr>
            <p:cNvPr id="102" name="Freeform 58"/>
            <p:cNvSpPr>
              <a:spLocks/>
            </p:cNvSpPr>
            <p:nvPr/>
          </p:nvSpPr>
          <p:spPr bwMode="auto">
            <a:xfrm>
              <a:off x="3666651" y="4917017"/>
              <a:ext cx="125759" cy="118089"/>
            </a:xfrm>
            <a:custGeom>
              <a:avLst/>
              <a:gdLst>
                <a:gd name="T0" fmla="*/ 0 w 49"/>
                <a:gd name="T1" fmla="*/ 0 h 46"/>
                <a:gd name="T2" fmla="*/ 14 w 49"/>
                <a:gd name="T3" fmla="*/ 0 h 46"/>
                <a:gd name="T4" fmla="*/ 25 w 49"/>
                <a:gd name="T5" fmla="*/ 32 h 46"/>
                <a:gd name="T6" fmla="*/ 25 w 49"/>
                <a:gd name="T7" fmla="*/ 32 h 46"/>
                <a:gd name="T8" fmla="*/ 35 w 49"/>
                <a:gd name="T9" fmla="*/ 0 h 46"/>
                <a:gd name="T10" fmla="*/ 49 w 49"/>
                <a:gd name="T11" fmla="*/ 0 h 46"/>
                <a:gd name="T12" fmla="*/ 49 w 49"/>
                <a:gd name="T13" fmla="*/ 46 h 46"/>
                <a:gd name="T14" fmla="*/ 40 w 49"/>
                <a:gd name="T15" fmla="*/ 46 h 46"/>
                <a:gd name="T16" fmla="*/ 40 w 49"/>
                <a:gd name="T17" fmla="*/ 14 h 46"/>
                <a:gd name="T18" fmla="*/ 40 w 49"/>
                <a:gd name="T19" fmla="*/ 14 h 46"/>
                <a:gd name="T20" fmla="*/ 28 w 49"/>
                <a:gd name="T21" fmla="*/ 46 h 46"/>
                <a:gd name="T22" fmla="*/ 21 w 49"/>
                <a:gd name="T23" fmla="*/ 46 h 46"/>
                <a:gd name="T24" fmla="*/ 10 w 49"/>
                <a:gd name="T25" fmla="*/ 14 h 46"/>
                <a:gd name="T26" fmla="*/ 10 w 49"/>
                <a:gd name="T27" fmla="*/ 14 h 46"/>
                <a:gd name="T28" fmla="*/ 10 w 49"/>
                <a:gd name="T29" fmla="*/ 46 h 46"/>
                <a:gd name="T30" fmla="*/ 0 w 49"/>
                <a:gd name="T31" fmla="*/ 46 h 46"/>
                <a:gd name="T32" fmla="*/ 0 w 49"/>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6">
                  <a:moveTo>
                    <a:pt x="0" y="0"/>
                  </a:moveTo>
                  <a:lnTo>
                    <a:pt x="14" y="0"/>
                  </a:lnTo>
                  <a:lnTo>
                    <a:pt x="25" y="32"/>
                  </a:lnTo>
                  <a:lnTo>
                    <a:pt x="25" y="32"/>
                  </a:lnTo>
                  <a:lnTo>
                    <a:pt x="35" y="0"/>
                  </a:lnTo>
                  <a:lnTo>
                    <a:pt x="49" y="0"/>
                  </a:lnTo>
                  <a:lnTo>
                    <a:pt x="49" y="46"/>
                  </a:lnTo>
                  <a:lnTo>
                    <a:pt x="40" y="46"/>
                  </a:lnTo>
                  <a:lnTo>
                    <a:pt x="40" y="14"/>
                  </a:lnTo>
                  <a:lnTo>
                    <a:pt x="40" y="14"/>
                  </a:lnTo>
                  <a:lnTo>
                    <a:pt x="28" y="46"/>
                  </a:lnTo>
                  <a:lnTo>
                    <a:pt x="21" y="46"/>
                  </a:lnTo>
                  <a:lnTo>
                    <a:pt x="10" y="14"/>
                  </a:lnTo>
                  <a:lnTo>
                    <a:pt x="10" y="14"/>
                  </a:lnTo>
                  <a:lnTo>
                    <a:pt x="10" y="46"/>
                  </a:lnTo>
                  <a:lnTo>
                    <a:pt x="0" y="46"/>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p>
          </p:txBody>
        </p:sp>
        <p:sp>
          <p:nvSpPr>
            <p:cNvPr id="107" name="Freeform 64"/>
            <p:cNvSpPr>
              <a:spLocks noEditPoints="1"/>
            </p:cNvSpPr>
            <p:nvPr/>
          </p:nvSpPr>
          <p:spPr bwMode="auto">
            <a:xfrm>
              <a:off x="4020827" y="4917017"/>
              <a:ext cx="115493" cy="118089"/>
            </a:xfrm>
            <a:custGeom>
              <a:avLst/>
              <a:gdLst>
                <a:gd name="T0" fmla="*/ 18 w 45"/>
                <a:gd name="T1" fmla="*/ 0 h 46"/>
                <a:gd name="T2" fmla="*/ 28 w 45"/>
                <a:gd name="T3" fmla="*/ 0 h 46"/>
                <a:gd name="T4" fmla="*/ 45 w 45"/>
                <a:gd name="T5" fmla="*/ 46 h 46"/>
                <a:gd name="T6" fmla="*/ 34 w 45"/>
                <a:gd name="T7" fmla="*/ 46 h 46"/>
                <a:gd name="T8" fmla="*/ 31 w 45"/>
                <a:gd name="T9" fmla="*/ 36 h 46"/>
                <a:gd name="T10" fmla="*/ 14 w 45"/>
                <a:gd name="T11" fmla="*/ 36 h 46"/>
                <a:gd name="T12" fmla="*/ 10 w 45"/>
                <a:gd name="T13" fmla="*/ 46 h 46"/>
                <a:gd name="T14" fmla="*/ 0 w 45"/>
                <a:gd name="T15" fmla="*/ 46 h 46"/>
                <a:gd name="T16" fmla="*/ 18 w 45"/>
                <a:gd name="T17" fmla="*/ 0 h 46"/>
                <a:gd name="T18" fmla="*/ 16 w 45"/>
                <a:gd name="T19" fmla="*/ 28 h 46"/>
                <a:gd name="T20" fmla="*/ 28 w 45"/>
                <a:gd name="T21" fmla="*/ 28 h 46"/>
                <a:gd name="T22" fmla="*/ 23 w 45"/>
                <a:gd name="T23" fmla="*/ 12 h 46"/>
                <a:gd name="T24" fmla="*/ 22 w 45"/>
                <a:gd name="T25" fmla="*/ 12 h 46"/>
                <a:gd name="T26" fmla="*/ 16 w 45"/>
                <a:gd name="T27"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18" y="0"/>
                  </a:moveTo>
                  <a:lnTo>
                    <a:pt x="28" y="0"/>
                  </a:lnTo>
                  <a:lnTo>
                    <a:pt x="45" y="46"/>
                  </a:lnTo>
                  <a:lnTo>
                    <a:pt x="34" y="46"/>
                  </a:lnTo>
                  <a:lnTo>
                    <a:pt x="31" y="36"/>
                  </a:lnTo>
                  <a:lnTo>
                    <a:pt x="14" y="36"/>
                  </a:lnTo>
                  <a:lnTo>
                    <a:pt x="10" y="46"/>
                  </a:lnTo>
                  <a:lnTo>
                    <a:pt x="0" y="46"/>
                  </a:lnTo>
                  <a:lnTo>
                    <a:pt x="18" y="0"/>
                  </a:lnTo>
                  <a:close/>
                  <a:moveTo>
                    <a:pt x="16" y="28"/>
                  </a:moveTo>
                  <a:lnTo>
                    <a:pt x="28" y="28"/>
                  </a:lnTo>
                  <a:lnTo>
                    <a:pt x="23" y="12"/>
                  </a:lnTo>
                  <a:lnTo>
                    <a:pt x="22" y="12"/>
                  </a:lnTo>
                  <a:lnTo>
                    <a:pt x="16"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p>
          </p:txBody>
        </p:sp>
        <p:sp>
          <p:nvSpPr>
            <p:cNvPr id="108" name="Freeform 65"/>
            <p:cNvSpPr>
              <a:spLocks noEditPoints="1"/>
            </p:cNvSpPr>
            <p:nvPr/>
          </p:nvSpPr>
          <p:spPr bwMode="auto">
            <a:xfrm>
              <a:off x="4141452" y="4917017"/>
              <a:ext cx="92394" cy="118089"/>
            </a:xfrm>
            <a:custGeom>
              <a:avLst/>
              <a:gdLst>
                <a:gd name="T0" fmla="*/ 0 w 85"/>
                <a:gd name="T1" fmla="*/ 0 h 107"/>
                <a:gd name="T2" fmla="*/ 48 w 85"/>
                <a:gd name="T3" fmla="*/ 0 h 107"/>
                <a:gd name="T4" fmla="*/ 85 w 85"/>
                <a:gd name="T5" fmla="*/ 35 h 107"/>
                <a:gd name="T6" fmla="*/ 48 w 85"/>
                <a:gd name="T7" fmla="*/ 69 h 107"/>
                <a:gd name="T8" fmla="*/ 23 w 85"/>
                <a:gd name="T9" fmla="*/ 69 h 107"/>
                <a:gd name="T10" fmla="*/ 23 w 85"/>
                <a:gd name="T11" fmla="*/ 107 h 107"/>
                <a:gd name="T12" fmla="*/ 0 w 85"/>
                <a:gd name="T13" fmla="*/ 107 h 107"/>
                <a:gd name="T14" fmla="*/ 0 w 85"/>
                <a:gd name="T15" fmla="*/ 0 h 107"/>
                <a:gd name="T16" fmla="*/ 23 w 85"/>
                <a:gd name="T17" fmla="*/ 51 h 107"/>
                <a:gd name="T18" fmla="*/ 42 w 85"/>
                <a:gd name="T19" fmla="*/ 51 h 107"/>
                <a:gd name="T20" fmla="*/ 62 w 85"/>
                <a:gd name="T21" fmla="*/ 35 h 107"/>
                <a:gd name="T22" fmla="*/ 42 w 85"/>
                <a:gd name="T23" fmla="*/ 19 h 107"/>
                <a:gd name="T24" fmla="*/ 23 w 85"/>
                <a:gd name="T25" fmla="*/ 19 h 107"/>
                <a:gd name="T26" fmla="*/ 23 w 85"/>
                <a:gd name="T27"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7">
                  <a:moveTo>
                    <a:pt x="0" y="0"/>
                  </a:moveTo>
                  <a:cubicBezTo>
                    <a:pt x="48" y="0"/>
                    <a:pt x="48" y="0"/>
                    <a:pt x="48" y="0"/>
                  </a:cubicBezTo>
                  <a:cubicBezTo>
                    <a:pt x="75" y="0"/>
                    <a:pt x="85" y="17"/>
                    <a:pt x="85" y="35"/>
                  </a:cubicBezTo>
                  <a:cubicBezTo>
                    <a:pt x="85" y="52"/>
                    <a:pt x="75" y="69"/>
                    <a:pt x="48" y="69"/>
                  </a:cubicBezTo>
                  <a:cubicBezTo>
                    <a:pt x="23" y="69"/>
                    <a:pt x="23" y="69"/>
                    <a:pt x="23" y="69"/>
                  </a:cubicBezTo>
                  <a:cubicBezTo>
                    <a:pt x="23" y="107"/>
                    <a:pt x="23" y="107"/>
                    <a:pt x="23" y="107"/>
                  </a:cubicBezTo>
                  <a:cubicBezTo>
                    <a:pt x="0" y="107"/>
                    <a:pt x="0" y="107"/>
                    <a:pt x="0" y="107"/>
                  </a:cubicBezTo>
                  <a:lnTo>
                    <a:pt x="0" y="0"/>
                  </a:lnTo>
                  <a:close/>
                  <a:moveTo>
                    <a:pt x="23" y="51"/>
                  </a:moveTo>
                  <a:cubicBezTo>
                    <a:pt x="42" y="51"/>
                    <a:pt x="42" y="51"/>
                    <a:pt x="42" y="51"/>
                  </a:cubicBezTo>
                  <a:cubicBezTo>
                    <a:pt x="53" y="51"/>
                    <a:pt x="62" y="48"/>
                    <a:pt x="62" y="35"/>
                  </a:cubicBezTo>
                  <a:cubicBezTo>
                    <a:pt x="62" y="21"/>
                    <a:pt x="53" y="19"/>
                    <a:pt x="42" y="19"/>
                  </a:cubicBezTo>
                  <a:cubicBezTo>
                    <a:pt x="23" y="19"/>
                    <a:pt x="23" y="19"/>
                    <a:pt x="23" y="19"/>
                  </a:cubicBezTo>
                  <a:lnTo>
                    <a:pt x="23"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p>
          </p:txBody>
        </p:sp>
        <p:sp>
          <p:nvSpPr>
            <p:cNvPr id="109" name="Freeform 66"/>
            <p:cNvSpPr>
              <a:spLocks/>
            </p:cNvSpPr>
            <p:nvPr/>
          </p:nvSpPr>
          <p:spPr bwMode="auto">
            <a:xfrm>
              <a:off x="4246677" y="4917017"/>
              <a:ext cx="125759" cy="118089"/>
            </a:xfrm>
            <a:custGeom>
              <a:avLst/>
              <a:gdLst>
                <a:gd name="T0" fmla="*/ 0 w 49"/>
                <a:gd name="T1" fmla="*/ 0 h 46"/>
                <a:gd name="T2" fmla="*/ 14 w 49"/>
                <a:gd name="T3" fmla="*/ 0 h 46"/>
                <a:gd name="T4" fmla="*/ 24 w 49"/>
                <a:gd name="T5" fmla="*/ 32 h 46"/>
                <a:gd name="T6" fmla="*/ 24 w 49"/>
                <a:gd name="T7" fmla="*/ 32 h 46"/>
                <a:gd name="T8" fmla="*/ 35 w 49"/>
                <a:gd name="T9" fmla="*/ 0 h 46"/>
                <a:gd name="T10" fmla="*/ 49 w 49"/>
                <a:gd name="T11" fmla="*/ 0 h 46"/>
                <a:gd name="T12" fmla="*/ 49 w 49"/>
                <a:gd name="T13" fmla="*/ 46 h 46"/>
                <a:gd name="T14" fmla="*/ 39 w 49"/>
                <a:gd name="T15" fmla="*/ 46 h 46"/>
                <a:gd name="T16" fmla="*/ 39 w 49"/>
                <a:gd name="T17" fmla="*/ 14 h 46"/>
                <a:gd name="T18" fmla="*/ 39 w 49"/>
                <a:gd name="T19" fmla="*/ 14 h 46"/>
                <a:gd name="T20" fmla="*/ 28 w 49"/>
                <a:gd name="T21" fmla="*/ 46 h 46"/>
                <a:gd name="T22" fmla="*/ 20 w 49"/>
                <a:gd name="T23" fmla="*/ 46 h 46"/>
                <a:gd name="T24" fmla="*/ 9 w 49"/>
                <a:gd name="T25" fmla="*/ 14 h 46"/>
                <a:gd name="T26" fmla="*/ 9 w 49"/>
                <a:gd name="T27" fmla="*/ 14 h 46"/>
                <a:gd name="T28" fmla="*/ 9 w 49"/>
                <a:gd name="T29" fmla="*/ 46 h 46"/>
                <a:gd name="T30" fmla="*/ 0 w 49"/>
                <a:gd name="T31" fmla="*/ 46 h 46"/>
                <a:gd name="T32" fmla="*/ 0 w 49"/>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6">
                  <a:moveTo>
                    <a:pt x="0" y="0"/>
                  </a:moveTo>
                  <a:lnTo>
                    <a:pt x="14" y="0"/>
                  </a:lnTo>
                  <a:lnTo>
                    <a:pt x="24" y="32"/>
                  </a:lnTo>
                  <a:lnTo>
                    <a:pt x="24" y="32"/>
                  </a:lnTo>
                  <a:lnTo>
                    <a:pt x="35" y="0"/>
                  </a:lnTo>
                  <a:lnTo>
                    <a:pt x="49" y="0"/>
                  </a:lnTo>
                  <a:lnTo>
                    <a:pt x="49" y="46"/>
                  </a:lnTo>
                  <a:lnTo>
                    <a:pt x="39" y="46"/>
                  </a:lnTo>
                  <a:lnTo>
                    <a:pt x="39" y="14"/>
                  </a:lnTo>
                  <a:lnTo>
                    <a:pt x="39" y="14"/>
                  </a:lnTo>
                  <a:lnTo>
                    <a:pt x="28" y="46"/>
                  </a:lnTo>
                  <a:lnTo>
                    <a:pt x="20" y="46"/>
                  </a:lnTo>
                  <a:lnTo>
                    <a:pt x="9" y="14"/>
                  </a:lnTo>
                  <a:lnTo>
                    <a:pt x="9" y="14"/>
                  </a:lnTo>
                  <a:lnTo>
                    <a:pt x="9" y="46"/>
                  </a:lnTo>
                  <a:lnTo>
                    <a:pt x="0" y="46"/>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p>
          </p:txBody>
        </p:sp>
      </p:grpSp>
      <p:sp>
        <p:nvSpPr>
          <p:cNvPr id="110" name="Freeform 291"/>
          <p:cNvSpPr>
            <a:spLocks noEditPoints="1"/>
          </p:cNvSpPr>
          <p:nvPr/>
        </p:nvSpPr>
        <p:spPr bwMode="auto">
          <a:xfrm>
            <a:off x="2411159" y="4964566"/>
            <a:ext cx="2151199" cy="588703"/>
          </a:xfrm>
          <a:custGeom>
            <a:avLst/>
            <a:gdLst>
              <a:gd name="T0" fmla="*/ 19 w 898"/>
              <a:gd name="T1" fmla="*/ 0 h 267"/>
              <a:gd name="T2" fmla="*/ 0 w 898"/>
              <a:gd name="T3" fmla="*/ 81 h 267"/>
              <a:gd name="T4" fmla="*/ 879 w 898"/>
              <a:gd name="T5" fmla="*/ 99 h 267"/>
              <a:gd name="T6" fmla="*/ 898 w 898"/>
              <a:gd name="T7" fmla="*/ 19 h 267"/>
              <a:gd name="T8" fmla="*/ 883 w 898"/>
              <a:gd name="T9" fmla="*/ 91 h 267"/>
              <a:gd name="T10" fmla="*/ 14 w 898"/>
              <a:gd name="T11" fmla="*/ 88 h 267"/>
              <a:gd name="T12" fmla="*/ 883 w 898"/>
              <a:gd name="T13" fmla="*/ 84 h 267"/>
              <a:gd name="T14" fmla="*/ 883 w 898"/>
              <a:gd name="T15" fmla="*/ 91 h 267"/>
              <a:gd name="T16" fmla="*/ 18 w 898"/>
              <a:gd name="T17" fmla="*/ 76 h 267"/>
              <a:gd name="T18" fmla="*/ 18 w 898"/>
              <a:gd name="T19" fmla="*/ 69 h 267"/>
              <a:gd name="T20" fmla="*/ 887 w 898"/>
              <a:gd name="T21" fmla="*/ 72 h 267"/>
              <a:gd name="T22" fmla="*/ 879 w 898"/>
              <a:gd name="T23" fmla="*/ 111 h 267"/>
              <a:gd name="T24" fmla="*/ 0 w 898"/>
              <a:gd name="T25" fmla="*/ 129 h 267"/>
              <a:gd name="T26" fmla="*/ 19 w 898"/>
              <a:gd name="T27" fmla="*/ 267 h 267"/>
              <a:gd name="T28" fmla="*/ 898 w 898"/>
              <a:gd name="T29" fmla="*/ 248 h 267"/>
              <a:gd name="T30" fmla="*/ 879 w 898"/>
              <a:gd name="T31" fmla="*/ 111 h 267"/>
              <a:gd name="T32" fmla="*/ 328 w 898"/>
              <a:gd name="T33" fmla="*/ 206 h 267"/>
              <a:gd name="T34" fmla="*/ 315 w 898"/>
              <a:gd name="T35" fmla="*/ 197 h 267"/>
              <a:gd name="T36" fmla="*/ 324 w 898"/>
              <a:gd name="T37" fmla="*/ 183 h 267"/>
              <a:gd name="T38" fmla="*/ 337 w 898"/>
              <a:gd name="T39" fmla="*/ 192 h 267"/>
              <a:gd name="T40" fmla="*/ 377 w 898"/>
              <a:gd name="T41" fmla="*/ 197 h 267"/>
              <a:gd name="T42" fmla="*/ 363 w 898"/>
              <a:gd name="T43" fmla="*/ 206 h 267"/>
              <a:gd name="T44" fmla="*/ 354 w 898"/>
              <a:gd name="T45" fmla="*/ 192 h 267"/>
              <a:gd name="T46" fmla="*/ 368 w 898"/>
              <a:gd name="T47" fmla="*/ 183 h 267"/>
              <a:gd name="T48" fmla="*/ 377 w 898"/>
              <a:gd name="T49" fmla="*/ 197 h 267"/>
              <a:gd name="T50" fmla="*/ 408 w 898"/>
              <a:gd name="T51" fmla="*/ 206 h 267"/>
              <a:gd name="T52" fmla="*/ 394 w 898"/>
              <a:gd name="T53" fmla="*/ 197 h 267"/>
              <a:gd name="T54" fmla="*/ 403 w 898"/>
              <a:gd name="T55" fmla="*/ 183 h 267"/>
              <a:gd name="T56" fmla="*/ 417 w 898"/>
              <a:gd name="T57" fmla="*/ 192 h 267"/>
              <a:gd name="T58" fmla="*/ 456 w 898"/>
              <a:gd name="T59" fmla="*/ 197 h 267"/>
              <a:gd name="T60" fmla="*/ 443 w 898"/>
              <a:gd name="T61" fmla="*/ 206 h 267"/>
              <a:gd name="T62" fmla="*/ 434 w 898"/>
              <a:gd name="T63" fmla="*/ 192 h 267"/>
              <a:gd name="T64" fmla="*/ 447 w 898"/>
              <a:gd name="T65" fmla="*/ 183 h 267"/>
              <a:gd name="T66" fmla="*/ 456 w 898"/>
              <a:gd name="T67" fmla="*/ 197 h 267"/>
              <a:gd name="T68" fmla="*/ 487 w 898"/>
              <a:gd name="T69" fmla="*/ 206 h 267"/>
              <a:gd name="T70" fmla="*/ 473 w 898"/>
              <a:gd name="T71" fmla="*/ 197 h 267"/>
              <a:gd name="T72" fmla="*/ 482 w 898"/>
              <a:gd name="T73" fmla="*/ 183 h 267"/>
              <a:gd name="T74" fmla="*/ 496 w 898"/>
              <a:gd name="T75" fmla="*/ 192 h 267"/>
              <a:gd name="T76" fmla="*/ 726 w 898"/>
              <a:gd name="T77" fmla="*/ 200 h 267"/>
              <a:gd name="T78" fmla="*/ 560 w 898"/>
              <a:gd name="T79" fmla="*/ 212 h 267"/>
              <a:gd name="T80" fmla="*/ 548 w 898"/>
              <a:gd name="T81" fmla="*/ 189 h 267"/>
              <a:gd name="T82" fmla="*/ 714 w 898"/>
              <a:gd name="T83" fmla="*/ 177 h 267"/>
              <a:gd name="T84" fmla="*/ 726 w 898"/>
              <a:gd name="T85" fmla="*/ 200 h 267"/>
              <a:gd name="T86" fmla="*/ 793 w 898"/>
              <a:gd name="T87" fmla="*/ 194 h 267"/>
              <a:gd name="T88" fmla="*/ 858 w 898"/>
              <a:gd name="T89" fmla="*/ 19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8" h="267">
                <a:moveTo>
                  <a:pt x="879" y="0"/>
                </a:moveTo>
                <a:cubicBezTo>
                  <a:pt x="19" y="0"/>
                  <a:pt x="19" y="0"/>
                  <a:pt x="19" y="0"/>
                </a:cubicBezTo>
                <a:cubicBezTo>
                  <a:pt x="8" y="0"/>
                  <a:pt x="0" y="9"/>
                  <a:pt x="0" y="19"/>
                </a:cubicBezTo>
                <a:cubicBezTo>
                  <a:pt x="0" y="81"/>
                  <a:pt x="0" y="81"/>
                  <a:pt x="0" y="81"/>
                </a:cubicBezTo>
                <a:cubicBezTo>
                  <a:pt x="0" y="91"/>
                  <a:pt x="8" y="99"/>
                  <a:pt x="19" y="99"/>
                </a:cubicBezTo>
                <a:cubicBezTo>
                  <a:pt x="879" y="99"/>
                  <a:pt x="879" y="99"/>
                  <a:pt x="879" y="99"/>
                </a:cubicBezTo>
                <a:cubicBezTo>
                  <a:pt x="889" y="99"/>
                  <a:pt x="898" y="91"/>
                  <a:pt x="898" y="81"/>
                </a:cubicBezTo>
                <a:cubicBezTo>
                  <a:pt x="898" y="19"/>
                  <a:pt x="898" y="19"/>
                  <a:pt x="898" y="19"/>
                </a:cubicBezTo>
                <a:cubicBezTo>
                  <a:pt x="898" y="9"/>
                  <a:pt x="889" y="0"/>
                  <a:pt x="879" y="0"/>
                </a:cubicBezTo>
                <a:close/>
                <a:moveTo>
                  <a:pt x="883" y="91"/>
                </a:moveTo>
                <a:cubicBezTo>
                  <a:pt x="18" y="91"/>
                  <a:pt x="18" y="91"/>
                  <a:pt x="18" y="91"/>
                </a:cubicBezTo>
                <a:cubicBezTo>
                  <a:pt x="16" y="91"/>
                  <a:pt x="14" y="90"/>
                  <a:pt x="14" y="88"/>
                </a:cubicBezTo>
                <a:cubicBezTo>
                  <a:pt x="14" y="86"/>
                  <a:pt x="16" y="84"/>
                  <a:pt x="18" y="84"/>
                </a:cubicBezTo>
                <a:cubicBezTo>
                  <a:pt x="883" y="84"/>
                  <a:pt x="883" y="84"/>
                  <a:pt x="883" y="84"/>
                </a:cubicBezTo>
                <a:cubicBezTo>
                  <a:pt x="885" y="84"/>
                  <a:pt x="887" y="86"/>
                  <a:pt x="887" y="88"/>
                </a:cubicBezTo>
                <a:cubicBezTo>
                  <a:pt x="887" y="90"/>
                  <a:pt x="885" y="91"/>
                  <a:pt x="883" y="91"/>
                </a:cubicBezTo>
                <a:close/>
                <a:moveTo>
                  <a:pt x="883" y="76"/>
                </a:moveTo>
                <a:cubicBezTo>
                  <a:pt x="18" y="76"/>
                  <a:pt x="18" y="76"/>
                  <a:pt x="18" y="76"/>
                </a:cubicBezTo>
                <a:cubicBezTo>
                  <a:pt x="16" y="76"/>
                  <a:pt x="14" y="74"/>
                  <a:pt x="14" y="72"/>
                </a:cubicBezTo>
                <a:cubicBezTo>
                  <a:pt x="14" y="71"/>
                  <a:pt x="16" y="69"/>
                  <a:pt x="18" y="69"/>
                </a:cubicBezTo>
                <a:cubicBezTo>
                  <a:pt x="883" y="69"/>
                  <a:pt x="883" y="69"/>
                  <a:pt x="883" y="69"/>
                </a:cubicBezTo>
                <a:cubicBezTo>
                  <a:pt x="885" y="69"/>
                  <a:pt x="887" y="71"/>
                  <a:pt x="887" y="72"/>
                </a:cubicBezTo>
                <a:cubicBezTo>
                  <a:pt x="887" y="74"/>
                  <a:pt x="885" y="76"/>
                  <a:pt x="883" y="76"/>
                </a:cubicBezTo>
                <a:close/>
                <a:moveTo>
                  <a:pt x="879" y="111"/>
                </a:moveTo>
                <a:cubicBezTo>
                  <a:pt x="19" y="111"/>
                  <a:pt x="19" y="111"/>
                  <a:pt x="19" y="111"/>
                </a:cubicBezTo>
                <a:cubicBezTo>
                  <a:pt x="8" y="111"/>
                  <a:pt x="0" y="119"/>
                  <a:pt x="0" y="129"/>
                </a:cubicBezTo>
                <a:cubicBezTo>
                  <a:pt x="0" y="248"/>
                  <a:pt x="0" y="248"/>
                  <a:pt x="0" y="248"/>
                </a:cubicBezTo>
                <a:cubicBezTo>
                  <a:pt x="0" y="258"/>
                  <a:pt x="8" y="267"/>
                  <a:pt x="19" y="267"/>
                </a:cubicBezTo>
                <a:cubicBezTo>
                  <a:pt x="879" y="267"/>
                  <a:pt x="879" y="267"/>
                  <a:pt x="879" y="267"/>
                </a:cubicBezTo>
                <a:cubicBezTo>
                  <a:pt x="889" y="267"/>
                  <a:pt x="898" y="258"/>
                  <a:pt x="898" y="248"/>
                </a:cubicBezTo>
                <a:cubicBezTo>
                  <a:pt x="898" y="129"/>
                  <a:pt x="898" y="129"/>
                  <a:pt x="898" y="129"/>
                </a:cubicBezTo>
                <a:cubicBezTo>
                  <a:pt x="898" y="119"/>
                  <a:pt x="889" y="111"/>
                  <a:pt x="879" y="111"/>
                </a:cubicBezTo>
                <a:close/>
                <a:moveTo>
                  <a:pt x="337" y="197"/>
                </a:moveTo>
                <a:cubicBezTo>
                  <a:pt x="337" y="202"/>
                  <a:pt x="333" y="206"/>
                  <a:pt x="328" y="206"/>
                </a:cubicBezTo>
                <a:cubicBezTo>
                  <a:pt x="324" y="206"/>
                  <a:pt x="324" y="206"/>
                  <a:pt x="324" y="206"/>
                </a:cubicBezTo>
                <a:cubicBezTo>
                  <a:pt x="319" y="206"/>
                  <a:pt x="315" y="202"/>
                  <a:pt x="315" y="197"/>
                </a:cubicBezTo>
                <a:cubicBezTo>
                  <a:pt x="315" y="192"/>
                  <a:pt x="315" y="192"/>
                  <a:pt x="315" y="192"/>
                </a:cubicBezTo>
                <a:cubicBezTo>
                  <a:pt x="315" y="187"/>
                  <a:pt x="319" y="183"/>
                  <a:pt x="324" y="183"/>
                </a:cubicBezTo>
                <a:cubicBezTo>
                  <a:pt x="328" y="183"/>
                  <a:pt x="328" y="183"/>
                  <a:pt x="328" y="183"/>
                </a:cubicBezTo>
                <a:cubicBezTo>
                  <a:pt x="333" y="183"/>
                  <a:pt x="337" y="187"/>
                  <a:pt x="337" y="192"/>
                </a:cubicBezTo>
                <a:lnTo>
                  <a:pt x="337" y="197"/>
                </a:lnTo>
                <a:close/>
                <a:moveTo>
                  <a:pt x="377" y="197"/>
                </a:moveTo>
                <a:cubicBezTo>
                  <a:pt x="377" y="202"/>
                  <a:pt x="373" y="206"/>
                  <a:pt x="368" y="206"/>
                </a:cubicBezTo>
                <a:cubicBezTo>
                  <a:pt x="363" y="206"/>
                  <a:pt x="363" y="206"/>
                  <a:pt x="363" y="206"/>
                </a:cubicBezTo>
                <a:cubicBezTo>
                  <a:pt x="358" y="206"/>
                  <a:pt x="354" y="202"/>
                  <a:pt x="354" y="197"/>
                </a:cubicBezTo>
                <a:cubicBezTo>
                  <a:pt x="354" y="192"/>
                  <a:pt x="354" y="192"/>
                  <a:pt x="354" y="192"/>
                </a:cubicBezTo>
                <a:cubicBezTo>
                  <a:pt x="354" y="187"/>
                  <a:pt x="358" y="183"/>
                  <a:pt x="363" y="183"/>
                </a:cubicBezTo>
                <a:cubicBezTo>
                  <a:pt x="368" y="183"/>
                  <a:pt x="368" y="183"/>
                  <a:pt x="368" y="183"/>
                </a:cubicBezTo>
                <a:cubicBezTo>
                  <a:pt x="373" y="183"/>
                  <a:pt x="377" y="187"/>
                  <a:pt x="377" y="192"/>
                </a:cubicBezTo>
                <a:lnTo>
                  <a:pt x="377" y="197"/>
                </a:lnTo>
                <a:close/>
                <a:moveTo>
                  <a:pt x="417" y="197"/>
                </a:moveTo>
                <a:cubicBezTo>
                  <a:pt x="417" y="202"/>
                  <a:pt x="413" y="206"/>
                  <a:pt x="408" y="206"/>
                </a:cubicBezTo>
                <a:cubicBezTo>
                  <a:pt x="403" y="206"/>
                  <a:pt x="403" y="206"/>
                  <a:pt x="403" y="206"/>
                </a:cubicBezTo>
                <a:cubicBezTo>
                  <a:pt x="398" y="206"/>
                  <a:pt x="394" y="202"/>
                  <a:pt x="394" y="197"/>
                </a:cubicBezTo>
                <a:cubicBezTo>
                  <a:pt x="394" y="192"/>
                  <a:pt x="394" y="192"/>
                  <a:pt x="394" y="192"/>
                </a:cubicBezTo>
                <a:cubicBezTo>
                  <a:pt x="394" y="187"/>
                  <a:pt x="398" y="183"/>
                  <a:pt x="403" y="183"/>
                </a:cubicBezTo>
                <a:cubicBezTo>
                  <a:pt x="408" y="183"/>
                  <a:pt x="408" y="183"/>
                  <a:pt x="408" y="183"/>
                </a:cubicBezTo>
                <a:cubicBezTo>
                  <a:pt x="413" y="183"/>
                  <a:pt x="417" y="187"/>
                  <a:pt x="417" y="192"/>
                </a:cubicBezTo>
                <a:lnTo>
                  <a:pt x="417" y="197"/>
                </a:lnTo>
                <a:close/>
                <a:moveTo>
                  <a:pt x="456" y="197"/>
                </a:moveTo>
                <a:cubicBezTo>
                  <a:pt x="456" y="202"/>
                  <a:pt x="452" y="206"/>
                  <a:pt x="447" y="206"/>
                </a:cubicBezTo>
                <a:cubicBezTo>
                  <a:pt x="443" y="206"/>
                  <a:pt x="443" y="206"/>
                  <a:pt x="443" y="206"/>
                </a:cubicBezTo>
                <a:cubicBezTo>
                  <a:pt x="438" y="206"/>
                  <a:pt x="434" y="202"/>
                  <a:pt x="434" y="197"/>
                </a:cubicBezTo>
                <a:cubicBezTo>
                  <a:pt x="434" y="192"/>
                  <a:pt x="434" y="192"/>
                  <a:pt x="434" y="192"/>
                </a:cubicBezTo>
                <a:cubicBezTo>
                  <a:pt x="434" y="187"/>
                  <a:pt x="438" y="183"/>
                  <a:pt x="443" y="183"/>
                </a:cubicBezTo>
                <a:cubicBezTo>
                  <a:pt x="447" y="183"/>
                  <a:pt x="447" y="183"/>
                  <a:pt x="447" y="183"/>
                </a:cubicBezTo>
                <a:cubicBezTo>
                  <a:pt x="452" y="183"/>
                  <a:pt x="456" y="187"/>
                  <a:pt x="456" y="192"/>
                </a:cubicBezTo>
                <a:lnTo>
                  <a:pt x="456" y="197"/>
                </a:lnTo>
                <a:close/>
                <a:moveTo>
                  <a:pt x="496" y="197"/>
                </a:moveTo>
                <a:cubicBezTo>
                  <a:pt x="496" y="202"/>
                  <a:pt x="492" y="206"/>
                  <a:pt x="487" y="206"/>
                </a:cubicBezTo>
                <a:cubicBezTo>
                  <a:pt x="482" y="206"/>
                  <a:pt x="482" y="206"/>
                  <a:pt x="482" y="206"/>
                </a:cubicBezTo>
                <a:cubicBezTo>
                  <a:pt x="477" y="206"/>
                  <a:pt x="473" y="202"/>
                  <a:pt x="473" y="197"/>
                </a:cubicBezTo>
                <a:cubicBezTo>
                  <a:pt x="473" y="192"/>
                  <a:pt x="473" y="192"/>
                  <a:pt x="473" y="192"/>
                </a:cubicBezTo>
                <a:cubicBezTo>
                  <a:pt x="473" y="187"/>
                  <a:pt x="477" y="183"/>
                  <a:pt x="482" y="183"/>
                </a:cubicBezTo>
                <a:cubicBezTo>
                  <a:pt x="487" y="183"/>
                  <a:pt x="487" y="183"/>
                  <a:pt x="487" y="183"/>
                </a:cubicBezTo>
                <a:cubicBezTo>
                  <a:pt x="492" y="183"/>
                  <a:pt x="496" y="187"/>
                  <a:pt x="496" y="192"/>
                </a:cubicBezTo>
                <a:lnTo>
                  <a:pt x="496" y="197"/>
                </a:lnTo>
                <a:close/>
                <a:moveTo>
                  <a:pt x="726" y="200"/>
                </a:moveTo>
                <a:cubicBezTo>
                  <a:pt x="726" y="207"/>
                  <a:pt x="721" y="212"/>
                  <a:pt x="714" y="212"/>
                </a:cubicBezTo>
                <a:cubicBezTo>
                  <a:pt x="560" y="212"/>
                  <a:pt x="560" y="212"/>
                  <a:pt x="560" y="212"/>
                </a:cubicBezTo>
                <a:cubicBezTo>
                  <a:pt x="553" y="212"/>
                  <a:pt x="548" y="207"/>
                  <a:pt x="548" y="200"/>
                </a:cubicBezTo>
                <a:cubicBezTo>
                  <a:pt x="548" y="189"/>
                  <a:pt x="548" y="189"/>
                  <a:pt x="548" y="189"/>
                </a:cubicBezTo>
                <a:cubicBezTo>
                  <a:pt x="548" y="182"/>
                  <a:pt x="553" y="177"/>
                  <a:pt x="560" y="177"/>
                </a:cubicBezTo>
                <a:cubicBezTo>
                  <a:pt x="714" y="177"/>
                  <a:pt x="714" y="177"/>
                  <a:pt x="714" y="177"/>
                </a:cubicBezTo>
                <a:cubicBezTo>
                  <a:pt x="721" y="177"/>
                  <a:pt x="726" y="182"/>
                  <a:pt x="726" y="189"/>
                </a:cubicBezTo>
                <a:lnTo>
                  <a:pt x="726" y="200"/>
                </a:lnTo>
                <a:close/>
                <a:moveTo>
                  <a:pt x="825" y="227"/>
                </a:moveTo>
                <a:cubicBezTo>
                  <a:pt x="807" y="227"/>
                  <a:pt x="793" y="212"/>
                  <a:pt x="793" y="194"/>
                </a:cubicBezTo>
                <a:cubicBezTo>
                  <a:pt x="793" y="177"/>
                  <a:pt x="807" y="162"/>
                  <a:pt x="825" y="162"/>
                </a:cubicBezTo>
                <a:cubicBezTo>
                  <a:pt x="843" y="162"/>
                  <a:pt x="858" y="177"/>
                  <a:pt x="858" y="194"/>
                </a:cubicBezTo>
                <a:cubicBezTo>
                  <a:pt x="858" y="212"/>
                  <a:pt x="843" y="227"/>
                  <a:pt x="825" y="227"/>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7" rIns="91414" bIns="45707" numCol="1" anchor="t" anchorCtr="0" compatLnSpc="1">
            <a:prstTxWarp prst="textNoShape">
              <a:avLst/>
            </a:prstTxWarp>
          </a:bodyPr>
          <a:lstStyle/>
          <a:p>
            <a:endParaRPr lang="en-US" sz="900" dirty="0"/>
          </a:p>
        </p:txBody>
      </p:sp>
      <p:grpSp>
        <p:nvGrpSpPr>
          <p:cNvPr id="115" name="Group 114"/>
          <p:cNvGrpSpPr/>
          <p:nvPr/>
        </p:nvGrpSpPr>
        <p:grpSpPr>
          <a:xfrm>
            <a:off x="3462467" y="3986673"/>
            <a:ext cx="1224137" cy="529366"/>
            <a:chOff x="558800" y="1543050"/>
            <a:chExt cx="427038" cy="201612"/>
          </a:xfrm>
        </p:grpSpPr>
        <p:sp>
          <p:nvSpPr>
            <p:cNvPr id="116" name="Freeform 37"/>
            <p:cNvSpPr>
              <a:spLocks/>
            </p:cNvSpPr>
            <p:nvPr/>
          </p:nvSpPr>
          <p:spPr bwMode="auto">
            <a:xfrm>
              <a:off x="558800" y="1543050"/>
              <a:ext cx="427038" cy="201612"/>
            </a:xfrm>
            <a:custGeom>
              <a:avLst/>
              <a:gdLst>
                <a:gd name="T0" fmla="*/ 474 w 474"/>
                <a:gd name="T1" fmla="*/ 173 h 224"/>
                <a:gd name="T2" fmla="*/ 422 w 474"/>
                <a:gd name="T3" fmla="*/ 224 h 224"/>
                <a:gd name="T4" fmla="*/ 52 w 474"/>
                <a:gd name="T5" fmla="*/ 224 h 224"/>
                <a:gd name="T6" fmla="*/ 0 w 474"/>
                <a:gd name="T7" fmla="*/ 173 h 224"/>
                <a:gd name="T8" fmla="*/ 0 w 474"/>
                <a:gd name="T9" fmla="*/ 52 h 224"/>
                <a:gd name="T10" fmla="*/ 52 w 474"/>
                <a:gd name="T11" fmla="*/ 0 h 224"/>
                <a:gd name="T12" fmla="*/ 422 w 474"/>
                <a:gd name="T13" fmla="*/ 0 h 224"/>
                <a:gd name="T14" fmla="*/ 474 w 474"/>
                <a:gd name="T15" fmla="*/ 52 h 224"/>
                <a:gd name="T16" fmla="*/ 474 w 474"/>
                <a:gd name="T17" fmla="*/ 17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224">
                  <a:moveTo>
                    <a:pt x="474" y="173"/>
                  </a:moveTo>
                  <a:cubicBezTo>
                    <a:pt x="474" y="201"/>
                    <a:pt x="450" y="224"/>
                    <a:pt x="422" y="224"/>
                  </a:cubicBezTo>
                  <a:cubicBezTo>
                    <a:pt x="52" y="224"/>
                    <a:pt x="52" y="224"/>
                    <a:pt x="52" y="224"/>
                  </a:cubicBezTo>
                  <a:cubicBezTo>
                    <a:pt x="23" y="224"/>
                    <a:pt x="0" y="201"/>
                    <a:pt x="0" y="173"/>
                  </a:cubicBezTo>
                  <a:cubicBezTo>
                    <a:pt x="0" y="52"/>
                    <a:pt x="0" y="52"/>
                    <a:pt x="0" y="52"/>
                  </a:cubicBezTo>
                  <a:cubicBezTo>
                    <a:pt x="0" y="23"/>
                    <a:pt x="23" y="0"/>
                    <a:pt x="52" y="0"/>
                  </a:cubicBezTo>
                  <a:cubicBezTo>
                    <a:pt x="422" y="0"/>
                    <a:pt x="422" y="0"/>
                    <a:pt x="422" y="0"/>
                  </a:cubicBezTo>
                  <a:cubicBezTo>
                    <a:pt x="450" y="0"/>
                    <a:pt x="474" y="23"/>
                    <a:pt x="474" y="52"/>
                  </a:cubicBezTo>
                  <a:lnTo>
                    <a:pt x="474" y="173"/>
                  </a:lnTo>
                  <a:close/>
                </a:path>
              </a:pathLst>
            </a:custGeom>
            <a:solidFill>
              <a:srgbClr val="0051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22854" rIns="0" bIns="22854" numCol="1" anchor="t" anchorCtr="0" compatLnSpc="1">
              <a:prstTxWarp prst="textNoShape">
                <a:avLst/>
              </a:prstTxWarp>
              <a:noAutofit/>
            </a:bodyPr>
            <a:lstStyle/>
            <a:p>
              <a:endParaRPr lang="en-US" sz="1200" dirty="0"/>
            </a:p>
          </p:txBody>
        </p:sp>
        <p:sp>
          <p:nvSpPr>
            <p:cNvPr id="117" name="Freeform 38"/>
            <p:cNvSpPr>
              <a:spLocks noEditPoints="1"/>
            </p:cNvSpPr>
            <p:nvPr/>
          </p:nvSpPr>
          <p:spPr bwMode="auto">
            <a:xfrm>
              <a:off x="627063" y="1595438"/>
              <a:ext cx="95250" cy="96837"/>
            </a:xfrm>
            <a:custGeom>
              <a:avLst/>
              <a:gdLst>
                <a:gd name="T0" fmla="*/ 23 w 60"/>
                <a:gd name="T1" fmla="*/ 0 h 61"/>
                <a:gd name="T2" fmla="*/ 37 w 60"/>
                <a:gd name="T3" fmla="*/ 0 h 61"/>
                <a:gd name="T4" fmla="*/ 60 w 60"/>
                <a:gd name="T5" fmla="*/ 61 h 61"/>
                <a:gd name="T6" fmla="*/ 46 w 60"/>
                <a:gd name="T7" fmla="*/ 61 h 61"/>
                <a:gd name="T8" fmla="*/ 41 w 60"/>
                <a:gd name="T9" fmla="*/ 47 h 61"/>
                <a:gd name="T10" fmla="*/ 19 w 60"/>
                <a:gd name="T11" fmla="*/ 47 h 61"/>
                <a:gd name="T12" fmla="*/ 14 w 60"/>
                <a:gd name="T13" fmla="*/ 61 h 61"/>
                <a:gd name="T14" fmla="*/ 0 w 60"/>
                <a:gd name="T15" fmla="*/ 61 h 61"/>
                <a:gd name="T16" fmla="*/ 23 w 60"/>
                <a:gd name="T17" fmla="*/ 0 h 61"/>
                <a:gd name="T18" fmla="*/ 22 w 60"/>
                <a:gd name="T19" fmla="*/ 37 h 61"/>
                <a:gd name="T20" fmla="*/ 38 w 60"/>
                <a:gd name="T21" fmla="*/ 37 h 61"/>
                <a:gd name="T22" fmla="*/ 30 w 60"/>
                <a:gd name="T23" fmla="*/ 15 h 61"/>
                <a:gd name="T24" fmla="*/ 30 w 60"/>
                <a:gd name="T25" fmla="*/ 15 h 61"/>
                <a:gd name="T26" fmla="*/ 22 w 60"/>
                <a:gd name="T2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1">
                  <a:moveTo>
                    <a:pt x="23" y="0"/>
                  </a:moveTo>
                  <a:lnTo>
                    <a:pt x="37" y="0"/>
                  </a:lnTo>
                  <a:lnTo>
                    <a:pt x="60" y="61"/>
                  </a:lnTo>
                  <a:lnTo>
                    <a:pt x="46" y="61"/>
                  </a:lnTo>
                  <a:lnTo>
                    <a:pt x="41" y="47"/>
                  </a:lnTo>
                  <a:lnTo>
                    <a:pt x="19" y="47"/>
                  </a:lnTo>
                  <a:lnTo>
                    <a:pt x="14" y="61"/>
                  </a:lnTo>
                  <a:lnTo>
                    <a:pt x="0" y="61"/>
                  </a:lnTo>
                  <a:lnTo>
                    <a:pt x="23" y="0"/>
                  </a:lnTo>
                  <a:close/>
                  <a:moveTo>
                    <a:pt x="22" y="37"/>
                  </a:moveTo>
                  <a:lnTo>
                    <a:pt x="38" y="37"/>
                  </a:lnTo>
                  <a:lnTo>
                    <a:pt x="30" y="15"/>
                  </a:lnTo>
                  <a:lnTo>
                    <a:pt x="30" y="15"/>
                  </a:lnTo>
                  <a:lnTo>
                    <a:pt x="22"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22854" rIns="0" bIns="22854" numCol="1" anchor="t" anchorCtr="0" compatLnSpc="1">
              <a:prstTxWarp prst="textNoShape">
                <a:avLst/>
              </a:prstTxWarp>
              <a:noAutofit/>
            </a:bodyPr>
            <a:lstStyle/>
            <a:p>
              <a:endParaRPr lang="en-US" sz="1200" dirty="0"/>
            </a:p>
          </p:txBody>
        </p:sp>
        <p:sp>
          <p:nvSpPr>
            <p:cNvPr id="118" name="Freeform 39"/>
            <p:cNvSpPr>
              <a:spLocks/>
            </p:cNvSpPr>
            <p:nvPr/>
          </p:nvSpPr>
          <p:spPr bwMode="auto">
            <a:xfrm>
              <a:off x="727075" y="1595438"/>
              <a:ext cx="66675" cy="96837"/>
            </a:xfrm>
            <a:custGeom>
              <a:avLst/>
              <a:gdLst>
                <a:gd name="T0" fmla="*/ 0 w 42"/>
                <a:gd name="T1" fmla="*/ 0 h 61"/>
                <a:gd name="T2" fmla="*/ 42 w 42"/>
                <a:gd name="T3" fmla="*/ 0 h 61"/>
                <a:gd name="T4" fmla="*/ 42 w 42"/>
                <a:gd name="T5" fmla="*/ 11 h 61"/>
                <a:gd name="T6" fmla="*/ 13 w 42"/>
                <a:gd name="T7" fmla="*/ 11 h 61"/>
                <a:gd name="T8" fmla="*/ 13 w 42"/>
                <a:gd name="T9" fmla="*/ 25 h 61"/>
                <a:gd name="T10" fmla="*/ 38 w 42"/>
                <a:gd name="T11" fmla="*/ 25 h 61"/>
                <a:gd name="T12" fmla="*/ 38 w 42"/>
                <a:gd name="T13" fmla="*/ 36 h 61"/>
                <a:gd name="T14" fmla="*/ 13 w 42"/>
                <a:gd name="T15" fmla="*/ 36 h 61"/>
                <a:gd name="T16" fmla="*/ 13 w 42"/>
                <a:gd name="T17" fmla="*/ 61 h 61"/>
                <a:gd name="T18" fmla="*/ 0 w 42"/>
                <a:gd name="T19" fmla="*/ 61 h 61"/>
                <a:gd name="T20" fmla="*/ 0 w 42"/>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1">
                  <a:moveTo>
                    <a:pt x="0" y="0"/>
                  </a:moveTo>
                  <a:lnTo>
                    <a:pt x="42" y="0"/>
                  </a:lnTo>
                  <a:lnTo>
                    <a:pt x="42" y="11"/>
                  </a:lnTo>
                  <a:lnTo>
                    <a:pt x="13" y="11"/>
                  </a:lnTo>
                  <a:lnTo>
                    <a:pt x="13" y="25"/>
                  </a:lnTo>
                  <a:lnTo>
                    <a:pt x="38" y="25"/>
                  </a:lnTo>
                  <a:lnTo>
                    <a:pt x="38" y="36"/>
                  </a:lnTo>
                  <a:lnTo>
                    <a:pt x="13" y="36"/>
                  </a:lnTo>
                  <a:lnTo>
                    <a:pt x="13" y="61"/>
                  </a:lnTo>
                  <a:lnTo>
                    <a:pt x="0" y="6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22854" rIns="0" bIns="22854" numCol="1" anchor="t" anchorCtr="0" compatLnSpc="1">
              <a:prstTxWarp prst="textNoShape">
                <a:avLst/>
              </a:prstTxWarp>
              <a:noAutofit/>
            </a:bodyPr>
            <a:lstStyle/>
            <a:p>
              <a:endParaRPr lang="en-US" sz="1200" dirty="0"/>
            </a:p>
          </p:txBody>
        </p:sp>
        <p:sp>
          <p:nvSpPr>
            <p:cNvPr id="119" name="Freeform 40"/>
            <p:cNvSpPr>
              <a:spLocks/>
            </p:cNvSpPr>
            <p:nvPr/>
          </p:nvSpPr>
          <p:spPr bwMode="auto">
            <a:xfrm>
              <a:off x="803275" y="1595438"/>
              <a:ext cx="103188" cy="96837"/>
            </a:xfrm>
            <a:custGeom>
              <a:avLst/>
              <a:gdLst>
                <a:gd name="T0" fmla="*/ 0 w 65"/>
                <a:gd name="T1" fmla="*/ 0 h 61"/>
                <a:gd name="T2" fmla="*/ 18 w 65"/>
                <a:gd name="T3" fmla="*/ 0 h 61"/>
                <a:gd name="T4" fmla="*/ 33 w 65"/>
                <a:gd name="T5" fmla="*/ 42 h 61"/>
                <a:gd name="T6" fmla="*/ 33 w 65"/>
                <a:gd name="T7" fmla="*/ 42 h 61"/>
                <a:gd name="T8" fmla="*/ 46 w 65"/>
                <a:gd name="T9" fmla="*/ 0 h 61"/>
                <a:gd name="T10" fmla="*/ 65 w 65"/>
                <a:gd name="T11" fmla="*/ 0 h 61"/>
                <a:gd name="T12" fmla="*/ 65 w 65"/>
                <a:gd name="T13" fmla="*/ 61 h 61"/>
                <a:gd name="T14" fmla="*/ 52 w 65"/>
                <a:gd name="T15" fmla="*/ 61 h 61"/>
                <a:gd name="T16" fmla="*/ 52 w 65"/>
                <a:gd name="T17" fmla="*/ 18 h 61"/>
                <a:gd name="T18" fmla="*/ 52 w 65"/>
                <a:gd name="T19" fmla="*/ 18 h 61"/>
                <a:gd name="T20" fmla="*/ 38 w 65"/>
                <a:gd name="T21" fmla="*/ 61 h 61"/>
                <a:gd name="T22" fmla="*/ 28 w 65"/>
                <a:gd name="T23" fmla="*/ 61 h 61"/>
                <a:gd name="T24" fmla="*/ 12 w 65"/>
                <a:gd name="T25" fmla="*/ 18 h 61"/>
                <a:gd name="T26" fmla="*/ 12 w 65"/>
                <a:gd name="T27" fmla="*/ 18 h 61"/>
                <a:gd name="T28" fmla="*/ 12 w 65"/>
                <a:gd name="T29" fmla="*/ 61 h 61"/>
                <a:gd name="T30" fmla="*/ 0 w 65"/>
                <a:gd name="T31" fmla="*/ 61 h 61"/>
                <a:gd name="T32" fmla="*/ 0 w 65"/>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1">
                  <a:moveTo>
                    <a:pt x="0" y="0"/>
                  </a:moveTo>
                  <a:lnTo>
                    <a:pt x="18" y="0"/>
                  </a:lnTo>
                  <a:lnTo>
                    <a:pt x="33" y="42"/>
                  </a:lnTo>
                  <a:lnTo>
                    <a:pt x="33" y="42"/>
                  </a:lnTo>
                  <a:lnTo>
                    <a:pt x="46" y="0"/>
                  </a:lnTo>
                  <a:lnTo>
                    <a:pt x="65" y="0"/>
                  </a:lnTo>
                  <a:lnTo>
                    <a:pt x="65" y="61"/>
                  </a:lnTo>
                  <a:lnTo>
                    <a:pt x="52" y="61"/>
                  </a:lnTo>
                  <a:lnTo>
                    <a:pt x="52" y="18"/>
                  </a:lnTo>
                  <a:lnTo>
                    <a:pt x="52" y="18"/>
                  </a:lnTo>
                  <a:lnTo>
                    <a:pt x="38" y="61"/>
                  </a:lnTo>
                  <a:lnTo>
                    <a:pt x="28" y="61"/>
                  </a:lnTo>
                  <a:lnTo>
                    <a:pt x="12" y="18"/>
                  </a:lnTo>
                  <a:lnTo>
                    <a:pt x="12" y="18"/>
                  </a:lnTo>
                  <a:lnTo>
                    <a:pt x="12" y="61"/>
                  </a:lnTo>
                  <a:lnTo>
                    <a:pt x="0" y="6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22854" rIns="0" bIns="22854" numCol="1" anchor="t" anchorCtr="0" compatLnSpc="1">
              <a:prstTxWarp prst="textNoShape">
                <a:avLst/>
              </a:prstTxWarp>
              <a:noAutofit/>
            </a:bodyPr>
            <a:lstStyle/>
            <a:p>
              <a:endParaRPr lang="en-US" sz="1200" dirty="0"/>
            </a:p>
          </p:txBody>
        </p:sp>
      </p:grpSp>
      <p:sp>
        <p:nvSpPr>
          <p:cNvPr id="120" name="TextBox 119"/>
          <p:cNvSpPr txBox="1"/>
          <p:nvPr/>
        </p:nvSpPr>
        <p:spPr>
          <a:xfrm>
            <a:off x="1374152" y="6016698"/>
            <a:ext cx="4108186" cy="461543"/>
          </a:xfrm>
          <a:prstGeom prst="rect">
            <a:avLst/>
          </a:prstGeom>
          <a:noFill/>
        </p:spPr>
        <p:txBody>
          <a:bodyPr wrap="square" lIns="91414" tIns="45707" rIns="91414" bIns="45707" rtlCol="0">
            <a:spAutoFit/>
          </a:bodyPr>
          <a:lstStyle/>
          <a:p>
            <a:r>
              <a:rPr lang="en-US" sz="1200" b="1" dirty="0"/>
              <a:t>LTM: Local Traffic Manager</a:t>
            </a:r>
          </a:p>
          <a:p>
            <a:r>
              <a:rPr lang="en-US" sz="1200" b="1" dirty="0"/>
              <a:t>AFM: Advanced Firewall Manager  (Network Firewall)</a:t>
            </a:r>
          </a:p>
        </p:txBody>
      </p:sp>
    </p:spTree>
    <p:extLst>
      <p:ext uri="{BB962C8B-B14F-4D97-AF65-F5344CB8AC3E}">
        <p14:creationId xmlns:p14="http://schemas.microsoft.com/office/powerpoint/2010/main" val="79397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75604" y="171851"/>
            <a:ext cx="8839201" cy="914162"/>
          </a:xfrm>
          <a:ln>
            <a:noFill/>
          </a:ln>
        </p:spPr>
        <p:txBody>
          <a:bodyPr>
            <a:normAutofit/>
          </a:bodyPr>
          <a:lstStyle/>
          <a:p>
            <a:r>
              <a:rPr lang="en-US" sz="2799" b="1" dirty="0">
                <a:solidFill>
                  <a:schemeClr val="accent6">
                    <a:lumMod val="50000"/>
                  </a:schemeClr>
                </a:solidFill>
              </a:rPr>
              <a:t>Big-IP SSL Visibility To FireEye NX</a:t>
            </a:r>
            <a:r>
              <a:rPr lang="en-US" sz="2799" dirty="0">
                <a:solidFill>
                  <a:schemeClr val="accent6">
                    <a:lumMod val="50000"/>
                  </a:schemeClr>
                </a:solidFill>
              </a:rPr>
              <a:t/>
            </a:r>
            <a:br>
              <a:rPr lang="en-US" sz="2799" dirty="0">
                <a:solidFill>
                  <a:schemeClr val="accent6">
                    <a:lumMod val="50000"/>
                  </a:schemeClr>
                </a:solidFill>
              </a:rPr>
            </a:br>
            <a:endParaRPr lang="en-US" sz="1799" dirty="0">
              <a:solidFill>
                <a:schemeClr val="accent6">
                  <a:lumMod val="50000"/>
                </a:schemeClr>
              </a:solidFill>
            </a:endParaRPr>
          </a:p>
        </p:txBody>
      </p:sp>
      <p:sp>
        <p:nvSpPr>
          <p:cNvPr id="8" name="Left-Right Arrow 7"/>
          <p:cNvSpPr/>
          <p:nvPr/>
        </p:nvSpPr>
        <p:spPr>
          <a:xfrm>
            <a:off x="361855" y="2712572"/>
            <a:ext cx="4398222" cy="604096"/>
          </a:xfrm>
          <a:prstGeom prst="lef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9" dirty="0">
                <a:solidFill>
                  <a:schemeClr val="bg1"/>
                </a:solidFill>
              </a:rPr>
              <a:t>Client-Side Secure Data Exchange</a:t>
            </a:r>
          </a:p>
        </p:txBody>
      </p:sp>
      <p:sp>
        <p:nvSpPr>
          <p:cNvPr id="9" name="Left-Right Arrow 8"/>
          <p:cNvSpPr/>
          <p:nvPr/>
        </p:nvSpPr>
        <p:spPr>
          <a:xfrm>
            <a:off x="7737736" y="2712572"/>
            <a:ext cx="3835299" cy="604096"/>
          </a:xfrm>
          <a:prstGeom prst="lef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9" dirty="0">
                <a:solidFill>
                  <a:schemeClr val="bg1"/>
                </a:solidFill>
              </a:rPr>
              <a:t>Server-Side Secure Data Exchange</a:t>
            </a:r>
          </a:p>
        </p:txBody>
      </p:sp>
      <p:sp>
        <p:nvSpPr>
          <p:cNvPr id="10" name="Left-Right Arrow 9"/>
          <p:cNvSpPr/>
          <p:nvPr/>
        </p:nvSpPr>
        <p:spPr>
          <a:xfrm>
            <a:off x="4796214" y="2724724"/>
            <a:ext cx="2941522" cy="604096"/>
          </a:xfrm>
          <a:prstGeom prst="leftRigh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9" dirty="0">
                <a:solidFill>
                  <a:schemeClr val="bg1"/>
                </a:solidFill>
              </a:rPr>
              <a:t>Unencrypted </a:t>
            </a:r>
          </a:p>
        </p:txBody>
      </p:sp>
      <p:sp>
        <p:nvSpPr>
          <p:cNvPr id="12" name="Rectangle 11"/>
          <p:cNvSpPr/>
          <p:nvPr/>
        </p:nvSpPr>
        <p:spPr>
          <a:xfrm>
            <a:off x="217683" y="3432949"/>
            <a:ext cx="11755045" cy="3059129"/>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r>
              <a:rPr lang="en-US" sz="1400" b="1" dirty="0">
                <a:solidFill>
                  <a:schemeClr val="tx1"/>
                </a:solidFill>
              </a:rPr>
              <a:t>This deployment mode employs two BIG-IP creating a decryption zone in between for Inspection (Sandwich Architecture)</a:t>
            </a:r>
          </a:p>
          <a:p>
            <a:endParaRPr lang="en-US" sz="1400" b="1" dirty="0">
              <a:solidFill>
                <a:schemeClr val="tx1"/>
              </a:solidFill>
            </a:endParaRPr>
          </a:p>
          <a:p>
            <a:pPr marL="285664" indent="-285664">
              <a:buFont typeface="Arial" panose="020B0604020202020204" pitchFamily="34" charset="0"/>
              <a:buChar char="•"/>
            </a:pPr>
            <a:r>
              <a:rPr lang="en-US" sz="1400" b="1" dirty="0">
                <a:solidFill>
                  <a:schemeClr val="tx1"/>
                </a:solidFill>
              </a:rPr>
              <a:t>Ingress BIG-IP  (BIG-IP 1) to decrypt the HTTPS traffic  from the Client</a:t>
            </a:r>
          </a:p>
          <a:p>
            <a:pPr marL="285664" indent="-285664">
              <a:buFont typeface="Arial" panose="020B0604020202020204" pitchFamily="34" charset="0"/>
              <a:buChar char="•"/>
            </a:pPr>
            <a:r>
              <a:rPr lang="en-US" sz="1400" b="1" dirty="0">
                <a:solidFill>
                  <a:schemeClr val="tx1"/>
                </a:solidFill>
              </a:rPr>
              <a:t>Egress BIG-IP (BIG-IP 2) to re-encrypt the HTTPS traffic to Web Server</a:t>
            </a: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OUTBOUND Request</a:t>
            </a:r>
          </a:p>
          <a:p>
            <a:endParaRPr lang="en-US" sz="1200" b="1" dirty="0">
              <a:solidFill>
                <a:schemeClr val="tx1"/>
              </a:solidFill>
            </a:endParaRPr>
          </a:p>
          <a:p>
            <a:pPr marL="285664" indent="-285664">
              <a:buFont typeface="Arial" panose="020B0604020202020204" pitchFamily="34" charset="0"/>
              <a:buChar char="•"/>
            </a:pPr>
            <a:r>
              <a:rPr lang="en-US" sz="1200" dirty="0">
                <a:solidFill>
                  <a:schemeClr val="tx1"/>
                </a:solidFill>
              </a:rPr>
              <a:t>Client HTTPS traffic to server is decrypted by Ingress Big-IP and is passed through the Inline FireEye NX to inspect and uncover any threats. </a:t>
            </a:r>
          </a:p>
          <a:p>
            <a:pPr marL="285664" indent="-285664">
              <a:buFont typeface="Arial" panose="020B0604020202020204" pitchFamily="34" charset="0"/>
              <a:buChar char="•"/>
            </a:pPr>
            <a:r>
              <a:rPr lang="en-US" sz="1200" dirty="0">
                <a:solidFill>
                  <a:schemeClr val="tx1"/>
                </a:solidFill>
              </a:rPr>
              <a:t>Egress Big-IP aggregates and re-encrypts the client decrypted HTTPS traffic after it exits the FireEye before sending it to the server</a:t>
            </a:r>
          </a:p>
          <a:p>
            <a:endParaRPr lang="en-US" sz="1200" dirty="0">
              <a:solidFill>
                <a:schemeClr val="tx1"/>
              </a:solidFill>
            </a:endParaRPr>
          </a:p>
          <a:p>
            <a:r>
              <a:rPr lang="en-US" sz="1400" b="1" dirty="0">
                <a:solidFill>
                  <a:schemeClr val="tx1"/>
                </a:solidFill>
              </a:rPr>
              <a:t>INBOUND Response</a:t>
            </a:r>
          </a:p>
          <a:p>
            <a:endParaRPr lang="en-US" sz="1200" b="1" dirty="0">
              <a:solidFill>
                <a:schemeClr val="tx1"/>
              </a:solidFill>
            </a:endParaRPr>
          </a:p>
          <a:p>
            <a:pPr marL="285664" indent="-285664">
              <a:buFont typeface="Arial" panose="020B0604020202020204" pitchFamily="34" charset="0"/>
              <a:buChar char="•"/>
            </a:pPr>
            <a:r>
              <a:rPr lang="en-US" sz="1200" dirty="0">
                <a:solidFill>
                  <a:schemeClr val="tx1"/>
                </a:solidFill>
              </a:rPr>
              <a:t>Server HTTPS traffic to client is decrypted by Server-side Big-IP and state fully passed through the FireEye NX for Inspection. </a:t>
            </a:r>
          </a:p>
          <a:p>
            <a:pPr marL="285664" indent="-285664">
              <a:buFont typeface="Arial" panose="020B0604020202020204" pitchFamily="34" charset="0"/>
              <a:buChar char="•"/>
            </a:pPr>
            <a:r>
              <a:rPr lang="en-US" sz="1200" dirty="0">
                <a:solidFill>
                  <a:schemeClr val="tx1"/>
                </a:solidFill>
              </a:rPr>
              <a:t>The Client side Big-IP re-encrypts this traffic back to Client</a:t>
            </a:r>
          </a:p>
          <a:p>
            <a:pPr algn="ctr"/>
            <a:endParaRPr lang="en-US" sz="1200" dirty="0">
              <a:solidFill>
                <a:schemeClr val="tx1"/>
              </a:solidFill>
            </a:endParaRPr>
          </a:p>
        </p:txBody>
      </p:sp>
      <p:pic>
        <p:nvPicPr>
          <p:cNvPr id="3" name="Picture 2"/>
          <p:cNvPicPr>
            <a:picLocks noChangeAspect="1"/>
          </p:cNvPicPr>
          <p:nvPr/>
        </p:nvPicPr>
        <p:blipFill>
          <a:blip r:embed="rId3"/>
          <a:stretch>
            <a:fillRect/>
          </a:stretch>
        </p:blipFill>
        <p:spPr>
          <a:xfrm>
            <a:off x="77200" y="1231647"/>
            <a:ext cx="11568615" cy="1468773"/>
          </a:xfrm>
          <a:prstGeom prst="rect">
            <a:avLst/>
          </a:prstGeom>
        </p:spPr>
      </p:pic>
      <p:sp>
        <p:nvSpPr>
          <p:cNvPr id="5" name="TextBox 4"/>
          <p:cNvSpPr txBox="1"/>
          <p:nvPr/>
        </p:nvSpPr>
        <p:spPr>
          <a:xfrm>
            <a:off x="5662980" y="2410951"/>
            <a:ext cx="1739447" cy="307697"/>
          </a:xfrm>
          <a:prstGeom prst="rect">
            <a:avLst/>
          </a:prstGeom>
          <a:noFill/>
        </p:spPr>
        <p:txBody>
          <a:bodyPr wrap="square" rtlCol="0">
            <a:spAutoFit/>
          </a:bodyPr>
          <a:lstStyle/>
          <a:p>
            <a:r>
              <a:rPr lang="en-US" sz="1400" dirty="0" err="1"/>
              <a:t>FireEye</a:t>
            </a:r>
            <a:r>
              <a:rPr lang="en-US" sz="1400" dirty="0"/>
              <a:t> NX Pool</a:t>
            </a:r>
          </a:p>
        </p:txBody>
      </p:sp>
      <p:sp>
        <p:nvSpPr>
          <p:cNvPr id="16" name="Slide Number Placeholder 15"/>
          <p:cNvSpPr>
            <a:spLocks noGrp="1"/>
          </p:cNvSpPr>
          <p:nvPr>
            <p:ph type="sldNum" sz="quarter" idx="4294967295"/>
          </p:nvPr>
        </p:nvSpPr>
        <p:spPr>
          <a:xfrm>
            <a:off x="9446339" y="6492078"/>
            <a:ext cx="2742486" cy="365030"/>
          </a:xfrm>
          <a:prstGeom prst="rect">
            <a:avLst/>
          </a:prstGeom>
        </p:spPr>
        <p:txBody>
          <a:bodyPr/>
          <a:lstStyle/>
          <a:p>
            <a:endParaRPr lang="en-US" dirty="0"/>
          </a:p>
        </p:txBody>
      </p:sp>
    </p:spTree>
    <p:extLst>
      <p:ext uri="{BB962C8B-B14F-4D97-AF65-F5344CB8AC3E}">
        <p14:creationId xmlns:p14="http://schemas.microsoft.com/office/powerpoint/2010/main" val="109714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
            </a:r>
            <a:br>
              <a:rPr lang="en-US" dirty="0"/>
            </a:br>
            <a:r>
              <a:rPr lang="en-US" dirty="0"/>
              <a:t>FireEye Advanced Threat Protection</a:t>
            </a:r>
          </a:p>
        </p:txBody>
      </p:sp>
    </p:spTree>
    <p:extLst>
      <p:ext uri="{BB962C8B-B14F-4D97-AF65-F5344CB8AC3E}">
        <p14:creationId xmlns:p14="http://schemas.microsoft.com/office/powerpoint/2010/main" val="18923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042" y="2954878"/>
            <a:ext cx="6295067" cy="3577932"/>
            <a:chOff x="267042" y="2954878"/>
            <a:chExt cx="6295067" cy="3577932"/>
          </a:xfrm>
        </p:grpSpPr>
        <p:pic>
          <p:nvPicPr>
            <p:cNvPr id="81" name="Picture 80" descr="intelligence.png"/>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329726" y="3218449"/>
              <a:ext cx="6232383" cy="3314361"/>
            </a:xfrm>
            <a:prstGeom prst="rect">
              <a:avLst/>
            </a:prstGeom>
          </p:spPr>
        </p:pic>
        <p:sp>
          <p:nvSpPr>
            <p:cNvPr id="82" name="TextBox 81"/>
            <p:cNvSpPr txBox="1"/>
            <p:nvPr/>
          </p:nvSpPr>
          <p:spPr>
            <a:xfrm>
              <a:off x="267042" y="2954878"/>
              <a:ext cx="2842441" cy="402675"/>
            </a:xfrm>
            <a:prstGeom prst="rect">
              <a:avLst/>
            </a:prstGeom>
            <a:noFill/>
          </p:spPr>
          <p:txBody>
            <a:bodyPr wrap="square" rtlCol="0">
              <a:spAutoFit/>
            </a:bodyPr>
            <a:lstStyle/>
            <a:p>
              <a:pPr>
                <a:lnSpc>
                  <a:spcPts val="2400"/>
                </a:lnSpc>
              </a:pPr>
              <a:r>
                <a:rPr lang="en-US" sz="2100" b="1" dirty="0">
                  <a:gradFill>
                    <a:gsLst>
                      <a:gs pos="0">
                        <a:srgbClr val="4E4F53"/>
                      </a:gs>
                      <a:gs pos="100000">
                        <a:srgbClr val="4E4F53"/>
                      </a:gs>
                    </a:gsLst>
                    <a:path path="shape">
                      <a:fillToRect l="50000" t="50000" r="50000" b="50000"/>
                    </a:path>
                  </a:gradFill>
                  <a:latin typeface="Arial"/>
                  <a:cs typeface="Arial"/>
                </a:rPr>
                <a:t>INTELLIGENCE</a:t>
              </a:r>
            </a:p>
          </p:txBody>
        </p:sp>
        <p:sp>
          <p:nvSpPr>
            <p:cNvPr id="83" name="TextBox 82"/>
            <p:cNvSpPr txBox="1"/>
            <p:nvPr/>
          </p:nvSpPr>
          <p:spPr>
            <a:xfrm>
              <a:off x="363092" y="3521347"/>
              <a:ext cx="3995233" cy="1442703"/>
            </a:xfrm>
            <a:prstGeom prst="rect">
              <a:avLst/>
            </a:prstGeom>
            <a:noFill/>
          </p:spPr>
          <p:txBody>
            <a:bodyPr wrap="square" lIns="0" tIns="0" rIns="0" bIns="0" rtlCol="0">
              <a:spAutoFit/>
            </a:bodyPr>
            <a:lstStyle>
              <a:defPPr>
                <a:defRPr lang="en-US"/>
              </a:defPPr>
              <a:lvl1pPr>
                <a:lnSpc>
                  <a:spcPct val="125000"/>
                </a:lnSpc>
                <a:defRPr sz="1600">
                  <a:gradFill>
                    <a:gsLst>
                      <a:gs pos="0">
                        <a:srgbClr val="4E4F53"/>
                      </a:gs>
                      <a:gs pos="100000">
                        <a:srgbClr val="4E4F53"/>
                      </a:gs>
                    </a:gsLst>
                    <a:path path="shape">
                      <a:fillToRect l="50000" t="50000" r="50000" b="50000"/>
                    </a:path>
                  </a:gradFill>
                  <a:latin typeface="Arial"/>
                  <a:cs typeface="Arial"/>
                </a:defRPr>
              </a:lvl1pPr>
            </a:lstStyle>
            <a:p>
              <a:pPr marL="117475" indent="-117475">
                <a:buFont typeface="Arial" charset="0"/>
                <a:buChar char="•"/>
              </a:pPr>
              <a:r>
                <a:rPr lang="en-US" sz="1500"/>
                <a:t>Discovered 22 </a:t>
              </a:r>
              <a:r>
                <a:rPr lang="en-US" sz="1500" dirty="0"/>
                <a:t>of the </a:t>
              </a:r>
              <a:r>
                <a:rPr lang="en-US" sz="1500"/>
                <a:t>last 40 </a:t>
              </a:r>
              <a:r>
                <a:rPr lang="en-US" sz="1500" dirty="0"/>
                <a:t>zero-days</a:t>
              </a:r>
            </a:p>
            <a:p>
              <a:pPr marL="117475" indent="-117475">
                <a:buFont typeface="Arial" charset="0"/>
                <a:buChar char="•"/>
              </a:pPr>
              <a:r>
                <a:rPr lang="en-US" sz="1500" dirty="0"/>
                <a:t>Line intel from incident response</a:t>
              </a:r>
            </a:p>
            <a:p>
              <a:pPr marL="117475" indent="-117475">
                <a:buFont typeface="Arial" charset="0"/>
                <a:buChar char="•"/>
              </a:pPr>
              <a:r>
                <a:rPr lang="en-US" sz="1500" dirty="0"/>
                <a:t>Millions of network and endpoint sensors</a:t>
              </a:r>
            </a:p>
            <a:p>
              <a:pPr marL="117475" indent="-117475">
                <a:buFont typeface="Arial" charset="0"/>
                <a:buChar char="•"/>
              </a:pPr>
              <a:r>
                <a:rPr lang="en-US" sz="1500" dirty="0"/>
                <a:t>Hundreds of intel and malware experts</a:t>
              </a:r>
            </a:p>
            <a:p>
              <a:pPr marL="117475" indent="-117475">
                <a:buFont typeface="Arial" charset="0"/>
                <a:buChar char="•"/>
              </a:pPr>
              <a:r>
                <a:rPr lang="en-US" sz="1500" dirty="0"/>
                <a:t>Hundreds of threat actor profiles</a:t>
              </a:r>
            </a:p>
          </p:txBody>
        </p:sp>
      </p:grpSp>
      <p:grpSp>
        <p:nvGrpSpPr>
          <p:cNvPr id="6" name="Group 5"/>
          <p:cNvGrpSpPr/>
          <p:nvPr/>
        </p:nvGrpSpPr>
        <p:grpSpPr>
          <a:xfrm>
            <a:off x="5889241" y="2488783"/>
            <a:ext cx="6234723" cy="3824917"/>
            <a:chOff x="5889241" y="2488783"/>
            <a:chExt cx="6234723" cy="3824917"/>
          </a:xfrm>
        </p:grpSpPr>
        <p:pic>
          <p:nvPicPr>
            <p:cNvPr id="71" name="Picture 70" descr="expertise.png"/>
            <p:cNvPicPr>
              <a:picLocks noChangeAspect="1"/>
            </p:cNvPicPr>
            <p:nvPr/>
          </p:nvPicPr>
          <p:blipFill>
            <a:blip r:embed="rId5" cstate="email">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5889241" y="2488783"/>
              <a:ext cx="5643597" cy="3502322"/>
            </a:xfrm>
            <a:prstGeom prst="rect">
              <a:avLst/>
            </a:prstGeom>
          </p:spPr>
        </p:pic>
        <p:sp>
          <p:nvSpPr>
            <p:cNvPr id="72" name="TextBox 71"/>
            <p:cNvSpPr txBox="1"/>
            <p:nvPr/>
          </p:nvSpPr>
          <p:spPr>
            <a:xfrm>
              <a:off x="9299462" y="4917910"/>
              <a:ext cx="2212181" cy="402673"/>
            </a:xfrm>
            <a:prstGeom prst="rect">
              <a:avLst/>
            </a:prstGeom>
            <a:noFill/>
          </p:spPr>
          <p:txBody>
            <a:bodyPr wrap="square" rtlCol="0">
              <a:spAutoFit/>
            </a:bodyPr>
            <a:lstStyle/>
            <a:p>
              <a:pPr>
                <a:lnSpc>
                  <a:spcPts val="2400"/>
                </a:lnSpc>
              </a:pPr>
              <a:r>
                <a:rPr lang="en-US" sz="2100" b="1" dirty="0">
                  <a:gradFill>
                    <a:gsLst>
                      <a:gs pos="0">
                        <a:srgbClr val="4E4F53"/>
                      </a:gs>
                      <a:gs pos="100000">
                        <a:srgbClr val="4E4F53"/>
                      </a:gs>
                    </a:gsLst>
                    <a:path path="shape">
                      <a:fillToRect l="50000" t="50000" r="50000" b="50000"/>
                    </a:path>
                  </a:gradFill>
                  <a:latin typeface="Arial"/>
                  <a:cs typeface="Arial"/>
                </a:rPr>
                <a:t>EXPERTISE</a:t>
              </a:r>
            </a:p>
          </p:txBody>
        </p:sp>
        <p:sp>
          <p:nvSpPr>
            <p:cNvPr id="73" name="TextBox 72"/>
            <p:cNvSpPr txBox="1"/>
            <p:nvPr/>
          </p:nvSpPr>
          <p:spPr>
            <a:xfrm>
              <a:off x="7788729" y="5448078"/>
              <a:ext cx="4335235" cy="865622"/>
            </a:xfrm>
            <a:prstGeom prst="rect">
              <a:avLst/>
            </a:prstGeom>
            <a:noFill/>
          </p:spPr>
          <p:txBody>
            <a:bodyPr wrap="square" lIns="0" tIns="0" rIns="0" bIns="0" rtlCol="0">
              <a:spAutoFit/>
            </a:bodyPr>
            <a:lstStyle>
              <a:defPPr>
                <a:defRPr lang="en-US"/>
              </a:defPPr>
              <a:lvl1pPr>
                <a:lnSpc>
                  <a:spcPct val="125000"/>
                </a:lnSpc>
                <a:defRPr sz="1600">
                  <a:gradFill>
                    <a:gsLst>
                      <a:gs pos="0">
                        <a:srgbClr val="4E4F53"/>
                      </a:gs>
                      <a:gs pos="100000">
                        <a:srgbClr val="4E4F53"/>
                      </a:gs>
                    </a:gsLst>
                    <a:path path="shape">
                      <a:fillToRect l="50000" t="50000" r="50000" b="50000"/>
                    </a:path>
                  </a:gradFill>
                  <a:latin typeface="Arial"/>
                  <a:cs typeface="Arial"/>
                </a:defRPr>
              </a:lvl1pPr>
            </a:lstStyle>
            <a:p>
              <a:pPr marL="117475" indent="-117475">
                <a:buFont typeface="Arial" charset="0"/>
                <a:buChar char="•"/>
              </a:pPr>
              <a:r>
                <a:rPr lang="en-US" sz="1500" dirty="0"/>
                <a:t>“Go-to” responders for security incidents</a:t>
              </a:r>
            </a:p>
            <a:p>
              <a:pPr marL="117475" indent="-117475">
                <a:buFont typeface="Arial" charset="0"/>
                <a:buChar char="•"/>
              </a:pPr>
              <a:r>
                <a:rPr lang="en-US" sz="1500" dirty="0"/>
                <a:t>Hundreds of consultants and analysts</a:t>
              </a:r>
            </a:p>
            <a:p>
              <a:pPr marL="117475" indent="-117475">
                <a:buFont typeface="Arial" charset="0"/>
                <a:buChar char="•"/>
              </a:pPr>
              <a:r>
                <a:rPr lang="en-US" sz="1500" dirty="0"/>
                <a:t>Unmatched experience with advanced attackers</a:t>
              </a:r>
            </a:p>
          </p:txBody>
        </p:sp>
      </p:grpSp>
      <p:grpSp>
        <p:nvGrpSpPr>
          <p:cNvPr id="5" name="Group 4"/>
          <p:cNvGrpSpPr/>
          <p:nvPr/>
        </p:nvGrpSpPr>
        <p:grpSpPr>
          <a:xfrm>
            <a:off x="3782771" y="215462"/>
            <a:ext cx="7271672" cy="3521117"/>
            <a:chOff x="3782771" y="215462"/>
            <a:chExt cx="7271672" cy="3521117"/>
          </a:xfrm>
        </p:grpSpPr>
        <p:pic>
          <p:nvPicPr>
            <p:cNvPr id="76" name="Picture 75" descr="technology.png"/>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59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782771" y="215462"/>
              <a:ext cx="7009083" cy="3521117"/>
            </a:xfrm>
            <a:prstGeom prst="rect">
              <a:avLst/>
            </a:prstGeom>
          </p:spPr>
        </p:pic>
        <p:sp>
          <p:nvSpPr>
            <p:cNvPr id="77" name="TextBox 76"/>
            <p:cNvSpPr txBox="1"/>
            <p:nvPr/>
          </p:nvSpPr>
          <p:spPr>
            <a:xfrm>
              <a:off x="7445259" y="940282"/>
              <a:ext cx="2842441" cy="402675"/>
            </a:xfrm>
            <a:prstGeom prst="rect">
              <a:avLst/>
            </a:prstGeom>
            <a:noFill/>
          </p:spPr>
          <p:txBody>
            <a:bodyPr wrap="square" rtlCol="0">
              <a:spAutoFit/>
            </a:bodyPr>
            <a:lstStyle/>
            <a:p>
              <a:pPr>
                <a:lnSpc>
                  <a:spcPts val="2400"/>
                </a:lnSpc>
              </a:pPr>
              <a:r>
                <a:rPr lang="en-US" sz="2100" b="1" dirty="0">
                  <a:gradFill>
                    <a:gsLst>
                      <a:gs pos="0">
                        <a:srgbClr val="4E4F53"/>
                      </a:gs>
                      <a:gs pos="100000">
                        <a:srgbClr val="4E4F53"/>
                      </a:gs>
                    </a:gsLst>
                    <a:path path="shape">
                      <a:fillToRect l="50000" t="50000" r="50000" b="50000"/>
                    </a:path>
                  </a:gradFill>
                  <a:latin typeface="Arial"/>
                  <a:cs typeface="Arial"/>
                </a:rPr>
                <a:t>TECHNOLOGY</a:t>
              </a:r>
            </a:p>
          </p:txBody>
        </p:sp>
        <p:sp>
          <p:nvSpPr>
            <p:cNvPr id="78" name="TextBox 77"/>
            <p:cNvSpPr txBox="1"/>
            <p:nvPr/>
          </p:nvSpPr>
          <p:spPr>
            <a:xfrm>
              <a:off x="7533537" y="1484701"/>
              <a:ext cx="3520906" cy="1442703"/>
            </a:xfrm>
            <a:prstGeom prst="rect">
              <a:avLst/>
            </a:prstGeom>
            <a:noFill/>
          </p:spPr>
          <p:txBody>
            <a:bodyPr wrap="square" lIns="0" tIns="0" rIns="0" bIns="0" rtlCol="0">
              <a:spAutoFit/>
            </a:bodyPr>
            <a:lstStyle>
              <a:defPPr>
                <a:defRPr lang="en-US"/>
              </a:defPPr>
              <a:lvl1pPr>
                <a:lnSpc>
                  <a:spcPct val="125000"/>
                </a:lnSpc>
                <a:defRPr sz="1200">
                  <a:gradFill>
                    <a:gsLst>
                      <a:gs pos="0">
                        <a:srgbClr val="4E4F53"/>
                      </a:gs>
                      <a:gs pos="100000">
                        <a:srgbClr val="4E4F53"/>
                      </a:gs>
                    </a:gsLst>
                    <a:path path="shape">
                      <a:fillToRect l="50000" t="50000" r="50000" b="50000"/>
                    </a:path>
                  </a:gradFill>
                  <a:latin typeface="Arial"/>
                  <a:cs typeface="Arial"/>
                </a:defRPr>
              </a:lvl1pPr>
            </a:lstStyle>
            <a:p>
              <a:pPr marL="117475" indent="-117475">
                <a:buFont typeface="Arial" charset="0"/>
                <a:buChar char="•"/>
              </a:pPr>
              <a:r>
                <a:rPr lang="en-US" sz="1500" dirty="0"/>
                <a:t>Identifies  known, unknown, and non-malware based threats</a:t>
              </a:r>
            </a:p>
            <a:p>
              <a:pPr marL="117475" indent="-117475">
                <a:buFont typeface="Arial" charset="0"/>
                <a:buChar char="•"/>
              </a:pPr>
              <a:r>
                <a:rPr lang="en-US" sz="1500" dirty="0"/>
                <a:t>Integrated to protect across all major attack vectors</a:t>
              </a:r>
            </a:p>
            <a:p>
              <a:pPr marL="117475" indent="-117475">
                <a:buFont typeface="Arial" charset="0"/>
                <a:buChar char="•"/>
              </a:pPr>
              <a:r>
                <a:rPr lang="en-US" sz="1500" dirty="0"/>
                <a:t>Patented virtual machine technology</a:t>
              </a:r>
            </a:p>
          </p:txBody>
        </p:sp>
      </p:grpSp>
      <p:sp>
        <p:nvSpPr>
          <p:cNvPr id="4" name="Title 3"/>
          <p:cNvSpPr>
            <a:spLocks noGrp="1"/>
          </p:cNvSpPr>
          <p:nvPr>
            <p:ph type="title"/>
          </p:nvPr>
        </p:nvSpPr>
        <p:spPr/>
        <p:txBody>
          <a:bodyPr/>
          <a:lstStyle/>
          <a:p>
            <a:r>
              <a:rPr lang="en-GB"/>
              <a:t>FireEye Adaptive Defense</a:t>
            </a:r>
          </a:p>
        </p:txBody>
      </p:sp>
      <p:grpSp>
        <p:nvGrpSpPr>
          <p:cNvPr id="3" name="Group 2"/>
          <p:cNvGrpSpPr/>
          <p:nvPr/>
        </p:nvGrpSpPr>
        <p:grpSpPr>
          <a:xfrm>
            <a:off x="4295007" y="2179949"/>
            <a:ext cx="3189287" cy="3325492"/>
            <a:chOff x="4295007" y="2179949"/>
            <a:chExt cx="3189287" cy="3325492"/>
          </a:xfrm>
        </p:grpSpPr>
        <p:pic>
          <p:nvPicPr>
            <p:cNvPr id="79" name="Picture 78" descr="arrows.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95007" y="2179949"/>
              <a:ext cx="3189287" cy="3325492"/>
            </a:xfrm>
            <a:prstGeom prst="rect">
              <a:avLst/>
            </a:prstGeom>
          </p:spPr>
        </p:pic>
        <p:pic>
          <p:nvPicPr>
            <p:cNvPr id="17" name="Picture 2" descr="https://www.fireeye.com/content/dam/fireeye-www/fw/images/fireeye-2-color.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50039" y="3305142"/>
              <a:ext cx="1730376" cy="50757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56854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8" y="893"/>
            <a:ext cx="12185651" cy="6856214"/>
          </a:xfrm>
          <a:prstGeom prst="rect">
            <a:avLst/>
          </a:prstGeom>
        </p:spPr>
      </p:pic>
      <p:sp>
        <p:nvSpPr>
          <p:cNvPr id="6" name="Oval 5"/>
          <p:cNvSpPr/>
          <p:nvPr/>
        </p:nvSpPr>
        <p:spPr>
          <a:xfrm>
            <a:off x="1587" y="-2863882"/>
            <a:ext cx="9980270" cy="10436681"/>
          </a:xfrm>
          <a:prstGeom prst="ellipse">
            <a:avLst/>
          </a:prstGeom>
          <a:gradFill flip="none" rotWithShape="1">
            <a:gsLst>
              <a:gs pos="0">
                <a:schemeClr val="bg1"/>
              </a:gs>
              <a:gs pos="100000">
                <a:schemeClr val="bg1">
                  <a:alpha val="0"/>
                </a:schemeClr>
              </a:gs>
            </a:gsLst>
            <a:path path="shape">
              <a:fillToRect l="50000" t="50000" r="50000" b="50000"/>
            </a:path>
            <a:tileRect/>
          </a:gradFill>
        </p:spPr>
        <p:txBody>
          <a:bodyPr vert="horz" wrap="square" lIns="182832" tIns="0" rIns="182832" bIns="0" rtlCol="0" anchor="ctr">
            <a:noAutofit/>
          </a:bodyPr>
          <a:lstStyle/>
          <a:p>
            <a:pPr algn="ctr">
              <a:lnSpc>
                <a:spcPct val="90000"/>
              </a:lnSpc>
            </a:pPr>
            <a:endParaRPr lang="en-US" sz="1999" cap="all" dirty="0">
              <a:solidFill>
                <a:schemeClr val="bg1"/>
              </a:solidFill>
              <a:effectLst>
                <a:outerShdw blurRad="38100" dist="25400" dir="2700000" algn="tl">
                  <a:srgbClr val="000000">
                    <a:alpha val="0"/>
                  </a:srgbClr>
                </a:outerShdw>
              </a:effectLst>
              <a:latin typeface="+mj-lt"/>
            </a:endParaRPr>
          </a:p>
        </p:txBody>
      </p:sp>
      <p:pic>
        <p:nvPicPr>
          <p:cNvPr id="3" name="Picture 2" descr="Screen Shot 2016-03-16 at 2.56.58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4287" y="1067415"/>
            <a:ext cx="4404267" cy="5679425"/>
          </a:xfrm>
          <a:prstGeom prst="rect">
            <a:avLst/>
          </a:prstGeom>
        </p:spPr>
      </p:pic>
    </p:spTree>
    <p:extLst>
      <p:ext uri="{BB962C8B-B14F-4D97-AF65-F5344CB8AC3E}">
        <p14:creationId xmlns:p14="http://schemas.microsoft.com/office/powerpoint/2010/main" val="396149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65684" y="4436373"/>
            <a:ext cx="3090050" cy="1038746"/>
          </a:xfrm>
          <a:prstGeom prst="rect">
            <a:avLst/>
          </a:prstGeom>
          <a:noFill/>
        </p:spPr>
        <p:txBody>
          <a:bodyPr wrap="square" lIns="0" tIns="0" rIns="0" bIns="0" rtlCol="0">
            <a:spAutoFit/>
          </a:bodyPr>
          <a:lstStyle/>
          <a:p>
            <a:pPr>
              <a:lnSpc>
                <a:spcPct val="125000"/>
              </a:lnSpc>
            </a:pPr>
            <a:r>
              <a:rPr lang="en-US" dirty="0">
                <a:gradFill>
                  <a:gsLst>
                    <a:gs pos="0">
                      <a:srgbClr val="4E4F53"/>
                    </a:gs>
                    <a:gs pos="100000">
                      <a:srgbClr val="4E4F53"/>
                    </a:gs>
                  </a:gsLst>
                  <a:path path="shape">
                    <a:fillToRect l="50000" t="50000" r="50000" b="50000"/>
                  </a:path>
                </a:gradFill>
                <a:latin typeface="Arial"/>
                <a:cs typeface="Arial"/>
              </a:rPr>
              <a:t>Remediation support and threat intelligence to recover and improve risk posture</a:t>
            </a:r>
          </a:p>
        </p:txBody>
      </p:sp>
      <p:sp>
        <p:nvSpPr>
          <p:cNvPr id="26" name="TextBox 25"/>
          <p:cNvSpPr txBox="1"/>
          <p:nvPr/>
        </p:nvSpPr>
        <p:spPr>
          <a:xfrm>
            <a:off x="8598801" y="1835854"/>
            <a:ext cx="2741392" cy="1038746"/>
          </a:xfrm>
          <a:prstGeom prst="rect">
            <a:avLst/>
          </a:prstGeom>
          <a:noFill/>
        </p:spPr>
        <p:txBody>
          <a:bodyPr wrap="square" lIns="0" tIns="0" rIns="0" bIns="0" rtlCol="0">
            <a:spAutoFit/>
          </a:bodyPr>
          <a:lstStyle/>
          <a:p>
            <a:pPr>
              <a:lnSpc>
                <a:spcPct val="125000"/>
              </a:lnSpc>
            </a:pPr>
            <a:r>
              <a:rPr lang="en-US" dirty="0">
                <a:gradFill>
                  <a:gsLst>
                    <a:gs pos="0">
                      <a:srgbClr val="4E4F53"/>
                    </a:gs>
                    <a:gs pos="100000">
                      <a:srgbClr val="4E4F53"/>
                    </a:gs>
                  </a:gsLst>
                  <a:path path="shape">
                    <a:fillToRect l="50000" t="50000" r="50000" b="50000"/>
                  </a:path>
                </a:gradFill>
                <a:latin typeface="Arial"/>
                <a:cs typeface="Arial"/>
              </a:rPr>
              <a:t>Multi-vector inline known </a:t>
            </a:r>
            <a:br>
              <a:rPr lang="en-US" dirty="0">
                <a:gradFill>
                  <a:gsLst>
                    <a:gs pos="0">
                      <a:srgbClr val="4E4F53"/>
                    </a:gs>
                    <a:gs pos="100000">
                      <a:srgbClr val="4E4F53"/>
                    </a:gs>
                  </a:gsLst>
                  <a:path path="shape">
                    <a:fillToRect l="50000" t="50000" r="50000" b="50000"/>
                  </a:path>
                </a:gradFill>
                <a:latin typeface="Arial"/>
                <a:cs typeface="Arial"/>
              </a:rPr>
            </a:br>
            <a:r>
              <a:rPr lang="en-US" dirty="0">
                <a:gradFill>
                  <a:gsLst>
                    <a:gs pos="0">
                      <a:srgbClr val="4E4F53"/>
                    </a:gs>
                    <a:gs pos="100000">
                      <a:srgbClr val="4E4F53"/>
                    </a:gs>
                  </a:gsLst>
                  <a:path path="shape">
                    <a:fillToRect l="50000" t="50000" r="50000" b="50000"/>
                  </a:path>
                </a:gradFill>
                <a:latin typeface="Arial"/>
                <a:cs typeface="Arial"/>
              </a:rPr>
              <a:t>and unknown threat prevention</a:t>
            </a:r>
          </a:p>
        </p:txBody>
      </p:sp>
      <p:sp>
        <p:nvSpPr>
          <p:cNvPr id="27" name="TextBox 26"/>
          <p:cNvSpPr txBox="1"/>
          <p:nvPr/>
        </p:nvSpPr>
        <p:spPr>
          <a:xfrm>
            <a:off x="8603991" y="4436373"/>
            <a:ext cx="2772948" cy="1038746"/>
          </a:xfrm>
          <a:prstGeom prst="rect">
            <a:avLst/>
          </a:prstGeom>
          <a:noFill/>
        </p:spPr>
        <p:txBody>
          <a:bodyPr wrap="square" lIns="0" tIns="0" rIns="0" bIns="0" rtlCol="0">
            <a:spAutoFit/>
          </a:bodyPr>
          <a:lstStyle/>
          <a:p>
            <a:pPr>
              <a:lnSpc>
                <a:spcPct val="125000"/>
              </a:lnSpc>
            </a:pPr>
            <a:r>
              <a:rPr lang="en-US" dirty="0">
                <a:gradFill>
                  <a:gsLst>
                    <a:gs pos="0">
                      <a:srgbClr val="4E4F53"/>
                    </a:gs>
                    <a:gs pos="100000">
                      <a:srgbClr val="4E4F53"/>
                    </a:gs>
                  </a:gsLst>
                  <a:path path="shape">
                    <a:fillToRect l="50000" t="50000" r="50000" b="50000"/>
                  </a:path>
                </a:gradFill>
                <a:latin typeface="Arial"/>
                <a:cs typeface="Arial"/>
              </a:rPr>
              <a:t>Containment, forensics investigation and kill chain reconstruction</a:t>
            </a:r>
          </a:p>
        </p:txBody>
      </p:sp>
      <p:pic>
        <p:nvPicPr>
          <p:cNvPr id="20" name="Picture 19"/>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3956184" y="1501114"/>
            <a:ext cx="4457700" cy="4457700"/>
          </a:xfrm>
          <a:prstGeom prst="ellipse">
            <a:avLst/>
          </a:prstGeom>
        </p:spPr>
      </p:pic>
      <p:sp>
        <p:nvSpPr>
          <p:cNvPr id="28" name="Oval 27"/>
          <p:cNvSpPr/>
          <p:nvPr/>
        </p:nvSpPr>
        <p:spPr>
          <a:xfrm>
            <a:off x="3970038" y="1504744"/>
            <a:ext cx="4463724" cy="4464886"/>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ArchUp">
              <a:avLst>
                <a:gd name="adj" fmla="val 5871575"/>
              </a:avLst>
            </a:prstTxWarp>
            <a:noAutofit/>
          </a:bodyPr>
          <a:lstStyle/>
          <a:p>
            <a:pPr algn="ctr"/>
            <a:r>
              <a:rPr lang="en-US" sz="2800" dirty="0">
                <a:gradFill>
                  <a:gsLst>
                    <a:gs pos="0">
                      <a:srgbClr val="F8F8F8"/>
                    </a:gs>
                    <a:gs pos="100000">
                      <a:srgbClr val="F8F8F8"/>
                    </a:gs>
                  </a:gsLst>
                  <a:path path="shape">
                    <a:fillToRect l="50000" t="50000" r="50000" b="50000"/>
                  </a:path>
                </a:gradFill>
                <a:latin typeface="Arial"/>
              </a:rPr>
              <a:t>  DETECT          PREVENT</a:t>
            </a:r>
            <a:endParaRPr lang="en-US" sz="2000" dirty="0">
              <a:gradFill>
                <a:gsLst>
                  <a:gs pos="0">
                    <a:srgbClr val="F8F8F8"/>
                  </a:gs>
                  <a:gs pos="100000">
                    <a:srgbClr val="F8F8F8"/>
                  </a:gs>
                </a:gsLst>
                <a:path path="shape">
                  <a:fillToRect l="50000" t="50000" r="50000" b="50000"/>
                </a:path>
              </a:gradFill>
              <a:latin typeface="Arial"/>
            </a:endParaRPr>
          </a:p>
        </p:txBody>
      </p:sp>
      <p:sp>
        <p:nvSpPr>
          <p:cNvPr id="29" name="Oval 28"/>
          <p:cNvSpPr/>
          <p:nvPr/>
        </p:nvSpPr>
        <p:spPr>
          <a:xfrm>
            <a:off x="3856794" y="1421602"/>
            <a:ext cx="4636567" cy="4637774"/>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ArchDown">
              <a:avLst/>
            </a:prstTxWarp>
            <a:noAutofit/>
          </a:bodyPr>
          <a:lstStyle/>
          <a:p>
            <a:pPr algn="ctr"/>
            <a:r>
              <a:rPr lang="en-US" sz="2800" spc="300" dirty="0">
                <a:gradFill>
                  <a:gsLst>
                    <a:gs pos="0">
                      <a:srgbClr val="F8F8F8"/>
                    </a:gs>
                    <a:gs pos="100000">
                      <a:srgbClr val="F8F8F8"/>
                    </a:gs>
                  </a:gsLst>
                  <a:path path="shape">
                    <a:fillToRect l="50000" t="50000" r="50000" b="50000"/>
                  </a:path>
                </a:gradFill>
                <a:latin typeface="Arial"/>
              </a:rPr>
              <a:t> </a:t>
            </a:r>
            <a:r>
              <a:rPr lang="en-US" sz="2800" spc="300">
                <a:gradFill>
                  <a:gsLst>
                    <a:gs pos="0">
                      <a:srgbClr val="F8F8F8"/>
                    </a:gs>
                    <a:gs pos="100000">
                      <a:srgbClr val="F8F8F8"/>
                    </a:gs>
                  </a:gsLst>
                  <a:path path="shape">
                    <a:fillToRect l="50000" t="50000" r="50000" b="50000"/>
                  </a:path>
                </a:gradFill>
                <a:latin typeface="Arial"/>
              </a:rPr>
              <a:t>RESPOND    ANALYSE </a:t>
            </a:r>
            <a:endParaRPr lang="en-US" sz="2800" spc="300" dirty="0">
              <a:gradFill>
                <a:gsLst>
                  <a:gs pos="0">
                    <a:srgbClr val="F8F8F8"/>
                  </a:gs>
                  <a:gs pos="100000">
                    <a:srgbClr val="F8F8F8"/>
                  </a:gs>
                </a:gsLst>
                <a:path path="shape">
                  <a:fillToRect l="50000" t="50000" r="50000" b="50000"/>
                </a:path>
              </a:gradFill>
              <a:latin typeface="Arial"/>
            </a:endParaRPr>
          </a:p>
        </p:txBody>
      </p:sp>
      <p:sp>
        <p:nvSpPr>
          <p:cNvPr id="30" name="TextBox 29"/>
          <p:cNvSpPr txBox="1"/>
          <p:nvPr/>
        </p:nvSpPr>
        <p:spPr>
          <a:xfrm>
            <a:off x="1031835" y="1835854"/>
            <a:ext cx="3002630" cy="1384995"/>
          </a:xfrm>
          <a:prstGeom prst="rect">
            <a:avLst/>
          </a:prstGeom>
          <a:noFill/>
        </p:spPr>
        <p:txBody>
          <a:bodyPr wrap="square" lIns="0" tIns="0" rIns="0" bIns="0" rtlCol="0">
            <a:spAutoFit/>
          </a:bodyPr>
          <a:lstStyle/>
          <a:p>
            <a:pPr>
              <a:lnSpc>
                <a:spcPct val="125000"/>
              </a:lnSpc>
            </a:pPr>
            <a:r>
              <a:rPr lang="en-US" dirty="0">
                <a:gradFill>
                  <a:gsLst>
                    <a:gs pos="0">
                      <a:srgbClr val="4E4F53"/>
                    </a:gs>
                    <a:gs pos="100000">
                      <a:srgbClr val="4E4F53"/>
                    </a:gs>
                  </a:gsLst>
                  <a:path path="shape">
                    <a:fillToRect l="50000" t="50000" r="50000" b="50000"/>
                  </a:path>
                </a:gradFill>
                <a:latin typeface="Arial"/>
                <a:cs typeface="Arial"/>
              </a:rPr>
              <a:t>Signature-less and multi-flow virtual machine-based approach that leverages superior threat intelligence</a:t>
            </a:r>
          </a:p>
        </p:txBody>
      </p:sp>
      <p:sp>
        <p:nvSpPr>
          <p:cNvPr id="3" name="Title 2"/>
          <p:cNvSpPr>
            <a:spLocks noGrp="1"/>
          </p:cNvSpPr>
          <p:nvPr>
            <p:ph type="title"/>
          </p:nvPr>
        </p:nvSpPr>
        <p:spPr/>
        <p:txBody>
          <a:bodyPr/>
          <a:lstStyle/>
          <a:p>
            <a:r>
              <a:rPr lang="en-GB"/>
              <a:t>FireEye Continuous Threat Prevention Process</a:t>
            </a:r>
          </a:p>
        </p:txBody>
      </p:sp>
    </p:spTree>
    <p:extLst>
      <p:ext uri="{BB962C8B-B14F-4D97-AF65-F5344CB8AC3E}">
        <p14:creationId xmlns:p14="http://schemas.microsoft.com/office/powerpoint/2010/main" val="130061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5029"/>
            <a:ext cx="1952024" cy="5557652"/>
          </a:xfrm>
          <a:prstGeom prst="rect">
            <a:avLst/>
          </a:prstGeom>
          <a:solidFill>
            <a:schemeClr val="accent1">
              <a:lumMod val="75000"/>
            </a:schemeClr>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err="1">
              <a:solidFill>
                <a:schemeClr val="bg1"/>
              </a:solidFill>
              <a:effectLst>
                <a:outerShdw blurRad="38100" dist="25400" dir="2700000" algn="tl">
                  <a:srgbClr val="000000">
                    <a:alpha val="0"/>
                  </a:srgbClr>
                </a:outerShdw>
              </a:effectLst>
              <a:latin typeface="+mj-lt"/>
            </a:endParaRPr>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0"/>
            <a:ext cx="12188825" cy="6858000"/>
          </a:xfrm>
          <a:prstGeom prst="rect">
            <a:avLst/>
          </a:prstGeom>
        </p:spPr>
      </p:pic>
      <p:pic>
        <p:nvPicPr>
          <p:cNvPr id="43" name="Picture 4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9146"/>
            <a:ext cx="12188825" cy="6858000"/>
          </a:xfrm>
          <a:prstGeom prst="rect">
            <a:avLst/>
          </a:prstGeom>
        </p:spPr>
      </p:pic>
      <p:pic>
        <p:nvPicPr>
          <p:cNvPr id="44" name="Picture 4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2024" y="1317161"/>
            <a:ext cx="1834418" cy="1383792"/>
          </a:xfrm>
          <a:prstGeom prst="rect">
            <a:avLst/>
          </a:prstGeom>
        </p:spPr>
      </p:pic>
      <p:pic>
        <p:nvPicPr>
          <p:cNvPr id="47" name="Picture 46" descr="Slide-14_06.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6186" y="1456161"/>
            <a:ext cx="1395620" cy="195072"/>
          </a:xfrm>
          <a:prstGeom prst="rect">
            <a:avLst/>
          </a:prstGeom>
        </p:spPr>
      </p:pic>
      <p:pic>
        <p:nvPicPr>
          <p:cNvPr id="48" name="Picture 47" descr="Slide-14_08.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67016" y="2418294"/>
            <a:ext cx="1852701" cy="2816352"/>
          </a:xfrm>
          <a:prstGeom prst="rect">
            <a:avLst/>
          </a:prstGeom>
        </p:spPr>
      </p:pic>
      <p:pic>
        <p:nvPicPr>
          <p:cNvPr id="49" name="Picture 48" descr="Slide-14_09.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56081" y="3082758"/>
            <a:ext cx="3522570" cy="2151888"/>
          </a:xfrm>
          <a:prstGeom prst="rect">
            <a:avLst/>
          </a:prstGeom>
        </p:spPr>
      </p:pic>
      <p:pic>
        <p:nvPicPr>
          <p:cNvPr id="50" name="Picture 49" descr="Slide-14_1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56081" y="2418294"/>
            <a:ext cx="3565231" cy="384048"/>
          </a:xfrm>
          <a:prstGeom prst="rect">
            <a:avLst/>
          </a:prstGeom>
        </p:spPr>
      </p:pic>
      <p:pic>
        <p:nvPicPr>
          <p:cNvPr id="45" name="Picture 44" descr="Slide-14_03.png"/>
          <p:cNvPicPr>
            <a:picLocks noChangeAspect="1"/>
          </p:cNvPicPr>
          <p:nvPr/>
        </p:nvPicPr>
        <p:blipFill>
          <a:blip r:embed="rId10" cstate="email">
            <a:lum bright="100000"/>
            <a:extLst>
              <a:ext uri="{28A0092B-C50C-407E-A947-70E740481C1C}">
                <a14:useLocalDpi xmlns:a14="http://schemas.microsoft.com/office/drawing/2010/main"/>
              </a:ext>
            </a:extLst>
          </a:blip>
          <a:stretch>
            <a:fillRect/>
          </a:stretch>
        </p:blipFill>
        <p:spPr>
          <a:xfrm>
            <a:off x="329324" y="1317161"/>
            <a:ext cx="1261543" cy="5065776"/>
          </a:xfrm>
          <a:prstGeom prst="rect">
            <a:avLst/>
          </a:prstGeom>
        </p:spPr>
      </p:pic>
      <p:pic>
        <p:nvPicPr>
          <p:cNvPr id="46" name="Picture 45"/>
          <p:cNvPicPr>
            <a:picLocks noChangeAspect="1"/>
          </p:cNvPicPr>
          <p:nvPr/>
        </p:nvPicPr>
        <p:blipFill>
          <a:blip r:embed="rId11" cstate="email">
            <a:lum bright="100000"/>
            <a:extLst>
              <a:ext uri="{28A0092B-C50C-407E-A947-70E740481C1C}">
                <a14:useLocalDpi xmlns:a14="http://schemas.microsoft.com/office/drawing/2010/main"/>
              </a:ext>
            </a:extLst>
          </a:blip>
          <a:stretch>
            <a:fillRect/>
          </a:stretch>
        </p:blipFill>
        <p:spPr>
          <a:xfrm>
            <a:off x="329324" y="1317161"/>
            <a:ext cx="1261543" cy="5065776"/>
          </a:xfrm>
          <a:prstGeom prst="rect">
            <a:avLst/>
          </a:prstGeom>
        </p:spPr>
      </p:pic>
      <p:pic>
        <p:nvPicPr>
          <p:cNvPr id="51" name="Picture 50"/>
          <p:cNvPicPr>
            <a:picLocks noChangeAspect="1"/>
          </p:cNvPicPr>
          <p:nvPr/>
        </p:nvPicPr>
        <p:blipFill>
          <a:blip r:embed="rId12" cstate="email">
            <a:lum bright="100000"/>
            <a:extLst>
              <a:ext uri="{28A0092B-C50C-407E-A947-70E740481C1C}">
                <a14:useLocalDpi xmlns:a14="http://schemas.microsoft.com/office/drawing/2010/main"/>
              </a:ext>
            </a:extLst>
          </a:blip>
          <a:stretch>
            <a:fillRect/>
          </a:stretch>
        </p:blipFill>
        <p:spPr>
          <a:xfrm>
            <a:off x="329324" y="1317161"/>
            <a:ext cx="1261543" cy="5065776"/>
          </a:xfrm>
          <a:prstGeom prst="rect">
            <a:avLst/>
          </a:prstGeom>
        </p:spPr>
      </p:pic>
      <p:pic>
        <p:nvPicPr>
          <p:cNvPr id="52" name="Picture 5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49811" y="2572128"/>
            <a:ext cx="647185" cy="2598796"/>
          </a:xfrm>
          <a:prstGeom prst="rect">
            <a:avLst/>
          </a:prstGeom>
        </p:spPr>
      </p:pic>
      <p:sp>
        <p:nvSpPr>
          <p:cNvPr id="53" name="TextBox 52"/>
          <p:cNvSpPr txBox="1"/>
          <p:nvPr/>
        </p:nvSpPr>
        <p:spPr>
          <a:xfrm>
            <a:off x="8937635" y="5265103"/>
            <a:ext cx="2912788" cy="1219542"/>
          </a:xfrm>
          <a:prstGeom prst="rect">
            <a:avLst/>
          </a:prstGeom>
          <a:noFill/>
        </p:spPr>
        <p:txBody>
          <a:bodyPr wrap="square" lIns="121899" tIns="60949" rIns="121899" bIns="60949" rtlCol="0">
            <a:spAutoFit/>
          </a:bodyPr>
          <a:lstStyle/>
          <a:p>
            <a:pPr algn="r">
              <a:lnSpc>
                <a:spcPct val="125000"/>
              </a:lnSpc>
            </a:pPr>
            <a:r>
              <a:rPr lang="en-US" sz="1900" spc="27">
                <a:solidFill>
                  <a:srgbClr val="4D4F53"/>
                </a:solidFill>
                <a:latin typeface="Arial"/>
                <a:cs typeface="Arial"/>
              </a:rPr>
              <a:t>Within VMs</a:t>
            </a:r>
          </a:p>
          <a:p>
            <a:pPr algn="r">
              <a:lnSpc>
                <a:spcPct val="125000"/>
              </a:lnSpc>
            </a:pPr>
            <a:r>
              <a:rPr lang="en-US" sz="1900" spc="27">
                <a:solidFill>
                  <a:srgbClr val="4D4F53"/>
                </a:solidFill>
                <a:latin typeface="Arial"/>
                <a:cs typeface="Arial"/>
              </a:rPr>
              <a:t>Across VMs</a:t>
            </a:r>
          </a:p>
          <a:p>
            <a:pPr algn="r">
              <a:lnSpc>
                <a:spcPct val="125000"/>
              </a:lnSpc>
            </a:pPr>
            <a:r>
              <a:rPr lang="en-US" sz="1900" spc="27">
                <a:solidFill>
                  <a:srgbClr val="4D4F53"/>
                </a:solidFill>
                <a:latin typeface="Arial"/>
                <a:cs typeface="Arial"/>
              </a:rPr>
              <a:t>Cross Enterprise</a:t>
            </a:r>
            <a:endParaRPr lang="en-US" sz="1900" spc="27" dirty="0">
              <a:solidFill>
                <a:srgbClr val="4D4F53"/>
              </a:solidFill>
              <a:latin typeface="Arial"/>
              <a:cs typeface="Arial"/>
            </a:endParaRPr>
          </a:p>
        </p:txBody>
      </p:sp>
      <p:sp>
        <p:nvSpPr>
          <p:cNvPr id="3" name="Title 2"/>
          <p:cNvSpPr>
            <a:spLocks noGrp="1"/>
          </p:cNvSpPr>
          <p:nvPr>
            <p:ph type="title"/>
          </p:nvPr>
        </p:nvSpPr>
        <p:spPr/>
        <p:txBody>
          <a:bodyPr/>
          <a:lstStyle/>
          <a:p>
            <a:r>
              <a:rPr lang="en-GB"/>
              <a:t>Detection And Prevention – Technology</a:t>
            </a:r>
          </a:p>
        </p:txBody>
      </p:sp>
    </p:spTree>
    <p:extLst>
      <p:ext uri="{BB962C8B-B14F-4D97-AF65-F5344CB8AC3E}">
        <p14:creationId xmlns:p14="http://schemas.microsoft.com/office/powerpoint/2010/main" val="405859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10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22" presetClass="entr" presetSubtype="8" fill="hold"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par>
                                <p:cTn id="20" presetID="2" presetClass="entr" presetSubtype="8" accel="50000" decel="50000" fill="hold" nodeType="withEffect">
                                  <p:stCondLst>
                                    <p:cond delay="50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0-#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nodeType="withEffect">
                                  <p:stCondLst>
                                    <p:cond delay="50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0-#ppt_w/2"/>
                                          </p:val>
                                        </p:tav>
                                        <p:tav tm="100000">
                                          <p:val>
                                            <p:strVal val="#ppt_x"/>
                                          </p:val>
                                        </p:tav>
                                      </p:tavLst>
                                    </p:anim>
                                    <p:anim calcmode="lin" valueType="num">
                                      <p:cBhvr additive="base">
                                        <p:cTn id="27" dur="500" fill="hold"/>
                                        <p:tgtEl>
                                          <p:spTgt spid="4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par>
                          <p:cTn id="31" fill="hold">
                            <p:stCondLst>
                              <p:cond delay="2000"/>
                            </p:stCondLst>
                            <p:childTnLst>
                              <p:par>
                                <p:cTn id="32" presetID="0" presetClass="path" presetSubtype="0" accel="50000" fill="hold" nodeType="afterEffect">
                                  <p:stCondLst>
                                    <p:cond delay="0"/>
                                  </p:stCondLst>
                                  <p:childTnLst>
                                    <p:animMotion origin="layout" path="M 3.68065E-6 -2.59259E-6 L 0.4238 -2.59259E-6 " pathEditMode="relative" rAng="0" ptsTypes="AA">
                                      <p:cBhvr>
                                        <p:cTn id="33" dur="1000" fill="hold"/>
                                        <p:tgtEl>
                                          <p:spTgt spid="46"/>
                                        </p:tgtEl>
                                        <p:attrNameLst>
                                          <p:attrName>ppt_x</p:attrName>
                                          <p:attrName>ppt_y</p:attrName>
                                        </p:attrNameLst>
                                      </p:cBhvr>
                                      <p:rCtr x="21190" y="0"/>
                                    </p:animMotion>
                                  </p:childTnLst>
                                </p:cTn>
                              </p:par>
                              <p:par>
                                <p:cTn id="34" presetID="53" presetClass="exit" presetSubtype="32" fill="hold" nodeType="withEffect">
                                  <p:stCondLst>
                                    <p:cond delay="0"/>
                                  </p:stCondLst>
                                  <p:childTnLst>
                                    <p:anim calcmode="lin" valueType="num">
                                      <p:cBhvr>
                                        <p:cTn id="35" dur="1000"/>
                                        <p:tgtEl>
                                          <p:spTgt spid="46"/>
                                        </p:tgtEl>
                                        <p:attrNameLst>
                                          <p:attrName>ppt_w</p:attrName>
                                        </p:attrNameLst>
                                      </p:cBhvr>
                                      <p:tavLst>
                                        <p:tav tm="0">
                                          <p:val>
                                            <p:strVal val="ppt_w"/>
                                          </p:val>
                                        </p:tav>
                                        <p:tav tm="100000">
                                          <p:val>
                                            <p:fltVal val="0"/>
                                          </p:val>
                                        </p:tav>
                                      </p:tavLst>
                                    </p:anim>
                                    <p:anim calcmode="lin" valueType="num">
                                      <p:cBhvr>
                                        <p:cTn id="36" dur="1000"/>
                                        <p:tgtEl>
                                          <p:spTgt spid="46"/>
                                        </p:tgtEl>
                                        <p:attrNameLst>
                                          <p:attrName>ppt_h</p:attrName>
                                        </p:attrNameLst>
                                      </p:cBhvr>
                                      <p:tavLst>
                                        <p:tav tm="0">
                                          <p:val>
                                            <p:strVal val="ppt_h"/>
                                          </p:val>
                                        </p:tav>
                                        <p:tav tm="100000">
                                          <p:val>
                                            <p:fltVal val="0"/>
                                          </p:val>
                                        </p:tav>
                                      </p:tavLst>
                                    </p:anim>
                                    <p:animEffect transition="out" filter="fade">
                                      <p:cBhvr>
                                        <p:cTn id="37" dur="1000"/>
                                        <p:tgtEl>
                                          <p:spTgt spid="46"/>
                                        </p:tgtEl>
                                      </p:cBhvr>
                                    </p:animEffect>
                                    <p:set>
                                      <p:cBhvr>
                                        <p:cTn id="38" dur="1" fill="hold">
                                          <p:stCondLst>
                                            <p:cond delay="999"/>
                                          </p:stCondLst>
                                        </p:cTn>
                                        <p:tgtEl>
                                          <p:spTgt spid="46"/>
                                        </p:tgtEl>
                                        <p:attrNameLst>
                                          <p:attrName>style.visibility</p:attrName>
                                        </p:attrNameLst>
                                      </p:cBhvr>
                                      <p:to>
                                        <p:strVal val="hidden"/>
                                      </p:to>
                                    </p:set>
                                  </p:childTnLst>
                                </p:cTn>
                              </p:par>
                              <p:par>
                                <p:cTn id="39" presetID="1" presetClass="entr" presetSubtype="0" fill="hold" nodeType="withEffect">
                                  <p:stCondLst>
                                    <p:cond delay="2000"/>
                                  </p:stCondLst>
                                  <p:childTnLst>
                                    <p:set>
                                      <p:cBhvr>
                                        <p:cTn id="40" dur="1" fill="hold">
                                          <p:stCondLst>
                                            <p:cond delay="0"/>
                                          </p:stCondLst>
                                        </p:cTn>
                                        <p:tgtEl>
                                          <p:spTgt spid="51"/>
                                        </p:tgtEl>
                                        <p:attrNameLst>
                                          <p:attrName>style.visibility</p:attrName>
                                        </p:attrNameLst>
                                      </p:cBhvr>
                                      <p:to>
                                        <p:strVal val="visible"/>
                                      </p:to>
                                    </p:set>
                                  </p:childTnLst>
                                </p:cTn>
                              </p:par>
                            </p:childTnLst>
                          </p:cTn>
                        </p:par>
                        <p:par>
                          <p:cTn id="41" fill="hold">
                            <p:stCondLst>
                              <p:cond delay="4000"/>
                            </p:stCondLst>
                            <p:childTnLst>
                              <p:par>
                                <p:cTn id="42" presetID="0" presetClass="path" presetSubtype="0" accel="50000" fill="hold" nodeType="afterEffect">
                                  <p:stCondLst>
                                    <p:cond delay="0"/>
                                  </p:stCondLst>
                                  <p:childTnLst>
                                    <p:animMotion origin="layout" path="M 3.68065E-6 -2.59259E-6 L 0.4238 -2.59259E-6 " pathEditMode="relative" rAng="0" ptsTypes="AA">
                                      <p:cBhvr>
                                        <p:cTn id="43" dur="1000" fill="hold"/>
                                        <p:tgtEl>
                                          <p:spTgt spid="51"/>
                                        </p:tgtEl>
                                        <p:attrNameLst>
                                          <p:attrName>ppt_x</p:attrName>
                                          <p:attrName>ppt_y</p:attrName>
                                        </p:attrNameLst>
                                      </p:cBhvr>
                                      <p:rCtr x="21190" y="0"/>
                                    </p:animMotion>
                                  </p:childTnLst>
                                </p:cTn>
                              </p:par>
                              <p:par>
                                <p:cTn id="44" presetID="53" presetClass="exit" presetSubtype="32" fill="hold" nodeType="withEffect">
                                  <p:stCondLst>
                                    <p:cond delay="0"/>
                                  </p:stCondLst>
                                  <p:childTnLst>
                                    <p:anim calcmode="lin" valueType="num">
                                      <p:cBhvr>
                                        <p:cTn id="45" dur="1000"/>
                                        <p:tgtEl>
                                          <p:spTgt spid="51"/>
                                        </p:tgtEl>
                                        <p:attrNameLst>
                                          <p:attrName>ppt_w</p:attrName>
                                        </p:attrNameLst>
                                      </p:cBhvr>
                                      <p:tavLst>
                                        <p:tav tm="0">
                                          <p:val>
                                            <p:strVal val="ppt_w"/>
                                          </p:val>
                                        </p:tav>
                                        <p:tav tm="100000">
                                          <p:val>
                                            <p:fltVal val="0"/>
                                          </p:val>
                                        </p:tav>
                                      </p:tavLst>
                                    </p:anim>
                                    <p:anim calcmode="lin" valueType="num">
                                      <p:cBhvr>
                                        <p:cTn id="46" dur="1000"/>
                                        <p:tgtEl>
                                          <p:spTgt spid="51"/>
                                        </p:tgtEl>
                                        <p:attrNameLst>
                                          <p:attrName>ppt_h</p:attrName>
                                        </p:attrNameLst>
                                      </p:cBhvr>
                                      <p:tavLst>
                                        <p:tav tm="0">
                                          <p:val>
                                            <p:strVal val="ppt_h"/>
                                          </p:val>
                                        </p:tav>
                                        <p:tav tm="100000">
                                          <p:val>
                                            <p:fltVal val="0"/>
                                          </p:val>
                                        </p:tav>
                                      </p:tavLst>
                                    </p:anim>
                                    <p:animEffect transition="out" filter="fade">
                                      <p:cBhvr>
                                        <p:cTn id="47" dur="1000"/>
                                        <p:tgtEl>
                                          <p:spTgt spid="51"/>
                                        </p:tgtEl>
                                      </p:cBhvr>
                                    </p:animEffect>
                                    <p:set>
                                      <p:cBhvr>
                                        <p:cTn id="48" dur="1" fill="hold">
                                          <p:stCondLst>
                                            <p:cond delay="999"/>
                                          </p:stCondLst>
                                        </p:cTn>
                                        <p:tgtEl>
                                          <p:spTgt spid="5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50"/>
                                        <p:tgtEl>
                                          <p:spTgt spid="52"/>
                                        </p:tgtEl>
                                      </p:cBhvr>
                                    </p:animEffect>
                                  </p:childTnLst>
                                </p:cTn>
                              </p:par>
                            </p:childTnLst>
                          </p:cTn>
                        </p:par>
                        <p:par>
                          <p:cTn id="52" fill="hold">
                            <p:stCondLst>
                              <p:cond delay="5000"/>
                            </p:stCondLst>
                            <p:childTnLst>
                              <p:par>
                                <p:cTn id="53" presetID="10" presetClass="exit" presetSubtype="0" fill="hold" nodeType="afterEffect">
                                  <p:stCondLst>
                                    <p:cond delay="0"/>
                                  </p:stCondLst>
                                  <p:childTnLst>
                                    <p:animEffect transition="out" filter="fade">
                                      <p:cBhvr>
                                        <p:cTn id="54" dur="250"/>
                                        <p:tgtEl>
                                          <p:spTgt spid="52"/>
                                        </p:tgtEl>
                                      </p:cBhvr>
                                    </p:animEffect>
                                    <p:set>
                                      <p:cBhvr>
                                        <p:cTn id="55" dur="1" fill="hold">
                                          <p:stCondLst>
                                            <p:cond delay="249"/>
                                          </p:stCondLst>
                                        </p:cTn>
                                        <p:tgtEl>
                                          <p:spTgt spid="52"/>
                                        </p:tgtEl>
                                        <p:attrNameLst>
                                          <p:attrName>style.visibility</p:attrName>
                                        </p:attrNameLst>
                                      </p:cBhvr>
                                      <p:to>
                                        <p:strVal val="hidden"/>
                                      </p:to>
                                    </p:set>
                                  </p:childTnLst>
                                </p:cTn>
                              </p:par>
                              <p:par>
                                <p:cTn id="56" presetID="42"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anim calcmode="lin" valueType="num">
                                      <p:cBhvr>
                                        <p:cTn id="59" dur="500" fill="hold"/>
                                        <p:tgtEl>
                                          <p:spTgt spid="47"/>
                                        </p:tgtEl>
                                        <p:attrNameLst>
                                          <p:attrName>ppt_x</p:attrName>
                                        </p:attrNameLst>
                                      </p:cBhvr>
                                      <p:tavLst>
                                        <p:tav tm="0">
                                          <p:val>
                                            <p:strVal val="#ppt_x"/>
                                          </p:val>
                                        </p:tav>
                                        <p:tav tm="100000">
                                          <p:val>
                                            <p:strVal val="#ppt_x"/>
                                          </p:val>
                                        </p:tav>
                                      </p:tavLst>
                                    </p:anim>
                                    <p:anim calcmode="lin" valueType="num">
                                      <p:cBhvr>
                                        <p:cTn id="60" dur="500" fill="hold"/>
                                        <p:tgtEl>
                                          <p:spTgt spid="47"/>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anim calcmode="lin" valueType="num">
                                      <p:cBhvr>
                                        <p:cTn id="65" dur="500" fill="hold"/>
                                        <p:tgtEl>
                                          <p:spTgt spid="48"/>
                                        </p:tgtEl>
                                        <p:attrNameLst>
                                          <p:attrName>ppt_x</p:attrName>
                                        </p:attrNameLst>
                                      </p:cBhvr>
                                      <p:tavLst>
                                        <p:tav tm="0">
                                          <p:val>
                                            <p:strVal val="#ppt_x"/>
                                          </p:val>
                                        </p:tav>
                                        <p:tav tm="100000">
                                          <p:val>
                                            <p:strVal val="#ppt_x"/>
                                          </p:val>
                                        </p:tav>
                                      </p:tavLst>
                                    </p:anim>
                                    <p:anim calcmode="lin" valueType="num">
                                      <p:cBhvr>
                                        <p:cTn id="66" dur="500" fill="hold"/>
                                        <p:tgtEl>
                                          <p:spTgt spid="48"/>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42" presetClass="entr" presetSubtype="0" fill="hold"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anim calcmode="lin" valueType="num">
                                      <p:cBhvr>
                                        <p:cTn id="71" dur="500" fill="hold"/>
                                        <p:tgtEl>
                                          <p:spTgt spid="50"/>
                                        </p:tgtEl>
                                        <p:attrNameLst>
                                          <p:attrName>ppt_x</p:attrName>
                                        </p:attrNameLst>
                                      </p:cBhvr>
                                      <p:tavLst>
                                        <p:tav tm="0">
                                          <p:val>
                                            <p:strVal val="#ppt_x"/>
                                          </p:val>
                                        </p:tav>
                                        <p:tav tm="100000">
                                          <p:val>
                                            <p:strVal val="#ppt_x"/>
                                          </p:val>
                                        </p:tav>
                                      </p:tavLst>
                                    </p:anim>
                                    <p:anim calcmode="lin" valueType="num">
                                      <p:cBhvr>
                                        <p:cTn id="72" dur="500" fill="hold"/>
                                        <p:tgtEl>
                                          <p:spTgt spid="5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50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anim calcmode="lin" valueType="num">
                                      <p:cBhvr>
                                        <p:cTn id="76" dur="500" fill="hold"/>
                                        <p:tgtEl>
                                          <p:spTgt spid="49"/>
                                        </p:tgtEl>
                                        <p:attrNameLst>
                                          <p:attrName>ppt_x</p:attrName>
                                        </p:attrNameLst>
                                      </p:cBhvr>
                                      <p:tavLst>
                                        <p:tav tm="0">
                                          <p:val>
                                            <p:strVal val="#ppt_x"/>
                                          </p:val>
                                        </p:tav>
                                        <p:tav tm="100000">
                                          <p:val>
                                            <p:strVal val="#ppt_x"/>
                                          </p:val>
                                        </p:tav>
                                      </p:tavLst>
                                    </p:anim>
                                    <p:anim calcmode="lin" valueType="num">
                                      <p:cBhvr>
                                        <p:cTn id="77" dur="500" fill="hold"/>
                                        <p:tgtEl>
                                          <p:spTgt spid="49"/>
                                        </p:tgtEl>
                                        <p:attrNameLst>
                                          <p:attrName>ppt_y</p:attrName>
                                        </p:attrNameLst>
                                      </p:cBhvr>
                                      <p:tavLst>
                                        <p:tav tm="0">
                                          <p:val>
                                            <p:strVal val="#ppt_y+.1"/>
                                          </p:val>
                                        </p:tav>
                                        <p:tav tm="100000">
                                          <p:val>
                                            <p:strVal val="#ppt_y"/>
                                          </p:val>
                                        </p:tav>
                                      </p:tavLst>
                                    </p:anim>
                                  </p:childTnLst>
                                </p:cTn>
                              </p:par>
                              <p:par>
                                <p:cTn id="78" presetID="2" presetClass="entr" presetSubtype="2" decel="50000" fill="hold" grpId="0" nodeType="withEffect">
                                  <p:stCondLst>
                                    <p:cond delay="100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1+#ppt_w/2"/>
                                          </p:val>
                                        </p:tav>
                                        <p:tav tm="100000">
                                          <p:val>
                                            <p:strVal val="#ppt_x"/>
                                          </p:val>
                                        </p:tav>
                                      </p:tavLst>
                                    </p:anim>
                                    <p:anim calcmode="lin" valueType="num">
                                      <p:cBhvr additive="base">
                                        <p:cTn id="81"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25" y="275827"/>
            <a:ext cx="10967086" cy="685442"/>
          </a:xfrm>
        </p:spPr>
        <p:txBody>
          <a:bodyPr>
            <a:normAutofit/>
          </a:bodyPr>
          <a:lstStyle/>
          <a:p>
            <a:r>
              <a:rPr lang="en-US" dirty="0">
                <a:latin typeface="Arial" charset="0"/>
              </a:rPr>
              <a:t>FireEye Platform: Magic of MVX</a:t>
            </a:r>
            <a:endParaRPr lang="en-US" dirty="0"/>
          </a:p>
        </p:txBody>
      </p:sp>
      <p:sp>
        <p:nvSpPr>
          <p:cNvPr id="4" name="Rectangle 3"/>
          <p:cNvSpPr/>
          <p:nvPr/>
        </p:nvSpPr>
        <p:spPr>
          <a:xfrm>
            <a:off x="4126940" y="2129058"/>
            <a:ext cx="6109750" cy="342721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97"/>
            <a:endParaRPr lang="en-US" sz="1799" dirty="0">
              <a:solidFill>
                <a:prstClr val="white"/>
              </a:solidFill>
            </a:endParaRPr>
          </a:p>
        </p:txBody>
      </p:sp>
      <p:grpSp>
        <p:nvGrpSpPr>
          <p:cNvPr id="5" name="Group 4"/>
          <p:cNvGrpSpPr/>
          <p:nvPr/>
        </p:nvGrpSpPr>
        <p:grpSpPr>
          <a:xfrm>
            <a:off x="3485803" y="2325502"/>
            <a:ext cx="6197826" cy="2777444"/>
            <a:chOff x="1962031" y="2215846"/>
            <a:chExt cx="6201055" cy="2778890"/>
          </a:xfrm>
        </p:grpSpPr>
        <p:sp>
          <p:nvSpPr>
            <p:cNvPr id="6" name="Rectangle 5"/>
            <p:cNvSpPr/>
            <p:nvPr/>
          </p:nvSpPr>
          <p:spPr>
            <a:xfrm>
              <a:off x="3451109" y="2215846"/>
              <a:ext cx="4711977" cy="1856232"/>
            </a:xfrm>
            <a:prstGeom prst="rect">
              <a:avLst/>
            </a:prstGeom>
            <a:solidFill>
              <a:schemeClr val="bg1">
                <a:lumMod val="95000"/>
                <a:alpha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defTabSz="913897"/>
              <a:endParaRPr lang="en-US" sz="1799" dirty="0">
                <a:solidFill>
                  <a:srgbClr val="1D252D"/>
                </a:solidFill>
              </a:endParaRPr>
            </a:p>
          </p:txBody>
        </p:sp>
        <p:sp>
          <p:nvSpPr>
            <p:cNvPr id="7" name="Rectangle 6"/>
            <p:cNvSpPr/>
            <p:nvPr/>
          </p:nvSpPr>
          <p:spPr>
            <a:xfrm>
              <a:off x="3238381" y="2347654"/>
              <a:ext cx="4711977" cy="1856232"/>
            </a:xfrm>
            <a:prstGeom prst="rect">
              <a:avLst/>
            </a:prstGeom>
            <a:solidFill>
              <a:schemeClr val="bg1">
                <a:lumMod val="95000"/>
                <a:alpha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defTabSz="913897"/>
              <a:endParaRPr lang="en-US" sz="1799" dirty="0">
                <a:solidFill>
                  <a:srgbClr val="262626"/>
                </a:solidFill>
              </a:endParaRPr>
            </a:p>
          </p:txBody>
        </p:sp>
        <p:sp>
          <p:nvSpPr>
            <p:cNvPr id="8" name="Rectangle 7"/>
            <p:cNvSpPr/>
            <p:nvPr/>
          </p:nvSpPr>
          <p:spPr>
            <a:xfrm>
              <a:off x="3025656" y="2479462"/>
              <a:ext cx="4711977" cy="1856232"/>
            </a:xfrm>
            <a:prstGeom prst="rect">
              <a:avLst/>
            </a:prstGeom>
            <a:solidFill>
              <a:schemeClr val="bg1">
                <a:lumMod val="95000"/>
                <a:alpha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defTabSz="913897"/>
              <a:endParaRPr lang="en-US" sz="1799" dirty="0">
                <a:solidFill>
                  <a:srgbClr val="1D252D"/>
                </a:solidFill>
              </a:endParaRPr>
            </a:p>
          </p:txBody>
        </p:sp>
        <p:sp>
          <p:nvSpPr>
            <p:cNvPr id="9" name="Rectangle 8"/>
            <p:cNvSpPr/>
            <p:nvPr/>
          </p:nvSpPr>
          <p:spPr>
            <a:xfrm>
              <a:off x="2812931" y="2611270"/>
              <a:ext cx="4711977" cy="1856232"/>
            </a:xfrm>
            <a:prstGeom prst="rect">
              <a:avLst/>
            </a:prstGeom>
            <a:solidFill>
              <a:schemeClr val="bg1">
                <a:lumMod val="95000"/>
                <a:alpha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defTabSz="913897"/>
              <a:endParaRPr lang="en-US" sz="1799" dirty="0">
                <a:solidFill>
                  <a:srgbClr val="1D252D"/>
                </a:solidFill>
              </a:endParaRPr>
            </a:p>
          </p:txBody>
        </p:sp>
        <p:sp>
          <p:nvSpPr>
            <p:cNvPr id="10" name="Rectangle 9"/>
            <p:cNvSpPr/>
            <p:nvPr/>
          </p:nvSpPr>
          <p:spPr>
            <a:xfrm>
              <a:off x="2600206" y="2743078"/>
              <a:ext cx="4711977" cy="1856232"/>
            </a:xfrm>
            <a:prstGeom prst="rect">
              <a:avLst/>
            </a:prstGeom>
            <a:solidFill>
              <a:schemeClr val="bg1">
                <a:lumMod val="95000"/>
                <a:alpha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defTabSz="913897"/>
              <a:endParaRPr lang="en-US" sz="1799" dirty="0">
                <a:solidFill>
                  <a:srgbClr val="1D252D"/>
                </a:solidFill>
              </a:endParaRPr>
            </a:p>
          </p:txBody>
        </p:sp>
        <p:sp>
          <p:nvSpPr>
            <p:cNvPr id="11" name="Rectangle 10"/>
            <p:cNvSpPr/>
            <p:nvPr/>
          </p:nvSpPr>
          <p:spPr>
            <a:xfrm>
              <a:off x="2387481" y="2874886"/>
              <a:ext cx="4711977" cy="1856232"/>
            </a:xfrm>
            <a:prstGeom prst="rect">
              <a:avLst/>
            </a:prstGeom>
            <a:solidFill>
              <a:schemeClr val="bg1">
                <a:lumMod val="95000"/>
                <a:alpha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defTabSz="913897"/>
              <a:endParaRPr lang="en-US" sz="1799" dirty="0">
                <a:solidFill>
                  <a:srgbClr val="1D252D"/>
                </a:solidFill>
              </a:endParaRPr>
            </a:p>
          </p:txBody>
        </p:sp>
        <p:sp>
          <p:nvSpPr>
            <p:cNvPr id="12" name="Rectangle 11"/>
            <p:cNvSpPr/>
            <p:nvPr/>
          </p:nvSpPr>
          <p:spPr>
            <a:xfrm>
              <a:off x="2174756" y="3006694"/>
              <a:ext cx="4711977" cy="1856232"/>
            </a:xfrm>
            <a:prstGeom prst="rect">
              <a:avLst/>
            </a:prstGeom>
            <a:solidFill>
              <a:schemeClr val="bg1">
                <a:lumMod val="95000"/>
                <a:alpha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defTabSz="913897"/>
              <a:endParaRPr lang="en-US" sz="1799" dirty="0">
                <a:solidFill>
                  <a:srgbClr val="1D252D"/>
                </a:solidFill>
              </a:endParaRPr>
            </a:p>
          </p:txBody>
        </p:sp>
        <p:sp>
          <p:nvSpPr>
            <p:cNvPr id="13" name="Rectangle 12"/>
            <p:cNvSpPr/>
            <p:nvPr/>
          </p:nvSpPr>
          <p:spPr>
            <a:xfrm>
              <a:off x="1962031" y="3138504"/>
              <a:ext cx="4711977" cy="1856232"/>
            </a:xfrm>
            <a:prstGeom prst="rect">
              <a:avLst/>
            </a:prstGeom>
            <a:solidFill>
              <a:schemeClr val="bg1">
                <a:lumMod val="95000"/>
                <a:alpha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defTabSz="913897"/>
              <a:endParaRPr lang="en-US" sz="1799" dirty="0">
                <a:solidFill>
                  <a:srgbClr val="1D252D"/>
                </a:solidFill>
              </a:endParaRPr>
            </a:p>
          </p:txBody>
        </p:sp>
      </p:grpSp>
      <p:sp>
        <p:nvSpPr>
          <p:cNvPr id="14" name="Title 1"/>
          <p:cNvSpPr txBox="1">
            <a:spLocks/>
          </p:cNvSpPr>
          <p:nvPr/>
        </p:nvSpPr>
        <p:spPr>
          <a:xfrm>
            <a:off x="1964306" y="320255"/>
            <a:ext cx="8225314" cy="685442"/>
          </a:xfrm>
          <a:prstGeom prst="rect">
            <a:avLst/>
          </a:prstGeom>
        </p:spPr>
        <p:txBody>
          <a:bodyPr vert="horz" lIns="162262" tIns="0" rIns="162262" bIns="0" rtlCol="0" anchor="b" anchorCtr="0">
            <a:normAutofit/>
          </a:bodyPr>
          <a:lstStyle>
            <a:lvl1pPr algn="l" defTabSz="913253" rtl="0" eaLnBrk="1" latinLnBrk="0" hangingPunct="1">
              <a:lnSpc>
                <a:spcPct val="85000"/>
              </a:lnSpc>
              <a:spcBef>
                <a:spcPct val="0"/>
              </a:spcBef>
              <a:buNone/>
              <a:defRPr sz="2400" b="0" kern="1200">
                <a:solidFill>
                  <a:srgbClr val="1D252D"/>
                </a:solidFill>
                <a:latin typeface="Arial" panose="020B0604020202020204" pitchFamily="34" charset="0"/>
                <a:ea typeface="+mj-ea"/>
                <a:cs typeface="+mj-cs"/>
              </a:defRPr>
            </a:lvl1pPr>
          </a:lstStyle>
          <a:p>
            <a:endParaRPr lang="en-US" sz="3198" dirty="0">
              <a:latin typeface="Arial" charset="0"/>
            </a:endParaRPr>
          </a:p>
        </p:txBody>
      </p:sp>
      <p:sp>
        <p:nvSpPr>
          <p:cNvPr id="15" name="TextBox 14"/>
          <p:cNvSpPr txBox="1"/>
          <p:nvPr/>
        </p:nvSpPr>
        <p:spPr>
          <a:xfrm>
            <a:off x="2110203" y="1586775"/>
            <a:ext cx="2494251" cy="600008"/>
          </a:xfrm>
          <a:prstGeom prst="rect">
            <a:avLst/>
          </a:prstGeom>
          <a:noFill/>
          <a:ln/>
          <a:effectLst/>
        </p:spPr>
        <p:style>
          <a:lnRef idx="0">
            <a:schemeClr val="dk1"/>
          </a:lnRef>
          <a:fillRef idx="3">
            <a:schemeClr val="dk1"/>
          </a:fillRef>
          <a:effectRef idx="3">
            <a:schemeClr val="dk1"/>
          </a:effectRef>
          <a:fontRef idx="minor">
            <a:schemeClr val="lt1"/>
          </a:fontRef>
        </p:style>
        <p:txBody>
          <a:bodyPr wrap="square" rtlCol="0">
            <a:spAutoFit/>
          </a:bodyPr>
          <a:lstStyle/>
          <a:p>
            <a:pPr marL="118997" indent="-118997" defTabSz="913897">
              <a:buFont typeface="Arial"/>
              <a:buChar char="•"/>
            </a:pPr>
            <a:r>
              <a:rPr lang="en-US" sz="1100" dirty="0">
                <a:solidFill>
                  <a:srgbClr val="1D252D"/>
                </a:solidFill>
              </a:rPr>
              <a:t>Custom hypervisor with built-in countermeasures</a:t>
            </a:r>
          </a:p>
          <a:p>
            <a:pPr marL="118997" indent="-118997" defTabSz="913897">
              <a:buFont typeface="Arial"/>
              <a:buChar char="•"/>
            </a:pPr>
            <a:r>
              <a:rPr lang="en-US" sz="1100" dirty="0">
                <a:solidFill>
                  <a:srgbClr val="1D252D"/>
                </a:solidFill>
              </a:rPr>
              <a:t>Designed for threat analysis</a:t>
            </a:r>
          </a:p>
        </p:txBody>
      </p:sp>
      <p:grpSp>
        <p:nvGrpSpPr>
          <p:cNvPr id="16" name="Group 15"/>
          <p:cNvGrpSpPr/>
          <p:nvPr/>
        </p:nvGrpSpPr>
        <p:grpSpPr>
          <a:xfrm>
            <a:off x="1604584" y="1264697"/>
            <a:ext cx="2885631" cy="355415"/>
            <a:chOff x="6477000" y="5461000"/>
            <a:chExt cx="2552975" cy="355600"/>
          </a:xfrm>
        </p:grpSpPr>
        <p:sp>
          <p:nvSpPr>
            <p:cNvPr id="17" name="Rectangle 16"/>
            <p:cNvSpPr/>
            <p:nvPr/>
          </p:nvSpPr>
          <p:spPr>
            <a:xfrm>
              <a:off x="6909075" y="5480050"/>
              <a:ext cx="2120900" cy="317500"/>
            </a:xfrm>
            <a:prstGeom prst="rect">
              <a:avLst/>
            </a:prstGeom>
            <a:noFill/>
            <a:effectLst/>
          </p:spPr>
          <p:style>
            <a:lnRef idx="0">
              <a:schemeClr val="dk1"/>
            </a:lnRef>
            <a:fillRef idx="3">
              <a:schemeClr val="dk1"/>
            </a:fillRef>
            <a:effectRef idx="3">
              <a:schemeClr val="dk1"/>
            </a:effectRef>
            <a:fontRef idx="minor">
              <a:schemeClr val="lt1"/>
            </a:fontRef>
          </p:style>
          <p:txBody>
            <a:bodyPr rtlCol="0" anchor="ctr"/>
            <a:lstStyle/>
            <a:p>
              <a:pPr algn="ctr" defTabSz="913897"/>
              <a:r>
                <a:rPr lang="en-US" sz="1200" b="1" dirty="0">
                  <a:solidFill>
                    <a:srgbClr val="1D252D"/>
                  </a:solidFill>
                </a:rPr>
                <a:t>FireEye Hardened Hypervisor </a:t>
              </a:r>
            </a:p>
          </p:txBody>
        </p:sp>
        <p:sp>
          <p:nvSpPr>
            <p:cNvPr id="18" name="Oval 17"/>
            <p:cNvSpPr/>
            <p:nvPr/>
          </p:nvSpPr>
          <p:spPr>
            <a:xfrm>
              <a:off x="6578608" y="5461000"/>
              <a:ext cx="329417" cy="355600"/>
            </a:xfrm>
            <a:prstGeom prst="ellipse">
              <a:avLst/>
            </a:prstGeom>
            <a:solidFill>
              <a:srgbClr val="C8102E"/>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3897"/>
              <a:endParaRPr lang="en-US" sz="1000" dirty="0">
                <a:solidFill>
                  <a:srgbClr val="262626"/>
                </a:solidFill>
              </a:endParaRPr>
            </a:p>
          </p:txBody>
        </p:sp>
        <p:sp>
          <p:nvSpPr>
            <p:cNvPr id="19" name="TextBox 18"/>
            <p:cNvSpPr txBox="1"/>
            <p:nvPr/>
          </p:nvSpPr>
          <p:spPr>
            <a:xfrm>
              <a:off x="6477000" y="5477217"/>
              <a:ext cx="533400" cy="307856"/>
            </a:xfrm>
            <a:prstGeom prst="rect">
              <a:avLst/>
            </a:prstGeom>
            <a:noFill/>
            <a:effectLst/>
          </p:spPr>
          <p:txBody>
            <a:bodyPr wrap="square" rtlCol="0">
              <a:spAutoFit/>
            </a:bodyPr>
            <a:lstStyle/>
            <a:p>
              <a:pPr algn="ctr" defTabSz="913897"/>
              <a:r>
                <a:rPr lang="en-US" sz="1400" b="1" dirty="0">
                  <a:solidFill>
                    <a:prstClr val="white"/>
                  </a:solidFill>
                </a:rPr>
                <a:t>1</a:t>
              </a:r>
            </a:p>
          </p:txBody>
        </p:sp>
      </p:grpSp>
      <p:grpSp>
        <p:nvGrpSpPr>
          <p:cNvPr id="20" name="Group 19"/>
          <p:cNvGrpSpPr/>
          <p:nvPr/>
        </p:nvGrpSpPr>
        <p:grpSpPr>
          <a:xfrm>
            <a:off x="4643131" y="1261071"/>
            <a:ext cx="2856012" cy="355415"/>
            <a:chOff x="6477000" y="5461000"/>
            <a:chExt cx="2857500" cy="355600"/>
          </a:xfrm>
        </p:grpSpPr>
        <p:sp>
          <p:nvSpPr>
            <p:cNvPr id="21" name="Rectangle 20"/>
            <p:cNvSpPr/>
            <p:nvPr/>
          </p:nvSpPr>
          <p:spPr>
            <a:xfrm>
              <a:off x="6883400" y="5480050"/>
              <a:ext cx="2451100" cy="317500"/>
            </a:xfrm>
            <a:prstGeom prst="rect">
              <a:avLst/>
            </a:prstGeom>
            <a:noFill/>
            <a:effectLst/>
          </p:spPr>
          <p:style>
            <a:lnRef idx="0">
              <a:schemeClr val="dk1"/>
            </a:lnRef>
            <a:fillRef idx="3">
              <a:schemeClr val="dk1"/>
            </a:fillRef>
            <a:effectRef idx="3">
              <a:schemeClr val="dk1"/>
            </a:effectRef>
            <a:fontRef idx="minor">
              <a:schemeClr val="lt1"/>
            </a:fontRef>
          </p:style>
          <p:txBody>
            <a:bodyPr rtlCol="0" anchor="ctr"/>
            <a:lstStyle/>
            <a:p>
              <a:pPr algn="ctr" defTabSz="913897"/>
              <a:r>
                <a:rPr lang="en-US" sz="1200" b="1" dirty="0">
                  <a:solidFill>
                    <a:srgbClr val="1D252D"/>
                  </a:solidFill>
                </a:rPr>
                <a:t>Multi-modal Virtual Execution</a:t>
              </a:r>
            </a:p>
          </p:txBody>
        </p:sp>
        <p:sp>
          <p:nvSpPr>
            <p:cNvPr id="22" name="Oval 21"/>
            <p:cNvSpPr/>
            <p:nvPr/>
          </p:nvSpPr>
          <p:spPr>
            <a:xfrm>
              <a:off x="6559550" y="5461000"/>
              <a:ext cx="368300" cy="355600"/>
            </a:xfrm>
            <a:prstGeom prst="ellipse">
              <a:avLst/>
            </a:prstGeom>
            <a:solidFill>
              <a:srgbClr val="C8102E"/>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3897"/>
              <a:endParaRPr lang="en-US" sz="1000" dirty="0">
                <a:solidFill>
                  <a:srgbClr val="000000"/>
                </a:solidFill>
              </a:endParaRPr>
            </a:p>
          </p:txBody>
        </p:sp>
        <p:sp>
          <p:nvSpPr>
            <p:cNvPr id="23" name="TextBox 22"/>
            <p:cNvSpPr txBox="1"/>
            <p:nvPr/>
          </p:nvSpPr>
          <p:spPr>
            <a:xfrm>
              <a:off x="6477000" y="5477217"/>
              <a:ext cx="533400" cy="307856"/>
            </a:xfrm>
            <a:prstGeom prst="rect">
              <a:avLst/>
            </a:prstGeom>
            <a:noFill/>
            <a:effectLst/>
          </p:spPr>
          <p:txBody>
            <a:bodyPr wrap="square" rtlCol="0">
              <a:spAutoFit/>
            </a:bodyPr>
            <a:lstStyle/>
            <a:p>
              <a:pPr algn="ctr" defTabSz="913897"/>
              <a:r>
                <a:rPr lang="en-US" sz="1400" b="1" dirty="0">
                  <a:solidFill>
                    <a:prstClr val="white"/>
                  </a:solidFill>
                </a:rPr>
                <a:t>2</a:t>
              </a:r>
            </a:p>
          </p:txBody>
        </p:sp>
      </p:grpSp>
      <p:sp>
        <p:nvSpPr>
          <p:cNvPr id="24" name="TextBox 23"/>
          <p:cNvSpPr txBox="1"/>
          <p:nvPr/>
        </p:nvSpPr>
        <p:spPr>
          <a:xfrm>
            <a:off x="5106441" y="1586868"/>
            <a:ext cx="2494251" cy="769241"/>
          </a:xfrm>
          <a:prstGeom prst="rect">
            <a:avLst/>
          </a:prstGeom>
          <a:noFill/>
          <a:ln/>
          <a:effectLst/>
        </p:spPr>
        <p:style>
          <a:lnRef idx="0">
            <a:schemeClr val="dk1"/>
          </a:lnRef>
          <a:fillRef idx="3">
            <a:schemeClr val="dk1"/>
          </a:fillRef>
          <a:effectRef idx="3">
            <a:schemeClr val="dk1"/>
          </a:effectRef>
          <a:fontRef idx="minor">
            <a:schemeClr val="lt1"/>
          </a:fontRef>
        </p:style>
        <p:txBody>
          <a:bodyPr wrap="square" rtlCol="0">
            <a:spAutoFit/>
          </a:bodyPr>
          <a:lstStyle/>
          <a:p>
            <a:pPr marL="118997" indent="-118997" defTabSz="913897">
              <a:buFont typeface="Arial"/>
              <a:buChar char="•"/>
            </a:pPr>
            <a:r>
              <a:rPr lang="en-US" sz="1100" dirty="0">
                <a:solidFill>
                  <a:srgbClr val="1D252D"/>
                </a:solidFill>
              </a:rPr>
              <a:t>Multiple operating systems</a:t>
            </a:r>
          </a:p>
          <a:p>
            <a:pPr marL="118997" indent="-118997" defTabSz="913897">
              <a:buFont typeface="Arial"/>
              <a:buChar char="•"/>
            </a:pPr>
            <a:r>
              <a:rPr lang="en-US" sz="1100" dirty="0">
                <a:solidFill>
                  <a:srgbClr val="1D252D"/>
                </a:solidFill>
              </a:rPr>
              <a:t>Multiple service packs</a:t>
            </a:r>
          </a:p>
          <a:p>
            <a:pPr marL="118997" indent="-118997" defTabSz="913897">
              <a:buFont typeface="Arial"/>
              <a:buChar char="•"/>
            </a:pPr>
            <a:r>
              <a:rPr lang="en-US" sz="1100" dirty="0">
                <a:solidFill>
                  <a:srgbClr val="1D252D"/>
                </a:solidFill>
              </a:rPr>
              <a:t>Multiple applications</a:t>
            </a:r>
          </a:p>
          <a:p>
            <a:pPr marL="118997" indent="-118997" defTabSz="913897">
              <a:buFont typeface="Arial"/>
              <a:buChar char="•"/>
            </a:pPr>
            <a:r>
              <a:rPr lang="en-US" sz="1100" dirty="0">
                <a:solidFill>
                  <a:srgbClr val="1D252D"/>
                </a:solidFill>
              </a:rPr>
              <a:t>Multiple file-types</a:t>
            </a:r>
          </a:p>
        </p:txBody>
      </p:sp>
      <p:grpSp>
        <p:nvGrpSpPr>
          <p:cNvPr id="25" name="Group 24"/>
          <p:cNvGrpSpPr/>
          <p:nvPr/>
        </p:nvGrpSpPr>
        <p:grpSpPr>
          <a:xfrm>
            <a:off x="7508206" y="1261071"/>
            <a:ext cx="2754466" cy="355415"/>
            <a:chOff x="6477000" y="5461000"/>
            <a:chExt cx="2755900" cy="355600"/>
          </a:xfrm>
        </p:grpSpPr>
        <p:sp>
          <p:nvSpPr>
            <p:cNvPr id="26" name="Rectangle 25"/>
            <p:cNvSpPr/>
            <p:nvPr/>
          </p:nvSpPr>
          <p:spPr>
            <a:xfrm>
              <a:off x="6781800" y="5480050"/>
              <a:ext cx="2451100" cy="317500"/>
            </a:xfrm>
            <a:prstGeom prst="rect">
              <a:avLst/>
            </a:prstGeom>
            <a:noFill/>
            <a:effectLst/>
          </p:spPr>
          <p:style>
            <a:lnRef idx="0">
              <a:schemeClr val="dk1"/>
            </a:lnRef>
            <a:fillRef idx="3">
              <a:schemeClr val="dk1"/>
            </a:fillRef>
            <a:effectRef idx="3">
              <a:schemeClr val="dk1"/>
            </a:effectRef>
            <a:fontRef idx="minor">
              <a:schemeClr val="lt1"/>
            </a:fontRef>
          </p:style>
          <p:txBody>
            <a:bodyPr rtlCol="0" anchor="ctr"/>
            <a:lstStyle/>
            <a:p>
              <a:pPr algn="ctr" defTabSz="913897"/>
              <a:r>
                <a:rPr lang="en-US" sz="1200" b="1" dirty="0">
                  <a:solidFill>
                    <a:srgbClr val="1D252D"/>
                  </a:solidFill>
                </a:rPr>
                <a:t>Threat Protection at Scale</a:t>
              </a:r>
            </a:p>
          </p:txBody>
        </p:sp>
        <p:sp>
          <p:nvSpPr>
            <p:cNvPr id="27" name="Oval 26"/>
            <p:cNvSpPr/>
            <p:nvPr/>
          </p:nvSpPr>
          <p:spPr>
            <a:xfrm>
              <a:off x="6559550" y="5461000"/>
              <a:ext cx="368300" cy="355600"/>
            </a:xfrm>
            <a:prstGeom prst="ellipse">
              <a:avLst/>
            </a:prstGeom>
            <a:solidFill>
              <a:srgbClr val="C8102E"/>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defTabSz="913897"/>
              <a:endParaRPr lang="en-US" sz="1000" dirty="0">
                <a:solidFill>
                  <a:srgbClr val="000000"/>
                </a:solidFill>
              </a:endParaRPr>
            </a:p>
          </p:txBody>
        </p:sp>
        <p:sp>
          <p:nvSpPr>
            <p:cNvPr id="28" name="TextBox 27"/>
            <p:cNvSpPr txBox="1"/>
            <p:nvPr/>
          </p:nvSpPr>
          <p:spPr>
            <a:xfrm>
              <a:off x="6477000" y="5477217"/>
              <a:ext cx="533400" cy="307856"/>
            </a:xfrm>
            <a:prstGeom prst="rect">
              <a:avLst/>
            </a:prstGeom>
            <a:noFill/>
          </p:spPr>
          <p:txBody>
            <a:bodyPr wrap="square" rtlCol="0">
              <a:spAutoFit/>
            </a:bodyPr>
            <a:lstStyle/>
            <a:p>
              <a:pPr algn="ctr" defTabSz="913897"/>
              <a:r>
                <a:rPr lang="en-US" sz="1400" b="1" dirty="0">
                  <a:solidFill>
                    <a:prstClr val="white"/>
                  </a:solidFill>
                </a:rPr>
                <a:t>3</a:t>
              </a:r>
            </a:p>
          </p:txBody>
        </p:sp>
      </p:grpSp>
      <p:sp>
        <p:nvSpPr>
          <p:cNvPr id="29" name="TextBox 28"/>
          <p:cNvSpPr txBox="1"/>
          <p:nvPr/>
        </p:nvSpPr>
        <p:spPr>
          <a:xfrm>
            <a:off x="7853043" y="1583149"/>
            <a:ext cx="2616350" cy="430775"/>
          </a:xfrm>
          <a:prstGeom prst="rect">
            <a:avLst/>
          </a:prstGeom>
          <a:noFill/>
          <a:ln/>
          <a:effectLst/>
        </p:spPr>
        <p:style>
          <a:lnRef idx="0">
            <a:schemeClr val="dk1"/>
          </a:lnRef>
          <a:fillRef idx="3">
            <a:schemeClr val="dk1"/>
          </a:fillRef>
          <a:effectRef idx="3">
            <a:schemeClr val="dk1"/>
          </a:effectRef>
          <a:fontRef idx="minor">
            <a:schemeClr val="lt1"/>
          </a:fontRef>
        </p:style>
        <p:txBody>
          <a:bodyPr wrap="square" rtlCol="0">
            <a:spAutoFit/>
          </a:bodyPr>
          <a:lstStyle/>
          <a:p>
            <a:pPr marL="118997" indent="-118997" defTabSz="913897">
              <a:buFont typeface="Arial"/>
              <a:buChar char="•"/>
            </a:pPr>
            <a:r>
              <a:rPr lang="en-US" sz="1100" dirty="0">
                <a:solidFill>
                  <a:srgbClr val="1D252D"/>
                </a:solidFill>
              </a:rPr>
              <a:t>Over 2000 simultaneous executions</a:t>
            </a:r>
          </a:p>
          <a:p>
            <a:pPr marL="118997" indent="-118997" defTabSz="913897">
              <a:buFont typeface="Arial"/>
              <a:buChar char="•"/>
            </a:pPr>
            <a:r>
              <a:rPr lang="en-US" sz="1100" dirty="0">
                <a:solidFill>
                  <a:srgbClr val="1D252D"/>
                </a:solidFill>
              </a:rPr>
              <a:t>Multi-stage analysis </a:t>
            </a:r>
          </a:p>
        </p:txBody>
      </p:sp>
      <p:grpSp>
        <p:nvGrpSpPr>
          <p:cNvPr id="30" name="Group 29"/>
          <p:cNvGrpSpPr/>
          <p:nvPr/>
        </p:nvGrpSpPr>
        <p:grpSpPr>
          <a:xfrm>
            <a:off x="1907080" y="2861039"/>
            <a:ext cx="521699" cy="3372813"/>
            <a:chOff x="240029" y="2331357"/>
            <a:chExt cx="665843" cy="3964213"/>
          </a:xfrm>
        </p:grpSpPr>
        <p:pic>
          <p:nvPicPr>
            <p:cNvPr id="31" name="Picture 30" descr="winzip-logo.jpg"/>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1996" y="3558456"/>
              <a:ext cx="661909" cy="562429"/>
            </a:xfrm>
            <a:prstGeom prst="rect">
              <a:avLst/>
            </a:prstGeom>
          </p:spPr>
        </p:pic>
        <p:pic>
          <p:nvPicPr>
            <p:cNvPr id="32" name="Picture 31" descr="adob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5156" y="5840475"/>
              <a:ext cx="529416" cy="455095"/>
            </a:xfrm>
            <a:prstGeom prst="rect">
              <a:avLst/>
            </a:prstGeom>
          </p:spPr>
        </p:pic>
        <p:pic>
          <p:nvPicPr>
            <p:cNvPr id="33" name="Picture 32" descr="excel.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9008" y="4725334"/>
              <a:ext cx="516384" cy="429002"/>
            </a:xfrm>
            <a:prstGeom prst="rect">
              <a:avLst/>
            </a:prstGeom>
          </p:spPr>
        </p:pic>
        <p:pic>
          <p:nvPicPr>
            <p:cNvPr id="34" name="Picture 33" descr="Word.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94906" y="5261148"/>
              <a:ext cx="556089" cy="472512"/>
            </a:xfrm>
            <a:prstGeom prst="rect">
              <a:avLst/>
            </a:prstGeom>
          </p:spPr>
        </p:pic>
        <p:pic>
          <p:nvPicPr>
            <p:cNvPr id="35" name="Picture 34" descr="pp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946" y="4173268"/>
              <a:ext cx="524009" cy="445254"/>
            </a:xfrm>
            <a:prstGeom prst="rect">
              <a:avLst/>
            </a:prstGeom>
          </p:spPr>
        </p:pic>
        <p:pic>
          <p:nvPicPr>
            <p:cNvPr id="36" name="Picture 35" descr="outlook.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44957" y="2966820"/>
              <a:ext cx="655986" cy="557396"/>
            </a:xfrm>
            <a:prstGeom prst="rect">
              <a:avLst/>
            </a:prstGeom>
          </p:spPr>
        </p:pic>
        <p:pic>
          <p:nvPicPr>
            <p:cNvPr id="37" name="Picture 36" descr="google chrome logo.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40029" y="2331357"/>
              <a:ext cx="665843" cy="637509"/>
            </a:xfrm>
            <a:prstGeom prst="rect">
              <a:avLst/>
            </a:prstGeom>
          </p:spPr>
        </p:pic>
      </p:grpSp>
      <p:sp>
        <p:nvSpPr>
          <p:cNvPr id="38" name="Rectangle 37"/>
          <p:cNvSpPr/>
          <p:nvPr/>
        </p:nvSpPr>
        <p:spPr>
          <a:xfrm>
            <a:off x="3229671" y="5719470"/>
            <a:ext cx="4806833" cy="352996"/>
          </a:xfrm>
          <a:prstGeom prst="rect">
            <a:avLst/>
          </a:prstGeom>
          <a:gradFill>
            <a:gsLst>
              <a:gs pos="0">
                <a:schemeClr val="bg1">
                  <a:lumMod val="75000"/>
                  <a:alpha val="45000"/>
                </a:schemeClr>
              </a:gs>
              <a:gs pos="80000">
                <a:schemeClr val="bg1">
                  <a:lumMod val="85000"/>
                  <a:alpha val="68000"/>
                </a:schemeClr>
              </a:gs>
              <a:gs pos="100000">
                <a:schemeClr val="dk1">
                  <a:shade val="94000"/>
                  <a:satMod val="135000"/>
                  <a:alpha val="27000"/>
                </a:schemeClr>
              </a:gs>
            </a:gsLst>
          </a:gradFill>
          <a:effectLst/>
        </p:spPr>
        <p:style>
          <a:lnRef idx="0">
            <a:schemeClr val="dk1"/>
          </a:lnRef>
          <a:fillRef idx="3">
            <a:schemeClr val="dk1"/>
          </a:fillRef>
          <a:effectRef idx="3">
            <a:schemeClr val="dk1"/>
          </a:effectRef>
          <a:fontRef idx="minor">
            <a:schemeClr val="lt1"/>
          </a:fontRef>
        </p:style>
        <p:txBody>
          <a:bodyPr rtlCol="0" anchor="t"/>
          <a:lstStyle/>
          <a:p>
            <a:pPr defTabSz="913897"/>
            <a:r>
              <a:rPr lang="en-US" sz="1200" b="1" dirty="0">
                <a:solidFill>
                  <a:srgbClr val="262626"/>
                </a:solidFill>
              </a:rPr>
              <a:t>Hardware</a:t>
            </a:r>
          </a:p>
        </p:txBody>
      </p:sp>
      <p:grpSp>
        <p:nvGrpSpPr>
          <p:cNvPr id="39" name="Group 38"/>
          <p:cNvGrpSpPr/>
          <p:nvPr/>
        </p:nvGrpSpPr>
        <p:grpSpPr>
          <a:xfrm>
            <a:off x="8095744" y="2310995"/>
            <a:ext cx="2475210" cy="3733971"/>
            <a:chOff x="6574371" y="2613262"/>
            <a:chExt cx="2476500" cy="3087851"/>
          </a:xfrm>
        </p:grpSpPr>
        <p:sp>
          <p:nvSpPr>
            <p:cNvPr id="40" name="Parallelogram 22"/>
            <p:cNvSpPr/>
            <p:nvPr/>
          </p:nvSpPr>
          <p:spPr bwMode="auto">
            <a:xfrm rot="5400000" flipV="1">
              <a:off x="5834574" y="3356865"/>
              <a:ext cx="3087851" cy="1600645"/>
            </a:xfrm>
            <a:custGeom>
              <a:avLst/>
              <a:gdLst>
                <a:gd name="connsiteX0" fmla="*/ 0 w 2298702"/>
                <a:gd name="connsiteY0" fmla="*/ 1541368 h 1541368"/>
                <a:gd name="connsiteX1" fmla="*/ 840107 w 2298702"/>
                <a:gd name="connsiteY1" fmla="*/ 0 h 1541368"/>
                <a:gd name="connsiteX2" fmla="*/ 2298702 w 2298702"/>
                <a:gd name="connsiteY2" fmla="*/ 0 h 1541368"/>
                <a:gd name="connsiteX3" fmla="*/ 1458595 w 2298702"/>
                <a:gd name="connsiteY3" fmla="*/ 1541368 h 1541368"/>
                <a:gd name="connsiteX4" fmla="*/ 0 w 2298702"/>
                <a:gd name="connsiteY4" fmla="*/ 1541368 h 1541368"/>
                <a:gd name="connsiteX0" fmla="*/ 0 w 2484968"/>
                <a:gd name="connsiteY0" fmla="*/ 1575235 h 1575235"/>
                <a:gd name="connsiteX1" fmla="*/ 1026373 w 2484968"/>
                <a:gd name="connsiteY1" fmla="*/ 0 h 1575235"/>
                <a:gd name="connsiteX2" fmla="*/ 2484968 w 2484968"/>
                <a:gd name="connsiteY2" fmla="*/ 0 h 1575235"/>
                <a:gd name="connsiteX3" fmla="*/ 1644861 w 2484968"/>
                <a:gd name="connsiteY3" fmla="*/ 1541368 h 1575235"/>
                <a:gd name="connsiteX4" fmla="*/ 0 w 2484968"/>
                <a:gd name="connsiteY4" fmla="*/ 1575235 h 1575235"/>
                <a:gd name="connsiteX0" fmla="*/ 0 w 2484968"/>
                <a:gd name="connsiteY0" fmla="*/ 1575235 h 1575235"/>
                <a:gd name="connsiteX1" fmla="*/ 1026373 w 2484968"/>
                <a:gd name="connsiteY1" fmla="*/ 0 h 1575235"/>
                <a:gd name="connsiteX2" fmla="*/ 2484968 w 2484968"/>
                <a:gd name="connsiteY2" fmla="*/ 0 h 1575235"/>
                <a:gd name="connsiteX3" fmla="*/ 1086064 w 2484968"/>
                <a:gd name="connsiteY3" fmla="*/ 1558304 h 1575235"/>
                <a:gd name="connsiteX4" fmla="*/ 0 w 2484968"/>
                <a:gd name="connsiteY4" fmla="*/ 1575235 h 1575235"/>
                <a:gd name="connsiteX0" fmla="*/ 0 w 2484968"/>
                <a:gd name="connsiteY0" fmla="*/ 1575235 h 1575235"/>
                <a:gd name="connsiteX1" fmla="*/ 1026373 w 2484968"/>
                <a:gd name="connsiteY1" fmla="*/ 0 h 1575235"/>
                <a:gd name="connsiteX2" fmla="*/ 2484968 w 2484968"/>
                <a:gd name="connsiteY2" fmla="*/ 0 h 1575235"/>
                <a:gd name="connsiteX3" fmla="*/ 1399334 w 2484968"/>
                <a:gd name="connsiteY3" fmla="*/ 1558307 h 1575235"/>
                <a:gd name="connsiteX4" fmla="*/ 0 w 2484968"/>
                <a:gd name="connsiteY4" fmla="*/ 1575235 h 1575235"/>
                <a:gd name="connsiteX0" fmla="*/ 0 w 2484968"/>
                <a:gd name="connsiteY0" fmla="*/ 1575235 h 1575235"/>
                <a:gd name="connsiteX1" fmla="*/ 1026373 w 2484968"/>
                <a:gd name="connsiteY1" fmla="*/ 0 h 1575235"/>
                <a:gd name="connsiteX2" fmla="*/ 2484968 w 2484968"/>
                <a:gd name="connsiteY2" fmla="*/ 0 h 1575235"/>
                <a:gd name="connsiteX3" fmla="*/ 1373937 w 2484968"/>
                <a:gd name="connsiteY3" fmla="*/ 1566776 h 1575235"/>
                <a:gd name="connsiteX4" fmla="*/ 0 w 2484968"/>
                <a:gd name="connsiteY4" fmla="*/ 1575235 h 1575235"/>
                <a:gd name="connsiteX0" fmla="*/ 0 w 2484968"/>
                <a:gd name="connsiteY0" fmla="*/ 1575235 h 1575235"/>
                <a:gd name="connsiteX1" fmla="*/ 1051776 w 2484968"/>
                <a:gd name="connsiteY1" fmla="*/ 3 h 1575235"/>
                <a:gd name="connsiteX2" fmla="*/ 2484968 w 2484968"/>
                <a:gd name="connsiteY2" fmla="*/ 0 h 1575235"/>
                <a:gd name="connsiteX3" fmla="*/ 1373937 w 2484968"/>
                <a:gd name="connsiteY3" fmla="*/ 1566776 h 1575235"/>
                <a:gd name="connsiteX4" fmla="*/ 0 w 2484968"/>
                <a:gd name="connsiteY4" fmla="*/ 1575235 h 1575235"/>
                <a:gd name="connsiteX0" fmla="*/ 0 w 2459565"/>
                <a:gd name="connsiteY0" fmla="*/ 1575238 h 1575238"/>
                <a:gd name="connsiteX1" fmla="*/ 1026373 w 2459565"/>
                <a:gd name="connsiteY1" fmla="*/ 3 h 1575238"/>
                <a:gd name="connsiteX2" fmla="*/ 2459565 w 2459565"/>
                <a:gd name="connsiteY2" fmla="*/ 0 h 1575238"/>
                <a:gd name="connsiteX3" fmla="*/ 1348534 w 2459565"/>
                <a:gd name="connsiteY3" fmla="*/ 1566776 h 1575238"/>
                <a:gd name="connsiteX4" fmla="*/ 0 w 2459565"/>
                <a:gd name="connsiteY4" fmla="*/ 1575238 h 1575238"/>
                <a:gd name="connsiteX0" fmla="*/ 0 w 2442629"/>
                <a:gd name="connsiteY0" fmla="*/ 1549841 h 1566776"/>
                <a:gd name="connsiteX1" fmla="*/ 1009437 w 2442629"/>
                <a:gd name="connsiteY1" fmla="*/ 3 h 1566776"/>
                <a:gd name="connsiteX2" fmla="*/ 2442629 w 2442629"/>
                <a:gd name="connsiteY2" fmla="*/ 0 h 1566776"/>
                <a:gd name="connsiteX3" fmla="*/ 1331598 w 2442629"/>
                <a:gd name="connsiteY3" fmla="*/ 1566776 h 1566776"/>
                <a:gd name="connsiteX4" fmla="*/ 0 w 2442629"/>
                <a:gd name="connsiteY4" fmla="*/ 1549841 h 1566776"/>
                <a:gd name="connsiteX0" fmla="*/ 0 w 2451093"/>
                <a:gd name="connsiteY0" fmla="*/ 1575244 h 1575244"/>
                <a:gd name="connsiteX1" fmla="*/ 1017901 w 2451093"/>
                <a:gd name="connsiteY1" fmla="*/ 3 h 1575244"/>
                <a:gd name="connsiteX2" fmla="*/ 2451093 w 2451093"/>
                <a:gd name="connsiteY2" fmla="*/ 0 h 1575244"/>
                <a:gd name="connsiteX3" fmla="*/ 1340062 w 2451093"/>
                <a:gd name="connsiteY3" fmla="*/ 1566776 h 1575244"/>
                <a:gd name="connsiteX4" fmla="*/ 0 w 2451093"/>
                <a:gd name="connsiteY4" fmla="*/ 1575244 h 1575244"/>
                <a:gd name="connsiteX0" fmla="*/ 0 w 2451093"/>
                <a:gd name="connsiteY0" fmla="*/ 1575244 h 1592176"/>
                <a:gd name="connsiteX1" fmla="*/ 1017901 w 2451093"/>
                <a:gd name="connsiteY1" fmla="*/ 3 h 1592176"/>
                <a:gd name="connsiteX2" fmla="*/ 2451093 w 2451093"/>
                <a:gd name="connsiteY2" fmla="*/ 0 h 1592176"/>
                <a:gd name="connsiteX3" fmla="*/ 1511567 w 2451093"/>
                <a:gd name="connsiteY3" fmla="*/ 1592176 h 1592176"/>
                <a:gd name="connsiteX4" fmla="*/ 0 w 2451093"/>
                <a:gd name="connsiteY4" fmla="*/ 1575244 h 1592176"/>
                <a:gd name="connsiteX0" fmla="*/ 0 w 2451093"/>
                <a:gd name="connsiteY0" fmla="*/ 1575244 h 1592176"/>
                <a:gd name="connsiteX1" fmla="*/ 1017901 w 2451093"/>
                <a:gd name="connsiteY1" fmla="*/ 3 h 1592176"/>
                <a:gd name="connsiteX2" fmla="*/ 2451093 w 2451093"/>
                <a:gd name="connsiteY2" fmla="*/ 0 h 1592176"/>
                <a:gd name="connsiteX3" fmla="*/ 1511567 w 2451093"/>
                <a:gd name="connsiteY3" fmla="*/ 1592176 h 1592176"/>
                <a:gd name="connsiteX4" fmla="*/ 0 w 2451093"/>
                <a:gd name="connsiteY4" fmla="*/ 1575244 h 1592176"/>
                <a:gd name="connsiteX0" fmla="*/ 0 w 2451093"/>
                <a:gd name="connsiteY0" fmla="*/ 1575244 h 1592176"/>
                <a:gd name="connsiteX1" fmla="*/ 853543 w 2451093"/>
                <a:gd name="connsiteY1" fmla="*/ 25403 h 1592176"/>
                <a:gd name="connsiteX2" fmla="*/ 2451093 w 2451093"/>
                <a:gd name="connsiteY2" fmla="*/ 0 h 1592176"/>
                <a:gd name="connsiteX3" fmla="*/ 1511567 w 2451093"/>
                <a:gd name="connsiteY3" fmla="*/ 1592176 h 1592176"/>
                <a:gd name="connsiteX4" fmla="*/ 0 w 2451093"/>
                <a:gd name="connsiteY4" fmla="*/ 1575244 h 1592176"/>
                <a:gd name="connsiteX0" fmla="*/ 0 w 2451093"/>
                <a:gd name="connsiteY0" fmla="*/ 1583707 h 1600639"/>
                <a:gd name="connsiteX1" fmla="*/ 860688 w 2451093"/>
                <a:gd name="connsiteY1" fmla="*/ 0 h 1600639"/>
                <a:gd name="connsiteX2" fmla="*/ 2451093 w 2451093"/>
                <a:gd name="connsiteY2" fmla="*/ 8463 h 1600639"/>
                <a:gd name="connsiteX3" fmla="*/ 1511567 w 2451093"/>
                <a:gd name="connsiteY3" fmla="*/ 1600639 h 1600639"/>
                <a:gd name="connsiteX4" fmla="*/ 0 w 2451093"/>
                <a:gd name="connsiteY4" fmla="*/ 1583707 h 1600639"/>
                <a:gd name="connsiteX0" fmla="*/ 0 w 2451093"/>
                <a:gd name="connsiteY0" fmla="*/ 1583707 h 1600642"/>
                <a:gd name="connsiteX1" fmla="*/ 860688 w 2451093"/>
                <a:gd name="connsiteY1" fmla="*/ 0 h 1600642"/>
                <a:gd name="connsiteX2" fmla="*/ 2451093 w 2451093"/>
                <a:gd name="connsiteY2" fmla="*/ 8463 h 1600642"/>
                <a:gd name="connsiteX3" fmla="*/ 1461548 w 2451093"/>
                <a:gd name="connsiteY3" fmla="*/ 1600642 h 1600642"/>
                <a:gd name="connsiteX4" fmla="*/ 0 w 2451093"/>
                <a:gd name="connsiteY4" fmla="*/ 1583707 h 1600642"/>
                <a:gd name="connsiteX0" fmla="*/ 0 w 2451093"/>
                <a:gd name="connsiteY0" fmla="*/ 1583707 h 1600642"/>
                <a:gd name="connsiteX1" fmla="*/ 860688 w 2451093"/>
                <a:gd name="connsiteY1" fmla="*/ 0 h 1600642"/>
                <a:gd name="connsiteX2" fmla="*/ 2451093 w 2451093"/>
                <a:gd name="connsiteY2" fmla="*/ 8463 h 1600642"/>
                <a:gd name="connsiteX3" fmla="*/ 1511571 w 2451093"/>
                <a:gd name="connsiteY3" fmla="*/ 1600642 h 1600642"/>
                <a:gd name="connsiteX4" fmla="*/ 0 w 2451093"/>
                <a:gd name="connsiteY4" fmla="*/ 1583707 h 1600642"/>
                <a:gd name="connsiteX0" fmla="*/ 0 w 2451093"/>
                <a:gd name="connsiteY0" fmla="*/ 1583707 h 1600642"/>
                <a:gd name="connsiteX1" fmla="*/ 860688 w 2451093"/>
                <a:gd name="connsiteY1" fmla="*/ 0 h 1600642"/>
                <a:gd name="connsiteX2" fmla="*/ 2451093 w 2451093"/>
                <a:gd name="connsiteY2" fmla="*/ 8463 h 1600642"/>
                <a:gd name="connsiteX3" fmla="*/ 1604470 w 2451093"/>
                <a:gd name="connsiteY3" fmla="*/ 1600642 h 1600642"/>
                <a:gd name="connsiteX4" fmla="*/ 0 w 2451093"/>
                <a:gd name="connsiteY4" fmla="*/ 1583707 h 1600642"/>
                <a:gd name="connsiteX0" fmla="*/ 0 w 2451093"/>
                <a:gd name="connsiteY0" fmla="*/ 1583707 h 1600642"/>
                <a:gd name="connsiteX1" fmla="*/ 860688 w 2451093"/>
                <a:gd name="connsiteY1" fmla="*/ 0 h 1600642"/>
                <a:gd name="connsiteX2" fmla="*/ 2451093 w 2451093"/>
                <a:gd name="connsiteY2" fmla="*/ 8463 h 1600642"/>
                <a:gd name="connsiteX3" fmla="*/ 1604470 w 2451093"/>
                <a:gd name="connsiteY3" fmla="*/ 1600642 h 1600642"/>
                <a:gd name="connsiteX4" fmla="*/ 0 w 2451093"/>
                <a:gd name="connsiteY4" fmla="*/ 1583707 h 1600642"/>
                <a:gd name="connsiteX0" fmla="*/ 0 w 3153191"/>
                <a:gd name="connsiteY0" fmla="*/ 1583707 h 1600642"/>
                <a:gd name="connsiteX1" fmla="*/ 860688 w 3153191"/>
                <a:gd name="connsiteY1" fmla="*/ 0 h 1600642"/>
                <a:gd name="connsiteX2" fmla="*/ 3153191 w 3153191"/>
                <a:gd name="connsiteY2" fmla="*/ 8463 h 1600642"/>
                <a:gd name="connsiteX3" fmla="*/ 1604470 w 3153191"/>
                <a:gd name="connsiteY3" fmla="*/ 1600642 h 1600642"/>
                <a:gd name="connsiteX4" fmla="*/ 0 w 3153191"/>
                <a:gd name="connsiteY4" fmla="*/ 1583707 h 1600642"/>
                <a:gd name="connsiteX0" fmla="*/ 0 w 3153191"/>
                <a:gd name="connsiteY0" fmla="*/ 1583707 h 1613345"/>
                <a:gd name="connsiteX1" fmla="*/ 860688 w 3153191"/>
                <a:gd name="connsiteY1" fmla="*/ 0 h 1613345"/>
                <a:gd name="connsiteX2" fmla="*/ 3153191 w 3153191"/>
                <a:gd name="connsiteY2" fmla="*/ 8463 h 1613345"/>
                <a:gd name="connsiteX3" fmla="*/ 2317289 w 3153191"/>
                <a:gd name="connsiteY3" fmla="*/ 1613345 h 1613345"/>
                <a:gd name="connsiteX4" fmla="*/ 0 w 3153191"/>
                <a:gd name="connsiteY4" fmla="*/ 1583707 h 1613345"/>
                <a:gd name="connsiteX0" fmla="*/ 0 w 3153191"/>
                <a:gd name="connsiteY0" fmla="*/ 1583707 h 1613345"/>
                <a:gd name="connsiteX1" fmla="*/ 860688 w 3153191"/>
                <a:gd name="connsiteY1" fmla="*/ 0 h 1613345"/>
                <a:gd name="connsiteX2" fmla="*/ 3153191 w 3153191"/>
                <a:gd name="connsiteY2" fmla="*/ 8463 h 1613345"/>
                <a:gd name="connsiteX3" fmla="*/ 2295851 w 3153191"/>
                <a:gd name="connsiteY3" fmla="*/ 1613345 h 1613345"/>
                <a:gd name="connsiteX4" fmla="*/ 0 w 3153191"/>
                <a:gd name="connsiteY4" fmla="*/ 1583707 h 1613345"/>
                <a:gd name="connsiteX0" fmla="*/ 0 w 3153191"/>
                <a:gd name="connsiteY0" fmla="*/ 1583707 h 1613345"/>
                <a:gd name="connsiteX1" fmla="*/ 860688 w 3153191"/>
                <a:gd name="connsiteY1" fmla="*/ 0 h 1613345"/>
                <a:gd name="connsiteX2" fmla="*/ 3153191 w 3153191"/>
                <a:gd name="connsiteY2" fmla="*/ 8463 h 1613345"/>
                <a:gd name="connsiteX3" fmla="*/ 2295851 w 3153191"/>
                <a:gd name="connsiteY3" fmla="*/ 1613345 h 1613345"/>
                <a:gd name="connsiteX4" fmla="*/ 0 w 3153191"/>
                <a:gd name="connsiteY4" fmla="*/ 1583707 h 1613345"/>
                <a:gd name="connsiteX0" fmla="*/ 0 w 3153191"/>
                <a:gd name="connsiteY0" fmla="*/ 1583707 h 1613345"/>
                <a:gd name="connsiteX1" fmla="*/ 860688 w 3153191"/>
                <a:gd name="connsiteY1" fmla="*/ 0 h 1613345"/>
                <a:gd name="connsiteX2" fmla="*/ 3153191 w 3153191"/>
                <a:gd name="connsiteY2" fmla="*/ 8463 h 1613345"/>
                <a:gd name="connsiteX3" fmla="*/ 2295851 w 3153191"/>
                <a:gd name="connsiteY3" fmla="*/ 1613345 h 1613345"/>
                <a:gd name="connsiteX4" fmla="*/ 0 w 3153191"/>
                <a:gd name="connsiteY4" fmla="*/ 1583707 h 1613345"/>
                <a:gd name="connsiteX0" fmla="*/ 0 w 3153191"/>
                <a:gd name="connsiteY0" fmla="*/ 1583707 h 1600645"/>
                <a:gd name="connsiteX1" fmla="*/ 860688 w 3153191"/>
                <a:gd name="connsiteY1" fmla="*/ 0 h 1600645"/>
                <a:gd name="connsiteX2" fmla="*/ 3153191 w 3153191"/>
                <a:gd name="connsiteY2" fmla="*/ 8463 h 1600645"/>
                <a:gd name="connsiteX3" fmla="*/ 2263694 w 3153191"/>
                <a:gd name="connsiteY3" fmla="*/ 1600645 h 1600645"/>
                <a:gd name="connsiteX4" fmla="*/ 0 w 3153191"/>
                <a:gd name="connsiteY4" fmla="*/ 1583707 h 1600645"/>
                <a:gd name="connsiteX0" fmla="*/ 0 w 3153191"/>
                <a:gd name="connsiteY0" fmla="*/ 1583707 h 1600645"/>
                <a:gd name="connsiteX1" fmla="*/ 860688 w 3153191"/>
                <a:gd name="connsiteY1" fmla="*/ 0 h 1600645"/>
                <a:gd name="connsiteX2" fmla="*/ 3153191 w 3153191"/>
                <a:gd name="connsiteY2" fmla="*/ 8463 h 1600645"/>
                <a:gd name="connsiteX3" fmla="*/ 2185087 w 3153191"/>
                <a:gd name="connsiteY3" fmla="*/ 1600645 h 1600645"/>
                <a:gd name="connsiteX4" fmla="*/ 0 w 3153191"/>
                <a:gd name="connsiteY4" fmla="*/ 1583707 h 1600645"/>
                <a:gd name="connsiteX0" fmla="*/ 0 w 3153191"/>
                <a:gd name="connsiteY0" fmla="*/ 1583707 h 1600645"/>
                <a:gd name="connsiteX1" fmla="*/ 910710 w 3153191"/>
                <a:gd name="connsiteY1" fmla="*/ 0 h 1600645"/>
                <a:gd name="connsiteX2" fmla="*/ 3153191 w 3153191"/>
                <a:gd name="connsiteY2" fmla="*/ 8463 h 1600645"/>
                <a:gd name="connsiteX3" fmla="*/ 2185087 w 3153191"/>
                <a:gd name="connsiteY3" fmla="*/ 1600645 h 1600645"/>
                <a:gd name="connsiteX4" fmla="*/ 0 w 3153191"/>
                <a:gd name="connsiteY4" fmla="*/ 1583707 h 160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191" h="1600645">
                  <a:moveTo>
                    <a:pt x="0" y="1583707"/>
                  </a:moveTo>
                  <a:lnTo>
                    <a:pt x="910710" y="0"/>
                  </a:lnTo>
                  <a:lnTo>
                    <a:pt x="3153191" y="8463"/>
                  </a:lnTo>
                  <a:cubicBezTo>
                    <a:pt x="3088341" y="134905"/>
                    <a:pt x="2190982" y="1577920"/>
                    <a:pt x="2185087" y="1600645"/>
                  </a:cubicBezTo>
                  <a:lnTo>
                    <a:pt x="0" y="1583707"/>
                  </a:lnTo>
                  <a:close/>
                </a:path>
              </a:pathLst>
            </a:custGeom>
            <a:gradFill flip="none" rotWithShape="1">
              <a:gsLst>
                <a:gs pos="0">
                  <a:schemeClr val="tx2"/>
                </a:gs>
                <a:gs pos="100000">
                  <a:schemeClr val="tx2"/>
                </a:gs>
                <a:gs pos="57000">
                  <a:schemeClr val="bg2">
                    <a:lumMod val="25000"/>
                  </a:schemeClr>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vert="vert" anchor="ctr"/>
            <a:lstStyle/>
            <a:p>
              <a:pPr algn="ctr" defTabSz="913897">
                <a:defRPr/>
              </a:pPr>
              <a:endParaRPr lang="en-US" sz="1799" kern="0" dirty="0">
                <a:solidFill>
                  <a:sysClr val="window" lastClr="FFFFFF"/>
                </a:solidFill>
              </a:endParaRPr>
            </a:p>
          </p:txBody>
        </p:sp>
        <p:sp>
          <p:nvSpPr>
            <p:cNvPr id="41" name="TextBox 40"/>
            <p:cNvSpPr txBox="1"/>
            <p:nvPr/>
          </p:nvSpPr>
          <p:spPr>
            <a:xfrm>
              <a:off x="6574371" y="3697725"/>
              <a:ext cx="2476500" cy="305344"/>
            </a:xfrm>
            <a:prstGeom prst="rect">
              <a:avLst/>
            </a:prstGeom>
            <a:noFill/>
            <a:scene3d>
              <a:camera prst="perspectiveFront" fov="300000">
                <a:rot lat="0" lon="0" rev="2100000"/>
              </a:camera>
              <a:lightRig rig="threePt" dir="t"/>
            </a:scene3d>
            <a:sp3d>
              <a:bevelT w="0"/>
            </a:sp3d>
          </p:spPr>
          <p:txBody>
            <a:bodyPr wrap="square" rtlCol="0">
              <a:spAutoFit/>
            </a:bodyPr>
            <a:lstStyle/>
            <a:p>
              <a:pPr defTabSz="913897"/>
              <a:r>
                <a:rPr lang="en-US" sz="1799" dirty="0">
                  <a:solidFill>
                    <a:srgbClr val="FFFFFF"/>
                  </a:solidFill>
                </a:rPr>
                <a:t>Control Plane</a:t>
              </a:r>
            </a:p>
          </p:txBody>
        </p:sp>
      </p:grpSp>
      <p:sp>
        <p:nvSpPr>
          <p:cNvPr id="42" name="Isosceles Triangle 3"/>
          <p:cNvSpPr/>
          <p:nvPr/>
        </p:nvSpPr>
        <p:spPr>
          <a:xfrm rot="5400000" flipH="1">
            <a:off x="638881" y="4512752"/>
            <a:ext cx="4396817" cy="810684"/>
          </a:xfrm>
          <a:custGeom>
            <a:avLst/>
            <a:gdLst>
              <a:gd name="connsiteX0" fmla="*/ 0 w 4152900"/>
              <a:gd name="connsiteY0" fmla="*/ 3276600 h 3276600"/>
              <a:gd name="connsiteX1" fmla="*/ 2076450 w 4152900"/>
              <a:gd name="connsiteY1" fmla="*/ 0 h 3276600"/>
              <a:gd name="connsiteX2" fmla="*/ 4152900 w 4152900"/>
              <a:gd name="connsiteY2" fmla="*/ 3276600 h 3276600"/>
              <a:gd name="connsiteX3" fmla="*/ 0 w 4152900"/>
              <a:gd name="connsiteY3" fmla="*/ 3276600 h 3276600"/>
              <a:gd name="connsiteX0" fmla="*/ 219074 w 4371974"/>
              <a:gd name="connsiteY0" fmla="*/ 3276600 h 4029085"/>
              <a:gd name="connsiteX1" fmla="*/ 2295524 w 4371974"/>
              <a:gd name="connsiteY1" fmla="*/ 0 h 4029085"/>
              <a:gd name="connsiteX2" fmla="*/ 4371974 w 4371974"/>
              <a:gd name="connsiteY2" fmla="*/ 3276600 h 4029085"/>
              <a:gd name="connsiteX3" fmla="*/ 0 w 4371974"/>
              <a:gd name="connsiteY3" fmla="*/ 4029076 h 4029085"/>
              <a:gd name="connsiteX4" fmla="*/ 219074 w 4371974"/>
              <a:gd name="connsiteY4" fmla="*/ 3276600 h 4029085"/>
              <a:gd name="connsiteX0" fmla="*/ 0 w 4933953"/>
              <a:gd name="connsiteY0" fmla="*/ 2628899 h 4029085"/>
              <a:gd name="connsiteX1" fmla="*/ 2857503 w 4933953"/>
              <a:gd name="connsiteY1" fmla="*/ 0 h 4029085"/>
              <a:gd name="connsiteX2" fmla="*/ 4933953 w 4933953"/>
              <a:gd name="connsiteY2" fmla="*/ 3276600 h 4029085"/>
              <a:gd name="connsiteX3" fmla="*/ 561979 w 4933953"/>
              <a:gd name="connsiteY3" fmla="*/ 4029076 h 4029085"/>
              <a:gd name="connsiteX4" fmla="*/ 0 w 4933953"/>
              <a:gd name="connsiteY4" fmla="*/ 2628899 h 4029085"/>
              <a:gd name="connsiteX0" fmla="*/ 0 w 5419728"/>
              <a:gd name="connsiteY0" fmla="*/ 2628899 h 4991100"/>
              <a:gd name="connsiteX1" fmla="*/ 2857503 w 5419728"/>
              <a:gd name="connsiteY1" fmla="*/ 0 h 4991100"/>
              <a:gd name="connsiteX2" fmla="*/ 5419728 w 5419728"/>
              <a:gd name="connsiteY2" fmla="*/ 4991100 h 4991100"/>
              <a:gd name="connsiteX3" fmla="*/ 561979 w 5419728"/>
              <a:gd name="connsiteY3" fmla="*/ 4029076 h 4991100"/>
              <a:gd name="connsiteX4" fmla="*/ 0 w 5419728"/>
              <a:gd name="connsiteY4" fmla="*/ 2628899 h 4991100"/>
              <a:gd name="connsiteX0" fmla="*/ 0 w 5419728"/>
              <a:gd name="connsiteY0" fmla="*/ 2628899 h 5053910"/>
              <a:gd name="connsiteX1" fmla="*/ 2857503 w 5419728"/>
              <a:gd name="connsiteY1" fmla="*/ 0 h 5053910"/>
              <a:gd name="connsiteX2" fmla="*/ 5419728 w 5419728"/>
              <a:gd name="connsiteY2" fmla="*/ 4991100 h 5053910"/>
              <a:gd name="connsiteX3" fmla="*/ 0 w 5419728"/>
              <a:gd name="connsiteY3" fmla="*/ 2628899 h 5053910"/>
              <a:gd name="connsiteX0" fmla="*/ 0 w 5419728"/>
              <a:gd name="connsiteY0" fmla="*/ 2628899 h 4991100"/>
              <a:gd name="connsiteX1" fmla="*/ 2857503 w 5419728"/>
              <a:gd name="connsiteY1" fmla="*/ 0 h 4991100"/>
              <a:gd name="connsiteX2" fmla="*/ 5419728 w 5419728"/>
              <a:gd name="connsiteY2" fmla="*/ 4991100 h 4991100"/>
              <a:gd name="connsiteX3" fmla="*/ 0 w 5419728"/>
              <a:gd name="connsiteY3" fmla="*/ 2628899 h 4991100"/>
              <a:gd name="connsiteX0" fmla="*/ 0 w 4600578"/>
              <a:gd name="connsiteY0" fmla="*/ 2628899 h 3286125"/>
              <a:gd name="connsiteX1" fmla="*/ 2857503 w 4600578"/>
              <a:gd name="connsiteY1" fmla="*/ 0 h 3286125"/>
              <a:gd name="connsiteX2" fmla="*/ 4600578 w 4600578"/>
              <a:gd name="connsiteY2" fmla="*/ 3286125 h 3286125"/>
              <a:gd name="connsiteX3" fmla="*/ 0 w 4600578"/>
              <a:gd name="connsiteY3" fmla="*/ 2628899 h 3286125"/>
              <a:gd name="connsiteX0" fmla="*/ 0 w 4600578"/>
              <a:gd name="connsiteY0" fmla="*/ 3557170 h 4214396"/>
              <a:gd name="connsiteX1" fmla="*/ 2760625 w 4600578"/>
              <a:gd name="connsiteY1" fmla="*/ -2 h 4214396"/>
              <a:gd name="connsiteX2" fmla="*/ 4600578 w 4600578"/>
              <a:gd name="connsiteY2" fmla="*/ 4214396 h 4214396"/>
              <a:gd name="connsiteX3" fmla="*/ 0 w 4600578"/>
              <a:gd name="connsiteY3" fmla="*/ 3557170 h 4214396"/>
              <a:gd name="connsiteX0" fmla="*/ 0 w 4600578"/>
              <a:gd name="connsiteY0" fmla="*/ 3557170 h 4214435"/>
              <a:gd name="connsiteX1" fmla="*/ 2760625 w 4600578"/>
              <a:gd name="connsiteY1" fmla="*/ -2 h 4214435"/>
              <a:gd name="connsiteX2" fmla="*/ 4600578 w 4600578"/>
              <a:gd name="connsiteY2" fmla="*/ 4214396 h 4214435"/>
              <a:gd name="connsiteX3" fmla="*/ 4574157 w 4600578"/>
              <a:gd name="connsiteY3" fmla="*/ 3490338 h 4214435"/>
              <a:gd name="connsiteX4" fmla="*/ 0 w 4600578"/>
              <a:gd name="connsiteY4" fmla="*/ 3557170 h 4214435"/>
              <a:gd name="connsiteX0" fmla="*/ 0 w 4575959"/>
              <a:gd name="connsiteY0" fmla="*/ 3557170 h 3557171"/>
              <a:gd name="connsiteX1" fmla="*/ 2760625 w 4575959"/>
              <a:gd name="connsiteY1" fmla="*/ -2 h 3557171"/>
              <a:gd name="connsiteX2" fmla="*/ 4547736 w 4575959"/>
              <a:gd name="connsiteY2" fmla="*/ 3471771 h 3557171"/>
              <a:gd name="connsiteX3" fmla="*/ 4574157 w 4575959"/>
              <a:gd name="connsiteY3" fmla="*/ 3490338 h 3557171"/>
              <a:gd name="connsiteX4" fmla="*/ 0 w 4575959"/>
              <a:gd name="connsiteY4" fmla="*/ 3557170 h 355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959" h="3557171">
                <a:moveTo>
                  <a:pt x="0" y="3557170"/>
                </a:moveTo>
                <a:lnTo>
                  <a:pt x="2760625" y="-2"/>
                </a:lnTo>
                <a:lnTo>
                  <a:pt x="4547736" y="3471771"/>
                </a:lnTo>
                <a:cubicBezTo>
                  <a:pt x="4535994" y="3477955"/>
                  <a:pt x="4585899" y="3484154"/>
                  <a:pt x="4574157" y="3490338"/>
                </a:cubicBezTo>
                <a:lnTo>
                  <a:pt x="0" y="3557170"/>
                </a:lnTo>
                <a:close/>
              </a:path>
            </a:pathLst>
          </a:custGeom>
          <a:gradFill>
            <a:gsLst>
              <a:gs pos="0">
                <a:srgbClr val="4298B5"/>
              </a:gs>
              <a:gs pos="74000">
                <a:srgbClr val="F8F8F8">
                  <a:alpha val="0"/>
                </a:srgbClr>
              </a:gs>
            </a:gsLst>
            <a:lin ang="5400000" scaled="0"/>
          </a:gradFill>
        </p:spPr>
        <p:txBody>
          <a:bodyPr anchor="ctr"/>
          <a:lstStyle/>
          <a:p>
            <a:pPr algn="ctr" defTabSz="913897">
              <a:defRPr/>
            </a:pPr>
            <a:endParaRPr lang="en-US" sz="1799" dirty="0">
              <a:solidFill>
                <a:srgbClr val="1D252D"/>
              </a:solidFill>
            </a:endParaRPr>
          </a:p>
        </p:txBody>
      </p:sp>
      <p:sp>
        <p:nvSpPr>
          <p:cNvPr id="43" name="Rectangle 42"/>
          <p:cNvSpPr/>
          <p:nvPr/>
        </p:nvSpPr>
        <p:spPr>
          <a:xfrm>
            <a:off x="3247803" y="5302403"/>
            <a:ext cx="4788700" cy="346952"/>
          </a:xfrm>
          <a:prstGeom prst="rect">
            <a:avLst/>
          </a:prstGeom>
          <a:effectLst/>
        </p:spPr>
        <p:style>
          <a:lnRef idx="0">
            <a:schemeClr val="accent1"/>
          </a:lnRef>
          <a:fillRef idx="3">
            <a:schemeClr val="accent1"/>
          </a:fillRef>
          <a:effectRef idx="3">
            <a:schemeClr val="accent1"/>
          </a:effectRef>
          <a:fontRef idx="minor">
            <a:schemeClr val="lt1"/>
          </a:fontRef>
        </p:style>
        <p:txBody>
          <a:bodyPr rtlCol="0" anchor="t"/>
          <a:lstStyle/>
          <a:p>
            <a:pPr defTabSz="913897"/>
            <a:r>
              <a:rPr lang="en-US" sz="1200" b="1" dirty="0">
                <a:solidFill>
                  <a:prstClr val="white"/>
                </a:solidFill>
              </a:rPr>
              <a:t>FireEye Hardened Hypervisor</a:t>
            </a:r>
          </a:p>
        </p:txBody>
      </p:sp>
      <p:sp>
        <p:nvSpPr>
          <p:cNvPr id="44" name="Rectangle 43"/>
          <p:cNvSpPr/>
          <p:nvPr/>
        </p:nvSpPr>
        <p:spPr>
          <a:xfrm>
            <a:off x="3281654" y="3382067"/>
            <a:ext cx="4742160" cy="1855266"/>
          </a:xfrm>
          <a:prstGeom prst="rect">
            <a:avLst/>
          </a:prstGeom>
          <a:gradFill flip="none" rotWithShape="1">
            <a:gsLst>
              <a:gs pos="1000">
                <a:schemeClr val="bg1">
                  <a:lumMod val="75000"/>
                </a:schemeClr>
              </a:gs>
              <a:gs pos="100000">
                <a:schemeClr val="bg1"/>
              </a:gs>
            </a:gsLst>
            <a:lin ang="16200000" scaled="0"/>
            <a:tileRect/>
          </a:gradFill>
        </p:spPr>
        <p:style>
          <a:lnRef idx="0">
            <a:schemeClr val="dk1"/>
          </a:lnRef>
          <a:fillRef idx="3">
            <a:schemeClr val="dk1"/>
          </a:fillRef>
          <a:effectRef idx="3">
            <a:schemeClr val="dk1"/>
          </a:effectRef>
          <a:fontRef idx="minor">
            <a:schemeClr val="lt1"/>
          </a:fontRef>
        </p:style>
        <p:txBody>
          <a:bodyPr tIns="91392" rtlCol="0" anchor="t"/>
          <a:lstStyle/>
          <a:p>
            <a:pPr defTabSz="913897"/>
            <a:r>
              <a:rPr lang="en-US" sz="1400" b="1" dirty="0">
                <a:solidFill>
                  <a:srgbClr val="262626"/>
                </a:solidFill>
              </a:rPr>
              <a:t>Multi-modal Virtual Execution</a:t>
            </a:r>
          </a:p>
        </p:txBody>
      </p:sp>
      <p:cxnSp>
        <p:nvCxnSpPr>
          <p:cNvPr id="45" name="Straight Connector 44"/>
          <p:cNvCxnSpPr/>
          <p:nvPr/>
        </p:nvCxnSpPr>
        <p:spPr>
          <a:xfrm flipV="1">
            <a:off x="3026848" y="2315229"/>
            <a:ext cx="1624754" cy="1032394"/>
          </a:xfrm>
          <a:prstGeom prst="line">
            <a:avLst/>
          </a:prstGeom>
          <a:ln>
            <a:headEnd type="none"/>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3263787" y="4883524"/>
            <a:ext cx="4755789" cy="345807"/>
            <a:chOff x="1752600" y="4648200"/>
            <a:chExt cx="4737100" cy="345986"/>
          </a:xfrm>
        </p:grpSpPr>
        <p:sp>
          <p:nvSpPr>
            <p:cNvPr id="47" name="Rectangle 46"/>
            <p:cNvSpPr/>
            <p:nvPr/>
          </p:nvSpPr>
          <p:spPr>
            <a:xfrm>
              <a:off x="1752600" y="4648200"/>
              <a:ext cx="4737100" cy="342900"/>
            </a:xfrm>
            <a:prstGeom prst="rect">
              <a:avLst/>
            </a:prstGeom>
            <a:gradFill>
              <a:gsLst>
                <a:gs pos="0">
                  <a:schemeClr val="accent2">
                    <a:tint val="10000"/>
                    <a:satMod val="300000"/>
                    <a:alpha val="1000"/>
                  </a:schemeClr>
                </a:gs>
                <a:gs pos="34000">
                  <a:schemeClr val="accent2">
                    <a:tint val="13500"/>
                    <a:satMod val="250000"/>
                    <a:alpha val="7000"/>
                  </a:schemeClr>
                </a:gs>
                <a:gs pos="100000">
                  <a:schemeClr val="accent2">
                    <a:tint val="60000"/>
                    <a:satMod val="200000"/>
                    <a:alpha val="43000"/>
                  </a:schemeClr>
                </a:gs>
              </a:gsLst>
            </a:gradFill>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913897"/>
              <a:endParaRPr lang="en-US" sz="1799" dirty="0">
                <a:solidFill>
                  <a:srgbClr val="1D252D"/>
                </a:solidFill>
              </a:endParaRPr>
            </a:p>
          </p:txBody>
        </p:sp>
        <p:grpSp>
          <p:nvGrpSpPr>
            <p:cNvPr id="48" name="Group 47"/>
            <p:cNvGrpSpPr/>
            <p:nvPr/>
          </p:nvGrpSpPr>
          <p:grpSpPr>
            <a:xfrm>
              <a:off x="3568700" y="4648200"/>
              <a:ext cx="1085306" cy="345986"/>
              <a:chOff x="3890963" y="4321399"/>
              <a:chExt cx="1488731" cy="579665"/>
            </a:xfrm>
          </p:grpSpPr>
          <p:pic>
            <p:nvPicPr>
              <p:cNvPr id="49" name="Picture 4" descr="android.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252686" y="4321399"/>
                <a:ext cx="772886" cy="579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5" descr="windows-server.pn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890963" y="4404919"/>
                <a:ext cx="362502" cy="44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50" descr="applelogo (1).gi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52541" y="4349770"/>
                <a:ext cx="327153" cy="492338"/>
              </a:xfrm>
              <a:prstGeom prst="rect">
                <a:avLst/>
              </a:prstGeom>
            </p:spPr>
          </p:pic>
        </p:grpSp>
      </p:grpSp>
      <p:sp>
        <p:nvSpPr>
          <p:cNvPr id="52" name="TextBox 51"/>
          <p:cNvSpPr txBox="1"/>
          <p:nvPr/>
        </p:nvSpPr>
        <p:spPr>
          <a:xfrm>
            <a:off x="2362562" y="2366001"/>
            <a:ext cx="2064791" cy="523084"/>
          </a:xfrm>
          <a:prstGeom prst="rect">
            <a:avLst/>
          </a:prstGeom>
          <a:noFill/>
        </p:spPr>
        <p:txBody>
          <a:bodyPr wrap="square" rtlCol="0">
            <a:spAutoFit/>
          </a:bodyPr>
          <a:lstStyle/>
          <a:p>
            <a:pPr defTabSz="913897"/>
            <a:r>
              <a:rPr lang="en-US" sz="1400" dirty="0">
                <a:solidFill>
                  <a:srgbClr val="4298B5"/>
                </a:solidFill>
              </a:rPr>
              <a:t>Nearly 200 execution environments</a:t>
            </a:r>
          </a:p>
        </p:txBody>
      </p:sp>
      <p:grpSp>
        <p:nvGrpSpPr>
          <p:cNvPr id="53" name="Group 52"/>
          <p:cNvGrpSpPr/>
          <p:nvPr/>
        </p:nvGrpSpPr>
        <p:grpSpPr>
          <a:xfrm>
            <a:off x="3445204" y="3906134"/>
            <a:ext cx="4299351" cy="773125"/>
            <a:chOff x="1921410" y="3886198"/>
            <a:chExt cx="4301590" cy="773526"/>
          </a:xfrm>
        </p:grpSpPr>
        <p:cxnSp>
          <p:nvCxnSpPr>
            <p:cNvPr id="54" name="Straight Connector 53"/>
            <p:cNvCxnSpPr/>
            <p:nvPr/>
          </p:nvCxnSpPr>
          <p:spPr>
            <a:xfrm>
              <a:off x="2019300" y="4381500"/>
              <a:ext cx="4203700" cy="0"/>
            </a:xfrm>
            <a:prstGeom prst="line">
              <a:avLst/>
            </a:prstGeom>
            <a:ln>
              <a:headEnd type="triangle"/>
              <a:tailEnd type="triangle" w="lg" len="med"/>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705101" y="4351867"/>
              <a:ext cx="2827868" cy="307857"/>
            </a:xfrm>
            <a:prstGeom prst="rect">
              <a:avLst/>
            </a:prstGeom>
            <a:noFill/>
          </p:spPr>
          <p:txBody>
            <a:bodyPr wrap="square" rtlCol="0">
              <a:spAutoFit/>
            </a:bodyPr>
            <a:lstStyle/>
            <a:p>
              <a:pPr algn="ctr" defTabSz="913897"/>
              <a:r>
                <a:rPr lang="en-US" sz="1400" dirty="0">
                  <a:solidFill>
                    <a:srgbClr val="4298B5"/>
                  </a:solidFill>
                </a:rPr>
                <a:t>Over 10 micro-tasks</a:t>
              </a:r>
            </a:p>
          </p:txBody>
        </p:sp>
        <p:grpSp>
          <p:nvGrpSpPr>
            <p:cNvPr id="56" name="Group 55"/>
            <p:cNvGrpSpPr/>
            <p:nvPr/>
          </p:nvGrpSpPr>
          <p:grpSpPr>
            <a:xfrm>
              <a:off x="4575710" y="3886199"/>
              <a:ext cx="491590" cy="445511"/>
              <a:chOff x="4359810" y="3873500"/>
              <a:chExt cx="491590" cy="445511"/>
            </a:xfrm>
          </p:grpSpPr>
          <p:pic>
            <p:nvPicPr>
              <p:cNvPr id="83" name="Picture 82" descr="java.gi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70400" y="3873500"/>
                <a:ext cx="381000" cy="355600"/>
              </a:xfrm>
              <a:prstGeom prst="rect">
                <a:avLst/>
              </a:prstGeom>
            </p:spPr>
          </p:pic>
          <p:grpSp>
            <p:nvGrpSpPr>
              <p:cNvPr id="84" name="Group 83"/>
              <p:cNvGrpSpPr/>
              <p:nvPr/>
            </p:nvGrpSpPr>
            <p:grpSpPr>
              <a:xfrm>
                <a:off x="4359810" y="4072727"/>
                <a:ext cx="326490" cy="246284"/>
                <a:chOff x="4359810" y="4021927"/>
                <a:chExt cx="326490" cy="246284"/>
              </a:xfrm>
            </p:grpSpPr>
            <p:sp>
              <p:nvSpPr>
                <p:cNvPr id="85" name="Oval 84"/>
                <p:cNvSpPr/>
                <p:nvPr/>
              </p:nvSpPr>
              <p:spPr>
                <a:xfrm>
                  <a:off x="4371471" y="4066644"/>
                  <a:ext cx="303169" cy="18988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3897"/>
                  <a:endParaRPr lang="en-US" sz="1400" dirty="0">
                    <a:solidFill>
                      <a:srgbClr val="1D252D"/>
                    </a:solidFill>
                  </a:endParaRPr>
                </a:p>
              </p:txBody>
            </p:sp>
            <p:sp>
              <p:nvSpPr>
                <p:cNvPr id="86" name="TextBox 85"/>
                <p:cNvSpPr txBox="1"/>
                <p:nvPr/>
              </p:nvSpPr>
              <p:spPr>
                <a:xfrm>
                  <a:off x="4359810" y="4021927"/>
                  <a:ext cx="326490" cy="246284"/>
                </a:xfrm>
                <a:prstGeom prst="rect">
                  <a:avLst/>
                </a:prstGeom>
                <a:noFill/>
                <a:effectLst/>
              </p:spPr>
              <p:txBody>
                <a:bodyPr wrap="square" rtlCol="0">
                  <a:spAutoFit/>
                </a:bodyPr>
                <a:lstStyle/>
                <a:p>
                  <a:pPr algn="ctr" defTabSz="913897"/>
                  <a:r>
                    <a:rPr lang="en-US" sz="1000" dirty="0">
                      <a:solidFill>
                        <a:srgbClr val="1D252D"/>
                      </a:solidFill>
                    </a:rPr>
                    <a:t>v1</a:t>
                  </a:r>
                </a:p>
              </p:txBody>
            </p:sp>
          </p:grpSp>
        </p:grpSp>
        <p:grpSp>
          <p:nvGrpSpPr>
            <p:cNvPr id="57" name="Group 56"/>
            <p:cNvGrpSpPr/>
            <p:nvPr/>
          </p:nvGrpSpPr>
          <p:grpSpPr>
            <a:xfrm>
              <a:off x="1921410" y="3886198"/>
              <a:ext cx="506078" cy="445513"/>
              <a:chOff x="1921410" y="3873498"/>
              <a:chExt cx="506078" cy="445513"/>
            </a:xfrm>
          </p:grpSpPr>
          <p:pic>
            <p:nvPicPr>
              <p:cNvPr id="79" name="Picture 78" descr="adobe.jp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046440" y="3873498"/>
                <a:ext cx="381048" cy="395106"/>
              </a:xfrm>
              <a:prstGeom prst="rect">
                <a:avLst/>
              </a:prstGeom>
            </p:spPr>
          </p:pic>
          <p:grpSp>
            <p:nvGrpSpPr>
              <p:cNvPr id="80" name="Group 79"/>
              <p:cNvGrpSpPr/>
              <p:nvPr/>
            </p:nvGrpSpPr>
            <p:grpSpPr>
              <a:xfrm>
                <a:off x="1921410" y="4072727"/>
                <a:ext cx="326490" cy="246284"/>
                <a:chOff x="4359810" y="4021927"/>
                <a:chExt cx="326490" cy="246284"/>
              </a:xfrm>
            </p:grpSpPr>
            <p:sp>
              <p:nvSpPr>
                <p:cNvPr id="81" name="Oval 80"/>
                <p:cNvSpPr/>
                <p:nvPr/>
              </p:nvSpPr>
              <p:spPr>
                <a:xfrm>
                  <a:off x="4371471" y="4066644"/>
                  <a:ext cx="303169" cy="18988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3897"/>
                  <a:endParaRPr lang="en-US" sz="1400" dirty="0">
                    <a:solidFill>
                      <a:srgbClr val="1D252D"/>
                    </a:solidFill>
                  </a:endParaRPr>
                </a:p>
              </p:txBody>
            </p:sp>
            <p:sp>
              <p:nvSpPr>
                <p:cNvPr id="82" name="TextBox 81"/>
                <p:cNvSpPr txBox="1"/>
                <p:nvPr/>
              </p:nvSpPr>
              <p:spPr>
                <a:xfrm>
                  <a:off x="4359810" y="4021927"/>
                  <a:ext cx="326490" cy="246284"/>
                </a:xfrm>
                <a:prstGeom prst="rect">
                  <a:avLst/>
                </a:prstGeom>
                <a:noFill/>
                <a:effectLst/>
              </p:spPr>
              <p:txBody>
                <a:bodyPr wrap="square" rtlCol="0">
                  <a:spAutoFit/>
                </a:bodyPr>
                <a:lstStyle/>
                <a:p>
                  <a:pPr algn="ctr" defTabSz="913897"/>
                  <a:r>
                    <a:rPr lang="en-US" sz="1000" dirty="0">
                      <a:solidFill>
                        <a:srgbClr val="1D252D"/>
                      </a:solidFill>
                    </a:rPr>
                    <a:t>v1</a:t>
                  </a:r>
                </a:p>
              </p:txBody>
            </p:sp>
          </p:grpSp>
        </p:grpSp>
        <p:grpSp>
          <p:nvGrpSpPr>
            <p:cNvPr id="58" name="Group 57"/>
            <p:cNvGrpSpPr/>
            <p:nvPr/>
          </p:nvGrpSpPr>
          <p:grpSpPr>
            <a:xfrm>
              <a:off x="2505610" y="3886200"/>
              <a:ext cx="493381" cy="445509"/>
              <a:chOff x="2505610" y="3873502"/>
              <a:chExt cx="493381" cy="445509"/>
            </a:xfrm>
          </p:grpSpPr>
          <p:pic>
            <p:nvPicPr>
              <p:cNvPr id="75" name="Picture 74" descr="adobe.jp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617943" y="3873502"/>
                <a:ext cx="381048" cy="395106"/>
              </a:xfrm>
              <a:prstGeom prst="rect">
                <a:avLst/>
              </a:prstGeom>
            </p:spPr>
          </p:pic>
          <p:grpSp>
            <p:nvGrpSpPr>
              <p:cNvPr id="76" name="Group 75"/>
              <p:cNvGrpSpPr/>
              <p:nvPr/>
            </p:nvGrpSpPr>
            <p:grpSpPr>
              <a:xfrm>
                <a:off x="2505610" y="4072727"/>
                <a:ext cx="326490" cy="246284"/>
                <a:chOff x="4359810" y="4021927"/>
                <a:chExt cx="326490" cy="246284"/>
              </a:xfrm>
            </p:grpSpPr>
            <p:sp>
              <p:nvSpPr>
                <p:cNvPr id="77" name="Oval 76"/>
                <p:cNvSpPr/>
                <p:nvPr/>
              </p:nvSpPr>
              <p:spPr>
                <a:xfrm>
                  <a:off x="4371471" y="4066644"/>
                  <a:ext cx="303169" cy="18988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3897"/>
                  <a:endParaRPr lang="en-US" sz="1400" dirty="0">
                    <a:solidFill>
                      <a:srgbClr val="1D252D"/>
                    </a:solidFill>
                  </a:endParaRPr>
                </a:p>
              </p:txBody>
            </p:sp>
            <p:sp>
              <p:nvSpPr>
                <p:cNvPr id="78" name="TextBox 77"/>
                <p:cNvSpPr txBox="1"/>
                <p:nvPr/>
              </p:nvSpPr>
              <p:spPr>
                <a:xfrm>
                  <a:off x="4359810" y="4021927"/>
                  <a:ext cx="326490" cy="246284"/>
                </a:xfrm>
                <a:prstGeom prst="rect">
                  <a:avLst/>
                </a:prstGeom>
                <a:noFill/>
                <a:effectLst/>
              </p:spPr>
              <p:txBody>
                <a:bodyPr wrap="square" rtlCol="0">
                  <a:spAutoFit/>
                </a:bodyPr>
                <a:lstStyle/>
                <a:p>
                  <a:pPr algn="ctr" defTabSz="913897"/>
                  <a:r>
                    <a:rPr lang="en-US" sz="1000" dirty="0">
                      <a:solidFill>
                        <a:srgbClr val="1D252D"/>
                      </a:solidFill>
                    </a:rPr>
                    <a:t>v2</a:t>
                  </a:r>
                </a:p>
              </p:txBody>
            </p:sp>
          </p:grpSp>
        </p:grpSp>
        <p:grpSp>
          <p:nvGrpSpPr>
            <p:cNvPr id="59" name="Group 58"/>
            <p:cNvGrpSpPr/>
            <p:nvPr/>
          </p:nvGrpSpPr>
          <p:grpSpPr>
            <a:xfrm>
              <a:off x="3039010" y="3886200"/>
              <a:ext cx="544179" cy="445509"/>
              <a:chOff x="3039010" y="3873502"/>
              <a:chExt cx="544179" cy="445509"/>
            </a:xfrm>
          </p:grpSpPr>
          <p:pic>
            <p:nvPicPr>
              <p:cNvPr id="71" name="Picture 70" descr="adobe.jp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202141" y="3873502"/>
                <a:ext cx="381048" cy="395106"/>
              </a:xfrm>
              <a:prstGeom prst="rect">
                <a:avLst/>
              </a:prstGeom>
            </p:spPr>
          </p:pic>
          <p:grpSp>
            <p:nvGrpSpPr>
              <p:cNvPr id="72" name="Group 71"/>
              <p:cNvGrpSpPr/>
              <p:nvPr/>
            </p:nvGrpSpPr>
            <p:grpSpPr>
              <a:xfrm>
                <a:off x="3039010" y="4072727"/>
                <a:ext cx="326490" cy="246284"/>
                <a:chOff x="4359810" y="4021927"/>
                <a:chExt cx="326490" cy="246284"/>
              </a:xfrm>
            </p:grpSpPr>
            <p:sp>
              <p:nvSpPr>
                <p:cNvPr id="73" name="Oval 72"/>
                <p:cNvSpPr/>
                <p:nvPr/>
              </p:nvSpPr>
              <p:spPr>
                <a:xfrm>
                  <a:off x="4371471" y="4066644"/>
                  <a:ext cx="303169" cy="18988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3897"/>
                  <a:endParaRPr lang="en-US" sz="1400" dirty="0">
                    <a:solidFill>
                      <a:srgbClr val="1D252D"/>
                    </a:solidFill>
                  </a:endParaRPr>
                </a:p>
              </p:txBody>
            </p:sp>
            <p:sp>
              <p:nvSpPr>
                <p:cNvPr id="74" name="TextBox 73"/>
                <p:cNvSpPr txBox="1"/>
                <p:nvPr/>
              </p:nvSpPr>
              <p:spPr>
                <a:xfrm>
                  <a:off x="4359810" y="4021927"/>
                  <a:ext cx="326490" cy="246284"/>
                </a:xfrm>
                <a:prstGeom prst="rect">
                  <a:avLst/>
                </a:prstGeom>
                <a:noFill/>
                <a:effectLst/>
              </p:spPr>
              <p:txBody>
                <a:bodyPr wrap="square" rtlCol="0">
                  <a:spAutoFit/>
                </a:bodyPr>
                <a:lstStyle/>
                <a:p>
                  <a:pPr algn="ctr" defTabSz="913897"/>
                  <a:r>
                    <a:rPr lang="en-US" sz="1000" dirty="0">
                      <a:solidFill>
                        <a:srgbClr val="1D252D"/>
                      </a:solidFill>
                    </a:rPr>
                    <a:t>v3</a:t>
                  </a:r>
                </a:p>
              </p:txBody>
            </p:sp>
          </p:grpSp>
        </p:grpSp>
        <p:grpSp>
          <p:nvGrpSpPr>
            <p:cNvPr id="60" name="Group 59"/>
            <p:cNvGrpSpPr/>
            <p:nvPr/>
          </p:nvGrpSpPr>
          <p:grpSpPr>
            <a:xfrm>
              <a:off x="5134510" y="3886199"/>
              <a:ext cx="491590" cy="445511"/>
              <a:chOff x="4359810" y="3873500"/>
              <a:chExt cx="491590" cy="445511"/>
            </a:xfrm>
          </p:grpSpPr>
          <p:pic>
            <p:nvPicPr>
              <p:cNvPr id="67" name="Picture 66" descr="java.gi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70400" y="3873500"/>
                <a:ext cx="381000" cy="355600"/>
              </a:xfrm>
              <a:prstGeom prst="rect">
                <a:avLst/>
              </a:prstGeom>
            </p:spPr>
          </p:pic>
          <p:grpSp>
            <p:nvGrpSpPr>
              <p:cNvPr id="68" name="Group 67"/>
              <p:cNvGrpSpPr/>
              <p:nvPr/>
            </p:nvGrpSpPr>
            <p:grpSpPr>
              <a:xfrm>
                <a:off x="4359810" y="4072727"/>
                <a:ext cx="326490" cy="246284"/>
                <a:chOff x="4359810" y="4021927"/>
                <a:chExt cx="326490" cy="246284"/>
              </a:xfrm>
            </p:grpSpPr>
            <p:sp>
              <p:nvSpPr>
                <p:cNvPr id="69" name="Oval 68"/>
                <p:cNvSpPr/>
                <p:nvPr/>
              </p:nvSpPr>
              <p:spPr>
                <a:xfrm>
                  <a:off x="4371471" y="4066644"/>
                  <a:ext cx="303169" cy="18988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3897"/>
                  <a:endParaRPr lang="en-US" sz="1400" dirty="0">
                    <a:solidFill>
                      <a:srgbClr val="1D252D"/>
                    </a:solidFill>
                  </a:endParaRPr>
                </a:p>
              </p:txBody>
            </p:sp>
            <p:sp>
              <p:nvSpPr>
                <p:cNvPr id="70" name="TextBox 69"/>
                <p:cNvSpPr txBox="1"/>
                <p:nvPr/>
              </p:nvSpPr>
              <p:spPr>
                <a:xfrm>
                  <a:off x="4359810" y="4021927"/>
                  <a:ext cx="326490" cy="246284"/>
                </a:xfrm>
                <a:prstGeom prst="rect">
                  <a:avLst/>
                </a:prstGeom>
                <a:noFill/>
                <a:effectLst/>
              </p:spPr>
              <p:txBody>
                <a:bodyPr wrap="square" rtlCol="0">
                  <a:spAutoFit/>
                </a:bodyPr>
                <a:lstStyle/>
                <a:p>
                  <a:pPr algn="ctr" defTabSz="913897"/>
                  <a:r>
                    <a:rPr lang="en-US" sz="1000" dirty="0">
                      <a:solidFill>
                        <a:srgbClr val="1D252D"/>
                      </a:solidFill>
                    </a:rPr>
                    <a:t>v2</a:t>
                  </a:r>
                </a:p>
              </p:txBody>
            </p:sp>
          </p:grpSp>
        </p:grpSp>
        <p:grpSp>
          <p:nvGrpSpPr>
            <p:cNvPr id="61" name="Group 60"/>
            <p:cNvGrpSpPr/>
            <p:nvPr/>
          </p:nvGrpSpPr>
          <p:grpSpPr>
            <a:xfrm>
              <a:off x="5642510" y="3886199"/>
              <a:ext cx="491590" cy="445511"/>
              <a:chOff x="4359810" y="3873500"/>
              <a:chExt cx="491590" cy="445511"/>
            </a:xfrm>
          </p:grpSpPr>
          <p:pic>
            <p:nvPicPr>
              <p:cNvPr id="63" name="Picture 62" descr="java.gi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70400" y="3873500"/>
                <a:ext cx="381000" cy="355600"/>
              </a:xfrm>
              <a:prstGeom prst="rect">
                <a:avLst/>
              </a:prstGeom>
            </p:spPr>
          </p:pic>
          <p:grpSp>
            <p:nvGrpSpPr>
              <p:cNvPr id="64" name="Group 63"/>
              <p:cNvGrpSpPr/>
              <p:nvPr/>
            </p:nvGrpSpPr>
            <p:grpSpPr>
              <a:xfrm>
                <a:off x="4359810" y="4072727"/>
                <a:ext cx="326490" cy="246284"/>
                <a:chOff x="4359810" y="4021927"/>
                <a:chExt cx="326490" cy="246284"/>
              </a:xfrm>
            </p:grpSpPr>
            <p:sp>
              <p:nvSpPr>
                <p:cNvPr id="65" name="Oval 64"/>
                <p:cNvSpPr/>
                <p:nvPr/>
              </p:nvSpPr>
              <p:spPr>
                <a:xfrm>
                  <a:off x="4371471" y="4066644"/>
                  <a:ext cx="303169" cy="18988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3897"/>
                  <a:endParaRPr lang="en-US" sz="1400" dirty="0">
                    <a:solidFill>
                      <a:srgbClr val="1D252D"/>
                    </a:solidFill>
                  </a:endParaRPr>
                </a:p>
              </p:txBody>
            </p:sp>
            <p:sp>
              <p:nvSpPr>
                <p:cNvPr id="66" name="TextBox 65"/>
                <p:cNvSpPr txBox="1"/>
                <p:nvPr/>
              </p:nvSpPr>
              <p:spPr>
                <a:xfrm>
                  <a:off x="4359810" y="4021927"/>
                  <a:ext cx="326490" cy="246284"/>
                </a:xfrm>
                <a:prstGeom prst="rect">
                  <a:avLst/>
                </a:prstGeom>
                <a:noFill/>
                <a:effectLst/>
              </p:spPr>
              <p:txBody>
                <a:bodyPr wrap="square" rtlCol="0">
                  <a:spAutoFit/>
                </a:bodyPr>
                <a:lstStyle/>
                <a:p>
                  <a:pPr algn="ctr" defTabSz="913897"/>
                  <a:r>
                    <a:rPr lang="en-US" sz="1000" dirty="0">
                      <a:solidFill>
                        <a:srgbClr val="1D252D"/>
                      </a:solidFill>
                    </a:rPr>
                    <a:t>v3</a:t>
                  </a:r>
                </a:p>
              </p:txBody>
            </p:sp>
          </p:grpSp>
        </p:grpSp>
        <p:cxnSp>
          <p:nvCxnSpPr>
            <p:cNvPr id="62" name="Straight Connector 61"/>
            <p:cNvCxnSpPr/>
            <p:nvPr/>
          </p:nvCxnSpPr>
          <p:spPr>
            <a:xfrm>
              <a:off x="3721100" y="4064000"/>
              <a:ext cx="787400" cy="0"/>
            </a:xfrm>
            <a:prstGeom prst="line">
              <a:avLst/>
            </a:prstGeom>
            <a:ln w="57150" cmpd="sng">
              <a:solidFill>
                <a:schemeClr val="accent2">
                  <a:lumMod val="50000"/>
                </a:schemeClr>
              </a:solidFill>
              <a:prstDash val="dot"/>
            </a:ln>
            <a:effectLst/>
          </p:spPr>
          <p:style>
            <a:lnRef idx="3">
              <a:schemeClr val="accent4"/>
            </a:lnRef>
            <a:fillRef idx="0">
              <a:schemeClr val="accent4"/>
            </a:fillRef>
            <a:effectRef idx="2">
              <a:schemeClr val="accent4"/>
            </a:effectRef>
            <a:fontRef idx="minor">
              <a:schemeClr val="tx1"/>
            </a:fontRef>
          </p:style>
        </p:cxnSp>
      </p:grpSp>
      <p:grpSp>
        <p:nvGrpSpPr>
          <p:cNvPr id="87" name="Group 451"/>
          <p:cNvGrpSpPr>
            <a:grpSpLocks/>
          </p:cNvGrpSpPr>
          <p:nvPr/>
        </p:nvGrpSpPr>
        <p:grpSpPr bwMode="auto">
          <a:xfrm>
            <a:off x="2995846" y="2127429"/>
            <a:ext cx="7244509" cy="4226699"/>
            <a:chOff x="795338" y="2680666"/>
            <a:chExt cx="795381" cy="802168"/>
          </a:xfrm>
        </p:grpSpPr>
        <p:grpSp>
          <p:nvGrpSpPr>
            <p:cNvPr id="88" name="Group 480"/>
            <p:cNvGrpSpPr>
              <a:grpSpLocks/>
            </p:cNvGrpSpPr>
            <p:nvPr/>
          </p:nvGrpSpPr>
          <p:grpSpPr bwMode="auto">
            <a:xfrm>
              <a:off x="795344" y="2681147"/>
              <a:ext cx="793816" cy="801687"/>
              <a:chOff x="4851642" y="2677770"/>
              <a:chExt cx="1136004" cy="1147274"/>
            </a:xfrm>
          </p:grpSpPr>
          <p:sp>
            <p:nvSpPr>
              <p:cNvPr id="90" name="Parallelogram 145"/>
              <p:cNvSpPr/>
              <p:nvPr/>
            </p:nvSpPr>
            <p:spPr>
              <a:xfrm rot="5400000" flipV="1">
                <a:off x="4366964" y="3162658"/>
                <a:ext cx="1147274" cy="177498"/>
              </a:xfrm>
              <a:custGeom>
                <a:avLst/>
                <a:gdLst>
                  <a:gd name="connsiteX0" fmla="*/ 0 w 4470900"/>
                  <a:gd name="connsiteY0" fmla="*/ 1176861 h 1176861"/>
                  <a:gd name="connsiteX1" fmla="*/ 1219746 w 4470900"/>
                  <a:gd name="connsiteY1" fmla="*/ 0 h 1176861"/>
                  <a:gd name="connsiteX2" fmla="*/ 4470900 w 4470900"/>
                  <a:gd name="connsiteY2" fmla="*/ 0 h 1176861"/>
                  <a:gd name="connsiteX3" fmla="*/ 3251154 w 4470900"/>
                  <a:gd name="connsiteY3" fmla="*/ 1176861 h 1176861"/>
                  <a:gd name="connsiteX4" fmla="*/ 0 w 4470900"/>
                  <a:gd name="connsiteY4" fmla="*/ 1176861 h 1176861"/>
                  <a:gd name="connsiteX0" fmla="*/ 0 w 4470900"/>
                  <a:gd name="connsiteY0" fmla="*/ 1176861 h 1176861"/>
                  <a:gd name="connsiteX1" fmla="*/ 711748 w 4470900"/>
                  <a:gd name="connsiteY1" fmla="*/ 8470 h 1176861"/>
                  <a:gd name="connsiteX2" fmla="*/ 4470900 w 4470900"/>
                  <a:gd name="connsiteY2" fmla="*/ 0 h 1176861"/>
                  <a:gd name="connsiteX3" fmla="*/ 3251154 w 4470900"/>
                  <a:gd name="connsiteY3" fmla="*/ 1176861 h 1176861"/>
                  <a:gd name="connsiteX4" fmla="*/ 0 w 4470900"/>
                  <a:gd name="connsiteY4" fmla="*/ 1176861 h 1176861"/>
                  <a:gd name="connsiteX0" fmla="*/ 0 w 4470900"/>
                  <a:gd name="connsiteY0" fmla="*/ 1176861 h 1176861"/>
                  <a:gd name="connsiteX1" fmla="*/ 711748 w 4470900"/>
                  <a:gd name="connsiteY1" fmla="*/ 8470 h 1176861"/>
                  <a:gd name="connsiteX2" fmla="*/ 4470900 w 4470900"/>
                  <a:gd name="connsiteY2" fmla="*/ 0 h 1176861"/>
                  <a:gd name="connsiteX3" fmla="*/ 3623688 w 4470900"/>
                  <a:gd name="connsiteY3" fmla="*/ 1176861 h 1176861"/>
                  <a:gd name="connsiteX4" fmla="*/ 0 w 4470900"/>
                  <a:gd name="connsiteY4" fmla="*/ 1176861 h 1176861"/>
                  <a:gd name="connsiteX0" fmla="*/ 0 w 4470900"/>
                  <a:gd name="connsiteY0" fmla="*/ 1176861 h 1176861"/>
                  <a:gd name="connsiteX1" fmla="*/ 711748 w 4470900"/>
                  <a:gd name="connsiteY1" fmla="*/ 8470 h 1176861"/>
                  <a:gd name="connsiteX2" fmla="*/ 4470900 w 4470900"/>
                  <a:gd name="connsiteY2" fmla="*/ 0 h 1176861"/>
                  <a:gd name="connsiteX3" fmla="*/ 3682954 w 4470900"/>
                  <a:gd name="connsiteY3" fmla="*/ 1176861 h 1176861"/>
                  <a:gd name="connsiteX4" fmla="*/ 0 w 4470900"/>
                  <a:gd name="connsiteY4" fmla="*/ 1176861 h 117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900" h="1176861">
                    <a:moveTo>
                      <a:pt x="0" y="1176861"/>
                    </a:moveTo>
                    <a:lnTo>
                      <a:pt x="711748" y="8470"/>
                    </a:lnTo>
                    <a:lnTo>
                      <a:pt x="4470900" y="0"/>
                    </a:lnTo>
                    <a:lnTo>
                      <a:pt x="3682954" y="1176861"/>
                    </a:lnTo>
                    <a:lnTo>
                      <a:pt x="0" y="1176861"/>
                    </a:lnTo>
                    <a:close/>
                  </a:path>
                </a:pathLst>
              </a:custGeom>
              <a:gradFill flip="none" rotWithShape="1">
                <a:gsLst>
                  <a:gs pos="0">
                    <a:srgbClr val="5599BB">
                      <a:alpha val="13000"/>
                    </a:srgbClr>
                  </a:gs>
                  <a:gs pos="100000">
                    <a:srgbClr val="FFFFFF">
                      <a:alpha val="13000"/>
                    </a:srgbClr>
                  </a:gs>
                </a:gsLst>
                <a:lin ang="0" scaled="1"/>
                <a:tileRect/>
              </a:gradFill>
              <a:ln w="9525" cap="flat" cmpd="sng" algn="ctr">
                <a:noFill/>
                <a:prstDash val="solid"/>
              </a:ln>
              <a:effectLst/>
            </p:spPr>
            <p:txBody>
              <a:bodyPr anchor="ctr"/>
              <a:lstStyle/>
              <a:p>
                <a:pPr algn="ctr" defTabSz="913897">
                  <a:defRPr/>
                </a:pPr>
                <a:endParaRPr lang="en-US" sz="1799" kern="0" dirty="0">
                  <a:solidFill>
                    <a:sysClr val="window" lastClr="FFFFFF"/>
                  </a:solidFill>
                </a:endParaRPr>
              </a:p>
            </p:txBody>
          </p:sp>
          <p:sp>
            <p:nvSpPr>
              <p:cNvPr id="91" name="Parallelogram 146"/>
              <p:cNvSpPr/>
              <p:nvPr/>
            </p:nvSpPr>
            <p:spPr>
              <a:xfrm rot="5400000" flipV="1">
                <a:off x="5367840" y="3187796"/>
                <a:ext cx="1128069" cy="111542"/>
              </a:xfrm>
              <a:custGeom>
                <a:avLst/>
                <a:gdLst>
                  <a:gd name="connsiteX0" fmla="*/ 0 w 4141857"/>
                  <a:gd name="connsiteY0" fmla="*/ 723896 h 723896"/>
                  <a:gd name="connsiteX1" fmla="*/ 725901 w 4141857"/>
                  <a:gd name="connsiteY1" fmla="*/ 0 h 723896"/>
                  <a:gd name="connsiteX2" fmla="*/ 4141857 w 4141857"/>
                  <a:gd name="connsiteY2" fmla="*/ 0 h 723896"/>
                  <a:gd name="connsiteX3" fmla="*/ 3415956 w 4141857"/>
                  <a:gd name="connsiteY3" fmla="*/ 723896 h 723896"/>
                  <a:gd name="connsiteX4" fmla="*/ 0 w 4141857"/>
                  <a:gd name="connsiteY4" fmla="*/ 723896 h 723896"/>
                  <a:gd name="connsiteX0" fmla="*/ 0 w 4141857"/>
                  <a:gd name="connsiteY0" fmla="*/ 723896 h 723896"/>
                  <a:gd name="connsiteX1" fmla="*/ 687804 w 4141857"/>
                  <a:gd name="connsiteY1" fmla="*/ 3 h 723896"/>
                  <a:gd name="connsiteX2" fmla="*/ 4141857 w 4141857"/>
                  <a:gd name="connsiteY2" fmla="*/ 0 h 723896"/>
                  <a:gd name="connsiteX3" fmla="*/ 3415956 w 4141857"/>
                  <a:gd name="connsiteY3" fmla="*/ 723896 h 723896"/>
                  <a:gd name="connsiteX4" fmla="*/ 0 w 4141857"/>
                  <a:gd name="connsiteY4" fmla="*/ 723896 h 723896"/>
                  <a:gd name="connsiteX0" fmla="*/ 0 w 4141857"/>
                  <a:gd name="connsiteY0" fmla="*/ 723896 h 723899"/>
                  <a:gd name="connsiteX1" fmla="*/ 687804 w 4141857"/>
                  <a:gd name="connsiteY1" fmla="*/ 3 h 723899"/>
                  <a:gd name="connsiteX2" fmla="*/ 4141857 w 4141857"/>
                  <a:gd name="connsiteY2" fmla="*/ 0 h 723899"/>
                  <a:gd name="connsiteX3" fmla="*/ 3492159 w 4141857"/>
                  <a:gd name="connsiteY3" fmla="*/ 723899 h 723899"/>
                  <a:gd name="connsiteX4" fmla="*/ 0 w 4141857"/>
                  <a:gd name="connsiteY4" fmla="*/ 723896 h 723899"/>
                  <a:gd name="connsiteX0" fmla="*/ 0 w 4171493"/>
                  <a:gd name="connsiteY0" fmla="*/ 728127 h 728130"/>
                  <a:gd name="connsiteX1" fmla="*/ 687804 w 4171493"/>
                  <a:gd name="connsiteY1" fmla="*/ 4234 h 728130"/>
                  <a:gd name="connsiteX2" fmla="*/ 4171493 w 4171493"/>
                  <a:gd name="connsiteY2" fmla="*/ 0 h 728130"/>
                  <a:gd name="connsiteX3" fmla="*/ 3492159 w 4171493"/>
                  <a:gd name="connsiteY3" fmla="*/ 728130 h 728130"/>
                  <a:gd name="connsiteX4" fmla="*/ 0 w 4171493"/>
                  <a:gd name="connsiteY4" fmla="*/ 728127 h 728130"/>
                  <a:gd name="connsiteX0" fmla="*/ 0 w 4155618"/>
                  <a:gd name="connsiteY0" fmla="*/ 728127 h 728130"/>
                  <a:gd name="connsiteX1" fmla="*/ 671929 w 4155618"/>
                  <a:gd name="connsiteY1" fmla="*/ 4234 h 728130"/>
                  <a:gd name="connsiteX2" fmla="*/ 4155618 w 4155618"/>
                  <a:gd name="connsiteY2" fmla="*/ 0 h 728130"/>
                  <a:gd name="connsiteX3" fmla="*/ 3476284 w 4155618"/>
                  <a:gd name="connsiteY3" fmla="*/ 728130 h 728130"/>
                  <a:gd name="connsiteX4" fmla="*/ 0 w 4155618"/>
                  <a:gd name="connsiteY4" fmla="*/ 728127 h 728130"/>
                  <a:gd name="connsiteX0" fmla="*/ 0 w 4155618"/>
                  <a:gd name="connsiteY0" fmla="*/ 733730 h 733733"/>
                  <a:gd name="connsiteX1" fmla="*/ 681457 w 4155618"/>
                  <a:gd name="connsiteY1" fmla="*/ 0 h 733733"/>
                  <a:gd name="connsiteX2" fmla="*/ 4155618 w 4155618"/>
                  <a:gd name="connsiteY2" fmla="*/ 5603 h 733733"/>
                  <a:gd name="connsiteX3" fmla="*/ 3476284 w 4155618"/>
                  <a:gd name="connsiteY3" fmla="*/ 733733 h 733733"/>
                  <a:gd name="connsiteX4" fmla="*/ 0 w 4155618"/>
                  <a:gd name="connsiteY4" fmla="*/ 733730 h 733733"/>
                  <a:gd name="connsiteX0" fmla="*/ 0 w 4155618"/>
                  <a:gd name="connsiteY0" fmla="*/ 733730 h 733736"/>
                  <a:gd name="connsiteX1" fmla="*/ 681457 w 4155618"/>
                  <a:gd name="connsiteY1" fmla="*/ 0 h 733736"/>
                  <a:gd name="connsiteX2" fmla="*/ 4155618 w 4155618"/>
                  <a:gd name="connsiteY2" fmla="*/ 5603 h 733736"/>
                  <a:gd name="connsiteX3" fmla="*/ 3428661 w 4155618"/>
                  <a:gd name="connsiteY3" fmla="*/ 733736 h 733736"/>
                  <a:gd name="connsiteX4" fmla="*/ 0 w 4155618"/>
                  <a:gd name="connsiteY4" fmla="*/ 733730 h 73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18" h="733736">
                    <a:moveTo>
                      <a:pt x="0" y="733730"/>
                    </a:moveTo>
                    <a:lnTo>
                      <a:pt x="681457" y="0"/>
                    </a:lnTo>
                    <a:lnTo>
                      <a:pt x="4155618" y="5603"/>
                    </a:lnTo>
                    <a:lnTo>
                      <a:pt x="3428661" y="733736"/>
                    </a:lnTo>
                    <a:lnTo>
                      <a:pt x="0" y="733730"/>
                    </a:lnTo>
                    <a:close/>
                  </a:path>
                </a:pathLst>
              </a:custGeom>
              <a:gradFill flip="none" rotWithShape="1">
                <a:gsLst>
                  <a:gs pos="0">
                    <a:srgbClr val="5599BB">
                      <a:alpha val="45000"/>
                    </a:srgbClr>
                  </a:gs>
                  <a:gs pos="100000">
                    <a:srgbClr val="5599BB">
                      <a:alpha val="17000"/>
                    </a:srgbClr>
                  </a:gs>
                </a:gsLst>
                <a:lin ang="0" scaled="1"/>
                <a:tileRect/>
              </a:gradFill>
              <a:ln w="9525" cap="flat" cmpd="sng" algn="ctr">
                <a:noFill/>
                <a:prstDash val="solid"/>
              </a:ln>
              <a:effectLst/>
            </p:spPr>
            <p:txBody>
              <a:bodyPr anchor="ctr"/>
              <a:lstStyle/>
              <a:p>
                <a:pPr algn="ctr" defTabSz="913897">
                  <a:defRPr/>
                </a:pPr>
                <a:endParaRPr lang="en-US" sz="1799" kern="0" dirty="0">
                  <a:solidFill>
                    <a:sysClr val="window" lastClr="FFFFFF"/>
                  </a:solidFill>
                </a:endParaRPr>
              </a:p>
            </p:txBody>
          </p:sp>
          <p:sp>
            <p:nvSpPr>
              <p:cNvPr id="92" name="Rectangle 91"/>
              <p:cNvSpPr/>
              <p:nvPr/>
            </p:nvSpPr>
            <p:spPr>
              <a:xfrm>
                <a:off x="4851642" y="2860540"/>
                <a:ext cx="1023982" cy="948733"/>
              </a:xfrm>
              <a:prstGeom prst="rect">
                <a:avLst/>
              </a:prstGeom>
              <a:gradFill flip="none" rotWithShape="1">
                <a:gsLst>
                  <a:gs pos="0">
                    <a:srgbClr val="5599BB">
                      <a:alpha val="12000"/>
                    </a:srgbClr>
                  </a:gs>
                  <a:gs pos="100000">
                    <a:srgbClr val="5599BB">
                      <a:alpha val="28000"/>
                    </a:srgbClr>
                  </a:gs>
                </a:gsLst>
                <a:lin ang="8160000" scaled="0"/>
                <a:tileRect/>
              </a:gradFill>
              <a:ln w="9525" cap="flat" cmpd="sng" algn="ctr">
                <a:noFill/>
                <a:prstDash val="solid"/>
              </a:ln>
              <a:effectLst/>
            </p:spPr>
            <p:txBody>
              <a:bodyPr anchor="ctr"/>
              <a:lstStyle/>
              <a:p>
                <a:pPr algn="ctr" defTabSz="913897">
                  <a:defRPr/>
                </a:pPr>
                <a:endParaRPr lang="en-US" sz="1799" kern="0" dirty="0">
                  <a:solidFill>
                    <a:sysClr val="window" lastClr="FFFFFF"/>
                  </a:solidFill>
                </a:endParaRPr>
              </a:p>
            </p:txBody>
          </p:sp>
        </p:grpSp>
        <p:sp>
          <p:nvSpPr>
            <p:cNvPr id="89" name="Cube 144"/>
            <p:cNvSpPr/>
            <p:nvPr/>
          </p:nvSpPr>
          <p:spPr>
            <a:xfrm>
              <a:off x="795338" y="2680666"/>
              <a:ext cx="795381" cy="790993"/>
            </a:xfrm>
            <a:custGeom>
              <a:avLst/>
              <a:gdLst>
                <a:gd name="connsiteX0" fmla="*/ 0 w 7248284"/>
                <a:gd name="connsiteY0" fmla="*/ 725652 h 4411256"/>
                <a:gd name="connsiteX1" fmla="*/ 6522632 w 7248284"/>
                <a:gd name="connsiteY1" fmla="*/ 725652 h 4411256"/>
                <a:gd name="connsiteX2" fmla="*/ 6522632 w 7248284"/>
                <a:gd name="connsiteY2" fmla="*/ 4411256 h 4411256"/>
                <a:gd name="connsiteX3" fmla="*/ 0 w 7248284"/>
                <a:gd name="connsiteY3" fmla="*/ 4411256 h 4411256"/>
                <a:gd name="connsiteX4" fmla="*/ 0 w 7248284"/>
                <a:gd name="connsiteY4" fmla="*/ 725652 h 4411256"/>
                <a:gd name="connsiteX0" fmla="*/ 6522632 w 7248284"/>
                <a:gd name="connsiteY0" fmla="*/ 725652 h 4411256"/>
                <a:gd name="connsiteX1" fmla="*/ 7248284 w 7248284"/>
                <a:gd name="connsiteY1" fmla="*/ 0 h 4411256"/>
                <a:gd name="connsiteX2" fmla="*/ 7248284 w 7248284"/>
                <a:gd name="connsiteY2" fmla="*/ 3685604 h 4411256"/>
                <a:gd name="connsiteX3" fmla="*/ 6522632 w 7248284"/>
                <a:gd name="connsiteY3" fmla="*/ 4411256 h 4411256"/>
                <a:gd name="connsiteX4" fmla="*/ 6522632 w 7248284"/>
                <a:gd name="connsiteY4" fmla="*/ 725652 h 4411256"/>
                <a:gd name="connsiteX0" fmla="*/ 0 w 7248284"/>
                <a:gd name="connsiteY0" fmla="*/ 725652 h 4411256"/>
                <a:gd name="connsiteX1" fmla="*/ 725652 w 7248284"/>
                <a:gd name="connsiteY1" fmla="*/ 0 h 4411256"/>
                <a:gd name="connsiteX2" fmla="*/ 7248284 w 7248284"/>
                <a:gd name="connsiteY2" fmla="*/ 0 h 4411256"/>
                <a:gd name="connsiteX3" fmla="*/ 6522632 w 7248284"/>
                <a:gd name="connsiteY3" fmla="*/ 725652 h 4411256"/>
                <a:gd name="connsiteX4" fmla="*/ 0 w 7248284"/>
                <a:gd name="connsiteY4" fmla="*/ 725652 h 4411256"/>
                <a:gd name="connsiteX0" fmla="*/ 0 w 7248284"/>
                <a:gd name="connsiteY0" fmla="*/ 725652 h 4411256"/>
                <a:gd name="connsiteX1" fmla="*/ 725652 w 7248284"/>
                <a:gd name="connsiteY1" fmla="*/ 0 h 4411256"/>
                <a:gd name="connsiteX2" fmla="*/ 7248284 w 7248284"/>
                <a:gd name="connsiteY2" fmla="*/ 0 h 4411256"/>
                <a:gd name="connsiteX3" fmla="*/ 7248284 w 7248284"/>
                <a:gd name="connsiteY3" fmla="*/ 3685604 h 4411256"/>
                <a:gd name="connsiteX4" fmla="*/ 6522632 w 7248284"/>
                <a:gd name="connsiteY4" fmla="*/ 4411256 h 4411256"/>
                <a:gd name="connsiteX5" fmla="*/ 0 w 7248284"/>
                <a:gd name="connsiteY5" fmla="*/ 4411256 h 4411256"/>
                <a:gd name="connsiteX6" fmla="*/ 0 w 7248284"/>
                <a:gd name="connsiteY6" fmla="*/ 725652 h 4411256"/>
                <a:gd name="connsiteX7" fmla="*/ 0 w 7248284"/>
                <a:gd name="connsiteY7" fmla="*/ 725652 h 4411256"/>
                <a:gd name="connsiteX8" fmla="*/ 6522632 w 7248284"/>
                <a:gd name="connsiteY8" fmla="*/ 725652 h 4411256"/>
                <a:gd name="connsiteX9" fmla="*/ 7248284 w 7248284"/>
                <a:gd name="connsiteY9" fmla="*/ 0 h 4411256"/>
                <a:gd name="connsiteX10" fmla="*/ 6522632 w 7248284"/>
                <a:gd name="connsiteY10" fmla="*/ 725652 h 4411256"/>
                <a:gd name="connsiteX11" fmla="*/ 6522632 w 7248284"/>
                <a:gd name="connsiteY11" fmla="*/ 4411256 h 4411256"/>
                <a:gd name="connsiteX0" fmla="*/ 0 w 7248284"/>
                <a:gd name="connsiteY0" fmla="*/ 725652 h 4411256"/>
                <a:gd name="connsiteX1" fmla="*/ 6522632 w 7248284"/>
                <a:gd name="connsiteY1" fmla="*/ 725652 h 4411256"/>
                <a:gd name="connsiteX2" fmla="*/ 6522632 w 7248284"/>
                <a:gd name="connsiteY2" fmla="*/ 4411256 h 4411256"/>
                <a:gd name="connsiteX3" fmla="*/ 0 w 7248284"/>
                <a:gd name="connsiteY3" fmla="*/ 4411256 h 4411256"/>
                <a:gd name="connsiteX4" fmla="*/ 0 w 7248284"/>
                <a:gd name="connsiteY4" fmla="*/ 725652 h 4411256"/>
                <a:gd name="connsiteX0" fmla="*/ 6522632 w 7248284"/>
                <a:gd name="connsiteY0" fmla="*/ 725652 h 4411256"/>
                <a:gd name="connsiteX1" fmla="*/ 7248284 w 7248284"/>
                <a:gd name="connsiteY1" fmla="*/ 0 h 4411256"/>
                <a:gd name="connsiteX2" fmla="*/ 7248284 w 7248284"/>
                <a:gd name="connsiteY2" fmla="*/ 3685604 h 4411256"/>
                <a:gd name="connsiteX3" fmla="*/ 6522632 w 7248284"/>
                <a:gd name="connsiteY3" fmla="*/ 4411256 h 4411256"/>
                <a:gd name="connsiteX4" fmla="*/ 6522632 w 7248284"/>
                <a:gd name="connsiteY4" fmla="*/ 725652 h 4411256"/>
                <a:gd name="connsiteX0" fmla="*/ 0 w 7248284"/>
                <a:gd name="connsiteY0" fmla="*/ 725652 h 4411256"/>
                <a:gd name="connsiteX1" fmla="*/ 725652 w 7248284"/>
                <a:gd name="connsiteY1" fmla="*/ 0 h 4411256"/>
                <a:gd name="connsiteX2" fmla="*/ 7248284 w 7248284"/>
                <a:gd name="connsiteY2" fmla="*/ 0 h 4411256"/>
                <a:gd name="connsiteX3" fmla="*/ 6522632 w 7248284"/>
                <a:gd name="connsiteY3" fmla="*/ 725652 h 4411256"/>
                <a:gd name="connsiteX4" fmla="*/ 0 w 7248284"/>
                <a:gd name="connsiteY4" fmla="*/ 725652 h 4411256"/>
                <a:gd name="connsiteX0" fmla="*/ 0 w 7248284"/>
                <a:gd name="connsiteY0" fmla="*/ 725652 h 4411256"/>
                <a:gd name="connsiteX1" fmla="*/ 1072786 w 7248284"/>
                <a:gd name="connsiteY1" fmla="*/ 0 h 4411256"/>
                <a:gd name="connsiteX2" fmla="*/ 7248284 w 7248284"/>
                <a:gd name="connsiteY2" fmla="*/ 0 h 4411256"/>
                <a:gd name="connsiteX3" fmla="*/ 7248284 w 7248284"/>
                <a:gd name="connsiteY3" fmla="*/ 3685604 h 4411256"/>
                <a:gd name="connsiteX4" fmla="*/ 6522632 w 7248284"/>
                <a:gd name="connsiteY4" fmla="*/ 4411256 h 4411256"/>
                <a:gd name="connsiteX5" fmla="*/ 0 w 7248284"/>
                <a:gd name="connsiteY5" fmla="*/ 4411256 h 4411256"/>
                <a:gd name="connsiteX6" fmla="*/ 0 w 7248284"/>
                <a:gd name="connsiteY6" fmla="*/ 725652 h 4411256"/>
                <a:gd name="connsiteX7" fmla="*/ 0 w 7248284"/>
                <a:gd name="connsiteY7" fmla="*/ 725652 h 4411256"/>
                <a:gd name="connsiteX8" fmla="*/ 6522632 w 7248284"/>
                <a:gd name="connsiteY8" fmla="*/ 725652 h 4411256"/>
                <a:gd name="connsiteX9" fmla="*/ 7248284 w 7248284"/>
                <a:gd name="connsiteY9" fmla="*/ 0 h 4411256"/>
                <a:gd name="connsiteX10" fmla="*/ 6522632 w 7248284"/>
                <a:gd name="connsiteY10" fmla="*/ 725652 h 4411256"/>
                <a:gd name="connsiteX11" fmla="*/ 6522632 w 7248284"/>
                <a:gd name="connsiteY11" fmla="*/ 4411256 h 4411256"/>
                <a:gd name="connsiteX0" fmla="*/ 0 w 7248284"/>
                <a:gd name="connsiteY0" fmla="*/ 725652 h 4411256"/>
                <a:gd name="connsiteX1" fmla="*/ 6522632 w 7248284"/>
                <a:gd name="connsiteY1" fmla="*/ 725652 h 4411256"/>
                <a:gd name="connsiteX2" fmla="*/ 6522632 w 7248284"/>
                <a:gd name="connsiteY2" fmla="*/ 4411256 h 4411256"/>
                <a:gd name="connsiteX3" fmla="*/ 0 w 7248284"/>
                <a:gd name="connsiteY3" fmla="*/ 4411256 h 4411256"/>
                <a:gd name="connsiteX4" fmla="*/ 0 w 7248284"/>
                <a:gd name="connsiteY4" fmla="*/ 725652 h 4411256"/>
                <a:gd name="connsiteX0" fmla="*/ 6522632 w 7248284"/>
                <a:gd name="connsiteY0" fmla="*/ 725652 h 4411256"/>
                <a:gd name="connsiteX1" fmla="*/ 7248284 w 7248284"/>
                <a:gd name="connsiteY1" fmla="*/ 0 h 4411256"/>
                <a:gd name="connsiteX2" fmla="*/ 7248284 w 7248284"/>
                <a:gd name="connsiteY2" fmla="*/ 3685604 h 4411256"/>
                <a:gd name="connsiteX3" fmla="*/ 6522632 w 7248284"/>
                <a:gd name="connsiteY3" fmla="*/ 4411256 h 4411256"/>
                <a:gd name="connsiteX4" fmla="*/ 6522632 w 7248284"/>
                <a:gd name="connsiteY4" fmla="*/ 725652 h 4411256"/>
                <a:gd name="connsiteX0" fmla="*/ 0 w 7248284"/>
                <a:gd name="connsiteY0" fmla="*/ 725652 h 4411256"/>
                <a:gd name="connsiteX1" fmla="*/ 725652 w 7248284"/>
                <a:gd name="connsiteY1" fmla="*/ 0 h 4411256"/>
                <a:gd name="connsiteX2" fmla="*/ 7248284 w 7248284"/>
                <a:gd name="connsiteY2" fmla="*/ 0 h 4411256"/>
                <a:gd name="connsiteX3" fmla="*/ 6522632 w 7248284"/>
                <a:gd name="connsiteY3" fmla="*/ 725652 h 4411256"/>
                <a:gd name="connsiteX4" fmla="*/ 0 w 7248284"/>
                <a:gd name="connsiteY4" fmla="*/ 725652 h 4411256"/>
                <a:gd name="connsiteX0" fmla="*/ 0 w 7248284"/>
                <a:gd name="connsiteY0" fmla="*/ 725652 h 4411256"/>
                <a:gd name="connsiteX1" fmla="*/ 1123586 w 7248284"/>
                <a:gd name="connsiteY1" fmla="*/ 0 h 4411256"/>
                <a:gd name="connsiteX2" fmla="*/ 7248284 w 7248284"/>
                <a:gd name="connsiteY2" fmla="*/ 0 h 4411256"/>
                <a:gd name="connsiteX3" fmla="*/ 7248284 w 7248284"/>
                <a:gd name="connsiteY3" fmla="*/ 3685604 h 4411256"/>
                <a:gd name="connsiteX4" fmla="*/ 6522632 w 7248284"/>
                <a:gd name="connsiteY4" fmla="*/ 4411256 h 4411256"/>
                <a:gd name="connsiteX5" fmla="*/ 0 w 7248284"/>
                <a:gd name="connsiteY5" fmla="*/ 4411256 h 4411256"/>
                <a:gd name="connsiteX6" fmla="*/ 0 w 7248284"/>
                <a:gd name="connsiteY6" fmla="*/ 725652 h 4411256"/>
                <a:gd name="connsiteX7" fmla="*/ 0 w 7248284"/>
                <a:gd name="connsiteY7" fmla="*/ 725652 h 4411256"/>
                <a:gd name="connsiteX8" fmla="*/ 6522632 w 7248284"/>
                <a:gd name="connsiteY8" fmla="*/ 725652 h 4411256"/>
                <a:gd name="connsiteX9" fmla="*/ 7248284 w 7248284"/>
                <a:gd name="connsiteY9" fmla="*/ 0 h 4411256"/>
                <a:gd name="connsiteX10" fmla="*/ 6522632 w 7248284"/>
                <a:gd name="connsiteY10" fmla="*/ 725652 h 4411256"/>
                <a:gd name="connsiteX11" fmla="*/ 6522632 w 7248284"/>
                <a:gd name="connsiteY11" fmla="*/ 4411256 h 44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48284" h="4411256" stroke="0" extrusionOk="0">
                  <a:moveTo>
                    <a:pt x="0" y="725652"/>
                  </a:moveTo>
                  <a:lnTo>
                    <a:pt x="6522632" y="725652"/>
                  </a:lnTo>
                  <a:lnTo>
                    <a:pt x="6522632" y="4411256"/>
                  </a:lnTo>
                  <a:lnTo>
                    <a:pt x="0" y="4411256"/>
                  </a:lnTo>
                  <a:lnTo>
                    <a:pt x="0" y="725652"/>
                  </a:lnTo>
                  <a:close/>
                </a:path>
                <a:path w="7248284" h="4411256" fill="darkenLess" stroke="0" extrusionOk="0">
                  <a:moveTo>
                    <a:pt x="6522632" y="725652"/>
                  </a:moveTo>
                  <a:lnTo>
                    <a:pt x="7248284" y="0"/>
                  </a:lnTo>
                  <a:lnTo>
                    <a:pt x="7248284" y="3685604"/>
                  </a:lnTo>
                  <a:lnTo>
                    <a:pt x="6522632" y="4411256"/>
                  </a:lnTo>
                  <a:lnTo>
                    <a:pt x="6522632" y="725652"/>
                  </a:lnTo>
                  <a:close/>
                </a:path>
                <a:path w="7248284" h="4411256" fill="lightenLess" stroke="0" extrusionOk="0">
                  <a:moveTo>
                    <a:pt x="0" y="725652"/>
                  </a:moveTo>
                  <a:lnTo>
                    <a:pt x="725652" y="0"/>
                  </a:lnTo>
                  <a:lnTo>
                    <a:pt x="7248284" y="0"/>
                  </a:lnTo>
                  <a:lnTo>
                    <a:pt x="6522632" y="725652"/>
                  </a:lnTo>
                  <a:lnTo>
                    <a:pt x="0" y="725652"/>
                  </a:lnTo>
                  <a:close/>
                </a:path>
                <a:path w="7248284" h="4411256" fill="none" extrusionOk="0">
                  <a:moveTo>
                    <a:pt x="0" y="725652"/>
                  </a:moveTo>
                  <a:lnTo>
                    <a:pt x="1123586" y="0"/>
                  </a:lnTo>
                  <a:lnTo>
                    <a:pt x="7248284" y="0"/>
                  </a:lnTo>
                  <a:lnTo>
                    <a:pt x="7248284" y="3685604"/>
                  </a:lnTo>
                  <a:lnTo>
                    <a:pt x="6522632" y="4411256"/>
                  </a:lnTo>
                  <a:lnTo>
                    <a:pt x="0" y="4411256"/>
                  </a:lnTo>
                  <a:lnTo>
                    <a:pt x="0" y="725652"/>
                  </a:lnTo>
                  <a:close/>
                  <a:moveTo>
                    <a:pt x="0" y="725652"/>
                  </a:moveTo>
                  <a:lnTo>
                    <a:pt x="6522632" y="725652"/>
                  </a:lnTo>
                  <a:lnTo>
                    <a:pt x="7248284" y="0"/>
                  </a:lnTo>
                  <a:moveTo>
                    <a:pt x="6522632" y="725652"/>
                  </a:moveTo>
                  <a:lnTo>
                    <a:pt x="6522632" y="4411256"/>
                  </a:lnTo>
                </a:path>
              </a:pathLst>
            </a:custGeom>
            <a:noFill/>
            <a:ln w="6350" cap="flat" cmpd="sng" algn="ctr">
              <a:solidFill>
                <a:schemeClr val="bg1"/>
              </a:solidFill>
              <a:prstDash val="solid"/>
            </a:ln>
            <a:effectLst/>
          </p:spPr>
          <p:txBody>
            <a:bodyPr anchor="ctr"/>
            <a:lstStyle/>
            <a:p>
              <a:pPr algn="ctr" defTabSz="913897">
                <a:defRPr/>
              </a:pPr>
              <a:endParaRPr lang="en-US" sz="1799" kern="0" dirty="0">
                <a:solidFill>
                  <a:sysClr val="window" lastClr="FFFFFF"/>
                </a:solidFill>
              </a:endParaRPr>
            </a:p>
          </p:txBody>
        </p:sp>
      </p:grpSp>
      <p:sp>
        <p:nvSpPr>
          <p:cNvPr id="93" name="TextBox 18"/>
          <p:cNvSpPr txBox="1">
            <a:spLocks noChangeArrowheads="1"/>
          </p:cNvSpPr>
          <p:nvPr/>
        </p:nvSpPr>
        <p:spPr bwMode="auto">
          <a:xfrm>
            <a:off x="8436199" y="5547528"/>
            <a:ext cx="1345501" cy="636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3897" eaLnBrk="1" hangingPunct="1">
              <a:lnSpc>
                <a:spcPts val="2098"/>
              </a:lnSpc>
            </a:pPr>
            <a:r>
              <a:rPr lang="en-US" sz="1999" dirty="0">
                <a:solidFill>
                  <a:srgbClr val="1D252D"/>
                </a:solidFill>
              </a:rPr>
              <a:t>MVX</a:t>
            </a:r>
          </a:p>
          <a:p>
            <a:pPr algn="ctr" defTabSz="913897" eaLnBrk="1" hangingPunct="1">
              <a:lnSpc>
                <a:spcPts val="2098"/>
              </a:lnSpc>
            </a:pPr>
            <a:r>
              <a:rPr lang="en-US" sz="1999" dirty="0">
                <a:solidFill>
                  <a:srgbClr val="1D252D"/>
                </a:solidFill>
              </a:rPr>
              <a:t>Core</a:t>
            </a:r>
          </a:p>
        </p:txBody>
      </p:sp>
      <p:grpSp>
        <p:nvGrpSpPr>
          <p:cNvPr id="94" name="Group 93"/>
          <p:cNvGrpSpPr/>
          <p:nvPr/>
        </p:nvGrpSpPr>
        <p:grpSpPr>
          <a:xfrm>
            <a:off x="4763275" y="1648594"/>
            <a:ext cx="3415265" cy="1068592"/>
            <a:chOff x="1830468" y="2427585"/>
            <a:chExt cx="3417045" cy="1069148"/>
          </a:xfrm>
        </p:grpSpPr>
        <p:sp>
          <p:nvSpPr>
            <p:cNvPr id="95" name="Up-Down Arrow 94"/>
            <p:cNvSpPr/>
            <p:nvPr/>
          </p:nvSpPr>
          <p:spPr>
            <a:xfrm>
              <a:off x="2400300" y="2844800"/>
              <a:ext cx="533400" cy="651933"/>
            </a:xfrm>
            <a:prstGeom prst="upDownArrow">
              <a:avLst/>
            </a:prstGeom>
            <a:effectLst/>
          </p:spPr>
          <p:style>
            <a:lnRef idx="1">
              <a:schemeClr val="dk1"/>
            </a:lnRef>
            <a:fillRef idx="3">
              <a:schemeClr val="dk1"/>
            </a:fillRef>
            <a:effectRef idx="2">
              <a:schemeClr val="dk1"/>
            </a:effectRef>
            <a:fontRef idx="minor">
              <a:schemeClr val="lt1"/>
            </a:fontRef>
          </p:style>
          <p:txBody>
            <a:bodyPr rtlCol="0" anchor="ctr"/>
            <a:lstStyle/>
            <a:p>
              <a:pPr algn="ctr" defTabSz="913897"/>
              <a:endParaRPr lang="en-US" sz="1799" dirty="0">
                <a:solidFill>
                  <a:prstClr val="white"/>
                </a:solidFill>
              </a:endParaRPr>
            </a:p>
          </p:txBody>
        </p:sp>
        <p:sp>
          <p:nvSpPr>
            <p:cNvPr id="96" name="Up-Down Arrow 95"/>
            <p:cNvSpPr/>
            <p:nvPr/>
          </p:nvSpPr>
          <p:spPr>
            <a:xfrm>
              <a:off x="4356100" y="2825750"/>
              <a:ext cx="533400" cy="643466"/>
            </a:xfrm>
            <a:prstGeom prst="upDownArrow">
              <a:avLst/>
            </a:prstGeom>
            <a:effectLst/>
          </p:spPr>
          <p:style>
            <a:lnRef idx="1">
              <a:schemeClr val="dk1"/>
            </a:lnRef>
            <a:fillRef idx="3">
              <a:schemeClr val="dk1"/>
            </a:fillRef>
            <a:effectRef idx="2">
              <a:schemeClr val="dk1"/>
            </a:effectRef>
            <a:fontRef idx="minor">
              <a:schemeClr val="lt1"/>
            </a:fontRef>
          </p:style>
          <p:txBody>
            <a:bodyPr rtlCol="0" anchor="ctr"/>
            <a:lstStyle/>
            <a:p>
              <a:pPr algn="ctr" defTabSz="913897"/>
              <a:endParaRPr lang="en-US" sz="1799" dirty="0">
                <a:solidFill>
                  <a:prstClr val="white"/>
                </a:solidFill>
              </a:endParaRPr>
            </a:p>
          </p:txBody>
        </p:sp>
        <p:sp>
          <p:nvSpPr>
            <p:cNvPr id="97" name="Rectangle 96"/>
            <p:cNvSpPr/>
            <p:nvPr/>
          </p:nvSpPr>
          <p:spPr>
            <a:xfrm>
              <a:off x="1830468" y="2427585"/>
              <a:ext cx="1673066" cy="369404"/>
            </a:xfrm>
            <a:prstGeom prst="rect">
              <a:avLst/>
            </a:prstGeom>
            <a:noFill/>
            <a:ln>
              <a:noFill/>
            </a:ln>
            <a:effectLst/>
          </p:spPr>
          <p:txBody>
            <a:bodyPr wrap="none" lIns="91392" tIns="45696" rIns="91392" bIns="45696">
              <a:spAutoFit/>
            </a:bodyPr>
            <a:lstStyle/>
            <a:p>
              <a:pPr algn="ctr" defTabSz="913897"/>
              <a:r>
                <a:rPr lang="en-US" sz="1799" dirty="0">
                  <a:ln w="18415" cmpd="sng">
                    <a:noFill/>
                    <a:prstDash val="solid"/>
                  </a:ln>
                  <a:solidFill>
                    <a:srgbClr val="1D252D"/>
                  </a:solidFill>
                </a:rPr>
                <a:t>DTI Enterprise</a:t>
              </a:r>
            </a:p>
          </p:txBody>
        </p:sp>
        <p:sp>
          <p:nvSpPr>
            <p:cNvPr id="98" name="Rectangle 97"/>
            <p:cNvSpPr/>
            <p:nvPr/>
          </p:nvSpPr>
          <p:spPr>
            <a:xfrm>
              <a:off x="4023492" y="2427585"/>
              <a:ext cx="1224021" cy="369404"/>
            </a:xfrm>
            <a:prstGeom prst="rect">
              <a:avLst/>
            </a:prstGeom>
            <a:noFill/>
          </p:spPr>
          <p:txBody>
            <a:bodyPr wrap="none" lIns="91392" tIns="45696" rIns="91392" bIns="45696">
              <a:spAutoFit/>
            </a:bodyPr>
            <a:lstStyle/>
            <a:p>
              <a:pPr algn="ctr" defTabSz="913897"/>
              <a:r>
                <a:rPr lang="en-US" sz="1799" dirty="0">
                  <a:ln w="18415" cmpd="sng">
                    <a:noFill/>
                    <a:prstDash val="solid"/>
                  </a:ln>
                  <a:solidFill>
                    <a:srgbClr val="1D252D"/>
                  </a:solidFill>
                </a:rPr>
                <a:t>DTI Cloud</a:t>
              </a:r>
            </a:p>
          </p:txBody>
        </p:sp>
      </p:grpSp>
    </p:spTree>
    <p:extLst>
      <p:ext uri="{BB962C8B-B14F-4D97-AF65-F5344CB8AC3E}">
        <p14:creationId xmlns:p14="http://schemas.microsoft.com/office/powerpoint/2010/main" val="393442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1000"/>
                                        <p:tgtEl>
                                          <p:spTgt spid="43"/>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10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1000"/>
                                        <p:tgtEl>
                                          <p:spTgt spid="15"/>
                                        </p:tgtEl>
                                        <p:attrNameLst>
                                          <p:attrName>ppt_w</p:attrName>
                                        </p:attrNameLst>
                                      </p:cBhvr>
                                      <p:tavLst>
                                        <p:tav tm="0">
                                          <p:val>
                                            <p:strVal val="ppt_w"/>
                                          </p:val>
                                        </p:tav>
                                        <p:tav tm="100000">
                                          <p:val>
                                            <p:fltVal val="0"/>
                                          </p:val>
                                        </p:tav>
                                      </p:tavLst>
                                    </p:anim>
                                    <p:anim calcmode="lin" valueType="num">
                                      <p:cBhvr>
                                        <p:cTn id="21" dur="1000"/>
                                        <p:tgtEl>
                                          <p:spTgt spid="15"/>
                                        </p:tgtEl>
                                        <p:attrNameLst>
                                          <p:attrName>ppt_h</p:attrName>
                                        </p:attrNameLst>
                                      </p:cBhvr>
                                      <p:tavLst>
                                        <p:tav tm="0">
                                          <p:val>
                                            <p:strVal val="ppt_h"/>
                                          </p:val>
                                        </p:tav>
                                        <p:tav tm="100000">
                                          <p:val>
                                            <p:fltVal val="0"/>
                                          </p:val>
                                        </p:tav>
                                      </p:tavLst>
                                    </p:anim>
                                    <p:animEffect transition="out" filter="fade">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cTn>
                              </p:par>
                              <p:par>
                                <p:cTn id="24" presetID="42" presetClass="path" presetSubtype="0" accel="50000" decel="50000" fill="hold" grpId="2" nodeType="withEffect">
                                  <p:stCondLst>
                                    <p:cond delay="0"/>
                                  </p:stCondLst>
                                  <p:childTnLst>
                                    <p:animMotion origin="layout" path="M 2.77778E-6 -4.93827E-7 L -0.125 -0.06852 " pathEditMode="relative" rAng="0" ptsTypes="AA">
                                      <p:cBhvr>
                                        <p:cTn id="25" dur="1000" fill="hold"/>
                                        <p:tgtEl>
                                          <p:spTgt spid="15"/>
                                        </p:tgtEl>
                                        <p:attrNameLst>
                                          <p:attrName>ppt_x</p:attrName>
                                          <p:attrName>ppt_y</p:attrName>
                                        </p:attrNameLst>
                                      </p:cBhvr>
                                      <p:rCtr x="-6250" y="-3426"/>
                                    </p:animMotion>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dissolve">
                                      <p:cBhvr>
                                        <p:cTn id="29" dur="1000"/>
                                        <p:tgtEl>
                                          <p:spTgt spid="44"/>
                                        </p:tgtEl>
                                      </p:cBhvr>
                                    </p:animEffect>
                                  </p:childTnLst>
                                </p:cTn>
                              </p:par>
                              <p:par>
                                <p:cTn id="30" presetID="9"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1000"/>
                                        <p:tgtEl>
                                          <p:spTgt spid="2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1000"/>
                                        <p:tgtEl>
                                          <p:spTgt spid="24"/>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1000"/>
                                        <p:tgtEl>
                                          <p:spTgt spid="46"/>
                                        </p:tgtEl>
                                      </p:cBhvr>
                                    </p:animEffect>
                                  </p:childTnLst>
                                </p:cTn>
                              </p:par>
                            </p:childTnLst>
                          </p:cTn>
                        </p:par>
                        <p:par>
                          <p:cTn id="40" fill="hold">
                            <p:stCondLst>
                              <p:cond delay="3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1000"/>
                                        <p:tgtEl>
                                          <p:spTgt spid="42"/>
                                        </p:tgtEl>
                                      </p:cBhvr>
                                    </p:animEffect>
                                  </p:childTnLst>
                                </p:cTn>
                              </p:par>
                            </p:childTnLst>
                          </p:cTn>
                        </p:par>
                        <p:par>
                          <p:cTn id="44" fill="hold">
                            <p:stCondLst>
                              <p:cond delay="4000"/>
                            </p:stCondLst>
                            <p:childTnLst>
                              <p:par>
                                <p:cTn id="45" presetID="9"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1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1000"/>
                                        <p:tgtEl>
                                          <p:spTgt spid="24"/>
                                        </p:tgtEl>
                                        <p:attrNameLst>
                                          <p:attrName>ppt_w</p:attrName>
                                        </p:attrNameLst>
                                      </p:cBhvr>
                                      <p:tavLst>
                                        <p:tav tm="0">
                                          <p:val>
                                            <p:strVal val="ppt_w"/>
                                          </p:val>
                                        </p:tav>
                                        <p:tav tm="100000">
                                          <p:val>
                                            <p:fltVal val="0"/>
                                          </p:val>
                                        </p:tav>
                                      </p:tavLst>
                                    </p:anim>
                                    <p:anim calcmode="lin" valueType="num">
                                      <p:cBhvr>
                                        <p:cTn id="52" dur="1000"/>
                                        <p:tgtEl>
                                          <p:spTgt spid="24"/>
                                        </p:tgtEl>
                                        <p:attrNameLst>
                                          <p:attrName>ppt_h</p:attrName>
                                        </p:attrNameLst>
                                      </p:cBhvr>
                                      <p:tavLst>
                                        <p:tav tm="0">
                                          <p:val>
                                            <p:strVal val="ppt_h"/>
                                          </p:val>
                                        </p:tav>
                                        <p:tav tm="100000">
                                          <p:val>
                                            <p:fltVal val="0"/>
                                          </p:val>
                                        </p:tav>
                                      </p:tavLst>
                                    </p:anim>
                                    <p:animEffect transition="out" filter="fade">
                                      <p:cBhvr>
                                        <p:cTn id="53" dur="1000"/>
                                        <p:tgtEl>
                                          <p:spTgt spid="24"/>
                                        </p:tgtEl>
                                      </p:cBhvr>
                                    </p:animEffect>
                                    <p:set>
                                      <p:cBhvr>
                                        <p:cTn id="54" dur="1" fill="hold">
                                          <p:stCondLst>
                                            <p:cond delay="999"/>
                                          </p:stCondLst>
                                        </p:cTn>
                                        <p:tgtEl>
                                          <p:spTgt spid="24"/>
                                        </p:tgtEl>
                                        <p:attrNameLst>
                                          <p:attrName>style.visibility</p:attrName>
                                        </p:attrNameLst>
                                      </p:cBhvr>
                                      <p:to>
                                        <p:strVal val="hidden"/>
                                      </p:to>
                                    </p:set>
                                  </p:childTnLst>
                                </p:cTn>
                              </p:par>
                              <p:par>
                                <p:cTn id="55" presetID="42" presetClass="path" presetSubtype="0" accel="50000" decel="50000" fill="hold" grpId="2" nodeType="withEffect">
                                  <p:stCondLst>
                                    <p:cond delay="0"/>
                                  </p:stCondLst>
                                  <p:childTnLst>
                                    <p:animMotion origin="layout" path="M -5.55556E-7 3.82716E-6 L -0.13194 -0.07778 " pathEditMode="relative" rAng="0" ptsTypes="AA">
                                      <p:cBhvr>
                                        <p:cTn id="56" dur="1000" fill="hold"/>
                                        <p:tgtEl>
                                          <p:spTgt spid="24"/>
                                        </p:tgtEl>
                                        <p:attrNameLst>
                                          <p:attrName>ppt_x</p:attrName>
                                          <p:attrName>ppt_y</p:attrName>
                                        </p:attrNameLst>
                                      </p:cBhvr>
                                      <p:rCtr x="-6597" y="-3889"/>
                                    </p:animMotion>
                                  </p:childTnLst>
                                </p:cTn>
                              </p:par>
                              <p:par>
                                <p:cTn id="57" presetID="22" presetClass="exit" presetSubtype="8" fill="hold" grpId="1" nodeType="withEffect">
                                  <p:stCondLst>
                                    <p:cond delay="0"/>
                                  </p:stCondLst>
                                  <p:childTnLst>
                                    <p:animEffect transition="out" filter="wipe(left)">
                                      <p:cBhvr>
                                        <p:cTn id="58" dur="1000"/>
                                        <p:tgtEl>
                                          <p:spTgt spid="42"/>
                                        </p:tgtEl>
                                      </p:cBhvr>
                                    </p:animEffect>
                                    <p:set>
                                      <p:cBhvr>
                                        <p:cTn id="59" dur="1" fill="hold">
                                          <p:stCondLst>
                                            <p:cond delay="999"/>
                                          </p:stCondLst>
                                        </p:cTn>
                                        <p:tgtEl>
                                          <p:spTgt spid="42"/>
                                        </p:tgtEl>
                                        <p:attrNameLst>
                                          <p:attrName>style.visibility</p:attrName>
                                        </p:attrNameLst>
                                      </p:cBhvr>
                                      <p:to>
                                        <p:strVal val="hidden"/>
                                      </p:to>
                                    </p:set>
                                  </p:childTnLst>
                                </p:cTn>
                              </p:par>
                              <p:par>
                                <p:cTn id="60" presetID="42" presetClass="path" presetSubtype="0" accel="50000" decel="50000" fill="hold" nodeType="withEffect">
                                  <p:stCondLst>
                                    <p:cond delay="0"/>
                                  </p:stCondLst>
                                  <p:childTnLst>
                                    <p:animMotion origin="layout" path="M 2.22222E-6 -1.60494E-6 L 0.11389 -0.01481 " pathEditMode="relative" rAng="0" ptsTypes="AA">
                                      <p:cBhvr>
                                        <p:cTn id="61" dur="1000" fill="hold"/>
                                        <p:tgtEl>
                                          <p:spTgt spid="30"/>
                                        </p:tgtEl>
                                        <p:attrNameLst>
                                          <p:attrName>ppt_x</p:attrName>
                                          <p:attrName>ppt_y</p:attrName>
                                        </p:attrNameLst>
                                      </p:cBhvr>
                                      <p:rCtr x="5694" y="-741"/>
                                    </p:animMotion>
                                  </p:childTnLst>
                                </p:cTn>
                              </p:par>
                              <p:par>
                                <p:cTn id="62" presetID="53" presetClass="exit" presetSubtype="32" fill="hold" nodeType="withEffect">
                                  <p:stCondLst>
                                    <p:cond delay="0"/>
                                  </p:stCondLst>
                                  <p:childTnLst>
                                    <p:anim calcmode="lin" valueType="num">
                                      <p:cBhvr>
                                        <p:cTn id="63" dur="1000"/>
                                        <p:tgtEl>
                                          <p:spTgt spid="30"/>
                                        </p:tgtEl>
                                        <p:attrNameLst>
                                          <p:attrName>ppt_w</p:attrName>
                                        </p:attrNameLst>
                                      </p:cBhvr>
                                      <p:tavLst>
                                        <p:tav tm="0">
                                          <p:val>
                                            <p:strVal val="ppt_w"/>
                                          </p:val>
                                        </p:tav>
                                        <p:tav tm="100000">
                                          <p:val>
                                            <p:fltVal val="0"/>
                                          </p:val>
                                        </p:tav>
                                      </p:tavLst>
                                    </p:anim>
                                    <p:anim calcmode="lin" valueType="num">
                                      <p:cBhvr>
                                        <p:cTn id="64" dur="1000"/>
                                        <p:tgtEl>
                                          <p:spTgt spid="30"/>
                                        </p:tgtEl>
                                        <p:attrNameLst>
                                          <p:attrName>ppt_h</p:attrName>
                                        </p:attrNameLst>
                                      </p:cBhvr>
                                      <p:tavLst>
                                        <p:tav tm="0">
                                          <p:val>
                                            <p:strVal val="ppt_h"/>
                                          </p:val>
                                        </p:tav>
                                        <p:tav tm="100000">
                                          <p:val>
                                            <p:fltVal val="0"/>
                                          </p:val>
                                        </p:tav>
                                      </p:tavLst>
                                    </p:anim>
                                    <p:animEffect transition="out" filter="fade">
                                      <p:cBhvr>
                                        <p:cTn id="65" dur="1000"/>
                                        <p:tgtEl>
                                          <p:spTgt spid="30"/>
                                        </p:tgtEl>
                                      </p:cBhvr>
                                    </p:animEffect>
                                    <p:set>
                                      <p:cBhvr>
                                        <p:cTn id="66" dur="1" fill="hold">
                                          <p:stCondLst>
                                            <p:cond delay="999"/>
                                          </p:stCondLst>
                                        </p:cTn>
                                        <p:tgtEl>
                                          <p:spTgt spid="30"/>
                                        </p:tgtEl>
                                        <p:attrNameLst>
                                          <p:attrName>style.visibility</p:attrName>
                                        </p:attrNameLst>
                                      </p:cBhvr>
                                      <p:to>
                                        <p:strVal val="hidden"/>
                                      </p:to>
                                    </p:set>
                                  </p:childTnLst>
                                </p:cTn>
                              </p:par>
                            </p:childTnLst>
                          </p:cTn>
                        </p:par>
                        <p:par>
                          <p:cTn id="67" fill="hold">
                            <p:stCondLst>
                              <p:cond delay="1000"/>
                            </p:stCondLst>
                            <p:childTnLst>
                              <p:par>
                                <p:cTn id="68" presetID="9"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dissolve">
                                      <p:cBhvr>
                                        <p:cTn id="70" dur="1000"/>
                                        <p:tgtEl>
                                          <p:spTgt spid="25"/>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dissolve">
                                      <p:cBhvr>
                                        <p:cTn id="73" dur="1000"/>
                                        <p:tgtEl>
                                          <p:spTgt spid="29"/>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2000"/>
                                        <p:tgtEl>
                                          <p:spTgt spid="5"/>
                                        </p:tgtEl>
                                      </p:cBhvr>
                                    </p:animEffect>
                                  </p:childTnLst>
                                </p:cTn>
                              </p:par>
                              <p:par>
                                <p:cTn id="78" presetID="22" presetClass="entr" presetSubtype="4"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down)">
                                      <p:cBhvr>
                                        <p:cTn id="80" dur="2000"/>
                                        <p:tgtEl>
                                          <p:spTgt spid="4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dissolve">
                                      <p:cBhvr>
                                        <p:cTn id="83" dur="2000"/>
                                        <p:tgtEl>
                                          <p:spTgt spid="52"/>
                                        </p:tgtEl>
                                      </p:cBhvr>
                                    </p:animEffect>
                                  </p:childTnLst>
                                </p:cTn>
                              </p:par>
                            </p:childTnLst>
                          </p:cTn>
                        </p:par>
                        <p:par>
                          <p:cTn id="84" fill="hold">
                            <p:stCondLst>
                              <p:cond delay="4000"/>
                            </p:stCondLst>
                            <p:childTnLst>
                              <p:par>
                                <p:cTn id="85" presetID="9" presetClass="entr" presetSubtype="0"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dissolve">
                                      <p:cBhvr>
                                        <p:cTn id="87" dur="1000"/>
                                        <p:tgtEl>
                                          <p:spTgt spid="39"/>
                                        </p:tgtEl>
                                      </p:cBhvr>
                                    </p:animEffect>
                                  </p:childTnLst>
                                </p:cTn>
                              </p:par>
                            </p:childTnLst>
                          </p:cTn>
                        </p:par>
                        <p:par>
                          <p:cTn id="88" fill="hold">
                            <p:stCondLst>
                              <p:cond delay="5000"/>
                            </p:stCondLst>
                            <p:childTnLst>
                              <p:par>
                                <p:cTn id="89" presetID="9"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dissolve">
                                      <p:cBhvr>
                                        <p:cTn id="91" dur="2000"/>
                                        <p:tgtEl>
                                          <p:spTgt spid="5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xit" presetSubtype="32" fill="hold" grpId="1" nodeType="clickEffect">
                                  <p:stCondLst>
                                    <p:cond delay="0"/>
                                  </p:stCondLst>
                                  <p:childTnLst>
                                    <p:anim calcmode="lin" valueType="num">
                                      <p:cBhvr>
                                        <p:cTn id="95" dur="1000"/>
                                        <p:tgtEl>
                                          <p:spTgt spid="29"/>
                                        </p:tgtEl>
                                        <p:attrNameLst>
                                          <p:attrName>ppt_w</p:attrName>
                                        </p:attrNameLst>
                                      </p:cBhvr>
                                      <p:tavLst>
                                        <p:tav tm="0">
                                          <p:val>
                                            <p:strVal val="ppt_w"/>
                                          </p:val>
                                        </p:tav>
                                        <p:tav tm="100000">
                                          <p:val>
                                            <p:fltVal val="0"/>
                                          </p:val>
                                        </p:tav>
                                      </p:tavLst>
                                    </p:anim>
                                    <p:anim calcmode="lin" valueType="num">
                                      <p:cBhvr>
                                        <p:cTn id="96" dur="1000"/>
                                        <p:tgtEl>
                                          <p:spTgt spid="29"/>
                                        </p:tgtEl>
                                        <p:attrNameLst>
                                          <p:attrName>ppt_h</p:attrName>
                                        </p:attrNameLst>
                                      </p:cBhvr>
                                      <p:tavLst>
                                        <p:tav tm="0">
                                          <p:val>
                                            <p:strVal val="ppt_h"/>
                                          </p:val>
                                        </p:tav>
                                        <p:tav tm="100000">
                                          <p:val>
                                            <p:fltVal val="0"/>
                                          </p:val>
                                        </p:tav>
                                      </p:tavLst>
                                    </p:anim>
                                    <p:animEffect transition="out" filter="fade">
                                      <p:cBhvr>
                                        <p:cTn id="97" dur="1000"/>
                                        <p:tgtEl>
                                          <p:spTgt spid="29"/>
                                        </p:tgtEl>
                                      </p:cBhvr>
                                    </p:animEffect>
                                    <p:set>
                                      <p:cBhvr>
                                        <p:cTn id="98" dur="1" fill="hold">
                                          <p:stCondLst>
                                            <p:cond delay="999"/>
                                          </p:stCondLst>
                                        </p:cTn>
                                        <p:tgtEl>
                                          <p:spTgt spid="29"/>
                                        </p:tgtEl>
                                        <p:attrNameLst>
                                          <p:attrName>style.visibility</p:attrName>
                                        </p:attrNameLst>
                                      </p:cBhvr>
                                      <p:to>
                                        <p:strVal val="hidden"/>
                                      </p:to>
                                    </p:set>
                                  </p:childTnLst>
                                </p:cTn>
                              </p:par>
                              <p:par>
                                <p:cTn id="99" presetID="42" presetClass="path" presetSubtype="0" accel="50000" decel="50000" fill="hold" grpId="2" nodeType="withEffect">
                                  <p:stCondLst>
                                    <p:cond delay="0"/>
                                  </p:stCondLst>
                                  <p:childTnLst>
                                    <p:animMotion origin="layout" path="M -2.5E-6 2.46914E-6 L -0.12639 -0.05371 " pathEditMode="relative" rAng="0" ptsTypes="AA">
                                      <p:cBhvr>
                                        <p:cTn id="100" dur="1000" fill="hold"/>
                                        <p:tgtEl>
                                          <p:spTgt spid="29"/>
                                        </p:tgtEl>
                                        <p:attrNameLst>
                                          <p:attrName>ppt_x</p:attrName>
                                          <p:attrName>ppt_y</p:attrName>
                                        </p:attrNameLst>
                                      </p:cBhvr>
                                      <p:rCtr x="-6319" y="-2685"/>
                                    </p:animMotion>
                                  </p:childTnLst>
                                </p:cTn>
                              </p:par>
                            </p:childTnLst>
                          </p:cTn>
                        </p:par>
                        <p:par>
                          <p:cTn id="101" fill="hold">
                            <p:stCondLst>
                              <p:cond delay="1000"/>
                            </p:stCondLst>
                            <p:childTnLst>
                              <p:par>
                                <p:cTn id="102" presetID="10" presetClass="entr" presetSubtype="0" fill="hold" nodeType="after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fade">
                                      <p:cBhvr>
                                        <p:cTn id="104" dur="500"/>
                                        <p:tgtEl>
                                          <p:spTgt spid="8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3"/>
                                        </p:tgtEl>
                                        <p:attrNameLst>
                                          <p:attrName>style.visibility</p:attrName>
                                        </p:attrNameLst>
                                      </p:cBhvr>
                                      <p:to>
                                        <p:strVal val="visible"/>
                                      </p:to>
                                    </p:set>
                                    <p:animEffect transition="in" filter="fade">
                                      <p:cBhvr>
                                        <p:cTn id="110" dur="500"/>
                                        <p:tgtEl>
                                          <p:spTgt spid="93"/>
                                        </p:tgtEl>
                                      </p:cBhvr>
                                    </p:animEffect>
                                  </p:childTnLst>
                                </p:cTn>
                              </p:par>
                            </p:childTnLst>
                          </p:cTn>
                        </p:par>
                        <p:par>
                          <p:cTn id="111" fill="hold">
                            <p:stCondLst>
                              <p:cond delay="1500"/>
                            </p:stCondLst>
                            <p:childTnLst>
                              <p:par>
                                <p:cTn id="112" presetID="22" presetClass="entr" presetSubtype="4" fill="hold" nodeType="afterEffect">
                                  <p:stCondLst>
                                    <p:cond delay="400"/>
                                  </p:stCondLst>
                                  <p:childTnLst>
                                    <p:set>
                                      <p:cBhvr>
                                        <p:cTn id="113" dur="1" fill="hold">
                                          <p:stCondLst>
                                            <p:cond delay="0"/>
                                          </p:stCondLst>
                                        </p:cTn>
                                        <p:tgtEl>
                                          <p:spTgt spid="94"/>
                                        </p:tgtEl>
                                        <p:attrNameLst>
                                          <p:attrName>style.visibility</p:attrName>
                                        </p:attrNameLst>
                                      </p:cBhvr>
                                      <p:to>
                                        <p:strVal val="visible"/>
                                      </p:to>
                                    </p:set>
                                    <p:animEffect transition="in" filter="wipe(down)">
                                      <p:cBhvr>
                                        <p:cTn id="114"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5" grpId="1"/>
      <p:bldP spid="15" grpId="2"/>
      <p:bldP spid="24" grpId="0"/>
      <p:bldP spid="24" grpId="1"/>
      <p:bldP spid="24" grpId="2"/>
      <p:bldP spid="29" grpId="0"/>
      <p:bldP spid="29" grpId="1"/>
      <p:bldP spid="29" grpId="2"/>
      <p:bldP spid="38" grpId="0" animBg="1"/>
      <p:bldP spid="42" grpId="0" animBg="1"/>
      <p:bldP spid="42" grpId="1" animBg="1"/>
      <p:bldP spid="43" grpId="0" animBg="1"/>
      <p:bldP spid="44" grpId="0" animBg="1"/>
      <p:bldP spid="52" grpId="0"/>
      <p:bldP spid="9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lide-15.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873" y="20182"/>
            <a:ext cx="12188825" cy="6858000"/>
          </a:xfrm>
          <a:prstGeom prst="rect">
            <a:avLst/>
          </a:prstGeom>
        </p:spPr>
      </p:pic>
      <p:sp>
        <p:nvSpPr>
          <p:cNvPr id="2" name="Title 1"/>
          <p:cNvSpPr>
            <a:spLocks noGrp="1"/>
          </p:cNvSpPr>
          <p:nvPr>
            <p:ph type="title"/>
          </p:nvPr>
        </p:nvSpPr>
        <p:spPr/>
        <p:txBody>
          <a:bodyPr/>
          <a:lstStyle/>
          <a:p>
            <a:r>
              <a:rPr lang="en-US" sz="3600" dirty="0"/>
              <a:t>FireEye Intelligence — A Global Defense Community</a:t>
            </a:r>
            <a:endParaRPr lang="en-US" dirty="0"/>
          </a:p>
        </p:txBody>
      </p:sp>
      <p:pic>
        <p:nvPicPr>
          <p:cNvPr id="3" name="Picture 2"/>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3698" y="3744468"/>
            <a:ext cx="10258417" cy="3409477"/>
          </a:xfrm>
          <a:prstGeom prst="rect">
            <a:avLst/>
          </a:prstGeom>
        </p:spPr>
      </p:pic>
      <p:pic>
        <p:nvPicPr>
          <p:cNvPr id="4" name="Picture 3"/>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77116" y="3665467"/>
            <a:ext cx="10258417" cy="3409476"/>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9060" y="3744468"/>
            <a:ext cx="10258417" cy="3409477"/>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61713" y="3817642"/>
            <a:ext cx="10258417" cy="3409476"/>
          </a:xfrm>
          <a:prstGeom prst="rect">
            <a:avLst/>
          </a:prstGeom>
        </p:spPr>
      </p:pic>
      <p:sp>
        <p:nvSpPr>
          <p:cNvPr id="7" name="TextBox 6"/>
          <p:cNvSpPr txBox="1"/>
          <p:nvPr/>
        </p:nvSpPr>
        <p:spPr>
          <a:xfrm>
            <a:off x="0" y="5632228"/>
            <a:ext cx="12188825" cy="451383"/>
          </a:xfrm>
          <a:prstGeom prst="rect">
            <a:avLst/>
          </a:prstGeom>
          <a:noFill/>
        </p:spPr>
        <p:txBody>
          <a:bodyPr wrap="square" lIns="121899" tIns="60949" rIns="121899" bIns="60949" rtlCol="0">
            <a:spAutoFit/>
          </a:bodyPr>
          <a:lstStyle/>
          <a:p>
            <a:pPr algn="ctr">
              <a:lnSpc>
                <a:spcPts val="2400"/>
              </a:lnSpc>
            </a:pPr>
            <a:r>
              <a:rPr lang="en-US" sz="2800" spc="67" dirty="0">
                <a:latin typeface="Arial"/>
                <a:cs typeface="Arial"/>
              </a:rPr>
              <a:t>4,000 CUSTOMERS IN 67 COUNTRIES</a:t>
            </a:r>
          </a:p>
        </p:txBody>
      </p:sp>
      <p:sp>
        <p:nvSpPr>
          <p:cNvPr id="8" name="TextBox 7"/>
          <p:cNvSpPr txBox="1"/>
          <p:nvPr/>
        </p:nvSpPr>
        <p:spPr>
          <a:xfrm>
            <a:off x="0" y="5934464"/>
            <a:ext cx="12188825" cy="634361"/>
          </a:xfrm>
          <a:prstGeom prst="rect">
            <a:avLst/>
          </a:prstGeom>
          <a:noFill/>
        </p:spPr>
        <p:txBody>
          <a:bodyPr wrap="square" lIns="121899" tIns="60949" rIns="121899" bIns="60949" rtlCol="0">
            <a:spAutoFit/>
          </a:bodyPr>
          <a:lstStyle/>
          <a:p>
            <a:pPr algn="ctr">
              <a:lnSpc>
                <a:spcPts val="2000"/>
              </a:lnSpc>
            </a:pPr>
            <a:r>
              <a:rPr lang="en-US" sz="1600" spc="67" dirty="0">
                <a:latin typeface="Arial"/>
                <a:cs typeface="Arial"/>
              </a:rPr>
              <a:t>10M+ VIRTUAL MACHINES</a:t>
            </a:r>
          </a:p>
          <a:p>
            <a:pPr algn="ctr">
              <a:lnSpc>
                <a:spcPts val="2000"/>
              </a:lnSpc>
            </a:pPr>
            <a:r>
              <a:rPr lang="en-US" sz="1600" spc="67" dirty="0">
                <a:latin typeface="Arial"/>
                <a:cs typeface="Arial"/>
              </a:rPr>
              <a:t>5M+ ENDPOINTS</a:t>
            </a:r>
          </a:p>
        </p:txBody>
      </p:sp>
      <p:sp>
        <p:nvSpPr>
          <p:cNvPr id="9" name="Oval 8"/>
          <p:cNvSpPr/>
          <p:nvPr/>
        </p:nvSpPr>
        <p:spPr>
          <a:xfrm>
            <a:off x="5231662" y="4972079"/>
            <a:ext cx="60943" cy="6095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chemeClr val="tx1"/>
              </a:solidFill>
              <a:latin typeface="Arial"/>
            </a:endParaRPr>
          </a:p>
        </p:txBody>
      </p:sp>
      <p:sp>
        <p:nvSpPr>
          <p:cNvPr id="10" name="Oval 9"/>
          <p:cNvSpPr/>
          <p:nvPr/>
        </p:nvSpPr>
        <p:spPr>
          <a:xfrm>
            <a:off x="5434809" y="5175279"/>
            <a:ext cx="60943" cy="6095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chemeClr val="tx1"/>
              </a:solidFill>
              <a:latin typeface="Arial"/>
            </a:endParaRPr>
          </a:p>
        </p:txBody>
      </p:sp>
      <p:sp>
        <p:nvSpPr>
          <p:cNvPr id="11" name="Oval 10"/>
          <p:cNvSpPr/>
          <p:nvPr/>
        </p:nvSpPr>
        <p:spPr>
          <a:xfrm>
            <a:off x="5637956" y="5378479"/>
            <a:ext cx="60943" cy="6095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chemeClr val="tx1"/>
              </a:solidFill>
              <a:latin typeface="Arial"/>
            </a:endParaRPr>
          </a:p>
        </p:txBody>
      </p:sp>
      <p:sp>
        <p:nvSpPr>
          <p:cNvPr id="12" name="Oval 11"/>
          <p:cNvSpPr/>
          <p:nvPr/>
        </p:nvSpPr>
        <p:spPr>
          <a:xfrm>
            <a:off x="5841103" y="5581679"/>
            <a:ext cx="72036" cy="7205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chemeClr val="tx1"/>
              </a:solidFill>
              <a:latin typeface="Arial"/>
            </a:endParaRPr>
          </a:p>
        </p:txBody>
      </p:sp>
      <p:sp>
        <p:nvSpPr>
          <p:cNvPr id="13" name="Oval 12"/>
          <p:cNvSpPr/>
          <p:nvPr/>
        </p:nvSpPr>
        <p:spPr>
          <a:xfrm>
            <a:off x="6044250" y="5784879"/>
            <a:ext cx="72036" cy="7205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chemeClr val="tx1"/>
              </a:solidFill>
              <a:latin typeface="Arial"/>
            </a:endParaRPr>
          </a:p>
        </p:txBody>
      </p:sp>
      <p:sp>
        <p:nvSpPr>
          <p:cNvPr id="14" name="Oval 13"/>
          <p:cNvSpPr/>
          <p:nvPr/>
        </p:nvSpPr>
        <p:spPr>
          <a:xfrm>
            <a:off x="6247397" y="5988079"/>
            <a:ext cx="72036" cy="7205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chemeClr val="tx1"/>
              </a:solidFill>
              <a:latin typeface="Arial"/>
            </a:endParaRPr>
          </a:p>
        </p:txBody>
      </p:sp>
      <p:sp>
        <p:nvSpPr>
          <p:cNvPr id="15" name="Oval 14"/>
          <p:cNvSpPr/>
          <p:nvPr/>
        </p:nvSpPr>
        <p:spPr>
          <a:xfrm>
            <a:off x="6450544" y="6191279"/>
            <a:ext cx="72036" cy="7205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chemeClr val="tx1"/>
              </a:solidFill>
              <a:latin typeface="Arial"/>
            </a:endParaRPr>
          </a:p>
        </p:txBody>
      </p:sp>
      <p:sp>
        <p:nvSpPr>
          <p:cNvPr id="16" name="Oval 15"/>
          <p:cNvSpPr/>
          <p:nvPr/>
        </p:nvSpPr>
        <p:spPr>
          <a:xfrm>
            <a:off x="6653691" y="6394479"/>
            <a:ext cx="72036" cy="7205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chemeClr val="tx1"/>
              </a:solidFill>
              <a:latin typeface="Arial"/>
            </a:endParaRPr>
          </a:p>
        </p:txBody>
      </p:sp>
      <p:sp>
        <p:nvSpPr>
          <p:cNvPr id="17" name="Oval 16"/>
          <p:cNvSpPr/>
          <p:nvPr/>
        </p:nvSpPr>
        <p:spPr>
          <a:xfrm>
            <a:off x="6856839" y="6597679"/>
            <a:ext cx="72036" cy="7205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chemeClr val="tx1"/>
              </a:solidFill>
              <a:latin typeface="Arial"/>
            </a:endParaRPr>
          </a:p>
        </p:txBody>
      </p:sp>
      <p:sp>
        <p:nvSpPr>
          <p:cNvPr id="18" name="Oval 17"/>
          <p:cNvSpPr/>
          <p:nvPr/>
        </p:nvSpPr>
        <p:spPr>
          <a:xfrm>
            <a:off x="7059986" y="6800879"/>
            <a:ext cx="72036" cy="7205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rgbClr val="0D0D0D"/>
              </a:solidFill>
              <a:latin typeface="Arial"/>
            </a:endParaRPr>
          </a:p>
        </p:txBody>
      </p:sp>
      <p:sp>
        <p:nvSpPr>
          <p:cNvPr id="19" name="Oval 18"/>
          <p:cNvSpPr/>
          <p:nvPr/>
        </p:nvSpPr>
        <p:spPr>
          <a:xfrm>
            <a:off x="7263133" y="7004079"/>
            <a:ext cx="72036" cy="7205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solidFill>
                <a:srgbClr val="0D0D0D"/>
              </a:solidFill>
              <a:latin typeface="Arial"/>
            </a:endParaRPr>
          </a:p>
        </p:txBody>
      </p:sp>
      <p:sp>
        <p:nvSpPr>
          <p:cNvPr id="20" name="TextBox 19"/>
          <p:cNvSpPr txBox="1"/>
          <p:nvPr/>
        </p:nvSpPr>
        <p:spPr>
          <a:xfrm>
            <a:off x="389743" y="2123128"/>
            <a:ext cx="3577048" cy="634361"/>
          </a:xfrm>
          <a:prstGeom prst="rect">
            <a:avLst/>
          </a:prstGeom>
          <a:noFill/>
        </p:spPr>
        <p:txBody>
          <a:bodyPr wrap="square" lIns="121899" tIns="60949" rIns="121899" bIns="60949" rtlCol="0">
            <a:spAutoFit/>
          </a:bodyPr>
          <a:lstStyle/>
          <a:p>
            <a:pPr algn="ctr">
              <a:lnSpc>
                <a:spcPts val="2000"/>
              </a:lnSpc>
            </a:pPr>
            <a:r>
              <a:rPr lang="en-US" sz="1600" spc="67" dirty="0">
                <a:latin typeface="Arial"/>
                <a:cs typeface="Arial"/>
              </a:rPr>
              <a:t>REAL-TIME </a:t>
            </a:r>
          </a:p>
          <a:p>
            <a:pPr algn="ctr">
              <a:lnSpc>
                <a:spcPts val="2000"/>
              </a:lnSpc>
            </a:pPr>
            <a:r>
              <a:rPr lang="en-US" sz="1600" spc="67" dirty="0">
                <a:latin typeface="Arial"/>
                <a:cs typeface="Arial"/>
              </a:rPr>
              <a:t>INFORMATION SHARING</a:t>
            </a:r>
          </a:p>
        </p:txBody>
      </p:sp>
      <p:sp>
        <p:nvSpPr>
          <p:cNvPr id="21" name="TextBox 20"/>
          <p:cNvSpPr txBox="1"/>
          <p:nvPr/>
        </p:nvSpPr>
        <p:spPr>
          <a:xfrm>
            <a:off x="8311089" y="2123128"/>
            <a:ext cx="3577048" cy="634361"/>
          </a:xfrm>
          <a:prstGeom prst="rect">
            <a:avLst/>
          </a:prstGeom>
          <a:noFill/>
        </p:spPr>
        <p:txBody>
          <a:bodyPr wrap="square" lIns="121899" tIns="60949" rIns="121899" bIns="60949" rtlCol="0">
            <a:spAutoFit/>
          </a:bodyPr>
          <a:lstStyle/>
          <a:p>
            <a:pPr algn="ctr">
              <a:lnSpc>
                <a:spcPts val="2000"/>
              </a:lnSpc>
            </a:pPr>
            <a:r>
              <a:rPr lang="en-US" sz="1600" spc="67" dirty="0">
                <a:latin typeface="Arial"/>
                <a:cs typeface="Arial"/>
              </a:rPr>
              <a:t>RISK AND CONTEXT </a:t>
            </a:r>
          </a:p>
          <a:p>
            <a:pPr algn="ctr">
              <a:lnSpc>
                <a:spcPts val="2000"/>
              </a:lnSpc>
            </a:pPr>
            <a:r>
              <a:rPr lang="en-US" sz="1600" spc="67" dirty="0">
                <a:latin typeface="Arial"/>
                <a:cs typeface="Arial"/>
              </a:rPr>
              <a:t>TO PRIORITIZE RESPONSE</a:t>
            </a:r>
          </a:p>
        </p:txBody>
      </p:sp>
      <p:sp>
        <p:nvSpPr>
          <p:cNvPr id="22" name="TextBox 21"/>
          <p:cNvSpPr txBox="1"/>
          <p:nvPr/>
        </p:nvSpPr>
        <p:spPr>
          <a:xfrm>
            <a:off x="2270800" y="3216982"/>
            <a:ext cx="7647228" cy="634361"/>
          </a:xfrm>
          <a:prstGeom prst="rect">
            <a:avLst/>
          </a:prstGeom>
          <a:noFill/>
        </p:spPr>
        <p:txBody>
          <a:bodyPr wrap="square" lIns="121899" tIns="60949" rIns="121899" bIns="60949" rtlCol="0">
            <a:spAutoFit/>
          </a:bodyPr>
          <a:lstStyle/>
          <a:p>
            <a:pPr algn="ctr">
              <a:lnSpc>
                <a:spcPts val="2000"/>
              </a:lnSpc>
            </a:pPr>
            <a:r>
              <a:rPr lang="en-US" sz="1600" spc="67" dirty="0">
                <a:latin typeface="Arial"/>
                <a:cs typeface="Arial"/>
              </a:rPr>
              <a:t>TACTICAL AND STRATEGIC INTELLIGENCE WITH ATTRIBUTION</a:t>
            </a:r>
          </a:p>
          <a:p>
            <a:pPr algn="ctr">
              <a:lnSpc>
                <a:spcPts val="2000"/>
              </a:lnSpc>
            </a:pPr>
            <a:r>
              <a:rPr lang="en-US" sz="1600" spc="67" dirty="0">
                <a:latin typeface="Arial"/>
                <a:cs typeface="Arial"/>
              </a:rPr>
              <a:t>THAT IS APPLICABLE AND ACTIONABLE TO YOUR ORGANIZATION</a:t>
            </a:r>
          </a:p>
        </p:txBody>
      </p:sp>
      <p:sp>
        <p:nvSpPr>
          <p:cNvPr id="23" name="TextBox 22"/>
          <p:cNvSpPr txBox="1"/>
          <p:nvPr/>
        </p:nvSpPr>
        <p:spPr>
          <a:xfrm>
            <a:off x="4305890" y="1739073"/>
            <a:ext cx="3577048" cy="890843"/>
          </a:xfrm>
          <a:prstGeom prst="rect">
            <a:avLst/>
          </a:prstGeom>
          <a:noFill/>
        </p:spPr>
        <p:txBody>
          <a:bodyPr wrap="square" lIns="121899" tIns="60949" rIns="121899" bIns="60949" rtlCol="0">
            <a:spAutoFit/>
          </a:bodyPr>
          <a:lstStyle/>
          <a:p>
            <a:pPr algn="ctr">
              <a:lnSpc>
                <a:spcPts val="2000"/>
              </a:lnSpc>
            </a:pPr>
            <a:r>
              <a:rPr lang="en-US" sz="1900" spc="67" dirty="0">
                <a:latin typeface="Arial"/>
                <a:cs typeface="Arial"/>
              </a:rPr>
              <a:t>DYNAMIC</a:t>
            </a:r>
          </a:p>
          <a:p>
            <a:pPr algn="ctr">
              <a:lnSpc>
                <a:spcPts val="2000"/>
              </a:lnSpc>
            </a:pPr>
            <a:r>
              <a:rPr lang="en-US" sz="1900" spc="67" dirty="0">
                <a:latin typeface="Arial"/>
                <a:cs typeface="Arial"/>
              </a:rPr>
              <a:t>THREAT</a:t>
            </a:r>
          </a:p>
          <a:p>
            <a:pPr algn="ctr">
              <a:lnSpc>
                <a:spcPts val="2000"/>
              </a:lnSpc>
            </a:pPr>
            <a:r>
              <a:rPr lang="en-US" sz="1900" spc="67" dirty="0">
                <a:latin typeface="Arial"/>
                <a:cs typeface="Arial"/>
              </a:rPr>
              <a:t>INTELLIGENCE</a:t>
            </a:r>
          </a:p>
        </p:txBody>
      </p:sp>
    </p:spTree>
    <p:extLst>
      <p:ext uri="{BB962C8B-B14F-4D97-AF65-F5344CB8AC3E}">
        <p14:creationId xmlns:p14="http://schemas.microsoft.com/office/powerpoint/2010/main" val="115914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3000"/>
                                        <p:tgtEl>
                                          <p:spTgt spid="3"/>
                                        </p:tgtEl>
                                      </p:cBhvr>
                                    </p:animEffect>
                                  </p:childTnLst>
                                </p:cTn>
                              </p:par>
                              <p:par>
                                <p:cTn id="8" presetID="5" presetClass="entr" presetSubtype="10" fill="hold"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3000"/>
                                        <p:tgtEl>
                                          <p:spTgt spid="4"/>
                                        </p:tgtEl>
                                      </p:cBhvr>
                                    </p:animEffect>
                                  </p:childTnLst>
                                </p:cTn>
                              </p:par>
                              <p:par>
                                <p:cTn id="11" presetID="0" presetClass="path" presetSubtype="0" repeatCount="indefinite" accel="50000" decel="50000" fill="hold" grpId="0" nodeType="withEffect">
                                  <p:stCondLst>
                                    <p:cond delay="0"/>
                                  </p:stCondLst>
                                  <p:childTnLst>
                                    <p:animMotion origin="layout" path="M 0.09359 0.0833 L 0.06147 -0.36748 " pathEditMode="relative" rAng="0" ptsTypes="AA">
                                      <p:cBhvr>
                                        <p:cTn id="12" dur="2000" fill="hold"/>
                                        <p:tgtEl>
                                          <p:spTgt spid="9"/>
                                        </p:tgtEl>
                                        <p:attrNameLst>
                                          <p:attrName>ppt_x</p:attrName>
                                          <p:attrName>ppt_y</p:attrName>
                                        </p:attrNameLst>
                                      </p:cBhvr>
                                      <p:rCtr x="-1615" y="-22555"/>
                                    </p:animMotion>
                                  </p:childTnLst>
                                </p:cTn>
                              </p:par>
                              <p:par>
                                <p:cTn id="13" presetID="0" presetClass="path" presetSubtype="0" repeatCount="indefinite" accel="50000" decel="50000" fill="hold" grpId="0" nodeType="withEffect">
                                  <p:stCondLst>
                                    <p:cond delay="200"/>
                                  </p:stCondLst>
                                  <p:childTnLst>
                                    <p:animMotion origin="layout" path="M 0.27227 0.05338 L 0.04133 -0.3971 " pathEditMode="relative" rAng="0" ptsTypes="AA">
                                      <p:cBhvr>
                                        <p:cTn id="14" dur="2000" fill="hold"/>
                                        <p:tgtEl>
                                          <p:spTgt spid="10"/>
                                        </p:tgtEl>
                                        <p:attrNameLst>
                                          <p:attrName>ppt_x</p:attrName>
                                          <p:attrName>ppt_y</p:attrName>
                                        </p:attrNameLst>
                                      </p:cBhvr>
                                      <p:rCtr x="-11547" y="-22524"/>
                                    </p:animMotion>
                                  </p:childTnLst>
                                </p:cTn>
                              </p:par>
                              <p:par>
                                <p:cTn id="15" presetID="0" presetClass="path" presetSubtype="0" repeatCount="indefinite" accel="50000" decel="50000" fill="hold" grpId="0" nodeType="withEffect">
                                  <p:stCondLst>
                                    <p:cond delay="400"/>
                                  </p:stCondLst>
                                  <p:childTnLst>
                                    <p:animMotion origin="layout" path="M -0.00451 -0.17186 L 0.02813 -0.42672 " pathEditMode="relative" rAng="0" ptsTypes="AA">
                                      <p:cBhvr>
                                        <p:cTn id="16" dur="2000" fill="hold"/>
                                        <p:tgtEl>
                                          <p:spTgt spid="11"/>
                                        </p:tgtEl>
                                        <p:attrNameLst>
                                          <p:attrName>ppt_x</p:attrName>
                                          <p:attrName>ppt_y</p:attrName>
                                        </p:attrNameLst>
                                      </p:cBhvr>
                                      <p:rCtr x="1632" y="-12743"/>
                                    </p:animMotion>
                                  </p:childTnLst>
                                </p:cTn>
                              </p:par>
                              <p:par>
                                <p:cTn id="17" presetID="0" presetClass="path" presetSubtype="0" repeatCount="indefinite" accel="50000" decel="50000" fill="hold" grpId="0" nodeType="withEffect">
                                  <p:stCondLst>
                                    <p:cond delay="600"/>
                                  </p:stCondLst>
                                  <p:childTnLst>
                                    <p:animMotion origin="layout" path="M -0.28269 0.05184 L 0.01094 -0.45726 " pathEditMode="relative" rAng="0" ptsTypes="AA">
                                      <p:cBhvr>
                                        <p:cTn id="18" dur="2000" fill="hold"/>
                                        <p:tgtEl>
                                          <p:spTgt spid="12"/>
                                        </p:tgtEl>
                                        <p:attrNameLst>
                                          <p:attrName>ppt_x</p:attrName>
                                          <p:attrName>ppt_y</p:attrName>
                                        </p:attrNameLst>
                                      </p:cBhvr>
                                      <p:rCtr x="14673" y="-25455"/>
                                    </p:animMotion>
                                  </p:childTnLst>
                                </p:cTn>
                              </p:par>
                              <p:par>
                                <p:cTn id="19" presetID="0" presetClass="path" presetSubtype="0" repeatCount="indefinite" accel="50000" decel="50000" fill="hold" grpId="0" nodeType="withEffect">
                                  <p:stCondLst>
                                    <p:cond delay="800"/>
                                  </p:stCondLst>
                                  <p:childTnLst>
                                    <p:animMotion origin="layout" path="M 0.35006 0.04814 L -0.00573 -0.48688 " pathEditMode="relative" rAng="0" ptsTypes="AA">
                                      <p:cBhvr>
                                        <p:cTn id="20" dur="2000" fill="hold"/>
                                        <p:tgtEl>
                                          <p:spTgt spid="13"/>
                                        </p:tgtEl>
                                        <p:attrNameLst>
                                          <p:attrName>ppt_x</p:attrName>
                                          <p:attrName>ppt_y</p:attrName>
                                        </p:attrNameLst>
                                      </p:cBhvr>
                                      <p:rCtr x="-17798" y="-26751"/>
                                    </p:animMotion>
                                  </p:childTnLst>
                                </p:cTn>
                              </p:par>
                              <p:par>
                                <p:cTn id="21" presetID="0" presetClass="path" presetSubtype="0" repeatCount="indefinite" accel="50000" decel="50000" fill="hold" grpId="0" nodeType="withEffect">
                                  <p:stCondLst>
                                    <p:cond delay="1000"/>
                                  </p:stCondLst>
                                  <p:childTnLst>
                                    <p:animMotion origin="layout" path="M -0.13752 0.04906 L -0.02257 -0.5165 " pathEditMode="relative" rAng="0" ptsTypes="AA">
                                      <p:cBhvr>
                                        <p:cTn id="22" dur="2000" fill="hold"/>
                                        <p:tgtEl>
                                          <p:spTgt spid="14"/>
                                        </p:tgtEl>
                                        <p:attrNameLst>
                                          <p:attrName>ppt_x</p:attrName>
                                          <p:attrName>ppt_y</p:attrName>
                                        </p:attrNameLst>
                                      </p:cBhvr>
                                      <p:rCtr x="5748" y="-28294"/>
                                    </p:animMotion>
                                  </p:childTnLst>
                                </p:cTn>
                              </p:par>
                              <p:par>
                                <p:cTn id="23" presetID="0" presetClass="path" presetSubtype="0" repeatCount="indefinite" accel="50000" decel="50000" fill="hold" grpId="0" nodeType="withEffect">
                                  <p:stCondLst>
                                    <p:cond delay="1200"/>
                                  </p:stCondLst>
                                  <p:childTnLst>
                                    <p:animMotion origin="layout" path="M -0.1436 -0.31842 L -0.03924 -0.54612 " pathEditMode="relative" rAng="0" ptsTypes="AA">
                                      <p:cBhvr>
                                        <p:cTn id="24" dur="2000" fill="hold"/>
                                        <p:tgtEl>
                                          <p:spTgt spid="15"/>
                                        </p:tgtEl>
                                        <p:attrNameLst>
                                          <p:attrName>ppt_x</p:attrName>
                                          <p:attrName>ppt_y</p:attrName>
                                        </p:attrNameLst>
                                      </p:cBhvr>
                                      <p:rCtr x="5209" y="-11385"/>
                                    </p:animMotion>
                                  </p:childTnLst>
                                </p:cTn>
                              </p:par>
                              <p:par>
                                <p:cTn id="25" presetID="0" presetClass="path" presetSubtype="0" repeatCount="indefinite" accel="50000" decel="50000" fill="hold" grpId="0" nodeType="withEffect">
                                  <p:stCondLst>
                                    <p:cond delay="0"/>
                                  </p:stCondLst>
                                  <p:childTnLst>
                                    <p:animMotion origin="layout" path="M -0.21254 -0.27592 L 0.12207 -0.1253 " pathEditMode="relative" rAng="0" ptsTypes="AA">
                                      <p:cBhvr>
                                        <p:cTn id="26" dur="2000" fill="hold"/>
                                        <p:tgtEl>
                                          <p:spTgt spid="16"/>
                                        </p:tgtEl>
                                        <p:attrNameLst>
                                          <p:attrName>ppt_x</p:attrName>
                                          <p:attrName>ppt_y</p:attrName>
                                        </p:attrNameLst>
                                      </p:cBhvr>
                                      <p:rCtr x="16722" y="7531"/>
                                    </p:animMotion>
                                  </p:childTnLst>
                                </p:cTn>
                              </p:par>
                              <p:par>
                                <p:cTn id="27" presetID="0" presetClass="path" presetSubtype="0" repeatCount="indefinite" accel="50000" decel="50000" fill="hold" grpId="0" nodeType="withEffect">
                                  <p:stCondLst>
                                    <p:cond delay="200"/>
                                  </p:stCondLst>
                                  <p:childTnLst>
                                    <p:animMotion origin="layout" path="M 0.09047 -0.02222 L -0.30439 -0.13361 " pathEditMode="relative" rAng="0" ptsTypes="AA">
                                      <p:cBhvr>
                                        <p:cTn id="28" dur="2000" fill="hold"/>
                                        <p:tgtEl>
                                          <p:spTgt spid="17"/>
                                        </p:tgtEl>
                                        <p:attrNameLst>
                                          <p:attrName>ppt_x</p:attrName>
                                          <p:attrName>ppt_y</p:attrName>
                                        </p:attrNameLst>
                                      </p:cBhvr>
                                      <p:rCtr x="-19743" y="-5585"/>
                                    </p:animMotion>
                                  </p:childTnLst>
                                </p:cTn>
                              </p:par>
                              <p:par>
                                <p:cTn id="29" presetID="0" presetClass="path" presetSubtype="0" repeatCount="indefinite" accel="50000" decel="50000" fill="hold" grpId="0" nodeType="withEffect">
                                  <p:stCondLst>
                                    <p:cond delay="400"/>
                                  </p:stCondLst>
                                  <p:childTnLst>
                                    <p:animMotion origin="layout" path="M 0.02309 -0.31688 L -0.38271 -0.06912 " pathEditMode="relative" rAng="0" ptsTypes="AA">
                                      <p:cBhvr>
                                        <p:cTn id="30" dur="2000" fill="hold"/>
                                        <p:tgtEl>
                                          <p:spTgt spid="18"/>
                                        </p:tgtEl>
                                        <p:attrNameLst>
                                          <p:attrName>ppt_x</p:attrName>
                                          <p:attrName>ppt_y</p:attrName>
                                        </p:attrNameLst>
                                      </p:cBhvr>
                                      <p:rCtr x="-20299" y="12373"/>
                                    </p:animMotion>
                                  </p:childTnLst>
                                </p:cTn>
                              </p:par>
                              <p:par>
                                <p:cTn id="31" presetID="0" presetClass="path" presetSubtype="0" repeatCount="indefinite" accel="50000" decel="50000" fill="hold" grpId="0" nodeType="withEffect">
                                  <p:stCondLst>
                                    <p:cond delay="600"/>
                                  </p:stCondLst>
                                  <p:childTnLst>
                                    <p:animMotion origin="layout" path="M 0.09324 -0.33077 L -0.24171 -0.28849 " pathEditMode="relative" rAng="0" ptsTypes="AA">
                                      <p:cBhvr>
                                        <p:cTn id="32" dur="2000" fill="hold"/>
                                        <p:tgtEl>
                                          <p:spTgt spid="19"/>
                                        </p:tgtEl>
                                        <p:attrNameLst>
                                          <p:attrName>ppt_x</p:attrName>
                                          <p:attrName>ppt_y</p:attrName>
                                        </p:attrNameLst>
                                      </p:cBhvr>
                                      <p:rCtr x="-16756" y="2098"/>
                                    </p:animMotion>
                                  </p:childTnLst>
                                </p:cTn>
                              </p:par>
                              <p:par>
                                <p:cTn id="33" presetID="5" presetClass="entr" presetSubtype="10" repeatCount="indefinite"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0"/>
                                        <p:tgtEl>
                                          <p:spTgt spid="6"/>
                                        </p:tgtEl>
                                      </p:cBhvr>
                                    </p:animEffect>
                                  </p:childTnLst>
                                </p:cTn>
                              </p:par>
                              <p:par>
                                <p:cTn id="36" presetID="5" presetClass="entr" presetSubtype="10" repeatCount="indefinite"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8" y="1"/>
            <a:ext cx="12185650" cy="6526100"/>
          </a:xfrm>
          <a:prstGeom prst="rect">
            <a:avLst/>
          </a:prstGeom>
        </p:spPr>
      </p:pic>
      <p:sp>
        <p:nvSpPr>
          <p:cNvPr id="2" name="Title 1"/>
          <p:cNvSpPr>
            <a:spLocks noGrp="1"/>
          </p:cNvSpPr>
          <p:nvPr>
            <p:ph type="title"/>
          </p:nvPr>
        </p:nvSpPr>
        <p:spPr/>
        <p:txBody>
          <a:bodyPr/>
          <a:lstStyle/>
          <a:p>
            <a:r>
              <a:rPr lang="en-US" dirty="0">
                <a:solidFill>
                  <a:schemeClr val="bg1"/>
                </a:solidFill>
              </a:rPr>
              <a:t>Technology trends create opportunity and complexity</a:t>
            </a:r>
          </a:p>
        </p:txBody>
      </p:sp>
    </p:spTree>
    <p:extLst>
      <p:ext uri="{BB962C8B-B14F-4D97-AF65-F5344CB8AC3E}">
        <p14:creationId xmlns:p14="http://schemas.microsoft.com/office/powerpoint/2010/main" val="180497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70182" y="0"/>
            <a:ext cx="4818643" cy="6531430"/>
          </a:xfrm>
          <a:prstGeom prst="rect">
            <a:avLst/>
          </a:prstGeom>
        </p:spPr>
      </p:pic>
      <p:sp>
        <p:nvSpPr>
          <p:cNvPr id="69" name="Rectangle 68"/>
          <p:cNvSpPr/>
          <p:nvPr/>
        </p:nvSpPr>
        <p:spPr>
          <a:xfrm>
            <a:off x="-1" y="-1"/>
            <a:ext cx="7380515" cy="6528817"/>
          </a:xfrm>
          <a:prstGeom prst="rect">
            <a:avLst/>
          </a:prstGeom>
          <a:solidFill>
            <a:schemeClr val="bg1"/>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176" name="TextBox 175"/>
          <p:cNvSpPr txBox="1"/>
          <p:nvPr/>
        </p:nvSpPr>
        <p:spPr>
          <a:xfrm>
            <a:off x="426810" y="5674460"/>
            <a:ext cx="6582002" cy="346249"/>
          </a:xfrm>
          <a:prstGeom prst="rect">
            <a:avLst/>
          </a:prstGeom>
          <a:noFill/>
        </p:spPr>
        <p:txBody>
          <a:bodyPr wrap="square" lIns="0" tIns="0" rIns="0" bIns="0" rtlCol="0">
            <a:spAutoFit/>
          </a:bodyPr>
          <a:lstStyle/>
          <a:p>
            <a:pPr algn="ctr">
              <a:lnSpc>
                <a:spcPct val="125000"/>
              </a:lnSpc>
            </a:pPr>
            <a:r>
              <a:rPr lang="en-US" dirty="0">
                <a:gradFill>
                  <a:gsLst>
                    <a:gs pos="0">
                      <a:schemeClr val="tx1">
                        <a:lumMod val="50000"/>
                        <a:lumOff val="50000"/>
                      </a:schemeClr>
                    </a:gs>
                    <a:gs pos="100000">
                      <a:schemeClr val="tx1">
                        <a:lumMod val="50000"/>
                        <a:lumOff val="50000"/>
                      </a:schemeClr>
                    </a:gs>
                  </a:gsLst>
                  <a:path path="shape">
                    <a:fillToRect l="50000" t="50000" r="50000" b="50000"/>
                  </a:path>
                </a:gradFill>
                <a:latin typeface="Arial" charset="0"/>
                <a:ea typeface="Arial" charset="0"/>
                <a:cs typeface="Arial" charset="0"/>
              </a:rPr>
              <a:t>All backed by world-class support and professional services</a:t>
            </a:r>
          </a:p>
        </p:txBody>
      </p:sp>
      <p:grpSp>
        <p:nvGrpSpPr>
          <p:cNvPr id="5" name="Group 4"/>
          <p:cNvGrpSpPr/>
          <p:nvPr/>
        </p:nvGrpSpPr>
        <p:grpSpPr>
          <a:xfrm>
            <a:off x="146477" y="824594"/>
            <a:ext cx="7103641" cy="4055258"/>
            <a:chOff x="408302" y="1032772"/>
            <a:chExt cx="5238667" cy="2990600"/>
          </a:xfrm>
        </p:grpSpPr>
        <p:sp>
          <p:nvSpPr>
            <p:cNvPr id="3" name="Rounded Rectangle 2"/>
            <p:cNvSpPr/>
            <p:nvPr/>
          </p:nvSpPr>
          <p:spPr>
            <a:xfrm>
              <a:off x="500601" y="2671378"/>
              <a:ext cx="4936988" cy="371537"/>
            </a:xfrm>
            <a:prstGeom prst="roundRect">
              <a:avLst>
                <a:gd name="adj" fmla="val 50000"/>
              </a:avLst>
            </a:prstGeom>
            <a:solidFill>
              <a:srgbClr val="E2E2E2"/>
            </a:solidFill>
          </p:spPr>
          <p:txBody>
            <a:bodyPr vert="horz" wrap="square" lIns="182880" tIns="0" rIns="182880" bIns="0" rtlCol="0" anchor="ctr">
              <a:noAutofit/>
            </a:bodyPr>
            <a:lstStyle/>
            <a:p>
              <a:pPr indent="0" algn="ctr">
                <a:lnSpc>
                  <a:spcPct val="90000"/>
                </a:lnSpc>
                <a:spcBef>
                  <a:spcPts val="0"/>
                </a:spcBef>
                <a:spcAft>
                  <a:spcPts val="0"/>
                </a:spcAft>
                <a:buClrTx/>
                <a:buFont typeface="Arial" pitchFamily="34" charset="0"/>
                <a:buNone/>
              </a:pPr>
              <a:endParaRPr lang="en-US" sz="3200" b="0" i="0" cap="all" baseline="0" dirty="0">
                <a:solidFill>
                  <a:schemeClr val="bg1"/>
                </a:solidFill>
                <a:effectLst>
                  <a:outerShdw blurRad="38100" dist="25400" dir="2700000" algn="tl">
                    <a:srgbClr val="000000">
                      <a:alpha val="0"/>
                    </a:srgbClr>
                  </a:outerShdw>
                </a:effectLst>
                <a:latin typeface="+mj-lt"/>
              </a:endParaRPr>
            </a:p>
          </p:txBody>
        </p:sp>
        <p:sp>
          <p:nvSpPr>
            <p:cNvPr id="110" name="TextBox 109"/>
            <p:cNvSpPr txBox="1"/>
            <p:nvPr/>
          </p:nvSpPr>
          <p:spPr>
            <a:xfrm>
              <a:off x="408302" y="3778240"/>
              <a:ext cx="1298668" cy="245132"/>
            </a:xfrm>
            <a:prstGeom prst="rect">
              <a:avLst/>
            </a:prstGeom>
            <a:noFill/>
          </p:spPr>
          <p:txBody>
            <a:bodyPr wrap="square" lIns="0" tIns="0" rIns="0" bIns="0" rtlCol="0">
              <a:spAutoFit/>
            </a:bodyPr>
            <a:lstStyle/>
            <a:p>
              <a:pPr algn="ctr">
                <a:lnSpc>
                  <a:spcPct val="90000"/>
                </a:lnSpc>
              </a:pPr>
              <a:r>
                <a:rPr lang="en-US" sz="1200" b="1" dirty="0">
                  <a:gradFill>
                    <a:gsLst>
                      <a:gs pos="0">
                        <a:srgbClr val="4E4F53"/>
                      </a:gs>
                      <a:gs pos="100000">
                        <a:srgbClr val="4E4F53"/>
                      </a:gs>
                    </a:gsLst>
                    <a:path path="shape">
                      <a:fillToRect l="50000" t="50000" r="50000" b="50000"/>
                    </a:path>
                  </a:gradFill>
                  <a:latin typeface="Arial" charset="0"/>
                  <a:ea typeface="Arial" charset="0"/>
                  <a:cs typeface="Arial" charset="0"/>
                </a:rPr>
                <a:t>Find </a:t>
              </a: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hidden threats </a:t>
              </a:r>
              <a:b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in encrypted traffic</a:t>
              </a:r>
            </a:p>
          </p:txBody>
        </p:sp>
        <p:sp>
          <p:nvSpPr>
            <p:cNvPr id="175" name="TextBox 174"/>
            <p:cNvSpPr txBox="1"/>
            <p:nvPr/>
          </p:nvSpPr>
          <p:spPr>
            <a:xfrm>
              <a:off x="440750" y="1032772"/>
              <a:ext cx="5175896" cy="544737"/>
            </a:xfrm>
            <a:prstGeom prst="rect">
              <a:avLst/>
            </a:prstGeom>
            <a:noFill/>
          </p:spPr>
          <p:txBody>
            <a:bodyPr wrap="square" lIns="0" tIns="0" rIns="0" bIns="0" rtlCol="0">
              <a:spAutoFit/>
            </a:bodyPr>
            <a:lstStyle/>
            <a:p>
              <a:pPr algn="ctr"/>
              <a:r>
                <a:rPr lang="en-US" sz="2400" spc="-50" dirty="0">
                  <a:gradFill>
                    <a:gsLst>
                      <a:gs pos="0">
                        <a:srgbClr val="4E4F53"/>
                      </a:gs>
                      <a:gs pos="100000">
                        <a:srgbClr val="4E4F53"/>
                      </a:gs>
                    </a:gsLst>
                    <a:path path="shape">
                      <a:fillToRect l="50000" t="50000" r="50000" b="50000"/>
                    </a:path>
                  </a:gradFill>
                  <a:latin typeface="Arial" charset="0"/>
                  <a:ea typeface="Arial" charset="0"/>
                  <a:cs typeface="Arial" charset="0"/>
                </a:rPr>
                <a:t>Advanced Threat Protection</a:t>
              </a:r>
              <a:br>
                <a:rPr lang="en-US" sz="2400" spc="-5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2400" spc="-50" dirty="0">
                  <a:gradFill>
                    <a:gsLst>
                      <a:gs pos="0">
                        <a:srgbClr val="4E4F53"/>
                      </a:gs>
                      <a:gs pos="100000">
                        <a:srgbClr val="4E4F53"/>
                      </a:gs>
                    </a:gsLst>
                    <a:path path="shape">
                      <a:fillToRect l="50000" t="50000" r="50000" b="50000"/>
                    </a:path>
                  </a:gradFill>
                  <a:latin typeface="Arial" charset="0"/>
                  <a:ea typeface="Arial" charset="0"/>
                  <a:cs typeface="Arial" charset="0"/>
                </a:rPr>
                <a:t>with </a:t>
              </a:r>
              <a:r>
                <a:rPr lang="en-US" sz="2400" b="1" spc="-50" dirty="0">
                  <a:gradFill>
                    <a:gsLst>
                      <a:gs pos="0">
                        <a:srgbClr val="4E4F53"/>
                      </a:gs>
                      <a:gs pos="100000">
                        <a:srgbClr val="4E4F53"/>
                      </a:gs>
                    </a:gsLst>
                    <a:path path="shape">
                      <a:fillToRect l="50000" t="50000" r="50000" b="50000"/>
                    </a:path>
                  </a:gradFill>
                  <a:latin typeface="Arial" charset="0"/>
                  <a:ea typeface="Arial" charset="0"/>
                  <a:cs typeface="Arial" charset="0"/>
                </a:rPr>
                <a:t>F5 and FireEye</a:t>
              </a:r>
              <a:endParaRPr lang="en-US" sz="2400" b="1" spc="-50" dirty="0">
                <a:gradFill>
                  <a:gsLst>
                    <a:gs pos="0">
                      <a:srgbClr val="DE2031"/>
                    </a:gs>
                    <a:gs pos="100000">
                      <a:srgbClr val="DE2031"/>
                    </a:gs>
                  </a:gsLst>
                  <a:path path="shape">
                    <a:fillToRect l="50000" t="50000" r="50000" b="50000"/>
                  </a:path>
                </a:gradFill>
                <a:latin typeface="Arial" charset="0"/>
                <a:ea typeface="Arial" charset="0"/>
                <a:cs typeface="Arial" charset="0"/>
              </a:endParaRPr>
            </a:p>
          </p:txBody>
        </p:sp>
        <p:grpSp>
          <p:nvGrpSpPr>
            <p:cNvPr id="4" name="Group 3"/>
            <p:cNvGrpSpPr/>
            <p:nvPr/>
          </p:nvGrpSpPr>
          <p:grpSpPr>
            <a:xfrm>
              <a:off x="2848009" y="2869744"/>
              <a:ext cx="434601" cy="810978"/>
              <a:chOff x="6713511" y="4257323"/>
              <a:chExt cx="434601" cy="810978"/>
            </a:xfrm>
          </p:grpSpPr>
          <p:grpSp>
            <p:nvGrpSpPr>
              <p:cNvPr id="84" name="Group 83"/>
              <p:cNvGrpSpPr/>
              <p:nvPr/>
            </p:nvGrpSpPr>
            <p:grpSpPr>
              <a:xfrm>
                <a:off x="6894931" y="4257323"/>
                <a:ext cx="66136" cy="281674"/>
                <a:chOff x="3689541" y="3232504"/>
                <a:chExt cx="128016" cy="545224"/>
              </a:xfrm>
            </p:grpSpPr>
            <p:sp>
              <p:nvSpPr>
                <p:cNvPr id="89" name="Oval 88"/>
                <p:cNvSpPr>
                  <a:spLocks noChangeAspect="1"/>
                </p:cNvSpPr>
                <p:nvPr/>
              </p:nvSpPr>
              <p:spPr>
                <a:xfrm flipH="1">
                  <a:off x="3689541" y="3232504"/>
                  <a:ext cx="128016" cy="128016"/>
                </a:xfrm>
                <a:prstGeom prst="ellipse">
                  <a:avLst/>
                </a:prstGeom>
                <a:solidFill>
                  <a:schemeClr val="bg1">
                    <a:lumMod val="75000"/>
                  </a:schemeClr>
                </a:solidFill>
                <a:ln w="25400">
                  <a:solidFill>
                    <a:srgbClr val="00AEEF"/>
                  </a:solidFill>
                </a:ln>
              </p:spPr>
              <p:txBody>
                <a:bodyPr vert="horz" wrap="square" lIns="182880" tIns="0" rIns="91440" bIns="0" rtlCol="0" anchor="ctr">
                  <a:noAutofit/>
                </a:bodyPr>
                <a:lstStyle/>
                <a:p>
                  <a:pPr algn="ctr">
                    <a:lnSpc>
                      <a:spcPct val="90000"/>
                    </a:lnSpc>
                    <a:buFont typeface="Arial" pitchFamily="34" charset="0"/>
                    <a:buNone/>
                  </a:pPr>
                  <a:endParaRPr lang="en-US" sz="3200" cap="all" dirty="0">
                    <a:solidFill>
                      <a:schemeClr val="bg1"/>
                    </a:solidFill>
                    <a:effectLst>
                      <a:outerShdw blurRad="38100" dist="25400" dir="2700000" algn="tl">
                        <a:srgbClr val="000000">
                          <a:alpha val="0"/>
                        </a:srgbClr>
                      </a:outerShdw>
                    </a:effectLst>
                    <a:latin typeface="+mj-lt"/>
                  </a:endParaRPr>
                </a:p>
              </p:txBody>
            </p:sp>
            <p:cxnSp>
              <p:nvCxnSpPr>
                <p:cNvPr id="90" name="Straight Connector 89"/>
                <p:cNvCxnSpPr/>
                <p:nvPr/>
              </p:nvCxnSpPr>
              <p:spPr>
                <a:xfrm flipV="1">
                  <a:off x="3751581" y="3360520"/>
                  <a:ext cx="0" cy="417208"/>
                </a:xfrm>
                <a:prstGeom prst="line">
                  <a:avLst/>
                </a:prstGeom>
                <a:ln w="25400">
                  <a:solidFill>
                    <a:srgbClr val="00AEEF"/>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grpSp>
          <p:sp>
            <p:nvSpPr>
              <p:cNvPr id="85" name="Freeform 12"/>
              <p:cNvSpPr>
                <a:spLocks noEditPoints="1"/>
              </p:cNvSpPr>
              <p:nvPr/>
            </p:nvSpPr>
            <p:spPr bwMode="auto">
              <a:xfrm>
                <a:off x="6713511" y="4499734"/>
                <a:ext cx="434601" cy="568567"/>
              </a:xfrm>
              <a:custGeom>
                <a:avLst/>
                <a:gdLst>
                  <a:gd name="T0" fmla="*/ 287 w 287"/>
                  <a:gd name="T1" fmla="*/ 314 h 358"/>
                  <a:gd name="T2" fmla="*/ 243 w 287"/>
                  <a:gd name="T3" fmla="*/ 358 h 358"/>
                  <a:gd name="T4" fmla="*/ 43 w 287"/>
                  <a:gd name="T5" fmla="*/ 358 h 358"/>
                  <a:gd name="T6" fmla="*/ 0 w 287"/>
                  <a:gd name="T7" fmla="*/ 314 h 358"/>
                  <a:gd name="T8" fmla="*/ 0 w 287"/>
                  <a:gd name="T9" fmla="*/ 43 h 358"/>
                  <a:gd name="T10" fmla="*/ 43 w 287"/>
                  <a:gd name="T11" fmla="*/ 0 h 358"/>
                  <a:gd name="T12" fmla="*/ 148 w 287"/>
                  <a:gd name="T13" fmla="*/ 0 h 358"/>
                  <a:gd name="T14" fmla="*/ 148 w 287"/>
                  <a:gd name="T15" fmla="*/ 64 h 358"/>
                  <a:gd name="T16" fmla="*/ 222 w 287"/>
                  <a:gd name="T17" fmla="*/ 138 h 358"/>
                  <a:gd name="T18" fmla="*/ 287 w 287"/>
                  <a:gd name="T19" fmla="*/ 138 h 358"/>
                  <a:gd name="T20" fmla="*/ 287 w 287"/>
                  <a:gd name="T21" fmla="*/ 314 h 358"/>
                  <a:gd name="T22" fmla="*/ 222 w 287"/>
                  <a:gd name="T23" fmla="*/ 102 h 358"/>
                  <a:gd name="T24" fmla="*/ 184 w 287"/>
                  <a:gd name="T25" fmla="*/ 64 h 358"/>
                  <a:gd name="T26" fmla="*/ 184 w 287"/>
                  <a:gd name="T27" fmla="*/ 0 h 358"/>
                  <a:gd name="T28" fmla="*/ 287 w 287"/>
                  <a:gd name="T29" fmla="*/ 102 h 358"/>
                  <a:gd name="T30" fmla="*/ 222 w 287"/>
                  <a:gd name="T31" fmla="*/ 10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58">
                    <a:moveTo>
                      <a:pt x="287" y="314"/>
                    </a:moveTo>
                    <a:cubicBezTo>
                      <a:pt x="287" y="338"/>
                      <a:pt x="267" y="358"/>
                      <a:pt x="243" y="358"/>
                    </a:cubicBezTo>
                    <a:cubicBezTo>
                      <a:pt x="43" y="358"/>
                      <a:pt x="43" y="358"/>
                      <a:pt x="43" y="358"/>
                    </a:cubicBezTo>
                    <a:cubicBezTo>
                      <a:pt x="19" y="358"/>
                      <a:pt x="0" y="338"/>
                      <a:pt x="0" y="314"/>
                    </a:cubicBezTo>
                    <a:cubicBezTo>
                      <a:pt x="0" y="43"/>
                      <a:pt x="0" y="43"/>
                      <a:pt x="0" y="43"/>
                    </a:cubicBezTo>
                    <a:cubicBezTo>
                      <a:pt x="0" y="19"/>
                      <a:pt x="19" y="0"/>
                      <a:pt x="43" y="0"/>
                    </a:cubicBezTo>
                    <a:cubicBezTo>
                      <a:pt x="148" y="0"/>
                      <a:pt x="148" y="0"/>
                      <a:pt x="148" y="0"/>
                    </a:cubicBezTo>
                    <a:cubicBezTo>
                      <a:pt x="148" y="64"/>
                      <a:pt x="148" y="64"/>
                      <a:pt x="148" y="64"/>
                    </a:cubicBezTo>
                    <a:cubicBezTo>
                      <a:pt x="148" y="105"/>
                      <a:pt x="182" y="138"/>
                      <a:pt x="222" y="138"/>
                    </a:cubicBezTo>
                    <a:cubicBezTo>
                      <a:pt x="287" y="138"/>
                      <a:pt x="287" y="138"/>
                      <a:pt x="287" y="138"/>
                    </a:cubicBezTo>
                    <a:lnTo>
                      <a:pt x="287" y="314"/>
                    </a:lnTo>
                    <a:close/>
                    <a:moveTo>
                      <a:pt x="222" y="102"/>
                    </a:moveTo>
                    <a:cubicBezTo>
                      <a:pt x="202" y="102"/>
                      <a:pt x="184" y="85"/>
                      <a:pt x="184" y="64"/>
                    </a:cubicBezTo>
                    <a:cubicBezTo>
                      <a:pt x="184" y="0"/>
                      <a:pt x="184" y="0"/>
                      <a:pt x="184" y="0"/>
                    </a:cubicBezTo>
                    <a:cubicBezTo>
                      <a:pt x="287" y="102"/>
                      <a:pt x="287" y="102"/>
                      <a:pt x="287" y="102"/>
                    </a:cubicBezTo>
                    <a:lnTo>
                      <a:pt x="222" y="10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grpSp>
            <p:nvGrpSpPr>
              <p:cNvPr id="86" name="Group 85"/>
              <p:cNvGrpSpPr/>
              <p:nvPr/>
            </p:nvGrpSpPr>
            <p:grpSpPr>
              <a:xfrm>
                <a:off x="6818487" y="4716058"/>
                <a:ext cx="217300" cy="200012"/>
                <a:chOff x="2800350" y="1108173"/>
                <a:chExt cx="160338" cy="161925"/>
              </a:xfrm>
            </p:grpSpPr>
            <p:sp>
              <p:nvSpPr>
                <p:cNvPr id="87" name="Oval 10"/>
                <p:cNvSpPr>
                  <a:spLocks noChangeArrowheads="1"/>
                </p:cNvSpPr>
                <p:nvPr/>
              </p:nvSpPr>
              <p:spPr bwMode="auto">
                <a:xfrm>
                  <a:off x="2800350" y="1108173"/>
                  <a:ext cx="160338" cy="16192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88" name="Freeform 11"/>
                <p:cNvSpPr>
                  <a:spLocks/>
                </p:cNvSpPr>
                <p:nvPr/>
              </p:nvSpPr>
              <p:spPr bwMode="auto">
                <a:xfrm>
                  <a:off x="2825750" y="1131983"/>
                  <a:ext cx="103188" cy="112712"/>
                </a:xfrm>
                <a:custGeom>
                  <a:avLst/>
                  <a:gdLst>
                    <a:gd name="T0" fmla="*/ 62 w 115"/>
                    <a:gd name="T1" fmla="*/ 125 h 125"/>
                    <a:gd name="T2" fmla="*/ 50 w 115"/>
                    <a:gd name="T3" fmla="*/ 111 h 125"/>
                    <a:gd name="T4" fmla="*/ 4 w 115"/>
                    <a:gd name="T5" fmla="*/ 65 h 125"/>
                    <a:gd name="T6" fmla="*/ 3 w 115"/>
                    <a:gd name="T7" fmla="*/ 52 h 125"/>
                    <a:gd name="T8" fmla="*/ 17 w 115"/>
                    <a:gd name="T9" fmla="*/ 51 h 125"/>
                    <a:gd name="T10" fmla="*/ 52 w 115"/>
                    <a:gd name="T11" fmla="*/ 85 h 125"/>
                    <a:gd name="T12" fmla="*/ 99 w 115"/>
                    <a:gd name="T13" fmla="*/ 3 h 125"/>
                    <a:gd name="T14" fmla="*/ 112 w 115"/>
                    <a:gd name="T15" fmla="*/ 5 h 125"/>
                    <a:gd name="T16" fmla="*/ 111 w 115"/>
                    <a:gd name="T17" fmla="*/ 18 h 125"/>
                    <a:gd name="T18" fmla="*/ 66 w 115"/>
                    <a:gd name="T19" fmla="*/ 106 h 125"/>
                    <a:gd name="T20" fmla="*/ 62 w 115"/>
                    <a:gd name="T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62" y="125"/>
                      </a:moveTo>
                      <a:cubicBezTo>
                        <a:pt x="50" y="111"/>
                        <a:pt x="50" y="111"/>
                        <a:pt x="50" y="111"/>
                      </a:cubicBezTo>
                      <a:cubicBezTo>
                        <a:pt x="32" y="91"/>
                        <a:pt x="28" y="86"/>
                        <a:pt x="4" y="65"/>
                      </a:cubicBezTo>
                      <a:cubicBezTo>
                        <a:pt x="0" y="62"/>
                        <a:pt x="0" y="56"/>
                        <a:pt x="3" y="52"/>
                      </a:cubicBezTo>
                      <a:cubicBezTo>
                        <a:pt x="7" y="48"/>
                        <a:pt x="13" y="48"/>
                        <a:pt x="17" y="51"/>
                      </a:cubicBezTo>
                      <a:cubicBezTo>
                        <a:pt x="35" y="67"/>
                        <a:pt x="42" y="74"/>
                        <a:pt x="52" y="85"/>
                      </a:cubicBezTo>
                      <a:cubicBezTo>
                        <a:pt x="61" y="58"/>
                        <a:pt x="79" y="18"/>
                        <a:pt x="99" y="3"/>
                      </a:cubicBezTo>
                      <a:cubicBezTo>
                        <a:pt x="103" y="0"/>
                        <a:pt x="109" y="1"/>
                        <a:pt x="112" y="5"/>
                      </a:cubicBezTo>
                      <a:cubicBezTo>
                        <a:pt x="115" y="9"/>
                        <a:pt x="115" y="15"/>
                        <a:pt x="111" y="18"/>
                      </a:cubicBezTo>
                      <a:cubicBezTo>
                        <a:pt x="92" y="32"/>
                        <a:pt x="71" y="81"/>
                        <a:pt x="66" y="106"/>
                      </a:cubicBezTo>
                      <a:lnTo>
                        <a:pt x="62" y="125"/>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grpSp>
          <p:nvGrpSpPr>
            <p:cNvPr id="2" name="Group 1"/>
            <p:cNvGrpSpPr/>
            <p:nvPr/>
          </p:nvGrpSpPr>
          <p:grpSpPr>
            <a:xfrm>
              <a:off x="826509" y="2869744"/>
              <a:ext cx="443671" cy="780116"/>
              <a:chOff x="2578944" y="4267200"/>
              <a:chExt cx="443671" cy="780116"/>
            </a:xfrm>
          </p:grpSpPr>
          <p:sp>
            <p:nvSpPr>
              <p:cNvPr id="94" name="Oval 93"/>
              <p:cNvSpPr>
                <a:spLocks noChangeAspect="1"/>
              </p:cNvSpPr>
              <p:nvPr/>
            </p:nvSpPr>
            <p:spPr>
              <a:xfrm flipH="1">
                <a:off x="2770558" y="4267200"/>
                <a:ext cx="66136" cy="66136"/>
              </a:xfrm>
              <a:prstGeom prst="ellipse">
                <a:avLst/>
              </a:prstGeom>
              <a:solidFill>
                <a:schemeClr val="bg1">
                  <a:lumMod val="75000"/>
                </a:schemeClr>
              </a:solidFill>
              <a:ln w="25400">
                <a:solidFill>
                  <a:srgbClr val="00AEEF"/>
                </a:solidFill>
              </a:ln>
            </p:spPr>
            <p:txBody>
              <a:bodyPr vert="horz" wrap="square" lIns="182880" tIns="0" rIns="91440" bIns="0" rtlCol="0" anchor="ctr">
                <a:noAutofit/>
              </a:bodyPr>
              <a:lstStyle/>
              <a:p>
                <a:pPr algn="ctr">
                  <a:lnSpc>
                    <a:spcPct val="90000"/>
                  </a:lnSpc>
                  <a:buFont typeface="Arial" pitchFamily="34" charset="0"/>
                  <a:buNone/>
                </a:pPr>
                <a:endParaRPr lang="en-US" sz="3200" cap="all" dirty="0">
                  <a:solidFill>
                    <a:schemeClr val="bg1"/>
                  </a:solidFill>
                  <a:effectLst>
                    <a:outerShdw blurRad="38100" dist="25400" dir="2700000" algn="tl">
                      <a:srgbClr val="000000">
                        <a:alpha val="0"/>
                      </a:srgbClr>
                    </a:outerShdw>
                  </a:effectLst>
                  <a:latin typeface="+mj-lt"/>
                </a:endParaRPr>
              </a:p>
            </p:txBody>
          </p:sp>
          <p:cxnSp>
            <p:nvCxnSpPr>
              <p:cNvPr id="95" name="Straight Connector 94"/>
              <p:cNvCxnSpPr/>
              <p:nvPr/>
            </p:nvCxnSpPr>
            <p:spPr>
              <a:xfrm flipV="1">
                <a:off x="2802609" y="4333336"/>
                <a:ext cx="0" cy="136606"/>
              </a:xfrm>
              <a:prstGeom prst="line">
                <a:avLst/>
              </a:prstGeom>
              <a:ln w="25400">
                <a:solidFill>
                  <a:srgbClr val="00AEEF"/>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97" name="Freeform 75"/>
              <p:cNvSpPr>
                <a:spLocks noEditPoints="1"/>
              </p:cNvSpPr>
              <p:nvPr/>
            </p:nvSpPr>
            <p:spPr bwMode="auto">
              <a:xfrm>
                <a:off x="2578944" y="4456819"/>
                <a:ext cx="443671" cy="590497"/>
              </a:xfrm>
              <a:custGeom>
                <a:avLst/>
                <a:gdLst>
                  <a:gd name="T0" fmla="*/ 355 w 391"/>
                  <a:gd name="T1" fmla="*/ 219 h 522"/>
                  <a:gd name="T2" fmla="*/ 355 w 391"/>
                  <a:gd name="T3" fmla="*/ 151 h 522"/>
                  <a:gd name="T4" fmla="*/ 204 w 391"/>
                  <a:gd name="T5" fmla="*/ 0 h 522"/>
                  <a:gd name="T6" fmla="*/ 187 w 391"/>
                  <a:gd name="T7" fmla="*/ 0 h 522"/>
                  <a:gd name="T8" fmla="*/ 36 w 391"/>
                  <a:gd name="T9" fmla="*/ 151 h 522"/>
                  <a:gd name="T10" fmla="*/ 36 w 391"/>
                  <a:gd name="T11" fmla="*/ 219 h 522"/>
                  <a:gd name="T12" fmla="*/ 0 w 391"/>
                  <a:gd name="T13" fmla="*/ 257 h 522"/>
                  <a:gd name="T14" fmla="*/ 0 w 391"/>
                  <a:gd name="T15" fmla="*/ 485 h 522"/>
                  <a:gd name="T16" fmla="*/ 38 w 391"/>
                  <a:gd name="T17" fmla="*/ 522 h 522"/>
                  <a:gd name="T18" fmla="*/ 353 w 391"/>
                  <a:gd name="T19" fmla="*/ 522 h 522"/>
                  <a:gd name="T20" fmla="*/ 391 w 391"/>
                  <a:gd name="T21" fmla="*/ 485 h 522"/>
                  <a:gd name="T22" fmla="*/ 391 w 391"/>
                  <a:gd name="T23" fmla="*/ 257 h 522"/>
                  <a:gd name="T24" fmla="*/ 355 w 391"/>
                  <a:gd name="T25" fmla="*/ 219 h 522"/>
                  <a:gd name="T26" fmla="*/ 254 w 391"/>
                  <a:gd name="T27" fmla="*/ 444 h 522"/>
                  <a:gd name="T28" fmla="*/ 225 w 391"/>
                  <a:gd name="T29" fmla="*/ 444 h 522"/>
                  <a:gd name="T30" fmla="*/ 224 w 391"/>
                  <a:gd name="T31" fmla="*/ 444 h 522"/>
                  <a:gd name="T32" fmla="*/ 195 w 391"/>
                  <a:gd name="T33" fmla="*/ 415 h 522"/>
                  <a:gd name="T34" fmla="*/ 167 w 391"/>
                  <a:gd name="T35" fmla="*/ 444 h 522"/>
                  <a:gd name="T36" fmla="*/ 166 w 391"/>
                  <a:gd name="T37" fmla="*/ 444 h 522"/>
                  <a:gd name="T38" fmla="*/ 137 w 391"/>
                  <a:gd name="T39" fmla="*/ 444 h 522"/>
                  <a:gd name="T40" fmla="*/ 137 w 391"/>
                  <a:gd name="T41" fmla="*/ 325 h 522"/>
                  <a:gd name="T42" fmla="*/ 148 w 391"/>
                  <a:gd name="T43" fmla="*/ 314 h 522"/>
                  <a:gd name="T44" fmla="*/ 243 w 391"/>
                  <a:gd name="T45" fmla="*/ 314 h 522"/>
                  <a:gd name="T46" fmla="*/ 254 w 391"/>
                  <a:gd name="T47" fmla="*/ 325 h 522"/>
                  <a:gd name="T48" fmla="*/ 254 w 391"/>
                  <a:gd name="T49" fmla="*/ 444 h 522"/>
                  <a:gd name="T50" fmla="*/ 280 w 391"/>
                  <a:gd name="T51" fmla="*/ 439 h 522"/>
                  <a:gd name="T52" fmla="*/ 274 w 391"/>
                  <a:gd name="T53" fmla="*/ 445 h 522"/>
                  <a:gd name="T54" fmla="*/ 267 w 391"/>
                  <a:gd name="T55" fmla="*/ 439 h 522"/>
                  <a:gd name="T56" fmla="*/ 267 w 391"/>
                  <a:gd name="T57" fmla="*/ 315 h 522"/>
                  <a:gd name="T58" fmla="*/ 252 w 391"/>
                  <a:gd name="T59" fmla="*/ 300 h 522"/>
                  <a:gd name="T60" fmla="*/ 138 w 391"/>
                  <a:gd name="T61" fmla="*/ 300 h 522"/>
                  <a:gd name="T62" fmla="*/ 124 w 391"/>
                  <a:gd name="T63" fmla="*/ 315 h 522"/>
                  <a:gd name="T64" fmla="*/ 124 w 391"/>
                  <a:gd name="T65" fmla="*/ 439 h 522"/>
                  <a:gd name="T66" fmla="*/ 117 w 391"/>
                  <a:gd name="T67" fmla="*/ 445 h 522"/>
                  <a:gd name="T68" fmla="*/ 111 w 391"/>
                  <a:gd name="T69" fmla="*/ 439 h 522"/>
                  <a:gd name="T70" fmla="*/ 111 w 391"/>
                  <a:gd name="T71" fmla="*/ 315 h 522"/>
                  <a:gd name="T72" fmla="*/ 138 w 391"/>
                  <a:gd name="T73" fmla="*/ 288 h 522"/>
                  <a:gd name="T74" fmla="*/ 252 w 391"/>
                  <a:gd name="T75" fmla="*/ 288 h 522"/>
                  <a:gd name="T76" fmla="*/ 280 w 391"/>
                  <a:gd name="T77" fmla="*/ 315 h 522"/>
                  <a:gd name="T78" fmla="*/ 280 w 391"/>
                  <a:gd name="T79" fmla="*/ 439 h 522"/>
                  <a:gd name="T80" fmla="*/ 298 w 391"/>
                  <a:gd name="T81" fmla="*/ 219 h 522"/>
                  <a:gd name="T82" fmla="*/ 93 w 391"/>
                  <a:gd name="T83" fmla="*/ 219 h 522"/>
                  <a:gd name="T84" fmla="*/ 93 w 391"/>
                  <a:gd name="T85" fmla="*/ 151 h 522"/>
                  <a:gd name="T86" fmla="*/ 187 w 391"/>
                  <a:gd name="T87" fmla="*/ 57 h 522"/>
                  <a:gd name="T88" fmla="*/ 204 w 391"/>
                  <a:gd name="T89" fmla="*/ 57 h 522"/>
                  <a:gd name="T90" fmla="*/ 298 w 391"/>
                  <a:gd name="T91" fmla="*/ 151 h 522"/>
                  <a:gd name="T92" fmla="*/ 298 w 391"/>
                  <a:gd name="T93" fmla="*/ 21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22">
                    <a:moveTo>
                      <a:pt x="355" y="219"/>
                    </a:moveTo>
                    <a:cubicBezTo>
                      <a:pt x="355" y="151"/>
                      <a:pt x="355" y="151"/>
                      <a:pt x="355" y="151"/>
                    </a:cubicBezTo>
                    <a:cubicBezTo>
                      <a:pt x="355" y="68"/>
                      <a:pt x="287" y="0"/>
                      <a:pt x="204" y="0"/>
                    </a:cubicBezTo>
                    <a:cubicBezTo>
                      <a:pt x="187" y="0"/>
                      <a:pt x="187" y="0"/>
                      <a:pt x="187" y="0"/>
                    </a:cubicBezTo>
                    <a:cubicBezTo>
                      <a:pt x="104" y="0"/>
                      <a:pt x="36" y="68"/>
                      <a:pt x="36" y="151"/>
                    </a:cubicBezTo>
                    <a:cubicBezTo>
                      <a:pt x="36" y="219"/>
                      <a:pt x="36" y="219"/>
                      <a:pt x="36" y="219"/>
                    </a:cubicBezTo>
                    <a:cubicBezTo>
                      <a:pt x="16" y="220"/>
                      <a:pt x="0" y="237"/>
                      <a:pt x="0" y="257"/>
                    </a:cubicBezTo>
                    <a:cubicBezTo>
                      <a:pt x="0" y="485"/>
                      <a:pt x="0" y="485"/>
                      <a:pt x="0" y="485"/>
                    </a:cubicBezTo>
                    <a:cubicBezTo>
                      <a:pt x="0" y="506"/>
                      <a:pt x="17" y="522"/>
                      <a:pt x="38" y="522"/>
                    </a:cubicBezTo>
                    <a:cubicBezTo>
                      <a:pt x="353" y="522"/>
                      <a:pt x="353" y="522"/>
                      <a:pt x="353" y="522"/>
                    </a:cubicBezTo>
                    <a:cubicBezTo>
                      <a:pt x="374" y="522"/>
                      <a:pt x="391" y="506"/>
                      <a:pt x="391" y="485"/>
                    </a:cubicBezTo>
                    <a:cubicBezTo>
                      <a:pt x="391" y="257"/>
                      <a:pt x="391" y="257"/>
                      <a:pt x="391" y="257"/>
                    </a:cubicBezTo>
                    <a:cubicBezTo>
                      <a:pt x="391" y="237"/>
                      <a:pt x="375" y="220"/>
                      <a:pt x="355" y="219"/>
                    </a:cubicBezTo>
                    <a:close/>
                    <a:moveTo>
                      <a:pt x="254" y="444"/>
                    </a:moveTo>
                    <a:cubicBezTo>
                      <a:pt x="225" y="444"/>
                      <a:pt x="225" y="444"/>
                      <a:pt x="225" y="444"/>
                    </a:cubicBezTo>
                    <a:cubicBezTo>
                      <a:pt x="224" y="444"/>
                      <a:pt x="224" y="444"/>
                      <a:pt x="224" y="444"/>
                    </a:cubicBezTo>
                    <a:cubicBezTo>
                      <a:pt x="195" y="415"/>
                      <a:pt x="195" y="415"/>
                      <a:pt x="195" y="415"/>
                    </a:cubicBezTo>
                    <a:cubicBezTo>
                      <a:pt x="167" y="444"/>
                      <a:pt x="167" y="444"/>
                      <a:pt x="167" y="444"/>
                    </a:cubicBezTo>
                    <a:cubicBezTo>
                      <a:pt x="166" y="444"/>
                      <a:pt x="166" y="444"/>
                      <a:pt x="166" y="444"/>
                    </a:cubicBezTo>
                    <a:cubicBezTo>
                      <a:pt x="137" y="444"/>
                      <a:pt x="137" y="444"/>
                      <a:pt x="137" y="444"/>
                    </a:cubicBezTo>
                    <a:cubicBezTo>
                      <a:pt x="137" y="325"/>
                      <a:pt x="137" y="325"/>
                      <a:pt x="137" y="325"/>
                    </a:cubicBezTo>
                    <a:cubicBezTo>
                      <a:pt x="137" y="319"/>
                      <a:pt x="142" y="314"/>
                      <a:pt x="148" y="314"/>
                    </a:cubicBezTo>
                    <a:cubicBezTo>
                      <a:pt x="243" y="314"/>
                      <a:pt x="243" y="314"/>
                      <a:pt x="243" y="314"/>
                    </a:cubicBezTo>
                    <a:cubicBezTo>
                      <a:pt x="249" y="314"/>
                      <a:pt x="254" y="319"/>
                      <a:pt x="254" y="325"/>
                    </a:cubicBezTo>
                    <a:lnTo>
                      <a:pt x="254" y="444"/>
                    </a:lnTo>
                    <a:close/>
                    <a:moveTo>
                      <a:pt x="280" y="439"/>
                    </a:moveTo>
                    <a:cubicBezTo>
                      <a:pt x="280" y="442"/>
                      <a:pt x="277" y="445"/>
                      <a:pt x="274" y="445"/>
                    </a:cubicBezTo>
                    <a:cubicBezTo>
                      <a:pt x="270" y="445"/>
                      <a:pt x="267" y="442"/>
                      <a:pt x="267" y="439"/>
                    </a:cubicBezTo>
                    <a:cubicBezTo>
                      <a:pt x="267" y="315"/>
                      <a:pt x="267" y="315"/>
                      <a:pt x="267" y="315"/>
                    </a:cubicBezTo>
                    <a:cubicBezTo>
                      <a:pt x="267" y="307"/>
                      <a:pt x="261" y="300"/>
                      <a:pt x="252" y="300"/>
                    </a:cubicBezTo>
                    <a:cubicBezTo>
                      <a:pt x="138" y="300"/>
                      <a:pt x="138" y="300"/>
                      <a:pt x="138" y="300"/>
                    </a:cubicBezTo>
                    <a:cubicBezTo>
                      <a:pt x="130" y="300"/>
                      <a:pt x="124" y="307"/>
                      <a:pt x="124" y="315"/>
                    </a:cubicBezTo>
                    <a:cubicBezTo>
                      <a:pt x="124" y="439"/>
                      <a:pt x="124" y="439"/>
                      <a:pt x="124" y="439"/>
                    </a:cubicBezTo>
                    <a:cubicBezTo>
                      <a:pt x="124" y="442"/>
                      <a:pt x="121" y="445"/>
                      <a:pt x="117" y="445"/>
                    </a:cubicBezTo>
                    <a:cubicBezTo>
                      <a:pt x="114" y="445"/>
                      <a:pt x="111" y="442"/>
                      <a:pt x="111" y="439"/>
                    </a:cubicBezTo>
                    <a:cubicBezTo>
                      <a:pt x="111" y="315"/>
                      <a:pt x="111" y="315"/>
                      <a:pt x="111" y="315"/>
                    </a:cubicBezTo>
                    <a:cubicBezTo>
                      <a:pt x="111" y="300"/>
                      <a:pt x="123" y="288"/>
                      <a:pt x="138" y="288"/>
                    </a:cubicBezTo>
                    <a:cubicBezTo>
                      <a:pt x="252" y="288"/>
                      <a:pt x="252" y="288"/>
                      <a:pt x="252" y="288"/>
                    </a:cubicBezTo>
                    <a:cubicBezTo>
                      <a:pt x="268" y="288"/>
                      <a:pt x="280" y="300"/>
                      <a:pt x="280" y="315"/>
                    </a:cubicBezTo>
                    <a:lnTo>
                      <a:pt x="280" y="439"/>
                    </a:lnTo>
                    <a:close/>
                    <a:moveTo>
                      <a:pt x="298" y="219"/>
                    </a:moveTo>
                    <a:cubicBezTo>
                      <a:pt x="93" y="219"/>
                      <a:pt x="93" y="219"/>
                      <a:pt x="93" y="219"/>
                    </a:cubicBezTo>
                    <a:cubicBezTo>
                      <a:pt x="93" y="151"/>
                      <a:pt x="93" y="151"/>
                      <a:pt x="93" y="151"/>
                    </a:cubicBezTo>
                    <a:cubicBezTo>
                      <a:pt x="93" y="99"/>
                      <a:pt x="135" y="57"/>
                      <a:pt x="187" y="57"/>
                    </a:cubicBezTo>
                    <a:cubicBezTo>
                      <a:pt x="204" y="57"/>
                      <a:pt x="204" y="57"/>
                      <a:pt x="204" y="57"/>
                    </a:cubicBezTo>
                    <a:cubicBezTo>
                      <a:pt x="256" y="57"/>
                      <a:pt x="298" y="99"/>
                      <a:pt x="298" y="151"/>
                    </a:cubicBezTo>
                    <a:lnTo>
                      <a:pt x="298" y="219"/>
                    </a:lnTo>
                    <a:close/>
                  </a:path>
                </a:pathLst>
              </a:custGeom>
              <a:solidFill>
                <a:srgbClr val="4D4D4F"/>
              </a:solidFill>
              <a:ln>
                <a:noFill/>
              </a:ln>
            </p:spPr>
            <p:txBody>
              <a:bodyPr vert="horz" wrap="square" lIns="91440" tIns="45720" rIns="91440" bIns="45720" numCol="1" anchor="t" anchorCtr="0" compatLnSpc="1">
                <a:prstTxWarp prst="textNoShape">
                  <a:avLst/>
                </a:prstTxWarp>
              </a:bodyPr>
              <a:lstStyle/>
              <a:p>
                <a:endParaRPr lang="en-US" sz="2800" dirty="0"/>
              </a:p>
            </p:txBody>
          </p:sp>
        </p:grpSp>
        <p:sp>
          <p:nvSpPr>
            <p:cNvPr id="98" name="TextBox 97"/>
            <p:cNvSpPr txBox="1"/>
            <p:nvPr/>
          </p:nvSpPr>
          <p:spPr>
            <a:xfrm>
              <a:off x="2424757" y="3778240"/>
              <a:ext cx="1298668" cy="245132"/>
            </a:xfrm>
            <a:prstGeom prst="rect">
              <a:avLst/>
            </a:prstGeom>
            <a:noFill/>
          </p:spPr>
          <p:txBody>
            <a:bodyPr wrap="square" lIns="0" tIns="0" rIns="0" bIns="0" rtlCol="0">
              <a:spAutoFit/>
            </a:bodyPr>
            <a:lstStyle/>
            <a:p>
              <a:pPr algn="ctr">
                <a:lnSpc>
                  <a:spcPct val="90000"/>
                </a:lnSpc>
              </a:pPr>
              <a:r>
                <a:rPr lang="en-US" sz="1200" b="1" dirty="0">
                  <a:gradFill>
                    <a:gsLst>
                      <a:gs pos="0">
                        <a:srgbClr val="4E4F53"/>
                      </a:gs>
                      <a:gs pos="100000">
                        <a:srgbClr val="4E4F53"/>
                      </a:gs>
                    </a:gsLst>
                    <a:path path="shape">
                      <a:fillToRect l="50000" t="50000" r="50000" b="50000"/>
                    </a:path>
                  </a:gradFill>
                  <a:latin typeface="Arial" charset="0"/>
                  <a:ea typeface="Arial" charset="0"/>
                  <a:cs typeface="Arial" charset="0"/>
                </a:rPr>
                <a:t>Protect </a:t>
              </a: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keys </a:t>
              </a:r>
              <a:b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for data privacy</a:t>
              </a:r>
            </a:p>
          </p:txBody>
        </p:sp>
        <p:grpSp>
          <p:nvGrpSpPr>
            <p:cNvPr id="7" name="Group 6"/>
            <p:cNvGrpSpPr/>
            <p:nvPr/>
          </p:nvGrpSpPr>
          <p:grpSpPr>
            <a:xfrm>
              <a:off x="4702797" y="2869744"/>
              <a:ext cx="501223" cy="791511"/>
              <a:chOff x="10713050" y="2869744"/>
              <a:chExt cx="501223" cy="791511"/>
            </a:xfrm>
          </p:grpSpPr>
          <p:sp>
            <p:nvSpPr>
              <p:cNvPr id="72" name="Oval 71"/>
              <p:cNvSpPr>
                <a:spLocks noChangeAspect="1"/>
              </p:cNvSpPr>
              <p:nvPr/>
            </p:nvSpPr>
            <p:spPr>
              <a:xfrm flipH="1">
                <a:off x="10922194" y="2869744"/>
                <a:ext cx="66136" cy="66136"/>
              </a:xfrm>
              <a:prstGeom prst="ellipse">
                <a:avLst/>
              </a:prstGeom>
              <a:solidFill>
                <a:schemeClr val="bg1">
                  <a:lumMod val="75000"/>
                </a:schemeClr>
              </a:solidFill>
              <a:ln w="25400">
                <a:solidFill>
                  <a:srgbClr val="00AEEF"/>
                </a:solidFill>
              </a:ln>
            </p:spPr>
            <p:txBody>
              <a:bodyPr vert="horz" wrap="square" lIns="182880" tIns="0" rIns="91440" bIns="0" rtlCol="0" anchor="ctr">
                <a:noAutofit/>
              </a:bodyPr>
              <a:lstStyle/>
              <a:p>
                <a:pPr algn="ctr">
                  <a:lnSpc>
                    <a:spcPct val="90000"/>
                  </a:lnSpc>
                  <a:buFont typeface="Arial" pitchFamily="34" charset="0"/>
                  <a:buNone/>
                </a:pPr>
                <a:endParaRPr lang="en-US" sz="3200" cap="all" dirty="0">
                  <a:solidFill>
                    <a:schemeClr val="bg1"/>
                  </a:solidFill>
                  <a:effectLst>
                    <a:outerShdw blurRad="38100" dist="25400" dir="2700000" algn="tl">
                      <a:srgbClr val="000000">
                        <a:alpha val="0"/>
                      </a:srgbClr>
                    </a:outerShdw>
                  </a:effectLst>
                  <a:latin typeface="+mj-lt"/>
                </a:endParaRPr>
              </a:p>
            </p:txBody>
          </p:sp>
          <p:cxnSp>
            <p:nvCxnSpPr>
              <p:cNvPr id="74" name="Straight Connector 73"/>
              <p:cNvCxnSpPr>
                <a:stCxn id="75" idx="0"/>
              </p:cNvCxnSpPr>
              <p:nvPr/>
            </p:nvCxnSpPr>
            <p:spPr>
              <a:xfrm flipH="1" flipV="1">
                <a:off x="10956543" y="2928826"/>
                <a:ext cx="7119" cy="231074"/>
              </a:xfrm>
              <a:prstGeom prst="line">
                <a:avLst/>
              </a:prstGeom>
              <a:ln w="25400">
                <a:solidFill>
                  <a:srgbClr val="00AEEF"/>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713050" y="3159900"/>
                <a:ext cx="501223" cy="501355"/>
                <a:chOff x="10713050" y="3142542"/>
                <a:chExt cx="501223" cy="501355"/>
              </a:xfrm>
            </p:grpSpPr>
            <p:sp>
              <p:nvSpPr>
                <p:cNvPr id="81" name="Freeform 41"/>
                <p:cNvSpPr>
                  <a:spLocks/>
                </p:cNvSpPr>
                <p:nvPr/>
              </p:nvSpPr>
              <p:spPr bwMode="auto">
                <a:xfrm>
                  <a:off x="10923648" y="3294212"/>
                  <a:ext cx="29484" cy="65302"/>
                </a:xfrm>
                <a:custGeom>
                  <a:avLst/>
                  <a:gdLst>
                    <a:gd name="T0" fmla="*/ 0 w 24"/>
                    <a:gd name="T1" fmla="*/ 28 h 56"/>
                    <a:gd name="T2" fmla="*/ 24 w 24"/>
                    <a:gd name="T3" fmla="*/ 56 h 56"/>
                    <a:gd name="T4" fmla="*/ 24 w 24"/>
                    <a:gd name="T5" fmla="*/ 0 h 56"/>
                    <a:gd name="T6" fmla="*/ 0 w 24"/>
                    <a:gd name="T7" fmla="*/ 28 h 56"/>
                  </a:gdLst>
                  <a:ahLst/>
                  <a:cxnLst>
                    <a:cxn ang="0">
                      <a:pos x="T0" y="T1"/>
                    </a:cxn>
                    <a:cxn ang="0">
                      <a:pos x="T2" y="T3"/>
                    </a:cxn>
                    <a:cxn ang="0">
                      <a:pos x="T4" y="T5"/>
                    </a:cxn>
                    <a:cxn ang="0">
                      <a:pos x="T6" y="T7"/>
                    </a:cxn>
                  </a:cxnLst>
                  <a:rect l="0" t="0" r="r" b="b"/>
                  <a:pathLst>
                    <a:path w="24" h="56">
                      <a:moveTo>
                        <a:pt x="0" y="28"/>
                      </a:moveTo>
                      <a:cubicBezTo>
                        <a:pt x="0" y="43"/>
                        <a:pt x="10" y="51"/>
                        <a:pt x="24" y="56"/>
                      </a:cubicBezTo>
                      <a:cubicBezTo>
                        <a:pt x="24" y="0"/>
                        <a:pt x="24" y="0"/>
                        <a:pt x="24" y="0"/>
                      </a:cubicBezTo>
                      <a:cubicBezTo>
                        <a:pt x="8" y="3"/>
                        <a:pt x="0" y="12"/>
                        <a:pt x="0" y="28"/>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82" name="Freeform 42"/>
                <p:cNvSpPr>
                  <a:spLocks/>
                </p:cNvSpPr>
                <p:nvPr/>
              </p:nvSpPr>
              <p:spPr bwMode="auto">
                <a:xfrm>
                  <a:off x="10980510" y="3412178"/>
                  <a:ext cx="27378" cy="69515"/>
                </a:xfrm>
                <a:custGeom>
                  <a:avLst/>
                  <a:gdLst>
                    <a:gd name="T0" fmla="*/ 0 w 24"/>
                    <a:gd name="T1" fmla="*/ 0 h 58"/>
                    <a:gd name="T2" fmla="*/ 0 w 24"/>
                    <a:gd name="T3" fmla="*/ 58 h 58"/>
                    <a:gd name="T4" fmla="*/ 24 w 24"/>
                    <a:gd name="T5" fmla="*/ 28 h 58"/>
                    <a:gd name="T6" fmla="*/ 0 w 24"/>
                    <a:gd name="T7" fmla="*/ 0 h 58"/>
                  </a:gdLst>
                  <a:ahLst/>
                  <a:cxnLst>
                    <a:cxn ang="0">
                      <a:pos x="T0" y="T1"/>
                    </a:cxn>
                    <a:cxn ang="0">
                      <a:pos x="T2" y="T3"/>
                    </a:cxn>
                    <a:cxn ang="0">
                      <a:pos x="T4" y="T5"/>
                    </a:cxn>
                    <a:cxn ang="0">
                      <a:pos x="T6" y="T7"/>
                    </a:cxn>
                  </a:cxnLst>
                  <a:rect l="0" t="0" r="r" b="b"/>
                  <a:pathLst>
                    <a:path w="24" h="58">
                      <a:moveTo>
                        <a:pt x="0" y="0"/>
                      </a:moveTo>
                      <a:cubicBezTo>
                        <a:pt x="0" y="58"/>
                        <a:pt x="0" y="58"/>
                        <a:pt x="0" y="58"/>
                      </a:cubicBezTo>
                      <a:cubicBezTo>
                        <a:pt x="16" y="54"/>
                        <a:pt x="24" y="43"/>
                        <a:pt x="24" y="28"/>
                      </a:cubicBezTo>
                      <a:cubicBezTo>
                        <a:pt x="24" y="13"/>
                        <a:pt x="14" y="5"/>
                        <a:pt x="0" y="0"/>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75" name="Freeform 40"/>
                <p:cNvSpPr>
                  <a:spLocks noEditPoints="1"/>
                </p:cNvSpPr>
                <p:nvPr/>
              </p:nvSpPr>
              <p:spPr bwMode="auto">
                <a:xfrm>
                  <a:off x="10713050" y="3142542"/>
                  <a:ext cx="501223" cy="501355"/>
                </a:xfrm>
                <a:custGeom>
                  <a:avLst/>
                  <a:gdLst>
                    <a:gd name="T0" fmla="*/ 210 w 420"/>
                    <a:gd name="T1" fmla="*/ 0 h 420"/>
                    <a:gd name="T2" fmla="*/ 0 w 420"/>
                    <a:gd name="T3" fmla="*/ 210 h 420"/>
                    <a:gd name="T4" fmla="*/ 210 w 420"/>
                    <a:gd name="T5" fmla="*/ 420 h 420"/>
                    <a:gd name="T6" fmla="*/ 420 w 420"/>
                    <a:gd name="T7" fmla="*/ 210 h 420"/>
                    <a:gd name="T8" fmla="*/ 210 w 420"/>
                    <a:gd name="T9" fmla="*/ 0 h 420"/>
                    <a:gd name="T10" fmla="*/ 224 w 420"/>
                    <a:gd name="T11" fmla="*/ 315 h 420"/>
                    <a:gd name="T12" fmla="*/ 224 w 420"/>
                    <a:gd name="T13" fmla="*/ 332 h 420"/>
                    <a:gd name="T14" fmla="*/ 224 w 420"/>
                    <a:gd name="T15" fmla="*/ 333 h 420"/>
                    <a:gd name="T16" fmla="*/ 219 w 420"/>
                    <a:gd name="T17" fmla="*/ 338 h 420"/>
                    <a:gd name="T18" fmla="*/ 219 w 420"/>
                    <a:gd name="T19" fmla="*/ 338 h 420"/>
                    <a:gd name="T20" fmla="*/ 206 w 420"/>
                    <a:gd name="T21" fmla="*/ 338 h 420"/>
                    <a:gd name="T22" fmla="*/ 206 w 420"/>
                    <a:gd name="T23" fmla="*/ 338 h 420"/>
                    <a:gd name="T24" fmla="*/ 201 w 420"/>
                    <a:gd name="T25" fmla="*/ 334 h 420"/>
                    <a:gd name="T26" fmla="*/ 201 w 420"/>
                    <a:gd name="T27" fmla="*/ 331 h 420"/>
                    <a:gd name="T28" fmla="*/ 201 w 420"/>
                    <a:gd name="T29" fmla="*/ 316 h 420"/>
                    <a:gd name="T30" fmla="*/ 131 w 420"/>
                    <a:gd name="T31" fmla="*/ 258 h 420"/>
                    <a:gd name="T32" fmla="*/ 130 w 420"/>
                    <a:gd name="T33" fmla="*/ 254 h 420"/>
                    <a:gd name="T34" fmla="*/ 133 w 420"/>
                    <a:gd name="T35" fmla="*/ 250 h 420"/>
                    <a:gd name="T36" fmla="*/ 137 w 420"/>
                    <a:gd name="T37" fmla="*/ 249 h 420"/>
                    <a:gd name="T38" fmla="*/ 161 w 420"/>
                    <a:gd name="T39" fmla="*/ 246 h 420"/>
                    <a:gd name="T40" fmla="*/ 164 w 420"/>
                    <a:gd name="T41" fmla="*/ 245 h 420"/>
                    <a:gd name="T42" fmla="*/ 168 w 420"/>
                    <a:gd name="T43" fmla="*/ 245 h 420"/>
                    <a:gd name="T44" fmla="*/ 201 w 420"/>
                    <a:gd name="T45" fmla="*/ 285 h 420"/>
                    <a:gd name="T46" fmla="*/ 201 w 420"/>
                    <a:gd name="T47" fmla="*/ 219 h 420"/>
                    <a:gd name="T48" fmla="*/ 137 w 420"/>
                    <a:gd name="T49" fmla="*/ 158 h 420"/>
                    <a:gd name="T50" fmla="*/ 201 w 420"/>
                    <a:gd name="T51" fmla="*/ 96 h 420"/>
                    <a:gd name="T52" fmla="*/ 201 w 420"/>
                    <a:gd name="T53" fmla="*/ 80 h 420"/>
                    <a:gd name="T54" fmla="*/ 201 w 420"/>
                    <a:gd name="T55" fmla="*/ 78 h 420"/>
                    <a:gd name="T56" fmla="*/ 204 w 420"/>
                    <a:gd name="T57" fmla="*/ 74 h 420"/>
                    <a:gd name="T58" fmla="*/ 208 w 420"/>
                    <a:gd name="T59" fmla="*/ 74 h 420"/>
                    <a:gd name="T60" fmla="*/ 217 w 420"/>
                    <a:gd name="T61" fmla="*/ 74 h 420"/>
                    <a:gd name="T62" fmla="*/ 221 w 420"/>
                    <a:gd name="T63" fmla="*/ 74 h 420"/>
                    <a:gd name="T64" fmla="*/ 224 w 420"/>
                    <a:gd name="T65" fmla="*/ 78 h 420"/>
                    <a:gd name="T66" fmla="*/ 224 w 420"/>
                    <a:gd name="T67" fmla="*/ 80 h 420"/>
                    <a:gd name="T68" fmla="*/ 224 w 420"/>
                    <a:gd name="T69" fmla="*/ 96 h 420"/>
                    <a:gd name="T70" fmla="*/ 283 w 420"/>
                    <a:gd name="T71" fmla="*/ 150 h 420"/>
                    <a:gd name="T72" fmla="*/ 284 w 420"/>
                    <a:gd name="T73" fmla="*/ 154 h 420"/>
                    <a:gd name="T74" fmla="*/ 280 w 420"/>
                    <a:gd name="T75" fmla="*/ 158 h 420"/>
                    <a:gd name="T76" fmla="*/ 277 w 420"/>
                    <a:gd name="T77" fmla="*/ 159 h 420"/>
                    <a:gd name="T78" fmla="*/ 254 w 420"/>
                    <a:gd name="T79" fmla="*/ 163 h 420"/>
                    <a:gd name="T80" fmla="*/ 251 w 420"/>
                    <a:gd name="T81" fmla="*/ 163 h 420"/>
                    <a:gd name="T82" fmla="*/ 246 w 420"/>
                    <a:gd name="T83" fmla="*/ 160 h 420"/>
                    <a:gd name="T84" fmla="*/ 246 w 420"/>
                    <a:gd name="T85" fmla="*/ 157 h 420"/>
                    <a:gd name="T86" fmla="*/ 224 w 420"/>
                    <a:gd name="T87" fmla="*/ 128 h 420"/>
                    <a:gd name="T88" fmla="*/ 224 w 420"/>
                    <a:gd name="T89" fmla="*/ 188 h 420"/>
                    <a:gd name="T90" fmla="*/ 287 w 420"/>
                    <a:gd name="T91" fmla="*/ 248 h 420"/>
                    <a:gd name="T92" fmla="*/ 224 w 420"/>
                    <a:gd name="T93" fmla="*/ 31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0" h="420">
                      <a:moveTo>
                        <a:pt x="210" y="0"/>
                      </a:moveTo>
                      <a:cubicBezTo>
                        <a:pt x="94" y="0"/>
                        <a:pt x="0" y="94"/>
                        <a:pt x="0" y="210"/>
                      </a:cubicBezTo>
                      <a:cubicBezTo>
                        <a:pt x="0" y="326"/>
                        <a:pt x="94" y="420"/>
                        <a:pt x="210" y="420"/>
                      </a:cubicBezTo>
                      <a:cubicBezTo>
                        <a:pt x="325" y="420"/>
                        <a:pt x="420" y="326"/>
                        <a:pt x="420" y="210"/>
                      </a:cubicBezTo>
                      <a:cubicBezTo>
                        <a:pt x="420" y="94"/>
                        <a:pt x="325" y="0"/>
                        <a:pt x="210" y="0"/>
                      </a:cubicBezTo>
                      <a:close/>
                      <a:moveTo>
                        <a:pt x="224" y="315"/>
                      </a:moveTo>
                      <a:cubicBezTo>
                        <a:pt x="224" y="332"/>
                        <a:pt x="224" y="332"/>
                        <a:pt x="224" y="332"/>
                      </a:cubicBezTo>
                      <a:cubicBezTo>
                        <a:pt x="224" y="333"/>
                        <a:pt x="224" y="333"/>
                        <a:pt x="224" y="333"/>
                      </a:cubicBezTo>
                      <a:cubicBezTo>
                        <a:pt x="224" y="336"/>
                        <a:pt x="222" y="338"/>
                        <a:pt x="219" y="338"/>
                      </a:cubicBezTo>
                      <a:cubicBezTo>
                        <a:pt x="219" y="338"/>
                        <a:pt x="219" y="338"/>
                        <a:pt x="219" y="338"/>
                      </a:cubicBezTo>
                      <a:cubicBezTo>
                        <a:pt x="206" y="338"/>
                        <a:pt x="206" y="338"/>
                        <a:pt x="206" y="338"/>
                      </a:cubicBezTo>
                      <a:cubicBezTo>
                        <a:pt x="206" y="338"/>
                        <a:pt x="206" y="338"/>
                        <a:pt x="206" y="338"/>
                      </a:cubicBezTo>
                      <a:cubicBezTo>
                        <a:pt x="203" y="338"/>
                        <a:pt x="201" y="336"/>
                        <a:pt x="201" y="334"/>
                      </a:cubicBezTo>
                      <a:cubicBezTo>
                        <a:pt x="201" y="331"/>
                        <a:pt x="201" y="331"/>
                        <a:pt x="201" y="331"/>
                      </a:cubicBezTo>
                      <a:cubicBezTo>
                        <a:pt x="201" y="316"/>
                        <a:pt x="201" y="316"/>
                        <a:pt x="201" y="316"/>
                      </a:cubicBezTo>
                      <a:cubicBezTo>
                        <a:pt x="161" y="313"/>
                        <a:pt x="138" y="295"/>
                        <a:pt x="131" y="258"/>
                      </a:cubicBezTo>
                      <a:cubicBezTo>
                        <a:pt x="131" y="256"/>
                        <a:pt x="131" y="255"/>
                        <a:pt x="130" y="254"/>
                      </a:cubicBezTo>
                      <a:cubicBezTo>
                        <a:pt x="131" y="252"/>
                        <a:pt x="132" y="250"/>
                        <a:pt x="133" y="250"/>
                      </a:cubicBezTo>
                      <a:cubicBezTo>
                        <a:pt x="137" y="249"/>
                        <a:pt x="137" y="249"/>
                        <a:pt x="137" y="249"/>
                      </a:cubicBezTo>
                      <a:cubicBezTo>
                        <a:pt x="161" y="246"/>
                        <a:pt x="161" y="246"/>
                        <a:pt x="161" y="246"/>
                      </a:cubicBezTo>
                      <a:cubicBezTo>
                        <a:pt x="164" y="245"/>
                        <a:pt x="164" y="245"/>
                        <a:pt x="164" y="245"/>
                      </a:cubicBezTo>
                      <a:cubicBezTo>
                        <a:pt x="168" y="245"/>
                        <a:pt x="168" y="245"/>
                        <a:pt x="168" y="245"/>
                      </a:cubicBezTo>
                      <a:cubicBezTo>
                        <a:pt x="171" y="266"/>
                        <a:pt x="178" y="281"/>
                        <a:pt x="201" y="285"/>
                      </a:cubicBezTo>
                      <a:cubicBezTo>
                        <a:pt x="201" y="219"/>
                        <a:pt x="201" y="219"/>
                        <a:pt x="201" y="219"/>
                      </a:cubicBezTo>
                      <a:cubicBezTo>
                        <a:pt x="170" y="212"/>
                        <a:pt x="137" y="203"/>
                        <a:pt x="137" y="158"/>
                      </a:cubicBezTo>
                      <a:cubicBezTo>
                        <a:pt x="137" y="122"/>
                        <a:pt x="162" y="99"/>
                        <a:pt x="201" y="96"/>
                      </a:cubicBezTo>
                      <a:cubicBezTo>
                        <a:pt x="201" y="80"/>
                        <a:pt x="201" y="80"/>
                        <a:pt x="201" y="80"/>
                      </a:cubicBezTo>
                      <a:cubicBezTo>
                        <a:pt x="201" y="78"/>
                        <a:pt x="201" y="78"/>
                        <a:pt x="201" y="78"/>
                      </a:cubicBezTo>
                      <a:cubicBezTo>
                        <a:pt x="201" y="76"/>
                        <a:pt x="202" y="74"/>
                        <a:pt x="204" y="74"/>
                      </a:cubicBezTo>
                      <a:cubicBezTo>
                        <a:pt x="208" y="74"/>
                        <a:pt x="208" y="74"/>
                        <a:pt x="208" y="74"/>
                      </a:cubicBezTo>
                      <a:cubicBezTo>
                        <a:pt x="217" y="74"/>
                        <a:pt x="217" y="74"/>
                        <a:pt x="217" y="74"/>
                      </a:cubicBezTo>
                      <a:cubicBezTo>
                        <a:pt x="221" y="74"/>
                        <a:pt x="221" y="74"/>
                        <a:pt x="221" y="74"/>
                      </a:cubicBezTo>
                      <a:cubicBezTo>
                        <a:pt x="223" y="74"/>
                        <a:pt x="224" y="76"/>
                        <a:pt x="224" y="78"/>
                      </a:cubicBezTo>
                      <a:cubicBezTo>
                        <a:pt x="224" y="80"/>
                        <a:pt x="224" y="80"/>
                        <a:pt x="224" y="80"/>
                      </a:cubicBezTo>
                      <a:cubicBezTo>
                        <a:pt x="224" y="96"/>
                        <a:pt x="224" y="96"/>
                        <a:pt x="224" y="96"/>
                      </a:cubicBezTo>
                      <a:cubicBezTo>
                        <a:pt x="257" y="100"/>
                        <a:pt x="277" y="119"/>
                        <a:pt x="283" y="150"/>
                      </a:cubicBezTo>
                      <a:cubicBezTo>
                        <a:pt x="283" y="152"/>
                        <a:pt x="283" y="153"/>
                        <a:pt x="284" y="154"/>
                      </a:cubicBezTo>
                      <a:cubicBezTo>
                        <a:pt x="283" y="156"/>
                        <a:pt x="282" y="158"/>
                        <a:pt x="280" y="158"/>
                      </a:cubicBezTo>
                      <a:cubicBezTo>
                        <a:pt x="277" y="159"/>
                        <a:pt x="277" y="159"/>
                        <a:pt x="277" y="159"/>
                      </a:cubicBezTo>
                      <a:cubicBezTo>
                        <a:pt x="254" y="163"/>
                        <a:pt x="254" y="163"/>
                        <a:pt x="254" y="163"/>
                      </a:cubicBezTo>
                      <a:cubicBezTo>
                        <a:pt x="251" y="163"/>
                        <a:pt x="251" y="163"/>
                        <a:pt x="251" y="163"/>
                      </a:cubicBezTo>
                      <a:cubicBezTo>
                        <a:pt x="249" y="163"/>
                        <a:pt x="247" y="162"/>
                        <a:pt x="246" y="160"/>
                      </a:cubicBezTo>
                      <a:cubicBezTo>
                        <a:pt x="246" y="159"/>
                        <a:pt x="246" y="158"/>
                        <a:pt x="246" y="157"/>
                      </a:cubicBezTo>
                      <a:cubicBezTo>
                        <a:pt x="243" y="142"/>
                        <a:pt x="236" y="132"/>
                        <a:pt x="224" y="128"/>
                      </a:cubicBezTo>
                      <a:cubicBezTo>
                        <a:pt x="224" y="188"/>
                        <a:pt x="224" y="188"/>
                        <a:pt x="224" y="188"/>
                      </a:cubicBezTo>
                      <a:cubicBezTo>
                        <a:pt x="254" y="195"/>
                        <a:pt x="287" y="205"/>
                        <a:pt x="287" y="248"/>
                      </a:cubicBezTo>
                      <a:cubicBezTo>
                        <a:pt x="287" y="287"/>
                        <a:pt x="261" y="310"/>
                        <a:pt x="224" y="315"/>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grpSp>
        </p:grpSp>
        <p:sp>
          <p:nvSpPr>
            <p:cNvPr id="99" name="TextBox 98"/>
            <p:cNvSpPr txBox="1"/>
            <p:nvPr/>
          </p:nvSpPr>
          <p:spPr>
            <a:xfrm>
              <a:off x="4348301" y="3778240"/>
              <a:ext cx="1298668" cy="245132"/>
            </a:xfrm>
            <a:prstGeom prst="rect">
              <a:avLst/>
            </a:prstGeom>
            <a:noFill/>
          </p:spPr>
          <p:txBody>
            <a:bodyPr wrap="square" lIns="0" tIns="0" rIns="0" bIns="0" rtlCol="0">
              <a:spAutoFit/>
            </a:bodyPr>
            <a:lstStyle/>
            <a:p>
              <a:pPr algn="ctr">
                <a:lnSpc>
                  <a:spcPct val="90000"/>
                </a:lnSpc>
              </a:pPr>
              <a:r>
                <a:rPr lang="en-US" sz="1200" b="1" dirty="0">
                  <a:gradFill>
                    <a:gsLst>
                      <a:gs pos="0">
                        <a:srgbClr val="4E4F53"/>
                      </a:gs>
                      <a:gs pos="100000">
                        <a:srgbClr val="4E4F53"/>
                      </a:gs>
                    </a:gsLst>
                    <a:path path="shape">
                      <a:fillToRect l="50000" t="50000" r="50000" b="50000"/>
                    </a:path>
                  </a:gradFill>
                  <a:latin typeface="Arial" charset="0"/>
                  <a:ea typeface="Arial" charset="0"/>
                  <a:cs typeface="Arial" charset="0"/>
                </a:rPr>
                <a:t>Lowest TCO </a:t>
              </a:r>
              <a:br>
                <a:rPr lang="en-US" sz="1200" b="1"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and quickest ROI</a:t>
              </a:r>
            </a:p>
          </p:txBody>
        </p:sp>
        <p:grpSp>
          <p:nvGrpSpPr>
            <p:cNvPr id="115" name="Group 13"/>
            <p:cNvGrpSpPr>
              <a:grpSpLocks noChangeAspect="1"/>
            </p:cNvGrpSpPr>
            <p:nvPr/>
          </p:nvGrpSpPr>
          <p:grpSpPr bwMode="auto">
            <a:xfrm>
              <a:off x="3799136" y="2094631"/>
              <a:ext cx="512870" cy="401907"/>
              <a:chOff x="3339" y="1508"/>
              <a:chExt cx="1003" cy="786"/>
            </a:xfrm>
            <a:solidFill>
              <a:schemeClr val="tx2"/>
            </a:solidFill>
          </p:grpSpPr>
          <p:sp>
            <p:nvSpPr>
              <p:cNvPr id="121" name="Freeform 14"/>
              <p:cNvSpPr>
                <a:spLocks/>
              </p:cNvSpPr>
              <p:nvPr/>
            </p:nvSpPr>
            <p:spPr bwMode="auto">
              <a:xfrm>
                <a:off x="3393" y="1949"/>
                <a:ext cx="252" cy="191"/>
              </a:xfrm>
              <a:custGeom>
                <a:avLst/>
                <a:gdLst>
                  <a:gd name="T0" fmla="*/ 0 w 952"/>
                  <a:gd name="T1" fmla="*/ 107 h 719"/>
                  <a:gd name="T2" fmla="*/ 0 w 952"/>
                  <a:gd name="T3" fmla="*/ 107 h 719"/>
                  <a:gd name="T4" fmla="*/ 0 w 952"/>
                  <a:gd name="T5" fmla="*/ 719 h 719"/>
                  <a:gd name="T6" fmla="*/ 952 w 952"/>
                  <a:gd name="T7" fmla="*/ 719 h 719"/>
                  <a:gd name="T8" fmla="*/ 952 w 952"/>
                  <a:gd name="T9" fmla="*/ 107 h 719"/>
                  <a:gd name="T10" fmla="*/ 921 w 952"/>
                  <a:gd name="T11" fmla="*/ 32 h 719"/>
                  <a:gd name="T12" fmla="*/ 845 w 952"/>
                  <a:gd name="T13" fmla="*/ 0 h 719"/>
                  <a:gd name="T14" fmla="*/ 107 w 952"/>
                  <a:gd name="T15" fmla="*/ 0 h 719"/>
                  <a:gd name="T16" fmla="*/ 31 w 952"/>
                  <a:gd name="T17" fmla="*/ 31 h 719"/>
                  <a:gd name="T18" fmla="*/ 0 w 952"/>
                  <a:gd name="T19" fmla="*/ 10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719">
                    <a:moveTo>
                      <a:pt x="0" y="107"/>
                    </a:moveTo>
                    <a:lnTo>
                      <a:pt x="0" y="107"/>
                    </a:lnTo>
                    <a:lnTo>
                      <a:pt x="0" y="719"/>
                    </a:lnTo>
                    <a:lnTo>
                      <a:pt x="952" y="719"/>
                    </a:lnTo>
                    <a:lnTo>
                      <a:pt x="952" y="107"/>
                    </a:lnTo>
                    <a:cubicBezTo>
                      <a:pt x="952" y="79"/>
                      <a:pt x="941" y="52"/>
                      <a:pt x="921" y="32"/>
                    </a:cubicBezTo>
                    <a:cubicBezTo>
                      <a:pt x="901" y="11"/>
                      <a:pt x="874" y="0"/>
                      <a:pt x="845" y="0"/>
                    </a:cubicBezTo>
                    <a:lnTo>
                      <a:pt x="107" y="0"/>
                    </a:lnTo>
                    <a:cubicBezTo>
                      <a:pt x="79" y="0"/>
                      <a:pt x="51" y="12"/>
                      <a:pt x="31" y="31"/>
                    </a:cubicBezTo>
                    <a:cubicBezTo>
                      <a:pt x="11" y="51"/>
                      <a:pt x="0" y="79"/>
                      <a:pt x="0"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800" dirty="0"/>
              </a:p>
            </p:txBody>
          </p:sp>
          <p:sp>
            <p:nvSpPr>
              <p:cNvPr id="123" name="Freeform 15"/>
              <p:cNvSpPr>
                <a:spLocks/>
              </p:cNvSpPr>
              <p:nvPr/>
            </p:nvSpPr>
            <p:spPr bwMode="auto">
              <a:xfrm>
                <a:off x="3393" y="1985"/>
                <a:ext cx="252" cy="191"/>
              </a:xfrm>
              <a:custGeom>
                <a:avLst/>
                <a:gdLst>
                  <a:gd name="T0" fmla="*/ 0 w 952"/>
                  <a:gd name="T1" fmla="*/ 107 h 719"/>
                  <a:gd name="T2" fmla="*/ 0 w 952"/>
                  <a:gd name="T3" fmla="*/ 107 h 719"/>
                  <a:gd name="T4" fmla="*/ 0 w 952"/>
                  <a:gd name="T5" fmla="*/ 719 h 719"/>
                  <a:gd name="T6" fmla="*/ 952 w 952"/>
                  <a:gd name="T7" fmla="*/ 719 h 719"/>
                  <a:gd name="T8" fmla="*/ 952 w 952"/>
                  <a:gd name="T9" fmla="*/ 107 h 719"/>
                  <a:gd name="T10" fmla="*/ 921 w 952"/>
                  <a:gd name="T11" fmla="*/ 32 h 719"/>
                  <a:gd name="T12" fmla="*/ 845 w 952"/>
                  <a:gd name="T13" fmla="*/ 0 h 719"/>
                  <a:gd name="T14" fmla="*/ 107 w 952"/>
                  <a:gd name="T15" fmla="*/ 0 h 719"/>
                  <a:gd name="T16" fmla="*/ 31 w 952"/>
                  <a:gd name="T17" fmla="*/ 31 h 719"/>
                  <a:gd name="T18" fmla="*/ 0 w 952"/>
                  <a:gd name="T19" fmla="*/ 107 h 719"/>
                  <a:gd name="T20" fmla="*/ 0 w 952"/>
                  <a:gd name="T21" fmla="*/ 10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2" h="719">
                    <a:moveTo>
                      <a:pt x="0" y="107"/>
                    </a:moveTo>
                    <a:lnTo>
                      <a:pt x="0" y="107"/>
                    </a:lnTo>
                    <a:lnTo>
                      <a:pt x="0" y="719"/>
                    </a:lnTo>
                    <a:lnTo>
                      <a:pt x="952" y="719"/>
                    </a:lnTo>
                    <a:lnTo>
                      <a:pt x="952" y="107"/>
                    </a:lnTo>
                    <a:cubicBezTo>
                      <a:pt x="952" y="79"/>
                      <a:pt x="941" y="52"/>
                      <a:pt x="921" y="32"/>
                    </a:cubicBezTo>
                    <a:cubicBezTo>
                      <a:pt x="901" y="11"/>
                      <a:pt x="874" y="0"/>
                      <a:pt x="845" y="0"/>
                    </a:cubicBezTo>
                    <a:lnTo>
                      <a:pt x="107" y="0"/>
                    </a:lnTo>
                    <a:cubicBezTo>
                      <a:pt x="79" y="0"/>
                      <a:pt x="51" y="12"/>
                      <a:pt x="31" y="31"/>
                    </a:cubicBezTo>
                    <a:cubicBezTo>
                      <a:pt x="11" y="51"/>
                      <a:pt x="0" y="79"/>
                      <a:pt x="0" y="107"/>
                    </a:cubicBezTo>
                    <a:lnTo>
                      <a:pt x="0" y="107"/>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dirty="0"/>
              </a:p>
            </p:txBody>
          </p:sp>
          <p:sp>
            <p:nvSpPr>
              <p:cNvPr id="126" name="Freeform 16"/>
              <p:cNvSpPr>
                <a:spLocks/>
              </p:cNvSpPr>
              <p:nvPr/>
            </p:nvSpPr>
            <p:spPr bwMode="auto">
              <a:xfrm>
                <a:off x="3409" y="1551"/>
                <a:ext cx="287" cy="270"/>
              </a:xfrm>
              <a:custGeom>
                <a:avLst/>
                <a:gdLst>
                  <a:gd name="T0" fmla="*/ 1 w 1086"/>
                  <a:gd name="T1" fmla="*/ 765 h 1016"/>
                  <a:gd name="T2" fmla="*/ 1 w 1086"/>
                  <a:gd name="T3" fmla="*/ 765 h 1016"/>
                  <a:gd name="T4" fmla="*/ 15 w 1086"/>
                  <a:gd name="T5" fmla="*/ 803 h 1016"/>
                  <a:gd name="T6" fmla="*/ 194 w 1086"/>
                  <a:gd name="T7" fmla="*/ 999 h 1016"/>
                  <a:gd name="T8" fmla="*/ 233 w 1086"/>
                  <a:gd name="T9" fmla="*/ 1016 h 1016"/>
                  <a:gd name="T10" fmla="*/ 269 w 1086"/>
                  <a:gd name="T11" fmla="*/ 1003 h 1016"/>
                  <a:gd name="T12" fmla="*/ 650 w 1086"/>
                  <a:gd name="T13" fmla="*/ 655 h 1016"/>
                  <a:gd name="T14" fmla="*/ 744 w 1086"/>
                  <a:gd name="T15" fmla="*/ 833 h 1016"/>
                  <a:gd name="T16" fmla="*/ 791 w 1086"/>
                  <a:gd name="T17" fmla="*/ 862 h 1016"/>
                  <a:gd name="T18" fmla="*/ 796 w 1086"/>
                  <a:gd name="T19" fmla="*/ 861 h 1016"/>
                  <a:gd name="T20" fmla="*/ 842 w 1086"/>
                  <a:gd name="T21" fmla="*/ 824 h 1016"/>
                  <a:gd name="T22" fmla="*/ 1080 w 1086"/>
                  <a:gd name="T23" fmla="*/ 73 h 1016"/>
                  <a:gd name="T24" fmla="*/ 1068 w 1086"/>
                  <a:gd name="T25" fmla="*/ 20 h 1016"/>
                  <a:gd name="T26" fmla="*/ 1017 w 1086"/>
                  <a:gd name="T27" fmla="*/ 4 h 1016"/>
                  <a:gd name="T28" fmla="*/ 247 w 1086"/>
                  <a:gd name="T29" fmla="*/ 174 h 1016"/>
                  <a:gd name="T30" fmla="*/ 206 w 1086"/>
                  <a:gd name="T31" fmla="*/ 217 h 1016"/>
                  <a:gd name="T32" fmla="*/ 230 w 1086"/>
                  <a:gd name="T33" fmla="*/ 271 h 1016"/>
                  <a:gd name="T34" fmla="*/ 401 w 1086"/>
                  <a:gd name="T35" fmla="*/ 378 h 1016"/>
                  <a:gd name="T36" fmla="*/ 18 w 1086"/>
                  <a:gd name="T37" fmla="*/ 728 h 1016"/>
                  <a:gd name="T38" fmla="*/ 1 w 1086"/>
                  <a:gd name="T39" fmla="*/ 7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6" h="1016">
                    <a:moveTo>
                      <a:pt x="1" y="765"/>
                    </a:moveTo>
                    <a:lnTo>
                      <a:pt x="1" y="765"/>
                    </a:lnTo>
                    <a:cubicBezTo>
                      <a:pt x="0" y="779"/>
                      <a:pt x="5" y="793"/>
                      <a:pt x="15" y="803"/>
                    </a:cubicBezTo>
                    <a:lnTo>
                      <a:pt x="194" y="999"/>
                    </a:lnTo>
                    <a:cubicBezTo>
                      <a:pt x="205" y="1011"/>
                      <a:pt x="219" y="1016"/>
                      <a:pt x="233" y="1016"/>
                    </a:cubicBezTo>
                    <a:cubicBezTo>
                      <a:pt x="246" y="1016"/>
                      <a:pt x="259" y="1012"/>
                      <a:pt x="269" y="1003"/>
                    </a:cubicBezTo>
                    <a:lnTo>
                      <a:pt x="650" y="655"/>
                    </a:lnTo>
                    <a:lnTo>
                      <a:pt x="744" y="833"/>
                    </a:lnTo>
                    <a:cubicBezTo>
                      <a:pt x="753" y="851"/>
                      <a:pt x="771" y="862"/>
                      <a:pt x="791" y="862"/>
                    </a:cubicBezTo>
                    <a:cubicBezTo>
                      <a:pt x="793" y="862"/>
                      <a:pt x="794" y="862"/>
                      <a:pt x="796" y="861"/>
                    </a:cubicBezTo>
                    <a:cubicBezTo>
                      <a:pt x="817" y="859"/>
                      <a:pt x="835" y="845"/>
                      <a:pt x="842" y="824"/>
                    </a:cubicBezTo>
                    <a:lnTo>
                      <a:pt x="1080" y="73"/>
                    </a:lnTo>
                    <a:cubicBezTo>
                      <a:pt x="1086" y="54"/>
                      <a:pt x="1081" y="34"/>
                      <a:pt x="1068" y="20"/>
                    </a:cubicBezTo>
                    <a:cubicBezTo>
                      <a:pt x="1055" y="6"/>
                      <a:pt x="1036" y="0"/>
                      <a:pt x="1017" y="4"/>
                    </a:cubicBezTo>
                    <a:lnTo>
                      <a:pt x="247" y="174"/>
                    </a:lnTo>
                    <a:cubicBezTo>
                      <a:pt x="226" y="179"/>
                      <a:pt x="210" y="196"/>
                      <a:pt x="206" y="217"/>
                    </a:cubicBezTo>
                    <a:cubicBezTo>
                      <a:pt x="202" y="238"/>
                      <a:pt x="212" y="260"/>
                      <a:pt x="230" y="271"/>
                    </a:cubicBezTo>
                    <a:lnTo>
                      <a:pt x="401" y="378"/>
                    </a:lnTo>
                    <a:lnTo>
                      <a:pt x="18" y="728"/>
                    </a:lnTo>
                    <a:cubicBezTo>
                      <a:pt x="8" y="737"/>
                      <a:pt x="2" y="751"/>
                      <a:pt x="1" y="7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800" dirty="0"/>
              </a:p>
            </p:txBody>
          </p:sp>
          <p:sp>
            <p:nvSpPr>
              <p:cNvPr id="128" name="Freeform 18"/>
              <p:cNvSpPr>
                <a:spLocks/>
              </p:cNvSpPr>
              <p:nvPr/>
            </p:nvSpPr>
            <p:spPr bwMode="auto">
              <a:xfrm>
                <a:off x="4021" y="1508"/>
                <a:ext cx="252" cy="632"/>
              </a:xfrm>
              <a:custGeom>
                <a:avLst/>
                <a:gdLst>
                  <a:gd name="T0" fmla="*/ 31 w 952"/>
                  <a:gd name="T1" fmla="*/ 31 h 2382"/>
                  <a:gd name="T2" fmla="*/ 31 w 952"/>
                  <a:gd name="T3" fmla="*/ 31 h 2382"/>
                  <a:gd name="T4" fmla="*/ 0 w 952"/>
                  <a:gd name="T5" fmla="*/ 107 h 2382"/>
                  <a:gd name="T6" fmla="*/ 0 w 952"/>
                  <a:gd name="T7" fmla="*/ 2382 h 2382"/>
                  <a:gd name="T8" fmla="*/ 952 w 952"/>
                  <a:gd name="T9" fmla="*/ 2382 h 2382"/>
                  <a:gd name="T10" fmla="*/ 952 w 952"/>
                  <a:gd name="T11" fmla="*/ 107 h 2382"/>
                  <a:gd name="T12" fmla="*/ 921 w 952"/>
                  <a:gd name="T13" fmla="*/ 31 h 2382"/>
                  <a:gd name="T14" fmla="*/ 845 w 952"/>
                  <a:gd name="T15" fmla="*/ 0 h 2382"/>
                  <a:gd name="T16" fmla="*/ 107 w 952"/>
                  <a:gd name="T17" fmla="*/ 0 h 2382"/>
                  <a:gd name="T18" fmla="*/ 31 w 952"/>
                  <a:gd name="T19" fmla="*/ 31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2382">
                    <a:moveTo>
                      <a:pt x="31" y="31"/>
                    </a:moveTo>
                    <a:lnTo>
                      <a:pt x="31" y="31"/>
                    </a:lnTo>
                    <a:cubicBezTo>
                      <a:pt x="11" y="51"/>
                      <a:pt x="0" y="79"/>
                      <a:pt x="0" y="107"/>
                    </a:cubicBezTo>
                    <a:lnTo>
                      <a:pt x="0" y="2382"/>
                    </a:lnTo>
                    <a:lnTo>
                      <a:pt x="952" y="2382"/>
                    </a:lnTo>
                    <a:lnTo>
                      <a:pt x="952" y="107"/>
                    </a:lnTo>
                    <a:cubicBezTo>
                      <a:pt x="952" y="79"/>
                      <a:pt x="941" y="52"/>
                      <a:pt x="921" y="31"/>
                    </a:cubicBezTo>
                    <a:cubicBezTo>
                      <a:pt x="901" y="11"/>
                      <a:pt x="874" y="0"/>
                      <a:pt x="845" y="0"/>
                    </a:cubicBezTo>
                    <a:lnTo>
                      <a:pt x="107" y="0"/>
                    </a:lnTo>
                    <a:cubicBezTo>
                      <a:pt x="79" y="0"/>
                      <a:pt x="51" y="12"/>
                      <a:pt x="3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800" dirty="0"/>
              </a:p>
            </p:txBody>
          </p:sp>
          <p:sp>
            <p:nvSpPr>
              <p:cNvPr id="137" name="Freeform 19"/>
              <p:cNvSpPr>
                <a:spLocks/>
              </p:cNvSpPr>
              <p:nvPr/>
            </p:nvSpPr>
            <p:spPr bwMode="auto">
              <a:xfrm>
                <a:off x="4021" y="1544"/>
                <a:ext cx="252" cy="632"/>
              </a:xfrm>
              <a:custGeom>
                <a:avLst/>
                <a:gdLst>
                  <a:gd name="T0" fmla="*/ 31 w 952"/>
                  <a:gd name="T1" fmla="*/ 31 h 2382"/>
                  <a:gd name="T2" fmla="*/ 31 w 952"/>
                  <a:gd name="T3" fmla="*/ 31 h 2382"/>
                  <a:gd name="T4" fmla="*/ 0 w 952"/>
                  <a:gd name="T5" fmla="*/ 107 h 2382"/>
                  <a:gd name="T6" fmla="*/ 0 w 952"/>
                  <a:gd name="T7" fmla="*/ 2382 h 2382"/>
                  <a:gd name="T8" fmla="*/ 952 w 952"/>
                  <a:gd name="T9" fmla="*/ 2382 h 2382"/>
                  <a:gd name="T10" fmla="*/ 952 w 952"/>
                  <a:gd name="T11" fmla="*/ 107 h 2382"/>
                  <a:gd name="T12" fmla="*/ 921 w 952"/>
                  <a:gd name="T13" fmla="*/ 31 h 2382"/>
                  <a:gd name="T14" fmla="*/ 845 w 952"/>
                  <a:gd name="T15" fmla="*/ 0 h 2382"/>
                  <a:gd name="T16" fmla="*/ 107 w 952"/>
                  <a:gd name="T17" fmla="*/ 0 h 2382"/>
                  <a:gd name="T18" fmla="*/ 31 w 952"/>
                  <a:gd name="T19" fmla="*/ 31 h 2382"/>
                  <a:gd name="T20" fmla="*/ 31 w 952"/>
                  <a:gd name="T21" fmla="*/ 31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2" h="2382">
                    <a:moveTo>
                      <a:pt x="31" y="31"/>
                    </a:moveTo>
                    <a:lnTo>
                      <a:pt x="31" y="31"/>
                    </a:lnTo>
                    <a:cubicBezTo>
                      <a:pt x="11" y="51"/>
                      <a:pt x="0" y="79"/>
                      <a:pt x="0" y="107"/>
                    </a:cubicBezTo>
                    <a:lnTo>
                      <a:pt x="0" y="2382"/>
                    </a:lnTo>
                    <a:lnTo>
                      <a:pt x="952" y="2382"/>
                    </a:lnTo>
                    <a:lnTo>
                      <a:pt x="952" y="107"/>
                    </a:lnTo>
                    <a:cubicBezTo>
                      <a:pt x="952" y="79"/>
                      <a:pt x="941" y="52"/>
                      <a:pt x="921" y="31"/>
                    </a:cubicBezTo>
                    <a:cubicBezTo>
                      <a:pt x="901" y="11"/>
                      <a:pt x="874" y="0"/>
                      <a:pt x="845" y="0"/>
                    </a:cubicBezTo>
                    <a:lnTo>
                      <a:pt x="107" y="0"/>
                    </a:lnTo>
                    <a:cubicBezTo>
                      <a:pt x="79" y="0"/>
                      <a:pt x="51" y="12"/>
                      <a:pt x="31" y="31"/>
                    </a:cubicBezTo>
                    <a:lnTo>
                      <a:pt x="31" y="31"/>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dirty="0"/>
              </a:p>
            </p:txBody>
          </p:sp>
          <p:sp>
            <p:nvSpPr>
              <p:cNvPr id="139" name="Freeform 20"/>
              <p:cNvSpPr>
                <a:spLocks/>
              </p:cNvSpPr>
              <p:nvPr/>
            </p:nvSpPr>
            <p:spPr bwMode="auto">
              <a:xfrm>
                <a:off x="3707" y="1760"/>
                <a:ext cx="252" cy="380"/>
              </a:xfrm>
              <a:custGeom>
                <a:avLst/>
                <a:gdLst>
                  <a:gd name="T0" fmla="*/ 107 w 953"/>
                  <a:gd name="T1" fmla="*/ 0 h 1432"/>
                  <a:gd name="T2" fmla="*/ 107 w 953"/>
                  <a:gd name="T3" fmla="*/ 0 h 1432"/>
                  <a:gd name="T4" fmla="*/ 32 w 953"/>
                  <a:gd name="T5" fmla="*/ 31 h 1432"/>
                  <a:gd name="T6" fmla="*/ 0 w 953"/>
                  <a:gd name="T7" fmla="*/ 107 h 1432"/>
                  <a:gd name="T8" fmla="*/ 0 w 953"/>
                  <a:gd name="T9" fmla="*/ 1432 h 1432"/>
                  <a:gd name="T10" fmla="*/ 953 w 953"/>
                  <a:gd name="T11" fmla="*/ 1432 h 1432"/>
                  <a:gd name="T12" fmla="*/ 953 w 953"/>
                  <a:gd name="T13" fmla="*/ 107 h 1432"/>
                  <a:gd name="T14" fmla="*/ 921 w 953"/>
                  <a:gd name="T15" fmla="*/ 32 h 1432"/>
                  <a:gd name="T16" fmla="*/ 846 w 953"/>
                  <a:gd name="T17" fmla="*/ 0 h 1432"/>
                  <a:gd name="T18" fmla="*/ 107 w 953"/>
                  <a:gd name="T19" fmla="*/ 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3" h="1432">
                    <a:moveTo>
                      <a:pt x="107" y="0"/>
                    </a:moveTo>
                    <a:lnTo>
                      <a:pt x="107" y="0"/>
                    </a:lnTo>
                    <a:cubicBezTo>
                      <a:pt x="79" y="0"/>
                      <a:pt x="52" y="12"/>
                      <a:pt x="32" y="31"/>
                    </a:cubicBezTo>
                    <a:cubicBezTo>
                      <a:pt x="12" y="51"/>
                      <a:pt x="0" y="79"/>
                      <a:pt x="0" y="107"/>
                    </a:cubicBezTo>
                    <a:lnTo>
                      <a:pt x="0" y="1432"/>
                    </a:lnTo>
                    <a:lnTo>
                      <a:pt x="953" y="1432"/>
                    </a:lnTo>
                    <a:lnTo>
                      <a:pt x="953" y="107"/>
                    </a:lnTo>
                    <a:cubicBezTo>
                      <a:pt x="953" y="78"/>
                      <a:pt x="941" y="52"/>
                      <a:pt x="921" y="32"/>
                    </a:cubicBezTo>
                    <a:cubicBezTo>
                      <a:pt x="901" y="11"/>
                      <a:pt x="874" y="0"/>
                      <a:pt x="846" y="0"/>
                    </a:cubicBez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800" dirty="0"/>
              </a:p>
            </p:txBody>
          </p:sp>
          <p:sp>
            <p:nvSpPr>
              <p:cNvPr id="149" name="Freeform 21"/>
              <p:cNvSpPr>
                <a:spLocks/>
              </p:cNvSpPr>
              <p:nvPr/>
            </p:nvSpPr>
            <p:spPr bwMode="auto">
              <a:xfrm>
                <a:off x="3707" y="1796"/>
                <a:ext cx="252" cy="380"/>
              </a:xfrm>
              <a:custGeom>
                <a:avLst/>
                <a:gdLst>
                  <a:gd name="T0" fmla="*/ 107 w 953"/>
                  <a:gd name="T1" fmla="*/ 0 h 1432"/>
                  <a:gd name="T2" fmla="*/ 107 w 953"/>
                  <a:gd name="T3" fmla="*/ 0 h 1432"/>
                  <a:gd name="T4" fmla="*/ 32 w 953"/>
                  <a:gd name="T5" fmla="*/ 31 h 1432"/>
                  <a:gd name="T6" fmla="*/ 0 w 953"/>
                  <a:gd name="T7" fmla="*/ 107 h 1432"/>
                  <a:gd name="T8" fmla="*/ 0 w 953"/>
                  <a:gd name="T9" fmla="*/ 1432 h 1432"/>
                  <a:gd name="T10" fmla="*/ 953 w 953"/>
                  <a:gd name="T11" fmla="*/ 1432 h 1432"/>
                  <a:gd name="T12" fmla="*/ 953 w 953"/>
                  <a:gd name="T13" fmla="*/ 107 h 1432"/>
                  <a:gd name="T14" fmla="*/ 921 w 953"/>
                  <a:gd name="T15" fmla="*/ 32 h 1432"/>
                  <a:gd name="T16" fmla="*/ 846 w 953"/>
                  <a:gd name="T17" fmla="*/ 0 h 1432"/>
                  <a:gd name="T18" fmla="*/ 107 w 953"/>
                  <a:gd name="T19" fmla="*/ 0 h 1432"/>
                  <a:gd name="T20" fmla="*/ 107 w 953"/>
                  <a:gd name="T21" fmla="*/ 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1432">
                    <a:moveTo>
                      <a:pt x="107" y="0"/>
                    </a:moveTo>
                    <a:lnTo>
                      <a:pt x="107" y="0"/>
                    </a:lnTo>
                    <a:cubicBezTo>
                      <a:pt x="79" y="0"/>
                      <a:pt x="52" y="12"/>
                      <a:pt x="32" y="31"/>
                    </a:cubicBezTo>
                    <a:cubicBezTo>
                      <a:pt x="12" y="51"/>
                      <a:pt x="0" y="79"/>
                      <a:pt x="0" y="107"/>
                    </a:cubicBezTo>
                    <a:lnTo>
                      <a:pt x="0" y="1432"/>
                    </a:lnTo>
                    <a:lnTo>
                      <a:pt x="953" y="1432"/>
                    </a:lnTo>
                    <a:lnTo>
                      <a:pt x="953" y="107"/>
                    </a:lnTo>
                    <a:cubicBezTo>
                      <a:pt x="953" y="78"/>
                      <a:pt x="941" y="52"/>
                      <a:pt x="921" y="32"/>
                    </a:cubicBezTo>
                    <a:cubicBezTo>
                      <a:pt x="901" y="11"/>
                      <a:pt x="874" y="0"/>
                      <a:pt x="846" y="0"/>
                    </a:cubicBezTo>
                    <a:lnTo>
                      <a:pt x="107" y="0"/>
                    </a:lnTo>
                    <a:lnTo>
                      <a:pt x="107" y="0"/>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dirty="0"/>
              </a:p>
            </p:txBody>
          </p:sp>
          <p:sp>
            <p:nvSpPr>
              <p:cNvPr id="158" name="Freeform 22"/>
              <p:cNvSpPr>
                <a:spLocks/>
              </p:cNvSpPr>
              <p:nvPr/>
            </p:nvSpPr>
            <p:spPr bwMode="auto">
              <a:xfrm>
                <a:off x="3339" y="2189"/>
                <a:ext cx="1003" cy="69"/>
              </a:xfrm>
              <a:custGeom>
                <a:avLst/>
                <a:gdLst>
                  <a:gd name="T0" fmla="*/ 3658 w 3788"/>
                  <a:gd name="T1" fmla="*/ 0 h 260"/>
                  <a:gd name="T2" fmla="*/ 3658 w 3788"/>
                  <a:gd name="T3" fmla="*/ 0 h 260"/>
                  <a:gd name="T4" fmla="*/ 130 w 3788"/>
                  <a:gd name="T5" fmla="*/ 0 h 260"/>
                  <a:gd name="T6" fmla="*/ 0 w 3788"/>
                  <a:gd name="T7" fmla="*/ 130 h 260"/>
                  <a:gd name="T8" fmla="*/ 130 w 3788"/>
                  <a:gd name="T9" fmla="*/ 260 h 260"/>
                  <a:gd name="T10" fmla="*/ 3658 w 3788"/>
                  <a:gd name="T11" fmla="*/ 260 h 260"/>
                  <a:gd name="T12" fmla="*/ 3788 w 3788"/>
                  <a:gd name="T13" fmla="*/ 130 h 260"/>
                  <a:gd name="T14" fmla="*/ 3658 w 3788"/>
                  <a:gd name="T15" fmla="*/ 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8" h="260">
                    <a:moveTo>
                      <a:pt x="3658" y="0"/>
                    </a:moveTo>
                    <a:lnTo>
                      <a:pt x="3658" y="0"/>
                    </a:lnTo>
                    <a:lnTo>
                      <a:pt x="130" y="0"/>
                    </a:lnTo>
                    <a:cubicBezTo>
                      <a:pt x="58" y="0"/>
                      <a:pt x="0" y="58"/>
                      <a:pt x="0" y="130"/>
                    </a:cubicBezTo>
                    <a:cubicBezTo>
                      <a:pt x="0" y="202"/>
                      <a:pt x="58" y="260"/>
                      <a:pt x="130" y="260"/>
                    </a:cubicBezTo>
                    <a:lnTo>
                      <a:pt x="3658" y="260"/>
                    </a:lnTo>
                    <a:cubicBezTo>
                      <a:pt x="3730" y="260"/>
                      <a:pt x="3788" y="202"/>
                      <a:pt x="3788" y="130"/>
                    </a:cubicBezTo>
                    <a:cubicBezTo>
                      <a:pt x="3788" y="58"/>
                      <a:pt x="3730" y="0"/>
                      <a:pt x="365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800" dirty="0"/>
              </a:p>
            </p:txBody>
          </p:sp>
          <p:sp>
            <p:nvSpPr>
              <p:cNvPr id="162" name="Freeform 23"/>
              <p:cNvSpPr>
                <a:spLocks/>
              </p:cNvSpPr>
              <p:nvPr/>
            </p:nvSpPr>
            <p:spPr bwMode="auto">
              <a:xfrm>
                <a:off x="3339" y="2225"/>
                <a:ext cx="1003" cy="69"/>
              </a:xfrm>
              <a:custGeom>
                <a:avLst/>
                <a:gdLst>
                  <a:gd name="T0" fmla="*/ 3658 w 3788"/>
                  <a:gd name="T1" fmla="*/ 0 h 260"/>
                  <a:gd name="T2" fmla="*/ 3658 w 3788"/>
                  <a:gd name="T3" fmla="*/ 0 h 260"/>
                  <a:gd name="T4" fmla="*/ 130 w 3788"/>
                  <a:gd name="T5" fmla="*/ 0 h 260"/>
                  <a:gd name="T6" fmla="*/ 0 w 3788"/>
                  <a:gd name="T7" fmla="*/ 130 h 260"/>
                  <a:gd name="T8" fmla="*/ 130 w 3788"/>
                  <a:gd name="T9" fmla="*/ 260 h 260"/>
                  <a:gd name="T10" fmla="*/ 3658 w 3788"/>
                  <a:gd name="T11" fmla="*/ 260 h 260"/>
                  <a:gd name="T12" fmla="*/ 3788 w 3788"/>
                  <a:gd name="T13" fmla="*/ 130 h 260"/>
                  <a:gd name="T14" fmla="*/ 3658 w 3788"/>
                  <a:gd name="T15" fmla="*/ 0 h 260"/>
                  <a:gd name="T16" fmla="*/ 3658 w 378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8" h="260">
                    <a:moveTo>
                      <a:pt x="3658" y="0"/>
                    </a:moveTo>
                    <a:lnTo>
                      <a:pt x="3658" y="0"/>
                    </a:lnTo>
                    <a:lnTo>
                      <a:pt x="130" y="0"/>
                    </a:lnTo>
                    <a:cubicBezTo>
                      <a:pt x="58" y="0"/>
                      <a:pt x="0" y="58"/>
                      <a:pt x="0" y="130"/>
                    </a:cubicBezTo>
                    <a:cubicBezTo>
                      <a:pt x="0" y="202"/>
                      <a:pt x="58" y="260"/>
                      <a:pt x="130" y="260"/>
                    </a:cubicBezTo>
                    <a:lnTo>
                      <a:pt x="3658" y="260"/>
                    </a:lnTo>
                    <a:cubicBezTo>
                      <a:pt x="3730" y="260"/>
                      <a:pt x="3788" y="202"/>
                      <a:pt x="3788" y="130"/>
                    </a:cubicBezTo>
                    <a:cubicBezTo>
                      <a:pt x="3788" y="58"/>
                      <a:pt x="3730" y="0"/>
                      <a:pt x="3658" y="0"/>
                    </a:cubicBezTo>
                    <a:lnTo>
                      <a:pt x="3658" y="0"/>
                    </a:lnTo>
                    <a:close/>
                  </a:path>
                </a:pathLst>
              </a:custGeom>
              <a:grp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dirty="0"/>
              </a:p>
            </p:txBody>
          </p:sp>
        </p:grpSp>
        <p:sp>
          <p:nvSpPr>
            <p:cNvPr id="172" name="TextBox 171"/>
            <p:cNvSpPr txBox="1"/>
            <p:nvPr/>
          </p:nvSpPr>
          <p:spPr>
            <a:xfrm>
              <a:off x="2391585" y="2118853"/>
              <a:ext cx="834262" cy="367697"/>
            </a:xfrm>
            <a:prstGeom prst="rect">
              <a:avLst/>
            </a:prstGeom>
            <a:noFill/>
          </p:spPr>
          <p:txBody>
            <a:bodyPr wrap="square" lIns="0" tIns="0" rIns="0" bIns="0" rtlCol="0">
              <a:spAutoFit/>
            </a:bodyPr>
            <a:lstStyle/>
            <a:p>
              <a:pPr>
                <a:lnSpc>
                  <a:spcPct val="90000"/>
                </a:lnSpc>
              </a:pPr>
              <a:r>
                <a:rPr lang="en-US" sz="1200" b="1" dirty="0">
                  <a:gradFill>
                    <a:gsLst>
                      <a:gs pos="0">
                        <a:srgbClr val="4E4F53"/>
                      </a:gs>
                      <a:gs pos="100000">
                        <a:srgbClr val="4E4F53"/>
                      </a:gs>
                    </a:gsLst>
                    <a:path path="shape">
                      <a:fillToRect l="50000" t="50000" r="50000" b="50000"/>
                    </a:path>
                  </a:gradFill>
                  <a:latin typeface="Arial" charset="0"/>
                  <a:ea typeface="Arial" charset="0"/>
                  <a:cs typeface="Arial" charset="0"/>
                </a:rPr>
                <a:t>Scale </a:t>
              </a: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FireEye </a:t>
              </a:r>
              <a:b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for demanding </a:t>
              </a:r>
              <a:b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environments</a:t>
              </a:r>
            </a:p>
          </p:txBody>
        </p:sp>
        <p:grpSp>
          <p:nvGrpSpPr>
            <p:cNvPr id="15" name="Group 14"/>
            <p:cNvGrpSpPr/>
            <p:nvPr/>
          </p:nvGrpSpPr>
          <p:grpSpPr>
            <a:xfrm flipV="1">
              <a:off x="1970905" y="2491467"/>
              <a:ext cx="66136" cy="441237"/>
              <a:chOff x="8183267" y="2869744"/>
              <a:chExt cx="66136" cy="441234"/>
            </a:xfrm>
          </p:grpSpPr>
          <p:sp>
            <p:nvSpPr>
              <p:cNvPr id="186" name="Oval 185"/>
              <p:cNvSpPr>
                <a:spLocks noChangeAspect="1"/>
              </p:cNvSpPr>
              <p:nvPr/>
            </p:nvSpPr>
            <p:spPr>
              <a:xfrm flipH="1">
                <a:off x="8183267" y="2869744"/>
                <a:ext cx="66136" cy="66136"/>
              </a:xfrm>
              <a:prstGeom prst="ellipse">
                <a:avLst/>
              </a:prstGeom>
              <a:solidFill>
                <a:schemeClr val="bg1">
                  <a:lumMod val="75000"/>
                </a:schemeClr>
              </a:solidFill>
              <a:ln w="25400">
                <a:solidFill>
                  <a:srgbClr val="00AEEF"/>
                </a:solidFill>
              </a:ln>
            </p:spPr>
            <p:txBody>
              <a:bodyPr vert="horz" wrap="square" lIns="182880" tIns="0" rIns="91440" bIns="0" rtlCol="0" anchor="ctr">
                <a:noAutofit/>
              </a:bodyPr>
              <a:lstStyle/>
              <a:p>
                <a:pPr algn="ctr">
                  <a:lnSpc>
                    <a:spcPct val="90000"/>
                  </a:lnSpc>
                  <a:buFont typeface="Arial" pitchFamily="34" charset="0"/>
                  <a:buNone/>
                </a:pPr>
                <a:endParaRPr lang="en-US" sz="3200" cap="all" dirty="0">
                  <a:solidFill>
                    <a:schemeClr val="bg1"/>
                  </a:solidFill>
                  <a:effectLst>
                    <a:outerShdw blurRad="38100" dist="25400" dir="2700000" algn="tl">
                      <a:srgbClr val="000000">
                        <a:alpha val="0"/>
                      </a:srgbClr>
                    </a:outerShdw>
                  </a:effectLst>
                  <a:latin typeface="+mj-lt"/>
                </a:endParaRPr>
              </a:p>
            </p:txBody>
          </p:sp>
          <p:cxnSp>
            <p:nvCxnSpPr>
              <p:cNvPr id="187" name="Straight Connector 186"/>
              <p:cNvCxnSpPr>
                <a:stCxn id="109" idx="12"/>
                <a:endCxn id="186" idx="4"/>
              </p:cNvCxnSpPr>
              <p:nvPr/>
            </p:nvCxnSpPr>
            <p:spPr>
              <a:xfrm flipV="1">
                <a:off x="8214488" y="2935880"/>
                <a:ext cx="1847" cy="375101"/>
              </a:xfrm>
              <a:prstGeom prst="line">
                <a:avLst/>
              </a:prstGeom>
              <a:ln w="25400">
                <a:solidFill>
                  <a:srgbClr val="00AEEF"/>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739082" y="2104553"/>
              <a:ext cx="527038" cy="407010"/>
              <a:chOff x="2525651" y="1105928"/>
              <a:chExt cx="498609" cy="384955"/>
            </a:xfrm>
            <a:solidFill>
              <a:schemeClr val="tx2"/>
            </a:solidFill>
          </p:grpSpPr>
          <p:sp>
            <p:nvSpPr>
              <p:cNvPr id="105" name="Freeform 26"/>
              <p:cNvSpPr>
                <a:spLocks noEditPoints="1"/>
              </p:cNvSpPr>
              <p:nvPr/>
            </p:nvSpPr>
            <p:spPr bwMode="auto">
              <a:xfrm rot="5400000">
                <a:off x="2717822" y="913762"/>
                <a:ext cx="114271" cy="498604"/>
              </a:xfrm>
              <a:custGeom>
                <a:avLst/>
                <a:gdLst>
                  <a:gd name="T0" fmla="*/ 96 w 128"/>
                  <a:gd name="T1" fmla="*/ 0 h 555"/>
                  <a:gd name="T2" fmla="*/ 32 w 128"/>
                  <a:gd name="T3" fmla="*/ 0 h 555"/>
                  <a:gd name="T4" fmla="*/ 0 w 128"/>
                  <a:gd name="T5" fmla="*/ 32 h 555"/>
                  <a:gd name="T6" fmla="*/ 0 w 128"/>
                  <a:gd name="T7" fmla="*/ 523 h 555"/>
                  <a:gd name="T8" fmla="*/ 32 w 128"/>
                  <a:gd name="T9" fmla="*/ 555 h 555"/>
                  <a:gd name="T10" fmla="*/ 96 w 128"/>
                  <a:gd name="T11" fmla="*/ 555 h 555"/>
                  <a:gd name="T12" fmla="*/ 128 w 128"/>
                  <a:gd name="T13" fmla="*/ 523 h 555"/>
                  <a:gd name="T14" fmla="*/ 128 w 128"/>
                  <a:gd name="T15" fmla="*/ 32 h 555"/>
                  <a:gd name="T16" fmla="*/ 96 w 128"/>
                  <a:gd name="T17" fmla="*/ 0 h 555"/>
                  <a:gd name="T18" fmla="*/ 64 w 128"/>
                  <a:gd name="T19" fmla="*/ 320 h 555"/>
                  <a:gd name="T20" fmla="*/ 22 w 128"/>
                  <a:gd name="T21" fmla="*/ 278 h 555"/>
                  <a:gd name="T22" fmla="*/ 64 w 128"/>
                  <a:gd name="T23" fmla="*/ 235 h 555"/>
                  <a:gd name="T24" fmla="*/ 107 w 128"/>
                  <a:gd name="T25" fmla="*/ 278 h 555"/>
                  <a:gd name="T26" fmla="*/ 64 w 128"/>
                  <a:gd name="T27" fmla="*/ 32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555">
                    <a:moveTo>
                      <a:pt x="96" y="0"/>
                    </a:moveTo>
                    <a:cubicBezTo>
                      <a:pt x="32" y="0"/>
                      <a:pt x="32" y="0"/>
                      <a:pt x="32" y="0"/>
                    </a:cubicBezTo>
                    <a:cubicBezTo>
                      <a:pt x="15" y="0"/>
                      <a:pt x="0" y="15"/>
                      <a:pt x="0" y="32"/>
                    </a:cubicBezTo>
                    <a:cubicBezTo>
                      <a:pt x="0" y="523"/>
                      <a:pt x="0" y="523"/>
                      <a:pt x="0" y="523"/>
                    </a:cubicBezTo>
                    <a:cubicBezTo>
                      <a:pt x="0" y="541"/>
                      <a:pt x="15" y="555"/>
                      <a:pt x="32" y="555"/>
                    </a:cubicBezTo>
                    <a:cubicBezTo>
                      <a:pt x="96" y="555"/>
                      <a:pt x="96" y="555"/>
                      <a:pt x="96" y="555"/>
                    </a:cubicBezTo>
                    <a:cubicBezTo>
                      <a:pt x="114" y="555"/>
                      <a:pt x="128" y="541"/>
                      <a:pt x="128" y="523"/>
                    </a:cubicBezTo>
                    <a:cubicBezTo>
                      <a:pt x="128" y="32"/>
                      <a:pt x="128" y="32"/>
                      <a:pt x="128" y="32"/>
                    </a:cubicBezTo>
                    <a:cubicBezTo>
                      <a:pt x="128" y="15"/>
                      <a:pt x="114" y="0"/>
                      <a:pt x="96" y="0"/>
                    </a:cubicBezTo>
                    <a:close/>
                    <a:moveTo>
                      <a:pt x="64" y="320"/>
                    </a:moveTo>
                    <a:cubicBezTo>
                      <a:pt x="41" y="320"/>
                      <a:pt x="22" y="301"/>
                      <a:pt x="22" y="278"/>
                    </a:cubicBezTo>
                    <a:cubicBezTo>
                      <a:pt x="22" y="254"/>
                      <a:pt x="41" y="235"/>
                      <a:pt x="64" y="235"/>
                    </a:cubicBezTo>
                    <a:cubicBezTo>
                      <a:pt x="88" y="235"/>
                      <a:pt x="107" y="254"/>
                      <a:pt x="107" y="278"/>
                    </a:cubicBezTo>
                    <a:cubicBezTo>
                      <a:pt x="107" y="301"/>
                      <a:pt x="88" y="320"/>
                      <a:pt x="64" y="3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06" name="Freeform 27"/>
              <p:cNvSpPr>
                <a:spLocks noEditPoints="1"/>
              </p:cNvSpPr>
              <p:nvPr/>
            </p:nvSpPr>
            <p:spPr bwMode="auto">
              <a:xfrm rot="5400000">
                <a:off x="2717820" y="1048311"/>
                <a:ext cx="114269" cy="498607"/>
              </a:xfrm>
              <a:custGeom>
                <a:avLst/>
                <a:gdLst>
                  <a:gd name="T0" fmla="*/ 96 w 128"/>
                  <a:gd name="T1" fmla="*/ 0 h 555"/>
                  <a:gd name="T2" fmla="*/ 32 w 128"/>
                  <a:gd name="T3" fmla="*/ 0 h 555"/>
                  <a:gd name="T4" fmla="*/ 0 w 128"/>
                  <a:gd name="T5" fmla="*/ 32 h 555"/>
                  <a:gd name="T6" fmla="*/ 0 w 128"/>
                  <a:gd name="T7" fmla="*/ 523 h 555"/>
                  <a:gd name="T8" fmla="*/ 32 w 128"/>
                  <a:gd name="T9" fmla="*/ 555 h 555"/>
                  <a:gd name="T10" fmla="*/ 96 w 128"/>
                  <a:gd name="T11" fmla="*/ 555 h 555"/>
                  <a:gd name="T12" fmla="*/ 128 w 128"/>
                  <a:gd name="T13" fmla="*/ 523 h 555"/>
                  <a:gd name="T14" fmla="*/ 128 w 128"/>
                  <a:gd name="T15" fmla="*/ 32 h 555"/>
                  <a:gd name="T16" fmla="*/ 96 w 128"/>
                  <a:gd name="T17" fmla="*/ 0 h 555"/>
                  <a:gd name="T18" fmla="*/ 64 w 128"/>
                  <a:gd name="T19" fmla="*/ 320 h 555"/>
                  <a:gd name="T20" fmla="*/ 22 w 128"/>
                  <a:gd name="T21" fmla="*/ 278 h 555"/>
                  <a:gd name="T22" fmla="*/ 64 w 128"/>
                  <a:gd name="T23" fmla="*/ 235 h 555"/>
                  <a:gd name="T24" fmla="*/ 107 w 128"/>
                  <a:gd name="T25" fmla="*/ 278 h 555"/>
                  <a:gd name="T26" fmla="*/ 64 w 128"/>
                  <a:gd name="T27" fmla="*/ 32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555">
                    <a:moveTo>
                      <a:pt x="96" y="0"/>
                    </a:moveTo>
                    <a:cubicBezTo>
                      <a:pt x="32" y="0"/>
                      <a:pt x="32" y="0"/>
                      <a:pt x="32" y="0"/>
                    </a:cubicBezTo>
                    <a:cubicBezTo>
                      <a:pt x="15" y="0"/>
                      <a:pt x="0" y="15"/>
                      <a:pt x="0" y="32"/>
                    </a:cubicBezTo>
                    <a:cubicBezTo>
                      <a:pt x="0" y="523"/>
                      <a:pt x="0" y="523"/>
                      <a:pt x="0" y="523"/>
                    </a:cubicBezTo>
                    <a:cubicBezTo>
                      <a:pt x="0" y="541"/>
                      <a:pt x="15" y="555"/>
                      <a:pt x="32" y="555"/>
                    </a:cubicBezTo>
                    <a:cubicBezTo>
                      <a:pt x="96" y="555"/>
                      <a:pt x="96" y="555"/>
                      <a:pt x="96" y="555"/>
                    </a:cubicBezTo>
                    <a:cubicBezTo>
                      <a:pt x="114" y="555"/>
                      <a:pt x="128" y="541"/>
                      <a:pt x="128" y="523"/>
                    </a:cubicBezTo>
                    <a:cubicBezTo>
                      <a:pt x="128" y="32"/>
                      <a:pt x="128" y="32"/>
                      <a:pt x="128" y="32"/>
                    </a:cubicBezTo>
                    <a:cubicBezTo>
                      <a:pt x="128" y="15"/>
                      <a:pt x="114" y="0"/>
                      <a:pt x="96" y="0"/>
                    </a:cubicBezTo>
                    <a:close/>
                    <a:moveTo>
                      <a:pt x="64" y="320"/>
                    </a:moveTo>
                    <a:cubicBezTo>
                      <a:pt x="41" y="320"/>
                      <a:pt x="22" y="301"/>
                      <a:pt x="22" y="278"/>
                    </a:cubicBezTo>
                    <a:cubicBezTo>
                      <a:pt x="22" y="254"/>
                      <a:pt x="41" y="235"/>
                      <a:pt x="64" y="235"/>
                    </a:cubicBezTo>
                    <a:cubicBezTo>
                      <a:pt x="88" y="235"/>
                      <a:pt x="107" y="254"/>
                      <a:pt x="107" y="278"/>
                    </a:cubicBezTo>
                    <a:cubicBezTo>
                      <a:pt x="107" y="301"/>
                      <a:pt x="88" y="320"/>
                      <a:pt x="64" y="3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sp>
            <p:nvSpPr>
              <p:cNvPr id="109" name="Freeform 28"/>
              <p:cNvSpPr>
                <a:spLocks noEditPoints="1"/>
              </p:cNvSpPr>
              <p:nvPr/>
            </p:nvSpPr>
            <p:spPr bwMode="auto">
              <a:xfrm rot="5400000">
                <a:off x="2717026" y="1183652"/>
                <a:ext cx="115857" cy="498605"/>
              </a:xfrm>
              <a:custGeom>
                <a:avLst/>
                <a:gdLst>
                  <a:gd name="T0" fmla="*/ 96 w 128"/>
                  <a:gd name="T1" fmla="*/ 0 h 555"/>
                  <a:gd name="T2" fmla="*/ 32 w 128"/>
                  <a:gd name="T3" fmla="*/ 0 h 555"/>
                  <a:gd name="T4" fmla="*/ 0 w 128"/>
                  <a:gd name="T5" fmla="*/ 32 h 555"/>
                  <a:gd name="T6" fmla="*/ 0 w 128"/>
                  <a:gd name="T7" fmla="*/ 523 h 555"/>
                  <a:gd name="T8" fmla="*/ 32 w 128"/>
                  <a:gd name="T9" fmla="*/ 555 h 555"/>
                  <a:gd name="T10" fmla="*/ 96 w 128"/>
                  <a:gd name="T11" fmla="*/ 555 h 555"/>
                  <a:gd name="T12" fmla="*/ 128 w 128"/>
                  <a:gd name="T13" fmla="*/ 523 h 555"/>
                  <a:gd name="T14" fmla="*/ 128 w 128"/>
                  <a:gd name="T15" fmla="*/ 32 h 555"/>
                  <a:gd name="T16" fmla="*/ 96 w 128"/>
                  <a:gd name="T17" fmla="*/ 0 h 555"/>
                  <a:gd name="T18" fmla="*/ 64 w 128"/>
                  <a:gd name="T19" fmla="*/ 320 h 555"/>
                  <a:gd name="T20" fmla="*/ 22 w 128"/>
                  <a:gd name="T21" fmla="*/ 278 h 555"/>
                  <a:gd name="T22" fmla="*/ 64 w 128"/>
                  <a:gd name="T23" fmla="*/ 235 h 555"/>
                  <a:gd name="T24" fmla="*/ 107 w 128"/>
                  <a:gd name="T25" fmla="*/ 278 h 555"/>
                  <a:gd name="T26" fmla="*/ 64 w 128"/>
                  <a:gd name="T27" fmla="*/ 32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555">
                    <a:moveTo>
                      <a:pt x="96" y="0"/>
                    </a:moveTo>
                    <a:cubicBezTo>
                      <a:pt x="32" y="0"/>
                      <a:pt x="32" y="0"/>
                      <a:pt x="32" y="0"/>
                    </a:cubicBezTo>
                    <a:cubicBezTo>
                      <a:pt x="15" y="0"/>
                      <a:pt x="0" y="15"/>
                      <a:pt x="0" y="32"/>
                    </a:cubicBezTo>
                    <a:cubicBezTo>
                      <a:pt x="0" y="523"/>
                      <a:pt x="0" y="523"/>
                      <a:pt x="0" y="523"/>
                    </a:cubicBezTo>
                    <a:cubicBezTo>
                      <a:pt x="0" y="541"/>
                      <a:pt x="15" y="555"/>
                      <a:pt x="32" y="555"/>
                    </a:cubicBezTo>
                    <a:cubicBezTo>
                      <a:pt x="96" y="555"/>
                      <a:pt x="96" y="555"/>
                      <a:pt x="96" y="555"/>
                    </a:cubicBezTo>
                    <a:cubicBezTo>
                      <a:pt x="114" y="555"/>
                      <a:pt x="128" y="541"/>
                      <a:pt x="128" y="523"/>
                    </a:cubicBezTo>
                    <a:cubicBezTo>
                      <a:pt x="128" y="32"/>
                      <a:pt x="128" y="32"/>
                      <a:pt x="128" y="32"/>
                    </a:cubicBezTo>
                    <a:cubicBezTo>
                      <a:pt x="128" y="15"/>
                      <a:pt x="114" y="0"/>
                      <a:pt x="96" y="0"/>
                    </a:cubicBezTo>
                    <a:close/>
                    <a:moveTo>
                      <a:pt x="64" y="320"/>
                    </a:moveTo>
                    <a:cubicBezTo>
                      <a:pt x="41" y="320"/>
                      <a:pt x="22" y="301"/>
                      <a:pt x="22" y="278"/>
                    </a:cubicBezTo>
                    <a:cubicBezTo>
                      <a:pt x="22" y="254"/>
                      <a:pt x="41" y="235"/>
                      <a:pt x="64" y="235"/>
                    </a:cubicBezTo>
                    <a:cubicBezTo>
                      <a:pt x="88" y="235"/>
                      <a:pt x="107" y="254"/>
                      <a:pt x="107" y="278"/>
                    </a:cubicBezTo>
                    <a:cubicBezTo>
                      <a:pt x="107" y="301"/>
                      <a:pt x="88" y="320"/>
                      <a:pt x="64" y="3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p>
            </p:txBody>
          </p:sp>
        </p:grpSp>
        <p:grpSp>
          <p:nvGrpSpPr>
            <p:cNvPr id="189" name="Group 188"/>
            <p:cNvGrpSpPr/>
            <p:nvPr/>
          </p:nvGrpSpPr>
          <p:grpSpPr>
            <a:xfrm flipV="1">
              <a:off x="4024350" y="2503185"/>
              <a:ext cx="66136" cy="429519"/>
              <a:chOff x="8183267" y="2869744"/>
              <a:chExt cx="66136" cy="429519"/>
            </a:xfrm>
          </p:grpSpPr>
          <p:sp>
            <p:nvSpPr>
              <p:cNvPr id="190" name="Oval 189"/>
              <p:cNvSpPr>
                <a:spLocks noChangeAspect="1"/>
              </p:cNvSpPr>
              <p:nvPr/>
            </p:nvSpPr>
            <p:spPr>
              <a:xfrm flipH="1">
                <a:off x="8183267" y="2869744"/>
                <a:ext cx="66136" cy="66136"/>
              </a:xfrm>
              <a:prstGeom prst="ellipse">
                <a:avLst/>
              </a:prstGeom>
              <a:solidFill>
                <a:schemeClr val="bg1">
                  <a:lumMod val="75000"/>
                </a:schemeClr>
              </a:solidFill>
              <a:ln w="25400">
                <a:solidFill>
                  <a:srgbClr val="00AEEF"/>
                </a:solidFill>
              </a:ln>
            </p:spPr>
            <p:txBody>
              <a:bodyPr vert="horz" wrap="square" lIns="182880" tIns="0" rIns="91440" bIns="0" rtlCol="0" anchor="ctr">
                <a:noAutofit/>
              </a:bodyPr>
              <a:lstStyle/>
              <a:p>
                <a:pPr algn="ctr">
                  <a:lnSpc>
                    <a:spcPct val="90000"/>
                  </a:lnSpc>
                  <a:buFont typeface="Arial" pitchFamily="34" charset="0"/>
                  <a:buNone/>
                </a:pPr>
                <a:endParaRPr lang="en-US" sz="3200" cap="all" dirty="0">
                  <a:solidFill>
                    <a:schemeClr val="bg1"/>
                  </a:solidFill>
                  <a:effectLst>
                    <a:outerShdw blurRad="38100" dist="25400" dir="2700000" algn="tl">
                      <a:srgbClr val="000000">
                        <a:alpha val="0"/>
                      </a:srgbClr>
                    </a:outerShdw>
                  </a:effectLst>
                  <a:latin typeface="+mj-lt"/>
                </a:endParaRPr>
              </a:p>
            </p:txBody>
          </p:sp>
          <p:cxnSp>
            <p:nvCxnSpPr>
              <p:cNvPr id="191" name="Straight Connector 190"/>
              <p:cNvCxnSpPr/>
              <p:nvPr/>
            </p:nvCxnSpPr>
            <p:spPr>
              <a:xfrm flipV="1">
                <a:off x="8215318" y="2935880"/>
                <a:ext cx="0" cy="363383"/>
              </a:xfrm>
              <a:prstGeom prst="line">
                <a:avLst/>
              </a:prstGeom>
              <a:ln w="25400">
                <a:solidFill>
                  <a:srgbClr val="00AEEF"/>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grpSp>
        <p:sp>
          <p:nvSpPr>
            <p:cNvPr id="192" name="TextBox 191"/>
            <p:cNvSpPr txBox="1"/>
            <p:nvPr/>
          </p:nvSpPr>
          <p:spPr>
            <a:xfrm>
              <a:off x="4423511" y="2118853"/>
              <a:ext cx="1193921" cy="245132"/>
            </a:xfrm>
            <a:prstGeom prst="rect">
              <a:avLst/>
            </a:prstGeom>
            <a:noFill/>
          </p:spPr>
          <p:txBody>
            <a:bodyPr wrap="square" lIns="0" tIns="0" rIns="0" bIns="0" rtlCol="0">
              <a:spAutoFit/>
            </a:bodyPr>
            <a:lstStyle/>
            <a:p>
              <a:pPr>
                <a:lnSpc>
                  <a:spcPct val="90000"/>
                </a:lnSpc>
              </a:pPr>
              <a:r>
                <a:rPr lang="en-US" sz="1200" b="1" dirty="0">
                  <a:gradFill>
                    <a:gsLst>
                      <a:gs pos="0">
                        <a:srgbClr val="4E4F53"/>
                      </a:gs>
                      <a:gs pos="100000">
                        <a:srgbClr val="4E4F53"/>
                      </a:gs>
                    </a:gsLst>
                    <a:path path="shape">
                      <a:fillToRect l="50000" t="50000" r="50000" b="50000"/>
                    </a:path>
                  </a:gradFill>
                  <a:latin typeface="Arial" charset="0"/>
                  <a:ea typeface="Arial" charset="0"/>
                  <a:cs typeface="Arial" charset="0"/>
                </a:rPr>
                <a:t>Failover </a:t>
              </a: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protection </a:t>
              </a:r>
              <a:b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1200" dirty="0">
                  <a:gradFill>
                    <a:gsLst>
                      <a:gs pos="0">
                        <a:srgbClr val="4E4F53"/>
                      </a:gs>
                      <a:gs pos="100000">
                        <a:srgbClr val="4E4F53"/>
                      </a:gs>
                    </a:gsLst>
                    <a:path path="shape">
                      <a:fillToRect l="50000" t="50000" r="50000" b="50000"/>
                    </a:path>
                  </a:gradFill>
                  <a:latin typeface="Arial" charset="0"/>
                  <a:ea typeface="Arial" charset="0"/>
                  <a:cs typeface="Arial" charset="0"/>
                </a:rPr>
                <a:t>for service availability</a:t>
              </a:r>
            </a:p>
          </p:txBody>
        </p:sp>
      </p:grpSp>
      <p:sp>
        <p:nvSpPr>
          <p:cNvPr id="8" name="TextBox 7"/>
          <p:cNvSpPr txBox="1"/>
          <p:nvPr/>
        </p:nvSpPr>
        <p:spPr>
          <a:xfrm>
            <a:off x="1046840" y="6607019"/>
            <a:ext cx="914400" cy="914400"/>
          </a:xfrm>
          <a:prstGeom prst="rect">
            <a:avLst/>
          </a:prstGeom>
          <a:noFill/>
        </p:spPr>
        <p:txBody>
          <a:bodyPr wrap="none" lIns="0" tIns="0" rIns="0" bIns="0" rtlCol="0">
            <a:noAutofit/>
          </a:bodyPr>
          <a:lstStyle/>
          <a:p>
            <a:pPr>
              <a:lnSpc>
                <a:spcPct val="90000"/>
              </a:lnSpc>
              <a:spcAft>
                <a:spcPts val="600"/>
              </a:spcAft>
            </a:pPr>
            <a:endParaRPr lang="en-US" sz="2000" kern="1200" dirty="0" err="1">
              <a:solidFill>
                <a:schemeClr val="tx2"/>
              </a:solidFill>
              <a:effectLst>
                <a:outerShdw blurRad="38100" dist="25400" dir="2700000" algn="tl">
                  <a:srgbClr val="000000">
                    <a:alpha val="0"/>
                  </a:srgbClr>
                </a:outerShdw>
              </a:effectLst>
              <a:latin typeface="+mn-lt"/>
              <a:ea typeface="+mn-ea"/>
              <a:cs typeface="+mn-cs"/>
            </a:endParaRPr>
          </a:p>
        </p:txBody>
      </p:sp>
      <p:sp>
        <p:nvSpPr>
          <p:cNvPr id="9" name="TextBox 8"/>
          <p:cNvSpPr txBox="1"/>
          <p:nvPr/>
        </p:nvSpPr>
        <p:spPr>
          <a:xfrm>
            <a:off x="600646" y="6658502"/>
            <a:ext cx="914400" cy="914400"/>
          </a:xfrm>
          <a:prstGeom prst="rect">
            <a:avLst/>
          </a:prstGeom>
          <a:noFill/>
        </p:spPr>
        <p:txBody>
          <a:bodyPr wrap="none" lIns="0" tIns="0" rIns="0" bIns="0" rtlCol="0">
            <a:noAutofit/>
          </a:bodyPr>
          <a:lstStyle/>
          <a:p>
            <a:pPr>
              <a:lnSpc>
                <a:spcPct val="90000"/>
              </a:lnSpc>
              <a:spcAft>
                <a:spcPts val="600"/>
              </a:spcAft>
            </a:pPr>
            <a:endParaRPr lang="en-US" sz="2000" kern="1200" dirty="0" err="1">
              <a:solidFill>
                <a:schemeClr val="tx2"/>
              </a:solidFill>
              <a:effectLst>
                <a:outerShdw blurRad="38100" dist="25400" dir="2700000" algn="tl">
                  <a:srgbClr val="000000">
                    <a:alpha val="0"/>
                  </a:srgbClr>
                </a:outerShdw>
              </a:effectLst>
              <a:latin typeface="+mn-lt"/>
              <a:ea typeface="+mn-ea"/>
              <a:cs typeface="+mn-cs"/>
            </a:endParaRPr>
          </a:p>
        </p:txBody>
      </p:sp>
    </p:spTree>
    <p:extLst>
      <p:ext uri="{BB962C8B-B14F-4D97-AF65-F5344CB8AC3E}">
        <p14:creationId xmlns:p14="http://schemas.microsoft.com/office/powerpoint/2010/main" val="135441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263011" y="1590814"/>
            <a:ext cx="4854896" cy="2673554"/>
            <a:chOff x="6263053" y="1951672"/>
            <a:chExt cx="4856161" cy="2674250"/>
          </a:xfrm>
        </p:grpSpPr>
        <p:sp>
          <p:nvSpPr>
            <p:cNvPr id="13" name="TextBox 12"/>
            <p:cNvSpPr txBox="1"/>
            <p:nvPr/>
          </p:nvSpPr>
          <p:spPr>
            <a:xfrm>
              <a:off x="6263053" y="1951672"/>
              <a:ext cx="4856161" cy="1477328"/>
            </a:xfrm>
            <a:prstGeom prst="rect">
              <a:avLst/>
            </a:prstGeom>
            <a:noFill/>
          </p:spPr>
          <p:txBody>
            <a:bodyPr wrap="square" lIns="0" tIns="0" rIns="0" bIns="0" rtlCol="0">
              <a:spAutoFit/>
            </a:bodyPr>
            <a:lstStyle/>
            <a:p>
              <a: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t>47% of organizations detected the breach on their own</a:t>
              </a:r>
            </a:p>
          </p:txBody>
        </p:sp>
        <p:sp>
          <p:nvSpPr>
            <p:cNvPr id="14" name="TextBox 13"/>
            <p:cNvSpPr txBox="1"/>
            <p:nvPr/>
          </p:nvSpPr>
          <p:spPr>
            <a:xfrm>
              <a:off x="6263054" y="3702592"/>
              <a:ext cx="3832753" cy="923330"/>
            </a:xfrm>
            <a:prstGeom prst="rect">
              <a:avLst/>
            </a:prstGeom>
            <a:noFill/>
          </p:spPr>
          <p:txBody>
            <a:bodyPr wrap="square" lIns="0" tIns="0" rIns="0" bIns="0" rtlCol="0">
              <a:spAutoFit/>
            </a:bodyPr>
            <a:lstStyle/>
            <a:p>
              <a:pPr>
                <a:lnSpc>
                  <a:spcPct val="125000"/>
                </a:lnSpc>
              </a:pPr>
              <a:r>
                <a:rPr lang="en-US" sz="1600" dirty="0">
                  <a:gradFill>
                    <a:gsLst>
                      <a:gs pos="0">
                        <a:schemeClr val="tx1">
                          <a:lumMod val="50000"/>
                          <a:lumOff val="50000"/>
                        </a:schemeClr>
                      </a:gs>
                      <a:gs pos="100000">
                        <a:schemeClr val="tx1">
                          <a:lumMod val="50000"/>
                          <a:lumOff val="50000"/>
                        </a:schemeClr>
                      </a:gs>
                    </a:gsLst>
                    <a:path path="shape">
                      <a:fillToRect l="50000" t="50000" r="50000" b="50000"/>
                    </a:path>
                  </a:gradFill>
                  <a:latin typeface="Arial" charset="0"/>
                  <a:ea typeface="Arial" charset="0"/>
                  <a:cs typeface="Arial" charset="0"/>
                </a:rPr>
                <a:t>This percentage is growing from the previous year, where 31% of victims discovered the breach on their own.</a:t>
              </a:r>
            </a:p>
          </p:txBody>
        </p:sp>
      </p:grpSp>
      <p:grpSp>
        <p:nvGrpSpPr>
          <p:cNvPr id="5" name="Group 4"/>
          <p:cNvGrpSpPr/>
          <p:nvPr/>
        </p:nvGrpSpPr>
        <p:grpSpPr>
          <a:xfrm>
            <a:off x="541375" y="686516"/>
            <a:ext cx="6093857" cy="4062573"/>
            <a:chOff x="991782" y="1187340"/>
            <a:chExt cx="6095444" cy="4063631"/>
          </a:xfrm>
        </p:grpSpPr>
        <p:grpSp>
          <p:nvGrpSpPr>
            <p:cNvPr id="12" name="Group 11"/>
            <p:cNvGrpSpPr/>
            <p:nvPr/>
          </p:nvGrpSpPr>
          <p:grpSpPr>
            <a:xfrm>
              <a:off x="991782" y="1187340"/>
              <a:ext cx="6095444" cy="4063631"/>
              <a:chOff x="229782" y="1178621"/>
              <a:chExt cx="6095444" cy="4063631"/>
            </a:xfrm>
          </p:grpSpPr>
          <p:sp>
            <p:nvSpPr>
              <p:cNvPr id="10" name="Oval 9"/>
              <p:cNvSpPr/>
              <p:nvPr/>
            </p:nvSpPr>
            <p:spPr>
              <a:xfrm>
                <a:off x="1953490" y="4779818"/>
                <a:ext cx="2216728" cy="462434"/>
              </a:xfrm>
              <a:prstGeom prst="ellipse">
                <a:avLst/>
              </a:prstGeom>
              <a:gradFill>
                <a:gsLst>
                  <a:gs pos="15000">
                    <a:schemeClr val="tx1">
                      <a:alpha val="28000"/>
                    </a:schemeClr>
                  </a:gs>
                  <a:gs pos="100000">
                    <a:schemeClr val="tx1">
                      <a:alpha val="0"/>
                    </a:schemeClr>
                  </a:gs>
                </a:gsLst>
                <a:path path="shape">
                  <a:fillToRect l="50000" t="50000" r="50000" b="50000"/>
                </a:path>
              </a:gradFill>
            </p:spPr>
            <p:txBody>
              <a:bodyPr vert="horz" wrap="square" lIns="182832" tIns="0" rIns="182832" bIns="0" rtlCol="0" anchor="ctr">
                <a:noAutofit/>
              </a:bodyPr>
              <a:lstStyle/>
              <a:p>
                <a:pPr algn="ctr">
                  <a:lnSpc>
                    <a:spcPct val="90000"/>
                  </a:lnSpc>
                </a:pPr>
                <a:endParaRPr lang="en-US" sz="1999" cap="all" dirty="0">
                  <a:solidFill>
                    <a:schemeClr val="bg1"/>
                  </a:solidFill>
                  <a:effectLst>
                    <a:outerShdw blurRad="38100" dist="25400" dir="2700000" algn="tl">
                      <a:srgbClr val="000000">
                        <a:alpha val="0"/>
                      </a:srgbClr>
                    </a:outerShdw>
                  </a:effectLst>
                  <a:latin typeface="+mj-lt"/>
                </a:endParaRPr>
              </a:p>
            </p:txBody>
          </p:sp>
          <p:graphicFrame>
            <p:nvGraphicFramePr>
              <p:cNvPr id="4" name="Chart 3"/>
              <p:cNvGraphicFramePr/>
              <p:nvPr/>
            </p:nvGraphicFramePr>
            <p:xfrm>
              <a:off x="229782" y="1178621"/>
              <a:ext cx="6095444" cy="4063630"/>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Donut 1"/>
            <p:cNvSpPr/>
            <p:nvPr/>
          </p:nvSpPr>
          <p:spPr>
            <a:xfrm>
              <a:off x="2725699" y="2326034"/>
              <a:ext cx="2205932" cy="2205932"/>
            </a:xfrm>
            <a:prstGeom prst="donut">
              <a:avLst>
                <a:gd name="adj" fmla="val 7072"/>
              </a:avLst>
            </a:prstGeom>
            <a:solidFill>
              <a:schemeClr val="tx1">
                <a:alpha val="15000"/>
              </a:schemeClr>
            </a:solidFill>
          </p:spPr>
          <p:txBody>
            <a:bodyPr vert="horz" wrap="square" lIns="182832" tIns="0" rIns="182832" bIns="0" rtlCol="0" anchor="ctr">
              <a:noAutofit/>
            </a:bodyPr>
            <a:lstStyle/>
            <a:p>
              <a:pPr algn="ctr">
                <a:lnSpc>
                  <a:spcPct val="90000"/>
                </a:lnSpc>
              </a:pPr>
              <a:endParaRPr lang="en-US" sz="1999" cap="all" dirty="0">
                <a:solidFill>
                  <a:schemeClr val="bg1"/>
                </a:solidFill>
                <a:effectLst>
                  <a:outerShdw blurRad="38100" dist="25400" dir="2700000" algn="tl">
                    <a:srgbClr val="000000">
                      <a:alpha val="0"/>
                    </a:srgbClr>
                  </a:outerShdw>
                </a:effectLst>
                <a:latin typeface="+mj-lt"/>
              </a:endParaRPr>
            </a:p>
          </p:txBody>
        </p:sp>
        <p:sp>
          <p:nvSpPr>
            <p:cNvPr id="15" name="TextBox 14"/>
            <p:cNvSpPr txBox="1"/>
            <p:nvPr/>
          </p:nvSpPr>
          <p:spPr>
            <a:xfrm>
              <a:off x="2869205" y="3165687"/>
              <a:ext cx="2093482" cy="677108"/>
            </a:xfrm>
            <a:prstGeom prst="rect">
              <a:avLst/>
            </a:prstGeom>
            <a:noFill/>
          </p:spPr>
          <p:txBody>
            <a:bodyPr wrap="square" lIns="0" tIns="0" rIns="0" bIns="0" rtlCol="0">
              <a:spAutoFit/>
            </a:bodyPr>
            <a:lstStyle/>
            <a:p>
              <a:pPr algn="ctr"/>
              <a:r>
                <a:rPr lang="en-US" sz="4399" b="1" spc="-150" dirty="0">
                  <a:gradFill>
                    <a:gsLst>
                      <a:gs pos="0">
                        <a:srgbClr val="4E4F53"/>
                      </a:gs>
                      <a:gs pos="100000">
                        <a:srgbClr val="4E4F53"/>
                      </a:gs>
                    </a:gsLst>
                    <a:path path="shape">
                      <a:fillToRect l="50000" t="50000" r="50000" b="50000"/>
                    </a:path>
                  </a:gradFill>
                  <a:latin typeface="Arial" charset="0"/>
                  <a:ea typeface="Arial" charset="0"/>
                  <a:cs typeface="Arial" charset="0"/>
                </a:rPr>
                <a:t>47%</a:t>
              </a:r>
            </a:p>
          </p:txBody>
        </p:sp>
        <p:sp>
          <p:nvSpPr>
            <p:cNvPr id="16" name="TextBox 15"/>
            <p:cNvSpPr txBox="1"/>
            <p:nvPr/>
          </p:nvSpPr>
          <p:spPr>
            <a:xfrm>
              <a:off x="3130729" y="2954302"/>
              <a:ext cx="1386250" cy="166199"/>
            </a:xfrm>
            <a:prstGeom prst="rect">
              <a:avLst/>
            </a:prstGeom>
            <a:noFill/>
          </p:spPr>
          <p:txBody>
            <a:bodyPr wrap="square" lIns="0" tIns="0" rIns="0" bIns="0" rtlCol="0">
              <a:spAutoFit/>
            </a:bodyPr>
            <a:lstStyle/>
            <a:p>
              <a:pPr algn="ctr">
                <a:lnSpc>
                  <a:spcPct val="90000"/>
                </a:lnSpc>
              </a:pPr>
              <a:r>
                <a:rPr lang="en-US" sz="1200" dirty="0">
                  <a:gradFill>
                    <a:gsLst>
                      <a:gs pos="0">
                        <a:schemeClr val="tx1">
                          <a:lumMod val="50000"/>
                          <a:lumOff val="50000"/>
                        </a:schemeClr>
                      </a:gs>
                      <a:gs pos="100000">
                        <a:schemeClr val="tx1">
                          <a:lumMod val="50000"/>
                          <a:lumOff val="50000"/>
                        </a:schemeClr>
                      </a:gs>
                    </a:gsLst>
                    <a:path path="shape">
                      <a:fillToRect l="50000" t="50000" r="50000" b="50000"/>
                    </a:path>
                  </a:gradFill>
                  <a:latin typeface="Arial" charset="0"/>
                  <a:ea typeface="Arial" charset="0"/>
                  <a:cs typeface="Arial" charset="0"/>
                </a:rPr>
                <a:t>Internal Discovery</a:t>
              </a:r>
            </a:p>
          </p:txBody>
        </p:sp>
      </p:grpSp>
      <p:sp>
        <p:nvSpPr>
          <p:cNvPr id="17" name="TextBox 16"/>
          <p:cNvSpPr txBox="1"/>
          <p:nvPr/>
        </p:nvSpPr>
        <p:spPr>
          <a:xfrm>
            <a:off x="304720" y="5942945"/>
            <a:ext cx="4189909" cy="380901"/>
          </a:xfrm>
          <a:prstGeom prst="rect">
            <a:avLst/>
          </a:prstGeom>
          <a:noFill/>
        </p:spPr>
        <p:txBody>
          <a:bodyPr wrap="square" lIns="0" tIns="0" rIns="0" bIns="0" rtlCol="0">
            <a:noAutofit/>
          </a:bodyPr>
          <a:lstStyle/>
          <a:p>
            <a:r>
              <a:rPr lang="da-DK" sz="1600" dirty="0">
                <a:solidFill>
                  <a:srgbClr val="777777"/>
                </a:solidFill>
                <a:latin typeface="Lato" charset="0"/>
                <a:ea typeface="Lato" charset="0"/>
                <a:cs typeface="Lato" charset="0"/>
              </a:rPr>
              <a:t>Source Data: M-TRENDS 2016</a:t>
            </a:r>
          </a:p>
        </p:txBody>
      </p:sp>
      <p:sp>
        <p:nvSpPr>
          <p:cNvPr id="18" name="Title 1"/>
          <p:cNvSpPr txBox="1">
            <a:spLocks/>
          </p:cNvSpPr>
          <p:nvPr/>
        </p:nvSpPr>
        <p:spPr>
          <a:xfrm>
            <a:off x="250452" y="895"/>
            <a:ext cx="11101759" cy="1599305"/>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endParaRPr lang="da-DK" sz="2800" dirty="0">
              <a:latin typeface="Lato" charset="0"/>
              <a:ea typeface="Lato" charset="0"/>
              <a:cs typeface="Lato" charset="0"/>
            </a:endParaRPr>
          </a:p>
          <a:p>
            <a:r>
              <a:rPr lang="da-DK" sz="2800" dirty="0">
                <a:latin typeface="Lato" charset="0"/>
                <a:ea typeface="Lato" charset="0"/>
                <a:cs typeface="Lato" charset="0"/>
              </a:rPr>
              <a:t>M-TRENDS: INTERNAL DETECTION VS EXTERNAL NOTIFICATION </a:t>
            </a:r>
          </a:p>
        </p:txBody>
      </p:sp>
    </p:spTree>
    <p:extLst>
      <p:ext uri="{BB962C8B-B14F-4D97-AF65-F5344CB8AC3E}">
        <p14:creationId xmlns:p14="http://schemas.microsoft.com/office/powerpoint/2010/main" val="59922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0452" y="895"/>
            <a:ext cx="11101759" cy="1599305"/>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endParaRPr lang="da-DK" sz="2800" dirty="0">
              <a:latin typeface="Lato" charset="0"/>
              <a:ea typeface="Lato" charset="0"/>
              <a:cs typeface="Lato" charset="0"/>
            </a:endParaRPr>
          </a:p>
          <a:p>
            <a:r>
              <a:rPr lang="da-DK" sz="2800" dirty="0">
                <a:latin typeface="Lato" charset="0"/>
                <a:ea typeface="Lato" charset="0"/>
                <a:cs typeface="Lato" charset="0"/>
              </a:rPr>
              <a:t>M-TRENDS: INTERNAL DETECTION VS EXTERNAL NOTIFICATION </a:t>
            </a:r>
          </a:p>
        </p:txBody>
      </p:sp>
      <p:sp>
        <p:nvSpPr>
          <p:cNvPr id="8" name="Slide Number Placeholder 3"/>
          <p:cNvSpPr txBox="1">
            <a:spLocks/>
          </p:cNvSpPr>
          <p:nvPr/>
        </p:nvSpPr>
        <p:spPr>
          <a:xfrm>
            <a:off x="11676324" y="6492216"/>
            <a:ext cx="307825" cy="206049"/>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448"/>
            <a:fld id="{EEB8B06D-99A5-468B-806E-293788FE9637}" type="slidenum">
              <a:rPr lang="en-US" smtClean="0">
                <a:solidFill>
                  <a:srgbClr val="425563"/>
                </a:solidFill>
              </a:rPr>
              <a:pPr defTabSz="609448"/>
              <a:t>5</a:t>
            </a:fld>
            <a:endParaRPr lang="en-US" dirty="0">
              <a:solidFill>
                <a:srgbClr val="425563"/>
              </a:solidFill>
            </a:endParaRPr>
          </a:p>
        </p:txBody>
      </p:sp>
      <p:graphicFrame>
        <p:nvGraphicFramePr>
          <p:cNvPr id="10" name="Diagram 5"/>
          <p:cNvGraphicFramePr>
            <a:graphicFrameLocks/>
          </p:cNvGraphicFramePr>
          <p:nvPr>
            <p:extLst>
              <p:ext uri="{D42A27DB-BD31-4B8C-83A1-F6EECF244321}">
                <p14:modId xmlns:p14="http://schemas.microsoft.com/office/powerpoint/2010/main" val="1298709136"/>
              </p:ext>
            </p:extLst>
          </p:nvPr>
        </p:nvGraphicFramePr>
        <p:xfrm>
          <a:off x="560198" y="1941751"/>
          <a:ext cx="10823186" cy="4084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05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4414" y="338260"/>
            <a:ext cx="5023494" cy="2673554"/>
            <a:chOff x="6263053" y="1951672"/>
            <a:chExt cx="4856161" cy="2674250"/>
          </a:xfrm>
        </p:grpSpPr>
        <p:sp>
          <p:nvSpPr>
            <p:cNvPr id="13" name="TextBox 12"/>
            <p:cNvSpPr txBox="1"/>
            <p:nvPr/>
          </p:nvSpPr>
          <p:spPr>
            <a:xfrm>
              <a:off x="6263053" y="1951672"/>
              <a:ext cx="4856161" cy="1477328"/>
            </a:xfrm>
            <a:prstGeom prst="rect">
              <a:avLst/>
            </a:prstGeom>
            <a:noFill/>
          </p:spPr>
          <p:txBody>
            <a:bodyPr wrap="square" lIns="0" tIns="0" rIns="0" bIns="0" rtlCol="0">
              <a:spAutoFit/>
            </a:bodyPr>
            <a:lstStyle/>
            <a:p>
              <a: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t>The typical incident </a:t>
              </a:r>
              <a:b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t>saw attackers present </a:t>
              </a:r>
              <a:b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t>for </a:t>
              </a:r>
              <a:r>
                <a:rPr lang="en-US" sz="3199" b="1" spc="-50" dirty="0">
                  <a:solidFill>
                    <a:srgbClr val="FF0000"/>
                  </a:solidFill>
                  <a:latin typeface="Arial" charset="0"/>
                  <a:ea typeface="Arial" charset="0"/>
                  <a:cs typeface="Arial" charset="0"/>
                </a:rPr>
                <a:t>4+ months</a:t>
              </a:r>
            </a:p>
          </p:txBody>
        </p:sp>
        <p:sp>
          <p:nvSpPr>
            <p:cNvPr id="14" name="TextBox 13"/>
            <p:cNvSpPr txBox="1"/>
            <p:nvPr/>
          </p:nvSpPr>
          <p:spPr>
            <a:xfrm>
              <a:off x="6263054" y="3702592"/>
              <a:ext cx="3992570" cy="923330"/>
            </a:xfrm>
            <a:prstGeom prst="rect">
              <a:avLst/>
            </a:prstGeom>
            <a:noFill/>
          </p:spPr>
          <p:txBody>
            <a:bodyPr wrap="square" lIns="0" tIns="0" rIns="0" bIns="0" rtlCol="0">
              <a:spAutoFit/>
            </a:bodyPr>
            <a:lstStyle/>
            <a:p>
              <a:pPr>
                <a:lnSpc>
                  <a:spcPct val="125000"/>
                </a:lnSpc>
              </a:pPr>
              <a:r>
                <a:rPr lang="en-US" sz="1600" dirty="0">
                  <a:gradFill>
                    <a:gsLst>
                      <a:gs pos="0">
                        <a:schemeClr val="tx1">
                          <a:lumMod val="50000"/>
                          <a:lumOff val="50000"/>
                        </a:schemeClr>
                      </a:gs>
                      <a:gs pos="100000">
                        <a:schemeClr val="tx1">
                          <a:lumMod val="50000"/>
                          <a:lumOff val="50000"/>
                        </a:schemeClr>
                      </a:gs>
                    </a:gsLst>
                    <a:path path="shape">
                      <a:fillToRect l="50000" t="50000" r="50000" b="50000"/>
                    </a:path>
                  </a:gradFill>
                  <a:latin typeface="Arial" charset="0"/>
                  <a:ea typeface="Arial" charset="0"/>
                  <a:cs typeface="Arial" charset="0"/>
                </a:rPr>
                <a:t>The longest time we detected attackers had been present in the victim’s environment was 2,982 days (over 8 years).</a:t>
              </a:r>
            </a:p>
          </p:txBody>
        </p:sp>
      </p:grpSp>
      <p:graphicFrame>
        <p:nvGraphicFramePr>
          <p:cNvPr id="10" name="Diagram 5"/>
          <p:cNvGraphicFramePr>
            <a:graphicFrameLocks/>
          </p:cNvGraphicFramePr>
          <p:nvPr>
            <p:extLst>
              <p:ext uri="{D42A27DB-BD31-4B8C-83A1-F6EECF244321}">
                <p14:modId xmlns:p14="http://schemas.microsoft.com/office/powerpoint/2010/main" val="1122904714"/>
              </p:ext>
            </p:extLst>
          </p:nvPr>
        </p:nvGraphicFramePr>
        <p:xfrm>
          <a:off x="533262" y="1829217"/>
          <a:ext cx="9754724" cy="38924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133044" y="5866765"/>
            <a:ext cx="8989258" cy="457081"/>
          </a:xfrm>
          <a:prstGeom prst="rect">
            <a:avLst/>
          </a:prstGeom>
          <a:noFill/>
        </p:spPr>
        <p:txBody>
          <a:bodyPr wrap="square" lIns="0" tIns="0" rIns="0" bIns="0" rtlCol="0">
            <a:noAutofit/>
          </a:bodyPr>
          <a:lstStyle/>
          <a:p>
            <a:r>
              <a:rPr lang="da-DK" sz="1999" dirty="0">
                <a:solidFill>
                  <a:srgbClr val="777777"/>
                </a:solidFill>
                <a:latin typeface="Lato" charset="0"/>
                <a:ea typeface="Lato" charset="0"/>
                <a:cs typeface="Lato" charset="0"/>
              </a:rPr>
              <a:t>M-TRENDS 2016: MEDIAN DAYS BEFORE DISCOVERY</a:t>
            </a:r>
          </a:p>
        </p:txBody>
      </p:sp>
    </p:spTree>
    <p:extLst>
      <p:ext uri="{BB962C8B-B14F-4D97-AF65-F5344CB8AC3E}">
        <p14:creationId xmlns:p14="http://schemas.microsoft.com/office/powerpoint/2010/main" val="362812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044" y="5866765"/>
            <a:ext cx="8989258" cy="457081"/>
          </a:xfrm>
          <a:prstGeom prst="rect">
            <a:avLst/>
          </a:prstGeom>
          <a:noFill/>
        </p:spPr>
        <p:txBody>
          <a:bodyPr wrap="square" lIns="0" tIns="0" rIns="0" bIns="0" rtlCol="0">
            <a:noAutofit/>
          </a:bodyPr>
          <a:lstStyle/>
          <a:p>
            <a:r>
              <a:rPr lang="da-DK" sz="1999" dirty="0">
                <a:solidFill>
                  <a:srgbClr val="777777"/>
                </a:solidFill>
                <a:latin typeface="Lato" charset="0"/>
                <a:ea typeface="Lato" charset="0"/>
                <a:cs typeface="Lato" charset="0"/>
              </a:rPr>
              <a:t>M-TRENDS 2016: MEDIAN DAYS BEFORE DISCOVERY</a:t>
            </a:r>
          </a:p>
        </p:txBody>
      </p:sp>
      <p:grpSp>
        <p:nvGrpSpPr>
          <p:cNvPr id="3" name="Group 2"/>
          <p:cNvGrpSpPr/>
          <p:nvPr/>
        </p:nvGrpSpPr>
        <p:grpSpPr>
          <a:xfrm>
            <a:off x="6094414" y="338260"/>
            <a:ext cx="5023494" cy="2673554"/>
            <a:chOff x="6263053" y="1951672"/>
            <a:chExt cx="4856161" cy="2674250"/>
          </a:xfrm>
        </p:grpSpPr>
        <p:sp>
          <p:nvSpPr>
            <p:cNvPr id="4" name="TextBox 3"/>
            <p:cNvSpPr txBox="1"/>
            <p:nvPr/>
          </p:nvSpPr>
          <p:spPr>
            <a:xfrm>
              <a:off x="6263053" y="1951672"/>
              <a:ext cx="4856161" cy="1477328"/>
            </a:xfrm>
            <a:prstGeom prst="rect">
              <a:avLst/>
            </a:prstGeom>
            <a:noFill/>
          </p:spPr>
          <p:txBody>
            <a:bodyPr wrap="square" lIns="0" tIns="0" rIns="0" bIns="0" rtlCol="0">
              <a:spAutoFit/>
            </a:bodyPr>
            <a:lstStyle/>
            <a:p>
              <a: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t>The typical incident </a:t>
              </a:r>
              <a:b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t>saw attackers present </a:t>
              </a:r>
              <a:b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br>
              <a:r>
                <a:rPr lang="en-US" sz="3199" spc="-50" dirty="0">
                  <a:gradFill>
                    <a:gsLst>
                      <a:gs pos="0">
                        <a:srgbClr val="4E4F53"/>
                      </a:gs>
                      <a:gs pos="100000">
                        <a:srgbClr val="4E4F53"/>
                      </a:gs>
                    </a:gsLst>
                    <a:path path="shape">
                      <a:fillToRect l="50000" t="50000" r="50000" b="50000"/>
                    </a:path>
                  </a:gradFill>
                  <a:latin typeface="Arial" charset="0"/>
                  <a:ea typeface="Arial" charset="0"/>
                  <a:cs typeface="Arial" charset="0"/>
                </a:rPr>
                <a:t>for </a:t>
              </a:r>
              <a:r>
                <a:rPr lang="en-US" sz="3199" b="1" spc="-50" dirty="0">
                  <a:solidFill>
                    <a:srgbClr val="FF0000"/>
                  </a:solidFill>
                  <a:latin typeface="Arial" charset="0"/>
                  <a:ea typeface="Arial" charset="0"/>
                  <a:cs typeface="Arial" charset="0"/>
                </a:rPr>
                <a:t>4+ months</a:t>
              </a:r>
            </a:p>
          </p:txBody>
        </p:sp>
        <p:sp>
          <p:nvSpPr>
            <p:cNvPr id="5" name="TextBox 4"/>
            <p:cNvSpPr txBox="1"/>
            <p:nvPr/>
          </p:nvSpPr>
          <p:spPr>
            <a:xfrm>
              <a:off x="6263054" y="3702592"/>
              <a:ext cx="3992570" cy="923330"/>
            </a:xfrm>
            <a:prstGeom prst="rect">
              <a:avLst/>
            </a:prstGeom>
            <a:noFill/>
          </p:spPr>
          <p:txBody>
            <a:bodyPr wrap="square" lIns="0" tIns="0" rIns="0" bIns="0" rtlCol="0">
              <a:spAutoFit/>
            </a:bodyPr>
            <a:lstStyle/>
            <a:p>
              <a:pPr>
                <a:lnSpc>
                  <a:spcPct val="125000"/>
                </a:lnSpc>
              </a:pPr>
              <a:r>
                <a:rPr lang="en-US" sz="1600" dirty="0">
                  <a:gradFill>
                    <a:gsLst>
                      <a:gs pos="0">
                        <a:schemeClr val="tx1">
                          <a:lumMod val="50000"/>
                          <a:lumOff val="50000"/>
                        </a:schemeClr>
                      </a:gs>
                      <a:gs pos="100000">
                        <a:schemeClr val="tx1">
                          <a:lumMod val="50000"/>
                          <a:lumOff val="50000"/>
                        </a:schemeClr>
                      </a:gs>
                    </a:gsLst>
                    <a:path path="shape">
                      <a:fillToRect l="50000" t="50000" r="50000" b="50000"/>
                    </a:path>
                  </a:gradFill>
                  <a:latin typeface="Arial" charset="0"/>
                  <a:ea typeface="Arial" charset="0"/>
                  <a:cs typeface="Arial" charset="0"/>
                </a:rPr>
                <a:t>The longest time we detected attackers had been present in the victim’s environment was 2,982 days (over 8 years).</a:t>
              </a:r>
            </a:p>
          </p:txBody>
        </p:sp>
      </p:grpSp>
      <p:graphicFrame>
        <p:nvGraphicFramePr>
          <p:cNvPr id="6" name="Chart 5"/>
          <p:cNvGraphicFramePr>
            <a:graphicFrameLocks/>
          </p:cNvGraphicFramePr>
          <p:nvPr>
            <p:extLst>
              <p:ext uri="{D42A27DB-BD31-4B8C-83A1-F6EECF244321}">
                <p14:modId xmlns:p14="http://schemas.microsoft.com/office/powerpoint/2010/main" val="3536819278"/>
              </p:ext>
            </p:extLst>
          </p:nvPr>
        </p:nvGraphicFramePr>
        <p:xfrm>
          <a:off x="1169380" y="1601154"/>
          <a:ext cx="8885370" cy="434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027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n-lt"/>
              </a:rPr>
              <a:t>Industry Trends Driving </a:t>
            </a:r>
            <a:r>
              <a:rPr lang="en-US">
                <a:latin typeface="+mn-lt"/>
              </a:rPr>
              <a:t>Encrypted Traffic</a:t>
            </a:r>
            <a:br>
              <a:rPr lang="en-US">
                <a:latin typeface="+mn-lt"/>
              </a:rPr>
            </a:br>
            <a:r>
              <a:rPr lang="en-US" sz="1999">
                <a:latin typeface="+mn-lt"/>
              </a:rPr>
              <a:t>An </a:t>
            </a:r>
            <a:r>
              <a:rPr lang="en-US" sz="1999" dirty="0">
                <a:latin typeface="+mn-lt"/>
              </a:rPr>
              <a:t>increasing share of network traffic is being encrypted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790" y="1922876"/>
            <a:ext cx="5563780" cy="37153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589" y="1381566"/>
            <a:ext cx="3020638" cy="5094642"/>
          </a:xfrm>
          <a:prstGeom prst="rect">
            <a:avLst/>
          </a:prstGeom>
          <a:solidFill>
            <a:schemeClr val="tx2"/>
          </a:solidFill>
          <a:effectLst>
            <a:outerShdw blurRad="50800" dist="38100" dir="2700000" algn="tl" rotWithShape="0">
              <a:prstClr val="black">
                <a:alpha val="40000"/>
              </a:prstClr>
            </a:outerShdw>
          </a:effectLst>
        </p:spPr>
        <p:txBody>
          <a:bodyPr wrap="square" lIns="182784" rIns="182784" anchor="ctr">
            <a:noAutofit/>
          </a:bodyPr>
          <a:lstStyle/>
          <a:p>
            <a:pPr marL="274156" indent="-274156">
              <a:lnSpc>
                <a:spcPct val="90000"/>
              </a:lnSpc>
              <a:spcBef>
                <a:spcPts val="600"/>
              </a:spcBef>
              <a:buFont typeface="Arial" pitchFamily="34" charset="0"/>
              <a:buChar char="•"/>
            </a:pPr>
            <a:r>
              <a:rPr lang="en-US" sz="1600" dirty="0">
                <a:solidFill>
                  <a:schemeClr val="bg1"/>
                </a:solidFill>
                <a:effectLst>
                  <a:outerShdw blurRad="38100" dist="25400" dir="2700000" algn="tl">
                    <a:srgbClr val="000000">
                      <a:alpha val="0"/>
                    </a:srgbClr>
                  </a:outerShdw>
                </a:effectLst>
              </a:rPr>
              <a:t>Insider threat (Snowden)</a:t>
            </a:r>
          </a:p>
          <a:p>
            <a:pPr marL="274156" indent="-274156">
              <a:lnSpc>
                <a:spcPct val="90000"/>
              </a:lnSpc>
              <a:spcBef>
                <a:spcPts val="600"/>
              </a:spcBef>
              <a:buFont typeface="Arial" pitchFamily="34" charset="0"/>
              <a:buChar char="•"/>
            </a:pPr>
            <a:endParaRPr lang="en-US" sz="1600" dirty="0">
              <a:solidFill>
                <a:schemeClr val="bg1"/>
              </a:solidFill>
              <a:effectLst>
                <a:outerShdw blurRad="38100" dist="25400" dir="2700000" algn="tl">
                  <a:srgbClr val="000000">
                    <a:alpha val="0"/>
                  </a:srgbClr>
                </a:outerShdw>
              </a:effectLst>
            </a:endParaRPr>
          </a:p>
          <a:p>
            <a:pPr marL="274156" indent="-274156">
              <a:lnSpc>
                <a:spcPct val="90000"/>
              </a:lnSpc>
              <a:spcBef>
                <a:spcPts val="600"/>
              </a:spcBef>
              <a:buFont typeface="Arial" pitchFamily="34" charset="0"/>
              <a:buChar char="•"/>
            </a:pPr>
            <a:r>
              <a:rPr lang="en-US" sz="1600" dirty="0">
                <a:solidFill>
                  <a:schemeClr val="bg1"/>
                </a:solidFill>
                <a:effectLst>
                  <a:outerShdw blurRad="38100" dist="25400" dir="2700000" algn="tl">
                    <a:srgbClr val="000000">
                      <a:alpha val="0"/>
                    </a:srgbClr>
                  </a:outerShdw>
                </a:effectLst>
              </a:rPr>
              <a:t>Increased customer awareness (PFS, </a:t>
            </a:r>
            <a:r>
              <a:rPr lang="en-US" sz="1600" dirty="0" err="1">
                <a:solidFill>
                  <a:schemeClr val="bg1"/>
                </a:solidFill>
                <a:effectLst>
                  <a:outerShdw blurRad="38100" dist="25400" dir="2700000" algn="tl">
                    <a:srgbClr val="000000">
                      <a:alpha val="0"/>
                    </a:srgbClr>
                  </a:outerShdw>
                </a:effectLst>
              </a:rPr>
              <a:t>Heartbleed</a:t>
            </a:r>
            <a:r>
              <a:rPr lang="en-US" sz="1600" dirty="0">
                <a:solidFill>
                  <a:schemeClr val="bg1"/>
                </a:solidFill>
                <a:effectLst>
                  <a:outerShdw blurRad="38100" dist="25400" dir="2700000" algn="tl">
                    <a:srgbClr val="000000">
                      <a:alpha val="0"/>
                    </a:srgbClr>
                  </a:outerShdw>
                </a:effectLst>
              </a:rPr>
              <a:t>)</a:t>
            </a:r>
            <a:endParaRPr lang="en-US" sz="800" dirty="0">
              <a:solidFill>
                <a:schemeClr val="bg1"/>
              </a:solidFill>
              <a:effectLst>
                <a:outerShdw blurRad="38100" dist="25400" dir="2700000" algn="tl">
                  <a:srgbClr val="000000">
                    <a:alpha val="0"/>
                  </a:srgbClr>
                </a:outerShdw>
              </a:effectLst>
            </a:endParaRPr>
          </a:p>
          <a:p>
            <a:pPr marL="274156" indent="-274156">
              <a:lnSpc>
                <a:spcPct val="90000"/>
              </a:lnSpc>
              <a:spcBef>
                <a:spcPts val="600"/>
              </a:spcBef>
              <a:buFont typeface="Arial" pitchFamily="34" charset="0"/>
              <a:buChar char="•"/>
            </a:pPr>
            <a:endParaRPr lang="en-US" sz="800" dirty="0">
              <a:solidFill>
                <a:schemeClr val="bg1"/>
              </a:solidFill>
              <a:effectLst>
                <a:outerShdw blurRad="38100" dist="25400" dir="2700000" algn="tl">
                  <a:srgbClr val="000000">
                    <a:alpha val="0"/>
                  </a:srgbClr>
                </a:outerShdw>
              </a:effectLst>
            </a:endParaRPr>
          </a:p>
          <a:p>
            <a:pPr marL="274156" indent="-274156">
              <a:lnSpc>
                <a:spcPct val="90000"/>
              </a:lnSpc>
              <a:spcBef>
                <a:spcPts val="600"/>
              </a:spcBef>
              <a:buFont typeface="Arial" pitchFamily="34" charset="0"/>
              <a:buChar char="•"/>
            </a:pPr>
            <a:r>
              <a:rPr lang="en-US" sz="1600" dirty="0">
                <a:solidFill>
                  <a:schemeClr val="bg1"/>
                </a:solidFill>
                <a:effectLst>
                  <a:outerShdw blurRad="38100" dist="25400" dir="2700000" algn="tl">
                    <a:srgbClr val="000000">
                      <a:alpha val="0"/>
                    </a:srgbClr>
                  </a:outerShdw>
                </a:effectLst>
              </a:rPr>
              <a:t>New regulatory and compliance requirements</a:t>
            </a:r>
          </a:p>
          <a:p>
            <a:pPr marL="274156" indent="-274156">
              <a:lnSpc>
                <a:spcPct val="90000"/>
              </a:lnSpc>
              <a:spcBef>
                <a:spcPts val="600"/>
              </a:spcBef>
              <a:buFont typeface="Arial" pitchFamily="34" charset="0"/>
              <a:buChar char="•"/>
            </a:pPr>
            <a:endParaRPr lang="en-US" sz="800" dirty="0">
              <a:solidFill>
                <a:schemeClr val="bg1"/>
              </a:solidFill>
              <a:effectLst>
                <a:outerShdw blurRad="38100" dist="25400" dir="2700000" algn="tl">
                  <a:srgbClr val="000000">
                    <a:alpha val="0"/>
                  </a:srgbClr>
                </a:outerShdw>
              </a:effectLst>
            </a:endParaRPr>
          </a:p>
          <a:p>
            <a:pPr marL="274156" indent="-274156">
              <a:lnSpc>
                <a:spcPct val="90000"/>
              </a:lnSpc>
              <a:spcBef>
                <a:spcPts val="600"/>
              </a:spcBef>
              <a:buFont typeface="Arial" pitchFamily="34" charset="0"/>
              <a:buChar char="•"/>
            </a:pPr>
            <a:r>
              <a:rPr lang="en-US" sz="1600" dirty="0">
                <a:solidFill>
                  <a:schemeClr val="bg1"/>
                </a:solidFill>
                <a:effectLst>
                  <a:outerShdw blurRad="38100" dist="25400" dir="2700000" algn="tl">
                    <a:srgbClr val="000000">
                      <a:alpha val="0"/>
                    </a:srgbClr>
                  </a:outerShdw>
                </a:effectLst>
              </a:rPr>
              <a:t>Evolving cryptography and new standards</a:t>
            </a:r>
          </a:p>
          <a:p>
            <a:pPr marL="274156" indent="-274156">
              <a:lnSpc>
                <a:spcPct val="90000"/>
              </a:lnSpc>
              <a:spcBef>
                <a:spcPts val="600"/>
              </a:spcBef>
              <a:buFont typeface="Arial" pitchFamily="34" charset="0"/>
              <a:buChar char="•"/>
            </a:pPr>
            <a:r>
              <a:rPr lang="en-US" sz="800" dirty="0">
                <a:solidFill>
                  <a:schemeClr val="bg1"/>
                </a:solidFill>
                <a:effectLst>
                  <a:outerShdw blurRad="38100" dist="25400" dir="2700000" algn="tl">
                    <a:srgbClr val="000000">
                      <a:alpha val="0"/>
                    </a:srgbClr>
                  </a:outerShdw>
                </a:effectLst>
              </a:rPr>
              <a:t> </a:t>
            </a:r>
          </a:p>
          <a:p>
            <a:pPr marL="274156" indent="-274156">
              <a:lnSpc>
                <a:spcPct val="90000"/>
              </a:lnSpc>
              <a:spcBef>
                <a:spcPts val="600"/>
              </a:spcBef>
              <a:buFont typeface="Arial" pitchFamily="34" charset="0"/>
              <a:buChar char="•"/>
            </a:pPr>
            <a:r>
              <a:rPr lang="en-US" sz="1600" dirty="0">
                <a:solidFill>
                  <a:schemeClr val="bg1"/>
                </a:solidFill>
                <a:effectLst>
                  <a:outerShdw blurRad="38100" dist="25400" dir="2700000" algn="tl">
                    <a:srgbClr val="000000">
                      <a:alpha val="0"/>
                    </a:srgbClr>
                  </a:outerShdw>
                </a:effectLst>
              </a:rPr>
              <a:t>Everything is connected (</a:t>
            </a:r>
            <a:r>
              <a:rPr lang="en-US" sz="1600" dirty="0" err="1">
                <a:solidFill>
                  <a:schemeClr val="bg1"/>
                </a:solidFill>
                <a:effectLst>
                  <a:outerShdw blurRad="38100" dist="25400" dir="2700000" algn="tl">
                    <a:srgbClr val="000000">
                      <a:alpha val="0"/>
                    </a:srgbClr>
                  </a:outerShdw>
                </a:effectLst>
              </a:rPr>
              <a:t>IoT</a:t>
            </a:r>
            <a:r>
              <a:rPr lang="en-US" sz="1600" dirty="0">
                <a:solidFill>
                  <a:schemeClr val="bg1"/>
                </a:solidFill>
                <a:effectLst>
                  <a:outerShdw blurRad="38100" dist="25400" dir="2700000" algn="tl">
                    <a:srgbClr val="000000">
                      <a:alpha val="0"/>
                    </a:srgbClr>
                  </a:outerShdw>
                </a:effectLst>
              </a:rPr>
              <a:t>)</a:t>
            </a:r>
          </a:p>
        </p:txBody>
      </p:sp>
      <p:grpSp>
        <p:nvGrpSpPr>
          <p:cNvPr id="6" name="Group 5"/>
          <p:cNvGrpSpPr/>
          <p:nvPr/>
        </p:nvGrpSpPr>
        <p:grpSpPr>
          <a:xfrm>
            <a:off x="8057657" y="1378199"/>
            <a:ext cx="4398260" cy="5178600"/>
            <a:chOff x="8058168" y="1373204"/>
            <a:chExt cx="4399406" cy="5251784"/>
          </a:xfrm>
          <a:effectLst>
            <a:outerShdw blurRad="50800" dist="38100" dir="2700000" algn="tl" rotWithShape="0">
              <a:prstClr val="black">
                <a:alpha val="40000"/>
              </a:prstClr>
            </a:outerShdw>
          </a:effectLst>
        </p:grpSpPr>
        <p:sp>
          <p:nvSpPr>
            <p:cNvPr id="7" name="Title 3"/>
            <p:cNvSpPr txBox="1">
              <a:spLocks/>
            </p:cNvSpPr>
            <p:nvPr/>
          </p:nvSpPr>
          <p:spPr>
            <a:xfrm>
              <a:off x="8058168" y="4511324"/>
              <a:ext cx="3292801" cy="2113664"/>
            </a:xfrm>
            <a:prstGeom prst="rect">
              <a:avLst/>
            </a:prstGeom>
          </p:spPr>
          <p:txBody>
            <a:bodyPr lIns="121867" tIns="60933" rIns="121867" bIns="60933"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399"/>
                </a:lnSpc>
              </a:pPr>
              <a:endParaRPr lang="en-US" sz="2399" dirty="0">
                <a:solidFill>
                  <a:srgbClr val="4D4D4F"/>
                </a:solidFill>
                <a:latin typeface="+mn-lt"/>
                <a:cs typeface="Franklin Gothic Book"/>
              </a:endParaRPr>
            </a:p>
          </p:txBody>
        </p:sp>
        <p:sp>
          <p:nvSpPr>
            <p:cNvPr id="8" name="Rectangle 7"/>
            <p:cNvSpPr/>
            <p:nvPr/>
          </p:nvSpPr>
          <p:spPr>
            <a:xfrm>
              <a:off x="8803494" y="1439892"/>
              <a:ext cx="3377543" cy="5113308"/>
            </a:xfrm>
            <a:prstGeom prst="rect">
              <a:avLst/>
            </a:prstGeom>
            <a:solidFill>
              <a:schemeClr val="tx2">
                <a:lumMod val="20000"/>
                <a:lumOff val="80000"/>
              </a:schemeClr>
            </a:solidFill>
            <a:ln w="3175">
              <a:solidFill>
                <a:schemeClr val="bg1">
                  <a:lumMod val="75000"/>
                </a:schemeClr>
              </a:solidFill>
            </a:ln>
          </p:spPr>
          <p:txBody>
            <a:bodyPr rot="0" spcFirstLastPara="0" vertOverflow="overflow" horzOverflow="overflow" vert="horz" wrap="square" lIns="228540" tIns="0" rIns="91416" bIns="0" numCol="1" spcCol="0" rtlCol="0" fromWordArt="0" anchor="ctr" anchorCtr="0" forceAA="0" compatLnSpc="1">
              <a:prstTxWarp prst="textNoShape">
                <a:avLst/>
              </a:prstTxWarp>
              <a:noAutofit/>
            </a:bodyPr>
            <a:lstStyle/>
            <a:p>
              <a:pPr marL="319944" indent="-319944">
                <a:lnSpc>
                  <a:spcPct val="80000"/>
                </a:lnSpc>
                <a:spcAft>
                  <a:spcPts val="1200"/>
                </a:spcAft>
                <a:buFont typeface="Arial" pitchFamily="34" charset="0"/>
                <a:buChar char="•"/>
              </a:pPr>
              <a:endParaRPr lang="en-US" sz="2799" dirty="0">
                <a:solidFill>
                  <a:srgbClr val="004892"/>
                </a:solidFill>
                <a:effectLst>
                  <a:outerShdw blurRad="38100" dist="25400" dir="2700000" algn="tl">
                    <a:srgbClr val="000000">
                      <a:alpha val="0"/>
                    </a:srgbClr>
                  </a:outerShdw>
                </a:effectLst>
              </a:endParaRPr>
            </a:p>
          </p:txBody>
        </p:sp>
        <p:sp>
          <p:nvSpPr>
            <p:cNvPr id="9" name="Rectangle 8"/>
            <p:cNvSpPr/>
            <p:nvPr/>
          </p:nvSpPr>
          <p:spPr>
            <a:xfrm>
              <a:off x="10665817" y="3406140"/>
              <a:ext cx="1209124" cy="480060"/>
            </a:xfrm>
            <a:prstGeom prst="rect">
              <a:avLst/>
            </a:prstGeom>
            <a:solidFill>
              <a:srgbClr val="004892"/>
            </a:solidFill>
          </p:spPr>
          <p:txBody>
            <a:bodyPr vert="horz" wrap="square" lIns="68571" tIns="0" rIns="68571" bIns="0" rtlCol="0" anchor="ctr">
              <a:noAutofit/>
            </a:bodyPr>
            <a:lstStyle/>
            <a:p>
              <a:pPr algn="ctr">
                <a:lnSpc>
                  <a:spcPct val="90000"/>
                </a:lnSpc>
                <a:buFont typeface="Arial" pitchFamily="34" charset="0"/>
                <a:buNone/>
              </a:pPr>
              <a:r>
                <a:rPr lang="en-JM" sz="1500" cap="all" dirty="0">
                  <a:solidFill>
                    <a:schemeClr val="bg1"/>
                  </a:solidFill>
                  <a:effectLst>
                    <a:outerShdw blurRad="38100" dist="25400" dir="2700000" algn="tl">
                      <a:srgbClr val="000000">
                        <a:alpha val="0"/>
                      </a:srgbClr>
                    </a:outerShdw>
                  </a:effectLst>
                </a:rPr>
                <a:t>2017</a:t>
              </a:r>
            </a:p>
          </p:txBody>
        </p:sp>
        <p:sp>
          <p:nvSpPr>
            <p:cNvPr id="10" name="Rectangle 9"/>
            <p:cNvSpPr/>
            <p:nvPr/>
          </p:nvSpPr>
          <p:spPr>
            <a:xfrm>
              <a:off x="9055541" y="3406140"/>
              <a:ext cx="1209124" cy="480060"/>
            </a:xfrm>
            <a:prstGeom prst="rect">
              <a:avLst/>
            </a:prstGeom>
            <a:solidFill>
              <a:srgbClr val="004892"/>
            </a:solidFill>
          </p:spPr>
          <p:txBody>
            <a:bodyPr vert="horz" wrap="square" lIns="68571" tIns="0" rIns="68571" bIns="0" rtlCol="0" anchor="ctr">
              <a:noAutofit/>
            </a:bodyPr>
            <a:lstStyle/>
            <a:p>
              <a:pPr algn="ctr">
                <a:lnSpc>
                  <a:spcPct val="90000"/>
                </a:lnSpc>
                <a:buFont typeface="Arial" pitchFamily="34" charset="0"/>
                <a:buNone/>
              </a:pPr>
              <a:r>
                <a:rPr lang="en-JM" sz="1500" cap="all" dirty="0">
                  <a:solidFill>
                    <a:schemeClr val="bg1"/>
                  </a:solidFill>
                  <a:effectLst>
                    <a:outerShdw blurRad="38100" dist="25400" dir="2700000" algn="tl">
                      <a:srgbClr val="000000">
                        <a:alpha val="0"/>
                      </a:srgbClr>
                    </a:outerShdw>
                  </a:effectLst>
                </a:rPr>
                <a:t>today</a:t>
              </a:r>
            </a:p>
          </p:txBody>
        </p:sp>
        <p:sp>
          <p:nvSpPr>
            <p:cNvPr id="11" name="TextBox 1"/>
            <p:cNvSpPr txBox="1"/>
            <p:nvPr/>
          </p:nvSpPr>
          <p:spPr>
            <a:xfrm>
              <a:off x="10783575" y="4230264"/>
              <a:ext cx="1066800" cy="741402"/>
            </a:xfrm>
            <a:prstGeom prst="rect">
              <a:avLst/>
            </a:prstGeom>
          </p:spPr>
          <p:txBody>
            <a:bodyPr wrap="square" lIns="91412" tIns="45706" rIns="91412" bIns="457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JM" sz="3999" dirty="0">
                  <a:solidFill>
                    <a:schemeClr val="tx1">
                      <a:lumMod val="75000"/>
                      <a:lumOff val="25000"/>
                    </a:schemeClr>
                  </a:solidFill>
                  <a:cs typeface="Franklin Gothic Medium"/>
                </a:rPr>
                <a:t>50</a:t>
              </a:r>
              <a:r>
                <a:rPr lang="en-JM" sz="1999" dirty="0">
                  <a:solidFill>
                    <a:schemeClr val="tx1">
                      <a:lumMod val="75000"/>
                      <a:lumOff val="25000"/>
                    </a:schemeClr>
                  </a:solidFill>
                  <a:cs typeface="Franklin Gothic Medium"/>
                </a:rPr>
                <a:t>%</a:t>
              </a:r>
            </a:p>
          </p:txBody>
        </p:sp>
        <p:sp>
          <p:nvSpPr>
            <p:cNvPr id="12" name="Rectangle 11"/>
            <p:cNvSpPr/>
            <p:nvPr/>
          </p:nvSpPr>
          <p:spPr>
            <a:xfrm>
              <a:off x="8803494" y="1373204"/>
              <a:ext cx="3377543" cy="499272"/>
            </a:xfrm>
            <a:prstGeom prst="rect">
              <a:avLst/>
            </a:prstGeom>
            <a:solidFill>
              <a:schemeClr val="accent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91416" rIns="91416" bIns="91416"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gn="ctr" fontAlgn="base">
                <a:spcBef>
                  <a:spcPts val="1200"/>
                </a:spcBef>
                <a:spcAft>
                  <a:spcPts val="600"/>
                </a:spcAft>
                <a:buClr>
                  <a:schemeClr val="accent1"/>
                </a:buClr>
                <a:buSzPct val="100000"/>
                <a:tabLst>
                  <a:tab pos="4570628" algn="r"/>
                </a:tabLst>
                <a:defRPr/>
              </a:pPr>
              <a:r>
                <a:rPr lang="en-US" sz="1999" cap="all" dirty="0">
                  <a:solidFill>
                    <a:schemeClr val="bg1"/>
                  </a:solidFill>
                  <a:effectLst>
                    <a:outerShdw blurRad="38100" dist="25400" dir="2700000" algn="ctr" rotWithShape="0">
                      <a:srgbClr val="000000">
                        <a:alpha val="0"/>
                      </a:srgbClr>
                    </a:outerShdw>
                  </a:effectLst>
                </a:rPr>
                <a:t>encrypted Traffic</a:t>
              </a:r>
            </a:p>
          </p:txBody>
        </p:sp>
        <p:graphicFrame>
          <p:nvGraphicFramePr>
            <p:cNvPr id="13" name="Chart 12"/>
            <p:cNvGraphicFramePr/>
            <p:nvPr/>
          </p:nvGraphicFramePr>
          <p:xfrm>
            <a:off x="8674541" y="3850680"/>
            <a:ext cx="2010280" cy="167914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
            <p:cNvSpPr txBox="1"/>
            <p:nvPr/>
          </p:nvSpPr>
          <p:spPr>
            <a:xfrm>
              <a:off x="9207941" y="4267200"/>
              <a:ext cx="1066800" cy="741402"/>
            </a:xfrm>
            <a:prstGeom prst="rect">
              <a:avLst/>
            </a:prstGeom>
          </p:spPr>
          <p:txBody>
            <a:bodyPr wrap="square" lIns="91412" tIns="45706" rIns="91412" bIns="457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JM" sz="3999" dirty="0">
                  <a:solidFill>
                    <a:schemeClr val="tx1">
                      <a:lumMod val="75000"/>
                      <a:lumOff val="25000"/>
                    </a:schemeClr>
                  </a:solidFill>
                  <a:cs typeface="Franklin Gothic Medium"/>
                </a:rPr>
                <a:t>25</a:t>
              </a:r>
              <a:r>
                <a:rPr lang="en-JM" sz="1999" dirty="0">
                  <a:solidFill>
                    <a:schemeClr val="tx1">
                      <a:lumMod val="75000"/>
                      <a:lumOff val="25000"/>
                    </a:schemeClr>
                  </a:solidFill>
                  <a:cs typeface="Franklin Gothic Medium"/>
                </a:rPr>
                <a:t>%</a:t>
              </a:r>
            </a:p>
          </p:txBody>
        </p:sp>
        <p:graphicFrame>
          <p:nvGraphicFramePr>
            <p:cNvPr id="15" name="Chart 14"/>
            <p:cNvGraphicFramePr/>
            <p:nvPr/>
          </p:nvGraphicFramePr>
          <p:xfrm>
            <a:off x="10279779" y="3798327"/>
            <a:ext cx="2010280" cy="1679148"/>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p:cNvGrpSpPr/>
            <p:nvPr/>
          </p:nvGrpSpPr>
          <p:grpSpPr>
            <a:xfrm>
              <a:off x="8913812" y="2286000"/>
              <a:ext cx="3543762" cy="758469"/>
              <a:chOff x="8875250" y="5105400"/>
              <a:chExt cx="3543762" cy="758469"/>
            </a:xfrm>
          </p:grpSpPr>
          <p:sp>
            <p:nvSpPr>
              <p:cNvPr id="17" name="Rounded Rectangle 16"/>
              <p:cNvSpPr/>
              <p:nvPr/>
            </p:nvSpPr>
            <p:spPr>
              <a:xfrm>
                <a:off x="8875250" y="5105400"/>
                <a:ext cx="3234030" cy="758469"/>
              </a:xfrm>
              <a:prstGeom prst="roundRect">
                <a:avLst>
                  <a:gd name="adj" fmla="val 4818"/>
                </a:avLst>
              </a:prstGeom>
              <a:solidFill>
                <a:srgbClr val="004892"/>
              </a:solidFill>
              <a:ln w="12700">
                <a:noFill/>
              </a:ln>
              <a:effectLst/>
            </p:spPr>
            <p:style>
              <a:lnRef idx="1">
                <a:schemeClr val="accent1"/>
              </a:lnRef>
              <a:fillRef idx="3">
                <a:schemeClr val="accent1"/>
              </a:fillRef>
              <a:effectRef idx="2">
                <a:schemeClr val="accent1"/>
              </a:effectRef>
              <a:fontRef idx="minor">
                <a:schemeClr val="lt1"/>
              </a:fontRef>
            </p:style>
            <p:txBody>
              <a:bodyPr lIns="68571" tIns="34286" rIns="68571" bIns="34286" rtlCol="0" anchor="ctr"/>
              <a:lstStyle/>
              <a:p>
                <a:pPr algn="ctr"/>
                <a:r>
                  <a:rPr lang="en-US" sz="1799" dirty="0"/>
                  <a:t> </a:t>
                </a:r>
              </a:p>
            </p:txBody>
          </p:sp>
          <p:sp>
            <p:nvSpPr>
              <p:cNvPr id="18" name="Rectangle 17"/>
              <p:cNvSpPr/>
              <p:nvPr/>
            </p:nvSpPr>
            <p:spPr>
              <a:xfrm>
                <a:off x="10194954" y="5225555"/>
                <a:ext cx="2224058" cy="547482"/>
              </a:xfrm>
              <a:prstGeom prst="rect">
                <a:avLst/>
              </a:prstGeom>
            </p:spPr>
            <p:txBody>
              <a:bodyPr wrap="square" lIns="68571" tIns="34286" rIns="68571" bIns="34286" anchor="ctr" anchorCtr="0">
                <a:noAutofit/>
              </a:bodyPr>
              <a:lstStyle/>
              <a:p>
                <a:pPr>
                  <a:lnSpc>
                    <a:spcPct val="90000"/>
                  </a:lnSpc>
                </a:pPr>
                <a:r>
                  <a:rPr lang="en-US" sz="1799" dirty="0">
                    <a:solidFill>
                      <a:schemeClr val="bg1"/>
                    </a:solidFill>
                    <a:cs typeface="Franklin Gothic Medium"/>
                  </a:rPr>
                  <a:t>Annual Growth</a:t>
                </a:r>
                <a:r>
                  <a:rPr lang="en-US" sz="1400" baseline="40000" dirty="0">
                    <a:solidFill>
                      <a:schemeClr val="bg1"/>
                    </a:solidFill>
                    <a:cs typeface="Franklin Gothic Medium"/>
                  </a:rPr>
                  <a:t>1</a:t>
                </a:r>
                <a:endParaRPr lang="en-US" sz="1799" baseline="40000" dirty="0">
                  <a:solidFill>
                    <a:schemeClr val="bg1"/>
                  </a:solidFill>
                  <a:cs typeface="Franklin Gothic Medium"/>
                </a:endParaRPr>
              </a:p>
            </p:txBody>
          </p:sp>
          <p:sp>
            <p:nvSpPr>
              <p:cNvPr id="19" name="Rectangle 18"/>
              <p:cNvSpPr/>
              <p:nvPr/>
            </p:nvSpPr>
            <p:spPr>
              <a:xfrm>
                <a:off x="9896722" y="5225302"/>
                <a:ext cx="483607" cy="304253"/>
              </a:xfrm>
              <a:prstGeom prst="rect">
                <a:avLst/>
              </a:prstGeom>
            </p:spPr>
            <p:txBody>
              <a:bodyPr wrap="square" lIns="68571" tIns="34286" rIns="68571" bIns="34286">
                <a:spAutoFit/>
              </a:bodyPr>
              <a:lstStyle/>
              <a:p>
                <a:pPr>
                  <a:lnSpc>
                    <a:spcPts val="1799"/>
                  </a:lnSpc>
                </a:pPr>
                <a:r>
                  <a:rPr lang="en-US" sz="2099" dirty="0">
                    <a:solidFill>
                      <a:srgbClr val="FFFFFF"/>
                    </a:solidFill>
                    <a:cs typeface="Franklin Gothic Medium"/>
                  </a:rPr>
                  <a:t>%</a:t>
                </a:r>
              </a:p>
            </p:txBody>
          </p:sp>
          <p:sp>
            <p:nvSpPr>
              <p:cNvPr id="20" name="TextBox 19"/>
              <p:cNvSpPr txBox="1"/>
              <p:nvPr/>
            </p:nvSpPr>
            <p:spPr>
              <a:xfrm>
                <a:off x="9295244" y="5186766"/>
                <a:ext cx="728545" cy="631891"/>
              </a:xfrm>
              <a:prstGeom prst="rect">
                <a:avLst/>
              </a:prstGeom>
            </p:spPr>
            <p:txBody>
              <a:bodyPr wrap="square" lIns="0" tIns="0" rIns="0" bIns="0" rtlCol="0">
                <a:spAutoFit/>
              </a:bodyPr>
              <a:lstStyle/>
              <a:p>
                <a:pPr algn="ctr" defTabSz="274227">
                  <a:lnSpc>
                    <a:spcPct val="90000"/>
                  </a:lnSpc>
                  <a:spcAft>
                    <a:spcPts val="600"/>
                  </a:spcAft>
                  <a:buClr>
                    <a:srgbClr val="B2541A"/>
                  </a:buClr>
                </a:pPr>
                <a:r>
                  <a:rPr lang="en-US" sz="4499" spc="10" dirty="0">
                    <a:solidFill>
                      <a:srgbClr val="FFFFFF"/>
                    </a:solidFill>
                    <a:cs typeface="Franklin Gothic Medium"/>
                  </a:rPr>
                  <a:t>30</a:t>
                </a:r>
              </a:p>
            </p:txBody>
          </p:sp>
        </p:grpSp>
      </p:grpSp>
      <p:sp>
        <p:nvSpPr>
          <p:cNvPr id="21" name="Rectangle 20"/>
          <p:cNvSpPr/>
          <p:nvPr/>
        </p:nvSpPr>
        <p:spPr>
          <a:xfrm>
            <a:off x="1" y="1383020"/>
            <a:ext cx="3022226" cy="485581"/>
          </a:xfrm>
          <a:prstGeom prst="rect">
            <a:avLst/>
          </a:prstGeom>
          <a:solidFill>
            <a:schemeClr val="accent1"/>
          </a:solidFill>
        </p:spPr>
        <p:txBody>
          <a:bodyPr vert="horz" wrap="square" lIns="182832" tIns="0" rIns="182832" bIns="0" rtlCol="0" anchor="ctr">
            <a:noAutofit/>
          </a:bodyPr>
          <a:lstStyle/>
          <a:p>
            <a:pPr algn="ctr">
              <a:lnSpc>
                <a:spcPct val="90000"/>
              </a:lnSpc>
            </a:pPr>
            <a:r>
              <a:rPr lang="en-JM" sz="1999" dirty="0">
                <a:solidFill>
                  <a:schemeClr val="bg1"/>
                </a:solidFill>
                <a:cs typeface="Franklin Gothic Medium"/>
              </a:rPr>
              <a:t>DRIVING CHANGE</a:t>
            </a:r>
            <a:endParaRPr lang="en-US" sz="1999" cap="all" dirty="0" err="1">
              <a:solidFill>
                <a:schemeClr val="bg1"/>
              </a:solidFill>
              <a:effectLst>
                <a:outerShdw blurRad="38100" dist="25400" dir="2700000" algn="tl">
                  <a:srgbClr val="000000">
                    <a:alpha val="0"/>
                  </a:srgbClr>
                </a:outerShdw>
              </a:effectLst>
            </a:endParaRPr>
          </a:p>
        </p:txBody>
      </p:sp>
      <p:sp>
        <p:nvSpPr>
          <p:cNvPr id="22" name="Rectangle 21"/>
          <p:cNvSpPr/>
          <p:nvPr/>
        </p:nvSpPr>
        <p:spPr>
          <a:xfrm>
            <a:off x="11477601" y="6258899"/>
            <a:ext cx="780780" cy="276927"/>
          </a:xfrm>
          <a:prstGeom prst="rect">
            <a:avLst/>
          </a:prstGeom>
        </p:spPr>
        <p:txBody>
          <a:bodyPr wrap="none">
            <a:spAutoFit/>
          </a:bodyPr>
          <a:lstStyle/>
          <a:p>
            <a:r>
              <a:rPr lang="en-JM" sz="1200" baseline="30000" dirty="0">
                <a:solidFill>
                  <a:schemeClr val="tx1">
                    <a:lumMod val="85000"/>
                    <a:lumOff val="15000"/>
                  </a:schemeClr>
                </a:solidFill>
              </a:rPr>
              <a:t>1</a:t>
            </a:r>
            <a:r>
              <a:rPr lang="en-JM" sz="1200" dirty="0">
                <a:solidFill>
                  <a:schemeClr val="tx1">
                    <a:lumMod val="85000"/>
                    <a:lumOff val="15000"/>
                  </a:schemeClr>
                </a:solidFill>
              </a:rPr>
              <a:t>Netcraft</a:t>
            </a:r>
            <a:endParaRPr lang="en-US" sz="1200" dirty="0">
              <a:solidFill>
                <a:schemeClr val="tx1">
                  <a:lumMod val="85000"/>
                  <a:lumOff val="15000"/>
                </a:schemeClr>
              </a:solidFill>
            </a:endParaRPr>
          </a:p>
        </p:txBody>
      </p:sp>
    </p:spTree>
    <p:extLst>
      <p:ext uri="{BB962C8B-B14F-4D97-AF65-F5344CB8AC3E}">
        <p14:creationId xmlns:p14="http://schemas.microsoft.com/office/powerpoint/2010/main" val="2134592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18040" y="1308634"/>
            <a:ext cx="5393086" cy="3631255"/>
            <a:chOff x="4648970" y="996315"/>
            <a:chExt cx="4137045" cy="2724151"/>
          </a:xfrm>
        </p:grpSpPr>
        <p:sp>
          <p:nvSpPr>
            <p:cNvPr id="48" name="Rectangle 47"/>
            <p:cNvSpPr/>
            <p:nvPr/>
          </p:nvSpPr>
          <p:spPr>
            <a:xfrm flipH="1">
              <a:off x="4750940" y="1628938"/>
              <a:ext cx="3920617" cy="2091528"/>
            </a:xfrm>
            <a:prstGeom prst="rect">
              <a:avLst/>
            </a:prstGeom>
            <a:gradFill flip="none" rotWithShape="1">
              <a:gsLst>
                <a:gs pos="0">
                  <a:schemeClr val="bg2"/>
                </a:gs>
                <a:gs pos="100000">
                  <a:schemeClr val="accent6">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399" dirty="0"/>
            </a:p>
          </p:txBody>
        </p:sp>
        <p:sp>
          <p:nvSpPr>
            <p:cNvPr id="49" name="Text Placeholder 68"/>
            <p:cNvSpPr txBox="1">
              <a:spLocks/>
            </p:cNvSpPr>
            <p:nvPr/>
          </p:nvSpPr>
          <p:spPr>
            <a:xfrm>
              <a:off x="4851944" y="1754407"/>
              <a:ext cx="3651976" cy="326471"/>
            </a:xfrm>
            <a:prstGeom prst="rect">
              <a:avLst/>
            </a:prstGeom>
          </p:spPr>
          <p:txBody>
            <a:bodyPr vert="horz" lIns="60944" tIns="60944" rIns="60944" bIns="60944" rtlCol="0">
              <a:noAutofit/>
            </a:bodyPr>
            <a:lstStyle/>
            <a:p>
              <a:pPr algn="ctr">
                <a:lnSpc>
                  <a:spcPct val="95000"/>
                </a:lnSpc>
                <a:spcBef>
                  <a:spcPts val="1333"/>
                </a:spcBef>
                <a:buClr>
                  <a:srgbClr val="6DB344"/>
                </a:buClr>
                <a:buSzPct val="90000"/>
              </a:pPr>
              <a:r>
                <a:rPr lang="en-US" sz="1866" b="1" dirty="0">
                  <a:solidFill>
                    <a:srgbClr val="2E2D2E"/>
                  </a:solidFill>
                </a:rPr>
                <a:t>Encrypted Callbacks Are More Prevalent</a:t>
              </a:r>
            </a:p>
          </p:txBody>
        </p:sp>
        <p:sp>
          <p:nvSpPr>
            <p:cNvPr id="51" name="Rounded Rectangle 50"/>
            <p:cNvSpPr/>
            <p:nvPr/>
          </p:nvSpPr>
          <p:spPr>
            <a:xfrm>
              <a:off x="4648970" y="996315"/>
              <a:ext cx="4114030" cy="691515"/>
            </a:xfrm>
            <a:prstGeom prst="roundRect">
              <a:avLst>
                <a:gd name="adj" fmla="val 0"/>
              </a:avLst>
            </a:prstGeom>
            <a:solidFill>
              <a:srgbClr val="004E74"/>
            </a:solidFill>
            <a:ln w="25400" cap="flat" cmpd="sng" algn="ctr">
              <a:noFill/>
              <a:prstDash val="solid"/>
              <a:round/>
              <a:headEnd type="none" w="med" len="med"/>
              <a:tailEnd type="none" w="med" len="med"/>
            </a:ln>
            <a:effectLst/>
          </p:spPr>
          <p:txBody>
            <a:bodyPr vert="horz" wrap="none" lIns="109470" tIns="54734" rIns="109470" bIns="54734" numCol="1" rtlCol="0" anchor="ctr" anchorCtr="0" compatLnSpc="1">
              <a:prstTxWarp prst="textNoShape">
                <a:avLst/>
              </a:prstTxWarp>
              <a:noAutofit/>
            </a:bodyPr>
            <a:lstStyle/>
            <a:p>
              <a:pPr defTabSz="1085498">
                <a:defRPr/>
              </a:pPr>
              <a:endParaRPr lang="en-US" sz="3732" dirty="0">
                <a:cs typeface="Arial" pitchFamily="34" charset="0"/>
              </a:endParaRPr>
            </a:p>
          </p:txBody>
        </p:sp>
        <p:sp>
          <p:nvSpPr>
            <p:cNvPr id="52" name="Rectangle 51"/>
            <p:cNvSpPr/>
            <p:nvPr/>
          </p:nvSpPr>
          <p:spPr>
            <a:xfrm flipH="1">
              <a:off x="4648970" y="1194637"/>
              <a:ext cx="4137045" cy="276999"/>
            </a:xfrm>
            <a:prstGeom prst="rect">
              <a:avLst/>
            </a:prstGeom>
          </p:spPr>
          <p:txBody>
            <a:bodyPr wrap="square" lIns="0" tIns="0" rIns="0" bIns="0" anchor="ctr" anchorCtr="1">
              <a:noAutofit/>
            </a:bodyPr>
            <a:lstStyle/>
            <a:p>
              <a:pPr algn="ctr">
                <a:lnSpc>
                  <a:spcPct val="95000"/>
                </a:lnSpc>
              </a:pPr>
              <a:r>
                <a:rPr lang="en-US" sz="2132" b="1" dirty="0">
                  <a:solidFill>
                    <a:srgbClr val="FFFFFF"/>
                  </a:solidFill>
                </a:rPr>
                <a:t>Inbound Exploits and Malware   Outbound Callbacks</a:t>
              </a:r>
            </a:p>
          </p:txBody>
        </p:sp>
      </p:grpSp>
      <p:pic>
        <p:nvPicPr>
          <p:cNvPr id="56" name="Picture 55" descr="clou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1124" y="2895959"/>
            <a:ext cx="1844844" cy="1844844"/>
          </a:xfrm>
          <a:prstGeom prst="rect">
            <a:avLst/>
          </a:prstGeom>
        </p:spPr>
      </p:pic>
      <p:grpSp>
        <p:nvGrpSpPr>
          <p:cNvPr id="3" name="Group 2"/>
          <p:cNvGrpSpPr/>
          <p:nvPr/>
        </p:nvGrpSpPr>
        <p:grpSpPr>
          <a:xfrm>
            <a:off x="539754" y="1308634"/>
            <a:ext cx="5362052" cy="3631255"/>
            <a:chOff x="236990" y="996315"/>
            <a:chExt cx="4114030" cy="2724151"/>
          </a:xfrm>
        </p:grpSpPr>
        <p:sp>
          <p:nvSpPr>
            <p:cNvPr id="23" name="Rectangle 22"/>
            <p:cNvSpPr/>
            <p:nvPr/>
          </p:nvSpPr>
          <p:spPr>
            <a:xfrm flipH="1">
              <a:off x="338960" y="1628938"/>
              <a:ext cx="3920617" cy="2091528"/>
            </a:xfrm>
            <a:prstGeom prst="rect">
              <a:avLst/>
            </a:prstGeom>
            <a:gradFill>
              <a:gsLst>
                <a:gs pos="0">
                  <a:schemeClr val="bg2"/>
                </a:gs>
                <a:gs pos="100000">
                  <a:schemeClr val="accent6">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399" dirty="0"/>
            </a:p>
          </p:txBody>
        </p:sp>
        <p:sp>
          <p:nvSpPr>
            <p:cNvPr id="24" name="Text Placeholder 68"/>
            <p:cNvSpPr txBox="1">
              <a:spLocks/>
            </p:cNvSpPr>
            <p:nvPr/>
          </p:nvSpPr>
          <p:spPr>
            <a:xfrm>
              <a:off x="410867" y="1801584"/>
              <a:ext cx="3766275" cy="326471"/>
            </a:xfrm>
            <a:prstGeom prst="rect">
              <a:avLst/>
            </a:prstGeom>
          </p:spPr>
          <p:txBody>
            <a:bodyPr vert="horz" lIns="60944" tIns="60944" rIns="60944" bIns="60944" rtlCol="0">
              <a:noAutofit/>
            </a:bodyPr>
            <a:lstStyle/>
            <a:p>
              <a:pPr algn="ctr">
                <a:lnSpc>
                  <a:spcPct val="95000"/>
                </a:lnSpc>
                <a:spcBef>
                  <a:spcPts val="1333"/>
                </a:spcBef>
                <a:buClr>
                  <a:srgbClr val="6DB344"/>
                </a:buClr>
                <a:buSzPct val="90000"/>
              </a:pPr>
              <a:r>
                <a:rPr lang="en-US" sz="1866" b="1" dirty="0">
                  <a:solidFill>
                    <a:srgbClr val="2E2D2E"/>
                  </a:solidFill>
                </a:rPr>
                <a:t>Designed to Prevent ‘Man-in-the-Middle’ Interception</a:t>
              </a:r>
            </a:p>
            <a:p>
              <a:pPr>
                <a:lnSpc>
                  <a:spcPct val="95000"/>
                </a:lnSpc>
                <a:spcBef>
                  <a:spcPts val="800"/>
                </a:spcBef>
                <a:buSzPct val="90000"/>
                <a:tabLst>
                  <a:tab pos="226410" algn="l"/>
                </a:tabLst>
              </a:pPr>
              <a:endParaRPr lang="en-US" sz="1600" dirty="0">
                <a:solidFill>
                  <a:srgbClr val="2E2D2E"/>
                </a:solidFill>
              </a:endParaRPr>
            </a:p>
            <a:p>
              <a:pPr marL="304701" indent="-304701">
                <a:lnSpc>
                  <a:spcPct val="95000"/>
                </a:lnSpc>
                <a:spcBef>
                  <a:spcPts val="800"/>
                </a:spcBef>
                <a:buSzPct val="90000"/>
                <a:buFont typeface="Wingdings" panose="05000000000000000000" pitchFamily="2" charset="2"/>
                <a:buChar char="§"/>
                <a:tabLst>
                  <a:tab pos="226410" algn="l"/>
                </a:tabLst>
              </a:pPr>
              <a:endParaRPr lang="en-US" sz="1600" dirty="0">
                <a:solidFill>
                  <a:srgbClr val="2E2D2E"/>
                </a:solidFill>
              </a:endParaRPr>
            </a:p>
          </p:txBody>
        </p:sp>
        <p:sp>
          <p:nvSpPr>
            <p:cNvPr id="42" name="Rounded Rectangle 41"/>
            <p:cNvSpPr/>
            <p:nvPr/>
          </p:nvSpPr>
          <p:spPr>
            <a:xfrm>
              <a:off x="236990" y="996315"/>
              <a:ext cx="4114030" cy="691515"/>
            </a:xfrm>
            <a:prstGeom prst="roundRect">
              <a:avLst>
                <a:gd name="adj" fmla="val 0"/>
              </a:avLst>
            </a:prstGeom>
            <a:solidFill>
              <a:srgbClr val="004E74"/>
            </a:solidFill>
            <a:ln w="25400" cap="flat" cmpd="sng" algn="ctr">
              <a:noFill/>
              <a:prstDash val="solid"/>
              <a:round/>
              <a:headEnd type="none" w="med" len="med"/>
              <a:tailEnd type="none" w="med" len="med"/>
            </a:ln>
            <a:effectLst/>
          </p:spPr>
          <p:txBody>
            <a:bodyPr vert="horz" wrap="none" lIns="109470" tIns="54734" rIns="109470" bIns="54734" numCol="1" rtlCol="0" anchor="ctr" anchorCtr="0" compatLnSpc="1">
              <a:prstTxWarp prst="textNoShape">
                <a:avLst/>
              </a:prstTxWarp>
              <a:noAutofit/>
            </a:bodyPr>
            <a:lstStyle/>
            <a:p>
              <a:pPr defTabSz="1085498">
                <a:defRPr/>
              </a:pPr>
              <a:endParaRPr lang="en-US" sz="3732" dirty="0">
                <a:cs typeface="Arial" pitchFamily="34" charset="0"/>
              </a:endParaRPr>
            </a:p>
          </p:txBody>
        </p:sp>
        <p:sp>
          <p:nvSpPr>
            <p:cNvPr id="43" name="Rectangle 42"/>
            <p:cNvSpPr/>
            <p:nvPr/>
          </p:nvSpPr>
          <p:spPr>
            <a:xfrm flipH="1">
              <a:off x="398310" y="1194637"/>
              <a:ext cx="3807929" cy="276999"/>
            </a:xfrm>
            <a:prstGeom prst="rect">
              <a:avLst/>
            </a:prstGeom>
          </p:spPr>
          <p:txBody>
            <a:bodyPr wrap="square" lIns="0" tIns="0" rIns="0" bIns="0" anchor="ctr" anchorCtr="1">
              <a:noAutofit/>
            </a:bodyPr>
            <a:lstStyle/>
            <a:p>
              <a:pPr lvl="0" algn="ctr">
                <a:lnSpc>
                  <a:spcPct val="95000"/>
                </a:lnSpc>
              </a:pPr>
              <a:r>
                <a:rPr lang="en-US" sz="2132" b="1" dirty="0">
                  <a:solidFill>
                    <a:srgbClr val="FFFFFF"/>
                  </a:solidFill>
                </a:rPr>
                <a:t>Network Security Cannot Inspect Encrypted Traffic</a:t>
              </a:r>
            </a:p>
          </p:txBody>
        </p:sp>
      </p:grpSp>
      <p:pic>
        <p:nvPicPr>
          <p:cNvPr id="9" name="Picture 8" descr="clou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778" y="2913202"/>
            <a:ext cx="1844844" cy="1844844"/>
          </a:xfrm>
          <a:prstGeom prst="rect">
            <a:avLst/>
          </a:prstGeom>
        </p:spPr>
      </p:pic>
      <p:pic>
        <p:nvPicPr>
          <p:cNvPr id="55" name="Picture 54" descr="cisco-meraki2_rebr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6401" y="3129855"/>
            <a:ext cx="1649847" cy="1059364"/>
          </a:xfrm>
          <a:prstGeom prst="rect">
            <a:avLst/>
          </a:prstGeom>
        </p:spPr>
      </p:pic>
      <p:pic>
        <p:nvPicPr>
          <p:cNvPr id="54" name="Picture 53" descr="cisco-meraki2_rebr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2140" y="3245839"/>
            <a:ext cx="1649847" cy="1059364"/>
          </a:xfrm>
          <a:prstGeom prst="rect">
            <a:avLst/>
          </a:prstGeom>
        </p:spPr>
      </p:pic>
      <p:sp>
        <p:nvSpPr>
          <p:cNvPr id="5" name="Text Placeholder 4"/>
          <p:cNvSpPr>
            <a:spLocks noGrp="1"/>
          </p:cNvSpPr>
          <p:nvPr>
            <p:ph type="body" sz="quarter" idx="13"/>
          </p:nvPr>
        </p:nvSpPr>
        <p:spPr/>
        <p:txBody>
          <a:bodyPr/>
          <a:lstStyle/>
          <a:p>
            <a:r>
              <a:rPr lang="en-US" dirty="0">
                <a:latin typeface="+mn-lt"/>
              </a:rPr>
              <a:t>The SSL Security Challenge</a:t>
            </a: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175" y="3472261"/>
            <a:ext cx="933354" cy="692239"/>
          </a:xfrm>
          <a:prstGeom prst="rect">
            <a:avLst/>
          </a:prstGeom>
        </p:spPr>
      </p:pic>
      <p:sp>
        <p:nvSpPr>
          <p:cNvPr id="7" name="TextBox 6"/>
          <p:cNvSpPr txBox="1"/>
          <p:nvPr/>
        </p:nvSpPr>
        <p:spPr>
          <a:xfrm>
            <a:off x="3223529" y="3177138"/>
            <a:ext cx="884362" cy="338466"/>
          </a:xfrm>
          <a:prstGeom prst="rect">
            <a:avLst/>
          </a:prstGeom>
          <a:noFill/>
        </p:spPr>
        <p:txBody>
          <a:bodyPr wrap="square" rtlCol="0">
            <a:spAutoFit/>
          </a:bodyPr>
          <a:lstStyle/>
          <a:p>
            <a:pPr algn="ctr"/>
            <a:r>
              <a:rPr lang="en-US" sz="1600" dirty="0">
                <a:solidFill>
                  <a:srgbClr val="DA202F"/>
                </a:solidFill>
              </a:rPr>
              <a:t>IPS</a:t>
            </a:r>
          </a:p>
        </p:txBody>
      </p:sp>
      <p:sp>
        <p:nvSpPr>
          <p:cNvPr id="38" name="TextBox 37"/>
          <p:cNvSpPr txBox="1"/>
          <p:nvPr/>
        </p:nvSpPr>
        <p:spPr>
          <a:xfrm>
            <a:off x="1734769" y="3036954"/>
            <a:ext cx="1543442" cy="338466"/>
          </a:xfrm>
          <a:prstGeom prst="rect">
            <a:avLst/>
          </a:prstGeom>
          <a:noFill/>
        </p:spPr>
        <p:txBody>
          <a:bodyPr wrap="square" rtlCol="0">
            <a:spAutoFit/>
          </a:bodyPr>
          <a:lstStyle/>
          <a:p>
            <a:pPr algn="ctr"/>
            <a:r>
              <a:rPr lang="en-US" sz="1600" dirty="0">
                <a:solidFill>
                  <a:srgbClr val="DA202F"/>
                </a:solidFill>
              </a:rPr>
              <a:t>Firewall</a:t>
            </a:r>
          </a:p>
        </p:txBody>
      </p:sp>
      <p:sp>
        <p:nvSpPr>
          <p:cNvPr id="8" name="Left-Right Arrow 7"/>
          <p:cNvSpPr/>
          <p:nvPr/>
        </p:nvSpPr>
        <p:spPr>
          <a:xfrm>
            <a:off x="1719530" y="3722202"/>
            <a:ext cx="2715172" cy="144561"/>
          </a:xfrm>
          <a:prstGeom prst="leftRightArrow">
            <a:avLst/>
          </a:prstGeom>
          <a:solidFill>
            <a:srgbClr val="DA20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solidFill>
                <a:srgbClr val="DA202F"/>
              </a:solidFill>
            </a:endParaRPr>
          </a:p>
        </p:txBody>
      </p:sp>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952" y="3515100"/>
            <a:ext cx="330253" cy="416009"/>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6968" y="3514197"/>
            <a:ext cx="330253" cy="416009"/>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7933" y="3515100"/>
            <a:ext cx="330253" cy="416009"/>
          </a:xfrm>
          <a:prstGeom prst="rect">
            <a:avLst/>
          </a:prstGeom>
        </p:spPr>
      </p:pic>
      <p:sp>
        <p:nvSpPr>
          <p:cNvPr id="44" name="TextBox 43"/>
          <p:cNvSpPr txBox="1"/>
          <p:nvPr/>
        </p:nvSpPr>
        <p:spPr>
          <a:xfrm>
            <a:off x="1859994" y="4189220"/>
            <a:ext cx="1543442" cy="338466"/>
          </a:xfrm>
          <a:prstGeom prst="rect">
            <a:avLst/>
          </a:prstGeom>
          <a:noFill/>
        </p:spPr>
        <p:txBody>
          <a:bodyPr wrap="square" rtlCol="0">
            <a:spAutoFit/>
          </a:bodyPr>
          <a:lstStyle/>
          <a:p>
            <a:pPr algn="ctr"/>
            <a:r>
              <a:rPr lang="en-US" sz="1600" dirty="0">
                <a:solidFill>
                  <a:srgbClr val="DA202F"/>
                </a:solidFill>
              </a:rPr>
              <a:t>DLP</a:t>
            </a:r>
          </a:p>
        </p:txBody>
      </p:sp>
      <p:sp>
        <p:nvSpPr>
          <p:cNvPr id="45" name="TextBox 44"/>
          <p:cNvSpPr txBox="1"/>
          <p:nvPr/>
        </p:nvSpPr>
        <p:spPr>
          <a:xfrm>
            <a:off x="2866968" y="4187481"/>
            <a:ext cx="1543442" cy="338466"/>
          </a:xfrm>
          <a:prstGeom prst="rect">
            <a:avLst/>
          </a:prstGeom>
          <a:noFill/>
        </p:spPr>
        <p:txBody>
          <a:bodyPr wrap="square" rtlCol="0">
            <a:spAutoFit/>
          </a:bodyPr>
          <a:lstStyle/>
          <a:p>
            <a:pPr algn="ctr"/>
            <a:r>
              <a:rPr lang="en-US" sz="1600" dirty="0">
                <a:solidFill>
                  <a:srgbClr val="DA202F"/>
                </a:solidFill>
              </a:rPr>
              <a:t>MVX</a:t>
            </a:r>
          </a:p>
        </p:txBody>
      </p:sp>
      <p:sp>
        <p:nvSpPr>
          <p:cNvPr id="46" name="TextBox 45"/>
          <p:cNvSpPr txBox="1"/>
          <p:nvPr/>
        </p:nvSpPr>
        <p:spPr>
          <a:xfrm>
            <a:off x="4161090" y="3606113"/>
            <a:ext cx="1543442" cy="338466"/>
          </a:xfrm>
          <a:prstGeom prst="rect">
            <a:avLst/>
          </a:prstGeom>
          <a:noFill/>
        </p:spPr>
        <p:txBody>
          <a:bodyPr wrap="square" rtlCol="0">
            <a:spAutoFit/>
          </a:bodyPr>
          <a:lstStyle/>
          <a:p>
            <a:pPr algn="ctr"/>
            <a:r>
              <a:rPr lang="en-US" sz="1600" b="1" dirty="0">
                <a:solidFill>
                  <a:srgbClr val="2E2D2E"/>
                </a:solidFill>
              </a:rPr>
              <a:t>https://</a:t>
            </a:r>
          </a:p>
        </p:txBody>
      </p:sp>
      <p:sp>
        <p:nvSpPr>
          <p:cNvPr id="50" name="Text Placeholder 68"/>
          <p:cNvSpPr txBox="1">
            <a:spLocks/>
          </p:cNvSpPr>
          <p:nvPr/>
        </p:nvSpPr>
        <p:spPr>
          <a:xfrm>
            <a:off x="2528157" y="5049133"/>
            <a:ext cx="2819242" cy="435182"/>
          </a:xfrm>
          <a:prstGeom prst="rect">
            <a:avLst/>
          </a:prstGeom>
        </p:spPr>
        <p:txBody>
          <a:bodyPr vert="horz" lIns="60944" tIns="60944" rIns="60944" bIns="60944" rtlCol="0">
            <a:noAutofit/>
          </a:bodyPr>
          <a:lstStyle/>
          <a:p>
            <a:pPr algn="ctr">
              <a:lnSpc>
                <a:spcPct val="95000"/>
              </a:lnSpc>
              <a:spcBef>
                <a:spcPts val="1333"/>
              </a:spcBef>
              <a:buClr>
                <a:srgbClr val="6DB344"/>
              </a:buClr>
              <a:buSzPct val="90000"/>
            </a:pPr>
            <a:r>
              <a:rPr lang="en-US" sz="1866" b="1" dirty="0">
                <a:solidFill>
                  <a:srgbClr val="2E2D2E"/>
                </a:solidFill>
              </a:rPr>
              <a:t>Regulatory Compliance &amp; Privacy Policies</a:t>
            </a:r>
          </a:p>
          <a:p>
            <a:pPr>
              <a:lnSpc>
                <a:spcPct val="95000"/>
              </a:lnSpc>
              <a:spcBef>
                <a:spcPts val="800"/>
              </a:spcBef>
              <a:buSzPct val="90000"/>
              <a:tabLst>
                <a:tab pos="226410" algn="l"/>
              </a:tabLst>
            </a:pPr>
            <a:endParaRPr lang="en-US" sz="1600" dirty="0">
              <a:solidFill>
                <a:srgbClr val="2E2D2E"/>
              </a:solidFill>
            </a:endParaRPr>
          </a:p>
          <a:p>
            <a:pPr marL="304701" indent="-304701">
              <a:lnSpc>
                <a:spcPct val="95000"/>
              </a:lnSpc>
              <a:spcBef>
                <a:spcPts val="800"/>
              </a:spcBef>
              <a:buSzPct val="90000"/>
              <a:buFont typeface="Wingdings" panose="05000000000000000000" pitchFamily="2" charset="2"/>
              <a:buChar char="§"/>
              <a:tabLst>
                <a:tab pos="226410" algn="l"/>
              </a:tabLst>
            </a:pPr>
            <a:endParaRPr lang="en-US" sz="1600" dirty="0">
              <a:solidFill>
                <a:srgbClr val="2E2D2E"/>
              </a:solidFill>
            </a:endParaRPr>
          </a:p>
        </p:txBody>
      </p:sp>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4180" y="3474600"/>
            <a:ext cx="933354" cy="692239"/>
          </a:xfrm>
          <a:prstGeom prst="rect">
            <a:avLst/>
          </a:prstGeom>
        </p:spPr>
      </p:pic>
      <p:sp>
        <p:nvSpPr>
          <p:cNvPr id="79" name="TextBox 78"/>
          <p:cNvSpPr txBox="1"/>
          <p:nvPr/>
        </p:nvSpPr>
        <p:spPr>
          <a:xfrm>
            <a:off x="9699135" y="3216533"/>
            <a:ext cx="1543442" cy="338466"/>
          </a:xfrm>
          <a:prstGeom prst="rect">
            <a:avLst/>
          </a:prstGeom>
          <a:noFill/>
        </p:spPr>
        <p:txBody>
          <a:bodyPr wrap="square" rtlCol="0">
            <a:spAutoFit/>
          </a:bodyPr>
          <a:lstStyle/>
          <a:p>
            <a:pPr algn="ctr"/>
            <a:r>
              <a:rPr lang="en-US" sz="1600" b="1" dirty="0">
                <a:solidFill>
                  <a:srgbClr val="2E2D2E"/>
                </a:solidFill>
              </a:rPr>
              <a:t>Exploits</a:t>
            </a:r>
          </a:p>
        </p:txBody>
      </p:sp>
      <p:sp>
        <p:nvSpPr>
          <p:cNvPr id="80" name="TextBox 79"/>
          <p:cNvSpPr txBox="1"/>
          <p:nvPr/>
        </p:nvSpPr>
        <p:spPr>
          <a:xfrm>
            <a:off x="10035942" y="3466388"/>
            <a:ext cx="1543442" cy="338466"/>
          </a:xfrm>
          <a:prstGeom prst="rect">
            <a:avLst/>
          </a:prstGeom>
          <a:noFill/>
        </p:spPr>
        <p:txBody>
          <a:bodyPr wrap="square" rtlCol="0">
            <a:spAutoFit/>
          </a:bodyPr>
          <a:lstStyle/>
          <a:p>
            <a:pPr algn="ctr"/>
            <a:r>
              <a:rPr lang="en-US" sz="1600" b="1" dirty="0">
                <a:solidFill>
                  <a:srgbClr val="2E2D2E"/>
                </a:solidFill>
              </a:rPr>
              <a:t>Malware</a:t>
            </a:r>
          </a:p>
        </p:txBody>
      </p:sp>
      <p:sp>
        <p:nvSpPr>
          <p:cNvPr id="12" name="Right Arrow 11"/>
          <p:cNvSpPr/>
          <p:nvPr/>
        </p:nvSpPr>
        <p:spPr>
          <a:xfrm>
            <a:off x="7180350" y="3827351"/>
            <a:ext cx="3212587" cy="146266"/>
          </a:xfrm>
          <a:prstGeom prst="rightArrow">
            <a:avLst/>
          </a:prstGeom>
          <a:solidFill>
            <a:srgbClr val="DA20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81" name="Right Arrow 80"/>
          <p:cNvSpPr/>
          <p:nvPr/>
        </p:nvSpPr>
        <p:spPr>
          <a:xfrm rot="10800000">
            <a:off x="7158931" y="3689357"/>
            <a:ext cx="3212587" cy="146266"/>
          </a:xfrm>
          <a:prstGeom prst="rightArrow">
            <a:avLst/>
          </a:prstGeom>
          <a:solidFill>
            <a:srgbClr val="DA20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grpSp>
        <p:nvGrpSpPr>
          <p:cNvPr id="13" name="Group 12"/>
          <p:cNvGrpSpPr/>
          <p:nvPr/>
        </p:nvGrpSpPr>
        <p:grpSpPr>
          <a:xfrm>
            <a:off x="7537957" y="3553103"/>
            <a:ext cx="2058233" cy="416911"/>
            <a:chOff x="5654940" y="2637419"/>
            <a:chExt cx="1544077" cy="312765"/>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4940" y="2638096"/>
              <a:ext cx="247754" cy="312088"/>
            </a:xfrm>
            <a:prstGeom prst="rect">
              <a:avLst/>
            </a:prstGeom>
          </p:spPr>
        </p:pic>
        <p:pic>
          <p:nvPicPr>
            <p:cNvPr id="75" name="Picture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7877" y="2637419"/>
              <a:ext cx="247754" cy="312088"/>
            </a:xfrm>
            <a:prstGeom prst="rect">
              <a:avLst/>
            </a:prstGeom>
          </p:spPr>
        </p:pic>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1263" y="2638096"/>
              <a:ext cx="247754" cy="312088"/>
            </a:xfrm>
            <a:prstGeom prst="rect">
              <a:avLst/>
            </a:prstGeom>
          </p:spPr>
        </p:pic>
      </p:grpSp>
      <p:sp>
        <p:nvSpPr>
          <p:cNvPr id="83" name="TextBox 82"/>
          <p:cNvSpPr txBox="1"/>
          <p:nvPr/>
        </p:nvSpPr>
        <p:spPr>
          <a:xfrm>
            <a:off x="6108082" y="4161725"/>
            <a:ext cx="1543442" cy="338466"/>
          </a:xfrm>
          <a:prstGeom prst="rect">
            <a:avLst/>
          </a:prstGeom>
          <a:noFill/>
        </p:spPr>
        <p:txBody>
          <a:bodyPr wrap="square" rtlCol="0">
            <a:spAutoFit/>
          </a:bodyPr>
          <a:lstStyle/>
          <a:p>
            <a:pPr algn="ctr"/>
            <a:r>
              <a:rPr lang="en-US" sz="1600" b="1" dirty="0">
                <a:solidFill>
                  <a:srgbClr val="2E2D2E"/>
                </a:solidFill>
              </a:rPr>
              <a:t>Callbacks</a:t>
            </a:r>
          </a:p>
        </p:txBody>
      </p:sp>
      <p:sp>
        <p:nvSpPr>
          <p:cNvPr id="15" name="Rectangle 14"/>
          <p:cNvSpPr/>
          <p:nvPr/>
        </p:nvSpPr>
        <p:spPr>
          <a:xfrm>
            <a:off x="8237903" y="5046620"/>
            <a:ext cx="1715524" cy="830781"/>
          </a:xfrm>
          <a:prstGeom prst="rect">
            <a:avLst/>
          </a:prstGeom>
        </p:spPr>
        <p:txBody>
          <a:bodyPr wrap="square">
            <a:spAutoFit/>
          </a:bodyPr>
          <a:lstStyle/>
          <a:p>
            <a:r>
              <a:rPr lang="en-US" sz="1600" i="1" dirty="0" err="1"/>
              <a:t>Dyre</a:t>
            </a:r>
            <a:endParaRPr lang="en-US" sz="1600" i="1" dirty="0"/>
          </a:p>
          <a:p>
            <a:r>
              <a:rPr lang="en-US" sz="1600" i="1" dirty="0"/>
              <a:t>Shylock</a:t>
            </a:r>
          </a:p>
          <a:p>
            <a:r>
              <a:rPr lang="en-US" sz="1600" i="1" dirty="0"/>
              <a:t>KINS</a:t>
            </a:r>
          </a:p>
        </p:txBody>
      </p:sp>
      <p:sp>
        <p:nvSpPr>
          <p:cNvPr id="16" name="Rectangle 15"/>
          <p:cNvSpPr/>
          <p:nvPr/>
        </p:nvSpPr>
        <p:spPr>
          <a:xfrm>
            <a:off x="9319089" y="5049133"/>
            <a:ext cx="1519404" cy="830781"/>
          </a:xfrm>
          <a:prstGeom prst="rect">
            <a:avLst/>
          </a:prstGeom>
        </p:spPr>
        <p:txBody>
          <a:bodyPr wrap="square">
            <a:spAutoFit/>
          </a:bodyPr>
          <a:lstStyle/>
          <a:p>
            <a:r>
              <a:rPr lang="en-US" sz="1600" i="1" dirty="0" err="1"/>
              <a:t>Dridex</a:t>
            </a:r>
            <a:endParaRPr lang="en-US" sz="1600" i="1" dirty="0"/>
          </a:p>
          <a:p>
            <a:r>
              <a:rPr lang="en-US" sz="1600" i="1" dirty="0" err="1"/>
              <a:t>Gootkit</a:t>
            </a:r>
            <a:endParaRPr lang="en-US" sz="1600" i="1" dirty="0"/>
          </a:p>
          <a:p>
            <a:r>
              <a:rPr lang="en-US" sz="1600" dirty="0"/>
              <a:t>24+ others</a:t>
            </a:r>
          </a:p>
        </p:txBody>
      </p:sp>
      <p:sp>
        <p:nvSpPr>
          <p:cNvPr id="47" name="Text Placeholder 68"/>
          <p:cNvSpPr txBox="1">
            <a:spLocks/>
          </p:cNvSpPr>
          <p:nvPr/>
        </p:nvSpPr>
        <p:spPr>
          <a:xfrm>
            <a:off x="6733328" y="4678021"/>
            <a:ext cx="4332508" cy="435182"/>
          </a:xfrm>
          <a:prstGeom prst="rect">
            <a:avLst/>
          </a:prstGeom>
        </p:spPr>
        <p:txBody>
          <a:bodyPr vert="horz" lIns="60944" tIns="60944" rIns="60944" bIns="60944" rtlCol="0">
            <a:noAutofit/>
          </a:bodyPr>
          <a:lstStyle/>
          <a:p>
            <a:pPr algn="ctr">
              <a:lnSpc>
                <a:spcPct val="95000"/>
              </a:lnSpc>
              <a:spcBef>
                <a:spcPts val="1333"/>
              </a:spcBef>
              <a:buClr>
                <a:srgbClr val="6DB344"/>
              </a:buClr>
              <a:buSzPct val="90000"/>
            </a:pPr>
            <a:r>
              <a:rPr lang="en-US" sz="1866" b="1" dirty="0">
                <a:solidFill>
                  <a:srgbClr val="2E2D2E"/>
                </a:solidFill>
              </a:rPr>
              <a:t>Malware Families with SSL Callbacks</a:t>
            </a:r>
          </a:p>
          <a:p>
            <a:pPr>
              <a:lnSpc>
                <a:spcPct val="95000"/>
              </a:lnSpc>
              <a:spcBef>
                <a:spcPts val="800"/>
              </a:spcBef>
              <a:buSzPct val="90000"/>
              <a:tabLst>
                <a:tab pos="226410" algn="l"/>
              </a:tabLst>
            </a:pPr>
            <a:endParaRPr lang="en-US" sz="1600" dirty="0">
              <a:solidFill>
                <a:srgbClr val="2E2D2E"/>
              </a:solidFill>
            </a:endParaRPr>
          </a:p>
          <a:p>
            <a:pPr marL="304701" indent="-304701">
              <a:lnSpc>
                <a:spcPct val="95000"/>
              </a:lnSpc>
              <a:spcBef>
                <a:spcPts val="800"/>
              </a:spcBef>
              <a:buSzPct val="90000"/>
              <a:buFont typeface="Wingdings" panose="05000000000000000000" pitchFamily="2" charset="2"/>
              <a:buChar char="§"/>
              <a:tabLst>
                <a:tab pos="226410" algn="l"/>
              </a:tabLst>
            </a:pPr>
            <a:endParaRPr lang="en-US" sz="1600" dirty="0">
              <a:solidFill>
                <a:srgbClr val="2E2D2E"/>
              </a:solidFill>
            </a:endParaRPr>
          </a:p>
        </p:txBody>
      </p:sp>
      <p:pic>
        <p:nvPicPr>
          <p:cNvPr id="10" name="Picture 9" descr="malwar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7533" y="5044794"/>
            <a:ext cx="863375" cy="863375"/>
          </a:xfrm>
          <a:prstGeom prst="rect">
            <a:avLst/>
          </a:prstGeom>
        </p:spPr>
      </p:pic>
      <p:pic>
        <p:nvPicPr>
          <p:cNvPr id="57" name="Picture 56" descr="malwar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98897" y="3712515"/>
            <a:ext cx="437187" cy="437187"/>
          </a:xfrm>
          <a:prstGeom prst="rect">
            <a:avLst/>
          </a:prstGeom>
        </p:spPr>
      </p:pic>
      <p:pic>
        <p:nvPicPr>
          <p:cNvPr id="11" name="Picture 10" descr="lega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7776" y="4598616"/>
            <a:ext cx="1464352" cy="1464352"/>
          </a:xfrm>
          <a:prstGeom prst="rect">
            <a:avLst/>
          </a:prstGeom>
        </p:spPr>
      </p:pic>
    </p:spTree>
    <p:custDataLst>
      <p:tags r:id="rId1"/>
    </p:custDataLst>
    <p:extLst>
      <p:ext uri="{BB962C8B-B14F-4D97-AF65-F5344CB8AC3E}">
        <p14:creationId xmlns:p14="http://schemas.microsoft.com/office/powerpoint/2010/main" val="372523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12" grpId="0" animBg="1"/>
      <p:bldP spid="81" grpId="0" animBg="1"/>
      <p:bldP spid="83" grpId="0"/>
      <p:bldP spid="15" grpId="0"/>
      <p:bldP spid="1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 name="ISPRING_RESOURCE_PATHS_HASH_PRESENTER" val="1a20d5f118e0df6910de31909979c0134a9e666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OFFISYNC_SLIDE_GUID" val="54e2feae-aa2c-40d4-a276-a4caace62c74"/>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5 2014 (16x9)">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2080</Words>
  <Application>Microsoft Office PowerPoint</Application>
  <PresentationFormat>Custom</PresentationFormat>
  <Paragraphs>466</Paragraphs>
  <Slides>35</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ＭＳ Ｐゴシック</vt:lpstr>
      <vt:lpstr>Arial</vt:lpstr>
      <vt:lpstr>Arial Rounded MT Bold</vt:lpstr>
      <vt:lpstr>Calibri</vt:lpstr>
      <vt:lpstr>Franklin Gothic Book</vt:lpstr>
      <vt:lpstr>Franklin Gothic Medium</vt:lpstr>
      <vt:lpstr>Helvetica Light</vt:lpstr>
      <vt:lpstr>Helvetica LT Std Cond</vt:lpstr>
      <vt:lpstr>Lato</vt:lpstr>
      <vt:lpstr>MV Boli</vt:lpstr>
      <vt:lpstr>Wingdings</vt:lpstr>
      <vt:lpstr>F5 2014 (16x9)</vt:lpstr>
      <vt:lpstr>Advanced Threat Protection with F5 and FireEye     </vt:lpstr>
      <vt:lpstr>Welcome</vt:lpstr>
      <vt:lpstr>PowerPoint Presentation</vt:lpstr>
      <vt:lpstr>PowerPoint Presentation</vt:lpstr>
      <vt:lpstr>PowerPoint Presentation</vt:lpstr>
      <vt:lpstr>PowerPoint Presentation</vt:lpstr>
      <vt:lpstr>PowerPoint Presentation</vt:lpstr>
      <vt:lpstr>Industry Trends Driving Encrypted Traffic An increasing share of network traffic is being encrypted</vt:lpstr>
      <vt:lpstr>PowerPoint Presentation</vt:lpstr>
      <vt:lpstr>SSL Everywhere – F5 SSL Intercept</vt:lpstr>
      <vt:lpstr>Applications are driving innovation and massive growth  in data…</vt:lpstr>
      <vt:lpstr>PowerPoint Presentation</vt:lpstr>
      <vt:lpstr>PowerPoint Presentation</vt:lpstr>
      <vt:lpstr>Current and Traditional Security investments are completely misaligned with reality</vt:lpstr>
      <vt:lpstr>…resulting in an unprecedented increase in attacks</vt:lpstr>
      <vt:lpstr>Internet Trends and Challenges</vt:lpstr>
      <vt:lpstr>Questions</vt:lpstr>
      <vt:lpstr>PowerPoint Presentation</vt:lpstr>
      <vt:lpstr>PowerPoint Presentation</vt:lpstr>
      <vt:lpstr>PowerPoint Presentation</vt:lpstr>
      <vt:lpstr>PowerPoint Presentation</vt:lpstr>
      <vt:lpstr>PowerPoint Presentation</vt:lpstr>
      <vt:lpstr>F5 SSL Interception Solution</vt:lpstr>
      <vt:lpstr>F5 – FireEye Value Proposition</vt:lpstr>
      <vt:lpstr>Solution Overview</vt:lpstr>
      <vt:lpstr>F5 and FireEye Enterprise Distributed Deployment Strategy Gain visibility across the Enterprise</vt:lpstr>
      <vt:lpstr>Big-IP SSL Visibility To FireEye NX </vt:lpstr>
      <vt:lpstr> FireEye Advanced Threat Protection</vt:lpstr>
      <vt:lpstr>FireEye Adaptive Defense</vt:lpstr>
      <vt:lpstr>FireEye Continuous Threat Prevention Process</vt:lpstr>
      <vt:lpstr>Detection And Prevention – Technology</vt:lpstr>
      <vt:lpstr>FireEye Platform: Magic of MVX</vt:lpstr>
      <vt:lpstr>FireEye Intelligence — A Global Defense Community</vt:lpstr>
      <vt:lpstr>Technology trends create opportunity and complexity</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2021-07-19T03:29:22Z</dcterms:created>
  <dcterms:modified xsi:type="dcterms:W3CDTF">2021-07-30T02:48:22Z</dcterms:modified>
</cp:coreProperties>
</file>