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75" r:id="rId1"/>
  </p:sldMasterIdLst>
  <p:notesMasterIdLst>
    <p:notesMasterId r:id="rId69"/>
  </p:notesMasterIdLst>
  <p:handoutMasterIdLst>
    <p:handoutMasterId r:id="rId70"/>
  </p:handoutMasterIdLst>
  <p:sldIdLst>
    <p:sldId id="726" r:id="rId2"/>
    <p:sldId id="829" r:id="rId3"/>
    <p:sldId id="819" r:id="rId4"/>
    <p:sldId id="830" r:id="rId5"/>
    <p:sldId id="820" r:id="rId6"/>
    <p:sldId id="759" r:id="rId7"/>
    <p:sldId id="660" r:id="rId8"/>
    <p:sldId id="661" r:id="rId9"/>
    <p:sldId id="665" r:id="rId10"/>
    <p:sldId id="730" r:id="rId11"/>
    <p:sldId id="827" r:id="rId12"/>
    <p:sldId id="732" r:id="rId13"/>
    <p:sldId id="808" r:id="rId14"/>
    <p:sldId id="805" r:id="rId15"/>
    <p:sldId id="806" r:id="rId16"/>
    <p:sldId id="807" r:id="rId17"/>
    <p:sldId id="736" r:id="rId18"/>
    <p:sldId id="832" r:id="rId19"/>
    <p:sldId id="833" r:id="rId20"/>
    <p:sldId id="743" r:id="rId21"/>
    <p:sldId id="746" r:id="rId22"/>
    <p:sldId id="744" r:id="rId23"/>
    <p:sldId id="835" r:id="rId24"/>
    <p:sldId id="814" r:id="rId25"/>
    <p:sldId id="815" r:id="rId26"/>
    <p:sldId id="817" r:id="rId27"/>
    <p:sldId id="839" r:id="rId28"/>
    <p:sldId id="834" r:id="rId29"/>
    <p:sldId id="828" r:id="rId30"/>
    <p:sldId id="831" r:id="rId31"/>
    <p:sldId id="809" r:id="rId32"/>
    <p:sldId id="836" r:id="rId33"/>
    <p:sldId id="755" r:id="rId34"/>
    <p:sldId id="756" r:id="rId35"/>
    <p:sldId id="837" r:id="rId36"/>
    <p:sldId id="838" r:id="rId37"/>
    <p:sldId id="757" r:id="rId38"/>
    <p:sldId id="840" r:id="rId39"/>
    <p:sldId id="841" r:id="rId40"/>
    <p:sldId id="842" r:id="rId41"/>
    <p:sldId id="845" r:id="rId42"/>
    <p:sldId id="856" r:id="rId43"/>
    <p:sldId id="857" r:id="rId44"/>
    <p:sldId id="858" r:id="rId45"/>
    <p:sldId id="859" r:id="rId46"/>
    <p:sldId id="860" r:id="rId47"/>
    <p:sldId id="861" r:id="rId48"/>
    <p:sldId id="862" r:id="rId49"/>
    <p:sldId id="863" r:id="rId50"/>
    <p:sldId id="864" r:id="rId51"/>
    <p:sldId id="865" r:id="rId52"/>
    <p:sldId id="867" r:id="rId53"/>
    <p:sldId id="868" r:id="rId54"/>
    <p:sldId id="869" r:id="rId55"/>
    <p:sldId id="870" r:id="rId56"/>
    <p:sldId id="871" r:id="rId57"/>
    <p:sldId id="872" r:id="rId58"/>
    <p:sldId id="873" r:id="rId59"/>
    <p:sldId id="876" r:id="rId60"/>
    <p:sldId id="877" r:id="rId61"/>
    <p:sldId id="878" r:id="rId62"/>
    <p:sldId id="880" r:id="rId63"/>
    <p:sldId id="881" r:id="rId64"/>
    <p:sldId id="882" r:id="rId65"/>
    <p:sldId id="883" r:id="rId66"/>
    <p:sldId id="886" r:id="rId67"/>
    <p:sldId id="892" r:id="rId68"/>
  </p:sldIdLst>
  <p:sldSz cx="9144000" cy="6858000" type="screen4x3"/>
  <p:notesSz cx="7010400" cy="9296400"/>
  <p:embeddedFontLst>
    <p:embeddedFont>
      <p:font typeface="Calibri" pitchFamily="34" charset="0"/>
      <p:regular r:id="rId71"/>
      <p:bold r:id="rId72"/>
      <p:italic r:id="rId73"/>
      <p:boldItalic r:id="rId74"/>
    </p:embeddedFont>
  </p:embeddedFontLst>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0"/>
    <a:srgbClr val="9A9975"/>
    <a:srgbClr val="B7B3B7"/>
    <a:srgbClr val="CCFFCC"/>
    <a:srgbClr val="FFCC99"/>
    <a:srgbClr val="FF9999"/>
    <a:srgbClr val="FF9966"/>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89701" autoAdjust="0"/>
  </p:normalViewPr>
  <p:slideViewPr>
    <p:cSldViewPr snapToGrid="0">
      <p:cViewPr>
        <p:scale>
          <a:sx n="66" d="100"/>
          <a:sy n="66" d="100"/>
        </p:scale>
        <p:origin x="-1152" y="-204"/>
      </p:cViewPr>
      <p:guideLst>
        <p:guide orient="horz" pos="1093"/>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9" d="100"/>
          <a:sy n="89" d="100"/>
        </p:scale>
        <p:origin x="-1998" y="1080"/>
      </p:cViewPr>
      <p:guideLst>
        <p:guide orient="horz" pos="1928"/>
        <p:guide pos="25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30313" y="911225"/>
            <a:ext cx="4562475" cy="3435350"/>
          </a:xfrm>
          <a:prstGeom prst="rect">
            <a:avLst/>
          </a:prstGeom>
          <a:noFill/>
          <a:ln w="12700">
            <a:solidFill>
              <a:schemeClr val="tx1"/>
            </a:solidFill>
            <a:miter lim="800000"/>
            <a:headEnd/>
            <a:tailEnd/>
          </a:ln>
          <a:effectLst/>
        </p:spPr>
        <p:txBody>
          <a:bodyPr wrap="none" anchor="ctr"/>
          <a:lstStyle/>
          <a:p>
            <a:endParaRPr lang="en-US"/>
          </a:p>
        </p:txBody>
      </p:sp>
      <p:sp>
        <p:nvSpPr>
          <p:cNvPr id="3075" name="Rectangle 3"/>
          <p:cNvSpPr>
            <a:spLocks noChangeArrowheads="1"/>
          </p:cNvSpPr>
          <p:nvPr/>
        </p:nvSpPr>
        <p:spPr bwMode="auto">
          <a:xfrm>
            <a:off x="1230313" y="4960938"/>
            <a:ext cx="4562475" cy="3433762"/>
          </a:xfrm>
          <a:prstGeom prst="rect">
            <a:avLst/>
          </a:prstGeom>
          <a:noFill/>
          <a:ln w="12700">
            <a:solidFill>
              <a:schemeClr val="tx1"/>
            </a:solidFill>
            <a:miter lim="800000"/>
            <a:headEnd/>
            <a:tailEnd/>
          </a:ln>
          <a:effectLst/>
        </p:spPr>
        <p:txBody>
          <a:bodyPr wrap="none" anchor="ctr"/>
          <a:lstStyle/>
          <a:p>
            <a:endParaRPr lang="en-US"/>
          </a:p>
        </p:txBody>
      </p:sp>
      <p:sp>
        <p:nvSpPr>
          <p:cNvPr id="3076" name="Rectangle 4"/>
          <p:cNvSpPr>
            <a:spLocks noChangeArrowheads="1"/>
          </p:cNvSpPr>
          <p:nvPr/>
        </p:nvSpPr>
        <p:spPr bwMode="auto">
          <a:xfrm>
            <a:off x="57150" y="8969375"/>
            <a:ext cx="6862763" cy="352425"/>
          </a:xfrm>
          <a:prstGeom prst="rect">
            <a:avLst/>
          </a:prstGeom>
          <a:noFill/>
          <a:ln w="9525">
            <a:noFill/>
            <a:miter lim="800000"/>
            <a:headEnd/>
            <a:tailEnd/>
          </a:ln>
          <a:effectLst/>
        </p:spPr>
        <p:txBody>
          <a:bodyPr lIns="97088" tIns="50930" rIns="97088" bIns="50930">
            <a:spAutoFit/>
          </a:bodyPr>
          <a:lstStyle/>
          <a:p>
            <a:pPr defTabSz="620713">
              <a:tabLst>
                <a:tab pos="2422525" algn="l"/>
                <a:tab pos="4905375" algn="l"/>
              </a:tabLst>
            </a:pPr>
            <a:r>
              <a:rPr lang="en-US" sz="800"/>
              <a:t>Copyright © 1998, Cisco Systems, Inc. All rights reserved. Printed in USA.</a:t>
            </a:r>
            <a:br>
              <a:rPr lang="en-US" sz="800"/>
            </a:br>
            <a:r>
              <a:rPr lang="en-US" sz="800"/>
              <a:t>Presentation_ID.scr</a:t>
            </a:r>
          </a:p>
        </p:txBody>
      </p:sp>
      <p:sp>
        <p:nvSpPr>
          <p:cNvPr id="3077" name="Line 5"/>
          <p:cNvSpPr>
            <a:spLocks noChangeShapeType="1"/>
          </p:cNvSpPr>
          <p:nvPr/>
        </p:nvSpPr>
        <p:spPr bwMode="auto">
          <a:xfrm>
            <a:off x="153988" y="8983663"/>
            <a:ext cx="67008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8" name="Rectangle 6"/>
          <p:cNvSpPr>
            <a:spLocks noGrp="1" noChangeArrowheads="1"/>
          </p:cNvSpPr>
          <p:nvPr>
            <p:ph type="dt" sz="quarter" idx="1"/>
          </p:nvPr>
        </p:nvSpPr>
        <p:spPr bwMode="auto">
          <a:xfrm>
            <a:off x="3963988" y="-7938"/>
            <a:ext cx="3059112" cy="458788"/>
          </a:xfrm>
          <a:prstGeom prst="rect">
            <a:avLst/>
          </a:prstGeom>
          <a:noFill/>
          <a:ln w="9525">
            <a:noFill/>
            <a:miter lim="800000"/>
            <a:headEnd/>
            <a:tailEnd/>
          </a:ln>
          <a:effectLst/>
        </p:spPr>
        <p:txBody>
          <a:bodyPr vert="horz" wrap="square" lIns="19100" tIns="0" rIns="19100" bIns="0" numCol="1" anchor="t" anchorCtr="0" compatLnSpc="1">
            <a:prstTxWarp prst="textNoShape">
              <a:avLst/>
            </a:prstTxWarp>
          </a:bodyPr>
          <a:lstStyle>
            <a:lvl1pPr algn="r" defTabSz="917575">
              <a:defRPr sz="1000" b="0" i="1"/>
            </a:lvl1pPr>
          </a:lstStyle>
          <a:p>
            <a:endParaRPr lang="en-US"/>
          </a:p>
        </p:txBody>
      </p:sp>
      <p:sp>
        <p:nvSpPr>
          <p:cNvPr id="3079" name="Rectangle 7"/>
          <p:cNvSpPr>
            <a:spLocks noGrp="1" noChangeArrowheads="1"/>
          </p:cNvSpPr>
          <p:nvPr>
            <p:ph type="sldNum" sz="quarter" idx="3"/>
          </p:nvPr>
        </p:nvSpPr>
        <p:spPr bwMode="auto">
          <a:xfrm>
            <a:off x="3963988" y="8843963"/>
            <a:ext cx="3059112" cy="458787"/>
          </a:xfrm>
          <a:prstGeom prst="rect">
            <a:avLst/>
          </a:prstGeom>
          <a:noFill/>
          <a:ln w="9525">
            <a:noFill/>
            <a:miter lim="800000"/>
            <a:headEnd/>
            <a:tailEnd/>
          </a:ln>
          <a:effectLst/>
        </p:spPr>
        <p:txBody>
          <a:bodyPr vert="horz" wrap="square" lIns="19100" tIns="0" rIns="19100" bIns="0" numCol="1" anchor="b" anchorCtr="0" compatLnSpc="1">
            <a:prstTxWarp prst="textNoShape">
              <a:avLst/>
            </a:prstTxWarp>
          </a:bodyPr>
          <a:lstStyle>
            <a:lvl1pPr algn="r" defTabSz="917575">
              <a:defRPr sz="1000" b="0" i="1"/>
            </a:lvl1pPr>
          </a:lstStyle>
          <a:p>
            <a:fld id="{283C830E-32F4-40CC-AE75-7759DB4CC28B}" type="slidenum">
              <a:rPr lang="en-US"/>
              <a:pPr/>
              <a:t>‹#›</a:t>
            </a:fld>
            <a:endParaRPr lang="en-US"/>
          </a:p>
        </p:txBody>
      </p:sp>
      <p:sp>
        <p:nvSpPr>
          <p:cNvPr id="3080" name="Rectangle 8"/>
          <p:cNvSpPr>
            <a:spLocks noGrp="1" noChangeArrowheads="1"/>
          </p:cNvSpPr>
          <p:nvPr>
            <p:ph type="ftr" sz="quarter" idx="2"/>
          </p:nvPr>
        </p:nvSpPr>
        <p:spPr bwMode="auto">
          <a:xfrm>
            <a:off x="-12700" y="8843963"/>
            <a:ext cx="3059113" cy="458787"/>
          </a:xfrm>
          <a:prstGeom prst="rect">
            <a:avLst/>
          </a:prstGeom>
          <a:noFill/>
          <a:ln w="9525">
            <a:noFill/>
            <a:miter lim="800000"/>
            <a:headEnd/>
            <a:tailEnd/>
          </a:ln>
          <a:effectLst/>
        </p:spPr>
        <p:txBody>
          <a:bodyPr vert="horz" wrap="square" lIns="19100" tIns="0" rIns="19100" bIns="0" numCol="1" anchor="b" anchorCtr="0" compatLnSpc="1">
            <a:prstTxWarp prst="textNoShape">
              <a:avLst/>
            </a:prstTxWarp>
          </a:bodyPr>
          <a:lstStyle>
            <a:lvl1pPr defTabSz="917575">
              <a:defRPr sz="1000" b="0" i="1"/>
            </a:lvl1pPr>
          </a:lstStyle>
          <a:p>
            <a:r>
              <a:rPr lang="en-US" smtClean="0"/>
              <a:t>FITSP-M Module 4 - Gap Analysis</a:t>
            </a:r>
            <a:endParaRPr lang="en-US"/>
          </a:p>
        </p:txBody>
      </p:sp>
      <p:sp>
        <p:nvSpPr>
          <p:cNvPr id="3081" name="Rectangle 9"/>
          <p:cNvSpPr>
            <a:spLocks noGrp="1" noChangeArrowheads="1"/>
          </p:cNvSpPr>
          <p:nvPr>
            <p:ph type="hdr" sz="quarter"/>
          </p:nvPr>
        </p:nvSpPr>
        <p:spPr bwMode="auto">
          <a:xfrm>
            <a:off x="-12700" y="-7938"/>
            <a:ext cx="3059113" cy="458788"/>
          </a:xfrm>
          <a:prstGeom prst="rect">
            <a:avLst/>
          </a:prstGeom>
          <a:noFill/>
          <a:ln w="9525">
            <a:noFill/>
            <a:miter lim="800000"/>
            <a:headEnd/>
            <a:tailEnd/>
          </a:ln>
          <a:effectLst/>
        </p:spPr>
        <p:txBody>
          <a:bodyPr vert="horz" wrap="square" lIns="19100" tIns="0" rIns="19100" bIns="0" numCol="1" anchor="t" anchorCtr="0" compatLnSpc="1">
            <a:prstTxWarp prst="textNoShape">
              <a:avLst/>
            </a:prstTxWarp>
          </a:bodyPr>
          <a:lstStyle>
            <a:lvl1pPr defTabSz="917575">
              <a:defRPr sz="1000" b="0" i="1"/>
            </a:lvl1pPr>
          </a:lstStyle>
          <a:p>
            <a:endParaRPr lang="en-US"/>
          </a:p>
        </p:txBody>
      </p:sp>
    </p:spTree>
    <p:extLst>
      <p:ext uri="{BB962C8B-B14F-4D97-AF65-F5344CB8AC3E}">
        <p14:creationId xmlns:p14="http://schemas.microsoft.com/office/powerpoint/2010/main" xmlns="" val="15444337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39788" y="249238"/>
            <a:ext cx="5378132" cy="4075112"/>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849853" y="4395096"/>
            <a:ext cx="5378825" cy="4341813"/>
          </a:xfrm>
          <a:prstGeom prst="rect">
            <a:avLst/>
          </a:prstGeom>
          <a:noFill/>
          <a:ln w="9525">
            <a:noFill/>
            <a:miter lim="800000"/>
            <a:headEnd/>
            <a:tailEnd/>
          </a:ln>
          <a:effectLst/>
        </p:spPr>
        <p:txBody>
          <a:bodyPr vert="horz" wrap="square" lIns="97088" tIns="50930" rIns="97088" bIns="50930" numCol="1" anchor="t" anchorCtr="1" compatLnSpc="1">
            <a:prstTxWarp prst="textNoShape">
              <a:avLst/>
            </a:prstTxWarp>
          </a:bodyPr>
          <a:lstStyle/>
          <a:p>
            <a:pPr lvl="0"/>
            <a:r>
              <a:rPr lang="en-US" dirty="0" smtClean="0"/>
              <a:t>Body Text</a:t>
            </a:r>
          </a:p>
        </p:txBody>
      </p:sp>
      <p:sp>
        <p:nvSpPr>
          <p:cNvPr id="2052" name="Rectangle 4"/>
          <p:cNvSpPr>
            <a:spLocks noChangeArrowheads="1"/>
          </p:cNvSpPr>
          <p:nvPr/>
        </p:nvSpPr>
        <p:spPr bwMode="auto">
          <a:xfrm>
            <a:off x="6296025" y="8788400"/>
            <a:ext cx="452438" cy="219075"/>
          </a:xfrm>
          <a:prstGeom prst="rect">
            <a:avLst/>
          </a:prstGeom>
          <a:noFill/>
          <a:ln w="9525">
            <a:noFill/>
            <a:miter lim="800000"/>
            <a:headEnd/>
            <a:tailEnd/>
          </a:ln>
          <a:effectLst/>
        </p:spPr>
        <p:txBody>
          <a:bodyPr wrap="none" anchor="ctr"/>
          <a:lstStyle/>
          <a:p>
            <a:endParaRPr lang="en-US"/>
          </a:p>
        </p:txBody>
      </p:sp>
      <p:sp>
        <p:nvSpPr>
          <p:cNvPr id="6" name="Footer Placeholder 5"/>
          <p:cNvSpPr>
            <a:spLocks noGrp="1"/>
          </p:cNvSpPr>
          <p:nvPr>
            <p:ph type="ftr" sz="quarter" idx="4"/>
          </p:nvPr>
        </p:nvSpPr>
        <p:spPr>
          <a:xfrm>
            <a:off x="839097" y="8560733"/>
            <a:ext cx="3038475" cy="465138"/>
          </a:xfrm>
          <a:prstGeom prst="rect">
            <a:avLst/>
          </a:prstGeom>
        </p:spPr>
        <p:txBody>
          <a:bodyPr vert="horz" lIns="91440" tIns="45720" rIns="91440" bIns="45720" rtlCol="0" anchor="b"/>
          <a:lstStyle>
            <a:lvl1pPr algn="l">
              <a:defRPr sz="1200" b="0">
                <a:latin typeface="+mn-lt"/>
              </a:defRPr>
            </a:lvl1pPr>
          </a:lstStyle>
          <a:p>
            <a:r>
              <a:rPr lang="en-US" dirty="0" smtClean="0"/>
              <a:t>FITSP-M Module 4 - Gap Analysis</a:t>
            </a:r>
            <a:endParaRPr lang="en-US" dirty="0"/>
          </a:p>
        </p:txBody>
      </p:sp>
      <p:sp>
        <p:nvSpPr>
          <p:cNvPr id="7" name="Slide Number Placeholder 6"/>
          <p:cNvSpPr>
            <a:spLocks noGrp="1"/>
          </p:cNvSpPr>
          <p:nvPr>
            <p:ph type="sldNum" sz="quarter" idx="5"/>
          </p:nvPr>
        </p:nvSpPr>
        <p:spPr>
          <a:xfrm>
            <a:off x="3303365" y="8539220"/>
            <a:ext cx="3038475" cy="465138"/>
          </a:xfrm>
          <a:prstGeom prst="rect">
            <a:avLst/>
          </a:prstGeom>
        </p:spPr>
        <p:txBody>
          <a:bodyPr vert="horz" lIns="91440" tIns="45720" rIns="91440" bIns="45720" rtlCol="0" anchor="b"/>
          <a:lstStyle>
            <a:lvl1pPr algn="r">
              <a:defRPr sz="1200" b="0">
                <a:latin typeface="+mn-lt"/>
              </a:defRPr>
            </a:lvl1pPr>
          </a:lstStyle>
          <a:p>
            <a:fld id="{3FA809B1-56BF-43A1-A3C5-61A2CA619435}" type="slidenum">
              <a:rPr lang="en-US" smtClean="0"/>
              <a:pPr/>
              <a:t>‹#›</a:t>
            </a:fld>
            <a:endParaRPr lang="en-US"/>
          </a:p>
        </p:txBody>
      </p:sp>
    </p:spTree>
    <p:extLst>
      <p:ext uri="{BB962C8B-B14F-4D97-AF65-F5344CB8AC3E}">
        <p14:creationId xmlns:p14="http://schemas.microsoft.com/office/powerpoint/2010/main" xmlns="" val="3813196651"/>
      </p:ext>
    </p:extLst>
  </p:cSld>
  <p:clrMap bg1="lt1" tx1="dk1" bg2="lt2" tx2="dk2" accent1="accent1" accent2="accent2" accent3="accent3" accent4="accent4" accent5="accent5" accent6="accent6" hlink="hlink" folHlink="folHlink"/>
  <p:hf hdr="0" dt="0"/>
  <p:notesStyle>
    <a:lvl1pPr marL="0" indent="0"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1pPr>
    <a:lvl2pPr marL="482600" indent="-120650"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2pPr>
    <a:lvl3pPr marL="9667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3pPr>
    <a:lvl4pPr marL="14493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4pPr>
    <a:lvl5pPr marL="1931988" algn="l" defTabSz="1020763" rtl="0" eaLnBrk="0" fontAlgn="base" hangingPunct="0">
      <a:lnSpc>
        <a:spcPct val="90000"/>
      </a:lnSpc>
      <a:spcBef>
        <a:spcPct val="40000"/>
      </a:spcBef>
      <a:spcAft>
        <a:spcPct val="0"/>
      </a:spcAft>
      <a:buSzPct val="10000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6"/>
          <p:cNvSpPr txBox="1">
            <a:spLocks/>
          </p:cNvSpPr>
          <p:nvPr/>
        </p:nvSpPr>
        <p:spPr>
          <a:xfrm>
            <a:off x="3970338" y="8829675"/>
            <a:ext cx="3038475" cy="46513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4001072-D5B5-415C-A3E6-7B40A5A26564}" type="slidenum">
              <a:rPr kumimoji="0" lang="en-US" sz="1200" b="1"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schemeClr val="tx1"/>
              </a:solidFill>
              <a:effectLst/>
              <a:uLnTx/>
              <a:uFillTx/>
              <a:latin typeface="Arial" charset="0"/>
              <a:ea typeface="+mn-ea"/>
              <a:cs typeface="+mn-cs"/>
            </a:endParaRPr>
          </a:p>
        </p:txBody>
      </p:sp>
      <p:sp>
        <p:nvSpPr>
          <p:cNvPr id="5" name="Slide Number Placeholder 4"/>
          <p:cNvSpPr>
            <a:spLocks noGrp="1"/>
          </p:cNvSpPr>
          <p:nvPr>
            <p:ph type="sldNum" sz="quarter" idx="10"/>
          </p:nvPr>
        </p:nvSpPr>
        <p:spPr/>
        <p:txBody>
          <a:bodyPr/>
          <a:lstStyle/>
          <a:p>
            <a:fld id="{3FA809B1-56BF-43A1-A3C5-61A2CA619435}"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122" name="Picture 2"/>
          <p:cNvPicPr>
            <a:picLocks noChangeAspect="1" noChangeArrowheads="1"/>
          </p:cNvPicPr>
          <p:nvPr/>
        </p:nvPicPr>
        <p:blipFill>
          <a:blip r:embed="rId3"/>
          <a:srcRect/>
          <a:stretch>
            <a:fillRect/>
          </a:stretch>
        </p:blipFill>
        <p:spPr bwMode="auto">
          <a:xfrm>
            <a:off x="849854" y="4485503"/>
            <a:ext cx="5357308" cy="3385751"/>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3FA809B1-56BF-43A1-A3C5-61A2CA619435}"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339" y="4395096"/>
            <a:ext cx="5421854" cy="3995869"/>
          </a:xfrm>
        </p:spPr>
        <p:txBody>
          <a:bodyPr>
            <a:normAutofit/>
          </a:bodyPr>
          <a:lstStyle/>
          <a:p>
            <a:pPr marL="0" indent="0"/>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339" y="4470400"/>
            <a:ext cx="5400340" cy="4341813"/>
          </a:xfrm>
        </p:spPr>
        <p:txBody>
          <a:bodyPr>
            <a:normAutofit/>
          </a:bodyPr>
          <a:lstStyle/>
          <a:p>
            <a:endParaRPr lang="en-US" dirty="0"/>
          </a:p>
        </p:txBody>
      </p:sp>
      <p:pic>
        <p:nvPicPr>
          <p:cNvPr id="4" name="Picture 2" descr="C:\Program Files (x86)\Microsoft Office\MEDIA\CAGCAT10\j0293236.wmf"/>
          <p:cNvPicPr>
            <a:picLocks noChangeAspect="1" noChangeArrowheads="1"/>
          </p:cNvPicPr>
          <p:nvPr/>
        </p:nvPicPr>
        <p:blipFill>
          <a:blip r:embed="rId3"/>
          <a:srcRect/>
          <a:stretch>
            <a:fillRect/>
          </a:stretch>
        </p:blipFill>
        <p:spPr bwMode="auto">
          <a:xfrm>
            <a:off x="1508651" y="5610895"/>
            <a:ext cx="256559" cy="189272"/>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2127" y="4470400"/>
            <a:ext cx="5335794" cy="4341813"/>
          </a:xfrm>
        </p:spPr>
        <p:txBody>
          <a:bodyPr>
            <a:normAutofit/>
          </a:bodyPr>
          <a:lstStyle/>
          <a:p>
            <a:pPr lvl="1" indent="290513"/>
            <a:endParaRPr lang="en-US" dirty="0"/>
          </a:p>
        </p:txBody>
      </p:sp>
      <p:pic>
        <p:nvPicPr>
          <p:cNvPr id="183298" name="Picture 2" descr="C:\Program Files (x86)\Microsoft Office\MEDIA\CAGCAT10\j0293236.wmf"/>
          <p:cNvPicPr>
            <a:picLocks noChangeAspect="1" noChangeArrowheads="1"/>
          </p:cNvPicPr>
          <p:nvPr/>
        </p:nvPicPr>
        <p:blipFill>
          <a:blip r:embed="rId3"/>
          <a:srcRect/>
          <a:stretch>
            <a:fillRect/>
          </a:stretch>
        </p:blipFill>
        <p:spPr bwMode="auto">
          <a:xfrm>
            <a:off x="1506860" y="5135764"/>
            <a:ext cx="256559" cy="189272"/>
          </a:xfrm>
          <a:prstGeom prst="rect">
            <a:avLst/>
          </a:prstGeom>
          <a:noFill/>
        </p:spPr>
      </p:pic>
      <p:sp>
        <p:nvSpPr>
          <p:cNvPr id="7" name="Slide Number Placeholder 6"/>
          <p:cNvSpPr>
            <a:spLocks noGrp="1"/>
          </p:cNvSpPr>
          <p:nvPr>
            <p:ph type="sldNum" sz="quarter" idx="10"/>
          </p:nvPr>
        </p:nvSpPr>
        <p:spPr/>
        <p:txBody>
          <a:bodyPr/>
          <a:lstStyle/>
          <a:p>
            <a:fld id="{3FA809B1-56BF-43A1-A3C5-61A2CA619435}"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339" y="4403725"/>
            <a:ext cx="5411096" cy="4277696"/>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339" y="4470401"/>
            <a:ext cx="5378824" cy="4243294"/>
          </a:xfrm>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809B1-56BF-43A1-A3C5-61A2CA619435}"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29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FA809B1-56BF-43A1-A3C5-61A2CA619435}" type="slidenum">
              <a:rPr lang="en-US" smtClean="0"/>
              <a:pPr/>
              <a:t>30</a:t>
            </a:fld>
            <a:endParaRPr lang="en-US"/>
          </a:p>
        </p:txBody>
      </p:sp>
      <p:sp>
        <p:nvSpPr>
          <p:cNvPr id="8" name="Footer Placeholder 7"/>
          <p:cNvSpPr>
            <a:spLocks noGrp="1"/>
          </p:cNvSpPr>
          <p:nvPr>
            <p:ph type="ftr" sz="quarter" idx="13"/>
          </p:nvPr>
        </p:nvSpPr>
        <p:spPr/>
        <p:txBody>
          <a:bodyPr/>
          <a:lstStyle/>
          <a:p>
            <a:r>
              <a:rPr lang="en-US" smtClean="0"/>
              <a:t>FITSP-M Module 4 - Gap Analysis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graphicFrame>
        <p:nvGraphicFramePr>
          <p:cNvPr id="4" name="Table 3"/>
          <p:cNvGraphicFramePr>
            <a:graphicFrameLocks noGrp="1"/>
          </p:cNvGraphicFramePr>
          <p:nvPr/>
        </p:nvGraphicFramePr>
        <p:xfrm>
          <a:off x="828338" y="4776384"/>
          <a:ext cx="5357309" cy="2616961"/>
        </p:xfrm>
        <a:graphic>
          <a:graphicData uri="http://schemas.openxmlformats.org/drawingml/2006/table">
            <a:tbl>
              <a:tblPr/>
              <a:tblGrid>
                <a:gridCol w="2376549"/>
                <a:gridCol w="1208416"/>
                <a:gridCol w="855961"/>
                <a:gridCol w="916383"/>
              </a:tblGrid>
              <a:tr h="263401">
                <a:tc>
                  <a:txBody>
                    <a:bodyPr/>
                    <a:lstStyle/>
                    <a:p>
                      <a:pPr marL="0" marR="0">
                        <a:spcBef>
                          <a:spcPts val="0"/>
                        </a:spcBef>
                        <a:spcAft>
                          <a:spcPts val="300"/>
                        </a:spcAft>
                      </a:pPr>
                      <a:r>
                        <a:rPr lang="en-US" sz="1200" b="1" dirty="0">
                          <a:solidFill>
                            <a:srgbClr val="000000"/>
                          </a:solidFill>
                          <a:latin typeface="+mn-lt"/>
                          <a:ea typeface="Calibri"/>
                        </a:rPr>
                        <a:t>Information Type</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dirty="0">
                          <a:solidFill>
                            <a:srgbClr val="000000"/>
                          </a:solidFill>
                          <a:latin typeface="+mn-lt"/>
                          <a:ea typeface="Calibri"/>
                        </a:rPr>
                        <a:t>Confidentiality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a:solidFill>
                            <a:srgbClr val="000000"/>
                          </a:solidFill>
                          <a:latin typeface="+mn-lt"/>
                          <a:ea typeface="Calibri"/>
                        </a:rPr>
                        <a:t>Integrity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r>
                        <a:rPr lang="en-US" sz="1200" b="1" dirty="0">
                          <a:solidFill>
                            <a:srgbClr val="000000"/>
                          </a:solidFill>
                          <a:latin typeface="+mn-lt"/>
                          <a:ea typeface="Calibri"/>
                        </a:rPr>
                        <a:t>Availability</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98">
                <a:tc>
                  <a:txBody>
                    <a:bodyPr/>
                    <a:lstStyle/>
                    <a:p>
                      <a:pPr marL="0" marR="0">
                        <a:spcBef>
                          <a:spcPts val="0"/>
                        </a:spcBef>
                        <a:spcAft>
                          <a:spcPts val="300"/>
                        </a:spcAft>
                      </a:pPr>
                      <a:r>
                        <a:rPr lang="en-US" sz="1200" b="0" dirty="0">
                          <a:solidFill>
                            <a:srgbClr val="000000"/>
                          </a:solidFill>
                          <a:latin typeface="+mn-lt"/>
                          <a:ea typeface="Calibri"/>
                        </a:rPr>
                        <a:t>Workplace Policy Development &amp; Management  </a:t>
                      </a:r>
                      <a:r>
                        <a:rPr lang="en-US" sz="1200" b="0" dirty="0" smtClean="0">
                          <a:solidFill>
                            <a:srgbClr val="000000"/>
                          </a:solidFill>
                          <a:latin typeface="+mn-lt"/>
                          <a:ea typeface="Calibri"/>
                        </a:rPr>
                        <a:t>                                                                                                                        </a:t>
                      </a: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dirty="0">
                          <a:solidFill>
                            <a:srgbClr val="000000"/>
                          </a:solidFill>
                          <a:latin typeface="+mn-lt"/>
                          <a:ea typeface="Calibri"/>
                        </a:rPr>
                        <a:t>Training and Employment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a:solidFill>
                            <a:srgbClr val="000000"/>
                          </a:solidFill>
                          <a:latin typeface="+mn-lt"/>
                          <a:ea typeface="Calibri"/>
                        </a:rPr>
                        <a:t>Worker Safety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a:solidFill>
                            <a:srgbClr val="000000"/>
                          </a:solidFill>
                          <a:latin typeface="+mn-lt"/>
                          <a:ea typeface="Calibri"/>
                        </a:rPr>
                        <a:t>Health Care Administration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98">
                <a:tc>
                  <a:txBody>
                    <a:bodyPr/>
                    <a:lstStyle/>
                    <a:p>
                      <a:pPr marL="0" marR="0">
                        <a:spcBef>
                          <a:spcPts val="0"/>
                        </a:spcBef>
                        <a:spcAft>
                          <a:spcPts val="300"/>
                        </a:spcAft>
                      </a:pPr>
                      <a:r>
                        <a:rPr lang="en-US" sz="1200" b="0" dirty="0">
                          <a:solidFill>
                            <a:srgbClr val="000000"/>
                          </a:solidFill>
                          <a:latin typeface="+mn-lt"/>
                          <a:ea typeface="Calibri"/>
                        </a:rPr>
                        <a:t>Public Resources, Facility and Infrastructure Management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0" dirty="0">
                          <a:solidFill>
                            <a:srgbClr val="000000"/>
                          </a:solidFill>
                          <a:latin typeface="+mn-lt"/>
                          <a:ea typeface="Calibri"/>
                        </a:rPr>
                        <a:t>Information Infrastructure Management                                                                                    </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401">
                <a:tc>
                  <a:txBody>
                    <a:bodyPr/>
                    <a:lstStyle/>
                    <a:p>
                      <a:pPr marL="0" marR="0">
                        <a:spcBef>
                          <a:spcPts val="0"/>
                        </a:spcBef>
                        <a:spcAft>
                          <a:spcPts val="300"/>
                        </a:spcAft>
                      </a:pPr>
                      <a:r>
                        <a:rPr lang="en-US" sz="1200" b="1" dirty="0">
                          <a:solidFill>
                            <a:srgbClr val="000000"/>
                          </a:solidFill>
                          <a:latin typeface="+mn-lt"/>
                          <a:ea typeface="Calibri"/>
                        </a:rPr>
                        <a:t>High Water Mark</a:t>
                      </a: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300"/>
                        </a:spcAft>
                      </a:pPr>
                      <a:endParaRPr lang="en-US" sz="1200" b="0" dirty="0">
                        <a:solidFill>
                          <a:srgbClr val="000000"/>
                        </a:solidFill>
                        <a:latin typeface="+mn-lt"/>
                        <a:ea typeface="Calibri"/>
                      </a:endParaRPr>
                    </a:p>
                  </a:txBody>
                  <a:tcPr marL="51564" marR="5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fld id="{3FA809B1-56BF-43A1-A3C5-61A2CA619435}"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9096" y="4403725"/>
            <a:ext cx="5421855" cy="459740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338" y="4459642"/>
            <a:ext cx="5454127" cy="4092687"/>
          </a:xfrm>
        </p:spPr>
        <p:txBody>
          <a:bodyPr>
            <a:normAutofit/>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803140"/>
          </a:xfrm>
        </p:spPr>
        <p:txBody>
          <a:bodyPr>
            <a:normAutofit lnSpcReduction="10000"/>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809B1-56BF-43A1-A3C5-61A2CA619435}"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pic>
        <p:nvPicPr>
          <p:cNvPr id="2050" name="Picture 2" descr="C:\Program Files\Microsoft Office 2007\MEDIA\CAGCAT10\j0293236.wmf"/>
          <p:cNvPicPr>
            <a:picLocks noChangeAspect="1" noChangeArrowheads="1"/>
          </p:cNvPicPr>
          <p:nvPr/>
        </p:nvPicPr>
        <p:blipFill>
          <a:blip r:embed="rId3"/>
          <a:srcRect/>
          <a:stretch>
            <a:fillRect/>
          </a:stretch>
        </p:blipFill>
        <p:spPr bwMode="auto">
          <a:xfrm>
            <a:off x="1479446" y="5193556"/>
            <a:ext cx="332761" cy="244155"/>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46</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6065" y="4485939"/>
            <a:ext cx="5378824" cy="4464424"/>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249238"/>
            <a:ext cx="5432425" cy="4075112"/>
          </a:xfrm>
        </p:spPr>
      </p:sp>
      <p:sp>
        <p:nvSpPr>
          <p:cNvPr id="3" name="Notes Placeholder 2"/>
          <p:cNvSpPr>
            <a:spLocks noGrp="1"/>
          </p:cNvSpPr>
          <p:nvPr>
            <p:ph type="body" idx="1"/>
          </p:nvPr>
        </p:nvSpPr>
        <p:spPr>
          <a:xfrm>
            <a:off x="817581" y="4415790"/>
            <a:ext cx="5400339" cy="464820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0612" y="4415790"/>
            <a:ext cx="5325035" cy="457073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59799"/>
          </a:xfrm>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normAutofit/>
          </a:bodyPr>
          <a:lstStyle/>
          <a:p>
            <a:pPr marL="232943" indent="-232943"/>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61</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3FA809B1-56BF-43A1-A3C5-61A2CA619435}" type="slidenum">
              <a:rPr lang="en-US" smtClean="0"/>
              <a:pPr/>
              <a:t>62</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extLst>
      <p:ext uri="{BB962C8B-B14F-4D97-AF65-F5344CB8AC3E}">
        <p14:creationId xmlns:p14="http://schemas.microsoft.com/office/powerpoint/2010/main" xmlns="" val="14572627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0"/>
          </p:nvPr>
        </p:nvSpPr>
        <p:spPr/>
        <p:txBody>
          <a:bodyPr/>
          <a:lstStyle/>
          <a:p>
            <a:fld id="{3FA809B1-56BF-43A1-A3C5-61A2CA619435}"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p:cNvSpPr>
            <a:spLocks noGrp="1"/>
          </p:cNvSpPr>
          <p:nvPr>
            <p:ph type="body" idx="1"/>
          </p:nvPr>
        </p:nvSpPr>
        <p:spPr>
          <a:xfrm>
            <a:off x="828339" y="4427368"/>
            <a:ext cx="5378824" cy="4591844"/>
          </a:xfrm>
        </p:spPr>
        <p:txBody>
          <a:bodyPr>
            <a:normAutofit/>
          </a:bodyPr>
          <a:lstStyle/>
          <a:p>
            <a:endParaRPr lang="en-US" dirty="0"/>
          </a:p>
        </p:txBody>
      </p:sp>
      <p:sp>
        <p:nvSpPr>
          <p:cNvPr id="7" name="Slide Number Placeholder 6"/>
          <p:cNvSpPr>
            <a:spLocks noGrp="1"/>
          </p:cNvSpPr>
          <p:nvPr>
            <p:ph type="sldNum" sz="quarter" idx="10"/>
          </p:nvPr>
        </p:nvSpPr>
        <p:spPr/>
        <p:txBody>
          <a:bodyPr/>
          <a:lstStyle/>
          <a:p>
            <a:fld id="{3FA809B1-56BF-43A1-A3C5-61A2CA619435}" type="slidenum">
              <a:rPr lang="en-US" smtClean="0"/>
              <a:pPr/>
              <a:t>65</a:t>
            </a:fld>
            <a:endParaRPr lang="en-US"/>
          </a:p>
        </p:txBody>
      </p:sp>
      <p:sp>
        <p:nvSpPr>
          <p:cNvPr id="8" name="Footer Placeholder 7"/>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lstStyle/>
          <a:p>
            <a:fld id="{3FA809B1-56BF-43A1-A3C5-61A2CA619435}" type="slidenum">
              <a:rPr lang="en-US" smtClean="0"/>
              <a:pPr/>
              <a:t>66</a:t>
            </a:fld>
            <a:endParaRPr lang="en-US"/>
          </a:p>
        </p:txBody>
      </p:sp>
      <p:sp>
        <p:nvSpPr>
          <p:cNvPr id="7" name="Footer Placeholder 6"/>
          <p:cNvSpPr>
            <a:spLocks noGrp="1"/>
          </p:cNvSpPr>
          <p:nvPr>
            <p:ph type="ftr" sz="quarter" idx="13"/>
          </p:nvPr>
        </p:nvSpPr>
        <p:spPr/>
        <p:txBody>
          <a:bodyPr/>
          <a:lstStyle/>
          <a:p>
            <a:r>
              <a:rPr lang="en-US" smtClean="0"/>
              <a:t>FITSP-M Module 4 - Gap Analysis</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3FA809B1-56BF-43A1-A3C5-61A2CA619435}" type="slidenum">
              <a:rPr lang="en-US" smtClean="0"/>
              <a:pPr/>
              <a:t>67</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extLst>
      <p:ext uri="{BB962C8B-B14F-4D97-AF65-F5344CB8AC3E}">
        <p14:creationId xmlns:p14="http://schemas.microsoft.com/office/powerpoint/2010/main" xmlns="" val="388571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dirty="0"/>
          </a:p>
        </p:txBody>
      </p:sp>
      <p:pic>
        <p:nvPicPr>
          <p:cNvPr id="1026" name="Picture 2" descr="C:\Program Files (x86)\Microsoft Office\MEDIA\CAGCAT10\j0293236.wmf"/>
          <p:cNvPicPr>
            <a:picLocks noChangeAspect="1" noChangeArrowheads="1"/>
          </p:cNvPicPr>
          <p:nvPr/>
        </p:nvPicPr>
        <p:blipFill>
          <a:blip r:embed="rId3"/>
          <a:srcRect/>
          <a:stretch>
            <a:fillRect/>
          </a:stretch>
        </p:blipFill>
        <p:spPr bwMode="auto">
          <a:xfrm>
            <a:off x="1279349" y="5696615"/>
            <a:ext cx="280219" cy="206727"/>
          </a:xfrm>
          <a:prstGeom prst="rect">
            <a:avLst/>
          </a:prstGeom>
          <a:noFill/>
        </p:spPr>
      </p:pic>
      <p:sp>
        <p:nvSpPr>
          <p:cNvPr id="6" name="Slide Number Placeholder 5"/>
          <p:cNvSpPr>
            <a:spLocks noGrp="1"/>
          </p:cNvSpPr>
          <p:nvPr>
            <p:ph type="sldNum" sz="quarter" idx="10"/>
          </p:nvPr>
        </p:nvSpPr>
        <p:spPr/>
        <p:txBody>
          <a:bodyPr/>
          <a:lstStyle/>
          <a:p>
            <a:fld id="{3FA809B1-56BF-43A1-A3C5-61A2CA619435}"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pPr>
              <a:buFontTx/>
              <a:buNone/>
            </a:pPr>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a:xfrm>
            <a:off x="617838" y="4460790"/>
            <a:ext cx="5956000" cy="4491124"/>
          </a:xfrm>
        </p:spPr>
        <p:txBody>
          <a:bodyPr/>
          <a:lstStyle/>
          <a:p>
            <a:pPr marL="0" indent="0">
              <a:buFontTx/>
              <a:buNone/>
            </a:pPr>
            <a:endParaRPr lang="en-US" dirty="0"/>
          </a:p>
        </p:txBody>
      </p:sp>
      <p:sp>
        <p:nvSpPr>
          <p:cNvPr id="5" name="Slide Number Placeholder 4"/>
          <p:cNvSpPr>
            <a:spLocks noGrp="1"/>
          </p:cNvSpPr>
          <p:nvPr>
            <p:ph type="sldNum" sz="quarter" idx="10"/>
          </p:nvPr>
        </p:nvSpPr>
        <p:spPr/>
        <p:txBody>
          <a:bodyPr/>
          <a:lstStyle/>
          <a:p>
            <a:fld id="{3FA809B1-56BF-43A1-A3C5-61A2CA619435}"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FITSP-M Module 4 - Gap Analysis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829" y="5308596"/>
            <a:ext cx="8661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3693886" y="192316"/>
            <a:ext cx="4953000" cy="2362200"/>
          </a:xfrm>
        </p:spPr>
        <p:txBody>
          <a:bodyPr>
            <a:normAutofit/>
          </a:bodyPr>
          <a:lstStyle>
            <a:lvl1pPr marL="0" indent="0" algn="r">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FITSI-color.jpg"/>
          <p:cNvPicPr>
            <a:picLocks noChangeAspect="1"/>
          </p:cNvPicPr>
          <p:nvPr/>
        </p:nvPicPr>
        <p:blipFill>
          <a:blip r:embed="rId2" cstate="print"/>
          <a:stretch>
            <a:fillRect/>
          </a:stretch>
        </p:blipFill>
        <p:spPr>
          <a:xfrm>
            <a:off x="1" y="0"/>
            <a:ext cx="3265714" cy="12170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9144000" cy="114300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533525"/>
            <a:ext cx="8224837" cy="4886325"/>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nowledge Check">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C:\Users\Tina\AppData\Local\Microsoft\Windows\Temporary Internet Files\Content.IE5\Q5R7BUOQ\MP900439390[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400"/>
            <a:ext cx="1597918" cy="1066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29"/>
          <p:cNvGrpSpPr>
            <a:grpSpLocks/>
          </p:cNvGrpSpPr>
          <p:nvPr/>
        </p:nvGrpSpPr>
        <p:grpSpPr bwMode="auto">
          <a:xfrm>
            <a:off x="823685" y="1244600"/>
            <a:ext cx="7409640" cy="159148"/>
            <a:chOff x="112246966" y="111992460"/>
            <a:chExt cx="3294939" cy="115316"/>
          </a:xfrm>
        </p:grpSpPr>
        <p:sp>
          <p:nvSpPr>
            <p:cNvPr id="8" name="Freeform 30"/>
            <p:cNvSpPr>
              <a:spLocks/>
            </p:cNvSpPr>
            <p:nvPr/>
          </p:nvSpPr>
          <p:spPr bwMode="auto">
            <a:xfrm>
              <a:off x="114819247" y="111993168"/>
              <a:ext cx="722658" cy="114608"/>
            </a:xfrm>
            <a:custGeom>
              <a:avLst/>
              <a:gdLst/>
              <a:ahLst/>
              <a:cxnLst>
                <a:cxn ang="0">
                  <a:pos x="722659" y="0"/>
                </a:cxn>
                <a:cxn ang="0">
                  <a:pos x="127341" y="0"/>
                </a:cxn>
                <a:cxn ang="0">
                  <a:pos x="0" y="114608"/>
                </a:cxn>
                <a:cxn ang="0">
                  <a:pos x="722659" y="114608"/>
                </a:cxn>
                <a:cxn ang="0">
                  <a:pos x="722659" y="0"/>
                </a:cxn>
              </a:cxnLst>
              <a:rect l="0" t="0" r="r" b="b"/>
              <a:pathLst>
                <a:path w="722659" h="114608">
                  <a:moveTo>
                    <a:pt x="722659" y="0"/>
                  </a:moveTo>
                  <a:lnTo>
                    <a:pt x="127341" y="0"/>
                  </a:lnTo>
                  <a:lnTo>
                    <a:pt x="0" y="114608"/>
                  </a:lnTo>
                  <a:lnTo>
                    <a:pt x="722659" y="114608"/>
                  </a:lnTo>
                  <a:lnTo>
                    <a:pt x="722659" y="0"/>
                  </a:lnTo>
                  <a:close/>
                </a:path>
              </a:pathLst>
            </a:custGeom>
            <a:solidFill>
              <a:srgbClr val="AE2E2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31"/>
            <p:cNvSpPr>
              <a:spLocks/>
            </p:cNvSpPr>
            <p:nvPr/>
          </p:nvSpPr>
          <p:spPr bwMode="auto">
            <a:xfrm>
              <a:off x="112246966" y="111992460"/>
              <a:ext cx="2585015" cy="114608"/>
            </a:xfrm>
            <a:custGeom>
              <a:avLst/>
              <a:gdLst/>
              <a:ahLst/>
              <a:cxnLst>
                <a:cxn ang="0">
                  <a:pos x="0" y="0"/>
                </a:cxn>
                <a:cxn ang="0">
                  <a:pos x="0" y="114608"/>
                </a:cxn>
                <a:cxn ang="0">
                  <a:pos x="2460857" y="114608"/>
                </a:cxn>
                <a:cxn ang="0">
                  <a:pos x="2585015" y="0"/>
                </a:cxn>
                <a:cxn ang="0">
                  <a:pos x="0" y="0"/>
                </a:cxn>
              </a:cxnLst>
              <a:rect l="0" t="0" r="r" b="b"/>
              <a:pathLst>
                <a:path w="2585015" h="114608">
                  <a:moveTo>
                    <a:pt x="0" y="0"/>
                  </a:moveTo>
                  <a:lnTo>
                    <a:pt x="0" y="114608"/>
                  </a:lnTo>
                  <a:lnTo>
                    <a:pt x="2460857" y="114608"/>
                  </a:lnTo>
                  <a:lnTo>
                    <a:pt x="2585015" y="0"/>
                  </a:lnTo>
                  <a:lnTo>
                    <a:pt x="0" y="0"/>
                  </a:lnTo>
                  <a:close/>
                </a:path>
              </a:pathLst>
            </a:custGeom>
            <a:solidFill>
              <a:srgbClr val="32386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cxnSp>
        <p:nvCxnSpPr>
          <p:cNvPr id="13" name="Straight Connector 12"/>
          <p:cNvCxnSpPr/>
          <p:nvPr/>
        </p:nvCxnSpPr>
        <p:spPr>
          <a:xfrm>
            <a:off x="228600" y="6629400"/>
            <a:ext cx="8610600" cy="0"/>
          </a:xfrm>
          <a:prstGeom prst="line">
            <a:avLst/>
          </a:prstGeom>
          <a:ln w="25400" cap="rnd"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r" defTabSz="914400" rtl="0" eaLnBrk="1" latinLnBrk="0" hangingPunct="1">
        <a:spcBef>
          <a:spcPct val="0"/>
        </a:spcBef>
        <a:buNone/>
        <a:defRPr sz="4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0000"/>
        </a:buClr>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5_Assessment.ppt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829" y="5482764"/>
            <a:ext cx="8661400" cy="1470025"/>
          </a:xfrm>
        </p:spPr>
        <p:txBody>
          <a:bodyPr>
            <a:normAutofit/>
          </a:bodyPr>
          <a:lstStyle/>
          <a:p>
            <a:pPr lvl="0"/>
            <a:r>
              <a:rPr lang="en-US" dirty="0" smtClean="0"/>
              <a:t>Gap Analysis</a:t>
            </a:r>
            <a:endParaRPr lang="en-US" dirty="0"/>
          </a:p>
        </p:txBody>
      </p:sp>
      <p:sp>
        <p:nvSpPr>
          <p:cNvPr id="4" name="Title 1"/>
          <p:cNvSpPr txBox="1">
            <a:spLocks/>
          </p:cNvSpPr>
          <p:nvPr/>
        </p:nvSpPr>
        <p:spPr>
          <a:xfrm>
            <a:off x="413658" y="0"/>
            <a:ext cx="8258628"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8" name="Subtitle 4"/>
          <p:cNvSpPr>
            <a:spLocks noGrp="1"/>
          </p:cNvSpPr>
          <p:nvPr>
            <p:ph type="subTitle" idx="1"/>
          </p:nvPr>
        </p:nvSpPr>
        <p:spPr>
          <a:xfrm>
            <a:off x="3733800" y="152400"/>
            <a:ext cx="4953000" cy="2362200"/>
          </a:xfrm>
        </p:spPr>
        <p:txBody>
          <a:bodyPr/>
          <a:lstStyle/>
          <a:p>
            <a:r>
              <a:rPr lang="en-US" dirty="0" smtClean="0"/>
              <a:t>FITSP-M</a:t>
            </a:r>
            <a:br>
              <a:rPr lang="en-US" dirty="0" smtClean="0"/>
            </a:br>
            <a:r>
              <a:rPr lang="en-US" dirty="0" smtClean="0"/>
              <a:t>Module 4</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006" y="1541678"/>
            <a:ext cx="8164286" cy="44312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of Impact Levels and Security Categorization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06536" y="1843307"/>
            <a:ext cx="8843899" cy="3976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Check</a:t>
            </a:r>
            <a:endParaRPr lang="en-US" dirty="0"/>
          </a:p>
        </p:txBody>
      </p:sp>
      <p:sp>
        <p:nvSpPr>
          <p:cNvPr id="5" name="Content Placeholder 4"/>
          <p:cNvSpPr>
            <a:spLocks noGrp="1"/>
          </p:cNvSpPr>
          <p:nvPr>
            <p:ph idx="1"/>
          </p:nvPr>
        </p:nvSpPr>
        <p:spPr/>
        <p:txBody>
          <a:bodyPr/>
          <a:lstStyle/>
          <a:p>
            <a:r>
              <a:rPr lang="en-US" dirty="0" smtClean="0"/>
              <a:t>Name the 3 tasks of the RMF Categorization step.</a:t>
            </a:r>
          </a:p>
          <a:p>
            <a:r>
              <a:rPr lang="en-US" dirty="0" smtClean="0"/>
              <a:t>Security categories are to be used in conjunction with what other information in assessing the risk to an organization?</a:t>
            </a:r>
          </a:p>
          <a:p>
            <a:r>
              <a:rPr lang="en-US" dirty="0" smtClean="0"/>
              <a:t>What is the first step to assigning impact levels for security categorization?</a:t>
            </a:r>
          </a:p>
          <a:p>
            <a:r>
              <a:rPr lang="en-US" dirty="0" smtClean="0"/>
              <a:t>What are the key words associated with the following impact levels:</a:t>
            </a:r>
          </a:p>
          <a:p>
            <a:endParaRPr lang="en-US" dirty="0"/>
          </a:p>
        </p:txBody>
      </p:sp>
      <p:graphicFrame>
        <p:nvGraphicFramePr>
          <p:cNvPr id="7" name="Table 6"/>
          <p:cNvGraphicFramePr>
            <a:graphicFrameLocks noGrp="1"/>
          </p:cNvGraphicFramePr>
          <p:nvPr/>
        </p:nvGraphicFramePr>
        <p:xfrm>
          <a:off x="3207657" y="4481283"/>
          <a:ext cx="4978400" cy="2006604"/>
        </p:xfrm>
        <a:graphic>
          <a:graphicData uri="http://schemas.openxmlformats.org/drawingml/2006/table">
            <a:tbl>
              <a:tblPr/>
              <a:tblGrid>
                <a:gridCol w="1567543"/>
                <a:gridCol w="3410857"/>
              </a:tblGrid>
              <a:tr h="501651">
                <a:tc>
                  <a:txBody>
                    <a:bodyPr/>
                    <a:lstStyle/>
                    <a:p>
                      <a:pPr algn="r" fontAlgn="b"/>
                      <a:r>
                        <a:rPr lang="en-US" sz="2400" b="1" i="0" u="none" strike="noStrike" dirty="0">
                          <a:solidFill>
                            <a:srgbClr val="000000"/>
                          </a:solidFill>
                          <a:latin typeface="Calibri"/>
                        </a:rPr>
                        <a:t>Impact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dirty="0">
                          <a:solidFill>
                            <a:srgbClr val="000000"/>
                          </a:solidFill>
                          <a:latin typeface="Calibri"/>
                        </a:rPr>
                        <a:t>Key Word(s)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dirty="0">
                          <a:solidFill>
                            <a:srgbClr val="000000"/>
                          </a:solidFill>
                          <a:latin typeface="Calibri"/>
                        </a:rPr>
                        <a:t>Low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a:solidFill>
                            <a:srgbClr val="000000"/>
                          </a:solidFill>
                          <a:latin typeface="Calibri"/>
                        </a:rPr>
                        <a:t>Moderate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r" fontAlgn="b"/>
                      <a:r>
                        <a:rPr lang="en-US" sz="2400" b="1" i="0" u="none" strike="noStrike">
                          <a:solidFill>
                            <a:srgbClr val="000000"/>
                          </a:solidFill>
                          <a:latin typeface="Calibri"/>
                        </a:rPr>
                        <a:t>High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4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6629" cy="1066800"/>
          </a:xfrm>
        </p:spPr>
        <p:txBody>
          <a:bodyPr>
            <a:normAutofit fontScale="90000"/>
          </a:bodyPr>
          <a:lstStyle/>
          <a:p>
            <a:r>
              <a:rPr lang="en-US" dirty="0" smtClean="0"/>
              <a:t>1 - Identifying </a:t>
            </a:r>
            <a:br>
              <a:rPr lang="en-US" dirty="0" smtClean="0"/>
            </a:br>
            <a:r>
              <a:rPr lang="en-US" dirty="0" smtClean="0"/>
              <a:t>Information Types</a:t>
            </a:r>
            <a:endParaRPr lang="en-US" dirty="0"/>
          </a:p>
        </p:txBody>
      </p:sp>
      <p:sp>
        <p:nvSpPr>
          <p:cNvPr id="4" name="Content Placeholder 3"/>
          <p:cNvSpPr>
            <a:spLocks noGrp="1"/>
          </p:cNvSpPr>
          <p:nvPr>
            <p:ph idx="1"/>
          </p:nvPr>
        </p:nvSpPr>
        <p:spPr/>
        <p:txBody>
          <a:bodyPr/>
          <a:lstStyle/>
          <a:p>
            <a:r>
              <a:rPr lang="en-US" dirty="0" smtClean="0"/>
              <a:t>OMB’s Business Reference Model</a:t>
            </a:r>
          </a:p>
          <a:p>
            <a:pPr lvl="1"/>
            <a:r>
              <a:rPr lang="en-US" dirty="0" smtClean="0"/>
              <a:t>Basis for Identifying Information types</a:t>
            </a:r>
          </a:p>
          <a:p>
            <a:pPr lvl="1"/>
            <a:r>
              <a:rPr lang="en-US" dirty="0" smtClean="0"/>
              <a:t>Four Business Areas/ 39 Lines of Business</a:t>
            </a:r>
          </a:p>
          <a:p>
            <a:r>
              <a:rPr lang="en-US" dirty="0" smtClean="0"/>
              <a:t>Mission Based Information Types</a:t>
            </a:r>
          </a:p>
          <a:p>
            <a:pPr lvl="1"/>
            <a:r>
              <a:rPr lang="en-US" dirty="0" smtClean="0"/>
              <a:t>Service for Citizens (Purpose of </a:t>
            </a:r>
            <a:r>
              <a:rPr lang="en-US" dirty="0" err="1" smtClean="0"/>
              <a:t>Gov’t</a:t>
            </a:r>
            <a:r>
              <a:rPr lang="en-US" dirty="0" smtClean="0"/>
              <a:t>)</a:t>
            </a:r>
          </a:p>
          <a:p>
            <a:pPr lvl="1"/>
            <a:r>
              <a:rPr lang="en-US" dirty="0" smtClean="0"/>
              <a:t>Mode of Delivery (to Achieve Purpose)</a:t>
            </a:r>
          </a:p>
          <a:p>
            <a:r>
              <a:rPr lang="en-US" dirty="0" smtClean="0"/>
              <a:t>Management &amp; Support Information Types</a:t>
            </a:r>
          </a:p>
          <a:p>
            <a:pPr lvl="1"/>
            <a:r>
              <a:rPr lang="en-US" dirty="0" smtClean="0"/>
              <a:t>Support Delivery of Services (Necessary Operational Support)</a:t>
            </a:r>
          </a:p>
          <a:p>
            <a:pPr lvl="1"/>
            <a:r>
              <a:rPr lang="en-US" dirty="0" smtClean="0"/>
              <a:t>Management of Government Resources (Resource Management Functions)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56069" y="234784"/>
            <a:ext cx="7791240" cy="640550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35639" y="863374"/>
            <a:ext cx="8506177" cy="2794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69205" y="430666"/>
            <a:ext cx="8470789" cy="3880076"/>
          </a:xfrm>
          <a:prstGeom prst="rect">
            <a:avLst/>
          </a:prstGeom>
          <a:noFill/>
          <a:ln w="9525">
            <a:noFill/>
            <a:miter lim="800000"/>
            <a:headEnd/>
            <a:tailEnd/>
          </a:ln>
        </p:spPr>
      </p:pic>
      <p:sp>
        <p:nvSpPr>
          <p:cNvPr id="4" name="TextBox 3"/>
          <p:cNvSpPr txBox="1"/>
          <p:nvPr/>
        </p:nvSpPr>
        <p:spPr>
          <a:xfrm>
            <a:off x="551542" y="4760686"/>
            <a:ext cx="7968343" cy="1200329"/>
          </a:xfrm>
          <a:prstGeom prst="rect">
            <a:avLst/>
          </a:prstGeom>
          <a:noFill/>
        </p:spPr>
        <p:txBody>
          <a:bodyPr wrap="square" rtlCol="0">
            <a:spAutoFit/>
          </a:bodyPr>
          <a:lstStyle/>
          <a:p>
            <a:r>
              <a:rPr lang="en-US" dirty="0" smtClean="0">
                <a:solidFill>
                  <a:schemeClr val="accent2">
                    <a:lumMod val="75000"/>
                  </a:schemeClr>
                </a:solidFill>
              </a:rPr>
              <a:t>day-to-day activities necessary to provide the critical policy, programmatic, and managerial foundation that support Federal government operations</a:t>
            </a:r>
            <a:endParaRPr lang="en-US"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8849" y="868817"/>
            <a:ext cx="8722914" cy="3616098"/>
          </a:xfrm>
          <a:prstGeom prst="rect">
            <a:avLst/>
          </a:prstGeom>
          <a:noFill/>
          <a:ln w="9525">
            <a:noFill/>
            <a:miter lim="800000"/>
            <a:headEnd/>
            <a:tailEnd/>
          </a:ln>
        </p:spPr>
      </p:pic>
      <p:sp>
        <p:nvSpPr>
          <p:cNvPr id="4" name="TextBox 3"/>
          <p:cNvSpPr txBox="1"/>
          <p:nvPr/>
        </p:nvSpPr>
        <p:spPr>
          <a:xfrm>
            <a:off x="551542" y="4760686"/>
            <a:ext cx="7968343" cy="830997"/>
          </a:xfrm>
          <a:prstGeom prst="rect">
            <a:avLst/>
          </a:prstGeom>
          <a:noFill/>
        </p:spPr>
        <p:txBody>
          <a:bodyPr wrap="square" rtlCol="0">
            <a:spAutoFit/>
          </a:bodyPr>
          <a:lstStyle/>
          <a:p>
            <a:r>
              <a:rPr lang="en-US" dirty="0" smtClean="0">
                <a:solidFill>
                  <a:schemeClr val="accent2">
                    <a:lumMod val="75000"/>
                  </a:schemeClr>
                </a:solidFill>
              </a:rPr>
              <a:t>back office support activities enabling the Federal government to operate effectively</a:t>
            </a:r>
            <a:endParaRPr lang="en-US" dirty="0">
              <a:solidFill>
                <a:schemeClr val="accent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2 - Select Provisional </a:t>
            </a:r>
            <a:br>
              <a:rPr lang="en-US" dirty="0" smtClean="0"/>
            </a:br>
            <a:r>
              <a:rPr lang="en-US" dirty="0" smtClean="0"/>
              <a:t>Impact Level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67657" y="1451717"/>
            <a:ext cx="7965172" cy="49926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Types &amp; Impact</a:t>
            </a:r>
            <a:br>
              <a:rPr lang="en-US" dirty="0" smtClean="0"/>
            </a:br>
            <a:r>
              <a:rPr lang="en-US" dirty="0" smtClean="0"/>
              <a:t>Management &amp; Support</a:t>
            </a:r>
            <a:endParaRPr lang="en-US" dirty="0"/>
          </a:p>
        </p:txBody>
      </p:sp>
      <p:pic>
        <p:nvPicPr>
          <p:cNvPr id="181250" name="Picture 2"/>
          <p:cNvPicPr>
            <a:picLocks noChangeAspect="1" noChangeArrowheads="1"/>
          </p:cNvPicPr>
          <p:nvPr/>
        </p:nvPicPr>
        <p:blipFill>
          <a:blip r:embed="rId3" cstate="print"/>
          <a:srcRect/>
          <a:stretch>
            <a:fillRect/>
          </a:stretch>
        </p:blipFill>
        <p:spPr bwMode="auto">
          <a:xfrm>
            <a:off x="247650" y="1526495"/>
            <a:ext cx="8896350" cy="47339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Types &amp; Impact</a:t>
            </a:r>
            <a:br>
              <a:rPr lang="en-US" dirty="0" smtClean="0"/>
            </a:br>
            <a:r>
              <a:rPr lang="en-US" dirty="0" smtClean="0"/>
              <a:t>Mission Specific</a:t>
            </a:r>
            <a:endParaRPr lang="en-US" dirty="0"/>
          </a:p>
        </p:txBody>
      </p:sp>
      <p:pic>
        <p:nvPicPr>
          <p:cNvPr id="182274" name="Picture 2"/>
          <p:cNvPicPr>
            <a:picLocks noChangeAspect="1" noChangeArrowheads="1"/>
          </p:cNvPicPr>
          <p:nvPr/>
        </p:nvPicPr>
        <p:blipFill>
          <a:blip r:embed="rId3" cstate="print"/>
          <a:srcRect/>
          <a:stretch>
            <a:fillRect/>
          </a:stretch>
        </p:blipFill>
        <p:spPr bwMode="auto">
          <a:xfrm>
            <a:off x="422719" y="1785255"/>
            <a:ext cx="8199183" cy="35559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Leadership</a:t>
            </a:r>
            <a:endParaRPr lang="en-US" dirty="0"/>
          </a:p>
        </p:txBody>
      </p:sp>
      <p:sp>
        <p:nvSpPr>
          <p:cNvPr id="6" name="Rectangle 5"/>
          <p:cNvSpPr/>
          <p:nvPr/>
        </p:nvSpPr>
        <p:spPr>
          <a:xfrm>
            <a:off x="1224151" y="2324191"/>
            <a:ext cx="6628076" cy="2308324"/>
          </a:xfrm>
          <a:prstGeom prst="rect">
            <a:avLst/>
          </a:prstGeom>
        </p:spPr>
        <p:txBody>
          <a:bodyPr wrap="square">
            <a:spAutoFit/>
          </a:bodyPr>
          <a:lstStyle/>
          <a:p>
            <a:r>
              <a:rPr lang="en-US" sz="1600" b="0" i="1" dirty="0" smtClean="0"/>
              <a:t>“…For operational plans development, the combination of threats, vulnerabilities, and impacts must be evaluated in order to identify important trends and decide where effort should be applied to eliminate or reduce threat capabilities; eliminate or reduce vulnerabilities; and assess, coordinate, and </a:t>
            </a:r>
            <a:r>
              <a:rPr lang="en-US" sz="1600" b="0" i="1" dirty="0" err="1" smtClean="0"/>
              <a:t>deconflict</a:t>
            </a:r>
            <a:r>
              <a:rPr lang="en-US" sz="1600" b="0" i="1" dirty="0" smtClean="0"/>
              <a:t> all cyberspace operations…”</a:t>
            </a:r>
          </a:p>
          <a:p>
            <a:endParaRPr lang="en-US" sz="1600" b="0" i="1" dirty="0" smtClean="0"/>
          </a:p>
          <a:p>
            <a:r>
              <a:rPr lang="en-US" sz="1600" b="0" dirty="0" smtClean="0"/>
              <a:t>The National Strategy for Cyberspace Operations</a:t>
            </a:r>
          </a:p>
          <a:p>
            <a:r>
              <a:rPr lang="en-US" sz="1600" b="0" dirty="0" smtClean="0"/>
              <a:t>Office of the Chairman, Joint Chiefs Of Staff, U.S. Department Of Defense</a:t>
            </a:r>
            <a:endParaRPr lang="en-US" sz="1600"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657772" cy="1143000"/>
          </a:xfrm>
        </p:spPr>
        <p:txBody>
          <a:bodyPr>
            <a:normAutofit fontScale="90000"/>
          </a:bodyPr>
          <a:lstStyle/>
          <a:p>
            <a:r>
              <a:rPr lang="en-US" dirty="0" smtClean="0"/>
              <a:t>3 - Review Provisional Impact, Adjust/Finalize Impact Levels</a:t>
            </a:r>
            <a:endParaRPr lang="en-US" dirty="0"/>
          </a:p>
        </p:txBody>
      </p:sp>
      <p:sp>
        <p:nvSpPr>
          <p:cNvPr id="2" name="Content Placeholder 1"/>
          <p:cNvSpPr>
            <a:spLocks noGrp="1"/>
          </p:cNvSpPr>
          <p:nvPr>
            <p:ph idx="1"/>
          </p:nvPr>
        </p:nvSpPr>
        <p:spPr>
          <a:xfrm>
            <a:off x="551544" y="1814287"/>
            <a:ext cx="8135256" cy="4193004"/>
          </a:xfrm>
        </p:spPr>
        <p:txBody>
          <a:bodyPr/>
          <a:lstStyle/>
          <a:p>
            <a:r>
              <a:rPr lang="en-US" dirty="0" smtClean="0"/>
              <a:t>Review</a:t>
            </a:r>
          </a:p>
          <a:p>
            <a:r>
              <a:rPr lang="en-US" dirty="0" smtClean="0"/>
              <a:t>Adjust </a:t>
            </a:r>
            <a:br>
              <a:rPr lang="en-US" dirty="0" smtClean="0"/>
            </a:br>
            <a:r>
              <a:rPr lang="en-US" dirty="0" smtClean="0"/>
              <a:t>(based on special guidance from 800-60)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686" y="0"/>
            <a:ext cx="8229600" cy="1143000"/>
          </a:xfrm>
        </p:spPr>
        <p:txBody>
          <a:bodyPr>
            <a:normAutofit fontScale="90000"/>
          </a:bodyPr>
          <a:lstStyle/>
          <a:p>
            <a:pPr lvl="0"/>
            <a:r>
              <a:rPr lang="en-US" dirty="0" smtClean="0"/>
              <a:t>Guidelines for Adjusting System Categorization</a:t>
            </a:r>
            <a:endParaRPr lang="en-US" dirty="0"/>
          </a:p>
        </p:txBody>
      </p:sp>
      <p:sp>
        <p:nvSpPr>
          <p:cNvPr id="2" name="Content Placeholder 1"/>
          <p:cNvSpPr>
            <a:spLocks noGrp="1"/>
          </p:cNvSpPr>
          <p:nvPr>
            <p:ph idx="1"/>
          </p:nvPr>
        </p:nvSpPr>
        <p:spPr>
          <a:xfrm>
            <a:off x="457200" y="1567543"/>
            <a:ext cx="8229600" cy="4615541"/>
          </a:xfrm>
        </p:spPr>
        <p:txBody>
          <a:bodyPr>
            <a:normAutofit/>
          </a:bodyPr>
          <a:lstStyle/>
          <a:p>
            <a:r>
              <a:rPr lang="en-US" dirty="0" smtClean="0"/>
              <a:t>Aggregation</a:t>
            </a:r>
          </a:p>
          <a:p>
            <a:r>
              <a:rPr lang="en-US" dirty="0" smtClean="0"/>
              <a:t>Critical System Functionality</a:t>
            </a:r>
          </a:p>
          <a:p>
            <a:r>
              <a:rPr lang="en-US" dirty="0" smtClean="0"/>
              <a:t>Extenuating Circumstances</a:t>
            </a:r>
          </a:p>
          <a:p>
            <a:r>
              <a:rPr lang="en-US" dirty="0" smtClean="0"/>
              <a:t>Public Information Integrity</a:t>
            </a:r>
          </a:p>
          <a:p>
            <a:r>
              <a:rPr lang="en-US" dirty="0" smtClean="0"/>
              <a:t>Catastrophic Loss of System Availability</a:t>
            </a:r>
          </a:p>
          <a:p>
            <a:r>
              <a:rPr lang="en-US" dirty="0" smtClean="0"/>
              <a:t>Large Supporting and Interconnecting Systems</a:t>
            </a:r>
          </a:p>
          <a:p>
            <a:r>
              <a:rPr lang="en-US" dirty="0" smtClean="0"/>
              <a:t>Critical Infrastructures and Key Resources</a:t>
            </a:r>
          </a:p>
          <a:p>
            <a:r>
              <a:rPr lang="en-US" dirty="0" smtClean="0"/>
              <a:t>Trade Secrets</a:t>
            </a:r>
          </a:p>
          <a:p>
            <a:r>
              <a:rPr lang="en-US" dirty="0" smtClean="0"/>
              <a:t>Overall Information System Impact</a:t>
            </a:r>
          </a:p>
          <a:p>
            <a:r>
              <a:rPr lang="en-US" dirty="0" smtClean="0"/>
              <a:t>Privacy Information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4 - Assign System </a:t>
            </a:r>
            <a:br>
              <a:rPr lang="en-US" dirty="0" smtClean="0"/>
            </a:br>
            <a:r>
              <a:rPr lang="en-US" dirty="0" smtClean="0"/>
              <a:t>Security Category</a:t>
            </a:r>
            <a:endParaRPr lang="en-US" dirty="0"/>
          </a:p>
        </p:txBody>
      </p:sp>
      <p:sp>
        <p:nvSpPr>
          <p:cNvPr id="2" name="Content Placeholder 1"/>
          <p:cNvSpPr>
            <a:spLocks noGrp="1"/>
          </p:cNvSpPr>
          <p:nvPr>
            <p:ph idx="1"/>
          </p:nvPr>
        </p:nvSpPr>
        <p:spPr/>
        <p:txBody>
          <a:bodyPr>
            <a:normAutofit/>
          </a:bodyPr>
          <a:lstStyle/>
          <a:p>
            <a:r>
              <a:rPr lang="en-US" dirty="0" smtClean="0"/>
              <a:t>Review for Aggregate Information Types</a:t>
            </a:r>
          </a:p>
          <a:p>
            <a:r>
              <a:rPr lang="en-US" dirty="0" smtClean="0"/>
              <a:t>Identifying High Water Mark Based on Aggregate</a:t>
            </a:r>
          </a:p>
          <a:p>
            <a:r>
              <a:rPr lang="en-US" dirty="0" smtClean="0"/>
              <a:t>Adjust High Water, as Necessary</a:t>
            </a:r>
          </a:p>
          <a:p>
            <a:r>
              <a:rPr lang="en-US" dirty="0" smtClean="0"/>
              <a:t>Assign Overall Information System Impact Level</a:t>
            </a:r>
            <a:br>
              <a:rPr lang="en-US" dirty="0" smtClean="0"/>
            </a:br>
            <a:endParaRPr lang="en-US" dirty="0" smtClean="0"/>
          </a:p>
          <a:p>
            <a:pPr>
              <a:buFont typeface="Wingdings" pitchFamily="2" charset="2"/>
              <a:buChar char="v"/>
            </a:pPr>
            <a:r>
              <a:rPr lang="en-US" dirty="0" smtClean="0"/>
              <a:t>Document All Security Categorization Determinations and Decisions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Categorizing Privacy information</a:t>
            </a:r>
            <a:endParaRPr lang="en-US" dirty="0"/>
          </a:p>
        </p:txBody>
      </p:sp>
      <p:sp>
        <p:nvSpPr>
          <p:cNvPr id="5" name="Text Placeholder 4"/>
          <p:cNvSpPr>
            <a:spLocks noGrp="1"/>
          </p:cNvSpPr>
          <p:nvPr>
            <p:ph type="body" idx="1"/>
          </p:nvPr>
        </p:nvSpPr>
        <p:spPr/>
        <p:txBody>
          <a:bodyPr/>
          <a:lstStyle/>
          <a:p>
            <a:r>
              <a:rPr lang="en-US" dirty="0" smtClean="0"/>
              <a:t>Subsection A.1</a:t>
            </a:r>
            <a:endParaRPr lang="en-US" dirty="0"/>
          </a:p>
        </p:txBody>
      </p:sp>
      <p:sp>
        <p:nvSpPr>
          <p:cNvPr id="6" name="Rectangle 5"/>
          <p:cNvSpPr/>
          <p:nvPr/>
        </p:nvSpPr>
        <p:spPr>
          <a:xfrm>
            <a:off x="957943" y="1947484"/>
            <a:ext cx="7199086" cy="1200329"/>
          </a:xfrm>
          <a:prstGeom prst="rect">
            <a:avLst/>
          </a:prstGeom>
        </p:spPr>
        <p:txBody>
          <a:bodyPr wrap="square">
            <a:spAutoFit/>
          </a:bodyPr>
          <a:lstStyle/>
          <a:p>
            <a:r>
              <a:rPr lang="en-US" b="0" i="1" dirty="0" smtClean="0"/>
              <a:t>…privacy is more than security and includes, for example, the principles of transparency, notice, and choice.</a:t>
            </a:r>
            <a:endParaRPr lang="en-US" b="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Categorizing Privacy Information</a:t>
            </a:r>
            <a:endParaRPr lang="en-US" dirty="0"/>
          </a:p>
        </p:txBody>
      </p:sp>
      <p:sp>
        <p:nvSpPr>
          <p:cNvPr id="3" name="Content Placeholder 2"/>
          <p:cNvSpPr>
            <a:spLocks noGrp="1"/>
          </p:cNvSpPr>
          <p:nvPr>
            <p:ph idx="1"/>
          </p:nvPr>
        </p:nvSpPr>
        <p:spPr/>
        <p:txBody>
          <a:bodyPr/>
          <a:lstStyle/>
          <a:p>
            <a:r>
              <a:rPr lang="en-US" dirty="0" smtClean="0"/>
              <a:t>New Guidance – SP800-122</a:t>
            </a:r>
          </a:p>
          <a:p>
            <a:pPr lvl="1"/>
            <a:r>
              <a:rPr lang="en-US" dirty="0" smtClean="0"/>
              <a:t>Organizations should identify all PII residing in their environment</a:t>
            </a:r>
          </a:p>
          <a:p>
            <a:pPr lvl="1"/>
            <a:r>
              <a:rPr lang="en-US" dirty="0" smtClean="0"/>
              <a:t>Organizations should minimize the use, collection, and retention of PII to what is strictly necessary to accomplish their business purpose and mission</a:t>
            </a:r>
          </a:p>
          <a:p>
            <a:pPr lvl="1"/>
            <a:r>
              <a:rPr lang="en-US" dirty="0" smtClean="0"/>
              <a:t>Organizations should categorize their PII by the PII confidentiality impact level</a:t>
            </a:r>
          </a:p>
          <a:p>
            <a:r>
              <a:rPr lang="en-US" dirty="0" smtClean="0"/>
              <a:t>Each organization should decide which factors it will use for determining impact levels and then create and implement the appropriate policy, procedures, and controls.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for Categorizing PII</a:t>
            </a:r>
            <a:endParaRPr lang="en-US" dirty="0"/>
          </a:p>
        </p:txBody>
      </p:sp>
      <p:sp>
        <p:nvSpPr>
          <p:cNvPr id="3" name="Content Placeholder 2"/>
          <p:cNvSpPr>
            <a:spLocks noGrp="1"/>
          </p:cNvSpPr>
          <p:nvPr>
            <p:ph idx="1"/>
          </p:nvPr>
        </p:nvSpPr>
        <p:spPr/>
        <p:txBody>
          <a:bodyPr/>
          <a:lstStyle/>
          <a:p>
            <a:r>
              <a:rPr lang="en-US" dirty="0" err="1" smtClean="0"/>
              <a:t>Identifiability</a:t>
            </a:r>
            <a:endParaRPr lang="en-US" dirty="0" smtClean="0"/>
          </a:p>
          <a:p>
            <a:r>
              <a:rPr lang="en-US" dirty="0" smtClean="0"/>
              <a:t>Quantity of PII</a:t>
            </a:r>
          </a:p>
          <a:p>
            <a:r>
              <a:rPr lang="en-US" dirty="0" smtClean="0"/>
              <a:t>Data Field Sensitivity</a:t>
            </a:r>
          </a:p>
          <a:p>
            <a:r>
              <a:rPr lang="en-US" dirty="0" smtClean="0"/>
              <a:t>Context of Use</a:t>
            </a:r>
          </a:p>
          <a:p>
            <a:r>
              <a:rPr lang="en-US" dirty="0" smtClean="0"/>
              <a:t>Obligations to Protect Confidentiality</a:t>
            </a:r>
          </a:p>
          <a:p>
            <a:r>
              <a:rPr lang="en-US" dirty="0" smtClean="0"/>
              <a:t>Access to and Location of PII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Controls for PII</a:t>
            </a:r>
            <a:endParaRPr lang="en-US" dirty="0"/>
          </a:p>
        </p:txBody>
      </p:sp>
      <p:sp>
        <p:nvSpPr>
          <p:cNvPr id="3" name="Content Placeholder 2"/>
          <p:cNvSpPr>
            <a:spLocks noGrp="1"/>
          </p:cNvSpPr>
          <p:nvPr>
            <p:ph idx="1"/>
          </p:nvPr>
        </p:nvSpPr>
        <p:spPr/>
        <p:txBody>
          <a:bodyPr/>
          <a:lstStyle/>
          <a:p>
            <a:r>
              <a:rPr lang="en-US" dirty="0" smtClean="0"/>
              <a:t>Creating Policies and Procedures</a:t>
            </a:r>
          </a:p>
          <a:p>
            <a:r>
              <a:rPr lang="en-US" dirty="0" smtClean="0"/>
              <a:t>Conducting Training</a:t>
            </a:r>
          </a:p>
          <a:p>
            <a:r>
              <a:rPr lang="en-US" dirty="0" smtClean="0"/>
              <a:t>De-Identifying PII</a:t>
            </a:r>
          </a:p>
          <a:p>
            <a:r>
              <a:rPr lang="en-US" dirty="0" smtClean="0"/>
              <a:t>Using Access Enforcement</a:t>
            </a:r>
          </a:p>
          <a:p>
            <a:r>
              <a:rPr lang="en-US" dirty="0" smtClean="0"/>
              <a:t>Implementing Access Control for Mobile Devices</a:t>
            </a:r>
          </a:p>
          <a:p>
            <a:r>
              <a:rPr lang="en-US" dirty="0" smtClean="0"/>
              <a:t>Providing Transmission Confidentiality</a:t>
            </a:r>
          </a:p>
          <a:p>
            <a:r>
              <a:rPr lang="en-US" dirty="0" smtClean="0"/>
              <a:t>Auditing Events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37086"/>
            <a:ext cx="8926286" cy="239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3771" y="1190171"/>
            <a:ext cx="7532915"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1219200" y="38100"/>
            <a:ext cx="6516913" cy="6781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cdn.ttgtmedia.com/rms/misc/7FIC.jpg"/>
          <p:cNvPicPr>
            <a:picLocks noChangeAspect="1" noChangeArrowheads="1"/>
          </p:cNvPicPr>
          <p:nvPr/>
        </p:nvPicPr>
        <p:blipFill>
          <a:blip r:embed="rId3" cstate="print"/>
          <a:srcRect/>
          <a:stretch>
            <a:fillRect/>
          </a:stretch>
        </p:blipFill>
        <p:spPr bwMode="auto">
          <a:xfrm>
            <a:off x="0" y="991960"/>
            <a:ext cx="9144000" cy="5821674"/>
          </a:xfrm>
          <a:prstGeom prst="rect">
            <a:avLst/>
          </a:prstGeom>
          <a:noFill/>
        </p:spPr>
      </p:pic>
      <p:sp>
        <p:nvSpPr>
          <p:cNvPr id="3" name="Title 2"/>
          <p:cNvSpPr>
            <a:spLocks noGrp="1"/>
          </p:cNvSpPr>
          <p:nvPr>
            <p:ph type="title"/>
          </p:nvPr>
        </p:nvSpPr>
        <p:spPr/>
        <p:txBody>
          <a:bodyPr/>
          <a:lstStyle/>
          <a:p>
            <a:r>
              <a:rPr lang="en-US" dirty="0" smtClean="0"/>
              <a:t>Windows Server 2008 R2</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p:txBody>
          <a:bodyPr/>
          <a:lstStyle/>
          <a:p>
            <a:r>
              <a:rPr lang="en-US" dirty="0" smtClean="0"/>
              <a:t>What is the basis for defining information types?</a:t>
            </a:r>
          </a:p>
          <a:p>
            <a:r>
              <a:rPr lang="en-US" dirty="0" smtClean="0"/>
              <a:t>The BRM describes [how many] business areas containing [how many] FEA lines of business.</a:t>
            </a:r>
          </a:p>
          <a:p>
            <a:r>
              <a:rPr lang="en-US" dirty="0" smtClean="0"/>
              <a:t>Which NIST document lists information types, and their associated provisional impact level?</a:t>
            </a:r>
          </a:p>
          <a:p>
            <a:r>
              <a:rPr lang="en-US" dirty="0" smtClean="0"/>
              <a:t>List reasons for adjusting a system’s provisional impact level.</a:t>
            </a:r>
          </a:p>
          <a:p>
            <a:r>
              <a:rPr lang="en-US" dirty="0" smtClean="0"/>
              <a:t>Which NIST Special Publication provides guidance for protecting PII.</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FITSP-M Exam 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Security</a:t>
            </a:r>
          </a:p>
          <a:p>
            <a:pPr lvl="1"/>
            <a:r>
              <a:rPr lang="en-US" dirty="0" smtClean="0"/>
              <a:t>Supervise controls that facilitate the necessary levels of </a:t>
            </a:r>
            <a:r>
              <a:rPr lang="en-US" u="sng" dirty="0" smtClean="0"/>
              <a:t>confidentiality</a:t>
            </a:r>
            <a:r>
              <a:rPr lang="en-US" dirty="0" smtClean="0"/>
              <a:t> of information found within the organization’s information system</a:t>
            </a:r>
          </a:p>
          <a:p>
            <a:pPr lvl="1"/>
            <a:r>
              <a:rPr lang="en-US" dirty="0" smtClean="0"/>
              <a:t>Manage safeguards in the system that facilitate the necessary levels of </a:t>
            </a:r>
            <a:r>
              <a:rPr lang="en-US" u="sng" dirty="0" smtClean="0"/>
              <a:t>integrity</a:t>
            </a:r>
            <a:r>
              <a:rPr lang="en-US" dirty="0" smtClean="0"/>
              <a:t> of information found within information systems</a:t>
            </a:r>
          </a:p>
          <a:p>
            <a:pPr lvl="1"/>
            <a:r>
              <a:rPr lang="en-US" dirty="0" smtClean="0"/>
              <a:t>Govern controls that facilitate the necessary levels of </a:t>
            </a:r>
            <a:r>
              <a:rPr lang="en-US" u="sng" dirty="0" smtClean="0"/>
              <a:t>availability</a:t>
            </a:r>
            <a:r>
              <a:rPr lang="en-US" dirty="0" smtClean="0"/>
              <a:t> of information and information systems</a:t>
            </a:r>
          </a:p>
          <a:p>
            <a:r>
              <a:rPr lang="en-US" dirty="0" smtClean="0"/>
              <a:t>[Security Control] Planning</a:t>
            </a:r>
          </a:p>
          <a:p>
            <a:pPr lvl="1"/>
            <a:r>
              <a:rPr lang="en-US" dirty="0" smtClean="0"/>
              <a:t>Direct security plans for organizational information systems that describe the security controls in place or planned for the information systems and the rules of behavior for individuals accessing the information systems</a:t>
            </a:r>
          </a:p>
          <a:p>
            <a:pPr lvl="1"/>
            <a:r>
              <a:rPr lang="en-US" dirty="0" smtClean="0"/>
              <a:t>Supervise processes to handle the implementation of security plans for organizational information systems that describe the security controls in place or planned for the information systems and the rules of behavior for individuals accessing the information systems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30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1598" y="43542"/>
            <a:ext cx="8614229" cy="1143000"/>
          </a:xfrm>
        </p:spPr>
        <p:txBody>
          <a:bodyPr>
            <a:normAutofit fontScale="90000"/>
          </a:bodyPr>
          <a:lstStyle/>
          <a:p>
            <a:r>
              <a:rPr lang="en-US" dirty="0" smtClean="0"/>
              <a:t>Lab Activity 2 – </a:t>
            </a:r>
            <a:br>
              <a:rPr lang="en-US" dirty="0" smtClean="0"/>
            </a:br>
            <a:r>
              <a:rPr lang="en-US" dirty="0" smtClean="0"/>
              <a:t> Categorizing Information Systems</a:t>
            </a:r>
            <a:endParaRPr lang="en-US" dirty="0"/>
          </a:p>
        </p:txBody>
      </p:sp>
      <p:pic>
        <p:nvPicPr>
          <p:cNvPr id="3074" name="Picture 2" descr="C:\Program Files\Microsoft Office 2007\MEDIA\CAGCAT10\j0299125.wmf"/>
          <p:cNvPicPr>
            <a:picLocks noChangeAspect="1" noChangeArrowheads="1"/>
          </p:cNvPicPr>
          <p:nvPr/>
        </p:nvPicPr>
        <p:blipFill>
          <a:blip r:embed="rId3" cstate="print"/>
          <a:srcRect/>
          <a:stretch>
            <a:fillRect/>
          </a:stretch>
        </p:blipFill>
        <p:spPr bwMode="auto">
          <a:xfrm>
            <a:off x="4267200" y="3276600"/>
            <a:ext cx="1100023" cy="1805026"/>
          </a:xfrm>
          <a:prstGeom prst="rect">
            <a:avLst/>
          </a:prstGeom>
          <a:noFill/>
        </p:spPr>
      </p:pic>
      <p:sp>
        <p:nvSpPr>
          <p:cNvPr id="23" name="Text Box 6"/>
          <p:cNvSpPr txBox="1">
            <a:spLocks noChangeArrowheads="1"/>
          </p:cNvSpPr>
          <p:nvPr/>
        </p:nvSpPr>
        <p:spPr bwMode="auto">
          <a:xfrm>
            <a:off x="3349171" y="1480457"/>
            <a:ext cx="2286000" cy="1551065"/>
          </a:xfrm>
          <a:prstGeom prst="rect">
            <a:avLst/>
          </a:prstGeom>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1 – Categorize Information System</a:t>
            </a:r>
          </a:p>
        </p:txBody>
      </p:sp>
      <p:sp>
        <p:nvSpPr>
          <p:cNvPr id="9" name="Text Box 6"/>
          <p:cNvSpPr txBox="1">
            <a:spLocks noChangeArrowheads="1"/>
          </p:cNvSpPr>
          <p:nvPr/>
        </p:nvSpPr>
        <p:spPr bwMode="auto">
          <a:xfrm>
            <a:off x="569685" y="2910114"/>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6 – </a:t>
            </a:r>
          </a:p>
          <a:p>
            <a:pPr algn="ctr"/>
            <a:r>
              <a:rPr lang="en-US" dirty="0" smtClean="0">
                <a:solidFill>
                  <a:schemeClr val="accent1">
                    <a:lumMod val="50000"/>
                  </a:schemeClr>
                </a:solidFill>
              </a:rPr>
              <a:t>Monitor Controls</a:t>
            </a:r>
          </a:p>
        </p:txBody>
      </p:sp>
      <p:sp>
        <p:nvSpPr>
          <p:cNvPr id="10" name="Text Box 6"/>
          <p:cNvSpPr txBox="1">
            <a:spLocks noChangeArrowheads="1"/>
          </p:cNvSpPr>
          <p:nvPr/>
        </p:nvSpPr>
        <p:spPr bwMode="auto">
          <a:xfrm>
            <a:off x="983343" y="4455885"/>
            <a:ext cx="2286000" cy="155106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5 - Authorize Information System</a:t>
            </a:r>
          </a:p>
        </p:txBody>
      </p:sp>
      <p:sp>
        <p:nvSpPr>
          <p:cNvPr id="11" name="Text Box 6"/>
          <p:cNvSpPr txBox="1">
            <a:spLocks noChangeArrowheads="1"/>
          </p:cNvSpPr>
          <p:nvPr/>
        </p:nvSpPr>
        <p:spPr bwMode="auto">
          <a:xfrm>
            <a:off x="3458028" y="5783943"/>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4 – </a:t>
            </a:r>
            <a:br>
              <a:rPr lang="en-US" dirty="0" smtClean="0">
                <a:solidFill>
                  <a:schemeClr val="accent1">
                    <a:lumMod val="50000"/>
                  </a:schemeClr>
                </a:solidFill>
              </a:rPr>
            </a:br>
            <a:r>
              <a:rPr lang="en-US" dirty="0" smtClean="0">
                <a:solidFill>
                  <a:schemeClr val="accent1">
                    <a:lumMod val="50000"/>
                  </a:schemeClr>
                </a:solidFill>
              </a:rPr>
              <a:t>Assess Controls</a:t>
            </a:r>
          </a:p>
        </p:txBody>
      </p:sp>
      <p:sp>
        <p:nvSpPr>
          <p:cNvPr id="13" name="Text Box 6"/>
          <p:cNvSpPr txBox="1">
            <a:spLocks noChangeArrowheads="1"/>
          </p:cNvSpPr>
          <p:nvPr/>
        </p:nvSpPr>
        <p:spPr bwMode="auto">
          <a:xfrm>
            <a:off x="6092371" y="4441371"/>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3 – Implement Controls</a:t>
            </a:r>
          </a:p>
        </p:txBody>
      </p:sp>
      <p:sp>
        <p:nvSpPr>
          <p:cNvPr id="14" name="Text Box 6"/>
          <p:cNvSpPr txBox="1">
            <a:spLocks noChangeArrowheads="1"/>
          </p:cNvSpPr>
          <p:nvPr/>
        </p:nvSpPr>
        <p:spPr bwMode="auto">
          <a:xfrm>
            <a:off x="6056086" y="2924628"/>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2 – </a:t>
            </a:r>
            <a:br>
              <a:rPr lang="en-US" dirty="0" smtClean="0">
                <a:solidFill>
                  <a:schemeClr val="accent1">
                    <a:lumMod val="50000"/>
                  </a:schemeClr>
                </a:solidFill>
              </a:rPr>
            </a:br>
            <a:r>
              <a:rPr lang="en-US" dirty="0" smtClean="0">
                <a:solidFill>
                  <a:schemeClr val="accent1">
                    <a:lumMod val="50000"/>
                  </a:schemeClr>
                </a:solidFill>
              </a:rPr>
              <a:t>Select Controls</a:t>
            </a:r>
          </a:p>
        </p:txBody>
      </p:sp>
    </p:spTree>
    <p:extLst>
      <p:ext uri="{BB962C8B-B14F-4D97-AF65-F5344CB8AC3E}">
        <p14:creationId xmlns:p14="http://schemas.microsoft.com/office/powerpoint/2010/main" xmlns="" val="1349944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54743" y="1175657"/>
            <a:ext cx="7910286" cy="29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7"/>
          <p:cNvGrpSpPr/>
          <p:nvPr/>
        </p:nvGrpSpPr>
        <p:grpSpPr>
          <a:xfrm>
            <a:off x="0" y="0"/>
            <a:ext cx="9144000" cy="6629400"/>
            <a:chOff x="0" y="0"/>
            <a:chExt cx="9144000" cy="6629400"/>
          </a:xfrm>
        </p:grpSpPr>
        <p:sp>
          <p:nvSpPr>
            <p:cNvPr id="4" name="Rectangle 3"/>
            <p:cNvSpPr/>
            <p:nvPr/>
          </p:nvSpPr>
          <p:spPr>
            <a:xfrm>
              <a:off x="4419600" y="76200"/>
              <a:ext cx="4343400" cy="3124200"/>
            </a:xfrm>
            <a:prstGeom prst="rect">
              <a:avLst/>
            </a:pr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server"/>
            <p:cNvSpPr>
              <a:spLocks noEditPoints="1" noChangeArrowheads="1"/>
            </p:cNvSpPr>
            <p:nvPr/>
          </p:nvSpPr>
          <p:spPr bwMode="auto">
            <a:xfrm>
              <a:off x="6172200" y="1600200"/>
              <a:ext cx="1143000" cy="1047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27" name="printer2"/>
            <p:cNvSpPr>
              <a:spLocks noEditPoints="1" noChangeArrowheads="1"/>
            </p:cNvSpPr>
            <p:nvPr/>
          </p:nvSpPr>
          <p:spPr bwMode="auto">
            <a:xfrm>
              <a:off x="6248400" y="5334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28" name="computr2"/>
            <p:cNvSpPr>
              <a:spLocks noEditPoints="1" noChangeArrowheads="1"/>
            </p:cNvSpPr>
            <p:nvPr/>
          </p:nvSpPr>
          <p:spPr bwMode="auto">
            <a:xfrm>
              <a:off x="7696200" y="6096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computr2"/>
            <p:cNvSpPr>
              <a:spLocks noEditPoints="1" noChangeArrowheads="1"/>
            </p:cNvSpPr>
            <p:nvPr/>
          </p:nvSpPr>
          <p:spPr bwMode="auto">
            <a:xfrm>
              <a:off x="7848600" y="7620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computr2"/>
            <p:cNvSpPr>
              <a:spLocks noEditPoints="1" noChangeArrowheads="1"/>
            </p:cNvSpPr>
            <p:nvPr/>
          </p:nvSpPr>
          <p:spPr bwMode="auto">
            <a:xfrm>
              <a:off x="8001000" y="9144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computr2"/>
            <p:cNvSpPr>
              <a:spLocks noEditPoints="1" noChangeArrowheads="1"/>
            </p:cNvSpPr>
            <p:nvPr/>
          </p:nvSpPr>
          <p:spPr bwMode="auto">
            <a:xfrm>
              <a:off x="4953000" y="838200"/>
              <a:ext cx="6858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1" name="printer2"/>
            <p:cNvSpPr>
              <a:spLocks noEditPoints="1" noChangeArrowheads="1"/>
            </p:cNvSpPr>
            <p:nvPr/>
          </p:nvSpPr>
          <p:spPr bwMode="auto">
            <a:xfrm>
              <a:off x="6400800" y="6858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2" name="printer2"/>
            <p:cNvSpPr>
              <a:spLocks noEditPoints="1" noChangeArrowheads="1"/>
            </p:cNvSpPr>
            <p:nvPr/>
          </p:nvSpPr>
          <p:spPr bwMode="auto">
            <a:xfrm>
              <a:off x="6553200" y="838200"/>
              <a:ext cx="762000" cy="381000"/>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Rectangle 13"/>
            <p:cNvSpPr/>
            <p:nvPr/>
          </p:nvSpPr>
          <p:spPr>
            <a:xfrm>
              <a:off x="4800600" y="4267200"/>
              <a:ext cx="3886200" cy="21336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8600" y="87868"/>
              <a:ext cx="5105400" cy="369332"/>
            </a:xfrm>
            <a:prstGeom prst="rect">
              <a:avLst/>
            </a:prstGeom>
            <a:noFill/>
          </p:spPr>
          <p:txBody>
            <a:bodyPr wrap="square" rtlCol="0">
              <a:spAutoFit/>
            </a:bodyPr>
            <a:lstStyle/>
            <a:p>
              <a:pPr algn="ctr"/>
              <a:r>
                <a:rPr lang="en-US" sz="1800" dirty="0" smtClean="0">
                  <a:latin typeface="+mn-lt"/>
                </a:rPr>
                <a:t>HGA’s Local Area Network – Washington, DC</a:t>
              </a:r>
              <a:endParaRPr lang="en-US" sz="1800" dirty="0">
                <a:latin typeface="+mn-lt"/>
              </a:endParaRPr>
            </a:p>
          </p:txBody>
        </p:sp>
        <p:sp>
          <p:nvSpPr>
            <p:cNvPr id="16" name="TextBox 15"/>
            <p:cNvSpPr txBox="1"/>
            <p:nvPr/>
          </p:nvSpPr>
          <p:spPr>
            <a:xfrm>
              <a:off x="4724400" y="6019800"/>
              <a:ext cx="4038600" cy="369332"/>
            </a:xfrm>
            <a:prstGeom prst="rect">
              <a:avLst/>
            </a:prstGeom>
            <a:noFill/>
          </p:spPr>
          <p:txBody>
            <a:bodyPr wrap="square" rtlCol="0">
              <a:spAutoFit/>
            </a:bodyPr>
            <a:lstStyle/>
            <a:p>
              <a:pPr algn="ctr"/>
              <a:r>
                <a:rPr lang="en-US" sz="1800" dirty="0" smtClean="0">
                  <a:latin typeface="+mn-lt"/>
                </a:rPr>
                <a:t>Terremark Data Center – Culpeper, VA</a:t>
              </a:r>
              <a:endParaRPr lang="en-US" sz="1800" dirty="0">
                <a:latin typeface="+mn-lt"/>
              </a:endParaRPr>
            </a:p>
          </p:txBody>
        </p:sp>
        <p:sp>
          <p:nvSpPr>
            <p:cNvPr id="17" name="Flowchart: Magnetic Disk 16"/>
            <p:cNvSpPr/>
            <p:nvPr/>
          </p:nvSpPr>
          <p:spPr>
            <a:xfrm>
              <a:off x="5410200" y="4953000"/>
              <a:ext cx="1219200" cy="1066800"/>
            </a:xfrm>
            <a:prstGeom prst="flowChartMagneticDisk">
              <a:avLst/>
            </a:prstGeom>
            <a:noFill/>
            <a:ln>
              <a:solidFill>
                <a:schemeClr val="accent3">
                  <a:lumMod val="75000"/>
                </a:schemeClr>
              </a:solidFill>
              <a:prstDash val="dashDot"/>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Magnetic Disk 17"/>
            <p:cNvSpPr/>
            <p:nvPr/>
          </p:nvSpPr>
          <p:spPr>
            <a:xfrm>
              <a:off x="7010400" y="4419600"/>
              <a:ext cx="1219200" cy="1066800"/>
            </a:xfrm>
            <a:prstGeom prst="flowChartMagneticDisk">
              <a:avLst/>
            </a:prstGeom>
            <a:noFill/>
            <a:ln>
              <a:solidFill>
                <a:schemeClr val="accent3">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extBox 18"/>
            <p:cNvSpPr txBox="1"/>
            <p:nvPr/>
          </p:nvSpPr>
          <p:spPr>
            <a:xfrm>
              <a:off x="7010400" y="4763869"/>
              <a:ext cx="1295400" cy="646331"/>
            </a:xfrm>
            <a:prstGeom prst="rect">
              <a:avLst/>
            </a:prstGeom>
            <a:noFill/>
          </p:spPr>
          <p:txBody>
            <a:bodyPr wrap="square" rtlCol="0">
              <a:spAutoFit/>
            </a:bodyPr>
            <a:lstStyle/>
            <a:p>
              <a:pPr algn="ctr"/>
              <a:r>
                <a:rPr lang="en-US" sz="1200" dirty="0" smtClean="0">
                  <a:latin typeface="+mn-lt"/>
                </a:rPr>
                <a:t>Fraud, Waste &amp; </a:t>
              </a:r>
              <a:br>
                <a:rPr lang="en-US" sz="1200" dirty="0" smtClean="0">
                  <a:latin typeface="+mn-lt"/>
                </a:rPr>
              </a:br>
              <a:r>
                <a:rPr lang="en-US" sz="1200" dirty="0" smtClean="0">
                  <a:latin typeface="+mn-lt"/>
                </a:rPr>
                <a:t>Abuse Reporting </a:t>
              </a:r>
            </a:p>
            <a:p>
              <a:pPr algn="ctr"/>
              <a:r>
                <a:rPr lang="en-US" sz="1200" dirty="0" smtClean="0">
                  <a:latin typeface="+mn-lt"/>
                </a:rPr>
                <a:t>Database</a:t>
              </a:r>
              <a:endParaRPr lang="en-US" sz="1200" dirty="0">
                <a:latin typeface="+mn-lt"/>
              </a:endParaRPr>
            </a:p>
          </p:txBody>
        </p:sp>
        <p:sp>
          <p:nvSpPr>
            <p:cNvPr id="20" name="TextBox 19"/>
            <p:cNvSpPr txBox="1"/>
            <p:nvPr/>
          </p:nvSpPr>
          <p:spPr>
            <a:xfrm>
              <a:off x="5486400" y="5334000"/>
              <a:ext cx="1143000" cy="646331"/>
            </a:xfrm>
            <a:prstGeom prst="rect">
              <a:avLst/>
            </a:prstGeom>
            <a:noFill/>
          </p:spPr>
          <p:txBody>
            <a:bodyPr wrap="square" rtlCol="0">
              <a:spAutoFit/>
            </a:bodyPr>
            <a:lstStyle/>
            <a:p>
              <a:pPr algn="ctr"/>
              <a:r>
                <a:rPr lang="en-US" sz="1200" dirty="0" smtClean="0">
                  <a:latin typeface="+mn-lt"/>
                </a:rPr>
                <a:t>Employee Payroll </a:t>
              </a:r>
            </a:p>
            <a:p>
              <a:pPr algn="ctr"/>
              <a:r>
                <a:rPr lang="en-US" sz="1200" dirty="0" smtClean="0">
                  <a:latin typeface="+mn-lt"/>
                </a:rPr>
                <a:t>Database</a:t>
              </a:r>
              <a:endParaRPr lang="en-US" sz="1200" dirty="0">
                <a:latin typeface="+mn-lt"/>
              </a:endParaRPr>
            </a:p>
          </p:txBody>
        </p:sp>
        <p:sp>
          <p:nvSpPr>
            <p:cNvPr id="21" name="Rectangle 20"/>
            <p:cNvSpPr/>
            <p:nvPr/>
          </p:nvSpPr>
          <p:spPr>
            <a:xfrm>
              <a:off x="304800" y="5943600"/>
              <a:ext cx="2133600" cy="6858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6800" y="1447800"/>
              <a:ext cx="2362200" cy="923330"/>
            </a:xfrm>
            <a:prstGeom prst="rect">
              <a:avLst/>
            </a:prstGeom>
            <a:noFill/>
          </p:spPr>
          <p:txBody>
            <a:bodyPr wrap="square" rtlCol="0">
              <a:spAutoFit/>
            </a:bodyPr>
            <a:lstStyle/>
            <a:p>
              <a:pPr algn="ctr"/>
              <a:r>
                <a:rPr lang="en-US" sz="1800" dirty="0" smtClean="0">
                  <a:latin typeface="+mn-lt"/>
                </a:rPr>
                <a:t>Financial Distribution Service Provider – Kansas City</a:t>
              </a:r>
              <a:endParaRPr lang="en-US" sz="1800" dirty="0">
                <a:latin typeface="+mn-lt"/>
              </a:endParaRPr>
            </a:p>
          </p:txBody>
        </p:sp>
        <p:cxnSp>
          <p:nvCxnSpPr>
            <p:cNvPr id="24" name="Straight Connector 23"/>
            <p:cNvCxnSpPr>
              <a:stCxn id="4" idx="2"/>
            </p:cNvCxnSpPr>
            <p:nvPr/>
          </p:nvCxnSpPr>
          <p:spPr>
            <a:xfrm rot="16200000" flipH="1">
              <a:off x="6076950" y="3714750"/>
              <a:ext cx="1066800" cy="381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29" name="filecab2"/>
            <p:cNvSpPr>
              <a:spLocks noEditPoints="1" noChangeArrowheads="1"/>
            </p:cNvSpPr>
            <p:nvPr/>
          </p:nvSpPr>
          <p:spPr bwMode="auto">
            <a:xfrm>
              <a:off x="1524000" y="2612571"/>
              <a:ext cx="1447800" cy="12954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 name="TextBox 32"/>
            <p:cNvSpPr txBox="1"/>
            <p:nvPr/>
          </p:nvSpPr>
          <p:spPr>
            <a:xfrm>
              <a:off x="1676400" y="2837542"/>
              <a:ext cx="1143000" cy="830997"/>
            </a:xfrm>
            <a:prstGeom prst="rect">
              <a:avLst/>
            </a:prstGeom>
            <a:noFill/>
          </p:spPr>
          <p:txBody>
            <a:bodyPr wrap="square" rtlCol="0">
              <a:spAutoFit/>
            </a:bodyPr>
            <a:lstStyle/>
            <a:p>
              <a:r>
                <a:rPr lang="en-US" sz="1200" dirty="0" smtClean="0">
                  <a:latin typeface="+mn-lt"/>
                </a:rPr>
                <a:t>Financial Distribution Application</a:t>
              </a:r>
            </a:p>
            <a:p>
              <a:endParaRPr lang="en-US" sz="1200" dirty="0">
                <a:latin typeface="+mn-lt"/>
              </a:endParaRPr>
            </a:p>
          </p:txBody>
        </p:sp>
        <p:cxnSp>
          <p:nvCxnSpPr>
            <p:cNvPr id="38" name="Straight Connector 37"/>
            <p:cNvCxnSpPr/>
            <p:nvPr/>
          </p:nvCxnSpPr>
          <p:spPr>
            <a:xfrm rot="5400000">
              <a:off x="1181100" y="4991100"/>
              <a:ext cx="1600200" cy="304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6200" y="4800600"/>
              <a:ext cx="1600200" cy="685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2705100" y="4533900"/>
              <a:ext cx="685800" cy="304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71500" y="4838700"/>
              <a:ext cx="1600200" cy="6096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76300" y="4914900"/>
              <a:ext cx="1600200" cy="4572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 y="4800600"/>
              <a:ext cx="1600200" cy="6858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066800" y="1447800"/>
              <a:ext cx="2362200" cy="28956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90800" y="5029200"/>
              <a:ext cx="1143000" cy="685800"/>
            </a:xfrm>
            <a:prstGeom prst="rect">
              <a:avLst/>
            </a:prstGeom>
            <a:noFill/>
            <a:ln>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10800000">
              <a:off x="2971800" y="3429000"/>
              <a:ext cx="2514600" cy="1600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30" name="tower"/>
            <p:cNvSpPr>
              <a:spLocks noEditPoints="1" noChangeArrowheads="1"/>
            </p:cNvSpPr>
            <p:nvPr/>
          </p:nvSpPr>
          <p:spPr bwMode="auto">
            <a:xfrm>
              <a:off x="5638800" y="1828800"/>
              <a:ext cx="523875" cy="8191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tower"/>
            <p:cNvSpPr>
              <a:spLocks noEditPoints="1" noChangeArrowheads="1"/>
            </p:cNvSpPr>
            <p:nvPr/>
          </p:nvSpPr>
          <p:spPr bwMode="auto">
            <a:xfrm>
              <a:off x="7315200" y="1828800"/>
              <a:ext cx="523875" cy="8191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2">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cxnSp>
          <p:nvCxnSpPr>
            <p:cNvPr id="68" name="Straight Connector 67"/>
            <p:cNvCxnSpPr>
              <a:stCxn id="17" idx="1"/>
              <a:endCxn id="91" idx="2"/>
            </p:cNvCxnSpPr>
            <p:nvPr/>
          </p:nvCxnSpPr>
          <p:spPr>
            <a:xfrm flipH="1" flipV="1">
              <a:off x="5905500" y="2943999"/>
              <a:ext cx="114300" cy="20090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88" idx="2"/>
            </p:cNvCxnSpPr>
            <p:nvPr/>
          </p:nvCxnSpPr>
          <p:spPr>
            <a:xfrm flipH="1" flipV="1">
              <a:off x="7696200" y="3020199"/>
              <a:ext cx="152400" cy="13994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2743200" y="152400"/>
              <a:ext cx="914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43200" y="304800"/>
              <a:ext cx="9144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743200" y="685800"/>
              <a:ext cx="91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0" y="0"/>
              <a:ext cx="2667000" cy="1015663"/>
            </a:xfrm>
            <a:prstGeom prst="rect">
              <a:avLst/>
            </a:prstGeom>
            <a:noFill/>
          </p:spPr>
          <p:txBody>
            <a:bodyPr wrap="square" rtlCol="0">
              <a:spAutoFit/>
            </a:bodyPr>
            <a:lstStyle/>
            <a:p>
              <a:pPr algn="r"/>
              <a:r>
                <a:rPr lang="en-US" sz="1200" b="1" dirty="0" smtClean="0">
                  <a:latin typeface="+mn-lt"/>
                </a:rPr>
                <a:t>Logical Connection</a:t>
              </a:r>
            </a:p>
            <a:p>
              <a:pPr algn="r"/>
              <a:r>
                <a:rPr lang="en-US" sz="1200" b="1" dirty="0" smtClean="0">
                  <a:latin typeface="+mn-lt"/>
                </a:rPr>
                <a:t>External Network</a:t>
              </a:r>
            </a:p>
            <a:p>
              <a:pPr algn="r"/>
              <a:endParaRPr lang="en-US" sz="1200" b="1" dirty="0" smtClean="0">
                <a:latin typeface="+mn-lt"/>
              </a:endParaRPr>
            </a:p>
            <a:p>
              <a:pPr algn="r"/>
              <a:r>
                <a:rPr lang="en-US" sz="1200" b="1" dirty="0" smtClean="0">
                  <a:latin typeface="+mn-lt"/>
                </a:rPr>
                <a:t>Externally Owned System Boundaries</a:t>
              </a:r>
            </a:p>
            <a:p>
              <a:pPr algn="r"/>
              <a:r>
                <a:rPr lang="en-US" sz="1200" b="1" dirty="0" smtClean="0">
                  <a:latin typeface="+mn-lt"/>
                </a:rPr>
                <a:t>HGA System Boundaries</a:t>
              </a:r>
              <a:endParaRPr lang="en-US" sz="1200" b="1" dirty="0">
                <a:latin typeface="+mn-lt"/>
              </a:endParaRPr>
            </a:p>
          </p:txBody>
        </p:sp>
        <p:sp>
          <p:nvSpPr>
            <p:cNvPr id="84" name="TextBox 83"/>
            <p:cNvSpPr txBox="1"/>
            <p:nvPr/>
          </p:nvSpPr>
          <p:spPr>
            <a:xfrm>
              <a:off x="2667000" y="5105400"/>
              <a:ext cx="1143000" cy="461665"/>
            </a:xfrm>
            <a:prstGeom prst="rect">
              <a:avLst/>
            </a:prstGeom>
            <a:noFill/>
          </p:spPr>
          <p:txBody>
            <a:bodyPr wrap="square" rtlCol="0">
              <a:spAutoFit/>
            </a:bodyPr>
            <a:lstStyle/>
            <a:p>
              <a:r>
                <a:rPr lang="en-US" sz="1200" dirty="0" smtClean="0">
                  <a:latin typeface="+mn-lt"/>
                </a:rPr>
                <a:t>IRS </a:t>
              </a:r>
              <a:br>
                <a:rPr lang="en-US" sz="1200" dirty="0" smtClean="0">
                  <a:latin typeface="+mn-lt"/>
                </a:rPr>
              </a:br>
              <a:r>
                <a:rPr lang="en-US" sz="1200" dirty="0" smtClean="0">
                  <a:latin typeface="+mn-lt"/>
                </a:rPr>
                <a:t>Tax Payments</a:t>
              </a:r>
              <a:endParaRPr lang="en-US" sz="1200" dirty="0">
                <a:latin typeface="+mn-lt"/>
              </a:endParaRPr>
            </a:p>
          </p:txBody>
        </p:sp>
        <p:sp>
          <p:nvSpPr>
            <p:cNvPr id="85" name="TextBox 84"/>
            <p:cNvSpPr txBox="1"/>
            <p:nvPr/>
          </p:nvSpPr>
          <p:spPr>
            <a:xfrm>
              <a:off x="304800" y="6019800"/>
              <a:ext cx="2057400" cy="461665"/>
            </a:xfrm>
            <a:prstGeom prst="rect">
              <a:avLst/>
            </a:prstGeom>
            <a:noFill/>
          </p:spPr>
          <p:txBody>
            <a:bodyPr wrap="square" rtlCol="0">
              <a:spAutoFit/>
            </a:bodyPr>
            <a:lstStyle/>
            <a:p>
              <a:r>
                <a:rPr lang="en-US" sz="1200" dirty="0" smtClean="0">
                  <a:latin typeface="+mn-lt"/>
                </a:rPr>
                <a:t>Various Banking Institutions for Employee Direct Deposits</a:t>
              </a:r>
              <a:endParaRPr lang="en-US" sz="1200" dirty="0">
                <a:latin typeface="+mn-lt"/>
              </a:endParaRPr>
            </a:p>
          </p:txBody>
        </p:sp>
        <p:sp>
          <p:nvSpPr>
            <p:cNvPr id="87" name="TextBox 86"/>
            <p:cNvSpPr txBox="1"/>
            <p:nvPr/>
          </p:nvSpPr>
          <p:spPr>
            <a:xfrm>
              <a:off x="4572000" y="457200"/>
              <a:ext cx="1600200" cy="461665"/>
            </a:xfrm>
            <a:prstGeom prst="rect">
              <a:avLst/>
            </a:prstGeom>
            <a:noFill/>
          </p:spPr>
          <p:txBody>
            <a:bodyPr wrap="square" rtlCol="0">
              <a:spAutoFit/>
            </a:bodyPr>
            <a:lstStyle/>
            <a:p>
              <a:r>
                <a:rPr lang="en-US" sz="1200" dirty="0" smtClean="0">
                  <a:latin typeface="+mn-lt"/>
                </a:rPr>
                <a:t>Time &amp; Attendance </a:t>
              </a:r>
            </a:p>
            <a:p>
              <a:r>
                <a:rPr lang="en-US" sz="1200" dirty="0" smtClean="0">
                  <a:latin typeface="+mn-lt"/>
                </a:rPr>
                <a:t>Input Workstation</a:t>
              </a:r>
              <a:endParaRPr lang="en-US" sz="1200" dirty="0">
                <a:latin typeface="+mn-lt"/>
              </a:endParaRPr>
            </a:p>
          </p:txBody>
        </p:sp>
        <p:sp>
          <p:nvSpPr>
            <p:cNvPr id="88" name="TextBox 87"/>
            <p:cNvSpPr txBox="1"/>
            <p:nvPr/>
          </p:nvSpPr>
          <p:spPr>
            <a:xfrm>
              <a:off x="7010400" y="2743200"/>
              <a:ext cx="1371600" cy="276999"/>
            </a:xfrm>
            <a:prstGeom prst="rect">
              <a:avLst/>
            </a:prstGeom>
            <a:noFill/>
          </p:spPr>
          <p:txBody>
            <a:bodyPr wrap="square" rtlCol="0">
              <a:spAutoFit/>
            </a:bodyPr>
            <a:lstStyle/>
            <a:p>
              <a:r>
                <a:rPr lang="en-US" sz="1200" dirty="0" smtClean="0">
                  <a:latin typeface="+mn-lt"/>
                </a:rPr>
                <a:t> FW&amp;A Web Portal</a:t>
              </a:r>
              <a:endParaRPr lang="en-US" sz="1200" dirty="0">
                <a:latin typeface="+mn-lt"/>
              </a:endParaRPr>
            </a:p>
          </p:txBody>
        </p:sp>
        <p:sp>
          <p:nvSpPr>
            <p:cNvPr id="91" name="TextBox 90"/>
            <p:cNvSpPr txBox="1"/>
            <p:nvPr/>
          </p:nvSpPr>
          <p:spPr>
            <a:xfrm>
              <a:off x="5181600" y="2667000"/>
              <a:ext cx="1447800" cy="276999"/>
            </a:xfrm>
            <a:prstGeom prst="rect">
              <a:avLst/>
            </a:prstGeom>
            <a:noFill/>
          </p:spPr>
          <p:txBody>
            <a:bodyPr wrap="square" rtlCol="0">
              <a:spAutoFit/>
            </a:bodyPr>
            <a:lstStyle/>
            <a:p>
              <a:r>
                <a:rPr lang="en-US" sz="1200" dirty="0" smtClean="0">
                  <a:latin typeface="+mn-lt"/>
                </a:rPr>
                <a:t>Payroll Application</a:t>
              </a:r>
              <a:endParaRPr lang="en-US" sz="1200" dirty="0">
                <a:latin typeface="+mn-lt"/>
              </a:endParaRPr>
            </a:p>
          </p:txBody>
        </p:sp>
        <p:cxnSp>
          <p:nvCxnSpPr>
            <p:cNvPr id="96" name="Straight Connector 95"/>
            <p:cNvCxnSpPr/>
            <p:nvPr/>
          </p:nvCxnSpPr>
          <p:spPr>
            <a:xfrm>
              <a:off x="2743200" y="838200"/>
              <a:ext cx="914400" cy="0"/>
            </a:xfrm>
            <a:prstGeom prst="line">
              <a:avLst/>
            </a:prstGeom>
            <a:ln w="1905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10" idx="1"/>
            </p:cNvCxnSpPr>
            <p:nvPr/>
          </p:nvCxnSpPr>
          <p:spPr>
            <a:xfrm flipH="1" flipV="1">
              <a:off x="5295900" y="1447800"/>
              <a:ext cx="495300" cy="533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Documentation</a:t>
            </a:r>
            <a:endParaRPr lang="en-US" dirty="0"/>
          </a:p>
        </p:txBody>
      </p:sp>
      <p:sp>
        <p:nvSpPr>
          <p:cNvPr id="5" name="Text Placeholder 4"/>
          <p:cNvSpPr>
            <a:spLocks noGrp="1"/>
          </p:cNvSpPr>
          <p:nvPr>
            <p:ph type="body" idx="1"/>
          </p:nvPr>
        </p:nvSpPr>
        <p:spPr/>
        <p:txBody>
          <a:bodyPr/>
          <a:lstStyle/>
          <a:p>
            <a:r>
              <a:rPr lang="en-US" dirty="0" smtClean="0"/>
              <a:t>Section B</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Documenting the Security Categorization Process</a:t>
            </a:r>
            <a:endParaRPr lang="en-US" dirty="0"/>
          </a:p>
        </p:txBody>
      </p:sp>
      <p:sp>
        <p:nvSpPr>
          <p:cNvPr id="6" name="Content Placeholder 5"/>
          <p:cNvSpPr>
            <a:spLocks noGrp="1"/>
          </p:cNvSpPr>
          <p:nvPr>
            <p:ph idx="1"/>
          </p:nvPr>
        </p:nvSpPr>
        <p:spPr>
          <a:xfrm>
            <a:off x="769256" y="1799771"/>
            <a:ext cx="7917543" cy="4207520"/>
          </a:xfrm>
        </p:spPr>
        <p:txBody>
          <a:bodyPr>
            <a:normAutofit/>
          </a:bodyPr>
          <a:lstStyle/>
          <a:p>
            <a:r>
              <a:rPr lang="en-US" dirty="0" smtClean="0"/>
              <a:t>Categorization Determination </a:t>
            </a:r>
          </a:p>
          <a:p>
            <a:r>
              <a:rPr lang="en-US" dirty="0" smtClean="0"/>
              <a:t>Research</a:t>
            </a:r>
          </a:p>
          <a:p>
            <a:r>
              <a:rPr lang="en-US" dirty="0" smtClean="0"/>
              <a:t>Key Decisions </a:t>
            </a:r>
          </a:p>
          <a:p>
            <a:r>
              <a:rPr lang="en-US" dirty="0" smtClean="0"/>
              <a:t>Approvals</a:t>
            </a:r>
          </a:p>
          <a:p>
            <a:r>
              <a:rPr lang="en-US" dirty="0" smtClean="0"/>
              <a:t>Supporting Rationale</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17032" y="1"/>
            <a:ext cx="86612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 Plan</a:t>
            </a:r>
            <a:endParaRPr lang="en-US" dirty="0"/>
          </a:p>
        </p:txBody>
      </p:sp>
      <p:sp>
        <p:nvSpPr>
          <p:cNvPr id="3" name="Content Placeholder 2"/>
          <p:cNvSpPr>
            <a:spLocks noGrp="1"/>
          </p:cNvSpPr>
          <p:nvPr>
            <p:ph idx="1"/>
          </p:nvPr>
        </p:nvSpPr>
        <p:spPr>
          <a:xfrm>
            <a:off x="740228" y="1698171"/>
            <a:ext cx="7946571" cy="4427992"/>
          </a:xfrm>
        </p:spPr>
        <p:txBody>
          <a:bodyPr>
            <a:normAutofit/>
          </a:bodyPr>
          <a:lstStyle/>
          <a:p>
            <a:r>
              <a:rPr lang="en-US" dirty="0" smtClean="0"/>
              <a:t>System Name and Identifier</a:t>
            </a:r>
          </a:p>
          <a:p>
            <a:r>
              <a:rPr lang="en-US" dirty="0" smtClean="0"/>
              <a:t>System Categorization</a:t>
            </a:r>
          </a:p>
          <a:p>
            <a:r>
              <a:rPr lang="en-US" dirty="0" smtClean="0"/>
              <a:t>Rules of Behavior</a:t>
            </a:r>
          </a:p>
          <a:p>
            <a:r>
              <a:rPr lang="en-US" dirty="0" smtClean="0"/>
              <a:t>System Boundary</a:t>
            </a:r>
          </a:p>
          <a:p>
            <a:r>
              <a:rPr lang="en-US" dirty="0" smtClean="0"/>
              <a:t>Security Control Selection</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SSP Reference Enhancements</a:t>
            </a:r>
            <a:endParaRPr lang="en-US" dirty="0"/>
          </a:p>
        </p:txBody>
      </p:sp>
      <p:sp>
        <p:nvSpPr>
          <p:cNvPr id="3" name="Content Placeholder 2"/>
          <p:cNvSpPr>
            <a:spLocks noGrp="1"/>
          </p:cNvSpPr>
          <p:nvPr>
            <p:ph idx="1"/>
          </p:nvPr>
        </p:nvSpPr>
        <p:spPr/>
        <p:txBody>
          <a:bodyPr/>
          <a:lstStyle/>
          <a:p>
            <a:r>
              <a:rPr lang="en-US" dirty="0" smtClean="0"/>
              <a:t>Business Area</a:t>
            </a:r>
          </a:p>
          <a:p>
            <a:r>
              <a:rPr lang="en-US" dirty="0" smtClean="0"/>
              <a:t>Legislative Mandates</a:t>
            </a:r>
          </a:p>
          <a:p>
            <a:r>
              <a:rPr lang="en-US" dirty="0" smtClean="0"/>
              <a:t>Time-critical Information</a:t>
            </a:r>
          </a:p>
          <a:p>
            <a:r>
              <a:rPr lang="en-US" dirty="0" smtClean="0"/>
              <a:t>Provisional Impact Review</a:t>
            </a:r>
          </a:p>
          <a:p>
            <a:r>
              <a:rPr lang="en-US" dirty="0" smtClean="0"/>
              <a:t>Information Type Aggregate</a:t>
            </a:r>
          </a:p>
          <a:p>
            <a:r>
              <a:rPr lang="en-US" dirty="0" smtClean="0"/>
              <a:t>Special Factors &amp; Circumstances</a:t>
            </a:r>
          </a:p>
          <a:p>
            <a:r>
              <a:rPr lang="en-US" dirty="0" smtClean="0"/>
              <a:t>Justification for Elevated Impact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Reuse of Categorization Information</a:t>
            </a:r>
            <a:endParaRPr lang="en-US" dirty="0"/>
          </a:p>
        </p:txBody>
      </p:sp>
      <p:sp>
        <p:nvSpPr>
          <p:cNvPr id="3" name="Content Placeholder 2"/>
          <p:cNvSpPr>
            <a:spLocks noGrp="1"/>
          </p:cNvSpPr>
          <p:nvPr>
            <p:ph idx="1"/>
          </p:nvPr>
        </p:nvSpPr>
        <p:spPr>
          <a:xfrm>
            <a:off x="682170" y="1712686"/>
            <a:ext cx="8004629" cy="4294605"/>
          </a:xfrm>
        </p:spPr>
        <p:txBody>
          <a:bodyPr/>
          <a:lstStyle/>
          <a:p>
            <a:r>
              <a:rPr lang="en-US" dirty="0" smtClean="0"/>
              <a:t>Business Impact Analysis</a:t>
            </a:r>
          </a:p>
          <a:p>
            <a:r>
              <a:rPr lang="en-US" dirty="0" smtClean="0"/>
              <a:t>Capital Planning and Investment Control </a:t>
            </a:r>
            <a:br>
              <a:rPr lang="en-US" dirty="0" smtClean="0"/>
            </a:br>
            <a:r>
              <a:rPr lang="en-US" dirty="0" smtClean="0"/>
              <a:t>&amp;  Enterprise Architecture </a:t>
            </a:r>
          </a:p>
          <a:p>
            <a:r>
              <a:rPr lang="en-US" dirty="0" smtClean="0"/>
              <a:t>System Design</a:t>
            </a:r>
          </a:p>
          <a:p>
            <a:r>
              <a:rPr lang="en-US" dirty="0" smtClean="0"/>
              <a:t>Contingency and Disaster Recovery Planning</a:t>
            </a:r>
          </a:p>
          <a:p>
            <a:r>
              <a:rPr lang="en-US" dirty="0" smtClean="0"/>
              <a:t>Information Sharing and System Interconnection Agreements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Control Baseline</a:t>
            </a:r>
            <a:endParaRPr lang="en-US" dirty="0"/>
          </a:p>
        </p:txBody>
      </p:sp>
      <p:sp>
        <p:nvSpPr>
          <p:cNvPr id="5" name="Text Placeholder 4"/>
          <p:cNvSpPr>
            <a:spLocks noGrp="1"/>
          </p:cNvSpPr>
          <p:nvPr>
            <p:ph type="body" idx="1"/>
          </p:nvPr>
        </p:nvSpPr>
        <p:spPr/>
        <p:txBody>
          <a:bodyPr/>
          <a:lstStyle/>
          <a:p>
            <a:r>
              <a:rPr lang="en-US" dirty="0" smtClean="0"/>
              <a:t>Section 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47800" y="1563176"/>
            <a:ext cx="6277428" cy="4564266"/>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Role in the RMF Process</a:t>
            </a:r>
            <a:endParaRPr lang="en-US" dirty="0"/>
          </a:p>
        </p:txBody>
      </p:sp>
      <p:sp>
        <p:nvSpPr>
          <p:cNvPr id="7" name="Rectangle 6"/>
          <p:cNvSpPr/>
          <p:nvPr/>
        </p:nvSpPr>
        <p:spPr>
          <a:xfrm>
            <a:off x="5334000" y="2895600"/>
            <a:ext cx="1676400" cy="2819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 Analysis </a:t>
            </a:r>
            <a:br>
              <a:rPr lang="en-US" dirty="0" smtClean="0"/>
            </a:br>
            <a:r>
              <a:rPr lang="en-US" dirty="0" smtClean="0"/>
              <a:t>Module Overview</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Section A:  Security Categorization </a:t>
            </a:r>
          </a:p>
          <a:p>
            <a:pPr lvl="1"/>
            <a:r>
              <a:rPr lang="en-US" dirty="0" smtClean="0"/>
              <a:t>FIPS 199: Security Categorization Standards</a:t>
            </a:r>
          </a:p>
          <a:p>
            <a:pPr lvl="1"/>
            <a:r>
              <a:rPr lang="en-US" dirty="0" smtClean="0"/>
              <a:t>SP 800-60: Mapping Types to Categories</a:t>
            </a:r>
          </a:p>
          <a:p>
            <a:pPr lvl="1"/>
            <a:r>
              <a:rPr lang="en-US" dirty="0" smtClean="0"/>
              <a:t>Subsection A.1:  Categorizing Privacy Information</a:t>
            </a:r>
          </a:p>
          <a:p>
            <a:pPr lvl="2"/>
            <a:r>
              <a:rPr lang="en-US" dirty="0" smtClean="0"/>
              <a:t>SP 800-122 Protecting PII</a:t>
            </a:r>
          </a:p>
          <a:p>
            <a:pPr lvl="0"/>
            <a:r>
              <a:rPr lang="en-US" dirty="0" smtClean="0"/>
              <a:t>Section B:  Documentation – System Security Plan</a:t>
            </a:r>
          </a:p>
          <a:p>
            <a:pPr lvl="0"/>
            <a:r>
              <a:rPr lang="en-US" dirty="0" smtClean="0"/>
              <a:t>Section C:  Security Control Baseline</a:t>
            </a:r>
          </a:p>
          <a:p>
            <a:pPr lvl="1"/>
            <a:r>
              <a:rPr lang="en-US" dirty="0" smtClean="0"/>
              <a:t>Subsection C1 – FIPS 200: Minimum Security Requirements</a:t>
            </a:r>
          </a:p>
          <a:p>
            <a:pPr lvl="1"/>
            <a:r>
              <a:rPr lang="en-US" dirty="0" smtClean="0"/>
              <a:t>Subsection C2 – SP 800-53: The Fundamentals</a:t>
            </a:r>
          </a:p>
          <a:p>
            <a:pPr lvl="1"/>
            <a:r>
              <a:rPr lang="en-US" dirty="0" smtClean="0"/>
              <a:t>Subsection C3 – Selecting Controls from 800-53</a:t>
            </a:r>
          </a:p>
          <a:p>
            <a:pPr lvl="1"/>
            <a:r>
              <a:rPr lang="en-US" dirty="0" smtClean="0"/>
              <a:t>Subsection C4 – Implementing Controls</a:t>
            </a:r>
          </a:p>
          <a:p>
            <a:pPr lvl="1">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RMF STEP 2 &amp; 3: Select &amp; Implement Security Controls</a:t>
            </a:r>
            <a:endParaRPr lang="en-US" dirty="0"/>
          </a:p>
        </p:txBody>
      </p:sp>
      <p:sp>
        <p:nvSpPr>
          <p:cNvPr id="2" name="Content Placeholder 1"/>
          <p:cNvSpPr>
            <a:spLocks noGrp="1"/>
          </p:cNvSpPr>
          <p:nvPr>
            <p:ph idx="1"/>
          </p:nvPr>
        </p:nvSpPr>
        <p:spPr>
          <a:xfrm>
            <a:off x="533400" y="1524000"/>
            <a:ext cx="8153400" cy="4483291"/>
          </a:xfrm>
        </p:spPr>
        <p:txBody>
          <a:bodyPr/>
          <a:lstStyle/>
          <a:p>
            <a:r>
              <a:rPr lang="en-US" dirty="0" smtClean="0"/>
              <a:t>RMF Step 2 – Select Controls</a:t>
            </a:r>
          </a:p>
          <a:p>
            <a:pPr lvl="1"/>
            <a:r>
              <a:rPr lang="en-US" dirty="0" smtClean="0"/>
              <a:t>Common Control Identification</a:t>
            </a:r>
          </a:p>
          <a:p>
            <a:pPr lvl="1"/>
            <a:r>
              <a:rPr lang="en-US" dirty="0" smtClean="0"/>
              <a:t>Security Control Selection</a:t>
            </a:r>
          </a:p>
          <a:p>
            <a:pPr lvl="1"/>
            <a:r>
              <a:rPr lang="en-US" dirty="0" smtClean="0"/>
              <a:t>Monitoring Strategy</a:t>
            </a:r>
          </a:p>
          <a:p>
            <a:pPr lvl="1"/>
            <a:r>
              <a:rPr lang="en-US" dirty="0" smtClean="0"/>
              <a:t>Security Plan Approval</a:t>
            </a:r>
          </a:p>
          <a:p>
            <a:r>
              <a:rPr lang="en-US" dirty="0" smtClean="0"/>
              <a:t>RMF Step 3 – Implement Controls</a:t>
            </a:r>
          </a:p>
          <a:p>
            <a:pPr lvl="1"/>
            <a:r>
              <a:rPr lang="en-US" dirty="0" smtClean="0"/>
              <a:t>Security Control Implementation</a:t>
            </a:r>
          </a:p>
          <a:p>
            <a:pPr lvl="1"/>
            <a:r>
              <a:rPr lang="en-US" dirty="0" smtClean="0"/>
              <a:t>Security Control Documentation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7259" y="609600"/>
            <a:ext cx="9067455" cy="567508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FIPS 200: Selecting Security Controls</a:t>
            </a:r>
            <a:endParaRPr lang="en-US" dirty="0"/>
          </a:p>
        </p:txBody>
      </p:sp>
      <p:sp>
        <p:nvSpPr>
          <p:cNvPr id="2" name="Content Placeholder 1"/>
          <p:cNvSpPr>
            <a:spLocks noGrp="1"/>
          </p:cNvSpPr>
          <p:nvPr>
            <p:ph idx="1"/>
          </p:nvPr>
        </p:nvSpPr>
        <p:spPr/>
        <p:txBody>
          <a:bodyPr>
            <a:normAutofit/>
          </a:bodyPr>
          <a:lstStyle/>
          <a:p>
            <a:r>
              <a:rPr lang="en-US" dirty="0" smtClean="0"/>
              <a:t>Using SP 800-53</a:t>
            </a:r>
          </a:p>
          <a:p>
            <a:r>
              <a:rPr lang="en-US" dirty="0" smtClean="0"/>
              <a:t>Achieve Adequate Security</a:t>
            </a:r>
          </a:p>
          <a:p>
            <a:r>
              <a:rPr lang="en-US" dirty="0" smtClean="0"/>
              <a:t>Control Selection Based on FIP 199 Impact Level</a:t>
            </a:r>
          </a:p>
          <a:p>
            <a:pPr lvl="1"/>
            <a:r>
              <a:rPr lang="en-US" dirty="0" smtClean="0"/>
              <a:t>For low-impact information systems, organizations must employ appropriate controls from the low baseline of controls defined in NIST Special Publication 800-53.</a:t>
            </a:r>
          </a:p>
          <a:p>
            <a:pPr lvl="1"/>
            <a:r>
              <a:rPr lang="en-US" dirty="0" smtClean="0"/>
              <a:t>For moderate-impact information systems, …moderate baseline</a:t>
            </a:r>
          </a:p>
          <a:p>
            <a:pPr lvl="1"/>
            <a:r>
              <a:rPr lang="en-US" dirty="0" smtClean="0"/>
              <a:t>For high-impact information systems, </a:t>
            </a:r>
            <a:br>
              <a:rPr lang="en-US" dirty="0" smtClean="0"/>
            </a:br>
            <a:r>
              <a:rPr lang="en-US" dirty="0" smtClean="0"/>
              <a:t>…high baseline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 Check</a:t>
            </a:r>
            <a:endParaRPr lang="en-US" dirty="0"/>
          </a:p>
        </p:txBody>
      </p:sp>
      <p:sp>
        <p:nvSpPr>
          <p:cNvPr id="5" name="Content Placeholder 4"/>
          <p:cNvSpPr>
            <a:spLocks noGrp="1"/>
          </p:cNvSpPr>
          <p:nvPr>
            <p:ph idx="1"/>
          </p:nvPr>
        </p:nvSpPr>
        <p:spPr/>
        <p:txBody>
          <a:bodyPr/>
          <a:lstStyle/>
          <a:p>
            <a:r>
              <a:rPr lang="en-US" dirty="0" smtClean="0"/>
              <a:t>What is the most significant change, regarding security control selection, in the revision of the SP 800-37?</a:t>
            </a:r>
          </a:p>
          <a:p>
            <a:r>
              <a:rPr lang="en-US" dirty="0" smtClean="0"/>
              <a:t>What are the factors that drive the level of effort for the selection and implementation of security controls?</a:t>
            </a:r>
          </a:p>
          <a:p>
            <a:r>
              <a:rPr lang="en-US" dirty="0" smtClean="0"/>
              <a:t>Security controls are organized by _________  and ___________.</a:t>
            </a:r>
          </a:p>
          <a:p>
            <a:r>
              <a:rPr lang="en-US" dirty="0" smtClean="0"/>
              <a:t>Identify the class for the following security controls: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649457061"/>
              </p:ext>
            </p:extLst>
          </p:nvPr>
        </p:nvGraphicFramePr>
        <p:xfrm>
          <a:off x="1785257" y="4495798"/>
          <a:ext cx="4978400" cy="2006604"/>
        </p:xfrm>
        <a:graphic>
          <a:graphicData uri="http://schemas.openxmlformats.org/drawingml/2006/table">
            <a:tbl>
              <a:tblPr/>
              <a:tblGrid>
                <a:gridCol w="2917372"/>
                <a:gridCol w="2061028"/>
              </a:tblGrid>
              <a:tr h="501651">
                <a:tc>
                  <a:txBody>
                    <a:bodyPr/>
                    <a:lstStyle/>
                    <a:p>
                      <a:pPr algn="l" fontAlgn="b"/>
                      <a:r>
                        <a:rPr lang="en-US" sz="2400" b="1" i="0" u="none" strike="noStrike" dirty="0" smtClean="0">
                          <a:solidFill>
                            <a:srgbClr val="000000"/>
                          </a:solidFill>
                          <a:latin typeface="Calibri"/>
                        </a:rPr>
                        <a:t>Control</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dirty="0" smtClean="0">
                          <a:solidFill>
                            <a:srgbClr val="000000"/>
                          </a:solidFill>
                          <a:latin typeface="Calibri"/>
                        </a:rPr>
                        <a:t>Class</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Access Control</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Personnel Security</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1651">
                <a:tc>
                  <a:txBody>
                    <a:bodyPr/>
                    <a:lstStyle/>
                    <a:p>
                      <a:pPr algn="l" fontAlgn="b"/>
                      <a:r>
                        <a:rPr lang="en-US" sz="2400" b="1" i="0" u="none" strike="noStrike" dirty="0" smtClean="0">
                          <a:solidFill>
                            <a:srgbClr val="000000"/>
                          </a:solidFill>
                          <a:latin typeface="Calibri"/>
                        </a:rPr>
                        <a:t>Planning</a:t>
                      </a:r>
                      <a:endParaRPr lang="en-US" sz="2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 800-53 fundamentals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C.2</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SP 800-53r3 Control Catalog</a:t>
            </a:r>
            <a:endParaRPr lang="en-US" dirty="0"/>
          </a:p>
        </p:txBody>
      </p:sp>
      <p:sp>
        <p:nvSpPr>
          <p:cNvPr id="2" name="Content Placeholder 1"/>
          <p:cNvSpPr>
            <a:spLocks noGrp="1"/>
          </p:cNvSpPr>
          <p:nvPr>
            <p:ph idx="1"/>
          </p:nvPr>
        </p:nvSpPr>
        <p:spPr/>
        <p:txBody>
          <a:bodyPr/>
          <a:lstStyle/>
          <a:p>
            <a:pPr lvl="0"/>
            <a:r>
              <a:rPr lang="en-US" smtClean="0"/>
              <a:t>The Fundamentals</a:t>
            </a:r>
          </a:p>
          <a:p>
            <a:pPr lvl="1"/>
            <a:r>
              <a:rPr lang="en-US" smtClean="0"/>
              <a:t>Security Control Organization and Structure</a:t>
            </a:r>
          </a:p>
          <a:p>
            <a:pPr lvl="1"/>
            <a:r>
              <a:rPr lang="en-US" smtClean="0"/>
              <a:t>Security Control Baselines</a:t>
            </a:r>
          </a:p>
          <a:p>
            <a:pPr lvl="1"/>
            <a:r>
              <a:rPr lang="en-US" smtClean="0"/>
              <a:t>Common Controls</a:t>
            </a:r>
          </a:p>
          <a:p>
            <a:pPr lvl="1"/>
            <a:r>
              <a:rPr lang="en-US" smtClean="0"/>
              <a:t>Security Controls In External Environments</a:t>
            </a:r>
          </a:p>
          <a:p>
            <a:pPr lvl="1"/>
            <a:r>
              <a:rPr lang="en-US" smtClean="0"/>
              <a:t>Security Control Assurance</a:t>
            </a:r>
          </a:p>
          <a:p>
            <a:pPr lvl="1"/>
            <a:r>
              <a:rPr lang="en-US" smtClean="0"/>
              <a:t>Revisions And Extensions</a:t>
            </a:r>
          </a:p>
          <a:p>
            <a:pPr lvl="0"/>
            <a:r>
              <a:rPr lang="en-US" smtClean="0"/>
              <a:t>Selecting Security Controls</a:t>
            </a:r>
          </a:p>
          <a:p>
            <a:pPr lvl="1"/>
            <a:r>
              <a:rPr lang="en-US" smtClean="0"/>
              <a:t>Selecting</a:t>
            </a:r>
          </a:p>
          <a:p>
            <a:pPr lvl="1"/>
            <a:r>
              <a:rPr lang="en-US" smtClean="0"/>
              <a:t>Tailoring</a:t>
            </a:r>
          </a:p>
          <a:p>
            <a:pPr lvl="1"/>
            <a:r>
              <a:rPr lang="en-US" smtClean="0"/>
              <a:t>Supplementing</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Security Control Organization and Structure</a:t>
            </a:r>
            <a:endParaRPr lang="en-US" dirty="0"/>
          </a:p>
        </p:txBody>
      </p:sp>
      <p:pic>
        <p:nvPicPr>
          <p:cNvPr id="53249" name="Picture 1"/>
          <p:cNvPicPr>
            <a:picLocks noChangeAspect="1" noChangeArrowheads="1"/>
          </p:cNvPicPr>
          <p:nvPr/>
        </p:nvPicPr>
        <p:blipFill>
          <a:blip r:embed="rId3" cstate="print"/>
          <a:srcRect/>
          <a:stretch>
            <a:fillRect/>
          </a:stretch>
        </p:blipFill>
        <p:spPr bwMode="auto">
          <a:xfrm>
            <a:off x="298223" y="2326827"/>
            <a:ext cx="8511947" cy="276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57200" y="381000"/>
            <a:ext cx="8248650" cy="5591175"/>
          </a:xfrm>
          <a:prstGeom prst="rect">
            <a:avLst/>
          </a:prstGeom>
          <a:noFill/>
          <a:ln w="9525">
            <a:noFill/>
            <a:miter lim="800000"/>
            <a:headEnd/>
            <a:tailEnd/>
          </a:ln>
        </p:spPr>
      </p:pic>
      <p:sp>
        <p:nvSpPr>
          <p:cNvPr id="3" name="Rectangle 2"/>
          <p:cNvSpPr/>
          <p:nvPr/>
        </p:nvSpPr>
        <p:spPr>
          <a:xfrm>
            <a:off x="1103086" y="1001486"/>
            <a:ext cx="7663543" cy="1088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95829" y="2837543"/>
            <a:ext cx="7663543" cy="1995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a:off x="406400" y="2206171"/>
            <a:ext cx="595086" cy="261258"/>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500743" y="5159828"/>
            <a:ext cx="595086" cy="261258"/>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Security Control Baselines</a:t>
            </a:r>
            <a:endParaRPr lang="en-US" dirty="0"/>
          </a:p>
        </p:txBody>
      </p:sp>
      <p:sp>
        <p:nvSpPr>
          <p:cNvPr id="2" name="Content Placeholder 1"/>
          <p:cNvSpPr>
            <a:spLocks noGrp="1"/>
          </p:cNvSpPr>
          <p:nvPr>
            <p:ph idx="1"/>
          </p:nvPr>
        </p:nvSpPr>
        <p:spPr/>
        <p:txBody>
          <a:bodyPr/>
          <a:lstStyle/>
          <a:p>
            <a:r>
              <a:rPr lang="en-US" dirty="0" smtClean="0"/>
              <a:t>Starting Point for the Security Control Selection Process </a:t>
            </a:r>
          </a:p>
          <a:p>
            <a:r>
              <a:rPr lang="en-US" dirty="0" smtClean="0"/>
              <a:t>Three Sets of Baseline Controls Based on Information Impact</a:t>
            </a:r>
          </a:p>
          <a:p>
            <a:pPr lvl="1"/>
            <a:r>
              <a:rPr lang="en-US" dirty="0" smtClean="0"/>
              <a:t>Low</a:t>
            </a:r>
          </a:p>
          <a:p>
            <a:pPr lvl="1"/>
            <a:r>
              <a:rPr lang="en-US" dirty="0" smtClean="0"/>
              <a:t>Moderate</a:t>
            </a:r>
          </a:p>
          <a:p>
            <a:pPr lvl="1"/>
            <a:r>
              <a:rPr lang="en-US" dirty="0" smtClean="0"/>
              <a:t>High</a:t>
            </a:r>
          </a:p>
          <a:p>
            <a:r>
              <a:rPr lang="en-US" dirty="0" smtClean="0"/>
              <a:t>Supplements to the Tailored Baseline will Likely be Necessary</a:t>
            </a:r>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Common Controls</a:t>
            </a:r>
            <a:endParaRPr lang="en-US" dirty="0"/>
          </a:p>
        </p:txBody>
      </p:sp>
      <p:sp>
        <p:nvSpPr>
          <p:cNvPr id="2" name="Content Placeholder 1"/>
          <p:cNvSpPr>
            <a:spLocks noGrp="1"/>
          </p:cNvSpPr>
          <p:nvPr>
            <p:ph idx="1"/>
          </p:nvPr>
        </p:nvSpPr>
        <p:spPr/>
        <p:txBody>
          <a:bodyPr>
            <a:normAutofit/>
          </a:bodyPr>
          <a:lstStyle/>
          <a:p>
            <a:r>
              <a:rPr lang="en-US" dirty="0" smtClean="0"/>
              <a:t>Inheritable</a:t>
            </a:r>
          </a:p>
          <a:p>
            <a:r>
              <a:rPr lang="en-US" dirty="0" smtClean="0"/>
              <a:t>Organization-wide Exercise</a:t>
            </a:r>
          </a:p>
          <a:p>
            <a:r>
              <a:rPr lang="en-US" dirty="0" smtClean="0"/>
              <a:t>Common Control Candidates</a:t>
            </a:r>
          </a:p>
          <a:p>
            <a:pPr lvl="1"/>
            <a:r>
              <a:rPr lang="en-US" dirty="0" smtClean="0"/>
              <a:t>Contingency Planning </a:t>
            </a:r>
          </a:p>
          <a:p>
            <a:pPr lvl="1"/>
            <a:r>
              <a:rPr lang="en-US" dirty="0" smtClean="0"/>
              <a:t>Incident Response </a:t>
            </a:r>
          </a:p>
          <a:p>
            <a:pPr lvl="1"/>
            <a:r>
              <a:rPr lang="en-US" dirty="0" smtClean="0"/>
              <a:t>Security Training And Awareness </a:t>
            </a:r>
          </a:p>
          <a:p>
            <a:pPr lvl="1"/>
            <a:r>
              <a:rPr lang="en-US" dirty="0" smtClean="0"/>
              <a:t>Personnel Security </a:t>
            </a:r>
          </a:p>
          <a:p>
            <a:pPr lvl="1"/>
            <a:r>
              <a:rPr lang="en-US" dirty="0" smtClean="0"/>
              <a:t>Physical And Environmental Protection </a:t>
            </a:r>
          </a:p>
          <a:p>
            <a:pPr lvl="1"/>
            <a:r>
              <a:rPr lang="en-US" dirty="0" smtClean="0"/>
              <a:t>Intrusion Detection</a:t>
            </a:r>
          </a:p>
          <a:p>
            <a:r>
              <a:rPr lang="en-US" dirty="0" smtClean="0"/>
              <a:t>System-specific Controls </a:t>
            </a:r>
          </a:p>
          <a:p>
            <a:r>
              <a:rPr lang="en-US" dirty="0" smtClean="0"/>
              <a:t>Hybrid Controls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Categorization</a:t>
            </a:r>
            <a:endParaRPr lang="en-US" dirty="0"/>
          </a:p>
        </p:txBody>
      </p:sp>
      <p:sp>
        <p:nvSpPr>
          <p:cNvPr id="5" name="Text Placeholder 4"/>
          <p:cNvSpPr>
            <a:spLocks noGrp="1"/>
          </p:cNvSpPr>
          <p:nvPr>
            <p:ph type="body" idx="1"/>
          </p:nvPr>
        </p:nvSpPr>
        <p:spPr/>
        <p:txBody>
          <a:bodyPr/>
          <a:lstStyle/>
          <a:p>
            <a:r>
              <a:rPr lang="en-US" dirty="0" smtClean="0"/>
              <a:t>Section 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849257" y="2185488"/>
            <a:ext cx="3294743" cy="2970984"/>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lvl="0"/>
            <a:r>
              <a:rPr lang="en-US" dirty="0" smtClean="0"/>
              <a:t>Security Controls In External Environments</a:t>
            </a:r>
            <a:endParaRPr lang="en-US" dirty="0"/>
          </a:p>
        </p:txBody>
      </p:sp>
      <p:sp>
        <p:nvSpPr>
          <p:cNvPr id="2" name="Content Placeholder 1"/>
          <p:cNvSpPr>
            <a:spLocks noGrp="1"/>
          </p:cNvSpPr>
          <p:nvPr>
            <p:ph idx="1"/>
          </p:nvPr>
        </p:nvSpPr>
        <p:spPr>
          <a:xfrm>
            <a:off x="885371" y="1611085"/>
            <a:ext cx="5733143" cy="4457020"/>
          </a:xfrm>
        </p:spPr>
        <p:txBody>
          <a:bodyPr>
            <a:normAutofit lnSpcReduction="10000"/>
          </a:bodyPr>
          <a:lstStyle/>
          <a:p>
            <a:r>
              <a:rPr lang="en-US" dirty="0" smtClean="0"/>
              <a:t>Used by, but Not Part of, Organizational Information Systems</a:t>
            </a:r>
          </a:p>
          <a:p>
            <a:r>
              <a:rPr lang="en-US" dirty="0" smtClean="0"/>
              <a:t>May Completely Replace Functionality of Internal Information Systems</a:t>
            </a:r>
          </a:p>
          <a:p>
            <a:r>
              <a:rPr lang="en-US" dirty="0" smtClean="0"/>
              <a:t>Information System Security Challenges</a:t>
            </a:r>
          </a:p>
          <a:p>
            <a:pPr lvl="1"/>
            <a:r>
              <a:rPr lang="en-US" dirty="0" smtClean="0"/>
              <a:t>Defining Services</a:t>
            </a:r>
          </a:p>
          <a:p>
            <a:pPr lvl="1"/>
            <a:r>
              <a:rPr lang="en-US" dirty="0" smtClean="0"/>
              <a:t>Securing Services</a:t>
            </a:r>
          </a:p>
          <a:p>
            <a:pPr lvl="1"/>
            <a:r>
              <a:rPr lang="en-US" dirty="0" smtClean="0"/>
              <a:t>Obtaining Assurances of Acceptable Risk</a:t>
            </a:r>
          </a:p>
          <a:p>
            <a:r>
              <a:rPr lang="en-US" dirty="0" smtClean="0"/>
              <a:t>Trust Relationships &amp; Chain of Trust</a:t>
            </a:r>
          </a:p>
          <a:p>
            <a:r>
              <a:rPr lang="en-US" dirty="0" smtClean="0"/>
              <a:t>Applying Gap Analyses to External Service Providers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
                                            <p:txEl>
                                              <p:pRg st="1" end="1"/>
                                            </p:txEl>
                                          </p:spTgt>
                                        </p:tgtEl>
                                      </p:cBhvr>
                                    </p:animEffect>
                                    <p:set>
                                      <p:cBhvr>
                                        <p:cTn id="10" dur="1" fill="hold">
                                          <p:stCondLst>
                                            <p:cond delay="1999"/>
                                          </p:stCondLst>
                                        </p:cTn>
                                        <p:tgtEl>
                                          <p:spTgt spid="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
                                            <p:txEl>
                                              <p:pRg st="2" end="2"/>
                                            </p:txEl>
                                          </p:spTgt>
                                        </p:tgtEl>
                                      </p:cBhvr>
                                    </p:animEffect>
                                    <p:set>
                                      <p:cBhvr>
                                        <p:cTn id="13" dur="1" fill="hold">
                                          <p:stCondLst>
                                            <p:cond delay="1999"/>
                                          </p:stCondLst>
                                        </p:cTn>
                                        <p:tgtEl>
                                          <p:spTgt spid="2">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
                                            <p:txEl>
                                              <p:pRg st="3" end="3"/>
                                            </p:txEl>
                                          </p:spTgt>
                                        </p:tgtEl>
                                      </p:cBhvr>
                                    </p:animEffect>
                                    <p:set>
                                      <p:cBhvr>
                                        <p:cTn id="16" dur="1" fill="hold">
                                          <p:stCondLst>
                                            <p:cond delay="1999"/>
                                          </p:stCondLst>
                                        </p:cTn>
                                        <p:tgtEl>
                                          <p:spTgt spid="2">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
                                            <p:txEl>
                                              <p:pRg st="4" end="4"/>
                                            </p:txEl>
                                          </p:spTgt>
                                        </p:tgtEl>
                                      </p:cBhvr>
                                    </p:animEffect>
                                    <p:set>
                                      <p:cBhvr>
                                        <p:cTn id="19" dur="1" fill="hold">
                                          <p:stCondLst>
                                            <p:cond delay="1999"/>
                                          </p:stCondLst>
                                        </p:cTn>
                                        <p:tgtEl>
                                          <p:spTgt spid="2">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
                                            <p:txEl>
                                              <p:pRg st="5" end="5"/>
                                            </p:txEl>
                                          </p:spTgt>
                                        </p:tgtEl>
                                      </p:cBhvr>
                                    </p:animEffect>
                                    <p:set>
                                      <p:cBhvr>
                                        <p:cTn id="22" dur="1" fill="hold">
                                          <p:stCondLst>
                                            <p:cond delay="1999"/>
                                          </p:stCondLst>
                                        </p:cTn>
                                        <p:tgtEl>
                                          <p:spTgt spid="2">
                                            <p:txEl>
                                              <p:pRg st="5" end="5"/>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
                                            <p:txEl>
                                              <p:pRg st="6" end="6"/>
                                            </p:txEl>
                                          </p:spTgt>
                                        </p:tgtEl>
                                      </p:cBhvr>
                                    </p:animEffect>
                                    <p:set>
                                      <p:cBhvr>
                                        <p:cTn id="25" dur="1" fill="hold">
                                          <p:stCondLst>
                                            <p:cond delay="1999"/>
                                          </p:stCondLst>
                                        </p:cTn>
                                        <p:tgtEl>
                                          <p:spTgt spid="2">
                                            <p:txEl>
                                              <p:pRg st="6" end="6"/>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2">
                                            <p:txEl>
                                              <p:pRg st="7" end="7"/>
                                            </p:txEl>
                                          </p:spTgt>
                                        </p:tgtEl>
                                      </p:cBhvr>
                                    </p:animEffect>
                                    <p:set>
                                      <p:cBhvr>
                                        <p:cTn id="28" dur="1" fill="hold">
                                          <p:stCondLst>
                                            <p:cond delay="1999"/>
                                          </p:stCondLst>
                                        </p:cTn>
                                        <p:tgtEl>
                                          <p:spTgt spid="2">
                                            <p:txEl>
                                              <p:pRg st="7" end="7"/>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Security Control Assurance</a:t>
            </a:r>
            <a:endParaRPr lang="en-US" dirty="0"/>
          </a:p>
        </p:txBody>
      </p:sp>
      <p:pic>
        <p:nvPicPr>
          <p:cNvPr id="38913" name="Picture 1"/>
          <p:cNvPicPr>
            <a:picLocks noGrp="1" noChangeAspect="1" noChangeArrowheads="1"/>
          </p:cNvPicPr>
          <p:nvPr>
            <p:ph idx="1"/>
          </p:nvPr>
        </p:nvPicPr>
        <p:blipFill>
          <a:blip r:embed="rId3" cstate="print"/>
          <a:srcRect/>
          <a:stretch>
            <a:fillRect/>
          </a:stretch>
        </p:blipFill>
        <p:spPr bwMode="auto">
          <a:xfrm>
            <a:off x="1785030" y="1543844"/>
            <a:ext cx="5379260" cy="50166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Revisions And Extensions of the Control Catalog</a:t>
            </a:r>
            <a:endParaRPr lang="en-US" dirty="0"/>
          </a:p>
        </p:txBody>
      </p:sp>
      <p:sp>
        <p:nvSpPr>
          <p:cNvPr id="2" name="Content Placeholder 1"/>
          <p:cNvSpPr>
            <a:spLocks noGrp="1"/>
          </p:cNvSpPr>
          <p:nvPr>
            <p:ph idx="1"/>
          </p:nvPr>
        </p:nvSpPr>
        <p:spPr>
          <a:xfrm>
            <a:off x="762000" y="1828800"/>
            <a:ext cx="7924800" cy="4178491"/>
          </a:xfrm>
        </p:spPr>
        <p:txBody>
          <a:bodyPr/>
          <a:lstStyle/>
          <a:p>
            <a:r>
              <a:rPr lang="en-US" dirty="0" smtClean="0"/>
              <a:t>Experience Gained from Using Controls</a:t>
            </a:r>
          </a:p>
          <a:p>
            <a:r>
              <a:rPr lang="en-US" dirty="0" smtClean="0"/>
              <a:t>Changing Security Requirements</a:t>
            </a:r>
          </a:p>
          <a:p>
            <a:r>
              <a:rPr lang="en-US" dirty="0" smtClean="0"/>
              <a:t>Emerging Threats, Vulnerabilities, and Attack Methods</a:t>
            </a:r>
          </a:p>
          <a:p>
            <a:r>
              <a:rPr lang="en-US" dirty="0" smtClean="0"/>
              <a:t>Availability of New Technologies</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 800-53 Selecting Security Controls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C.3</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Selecting Security Controls</a:t>
            </a:r>
            <a:endParaRPr lang="en-US" dirty="0"/>
          </a:p>
        </p:txBody>
      </p:sp>
      <p:sp>
        <p:nvSpPr>
          <p:cNvPr id="2" name="Content Placeholder 1"/>
          <p:cNvSpPr>
            <a:spLocks noGrp="1"/>
          </p:cNvSpPr>
          <p:nvPr>
            <p:ph idx="1"/>
          </p:nvPr>
        </p:nvSpPr>
        <p:spPr/>
        <p:txBody>
          <a:bodyPr/>
          <a:lstStyle/>
          <a:p>
            <a:r>
              <a:rPr lang="en-US" dirty="0" smtClean="0"/>
              <a:t>Selecting the Initial Set Of Baseline Security Controls</a:t>
            </a:r>
          </a:p>
          <a:p>
            <a:r>
              <a:rPr lang="en-US" dirty="0" smtClean="0"/>
              <a:t>Tailoring the Baseline Security Controls</a:t>
            </a:r>
          </a:p>
          <a:p>
            <a:r>
              <a:rPr lang="en-US" dirty="0" smtClean="0"/>
              <a:t>Supplementing the Tailored Baseline</a:t>
            </a:r>
          </a:p>
          <a:p>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476250" y="1595438"/>
            <a:ext cx="81915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370342" y="0"/>
            <a:ext cx="8258175" cy="1695450"/>
          </a:xfrm>
          <a:prstGeom prst="rect">
            <a:avLst/>
          </a:prstGeom>
          <a:noFill/>
          <a:ln w="9525">
            <a:noFill/>
            <a:miter lim="800000"/>
            <a:headEnd/>
            <a:tailEnd/>
          </a:ln>
        </p:spPr>
      </p:pic>
      <p:pic>
        <p:nvPicPr>
          <p:cNvPr id="193538" name="Picture 2"/>
          <p:cNvPicPr>
            <a:picLocks noChangeAspect="1" noChangeArrowheads="1"/>
          </p:cNvPicPr>
          <p:nvPr/>
        </p:nvPicPr>
        <p:blipFill>
          <a:blip r:embed="rId4" cstate="print"/>
          <a:srcRect/>
          <a:stretch>
            <a:fillRect/>
          </a:stretch>
        </p:blipFill>
        <p:spPr bwMode="auto">
          <a:xfrm>
            <a:off x="375104" y="1786164"/>
            <a:ext cx="8248650" cy="2705100"/>
          </a:xfrm>
          <a:prstGeom prst="rect">
            <a:avLst/>
          </a:prstGeom>
          <a:noFill/>
          <a:ln w="9525">
            <a:noFill/>
            <a:miter lim="800000"/>
            <a:headEnd/>
            <a:tailEnd/>
          </a:ln>
        </p:spPr>
      </p:pic>
      <p:pic>
        <p:nvPicPr>
          <p:cNvPr id="193539" name="Picture 3"/>
          <p:cNvPicPr>
            <a:picLocks noChangeAspect="1" noChangeArrowheads="1"/>
          </p:cNvPicPr>
          <p:nvPr/>
        </p:nvPicPr>
        <p:blipFill>
          <a:blip r:embed="rId5" cstate="print"/>
          <a:srcRect/>
          <a:stretch>
            <a:fillRect/>
          </a:stretch>
        </p:blipFill>
        <p:spPr bwMode="auto">
          <a:xfrm>
            <a:off x="422956" y="4598988"/>
            <a:ext cx="818197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cstate="print"/>
          <a:srcRect/>
          <a:stretch>
            <a:fillRect/>
          </a:stretch>
        </p:blipFill>
        <p:spPr bwMode="auto">
          <a:xfrm>
            <a:off x="394154" y="229054"/>
            <a:ext cx="8210550" cy="3409950"/>
          </a:xfrm>
          <a:prstGeom prst="rect">
            <a:avLst/>
          </a:prstGeom>
          <a:noFill/>
          <a:ln w="9525">
            <a:noFill/>
            <a:miter lim="800000"/>
            <a:headEnd/>
            <a:tailEnd/>
          </a:ln>
        </p:spPr>
      </p:pic>
      <p:pic>
        <p:nvPicPr>
          <p:cNvPr id="194563" name="Picture 3"/>
          <p:cNvPicPr>
            <a:picLocks noChangeAspect="1" noChangeArrowheads="1"/>
          </p:cNvPicPr>
          <p:nvPr/>
        </p:nvPicPr>
        <p:blipFill>
          <a:blip r:embed="rId4" cstate="print"/>
          <a:srcRect/>
          <a:stretch>
            <a:fillRect/>
          </a:stretch>
        </p:blipFill>
        <p:spPr bwMode="auto">
          <a:xfrm>
            <a:off x="388938" y="3731986"/>
            <a:ext cx="816292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Tailoring Security Controls</a:t>
            </a:r>
            <a:endParaRPr lang="en-US" dirty="0"/>
          </a:p>
        </p:txBody>
      </p:sp>
      <p:sp>
        <p:nvSpPr>
          <p:cNvPr id="2" name="Content Placeholder 1"/>
          <p:cNvSpPr>
            <a:spLocks noGrp="1"/>
          </p:cNvSpPr>
          <p:nvPr>
            <p:ph idx="1"/>
          </p:nvPr>
        </p:nvSpPr>
        <p:spPr>
          <a:xfrm>
            <a:off x="762000" y="1828800"/>
            <a:ext cx="7924800" cy="4178491"/>
          </a:xfrm>
        </p:spPr>
        <p:txBody>
          <a:bodyPr/>
          <a:lstStyle/>
          <a:p>
            <a:r>
              <a:rPr lang="en-US" dirty="0" smtClean="0"/>
              <a:t>Scoping Guidance</a:t>
            </a:r>
          </a:p>
          <a:p>
            <a:r>
              <a:rPr lang="en-US" dirty="0" smtClean="0"/>
              <a:t>Compensating Security Controls</a:t>
            </a:r>
          </a:p>
          <a:p>
            <a:r>
              <a:rPr lang="en-US" dirty="0" smtClean="0"/>
              <a:t>Organization-defined Parameters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Scoping Guidance Considerations</a:t>
            </a:r>
            <a:endParaRPr lang="en-US" dirty="0"/>
          </a:p>
        </p:txBody>
      </p:sp>
      <p:sp>
        <p:nvSpPr>
          <p:cNvPr id="2" name="Content Placeholder 1"/>
          <p:cNvSpPr>
            <a:spLocks noGrp="1"/>
          </p:cNvSpPr>
          <p:nvPr>
            <p:ph idx="1"/>
          </p:nvPr>
        </p:nvSpPr>
        <p:spPr/>
        <p:txBody>
          <a:bodyPr>
            <a:normAutofit/>
          </a:bodyPr>
          <a:lstStyle/>
          <a:p>
            <a:r>
              <a:rPr lang="en-US" dirty="0" smtClean="0"/>
              <a:t>Common Control-related</a:t>
            </a:r>
          </a:p>
          <a:p>
            <a:r>
              <a:rPr lang="en-US" dirty="0" smtClean="0"/>
              <a:t>Security Objective-related</a:t>
            </a:r>
          </a:p>
          <a:p>
            <a:r>
              <a:rPr lang="en-US" dirty="0" smtClean="0"/>
              <a:t>Technology-related</a:t>
            </a:r>
          </a:p>
          <a:p>
            <a:r>
              <a:rPr lang="en-US" dirty="0" smtClean="0"/>
              <a:t>Physical Infrastructure-related</a:t>
            </a:r>
          </a:p>
          <a:p>
            <a:r>
              <a:rPr lang="en-US" dirty="0" smtClean="0"/>
              <a:t>Policy/Regulatory-related</a:t>
            </a:r>
          </a:p>
          <a:p>
            <a:r>
              <a:rPr lang="en-US" dirty="0" smtClean="0"/>
              <a:t>Operational/Environmental-related</a:t>
            </a:r>
          </a:p>
          <a:p>
            <a:r>
              <a:rPr lang="en-US" dirty="0" smtClean="0"/>
              <a:t>Scalability-related</a:t>
            </a:r>
          </a:p>
          <a:p>
            <a:r>
              <a:rPr lang="en-US" dirty="0" smtClean="0"/>
              <a:t>Public Access-related</a:t>
            </a:r>
            <a:endParaRPr lang="en-US" dirty="0"/>
          </a:p>
        </p:txBody>
      </p:sp>
      <p:sp>
        <p:nvSpPr>
          <p:cNvPr id="4" name="Rectangle 3"/>
          <p:cNvSpPr/>
          <p:nvPr/>
        </p:nvSpPr>
        <p:spPr>
          <a:xfrm>
            <a:off x="4172857" y="4821313"/>
            <a:ext cx="4572000" cy="1569660"/>
          </a:xfrm>
          <a:prstGeom prst="rect">
            <a:avLst/>
          </a:prstGeom>
        </p:spPr>
        <p:txBody>
          <a:bodyPr>
            <a:spAutoFit/>
          </a:bodyPr>
          <a:lstStyle/>
          <a:p>
            <a:r>
              <a:rPr lang="en-US" dirty="0" smtClean="0">
                <a:solidFill>
                  <a:schemeClr val="accent5">
                    <a:lumMod val="75000"/>
                  </a:schemeClr>
                </a:solidFill>
              </a:rPr>
              <a:t>Implementing only </a:t>
            </a:r>
            <a:r>
              <a:rPr lang="en-US" dirty="0">
                <a:solidFill>
                  <a:schemeClr val="accent5">
                    <a:lumMod val="75000"/>
                  </a:schemeClr>
                </a:solidFill>
              </a:rPr>
              <a:t>those controls that are essential to providing the appropriate level of </a:t>
            </a:r>
            <a:r>
              <a:rPr lang="en-US" dirty="0" smtClean="0">
                <a:solidFill>
                  <a:schemeClr val="accent5">
                    <a:lumMod val="75000"/>
                  </a:schemeClr>
                </a:solidFill>
              </a:rPr>
              <a:t>protection.</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Compensating Security Controls</a:t>
            </a:r>
            <a:endParaRPr lang="en-US" dirty="0"/>
          </a:p>
        </p:txBody>
      </p:sp>
      <p:sp>
        <p:nvSpPr>
          <p:cNvPr id="2" name="Content Placeholder 1"/>
          <p:cNvSpPr>
            <a:spLocks noGrp="1"/>
          </p:cNvSpPr>
          <p:nvPr>
            <p:ph idx="1"/>
          </p:nvPr>
        </p:nvSpPr>
        <p:spPr/>
        <p:txBody>
          <a:bodyPr/>
          <a:lstStyle/>
          <a:p>
            <a:r>
              <a:rPr lang="en-US" dirty="0" smtClean="0"/>
              <a:t>Used in Lieu of Recommended Control</a:t>
            </a:r>
          </a:p>
          <a:p>
            <a:r>
              <a:rPr lang="en-US" dirty="0" smtClean="0"/>
              <a:t>Control Not Available</a:t>
            </a:r>
          </a:p>
          <a:p>
            <a:r>
              <a:rPr lang="en-US" dirty="0" smtClean="0"/>
              <a:t>Provides Supporting Rationale </a:t>
            </a:r>
          </a:p>
          <a:p>
            <a:r>
              <a:rPr lang="en-US" dirty="0" smtClean="0"/>
              <a:t>Risk Accepted with Compensating Control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RMF Step 1</a:t>
            </a:r>
            <a:br>
              <a:rPr lang="en-US" dirty="0" smtClean="0"/>
            </a:br>
            <a:r>
              <a:rPr lang="en-US" dirty="0" smtClean="0"/>
              <a:t>Categorize Information System</a:t>
            </a:r>
            <a:endParaRPr lang="en-US" dirty="0"/>
          </a:p>
        </p:txBody>
      </p:sp>
      <p:sp>
        <p:nvSpPr>
          <p:cNvPr id="2" name="Content Placeholder 1"/>
          <p:cNvSpPr>
            <a:spLocks noGrp="1"/>
          </p:cNvSpPr>
          <p:nvPr>
            <p:ph idx="1"/>
          </p:nvPr>
        </p:nvSpPr>
        <p:spPr>
          <a:xfrm>
            <a:off x="783770" y="1872343"/>
            <a:ext cx="7903029" cy="4134948"/>
          </a:xfrm>
        </p:spPr>
        <p:txBody>
          <a:bodyPr/>
          <a:lstStyle/>
          <a:p>
            <a:r>
              <a:rPr lang="en-US" dirty="0" smtClean="0"/>
              <a:t>Security Categorization</a:t>
            </a:r>
          </a:p>
          <a:p>
            <a:r>
              <a:rPr lang="en-US" dirty="0" smtClean="0"/>
              <a:t>Information System Description</a:t>
            </a:r>
          </a:p>
          <a:p>
            <a:r>
              <a:rPr lang="en-US" dirty="0" smtClean="0"/>
              <a:t>Information System Registration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04800" y="762000"/>
            <a:ext cx="8239125" cy="5591175"/>
          </a:xfrm>
          <a:prstGeom prst="rect">
            <a:avLst/>
          </a:prstGeom>
          <a:noFill/>
          <a:ln w="9525">
            <a:noFill/>
            <a:miter lim="800000"/>
            <a:headEnd/>
            <a:tailEnd/>
          </a:ln>
        </p:spPr>
      </p:pic>
      <p:sp>
        <p:nvSpPr>
          <p:cNvPr id="3" name="Rectangle 2"/>
          <p:cNvSpPr/>
          <p:nvPr/>
        </p:nvSpPr>
        <p:spPr>
          <a:xfrm>
            <a:off x="2362200" y="3733800"/>
            <a:ext cx="55626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2286000" y="4114800"/>
            <a:ext cx="50292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Supplementing Security Controls</a:t>
            </a:r>
            <a:endParaRPr lang="en-US" dirty="0"/>
          </a:p>
        </p:txBody>
      </p:sp>
      <p:sp>
        <p:nvSpPr>
          <p:cNvPr id="13" name="Content Placeholder 12"/>
          <p:cNvSpPr>
            <a:spLocks noGrp="1"/>
          </p:cNvSpPr>
          <p:nvPr>
            <p:ph idx="1"/>
          </p:nvPr>
        </p:nvSpPr>
        <p:spPr/>
        <p:txBody>
          <a:bodyPr/>
          <a:lstStyle/>
          <a:p>
            <a:r>
              <a:rPr lang="en-US" dirty="0" smtClean="0"/>
              <a:t>Advanced Persistent Threat</a:t>
            </a:r>
          </a:p>
          <a:p>
            <a:r>
              <a:rPr lang="en-US" dirty="0" smtClean="0"/>
              <a:t>Cross-domain Services</a:t>
            </a:r>
          </a:p>
          <a:p>
            <a:r>
              <a:rPr lang="en-US" dirty="0" smtClean="0"/>
              <a:t>Mobility</a:t>
            </a:r>
          </a:p>
          <a:p>
            <a:r>
              <a:rPr lang="en-US" dirty="0" smtClean="0"/>
              <a:t>Highly Sensitive Information and Information Sharing</a:t>
            </a:r>
          </a:p>
          <a:p>
            <a:r>
              <a:rPr lang="en-US" dirty="0" smtClean="0"/>
              <a:t>Application-layer Security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p:txBody>
          <a:bodyPr>
            <a:normAutofit/>
          </a:bodyPr>
          <a:lstStyle/>
          <a:p>
            <a:r>
              <a:rPr lang="en-US" dirty="0" smtClean="0"/>
              <a:t>There are three levels of baseline controls that are defined by the _____________ of the information system.</a:t>
            </a:r>
          </a:p>
          <a:p>
            <a:r>
              <a:rPr lang="en-US" dirty="0" smtClean="0"/>
              <a:t>What are security controls that are inheritable by one or more organizational information systems?</a:t>
            </a:r>
          </a:p>
          <a:p>
            <a:r>
              <a:rPr lang="en-US" dirty="0" smtClean="0"/>
              <a:t>What are the Two key components of information security affecting the trustworthiness of information systems ?</a:t>
            </a:r>
          </a:p>
          <a:p>
            <a:r>
              <a:rPr lang="en-US" dirty="0" smtClean="0"/>
              <a:t>What kind of security control is a management, operational, or technical control is employed by an organization in lieu of a recommended security control.?</a:t>
            </a:r>
          </a:p>
          <a:p>
            <a:endParaRPr lang="en-US" dirty="0"/>
          </a:p>
        </p:txBody>
      </p:sp>
    </p:spTree>
    <p:extLst>
      <p:ext uri="{BB962C8B-B14F-4D97-AF65-F5344CB8AC3E}">
        <p14:creationId xmlns:p14="http://schemas.microsoft.com/office/powerpoint/2010/main" xmlns="" val="1620650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Implementing Controls</a:t>
            </a:r>
            <a:endParaRPr lang="en-US" dirty="0"/>
          </a:p>
        </p:txBody>
      </p:sp>
      <p:sp>
        <p:nvSpPr>
          <p:cNvPr id="5" name="Text Placeholder 4"/>
          <p:cNvSpPr>
            <a:spLocks noGrp="1"/>
          </p:cNvSpPr>
          <p:nvPr>
            <p:ph type="body" idx="1"/>
          </p:nvPr>
        </p:nvSpPr>
        <p:spPr>
          <a:xfrm>
            <a:off x="765856" y="2906713"/>
            <a:ext cx="7772400" cy="1500187"/>
          </a:xfrm>
        </p:spPr>
        <p:txBody>
          <a:bodyPr/>
          <a:lstStyle/>
          <a:p>
            <a:r>
              <a:rPr lang="en-US" dirty="0" smtClean="0"/>
              <a:t>Subsection C.4</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Controls</a:t>
            </a:r>
            <a:endParaRPr lang="en-US" dirty="0"/>
          </a:p>
        </p:txBody>
      </p:sp>
      <p:graphicFrame>
        <p:nvGraphicFramePr>
          <p:cNvPr id="4" name="Table 3"/>
          <p:cNvGraphicFramePr>
            <a:graphicFrameLocks noGrp="1"/>
          </p:cNvGraphicFramePr>
          <p:nvPr/>
        </p:nvGraphicFramePr>
        <p:xfrm>
          <a:off x="217710" y="954650"/>
          <a:ext cx="8752115" cy="5888736"/>
        </p:xfrm>
        <a:graphic>
          <a:graphicData uri="http://schemas.openxmlformats.org/drawingml/2006/table">
            <a:tbl>
              <a:tblPr/>
              <a:tblGrid>
                <a:gridCol w="478970"/>
                <a:gridCol w="870857"/>
                <a:gridCol w="783772"/>
                <a:gridCol w="2334659"/>
                <a:gridCol w="2269591"/>
                <a:gridCol w="2014266"/>
              </a:tblGrid>
              <a:tr h="480635">
                <a:tc>
                  <a:txBody>
                    <a:bodyPr/>
                    <a:lstStyle/>
                    <a:p>
                      <a:pPr marL="0" marR="0">
                        <a:lnSpc>
                          <a:spcPct val="115000"/>
                        </a:lnSpc>
                        <a:spcBef>
                          <a:spcPts val="0"/>
                        </a:spcBef>
                        <a:spcAft>
                          <a:spcPts val="0"/>
                        </a:spcAft>
                      </a:pPr>
                      <a:r>
                        <a:rPr lang="en-US" sz="1400" b="1" dirty="0">
                          <a:solidFill>
                            <a:srgbClr val="953735"/>
                          </a:solidFill>
                          <a:latin typeface="Calibri"/>
                          <a:ea typeface="Times New Roman"/>
                          <a:cs typeface="Times New Roman"/>
                        </a:rPr>
                        <a:t>NO</a:t>
                      </a:r>
                      <a:endParaRPr lang="en-US" sz="1400" dirty="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CNTL NAME</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CC Provider</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CNTL_Implementation</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Platforms</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a:solidFill>
                            <a:srgbClr val="953735"/>
                          </a:solidFill>
                          <a:latin typeface="Calibri"/>
                          <a:ea typeface="Times New Roman"/>
                          <a:cs typeface="Times New Roman"/>
                        </a:rPr>
                        <a:t>Monitoring Strategy</a:t>
                      </a:r>
                      <a:endParaRPr lang="en-US" sz="1400">
                        <a:latin typeface="Calibri"/>
                        <a:ea typeface="Calibri"/>
                        <a:cs typeface="Times New Roman"/>
                      </a:endParaRPr>
                    </a:p>
                  </a:txBody>
                  <a:tcPr marL="45050" marR="45050" marT="0" marB="0" anchor="b">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r h="2643493">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SI-3</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Malicious Code Protection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Systems Integrity Division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b="1" dirty="0" err="1">
                          <a:solidFill>
                            <a:srgbClr val="000000"/>
                          </a:solidFill>
                          <a:latin typeface="Calibri"/>
                          <a:ea typeface="Times New Roman"/>
                          <a:cs typeface="Times New Roman"/>
                        </a:rPr>
                        <a:t>Symnantec</a:t>
                      </a:r>
                      <a:r>
                        <a:rPr lang="en-US" sz="1400" b="1" dirty="0">
                          <a:solidFill>
                            <a:srgbClr val="000000"/>
                          </a:solidFill>
                          <a:latin typeface="Calibri"/>
                          <a:ea typeface="Times New Roman"/>
                          <a:cs typeface="Times New Roman"/>
                        </a:rPr>
                        <a:t> Endpoint Protection v.11 </a:t>
                      </a:r>
                      <a:r>
                        <a:rPr lang="en-US" sz="1400" dirty="0">
                          <a:solidFill>
                            <a:srgbClr val="000000"/>
                          </a:solidFill>
                          <a:latin typeface="Calibri"/>
                          <a:ea typeface="Times New Roman"/>
                          <a:cs typeface="Times New Roman"/>
                        </a:rPr>
                        <a:t>- The  </a:t>
                      </a:r>
                      <a:r>
                        <a:rPr lang="en-US" sz="1400" dirty="0" err="1">
                          <a:solidFill>
                            <a:srgbClr val="000000"/>
                          </a:solidFill>
                          <a:latin typeface="Calibri"/>
                          <a:ea typeface="Times New Roman"/>
                          <a:cs typeface="Times New Roman"/>
                        </a:rPr>
                        <a:t>AntiVirus</a:t>
                      </a:r>
                      <a:r>
                        <a:rPr lang="en-US" sz="1400" dirty="0">
                          <a:solidFill>
                            <a:srgbClr val="000000"/>
                          </a:solidFill>
                          <a:latin typeface="Calibri"/>
                          <a:ea typeface="Times New Roman"/>
                          <a:cs typeface="Times New Roman"/>
                        </a:rPr>
                        <a:t> Program provides anti-virus software support to Domestic Bureaus, Consular and Executive Offices, IRM Systems Managers, Overseas Posts and Tenant Organizations Department-wide.</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The contract with the Symantec Corporation for Symantec Endpoint Protection (SEP) supports the following operating system platforms: </a:t>
                      </a:r>
                      <a:br>
                        <a:rPr lang="en-US" sz="1400" dirty="0">
                          <a:solidFill>
                            <a:srgbClr val="000000"/>
                          </a:solidFill>
                          <a:latin typeface="Calibri"/>
                          <a:ea typeface="Times New Roman"/>
                          <a:cs typeface="Times New Roman"/>
                        </a:rPr>
                      </a:br>
                      <a:r>
                        <a:rPr lang="en-US" sz="1400" dirty="0">
                          <a:solidFill>
                            <a:srgbClr val="000000"/>
                          </a:solidFill>
                          <a:latin typeface="Calibri"/>
                          <a:ea typeface="Times New Roman"/>
                          <a:cs typeface="Times New Roman"/>
                        </a:rPr>
                        <a:t>Windows File and Exchange Servers, and client workstations, Current Operating Systems (Windows NT, 2000, XP, 2003, Vista</a:t>
                      </a:r>
                      <a:r>
                        <a:rPr lang="en-US" sz="1400" dirty="0" smtClean="0">
                          <a:solidFill>
                            <a:srgbClr val="000000"/>
                          </a:solidFill>
                          <a:latin typeface="Calibri"/>
                          <a:ea typeface="Times New Roman"/>
                          <a:cs typeface="Times New Roman"/>
                        </a:rPr>
                        <a:t>)</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1200"/>
                        </a:spcAft>
                      </a:pPr>
                      <a:r>
                        <a:rPr lang="en-US" sz="1400" dirty="0">
                          <a:solidFill>
                            <a:srgbClr val="000000"/>
                          </a:solidFill>
                          <a:latin typeface="Calibri"/>
                          <a:ea typeface="Times New Roman"/>
                          <a:cs typeface="Times New Roman"/>
                        </a:rPr>
                        <a:t>Anti-Virus signature file age detection is provided by SMS</a:t>
                      </a:r>
                      <a:r>
                        <a:rPr lang="en-US" sz="1400" dirty="0" smtClean="0">
                          <a:solidFill>
                            <a:srgbClr val="000000"/>
                          </a:solidFill>
                          <a:latin typeface="Calibri"/>
                          <a:ea typeface="Times New Roman"/>
                          <a:cs typeface="Times New Roman"/>
                        </a:rPr>
                        <a:t>.</a:t>
                      </a:r>
                      <a:r>
                        <a:rPr lang="en-US" sz="1400" dirty="0">
                          <a:solidFill>
                            <a:srgbClr val="000000"/>
                          </a:solidFill>
                          <a:latin typeface="Calibri"/>
                          <a:ea typeface="Times New Roman"/>
                          <a:cs typeface="Times New Roman"/>
                        </a:rPr>
                        <a:t/>
                      </a:r>
                      <a:br>
                        <a:rPr lang="en-US" sz="1400" dirty="0">
                          <a:solidFill>
                            <a:srgbClr val="000000"/>
                          </a:solidFill>
                          <a:latin typeface="Calibri"/>
                          <a:ea typeface="Times New Roman"/>
                          <a:cs typeface="Times New Roman"/>
                        </a:rPr>
                      </a:br>
                      <a:r>
                        <a:rPr lang="en-US" sz="1400" dirty="0">
                          <a:solidFill>
                            <a:srgbClr val="000000"/>
                          </a:solidFill>
                          <a:latin typeface="Calibri"/>
                          <a:ea typeface="Times New Roman"/>
                          <a:cs typeface="Times New Roman"/>
                        </a:rPr>
                        <a:t>The date on the signature file is compared to the current date</a:t>
                      </a:r>
                      <a:r>
                        <a:rPr lang="en-US" sz="1400" dirty="0" smtClean="0">
                          <a:solidFill>
                            <a:srgbClr val="000000"/>
                          </a:solidFill>
                          <a:latin typeface="Calibri"/>
                          <a:ea typeface="Times New Roman"/>
                          <a:cs typeface="Times New Roman"/>
                        </a:rPr>
                        <a:t>.</a:t>
                      </a:r>
                    </a:p>
                    <a:p>
                      <a:pPr marL="0" marR="0">
                        <a:lnSpc>
                          <a:spcPct val="115000"/>
                        </a:lnSpc>
                        <a:spcBef>
                          <a:spcPts val="0"/>
                        </a:spcBef>
                        <a:spcAft>
                          <a:spcPts val="1200"/>
                        </a:spcAft>
                      </a:pPr>
                      <a:r>
                        <a:rPr lang="en-US" sz="1400" dirty="0" smtClean="0">
                          <a:solidFill>
                            <a:srgbClr val="000000"/>
                          </a:solidFill>
                          <a:latin typeface="Calibri"/>
                          <a:ea typeface="Times New Roman"/>
                          <a:cs typeface="Times New Roman"/>
                        </a:rPr>
                        <a:t> </a:t>
                      </a:r>
                      <a:r>
                        <a:rPr lang="en-US" sz="1400" dirty="0">
                          <a:solidFill>
                            <a:srgbClr val="000000"/>
                          </a:solidFill>
                          <a:latin typeface="Calibri"/>
                          <a:ea typeface="Times New Roman"/>
                          <a:cs typeface="Times New Roman"/>
                        </a:rPr>
                        <a:t>There is no score until a grace period of 6 days has elapsed. </a:t>
                      </a:r>
                      <a:endParaRPr lang="en-US" sz="1400" dirty="0">
                        <a:latin typeface="Calibri"/>
                        <a:ea typeface="Calibri"/>
                        <a:cs typeface="Times New Roman"/>
                      </a:endParaRPr>
                    </a:p>
                    <a:p>
                      <a:pPr marL="0" marR="0">
                        <a:lnSpc>
                          <a:spcPct val="115000"/>
                        </a:lnSpc>
                        <a:spcBef>
                          <a:spcPts val="0"/>
                        </a:spcBef>
                        <a:spcAft>
                          <a:spcPts val="1200"/>
                        </a:spcAft>
                      </a:pPr>
                      <a:r>
                        <a:rPr lang="en-US" sz="1400" dirty="0">
                          <a:solidFill>
                            <a:srgbClr val="000000"/>
                          </a:solidFill>
                          <a:latin typeface="Calibri"/>
                          <a:ea typeface="Times New Roman"/>
                          <a:cs typeface="Times New Roman"/>
                        </a:rPr>
                        <a:t>Beginning on day 7, a score of 6.0 is assigned for each day since the last update of the signature file. In particular, on day 7 the score is 42.0.  </a:t>
                      </a:r>
                      <a:endParaRPr lang="en-US" sz="1400" dirty="0">
                        <a:latin typeface="Calibri"/>
                        <a:ea typeface="Calibri"/>
                        <a:cs typeface="Times New Roman"/>
                      </a:endParaRPr>
                    </a:p>
                    <a:p>
                      <a:pPr marL="0" marR="0" algn="ctr">
                        <a:lnSpc>
                          <a:spcPct val="115000"/>
                        </a:lnSpc>
                        <a:spcBef>
                          <a:spcPts val="0"/>
                        </a:spcBef>
                        <a:spcAft>
                          <a:spcPts val="0"/>
                        </a:spcAft>
                      </a:pPr>
                      <a:r>
                        <a:rPr lang="en-US"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r h="1987554">
                <a:tc rowSpan="2">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SI-3</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Malicious Code Protection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gn="ctr">
                        <a:lnSpc>
                          <a:spcPct val="115000"/>
                        </a:lnSpc>
                        <a:spcBef>
                          <a:spcPts val="0"/>
                        </a:spcBef>
                        <a:spcAft>
                          <a:spcPts val="0"/>
                        </a:spcAft>
                      </a:pPr>
                      <a:r>
                        <a:rPr lang="en-US" sz="1400">
                          <a:solidFill>
                            <a:srgbClr val="000000"/>
                          </a:solidFill>
                          <a:latin typeface="Calibri"/>
                          <a:ea typeface="Times New Roman"/>
                          <a:cs typeface="Times New Roman"/>
                        </a:rPr>
                        <a:t>Systems Integrity Division</a:t>
                      </a:r>
                      <a:endParaRPr lang="en-US" sz="140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b="1" dirty="0" err="1">
                          <a:solidFill>
                            <a:srgbClr val="000000"/>
                          </a:solidFill>
                          <a:latin typeface="Calibri"/>
                          <a:ea typeface="Times New Roman"/>
                          <a:cs typeface="Times New Roman"/>
                        </a:rPr>
                        <a:t>Fortinet</a:t>
                      </a:r>
                      <a:r>
                        <a:rPr lang="en-US" sz="1400" b="1" dirty="0">
                          <a:solidFill>
                            <a:srgbClr val="000000"/>
                          </a:solidFill>
                          <a:latin typeface="Calibri"/>
                          <a:ea typeface="Times New Roman"/>
                          <a:cs typeface="Times New Roman"/>
                        </a:rPr>
                        <a:t> </a:t>
                      </a:r>
                      <a:r>
                        <a:rPr lang="en-US" sz="1400" b="1" dirty="0" err="1">
                          <a:solidFill>
                            <a:srgbClr val="000000"/>
                          </a:solidFill>
                          <a:latin typeface="Calibri"/>
                          <a:ea typeface="Times New Roman"/>
                          <a:cs typeface="Times New Roman"/>
                        </a:rPr>
                        <a:t>FortiMail</a:t>
                      </a:r>
                      <a:r>
                        <a:rPr lang="en-US" sz="1400" b="1" dirty="0">
                          <a:solidFill>
                            <a:srgbClr val="000000"/>
                          </a:solidFill>
                          <a:latin typeface="Calibri"/>
                          <a:ea typeface="Times New Roman"/>
                          <a:cs typeface="Times New Roman"/>
                        </a:rPr>
                        <a:t>, </a:t>
                      </a:r>
                      <a:r>
                        <a:rPr lang="en-US" sz="1400" b="1" dirty="0" err="1">
                          <a:solidFill>
                            <a:srgbClr val="000000"/>
                          </a:solidFill>
                          <a:latin typeface="Calibri"/>
                          <a:ea typeface="Times New Roman"/>
                          <a:cs typeface="Times New Roman"/>
                        </a:rPr>
                        <a:t>FortiGate</a:t>
                      </a:r>
                      <a:r>
                        <a:rPr lang="en-US" sz="1400" b="1" dirty="0">
                          <a:solidFill>
                            <a:srgbClr val="000000"/>
                          </a:solidFill>
                          <a:latin typeface="Calibri"/>
                          <a:ea typeface="Times New Roman"/>
                          <a:cs typeface="Times New Roman"/>
                        </a:rPr>
                        <a:t>, Micro </a:t>
                      </a:r>
                      <a:r>
                        <a:rPr lang="en-US" sz="1400" b="1" dirty="0" err="1">
                          <a:solidFill>
                            <a:srgbClr val="000000"/>
                          </a:solidFill>
                          <a:latin typeface="Calibri"/>
                          <a:ea typeface="Times New Roman"/>
                          <a:cs typeface="Times New Roman"/>
                        </a:rPr>
                        <a:t>ScanMail</a:t>
                      </a:r>
                      <a:r>
                        <a:rPr lang="en-US" sz="1400" b="1" dirty="0">
                          <a:solidFill>
                            <a:srgbClr val="000000"/>
                          </a:solidFill>
                          <a:latin typeface="Calibri"/>
                          <a:ea typeface="Times New Roman"/>
                          <a:cs typeface="Times New Roman"/>
                        </a:rPr>
                        <a:t>. </a:t>
                      </a:r>
                      <a:r>
                        <a:rPr lang="en-US" sz="1400" dirty="0">
                          <a:solidFill>
                            <a:srgbClr val="000000"/>
                          </a:solidFill>
                          <a:latin typeface="Calibri"/>
                          <a:ea typeface="Times New Roman"/>
                          <a:cs typeface="Times New Roman"/>
                        </a:rPr>
                        <a:t> To protect the network backbone infrastructure, i.e., e-mail gateways and Windows Exchange Servers from penetration by hostile hacker software tools, the Department implemented network "on the fly" anti-virus software support.</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rowSpan="2">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Implemented network anti-virus software support using: </a:t>
                      </a:r>
                      <a:r>
                        <a:rPr lang="en-US" sz="1400" dirty="0" err="1">
                          <a:solidFill>
                            <a:srgbClr val="000000"/>
                          </a:solidFill>
                          <a:latin typeface="Calibri"/>
                          <a:ea typeface="Times New Roman"/>
                          <a:cs typeface="Times New Roman"/>
                        </a:rPr>
                        <a:t>Fortinet</a:t>
                      </a:r>
                      <a:r>
                        <a:rPr lang="en-US" sz="1400" dirty="0">
                          <a:solidFill>
                            <a:srgbClr val="000000"/>
                          </a:solidFill>
                          <a:latin typeface="Calibri"/>
                          <a:ea typeface="Times New Roman"/>
                          <a:cs typeface="Times New Roman"/>
                        </a:rPr>
                        <a:t> </a:t>
                      </a:r>
                      <a:r>
                        <a:rPr lang="en-US" sz="1400" dirty="0" err="1">
                          <a:solidFill>
                            <a:srgbClr val="000000"/>
                          </a:solidFill>
                          <a:latin typeface="Calibri"/>
                          <a:ea typeface="Times New Roman"/>
                          <a:cs typeface="Times New Roman"/>
                        </a:rPr>
                        <a:t>FortiMail</a:t>
                      </a:r>
                      <a:r>
                        <a:rPr lang="en-US" sz="1400" dirty="0">
                          <a:solidFill>
                            <a:srgbClr val="000000"/>
                          </a:solidFill>
                          <a:latin typeface="Calibri"/>
                          <a:ea typeface="Times New Roman"/>
                          <a:cs typeface="Times New Roman"/>
                        </a:rPr>
                        <a:t> - SMTP, Spam, </a:t>
                      </a:r>
                      <a:r>
                        <a:rPr lang="en-US" sz="1400" dirty="0" err="1">
                          <a:solidFill>
                            <a:srgbClr val="000000"/>
                          </a:solidFill>
                          <a:latin typeface="Calibri"/>
                          <a:ea typeface="Times New Roman"/>
                          <a:cs typeface="Times New Roman"/>
                        </a:rPr>
                        <a:t>Phishing,Fortinet</a:t>
                      </a:r>
                      <a:r>
                        <a:rPr lang="en-US" sz="1400" dirty="0">
                          <a:solidFill>
                            <a:srgbClr val="000000"/>
                          </a:solidFill>
                          <a:latin typeface="Calibri"/>
                          <a:ea typeface="Times New Roman"/>
                          <a:cs typeface="Times New Roman"/>
                        </a:rPr>
                        <a:t> </a:t>
                      </a:r>
                      <a:r>
                        <a:rPr lang="en-US" sz="1400" dirty="0" err="1">
                          <a:solidFill>
                            <a:srgbClr val="000000"/>
                          </a:solidFill>
                          <a:latin typeface="Calibri"/>
                          <a:ea typeface="Times New Roman"/>
                          <a:cs typeface="Times New Roman"/>
                        </a:rPr>
                        <a:t>FortiGate</a:t>
                      </a:r>
                      <a:r>
                        <a:rPr lang="en-US" sz="1400" dirty="0">
                          <a:solidFill>
                            <a:srgbClr val="000000"/>
                          </a:solidFill>
                          <a:latin typeface="Calibri"/>
                          <a:ea typeface="Times New Roman"/>
                          <a:cs typeface="Times New Roman"/>
                        </a:rPr>
                        <a:t> - SMTP, FTP and HTTP Scanning, Trend Micro </a:t>
                      </a:r>
                      <a:r>
                        <a:rPr lang="en-US" sz="1400" dirty="0" err="1">
                          <a:solidFill>
                            <a:srgbClr val="000000"/>
                          </a:solidFill>
                          <a:latin typeface="Calibri"/>
                          <a:ea typeface="Times New Roman"/>
                          <a:cs typeface="Times New Roman"/>
                        </a:rPr>
                        <a:t>ScanMail</a:t>
                      </a:r>
                      <a:r>
                        <a:rPr lang="en-US" sz="1400" dirty="0">
                          <a:solidFill>
                            <a:srgbClr val="000000"/>
                          </a:solidFill>
                          <a:latin typeface="Calibri"/>
                          <a:ea typeface="Times New Roman"/>
                          <a:cs typeface="Times New Roman"/>
                        </a:rPr>
                        <a:t> for Microsoft Exchange Servers - SMTP, Spam, Content Filtering.</a:t>
                      </a:r>
                      <a:endParaRPr lang="en-US" sz="1400" dirty="0">
                        <a:latin typeface="Calibri"/>
                        <a:ea typeface="Calibri"/>
                        <a:cs typeface="Times New Roman"/>
                      </a:endParaRPr>
                    </a:p>
                  </a:txBody>
                  <a:tcPr marL="45050" marR="45050" marT="0" marB="0">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c vMerge="1">
                  <a:txBody>
                    <a:bodyPr/>
                    <a:lstStyle/>
                    <a:p>
                      <a:endParaRPr lang="en-US"/>
                    </a:p>
                  </a:txBody>
                  <a:tcPr/>
                </a:tc>
              </a:tr>
              <a:tr h="2403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pPr>
                      <a:endParaRPr lang="en-US" sz="1400" dirty="0">
                        <a:latin typeface="Calibri"/>
                        <a:ea typeface="Times New Roman"/>
                      </a:endParaRPr>
                    </a:p>
                  </a:txBody>
                  <a:tcPr marL="45050" marR="4505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rgbClr val="FFFFCC"/>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 Analysis</a:t>
            </a:r>
            <a:br>
              <a:rPr lang="en-US" dirty="0" smtClean="0"/>
            </a:br>
            <a:r>
              <a:rPr lang="en-US" dirty="0" smtClean="0"/>
              <a:t>Key Concepts &amp; Vocabulary</a:t>
            </a:r>
            <a:endParaRPr lang="en-US" dirty="0"/>
          </a:p>
        </p:txBody>
      </p:sp>
      <p:sp>
        <p:nvSpPr>
          <p:cNvPr id="5" name="Content Placeholder 2"/>
          <p:cNvSpPr>
            <a:spLocks noGrp="1"/>
          </p:cNvSpPr>
          <p:nvPr>
            <p:ph idx="1"/>
          </p:nvPr>
        </p:nvSpPr>
        <p:spPr/>
        <p:txBody>
          <a:bodyPr>
            <a:normAutofit/>
          </a:bodyPr>
          <a:lstStyle/>
          <a:p>
            <a:r>
              <a:rPr lang="en-US" dirty="0" smtClean="0"/>
              <a:t>Security </a:t>
            </a:r>
            <a:r>
              <a:rPr lang="en-US" dirty="0"/>
              <a:t>Categorization </a:t>
            </a:r>
          </a:p>
          <a:p>
            <a:pPr lvl="1"/>
            <a:r>
              <a:rPr lang="en-US" dirty="0"/>
              <a:t>FIPS 199: Security Categorization Standards</a:t>
            </a:r>
          </a:p>
          <a:p>
            <a:pPr lvl="1"/>
            <a:r>
              <a:rPr lang="en-US" dirty="0"/>
              <a:t>SP 800-60: Mapping Types to Categories</a:t>
            </a:r>
          </a:p>
          <a:p>
            <a:pPr lvl="1"/>
            <a:r>
              <a:rPr lang="en-US" dirty="0" smtClean="0"/>
              <a:t>Categorizing </a:t>
            </a:r>
            <a:r>
              <a:rPr lang="en-US" dirty="0"/>
              <a:t>Privacy Information</a:t>
            </a:r>
          </a:p>
          <a:p>
            <a:pPr lvl="1"/>
            <a:r>
              <a:rPr lang="en-US" dirty="0"/>
              <a:t>SP 800-122 Protecting PII</a:t>
            </a:r>
          </a:p>
          <a:p>
            <a:r>
              <a:rPr lang="en-US" dirty="0" smtClean="0"/>
              <a:t>Documentation </a:t>
            </a:r>
            <a:r>
              <a:rPr lang="en-US" dirty="0"/>
              <a:t>– System Security Plan</a:t>
            </a:r>
          </a:p>
          <a:p>
            <a:r>
              <a:rPr lang="en-US" dirty="0" smtClean="0"/>
              <a:t>Security </a:t>
            </a:r>
            <a:r>
              <a:rPr lang="en-US" dirty="0"/>
              <a:t>Control Baseline</a:t>
            </a:r>
          </a:p>
          <a:p>
            <a:pPr lvl="1"/>
            <a:r>
              <a:rPr lang="en-US" dirty="0" smtClean="0"/>
              <a:t>FIPS </a:t>
            </a:r>
            <a:r>
              <a:rPr lang="en-US" dirty="0"/>
              <a:t>200: Minimum Security Requirements</a:t>
            </a:r>
          </a:p>
          <a:p>
            <a:pPr lvl="1"/>
            <a:r>
              <a:rPr lang="en-US" dirty="0" smtClean="0"/>
              <a:t>SP </a:t>
            </a:r>
            <a:r>
              <a:rPr lang="en-US" dirty="0"/>
              <a:t>800-53: The Fundamentals</a:t>
            </a:r>
          </a:p>
          <a:p>
            <a:pPr lvl="1"/>
            <a:r>
              <a:rPr lang="en-US" dirty="0" smtClean="0"/>
              <a:t>Selecting </a:t>
            </a:r>
            <a:r>
              <a:rPr lang="en-US" dirty="0"/>
              <a:t>Controls from 800-53</a:t>
            </a:r>
          </a:p>
          <a:p>
            <a:pPr lvl="1"/>
            <a:r>
              <a:rPr lang="en-US" dirty="0" smtClean="0"/>
              <a:t>Implementing Controls</a:t>
            </a:r>
          </a:p>
          <a:p>
            <a:pPr marL="457200" lvl="1" indent="0">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30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1598" y="43542"/>
            <a:ext cx="8614229" cy="1143000"/>
          </a:xfrm>
        </p:spPr>
        <p:txBody>
          <a:bodyPr>
            <a:noAutofit/>
          </a:bodyPr>
          <a:lstStyle/>
          <a:p>
            <a:r>
              <a:rPr lang="en-US" sz="3600" dirty="0" smtClean="0"/>
              <a:t>Lab Activity 3 – Selecting and Implementing Baseline Controls</a:t>
            </a:r>
            <a:endParaRPr lang="en-US" sz="3600" dirty="0"/>
          </a:p>
        </p:txBody>
      </p:sp>
      <p:pic>
        <p:nvPicPr>
          <p:cNvPr id="3074" name="Picture 2" descr="C:\Program Files\Microsoft Office 2007\MEDIA\CAGCAT10\j0299125.wmf"/>
          <p:cNvPicPr>
            <a:picLocks noChangeAspect="1" noChangeArrowheads="1"/>
          </p:cNvPicPr>
          <p:nvPr/>
        </p:nvPicPr>
        <p:blipFill>
          <a:blip r:embed="rId3" cstate="print"/>
          <a:srcRect/>
          <a:stretch>
            <a:fillRect/>
          </a:stretch>
        </p:blipFill>
        <p:spPr bwMode="auto">
          <a:xfrm>
            <a:off x="4267200" y="3276600"/>
            <a:ext cx="1100023" cy="1805026"/>
          </a:xfrm>
          <a:prstGeom prst="rect">
            <a:avLst/>
          </a:prstGeom>
          <a:noFill/>
        </p:spPr>
      </p:pic>
      <p:sp>
        <p:nvSpPr>
          <p:cNvPr id="23" name="Text Box 6"/>
          <p:cNvSpPr txBox="1">
            <a:spLocks noChangeArrowheads="1"/>
          </p:cNvSpPr>
          <p:nvPr/>
        </p:nvSpPr>
        <p:spPr bwMode="auto">
          <a:xfrm>
            <a:off x="3349171" y="1480457"/>
            <a:ext cx="2286000" cy="1551065"/>
          </a:xfrm>
          <a:prstGeom prst="rect">
            <a:avLst/>
          </a:prstGeom>
          <a:solidFill>
            <a:schemeClr val="bg1">
              <a:lumMod val="9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1 – Categorize Information System</a:t>
            </a:r>
          </a:p>
        </p:txBody>
      </p:sp>
      <p:sp>
        <p:nvSpPr>
          <p:cNvPr id="9" name="Text Box 6"/>
          <p:cNvSpPr txBox="1">
            <a:spLocks noChangeArrowheads="1"/>
          </p:cNvSpPr>
          <p:nvPr/>
        </p:nvSpPr>
        <p:spPr bwMode="auto">
          <a:xfrm>
            <a:off x="569685" y="2910114"/>
            <a:ext cx="2286000" cy="1181733"/>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6 – </a:t>
            </a:r>
          </a:p>
          <a:p>
            <a:pPr algn="ctr"/>
            <a:r>
              <a:rPr lang="en-US" dirty="0" smtClean="0">
                <a:solidFill>
                  <a:schemeClr val="accent1">
                    <a:lumMod val="50000"/>
                  </a:schemeClr>
                </a:solidFill>
              </a:rPr>
              <a:t>Monitor Controls</a:t>
            </a:r>
          </a:p>
        </p:txBody>
      </p:sp>
      <p:sp>
        <p:nvSpPr>
          <p:cNvPr id="10" name="Text Box 6"/>
          <p:cNvSpPr txBox="1">
            <a:spLocks noChangeArrowheads="1"/>
          </p:cNvSpPr>
          <p:nvPr/>
        </p:nvSpPr>
        <p:spPr bwMode="auto">
          <a:xfrm>
            <a:off x="983343" y="4455885"/>
            <a:ext cx="2286000" cy="155106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5 - Authorize Information System</a:t>
            </a:r>
          </a:p>
        </p:txBody>
      </p:sp>
      <p:sp>
        <p:nvSpPr>
          <p:cNvPr id="11" name="Text Box 6"/>
          <p:cNvSpPr txBox="1">
            <a:spLocks noChangeArrowheads="1"/>
          </p:cNvSpPr>
          <p:nvPr/>
        </p:nvSpPr>
        <p:spPr bwMode="auto">
          <a:xfrm>
            <a:off x="3458028" y="5783943"/>
            <a:ext cx="2286000" cy="812401"/>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4 – </a:t>
            </a:r>
            <a:br>
              <a:rPr lang="en-US" dirty="0" smtClean="0">
                <a:solidFill>
                  <a:schemeClr val="accent1">
                    <a:lumMod val="50000"/>
                  </a:schemeClr>
                </a:solidFill>
              </a:rPr>
            </a:br>
            <a:r>
              <a:rPr lang="en-US" dirty="0" smtClean="0">
                <a:solidFill>
                  <a:schemeClr val="accent1">
                    <a:lumMod val="50000"/>
                  </a:schemeClr>
                </a:solidFill>
              </a:rPr>
              <a:t>Assess Controls</a:t>
            </a:r>
          </a:p>
        </p:txBody>
      </p:sp>
      <p:sp>
        <p:nvSpPr>
          <p:cNvPr id="13" name="Text Box 6"/>
          <p:cNvSpPr txBox="1">
            <a:spLocks noChangeArrowheads="1"/>
          </p:cNvSpPr>
          <p:nvPr/>
        </p:nvSpPr>
        <p:spPr bwMode="auto">
          <a:xfrm>
            <a:off x="6092371" y="4441371"/>
            <a:ext cx="2286000" cy="1181733"/>
          </a:xfrm>
          <a:prstGeom prst="rect">
            <a:avLst/>
          </a:prstGeom>
          <a:solidFill>
            <a:schemeClr val="accent2">
              <a:lumMod val="20000"/>
              <a:lumOff val="80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3 – Implement Controls</a:t>
            </a:r>
          </a:p>
        </p:txBody>
      </p:sp>
      <p:sp>
        <p:nvSpPr>
          <p:cNvPr id="14" name="Text Box 6"/>
          <p:cNvSpPr txBox="1">
            <a:spLocks noChangeArrowheads="1"/>
          </p:cNvSpPr>
          <p:nvPr/>
        </p:nvSpPr>
        <p:spPr bwMode="auto">
          <a:xfrm>
            <a:off x="6056086" y="2924628"/>
            <a:ext cx="2286000" cy="812401"/>
          </a:xfrm>
          <a:prstGeom prst="rect">
            <a:avLst/>
          </a:prstGeom>
          <a:solidFill>
            <a:schemeClr val="accent2">
              <a:lumMod val="20000"/>
              <a:lumOff val="80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2 – </a:t>
            </a:r>
            <a:br>
              <a:rPr lang="en-US" dirty="0" smtClean="0">
                <a:solidFill>
                  <a:schemeClr val="accent1">
                    <a:lumMod val="50000"/>
                  </a:schemeClr>
                </a:solidFill>
              </a:rPr>
            </a:br>
            <a:r>
              <a:rPr lang="en-US" dirty="0" smtClean="0">
                <a:solidFill>
                  <a:schemeClr val="accent1">
                    <a:lumMod val="50000"/>
                  </a:schemeClr>
                </a:solidFill>
              </a:rPr>
              <a:t>Select Controls</a:t>
            </a:r>
          </a:p>
        </p:txBody>
      </p:sp>
    </p:spTree>
    <p:extLst>
      <p:ext uri="{BB962C8B-B14F-4D97-AF65-F5344CB8AC3E}">
        <p14:creationId xmlns:p14="http://schemas.microsoft.com/office/powerpoint/2010/main" xmlns="" val="1349944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Tina\AppData\Local\Microsoft\Windows\Temporary Internet Files\Content.IE5\Q5R7BUOQ\MP90038267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447800"/>
            <a:ext cx="3483429" cy="4572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8600" y="6019800"/>
            <a:ext cx="8763000" cy="584775"/>
          </a:xfrm>
          <a:prstGeom prst="rect">
            <a:avLst/>
          </a:prstGeom>
          <a:noFill/>
        </p:spPr>
        <p:txBody>
          <a:bodyPr wrap="square" rtlCol="0">
            <a:spAutoFit/>
          </a:bodyPr>
          <a:lstStyle/>
          <a:p>
            <a:pPr algn="ctr"/>
            <a:r>
              <a:rPr lang="en-US" sz="3200" dirty="0" smtClean="0"/>
              <a:t>Next Module: </a:t>
            </a:r>
            <a:r>
              <a:rPr lang="en-US" sz="3200" dirty="0" smtClean="0">
                <a:hlinkClick r:id="rId4" action="ppaction://hlinkpres?slideindex=1&amp;slidetitle="/>
              </a:rPr>
              <a:t>Control Assessment</a:t>
            </a:r>
            <a:endParaRPr lang="en-US" sz="3200" dirty="0"/>
          </a:p>
        </p:txBody>
      </p:sp>
    </p:spTree>
    <p:extLst>
      <p:ext uri="{BB962C8B-B14F-4D97-AF65-F5344CB8AC3E}">
        <p14:creationId xmlns:p14="http://schemas.microsoft.com/office/powerpoint/2010/main" xmlns="" val="2946406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dirty="0"/>
              <a:t>FIPS 199 – Feb. 2004</a:t>
            </a:r>
          </a:p>
        </p:txBody>
      </p:sp>
      <p:sp>
        <p:nvSpPr>
          <p:cNvPr id="6" name="Content Placeholder 5"/>
          <p:cNvSpPr>
            <a:spLocks noGrp="1"/>
          </p:cNvSpPr>
          <p:nvPr>
            <p:ph idx="1"/>
          </p:nvPr>
        </p:nvSpPr>
        <p:spPr>
          <a:xfrm>
            <a:off x="515257" y="1887728"/>
            <a:ext cx="8229600" cy="3845415"/>
          </a:xfrm>
        </p:spPr>
        <p:txBody>
          <a:bodyPr/>
          <a:lstStyle/>
          <a:p>
            <a:r>
              <a:rPr lang="en-US" dirty="0" smtClean="0"/>
              <a:t>First step in Security Authorization Process</a:t>
            </a:r>
          </a:p>
          <a:p>
            <a:r>
              <a:rPr lang="en-US" dirty="0" smtClean="0"/>
              <a:t>Security Standards for Categorization of Federal Information &amp; Systems</a:t>
            </a:r>
          </a:p>
          <a:p>
            <a:r>
              <a:rPr lang="en-US" dirty="0" smtClean="0"/>
              <a:t>Requires Solid Inventory of All Systems on Your Networks</a:t>
            </a:r>
          </a:p>
          <a:p>
            <a:r>
              <a:rPr lang="en-US" dirty="0" smtClean="0"/>
              <a:t>Mandated by FISMA</a:t>
            </a:r>
          </a:p>
          <a:p>
            <a:r>
              <a:rPr lang="en-US" dirty="0" smtClean="0"/>
              <a:t>Security Categories Based on Potential Impact</a:t>
            </a:r>
          </a:p>
        </p:txBody>
      </p:sp>
      <p:sp>
        <p:nvSpPr>
          <p:cNvPr id="1059844" name="Text Box 4"/>
          <p:cNvSpPr txBox="1">
            <a:spLocks noChangeArrowheads="1"/>
          </p:cNvSpPr>
          <p:nvPr/>
        </p:nvSpPr>
        <p:spPr bwMode="auto">
          <a:xfrm>
            <a:off x="1305606" y="1380671"/>
            <a:ext cx="6291262" cy="438150"/>
          </a:xfrm>
          <a:prstGeom prst="rect">
            <a:avLst/>
          </a:prstGeom>
          <a:noFill/>
          <a:ln w="9525">
            <a:noFill/>
            <a:miter lim="800000"/>
            <a:headEnd/>
            <a:tailEnd/>
          </a:ln>
          <a:effectLst/>
        </p:spPr>
        <p:txBody>
          <a:bodyPr wrap="none" lIns="73025" tIns="36512" rIns="73025" bIns="36512">
            <a:spAutoFit/>
          </a:bodyPr>
          <a:lstStyle/>
          <a:p>
            <a:r>
              <a:rPr lang="en-US" dirty="0">
                <a:solidFill>
                  <a:schemeClr val="accent2"/>
                </a:solidFill>
                <a:effectLst>
                  <a:outerShdw blurRad="38100" dist="38100" dir="2700000" algn="tl">
                    <a:srgbClr val="C0C0C0"/>
                  </a:outerShdw>
                </a:effectLst>
              </a:rPr>
              <a:t>Federal Information Processing Standards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normAutofit fontScale="90000"/>
          </a:bodyPr>
          <a:lstStyle/>
          <a:p>
            <a:r>
              <a:rPr lang="en-US" dirty="0"/>
              <a:t>Security Objectives under FISMA</a:t>
            </a:r>
          </a:p>
        </p:txBody>
      </p:sp>
      <p:pic>
        <p:nvPicPr>
          <p:cNvPr id="1026" name="Picture 2"/>
          <p:cNvPicPr>
            <a:picLocks noChangeAspect="1" noChangeArrowheads="1"/>
          </p:cNvPicPr>
          <p:nvPr/>
        </p:nvPicPr>
        <p:blipFill>
          <a:blip r:embed="rId3" cstate="print"/>
          <a:srcRect/>
          <a:stretch>
            <a:fillRect/>
          </a:stretch>
        </p:blipFill>
        <p:spPr bwMode="auto">
          <a:xfrm>
            <a:off x="158620" y="1741715"/>
            <a:ext cx="8898296" cy="3091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7" name="Text Box 7"/>
          <p:cNvSpPr txBox="1">
            <a:spLocks noChangeArrowheads="1"/>
          </p:cNvSpPr>
          <p:nvPr/>
        </p:nvSpPr>
        <p:spPr bwMode="auto">
          <a:xfrm>
            <a:off x="3236006" y="5880327"/>
            <a:ext cx="4560887" cy="438150"/>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Loss of life, mission capability</a:t>
            </a:r>
          </a:p>
        </p:txBody>
      </p:sp>
      <p:sp>
        <p:nvSpPr>
          <p:cNvPr id="1070082" name="Rectangle 2"/>
          <p:cNvSpPr>
            <a:spLocks noGrp="1" noChangeArrowheads="1"/>
          </p:cNvSpPr>
          <p:nvPr>
            <p:ph type="title"/>
          </p:nvPr>
        </p:nvSpPr>
        <p:spPr/>
        <p:txBody>
          <a:bodyPr/>
          <a:lstStyle/>
          <a:p>
            <a:r>
              <a:rPr lang="en-US" dirty="0" smtClean="0"/>
              <a:t>Levels of Potential Impact</a:t>
            </a:r>
            <a:endParaRPr lang="en-US" dirty="0"/>
          </a:p>
        </p:txBody>
      </p:sp>
      <p:sp>
        <p:nvSpPr>
          <p:cNvPr id="12" name="Content Placeholder 11"/>
          <p:cNvSpPr>
            <a:spLocks noGrp="1"/>
          </p:cNvSpPr>
          <p:nvPr>
            <p:ph idx="1"/>
          </p:nvPr>
        </p:nvSpPr>
        <p:spPr>
          <a:xfrm>
            <a:off x="1480456" y="1974813"/>
            <a:ext cx="6473373" cy="4092158"/>
          </a:xfrm>
        </p:spPr>
        <p:txBody>
          <a:bodyPr>
            <a:normAutofit/>
          </a:bodyPr>
          <a:lstStyle/>
          <a:p>
            <a:r>
              <a:rPr lang="en-US" dirty="0" smtClean="0"/>
              <a:t>Low - Limited adverse effect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Moderate - Serious adverse effect</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High - Severe or catastrophic adverse effect</a:t>
            </a:r>
          </a:p>
          <a:p>
            <a:endParaRPr lang="en-US" dirty="0"/>
          </a:p>
        </p:txBody>
      </p:sp>
      <p:sp>
        <p:nvSpPr>
          <p:cNvPr id="1070084" name="Text Box 4"/>
          <p:cNvSpPr txBox="1">
            <a:spLocks noChangeArrowheads="1"/>
          </p:cNvSpPr>
          <p:nvPr/>
        </p:nvSpPr>
        <p:spPr bwMode="auto">
          <a:xfrm>
            <a:off x="812120" y="1495424"/>
            <a:ext cx="7358062" cy="387350"/>
          </a:xfrm>
          <a:prstGeom prst="rect">
            <a:avLst/>
          </a:prstGeom>
          <a:solidFill>
            <a:srgbClr val="FFFF99"/>
          </a:solidFill>
          <a:ln w="9525">
            <a:solidFill>
              <a:schemeClr val="tx1"/>
            </a:solidFill>
            <a:miter lim="800000"/>
            <a:headEnd/>
            <a:tailEnd/>
          </a:ln>
          <a:effectLst>
            <a:outerShdw dist="107763" dir="13500000" algn="ctr" rotWithShape="0">
              <a:schemeClr val="bg2">
                <a:alpha val="50000"/>
              </a:schemeClr>
            </a:outerShdw>
          </a:effectLst>
        </p:spPr>
        <p:txBody>
          <a:bodyPr lIns="73025" tIns="36512" rIns="73025" bIns="36512">
            <a:spAutoFit/>
          </a:bodyPr>
          <a:lstStyle/>
          <a:p>
            <a:r>
              <a:rPr lang="en-US" sz="2000" dirty="0"/>
              <a:t>Impact on organizations, operations, assets, or individuals</a:t>
            </a:r>
          </a:p>
        </p:txBody>
      </p:sp>
      <p:sp>
        <p:nvSpPr>
          <p:cNvPr id="1070085" name="Text Box 5"/>
          <p:cNvSpPr txBox="1">
            <a:spLocks noChangeArrowheads="1"/>
          </p:cNvSpPr>
          <p:nvPr/>
        </p:nvSpPr>
        <p:spPr bwMode="auto">
          <a:xfrm>
            <a:off x="3162527" y="3993242"/>
            <a:ext cx="2971800" cy="803275"/>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Financial loss</a:t>
            </a:r>
          </a:p>
          <a:p>
            <a:r>
              <a:rPr lang="en-US" dirty="0">
                <a:solidFill>
                  <a:schemeClr val="accent1"/>
                </a:solidFill>
              </a:rPr>
              <a:t>Harm to individuals</a:t>
            </a:r>
          </a:p>
        </p:txBody>
      </p:sp>
      <p:sp>
        <p:nvSpPr>
          <p:cNvPr id="1070086" name="Text Box 6"/>
          <p:cNvSpPr txBox="1">
            <a:spLocks noChangeArrowheads="1"/>
          </p:cNvSpPr>
          <p:nvPr/>
        </p:nvSpPr>
        <p:spPr bwMode="auto">
          <a:xfrm>
            <a:off x="2621871" y="2439534"/>
            <a:ext cx="3735387" cy="803275"/>
          </a:xfrm>
          <a:prstGeom prst="rect">
            <a:avLst/>
          </a:prstGeom>
          <a:noFill/>
          <a:ln w="9525">
            <a:noFill/>
            <a:miter lim="800000"/>
            <a:headEnd/>
            <a:tailEnd/>
          </a:ln>
          <a:effectLst/>
        </p:spPr>
        <p:txBody>
          <a:bodyPr wrap="none" lIns="73025" tIns="36512" rIns="73025" bIns="36512">
            <a:spAutoFit/>
          </a:bodyPr>
          <a:lstStyle/>
          <a:p>
            <a:r>
              <a:rPr lang="en-US" dirty="0">
                <a:solidFill>
                  <a:schemeClr val="accent1"/>
                </a:solidFill>
              </a:rPr>
              <a:t>Effectiveness reduced</a:t>
            </a:r>
          </a:p>
          <a:p>
            <a:r>
              <a:rPr lang="en-US" dirty="0">
                <a:solidFill>
                  <a:schemeClr val="accent1"/>
                </a:solidFill>
              </a:rPr>
              <a:t>Minor damage/loss/harm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T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FITSI</Template>
  <TotalTime>0</TotalTime>
  <Pages>28</Pages>
  <Words>2316</Words>
  <Application>Microsoft Office PowerPoint</Application>
  <PresentationFormat>On-screen Show (4:3)</PresentationFormat>
  <Paragraphs>496</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Wingdings</vt:lpstr>
      <vt:lpstr>Calibri</vt:lpstr>
      <vt:lpstr>Times New Roman</vt:lpstr>
      <vt:lpstr>FITSI</vt:lpstr>
      <vt:lpstr>Gap Analysis</vt:lpstr>
      <vt:lpstr>Leadership</vt:lpstr>
      <vt:lpstr>FITSP-M Exam Objectives</vt:lpstr>
      <vt:lpstr>Gap Analysis  Module Overview</vt:lpstr>
      <vt:lpstr>Security Categorization</vt:lpstr>
      <vt:lpstr>RMF Step 1 Categorize Information System</vt:lpstr>
      <vt:lpstr>FIPS 199 – Feb. 2004</vt:lpstr>
      <vt:lpstr>Security Objectives under FISMA</vt:lpstr>
      <vt:lpstr>Levels of Potential Impact</vt:lpstr>
      <vt:lpstr>Assignment of Impact Levels and Security Categorization</vt:lpstr>
      <vt:lpstr>Knowledge Check</vt:lpstr>
      <vt:lpstr>1 - Identifying  Information Types</vt:lpstr>
      <vt:lpstr>Slide 13</vt:lpstr>
      <vt:lpstr>Slide 14</vt:lpstr>
      <vt:lpstr>Slide 15</vt:lpstr>
      <vt:lpstr>Slide 16</vt:lpstr>
      <vt:lpstr>2 - Select Provisional  Impact Level</vt:lpstr>
      <vt:lpstr>Information Types &amp; Impact Management &amp; Support</vt:lpstr>
      <vt:lpstr>Information Types &amp; Impact Mission Specific</vt:lpstr>
      <vt:lpstr>3 - Review Provisional Impact, Adjust/Finalize Impact Levels</vt:lpstr>
      <vt:lpstr>Guidelines for Adjusting System Categorization</vt:lpstr>
      <vt:lpstr>4 - Assign System  Security Category</vt:lpstr>
      <vt:lpstr>Categorizing Privacy information</vt:lpstr>
      <vt:lpstr>Categorizing Privacy Information</vt:lpstr>
      <vt:lpstr>Factors for Categorizing PII</vt:lpstr>
      <vt:lpstr>Security Controls for PII</vt:lpstr>
      <vt:lpstr>Slide 27</vt:lpstr>
      <vt:lpstr>Windows Server 2008 R2</vt:lpstr>
      <vt:lpstr>Knowledge Check</vt:lpstr>
      <vt:lpstr>Lab Activity 2 –   Categorizing Information Systems</vt:lpstr>
      <vt:lpstr>Slide 31</vt:lpstr>
      <vt:lpstr>Documentation</vt:lpstr>
      <vt:lpstr>Documenting the Security Categorization Process</vt:lpstr>
      <vt:lpstr>Slide 34</vt:lpstr>
      <vt:lpstr>System Security Plan</vt:lpstr>
      <vt:lpstr>SSP Reference Enhancements</vt:lpstr>
      <vt:lpstr>Reuse of Categorization Information</vt:lpstr>
      <vt:lpstr>Security Control Baseline</vt:lpstr>
      <vt:lpstr>Role in the RMF Process</vt:lpstr>
      <vt:lpstr>RMF STEP 2 &amp; 3: Select &amp; Implement Security Controls</vt:lpstr>
      <vt:lpstr>Slide 41</vt:lpstr>
      <vt:lpstr>FIPS 200: Selecting Security Controls</vt:lpstr>
      <vt:lpstr>Knowledge Check</vt:lpstr>
      <vt:lpstr>SP 800-53 fundamentals</vt:lpstr>
      <vt:lpstr>SP 800-53r3 Control Catalog</vt:lpstr>
      <vt:lpstr>Security Control Organization and Structure</vt:lpstr>
      <vt:lpstr>Slide 47</vt:lpstr>
      <vt:lpstr>Security Control Baselines</vt:lpstr>
      <vt:lpstr>Common Controls</vt:lpstr>
      <vt:lpstr>Security Controls In External Environments</vt:lpstr>
      <vt:lpstr>Security Control Assurance</vt:lpstr>
      <vt:lpstr>Revisions And Extensions of the Control Catalog</vt:lpstr>
      <vt:lpstr>SP 800-53 Selecting Security Controls</vt:lpstr>
      <vt:lpstr>Selecting Security Controls</vt:lpstr>
      <vt:lpstr>Slide 55</vt:lpstr>
      <vt:lpstr>Slide 56</vt:lpstr>
      <vt:lpstr>Tailoring Security Controls</vt:lpstr>
      <vt:lpstr>Scoping Guidance Considerations</vt:lpstr>
      <vt:lpstr>Compensating Security Controls</vt:lpstr>
      <vt:lpstr>Slide 60</vt:lpstr>
      <vt:lpstr>Supplementing Security Controls</vt:lpstr>
      <vt:lpstr>Knowledge Check</vt:lpstr>
      <vt:lpstr>Implementing Controls</vt:lpstr>
      <vt:lpstr>Implementing Controls</vt:lpstr>
      <vt:lpstr>Gap Analysis Key Concepts &amp; Vocabulary</vt:lpstr>
      <vt:lpstr>Lab Activity 3 – Selecting and Implementing Baseline Controls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2012-04-30T09:24:31Z</dcterms:created>
  <dcterms:modified xsi:type="dcterms:W3CDTF">2014-09-30T19:15:56Z</dcterms:modified>
</cp:coreProperties>
</file>